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ink/ink3.xml" ContentType="application/inkml+xml"/>
  <Override PartName="/ppt/ink/ink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6.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7.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8.xml" ContentType="application/inkml+xml"/>
  <Override PartName="/ppt/ink/ink9.xml" ContentType="application/inkml+xml"/>
  <Override PartName="/ppt/notesSlides/notesSlide35.xml" ContentType="application/vnd.openxmlformats-officedocument.presentationml.notesSlide+xml"/>
  <Override PartName="/ppt/ink/ink10.xml" ContentType="application/inkml+xml"/>
  <Override PartName="/ppt/ink/ink11.xml" ContentType="application/inkml+xml"/>
  <Override PartName="/ppt/notesSlides/notesSlide36.xml" ContentType="application/vnd.openxmlformats-officedocument.presentationml.notesSlide+xml"/>
  <Override PartName="/ppt/ink/ink12.xml" ContentType="application/inkml+xml"/>
  <Override PartName="/ppt/ink/ink13.xml" ContentType="application/inkml+xml"/>
  <Override PartName="/ppt/notesSlides/notesSlide37.xml" ContentType="application/vnd.openxmlformats-officedocument.presentationml.notesSlide+xml"/>
  <Override PartName="/ppt/ink/ink14.xml" ContentType="application/inkml+xml"/>
  <Override PartName="/ppt/ink/ink15.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ink/ink16.xml" ContentType="application/inkml+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ink/ink17.xml" ContentType="application/inkml+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7"/>
  </p:notesMasterIdLst>
  <p:sldIdLst>
    <p:sldId id="256" r:id="rId2"/>
    <p:sldId id="614" r:id="rId3"/>
    <p:sldId id="325" r:id="rId4"/>
    <p:sldId id="430" r:id="rId5"/>
    <p:sldId id="429" r:id="rId6"/>
    <p:sldId id="431" r:id="rId7"/>
    <p:sldId id="615" r:id="rId8"/>
    <p:sldId id="432" r:id="rId9"/>
    <p:sldId id="327" r:id="rId10"/>
    <p:sldId id="616" r:id="rId11"/>
    <p:sldId id="410" r:id="rId12"/>
    <p:sldId id="411" r:id="rId13"/>
    <p:sldId id="412" r:id="rId14"/>
    <p:sldId id="413" r:id="rId15"/>
    <p:sldId id="441" r:id="rId16"/>
    <p:sldId id="442" r:id="rId17"/>
    <p:sldId id="330" r:id="rId18"/>
    <p:sldId id="416" r:id="rId19"/>
    <p:sldId id="415" r:id="rId20"/>
    <p:sldId id="329" r:id="rId21"/>
    <p:sldId id="366" r:id="rId22"/>
    <p:sldId id="433" r:id="rId23"/>
    <p:sldId id="367" r:id="rId24"/>
    <p:sldId id="434" r:id="rId25"/>
    <p:sldId id="368" r:id="rId26"/>
    <p:sldId id="369" r:id="rId27"/>
    <p:sldId id="618" r:id="rId28"/>
    <p:sldId id="331" r:id="rId29"/>
    <p:sldId id="394" r:id="rId30"/>
    <p:sldId id="621" r:id="rId31"/>
    <p:sldId id="332" r:id="rId32"/>
    <p:sldId id="334" r:id="rId33"/>
    <p:sldId id="435" r:id="rId34"/>
    <p:sldId id="335" r:id="rId35"/>
    <p:sldId id="336" r:id="rId36"/>
    <p:sldId id="338" r:id="rId37"/>
    <p:sldId id="339" r:id="rId38"/>
    <p:sldId id="395" r:id="rId39"/>
    <p:sldId id="340" r:id="rId40"/>
    <p:sldId id="420" r:id="rId41"/>
    <p:sldId id="418" r:id="rId42"/>
    <p:sldId id="343" r:id="rId43"/>
    <p:sldId id="344" r:id="rId44"/>
    <p:sldId id="622" r:id="rId45"/>
    <p:sldId id="345" r:id="rId46"/>
    <p:sldId id="346" r:id="rId47"/>
    <p:sldId id="350" r:id="rId48"/>
    <p:sldId id="349" r:id="rId49"/>
    <p:sldId id="421" r:id="rId50"/>
    <p:sldId id="353" r:id="rId51"/>
    <p:sldId id="623" r:id="rId52"/>
    <p:sldId id="356" r:id="rId53"/>
    <p:sldId id="422" r:id="rId54"/>
    <p:sldId id="423" r:id="rId55"/>
    <p:sldId id="436" r:id="rId56"/>
    <p:sldId id="437" r:id="rId57"/>
    <p:sldId id="359" r:id="rId58"/>
    <p:sldId id="424" r:id="rId59"/>
    <p:sldId id="361" r:id="rId60"/>
    <p:sldId id="624" r:id="rId61"/>
    <p:sldId id="396" r:id="rId62"/>
    <p:sldId id="397" r:id="rId63"/>
    <p:sldId id="398" r:id="rId64"/>
    <p:sldId id="399" r:id="rId65"/>
    <p:sldId id="401" r:id="rId66"/>
    <p:sldId id="439" r:id="rId67"/>
    <p:sldId id="440" r:id="rId68"/>
    <p:sldId id="402" r:id="rId69"/>
    <p:sldId id="404" r:id="rId70"/>
    <p:sldId id="405" r:id="rId71"/>
    <p:sldId id="406" r:id="rId72"/>
    <p:sldId id="407" r:id="rId73"/>
    <p:sldId id="393" r:id="rId74"/>
    <p:sldId id="408" r:id="rId75"/>
    <p:sldId id="324" r:id="rId76"/>
    <p:sldId id="625" r:id="rId77"/>
    <p:sldId id="362" r:id="rId78"/>
    <p:sldId id="425" r:id="rId79"/>
    <p:sldId id="426" r:id="rId80"/>
    <p:sldId id="427" r:id="rId81"/>
    <p:sldId id="364" r:id="rId82"/>
    <p:sldId id="370" r:id="rId83"/>
    <p:sldId id="371" r:id="rId84"/>
    <p:sldId id="373" r:id="rId85"/>
    <p:sldId id="374" r:id="rId86"/>
    <p:sldId id="375" r:id="rId87"/>
    <p:sldId id="377" r:id="rId88"/>
    <p:sldId id="378" r:id="rId89"/>
    <p:sldId id="379" r:id="rId90"/>
    <p:sldId id="382" r:id="rId91"/>
    <p:sldId id="381" r:id="rId92"/>
    <p:sldId id="383" r:id="rId93"/>
    <p:sldId id="389" r:id="rId94"/>
    <p:sldId id="438" r:id="rId95"/>
    <p:sldId id="390" r:id="rId9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son Tigre" initials="RT" lastIdx="252" clrIdx="0">
    <p:extLst>
      <p:ext uri="{19B8F6BF-5375-455C-9EA6-DF929625EA0E}">
        <p15:presenceInfo xmlns:p15="http://schemas.microsoft.com/office/powerpoint/2012/main" userId="77b895d3d75728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778CA"/>
    <a:srgbClr val="F1F8E8"/>
    <a:srgbClr val="7C34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0799" autoAdjust="0"/>
  </p:normalViewPr>
  <p:slideViewPr>
    <p:cSldViewPr snapToGrid="0">
      <p:cViewPr varScale="1">
        <p:scale>
          <a:sx n="90" d="100"/>
          <a:sy n="90" d="100"/>
        </p:scale>
        <p:origin x="1608" y="184"/>
      </p:cViewPr>
      <p:guideLst>
        <p:guide orient="horz" pos="2160"/>
        <p:guide pos="3840"/>
      </p:guideLst>
    </p:cSldViewPr>
  </p:slideViewPr>
  <p:outlineViewPr>
    <p:cViewPr>
      <p:scale>
        <a:sx n="33" d="100"/>
        <a:sy n="33" d="100"/>
      </p:scale>
      <p:origin x="0" y="-501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2T12:03:56.598"/>
    </inkml:context>
    <inkml:brush xml:id="br0">
      <inkml:brushProperty name="width" value="0.1" units="cm"/>
      <inkml:brushProperty name="height" value="0.1" units="cm"/>
      <inkml:brushProperty name="color" value="#E71224"/>
    </inkml:brush>
  </inkml:definitions>
  <inkml:trace contextRef="#ctx0" brushRef="#br0">1 0 96,'28'11'16,"-16"-11"-112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9T14:05:04.074"/>
    </inkml:context>
    <inkml:brush xml:id="br0">
      <inkml:brushProperty name="width" value="0.2" units="cm"/>
      <inkml:brushProperty name="height" value="0.2" units="cm"/>
      <inkml:brushProperty name="color" value="#E71224"/>
    </inkml:brush>
  </inkml:definitions>
  <inkml:trace contextRef="#ctx0" brushRef="#br0">1 1 112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9T14:05:04.075"/>
    </inkml:context>
    <inkml:brush xml:id="br0">
      <inkml:brushProperty name="width" value="0.1" units="cm"/>
      <inkml:brushProperty name="height" value="0.1" units="cm"/>
      <inkml:brushProperty name="color" value="#33CCFF"/>
    </inkml:brush>
  </inkml:definitions>
  <inkml:trace contextRef="#ctx0" brushRef="#br0">0 1 64,'0'0'64,"0"0"-32,0 0-16,9 0-32,-9 0-16,13 0-32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9T14:05:05.577"/>
    </inkml:context>
    <inkml:brush xml:id="br0">
      <inkml:brushProperty name="width" value="0.2" units="cm"/>
      <inkml:brushProperty name="height" value="0.2" units="cm"/>
      <inkml:brushProperty name="color" value="#E71224"/>
    </inkml:brush>
  </inkml:definitions>
  <inkml:trace contextRef="#ctx0" brushRef="#br0">1 1 112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9T14:05:05.578"/>
    </inkml:context>
    <inkml:brush xml:id="br0">
      <inkml:brushProperty name="width" value="0.1" units="cm"/>
      <inkml:brushProperty name="height" value="0.1" units="cm"/>
      <inkml:brushProperty name="color" value="#33CCFF"/>
    </inkml:brush>
  </inkml:definitions>
  <inkml:trace contextRef="#ctx0" brushRef="#br0">0 1 64,'0'0'64,"0"0"-32,0 0-16,9 0-32,-9 0-16,13 0-32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9T14:05:07.017"/>
    </inkml:context>
    <inkml:brush xml:id="br0">
      <inkml:brushProperty name="width" value="0.2" units="cm"/>
      <inkml:brushProperty name="height" value="0.2" units="cm"/>
      <inkml:brushProperty name="color" value="#E71224"/>
    </inkml:brush>
  </inkml:definitions>
  <inkml:trace contextRef="#ctx0" brushRef="#br0">1 1 112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9T14:05:07.018"/>
    </inkml:context>
    <inkml:brush xml:id="br0">
      <inkml:brushProperty name="width" value="0.1" units="cm"/>
      <inkml:brushProperty name="height" value="0.1" units="cm"/>
      <inkml:brushProperty name="color" value="#33CCFF"/>
    </inkml:brush>
  </inkml:definitions>
  <inkml:trace contextRef="#ctx0" brushRef="#br0">0 1 64,'0'0'64,"0"0"-32,0 0-16,9 0-32,-9 0-16,13 0-32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2T14:03:25.662"/>
    </inkml:context>
    <inkml:brush xml:id="br0">
      <inkml:brushProperty name="width" value="0.2" units="cm"/>
      <inkml:brushProperty name="height" value="0.2" units="cm"/>
      <inkml:brushProperty name="color" value="#E71224"/>
    </inkml:brush>
  </inkml:definitions>
  <inkml:trace contextRef="#ctx0" brushRef="#br0">0 1 752,'0'0'529,"0"0"-65,0 0-16,0 0-96,0 0-160,0 0-256,0 0-416,0 0-304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2T14:07:15.674"/>
    </inkml:context>
    <inkml:brush xml:id="br0">
      <inkml:brushProperty name="width" value="0.2" units="cm"/>
      <inkml:brushProperty name="height" value="0.2" units="cm"/>
      <inkml:brushProperty name="color" value="#E71224"/>
    </inkml:brush>
  </inkml:definitions>
  <inkml:trace contextRef="#ctx0" brushRef="#br0">52 1 112,'0'0'80,"0"18"-80,-22-18 0,22 18 0,-12-5 16,3-13-16,9 12 0,-8-12 0,8 0-32,0 0 0,8 0-48,1 0 48,3-12 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2T12:03:57.443"/>
    </inkml:context>
    <inkml:brush xml:id="br0">
      <inkml:brushProperty name="width" value="0.1" units="cm"/>
      <inkml:brushProperty name="height" value="0.1" units="cm"/>
      <inkml:brushProperty name="color" value="#E71224"/>
    </inkml:brush>
  </inkml:definitions>
  <inkml:trace contextRef="#ctx0" brushRef="#br0">1 0 80,'0'0'48,"0"0"-16,0 0-128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2T12:03:56.598"/>
    </inkml:context>
    <inkml:brush xml:id="br0">
      <inkml:brushProperty name="width" value="0.1" units="cm"/>
      <inkml:brushProperty name="height" value="0.1" units="cm"/>
      <inkml:brushProperty name="color" value="#E71224"/>
    </inkml:brush>
  </inkml:definitions>
  <inkml:trace contextRef="#ctx0" brushRef="#br0">1 0 96,'28'11'16,"-16"-11"-112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2T12:03:57.443"/>
    </inkml:context>
    <inkml:brush xml:id="br0">
      <inkml:brushProperty name="width" value="0.1" units="cm"/>
      <inkml:brushProperty name="height" value="0.1" units="cm"/>
      <inkml:brushProperty name="color" value="#E71224"/>
    </inkml:brush>
  </inkml:definitions>
  <inkml:trace contextRef="#ctx0" brushRef="#br0">1 0 80,'0'0'48,"0"0"-16,0 0-128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2T16:12:11.059"/>
    </inkml:context>
    <inkml:brush xml:id="br0">
      <inkml:brushProperty name="width" value="0.2" units="cm"/>
      <inkml:brushProperty name="height" value="0.2" units="cm"/>
      <inkml:brushProperty name="color" value="#E71224"/>
    </inkml:brush>
  </inkml:definitions>
  <inkml:trace contextRef="#ctx0" brushRef="#br0">0 25 144,'0'-7'16,"0"-11"-128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2T12:22:23.115"/>
    </inkml:context>
    <inkml:brush xml:id="br0">
      <inkml:brushProperty name="width" value="0.1" units="cm"/>
      <inkml:brushProperty name="height" value="0.1" units="cm"/>
      <inkml:brushProperty name="color" value="#33CCFF"/>
    </inkml:brush>
  </inkml:definitions>
  <inkml:trace contextRef="#ctx0" brushRef="#br0">144 53 176,'0'1'21,"1"-1"0,-1 1-1,0 0 1,0 0 0,0-1 0,0 1-1,0 0 1,0-1 0,0 1 0,-1 0-1,1-1 1,0 1 0,0 0 0,0-1-1,-1 1 1,1 0 0,0-1 0,-1 1 0,1-1-1,-1 1 1,1 0 0,0-1 0,-1 1-1,1-1 1,-1 1 0,0-1 0,1 0-1,-1 1 1,1-1 0,-1 1 0,0-1-1,1 0 1,-1 0 0,0 1 0,1-1-1,-1 0 1,0 0 0,1 0 0,-1 0-1,0 0 1,1 0 0,-1 0 0,0 0-1,1 0 1,-1 0 0,0 0 0,0 0 0,1 0-1,-1-1 1,0 1 0,1 0 0,-1-1-1,1 1 1,-1 0 0,0-1 0,1 1-1,-1-1 1,1 1 0,-1-1-21,-48-33 8,26 18 56,12 15-93,-6-4-588,1-6 334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02T13:12:38.936"/>
    </inkml:context>
    <inkml:brush xml:id="br0">
      <inkml:brushProperty name="width" value="0.2" units="cm"/>
      <inkml:brushProperty name="height" value="0.2" units="cm"/>
      <inkml:brushProperty name="color" value="#E71224"/>
    </inkml:brush>
  </inkml:definitions>
  <inkml:trace contextRef="#ctx0" brushRef="#br0">1 7 112,'0'0'32,"0"-7"-128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9T14:05:02.473"/>
    </inkml:context>
    <inkml:brush xml:id="br0">
      <inkml:brushProperty name="width" value="0.2" units="cm"/>
      <inkml:brushProperty name="height" value="0.2" units="cm"/>
      <inkml:brushProperty name="color" value="#E71224"/>
    </inkml:brush>
  </inkml:definitions>
  <inkml:trace contextRef="#ctx0" brushRef="#br0">1 1 112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9T14:05:02.474"/>
    </inkml:context>
    <inkml:brush xml:id="br0">
      <inkml:brushProperty name="width" value="0.1" units="cm"/>
      <inkml:brushProperty name="height" value="0.1" units="cm"/>
      <inkml:brushProperty name="color" value="#33CCFF"/>
    </inkml:brush>
  </inkml:definitions>
  <inkml:trace contextRef="#ctx0" brushRef="#br0">0 1 64,'0'0'64,"0"0"-32,0 0-16,9 0-32,-9 0-16,13 0-32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EF0BD-EA07-422E-A20B-B9FCDF8307A2}" type="datetimeFigureOut">
              <a:rPr lang="pt-BR" smtClean="0"/>
              <a:t>18/06/2024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E22FB-4F32-4F44-9195-D0BEF89D065E}" type="slidenum">
              <a:rPr lang="pt-BR" smtClean="0"/>
              <a:t>‹#›</a:t>
            </a:fld>
            <a:endParaRPr lang="pt-BR"/>
          </a:p>
        </p:txBody>
      </p:sp>
    </p:spTree>
    <p:extLst>
      <p:ext uri="{BB962C8B-B14F-4D97-AF65-F5344CB8AC3E}">
        <p14:creationId xmlns:p14="http://schemas.microsoft.com/office/powerpoint/2010/main" val="3582021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Resp</a:t>
            </a:r>
            <a:r>
              <a:rPr lang="pt-BR" b="1" dirty="0"/>
              <a:t>: </a:t>
            </a:r>
            <a:r>
              <a:rPr lang="pt-BR" b="0" dirty="0"/>
              <a:t>Os </a:t>
            </a:r>
            <a:r>
              <a:rPr lang="pt-BR" b="0" noProof="0" dirty="0"/>
              <a:t>elementos são</a:t>
            </a:r>
            <a:r>
              <a:rPr lang="pt-BR" b="0" dirty="0"/>
              <a:t>:</a:t>
            </a:r>
            <a:r>
              <a:rPr lang="pt-BR" dirty="0"/>
              <a:t> jogadores; espaço de estratégias, que contém as estratégias disponíveis; função de payoff. </a:t>
            </a:r>
          </a:p>
        </p:txBody>
      </p:sp>
      <p:sp>
        <p:nvSpPr>
          <p:cNvPr id="4" name="Slide Number Placeholder 3"/>
          <p:cNvSpPr>
            <a:spLocks noGrp="1"/>
          </p:cNvSpPr>
          <p:nvPr>
            <p:ph type="sldNum" sz="quarter" idx="5"/>
          </p:nvPr>
        </p:nvSpPr>
        <p:spPr/>
        <p:txBody>
          <a:bodyPr/>
          <a:lstStyle/>
          <a:p>
            <a:fld id="{B2DE22FB-4F32-4F44-9195-D0BEF89D065E}" type="slidenum">
              <a:rPr lang="pt-BR" smtClean="0"/>
              <a:t>3</a:t>
            </a:fld>
            <a:endParaRPr lang="pt-BR"/>
          </a:p>
        </p:txBody>
      </p:sp>
    </p:spTree>
    <p:extLst>
      <p:ext uri="{BB962C8B-B14F-4D97-AF65-F5344CB8AC3E}">
        <p14:creationId xmlns:p14="http://schemas.microsoft.com/office/powerpoint/2010/main" val="2848371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err="1"/>
                  <a:t>Conc</a:t>
                </a:r>
                <a:r>
                  <a:rPr lang="pt-BR" b="1" dirty="0"/>
                  <a:t>:</a:t>
                </a:r>
                <a:r>
                  <a:rPr lang="pt-BR" dirty="0"/>
                  <a:t> Chegamos à mesma conclusão </a:t>
                </a:r>
                <a14:m>
                  <m:oMath xmlns:m="http://schemas.openxmlformats.org/officeDocument/2006/math">
                    <m:r>
                      <a:rPr lang="pt-BR" b="0" i="1" smtClean="0">
                        <a:latin typeface="Cambria Math" panose="02040503050406030204" pitchFamily="18" charset="0"/>
                      </a:rPr>
                      <m:t>→</m:t>
                    </m:r>
                  </m:oMath>
                </a14:m>
                <a:r>
                  <a:rPr lang="pt-BR" dirty="0"/>
                  <a:t> os perfis (M,L) e (T,R) são E.N.</a:t>
                </a:r>
              </a:p>
            </p:txBody>
          </p:sp>
        </mc:Choice>
        <mc:Fallback xmlns="">
          <p:sp>
            <p:nvSpPr>
              <p:cNvPr id="3" name="Notes Placeholder 2"/>
              <p:cNvSpPr>
                <a:spLocks noGrp="1"/>
              </p:cNvSpPr>
              <p:nvPr>
                <p:ph type="body" idx="1"/>
              </p:nvPr>
            </p:nvSpPr>
            <p:spPr/>
            <p:txBody>
              <a:bodyPr/>
              <a:lstStyle/>
              <a:p>
                <a:r>
                  <a:rPr lang="pt-BR" dirty="0"/>
                  <a:t>Chegamos à mesma conclusão </a:t>
                </a:r>
                <a:r>
                  <a:rPr lang="pt-BR" b="0" i="0">
                    <a:latin typeface="Cambria Math" panose="02040503050406030204" pitchFamily="18" charset="0"/>
                  </a:rPr>
                  <a:t>→</a:t>
                </a:r>
                <a:r>
                  <a:rPr lang="pt-BR" dirty="0"/>
                  <a:t> os perfis (M,L) e (T,R) são E.N.</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14</a:t>
            </a:fld>
            <a:endParaRPr lang="pt-BR"/>
          </a:p>
        </p:txBody>
      </p:sp>
    </p:spTree>
    <p:extLst>
      <p:ext uri="{BB962C8B-B14F-4D97-AF65-F5344CB8AC3E}">
        <p14:creationId xmlns:p14="http://schemas.microsoft.com/office/powerpoint/2010/main" val="3850375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Conc</a:t>
            </a:r>
            <a:r>
              <a:rPr lang="pt-BR" b="1" dirty="0"/>
              <a:t>:</a:t>
            </a:r>
            <a:r>
              <a:rPr lang="pt-BR" dirty="0"/>
              <a:t> Podemos substituir as estratégias “usar máscara” vs. “não usar máscara” numa matriz de payoffs como a do dilema dos prisioneiros, em que “usar” é “</a:t>
            </a:r>
            <a:r>
              <a:rPr lang="pt-BR" dirty="0" err="1"/>
              <a:t>mum</a:t>
            </a:r>
            <a:r>
              <a:rPr lang="pt-BR" dirty="0"/>
              <a:t>” e “não usar” é “</a:t>
            </a:r>
            <a:r>
              <a:rPr lang="pt-BR" dirty="0" err="1"/>
              <a:t>fink</a:t>
            </a:r>
            <a:r>
              <a:rPr lang="pt-BR" dirty="0"/>
              <a:t>”.</a:t>
            </a:r>
          </a:p>
        </p:txBody>
      </p:sp>
      <p:sp>
        <p:nvSpPr>
          <p:cNvPr id="4" name="Slide Number Placeholder 3"/>
          <p:cNvSpPr>
            <a:spLocks noGrp="1"/>
          </p:cNvSpPr>
          <p:nvPr>
            <p:ph type="sldNum" sz="quarter" idx="5"/>
          </p:nvPr>
        </p:nvSpPr>
        <p:spPr/>
        <p:txBody>
          <a:bodyPr/>
          <a:lstStyle/>
          <a:p>
            <a:fld id="{B2DE22FB-4F32-4F44-9195-D0BEF89D065E}" type="slidenum">
              <a:rPr lang="pt-BR" smtClean="0"/>
              <a:t>15</a:t>
            </a:fld>
            <a:endParaRPr lang="pt-BR"/>
          </a:p>
        </p:txBody>
      </p:sp>
    </p:spTree>
    <p:extLst>
      <p:ext uri="{BB962C8B-B14F-4D97-AF65-F5344CB8AC3E}">
        <p14:creationId xmlns:p14="http://schemas.microsoft.com/office/powerpoint/2010/main" val="361728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Conc</a:t>
            </a:r>
            <a:r>
              <a:rPr lang="pt-BR" b="1" dirty="0"/>
              <a:t>:</a:t>
            </a:r>
            <a:r>
              <a:rPr lang="pt-BR" dirty="0"/>
              <a:t> O equilíbrio de Nash (Não usar, Não usar) não garante eficiência social. (Usar, Usar) seria ótimo de Pareto para essa estrutura específica de payoffs</a:t>
            </a:r>
          </a:p>
        </p:txBody>
      </p:sp>
      <p:sp>
        <p:nvSpPr>
          <p:cNvPr id="4" name="Slide Number Placeholder 3"/>
          <p:cNvSpPr>
            <a:spLocks noGrp="1"/>
          </p:cNvSpPr>
          <p:nvPr>
            <p:ph type="sldNum" sz="quarter" idx="5"/>
          </p:nvPr>
        </p:nvSpPr>
        <p:spPr/>
        <p:txBody>
          <a:bodyPr/>
          <a:lstStyle/>
          <a:p>
            <a:fld id="{B2DE22FB-4F32-4F44-9195-D0BEF89D065E}" type="slidenum">
              <a:rPr lang="pt-BR" smtClean="0"/>
              <a:t>16</a:t>
            </a:fld>
            <a:endParaRPr lang="pt-BR"/>
          </a:p>
        </p:txBody>
      </p:sp>
    </p:spTree>
    <p:extLst>
      <p:ext uri="{BB962C8B-B14F-4D97-AF65-F5344CB8AC3E}">
        <p14:creationId xmlns:p14="http://schemas.microsoft.com/office/powerpoint/2010/main" val="2284895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noProof="1"/>
              <a:t>Intro:</a:t>
            </a:r>
            <a:r>
              <a:rPr lang="pt-BR" sz="1200" noProof="1"/>
              <a:t> O jogador 1 é par, ele tem incentivo para imitar o jogador 2, se pudesse. O jogador 2 é ímpar, ele tem incentivo para fazer o oposto do jogador 1, se pudesse. Iremos explorar essa noção novamente em alguns slides.</a:t>
            </a:r>
          </a:p>
          <a:p>
            <a:endParaRPr lang="pt-BR" sz="1200" noProof="1"/>
          </a:p>
          <a:p>
            <a:r>
              <a:rPr lang="pt-BR" sz="1200" b="1" noProof="1"/>
              <a:t>Conc: </a:t>
            </a:r>
            <a:r>
              <a:rPr lang="pt-BR" sz="1200" noProof="1"/>
              <a:t>Não há equilíbrio de Nash em estratégias puras.</a:t>
            </a:r>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17</a:t>
            </a:fld>
            <a:endParaRPr lang="pt-BR"/>
          </a:p>
        </p:txBody>
      </p:sp>
    </p:spTree>
    <p:extLst>
      <p:ext uri="{BB962C8B-B14F-4D97-AF65-F5344CB8AC3E}">
        <p14:creationId xmlns:p14="http://schemas.microsoft.com/office/powerpoint/2010/main" val="2892938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Conc</a:t>
            </a:r>
            <a:r>
              <a:rPr lang="pt-BR" b="1" dirty="0"/>
              <a:t>:</a:t>
            </a:r>
            <a:r>
              <a:rPr lang="pt-BR" dirty="0"/>
              <a:t> Aplicando o algoritmo de melhor resposta, achamos que não há eq. de Nash em estratégias puras. Vamos ver o porque disso utilizando o conceito de </a:t>
            </a:r>
            <a:r>
              <a:rPr lang="pt-BR" b="1" dirty="0"/>
              <a:t>função de melhor resposta</a:t>
            </a:r>
            <a:r>
              <a:rPr lang="pt-BR" dirty="0"/>
              <a:t>.</a:t>
            </a:r>
          </a:p>
        </p:txBody>
      </p:sp>
      <p:sp>
        <p:nvSpPr>
          <p:cNvPr id="4" name="Slide Number Placeholder 3"/>
          <p:cNvSpPr>
            <a:spLocks noGrp="1"/>
          </p:cNvSpPr>
          <p:nvPr>
            <p:ph type="sldNum" sz="quarter" idx="5"/>
          </p:nvPr>
        </p:nvSpPr>
        <p:spPr/>
        <p:txBody>
          <a:bodyPr/>
          <a:lstStyle/>
          <a:p>
            <a:fld id="{B2DE22FB-4F32-4F44-9195-D0BEF89D065E}" type="slidenum">
              <a:rPr lang="pt-BR" smtClean="0"/>
              <a:t>18</a:t>
            </a:fld>
            <a:endParaRPr lang="pt-BR"/>
          </a:p>
        </p:txBody>
      </p:sp>
    </p:spTree>
    <p:extLst>
      <p:ext uri="{BB962C8B-B14F-4D97-AF65-F5344CB8AC3E}">
        <p14:creationId xmlns:p14="http://schemas.microsoft.com/office/powerpoint/2010/main" val="163528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noProof="1"/>
              <a:t>Intro: </a:t>
            </a:r>
            <a:r>
              <a:rPr lang="pt-BR" sz="1200" b="0" noProof="1"/>
              <a:t>Atenção, o conceito de “função de melhor resposta” ou “função de reação” será bastante explorado na parte de aplicações e também em estratégias mistas</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19</a:t>
            </a:fld>
            <a:endParaRPr lang="pt-BR"/>
          </a:p>
        </p:txBody>
      </p:sp>
    </p:spTree>
    <p:extLst>
      <p:ext uri="{BB962C8B-B14F-4D97-AF65-F5344CB8AC3E}">
        <p14:creationId xmlns:p14="http://schemas.microsoft.com/office/powerpoint/2010/main" val="1049991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Intro</a:t>
            </a:r>
            <a:r>
              <a:rPr lang="pt-BR" b="1" dirty="0"/>
              <a:t>:</a:t>
            </a:r>
            <a:r>
              <a:rPr lang="pt-BR" dirty="0"/>
              <a:t> Sim, é possível. O par (U,L) é E.N.</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20</a:t>
            </a:fld>
            <a:endParaRPr lang="pt-BR"/>
          </a:p>
        </p:txBody>
      </p:sp>
    </p:spTree>
    <p:extLst>
      <p:ext uri="{BB962C8B-B14F-4D97-AF65-F5344CB8AC3E}">
        <p14:creationId xmlns:p14="http://schemas.microsoft.com/office/powerpoint/2010/main" val="125826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err="1"/>
                  <a:t>Intro</a:t>
                </a:r>
                <a:r>
                  <a:rPr lang="pt-BR" b="1" dirty="0"/>
                  <a:t>:</a:t>
                </a:r>
                <a:r>
                  <a:rPr lang="pt-BR" dirty="0"/>
                  <a:t> Vimos isso na aula passada. Volte para a matriz dessa questão e aplique o algoritmo de melhor resposta para confirmar que o eq. de Nash realmente é o </a:t>
                </a:r>
                <a14:m>
                  <m:oMath xmlns:m="http://schemas.openxmlformats.org/officeDocument/2006/math">
                    <m:d>
                      <m:dPr>
                        <m:ctrlPr>
                          <a:rPr lang="pt-BR" b="0" i="1" dirty="0" smtClean="0">
                            <a:latin typeface="Cambria Math" panose="02040503050406030204" pitchFamily="18" charset="0"/>
                          </a:rPr>
                        </m:ctrlPr>
                      </m:dPr>
                      <m:e>
                        <m:r>
                          <a:rPr lang="pt-BR" b="0" i="1" dirty="0" smtClean="0">
                            <a:latin typeface="Cambria Math" panose="02040503050406030204" pitchFamily="18" charset="0"/>
                          </a:rPr>
                          <m:t>𝑈</m:t>
                        </m:r>
                        <m:r>
                          <a:rPr lang="pt-BR" b="0" i="1" dirty="0" smtClean="0">
                            <a:latin typeface="Cambria Math" panose="02040503050406030204" pitchFamily="18" charset="0"/>
                          </a:rPr>
                          <m:t>,</m:t>
                        </m:r>
                        <m:r>
                          <a:rPr lang="pt-BR" b="0" i="1" dirty="0" smtClean="0">
                            <a:latin typeface="Cambria Math" panose="02040503050406030204" pitchFamily="18" charset="0"/>
                          </a:rPr>
                          <m:t>𝐿</m:t>
                        </m:r>
                      </m:e>
                    </m:d>
                  </m:oMath>
                </a14:m>
                <a:endParaRPr lang="pt-BR" dirty="0"/>
              </a:p>
            </p:txBody>
          </p:sp>
        </mc:Choice>
        <mc:Fallback xmlns="">
          <p:sp>
            <p:nvSpPr>
              <p:cNvPr id="3" name="Notes Placeholder 2"/>
              <p:cNvSpPr>
                <a:spLocks noGrp="1"/>
              </p:cNvSpPr>
              <p:nvPr>
                <p:ph type="body" idx="1"/>
              </p:nvPr>
            </p:nvSpPr>
            <p:spPr/>
            <p:txBody>
              <a:bodyPr/>
              <a:lstStyle/>
              <a:p>
                <a:r>
                  <a:rPr lang="pt-BR" dirty="0"/>
                  <a:t>Slide 61 da aula passada. Volte para a matriz dessa questão e aplique o algoritmo de melhor resposta para confirmar que o eq. de Nash realmente é o </a:t>
                </a:r>
                <a:r>
                  <a:rPr lang="pt-BR" b="0" i="0" dirty="0">
                    <a:latin typeface="Cambria Math" panose="02040503050406030204" pitchFamily="18" charset="0"/>
                  </a:rPr>
                  <a:t>(𝑈,𝐿)</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26</a:t>
            </a:fld>
            <a:endParaRPr lang="pt-BR"/>
          </a:p>
        </p:txBody>
      </p:sp>
    </p:spTree>
    <p:extLst>
      <p:ext uri="{BB962C8B-B14F-4D97-AF65-F5344CB8AC3E}">
        <p14:creationId xmlns:p14="http://schemas.microsoft.com/office/powerpoint/2010/main" val="1140273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a:t>
            </a:r>
            <a:r>
              <a:rPr lang="pt-BR" dirty="0"/>
              <a:t> </a:t>
            </a:r>
            <a:r>
              <a:rPr lang="pt-BR" dirty="0" err="1"/>
              <a:t>Cournot</a:t>
            </a:r>
            <a:r>
              <a:rPr lang="pt-BR" dirty="0"/>
              <a:t> antecipou a definição de eq. de Nash em mais de 100 anos, mas apenas para o contexto específico de duopólio. Esse modelo é o pilar de organização industrial e resultado clássico de teoria dos jogos</a:t>
            </a:r>
          </a:p>
        </p:txBody>
      </p:sp>
      <p:sp>
        <p:nvSpPr>
          <p:cNvPr id="4" name="Slide Number Placeholder 3"/>
          <p:cNvSpPr>
            <a:spLocks noGrp="1"/>
          </p:cNvSpPr>
          <p:nvPr>
            <p:ph type="sldNum" sz="quarter" idx="5"/>
          </p:nvPr>
        </p:nvSpPr>
        <p:spPr/>
        <p:txBody>
          <a:bodyPr/>
          <a:lstStyle/>
          <a:p>
            <a:fld id="{B2DE22FB-4F32-4F44-9195-D0BEF89D065E}" type="slidenum">
              <a:rPr lang="pt-BR" smtClean="0"/>
              <a:t>28</a:t>
            </a:fld>
            <a:endParaRPr lang="pt-BR"/>
          </a:p>
        </p:txBody>
      </p:sp>
    </p:spTree>
    <p:extLst>
      <p:ext uri="{BB962C8B-B14F-4D97-AF65-F5344CB8AC3E}">
        <p14:creationId xmlns:p14="http://schemas.microsoft.com/office/powerpoint/2010/main" val="1884071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pt-BR" b="1" dirty="0"/>
              <a:t>P1:</a:t>
            </a:r>
            <a:r>
              <a:rPr lang="pt-BR" dirty="0"/>
              <a:t> O primeiro ponto é importante para que vocês aprendam a estruturar e resolver problemas</a:t>
            </a:r>
          </a:p>
          <a:p>
            <a:pPr marL="0" indent="0">
              <a:buFontTx/>
              <a:buNone/>
            </a:pPr>
            <a:endParaRPr lang="pt-BR" dirty="0"/>
          </a:p>
          <a:p>
            <a:pPr marL="0" indent="0">
              <a:buFontTx/>
              <a:buNone/>
            </a:pPr>
            <a:r>
              <a:rPr lang="pt-BR" b="1" dirty="0"/>
              <a:t>P3:</a:t>
            </a:r>
            <a:r>
              <a:rPr lang="pt-BR" dirty="0"/>
              <a:t> Para E.I.E.E.D com espaço de estratégia contínuo, teríamos potencialmente infinitos passos de eliminação. </a:t>
            </a:r>
            <a:r>
              <a:rPr lang="pt-BR" dirty="0" err="1"/>
              <a:t>Gibbons</a:t>
            </a:r>
            <a:r>
              <a:rPr lang="pt-BR" dirty="0"/>
              <a:t> p.18-20 mostra os dois primeiros passos para o contexto de </a:t>
            </a:r>
            <a:r>
              <a:rPr lang="pt-BR" dirty="0" err="1"/>
              <a:t>Cournot</a:t>
            </a:r>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29</a:t>
            </a:fld>
            <a:endParaRPr lang="pt-BR"/>
          </a:p>
        </p:txBody>
      </p:sp>
    </p:spTree>
    <p:extLst>
      <p:ext uri="{BB962C8B-B14F-4D97-AF65-F5344CB8AC3E}">
        <p14:creationId xmlns:p14="http://schemas.microsoft.com/office/powerpoint/2010/main" val="56696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4</a:t>
            </a:fld>
            <a:endParaRPr lang="pt-BR"/>
          </a:p>
        </p:txBody>
      </p:sp>
    </p:spTree>
    <p:extLst>
      <p:ext uri="{BB962C8B-B14F-4D97-AF65-F5344CB8AC3E}">
        <p14:creationId xmlns:p14="http://schemas.microsoft.com/office/powerpoint/2010/main" val="93584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pt-BR" sz="1200" b="1" dirty="0"/>
                  <a:t>P2:</a:t>
                </a:r>
                <a:r>
                  <a:rPr lang="pt-BR" sz="1200" b="0" dirty="0"/>
                  <a:t> </a:t>
                </a:r>
                <a14:m>
                  <m:oMath xmlns:m="http://schemas.openxmlformats.org/officeDocument/2006/math">
                    <m:r>
                      <a:rPr lang="pt-BR" sz="1200" b="0" i="1" smtClean="0">
                        <a:latin typeface="Cambria Math" panose="02040503050406030204" pitchFamily="18" charset="0"/>
                      </a:rPr>
                      <m:t>𝑃</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𝑄</m:t>
                        </m:r>
                      </m:e>
                    </m:d>
                    <m:r>
                      <a:rPr lang="pt-BR" sz="1200" b="0" i="1" smtClean="0">
                        <a:latin typeface="Cambria Math" panose="02040503050406030204" pitchFamily="18" charset="0"/>
                      </a:rPr>
                      <m:t>=</m:t>
                    </m:r>
                    <m:r>
                      <a:rPr lang="pt-BR" sz="1200" b="0" i="1" smtClean="0">
                        <a:latin typeface="Cambria Math" panose="02040503050406030204" pitchFamily="18" charset="0"/>
                      </a:rPr>
                      <m:t>𝑎</m:t>
                    </m:r>
                    <m:r>
                      <a:rPr lang="pt-BR" sz="1200" b="0" i="1" smtClean="0">
                        <a:latin typeface="Cambria Math" panose="02040503050406030204" pitchFamily="18" charset="0"/>
                      </a:rPr>
                      <m:t>−</m:t>
                    </m:r>
                    <m:r>
                      <a:rPr lang="pt-BR" sz="1200" b="0" i="1" smtClean="0">
                        <a:latin typeface="Cambria Math" panose="02040503050406030204" pitchFamily="18" charset="0"/>
                      </a:rPr>
                      <m:t>𝑄</m:t>
                    </m:r>
                  </m:oMath>
                </a14:m>
                <a:r>
                  <a:rPr lang="pt-BR" sz="1200" b="0" i="0" dirty="0">
                    <a:latin typeface="+mj-lt"/>
                  </a:rPr>
                  <a:t> </a:t>
                </a:r>
                <a:r>
                  <a:rPr lang="pt-BR" sz="1200" dirty="0"/>
                  <a:t>para</a:t>
                </a:r>
                <a:r>
                  <a:rPr lang="pt-BR" sz="1200" b="0" i="0" dirty="0">
                    <a:latin typeface="+mj-lt"/>
                  </a:rPr>
                  <a:t> </a:t>
                </a:r>
                <a14:m>
                  <m:oMath xmlns:m="http://schemas.openxmlformats.org/officeDocument/2006/math">
                    <m:r>
                      <a:rPr lang="pt-BR" sz="1200" b="0" i="1" smtClean="0">
                        <a:latin typeface="Cambria Math" panose="02040503050406030204" pitchFamily="18" charset="0"/>
                      </a:rPr>
                      <m:t>𝑄</m:t>
                    </m:r>
                    <m:r>
                      <a:rPr lang="pt-BR" sz="1200" b="0" i="1" smtClean="0">
                        <a:latin typeface="Cambria Math" panose="02040503050406030204" pitchFamily="18" charset="0"/>
                      </a:rPr>
                      <m:t>&lt;</m:t>
                    </m:r>
                    <m:r>
                      <a:rPr lang="pt-BR" sz="1200" b="0" i="1" smtClean="0">
                        <a:latin typeface="Cambria Math" panose="02040503050406030204" pitchFamily="18" charset="0"/>
                      </a:rPr>
                      <m:t>𝑎</m:t>
                    </m:r>
                  </m:oMath>
                </a14:m>
                <a:r>
                  <a:rPr lang="pt-BR" sz="1200" dirty="0"/>
                  <a:t> e </a:t>
                </a:r>
                <a14:m>
                  <m:oMath xmlns:m="http://schemas.openxmlformats.org/officeDocument/2006/math">
                    <m:r>
                      <a:rPr lang="pt-BR" sz="1200" b="0" i="1" smtClean="0">
                        <a:latin typeface="Cambria Math" panose="02040503050406030204" pitchFamily="18" charset="0"/>
                      </a:rPr>
                      <m:t>𝑃</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𝑄</m:t>
                        </m:r>
                      </m:e>
                    </m:d>
                    <m:r>
                      <a:rPr lang="pt-BR" sz="1200" b="0" i="1" smtClean="0">
                        <a:latin typeface="Cambria Math" panose="02040503050406030204" pitchFamily="18" charset="0"/>
                      </a:rPr>
                      <m:t>=0</m:t>
                    </m:r>
                  </m:oMath>
                </a14:m>
                <a:r>
                  <a:rPr lang="pt-BR" sz="1200" dirty="0"/>
                  <a:t> para </a:t>
                </a:r>
                <a14:m>
                  <m:oMath xmlns:m="http://schemas.openxmlformats.org/officeDocument/2006/math">
                    <m:r>
                      <a:rPr lang="pt-BR" sz="1200" b="0" i="1" smtClean="0">
                        <a:latin typeface="Cambria Math" panose="02040503050406030204" pitchFamily="18" charset="0"/>
                      </a:rPr>
                      <m:t>𝑄</m:t>
                    </m:r>
                    <m:r>
                      <a:rPr lang="pt-BR" sz="1200" b="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𝑎</m:t>
                    </m:r>
                  </m:oMath>
                </a14:m>
                <a:r>
                  <a:rPr lang="pt-BR" dirty="0"/>
                  <a:t>, já que o preço não pode ser negativo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dirty="0"/>
              </a:p>
              <a:p>
                <a:r>
                  <a:rPr lang="pt-BR" b="1" dirty="0"/>
                  <a:t>P4:</a:t>
                </a:r>
                <a:r>
                  <a:rPr lang="pt-BR" dirty="0"/>
                  <a:t> </a:t>
                </a:r>
                <a14:m>
                  <m:oMath xmlns:m="http://schemas.openxmlformats.org/officeDocument/2006/math">
                    <m:sSub>
                      <m:sSubPr>
                        <m:ctrlPr>
                          <a:rPr lang="pt-BR" i="1" noProof="1" dirty="0" smtClean="0">
                            <a:latin typeface="Cambria Math" panose="02040503050406030204" pitchFamily="18" charset="0"/>
                          </a:rPr>
                        </m:ctrlPr>
                      </m:sSubPr>
                      <m:e>
                        <m:r>
                          <a:rPr lang="pt-BR" i="1" noProof="1" dirty="0">
                            <a:latin typeface="Cambria Math" panose="02040503050406030204" pitchFamily="18" charset="0"/>
                          </a:rPr>
                          <m:t>𝐶</m:t>
                        </m:r>
                      </m:e>
                      <m:sub>
                        <m:r>
                          <a:rPr lang="pt-BR" i="1" noProof="1" dirty="0">
                            <a:latin typeface="Cambria Math" panose="02040503050406030204" pitchFamily="18" charset="0"/>
                          </a:rPr>
                          <m:t>𝑖</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𝑖</m:t>
                            </m:r>
                          </m:sub>
                        </m:sSub>
                      </m:e>
                    </m:d>
                    <m:r>
                      <a:rPr lang="pt-BR" i="1" noProof="1" dirty="0">
                        <a:latin typeface="Cambria Math" panose="02040503050406030204" pitchFamily="18" charset="0"/>
                      </a:rPr>
                      <m:t>=</m:t>
                    </m:r>
                    <m:r>
                      <a:rPr lang="pt-BR" i="1" noProof="1" dirty="0">
                        <a:latin typeface="Cambria Math" panose="02040503050406030204" pitchFamily="18" charset="0"/>
                      </a:rPr>
                      <m:t>𝑐</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𝑖</m:t>
                        </m:r>
                      </m:sub>
                    </m:sSub>
                  </m:oMath>
                </a14:m>
                <a:r>
                  <a:rPr lang="pt-BR" noProof="1"/>
                  <a:t> </a:t>
                </a:r>
                <a14:m>
                  <m:oMath xmlns:m="http://schemas.openxmlformats.org/officeDocument/2006/math">
                    <m:r>
                      <a:rPr lang="pt-BR" i="1" noProof="1" smtClean="0">
                        <a:latin typeface="Cambria Math" panose="02040503050406030204" pitchFamily="18" charset="0"/>
                      </a:rPr>
                      <m:t>→</m:t>
                    </m:r>
                  </m:oMath>
                </a14:m>
                <a:r>
                  <a:rPr lang="pt-BR" dirty="0"/>
                  <a:t> custo marginal constante (c) e ausência</a:t>
                </a:r>
                <a:r>
                  <a:rPr lang="pt-BR" baseline="0" dirty="0"/>
                  <a:t> de custo fixo</a:t>
                </a:r>
                <a:endParaRPr lang="pt-BR" dirty="0"/>
              </a:p>
            </p:txBody>
          </p:sp>
        </mc:Choice>
        <mc:Fallback xmlns="">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b="0" i="0">
                    <a:latin typeface="Cambria Math" panose="02040503050406030204" pitchFamily="18" charset="0"/>
                  </a:rPr>
                  <a:t>𝑃(𝑄)=𝑎−𝑄</a:t>
                </a:r>
                <a:r>
                  <a:rPr lang="pt-BR" sz="1200" b="0" i="0" dirty="0">
                    <a:latin typeface="+mj-lt"/>
                  </a:rPr>
                  <a:t> </a:t>
                </a:r>
                <a:r>
                  <a:rPr lang="pt-BR" sz="1200" dirty="0"/>
                  <a:t>para</a:t>
                </a:r>
                <a:r>
                  <a:rPr lang="pt-BR" sz="1200" b="0" i="0" dirty="0">
                    <a:latin typeface="+mj-lt"/>
                  </a:rPr>
                  <a:t> </a:t>
                </a:r>
                <a:r>
                  <a:rPr lang="pt-BR" sz="1200" b="0" i="0">
                    <a:latin typeface="Cambria Math" panose="02040503050406030204" pitchFamily="18" charset="0"/>
                  </a:rPr>
                  <a:t>𝑄&lt;𝑎</a:t>
                </a:r>
                <a:r>
                  <a:rPr lang="pt-BR" sz="1200" dirty="0"/>
                  <a:t> e </a:t>
                </a:r>
                <a:r>
                  <a:rPr lang="pt-BR" sz="1200" b="0" i="0">
                    <a:latin typeface="Cambria Math" panose="02040503050406030204" pitchFamily="18" charset="0"/>
                  </a:rPr>
                  <a:t>𝑃(𝑄)=0</a:t>
                </a:r>
                <a:r>
                  <a:rPr lang="pt-BR" sz="1200" dirty="0"/>
                  <a:t> para </a:t>
                </a:r>
                <a:r>
                  <a:rPr lang="pt-BR" sz="1200" b="0" i="0">
                    <a:latin typeface="Cambria Math" panose="02040503050406030204" pitchFamily="18" charset="0"/>
                  </a:rPr>
                  <a:t>𝑄</a:t>
                </a:r>
                <a:r>
                  <a:rPr lang="pt-BR" sz="1200" b="0" i="0">
                    <a:latin typeface="Cambria Math" panose="02040503050406030204" pitchFamily="18" charset="0"/>
                    <a:ea typeface="Cambria Math" panose="02040503050406030204" pitchFamily="18" charset="0"/>
                  </a:rPr>
                  <a:t>≥𝑎</a:t>
                </a:r>
                <a:endParaRPr lang="pt-BR"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dirty="0"/>
              </a:p>
              <a:p>
                <a:r>
                  <a:rPr lang="pt-BR" dirty="0"/>
                  <a:t>- </a:t>
                </a:r>
                <a:r>
                  <a:rPr lang="pt-BR" i="0" noProof="1">
                    <a:latin typeface="Cambria Math" panose="02040503050406030204" pitchFamily="18" charset="0"/>
                  </a:rPr>
                  <a:t>𝐶_𝑖 (𝑞_𝑖 )=𝑐𝑞_𝑖</a:t>
                </a:r>
                <a:r>
                  <a:rPr lang="pt-BR" noProof="1"/>
                  <a:t> </a:t>
                </a:r>
                <a:r>
                  <a:rPr lang="pt-BR" i="0" noProof="1">
                    <a:latin typeface="Cambria Math" panose="02040503050406030204" pitchFamily="18" charset="0"/>
                  </a:rPr>
                  <a:t>→</a:t>
                </a:r>
                <a:r>
                  <a:rPr lang="pt-BR" dirty="0"/>
                  <a:t> custo marginal constante (c) e ausência</a:t>
                </a:r>
                <a:r>
                  <a:rPr lang="pt-BR" baseline="0" dirty="0"/>
                  <a:t> de custo fixo</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32</a:t>
            </a:fld>
            <a:endParaRPr lang="pt-BR"/>
          </a:p>
        </p:txBody>
      </p:sp>
    </p:spTree>
    <p:extLst>
      <p:ext uri="{BB962C8B-B14F-4D97-AF65-F5344CB8AC3E}">
        <p14:creationId xmlns:p14="http://schemas.microsoft.com/office/powerpoint/2010/main" val="2256737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P4.3:</a:t>
            </a:r>
            <a:r>
              <a:rPr lang="pt-BR" b="0" dirty="0"/>
              <a:t> essa condição é importante para que as condições de primeira ordem que veremos sejam necessárias e suficientes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Perg</a:t>
            </a:r>
            <a:r>
              <a:rPr lang="pt-BR" b="1" dirty="0"/>
              <a:t>.:</a:t>
            </a:r>
            <a:r>
              <a:rPr lang="pt-BR" dirty="0"/>
              <a:t> Ok, agora o que precisamos agora para definir a forma normal? </a:t>
            </a:r>
            <a:r>
              <a:rPr lang="pt-BR" b="1" dirty="0"/>
              <a:t>Resp.:</a:t>
            </a:r>
            <a:r>
              <a:rPr lang="pt-BR" dirty="0"/>
              <a:t> Jogadores, estratégias e payoffs</a:t>
            </a:r>
          </a:p>
        </p:txBody>
      </p:sp>
      <p:sp>
        <p:nvSpPr>
          <p:cNvPr id="4" name="Slide Number Placeholder 3"/>
          <p:cNvSpPr>
            <a:spLocks noGrp="1"/>
          </p:cNvSpPr>
          <p:nvPr>
            <p:ph type="sldNum" sz="quarter" idx="5"/>
          </p:nvPr>
        </p:nvSpPr>
        <p:spPr/>
        <p:txBody>
          <a:bodyPr/>
          <a:lstStyle/>
          <a:p>
            <a:fld id="{B2DE22FB-4F32-4F44-9195-D0BEF89D065E}" type="slidenum">
              <a:rPr lang="pt-BR" smtClean="0"/>
              <a:t>33</a:t>
            </a:fld>
            <a:endParaRPr lang="pt-BR"/>
          </a:p>
        </p:txBody>
      </p:sp>
    </p:spTree>
    <p:extLst>
      <p:ext uri="{BB962C8B-B14F-4D97-AF65-F5344CB8AC3E}">
        <p14:creationId xmlns:p14="http://schemas.microsoft.com/office/powerpoint/2010/main" val="2896397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Perg</a:t>
            </a:r>
            <a:r>
              <a:rPr lang="pt-BR" b="1" dirty="0"/>
              <a:t>.: </a:t>
            </a:r>
            <a:r>
              <a:rPr lang="pt-BR" dirty="0"/>
              <a:t>Qual é o espaço de estratégias?</a:t>
            </a:r>
          </a:p>
        </p:txBody>
      </p:sp>
      <p:sp>
        <p:nvSpPr>
          <p:cNvPr id="4" name="Slide Number Placeholder 3"/>
          <p:cNvSpPr>
            <a:spLocks noGrp="1"/>
          </p:cNvSpPr>
          <p:nvPr>
            <p:ph type="sldNum" sz="quarter" idx="5"/>
          </p:nvPr>
        </p:nvSpPr>
        <p:spPr/>
        <p:txBody>
          <a:bodyPr/>
          <a:lstStyle/>
          <a:p>
            <a:fld id="{B2DE22FB-4F32-4F44-9195-D0BEF89D065E}" type="slidenum">
              <a:rPr lang="pt-BR" smtClean="0"/>
              <a:t>34</a:t>
            </a:fld>
            <a:endParaRPr lang="pt-BR"/>
          </a:p>
        </p:txBody>
      </p:sp>
    </p:spTree>
    <p:extLst>
      <p:ext uri="{BB962C8B-B14F-4D97-AF65-F5344CB8AC3E}">
        <p14:creationId xmlns:p14="http://schemas.microsoft.com/office/powerpoint/2010/main" val="3214883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solidFill>
                  <a:srgbClr val="FF0000"/>
                </a:solidFill>
              </a:rPr>
              <a:t>P2:</a:t>
            </a:r>
            <a:r>
              <a:rPr lang="pt-BR" sz="1200" b="0" dirty="0">
                <a:solidFill>
                  <a:srgbClr val="FF0000"/>
                </a:solidFill>
              </a:rPr>
              <a:t> </a:t>
            </a:r>
            <a:r>
              <a:rPr lang="pt-BR" sz="1200" b="0" dirty="0"/>
              <a:t>Assumiremos que a produção é continuamente divisível. A firma pode produzir, por exemplo, 0,007 unidade.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p:txBody>
      </p:sp>
      <p:sp>
        <p:nvSpPr>
          <p:cNvPr id="4" name="Slide Number Placeholder 3"/>
          <p:cNvSpPr>
            <a:spLocks noGrp="1"/>
          </p:cNvSpPr>
          <p:nvPr>
            <p:ph type="sldNum" sz="quarter" idx="5"/>
          </p:nvPr>
        </p:nvSpPr>
        <p:spPr/>
        <p:txBody>
          <a:bodyPr/>
          <a:lstStyle/>
          <a:p>
            <a:fld id="{B2DE22FB-4F32-4F44-9195-D0BEF89D065E}" type="slidenum">
              <a:rPr lang="pt-BR" smtClean="0"/>
              <a:t>35</a:t>
            </a:fld>
            <a:endParaRPr lang="pt-BR"/>
          </a:p>
        </p:txBody>
      </p:sp>
    </p:spTree>
    <p:extLst>
      <p:ext uri="{BB962C8B-B14F-4D97-AF65-F5344CB8AC3E}">
        <p14:creationId xmlns:p14="http://schemas.microsoft.com/office/powerpoint/2010/main" val="1665942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1"/>
                  <a:t>P2: </a:t>
                </a:r>
                <a:r>
                  <a:rPr lang="pt-BR" b="0" noProof="1"/>
                  <a:t>porque </a:t>
                </a:r>
                <a14:m>
                  <m:oMath xmlns:m="http://schemas.openxmlformats.org/officeDocument/2006/math">
                    <m:r>
                      <a:rPr lang="pt-BR" b="0" i="1" noProof="1" dirty="0" smtClean="0">
                        <a:latin typeface="Cambria Math" panose="02040503050406030204" pitchFamily="18" charset="0"/>
                      </a:rPr>
                      <m:t>𝑃</m:t>
                    </m:r>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𝑄</m:t>
                        </m:r>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𝑄</m:t>
                    </m:r>
                    <m:r>
                      <a:rPr lang="pt-BR" b="0" i="1" noProof="1" dirty="0" smtClean="0">
                        <a:latin typeface="Cambria Math" panose="02040503050406030204" pitchFamily="18" charset="0"/>
                      </a:rPr>
                      <m:t>→</m:t>
                    </m:r>
                  </m:oMath>
                </a14:m>
                <a:r>
                  <a:rPr lang="pt-BR" sz="1200" dirty="0"/>
                  <a:t> para </a:t>
                </a:r>
                <a14:m>
                  <m:oMath xmlns:m="http://schemas.openxmlformats.org/officeDocument/2006/math">
                    <m:r>
                      <a:rPr lang="pt-BR" sz="1200" b="0" i="1" smtClean="0">
                        <a:latin typeface="Cambria Math" panose="02040503050406030204" pitchFamily="18" charset="0"/>
                      </a:rPr>
                      <m:t>𝑄</m:t>
                    </m:r>
                    <m:r>
                      <a:rPr lang="pt-BR" sz="1200" b="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𝑎</m:t>
                    </m:r>
                  </m:oMath>
                </a14:m>
                <a:r>
                  <a:rPr lang="pt-BR" dirty="0"/>
                  <a:t>, temos </a:t>
                </a:r>
                <a14:m>
                  <m:oMath xmlns:m="http://schemas.openxmlformats.org/officeDocument/2006/math">
                    <m:r>
                      <a:rPr lang="pt-BR" sz="1200" b="0" i="1" smtClean="0">
                        <a:latin typeface="Cambria Math" panose="02040503050406030204" pitchFamily="18" charset="0"/>
                      </a:rPr>
                      <m:t>𝑃</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𝑄</m:t>
                        </m:r>
                      </m:e>
                    </m:d>
                    <m:r>
                      <a:rPr lang="pt-BR" sz="1200" b="0" i="1" smtClean="0">
                        <a:latin typeface="Cambria Math" panose="02040503050406030204" pitchFamily="18" charset="0"/>
                      </a:rPr>
                      <m:t>=0</m:t>
                    </m:r>
                  </m:oMath>
                </a14:m>
                <a:r>
                  <a:rPr lang="pt-BR" dirty="0"/>
                  <a:t> </a:t>
                </a:r>
                <a14:m>
                  <m:oMath xmlns:m="http://schemas.openxmlformats.org/officeDocument/2006/math">
                    <m:r>
                      <a:rPr lang="pt-BR" b="0" i="1" dirty="0" smtClean="0">
                        <a:latin typeface="Cambria Math" panose="02040503050406030204" pitchFamily="18" charset="0"/>
                      </a:rPr>
                      <m:t>→</m:t>
                    </m:r>
                  </m:oMath>
                </a14:m>
                <a:r>
                  <a:rPr lang="pt-BR" dirty="0"/>
                  <a:t> nenhuma firma produz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&gt;</m:t>
                    </m:r>
                    <m:r>
                      <a:rPr lang="en-US" b="0" i="1" smtClean="0">
                        <a:latin typeface="Cambria Math" panose="02040503050406030204" pitchFamily="18" charset="0"/>
                      </a:rPr>
                      <m:t>𝑎</m:t>
                    </m:r>
                  </m:oMath>
                </a14:m>
                <a:endParaRPr lang="pt-BR"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noProof="1"/>
                  <a:t>P2 - </a:t>
                </a:r>
                <a:r>
                  <a:rPr lang="pt-BR" b="0" i="0" noProof="1">
                    <a:latin typeface="Cambria Math" panose="02040503050406030204" pitchFamily="18" charset="0"/>
                  </a:rPr>
                  <a:t>𝑃(𝑄)=𝑎−𝑄→</a:t>
                </a:r>
                <a:r>
                  <a:rPr lang="pt-BR" sz="1200" dirty="0"/>
                  <a:t> para </a:t>
                </a:r>
                <a:r>
                  <a:rPr lang="pt-BR" sz="1200" b="0" i="0">
                    <a:latin typeface="Cambria Math" panose="02040503050406030204" pitchFamily="18" charset="0"/>
                  </a:rPr>
                  <a:t>𝑄</a:t>
                </a:r>
                <a:r>
                  <a:rPr lang="pt-BR" sz="1200" b="0" i="0">
                    <a:latin typeface="Cambria Math" panose="02040503050406030204" pitchFamily="18" charset="0"/>
                    <a:ea typeface="Cambria Math" panose="02040503050406030204" pitchFamily="18" charset="0"/>
                  </a:rPr>
                  <a:t>≥𝑎</a:t>
                </a:r>
                <a:r>
                  <a:rPr lang="pt-BR" dirty="0"/>
                  <a:t>, temos </a:t>
                </a:r>
                <a:r>
                  <a:rPr lang="pt-BR" sz="1200" b="0" i="0">
                    <a:latin typeface="Cambria Math" panose="02040503050406030204" pitchFamily="18" charset="0"/>
                  </a:rPr>
                  <a:t>𝑃(𝑄)=0</a:t>
                </a:r>
                <a:r>
                  <a:rPr lang="pt-BR" dirty="0"/>
                  <a:t> </a:t>
                </a:r>
                <a:r>
                  <a:rPr lang="pt-BR" b="0" i="0" dirty="0">
                    <a:latin typeface="Cambria Math" panose="02040503050406030204" pitchFamily="18" charset="0"/>
                  </a:rPr>
                  <a:t>→</a:t>
                </a:r>
                <a:r>
                  <a:rPr lang="pt-BR" dirty="0"/>
                  <a:t> nenhuma firma produz </a:t>
                </a:r>
                <a:r>
                  <a:rPr lang="en-US" b="0" i="0">
                    <a:latin typeface="Cambria Math" panose="02040503050406030204" pitchFamily="18" charset="0"/>
                  </a:rPr>
                  <a:t>𝑞_𝑖&gt;𝑎</a:t>
                </a:r>
                <a:endParaRPr lang="pt-BR"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36</a:t>
            </a:fld>
            <a:endParaRPr lang="pt-BR"/>
          </a:p>
        </p:txBody>
      </p:sp>
    </p:spTree>
    <p:extLst>
      <p:ext uri="{BB962C8B-B14F-4D97-AF65-F5344CB8AC3E}">
        <p14:creationId xmlns:p14="http://schemas.microsoft.com/office/powerpoint/2010/main" val="1423254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P4: </a:t>
            </a:r>
            <a:r>
              <a:rPr lang="pt-BR" dirty="0"/>
              <a:t>o payoff será o lucro da empresa, que requer avaliarmos também o custo, além da receita</a:t>
            </a:r>
          </a:p>
        </p:txBody>
      </p:sp>
      <p:sp>
        <p:nvSpPr>
          <p:cNvPr id="4" name="Slide Number Placeholder 3"/>
          <p:cNvSpPr>
            <a:spLocks noGrp="1"/>
          </p:cNvSpPr>
          <p:nvPr>
            <p:ph type="sldNum" sz="quarter" idx="5"/>
          </p:nvPr>
        </p:nvSpPr>
        <p:spPr/>
        <p:txBody>
          <a:bodyPr/>
          <a:lstStyle/>
          <a:p>
            <a:fld id="{B2DE22FB-4F32-4F44-9195-D0BEF89D065E}" type="slidenum">
              <a:rPr lang="pt-BR" smtClean="0"/>
              <a:t>38</a:t>
            </a:fld>
            <a:endParaRPr lang="pt-BR"/>
          </a:p>
        </p:txBody>
      </p:sp>
    </p:spTree>
    <p:extLst>
      <p:ext uri="{BB962C8B-B14F-4D97-AF65-F5344CB8AC3E}">
        <p14:creationId xmlns:p14="http://schemas.microsoft.com/office/powerpoint/2010/main" val="3438630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P4:</a:t>
                </a:r>
                <a:r>
                  <a:rPr lang="pt-BR" sz="1800" dirty="0">
                    <a:effectLst/>
                    <a:latin typeface="Segoe UI" panose="020B0502040204020203" pitchFamily="34" charset="0"/>
                  </a:rPr>
                  <a:t> Payoff da firma é seu lucro: receita – custo</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err="1">
                    <a:effectLst/>
                    <a:latin typeface="Segoe UI" panose="020B0502040204020203" pitchFamily="34" charset="0"/>
                  </a:rPr>
                  <a:t>Conc</a:t>
                </a:r>
                <a:r>
                  <a:rPr lang="pt-BR" sz="1800" b="1" dirty="0">
                    <a:effectLst/>
                    <a:latin typeface="Segoe UI" panose="020B0502040204020203" pitchFamily="34" charset="0"/>
                  </a:rPr>
                  <a:t>:</a:t>
                </a:r>
                <a:r>
                  <a:rPr lang="pt-BR" sz="1800" dirty="0">
                    <a:effectLst/>
                    <a:latin typeface="Segoe UI" panose="020B0502040204020203" pitchFamily="34" charset="0"/>
                  </a:rPr>
                  <a:t> O que está faltando agora é falar sobre equilíbrio. Lembre-se que </a:t>
                </a:r>
                <a14:m>
                  <m:oMath xmlns:m="http://schemas.openxmlformats.org/officeDocument/2006/math">
                    <m:r>
                      <a:rPr lang="pt-BR" sz="1800" i="1" dirty="0" smtClean="0">
                        <a:effectLst/>
                        <a:latin typeface="Cambria Math" panose="02040503050406030204" pitchFamily="18" charset="0"/>
                      </a:rPr>
                      <m:t>(</m:t>
                    </m:r>
                    <m:sSubSup>
                      <m:sSubSupPr>
                        <m:ctrlPr>
                          <a:rPr lang="pt-BR" sz="180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𝑠</m:t>
                        </m:r>
                      </m:e>
                      <m:sub>
                        <m:r>
                          <a:rPr lang="pt-BR" sz="1800" i="1" dirty="0" smtClean="0">
                            <a:effectLst/>
                            <a:latin typeface="Cambria Math" panose="02040503050406030204" pitchFamily="18" charset="0"/>
                          </a:rPr>
                          <m:t>𝑖</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 </m:t>
                    </m:r>
                    <m:sSubSup>
                      <m:sSubSupPr>
                        <m:ctrlPr>
                          <a:rPr lang="pt-BR" sz="180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𝑠</m:t>
                        </m:r>
                      </m:e>
                      <m:sub>
                        <m:r>
                          <a:rPr lang="pt-BR" sz="1800" i="1" dirty="0" smtClean="0">
                            <a:effectLst/>
                            <a:latin typeface="Cambria Math" panose="02040503050406030204" pitchFamily="18" charset="0"/>
                          </a:rPr>
                          <m:t>𝑗</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oMath>
                </a14:m>
                <a:r>
                  <a:rPr lang="pt-BR" sz="1800" dirty="0">
                    <a:effectLst/>
                    <a:latin typeface="Segoe UI" panose="020B0502040204020203" pitchFamily="34" charset="0"/>
                  </a:rPr>
                  <a:t> é E.N. se, para cada </a:t>
                </a:r>
                <a14:m>
                  <m:oMath xmlns:m="http://schemas.openxmlformats.org/officeDocument/2006/math">
                    <m:r>
                      <a:rPr lang="pt-BR" sz="1800" i="1" dirty="0" smtClean="0">
                        <a:effectLst/>
                        <a:latin typeface="Cambria Math" panose="02040503050406030204" pitchFamily="18" charset="0"/>
                      </a:rPr>
                      <m:t>𝑖</m:t>
                    </m:r>
                  </m:oMath>
                </a14:m>
                <a:r>
                  <a:rPr lang="pt-BR" sz="1800" dirty="0">
                    <a:effectLst/>
                    <a:latin typeface="Segoe UI" panose="020B0502040204020203" pitchFamily="34" charset="0"/>
                  </a:rPr>
                  <a:t>, </a:t>
                </a:r>
                <a14:m>
                  <m:oMath xmlns:m="http://schemas.openxmlformats.org/officeDocument/2006/math">
                    <m:sSub>
                      <m:sSubPr>
                        <m:ctrlPr>
                          <a:rPr lang="pt-BR" sz="1800" i="1" dirty="0" smtClean="0">
                            <a:effectLst/>
                            <a:latin typeface="Cambria Math" panose="02040503050406030204" pitchFamily="18" charset="0"/>
                          </a:rPr>
                        </m:ctrlPr>
                      </m:sSubPr>
                      <m:e>
                        <m:r>
                          <a:rPr lang="pt-BR" sz="1800" i="1" dirty="0" smtClean="0">
                            <a:effectLst/>
                            <a:latin typeface="Cambria Math" panose="02040503050406030204" pitchFamily="18" charset="0"/>
                          </a:rPr>
                          <m:t>𝑢</m:t>
                        </m:r>
                      </m:e>
                      <m:sub>
                        <m:r>
                          <a:rPr lang="pt-BR" sz="1800" i="1" dirty="0" smtClean="0">
                            <a:effectLst/>
                            <a:latin typeface="Cambria Math" panose="02040503050406030204" pitchFamily="18" charset="0"/>
                          </a:rPr>
                          <m:t>𝑖</m:t>
                        </m:r>
                      </m:sub>
                    </m:sSub>
                    <m:d>
                      <m:dPr>
                        <m:ctrlPr>
                          <a:rPr lang="pt-BR" sz="1800" i="1" dirty="0" smtClean="0">
                            <a:effectLst/>
                            <a:latin typeface="Cambria Math" panose="02040503050406030204" pitchFamily="18" charset="0"/>
                          </a:rPr>
                        </m:ctrlPr>
                      </m:dPr>
                      <m:e>
                        <m:sSubSup>
                          <m:sSubSupPr>
                            <m:ctrlPr>
                              <a:rPr lang="pt-BR" sz="180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𝑠</m:t>
                            </m:r>
                          </m:e>
                          <m:sub>
                            <m:r>
                              <a:rPr lang="pt-BR" sz="1800" i="1" dirty="0" smtClean="0">
                                <a:effectLst/>
                                <a:latin typeface="Cambria Math" panose="02040503050406030204" pitchFamily="18" charset="0"/>
                              </a:rPr>
                              <m:t>𝑖</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 </m:t>
                        </m:r>
                        <m:sSubSup>
                          <m:sSubSupPr>
                            <m:ctrlPr>
                              <a:rPr lang="pt-BR" sz="180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𝑠</m:t>
                            </m:r>
                          </m:e>
                          <m:sub>
                            <m:r>
                              <a:rPr lang="pt-BR" sz="1800" i="1" dirty="0" smtClean="0">
                                <a:effectLst/>
                                <a:latin typeface="Cambria Math" panose="02040503050406030204" pitchFamily="18" charset="0"/>
                              </a:rPr>
                              <m:t>𝑗</m:t>
                            </m:r>
                          </m:sub>
                          <m:sup>
                            <m:r>
                              <a:rPr lang="pt-BR" sz="1800" i="1" dirty="0" smtClean="0">
                                <a:effectLst/>
                                <a:latin typeface="Cambria Math" panose="02040503050406030204" pitchFamily="18" charset="0"/>
                              </a:rPr>
                              <m:t>∗</m:t>
                            </m:r>
                          </m:sup>
                        </m:sSubSup>
                      </m:e>
                    </m:d>
                    <m:r>
                      <a:rPr lang="pt-BR" sz="1800" i="1" dirty="0" smtClean="0">
                        <a:effectLst/>
                        <a:latin typeface="Cambria Math" panose="02040503050406030204" pitchFamily="18" charset="0"/>
                      </a:rPr>
                      <m:t>≥ </m:t>
                    </m:r>
                    <m:sSub>
                      <m:sSubPr>
                        <m:ctrlPr>
                          <a:rPr lang="pt-BR" sz="1800" i="1" dirty="0" err="1" smtClean="0">
                            <a:effectLst/>
                            <a:latin typeface="Cambria Math" panose="02040503050406030204" pitchFamily="18" charset="0"/>
                          </a:rPr>
                        </m:ctrlPr>
                      </m:sSubPr>
                      <m:e>
                        <m:r>
                          <a:rPr lang="pt-BR" sz="1800" i="1" dirty="0" err="1" smtClean="0">
                            <a:effectLst/>
                            <a:latin typeface="Cambria Math" panose="02040503050406030204" pitchFamily="18" charset="0"/>
                          </a:rPr>
                          <m:t>𝑢</m:t>
                        </m:r>
                      </m:e>
                      <m:sub>
                        <m:r>
                          <a:rPr lang="pt-BR" sz="1800" i="1" dirty="0" err="1" smtClean="0">
                            <a:effectLst/>
                            <a:latin typeface="Cambria Math" panose="02040503050406030204" pitchFamily="18" charset="0"/>
                          </a:rPr>
                          <m:t>𝑖</m:t>
                        </m:r>
                      </m:sub>
                    </m:sSub>
                    <m:r>
                      <a:rPr lang="pt-BR" sz="1800" i="1" dirty="0" smtClean="0">
                        <a:effectLst/>
                        <a:latin typeface="Cambria Math" panose="02040503050406030204" pitchFamily="18" charset="0"/>
                      </a:rPr>
                      <m:t>(</m:t>
                    </m:r>
                    <m:sSub>
                      <m:sSubPr>
                        <m:ctrlPr>
                          <a:rPr lang="pt-BR" sz="1800" i="1" dirty="0" err="1" smtClean="0">
                            <a:effectLst/>
                            <a:latin typeface="Cambria Math" panose="02040503050406030204" pitchFamily="18" charset="0"/>
                          </a:rPr>
                        </m:ctrlPr>
                      </m:sSubPr>
                      <m:e>
                        <m:r>
                          <a:rPr lang="pt-BR" sz="1800" i="1" dirty="0" err="1" smtClean="0">
                            <a:effectLst/>
                            <a:latin typeface="Cambria Math" panose="02040503050406030204" pitchFamily="18" charset="0"/>
                          </a:rPr>
                          <m:t>𝑠</m:t>
                        </m:r>
                      </m:e>
                      <m:sub>
                        <m:r>
                          <a:rPr lang="pt-BR" sz="1800" i="1" dirty="0" err="1" smtClean="0">
                            <a:effectLst/>
                            <a:latin typeface="Cambria Math" panose="02040503050406030204" pitchFamily="18" charset="0"/>
                          </a:rPr>
                          <m:t>𝑖</m:t>
                        </m:r>
                      </m:sub>
                    </m:sSub>
                    <m:r>
                      <a:rPr lang="pt-BR" sz="1800" i="1" dirty="0" smtClean="0">
                        <a:effectLst/>
                        <a:latin typeface="Cambria Math" panose="02040503050406030204" pitchFamily="18" charset="0"/>
                      </a:rPr>
                      <m:t>, </m:t>
                    </m:r>
                    <m:sSubSup>
                      <m:sSubSupPr>
                        <m:ctrlPr>
                          <a:rPr lang="pt-BR" sz="180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𝑠</m:t>
                        </m:r>
                      </m:e>
                      <m:sub>
                        <m:r>
                          <a:rPr lang="pt-BR" sz="1800" i="1" dirty="0" smtClean="0">
                            <a:effectLst/>
                            <a:latin typeface="Cambria Math" panose="02040503050406030204" pitchFamily="18" charset="0"/>
                          </a:rPr>
                          <m:t>𝑗</m:t>
                        </m:r>
                      </m:sub>
                      <m:sup>
                        <m:r>
                          <a:rPr lang="pt-BR" sz="1800" i="1" dirty="0" smtClean="0">
                            <a:effectLst/>
                            <a:latin typeface="Cambria Math" panose="02040503050406030204" pitchFamily="18" charset="0"/>
                          </a:rPr>
                          <m:t>∗</m:t>
                        </m:r>
                      </m:sup>
                    </m:sSubSup>
                    <m:r>
                      <a:rPr lang="pt-BR" sz="1800" i="1" dirty="0" smtClean="0">
                        <a:effectLst/>
                        <a:latin typeface="Cambria Math" panose="02040503050406030204" pitchFamily="18" charset="0"/>
                      </a:rPr>
                      <m:t>)</m:t>
                    </m:r>
                  </m:oMath>
                </a14:m>
                <a:r>
                  <a:rPr lang="pt-BR" sz="1800" dirty="0">
                    <a:effectLst/>
                    <a:latin typeface="Segoe UI" panose="020B0502040204020203" pitchFamily="34" charset="0"/>
                  </a:rPr>
                  <a:t> </a:t>
                </a:r>
                <a14:m>
                  <m:oMath xmlns:m="http://schemas.openxmlformats.org/officeDocument/2006/math">
                    <m:r>
                      <a:rPr lang="en-US" sz="1800" b="0" i="1" dirty="0" smtClean="0">
                        <a:effectLst/>
                        <a:latin typeface="Cambria Math" panose="02040503050406030204" pitchFamily="18" charset="0"/>
                      </a:rPr>
                      <m:t>∀</m:t>
                    </m:r>
                    <m:sSub>
                      <m:sSubPr>
                        <m:ctrlPr>
                          <a:rPr lang="pt-BR" sz="1800" i="1" dirty="0" smtClean="0">
                            <a:effectLst/>
                            <a:latin typeface="Cambria Math" panose="02040503050406030204" pitchFamily="18" charset="0"/>
                          </a:rPr>
                        </m:ctrlPr>
                      </m:sSubPr>
                      <m:e>
                        <m:r>
                          <a:rPr lang="en-US" sz="1800" b="0" i="1" dirty="0" smtClean="0">
                            <a:effectLst/>
                            <a:latin typeface="Cambria Math" panose="02040503050406030204" pitchFamily="18" charset="0"/>
                          </a:rPr>
                          <m:t> </m:t>
                        </m:r>
                        <m:r>
                          <a:rPr lang="pt-BR" sz="1800" i="1" dirty="0" smtClean="0">
                            <a:effectLst/>
                            <a:latin typeface="Cambria Math" panose="02040503050406030204" pitchFamily="18" charset="0"/>
                          </a:rPr>
                          <m:t>𝑠</m:t>
                        </m:r>
                      </m:e>
                      <m:sub>
                        <m:r>
                          <a:rPr lang="pt-BR" sz="1800" i="1" dirty="0" smtClean="0">
                            <a:effectLst/>
                            <a:latin typeface="Cambria Math" panose="02040503050406030204" pitchFamily="18" charset="0"/>
                          </a:rPr>
                          <m:t>𝑖</m:t>
                        </m:r>
                      </m:sub>
                    </m:sSub>
                    <m:r>
                      <a:rPr lang="en-US" sz="1800" b="0" i="1" dirty="0" smtClean="0">
                        <a:effectLst/>
                        <a:latin typeface="Cambria Math" panose="02040503050406030204" pitchFamily="18" charset="0"/>
                      </a:rPr>
                      <m:t>∈</m:t>
                    </m:r>
                    <m:sSub>
                      <m:sSubPr>
                        <m:ctrlPr>
                          <a:rPr lang="pt-BR" sz="1800" i="1" dirty="0" err="1" smtClean="0">
                            <a:effectLst/>
                            <a:latin typeface="Cambria Math" panose="02040503050406030204" pitchFamily="18" charset="0"/>
                          </a:rPr>
                        </m:ctrlPr>
                      </m:sSubPr>
                      <m:e>
                        <m:r>
                          <a:rPr lang="pt-BR" sz="1800" i="1" dirty="0" smtClean="0">
                            <a:effectLst/>
                            <a:latin typeface="Cambria Math" panose="02040503050406030204" pitchFamily="18" charset="0"/>
                          </a:rPr>
                          <m:t>𝑆</m:t>
                        </m:r>
                      </m:e>
                      <m:sub>
                        <m:r>
                          <a:rPr lang="pt-BR" sz="1800" i="1" dirty="0" err="1" smtClean="0">
                            <a:effectLst/>
                            <a:latin typeface="Cambria Math" panose="02040503050406030204" pitchFamily="18" charset="0"/>
                          </a:rPr>
                          <m:t>𝑖</m:t>
                        </m:r>
                      </m:sub>
                    </m:sSub>
                  </m:oMath>
                </a14:m>
                <a:r>
                  <a:rPr lang="pt-BR" sz="1800" dirty="0">
                    <a:effectLst/>
                    <a:latin typeface="Segoe UI" panose="020B0502040204020203" pitchFamily="34" charset="0"/>
                  </a:rPr>
                  <a:t>. Isso é equivalente a dizer que, para cada jogador </a:t>
                </a:r>
                <a14:m>
                  <m:oMath xmlns:m="http://schemas.openxmlformats.org/officeDocument/2006/math">
                    <m:r>
                      <a:rPr lang="pt-BR" sz="1800" i="1" dirty="0" smtClean="0">
                        <a:effectLst/>
                        <a:latin typeface="Cambria Math" panose="02040503050406030204" pitchFamily="18" charset="0"/>
                      </a:rPr>
                      <m:t>𝑖</m:t>
                    </m:r>
                  </m:oMath>
                </a14:m>
                <a:r>
                  <a:rPr lang="pt-BR" sz="1800" dirty="0">
                    <a:effectLst/>
                    <a:latin typeface="Segoe UI" panose="020B0502040204020203" pitchFamily="34" charset="0"/>
                  </a:rPr>
                  <a:t>, </a:t>
                </a:r>
                <a14:m>
                  <m:oMath xmlns:m="http://schemas.openxmlformats.org/officeDocument/2006/math">
                    <m:sSubSup>
                      <m:sSubSupPr>
                        <m:ctrlPr>
                          <a:rPr lang="pt-BR" sz="180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𝑠</m:t>
                        </m:r>
                      </m:e>
                      <m:sub>
                        <m:r>
                          <a:rPr lang="pt-BR" sz="1800" i="1" dirty="0" smtClean="0">
                            <a:effectLst/>
                            <a:latin typeface="Cambria Math" panose="02040503050406030204" pitchFamily="18" charset="0"/>
                          </a:rPr>
                          <m:t>𝑖</m:t>
                        </m:r>
                      </m:sub>
                      <m:sup>
                        <m:r>
                          <a:rPr lang="pt-BR" sz="1800" i="1" dirty="0" smtClean="0">
                            <a:effectLst/>
                            <a:latin typeface="Cambria Math" panose="02040503050406030204" pitchFamily="18" charset="0"/>
                          </a:rPr>
                          <m:t>∗</m:t>
                        </m:r>
                      </m:sup>
                    </m:sSubSup>
                  </m:oMath>
                </a14:m>
                <a:r>
                  <a:rPr lang="pt-BR" sz="1800" dirty="0">
                    <a:effectLst/>
                    <a:latin typeface="Segoe UI" panose="020B0502040204020203" pitchFamily="34" charset="0"/>
                  </a:rPr>
                  <a:t> resolve o problema </a:t>
                </a:r>
                <a14:m>
                  <m:oMath xmlns:m="http://schemas.openxmlformats.org/officeDocument/2006/math">
                    <m:r>
                      <m:rPr>
                        <m:sty m:val="p"/>
                      </m:rPr>
                      <a:rPr lang="pt-BR" sz="1800" i="1" dirty="0" smtClean="0">
                        <a:effectLst/>
                        <a:latin typeface="Cambria Math" panose="02040503050406030204" pitchFamily="18" charset="0"/>
                      </a:rPr>
                      <m:t>max</m:t>
                    </m:r>
                    <m:r>
                      <a:rPr lang="en-US" sz="1800" b="0" i="1" dirty="0" smtClean="0">
                        <a:effectLst/>
                        <a:latin typeface="Cambria Math" panose="02040503050406030204" pitchFamily="18" charset="0"/>
                      </a:rPr>
                      <m:t> </m:t>
                    </m:r>
                    <m:sSub>
                      <m:sSubPr>
                        <m:ctrlPr>
                          <a:rPr lang="pt-BR" sz="1800" i="1" dirty="0" smtClean="0">
                            <a:effectLst/>
                            <a:latin typeface="Cambria Math" panose="02040503050406030204" pitchFamily="18" charset="0"/>
                          </a:rPr>
                        </m:ctrlPr>
                      </m:sSubPr>
                      <m:e>
                        <m:r>
                          <a:rPr lang="pt-BR" sz="1800" i="1" dirty="0" smtClean="0">
                            <a:effectLst/>
                            <a:latin typeface="Cambria Math" panose="02040503050406030204" pitchFamily="18" charset="0"/>
                          </a:rPr>
                          <m:t>𝑢</m:t>
                        </m:r>
                      </m:e>
                      <m:sub>
                        <m:r>
                          <a:rPr lang="pt-BR" sz="1800" i="1" dirty="0" smtClean="0">
                            <a:effectLst/>
                            <a:latin typeface="Cambria Math" panose="02040503050406030204" pitchFamily="18" charset="0"/>
                          </a:rPr>
                          <m:t>𝑖</m:t>
                        </m:r>
                      </m:sub>
                    </m:sSub>
                    <m:d>
                      <m:dPr>
                        <m:ctrlPr>
                          <a:rPr lang="pt-BR" sz="1800" i="1" dirty="0" smtClean="0">
                            <a:effectLst/>
                            <a:latin typeface="Cambria Math" panose="02040503050406030204" pitchFamily="18" charset="0"/>
                          </a:rPr>
                        </m:ctrlPr>
                      </m:dPr>
                      <m:e>
                        <m:sSub>
                          <m:sSubPr>
                            <m:ctrlPr>
                              <a:rPr lang="pt-BR" sz="1800" i="1" dirty="0" err="1" smtClean="0">
                                <a:effectLst/>
                                <a:latin typeface="Cambria Math" panose="02040503050406030204" pitchFamily="18" charset="0"/>
                              </a:rPr>
                            </m:ctrlPr>
                          </m:sSubPr>
                          <m:e>
                            <m:r>
                              <a:rPr lang="pt-BR" sz="1800" i="1" dirty="0" err="1" smtClean="0">
                                <a:effectLst/>
                                <a:latin typeface="Cambria Math" panose="02040503050406030204" pitchFamily="18" charset="0"/>
                              </a:rPr>
                              <m:t>𝑠</m:t>
                            </m:r>
                          </m:e>
                          <m:sub>
                            <m:r>
                              <a:rPr lang="pt-BR" sz="1800" i="1" dirty="0" err="1" smtClean="0">
                                <a:effectLst/>
                                <a:latin typeface="Cambria Math" panose="02040503050406030204" pitchFamily="18" charset="0"/>
                              </a:rPr>
                              <m:t>𝑖</m:t>
                            </m:r>
                          </m:sub>
                        </m:sSub>
                        <m:r>
                          <a:rPr lang="pt-BR" sz="1800" i="1" dirty="0" smtClean="0">
                            <a:effectLst/>
                            <a:latin typeface="Cambria Math" panose="02040503050406030204" pitchFamily="18" charset="0"/>
                          </a:rPr>
                          <m:t>, </m:t>
                        </m:r>
                        <m:sSubSup>
                          <m:sSubSupPr>
                            <m:ctrlPr>
                              <a:rPr lang="pt-BR" sz="1800" i="1" dirty="0" smtClean="0">
                                <a:effectLst/>
                                <a:latin typeface="Cambria Math" panose="02040503050406030204" pitchFamily="18" charset="0"/>
                              </a:rPr>
                            </m:ctrlPr>
                          </m:sSubSupPr>
                          <m:e>
                            <m:r>
                              <a:rPr lang="pt-BR" sz="1800" i="1" dirty="0" smtClean="0">
                                <a:effectLst/>
                                <a:latin typeface="Cambria Math" panose="02040503050406030204" pitchFamily="18" charset="0"/>
                              </a:rPr>
                              <m:t>𝑠</m:t>
                            </m:r>
                          </m:e>
                          <m:sub>
                            <m:r>
                              <a:rPr lang="pt-BR" sz="1800" i="1" dirty="0" smtClean="0">
                                <a:effectLst/>
                                <a:latin typeface="Cambria Math" panose="02040503050406030204" pitchFamily="18" charset="0"/>
                              </a:rPr>
                              <m:t>𝑗</m:t>
                            </m:r>
                          </m:sub>
                          <m:sup>
                            <m:r>
                              <a:rPr lang="pt-BR" sz="1800" i="1" dirty="0" smtClean="0">
                                <a:effectLst/>
                                <a:latin typeface="Cambria Math" panose="02040503050406030204" pitchFamily="18" charset="0"/>
                              </a:rPr>
                              <m:t>∗</m:t>
                            </m:r>
                          </m:sup>
                        </m:sSubSup>
                      </m:e>
                    </m:d>
                  </m:oMath>
                </a14:m>
                <a:endParaRPr lang="pt-BR" sz="1800" dirty="0">
                  <a:effectLst/>
                  <a:latin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pt-BR" sz="1800" dirty="0">
                  <a:effectLst/>
                  <a:latin typeface="Arial" panose="020B0604020202020204" pitchFamily="34"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P4 - Payoff da firma é seu lucro: receita – custo</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 Lembre-se que </a:t>
                </a:r>
                <a:r>
                  <a:rPr lang="pt-BR" sz="1800" i="0" dirty="0">
                    <a:effectLst/>
                    <a:latin typeface="Cambria Math" panose="02040503050406030204" pitchFamily="18" charset="0"/>
                  </a:rPr>
                  <a:t>(𝑠_𝑖^∗, 𝑠_𝑗^∗)</a:t>
                </a:r>
                <a:r>
                  <a:rPr lang="pt-BR" sz="1800" dirty="0">
                    <a:effectLst/>
                    <a:latin typeface="Segoe UI" panose="020B0502040204020203" pitchFamily="34" charset="0"/>
                  </a:rPr>
                  <a:t> é E.N. se, para cada </a:t>
                </a:r>
                <a:r>
                  <a:rPr lang="pt-BR" sz="1800" i="0" dirty="0">
                    <a:effectLst/>
                    <a:latin typeface="Cambria Math" panose="02040503050406030204" pitchFamily="18" charset="0"/>
                  </a:rPr>
                  <a:t>𝑖</a:t>
                </a:r>
                <a:r>
                  <a:rPr lang="pt-BR" sz="1800" dirty="0">
                    <a:effectLst/>
                    <a:latin typeface="Segoe UI" panose="020B0502040204020203" pitchFamily="34" charset="0"/>
                  </a:rPr>
                  <a:t>, </a:t>
                </a:r>
                <a:r>
                  <a:rPr lang="pt-BR" sz="1800" i="0" dirty="0">
                    <a:effectLst/>
                    <a:latin typeface="Cambria Math" panose="02040503050406030204" pitchFamily="18" charset="0"/>
                  </a:rPr>
                  <a:t>𝑢_𝑖 (𝑠_𝑖^∗, 𝑠_𝑗^∗ )≥ </a:t>
                </a:r>
                <a:r>
                  <a:rPr lang="pt-BR" sz="1800" i="0" dirty="0" err="1">
                    <a:effectLst/>
                    <a:latin typeface="Cambria Math" panose="02040503050406030204" pitchFamily="18" charset="0"/>
                  </a:rPr>
                  <a:t>𝑢_𝑖</a:t>
                </a:r>
                <a:r>
                  <a:rPr lang="pt-BR" sz="1800" i="0" dirty="0">
                    <a:effectLst/>
                    <a:latin typeface="Cambria Math" panose="02040503050406030204" pitchFamily="18" charset="0"/>
                  </a:rPr>
                  <a:t> (</a:t>
                </a:r>
                <a:r>
                  <a:rPr lang="pt-BR" sz="1800" i="0" dirty="0" err="1">
                    <a:effectLst/>
                    <a:latin typeface="Cambria Math" panose="02040503050406030204" pitchFamily="18" charset="0"/>
                  </a:rPr>
                  <a:t>𝑠_𝑖</a:t>
                </a:r>
                <a:r>
                  <a:rPr lang="pt-BR" sz="1800" i="0" dirty="0">
                    <a:effectLst/>
                    <a:latin typeface="Cambria Math" panose="02040503050406030204" pitchFamily="18" charset="0"/>
                  </a:rPr>
                  <a:t>, 𝑠_𝑗^∗)</a:t>
                </a:r>
                <a:r>
                  <a:rPr lang="pt-BR" sz="1800" dirty="0">
                    <a:effectLst/>
                    <a:latin typeface="Segoe UI" panose="020B0502040204020203" pitchFamily="34" charset="0"/>
                  </a:rPr>
                  <a:t> </a:t>
                </a:r>
                <a:r>
                  <a:rPr lang="en-US" sz="1800" b="0" i="0" dirty="0">
                    <a:effectLst/>
                    <a:latin typeface="Cambria Math" panose="02040503050406030204" pitchFamily="18" charset="0"/>
                  </a:rPr>
                  <a:t>∀</a:t>
                </a:r>
                <a:r>
                  <a:rPr lang="pt-BR" sz="1800" i="0" dirty="0">
                    <a:effectLst/>
                    <a:latin typeface="Cambria Math" panose="02040503050406030204" pitchFamily="18" charset="0"/>
                  </a:rPr>
                  <a:t>〖</a:t>
                </a:r>
                <a:r>
                  <a:rPr lang="en-US" sz="1800" b="0" i="0" dirty="0">
                    <a:effectLst/>
                    <a:latin typeface="Cambria Math" panose="02040503050406030204" pitchFamily="18" charset="0"/>
                  </a:rPr>
                  <a:t> </a:t>
                </a:r>
                <a:r>
                  <a:rPr lang="pt-BR" sz="1800" i="0" dirty="0">
                    <a:effectLst/>
                    <a:latin typeface="Cambria Math" panose="02040503050406030204" pitchFamily="18" charset="0"/>
                  </a:rPr>
                  <a:t>𝑠〗_𝑖</a:t>
                </a:r>
                <a:r>
                  <a:rPr lang="en-US" sz="1800" b="0" i="0" dirty="0">
                    <a:effectLst/>
                    <a:latin typeface="Cambria Math" panose="02040503050406030204" pitchFamily="18" charset="0"/>
                  </a:rPr>
                  <a:t>∈</a:t>
                </a:r>
                <a:r>
                  <a:rPr lang="pt-BR" sz="1800" i="0" dirty="0">
                    <a:effectLst/>
                    <a:latin typeface="Cambria Math" panose="02040503050406030204" pitchFamily="18" charset="0"/>
                  </a:rPr>
                  <a:t>𝑆</a:t>
                </a:r>
                <a:r>
                  <a:rPr lang="pt-BR" sz="1800" i="0" dirty="0" err="1">
                    <a:effectLst/>
                    <a:latin typeface="Cambria Math" panose="02040503050406030204" pitchFamily="18" charset="0"/>
                  </a:rPr>
                  <a:t>_𝑖</a:t>
                </a:r>
                <a:r>
                  <a:rPr lang="pt-BR" sz="1800" dirty="0">
                    <a:effectLst/>
                    <a:latin typeface="Segoe UI" panose="020B0502040204020203" pitchFamily="34" charset="0"/>
                  </a:rPr>
                  <a:t>. Isso é equivalente a dizer que, para cada jogador </a:t>
                </a:r>
                <a:r>
                  <a:rPr lang="pt-BR" sz="1800" i="0" dirty="0">
                    <a:effectLst/>
                    <a:latin typeface="Cambria Math" panose="02040503050406030204" pitchFamily="18" charset="0"/>
                  </a:rPr>
                  <a:t>𝑖</a:t>
                </a:r>
                <a:r>
                  <a:rPr lang="pt-BR" sz="1800" dirty="0">
                    <a:effectLst/>
                    <a:latin typeface="Segoe UI" panose="020B0502040204020203" pitchFamily="34" charset="0"/>
                  </a:rPr>
                  <a:t>, </a:t>
                </a:r>
                <a:r>
                  <a:rPr lang="pt-BR" sz="1800" i="0" dirty="0">
                    <a:effectLst/>
                    <a:latin typeface="Cambria Math" panose="02040503050406030204" pitchFamily="18" charset="0"/>
                  </a:rPr>
                  <a:t>𝑠_𝑖^∗</a:t>
                </a:r>
                <a:r>
                  <a:rPr lang="pt-BR" sz="1800" dirty="0">
                    <a:effectLst/>
                    <a:latin typeface="Segoe UI" panose="020B0502040204020203" pitchFamily="34" charset="0"/>
                  </a:rPr>
                  <a:t> resolve o problema </a:t>
                </a:r>
                <a:r>
                  <a:rPr lang="pt-BR" sz="1800" i="0" dirty="0">
                    <a:effectLst/>
                    <a:latin typeface="Cambria Math" panose="02040503050406030204" pitchFamily="18" charset="0"/>
                  </a:rPr>
                  <a:t>max</a:t>
                </a:r>
                <a:r>
                  <a:rPr lang="en-US" sz="1800" b="0" i="0" dirty="0">
                    <a:effectLst/>
                    <a:latin typeface="Cambria Math" panose="02040503050406030204" pitchFamily="18" charset="0"/>
                  </a:rPr>
                  <a:t> </a:t>
                </a:r>
                <a:r>
                  <a:rPr lang="pt-BR" sz="1800" i="0" dirty="0">
                    <a:effectLst/>
                    <a:latin typeface="Cambria Math" panose="02040503050406030204" pitchFamily="18" charset="0"/>
                  </a:rPr>
                  <a:t>𝑢_𝑖 (</a:t>
                </a:r>
                <a:r>
                  <a:rPr lang="pt-BR" sz="1800" i="0" dirty="0" err="1">
                    <a:effectLst/>
                    <a:latin typeface="Cambria Math" panose="02040503050406030204" pitchFamily="18" charset="0"/>
                  </a:rPr>
                  <a:t>𝑠_𝑖</a:t>
                </a:r>
                <a:r>
                  <a:rPr lang="pt-BR" sz="1800" i="0" dirty="0">
                    <a:effectLst/>
                    <a:latin typeface="Cambria Math" panose="02040503050406030204" pitchFamily="18" charset="0"/>
                  </a:rPr>
                  <a:t>, 𝑠_𝑗^∗ )</a:t>
                </a:r>
                <a:endParaRPr lang="pt-BR" sz="1800" dirty="0">
                  <a:effectLst/>
                  <a:latin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pt-BR" sz="1800" dirty="0">
                  <a:effectLst/>
                  <a:latin typeface="Arial" panose="020B0604020202020204" pitchFamily="34" charset="0"/>
                </a:endParaRP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39</a:t>
            </a:fld>
            <a:endParaRPr lang="pt-BR"/>
          </a:p>
        </p:txBody>
      </p:sp>
    </p:spTree>
    <p:extLst>
      <p:ext uri="{BB962C8B-B14F-4D97-AF65-F5344CB8AC3E}">
        <p14:creationId xmlns:p14="http://schemas.microsoft.com/office/powerpoint/2010/main" val="576460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pt-BR" sz="1200" b="1" dirty="0"/>
                  <a:t>P1:</a:t>
                </a:r>
                <a:r>
                  <a:rPr lang="pt-BR" sz="1200" dirty="0"/>
                  <a:t> Alguns livros falam em maximização de </a:t>
                </a:r>
                <a14:m>
                  <m:oMath xmlns:m="http://schemas.openxmlformats.org/officeDocument/2006/math">
                    <m:sSub>
                      <m:sSubPr>
                        <m:ctrlPr>
                          <a:rPr lang="pt-BR" sz="1200" i="1" dirty="0" smtClean="0">
                            <a:latin typeface="Cambria Math" panose="02040503050406030204" pitchFamily="18" charset="0"/>
                          </a:rPr>
                        </m:ctrlPr>
                      </m:sSubPr>
                      <m:e>
                        <m:r>
                          <a:rPr lang="pt-BR" sz="1200" i="1" dirty="0" smtClean="0">
                            <a:latin typeface="Cambria Math" panose="02040503050406030204" pitchFamily="18" charset="0"/>
                          </a:rPr>
                          <m:t>𝑞</m:t>
                        </m:r>
                      </m:e>
                      <m:sub>
                        <m:r>
                          <a:rPr lang="pt-BR" sz="1200" i="1" dirty="0" smtClean="0">
                            <a:latin typeface="Cambria Math" panose="02040503050406030204" pitchFamily="18" charset="0"/>
                          </a:rPr>
                          <m:t>𝑖</m:t>
                        </m:r>
                      </m:sub>
                    </m:sSub>
                  </m:oMath>
                </a14:m>
                <a:r>
                  <a:rPr lang="pt-BR" sz="1200" dirty="0"/>
                  <a:t> considerando </a:t>
                </a:r>
                <a14:m>
                  <m:oMath xmlns:m="http://schemas.openxmlformats.org/officeDocument/2006/math">
                    <m:sSubSup>
                      <m:sSubSupPr>
                        <m:ctrlPr>
                          <a:rPr lang="pt-BR" sz="1200" i="1" dirty="0" smtClean="0">
                            <a:latin typeface="Cambria Math" panose="02040503050406030204" pitchFamily="18" charset="0"/>
                          </a:rPr>
                        </m:ctrlPr>
                      </m:sSubSupPr>
                      <m:e>
                        <m:r>
                          <a:rPr lang="pt-BR" sz="1200" i="1" dirty="0" smtClean="0">
                            <a:latin typeface="Cambria Math" panose="02040503050406030204" pitchFamily="18" charset="0"/>
                          </a:rPr>
                          <m:t>𝑞</m:t>
                        </m:r>
                      </m:e>
                      <m:sub>
                        <m:r>
                          <a:rPr lang="en-US" sz="1200" b="0" i="1" dirty="0" smtClean="0">
                            <a:latin typeface="Cambria Math" panose="02040503050406030204" pitchFamily="18" charset="0"/>
                          </a:rPr>
                          <m:t>𝑗</m:t>
                        </m:r>
                      </m:sub>
                      <m:sup>
                        <m:r>
                          <a:rPr lang="en-US" sz="1200" b="0" i="1" dirty="0" smtClean="0">
                            <a:latin typeface="Cambria Math" panose="02040503050406030204" pitchFamily="18" charset="0"/>
                          </a:rPr>
                          <m:t>𝑒</m:t>
                        </m:r>
                      </m:sup>
                    </m:sSubSup>
                  </m:oMath>
                </a14:m>
                <a:r>
                  <a:rPr lang="pt-BR" sz="1200" dirty="0"/>
                  <a:t> (e.g., Varian </a:t>
                </a:r>
                <a:r>
                  <a:rPr lang="pt-BR" sz="1200" dirty="0" err="1"/>
                  <a:t>Intermediate</a:t>
                </a:r>
                <a:r>
                  <a:rPr lang="pt-BR" sz="1200" dirty="0"/>
                  <a:t>, 2014)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Resp.: </a:t>
                </a:r>
                <a:r>
                  <a:rPr lang="en-US" b="0" dirty="0" err="1"/>
                  <a:t>Encontrando</a:t>
                </a:r>
                <a:r>
                  <a:rPr lang="en-US" b="0" baseline="0" dirty="0"/>
                  <a:t> as </a:t>
                </a:r>
                <a:r>
                  <a:rPr lang="en-US" b="0" baseline="0" dirty="0" err="1"/>
                  <a:t>condições</a:t>
                </a:r>
                <a:r>
                  <a:rPr lang="en-US" b="0" baseline="0" dirty="0"/>
                  <a:t> de </a:t>
                </a:r>
                <a:r>
                  <a:rPr lang="en-US" b="0" baseline="0" dirty="0" err="1"/>
                  <a:t>primeira</a:t>
                </a:r>
                <a:r>
                  <a:rPr lang="en-US" b="0" baseline="0" dirty="0"/>
                  <a:t> </a:t>
                </a:r>
                <a:r>
                  <a:rPr lang="en-US" b="0" baseline="0" dirty="0" err="1"/>
                  <a:t>ordem</a:t>
                </a:r>
                <a:r>
                  <a:rPr lang="pt-BR" b="0" baseline="0" dirty="0"/>
                  <a:t>. Note que </a:t>
                </a:r>
                <a:r>
                  <a:rPr lang="en-US" b="0" baseline="0" dirty="0" err="1"/>
                  <a:t>e</a:t>
                </a:r>
                <a:r>
                  <a:rPr lang="en-US" dirty="0" err="1"/>
                  <a:t>stamos</a:t>
                </a:r>
                <a:r>
                  <a:rPr lang="en-US" dirty="0"/>
                  <a:t> </a:t>
                </a:r>
                <a:r>
                  <a:rPr lang="pt-BR" noProof="0" dirty="0"/>
                  <a:t>assumindo</a:t>
                </a:r>
                <a:r>
                  <a:rPr lang="en-US" dirty="0"/>
                  <a:t> que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𝑗</m:t>
                        </m:r>
                      </m:sub>
                    </m:sSub>
                    <m:r>
                      <a:rPr lang="en-US" b="0" i="1" smtClean="0">
                        <a:latin typeface="Cambria Math" panose="02040503050406030204" pitchFamily="18" charset="0"/>
                      </a:rPr>
                      <m:t>&lt;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oMath>
                </a14:m>
                <a:r>
                  <a:rPr lang="pt-BR" dirty="0"/>
                  <a:t>, para que CPO seja necessária e suficiente – o motivo disso ficará claro em 2 slides </a:t>
                </a:r>
                <a14:m>
                  <m:oMath xmlns:m="http://schemas.openxmlformats.org/officeDocument/2006/math">
                    <m:r>
                      <a:rPr lang="pt-BR" b="0" i="1" smtClean="0">
                        <a:latin typeface="Cambria Math" panose="02040503050406030204" pitchFamily="18" charset="0"/>
                      </a:rPr>
                      <m:t>→</m:t>
                    </m:r>
                  </m:oMath>
                </a14:m>
                <a:r>
                  <a:rPr lang="pt-BR" dirty="0"/>
                  <a:t> </a:t>
                </a: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m:t>
                            </m:r>
                          </m:sub>
                        </m:sSub>
                      </m:num>
                      <m:den>
                        <m:r>
                          <a:rPr lang="pt-BR"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2</m:t>
                        </m:r>
                      </m:den>
                    </m:f>
                  </m:oMath>
                </a14:m>
                <a:endParaRPr lang="pt-BR" dirty="0"/>
              </a:p>
              <a:p>
                <a:endParaRPr lang="pt-BR" dirty="0"/>
              </a:p>
              <a:p>
                <a:r>
                  <a:rPr lang="en-US" dirty="0"/>
                  <a:t>Para </a:t>
                </a:r>
                <a:r>
                  <a:rPr lang="en-US" dirty="0" err="1"/>
                  <a:t>quem</a:t>
                </a:r>
                <a:r>
                  <a:rPr lang="en-US" dirty="0"/>
                  <a:t> </a:t>
                </a:r>
                <a:r>
                  <a:rPr lang="en-US" dirty="0" err="1"/>
                  <a:t>tiver</a:t>
                </a:r>
                <a:r>
                  <a:rPr lang="en-US" dirty="0"/>
                  <a:t> </a:t>
                </a:r>
                <a:r>
                  <a:rPr lang="en-US" dirty="0" err="1"/>
                  <a:t>dificuldade</a:t>
                </a:r>
                <a:r>
                  <a:rPr lang="en-US" dirty="0"/>
                  <a:t> com </a:t>
                </a:r>
                <a:r>
                  <a:rPr lang="en-US" dirty="0" err="1"/>
                  <a:t>otimização</a:t>
                </a:r>
                <a:r>
                  <a:rPr lang="en-US" dirty="0"/>
                  <a:t>, </a:t>
                </a:r>
                <a:r>
                  <a:rPr lang="en-US" dirty="0" err="1"/>
                  <a:t>recomendo</a:t>
                </a:r>
                <a:r>
                  <a:rPr lang="en-US" dirty="0"/>
                  <a:t> o </a:t>
                </a:r>
                <a:r>
                  <a:rPr lang="en-US" dirty="0" err="1"/>
                  <a:t>apendice</a:t>
                </a:r>
                <a:r>
                  <a:rPr lang="en-US" dirty="0"/>
                  <a:t> A2 de Jehle and </a:t>
                </a:r>
                <a:r>
                  <a:rPr lang="en-US" dirty="0" err="1"/>
                  <a:t>Reny</a:t>
                </a:r>
                <a:r>
                  <a:rPr lang="en-US" dirty="0"/>
                  <a:t>, ADVANCED MICROECONOMIC THEORY, 3 </a:t>
                </a:r>
                <a:r>
                  <a:rPr lang="en-US" dirty="0" err="1"/>
                  <a:t>edição</a:t>
                </a: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rgbClr val="FF0000"/>
                    </a:solidFill>
                  </a:rPr>
                  <a:t>*</a:t>
                </a:r>
                <a:r>
                  <a:rPr lang="pt-BR" sz="1200" dirty="0"/>
                  <a:t> Alguns livros falam em maximização de </a:t>
                </a:r>
                <a:r>
                  <a:rPr lang="pt-BR" sz="1200" i="0" dirty="0">
                    <a:latin typeface="Cambria Math" panose="02040503050406030204" pitchFamily="18" charset="0"/>
                  </a:rPr>
                  <a:t>𝑞_𝑖</a:t>
                </a:r>
                <a:r>
                  <a:rPr lang="pt-BR" sz="1200" dirty="0"/>
                  <a:t>considerando </a:t>
                </a:r>
                <a:r>
                  <a:rPr lang="pt-BR" sz="1200" i="0" dirty="0">
                    <a:latin typeface="Cambria Math" panose="02040503050406030204" pitchFamily="18" charset="0"/>
                  </a:rPr>
                  <a:t>𝑞_</a:t>
                </a:r>
                <a:r>
                  <a:rPr lang="en-US" sz="1200" b="0" i="0" dirty="0">
                    <a:latin typeface="Cambria Math" panose="02040503050406030204" pitchFamily="18" charset="0"/>
                  </a:rPr>
                  <a:t>𝑗^𝑒</a:t>
                </a:r>
                <a:r>
                  <a:rPr lang="pt-BR" sz="1200" dirty="0"/>
                  <a:t> (e.g., Varian </a:t>
                </a:r>
                <a:r>
                  <a:rPr lang="pt-BR" sz="1200" dirty="0" err="1"/>
                  <a:t>Intermediate</a:t>
                </a:r>
                <a:r>
                  <a:rPr lang="pt-BR" sz="1200" dirty="0"/>
                  <a:t>, 2014)</a:t>
                </a:r>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40</a:t>
            </a:fld>
            <a:endParaRPr lang="pt-BR"/>
          </a:p>
        </p:txBody>
      </p:sp>
    </p:spTree>
    <p:extLst>
      <p:ext uri="{BB962C8B-B14F-4D97-AF65-F5344CB8AC3E}">
        <p14:creationId xmlns:p14="http://schemas.microsoft.com/office/powerpoint/2010/main" val="252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a:t>
                </a:r>
                <a:r>
                  <a:rPr lang="en-US" sz="1200" baseline="0" dirty="0">
                    <a:solidFill>
                      <a:srgbClr val="FF0000"/>
                    </a:solidFill>
                  </a:rPr>
                  <a:t> </a:t>
                </a:r>
                <a:r>
                  <a:rPr lang="pt-BR" sz="1200" noProof="0" dirty="0"/>
                  <a:t>Assumindo</a:t>
                </a:r>
                <a:r>
                  <a:rPr lang="en-US" sz="1200" dirty="0"/>
                  <a:t> que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𝑞</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&lt;</m:t>
                    </m:r>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𝑐</m:t>
                    </m:r>
                  </m:oMath>
                </a14:m>
                <a:r>
                  <a:rPr lang="pt-BR" sz="1200" dirty="0"/>
                  <a:t>, essa CPO necessária e suficiente </a:t>
                </a:r>
                <a14:m>
                  <m:oMath xmlns:m="http://schemas.openxmlformats.org/officeDocument/2006/math">
                    <m:r>
                      <a:rPr lang="pt-BR" sz="1200" i="1" dirty="0" smtClean="0">
                        <a:latin typeface="Cambria Math" panose="02040503050406030204" pitchFamily="18" charset="0"/>
                      </a:rPr>
                      <m:t>→</m:t>
                    </m:r>
                  </m:oMath>
                </a14:m>
                <a:r>
                  <a:rPr lang="pt-BR" sz="1200" dirty="0"/>
                  <a:t> para </a:t>
                </a:r>
                <a14:m>
                  <m:oMath xmlns:m="http://schemas.openxmlformats.org/officeDocument/2006/math">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𝑗</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 −</m:t>
                    </m:r>
                    <m:r>
                      <a:rPr lang="pt-BR" b="0" i="1" noProof="1" dirty="0" smtClean="0">
                        <a:latin typeface="Cambria Math" panose="02040503050406030204" pitchFamily="18" charset="0"/>
                      </a:rPr>
                      <m:t>𝑐</m:t>
                    </m:r>
                    <m:r>
                      <a:rPr lang="en-US" b="0" i="1" noProof="1" dirty="0" smtClean="0">
                        <a:latin typeface="Cambria Math" panose="02040503050406030204" pitchFamily="18" charset="0"/>
                      </a:rPr>
                      <m:t>&gt;0</m:t>
                    </m:r>
                  </m:oMath>
                </a14:m>
                <a:r>
                  <a:rPr lang="pt-BR" sz="1200" dirty="0"/>
                  <a:t>, </a:t>
                </a:r>
                <a14:m>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𝑐</m:t>
                    </m:r>
                    <m:r>
                      <a:rPr lang="en-US" sz="1200" b="0" i="1" smtClean="0">
                        <a:latin typeface="Cambria Math" panose="02040503050406030204" pitchFamily="18" charset="0"/>
                      </a:rPr>
                      <m:t>&gt;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𝑞</m:t>
                        </m:r>
                      </m:e>
                      <m:sub>
                        <m:r>
                          <a:rPr lang="en-US" sz="1200" b="0" i="1" smtClean="0">
                            <a:latin typeface="Cambria Math" panose="02040503050406030204" pitchFamily="18" charset="0"/>
                          </a:rPr>
                          <m:t>𝑗</m:t>
                        </m:r>
                      </m:sub>
                    </m:sSub>
                  </m:oMath>
                </a14:m>
                <a:r>
                  <a:rPr lang="pt-BR"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 Note que a equação 1.2.1 é a </a:t>
                </a:r>
                <a:r>
                  <a:rPr lang="pt-BR" sz="1200" b="1" dirty="0"/>
                  <a:t>reação</a:t>
                </a:r>
                <a:r>
                  <a:rPr lang="pt-BR" sz="1200" dirty="0"/>
                  <a:t> da firma </a:t>
                </a:r>
                <a14:m>
                  <m:oMath xmlns:m="http://schemas.openxmlformats.org/officeDocument/2006/math">
                    <m:r>
                      <a:rPr lang="pt-BR" sz="1200" i="1" dirty="0" smtClean="0">
                        <a:latin typeface="Cambria Math" panose="02040503050406030204" pitchFamily="18" charset="0"/>
                      </a:rPr>
                      <m:t>𝑖</m:t>
                    </m:r>
                  </m:oMath>
                </a14:m>
                <a:r>
                  <a:rPr lang="pt-BR" sz="1200" dirty="0"/>
                  <a:t> à escolha de </a:t>
                </a:r>
                <a:r>
                  <a:rPr lang="pt-BR" sz="1200" b="1" dirty="0"/>
                  <a:t>equilíbrio</a:t>
                </a:r>
                <a:r>
                  <a:rPr lang="pt-BR" sz="1200" dirty="0"/>
                  <a:t> </a:t>
                </a:r>
                <a14:m>
                  <m:oMath xmlns:m="http://schemas.openxmlformats.org/officeDocument/2006/math">
                    <m:sSubSup>
                      <m:sSubSupPr>
                        <m:ctrlPr>
                          <a:rPr lang="en-US" sz="1200" b="0" i="1" dirty="0" smtClean="0">
                            <a:latin typeface="Cambria Math" panose="02040503050406030204" pitchFamily="18" charset="0"/>
                          </a:rPr>
                        </m:ctrlPr>
                      </m:sSubSupPr>
                      <m:e>
                        <m:r>
                          <a:rPr lang="pt-BR" sz="1200" b="0" i="1" dirty="0" smtClean="0">
                            <a:latin typeface="Cambria Math" panose="02040503050406030204" pitchFamily="18" charset="0"/>
                          </a:rPr>
                          <m:t>𝑞</m:t>
                        </m:r>
                      </m:e>
                      <m:sub>
                        <m:r>
                          <a:rPr lang="pt-BR" sz="1200" i="1" dirty="0" smtClean="0">
                            <a:latin typeface="Cambria Math" panose="02040503050406030204" pitchFamily="18" charset="0"/>
                          </a:rPr>
                          <m:t>𝑗</m:t>
                        </m:r>
                      </m:sub>
                      <m:sup>
                        <m:r>
                          <a:rPr lang="en-US" sz="1200" b="0" i="1" dirty="0" smtClean="0">
                            <a:latin typeface="Cambria Math" panose="02040503050406030204" pitchFamily="18" charset="0"/>
                          </a:rPr>
                          <m:t>∗</m:t>
                        </m:r>
                      </m:sup>
                    </m:sSubSup>
                  </m:oMath>
                </a14:m>
                <a:r>
                  <a:rPr lang="pt-BR" sz="1200" dirty="0"/>
                  <a:t> da firma </a:t>
                </a:r>
                <a14:m>
                  <m:oMath xmlns:m="http://schemas.openxmlformats.org/officeDocument/2006/math">
                    <m:r>
                      <a:rPr lang="en-US" sz="1200" b="0" i="1" smtClean="0">
                        <a:latin typeface="Cambria Math" panose="02040503050406030204" pitchFamily="18" charset="0"/>
                      </a:rPr>
                      <m:t>𝑗</m:t>
                    </m:r>
                  </m:oMath>
                </a14:m>
                <a:r>
                  <a:rPr lang="pt-BR" sz="1200" dirty="0"/>
                  <a:t>. Seria a </a:t>
                </a:r>
                <a:r>
                  <a:rPr lang="pt-BR" sz="1200" b="1" dirty="0"/>
                  <a:t>melhor</a:t>
                </a:r>
                <a:r>
                  <a:rPr lang="pt-BR" sz="1200" b="1" baseline="0" dirty="0"/>
                  <a:t> resposta </a:t>
                </a:r>
                <a:r>
                  <a:rPr lang="pt-BR" sz="1200" b="0" baseline="0" dirty="0"/>
                  <a:t>da firma </a:t>
                </a:r>
                <a14:m>
                  <m:oMath xmlns:m="http://schemas.openxmlformats.org/officeDocument/2006/math">
                    <m:r>
                      <a:rPr lang="pt-BR" sz="1200" b="0" i="1" baseline="0" dirty="0" smtClean="0">
                        <a:latin typeface="Cambria Math" panose="02040503050406030204" pitchFamily="18" charset="0"/>
                      </a:rPr>
                      <m:t>𝑖</m:t>
                    </m:r>
                  </m:oMath>
                </a14:m>
                <a:r>
                  <a:rPr lang="pt-BR" sz="1200" b="0" dirty="0"/>
                  <a:t> para </a:t>
                </a:r>
                <a14:m>
                  <m:oMath xmlns:m="http://schemas.openxmlformats.org/officeDocument/2006/math">
                    <m:sSubSup>
                      <m:sSubSupPr>
                        <m:ctrlPr>
                          <a:rPr lang="en-US" sz="1200" b="0" i="1" dirty="0" smtClean="0">
                            <a:latin typeface="Cambria Math" panose="02040503050406030204" pitchFamily="18" charset="0"/>
                          </a:rPr>
                        </m:ctrlPr>
                      </m:sSubSupPr>
                      <m:e>
                        <m:r>
                          <a:rPr lang="en-US" sz="1200" b="0" i="1" dirty="0" smtClean="0">
                            <a:latin typeface="Cambria Math" panose="02040503050406030204" pitchFamily="18" charset="0"/>
                          </a:rPr>
                          <m:t>𝑞</m:t>
                        </m:r>
                      </m:e>
                      <m:sub>
                        <m:r>
                          <a:rPr lang="pt-BR" sz="1200" b="0" i="1" dirty="0" smtClean="0">
                            <a:latin typeface="Cambria Math" panose="02040503050406030204" pitchFamily="18" charset="0"/>
                          </a:rPr>
                          <m:t>𝑗</m:t>
                        </m:r>
                      </m:sub>
                      <m:sup>
                        <m:r>
                          <a:rPr lang="en-US" sz="1200" b="0" i="1" dirty="0" smtClean="0">
                            <a:latin typeface="Cambria Math" panose="02040503050406030204" pitchFamily="18" charset="0"/>
                          </a:rPr>
                          <m:t>∗</m:t>
                        </m:r>
                      </m:sup>
                    </m:sSubSup>
                  </m:oMath>
                </a14:m>
                <a:endParaRPr lang="pt-BR" sz="1200" b="0" i="1"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a:t>
                </a:r>
                <a:r>
                  <a:rPr lang="en-US" sz="1200" baseline="0" dirty="0">
                    <a:solidFill>
                      <a:srgbClr val="FF0000"/>
                    </a:solidFill>
                  </a:rPr>
                  <a:t> </a:t>
                </a:r>
                <a:r>
                  <a:rPr lang="pt-BR" sz="1200" noProof="0" dirty="0"/>
                  <a:t>Assumindo</a:t>
                </a:r>
                <a:r>
                  <a:rPr lang="en-US" sz="1200" dirty="0"/>
                  <a:t> que </a:t>
                </a:r>
                <a:r>
                  <a:rPr lang="en-US" sz="1200" b="0" i="0">
                    <a:latin typeface="Cambria Math" panose="02040503050406030204" pitchFamily="18" charset="0"/>
                  </a:rPr>
                  <a:t>𝑞_𝑗&lt;𝑎−𝑐</a:t>
                </a:r>
                <a:r>
                  <a:rPr lang="pt-BR" sz="1200" dirty="0"/>
                  <a:t>, essa CPO necessária e suficiente </a:t>
                </a:r>
                <a:r>
                  <a:rPr lang="pt-BR" sz="1200" i="0" dirty="0">
                    <a:latin typeface="Cambria Math" panose="02040503050406030204" pitchFamily="18" charset="0"/>
                  </a:rPr>
                  <a:t>→</a:t>
                </a:r>
                <a:r>
                  <a:rPr lang="pt-BR" sz="1200" dirty="0"/>
                  <a:t> para </a:t>
                </a:r>
                <a:r>
                  <a:rPr lang="pt-BR" b="0" i="0" noProof="1">
                    <a:latin typeface="Cambria Math" panose="02040503050406030204" pitchFamily="18" charset="0"/>
                  </a:rPr>
                  <a:t>𝑎−𝑞_𝑗^∗  −𝑐</a:t>
                </a:r>
                <a:r>
                  <a:rPr lang="en-US" b="0" i="0" noProof="1">
                    <a:latin typeface="Cambria Math" panose="02040503050406030204" pitchFamily="18" charset="0"/>
                  </a:rPr>
                  <a:t>&gt;0</a:t>
                </a:r>
                <a:r>
                  <a:rPr lang="pt-BR" sz="1200" dirty="0"/>
                  <a:t>, </a:t>
                </a:r>
                <a:r>
                  <a:rPr lang="en-US" sz="1200" b="0" i="0">
                    <a:latin typeface="Cambria Math" panose="02040503050406030204" pitchFamily="18" charset="0"/>
                  </a:rPr>
                  <a:t>𝑎−𝑐&gt;𝑞_𝑗</a:t>
                </a:r>
                <a:r>
                  <a:rPr lang="pt-BR"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 Note que a equação 1.2.1 é a </a:t>
                </a:r>
                <a:r>
                  <a:rPr lang="pt-BR" sz="1200" b="1" dirty="0"/>
                  <a:t>reação</a:t>
                </a:r>
                <a:r>
                  <a:rPr lang="pt-BR" sz="1200" dirty="0"/>
                  <a:t> da firma </a:t>
                </a:r>
                <a:r>
                  <a:rPr lang="pt-BR" sz="1200" i="0" dirty="0">
                    <a:latin typeface="Cambria Math" panose="02040503050406030204" pitchFamily="18" charset="0"/>
                  </a:rPr>
                  <a:t>𝑖</a:t>
                </a:r>
                <a:r>
                  <a:rPr lang="pt-BR" sz="1200" dirty="0"/>
                  <a:t> à escolha de </a:t>
                </a:r>
                <a:r>
                  <a:rPr lang="pt-BR" sz="1200" b="1" dirty="0"/>
                  <a:t>equilíbrio</a:t>
                </a:r>
                <a:r>
                  <a:rPr lang="pt-BR" sz="1200" dirty="0"/>
                  <a:t> </a:t>
                </a:r>
                <a:r>
                  <a:rPr lang="pt-BR" sz="1200" b="0" i="0" dirty="0">
                    <a:latin typeface="Cambria Math" panose="02040503050406030204" pitchFamily="18" charset="0"/>
                  </a:rPr>
                  <a:t>𝑞</a:t>
                </a:r>
                <a:r>
                  <a:rPr lang="en-US" sz="1200" b="0" i="0" dirty="0">
                    <a:latin typeface="Cambria Math" panose="02040503050406030204" pitchFamily="18" charset="0"/>
                  </a:rPr>
                  <a:t>_</a:t>
                </a:r>
                <a:r>
                  <a:rPr lang="pt-BR" sz="1200" i="0" dirty="0">
                    <a:latin typeface="Cambria Math" panose="02040503050406030204" pitchFamily="18" charset="0"/>
                  </a:rPr>
                  <a:t>𝑗^</a:t>
                </a:r>
                <a:r>
                  <a:rPr lang="en-US" sz="1200" b="0" i="0" dirty="0">
                    <a:latin typeface="Cambria Math" panose="02040503050406030204" pitchFamily="18" charset="0"/>
                  </a:rPr>
                  <a:t>∗</a:t>
                </a:r>
                <a:r>
                  <a:rPr lang="pt-BR" sz="1200" dirty="0"/>
                  <a:t> da firma </a:t>
                </a:r>
                <a:r>
                  <a:rPr lang="en-US" sz="1200" b="0" i="0">
                    <a:latin typeface="Cambria Math" panose="02040503050406030204" pitchFamily="18" charset="0"/>
                  </a:rPr>
                  <a:t>𝑗</a:t>
                </a:r>
                <a:r>
                  <a:rPr lang="pt-BR" sz="1200" dirty="0"/>
                  <a:t>. Seria a </a:t>
                </a:r>
                <a:r>
                  <a:rPr lang="pt-BR" sz="1200" b="1" dirty="0"/>
                  <a:t>melhor</a:t>
                </a:r>
                <a:r>
                  <a:rPr lang="pt-BR" sz="1200" b="1" baseline="0" dirty="0"/>
                  <a:t> resposta </a:t>
                </a:r>
                <a:r>
                  <a:rPr lang="pt-BR" sz="1200" b="0" baseline="0" dirty="0"/>
                  <a:t>da firma </a:t>
                </a:r>
                <a:r>
                  <a:rPr lang="pt-BR" sz="1200" b="0" i="0" baseline="0" dirty="0">
                    <a:latin typeface="Cambria Math" panose="02040503050406030204" pitchFamily="18" charset="0"/>
                  </a:rPr>
                  <a:t>𝑖</a:t>
                </a:r>
                <a:r>
                  <a:rPr lang="pt-BR" sz="1200" b="0" dirty="0"/>
                  <a:t> para </a:t>
                </a:r>
                <a:r>
                  <a:rPr lang="en-US" sz="1200" b="0" i="0" dirty="0">
                    <a:latin typeface="Cambria Math" panose="02040503050406030204" pitchFamily="18" charset="0"/>
                  </a:rPr>
                  <a:t>𝑞_</a:t>
                </a:r>
                <a:r>
                  <a:rPr lang="pt-BR" sz="1200" b="0" i="0" dirty="0">
                    <a:latin typeface="Cambria Math" panose="02040503050406030204" pitchFamily="18" charset="0"/>
                  </a:rPr>
                  <a:t>𝑗^</a:t>
                </a:r>
                <a:r>
                  <a:rPr lang="en-US" sz="1200" b="0" i="0" dirty="0">
                    <a:latin typeface="Cambria Math" panose="02040503050406030204" pitchFamily="18" charset="0"/>
                  </a:rPr>
                  <a:t>∗</a:t>
                </a:r>
                <a:endParaRPr lang="pt-BR" sz="1200" b="0" i="1" dirty="0"/>
              </a:p>
            </p:txBody>
          </p:sp>
        </mc:Fallback>
      </mc:AlternateContent>
      <p:sp>
        <p:nvSpPr>
          <p:cNvPr id="4" name="Slide Number Placeholder 3"/>
          <p:cNvSpPr>
            <a:spLocks noGrp="1"/>
          </p:cNvSpPr>
          <p:nvPr>
            <p:ph type="sldNum" sz="quarter" idx="5"/>
          </p:nvPr>
        </p:nvSpPr>
        <p:spPr/>
        <p:txBody>
          <a:bodyPr/>
          <a:lstStyle/>
          <a:p>
            <a:fld id="{8F4C9D5F-56B1-4ED4-BF8C-EF8334786BBB}" type="slidenum">
              <a:rPr lang="pt-BR" smtClean="0"/>
              <a:t>41</a:t>
            </a:fld>
            <a:endParaRPr lang="pt-BR"/>
          </a:p>
        </p:txBody>
      </p:sp>
    </p:spTree>
    <p:extLst>
      <p:ext uri="{BB962C8B-B14F-4D97-AF65-F5344CB8AC3E}">
        <p14:creationId xmlns:p14="http://schemas.microsoft.com/office/powerpoint/2010/main" val="1785179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P2:</a:t>
                </a:r>
                <a:r>
                  <a:rPr lang="pt-BR" dirty="0"/>
                  <a:t> Por exemplo, plugue </a:t>
                </a:r>
                <a14:m>
                  <m:oMath xmlns:m="http://schemas.openxmlformats.org/officeDocument/2006/math">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𝑞</m:t>
                        </m:r>
                      </m:e>
                      <m:sub>
                        <m:r>
                          <a:rPr lang="pt-BR" b="0" i="1" smtClean="0">
                            <a:latin typeface="Cambria Math" panose="02040503050406030204" pitchFamily="18" charset="0"/>
                          </a:rPr>
                          <m:t>2</m:t>
                        </m:r>
                      </m:sub>
                      <m:sup>
                        <m:r>
                          <a:rPr lang="en-US" b="0" i="1" smtClean="0">
                            <a:latin typeface="Cambria Math" panose="02040503050406030204" pitchFamily="18" charset="0"/>
                          </a:rPr>
                          <m:t>∗</m:t>
                        </m:r>
                      </m:sup>
                    </m:sSubSup>
                  </m:oMath>
                </a14:m>
                <a:r>
                  <a:rPr lang="pt-BR" dirty="0"/>
                  <a:t> dentro da equação</a:t>
                </a:r>
                <a:r>
                  <a:rPr lang="pt-BR" baseline="0" dirty="0"/>
                  <a:t> de</a:t>
                </a:r>
                <a:r>
                  <a:rPr lang="pt-BR"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a14:m>
                <a:r>
                  <a:rPr lang="pt-BR" dirty="0"/>
                  <a:t> e resolva.</a:t>
                </a:r>
                <a:r>
                  <a:rPr lang="pt-BR" baseline="0" dirty="0"/>
                  <a:t> </a:t>
                </a:r>
                <a14:m>
                  <m:oMath xmlns:m="http://schemas.openxmlformats.org/officeDocument/2006/math">
                    <m:sSubSup>
                      <m:sSubSupPr>
                        <m:ctrlPr>
                          <a:rPr lang="en-US" b="0" i="1" baseline="0" smtClean="0">
                            <a:latin typeface="Cambria Math" panose="02040503050406030204" pitchFamily="18" charset="0"/>
                          </a:rPr>
                        </m:ctrlPr>
                      </m:sSubSupPr>
                      <m:e>
                        <m:r>
                          <a:rPr lang="pt-BR" b="0" i="1" baseline="0" smtClean="0">
                            <a:latin typeface="Cambria Math" panose="02040503050406030204" pitchFamily="18" charset="0"/>
                          </a:rPr>
                          <m:t>𝑞</m:t>
                        </m:r>
                      </m:e>
                      <m:sub>
                        <m:r>
                          <a:rPr lang="pt-BR" b="0" i="1" baseline="0" smtClean="0">
                            <a:latin typeface="Cambria Math" panose="02040503050406030204" pitchFamily="18" charset="0"/>
                          </a:rPr>
                          <m:t>1</m:t>
                        </m:r>
                      </m:sub>
                      <m:sup>
                        <m:r>
                          <a:rPr lang="en-US" b="0" i="1" baseline="0" smtClean="0">
                            <a:latin typeface="Cambria Math" panose="02040503050406030204" pitchFamily="18" charset="0"/>
                          </a:rPr>
                          <m:t>∗</m:t>
                        </m:r>
                      </m:sup>
                    </m:sSubSup>
                    <m:r>
                      <a:rPr lang="en-US" b="0" i="1" baseline="0" smtClean="0">
                        <a:latin typeface="Cambria Math" panose="02040503050406030204" pitchFamily="18" charset="0"/>
                      </a:rPr>
                      <m:t>=</m:t>
                    </m:r>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1</m:t>
                        </m:r>
                      </m:num>
                      <m:den>
                        <m:r>
                          <a:rPr lang="en-US" b="0" i="1" baseline="0" smtClean="0">
                            <a:latin typeface="Cambria Math" panose="02040503050406030204" pitchFamily="18" charset="0"/>
                          </a:rPr>
                          <m:t>2</m:t>
                        </m:r>
                      </m:den>
                    </m:f>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𝑎</m:t>
                        </m:r>
                        <m:r>
                          <a:rPr lang="en-US" b="0" i="1" baseline="0" smtClean="0">
                            <a:latin typeface="Cambria Math" panose="02040503050406030204" pitchFamily="18" charset="0"/>
                          </a:rPr>
                          <m:t>−</m:t>
                        </m:r>
                        <m:d>
                          <m:dPr>
                            <m:begChr m:val="["/>
                            <m:endChr m:val="]"/>
                            <m:ctrlPr>
                              <a:rPr lang="en-US" b="0" i="1" baseline="0" smtClean="0">
                                <a:latin typeface="Cambria Math" panose="02040503050406030204" pitchFamily="18" charset="0"/>
                              </a:rPr>
                            </m:ctrlPr>
                          </m:dPr>
                          <m:e>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1</m:t>
                                </m:r>
                              </m:num>
                              <m:den>
                                <m:r>
                                  <a:rPr lang="en-US" b="0" i="1" baseline="0" smtClean="0">
                                    <a:latin typeface="Cambria Math" panose="02040503050406030204" pitchFamily="18" charset="0"/>
                                  </a:rPr>
                                  <m:t>2</m:t>
                                </m:r>
                              </m:den>
                            </m:f>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𝑎</m:t>
                                </m:r>
                                <m:r>
                                  <a:rPr lang="en-US" b="0" i="1" baseline="0" smtClean="0">
                                    <a:latin typeface="Cambria Math" panose="02040503050406030204" pitchFamily="18" charset="0"/>
                                  </a:rPr>
                                  <m:t>−</m:t>
                                </m:r>
                                <m:sSubSup>
                                  <m:sSubSupPr>
                                    <m:ctrlPr>
                                      <a:rPr lang="en-US" b="0" i="1" baseline="0" smtClean="0">
                                        <a:latin typeface="Cambria Math" panose="02040503050406030204" pitchFamily="18" charset="0"/>
                                      </a:rPr>
                                    </m:ctrlPr>
                                  </m:sSubSupPr>
                                  <m:e>
                                    <m:r>
                                      <a:rPr lang="en-US" b="0" i="1" baseline="0" smtClean="0">
                                        <a:latin typeface="Cambria Math" panose="02040503050406030204" pitchFamily="18" charset="0"/>
                                      </a:rPr>
                                      <m:t>𝑞</m:t>
                                    </m:r>
                                  </m:e>
                                  <m:sub>
                                    <m:r>
                                      <a:rPr lang="en-US" b="0" i="1" baseline="0" smtClean="0">
                                        <a:latin typeface="Cambria Math" panose="02040503050406030204" pitchFamily="18" charset="0"/>
                                      </a:rPr>
                                      <m:t>1</m:t>
                                    </m:r>
                                  </m:sub>
                                  <m:sup>
                                    <m:r>
                                      <a:rPr lang="en-US" b="0" i="1" baseline="0" smtClean="0">
                                        <a:latin typeface="Cambria Math" panose="02040503050406030204" pitchFamily="18" charset="0"/>
                                      </a:rPr>
                                      <m:t>∗</m:t>
                                    </m:r>
                                  </m:sup>
                                </m:sSubSup>
                                <m:r>
                                  <a:rPr lang="en-US" b="0" i="1" baseline="0" smtClean="0">
                                    <a:latin typeface="Cambria Math" panose="02040503050406030204" pitchFamily="18" charset="0"/>
                                  </a:rPr>
                                  <m:t>−</m:t>
                                </m:r>
                                <m:r>
                                  <a:rPr lang="en-US" b="0" i="1" baseline="0" smtClean="0">
                                    <a:latin typeface="Cambria Math" panose="02040503050406030204" pitchFamily="18" charset="0"/>
                                  </a:rPr>
                                  <m:t>𝑐</m:t>
                                </m:r>
                              </m:e>
                            </m:d>
                          </m:e>
                        </m:d>
                        <m:r>
                          <a:rPr lang="en-US" b="0" i="1" baseline="0" smtClean="0">
                            <a:latin typeface="Cambria Math" panose="02040503050406030204" pitchFamily="18" charset="0"/>
                          </a:rPr>
                          <m:t>−</m:t>
                        </m:r>
                        <m:r>
                          <a:rPr lang="en-US" b="0" i="1" baseline="0" smtClean="0">
                            <a:latin typeface="Cambria Math" panose="02040503050406030204" pitchFamily="18" charset="0"/>
                          </a:rPr>
                          <m:t>𝑐</m:t>
                        </m:r>
                      </m:e>
                    </m:d>
                    <m:r>
                      <a:rPr lang="en-US" b="0" i="1" baseline="0" smtClean="0">
                        <a:latin typeface="Cambria Math" panose="02040503050406030204" pitchFamily="18" charset="0"/>
                      </a:rPr>
                      <m:t>=</m:t>
                    </m:r>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𝑎</m:t>
                        </m:r>
                        <m:r>
                          <a:rPr lang="en-US" b="0" i="1" baseline="0" smtClean="0">
                            <a:latin typeface="Cambria Math" panose="02040503050406030204" pitchFamily="18" charset="0"/>
                          </a:rPr>
                          <m:t>−</m:t>
                        </m:r>
                        <m:r>
                          <a:rPr lang="en-US" b="0" i="1" baseline="0" smtClean="0">
                            <a:latin typeface="Cambria Math" panose="02040503050406030204" pitchFamily="18" charset="0"/>
                          </a:rPr>
                          <m:t>𝑐</m:t>
                        </m:r>
                      </m:num>
                      <m:den>
                        <m:r>
                          <a:rPr lang="en-US" b="0" i="1" baseline="0" smtClean="0">
                            <a:latin typeface="Cambria Math" panose="02040503050406030204" pitchFamily="18" charset="0"/>
                          </a:rPr>
                          <m:t>3</m:t>
                        </m:r>
                      </m:den>
                    </m:f>
                  </m:oMath>
                </a14:m>
                <a:r>
                  <a:rPr lang="pt-BR" baseline="0" dirty="0"/>
                  <a:t>. Faça a mesma coisa para a segunda equação.</a:t>
                </a:r>
                <a:endParaRPr lang="pt-BR" dirty="0"/>
              </a:p>
            </p:txBody>
          </p:sp>
        </mc:Choice>
        <mc:Fallback xmlns="">
          <p:sp>
            <p:nvSpPr>
              <p:cNvPr id="3" name="Notes Placeholder 2"/>
              <p:cNvSpPr>
                <a:spLocks noGrp="1"/>
              </p:cNvSpPr>
              <p:nvPr>
                <p:ph type="body" idx="1"/>
              </p:nvPr>
            </p:nvSpPr>
            <p:spPr/>
            <p:txBody>
              <a:bodyPr/>
              <a:lstStyle/>
              <a:p>
                <a:r>
                  <a:rPr lang="pt-BR" dirty="0"/>
                  <a:t>P1 - Plugue </a:t>
                </a:r>
                <a:r>
                  <a:rPr lang="pt-BR" b="0" i="0">
                    <a:latin typeface="Cambria Math" panose="02040503050406030204" pitchFamily="18" charset="0"/>
                  </a:rPr>
                  <a:t>𝑞_2^</a:t>
                </a:r>
                <a:r>
                  <a:rPr lang="en-US" b="0" i="0">
                    <a:latin typeface="Cambria Math" panose="02040503050406030204" pitchFamily="18" charset="0"/>
                  </a:rPr>
                  <a:t>∗</a:t>
                </a:r>
                <a:r>
                  <a:rPr lang="pt-BR" dirty="0"/>
                  <a:t> dentro da equação</a:t>
                </a:r>
                <a:r>
                  <a:rPr lang="pt-BR" baseline="0" dirty="0"/>
                  <a:t> de</a:t>
                </a:r>
                <a:r>
                  <a:rPr lang="pt-BR" dirty="0"/>
                  <a:t> </a:t>
                </a:r>
                <a:r>
                  <a:rPr lang="en-US" b="0" i="0">
                    <a:latin typeface="Cambria Math" panose="02040503050406030204" pitchFamily="18" charset="0"/>
                  </a:rPr>
                  <a:t>𝑞_1^∗</a:t>
                </a:r>
                <a:r>
                  <a:rPr lang="pt-BR" dirty="0"/>
                  <a:t> e resolva.</a:t>
                </a:r>
                <a:r>
                  <a:rPr lang="pt-BR" baseline="0" dirty="0"/>
                  <a:t> </a:t>
                </a:r>
                <a:r>
                  <a:rPr lang="pt-BR" b="0" i="0" baseline="0">
                    <a:latin typeface="Cambria Math" panose="02040503050406030204" pitchFamily="18" charset="0"/>
                  </a:rPr>
                  <a:t>𝑞</a:t>
                </a:r>
                <a:r>
                  <a:rPr lang="en-US" b="0" i="0" baseline="0">
                    <a:latin typeface="Cambria Math" panose="02040503050406030204" pitchFamily="18" charset="0"/>
                  </a:rPr>
                  <a:t>_</a:t>
                </a:r>
                <a:r>
                  <a:rPr lang="pt-BR" b="0" i="0" baseline="0">
                    <a:latin typeface="Cambria Math" panose="02040503050406030204" pitchFamily="18" charset="0"/>
                  </a:rPr>
                  <a:t>1^</a:t>
                </a:r>
                <a:r>
                  <a:rPr lang="en-US" b="0" i="0" baseline="0">
                    <a:latin typeface="Cambria Math" panose="02040503050406030204" pitchFamily="18" charset="0"/>
                  </a:rPr>
                  <a:t>∗=1/2 (𝑎−[1/2 (𝑎−𝑞_1^∗−𝑐)]−𝑐)=(𝑎−𝑐)/3</a:t>
                </a:r>
                <a:r>
                  <a:rPr lang="pt-BR" baseline="0" dirty="0"/>
                  <a:t>. Faça a mesma coisa para a segunda equação.</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42</a:t>
            </a:fld>
            <a:endParaRPr lang="pt-BR"/>
          </a:p>
        </p:txBody>
      </p:sp>
    </p:spTree>
    <p:extLst>
      <p:ext uri="{BB962C8B-B14F-4D97-AF65-F5344CB8AC3E}">
        <p14:creationId xmlns:p14="http://schemas.microsoft.com/office/powerpoint/2010/main" val="1831756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Resp</a:t>
            </a:r>
            <a:r>
              <a:rPr lang="pt-BR" b="1" dirty="0"/>
              <a:t>:</a:t>
            </a:r>
            <a:r>
              <a:rPr lang="pt-BR" dirty="0"/>
              <a:t> Uma estratégia estritamente </a:t>
            </a:r>
            <a:r>
              <a:rPr lang="pt-BR" b="1" dirty="0"/>
              <a:t>dominante </a:t>
            </a:r>
            <a:r>
              <a:rPr lang="pt-BR" b="0" dirty="0"/>
              <a:t>é aquela que sempre provê um payoff maior do que uma segunda estratégia, estritamente </a:t>
            </a:r>
            <a:r>
              <a:rPr lang="pt-BR" b="1" dirty="0"/>
              <a:t>dominada</a:t>
            </a:r>
            <a:r>
              <a:rPr lang="pt-BR" b="0" dirty="0"/>
              <a:t>, para qualquer estratégia que os outros jogadores escolham.</a:t>
            </a:r>
          </a:p>
        </p:txBody>
      </p:sp>
      <p:sp>
        <p:nvSpPr>
          <p:cNvPr id="4" name="Slide Number Placeholder 3"/>
          <p:cNvSpPr>
            <a:spLocks noGrp="1"/>
          </p:cNvSpPr>
          <p:nvPr>
            <p:ph type="sldNum" sz="quarter" idx="5"/>
          </p:nvPr>
        </p:nvSpPr>
        <p:spPr/>
        <p:txBody>
          <a:bodyPr/>
          <a:lstStyle/>
          <a:p>
            <a:fld id="{B2DE22FB-4F32-4F44-9195-D0BEF89D065E}" type="slidenum">
              <a:rPr lang="pt-BR" smtClean="0"/>
              <a:t>6</a:t>
            </a:fld>
            <a:endParaRPr lang="pt-BR"/>
          </a:p>
        </p:txBody>
      </p:sp>
    </p:spTree>
    <p:extLst>
      <p:ext uri="{BB962C8B-B14F-4D97-AF65-F5344CB8AC3E}">
        <p14:creationId xmlns:p14="http://schemas.microsoft.com/office/powerpoint/2010/main" val="30557267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noProof="1"/>
                  <a:t>P2: </a:t>
                </a:r>
                <a:r>
                  <a:rPr lang="pt-BR" b="0" noProof="1"/>
                  <a:t>b</a:t>
                </a:r>
                <a:r>
                  <a:rPr lang="pt-BR" noProof="1"/>
                  <a:t>asta substituir </a:t>
                </a:r>
                <a14:m>
                  <m:oMath xmlns:m="http://schemas.openxmlformats.org/officeDocument/2006/math">
                    <m:sSub>
                      <m:sSubPr>
                        <m:ctrlPr>
                          <a:rPr lang="pt-BR" b="0" i="1" noProof="1" smtClean="0">
                            <a:latin typeface="Cambria Math" panose="02040503050406030204" pitchFamily="18" charset="0"/>
                          </a:rPr>
                        </m:ctrlPr>
                      </m:sSubPr>
                      <m:e>
                        <m:r>
                          <a:rPr lang="pt-BR" b="0" i="1" noProof="1" smtClean="0">
                            <a:latin typeface="Cambria Math" panose="02040503050406030204" pitchFamily="18" charset="0"/>
                          </a:rPr>
                          <m:t>𝑞</m:t>
                        </m:r>
                      </m:e>
                      <m:sub>
                        <m:r>
                          <a:rPr lang="pt-BR" b="0" i="1" noProof="1" smtClean="0">
                            <a:latin typeface="Cambria Math" panose="02040503050406030204" pitchFamily="18" charset="0"/>
                          </a:rPr>
                          <m:t>𝑗</m:t>
                        </m:r>
                      </m:sub>
                    </m:sSub>
                  </m:oMath>
                </a14:m>
                <a:r>
                  <a:rPr lang="pt-BR" noProof="1"/>
                  <a:t> por 0</a:t>
                </a:r>
                <a:r>
                  <a:rPr lang="pt-BR" baseline="0" noProof="1"/>
                  <a:t> na condição </a:t>
                </a:r>
                <a14:m>
                  <m:oMath xmlns:m="http://schemas.openxmlformats.org/officeDocument/2006/math">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𝑞</m:t>
                        </m:r>
                      </m:e>
                      <m:sub>
                        <m:r>
                          <a:rPr lang="pt-BR" b="0" i="1" noProof="1" dirty="0" smtClean="0">
                            <a:latin typeface="Cambria Math" panose="02040503050406030204" pitchFamily="18" charset="0"/>
                          </a:rPr>
                          <m:t>𝑖</m:t>
                        </m:r>
                      </m:sub>
                      <m:sup>
                        <m:r>
                          <a:rPr lang="pt-BR" b="0" i="1" noProof="1" dirty="0" smtClean="0">
                            <a:latin typeface="Cambria Math" panose="02040503050406030204" pitchFamily="18" charset="0"/>
                          </a:rPr>
                          <m:t>∗</m:t>
                        </m:r>
                      </m:sup>
                    </m:sSubSup>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r>
                      <a:rPr lang="pt-BR" i="1" noProof="1" dirty="0">
                        <a:latin typeface="Cambria Math" panose="02040503050406030204" pitchFamily="18" charset="0"/>
                      </a:rPr>
                      <m:t>(</m:t>
                    </m:r>
                    <m:r>
                      <a:rPr lang="pt-BR" i="1" noProof="1" dirty="0">
                        <a:latin typeface="Cambria Math" panose="02040503050406030204" pitchFamily="18" charset="0"/>
                      </a:rPr>
                      <m:t>𝑎</m:t>
                    </m:r>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𝑞</m:t>
                        </m:r>
                      </m:e>
                      <m:sub>
                        <m:r>
                          <a:rPr lang="pt-BR" b="0" i="1" noProof="1" dirty="0" smtClean="0">
                            <a:latin typeface="Cambria Math" panose="02040503050406030204" pitchFamily="18" charset="0"/>
                          </a:rPr>
                          <m:t>𝑗</m:t>
                        </m:r>
                      </m:sub>
                      <m:sup>
                        <m:r>
                          <a:rPr lang="pt-BR" i="1" noProof="1" dirty="0">
                            <a:latin typeface="Cambria Math" panose="02040503050406030204" pitchFamily="18" charset="0"/>
                          </a:rPr>
                          <m:t>∗</m:t>
                        </m:r>
                      </m:sup>
                    </m:sSubSup>
                    <m:r>
                      <a:rPr lang="pt-BR" i="1" noProof="1" dirty="0">
                        <a:latin typeface="Cambria Math" panose="02040503050406030204" pitchFamily="18" charset="0"/>
                      </a:rPr>
                      <m:t> −</m:t>
                    </m:r>
                    <m:r>
                      <a:rPr lang="pt-BR" i="1" noProof="1" dirty="0">
                        <a:latin typeface="Cambria Math" panose="02040503050406030204" pitchFamily="18" charset="0"/>
                      </a:rPr>
                      <m:t>𝑐</m:t>
                    </m:r>
                    <m:r>
                      <a:rPr lang="pt-BR" i="1" noProof="1" dirty="0">
                        <a:latin typeface="Cambria Math" panose="02040503050406030204" pitchFamily="18" charset="0"/>
                      </a:rPr>
                      <m:t>)</m:t>
                    </m:r>
                  </m:oMath>
                </a14:m>
                <a:r>
                  <a:rPr lang="pt-BR" noProof="1"/>
                  <a:t> </a:t>
                </a:r>
                <a:r>
                  <a:rPr lang="pt-BR" baseline="0" noProof="1"/>
                  <a:t>do slide anterior.</a:t>
                </a:r>
                <a:r>
                  <a:rPr lang="pt-BR" noProof="1"/>
                  <a:t> </a:t>
                </a:r>
                <a14:m>
                  <m:oMath xmlns:m="http://schemas.openxmlformats.org/officeDocument/2006/math">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𝑞</m:t>
                        </m:r>
                      </m:e>
                      <m:sub>
                        <m:r>
                          <a:rPr lang="pt-BR" i="1" noProof="1" dirty="0">
                            <a:latin typeface="Cambria Math" panose="02040503050406030204" pitchFamily="18" charset="0"/>
                          </a:rPr>
                          <m:t>𝑚</m:t>
                        </m:r>
                      </m:sub>
                    </m:sSub>
                  </m:oMath>
                </a14:m>
                <a:r>
                  <a:rPr lang="pt-BR" dirty="0"/>
                  <a:t> é</a:t>
                </a:r>
                <a:r>
                  <a:rPr lang="pt-BR" baseline="0" dirty="0"/>
                  <a:t> a “quantidade de monopólio”, </a:t>
                </a:r>
                <a14:m>
                  <m:oMath xmlns:m="http://schemas.openxmlformats.org/officeDocument/2006/math">
                    <m:sSub>
                      <m:sSubPr>
                        <m:ctrlPr>
                          <a:rPr lang="pt-BR" i="1" noProof="1" dirty="0" smtClean="0">
                            <a:latin typeface="Cambria Math" panose="02040503050406030204" pitchFamily="18" charset="0"/>
                          </a:rPr>
                        </m:ctrlPr>
                      </m:sSubPr>
                      <m:e>
                        <m:r>
                          <a:rPr lang="pt-BR" i="1" noProof="1" dirty="0">
                            <a:latin typeface="Cambria Math" panose="02040503050406030204" pitchFamily="18" charset="0"/>
                          </a:rPr>
                          <m:t>𝜋</m:t>
                        </m:r>
                      </m:e>
                      <m:sub>
                        <m:r>
                          <a:rPr lang="pt-BR" i="1" noProof="1" dirty="0">
                            <a:latin typeface="Cambria Math" panose="02040503050406030204" pitchFamily="18" charset="0"/>
                          </a:rPr>
                          <m:t>𝑖</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b="0" i="1" noProof="1" dirty="0" smtClean="0">
                                <a:latin typeface="Cambria Math" panose="02040503050406030204" pitchFamily="18" charset="0"/>
                              </a:rPr>
                              <m:t>𝑚</m:t>
                            </m:r>
                          </m:sub>
                        </m:sSub>
                        <m:r>
                          <a:rPr lang="pt-BR" i="1" noProof="1" dirty="0">
                            <a:latin typeface="Cambria Math" panose="02040503050406030204" pitchFamily="18" charset="0"/>
                          </a:rPr>
                          <m:t>,0</m:t>
                        </m:r>
                      </m:e>
                    </m:d>
                  </m:oMath>
                </a14:m>
                <a:r>
                  <a:rPr lang="pt-BR" dirty="0"/>
                  <a:t> é o lucro de monopólio</a:t>
                </a:r>
              </a:p>
              <a:p>
                <a:endParaRPr lang="pt-BR" dirty="0"/>
              </a:p>
              <a:p>
                <a:r>
                  <a:rPr lang="pt-BR" b="1" dirty="0"/>
                  <a:t>P3: </a:t>
                </a:r>
                <a:r>
                  <a:rPr lang="pt-BR" dirty="0"/>
                  <a:t>Mas por que as firmas não se unem para manter esse nível de produção? É um motivo similar a por que (</a:t>
                </a:r>
                <a:r>
                  <a:rPr lang="pt-BR" dirty="0" err="1"/>
                  <a:t>Fink</a:t>
                </a:r>
                <a:r>
                  <a:rPr lang="pt-BR" dirty="0"/>
                  <a:t>, </a:t>
                </a:r>
                <a:r>
                  <a:rPr lang="pt-BR" dirty="0" err="1"/>
                  <a:t>Fink</a:t>
                </a:r>
                <a:r>
                  <a:rPr lang="pt-BR" dirty="0"/>
                  <a:t>) não é E.N. do DP</a:t>
                </a:r>
              </a:p>
            </p:txBody>
          </p:sp>
        </mc:Choice>
        <mc:Fallback xmlns="">
          <p:sp>
            <p:nvSpPr>
              <p:cNvPr id="3" name="Notes Placeholder 2"/>
              <p:cNvSpPr>
                <a:spLocks noGrp="1"/>
              </p:cNvSpPr>
              <p:nvPr>
                <p:ph type="body" idx="1"/>
              </p:nvPr>
            </p:nvSpPr>
            <p:spPr/>
            <p:txBody>
              <a:bodyPr/>
              <a:lstStyle/>
              <a:p>
                <a:r>
                  <a:rPr lang="pt-BR" noProof="1"/>
                  <a:t>P2 – basta substituir </a:t>
                </a:r>
                <a:r>
                  <a:rPr lang="pt-BR" b="0" i="0" noProof="1">
                    <a:latin typeface="Cambria Math" panose="02040503050406030204" pitchFamily="18" charset="0"/>
                  </a:rPr>
                  <a:t>𝑞_𝑗</a:t>
                </a:r>
                <a:r>
                  <a:rPr lang="pt-BR" noProof="1"/>
                  <a:t> por 0</a:t>
                </a:r>
                <a:r>
                  <a:rPr lang="pt-BR" baseline="0" noProof="1"/>
                  <a:t> na condição do slide anterior.</a:t>
                </a:r>
                <a:r>
                  <a:rPr lang="pt-BR" noProof="1"/>
                  <a:t> </a:t>
                </a:r>
                <a:r>
                  <a:rPr lang="pt-BR" i="0" noProof="1">
                    <a:latin typeface="Cambria Math" panose="02040503050406030204" pitchFamily="18" charset="0"/>
                  </a:rPr>
                  <a:t>𝑞_𝑚</a:t>
                </a:r>
                <a:r>
                  <a:rPr lang="pt-BR" dirty="0"/>
                  <a:t> é</a:t>
                </a:r>
                <a:r>
                  <a:rPr lang="pt-BR" baseline="0" dirty="0"/>
                  <a:t> a “quantidade de monopólio”, </a:t>
                </a:r>
                <a:r>
                  <a:rPr lang="pt-BR" i="0" noProof="1">
                    <a:latin typeface="Cambria Math" panose="02040503050406030204" pitchFamily="18" charset="0"/>
                  </a:rPr>
                  <a:t>𝜋_𝑖 (𝑞_</a:t>
                </a:r>
                <a:r>
                  <a:rPr lang="pt-BR" b="0" i="0" noProof="1">
                    <a:latin typeface="Cambria Math" panose="02040503050406030204" pitchFamily="18" charset="0"/>
                  </a:rPr>
                  <a:t>𝑚</a:t>
                </a:r>
                <a:r>
                  <a:rPr lang="pt-BR" i="0" noProof="1">
                    <a:latin typeface="Cambria Math" panose="02040503050406030204" pitchFamily="18" charset="0"/>
                  </a:rPr>
                  <a:t>,0)</a:t>
                </a:r>
                <a:r>
                  <a:rPr lang="pt-BR" dirty="0"/>
                  <a:t> é o lucro de monopólio</a:t>
                </a:r>
              </a:p>
              <a:p>
                <a:endParaRPr lang="pt-BR" dirty="0"/>
              </a:p>
              <a:p>
                <a:r>
                  <a:rPr lang="pt-BR" dirty="0"/>
                  <a:t>P3 – Mas por que as firmas não se unem para manter esse nível de produção? É um motivo similar a por que (</a:t>
                </a:r>
                <a:r>
                  <a:rPr lang="pt-BR" dirty="0" err="1"/>
                  <a:t>Fink</a:t>
                </a:r>
                <a:r>
                  <a:rPr lang="pt-BR" dirty="0"/>
                  <a:t>, </a:t>
                </a:r>
                <a:r>
                  <a:rPr lang="pt-BR" dirty="0" err="1"/>
                  <a:t>Fink</a:t>
                </a:r>
                <a:r>
                  <a:rPr lang="pt-BR" dirty="0"/>
                  <a:t>) não é E.N. do DP</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43</a:t>
            </a:fld>
            <a:endParaRPr lang="pt-BR"/>
          </a:p>
        </p:txBody>
      </p:sp>
    </p:spTree>
    <p:extLst>
      <p:ext uri="{BB962C8B-B14F-4D97-AF65-F5344CB8AC3E}">
        <p14:creationId xmlns:p14="http://schemas.microsoft.com/office/powerpoint/2010/main" val="3853634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a:t>
            </a:r>
            <a:r>
              <a:rPr lang="pt-BR" dirty="0"/>
              <a:t> </a:t>
            </a:r>
            <a:r>
              <a:rPr lang="pt-BR" sz="1200" dirty="0">
                <a:effectLst/>
                <a:latin typeface="Segoe UI" panose="020B0502040204020203" pitchFamily="34" charset="0"/>
              </a:rPr>
              <a:t>Lembre que assumimos que as firmas não cooperam. E, mesmo que cooperassem, quem garantiria que as duas respeitariam o acordo? Cada firma teria incentivo para aumentar seu lucro aumentando um pouco a produção.</a:t>
            </a:r>
          </a:p>
        </p:txBody>
      </p:sp>
      <p:sp>
        <p:nvSpPr>
          <p:cNvPr id="4" name="Slide Number Placeholder 3"/>
          <p:cNvSpPr>
            <a:spLocks noGrp="1"/>
          </p:cNvSpPr>
          <p:nvPr>
            <p:ph type="sldNum" sz="quarter" idx="5"/>
          </p:nvPr>
        </p:nvSpPr>
        <p:spPr/>
        <p:txBody>
          <a:bodyPr/>
          <a:lstStyle/>
          <a:p>
            <a:fld id="{B2DE22FB-4F32-4F44-9195-D0BEF89D065E}" type="slidenum">
              <a:rPr lang="pt-BR" smtClean="0"/>
              <a:t>44</a:t>
            </a:fld>
            <a:endParaRPr lang="pt-BR"/>
          </a:p>
        </p:txBody>
      </p:sp>
    </p:spTree>
    <p:extLst>
      <p:ext uri="{BB962C8B-B14F-4D97-AF65-F5344CB8AC3E}">
        <p14:creationId xmlns:p14="http://schemas.microsoft.com/office/powerpoint/2010/main" val="35354263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P2:</a:t>
                </a:r>
                <a:r>
                  <a:rPr lang="pt-BR" sz="1800" dirty="0">
                    <a:effectLst/>
                    <a:latin typeface="Segoe UI" panose="020B0502040204020203" pitchFamily="34" charset="0"/>
                  </a:rPr>
                  <a:t>  </a:t>
                </a:r>
                <a14:m>
                  <m:oMath xmlns:m="http://schemas.openxmlformats.org/officeDocument/2006/math">
                    <m:f>
                      <m:fPr>
                        <m:ctrlPr>
                          <a:rPr lang="en-US" sz="1800" b="0" i="1" smtClean="0">
                            <a:effectLst/>
                            <a:latin typeface="Cambria Math" panose="02040503050406030204" pitchFamily="18" charset="0"/>
                          </a:rPr>
                        </m:ctrlPr>
                      </m:fPr>
                      <m:num>
                        <m:sSub>
                          <m:sSubPr>
                            <m:ctrlPr>
                              <a:rPr lang="pt-BR" sz="1800" b="0" i="1" smtClean="0">
                                <a:effectLst/>
                                <a:latin typeface="Cambria Math" panose="02040503050406030204" pitchFamily="18" charset="0"/>
                              </a:rPr>
                            </m:ctrlPr>
                          </m:sSubPr>
                          <m:e>
                            <m:r>
                              <a:rPr lang="pt-BR" sz="1800" b="0" i="1" smtClean="0">
                                <a:effectLst/>
                                <a:latin typeface="Cambria Math" panose="02040503050406030204" pitchFamily="18" charset="0"/>
                              </a:rPr>
                              <m:t>𝑞</m:t>
                            </m:r>
                          </m:e>
                          <m:sub>
                            <m:r>
                              <a:rPr lang="pt-BR" sz="1800" b="0" i="1" smtClean="0">
                                <a:effectLst/>
                                <a:latin typeface="Cambria Math" panose="02040503050406030204" pitchFamily="18" charset="0"/>
                              </a:rPr>
                              <m:t>𝑚</m:t>
                            </m:r>
                          </m:sub>
                        </m:sSub>
                      </m:num>
                      <m:den>
                        <m:r>
                          <a:rPr lang="en-US" sz="1800" b="0" i="1" smtClean="0">
                            <a:effectLst/>
                            <a:latin typeface="Cambria Math" panose="02040503050406030204" pitchFamily="18" charset="0"/>
                          </a:rPr>
                          <m:t>2</m:t>
                        </m:r>
                      </m:den>
                    </m:f>
                    <m:r>
                      <a:rPr lang="en-US" sz="1800" b="0" i="1" smtClean="0">
                        <a:effectLst/>
                        <a:latin typeface="Cambria Math" panose="02040503050406030204" pitchFamily="18" charset="0"/>
                      </a:rPr>
                      <m:t>&lt;</m:t>
                    </m:r>
                    <m:sSubSup>
                      <m:sSubSupPr>
                        <m:ctrlPr>
                          <a:rPr lang="en-US" sz="1800" b="0" i="1" smtClean="0">
                            <a:effectLst/>
                            <a:latin typeface="Cambria Math" panose="02040503050406030204" pitchFamily="18" charset="0"/>
                          </a:rPr>
                        </m:ctrlPr>
                      </m:sSubSupPr>
                      <m:e>
                        <m:r>
                          <a:rPr lang="pt-BR" sz="1800" b="0" i="1" smtClean="0">
                            <a:effectLst/>
                            <a:latin typeface="Cambria Math" panose="02040503050406030204" pitchFamily="18" charset="0"/>
                          </a:rPr>
                          <m:t>𝑞</m:t>
                        </m:r>
                      </m:e>
                      <m:sub>
                        <m:r>
                          <a:rPr lang="pt-BR" sz="1800" b="0" i="1" smtClean="0">
                            <a:effectLst/>
                            <a:latin typeface="Cambria Math" panose="02040503050406030204" pitchFamily="18" charset="0"/>
                          </a:rPr>
                          <m:t>𝑖</m:t>
                        </m:r>
                      </m:sub>
                      <m:sup>
                        <m:r>
                          <a:rPr lang="en-US" sz="1800" b="0" i="1" smtClean="0">
                            <a:effectLst/>
                            <a:latin typeface="Cambria Math" panose="02040503050406030204" pitchFamily="18" charset="0"/>
                          </a:rPr>
                          <m:t>∗</m:t>
                        </m:r>
                      </m:sup>
                    </m:sSubSup>
                    <m:r>
                      <a:rPr lang="en-US" sz="1800" b="0" i="1" smtClean="0">
                        <a:effectLst/>
                        <a:latin typeface="Cambria Math" panose="02040503050406030204" pitchFamily="18" charset="0"/>
                      </a:rPr>
                      <m:t>=</m:t>
                    </m:r>
                    <m:f>
                      <m:fPr>
                        <m:ctrlPr>
                          <a:rPr lang="en-US" sz="1800" b="0" i="1" smtClean="0">
                            <a:effectLst/>
                            <a:latin typeface="Cambria Math" panose="02040503050406030204" pitchFamily="18" charset="0"/>
                          </a:rPr>
                        </m:ctrlPr>
                      </m:fPr>
                      <m:num>
                        <m:r>
                          <a:rPr lang="en-US" sz="1800" b="0" i="1" smtClean="0">
                            <a:effectLst/>
                            <a:latin typeface="Cambria Math" panose="02040503050406030204" pitchFamily="18" charset="0"/>
                          </a:rPr>
                          <m:t>𝑎</m:t>
                        </m:r>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𝑐</m:t>
                        </m:r>
                      </m:num>
                      <m:den>
                        <m:r>
                          <a:rPr lang="en-US" sz="1800" b="0" i="1" smtClean="0">
                            <a:effectLst/>
                            <a:latin typeface="Cambria Math" panose="02040503050406030204" pitchFamily="18" charset="0"/>
                          </a:rPr>
                          <m:t>3</m:t>
                        </m:r>
                      </m:den>
                    </m:f>
                    <m:r>
                      <a:rPr lang="pt-BR" sz="1800" b="0" i="1" smtClean="0">
                        <a:effectLst/>
                        <a:latin typeface="Cambria Math" panose="02040503050406030204" pitchFamily="18" charset="0"/>
                      </a:rPr>
                      <m:t>→</m:t>
                    </m:r>
                    <m:r>
                      <a:rPr lang="pt-BR" sz="1800" b="0" i="1" smtClean="0">
                        <a:effectLst/>
                        <a:latin typeface="Cambria Math" panose="02040503050406030204" pitchFamily="18" charset="0"/>
                      </a:rPr>
                      <m:t>𝑃</m:t>
                    </m:r>
                    <m:d>
                      <m:dPr>
                        <m:ctrlPr>
                          <a:rPr lang="pt-BR" sz="1800" b="0" i="1" smtClean="0">
                            <a:effectLst/>
                            <a:latin typeface="Cambria Math" panose="02040503050406030204" pitchFamily="18" charset="0"/>
                          </a:rPr>
                        </m:ctrlPr>
                      </m:dPr>
                      <m:e>
                        <m:sSub>
                          <m:sSubPr>
                            <m:ctrlPr>
                              <a:rPr lang="pt-BR" sz="1800" b="0" i="1" smtClean="0">
                                <a:effectLst/>
                                <a:latin typeface="Cambria Math" panose="02040503050406030204" pitchFamily="18" charset="0"/>
                              </a:rPr>
                            </m:ctrlPr>
                          </m:sSubPr>
                          <m:e>
                            <m:r>
                              <a:rPr lang="pt-BR" sz="1800" b="0" i="1" smtClean="0">
                                <a:effectLst/>
                                <a:latin typeface="Cambria Math" panose="02040503050406030204" pitchFamily="18" charset="0"/>
                              </a:rPr>
                              <m:t>𝑞</m:t>
                            </m:r>
                          </m:e>
                          <m:sub>
                            <m:r>
                              <a:rPr lang="pt-BR" sz="1800" b="0" i="1" smtClean="0">
                                <a:effectLst/>
                                <a:latin typeface="Cambria Math" panose="02040503050406030204" pitchFamily="18" charset="0"/>
                              </a:rPr>
                              <m:t>𝑚</m:t>
                            </m:r>
                          </m:sub>
                        </m:sSub>
                      </m:e>
                    </m:d>
                    <m:r>
                      <a:rPr lang="pt-BR" sz="1800" b="0" i="1" smtClean="0">
                        <a:effectLst/>
                        <a:latin typeface="Cambria Math" panose="02040503050406030204" pitchFamily="18" charset="0"/>
                      </a:rPr>
                      <m:t>&gt;</m:t>
                    </m:r>
                    <m:r>
                      <a:rPr lang="pt-BR" sz="1800" b="0" i="1" smtClean="0">
                        <a:effectLst/>
                        <a:latin typeface="Cambria Math" panose="02040503050406030204" pitchFamily="18" charset="0"/>
                      </a:rPr>
                      <m:t>𝑃</m:t>
                    </m:r>
                    <m:r>
                      <a:rPr lang="pt-BR" sz="1800" b="0" i="1" smtClean="0">
                        <a:effectLst/>
                        <a:latin typeface="Cambria Math" panose="02040503050406030204" pitchFamily="18" charset="0"/>
                      </a:rPr>
                      <m:t>(</m:t>
                    </m:r>
                    <m:r>
                      <a:rPr lang="pt-BR" sz="1800" b="0" i="1" smtClean="0">
                        <a:effectLst/>
                        <a:latin typeface="Cambria Math" panose="02040503050406030204" pitchFamily="18" charset="0"/>
                      </a:rPr>
                      <m:t>𝑄</m:t>
                    </m:r>
                    <m:r>
                      <a:rPr lang="pt-BR" sz="1800" b="0" i="1" smtClean="0">
                        <a:effectLst/>
                        <a:latin typeface="Cambria Math" panose="02040503050406030204" pitchFamily="18" charset="0"/>
                      </a:rPr>
                      <m:t>)</m:t>
                    </m:r>
                  </m:oMath>
                </a14:m>
                <a:r>
                  <a:rPr lang="pt-BR" sz="1800" dirty="0">
                    <a:effectLst/>
                    <a:latin typeface="Arial" panose="020B0604020202020204" pitchFamily="34" charset="0"/>
                  </a:rPr>
                  <a:t> </a:t>
                </a:r>
                <a14:m>
                  <m:oMath xmlns:m="http://schemas.openxmlformats.org/officeDocument/2006/math">
                    <m:r>
                      <a:rPr lang="en-US" sz="1800" b="0" i="1" dirty="0" smtClean="0">
                        <a:effectLst/>
                        <a:latin typeface="Cambria Math" panose="02040503050406030204" pitchFamily="18" charset="0"/>
                      </a:rPr>
                      <m:t>→</m:t>
                    </m:r>
                  </m:oMath>
                </a14:m>
                <a:r>
                  <a:rPr lang="pt-BR" sz="1800" dirty="0">
                    <a:effectLst/>
                    <a:latin typeface="Arial" panose="020B0604020202020204" pitchFamily="34" charset="0"/>
                  </a:rPr>
                  <a:t> </a:t>
                </a:r>
                <a:r>
                  <a:rPr lang="pt-BR" sz="1800" noProof="1"/>
                  <a:t>cada firma gostaria de </a:t>
                </a:r>
                <a:r>
                  <a:rPr lang="pt-BR" sz="1800" b="0" noProof="1"/>
                  <a:t>aumentar sua quantidade </a:t>
                </a:r>
                <a:endParaRPr lang="pt-BR" sz="1800" b="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Arial" panose="020B0604020202020204" pitchFamily="34" charset="0"/>
                  </a:rPr>
                  <a:t>P3:</a:t>
                </a:r>
                <a:r>
                  <a:rPr lang="pt-BR" sz="1800" dirty="0">
                    <a:effectLst/>
                    <a:latin typeface="Arial" panose="020B0604020202020204" pitchFamily="34" charset="0"/>
                  </a:rPr>
                  <a:t> </a:t>
                </a:r>
                <a:r>
                  <a:rPr lang="pt-BR" sz="1800" dirty="0">
                    <a:effectLst/>
                    <a:latin typeface="Segoe UI" panose="020B0502040204020203" pitchFamily="34" charset="0"/>
                  </a:rPr>
                  <a:t>Para checar esse fato, use (1.2.1) </a:t>
                </a:r>
                <a14:m>
                  <m:oMath xmlns:m="http://schemas.openxmlformats.org/officeDocument/2006/math">
                    <m:sSub>
                      <m:sSubPr>
                        <m:ctrlPr>
                          <a:rPr lang="pt-BR" sz="1800" b="0" i="1" noProof="1" dirty="0" smtClean="0">
                            <a:latin typeface="Cambria Math" panose="02040503050406030204" pitchFamily="18" charset="0"/>
                          </a:rPr>
                        </m:ctrlPr>
                      </m:sSubPr>
                      <m:e>
                        <m:r>
                          <a:rPr lang="pt-BR" sz="1800" b="0" i="1" noProof="1" dirty="0" smtClean="0">
                            <a:latin typeface="Cambria Math" panose="02040503050406030204" pitchFamily="18" charset="0"/>
                          </a:rPr>
                          <m:t>𝑞</m:t>
                        </m:r>
                      </m:e>
                      <m:sub>
                        <m:r>
                          <a:rPr lang="pt-BR" sz="1800" b="0" i="1" noProof="1" dirty="0" smtClean="0">
                            <a:latin typeface="Cambria Math" panose="02040503050406030204" pitchFamily="18" charset="0"/>
                          </a:rPr>
                          <m:t>𝑖</m:t>
                        </m:r>
                      </m:sub>
                    </m:sSub>
                    <m:r>
                      <a:rPr lang="pt-BR" sz="1800" b="0" i="1" noProof="1" dirty="0" smtClean="0">
                        <a:latin typeface="Cambria Math" panose="02040503050406030204" pitchFamily="18" charset="0"/>
                      </a:rPr>
                      <m:t>=</m:t>
                    </m:r>
                    <m:f>
                      <m:fPr>
                        <m:ctrlPr>
                          <a:rPr lang="pt-BR" sz="1800" b="0" i="1" noProof="1" dirty="0" smtClean="0">
                            <a:latin typeface="Cambria Math" panose="02040503050406030204" pitchFamily="18" charset="0"/>
                          </a:rPr>
                        </m:ctrlPr>
                      </m:fPr>
                      <m:num>
                        <m:r>
                          <a:rPr lang="pt-BR" sz="1800" b="0" i="1" noProof="1" dirty="0" smtClean="0">
                            <a:latin typeface="Cambria Math" panose="02040503050406030204" pitchFamily="18" charset="0"/>
                          </a:rPr>
                          <m:t>1</m:t>
                        </m:r>
                      </m:num>
                      <m:den>
                        <m:r>
                          <a:rPr lang="pt-BR" sz="1800" b="0" i="1" noProof="1" dirty="0" smtClean="0">
                            <a:latin typeface="Cambria Math" panose="02040503050406030204" pitchFamily="18" charset="0"/>
                          </a:rPr>
                          <m:t>2</m:t>
                        </m:r>
                      </m:den>
                    </m:f>
                    <m:r>
                      <a:rPr lang="pt-BR" sz="1800" b="0" i="1" noProof="1" dirty="0" smtClean="0">
                        <a:latin typeface="Cambria Math" panose="02040503050406030204" pitchFamily="18" charset="0"/>
                      </a:rPr>
                      <m:t>(</m:t>
                    </m:r>
                    <m:r>
                      <a:rPr lang="pt-BR" sz="1800" b="0" i="1" noProof="1" dirty="0" smtClean="0">
                        <a:latin typeface="Cambria Math" panose="02040503050406030204" pitchFamily="18" charset="0"/>
                      </a:rPr>
                      <m:t>𝑎</m:t>
                    </m:r>
                    <m:r>
                      <a:rPr lang="pt-BR" sz="1800" b="0" i="1" noProof="1" dirty="0" smtClean="0">
                        <a:latin typeface="Cambria Math" panose="02040503050406030204" pitchFamily="18" charset="0"/>
                      </a:rPr>
                      <m:t>−</m:t>
                    </m:r>
                    <m:sSubSup>
                      <m:sSubSupPr>
                        <m:ctrlPr>
                          <a:rPr lang="pt-BR" sz="1800" b="0" i="1" noProof="1" dirty="0" smtClean="0">
                            <a:latin typeface="Cambria Math" panose="02040503050406030204" pitchFamily="18" charset="0"/>
                          </a:rPr>
                        </m:ctrlPr>
                      </m:sSubSupPr>
                      <m:e>
                        <m:r>
                          <a:rPr lang="pt-BR" sz="1800" b="0" i="1" noProof="1" dirty="0" smtClean="0">
                            <a:latin typeface="Cambria Math" panose="02040503050406030204" pitchFamily="18" charset="0"/>
                          </a:rPr>
                          <m:t>𝑞</m:t>
                        </m:r>
                      </m:e>
                      <m:sub>
                        <m:r>
                          <a:rPr lang="pt-BR" sz="1800" b="0" i="1" noProof="1" dirty="0" smtClean="0">
                            <a:latin typeface="Cambria Math" panose="02040503050406030204" pitchFamily="18" charset="0"/>
                          </a:rPr>
                          <m:t>𝑗</m:t>
                        </m:r>
                      </m:sub>
                      <m:sup>
                        <m:r>
                          <a:rPr lang="pt-BR" sz="1800" b="0" i="1" noProof="1" dirty="0" smtClean="0">
                            <a:latin typeface="Cambria Math" panose="02040503050406030204" pitchFamily="18" charset="0"/>
                          </a:rPr>
                          <m:t>∗</m:t>
                        </m:r>
                      </m:sup>
                    </m:sSubSup>
                    <m:r>
                      <a:rPr lang="pt-BR" sz="1800" b="0" i="1" noProof="1" dirty="0" smtClean="0">
                        <a:latin typeface="Cambria Math" panose="02040503050406030204" pitchFamily="18" charset="0"/>
                      </a:rPr>
                      <m:t> −</m:t>
                    </m:r>
                    <m:r>
                      <a:rPr lang="pt-BR" sz="1800" b="0" i="1" noProof="1" dirty="0" smtClean="0">
                        <a:latin typeface="Cambria Math" panose="02040503050406030204" pitchFamily="18" charset="0"/>
                      </a:rPr>
                      <m:t>𝑐</m:t>
                    </m:r>
                    <m:r>
                      <a:rPr lang="pt-BR" sz="1800" b="0" i="1" noProof="1" dirty="0" smtClean="0">
                        <a:latin typeface="Cambria Math" panose="02040503050406030204" pitchFamily="18" charset="0"/>
                      </a:rPr>
                      <m:t>)</m:t>
                    </m:r>
                  </m:oMath>
                </a14:m>
                <a:r>
                  <a:rPr lang="pt-BR" sz="1800" dirty="0">
                    <a:effectLst/>
                    <a:latin typeface="Segoe UI" panose="020B0502040204020203" pitchFamily="34" charset="0"/>
                  </a:rPr>
                  <a:t> para mostrar que </a:t>
                </a:r>
                <a14:m>
                  <m:oMath xmlns:m="http://schemas.openxmlformats.org/officeDocument/2006/math">
                    <m:f>
                      <m:fPr>
                        <m:ctrlPr>
                          <a:rPr lang="pt-BR" sz="1800" i="1" dirty="0" smtClean="0">
                            <a:effectLst/>
                            <a:latin typeface="Cambria Math" panose="02040503050406030204" pitchFamily="18" charset="0"/>
                          </a:rPr>
                        </m:ctrlPr>
                      </m:fPr>
                      <m:num>
                        <m:sSub>
                          <m:sSubPr>
                            <m:ctrlPr>
                              <a:rPr lang="pt-BR" sz="1800" i="1" dirty="0" smtClean="0">
                                <a:effectLst/>
                                <a:latin typeface="Cambria Math" panose="02040503050406030204" pitchFamily="18" charset="0"/>
                              </a:rPr>
                            </m:ctrlPr>
                          </m:sSubPr>
                          <m:e>
                            <m:r>
                              <a:rPr lang="pt-BR" sz="1800" i="1" dirty="0" smtClean="0">
                                <a:effectLst/>
                                <a:latin typeface="Cambria Math" panose="02040503050406030204" pitchFamily="18" charset="0"/>
                              </a:rPr>
                              <m:t>𝑞</m:t>
                            </m:r>
                          </m:e>
                          <m:sub>
                            <m:r>
                              <a:rPr lang="pt-BR" sz="1800" i="1" dirty="0" smtClean="0">
                                <a:effectLst/>
                                <a:latin typeface="Cambria Math" panose="02040503050406030204" pitchFamily="18" charset="0"/>
                              </a:rPr>
                              <m:t>𝑚</m:t>
                            </m:r>
                          </m:sub>
                        </m:sSub>
                      </m:num>
                      <m:den>
                        <m:r>
                          <a:rPr lang="pt-BR" sz="1800" i="1" dirty="0" smtClean="0">
                            <a:effectLst/>
                            <a:latin typeface="Cambria Math" panose="02040503050406030204" pitchFamily="18" charset="0"/>
                          </a:rPr>
                          <m:t>2</m:t>
                        </m:r>
                      </m:den>
                    </m:f>
                    <m:r>
                      <a:rPr lang="pt-BR" sz="1800" b="0" i="1" dirty="0" smtClean="0">
                        <a:effectLst/>
                        <a:latin typeface="Cambria Math" panose="02040503050406030204" pitchFamily="18" charset="0"/>
                      </a:rPr>
                      <m:t>=</m:t>
                    </m:r>
                    <m:f>
                      <m:fPr>
                        <m:ctrlPr>
                          <a:rPr lang="en-US" sz="1800" b="0" i="1" dirty="0" smtClean="0">
                            <a:effectLst/>
                            <a:latin typeface="Cambria Math" panose="02040503050406030204" pitchFamily="18" charset="0"/>
                          </a:rPr>
                        </m:ctrlPr>
                      </m:fPr>
                      <m:num>
                        <m:d>
                          <m:dPr>
                            <m:ctrlPr>
                              <a:rPr lang="pt-BR" sz="1800" b="0" i="1" dirty="0" smtClean="0">
                                <a:effectLst/>
                                <a:latin typeface="Cambria Math" panose="02040503050406030204" pitchFamily="18" charset="0"/>
                              </a:rPr>
                            </m:ctrlPr>
                          </m:dPr>
                          <m:e>
                            <m:r>
                              <a:rPr lang="pt-BR" sz="1800" b="0" i="1" dirty="0" smtClean="0">
                                <a:effectLst/>
                                <a:latin typeface="Cambria Math" panose="02040503050406030204" pitchFamily="18" charset="0"/>
                              </a:rPr>
                              <m:t>𝑎</m:t>
                            </m:r>
                            <m:r>
                              <a:rPr lang="pt-BR" sz="1800" b="0" i="1" dirty="0" smtClean="0">
                                <a:effectLst/>
                                <a:latin typeface="Cambria Math" panose="02040503050406030204" pitchFamily="18" charset="0"/>
                              </a:rPr>
                              <m:t>−</m:t>
                            </m:r>
                            <m:r>
                              <a:rPr lang="pt-BR" sz="1800" b="0" i="1" dirty="0" smtClean="0">
                                <a:effectLst/>
                                <a:latin typeface="Cambria Math" panose="02040503050406030204" pitchFamily="18" charset="0"/>
                              </a:rPr>
                              <m:t>𝑐</m:t>
                            </m:r>
                          </m:e>
                        </m:d>
                      </m:num>
                      <m:den>
                        <m:r>
                          <a:rPr lang="en-US" sz="1800" b="0" i="1" dirty="0" smtClean="0">
                            <a:effectLst/>
                            <a:latin typeface="Cambria Math" panose="02040503050406030204" pitchFamily="18" charset="0"/>
                          </a:rPr>
                          <m:t>4</m:t>
                        </m:r>
                      </m:den>
                    </m:f>
                    <m:r>
                      <a:rPr lang="pt-BR" sz="1800" i="1" dirty="0" smtClean="0">
                        <a:effectLst/>
                        <a:latin typeface="Cambria Math" panose="02040503050406030204" pitchFamily="18" charset="0"/>
                      </a:rPr>
                      <m:t> </m:t>
                    </m:r>
                  </m:oMath>
                </a14:m>
                <a:r>
                  <a:rPr lang="pt-BR" sz="1800" dirty="0">
                    <a:effectLst/>
                    <a:latin typeface="Segoe UI" panose="020B0502040204020203" pitchFamily="34" charset="0"/>
                  </a:rPr>
                  <a:t> não é a melhor resposta da firma 2 à escolha de </a:t>
                </a:r>
                <a14:m>
                  <m:oMath xmlns:m="http://schemas.openxmlformats.org/officeDocument/2006/math">
                    <m:f>
                      <m:fPr>
                        <m:ctrlPr>
                          <a:rPr lang="pt-BR" sz="1800" i="1" dirty="0" smtClean="0">
                            <a:effectLst/>
                            <a:latin typeface="Cambria Math" panose="02040503050406030204" pitchFamily="18" charset="0"/>
                          </a:rPr>
                        </m:ctrlPr>
                      </m:fPr>
                      <m:num>
                        <m:sSub>
                          <m:sSubPr>
                            <m:ctrlPr>
                              <a:rPr lang="pt-BR" sz="1800" i="1" dirty="0" smtClean="0">
                                <a:effectLst/>
                                <a:latin typeface="Cambria Math" panose="02040503050406030204" pitchFamily="18" charset="0"/>
                              </a:rPr>
                            </m:ctrlPr>
                          </m:sSubPr>
                          <m:e>
                            <m:r>
                              <a:rPr lang="pt-BR" sz="1800" i="1" dirty="0" smtClean="0">
                                <a:effectLst/>
                                <a:latin typeface="Cambria Math" panose="02040503050406030204" pitchFamily="18" charset="0"/>
                              </a:rPr>
                              <m:t>𝑞</m:t>
                            </m:r>
                          </m:e>
                          <m:sub>
                            <m:r>
                              <a:rPr lang="pt-BR" sz="1800" i="1" dirty="0" smtClean="0">
                                <a:effectLst/>
                                <a:latin typeface="Cambria Math" panose="02040503050406030204" pitchFamily="18" charset="0"/>
                              </a:rPr>
                              <m:t>𝑚</m:t>
                            </m:r>
                          </m:sub>
                        </m:sSub>
                      </m:num>
                      <m:den>
                        <m:r>
                          <a:rPr lang="pt-BR" sz="1800" i="1" dirty="0" smtClean="0">
                            <a:effectLst/>
                            <a:latin typeface="Cambria Math" panose="02040503050406030204" pitchFamily="18" charset="0"/>
                          </a:rPr>
                          <m:t>2</m:t>
                        </m:r>
                      </m:den>
                    </m:f>
                    <m:r>
                      <a:rPr lang="pt-BR" sz="1800" i="1" dirty="0" smtClean="0">
                        <a:effectLst/>
                        <a:latin typeface="Cambria Math" panose="02040503050406030204" pitchFamily="18" charset="0"/>
                      </a:rPr>
                      <m:t> </m:t>
                    </m:r>
                  </m:oMath>
                </a14:m>
                <a:r>
                  <a:rPr lang="pt-BR" sz="1800" dirty="0">
                    <a:effectLst/>
                    <a:latin typeface="Segoe UI" panose="020B0502040204020203" pitchFamily="34" charset="0"/>
                  </a:rPr>
                  <a:t> pela firma 1</a:t>
                </a: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Arial" panose="020B0604020202020204" pitchFamily="34" charset="0"/>
                  </a:rPr>
                  <a:t>P4: </a:t>
                </a:r>
                <a:r>
                  <a:rPr lang="pt-BR" sz="1800" dirty="0">
                    <a:effectLst/>
                    <a:latin typeface="Arial" panose="020B0604020202020204" pitchFamily="34" charset="0"/>
                  </a:rPr>
                  <a:t> </a:t>
                </a:r>
                <a:r>
                  <a:rPr lang="pt-BR" sz="1800" dirty="0">
                    <a:effectLst/>
                    <a:latin typeface="Segoe UI" panose="020B0502040204020203" pitchFamily="34" charset="0"/>
                  </a:rPr>
                  <a:t>Se houver um grande número de empresas, a influência de cada empresa no preço de mercado é desprezível e o equilíbrio de Cournot é efetivamente o mesmo que pura concorrência (Varian, 2014)</a:t>
                </a:r>
                <a:endParaRPr lang="pt-BR" sz="1800" dirty="0">
                  <a:effectLst/>
                  <a:latin typeface="Arial" panose="020B0604020202020204" pitchFamily="34"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p1 - </a:t>
                </a:r>
                <a:r>
                  <a:rPr lang="pt-BR" sz="1800" dirty="0">
                    <a:effectLst/>
                    <a:latin typeface="Segoe UI" panose="020B0502040204020203" pitchFamily="34" charset="0"/>
                  </a:rPr>
                  <a:t>Lembre que assumimos que as firmas não cooperam. E, mesmo que cooperassem, quem garantiria que as duas respeitariam o acordo?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p2 - </a:t>
                </a:r>
                <a:r>
                  <a:rPr lang="pt-BR" sz="1800" b="0" i="0">
                    <a:effectLst/>
                    <a:latin typeface="Cambria Math" panose="02040503050406030204" pitchFamily="18" charset="0"/>
                  </a:rPr>
                  <a:t>𝑞_𝑚</a:t>
                </a:r>
                <a:r>
                  <a:rPr lang="en-US" sz="1800" b="0" i="0">
                    <a:effectLst/>
                    <a:latin typeface="Cambria Math" panose="02040503050406030204" pitchFamily="18" charset="0"/>
                  </a:rPr>
                  <a:t>/2&lt;(𝑎−𝑐)/3</a:t>
                </a:r>
                <a:r>
                  <a:rPr lang="pt-BR" sz="1800" b="0" i="0">
                    <a:effectLst/>
                    <a:latin typeface="Cambria Math" panose="02040503050406030204" pitchFamily="18" charset="0"/>
                  </a:rPr>
                  <a:t>→𝑃(𝑞_𝑚 )&gt;𝑃(𝑄)</a:t>
                </a: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Arial" panose="020B0604020202020204" pitchFamily="34" charset="0"/>
                  </a:rPr>
                  <a:t>p3 - </a:t>
                </a:r>
                <a:r>
                  <a:rPr lang="pt-BR" sz="1800" dirty="0">
                    <a:effectLst/>
                    <a:latin typeface="Segoe UI" panose="020B0502040204020203" pitchFamily="34" charset="0"/>
                  </a:rPr>
                  <a:t>Para checar esse fato, use (1.2.1) para mostrar que </a:t>
                </a:r>
                <a:r>
                  <a:rPr lang="pt-BR" sz="1800" i="0" dirty="0">
                    <a:effectLst/>
                    <a:latin typeface="Cambria Math" panose="02040503050406030204" pitchFamily="18" charset="0"/>
                  </a:rPr>
                  <a:t>𝑞_𝑚/2</a:t>
                </a:r>
                <a:r>
                  <a:rPr lang="pt-BR" sz="1800" b="0" i="0" dirty="0">
                    <a:effectLst/>
                    <a:latin typeface="Cambria Math" panose="02040503050406030204" pitchFamily="18" charset="0"/>
                  </a:rPr>
                  <a:t>=</a:t>
                </a:r>
                <a:r>
                  <a:rPr lang="en-US" sz="1800" b="0" i="0" dirty="0">
                    <a:effectLst/>
                    <a:latin typeface="Cambria Math" panose="02040503050406030204" pitchFamily="18" charset="0"/>
                  </a:rPr>
                  <a:t>(</a:t>
                </a:r>
                <a:r>
                  <a:rPr lang="pt-BR" sz="1800" b="0" i="0" dirty="0">
                    <a:effectLst/>
                    <a:latin typeface="Cambria Math" panose="02040503050406030204" pitchFamily="18" charset="0"/>
                  </a:rPr>
                  <a:t>(𝑎−𝑐)</a:t>
                </a:r>
                <a:r>
                  <a:rPr lang="en-US" sz="1800" b="0" i="0" dirty="0">
                    <a:effectLst/>
                    <a:latin typeface="Cambria Math" panose="02040503050406030204" pitchFamily="18" charset="0"/>
                  </a:rPr>
                  <a:t>)/4</a:t>
                </a:r>
                <a:r>
                  <a:rPr lang="pt-BR" sz="1800" b="0" i="0" dirty="0">
                    <a:effectLst/>
                    <a:latin typeface="Cambria Math" panose="02040503050406030204" pitchFamily="18" charset="0"/>
                  </a:rPr>
                  <a:t> </a:t>
                </a:r>
                <a:r>
                  <a:rPr lang="pt-BR" sz="1800" i="0" dirty="0">
                    <a:effectLst/>
                    <a:latin typeface="Cambria Math" panose="02040503050406030204" pitchFamily="18" charset="0"/>
                  </a:rPr>
                  <a:t> </a:t>
                </a:r>
                <a:r>
                  <a:rPr lang="pt-BR" sz="1800" dirty="0">
                    <a:effectLst/>
                    <a:latin typeface="Segoe UI" panose="020B0502040204020203" pitchFamily="34" charset="0"/>
                  </a:rPr>
                  <a:t> não é a melhor resposta da firma 2 à escolha de </a:t>
                </a:r>
                <a:r>
                  <a:rPr lang="pt-BR" sz="1800" i="0" dirty="0">
                    <a:effectLst/>
                    <a:latin typeface="Cambria Math" panose="02040503050406030204" pitchFamily="18" charset="0"/>
                  </a:rPr>
                  <a:t>𝑞_𝑚/2  </a:t>
                </a:r>
                <a:r>
                  <a:rPr lang="pt-BR" sz="1800" dirty="0">
                    <a:effectLst/>
                    <a:latin typeface="Segoe UI" panose="020B0502040204020203" pitchFamily="34" charset="0"/>
                  </a:rPr>
                  <a:t> pela firma 1</a:t>
                </a: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Arial" panose="020B0604020202020204" pitchFamily="34" charset="0"/>
                  </a:rPr>
                  <a:t>4 - </a:t>
                </a:r>
                <a:r>
                  <a:rPr lang="pt-BR" sz="1800" dirty="0">
                    <a:effectLst/>
                    <a:latin typeface="Segoe UI" panose="020B0502040204020203" pitchFamily="34" charset="0"/>
                  </a:rPr>
                  <a:t>Se houver um grande número de empresas, a influência de cada empresa no preço de mercado é desprezível e o equilíbrio de Cournot é efetivamente o mesmo que pura concorrência (Varian, 2014)</a:t>
                </a:r>
                <a:endParaRPr lang="pt-BR" sz="1800" dirty="0">
                  <a:effectLst/>
                  <a:latin typeface="Arial" panose="020B0604020202020204" pitchFamily="34" charset="0"/>
                </a:endParaRP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45</a:t>
            </a:fld>
            <a:endParaRPr lang="pt-BR"/>
          </a:p>
        </p:txBody>
      </p:sp>
    </p:spTree>
    <p:extLst>
      <p:ext uri="{BB962C8B-B14F-4D97-AF65-F5344CB8AC3E}">
        <p14:creationId xmlns:p14="http://schemas.microsoft.com/office/powerpoint/2010/main" val="1962134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Tx/>
                  <a:buNone/>
                </a:pPr>
                <a:r>
                  <a:rPr lang="pt-BR" b="1" noProof="0" dirty="0"/>
                  <a:t>P1:</a:t>
                </a:r>
                <a:r>
                  <a:rPr lang="pt-BR" noProof="0" dirty="0"/>
                  <a:t> Enquanto (1.2.1)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f>
                      <m:fPr>
                        <m:ctrlPr>
                          <a:rPr lang="pt-BR" b="0" i="1" noProof="1" dirty="0" smtClean="0">
                            <a:latin typeface="Cambria Math" panose="02040503050406030204" pitchFamily="18" charset="0"/>
                          </a:rPr>
                        </m:ctrlPr>
                      </m:fPr>
                      <m:num>
                        <m:r>
                          <a:rPr lang="pt-BR" b="0" i="1" noProof="1" dirty="0" smtClean="0">
                            <a:latin typeface="Cambria Math" panose="02040503050406030204" pitchFamily="18" charset="0"/>
                          </a:rPr>
                          <m:t>1</m:t>
                        </m:r>
                      </m:num>
                      <m:den>
                        <m:r>
                          <a:rPr lang="pt-BR" b="0" i="1" noProof="1" dirty="0" smtClean="0">
                            <a:latin typeface="Cambria Math" panose="02040503050406030204" pitchFamily="18" charset="0"/>
                          </a:rPr>
                          <m:t>2</m:t>
                        </m:r>
                      </m:den>
                    </m:f>
                    <m:r>
                      <a:rPr lang="pt-BR" b="0" i="1" noProof="1" dirty="0" smtClean="0">
                        <a:latin typeface="Cambria Math" panose="02040503050406030204" pitchFamily="18" charset="0"/>
                      </a:rPr>
                      <m:t>(</m:t>
                    </m:r>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𝑗</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 −</m:t>
                    </m:r>
                    <m:r>
                      <a:rPr lang="pt-BR" b="0" i="1" noProof="1" dirty="0" smtClean="0">
                        <a:latin typeface="Cambria Math" panose="02040503050406030204" pitchFamily="18" charset="0"/>
                      </a:rPr>
                      <m:t>𝑐</m:t>
                    </m:r>
                    <m:r>
                      <a:rPr lang="pt-BR" b="0" i="1" noProof="1" dirty="0" smtClean="0">
                        <a:latin typeface="Cambria Math" panose="02040503050406030204" pitchFamily="18" charset="0"/>
                      </a:rPr>
                      <m:t>)</m:t>
                    </m:r>
                  </m:oMath>
                </a14:m>
                <a:r>
                  <a:rPr lang="pt-BR" noProof="0" dirty="0"/>
                  <a:t> indica a </a:t>
                </a:r>
                <a:r>
                  <a:rPr lang="pt-BR" b="1" noProof="0" dirty="0"/>
                  <a:t>melhor resposta de uma firma à escolha de equilíbrio da outra</a:t>
                </a:r>
                <a:r>
                  <a:rPr lang="pt-BR" noProof="0" dirty="0"/>
                  <a:t>, as equações abaixo indicam a melhor resposta de uma firma </a:t>
                </a:r>
                <a:r>
                  <a:rPr lang="pt-BR" b="1" noProof="0" dirty="0"/>
                  <a:t>a qualquer escolha arbitrária da outra</a:t>
                </a:r>
              </a:p>
              <a:p>
                <a:pPr marL="171450" indent="-171450">
                  <a:buFontTx/>
                  <a:buChar char="-"/>
                </a:pPr>
                <a:endParaRPr lang="pt-BR" noProof="0" dirty="0"/>
              </a:p>
              <a:p>
                <a:pPr marL="0" indent="0">
                  <a:buFontTx/>
                  <a:buNone/>
                </a:pPr>
                <a:r>
                  <a:rPr lang="pt-BR" b="1" noProof="0" dirty="0"/>
                  <a:t>P2:</a:t>
                </a:r>
                <a:r>
                  <a:rPr lang="pt-BR" noProof="0" dirty="0"/>
                  <a:t> Ao</a:t>
                </a:r>
                <a:r>
                  <a:rPr lang="en-US" dirty="0"/>
                  <a:t> inv</a:t>
                </a:r>
                <a:r>
                  <a:rPr lang="pt-BR" dirty="0"/>
                  <a:t>és de resolver o E.N do jogo de Cournot algebricamente, podemos proceder graficamente. Gráficos assim serão úteis também na análise de estratégias mistas</a:t>
                </a:r>
              </a:p>
              <a:p>
                <a:pPr marL="171450" indent="-171450">
                  <a:buFontTx/>
                  <a:buChar cha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 </a:t>
                </a:r>
                <a:r>
                  <a:rPr lang="pt-BR" sz="1200" noProof="0" dirty="0"/>
                  <a:t>Ainda estamos assumindo </a:t>
                </a:r>
                <a:r>
                  <a:rPr lang="en-US" sz="1200" dirty="0"/>
                  <a:t>que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𝑞</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&lt;</m:t>
                    </m:r>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𝑐</m:t>
                    </m:r>
                  </m:oMath>
                </a14:m>
                <a:endParaRPr lang="pt-BR" sz="1200" dirty="0"/>
              </a:p>
              <a:p>
                <a:endParaRPr lang="pt-BR" dirty="0"/>
              </a:p>
              <a:p>
                <a:endParaRPr lang="pt-BR" dirty="0"/>
              </a:p>
            </p:txBody>
          </p:sp>
        </mc:Choice>
        <mc:Fallback xmlns="">
          <p:sp>
            <p:nvSpPr>
              <p:cNvPr id="3" name="Notes Placeholder 2"/>
              <p:cNvSpPr>
                <a:spLocks noGrp="1"/>
              </p:cNvSpPr>
              <p:nvPr>
                <p:ph type="body" idx="1"/>
              </p:nvPr>
            </p:nvSpPr>
            <p:spPr/>
            <p:txBody>
              <a:bodyPr/>
              <a:lstStyle/>
              <a:p>
                <a:pPr marL="171450" indent="-171450">
                  <a:buFontTx/>
                  <a:buChar char="-"/>
                </a:pPr>
                <a:r>
                  <a:rPr lang="pt-BR" noProof="0" dirty="0"/>
                  <a:t>Enquanto 1.2.1 dá a </a:t>
                </a:r>
                <a:r>
                  <a:rPr lang="pt-BR" b="1" noProof="0" dirty="0"/>
                  <a:t>melhor resposta de uma firma à escolha de equilíbrio da outra</a:t>
                </a:r>
                <a:r>
                  <a:rPr lang="pt-BR" noProof="0" dirty="0"/>
                  <a:t>, as equações acima dão a melhor resposta de uma firma </a:t>
                </a:r>
                <a:r>
                  <a:rPr lang="pt-BR" b="1" noProof="0" dirty="0"/>
                  <a:t>à qualquer escolha arbitrária da outra</a:t>
                </a:r>
              </a:p>
              <a:p>
                <a:pPr marL="171450" indent="-171450">
                  <a:buFontTx/>
                  <a:buChar char="-"/>
                </a:pPr>
                <a:endParaRPr lang="pt-BR" noProof="0" dirty="0"/>
              </a:p>
              <a:p>
                <a:pPr marL="171450" indent="-171450">
                  <a:buFontTx/>
                  <a:buChar char="-"/>
                </a:pPr>
                <a:r>
                  <a:rPr lang="pt-BR" noProof="0" dirty="0"/>
                  <a:t>Ao</a:t>
                </a:r>
                <a:r>
                  <a:rPr lang="en-US" dirty="0"/>
                  <a:t> inv</a:t>
                </a:r>
                <a:r>
                  <a:rPr lang="pt-BR" dirty="0"/>
                  <a:t>és de resolver o E.N do jogo de Cournot algebricamente, podemos proceder graficamente</a:t>
                </a:r>
              </a:p>
              <a:p>
                <a:pPr marL="171450" indent="-171450">
                  <a:buFontTx/>
                  <a:buChar cha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 </a:t>
                </a:r>
                <a:r>
                  <a:rPr lang="pt-BR" sz="1200" noProof="0" dirty="0"/>
                  <a:t>Ainda estamos assumindo </a:t>
                </a:r>
                <a:r>
                  <a:rPr lang="en-US" sz="1200" dirty="0"/>
                  <a:t>que </a:t>
                </a:r>
                <a:r>
                  <a:rPr lang="en-US" sz="1200" b="0" i="0">
                    <a:latin typeface="Cambria Math" panose="02040503050406030204" pitchFamily="18" charset="0"/>
                  </a:rPr>
                  <a:t>𝑞_𝑗&lt;𝑎−𝑐</a:t>
                </a:r>
                <a:endParaRPr lang="pt-BR" sz="1200" dirty="0"/>
              </a:p>
              <a:p>
                <a:endParaRPr lang="pt-BR"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46</a:t>
            </a:fld>
            <a:endParaRPr lang="pt-BR"/>
          </a:p>
        </p:txBody>
      </p:sp>
    </p:spTree>
    <p:extLst>
      <p:ext uri="{BB962C8B-B14F-4D97-AF65-F5344CB8AC3E}">
        <p14:creationId xmlns:p14="http://schemas.microsoft.com/office/powerpoint/2010/main" val="3858175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lgn="l">
                  <a:buNone/>
                </a:pPr>
                <a:r>
                  <a:rPr lang="pt-BR" b="0" noProof="1"/>
                  <a:t>-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𝑅</m:t>
                        </m:r>
                      </m:e>
                      <m:sub>
                        <m:r>
                          <a:rPr lang="pt-BR" b="0" i="1" noProof="1" dirty="0" smtClean="0">
                            <a:latin typeface="Cambria Math" panose="02040503050406030204" pitchFamily="18" charset="0"/>
                          </a:rPr>
                          <m:t>1</m:t>
                        </m:r>
                      </m:sub>
                    </m:sSub>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Sub>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Sub>
                        <m:r>
                          <a:rPr lang="pt-BR" i="1" noProof="1" dirty="0">
                            <a:latin typeface="Cambria Math" panose="02040503050406030204" pitchFamily="18" charset="0"/>
                          </a:rPr>
                          <m:t>−</m:t>
                        </m:r>
                        <m:r>
                          <a:rPr lang="pt-BR" i="1" noProof="1" dirty="0">
                            <a:latin typeface="Cambria Math" panose="02040503050406030204" pitchFamily="18" charset="0"/>
                          </a:rPr>
                          <m:t>𝑐</m:t>
                        </m:r>
                      </m:e>
                    </m:d>
                  </m:oMath>
                </a14:m>
                <a:endParaRPr lang="pt-BR" noProof="1"/>
              </a:p>
              <a:p>
                <a:pPr marL="0" indent="0" algn="l">
                  <a:buNone/>
                </a:pPr>
                <a:r>
                  <a:rPr lang="pt-BR" noProof="1"/>
                  <a:t>-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𝑅</m:t>
                        </m:r>
                      </m:e>
                      <m:sub>
                        <m:r>
                          <a:rPr lang="pt-BR" b="0" i="1" noProof="1" dirty="0" smtClean="0">
                            <a:latin typeface="Cambria Math" panose="02040503050406030204" pitchFamily="18" charset="0"/>
                          </a:rPr>
                          <m:t>2</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b="0" i="1" noProof="1" dirty="0" smtClean="0">
                                <a:latin typeface="Cambria Math" panose="02040503050406030204" pitchFamily="18" charset="0"/>
                              </a:rPr>
                              <m:t>1</m:t>
                            </m:r>
                          </m:sub>
                        </m:sSub>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b="0" i="1" noProof="1" dirty="0" smtClean="0">
                                <a:latin typeface="Cambria Math" panose="02040503050406030204" pitchFamily="18" charset="0"/>
                              </a:rPr>
                              <m:t>1</m:t>
                            </m:r>
                          </m:sub>
                        </m:sSub>
                        <m:r>
                          <a:rPr lang="pt-BR" i="1" noProof="1" dirty="0">
                            <a:latin typeface="Cambria Math" panose="02040503050406030204" pitchFamily="18" charset="0"/>
                          </a:rPr>
                          <m:t>−</m:t>
                        </m:r>
                        <m:r>
                          <a:rPr lang="pt-BR" i="1" noProof="1" dirty="0">
                            <a:latin typeface="Cambria Math" panose="02040503050406030204" pitchFamily="18" charset="0"/>
                          </a:rPr>
                          <m:t>𝑐</m:t>
                        </m:r>
                      </m:e>
                    </m:d>
                  </m:oMath>
                </a14:m>
                <a:endParaRPr lang="pt-BR" b="0" i="1" noProof="1">
                  <a:latin typeface="Cambria Math" panose="02040503050406030204" pitchFamily="18" charset="0"/>
                </a:endParaRPr>
              </a:p>
              <a:p>
                <a:pPr algn="l"/>
                <a:r>
                  <a:rPr lang="pt-BR" b="0" noProof="1"/>
                  <a:t>- e.g.,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𝑅</m:t>
                        </m:r>
                      </m:e>
                      <m:sub>
                        <m:r>
                          <a:rPr lang="pt-BR" b="0" i="1" noProof="1" dirty="0" smtClean="0">
                            <a:latin typeface="Cambria Math" panose="02040503050406030204" pitchFamily="18" charset="0"/>
                          </a:rPr>
                          <m:t>1</m:t>
                        </m:r>
                      </m:sub>
                    </m:sSub>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0</m:t>
                        </m:r>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−0−</m:t>
                        </m:r>
                        <m:r>
                          <a:rPr lang="pt-BR" i="1" noProof="1" dirty="0">
                            <a:latin typeface="Cambria Math" panose="02040503050406030204" pitchFamily="18" charset="0"/>
                          </a:rPr>
                          <m:t>𝑐</m:t>
                        </m:r>
                      </m:e>
                    </m:d>
                    <m:r>
                      <a:rPr lang="pt-BR" b="0" i="1" noProof="1" dirty="0" smtClean="0">
                        <a:latin typeface="Cambria Math" panose="02040503050406030204" pitchFamily="18" charset="0"/>
                      </a:rPr>
                      <m:t>=</m:t>
                    </m:r>
                    <m:f>
                      <m:fPr>
                        <m:ctrlPr>
                          <a:rPr lang="en-US" b="0" i="1" noProof="1" dirty="0" smtClean="0">
                            <a:latin typeface="Cambria Math" panose="02040503050406030204" pitchFamily="18" charset="0"/>
                          </a:rPr>
                        </m:ctrlPr>
                      </m:fPr>
                      <m:num>
                        <m:r>
                          <a:rPr lang="en-US" b="0" i="1" noProof="1" dirty="0" smtClean="0">
                            <a:latin typeface="Cambria Math" panose="02040503050406030204" pitchFamily="18" charset="0"/>
                          </a:rPr>
                          <m:t>𝑎</m:t>
                        </m:r>
                        <m:r>
                          <a:rPr lang="en-US" b="0" i="1" noProof="1" dirty="0" smtClean="0">
                            <a:latin typeface="Cambria Math" panose="02040503050406030204" pitchFamily="18" charset="0"/>
                          </a:rPr>
                          <m:t>−</m:t>
                        </m:r>
                        <m:r>
                          <a:rPr lang="pt-BR" b="0" i="1" noProof="1" dirty="0" smtClean="0">
                            <a:latin typeface="Cambria Math" panose="02040503050406030204" pitchFamily="18" charset="0"/>
                          </a:rPr>
                          <m:t>𝑐</m:t>
                        </m:r>
                      </m:num>
                      <m:den>
                        <m:r>
                          <a:rPr lang="en-US" b="0" i="1" noProof="1" dirty="0" smtClean="0">
                            <a:latin typeface="Cambria Math" panose="02040503050406030204" pitchFamily="18" charset="0"/>
                          </a:rPr>
                          <m:t>2</m:t>
                        </m:r>
                      </m:den>
                    </m:f>
                    <m:r>
                      <a:rPr lang="en-US" b="0" i="1" noProof="1" dirty="0" smtClean="0">
                        <a:latin typeface="Cambria Math" panose="02040503050406030204" pitchFamily="18" charset="0"/>
                      </a:rPr>
                      <m:t>=</m:t>
                    </m:r>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𝑞</m:t>
                        </m:r>
                      </m:e>
                      <m:sub>
                        <m:r>
                          <a:rPr lang="pt-BR" i="1" noProof="1" dirty="0">
                            <a:latin typeface="Cambria Math" panose="02040503050406030204" pitchFamily="18" charset="0"/>
                          </a:rPr>
                          <m:t>𝑚</m:t>
                        </m:r>
                      </m:sub>
                    </m:sSub>
                  </m:oMath>
                </a14:m>
                <a:endParaRPr lang="pt-BR" dirty="0"/>
              </a:p>
            </p:txBody>
          </p:sp>
        </mc:Choice>
        <mc:Fallback xmlns="">
          <p:sp>
            <p:nvSpPr>
              <p:cNvPr id="3" name="Notes Placeholder 2"/>
              <p:cNvSpPr>
                <a:spLocks noGrp="1"/>
              </p:cNvSpPr>
              <p:nvPr>
                <p:ph type="body" idx="1"/>
              </p:nvPr>
            </p:nvSpPr>
            <p:spPr/>
            <p:txBody>
              <a:bodyPr/>
              <a:lstStyle/>
              <a:p>
                <a:pPr/>
                <a:r>
                  <a:rPr lang="pt-BR" b="0" i="0" noProof="1">
                    <a:latin typeface="Cambria Math" panose="02040503050406030204" pitchFamily="18" charset="0"/>
                  </a:rPr>
                  <a:t>𝑅_1 (0)</a:t>
                </a:r>
                <a:r>
                  <a:rPr lang="pt-BR" i="0" noProof="1">
                    <a:latin typeface="Cambria Math" panose="02040503050406030204" pitchFamily="18" charset="0"/>
                  </a:rPr>
                  <a:t>=1/2 (𝑎−0−𝑐)</a:t>
                </a:r>
                <a:r>
                  <a:rPr lang="pt-BR" b="0" i="0" noProof="1">
                    <a:latin typeface="Cambria Math" panose="02040503050406030204" pitchFamily="18" charset="0"/>
                  </a:rPr>
                  <a:t>=</a:t>
                </a:r>
                <a:r>
                  <a:rPr lang="en-US" b="0" i="0" noProof="1">
                    <a:latin typeface="Cambria Math" panose="02040503050406030204" pitchFamily="18" charset="0"/>
                  </a:rPr>
                  <a:t>(𝑎−</a:t>
                </a:r>
                <a:r>
                  <a:rPr lang="pt-BR" b="0" i="0" noProof="1">
                    <a:latin typeface="Cambria Math" panose="02040503050406030204" pitchFamily="18" charset="0"/>
                  </a:rPr>
                  <a:t>𝑐</a:t>
                </a:r>
                <a:r>
                  <a:rPr lang="en-US" b="0" i="0" noProof="1">
                    <a:latin typeface="Cambria Math" panose="02040503050406030204" pitchFamily="18" charset="0"/>
                  </a:rPr>
                  <a:t>)/2=</a:t>
                </a:r>
                <a:r>
                  <a:rPr lang="pt-BR" i="0" noProof="1">
                    <a:latin typeface="Cambria Math" panose="02040503050406030204" pitchFamily="18" charset="0"/>
                  </a:rPr>
                  <a:t>𝑞_𝑚</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47</a:t>
            </a:fld>
            <a:endParaRPr lang="pt-BR"/>
          </a:p>
        </p:txBody>
      </p:sp>
    </p:spTree>
    <p:extLst>
      <p:ext uri="{BB962C8B-B14F-4D97-AF65-F5344CB8AC3E}">
        <p14:creationId xmlns:p14="http://schemas.microsoft.com/office/powerpoint/2010/main" val="2831422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lgn="l">
                  <a:buNone/>
                </a:pPr>
                <a:r>
                  <a:rPr lang="pt-BR" b="0" noProof="1"/>
                  <a:t>-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𝑅</m:t>
                        </m:r>
                      </m:e>
                      <m:sub>
                        <m:r>
                          <a:rPr lang="pt-BR" b="0" i="1" noProof="1" dirty="0" smtClean="0">
                            <a:latin typeface="Cambria Math" panose="02040503050406030204" pitchFamily="18" charset="0"/>
                          </a:rPr>
                          <m:t>1</m:t>
                        </m:r>
                      </m:sub>
                    </m:sSub>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Sub>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Sub>
                        <m:r>
                          <a:rPr lang="pt-BR" i="1" noProof="1" dirty="0">
                            <a:latin typeface="Cambria Math" panose="02040503050406030204" pitchFamily="18" charset="0"/>
                          </a:rPr>
                          <m:t>−</m:t>
                        </m:r>
                        <m:r>
                          <a:rPr lang="pt-BR" i="1" noProof="1" dirty="0">
                            <a:latin typeface="Cambria Math" panose="02040503050406030204" pitchFamily="18" charset="0"/>
                          </a:rPr>
                          <m:t>𝑐</m:t>
                        </m:r>
                      </m:e>
                    </m:d>
                  </m:oMath>
                </a14:m>
                <a:endParaRPr lang="pt-BR" noProof="1"/>
              </a:p>
              <a:p>
                <a:pPr marL="0" indent="0" algn="l">
                  <a:buNone/>
                </a:pPr>
                <a:r>
                  <a:rPr lang="pt-BR" noProof="1"/>
                  <a:t>-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𝑅</m:t>
                        </m:r>
                      </m:e>
                      <m:sub>
                        <m:r>
                          <a:rPr lang="pt-BR" b="0" i="1" noProof="1" dirty="0" smtClean="0">
                            <a:latin typeface="Cambria Math" panose="02040503050406030204" pitchFamily="18" charset="0"/>
                          </a:rPr>
                          <m:t>2</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b="0" i="1" noProof="1" dirty="0" smtClean="0">
                                <a:latin typeface="Cambria Math" panose="02040503050406030204" pitchFamily="18" charset="0"/>
                              </a:rPr>
                              <m:t>1</m:t>
                            </m:r>
                          </m:sub>
                        </m:sSub>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b="0" i="1" noProof="1" dirty="0" smtClean="0">
                                <a:latin typeface="Cambria Math" panose="02040503050406030204" pitchFamily="18" charset="0"/>
                              </a:rPr>
                              <m:t>1</m:t>
                            </m:r>
                          </m:sub>
                        </m:sSub>
                        <m:r>
                          <a:rPr lang="pt-BR" i="1" noProof="1" dirty="0">
                            <a:latin typeface="Cambria Math" panose="02040503050406030204" pitchFamily="18" charset="0"/>
                          </a:rPr>
                          <m:t>−</m:t>
                        </m:r>
                        <m:r>
                          <a:rPr lang="pt-BR" i="1" noProof="1" dirty="0">
                            <a:latin typeface="Cambria Math" panose="02040503050406030204" pitchFamily="18" charset="0"/>
                          </a:rPr>
                          <m:t>𝑐</m:t>
                        </m:r>
                      </m:e>
                    </m:d>
                  </m:oMath>
                </a14:m>
                <a:endParaRPr lang="pt-BR" b="0" i="1" noProof="1">
                  <a:latin typeface="Cambria Math" panose="02040503050406030204" pitchFamily="18" charset="0"/>
                </a:endParaRPr>
              </a:p>
              <a:p>
                <a:pPr algn="l"/>
                <a:r>
                  <a:rPr lang="pt-BR" b="0" noProof="1"/>
                  <a:t>- e.g.,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𝑅</m:t>
                        </m:r>
                      </m:e>
                      <m:sub>
                        <m:r>
                          <a:rPr lang="pt-BR" b="0" i="1" noProof="1" dirty="0" smtClean="0">
                            <a:latin typeface="Cambria Math" panose="02040503050406030204" pitchFamily="18" charset="0"/>
                          </a:rPr>
                          <m:t>1</m:t>
                        </m:r>
                      </m:sub>
                    </m:sSub>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0</m:t>
                        </m:r>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−0−</m:t>
                        </m:r>
                        <m:r>
                          <a:rPr lang="pt-BR" i="1" noProof="1" dirty="0">
                            <a:latin typeface="Cambria Math" panose="02040503050406030204" pitchFamily="18" charset="0"/>
                          </a:rPr>
                          <m:t>𝑐</m:t>
                        </m:r>
                      </m:e>
                    </m:d>
                    <m:r>
                      <a:rPr lang="pt-BR" b="0" i="1" noProof="1" dirty="0" smtClean="0">
                        <a:latin typeface="Cambria Math" panose="02040503050406030204" pitchFamily="18" charset="0"/>
                      </a:rPr>
                      <m:t>=</m:t>
                    </m:r>
                    <m:f>
                      <m:fPr>
                        <m:ctrlPr>
                          <a:rPr lang="en-US" b="0" i="1" noProof="1" dirty="0" smtClean="0">
                            <a:latin typeface="Cambria Math" panose="02040503050406030204" pitchFamily="18" charset="0"/>
                          </a:rPr>
                        </m:ctrlPr>
                      </m:fPr>
                      <m:num>
                        <m:r>
                          <a:rPr lang="en-US" b="0" i="1" noProof="1" dirty="0" smtClean="0">
                            <a:latin typeface="Cambria Math" panose="02040503050406030204" pitchFamily="18" charset="0"/>
                          </a:rPr>
                          <m:t>𝑎</m:t>
                        </m:r>
                        <m:r>
                          <a:rPr lang="en-US" b="0" i="1" noProof="1" dirty="0" smtClean="0">
                            <a:latin typeface="Cambria Math" panose="02040503050406030204" pitchFamily="18" charset="0"/>
                          </a:rPr>
                          <m:t>−</m:t>
                        </m:r>
                        <m:r>
                          <a:rPr lang="pt-BR" b="0" i="1" noProof="1" dirty="0" smtClean="0">
                            <a:latin typeface="Cambria Math" panose="02040503050406030204" pitchFamily="18" charset="0"/>
                          </a:rPr>
                          <m:t>𝑐</m:t>
                        </m:r>
                      </m:num>
                      <m:den>
                        <m:r>
                          <a:rPr lang="en-US" b="0" i="1" noProof="1" dirty="0" smtClean="0">
                            <a:latin typeface="Cambria Math" panose="02040503050406030204" pitchFamily="18" charset="0"/>
                          </a:rPr>
                          <m:t>2</m:t>
                        </m:r>
                      </m:den>
                    </m:f>
                    <m:r>
                      <a:rPr lang="en-US" b="0" i="1" noProof="1" dirty="0" smtClean="0">
                        <a:latin typeface="Cambria Math" panose="02040503050406030204" pitchFamily="18" charset="0"/>
                      </a:rPr>
                      <m:t>=</m:t>
                    </m:r>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𝑞</m:t>
                        </m:r>
                      </m:e>
                      <m:sub>
                        <m:r>
                          <a:rPr lang="pt-BR" i="1" noProof="1" dirty="0">
                            <a:latin typeface="Cambria Math" panose="02040503050406030204" pitchFamily="18" charset="0"/>
                          </a:rPr>
                          <m:t>𝑚</m:t>
                        </m:r>
                      </m:sub>
                    </m:sSub>
                  </m:oMath>
                </a14:m>
                <a:endParaRPr lang="pt-BR" dirty="0"/>
              </a:p>
              <a:p>
                <a:endParaRPr lang="en-US" dirty="0"/>
              </a:p>
            </p:txBody>
          </p:sp>
        </mc:Choice>
        <mc:Fallback xmlns="">
          <p:sp>
            <p:nvSpPr>
              <p:cNvPr id="3" name="Notes Placeholder 2"/>
              <p:cNvSpPr>
                <a:spLocks noGrp="1"/>
              </p:cNvSpPr>
              <p:nvPr>
                <p:ph type="body" idx="1"/>
              </p:nvPr>
            </p:nvSpPr>
            <p:spPr/>
            <p:txBody>
              <a:bodyPr/>
              <a:lstStyle/>
              <a:p>
                <a:pPr marL="0" indent="0" algn="l">
                  <a:buNone/>
                </a:pPr>
                <a:r>
                  <a:rPr lang="pt-BR" b="0" noProof="1"/>
                  <a:t>- </a:t>
                </a:r>
                <a:r>
                  <a:rPr lang="pt-BR" b="0" i="0" noProof="1">
                    <a:latin typeface="Cambria Math" panose="02040503050406030204" pitchFamily="18" charset="0"/>
                  </a:rPr>
                  <a:t>𝑅_1 (𝑞_2 )</a:t>
                </a:r>
                <a:r>
                  <a:rPr lang="pt-BR" i="0" noProof="1">
                    <a:latin typeface="Cambria Math" panose="02040503050406030204" pitchFamily="18" charset="0"/>
                  </a:rPr>
                  <a:t>=1/2 (𝑎−</a:t>
                </a:r>
                <a:r>
                  <a:rPr lang="pt-BR" b="0" i="0" noProof="1">
                    <a:latin typeface="Cambria Math" panose="02040503050406030204" pitchFamily="18" charset="0"/>
                  </a:rPr>
                  <a:t>𝑞_2</a:t>
                </a:r>
                <a:r>
                  <a:rPr lang="pt-BR" i="0" noProof="1">
                    <a:latin typeface="Cambria Math" panose="02040503050406030204" pitchFamily="18" charset="0"/>
                  </a:rPr>
                  <a:t>−𝑐)</a:t>
                </a:r>
                <a:endParaRPr lang="pt-BR" noProof="1"/>
              </a:p>
              <a:p>
                <a:pPr marL="0" indent="0" algn="l">
                  <a:buNone/>
                </a:pPr>
                <a:r>
                  <a:rPr lang="pt-BR" noProof="1"/>
                  <a:t>- </a:t>
                </a:r>
                <a:r>
                  <a:rPr lang="pt-BR" i="0" noProof="1">
                    <a:latin typeface="Cambria Math" panose="02040503050406030204" pitchFamily="18" charset="0"/>
                  </a:rPr>
                  <a:t>𝑅_</a:t>
                </a:r>
                <a:r>
                  <a:rPr lang="pt-BR" b="0" i="0" noProof="1">
                    <a:latin typeface="Cambria Math" panose="02040503050406030204" pitchFamily="18" charset="0"/>
                  </a:rPr>
                  <a:t>2 </a:t>
                </a:r>
                <a:r>
                  <a:rPr lang="pt-BR" i="0" noProof="1">
                    <a:latin typeface="Cambria Math" panose="02040503050406030204" pitchFamily="18" charset="0"/>
                  </a:rPr>
                  <a:t>(𝑞_</a:t>
                </a:r>
                <a:r>
                  <a:rPr lang="pt-BR" b="0" i="0" noProof="1">
                    <a:latin typeface="Cambria Math" panose="02040503050406030204" pitchFamily="18" charset="0"/>
                  </a:rPr>
                  <a:t>1 )</a:t>
                </a:r>
                <a:r>
                  <a:rPr lang="pt-BR" i="0" noProof="1">
                    <a:latin typeface="Cambria Math" panose="02040503050406030204" pitchFamily="18" charset="0"/>
                  </a:rPr>
                  <a:t>=1/2 (𝑎−𝑞_</a:t>
                </a:r>
                <a:r>
                  <a:rPr lang="pt-BR" b="0" i="0" noProof="1">
                    <a:latin typeface="Cambria Math" panose="02040503050406030204" pitchFamily="18" charset="0"/>
                  </a:rPr>
                  <a:t>1</a:t>
                </a:r>
                <a:r>
                  <a:rPr lang="pt-BR" i="0" noProof="1">
                    <a:latin typeface="Cambria Math" panose="02040503050406030204" pitchFamily="18" charset="0"/>
                  </a:rPr>
                  <a:t>−𝑐)</a:t>
                </a:r>
                <a:endParaRPr lang="pt-BR" b="0" i="1" noProof="1">
                  <a:latin typeface="Cambria Math" panose="02040503050406030204" pitchFamily="18" charset="0"/>
                </a:endParaRPr>
              </a:p>
              <a:p>
                <a:pPr algn="l"/>
                <a:r>
                  <a:rPr lang="pt-BR" b="0" noProof="1"/>
                  <a:t>- e.g., </a:t>
                </a:r>
                <a:r>
                  <a:rPr lang="pt-BR" b="0" i="0" noProof="1">
                    <a:latin typeface="Cambria Math" panose="02040503050406030204" pitchFamily="18" charset="0"/>
                  </a:rPr>
                  <a:t>𝑅_1 (0)</a:t>
                </a:r>
                <a:r>
                  <a:rPr lang="pt-BR" i="0" noProof="1">
                    <a:latin typeface="Cambria Math" panose="02040503050406030204" pitchFamily="18" charset="0"/>
                  </a:rPr>
                  <a:t>=1/2 (𝑎−0−𝑐)</a:t>
                </a:r>
                <a:r>
                  <a:rPr lang="pt-BR" b="0" i="0" noProof="1">
                    <a:latin typeface="Cambria Math" panose="02040503050406030204" pitchFamily="18" charset="0"/>
                  </a:rPr>
                  <a:t>=</a:t>
                </a:r>
                <a:r>
                  <a:rPr lang="en-US" b="0" i="0" noProof="1">
                    <a:latin typeface="Cambria Math" panose="02040503050406030204" pitchFamily="18" charset="0"/>
                  </a:rPr>
                  <a:t>(𝑎−</a:t>
                </a:r>
                <a:r>
                  <a:rPr lang="pt-BR" b="0" i="0" noProof="1">
                    <a:latin typeface="Cambria Math" panose="02040503050406030204" pitchFamily="18" charset="0"/>
                  </a:rPr>
                  <a:t>𝑐</a:t>
                </a:r>
                <a:r>
                  <a:rPr lang="en-US" b="0" i="0" noProof="1">
                    <a:latin typeface="Cambria Math" panose="02040503050406030204" pitchFamily="18" charset="0"/>
                  </a:rPr>
                  <a:t>)/2=</a:t>
                </a:r>
                <a:r>
                  <a:rPr lang="pt-BR" i="0" noProof="1">
                    <a:latin typeface="Cambria Math" panose="02040503050406030204" pitchFamily="18" charset="0"/>
                  </a:rPr>
                  <a:t>𝑞_𝑚</a:t>
                </a:r>
                <a:endParaRPr lang="pt-BR" dirty="0"/>
              </a:p>
              <a:p>
                <a:endParaRPr lang="en-US"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48</a:t>
            </a:fld>
            <a:endParaRPr lang="pt-BR"/>
          </a:p>
        </p:txBody>
      </p:sp>
    </p:spTree>
    <p:extLst>
      <p:ext uri="{BB962C8B-B14F-4D97-AF65-F5344CB8AC3E}">
        <p14:creationId xmlns:p14="http://schemas.microsoft.com/office/powerpoint/2010/main" val="39312623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lgn="l">
                  <a:buNone/>
                </a:pPr>
                <a:r>
                  <a:rPr lang="pt-BR" b="0" noProof="1"/>
                  <a:t>-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𝑅</m:t>
                        </m:r>
                      </m:e>
                      <m:sub>
                        <m:r>
                          <a:rPr lang="pt-BR" b="0" i="1" noProof="1" dirty="0" smtClean="0">
                            <a:latin typeface="Cambria Math" panose="02040503050406030204" pitchFamily="18" charset="0"/>
                          </a:rPr>
                          <m:t>1</m:t>
                        </m:r>
                      </m:sub>
                    </m:sSub>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Sub>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Sub>
                        <m:r>
                          <a:rPr lang="pt-BR" i="1" noProof="1" dirty="0">
                            <a:latin typeface="Cambria Math" panose="02040503050406030204" pitchFamily="18" charset="0"/>
                          </a:rPr>
                          <m:t>−</m:t>
                        </m:r>
                        <m:r>
                          <a:rPr lang="pt-BR" i="1" noProof="1" dirty="0">
                            <a:latin typeface="Cambria Math" panose="02040503050406030204" pitchFamily="18" charset="0"/>
                          </a:rPr>
                          <m:t>𝑐</m:t>
                        </m:r>
                      </m:e>
                    </m:d>
                  </m:oMath>
                </a14:m>
                <a:endParaRPr lang="pt-BR" noProof="1"/>
              </a:p>
              <a:p>
                <a:pPr marL="0" indent="0" algn="l">
                  <a:buNone/>
                </a:pPr>
                <a:r>
                  <a:rPr lang="pt-BR" noProof="1"/>
                  <a:t>-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𝑅</m:t>
                        </m:r>
                      </m:e>
                      <m:sub>
                        <m:r>
                          <a:rPr lang="pt-BR" b="0" i="1" noProof="1" dirty="0" smtClean="0">
                            <a:latin typeface="Cambria Math" panose="02040503050406030204" pitchFamily="18" charset="0"/>
                          </a:rPr>
                          <m:t>2</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b="0" i="1" noProof="1" dirty="0" smtClean="0">
                                <a:latin typeface="Cambria Math" panose="02040503050406030204" pitchFamily="18" charset="0"/>
                              </a:rPr>
                              <m:t>1</m:t>
                            </m:r>
                          </m:sub>
                        </m:sSub>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b="0" i="1" noProof="1" dirty="0" smtClean="0">
                                <a:latin typeface="Cambria Math" panose="02040503050406030204" pitchFamily="18" charset="0"/>
                              </a:rPr>
                              <m:t>1</m:t>
                            </m:r>
                          </m:sub>
                        </m:sSub>
                        <m:r>
                          <a:rPr lang="pt-BR" i="1" noProof="1" dirty="0">
                            <a:latin typeface="Cambria Math" panose="02040503050406030204" pitchFamily="18" charset="0"/>
                          </a:rPr>
                          <m:t>−</m:t>
                        </m:r>
                        <m:r>
                          <a:rPr lang="pt-BR" i="1" noProof="1" dirty="0">
                            <a:latin typeface="Cambria Math" panose="02040503050406030204" pitchFamily="18" charset="0"/>
                          </a:rPr>
                          <m:t>𝑐</m:t>
                        </m:r>
                      </m:e>
                    </m:d>
                  </m:oMath>
                </a14:m>
                <a:endParaRPr lang="pt-BR" b="0" i="1" noProof="1">
                  <a:latin typeface="Cambria Math" panose="02040503050406030204" pitchFamily="18" charset="0"/>
                </a:endParaRPr>
              </a:p>
              <a:p>
                <a:pPr algn="l"/>
                <a:r>
                  <a:rPr lang="pt-BR" b="0" noProof="1"/>
                  <a:t>- e.g.,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𝑅</m:t>
                        </m:r>
                      </m:e>
                      <m:sub>
                        <m:r>
                          <a:rPr lang="pt-BR" b="0" i="1" noProof="1" dirty="0" smtClean="0">
                            <a:latin typeface="Cambria Math" panose="02040503050406030204" pitchFamily="18" charset="0"/>
                          </a:rPr>
                          <m:t>1</m:t>
                        </m:r>
                      </m:sub>
                    </m:sSub>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0</m:t>
                        </m:r>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−0−</m:t>
                        </m:r>
                        <m:r>
                          <a:rPr lang="pt-BR" i="1" noProof="1" dirty="0">
                            <a:latin typeface="Cambria Math" panose="02040503050406030204" pitchFamily="18" charset="0"/>
                          </a:rPr>
                          <m:t>𝑐</m:t>
                        </m:r>
                      </m:e>
                    </m:d>
                    <m:r>
                      <a:rPr lang="pt-BR" b="0" i="1" noProof="1" dirty="0" smtClean="0">
                        <a:latin typeface="Cambria Math" panose="02040503050406030204" pitchFamily="18" charset="0"/>
                      </a:rPr>
                      <m:t>=</m:t>
                    </m:r>
                    <m:f>
                      <m:fPr>
                        <m:ctrlPr>
                          <a:rPr lang="en-US" b="0" i="1" noProof="1" dirty="0" smtClean="0">
                            <a:latin typeface="Cambria Math" panose="02040503050406030204" pitchFamily="18" charset="0"/>
                          </a:rPr>
                        </m:ctrlPr>
                      </m:fPr>
                      <m:num>
                        <m:r>
                          <a:rPr lang="en-US" b="0" i="1" noProof="1" dirty="0" smtClean="0">
                            <a:latin typeface="Cambria Math" panose="02040503050406030204" pitchFamily="18" charset="0"/>
                          </a:rPr>
                          <m:t>𝑎</m:t>
                        </m:r>
                        <m:r>
                          <a:rPr lang="en-US" b="0" i="1" noProof="1" dirty="0" smtClean="0">
                            <a:latin typeface="Cambria Math" panose="02040503050406030204" pitchFamily="18" charset="0"/>
                          </a:rPr>
                          <m:t>−</m:t>
                        </m:r>
                        <m:r>
                          <a:rPr lang="pt-BR" b="0" i="1" noProof="1" dirty="0" smtClean="0">
                            <a:latin typeface="Cambria Math" panose="02040503050406030204" pitchFamily="18" charset="0"/>
                          </a:rPr>
                          <m:t>𝑐</m:t>
                        </m:r>
                      </m:num>
                      <m:den>
                        <m:r>
                          <a:rPr lang="en-US" b="0" i="1" noProof="1" dirty="0" smtClean="0">
                            <a:latin typeface="Cambria Math" panose="02040503050406030204" pitchFamily="18" charset="0"/>
                          </a:rPr>
                          <m:t>2</m:t>
                        </m:r>
                      </m:den>
                    </m:f>
                    <m:r>
                      <a:rPr lang="en-US" b="0" i="1" noProof="1" dirty="0" smtClean="0">
                        <a:latin typeface="Cambria Math" panose="02040503050406030204" pitchFamily="18" charset="0"/>
                      </a:rPr>
                      <m:t>=</m:t>
                    </m:r>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𝑞</m:t>
                        </m:r>
                      </m:e>
                      <m:sub>
                        <m:r>
                          <a:rPr lang="pt-BR" i="1" noProof="1" dirty="0">
                            <a:latin typeface="Cambria Math" panose="02040503050406030204" pitchFamily="18" charset="0"/>
                          </a:rPr>
                          <m:t>𝑚</m:t>
                        </m:r>
                      </m:sub>
                    </m:sSub>
                  </m:oMath>
                </a14:m>
                <a:endParaRPr lang="pt-BR" dirty="0"/>
              </a:p>
              <a:p>
                <a:endParaRPr lang="en-US" dirty="0"/>
              </a:p>
            </p:txBody>
          </p:sp>
        </mc:Choice>
        <mc:Fallback xmlns="">
          <p:sp>
            <p:nvSpPr>
              <p:cNvPr id="3" name="Notes Placeholder 2"/>
              <p:cNvSpPr>
                <a:spLocks noGrp="1"/>
              </p:cNvSpPr>
              <p:nvPr>
                <p:ph type="body" idx="1"/>
              </p:nvPr>
            </p:nvSpPr>
            <p:spPr/>
            <p:txBody>
              <a:bodyPr/>
              <a:lstStyle/>
              <a:p>
                <a:pPr marL="0" indent="0" algn="l">
                  <a:buNone/>
                </a:pPr>
                <a:r>
                  <a:rPr lang="pt-BR" b="0" noProof="1"/>
                  <a:t>- </a:t>
                </a:r>
                <a:r>
                  <a:rPr lang="pt-BR" b="0" i="0" noProof="1">
                    <a:latin typeface="Cambria Math" panose="02040503050406030204" pitchFamily="18" charset="0"/>
                  </a:rPr>
                  <a:t>𝑅_1 (𝑞_2 )</a:t>
                </a:r>
                <a:r>
                  <a:rPr lang="pt-BR" i="0" noProof="1">
                    <a:latin typeface="Cambria Math" panose="02040503050406030204" pitchFamily="18" charset="0"/>
                  </a:rPr>
                  <a:t>=1/2 (𝑎−</a:t>
                </a:r>
                <a:r>
                  <a:rPr lang="pt-BR" b="0" i="0" noProof="1">
                    <a:latin typeface="Cambria Math" panose="02040503050406030204" pitchFamily="18" charset="0"/>
                  </a:rPr>
                  <a:t>𝑞_2</a:t>
                </a:r>
                <a:r>
                  <a:rPr lang="pt-BR" i="0" noProof="1">
                    <a:latin typeface="Cambria Math" panose="02040503050406030204" pitchFamily="18" charset="0"/>
                  </a:rPr>
                  <a:t>−𝑐)</a:t>
                </a:r>
                <a:endParaRPr lang="pt-BR" noProof="1"/>
              </a:p>
              <a:p>
                <a:pPr marL="0" indent="0" algn="l">
                  <a:buNone/>
                </a:pPr>
                <a:r>
                  <a:rPr lang="pt-BR" noProof="1"/>
                  <a:t>- </a:t>
                </a:r>
                <a:r>
                  <a:rPr lang="pt-BR" i="0" noProof="1">
                    <a:latin typeface="Cambria Math" panose="02040503050406030204" pitchFamily="18" charset="0"/>
                  </a:rPr>
                  <a:t>𝑅_</a:t>
                </a:r>
                <a:r>
                  <a:rPr lang="pt-BR" b="0" i="0" noProof="1">
                    <a:latin typeface="Cambria Math" panose="02040503050406030204" pitchFamily="18" charset="0"/>
                  </a:rPr>
                  <a:t>2 </a:t>
                </a:r>
                <a:r>
                  <a:rPr lang="pt-BR" i="0" noProof="1">
                    <a:latin typeface="Cambria Math" panose="02040503050406030204" pitchFamily="18" charset="0"/>
                  </a:rPr>
                  <a:t>(𝑞_</a:t>
                </a:r>
                <a:r>
                  <a:rPr lang="pt-BR" b="0" i="0" noProof="1">
                    <a:latin typeface="Cambria Math" panose="02040503050406030204" pitchFamily="18" charset="0"/>
                  </a:rPr>
                  <a:t>1 )</a:t>
                </a:r>
                <a:r>
                  <a:rPr lang="pt-BR" i="0" noProof="1">
                    <a:latin typeface="Cambria Math" panose="02040503050406030204" pitchFamily="18" charset="0"/>
                  </a:rPr>
                  <a:t>=1/2 (𝑎−𝑞_</a:t>
                </a:r>
                <a:r>
                  <a:rPr lang="pt-BR" b="0" i="0" noProof="1">
                    <a:latin typeface="Cambria Math" panose="02040503050406030204" pitchFamily="18" charset="0"/>
                  </a:rPr>
                  <a:t>1</a:t>
                </a:r>
                <a:r>
                  <a:rPr lang="pt-BR" i="0" noProof="1">
                    <a:latin typeface="Cambria Math" panose="02040503050406030204" pitchFamily="18" charset="0"/>
                  </a:rPr>
                  <a:t>−𝑐)</a:t>
                </a:r>
                <a:endParaRPr lang="pt-BR" b="0" i="1" noProof="1">
                  <a:latin typeface="Cambria Math" panose="02040503050406030204" pitchFamily="18" charset="0"/>
                </a:endParaRPr>
              </a:p>
              <a:p>
                <a:pPr algn="l"/>
                <a:r>
                  <a:rPr lang="pt-BR" b="0" noProof="1"/>
                  <a:t>- e.g., </a:t>
                </a:r>
                <a:r>
                  <a:rPr lang="pt-BR" b="0" i="0" noProof="1">
                    <a:latin typeface="Cambria Math" panose="02040503050406030204" pitchFamily="18" charset="0"/>
                  </a:rPr>
                  <a:t>𝑅_1 (0)</a:t>
                </a:r>
                <a:r>
                  <a:rPr lang="pt-BR" i="0" noProof="1">
                    <a:latin typeface="Cambria Math" panose="02040503050406030204" pitchFamily="18" charset="0"/>
                  </a:rPr>
                  <a:t>=1/2 (𝑎−0−𝑐)</a:t>
                </a:r>
                <a:r>
                  <a:rPr lang="pt-BR" b="0" i="0" noProof="1">
                    <a:latin typeface="Cambria Math" panose="02040503050406030204" pitchFamily="18" charset="0"/>
                  </a:rPr>
                  <a:t>=</a:t>
                </a:r>
                <a:r>
                  <a:rPr lang="en-US" b="0" i="0" noProof="1">
                    <a:latin typeface="Cambria Math" panose="02040503050406030204" pitchFamily="18" charset="0"/>
                  </a:rPr>
                  <a:t>(𝑎−</a:t>
                </a:r>
                <a:r>
                  <a:rPr lang="pt-BR" b="0" i="0" noProof="1">
                    <a:latin typeface="Cambria Math" panose="02040503050406030204" pitchFamily="18" charset="0"/>
                  </a:rPr>
                  <a:t>𝑐</a:t>
                </a:r>
                <a:r>
                  <a:rPr lang="en-US" b="0" i="0" noProof="1">
                    <a:latin typeface="Cambria Math" panose="02040503050406030204" pitchFamily="18" charset="0"/>
                  </a:rPr>
                  <a:t>)/2=</a:t>
                </a:r>
                <a:r>
                  <a:rPr lang="pt-BR" i="0" noProof="1">
                    <a:latin typeface="Cambria Math" panose="02040503050406030204" pitchFamily="18" charset="0"/>
                  </a:rPr>
                  <a:t>𝑞_𝑚</a:t>
                </a:r>
                <a:endParaRPr lang="pt-BR" dirty="0"/>
              </a:p>
              <a:p>
                <a:endParaRPr lang="en-US"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49</a:t>
            </a:fld>
            <a:endParaRPr lang="pt-BR"/>
          </a:p>
        </p:txBody>
      </p:sp>
    </p:spTree>
    <p:extLst>
      <p:ext uri="{BB962C8B-B14F-4D97-AF65-F5344CB8AC3E}">
        <p14:creationId xmlns:p14="http://schemas.microsoft.com/office/powerpoint/2010/main" val="2628517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lgn="l">
                  <a:buNone/>
                </a:pPr>
                <a:r>
                  <a:rPr lang="pt-BR" b="0" noProof="1"/>
                  <a:t>-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𝑅</m:t>
                        </m:r>
                      </m:e>
                      <m:sub>
                        <m:r>
                          <a:rPr lang="pt-BR" b="0" i="1" noProof="1" dirty="0" smtClean="0">
                            <a:latin typeface="Cambria Math" panose="02040503050406030204" pitchFamily="18" charset="0"/>
                          </a:rPr>
                          <m:t>1</m:t>
                        </m:r>
                      </m:sub>
                    </m:sSub>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Sub>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Sub>
                        <m:r>
                          <a:rPr lang="pt-BR" i="1" noProof="1" dirty="0">
                            <a:latin typeface="Cambria Math" panose="02040503050406030204" pitchFamily="18" charset="0"/>
                          </a:rPr>
                          <m:t>−</m:t>
                        </m:r>
                        <m:r>
                          <a:rPr lang="pt-BR" i="1" noProof="1" dirty="0">
                            <a:latin typeface="Cambria Math" panose="02040503050406030204" pitchFamily="18" charset="0"/>
                          </a:rPr>
                          <m:t>𝑐</m:t>
                        </m:r>
                      </m:e>
                    </m:d>
                  </m:oMath>
                </a14:m>
                <a:endParaRPr lang="pt-BR" noProof="1"/>
              </a:p>
              <a:p>
                <a:pPr marL="0" indent="0" algn="l">
                  <a:buNone/>
                </a:pPr>
                <a:r>
                  <a:rPr lang="pt-BR" noProof="1"/>
                  <a:t>-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𝑅</m:t>
                        </m:r>
                      </m:e>
                      <m:sub>
                        <m:r>
                          <a:rPr lang="pt-BR" b="0" i="1" noProof="1" dirty="0" smtClean="0">
                            <a:latin typeface="Cambria Math" panose="02040503050406030204" pitchFamily="18" charset="0"/>
                          </a:rPr>
                          <m:t>2</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b="0" i="1" noProof="1" dirty="0" smtClean="0">
                                <a:latin typeface="Cambria Math" panose="02040503050406030204" pitchFamily="18" charset="0"/>
                              </a:rPr>
                              <m:t>1</m:t>
                            </m:r>
                          </m:sub>
                        </m:sSub>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b="0" i="1" noProof="1" dirty="0" smtClean="0">
                                <a:latin typeface="Cambria Math" panose="02040503050406030204" pitchFamily="18" charset="0"/>
                              </a:rPr>
                              <m:t>1</m:t>
                            </m:r>
                          </m:sub>
                        </m:sSub>
                        <m:r>
                          <a:rPr lang="pt-BR" i="1" noProof="1" dirty="0">
                            <a:latin typeface="Cambria Math" panose="02040503050406030204" pitchFamily="18" charset="0"/>
                          </a:rPr>
                          <m:t>−</m:t>
                        </m:r>
                        <m:r>
                          <a:rPr lang="pt-BR" i="1" noProof="1" dirty="0">
                            <a:latin typeface="Cambria Math" panose="02040503050406030204" pitchFamily="18" charset="0"/>
                          </a:rPr>
                          <m:t>𝑐</m:t>
                        </m:r>
                      </m:e>
                    </m:d>
                  </m:oMath>
                </a14:m>
                <a:endParaRPr lang="pt-BR" b="0" i="1" noProof="1">
                  <a:latin typeface="Cambria Math" panose="02040503050406030204" pitchFamily="18" charset="0"/>
                </a:endParaRPr>
              </a:p>
              <a:p>
                <a:pPr algn="l"/>
                <a:r>
                  <a:rPr lang="pt-BR" b="0" noProof="1"/>
                  <a:t>- e.g.,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𝑅</m:t>
                        </m:r>
                      </m:e>
                      <m:sub>
                        <m:r>
                          <a:rPr lang="pt-BR" b="0" i="1" noProof="1" dirty="0" smtClean="0">
                            <a:latin typeface="Cambria Math" panose="02040503050406030204" pitchFamily="18" charset="0"/>
                          </a:rPr>
                          <m:t>1</m:t>
                        </m:r>
                      </m:sub>
                    </m:sSub>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0</m:t>
                        </m:r>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−0−</m:t>
                        </m:r>
                        <m:r>
                          <a:rPr lang="pt-BR" i="1" noProof="1" dirty="0">
                            <a:latin typeface="Cambria Math" panose="02040503050406030204" pitchFamily="18" charset="0"/>
                          </a:rPr>
                          <m:t>𝑐</m:t>
                        </m:r>
                      </m:e>
                    </m:d>
                    <m:r>
                      <a:rPr lang="pt-BR" b="0" i="1" noProof="1" dirty="0" smtClean="0">
                        <a:latin typeface="Cambria Math" panose="02040503050406030204" pitchFamily="18" charset="0"/>
                      </a:rPr>
                      <m:t>=</m:t>
                    </m:r>
                    <m:f>
                      <m:fPr>
                        <m:ctrlPr>
                          <a:rPr lang="en-US" b="0" i="1" noProof="1" dirty="0" smtClean="0">
                            <a:latin typeface="Cambria Math" panose="02040503050406030204" pitchFamily="18" charset="0"/>
                          </a:rPr>
                        </m:ctrlPr>
                      </m:fPr>
                      <m:num>
                        <m:r>
                          <a:rPr lang="en-US" b="0" i="1" noProof="1" dirty="0" smtClean="0">
                            <a:latin typeface="Cambria Math" panose="02040503050406030204" pitchFamily="18" charset="0"/>
                          </a:rPr>
                          <m:t>𝑎</m:t>
                        </m:r>
                        <m:r>
                          <a:rPr lang="en-US" b="0" i="1" noProof="1" dirty="0" smtClean="0">
                            <a:latin typeface="Cambria Math" panose="02040503050406030204" pitchFamily="18" charset="0"/>
                          </a:rPr>
                          <m:t>−</m:t>
                        </m:r>
                        <m:r>
                          <a:rPr lang="pt-BR" b="0" i="1" noProof="1" dirty="0" smtClean="0">
                            <a:latin typeface="Cambria Math" panose="02040503050406030204" pitchFamily="18" charset="0"/>
                          </a:rPr>
                          <m:t>𝑐</m:t>
                        </m:r>
                      </m:num>
                      <m:den>
                        <m:r>
                          <a:rPr lang="en-US" b="0" i="1" noProof="1" dirty="0" smtClean="0">
                            <a:latin typeface="Cambria Math" panose="02040503050406030204" pitchFamily="18" charset="0"/>
                          </a:rPr>
                          <m:t>2</m:t>
                        </m:r>
                      </m:den>
                    </m:f>
                    <m:r>
                      <a:rPr lang="en-US" b="0" i="1" noProof="1" dirty="0" smtClean="0">
                        <a:latin typeface="Cambria Math" panose="02040503050406030204" pitchFamily="18" charset="0"/>
                      </a:rPr>
                      <m:t>=</m:t>
                    </m:r>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𝑞</m:t>
                        </m:r>
                      </m:e>
                      <m:sub>
                        <m:r>
                          <a:rPr lang="pt-BR" i="1" noProof="1" dirty="0">
                            <a:latin typeface="Cambria Math" panose="02040503050406030204" pitchFamily="18" charset="0"/>
                          </a:rPr>
                          <m:t>𝑚</m:t>
                        </m:r>
                      </m:sub>
                    </m:sSub>
                  </m:oMath>
                </a14:m>
                <a:endParaRPr lang="pt-BR" dirty="0"/>
              </a:p>
              <a:p>
                <a:endParaRPr lang="en-US" dirty="0"/>
              </a:p>
            </p:txBody>
          </p:sp>
        </mc:Choice>
        <mc:Fallback xmlns="">
          <p:sp>
            <p:nvSpPr>
              <p:cNvPr id="3" name="Notes Placeholder 2"/>
              <p:cNvSpPr>
                <a:spLocks noGrp="1"/>
              </p:cNvSpPr>
              <p:nvPr>
                <p:ph type="body" idx="1"/>
              </p:nvPr>
            </p:nvSpPr>
            <p:spPr/>
            <p:txBody>
              <a:bodyPr/>
              <a:lstStyle/>
              <a:p>
                <a:pPr marL="0" indent="0" algn="l">
                  <a:buNone/>
                </a:pPr>
                <a:r>
                  <a:rPr lang="pt-BR" b="0" noProof="1"/>
                  <a:t>- </a:t>
                </a:r>
                <a:r>
                  <a:rPr lang="pt-BR" b="0" i="0" noProof="1">
                    <a:latin typeface="Cambria Math" panose="02040503050406030204" pitchFamily="18" charset="0"/>
                  </a:rPr>
                  <a:t>𝑅_1 (𝑞_2 )</a:t>
                </a:r>
                <a:r>
                  <a:rPr lang="pt-BR" i="0" noProof="1">
                    <a:latin typeface="Cambria Math" panose="02040503050406030204" pitchFamily="18" charset="0"/>
                  </a:rPr>
                  <a:t>=1/2 (𝑎−</a:t>
                </a:r>
                <a:r>
                  <a:rPr lang="pt-BR" b="0" i="0" noProof="1">
                    <a:latin typeface="Cambria Math" panose="02040503050406030204" pitchFamily="18" charset="0"/>
                  </a:rPr>
                  <a:t>𝑞_2</a:t>
                </a:r>
                <a:r>
                  <a:rPr lang="pt-BR" i="0" noProof="1">
                    <a:latin typeface="Cambria Math" panose="02040503050406030204" pitchFamily="18" charset="0"/>
                  </a:rPr>
                  <a:t>−𝑐)</a:t>
                </a:r>
                <a:endParaRPr lang="pt-BR" noProof="1"/>
              </a:p>
              <a:p>
                <a:pPr marL="0" indent="0" algn="l">
                  <a:buNone/>
                </a:pPr>
                <a:r>
                  <a:rPr lang="pt-BR" noProof="1"/>
                  <a:t>- </a:t>
                </a:r>
                <a:r>
                  <a:rPr lang="pt-BR" i="0" noProof="1">
                    <a:latin typeface="Cambria Math" panose="02040503050406030204" pitchFamily="18" charset="0"/>
                  </a:rPr>
                  <a:t>𝑅_</a:t>
                </a:r>
                <a:r>
                  <a:rPr lang="pt-BR" b="0" i="0" noProof="1">
                    <a:latin typeface="Cambria Math" panose="02040503050406030204" pitchFamily="18" charset="0"/>
                  </a:rPr>
                  <a:t>2 </a:t>
                </a:r>
                <a:r>
                  <a:rPr lang="pt-BR" i="0" noProof="1">
                    <a:latin typeface="Cambria Math" panose="02040503050406030204" pitchFamily="18" charset="0"/>
                  </a:rPr>
                  <a:t>(𝑞_</a:t>
                </a:r>
                <a:r>
                  <a:rPr lang="pt-BR" b="0" i="0" noProof="1">
                    <a:latin typeface="Cambria Math" panose="02040503050406030204" pitchFamily="18" charset="0"/>
                  </a:rPr>
                  <a:t>1 )</a:t>
                </a:r>
                <a:r>
                  <a:rPr lang="pt-BR" i="0" noProof="1">
                    <a:latin typeface="Cambria Math" panose="02040503050406030204" pitchFamily="18" charset="0"/>
                  </a:rPr>
                  <a:t>=1/2 (𝑎−𝑞_</a:t>
                </a:r>
                <a:r>
                  <a:rPr lang="pt-BR" b="0" i="0" noProof="1">
                    <a:latin typeface="Cambria Math" panose="02040503050406030204" pitchFamily="18" charset="0"/>
                  </a:rPr>
                  <a:t>1</a:t>
                </a:r>
                <a:r>
                  <a:rPr lang="pt-BR" i="0" noProof="1">
                    <a:latin typeface="Cambria Math" panose="02040503050406030204" pitchFamily="18" charset="0"/>
                  </a:rPr>
                  <a:t>−𝑐)</a:t>
                </a:r>
                <a:endParaRPr lang="pt-BR" b="0" i="1" noProof="1">
                  <a:latin typeface="Cambria Math" panose="02040503050406030204" pitchFamily="18" charset="0"/>
                </a:endParaRPr>
              </a:p>
              <a:p>
                <a:pPr algn="l"/>
                <a:r>
                  <a:rPr lang="pt-BR" b="0" noProof="1"/>
                  <a:t>- e.g., </a:t>
                </a:r>
                <a:r>
                  <a:rPr lang="pt-BR" b="0" i="0" noProof="1">
                    <a:latin typeface="Cambria Math" panose="02040503050406030204" pitchFamily="18" charset="0"/>
                  </a:rPr>
                  <a:t>𝑅_1 (0)</a:t>
                </a:r>
                <a:r>
                  <a:rPr lang="pt-BR" i="0" noProof="1">
                    <a:latin typeface="Cambria Math" panose="02040503050406030204" pitchFamily="18" charset="0"/>
                  </a:rPr>
                  <a:t>=1/2 (𝑎−0−𝑐)</a:t>
                </a:r>
                <a:r>
                  <a:rPr lang="pt-BR" b="0" i="0" noProof="1">
                    <a:latin typeface="Cambria Math" panose="02040503050406030204" pitchFamily="18" charset="0"/>
                  </a:rPr>
                  <a:t>=</a:t>
                </a:r>
                <a:r>
                  <a:rPr lang="en-US" b="0" i="0" noProof="1">
                    <a:latin typeface="Cambria Math" panose="02040503050406030204" pitchFamily="18" charset="0"/>
                  </a:rPr>
                  <a:t>(𝑎−</a:t>
                </a:r>
                <a:r>
                  <a:rPr lang="pt-BR" b="0" i="0" noProof="1">
                    <a:latin typeface="Cambria Math" panose="02040503050406030204" pitchFamily="18" charset="0"/>
                  </a:rPr>
                  <a:t>𝑐</a:t>
                </a:r>
                <a:r>
                  <a:rPr lang="en-US" b="0" i="0" noProof="1">
                    <a:latin typeface="Cambria Math" panose="02040503050406030204" pitchFamily="18" charset="0"/>
                  </a:rPr>
                  <a:t>)/2=</a:t>
                </a:r>
                <a:r>
                  <a:rPr lang="pt-BR" i="0" noProof="1">
                    <a:latin typeface="Cambria Math" panose="02040503050406030204" pitchFamily="18" charset="0"/>
                  </a:rPr>
                  <a:t>𝑞_𝑚</a:t>
                </a:r>
                <a:endParaRPr lang="pt-BR" dirty="0"/>
              </a:p>
              <a:p>
                <a:endParaRPr lang="en-US"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50</a:t>
            </a:fld>
            <a:endParaRPr lang="pt-BR"/>
          </a:p>
        </p:txBody>
      </p:sp>
    </p:spTree>
    <p:extLst>
      <p:ext uri="{BB962C8B-B14F-4D97-AF65-F5344CB8AC3E}">
        <p14:creationId xmlns:p14="http://schemas.microsoft.com/office/powerpoint/2010/main" val="31936497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Eq:</a:t>
                </a:r>
                <a:r>
                  <a:rPr lang="pt-BR" sz="1800" dirty="0">
                    <a:effectLst/>
                    <a:latin typeface="Segoe UI" panose="020B0502040204020203" pitchFamily="34" charset="0"/>
                  </a:rPr>
                  <a:t> Quantidade que os consumidores</a:t>
                </a:r>
                <a:r>
                  <a:rPr lang="pt-BR" sz="1800" baseline="0" dirty="0">
                    <a:effectLst/>
                    <a:latin typeface="Segoe UI" panose="020B0502040204020203" pitchFamily="34" charset="0"/>
                  </a:rPr>
                  <a:t> demandam da firma </a:t>
                </a:r>
                <a14:m>
                  <m:oMath xmlns:m="http://schemas.openxmlformats.org/officeDocument/2006/math">
                    <m:r>
                      <a:rPr lang="pt-BR" sz="1800" b="0" i="1" baseline="0" smtClean="0">
                        <a:effectLst/>
                        <a:latin typeface="Cambria Math" panose="02040503050406030204" pitchFamily="18" charset="0"/>
                      </a:rPr>
                      <m:t>𝑖</m:t>
                    </m:r>
                  </m:oMath>
                </a14:m>
                <a:r>
                  <a:rPr lang="pt-BR" sz="1800" dirty="0">
                    <a:effectLst/>
                    <a:latin typeface="Segoe UI" panose="020B0502040204020203" pitchFamily="34" charset="0"/>
                  </a:rPr>
                  <a:t>; Tire a derivada de </a:t>
                </a:r>
                <a14:m>
                  <m:oMath xmlns:m="http://schemas.openxmlformats.org/officeDocument/2006/math">
                    <m:sSub>
                      <m:sSubPr>
                        <m:ctrlPr>
                          <a:rPr lang="pt-BR" sz="1800" i="1" dirty="0" smtClean="0">
                            <a:effectLst/>
                            <a:latin typeface="Cambria Math" panose="02040503050406030204" pitchFamily="18" charset="0"/>
                          </a:rPr>
                        </m:ctrlPr>
                      </m:sSubPr>
                      <m:e>
                        <m:r>
                          <a:rPr lang="pt-BR" sz="1800" i="1" dirty="0" smtClean="0">
                            <a:effectLst/>
                            <a:latin typeface="Cambria Math" panose="02040503050406030204" pitchFamily="18" charset="0"/>
                          </a:rPr>
                          <m:t>𝑞</m:t>
                        </m:r>
                      </m:e>
                      <m:sub>
                        <m:r>
                          <a:rPr lang="pt-BR" sz="1800" i="1" dirty="0" smtClean="0">
                            <a:effectLst/>
                            <a:latin typeface="Cambria Math" panose="02040503050406030204" pitchFamily="18" charset="0"/>
                          </a:rPr>
                          <m:t>𝑖</m:t>
                        </m:r>
                      </m:sub>
                    </m:sSub>
                    <m:r>
                      <a:rPr lang="pt-BR" sz="1800" i="1" dirty="0" smtClean="0">
                        <a:effectLst/>
                        <a:latin typeface="Cambria Math" panose="02040503050406030204" pitchFamily="18" charset="0"/>
                      </a:rPr>
                      <m:t>(</m:t>
                    </m:r>
                    <m:sSub>
                      <m:sSubPr>
                        <m:ctrlPr>
                          <a:rPr lang="pt-BR" sz="1800" i="1" dirty="0" err="1" smtClean="0">
                            <a:effectLst/>
                            <a:latin typeface="Cambria Math" panose="02040503050406030204" pitchFamily="18" charset="0"/>
                          </a:rPr>
                        </m:ctrlPr>
                      </m:sSubPr>
                      <m:e>
                        <m:r>
                          <a:rPr lang="pt-BR" sz="1800" i="1" dirty="0" err="1" smtClean="0">
                            <a:effectLst/>
                            <a:latin typeface="Cambria Math" panose="02040503050406030204" pitchFamily="18" charset="0"/>
                          </a:rPr>
                          <m:t>𝑝</m:t>
                        </m:r>
                      </m:e>
                      <m:sub>
                        <m:r>
                          <a:rPr lang="pt-BR" sz="1800" i="1" dirty="0" err="1" smtClean="0">
                            <a:effectLst/>
                            <a:latin typeface="Cambria Math" panose="02040503050406030204" pitchFamily="18" charset="0"/>
                          </a:rPr>
                          <m:t>𝑖</m:t>
                        </m:r>
                      </m:sub>
                    </m:sSub>
                    <m:r>
                      <a:rPr lang="pt-BR" sz="1800" i="1" dirty="0" err="1" smtClean="0">
                        <a:effectLst/>
                        <a:latin typeface="Cambria Math" panose="02040503050406030204" pitchFamily="18" charset="0"/>
                      </a:rPr>
                      <m:t>,</m:t>
                    </m:r>
                    <m:sSub>
                      <m:sSubPr>
                        <m:ctrlPr>
                          <a:rPr lang="pt-BR" sz="1800" i="1" dirty="0" err="1" smtClean="0">
                            <a:effectLst/>
                            <a:latin typeface="Cambria Math" panose="02040503050406030204" pitchFamily="18" charset="0"/>
                          </a:rPr>
                        </m:ctrlPr>
                      </m:sSubPr>
                      <m:e>
                        <m:r>
                          <a:rPr lang="pt-BR" sz="1800" i="1" dirty="0" err="1" smtClean="0">
                            <a:effectLst/>
                            <a:latin typeface="Cambria Math" panose="02040503050406030204" pitchFamily="18" charset="0"/>
                          </a:rPr>
                          <m:t>𝑝</m:t>
                        </m:r>
                      </m:e>
                      <m:sub>
                        <m:r>
                          <a:rPr lang="pt-BR" sz="1800" i="1" dirty="0" err="1" smtClean="0">
                            <a:effectLst/>
                            <a:latin typeface="Cambria Math" panose="02040503050406030204" pitchFamily="18" charset="0"/>
                          </a:rPr>
                          <m:t>𝑗</m:t>
                        </m:r>
                      </m:sub>
                    </m:sSub>
                    <m:r>
                      <a:rPr lang="pt-BR" sz="1800" i="1" dirty="0" smtClean="0">
                        <a:effectLst/>
                        <a:latin typeface="Cambria Math" panose="02040503050406030204" pitchFamily="18" charset="0"/>
                      </a:rPr>
                      <m:t>) </m:t>
                    </m:r>
                  </m:oMath>
                </a14:m>
                <a:r>
                  <a:rPr lang="pt-BR" sz="1800" dirty="0">
                    <a:effectLst/>
                    <a:latin typeface="Segoe UI" panose="020B0502040204020203" pitchFamily="34" charset="0"/>
                  </a:rPr>
                  <a:t>com respeito a </a:t>
                </a:r>
                <a14:m>
                  <m:oMath xmlns:m="http://schemas.openxmlformats.org/officeDocument/2006/math">
                    <m:sSub>
                      <m:sSubPr>
                        <m:ctrlPr>
                          <a:rPr lang="pt-BR" sz="1800" i="1" dirty="0" smtClean="0">
                            <a:effectLst/>
                            <a:latin typeface="Cambria Math" panose="02040503050406030204" pitchFamily="18" charset="0"/>
                          </a:rPr>
                        </m:ctrlPr>
                      </m:sSubPr>
                      <m:e>
                        <m:r>
                          <a:rPr lang="pt-BR" sz="1800" i="1" dirty="0" smtClean="0">
                            <a:effectLst/>
                            <a:latin typeface="Cambria Math" panose="02040503050406030204" pitchFamily="18" charset="0"/>
                          </a:rPr>
                          <m:t>𝑝</m:t>
                        </m:r>
                      </m:e>
                      <m:sub>
                        <m:r>
                          <a:rPr lang="pt-BR" sz="1800" i="1" dirty="0" smtClean="0">
                            <a:effectLst/>
                            <a:latin typeface="Cambria Math" panose="02040503050406030204" pitchFamily="18" charset="0"/>
                          </a:rPr>
                          <m:t>𝑗</m:t>
                        </m:r>
                      </m:sub>
                    </m:sSub>
                  </m:oMath>
                </a14:m>
                <a:r>
                  <a:rPr lang="pt-BR" sz="1800" dirty="0">
                    <a:effectLst/>
                    <a:latin typeface="Segoe UI" panose="020B0502040204020203" pitchFamily="34" charset="0"/>
                  </a:rPr>
                  <a:t> e considere que </a:t>
                </a:r>
                <a14:m>
                  <m:oMath xmlns:m="http://schemas.openxmlformats.org/officeDocument/2006/math">
                    <m:r>
                      <a:rPr lang="pt-BR" sz="1800" i="1" dirty="0" smtClean="0">
                        <a:effectLst/>
                        <a:latin typeface="Cambria Math" panose="02040503050406030204" pitchFamily="18" charset="0"/>
                      </a:rPr>
                      <m:t>𝑏</m:t>
                    </m:r>
                    <m:r>
                      <a:rPr lang="pt-BR" sz="1800" i="1" dirty="0" smtClean="0">
                        <a:effectLst/>
                        <a:latin typeface="Cambria Math" panose="02040503050406030204" pitchFamily="18" charset="0"/>
                      </a:rPr>
                      <m:t>&gt;0</m:t>
                    </m:r>
                  </m:oMath>
                </a14:m>
                <a:r>
                  <a:rPr lang="pt-BR" sz="1800" dirty="0">
                    <a:effectLst/>
                    <a:latin typeface="Segoe UI" panose="020B0502040204020203" pitchFamily="34" charset="0"/>
                  </a:rPr>
                  <a:t>. Qual a intuição sobre esse coeficiente na curva de demanda pela produção da empresa </a:t>
                </a:r>
                <a14:m>
                  <m:oMath xmlns:m="http://schemas.openxmlformats.org/officeDocument/2006/math">
                    <m:r>
                      <a:rPr lang="pt-BR" sz="1800" i="1" dirty="0" smtClean="0">
                        <a:effectLst/>
                        <a:latin typeface="Cambria Math" panose="02040503050406030204" pitchFamily="18" charset="0"/>
                      </a:rPr>
                      <m:t>𝑖</m:t>
                    </m:r>
                  </m:oMath>
                </a14:m>
                <a:r>
                  <a:rPr lang="pt-BR" sz="1800" dirty="0">
                    <a:effectLst/>
                    <a:latin typeface="Segoe UI" panose="020B0502040204020203" pitchFamily="34" charset="0"/>
                  </a:rPr>
                  <a:t>? </a:t>
                </a:r>
                <a:r>
                  <a:rPr lang="pt-BR" sz="1800" b="1" dirty="0" err="1">
                    <a:effectLst/>
                    <a:latin typeface="Segoe UI" panose="020B0502040204020203" pitchFamily="34" charset="0"/>
                  </a:rPr>
                  <a:t>Resp</a:t>
                </a:r>
                <a:r>
                  <a:rPr lang="pt-BR" sz="1800" b="1" dirty="0">
                    <a:effectLst/>
                    <a:latin typeface="Segoe UI" panose="020B0502040204020203" pitchFamily="34" charset="0"/>
                  </a:rPr>
                  <a:t>: </a:t>
                </a:r>
                <a:r>
                  <a:rPr lang="pt-BR" sz="1800" b="0" dirty="0">
                    <a:effectLst/>
                    <a:latin typeface="Segoe UI" panose="020B0502040204020203" pitchFamily="34" charset="0"/>
                  </a:rPr>
                  <a:t>Se a firma </a:t>
                </a:r>
                <a14:m>
                  <m:oMath xmlns:m="http://schemas.openxmlformats.org/officeDocument/2006/math">
                    <m:r>
                      <a:rPr lang="pt-BR" sz="1800" b="0" i="1" dirty="0" smtClean="0">
                        <a:effectLst/>
                        <a:latin typeface="Cambria Math" panose="02040503050406030204" pitchFamily="18" charset="0"/>
                      </a:rPr>
                      <m:t>𝑗</m:t>
                    </m:r>
                  </m:oMath>
                </a14:m>
                <a:r>
                  <a:rPr lang="pt-BR" sz="1800" b="0" dirty="0">
                    <a:effectLst/>
                    <a:latin typeface="Segoe UI" panose="020B0502040204020203" pitchFamily="34" charset="0"/>
                  </a:rPr>
                  <a:t> aumenta muito o preço dela, aumenta a quantidade que os consumidores demandam da firma </a:t>
                </a:r>
                <a14:m>
                  <m:oMath xmlns:m="http://schemas.openxmlformats.org/officeDocument/2006/math">
                    <m:r>
                      <a:rPr lang="pt-BR" sz="1800" b="0" i="1" dirty="0" smtClean="0">
                        <a:effectLst/>
                        <a:latin typeface="Cambria Math" panose="02040503050406030204" pitchFamily="18" charset="0"/>
                      </a:rPr>
                      <m:t>𝑖</m:t>
                    </m:r>
                  </m:oMath>
                </a14:m>
                <a:r>
                  <a:rPr lang="pt-BR" sz="1800" b="0" dirty="0">
                    <a:effectLst/>
                    <a:latin typeface="Segoe UI" panose="020B0502040204020203" pitchFamily="34" charset="0"/>
                  </a:rPr>
                  <a:t>, já que os bens são substitutos.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r>
                  <a:rPr lang="pt-BR" sz="1800" b="1" dirty="0">
                    <a:effectLst/>
                    <a:latin typeface="Segoe UI" panose="020B0502040204020203" pitchFamily="34" charset="0"/>
                  </a:rPr>
                  <a:t>P3:</a:t>
                </a:r>
                <a:r>
                  <a:rPr lang="pt-BR" sz="1800" dirty="0">
                    <a:effectLst/>
                    <a:latin typeface="Segoe UI" panose="020B0502040204020203" pitchFamily="34" charset="0"/>
                  </a:rPr>
                  <a:t> Quando as empresas estão vendendo </a:t>
                </a:r>
                <a:r>
                  <a:rPr lang="pt-BR" sz="1800" b="1" dirty="0">
                    <a:effectLst/>
                    <a:latin typeface="Segoe UI" panose="020B0502040204020203" pitchFamily="34" charset="0"/>
                  </a:rPr>
                  <a:t>produtos idênticos</a:t>
                </a:r>
                <a:r>
                  <a:rPr lang="pt-BR" sz="1800" dirty="0">
                    <a:effectLst/>
                    <a:latin typeface="Segoe UI" panose="020B0502040204020203" pitchFamily="34" charset="0"/>
                  </a:rPr>
                  <a:t>, o equilíbrio de Bertrand tem uma estrutura muito simples, sendo o equilíbrio competitivo, onde o preço é igual ao custo marginal. </a:t>
                </a:r>
              </a:p>
              <a:p>
                <a:endParaRPr lang="pt-BR" sz="1800" dirty="0">
                  <a:effectLst/>
                  <a:latin typeface="Arial" panose="020B0604020202020204" pitchFamily="34" charset="0"/>
                </a:endParaRPr>
              </a:p>
              <a:p>
                <a:pPr lvl="1"/>
                <a:r>
                  <a:rPr lang="pt-BR" sz="1800" dirty="0">
                    <a:effectLst/>
                    <a:latin typeface="Segoe UI" panose="020B0502040204020203" pitchFamily="34" charset="0"/>
                  </a:rPr>
                  <a:t>Suponha que uma empresa faca lances, como em um leilão, para os consumidores, sendo esse preço acima do custo marginal. Então a outra empresa sempre pode obter lucro diminuindo esse preço. Daqui se conclui que o único preço que cada empresa não pode esperar que seja reduzido racionalmente é um preço igual ao custo marginal. (Varian, 2014)</a:t>
                </a: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P3 – Quantidade que os consumidores</a:t>
                </a:r>
                <a:r>
                  <a:rPr lang="pt-BR" sz="1800" baseline="0" dirty="0">
                    <a:effectLst/>
                    <a:latin typeface="Segoe UI" panose="020B0502040204020203" pitchFamily="34" charset="0"/>
                  </a:rPr>
                  <a:t> demandam da firma </a:t>
                </a:r>
                <a:r>
                  <a:rPr lang="pt-BR" sz="1800" b="0" i="0" baseline="0">
                    <a:effectLst/>
                    <a:latin typeface="Cambria Math" panose="02040503050406030204" pitchFamily="18" charset="0"/>
                  </a:rPr>
                  <a:t>𝑖</a:t>
                </a:r>
                <a:r>
                  <a:rPr lang="pt-BR" sz="1800" dirty="0">
                    <a:effectLst/>
                    <a:latin typeface="Segoe UI" panose="020B0502040204020203" pitchFamily="34" charset="0"/>
                  </a:rPr>
                  <a:t>; Tire a derivada de </a:t>
                </a:r>
                <a:r>
                  <a:rPr lang="pt-BR" sz="1800" i="0" dirty="0">
                    <a:effectLst/>
                    <a:latin typeface="Cambria Math" panose="02040503050406030204" pitchFamily="18" charset="0"/>
                  </a:rPr>
                  <a:t>𝑞_𝑖 (</a:t>
                </a:r>
                <a:r>
                  <a:rPr lang="pt-BR" sz="1800" i="0" dirty="0" err="1">
                    <a:effectLst/>
                    <a:latin typeface="Cambria Math" panose="02040503050406030204" pitchFamily="18" charset="0"/>
                  </a:rPr>
                  <a:t>𝑝_𝑖,𝑝_𝑗</a:t>
                </a:r>
                <a:r>
                  <a:rPr lang="pt-BR" sz="1800" i="0" dirty="0">
                    <a:effectLst/>
                    <a:latin typeface="Cambria Math" panose="02040503050406030204" pitchFamily="18" charset="0"/>
                  </a:rPr>
                  <a:t>) </a:t>
                </a:r>
                <a:r>
                  <a:rPr lang="pt-BR" sz="1800" dirty="0">
                    <a:effectLst/>
                    <a:latin typeface="Segoe UI" panose="020B0502040204020203" pitchFamily="34" charset="0"/>
                  </a:rPr>
                  <a:t>com respeito a </a:t>
                </a:r>
                <a:r>
                  <a:rPr lang="pt-BR" sz="1800" i="0" dirty="0">
                    <a:effectLst/>
                    <a:latin typeface="Cambria Math" panose="02040503050406030204" pitchFamily="18" charset="0"/>
                  </a:rPr>
                  <a:t>𝑝_𝑗</a:t>
                </a:r>
                <a:r>
                  <a:rPr lang="pt-BR" sz="1800" dirty="0">
                    <a:effectLst/>
                    <a:latin typeface="Segoe UI" panose="020B0502040204020203" pitchFamily="34" charset="0"/>
                  </a:rPr>
                  <a:t> e considere que </a:t>
                </a:r>
                <a:r>
                  <a:rPr lang="pt-BR" sz="1800" i="0" dirty="0">
                    <a:effectLst/>
                    <a:latin typeface="Cambria Math" panose="02040503050406030204" pitchFamily="18" charset="0"/>
                  </a:rPr>
                  <a:t>𝑏&gt;0</a:t>
                </a:r>
                <a:r>
                  <a:rPr lang="pt-BR" sz="1800" dirty="0">
                    <a:effectLst/>
                    <a:latin typeface="Segoe UI" panose="020B0502040204020203" pitchFamily="34" charset="0"/>
                  </a:rPr>
                  <a:t>. Qual a intuição sobre esse coeficiente na curva de demanda pela produção da empresa </a:t>
                </a:r>
                <a:r>
                  <a:rPr lang="pt-BR" sz="1800" i="0" dirty="0">
                    <a:effectLst/>
                    <a:latin typeface="Cambria Math" panose="02040503050406030204" pitchFamily="18" charset="0"/>
                  </a:rPr>
                  <a:t>𝑖</a:t>
                </a:r>
                <a:r>
                  <a:rPr lang="pt-BR" sz="1800" dirty="0">
                    <a:effectLst/>
                    <a:latin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r>
                  <a:rPr lang="pt-BR" sz="1800" dirty="0">
                    <a:effectLst/>
                    <a:latin typeface="Segoe UI" panose="020B0502040204020203" pitchFamily="34" charset="0"/>
                  </a:rPr>
                  <a:t>P3 - Quando as empresas estão vendendo </a:t>
                </a:r>
                <a:r>
                  <a:rPr lang="pt-BR" sz="1800" b="1" dirty="0">
                    <a:effectLst/>
                    <a:latin typeface="Segoe UI" panose="020B0502040204020203" pitchFamily="34" charset="0"/>
                  </a:rPr>
                  <a:t>produtos idênticos</a:t>
                </a:r>
                <a:r>
                  <a:rPr lang="pt-BR" sz="1800" dirty="0">
                    <a:effectLst/>
                    <a:latin typeface="Segoe UI" panose="020B0502040204020203" pitchFamily="34" charset="0"/>
                  </a:rPr>
                  <a:t>, o equilíbrio de Bertrand tem uma estrutura muito simples, sendo o equilíbrio competitivo, onde o preço é igual ao custo marginal. </a:t>
                </a:r>
              </a:p>
              <a:p>
                <a:endParaRPr lang="pt-BR" sz="1800" dirty="0">
                  <a:effectLst/>
                  <a:latin typeface="Arial" panose="020B0604020202020204" pitchFamily="34" charset="0"/>
                </a:endParaRPr>
              </a:p>
              <a:p>
                <a:r>
                  <a:rPr lang="pt-BR" sz="1800" dirty="0">
                    <a:effectLst/>
                    <a:latin typeface="Segoe UI" panose="020B0502040204020203" pitchFamily="34" charset="0"/>
                  </a:rPr>
                  <a:t>Suponha que uma empresa faca lances, como em um leilão, para os consumidores, sendo esse preço acima do custo marginal. Então a outra empresa sempre pode obter lucro diminuindo esse preço. Daqui se conclui que o único preço que cada empresa não pode esperar que seja reduzido racionalmente é um preço igual ao custo marginal. (Varian, 2014)</a:t>
                </a: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53</a:t>
            </a:fld>
            <a:endParaRPr lang="pt-BR"/>
          </a:p>
        </p:txBody>
      </p:sp>
    </p:spTree>
    <p:extLst>
      <p:ext uri="{BB962C8B-B14F-4D97-AF65-F5344CB8AC3E}">
        <p14:creationId xmlns:p14="http://schemas.microsoft.com/office/powerpoint/2010/main" val="879753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pt-BR" b="1" dirty="0" err="1"/>
              <a:t>Intro</a:t>
            </a:r>
            <a:r>
              <a:rPr lang="pt-BR" b="1" dirty="0"/>
              <a:t>:</a:t>
            </a:r>
            <a:r>
              <a:rPr lang="pt-BR" dirty="0"/>
              <a:t> Novamente, precisamos transformar a narração do jogo em sua descrição na forma normal para resolve-lo</a:t>
            </a:r>
          </a:p>
          <a:p>
            <a:pPr marL="171450" indent="-171450">
              <a:buFontTx/>
              <a:buChar char="-"/>
            </a:pPr>
            <a:endParaRPr lang="pt-BR" dirty="0"/>
          </a:p>
          <a:p>
            <a:pPr marL="0" indent="0">
              <a:buFontTx/>
              <a:buNone/>
            </a:pPr>
            <a:r>
              <a:rPr lang="pt-BR" b="1" dirty="0"/>
              <a:t>Conc.: </a:t>
            </a:r>
            <a:r>
              <a:rPr lang="pt-BR" dirty="0"/>
              <a:t>Ok, definimos jogadores e espaço de estratégias. Quais são as funções de payoff?</a:t>
            </a:r>
          </a:p>
        </p:txBody>
      </p:sp>
      <p:sp>
        <p:nvSpPr>
          <p:cNvPr id="4" name="Slide Number Placeholder 3"/>
          <p:cNvSpPr>
            <a:spLocks noGrp="1"/>
          </p:cNvSpPr>
          <p:nvPr>
            <p:ph type="sldNum" sz="quarter" idx="5"/>
          </p:nvPr>
        </p:nvSpPr>
        <p:spPr/>
        <p:txBody>
          <a:bodyPr/>
          <a:lstStyle/>
          <a:p>
            <a:fld id="{B2DE22FB-4F32-4F44-9195-D0BEF89D065E}" type="slidenum">
              <a:rPr lang="pt-BR" smtClean="0"/>
              <a:t>54</a:t>
            </a:fld>
            <a:endParaRPr lang="pt-BR"/>
          </a:p>
        </p:txBody>
      </p:sp>
    </p:spTree>
    <p:extLst>
      <p:ext uri="{BB962C8B-B14F-4D97-AF65-F5344CB8AC3E}">
        <p14:creationId xmlns:p14="http://schemas.microsoft.com/office/powerpoint/2010/main" val="1169988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Conc</a:t>
            </a:r>
            <a:r>
              <a:rPr lang="pt-BR" b="1" dirty="0"/>
              <a:t>: </a:t>
            </a:r>
            <a:r>
              <a:rPr lang="pt-BR" dirty="0"/>
              <a:t>E para o caso de uma estratégia fracamente dominada?</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Na matriz abaixo, T é estritamente dominada por M, M é fracamente dominada por B, T é estritamente dominada por B</a:t>
            </a:r>
          </a:p>
          <a:p>
            <a:endParaRPr lang="pt-BR" noProof="0" dirty="0"/>
          </a:p>
          <a:p>
            <a:r>
              <a:rPr lang="pt-BR" noProof="0" dirty="0"/>
              <a:t>…...... L       R</a:t>
            </a:r>
          </a:p>
          <a:p>
            <a:r>
              <a:rPr lang="pt-BR" noProof="0" dirty="0"/>
              <a:t>T   (1, a)  (0, b)</a:t>
            </a:r>
          </a:p>
          <a:p>
            <a:r>
              <a:rPr lang="pt-BR" noProof="0" dirty="0"/>
              <a:t>M  (2, c)  (0, d)</a:t>
            </a:r>
          </a:p>
          <a:p>
            <a:r>
              <a:rPr lang="pt-BR" noProof="0" dirty="0"/>
              <a:t>B   (2, e)  (1, f)</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7</a:t>
            </a:fld>
            <a:endParaRPr lang="pt-BR"/>
          </a:p>
        </p:txBody>
      </p:sp>
    </p:spTree>
    <p:extLst>
      <p:ext uri="{BB962C8B-B14F-4D97-AF65-F5344CB8AC3E}">
        <p14:creationId xmlns:p14="http://schemas.microsoft.com/office/powerpoint/2010/main" val="696297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P3:</a:t>
            </a:r>
            <a:r>
              <a:rPr lang="pt-BR" dirty="0"/>
              <a:t> Como seria a função lucro agora? Lembre-se que agora as quantidades é que são função dos preços</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55</a:t>
            </a:fld>
            <a:endParaRPr lang="pt-BR"/>
          </a:p>
        </p:txBody>
      </p:sp>
    </p:spTree>
    <p:extLst>
      <p:ext uri="{BB962C8B-B14F-4D97-AF65-F5344CB8AC3E}">
        <p14:creationId xmlns:p14="http://schemas.microsoft.com/office/powerpoint/2010/main" val="20447152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Eq.:</a:t>
                </a:r>
                <a:r>
                  <a:rPr lang="pt-BR" dirty="0"/>
                  <a:t> Lembre-se que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𝑗</m:t>
                            </m:r>
                          </m:sub>
                        </m:sSub>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r>
                      <a:rPr lang="pt-BR" b="0" i="1" noProof="1" dirty="0" smtClean="0">
                        <a:latin typeface="Cambria Math" panose="02040503050406030204" pitchFamily="18" charset="0"/>
                      </a:rPr>
                      <m:t>𝑏</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𝑗</m:t>
                        </m:r>
                      </m:sub>
                    </m:sSub>
                  </m:oMath>
                </a14:m>
                <a:endParaRPr lang="en-US" dirty="0"/>
              </a:p>
            </p:txBody>
          </p:sp>
        </mc:Choice>
        <mc:Fallback xmlns="">
          <p:sp>
            <p:nvSpPr>
              <p:cNvPr id="3" name="Notes Placeholder 2"/>
              <p:cNvSpPr>
                <a:spLocks noGrp="1"/>
              </p:cNvSpPr>
              <p:nvPr>
                <p:ph type="body" idx="1"/>
              </p:nvPr>
            </p:nvSpPr>
            <p:spPr/>
            <p:txBody>
              <a:bodyPr/>
              <a:lstStyle/>
              <a:p>
                <a:r>
                  <a:rPr lang="pt-BR" b="1" dirty="0"/>
                  <a:t>Eq.:</a:t>
                </a:r>
                <a:r>
                  <a:rPr lang="pt-BR" dirty="0"/>
                  <a:t> Lembre-se que </a:t>
                </a:r>
                <a:r>
                  <a:rPr lang="pt-BR" b="0" i="0" noProof="1">
                    <a:latin typeface="Cambria Math" panose="02040503050406030204" pitchFamily="18" charset="0"/>
                  </a:rPr>
                  <a:t>𝑞_𝑖 (𝑝_𝑖,𝑝_𝑗 )=𝑎−𝑝_𝑖+𝑏𝑝_𝑗</a:t>
                </a:r>
                <a:endParaRPr lang="en-US"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56</a:t>
            </a:fld>
            <a:endParaRPr lang="pt-BR"/>
          </a:p>
        </p:txBody>
      </p:sp>
    </p:spTree>
    <p:extLst>
      <p:ext uri="{BB962C8B-B14F-4D97-AF65-F5344CB8AC3E}">
        <p14:creationId xmlns:p14="http://schemas.microsoft.com/office/powerpoint/2010/main" val="1008636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just"/>
                <a:r>
                  <a:rPr lang="pt-BR" b="1" dirty="0"/>
                  <a:t>Passo 1:</a:t>
                </a:r>
                <a:r>
                  <a:rPr lang="pt-BR" b="0" dirty="0"/>
                  <a:t> </a:t>
                </a:r>
                <a14:m>
                  <m:oMath xmlns:m="http://schemas.openxmlformats.org/officeDocument/2006/math">
                    <m:r>
                      <m:rPr>
                        <m:sty m:val="p"/>
                      </m:rPr>
                      <a:rPr lang="pt-BR" b="0" i="0" smtClean="0">
                        <a:latin typeface="Cambria Math" panose="02040503050406030204" pitchFamily="18" charset="0"/>
                      </a:rPr>
                      <m:t>max</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q</m:t>
                            </m:r>
                          </m:e>
                          <m:sub>
                            <m:r>
                              <m:rPr>
                                <m:sty m:val="p"/>
                              </m:rPr>
                              <a:rPr lang="pt-BR" b="0" i="0" smtClean="0">
                                <a:latin typeface="Cambria Math" panose="02040503050406030204" pitchFamily="18" charset="0"/>
                              </a:rPr>
                              <m:t>i</m:t>
                            </m:r>
                          </m:sub>
                        </m:sSub>
                        <m:r>
                          <a:rPr lang="pt-BR" b="0" i="0" smtClean="0">
                            <a:latin typeface="Cambria Math" panose="02040503050406030204" pitchFamily="18" charset="0"/>
                          </a:rPr>
                          <m:t>,</m:t>
                        </m:r>
                        <m:sSub>
                          <m:sSubPr>
                            <m:ctrlPr>
                              <a:rPr lang="pt-BR" b="0" i="1" smtClean="0">
                                <a:latin typeface="Cambria Math" panose="02040503050406030204" pitchFamily="18" charset="0"/>
                              </a:rPr>
                            </m:ctrlPr>
                          </m:sSubPr>
                          <m:e>
                            <m:r>
                              <m:rPr>
                                <m:sty m:val="p"/>
                              </m:rPr>
                              <a:rPr lang="pt-BR" b="0" i="0" smtClean="0">
                                <a:latin typeface="Cambria Math" panose="02040503050406030204" pitchFamily="18" charset="0"/>
                              </a:rPr>
                              <m:t>q</m:t>
                            </m:r>
                          </m:e>
                          <m:sub>
                            <m:r>
                              <m:rPr>
                                <m:sty m:val="p"/>
                              </m:rPr>
                              <a:rPr lang="pt-BR" b="0" i="0" smtClean="0">
                                <a:latin typeface="Cambria Math" panose="02040503050406030204" pitchFamily="18" charset="0"/>
                              </a:rPr>
                              <m:t>j</m:t>
                            </m:r>
                          </m:sub>
                        </m:sSub>
                      </m:e>
                    </m:d>
                    <m:r>
                      <a:rPr lang="pt-BR" b="0" i="0" smtClean="0">
                        <a:latin typeface="Cambria Math" panose="02040503050406030204" pitchFamily="18" charset="0"/>
                      </a:rPr>
                      <m:t>= </m:t>
                    </m:r>
                    <m:r>
                      <a:rPr lang="pt-BR" b="0" i="1" smtClean="0">
                        <a:latin typeface="Cambria Math" panose="02040503050406030204" pitchFamily="18" charset="0"/>
                      </a:rPr>
                      <m:t>𝑎</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𝑝</m:t>
                        </m:r>
                      </m:e>
                      <m:sub>
                        <m:r>
                          <a:rPr lang="pt-BR" b="0" i="1" smtClean="0">
                            <a:latin typeface="Cambria Math" panose="02040503050406030204" pitchFamily="18" charset="0"/>
                          </a:rPr>
                          <m:t>𝑖</m:t>
                        </m:r>
                      </m:sub>
                    </m:sSub>
                    <m:r>
                      <a:rPr lang="pt-BR" b="0" i="1" smtClean="0">
                        <a:latin typeface="Cambria Math" panose="02040503050406030204" pitchFamily="18" charset="0"/>
                      </a:rPr>
                      <m:t>−</m:t>
                    </m:r>
                    <m:r>
                      <a:rPr lang="pt-BR" b="0" i="1" smtClean="0">
                        <a:latin typeface="Cambria Math" panose="02040503050406030204" pitchFamily="18" charset="0"/>
                      </a:rPr>
                      <m:t>𝑎𝑐</m:t>
                    </m:r>
                    <m:r>
                      <a:rPr lang="pt-BR" b="0" i="1" smtClean="0">
                        <a:latin typeface="Cambria Math" panose="02040503050406030204" pitchFamily="18" charset="0"/>
                      </a:rPr>
                      <m:t>−</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𝑝</m:t>
                        </m:r>
                      </m:e>
                      <m:sub>
                        <m:r>
                          <a:rPr lang="pt-BR"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𝑏</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𝑐</m:t>
                    </m:r>
                  </m:oMath>
                </a14:m>
                <a:endParaRPr lang="pt-BR" dirty="0"/>
              </a:p>
              <a:p>
                <a:pPr algn="just"/>
                <a:r>
                  <a:rPr lang="pt-BR" b="1" dirty="0"/>
                  <a:t>Passo 2:</a:t>
                </a:r>
                <a:r>
                  <a:rPr lang="pt-BR" dirty="0"/>
                  <a:t>  </a:t>
                </a: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m:t>
                            </m:r>
                          </m:sub>
                        </m:sSub>
                      </m:num>
                      <m:den>
                        <m:r>
                          <a:rPr lang="pt-BR"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pt-BR" b="0" i="1" smtClean="0">
                        <a:latin typeface="Cambria Math" panose="02040503050406030204" pitchFamily="18" charset="0"/>
                      </a:rPr>
                      <m:t>𝑐</m:t>
                    </m:r>
                    <m:r>
                      <a:rPr lang="pt-BR" b="0" i="1" smtClean="0">
                        <a:latin typeface="Cambria Math" panose="02040503050406030204" pitchFamily="18" charset="0"/>
                      </a:rPr>
                      <m:t>+</m:t>
                    </m:r>
                    <m:r>
                      <a:rPr lang="pt-BR" b="0" i="1" smtClean="0">
                        <a:latin typeface="Cambria Math" panose="02040503050406030204" pitchFamily="18" charset="0"/>
                      </a:rPr>
                      <m:t>𝑏</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𝑝</m:t>
                        </m:r>
                      </m:e>
                      <m:sub>
                        <m:r>
                          <a:rPr lang="pt-BR"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=0</m:t>
                    </m:r>
                  </m:oMath>
                </a14:m>
                <a:endParaRPr lang="pt-BR" dirty="0"/>
              </a:p>
              <a:p>
                <a:pPr algn="just"/>
                <a:r>
                  <a:rPr lang="en-US" b="1" dirty="0" err="1"/>
                  <a:t>Passo</a:t>
                </a:r>
                <a:r>
                  <a:rPr lang="en-US" b="1" dirty="0"/>
                  <a:t> 3:</a:t>
                </a:r>
                <a:r>
                  <a:rPr lang="en-US" b="0"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2</m:t>
                        </m:r>
                      </m:den>
                    </m:f>
                  </m:oMath>
                </a14:m>
                <a:endParaRPr lang="pt-BR" dirty="0"/>
              </a:p>
            </p:txBody>
          </p:sp>
        </mc:Choice>
        <mc:Fallback xmlns="">
          <p:sp>
            <p:nvSpPr>
              <p:cNvPr id="3" name="Notes Placeholder 2"/>
              <p:cNvSpPr>
                <a:spLocks noGrp="1"/>
              </p:cNvSpPr>
              <p:nvPr>
                <p:ph type="body" idx="1"/>
              </p:nvPr>
            </p:nvSpPr>
            <p:spPr/>
            <p:txBody>
              <a:bodyPr/>
              <a:lstStyle/>
              <a:p>
                <a:pPr algn="just"/>
                <a:r>
                  <a:rPr lang="pt-BR" b="0" dirty="0"/>
                  <a:t>1- </a:t>
                </a:r>
                <a:r>
                  <a:rPr lang="pt-BR" b="0" i="0">
                    <a:latin typeface="Cambria Math" panose="02040503050406030204" pitchFamily="18" charset="0"/>
                  </a:rPr>
                  <a:t>max(q_i,q_j )= 𝑎𝑝_𝑖−𝑎𝑐−𝑝_𝑖^</a:t>
                </a:r>
                <a:r>
                  <a:rPr lang="en-US" b="0" i="0">
                    <a:latin typeface="Cambria Math" panose="02040503050406030204" pitchFamily="18" charset="0"/>
                  </a:rPr>
                  <a:t>2+𝑝_𝑖 𝑐+𝑏𝑝_𝑖 𝑝_𝑗^∗−𝑏𝑝_𝑗^∗ 𝑐</a:t>
                </a:r>
                <a:endParaRPr lang="pt-BR" dirty="0"/>
              </a:p>
              <a:p>
                <a:pPr algn="just"/>
                <a:r>
                  <a:rPr lang="pt-BR" dirty="0"/>
                  <a:t>2- </a:t>
                </a:r>
                <a:r>
                  <a:rPr lang="pt-BR" i="0">
                    <a:latin typeface="Cambria Math" panose="02040503050406030204" pitchFamily="18" charset="0"/>
                  </a:rPr>
                  <a:t>(𝜕</a:t>
                </a:r>
                <a:r>
                  <a:rPr lang="en-US" b="0" i="0">
                    <a:latin typeface="Cambria Math" panose="02040503050406030204" pitchFamily="18" charset="0"/>
                  </a:rPr>
                  <a:t>𝜋_𝑖</a:t>
                </a:r>
                <a:r>
                  <a:rPr lang="pt-BR" b="0" i="0">
                    <a:latin typeface="Cambria Math" panose="02040503050406030204" pitchFamily="18" charset="0"/>
                  </a:rPr>
                  <a:t>)/(</a:t>
                </a:r>
                <a:r>
                  <a:rPr lang="pt-BR" i="0">
                    <a:latin typeface="Cambria Math" panose="02040503050406030204" pitchFamily="18" charset="0"/>
                  </a:rPr>
                  <a:t>𝜕</a:t>
                </a:r>
                <a:r>
                  <a:rPr lang="en-US" b="0" i="0">
                    <a:latin typeface="Cambria Math" panose="02040503050406030204" pitchFamily="18" charset="0"/>
                  </a:rPr>
                  <a:t>𝑝_𝑖</a:t>
                </a:r>
                <a:r>
                  <a:rPr lang="pt-BR" b="0" i="0">
                    <a:latin typeface="Cambria Math" panose="02040503050406030204" pitchFamily="18" charset="0"/>
                  </a:rPr>
                  <a:t> )</a:t>
                </a:r>
                <a:r>
                  <a:rPr lang="en-US" b="0" i="0">
                    <a:latin typeface="Cambria Math" panose="02040503050406030204" pitchFamily="18" charset="0"/>
                  </a:rPr>
                  <a:t>=𝑎−2𝑝_𝑖+</a:t>
                </a:r>
                <a:r>
                  <a:rPr lang="pt-BR" b="0" i="0">
                    <a:latin typeface="Cambria Math" panose="02040503050406030204" pitchFamily="18" charset="0"/>
                  </a:rPr>
                  <a:t>𝑐+𝑏𝑝_𝑗^</a:t>
                </a:r>
                <a:r>
                  <a:rPr lang="en-US" b="0" i="0">
                    <a:latin typeface="Cambria Math" panose="02040503050406030204" pitchFamily="18" charset="0"/>
                  </a:rPr>
                  <a:t>∗=0</a:t>
                </a:r>
                <a:endParaRPr lang="pt-BR" dirty="0"/>
              </a:p>
              <a:p>
                <a:pPr algn="just"/>
                <a:r>
                  <a:rPr lang="en-US" b="0" dirty="0"/>
                  <a:t>3- </a:t>
                </a:r>
                <a:r>
                  <a:rPr lang="en-US" b="0" i="0">
                    <a:latin typeface="Cambria Math" panose="02040503050406030204" pitchFamily="18" charset="0"/>
                  </a:rPr>
                  <a:t>𝑝_𝑖^∗=(𝑎+𝑏𝑝_𝑗^∗+𝑐)/2</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57</a:t>
            </a:fld>
            <a:endParaRPr lang="pt-BR"/>
          </a:p>
        </p:txBody>
      </p:sp>
    </p:spTree>
    <p:extLst>
      <p:ext uri="{BB962C8B-B14F-4D97-AF65-F5344CB8AC3E}">
        <p14:creationId xmlns:p14="http://schemas.microsoft.com/office/powerpoint/2010/main" val="821473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1" dirty="0"/>
                  <a:t>P1:</a:t>
                </a:r>
                <a:r>
                  <a:rPr lang="en-US" baseline="0" dirty="0"/>
                  <a:t> </a:t>
                </a:r>
                <a:r>
                  <a:rPr lang="en-US" dirty="0"/>
                  <a:t>Agora </a:t>
                </a:r>
                <a:r>
                  <a:rPr lang="en-US" dirty="0" err="1"/>
                  <a:t>fazemos</a:t>
                </a:r>
                <a:r>
                  <a:rPr lang="en-US" dirty="0"/>
                  <a:t> o </a:t>
                </a:r>
                <a:r>
                  <a:rPr lang="en-US" dirty="0" err="1"/>
                  <a:t>mesmo</a:t>
                </a:r>
                <a:r>
                  <a:rPr lang="en-US" dirty="0"/>
                  <a:t> </a:t>
                </a:r>
                <a:r>
                  <a:rPr lang="en-US" dirty="0" err="1"/>
                  <a:t>exerc</a:t>
                </a:r>
                <a:r>
                  <a:rPr lang="pt-BR" dirty="0" err="1"/>
                  <a:t>ício</a:t>
                </a:r>
                <a:r>
                  <a:rPr lang="pt-BR" dirty="0"/>
                  <a:t> que fizemos lá em Cournot, de plugar </a:t>
                </a:r>
                <a14:m>
                  <m:oMath xmlns:m="http://schemas.openxmlformats.org/officeDocument/2006/math">
                    <m:sSubSup>
                      <m:sSubSupPr>
                        <m:ctrlPr>
                          <a:rPr lang="pt-BR" i="1" noProof="1" dirty="0" smtClean="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2</m:t>
                        </m:r>
                      </m:sub>
                      <m:sup>
                        <m:r>
                          <a:rPr lang="pt-BR" i="1" noProof="1" dirty="0">
                            <a:latin typeface="Cambria Math" panose="02040503050406030204" pitchFamily="18" charset="0"/>
                          </a:rPr>
                          <m:t>∗</m:t>
                        </m:r>
                      </m:sup>
                    </m:sSubSup>
                  </m:oMath>
                </a14:m>
                <a:r>
                  <a:rPr lang="pt-BR" dirty="0"/>
                  <a:t> dentro da equação de </a:t>
                </a:r>
                <a14:m>
                  <m:oMath xmlns:m="http://schemas.openxmlformats.org/officeDocument/2006/math">
                    <m:sSubSup>
                      <m:sSubSupPr>
                        <m:ctrlPr>
                          <a:rPr lang="pt-BR" i="1" noProof="1" dirty="0" smtClean="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1</m:t>
                        </m:r>
                      </m:sub>
                      <m:sup>
                        <m:r>
                          <a:rPr lang="pt-BR" i="1" noProof="1" dirty="0">
                            <a:latin typeface="Cambria Math" panose="02040503050406030204" pitchFamily="18" charset="0"/>
                          </a:rPr>
                          <m:t>∗</m:t>
                        </m:r>
                      </m:sup>
                    </m:sSubSup>
                  </m:oMath>
                </a14:m>
                <a:r>
                  <a:rPr lang="pt-BR" dirty="0"/>
                  <a:t> e resolver para </a:t>
                </a:r>
                <a14:m>
                  <m:oMath xmlns:m="http://schemas.openxmlformats.org/officeDocument/2006/math">
                    <m:sSubSup>
                      <m:sSubSupPr>
                        <m:ctrlPr>
                          <a:rPr lang="pt-BR" i="1" noProof="1" dirty="0" smtClean="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1</m:t>
                        </m:r>
                      </m:sub>
                      <m:sup>
                        <m:r>
                          <a:rPr lang="pt-BR" i="1" noProof="1" dirty="0">
                            <a:latin typeface="Cambria Math" panose="02040503050406030204" pitchFamily="18" charset="0"/>
                          </a:rPr>
                          <m:t>∗</m:t>
                        </m:r>
                      </m:sup>
                    </m:sSubSup>
                  </m:oMath>
                </a14:m>
                <a:r>
                  <a:rPr lang="pt-BR" dirty="0"/>
                  <a:t>. E posteriormente plugar</a:t>
                </a:r>
                <a:r>
                  <a:rPr lang="pt-BR" baseline="0" dirty="0"/>
                  <a:t> </a:t>
                </a:r>
                <a14:m>
                  <m:oMath xmlns:m="http://schemas.openxmlformats.org/officeDocument/2006/math">
                    <m:sSubSup>
                      <m:sSubSupPr>
                        <m:ctrlPr>
                          <a:rPr lang="pt-BR" i="1" noProof="1" dirty="0" smtClean="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1</m:t>
                        </m:r>
                      </m:sub>
                      <m:sup>
                        <m:r>
                          <a:rPr lang="pt-BR" i="1" noProof="1" dirty="0">
                            <a:latin typeface="Cambria Math" panose="02040503050406030204" pitchFamily="18" charset="0"/>
                          </a:rPr>
                          <m:t>∗</m:t>
                        </m:r>
                      </m:sup>
                    </m:sSubSup>
                  </m:oMath>
                </a14:m>
                <a:r>
                  <a:rPr lang="pt-BR" dirty="0"/>
                  <a:t> dentro da equação de </a:t>
                </a:r>
                <a14:m>
                  <m:oMath xmlns:m="http://schemas.openxmlformats.org/officeDocument/2006/math">
                    <m:sSubSup>
                      <m:sSubSupPr>
                        <m:ctrlPr>
                          <a:rPr lang="pt-BR" i="1" noProof="1" dirty="0" smtClean="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2</m:t>
                        </m:r>
                      </m:sub>
                      <m:sup>
                        <m:r>
                          <a:rPr lang="pt-BR" i="1" noProof="1" dirty="0" smtClean="0">
                            <a:latin typeface="Cambria Math" panose="02040503050406030204" pitchFamily="18" charset="0"/>
                          </a:rPr>
                          <m:t>∗</m:t>
                        </m:r>
                      </m:sup>
                    </m:sSubSup>
                  </m:oMath>
                </a14:m>
                <a:r>
                  <a:rPr lang="pt-BR" dirty="0"/>
                  <a:t> e resolver para </a:t>
                </a:r>
                <a14:m>
                  <m:oMath xmlns:m="http://schemas.openxmlformats.org/officeDocument/2006/math">
                    <m:sSubSup>
                      <m:sSubSupPr>
                        <m:ctrlPr>
                          <a:rPr lang="pt-BR" i="1" noProof="1" dirty="0" smtClean="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2</m:t>
                        </m:r>
                      </m:sub>
                      <m:sup>
                        <m:r>
                          <a:rPr lang="pt-BR" i="1" noProof="1" dirty="0">
                            <a:latin typeface="Cambria Math" panose="02040503050406030204" pitchFamily="18" charset="0"/>
                          </a:rPr>
                          <m:t>∗</m:t>
                        </m:r>
                      </m:sup>
                    </m:sSubSup>
                  </m:oMath>
                </a14:m>
                <a:endParaRPr lang="pt-BR" dirty="0"/>
              </a:p>
            </p:txBody>
          </p:sp>
        </mc:Choice>
        <mc:Fallback xmlns="">
          <p:sp>
            <p:nvSpPr>
              <p:cNvPr id="3" name="Notes Placeholder 2"/>
              <p:cNvSpPr>
                <a:spLocks noGrp="1"/>
              </p:cNvSpPr>
              <p:nvPr>
                <p:ph type="body" idx="1"/>
              </p:nvPr>
            </p:nvSpPr>
            <p:spPr/>
            <p:txBody>
              <a:bodyPr/>
              <a:lstStyle/>
              <a:p>
                <a:r>
                  <a:rPr lang="en-US" dirty="0"/>
                  <a:t>Agora </a:t>
                </a:r>
                <a:r>
                  <a:rPr lang="en-US" dirty="0" err="1"/>
                  <a:t>fazemos</a:t>
                </a:r>
                <a:r>
                  <a:rPr lang="en-US" dirty="0"/>
                  <a:t> o </a:t>
                </a:r>
                <a:r>
                  <a:rPr lang="en-US" dirty="0" err="1"/>
                  <a:t>mesmo</a:t>
                </a:r>
                <a:r>
                  <a:rPr lang="en-US" dirty="0"/>
                  <a:t> </a:t>
                </a:r>
                <a:r>
                  <a:rPr lang="en-US" dirty="0" err="1"/>
                  <a:t>exerc</a:t>
                </a:r>
                <a:r>
                  <a:rPr lang="pt-BR" dirty="0" err="1"/>
                  <a:t>ício</a:t>
                </a:r>
                <a:r>
                  <a:rPr lang="pt-BR" dirty="0"/>
                  <a:t> que fizemos lá em Cournot, de plugar </a:t>
                </a:r>
                <a:r>
                  <a:rPr lang="pt-BR" i="0" noProof="1">
                    <a:latin typeface="Cambria Math" panose="02040503050406030204" pitchFamily="18" charset="0"/>
                  </a:rPr>
                  <a:t>𝑝_</a:t>
                </a:r>
                <a:r>
                  <a:rPr lang="pt-BR" b="0" i="0" noProof="1">
                    <a:latin typeface="Cambria Math" panose="02040503050406030204" pitchFamily="18" charset="0"/>
                  </a:rPr>
                  <a:t>2^</a:t>
                </a:r>
                <a:r>
                  <a:rPr lang="pt-BR" i="0" noProof="1">
                    <a:latin typeface="Cambria Math" panose="02040503050406030204" pitchFamily="18" charset="0"/>
                  </a:rPr>
                  <a:t>∗</a:t>
                </a:r>
                <a:r>
                  <a:rPr lang="pt-BR" dirty="0"/>
                  <a:t> dentro da equação de </a:t>
                </a:r>
                <a:r>
                  <a:rPr lang="pt-BR" i="0" noProof="1">
                    <a:latin typeface="Cambria Math" panose="02040503050406030204" pitchFamily="18" charset="0"/>
                  </a:rPr>
                  <a:t>𝑝_</a:t>
                </a:r>
                <a:r>
                  <a:rPr lang="pt-BR" b="0" i="0" noProof="1">
                    <a:latin typeface="Cambria Math" panose="02040503050406030204" pitchFamily="18" charset="0"/>
                  </a:rPr>
                  <a:t>1^</a:t>
                </a:r>
                <a:r>
                  <a:rPr lang="pt-BR" i="0" noProof="1">
                    <a:latin typeface="Cambria Math" panose="02040503050406030204" pitchFamily="18" charset="0"/>
                  </a:rPr>
                  <a:t>∗</a:t>
                </a:r>
                <a:r>
                  <a:rPr lang="pt-BR" dirty="0"/>
                  <a:t> e resolver para </a:t>
                </a:r>
                <a:r>
                  <a:rPr lang="pt-BR" i="0" noProof="1">
                    <a:latin typeface="Cambria Math" panose="02040503050406030204" pitchFamily="18" charset="0"/>
                  </a:rPr>
                  <a:t>𝑝_</a:t>
                </a:r>
                <a:r>
                  <a:rPr lang="pt-BR" b="0" i="0" noProof="1">
                    <a:latin typeface="Cambria Math" panose="02040503050406030204" pitchFamily="18" charset="0"/>
                  </a:rPr>
                  <a:t>1^</a:t>
                </a:r>
                <a:r>
                  <a:rPr lang="pt-BR" i="0" noProof="1">
                    <a:latin typeface="Cambria Math" panose="02040503050406030204" pitchFamily="18" charset="0"/>
                  </a:rPr>
                  <a:t>∗</a:t>
                </a:r>
                <a:r>
                  <a:rPr lang="pt-BR" dirty="0"/>
                  <a:t>. E posteriormente plugar</a:t>
                </a:r>
                <a:r>
                  <a:rPr lang="pt-BR" baseline="0" dirty="0"/>
                  <a:t> </a:t>
                </a:r>
                <a:r>
                  <a:rPr lang="pt-BR" i="0" noProof="1">
                    <a:latin typeface="Cambria Math" panose="02040503050406030204" pitchFamily="18" charset="0"/>
                  </a:rPr>
                  <a:t>𝑝_</a:t>
                </a:r>
                <a:r>
                  <a:rPr lang="pt-BR" b="0" i="0" noProof="1">
                    <a:latin typeface="Cambria Math" panose="02040503050406030204" pitchFamily="18" charset="0"/>
                  </a:rPr>
                  <a:t>1^</a:t>
                </a:r>
                <a:r>
                  <a:rPr lang="pt-BR" i="0" noProof="1">
                    <a:latin typeface="Cambria Math" panose="02040503050406030204" pitchFamily="18" charset="0"/>
                  </a:rPr>
                  <a:t>∗</a:t>
                </a:r>
                <a:r>
                  <a:rPr lang="pt-BR" dirty="0"/>
                  <a:t> dentro da equação de </a:t>
                </a:r>
                <a:r>
                  <a:rPr lang="pt-BR" i="0" noProof="1">
                    <a:latin typeface="Cambria Math" panose="02040503050406030204" pitchFamily="18" charset="0"/>
                  </a:rPr>
                  <a:t>𝑝_</a:t>
                </a:r>
                <a:r>
                  <a:rPr lang="pt-BR" b="0" i="0" noProof="1">
                    <a:latin typeface="Cambria Math" panose="02040503050406030204" pitchFamily="18" charset="0"/>
                  </a:rPr>
                  <a:t>2^</a:t>
                </a:r>
                <a:r>
                  <a:rPr lang="pt-BR" i="0" noProof="1">
                    <a:latin typeface="Cambria Math" panose="02040503050406030204" pitchFamily="18" charset="0"/>
                  </a:rPr>
                  <a:t>∗</a:t>
                </a:r>
                <a:r>
                  <a:rPr lang="pt-BR" dirty="0"/>
                  <a:t> e resolver para </a:t>
                </a:r>
                <a:r>
                  <a:rPr lang="pt-BR" i="0" noProof="1">
                    <a:latin typeface="Cambria Math" panose="02040503050406030204" pitchFamily="18" charset="0"/>
                  </a:rPr>
                  <a:t>𝑝_</a:t>
                </a:r>
                <a:r>
                  <a:rPr lang="pt-BR" b="0" i="0" noProof="1">
                    <a:latin typeface="Cambria Math" panose="02040503050406030204" pitchFamily="18" charset="0"/>
                  </a:rPr>
                  <a:t>2^</a:t>
                </a:r>
                <a:r>
                  <a:rPr lang="pt-BR" i="0" noProof="1">
                    <a:latin typeface="Cambria Math" panose="02040503050406030204" pitchFamily="18" charset="0"/>
                  </a:rPr>
                  <a:t>∗</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59</a:t>
            </a:fld>
            <a:endParaRPr lang="pt-BR"/>
          </a:p>
        </p:txBody>
      </p:sp>
    </p:spTree>
    <p:extLst>
      <p:ext uri="{BB962C8B-B14F-4D97-AF65-F5344CB8AC3E}">
        <p14:creationId xmlns:p14="http://schemas.microsoft.com/office/powerpoint/2010/main" val="42633676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Intro</a:t>
            </a:r>
            <a:r>
              <a:rPr lang="pt-BR" b="1" dirty="0"/>
              <a:t>:</a:t>
            </a:r>
            <a:r>
              <a:rPr lang="pt-BR" dirty="0"/>
              <a:t> Artigo no AVA (49k </a:t>
            </a:r>
            <a:r>
              <a:rPr lang="pt-BR" dirty="0" err="1"/>
              <a:t>citacoes</a:t>
            </a:r>
            <a:r>
              <a:rPr lang="pt-BR" dirty="0"/>
              <a:t>). Problema que acontece quando os incentivos privados não estão alinhados com os incentivos da sociedade como um todo.</a:t>
            </a:r>
          </a:p>
          <a:p>
            <a:endParaRPr lang="pt-BR" dirty="0"/>
          </a:p>
          <a:p>
            <a:r>
              <a:rPr lang="pt-BR" b="1" dirty="0"/>
              <a:t>P2:</a:t>
            </a:r>
            <a:r>
              <a:rPr lang="pt-BR" dirty="0"/>
              <a:t> O nível de provisão ótima social acontece onde o </a:t>
            </a:r>
            <a:r>
              <a:rPr lang="pt-BR" dirty="0" err="1"/>
              <a:t>BMgS</a:t>
            </a:r>
            <a:r>
              <a:rPr lang="pt-BR" dirty="0"/>
              <a:t>=</a:t>
            </a:r>
            <a:r>
              <a:rPr lang="pt-BR" dirty="0" err="1"/>
              <a:t>CMgS</a:t>
            </a:r>
            <a:r>
              <a:rPr lang="pt-BR" dirty="0"/>
              <a:t>. Se a otimização for feita pela ótica privada, haverá </a:t>
            </a:r>
            <a:r>
              <a:rPr lang="pt-BR" dirty="0" err="1"/>
              <a:t>sub-provisão</a:t>
            </a:r>
            <a:r>
              <a:rPr lang="pt-BR" dirty="0"/>
              <a:t> ou </a:t>
            </a:r>
            <a:r>
              <a:rPr lang="pt-BR" dirty="0" err="1"/>
              <a:t>sobre-utilização</a:t>
            </a:r>
            <a:r>
              <a:rPr lang="pt-BR" dirty="0"/>
              <a:t>. </a:t>
            </a:r>
            <a:r>
              <a:rPr lang="pt-BR" b="1" dirty="0"/>
              <a:t>O problema dos bens comuns nada mais é do que uma aplicação do problema de externalidades.</a:t>
            </a:r>
          </a:p>
          <a:p>
            <a:endParaRPr lang="pt-BR" dirty="0"/>
          </a:p>
          <a:p>
            <a:r>
              <a:rPr lang="pt-BR" b="1" dirty="0"/>
              <a:t>P3: </a:t>
            </a:r>
            <a:r>
              <a:rPr lang="pt-BR" dirty="0"/>
              <a:t>As cabras geram beneficio privado para os fazendeiros, mas um custo coletivo através do consumo do pasto</a:t>
            </a:r>
          </a:p>
        </p:txBody>
      </p:sp>
      <p:sp>
        <p:nvSpPr>
          <p:cNvPr id="4" name="Slide Number Placeholder 3"/>
          <p:cNvSpPr>
            <a:spLocks noGrp="1"/>
          </p:cNvSpPr>
          <p:nvPr>
            <p:ph type="sldNum" sz="quarter" idx="5"/>
          </p:nvPr>
        </p:nvSpPr>
        <p:spPr/>
        <p:txBody>
          <a:bodyPr/>
          <a:lstStyle/>
          <a:p>
            <a:fld id="{B2DE22FB-4F32-4F44-9195-D0BEF89D065E}" type="slidenum">
              <a:rPr lang="pt-BR" smtClean="0"/>
              <a:t>61</a:t>
            </a:fld>
            <a:endParaRPr lang="pt-BR"/>
          </a:p>
        </p:txBody>
      </p:sp>
    </p:spTree>
    <p:extLst>
      <p:ext uri="{BB962C8B-B14F-4D97-AF65-F5344CB8AC3E}">
        <p14:creationId xmlns:p14="http://schemas.microsoft.com/office/powerpoint/2010/main" val="634864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P5:</a:t>
                </a:r>
                <a:r>
                  <a:rPr lang="pt-BR" dirty="0"/>
                  <a:t> Ou seja, o valor de uma cabra pastando, </a:t>
                </a:r>
                <a14:m>
                  <m:oMath xmlns:m="http://schemas.openxmlformats.org/officeDocument/2006/math">
                    <m:r>
                      <a:rPr lang="pt-BR" i="1" noProof="1" dirty="0" smtClean="0">
                        <a:latin typeface="Cambria Math" panose="02040503050406030204" pitchFamily="18" charset="0"/>
                      </a:rPr>
                      <m:t>𝑣</m:t>
                    </m:r>
                    <m:r>
                      <a:rPr lang="pt-BR" i="1" noProof="1" dirty="0" smtClean="0">
                        <a:latin typeface="Cambria Math" panose="02040503050406030204" pitchFamily="18" charset="0"/>
                      </a:rPr>
                      <m:t>(</m:t>
                    </m:r>
                    <m:r>
                      <a:rPr lang="pt-BR" i="1" noProof="1" dirty="0" smtClean="0">
                        <a:latin typeface="Cambria Math" panose="02040503050406030204" pitchFamily="18" charset="0"/>
                      </a:rPr>
                      <m:t>𝐺</m:t>
                    </m:r>
                    <m:r>
                      <a:rPr lang="pt-BR" i="1" noProof="1" dirty="0" smtClean="0">
                        <a:latin typeface="Cambria Math" panose="02040503050406030204" pitchFamily="18" charset="0"/>
                      </a:rPr>
                      <m:t>)</m:t>
                    </m:r>
                  </m:oMath>
                </a14:m>
                <a:r>
                  <a:rPr lang="pt-BR" dirty="0"/>
                  <a:t>, é função do total de cabras </a:t>
                </a:r>
                <a14:m>
                  <m:oMath xmlns:m="http://schemas.openxmlformats.org/officeDocument/2006/math">
                    <m:r>
                      <a:rPr lang="pt-BR" i="1" noProof="1" dirty="0" smtClean="0">
                        <a:latin typeface="Cambria Math" panose="02040503050406030204" pitchFamily="18" charset="0"/>
                      </a:rPr>
                      <m:t>𝐺</m:t>
                    </m:r>
                  </m:oMath>
                </a14:m>
                <a:r>
                  <a:rPr lang="pt-BR" dirty="0"/>
                  <a:t> no pasto. Aqui é que reside o problema</a:t>
                </a:r>
                <a:r>
                  <a:rPr lang="pt-BR" baseline="0" dirty="0"/>
                  <a:t> do bem comum.</a:t>
                </a:r>
                <a:endParaRPr lang="pt-BR" dirty="0"/>
              </a:p>
            </p:txBody>
          </p:sp>
        </mc:Choice>
        <mc:Fallback xmlns="">
          <p:sp>
            <p:nvSpPr>
              <p:cNvPr id="3" name="Notes Placeholder 2"/>
              <p:cNvSpPr>
                <a:spLocks noGrp="1"/>
              </p:cNvSpPr>
              <p:nvPr>
                <p:ph type="body" idx="1"/>
              </p:nvPr>
            </p:nvSpPr>
            <p:spPr/>
            <p:txBody>
              <a:bodyPr/>
              <a:lstStyle/>
              <a:p>
                <a:r>
                  <a:rPr lang="pt-BR" dirty="0"/>
                  <a:t>P5 - Ou seja, o valor de uma cabra pastando, </a:t>
                </a:r>
                <a:r>
                  <a:rPr lang="pt-BR" i="0" noProof="1">
                    <a:latin typeface="Cambria Math" panose="02040503050406030204" pitchFamily="18" charset="0"/>
                  </a:rPr>
                  <a:t>𝑣(𝐺)</a:t>
                </a:r>
                <a:r>
                  <a:rPr lang="pt-BR" dirty="0"/>
                  <a:t>, é função do total de cabras </a:t>
                </a:r>
                <a:r>
                  <a:rPr lang="pt-BR" i="0" noProof="1">
                    <a:latin typeface="Cambria Math" panose="02040503050406030204" pitchFamily="18" charset="0"/>
                  </a:rPr>
                  <a:t>𝐺</a:t>
                </a:r>
                <a:r>
                  <a:rPr lang="pt-BR" dirty="0"/>
                  <a:t> no pasto</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62</a:t>
            </a:fld>
            <a:endParaRPr lang="pt-BR"/>
          </a:p>
        </p:txBody>
      </p:sp>
    </p:spTree>
    <p:extLst>
      <p:ext uri="{BB962C8B-B14F-4D97-AF65-F5344CB8AC3E}">
        <p14:creationId xmlns:p14="http://schemas.microsoft.com/office/powerpoint/2010/main" val="29339266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P2:</a:t>
            </a:r>
            <a:r>
              <a:rPr lang="pt-BR" sz="1800" dirty="0">
                <a:effectLst/>
                <a:latin typeface="Segoe UI" panose="020B0502040204020203" pitchFamily="34" charset="0"/>
              </a:rPr>
              <a:t> se houver mais cabras pastando do que o pasto aguenta, o valor de cada cabra passa a ser 0 (a cabra não produz ou não sobrevive)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P3:</a:t>
            </a:r>
            <a:r>
              <a:rPr lang="pt-BR" sz="1800" dirty="0">
                <a:effectLst/>
                <a:latin typeface="Segoe UI" panose="020B0502040204020203" pitchFamily="34" charset="0"/>
              </a:rPr>
              <a:t> Como as primeiras cabras tem muito pasto para se alimentar, adicionar mais uma cabra fará pouca diferença. Mas quando há tantas cabras que cada uma só tem pasto suficiente para não morrer de fome, adicionar mais uma cabra prejudica todos os demais</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63</a:t>
            </a:fld>
            <a:endParaRPr lang="pt-BR"/>
          </a:p>
        </p:txBody>
      </p:sp>
    </p:spTree>
    <p:extLst>
      <p:ext uri="{BB962C8B-B14F-4D97-AF65-F5344CB8AC3E}">
        <p14:creationId xmlns:p14="http://schemas.microsoft.com/office/powerpoint/2010/main" val="23831308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err="1"/>
                  <a:t>Intro</a:t>
                </a:r>
                <a:r>
                  <a:rPr lang="pt-BR" b="1" dirty="0"/>
                  <a:t>: </a:t>
                </a:r>
                <a:r>
                  <a:rPr lang="pt-BR" dirty="0"/>
                  <a:t>O valor de cada cabra no pasto decresce cada vez mais rápido a medida em que aumenta o numero total de cabras pastando: </a:t>
                </a:r>
                <a14:m>
                  <m:oMath xmlns:m="http://schemas.openxmlformats.org/officeDocument/2006/math">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𝐺</m:t>
                        </m:r>
                      </m:e>
                    </m:d>
                    <m:r>
                      <a:rPr lang="pt-BR" b="0" i="1" noProof="1" dirty="0" smtClean="0">
                        <a:latin typeface="Cambria Math" panose="02040503050406030204" pitchFamily="18" charset="0"/>
                      </a:rPr>
                      <m:t>&lt;0</m:t>
                    </m:r>
                  </m:oMath>
                </a14:m>
                <a:r>
                  <a:rPr lang="pt-BR" noProof="1"/>
                  <a:t> e </a:t>
                </a:r>
                <a14:m>
                  <m:oMath xmlns:m="http://schemas.openxmlformats.org/officeDocument/2006/math">
                    <m:sSup>
                      <m:sSupPr>
                        <m:ctrlPr>
                          <a:rPr lang="pt-BR" i="1" noProof="1" dirty="0">
                            <a:latin typeface="Cambria Math" panose="02040503050406030204" pitchFamily="18" charset="0"/>
                          </a:rPr>
                        </m:ctrlPr>
                      </m:sSupPr>
                      <m:e>
                        <m:r>
                          <a:rPr lang="pt-BR" i="1" noProof="1" dirty="0">
                            <a:latin typeface="Cambria Math" panose="02040503050406030204" pitchFamily="18" charset="0"/>
                          </a:rPr>
                          <m:t>𝑣</m:t>
                        </m:r>
                      </m:e>
                      <m:sup>
                        <m:r>
                          <a:rPr lang="pt-BR" i="1" noProof="1" dirty="0">
                            <a:latin typeface="Cambria Math" panose="02040503050406030204" pitchFamily="18" charset="0"/>
                          </a:rPr>
                          <m:t>′</m:t>
                        </m:r>
                        <m:r>
                          <a:rPr lang="pt-BR" b="0" i="1" noProof="1" dirty="0" smtClean="0">
                            <a:latin typeface="Cambria Math" panose="02040503050406030204" pitchFamily="18" charset="0"/>
                          </a:rPr>
                          <m:t>′</m:t>
                        </m:r>
                      </m:sup>
                    </m:sSup>
                    <m:d>
                      <m:dPr>
                        <m:ctrlPr>
                          <a:rPr lang="pt-BR" i="1" noProof="1" dirty="0">
                            <a:latin typeface="Cambria Math" panose="02040503050406030204" pitchFamily="18" charset="0"/>
                          </a:rPr>
                        </m:ctrlPr>
                      </m:dPr>
                      <m:e>
                        <m:r>
                          <a:rPr lang="pt-BR" i="1" noProof="1" dirty="0">
                            <a:latin typeface="Cambria Math" panose="02040503050406030204" pitchFamily="18" charset="0"/>
                          </a:rPr>
                          <m:t>𝐺</m:t>
                        </m:r>
                      </m:e>
                    </m:d>
                    <m:r>
                      <a:rPr lang="pt-BR" i="1" noProof="1" dirty="0">
                        <a:latin typeface="Cambria Math" panose="02040503050406030204" pitchFamily="18" charset="0"/>
                      </a:rPr>
                      <m:t>&lt;</m:t>
                    </m:r>
                    <m:r>
                      <a:rPr lang="pt-BR" b="0" i="1" noProof="1" dirty="0" smtClean="0">
                        <a:latin typeface="Cambria Math" panose="02040503050406030204" pitchFamily="18" charset="0"/>
                      </a:rPr>
                      <m:t>0</m:t>
                    </m:r>
                  </m:oMath>
                </a14:m>
                <a:endParaRPr lang="pt-BR" dirty="0"/>
              </a:p>
            </p:txBody>
          </p:sp>
        </mc:Choice>
        <mc:Fallback xmlns="">
          <p:sp>
            <p:nvSpPr>
              <p:cNvPr id="3" name="Notes Placeholder 2"/>
              <p:cNvSpPr>
                <a:spLocks noGrp="1"/>
              </p:cNvSpPr>
              <p:nvPr>
                <p:ph type="body" idx="1"/>
              </p:nvPr>
            </p:nvSpPr>
            <p:spPr/>
            <p:txBody>
              <a:bodyPr/>
              <a:lstStyle/>
              <a:p>
                <a:r>
                  <a:rPr lang="pt-BR" dirty="0"/>
                  <a:t>O valor de cada cabra no pasto decresce cada vez mais rápido a medida em que aumenta o numero total de cabras pastando: </a:t>
                </a:r>
                <a:r>
                  <a:rPr lang="pt-BR" b="0" i="0" noProof="1">
                    <a:latin typeface="Cambria Math" panose="02040503050406030204" pitchFamily="18" charset="0"/>
                  </a:rPr>
                  <a:t>𝑣^′ (𝐺)&lt;0</a:t>
                </a:r>
                <a:r>
                  <a:rPr lang="pt-BR" noProof="1"/>
                  <a:t> e </a:t>
                </a:r>
                <a:r>
                  <a:rPr lang="pt-BR" i="0" noProof="1">
                    <a:latin typeface="Cambria Math" panose="02040503050406030204" pitchFamily="18" charset="0"/>
                  </a:rPr>
                  <a:t>𝑣^′</a:t>
                </a:r>
                <a:r>
                  <a:rPr lang="pt-BR" b="0" i="0" noProof="1">
                    <a:latin typeface="Cambria Math" panose="02040503050406030204" pitchFamily="18" charset="0"/>
                  </a:rPr>
                  <a:t>′ </a:t>
                </a:r>
                <a:r>
                  <a:rPr lang="pt-BR" i="0" noProof="1">
                    <a:latin typeface="Cambria Math" panose="02040503050406030204" pitchFamily="18" charset="0"/>
                  </a:rPr>
                  <a:t>(𝐺)&lt;</a:t>
                </a:r>
                <a:r>
                  <a:rPr lang="pt-BR" b="0" i="0" noProof="1">
                    <a:latin typeface="Cambria Math" panose="02040503050406030204" pitchFamily="18" charset="0"/>
                  </a:rPr>
                  <a:t>0</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64</a:t>
            </a:fld>
            <a:endParaRPr lang="pt-BR"/>
          </a:p>
        </p:txBody>
      </p:sp>
    </p:spTree>
    <p:extLst>
      <p:ext uri="{BB962C8B-B14F-4D97-AF65-F5344CB8AC3E}">
        <p14:creationId xmlns:p14="http://schemas.microsoft.com/office/powerpoint/2010/main" val="37558591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rgbClr val="FF0000"/>
                </a:solidFill>
              </a:rPr>
              <a:t>*</a:t>
            </a:r>
            <a:r>
              <a:rPr lang="pt-BR" sz="1200" dirty="0"/>
              <a:t> Assumiremos que o número de cabras é continuamente divisível</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65</a:t>
            </a:fld>
            <a:endParaRPr lang="pt-BR"/>
          </a:p>
        </p:txBody>
      </p:sp>
    </p:spTree>
    <p:extLst>
      <p:ext uri="{BB962C8B-B14F-4D97-AF65-F5344CB8AC3E}">
        <p14:creationId xmlns:p14="http://schemas.microsoft.com/office/powerpoint/2010/main" val="4032673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P2: </a:t>
                </a:r>
                <a:r>
                  <a:rPr lang="pt-BR" dirty="0"/>
                  <a:t>O </a:t>
                </a:r>
                <a:r>
                  <a:rPr lang="pt-BR" dirty="0" err="1"/>
                  <a:t>payoff</a:t>
                </a:r>
                <a:r>
                  <a:rPr lang="pt-BR" dirty="0"/>
                  <a:t> de cada jogador </a:t>
                </a:r>
                <a14:m>
                  <m:oMath xmlns:m="http://schemas.openxmlformats.org/officeDocument/2006/math">
                    <m:r>
                      <a:rPr lang="pt-BR" b="0" i="1" smtClean="0">
                        <a:latin typeface="Cambria Math" panose="02040503050406030204" pitchFamily="18" charset="0"/>
                      </a:rPr>
                      <m:t>𝑖</m:t>
                    </m:r>
                  </m:oMath>
                </a14:m>
                <a:r>
                  <a:rPr lang="en-US" dirty="0"/>
                  <a:t> </a:t>
                </a:r>
                <a:r>
                  <a:rPr lang="en-US" dirty="0" err="1"/>
                  <a:t>será</a:t>
                </a:r>
                <a:r>
                  <a:rPr lang="en-US" dirty="0"/>
                  <a:t>: </a:t>
                </a:r>
                <a:r>
                  <a:rPr lang="en-US" dirty="0" err="1"/>
                  <a:t>seu</a:t>
                </a:r>
                <a:r>
                  <a:rPr lang="en-US" dirty="0"/>
                  <a:t> total</a:t>
                </a:r>
                <a:r>
                  <a:rPr lang="en-US" baseline="0" dirty="0"/>
                  <a:t> de </a:t>
                </a:r>
                <a:r>
                  <a:rPr lang="en-US" baseline="0" dirty="0" err="1"/>
                  <a:t>cabras</a:t>
                </a:r>
                <a:r>
                  <a:rPr lang="en-US" baseline="0" dirty="0"/>
                  <a:t> </a:t>
                </a:r>
                <a:r>
                  <a:rPr lang="en-US" baseline="0" dirty="0" err="1"/>
                  <a:t>vezes</a:t>
                </a:r>
                <a:r>
                  <a:rPr lang="en-US" dirty="0"/>
                  <a:t> o valor de </a:t>
                </a:r>
                <a:r>
                  <a:rPr lang="en-US" dirty="0" err="1"/>
                  <a:t>cada</a:t>
                </a:r>
                <a:r>
                  <a:rPr lang="en-US" dirty="0"/>
                  <a:t> </a:t>
                </a:r>
                <a:r>
                  <a:rPr lang="en-US" dirty="0" err="1"/>
                  <a:t>cabra</a:t>
                </a:r>
                <a:r>
                  <a:rPr lang="en-US" dirty="0"/>
                  <a:t> (</a:t>
                </a:r>
                <a:r>
                  <a:rPr lang="en-US" dirty="0" err="1"/>
                  <a:t>receita</a:t>
                </a:r>
                <a:r>
                  <a:rPr lang="en-US" dirty="0"/>
                  <a:t>) </a:t>
                </a:r>
                <a:r>
                  <a:rPr lang="en-US" dirty="0" err="1"/>
                  <a:t>menos</a:t>
                </a:r>
                <a:r>
                  <a:rPr lang="en-US" dirty="0"/>
                  <a:t> o </a:t>
                </a:r>
                <a:r>
                  <a:rPr lang="en-US" dirty="0" err="1"/>
                  <a:t>quanto</a:t>
                </a:r>
                <a:r>
                  <a:rPr lang="en-US" dirty="0"/>
                  <a:t> </a:t>
                </a:r>
                <a:r>
                  <a:rPr lang="en-US" dirty="0" err="1"/>
                  <a:t>ele</a:t>
                </a:r>
                <a:r>
                  <a:rPr lang="en-US" dirty="0"/>
                  <a:t> </a:t>
                </a:r>
                <a:r>
                  <a:rPr lang="en-US" dirty="0" err="1"/>
                  <a:t>gastou</a:t>
                </a:r>
                <a:r>
                  <a:rPr lang="en-US" dirty="0"/>
                  <a:t> </a:t>
                </a:r>
                <a:r>
                  <a:rPr lang="en-US" dirty="0" err="1"/>
                  <a:t>por</a:t>
                </a:r>
                <a:r>
                  <a:rPr lang="en-US" dirty="0"/>
                  <a:t> </a:t>
                </a:r>
                <a:r>
                  <a:rPr lang="en-US" dirty="0" err="1"/>
                  <a:t>cabra</a:t>
                </a:r>
                <a:r>
                  <a:rPr lang="en-US" dirty="0"/>
                  <a:t> (</a:t>
                </a:r>
                <a:r>
                  <a:rPr lang="en-US" dirty="0" err="1"/>
                  <a:t>custo</a:t>
                </a:r>
                <a:r>
                  <a:rPr lang="en-US" dirty="0"/>
                  <a:t>)</a:t>
                </a:r>
              </a:p>
            </p:txBody>
          </p:sp>
        </mc:Choice>
        <mc:Fallback xmlns="">
          <p:sp>
            <p:nvSpPr>
              <p:cNvPr id="3" name="Notes Placeholder 2"/>
              <p:cNvSpPr>
                <a:spLocks noGrp="1"/>
              </p:cNvSpPr>
              <p:nvPr>
                <p:ph type="body" idx="1"/>
              </p:nvPr>
            </p:nvSpPr>
            <p:spPr/>
            <p:txBody>
              <a:bodyPr/>
              <a:lstStyle/>
              <a:p>
                <a:r>
                  <a:rPr lang="pt-BR" b="1" dirty="0"/>
                  <a:t>P2: </a:t>
                </a:r>
                <a:r>
                  <a:rPr lang="pt-BR" dirty="0"/>
                  <a:t>O </a:t>
                </a:r>
                <a:r>
                  <a:rPr lang="pt-BR" dirty="0" err="1"/>
                  <a:t>payoff</a:t>
                </a:r>
                <a:r>
                  <a:rPr lang="pt-BR" dirty="0"/>
                  <a:t> de cada jogador </a:t>
                </a:r>
                <a:r>
                  <a:rPr lang="pt-BR" b="0" i="0">
                    <a:latin typeface="Cambria Math" panose="02040503050406030204" pitchFamily="18" charset="0"/>
                  </a:rPr>
                  <a:t>𝑖</a:t>
                </a:r>
                <a:r>
                  <a:rPr lang="en-US" dirty="0"/>
                  <a:t> </a:t>
                </a:r>
                <a:r>
                  <a:rPr lang="en-US" dirty="0" err="1"/>
                  <a:t>será</a:t>
                </a:r>
                <a:r>
                  <a:rPr lang="en-US" dirty="0"/>
                  <a:t>: </a:t>
                </a:r>
                <a:r>
                  <a:rPr lang="en-US" dirty="0" err="1"/>
                  <a:t>seu</a:t>
                </a:r>
                <a:r>
                  <a:rPr lang="en-US" dirty="0"/>
                  <a:t> total</a:t>
                </a:r>
                <a:r>
                  <a:rPr lang="en-US" baseline="0" dirty="0"/>
                  <a:t> de </a:t>
                </a:r>
                <a:r>
                  <a:rPr lang="en-US" baseline="0" dirty="0" err="1"/>
                  <a:t>cabras</a:t>
                </a:r>
                <a:r>
                  <a:rPr lang="en-US" baseline="0" dirty="0"/>
                  <a:t> </a:t>
                </a:r>
                <a:r>
                  <a:rPr lang="en-US" baseline="0" dirty="0" err="1"/>
                  <a:t>vezes</a:t>
                </a:r>
                <a:r>
                  <a:rPr lang="en-US" dirty="0"/>
                  <a:t> o valor de </a:t>
                </a:r>
                <a:r>
                  <a:rPr lang="en-US" dirty="0" err="1"/>
                  <a:t>cada</a:t>
                </a:r>
                <a:r>
                  <a:rPr lang="en-US" dirty="0"/>
                  <a:t> </a:t>
                </a:r>
                <a:r>
                  <a:rPr lang="en-US" dirty="0" err="1"/>
                  <a:t>cabra</a:t>
                </a:r>
                <a:r>
                  <a:rPr lang="en-US" dirty="0"/>
                  <a:t> (</a:t>
                </a:r>
                <a:r>
                  <a:rPr lang="en-US" dirty="0" err="1"/>
                  <a:t>receita</a:t>
                </a:r>
                <a:r>
                  <a:rPr lang="en-US" dirty="0"/>
                  <a:t>) </a:t>
                </a:r>
                <a:r>
                  <a:rPr lang="en-US" dirty="0" err="1"/>
                  <a:t>menos</a:t>
                </a:r>
                <a:r>
                  <a:rPr lang="en-US" dirty="0"/>
                  <a:t> o </a:t>
                </a:r>
                <a:r>
                  <a:rPr lang="en-US" dirty="0" err="1"/>
                  <a:t>quanto</a:t>
                </a:r>
                <a:r>
                  <a:rPr lang="en-US" dirty="0"/>
                  <a:t> </a:t>
                </a:r>
                <a:r>
                  <a:rPr lang="en-US" dirty="0" err="1"/>
                  <a:t>ele</a:t>
                </a:r>
                <a:r>
                  <a:rPr lang="en-US" dirty="0"/>
                  <a:t> </a:t>
                </a:r>
                <a:r>
                  <a:rPr lang="en-US" dirty="0" err="1"/>
                  <a:t>gastou</a:t>
                </a:r>
                <a:r>
                  <a:rPr lang="en-US" dirty="0"/>
                  <a:t> </a:t>
                </a:r>
                <a:r>
                  <a:rPr lang="en-US" dirty="0" err="1"/>
                  <a:t>por</a:t>
                </a:r>
                <a:r>
                  <a:rPr lang="en-US" dirty="0"/>
                  <a:t> </a:t>
                </a:r>
                <a:r>
                  <a:rPr lang="en-US" dirty="0" err="1"/>
                  <a:t>cabra</a:t>
                </a:r>
                <a:r>
                  <a:rPr lang="en-US" dirty="0"/>
                  <a:t> (</a:t>
                </a:r>
                <a:r>
                  <a:rPr lang="en-US" dirty="0" err="1"/>
                  <a:t>custo</a:t>
                </a:r>
                <a:r>
                  <a:rPr lang="en-US" dirty="0"/>
                  <a:t>)</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66</a:t>
            </a:fld>
            <a:endParaRPr lang="pt-BR"/>
          </a:p>
        </p:txBody>
      </p:sp>
    </p:spTree>
    <p:extLst>
      <p:ext uri="{BB962C8B-B14F-4D97-AF65-F5344CB8AC3E}">
        <p14:creationId xmlns:p14="http://schemas.microsoft.com/office/powerpoint/2010/main" val="60978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Na matriz abaixo, T é estritamente dominada por M, M é fracamente dominada por B, T é estritamente dominada por B</a:t>
            </a:r>
          </a:p>
          <a:p>
            <a:endParaRPr lang="pt-BR" noProof="0" dirty="0"/>
          </a:p>
          <a:p>
            <a:r>
              <a:rPr lang="pt-BR" noProof="0" dirty="0"/>
              <a:t>…...... L       R</a:t>
            </a:r>
          </a:p>
          <a:p>
            <a:r>
              <a:rPr lang="pt-BR" noProof="0" dirty="0"/>
              <a:t>T   (1, a)  (0, b)</a:t>
            </a:r>
          </a:p>
          <a:p>
            <a:r>
              <a:rPr lang="pt-BR" noProof="0" dirty="0"/>
              <a:t>M  (2, c)  (0, d)</a:t>
            </a:r>
          </a:p>
          <a:p>
            <a:r>
              <a:rPr lang="pt-BR" noProof="0" dirty="0"/>
              <a:t>B   (2, e)  (1, f)</a:t>
            </a:r>
          </a:p>
        </p:txBody>
      </p:sp>
      <p:sp>
        <p:nvSpPr>
          <p:cNvPr id="4" name="Slide Number Placeholder 3"/>
          <p:cNvSpPr>
            <a:spLocks noGrp="1"/>
          </p:cNvSpPr>
          <p:nvPr>
            <p:ph type="sldNum" sz="quarter" idx="5"/>
          </p:nvPr>
        </p:nvSpPr>
        <p:spPr/>
        <p:txBody>
          <a:bodyPr/>
          <a:lstStyle/>
          <a:p>
            <a:fld id="{B2DE22FB-4F32-4F44-9195-D0BEF89D065E}" type="slidenum">
              <a:rPr lang="pt-BR" smtClean="0"/>
              <a:t>8</a:t>
            </a:fld>
            <a:endParaRPr lang="pt-BR"/>
          </a:p>
        </p:txBody>
      </p:sp>
    </p:spTree>
    <p:extLst>
      <p:ext uri="{BB962C8B-B14F-4D97-AF65-F5344CB8AC3E}">
        <p14:creationId xmlns:p14="http://schemas.microsoft.com/office/powerpoint/2010/main" val="8733888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P0:</a:t>
                </a:r>
                <a:r>
                  <a:rPr lang="pt-BR" dirty="0"/>
                  <a:t> (1.2.4) </a:t>
                </a:r>
                <a14:m>
                  <m:oMath xmlns:m="http://schemas.openxmlformats.org/officeDocument/2006/math">
                    <m:sSub>
                      <m:sSubPr>
                        <m:ctrlPr>
                          <a:rPr lang="pt-BR" sz="1200" b="0" i="1" noProof="1" dirty="0" smtClean="0">
                            <a:latin typeface="Cambria Math" panose="02040503050406030204" pitchFamily="18" charset="0"/>
                          </a:rPr>
                        </m:ctrlPr>
                      </m:sSub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𝑖</m:t>
                        </m:r>
                      </m:sub>
                    </m:sSub>
                    <m:r>
                      <a:rPr lang="pt-BR" sz="1200" b="0" i="1" noProof="1" dirty="0" smtClean="0">
                        <a:latin typeface="Cambria Math" panose="02040503050406030204" pitchFamily="18" charset="0"/>
                      </a:rPr>
                      <m:t> </m:t>
                    </m:r>
                    <m:r>
                      <a:rPr lang="pt-BR" sz="1200" b="0" i="1" noProof="1" dirty="0" smtClean="0">
                        <a:latin typeface="Cambria Math" panose="02040503050406030204" pitchFamily="18" charset="0"/>
                      </a:rPr>
                      <m:t>𝑣</m:t>
                    </m:r>
                    <m:d>
                      <m:dPr>
                        <m:ctrlPr>
                          <a:rPr lang="pt-BR" sz="1200" b="0" i="1" noProof="1" dirty="0" smtClean="0">
                            <a:latin typeface="Cambria Math" panose="02040503050406030204" pitchFamily="18" charset="0"/>
                          </a:rPr>
                        </m:ctrlPr>
                      </m:dPr>
                      <m:e>
                        <m:sSub>
                          <m:sSubPr>
                            <m:ctrlPr>
                              <a:rPr lang="pt-BR" sz="1200" b="0" i="1" noProof="1" dirty="0" smtClean="0">
                                <a:latin typeface="Cambria Math" panose="02040503050406030204" pitchFamily="18" charset="0"/>
                              </a:rPr>
                            </m:ctrlPr>
                          </m:sSub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1</m:t>
                            </m:r>
                          </m:sub>
                        </m:sSub>
                        <m:r>
                          <a:rPr lang="pt-BR" sz="1200" b="0" i="1" noProof="1" dirty="0" smtClean="0">
                            <a:latin typeface="Cambria Math" panose="02040503050406030204" pitchFamily="18" charset="0"/>
                          </a:rPr>
                          <m:t>+…+</m:t>
                        </m:r>
                        <m:sSub>
                          <m:sSubPr>
                            <m:ctrlPr>
                              <a:rPr lang="pt-BR" sz="1200" b="0" i="1" noProof="1" dirty="0" smtClean="0">
                                <a:latin typeface="Cambria Math" panose="02040503050406030204" pitchFamily="18" charset="0"/>
                              </a:rPr>
                            </m:ctrlPr>
                          </m:sSub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𝑖</m:t>
                            </m:r>
                            <m:r>
                              <a:rPr lang="pt-BR" sz="1200" b="0" i="1" noProof="1" dirty="0" smtClean="0">
                                <a:latin typeface="Cambria Math" panose="02040503050406030204" pitchFamily="18" charset="0"/>
                              </a:rPr>
                              <m:t>−1</m:t>
                            </m:r>
                          </m:sub>
                        </m:sSub>
                        <m:r>
                          <a:rPr lang="pt-BR" sz="1200" b="0" i="1" noProof="1" dirty="0" smtClean="0">
                            <a:latin typeface="Cambria Math" panose="02040503050406030204" pitchFamily="18" charset="0"/>
                          </a:rPr>
                          <m:t>+</m:t>
                        </m:r>
                        <m:sSub>
                          <m:sSubPr>
                            <m:ctrlPr>
                              <a:rPr lang="pt-BR" sz="1200" b="0" i="1" noProof="1" dirty="0" smtClean="0">
                                <a:latin typeface="Cambria Math" panose="02040503050406030204" pitchFamily="18" charset="0"/>
                              </a:rPr>
                            </m:ctrlPr>
                          </m:sSub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𝑖</m:t>
                            </m:r>
                          </m:sub>
                        </m:sSub>
                        <m:r>
                          <a:rPr lang="pt-BR" sz="1200" b="0" i="1" noProof="1" dirty="0" smtClean="0">
                            <a:latin typeface="Cambria Math" panose="02040503050406030204" pitchFamily="18" charset="0"/>
                          </a:rPr>
                          <m:t>+</m:t>
                        </m:r>
                        <m:sSub>
                          <m:sSubPr>
                            <m:ctrlPr>
                              <a:rPr lang="pt-BR" sz="1200" b="0" i="1" noProof="1" dirty="0" smtClean="0">
                                <a:latin typeface="Cambria Math" panose="02040503050406030204" pitchFamily="18" charset="0"/>
                              </a:rPr>
                            </m:ctrlPr>
                          </m:sSub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𝑖</m:t>
                            </m:r>
                            <m:r>
                              <a:rPr lang="pt-BR" sz="1200" b="0" i="1" noProof="1" dirty="0" smtClean="0">
                                <a:latin typeface="Cambria Math" panose="02040503050406030204" pitchFamily="18" charset="0"/>
                              </a:rPr>
                              <m:t>+1</m:t>
                            </m:r>
                          </m:sub>
                        </m:sSub>
                        <m:r>
                          <a:rPr lang="pt-BR" sz="1200" b="0" i="1" noProof="1" dirty="0" smtClean="0">
                            <a:latin typeface="Cambria Math" panose="02040503050406030204" pitchFamily="18" charset="0"/>
                          </a:rPr>
                          <m:t>+…+</m:t>
                        </m:r>
                        <m:sSub>
                          <m:sSubPr>
                            <m:ctrlPr>
                              <a:rPr lang="pt-BR" sz="1200" b="0" i="1" noProof="1" dirty="0" smtClean="0">
                                <a:latin typeface="Cambria Math" panose="02040503050406030204" pitchFamily="18" charset="0"/>
                              </a:rPr>
                            </m:ctrlPr>
                          </m:sSub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𝑛</m:t>
                            </m:r>
                          </m:sub>
                        </m:sSub>
                      </m:e>
                    </m:d>
                    <m:r>
                      <a:rPr lang="pt-BR" sz="1200" b="0" i="1" noProof="1" dirty="0" smtClean="0">
                        <a:latin typeface="Cambria Math" panose="02040503050406030204" pitchFamily="18" charset="0"/>
                      </a:rPr>
                      <m:t>−</m:t>
                    </m:r>
                    <m:r>
                      <a:rPr lang="pt-BR" sz="1200" b="0" i="1" noProof="1" dirty="0" smtClean="0">
                        <a:latin typeface="Cambria Math" panose="02040503050406030204" pitchFamily="18" charset="0"/>
                      </a:rPr>
                      <m:t>𝑐</m:t>
                    </m:r>
                    <m:sSub>
                      <m:sSubPr>
                        <m:ctrlPr>
                          <a:rPr lang="pt-BR" sz="1200" b="0" i="1" noProof="1" dirty="0" smtClean="0">
                            <a:latin typeface="Cambria Math" panose="02040503050406030204" pitchFamily="18" charset="0"/>
                          </a:rPr>
                        </m:ctrlPr>
                      </m:sSub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𝑖</m:t>
                        </m:r>
                      </m:sub>
                    </m:sSub>
                  </m:oMath>
                </a14:m>
                <a:endParaRPr lang="pt-BR" dirty="0"/>
              </a:p>
              <a:p>
                <a:endParaRPr lang="pt-BR" dirty="0"/>
              </a:p>
              <a:p>
                <a:r>
                  <a:rPr lang="pt-BR" b="1" dirty="0"/>
                  <a:t>P1:</a:t>
                </a:r>
                <a:r>
                  <a:rPr lang="pt-BR" dirty="0"/>
                  <a:t> </a:t>
                </a:r>
                <a14:m>
                  <m:oMath xmlns:m="http://schemas.openxmlformats.org/officeDocument/2006/math">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max</m:t>
                        </m:r>
                      </m:fName>
                      <m:e>
                        <m:sSub>
                          <m:sSubPr>
                            <m:ctrlPr>
                              <a:rPr lang="pt-BR" sz="1200" b="0" i="1" noProof="1" dirty="0" smtClean="0">
                                <a:latin typeface="Cambria Math" panose="02040503050406030204" pitchFamily="18" charset="0"/>
                              </a:rPr>
                            </m:ctrlPr>
                          </m:sSub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𝑖</m:t>
                            </m:r>
                          </m:sub>
                        </m:sSub>
                        <m:r>
                          <a:rPr lang="pt-BR" sz="1200" b="0" i="1" noProof="1" dirty="0" smtClean="0">
                            <a:latin typeface="Cambria Math" panose="02040503050406030204" pitchFamily="18" charset="0"/>
                          </a:rPr>
                          <m:t> </m:t>
                        </m:r>
                        <m:r>
                          <a:rPr lang="pt-BR" sz="1200" b="0" i="1" noProof="1" dirty="0" smtClean="0">
                            <a:latin typeface="Cambria Math" panose="02040503050406030204" pitchFamily="18" charset="0"/>
                          </a:rPr>
                          <m:t>𝑣</m:t>
                        </m:r>
                        <m:d>
                          <m:dPr>
                            <m:ctrlPr>
                              <a:rPr lang="pt-BR" sz="1200" b="0" i="1" noProof="1" dirty="0" smtClean="0">
                                <a:latin typeface="Cambria Math" panose="02040503050406030204" pitchFamily="18" charset="0"/>
                              </a:rPr>
                            </m:ctrlPr>
                          </m:dPr>
                          <m:e>
                            <m:sSubSup>
                              <m:sSubSupPr>
                                <m:ctrlPr>
                                  <a:rPr lang="en-US" sz="1200" b="0" i="1" noProof="1" dirty="0" smtClean="0">
                                    <a:latin typeface="Cambria Math" panose="02040503050406030204" pitchFamily="18" charset="0"/>
                                  </a:rPr>
                                </m:ctrlPr>
                              </m:sSubSup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1</m:t>
                                </m:r>
                              </m:sub>
                              <m:sup>
                                <m:r>
                                  <a:rPr lang="en-US" sz="1200" b="0" i="1" noProof="1" dirty="0" smtClean="0">
                                    <a:latin typeface="Cambria Math" panose="02040503050406030204" pitchFamily="18" charset="0"/>
                                  </a:rPr>
                                  <m:t>∗</m:t>
                                </m:r>
                              </m:sup>
                            </m:sSubSup>
                            <m:r>
                              <a:rPr lang="pt-BR" sz="1200" b="0" i="1" noProof="1" dirty="0" smtClean="0">
                                <a:latin typeface="Cambria Math" panose="02040503050406030204" pitchFamily="18" charset="0"/>
                              </a:rPr>
                              <m:t>+…+</m:t>
                            </m:r>
                            <m:sSubSup>
                              <m:sSubSupPr>
                                <m:ctrlPr>
                                  <a:rPr lang="en-US" sz="1200" b="0" i="1" noProof="1" dirty="0" smtClean="0">
                                    <a:latin typeface="Cambria Math" panose="02040503050406030204" pitchFamily="18" charset="0"/>
                                  </a:rPr>
                                </m:ctrlPr>
                              </m:sSubSup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𝑖</m:t>
                                </m:r>
                                <m:r>
                                  <a:rPr lang="pt-BR" sz="1200" b="0" i="1" noProof="1" dirty="0" smtClean="0">
                                    <a:latin typeface="Cambria Math" panose="02040503050406030204" pitchFamily="18" charset="0"/>
                                  </a:rPr>
                                  <m:t>−1</m:t>
                                </m:r>
                              </m:sub>
                              <m:sup>
                                <m:r>
                                  <a:rPr lang="en-US" sz="1200" b="0" i="1" noProof="1" dirty="0" smtClean="0">
                                    <a:latin typeface="Cambria Math" panose="02040503050406030204" pitchFamily="18" charset="0"/>
                                  </a:rPr>
                                  <m:t>∗</m:t>
                                </m:r>
                              </m:sup>
                            </m:sSubSup>
                            <m:r>
                              <a:rPr lang="pt-BR" sz="1200" b="0" i="1" noProof="1" dirty="0" smtClean="0">
                                <a:latin typeface="Cambria Math" panose="02040503050406030204" pitchFamily="18" charset="0"/>
                              </a:rPr>
                              <m:t>+</m:t>
                            </m:r>
                            <m:sSub>
                              <m:sSubPr>
                                <m:ctrlPr>
                                  <a:rPr lang="pt-BR" sz="1200" b="0" i="1" noProof="1" dirty="0" smtClean="0">
                                    <a:latin typeface="Cambria Math" panose="02040503050406030204" pitchFamily="18" charset="0"/>
                                  </a:rPr>
                                </m:ctrlPr>
                              </m:sSub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𝑖</m:t>
                                </m:r>
                              </m:sub>
                            </m:sSub>
                            <m:r>
                              <a:rPr lang="pt-BR" sz="1200" b="0" i="1" noProof="1" dirty="0" smtClean="0">
                                <a:latin typeface="Cambria Math" panose="02040503050406030204" pitchFamily="18" charset="0"/>
                              </a:rPr>
                              <m:t>+</m:t>
                            </m:r>
                            <m:sSubSup>
                              <m:sSubSupPr>
                                <m:ctrlPr>
                                  <a:rPr lang="en-US" sz="1200" b="0" i="1" noProof="1" dirty="0" smtClean="0">
                                    <a:latin typeface="Cambria Math" panose="02040503050406030204" pitchFamily="18" charset="0"/>
                                  </a:rPr>
                                </m:ctrlPr>
                              </m:sSubSup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𝑖</m:t>
                                </m:r>
                                <m:r>
                                  <a:rPr lang="pt-BR" sz="1200" b="0" i="1" noProof="1" dirty="0" smtClean="0">
                                    <a:latin typeface="Cambria Math" panose="02040503050406030204" pitchFamily="18" charset="0"/>
                                  </a:rPr>
                                  <m:t>+1</m:t>
                                </m:r>
                              </m:sub>
                              <m:sup>
                                <m:r>
                                  <a:rPr lang="en-US" sz="1200" b="0" i="1" noProof="1" dirty="0" smtClean="0">
                                    <a:latin typeface="Cambria Math" panose="02040503050406030204" pitchFamily="18" charset="0"/>
                                  </a:rPr>
                                  <m:t>∗</m:t>
                                </m:r>
                              </m:sup>
                            </m:sSubSup>
                            <m:r>
                              <a:rPr lang="pt-BR" sz="1200" b="0" i="1" noProof="1" dirty="0" smtClean="0">
                                <a:latin typeface="Cambria Math" panose="02040503050406030204" pitchFamily="18" charset="0"/>
                              </a:rPr>
                              <m:t>+…+</m:t>
                            </m:r>
                            <m:sSubSup>
                              <m:sSubSupPr>
                                <m:ctrlPr>
                                  <a:rPr lang="en-US" sz="1200" b="0" i="1" noProof="1" dirty="0" smtClean="0">
                                    <a:latin typeface="Cambria Math" panose="02040503050406030204" pitchFamily="18" charset="0"/>
                                  </a:rPr>
                                </m:ctrlPr>
                              </m:sSubSup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𝑛</m:t>
                                </m:r>
                              </m:sub>
                              <m:sup>
                                <m:r>
                                  <a:rPr lang="en-US" sz="1200" b="0" i="1" noProof="1" dirty="0" smtClean="0">
                                    <a:latin typeface="Cambria Math" panose="02040503050406030204" pitchFamily="18" charset="0"/>
                                  </a:rPr>
                                  <m:t>∗</m:t>
                                </m:r>
                              </m:sup>
                            </m:sSubSup>
                          </m:e>
                        </m:d>
                        <m:r>
                          <a:rPr lang="pt-BR" sz="1200" b="0" i="1" noProof="1" dirty="0" smtClean="0">
                            <a:latin typeface="Cambria Math" panose="02040503050406030204" pitchFamily="18" charset="0"/>
                          </a:rPr>
                          <m:t>−</m:t>
                        </m:r>
                        <m:r>
                          <a:rPr lang="pt-BR" sz="1200" b="0" i="1" noProof="1" dirty="0" smtClean="0">
                            <a:latin typeface="Cambria Math" panose="02040503050406030204" pitchFamily="18" charset="0"/>
                          </a:rPr>
                          <m:t>𝑐</m:t>
                        </m:r>
                        <m:sSub>
                          <m:sSubPr>
                            <m:ctrlPr>
                              <a:rPr lang="pt-BR" sz="1200" b="0" i="1" noProof="1" dirty="0" smtClean="0">
                                <a:latin typeface="Cambria Math" panose="02040503050406030204" pitchFamily="18" charset="0"/>
                              </a:rPr>
                            </m:ctrlPr>
                          </m:sSubPr>
                          <m:e>
                            <m:r>
                              <a:rPr lang="pt-BR" sz="1200" b="0" i="1" noProof="1" dirty="0" smtClean="0">
                                <a:latin typeface="Cambria Math" panose="02040503050406030204" pitchFamily="18" charset="0"/>
                              </a:rPr>
                              <m:t>𝑔</m:t>
                            </m:r>
                          </m:e>
                          <m:sub>
                            <m:r>
                              <a:rPr lang="pt-BR" sz="1200" b="0" i="1" noProof="1" dirty="0" smtClean="0">
                                <a:latin typeface="Cambria Math" panose="02040503050406030204" pitchFamily="18" charset="0"/>
                              </a:rPr>
                              <m:t>𝑖</m:t>
                            </m:r>
                          </m:sub>
                        </m:sSub>
                      </m:e>
                    </m:func>
                  </m:oMath>
                </a14:m>
                <a:endParaRPr lang="pt-BR" dirty="0"/>
              </a:p>
              <a:p>
                <a:endParaRPr lang="pt-BR" dirty="0"/>
              </a:p>
              <a:p>
                <a:r>
                  <a:rPr lang="pt-BR" b="1" dirty="0"/>
                  <a:t>P2:</a:t>
                </a:r>
                <a:r>
                  <a:rPr lang="pt-BR" dirty="0"/>
                  <a:t>  aplicando regra do produto no termo em P1 </a:t>
                </a:r>
                <a14:m>
                  <m:oMath xmlns:m="http://schemas.openxmlformats.org/officeDocument/2006/math">
                    <m:r>
                      <a:rPr lang="pt-BR" b="0" i="1" smtClean="0">
                        <a:latin typeface="Cambria Math" panose="02040503050406030204" pitchFamily="18" charset="0"/>
                      </a:rPr>
                      <m:t>→</m:t>
                    </m:r>
                  </m:oMath>
                </a14:m>
                <a:r>
                  <a:rPr lang="pt-BR" dirty="0"/>
                  <a:t> </a:t>
                </a:r>
                <a14:m>
                  <m:oMath xmlns:m="http://schemas.openxmlformats.org/officeDocument/2006/math">
                    <m:r>
                      <a:rPr lang="en-US" b="0" i="0" dirty="0" smtClean="0">
                        <a:latin typeface="Cambria Math" panose="02040503050406030204" pitchFamily="18" charset="0"/>
                      </a:rPr>
                      <m:t>(</m:t>
                    </m:r>
                    <m:r>
                      <a:rPr lang="pt-BR" i="1" dirty="0" smtClean="0">
                        <a:latin typeface="Cambria Math" panose="02040503050406030204" pitchFamily="18" charset="0"/>
                      </a:rPr>
                      <m:t>𝑎</m:t>
                    </m:r>
                    <m:r>
                      <a:rPr lang="pt-BR" i="1" dirty="0" smtClean="0">
                        <a:latin typeface="Cambria Math" panose="02040503050406030204" pitchFamily="18" charset="0"/>
                      </a:rPr>
                      <m:t>’×</m:t>
                    </m:r>
                    <m:r>
                      <a:rPr lang="pt-BR" i="1" dirty="0" smtClean="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𝑏</m:t>
                    </m:r>
                    <m:r>
                      <a:rPr lang="pt-BR" i="1" dirty="0" smtClean="0">
                        <a:latin typeface="Cambria Math" panose="02040503050406030204" pitchFamily="18" charset="0"/>
                      </a:rPr>
                      <m:t>’</m:t>
                    </m:r>
                    <m:r>
                      <a:rPr lang="en-US" b="0" i="1" dirty="0" smtClean="0">
                        <a:latin typeface="Cambria Math" panose="02040503050406030204" pitchFamily="18" charset="0"/>
                      </a:rPr>
                      <m:t>)</m:t>
                    </m:r>
                  </m:oMath>
                </a14:m>
                <a:endParaRPr lang="pt-BR" dirty="0"/>
              </a:p>
            </p:txBody>
          </p:sp>
        </mc:Choice>
        <mc:Fallback xmlns="">
          <p:sp>
            <p:nvSpPr>
              <p:cNvPr id="3" name="Notes Placeholder 2"/>
              <p:cNvSpPr>
                <a:spLocks noGrp="1"/>
              </p:cNvSpPr>
              <p:nvPr>
                <p:ph type="body" idx="1"/>
              </p:nvPr>
            </p:nvSpPr>
            <p:spPr/>
            <p:txBody>
              <a:bodyPr/>
              <a:lstStyle/>
              <a:p>
                <a:r>
                  <a:rPr lang="pt-BR" dirty="0"/>
                  <a:t>p0 – (1.2.4) </a:t>
                </a:r>
                <a:r>
                  <a:rPr lang="pt-BR" sz="1200" b="0" i="0" noProof="1">
                    <a:latin typeface="Cambria Math" panose="02040503050406030204" pitchFamily="18" charset="0"/>
                  </a:rPr>
                  <a:t>𝑔_𝑖  𝑣(𝑔_1+…+𝑔_(𝑖−1)+𝑔_𝑖+𝑔_(𝑖+1)+…+𝑔_𝑛 )−𝑐𝑔_𝑖</a:t>
                </a:r>
                <a:endParaRPr lang="pt-BR" dirty="0"/>
              </a:p>
              <a:p>
                <a:endParaRPr lang="pt-BR" dirty="0"/>
              </a:p>
              <a:p>
                <a:r>
                  <a:rPr lang="pt-BR" dirty="0"/>
                  <a:t>p1 - </a:t>
                </a:r>
                <a:r>
                  <a:rPr lang="pt-BR" b="0" i="0">
                    <a:latin typeface="Cambria Math" panose="02040503050406030204" pitchFamily="18" charset="0"/>
                  </a:rPr>
                  <a:t>max⁡〖</a:t>
                </a:r>
                <a:r>
                  <a:rPr lang="pt-BR" sz="1200" b="0" i="0" noProof="1">
                    <a:latin typeface="Cambria Math" panose="02040503050406030204" pitchFamily="18" charset="0"/>
                  </a:rPr>
                  <a:t>𝑔_𝑖  𝑣(𝑔</a:t>
                </a:r>
                <a:r>
                  <a:rPr lang="en-US" sz="1200" b="0" i="0" noProof="1">
                    <a:latin typeface="Cambria Math" panose="02040503050406030204" pitchFamily="18" charset="0"/>
                  </a:rPr>
                  <a:t>_</a:t>
                </a:r>
                <a:r>
                  <a:rPr lang="pt-BR" sz="1200" b="0" i="0" noProof="1">
                    <a:latin typeface="Cambria Math" panose="02040503050406030204" pitchFamily="18" charset="0"/>
                  </a:rPr>
                  <a:t>1^</a:t>
                </a:r>
                <a:r>
                  <a:rPr lang="en-US" sz="1200" b="0" i="0" noProof="1">
                    <a:latin typeface="Cambria Math" panose="02040503050406030204" pitchFamily="18" charset="0"/>
                  </a:rPr>
                  <a:t>∗</a:t>
                </a:r>
                <a:r>
                  <a:rPr lang="pt-BR" sz="1200" b="0" i="0" noProof="1">
                    <a:latin typeface="Cambria Math" panose="02040503050406030204" pitchFamily="18" charset="0"/>
                  </a:rPr>
                  <a:t>+…+𝑔</a:t>
                </a:r>
                <a:r>
                  <a:rPr lang="en-US" sz="1200" b="0" i="0" noProof="1">
                    <a:latin typeface="Cambria Math" panose="02040503050406030204" pitchFamily="18" charset="0"/>
                  </a:rPr>
                  <a:t>_(</a:t>
                </a:r>
                <a:r>
                  <a:rPr lang="pt-BR" sz="1200" b="0" i="0" noProof="1">
                    <a:latin typeface="Cambria Math" panose="02040503050406030204" pitchFamily="18" charset="0"/>
                  </a:rPr>
                  <a:t>𝑖−1</a:t>
                </a:r>
                <a:r>
                  <a:rPr lang="en-US" sz="1200" b="0" i="0" noProof="1">
                    <a:latin typeface="Cambria Math" panose="02040503050406030204" pitchFamily="18" charset="0"/>
                  </a:rPr>
                  <a:t>)</a:t>
                </a:r>
                <a:r>
                  <a:rPr lang="pt-BR" sz="1200" b="0" i="0" noProof="1">
                    <a:latin typeface="Cambria Math" panose="02040503050406030204" pitchFamily="18" charset="0"/>
                  </a:rPr>
                  <a:t>^</a:t>
                </a:r>
                <a:r>
                  <a:rPr lang="en-US" sz="1200" b="0" i="0" noProof="1">
                    <a:latin typeface="Cambria Math" panose="02040503050406030204" pitchFamily="18" charset="0"/>
                  </a:rPr>
                  <a:t>∗</a:t>
                </a:r>
                <a:r>
                  <a:rPr lang="pt-BR" sz="1200" b="0" i="0" noProof="1">
                    <a:latin typeface="Cambria Math" panose="02040503050406030204" pitchFamily="18" charset="0"/>
                  </a:rPr>
                  <a:t>+𝑔_𝑖+𝑔</a:t>
                </a:r>
                <a:r>
                  <a:rPr lang="en-US" sz="1200" b="0" i="0" noProof="1">
                    <a:latin typeface="Cambria Math" panose="02040503050406030204" pitchFamily="18" charset="0"/>
                  </a:rPr>
                  <a:t>_(</a:t>
                </a:r>
                <a:r>
                  <a:rPr lang="pt-BR" sz="1200" b="0" i="0" noProof="1">
                    <a:latin typeface="Cambria Math" panose="02040503050406030204" pitchFamily="18" charset="0"/>
                  </a:rPr>
                  <a:t>𝑖+1</a:t>
                </a:r>
                <a:r>
                  <a:rPr lang="en-US" sz="1200" b="0" i="0" noProof="1">
                    <a:latin typeface="Cambria Math" panose="02040503050406030204" pitchFamily="18" charset="0"/>
                  </a:rPr>
                  <a:t>)</a:t>
                </a:r>
                <a:r>
                  <a:rPr lang="pt-BR" sz="1200" b="0" i="0" noProof="1">
                    <a:latin typeface="Cambria Math" panose="02040503050406030204" pitchFamily="18" charset="0"/>
                  </a:rPr>
                  <a:t>^</a:t>
                </a:r>
                <a:r>
                  <a:rPr lang="en-US" sz="1200" b="0" i="0" noProof="1">
                    <a:latin typeface="Cambria Math" panose="02040503050406030204" pitchFamily="18" charset="0"/>
                  </a:rPr>
                  <a:t>∗</a:t>
                </a:r>
                <a:r>
                  <a:rPr lang="pt-BR" sz="1200" b="0" i="0" noProof="1">
                    <a:latin typeface="Cambria Math" panose="02040503050406030204" pitchFamily="18" charset="0"/>
                  </a:rPr>
                  <a:t>+…+𝑔</a:t>
                </a:r>
                <a:r>
                  <a:rPr lang="en-US" sz="1200" b="0" i="0" noProof="1">
                    <a:latin typeface="Cambria Math" panose="02040503050406030204" pitchFamily="18" charset="0"/>
                  </a:rPr>
                  <a:t>_</a:t>
                </a:r>
                <a:r>
                  <a:rPr lang="pt-BR" sz="1200" b="0" i="0" noProof="1">
                    <a:latin typeface="Cambria Math" panose="02040503050406030204" pitchFamily="18" charset="0"/>
                  </a:rPr>
                  <a:t>𝑛^</a:t>
                </a:r>
                <a:r>
                  <a:rPr lang="en-US" sz="1200" b="0" i="0" noProof="1">
                    <a:latin typeface="Cambria Math" panose="02040503050406030204" pitchFamily="18" charset="0"/>
                  </a:rPr>
                  <a:t>∗</a:t>
                </a:r>
                <a:r>
                  <a:rPr lang="pt-BR" sz="1200" b="0" i="0" noProof="1">
                    <a:latin typeface="Cambria Math" panose="02040503050406030204" pitchFamily="18" charset="0"/>
                  </a:rPr>
                  <a:t> )−𝑐𝑔_𝑖 〗</a:t>
                </a:r>
                <a:endParaRPr lang="pt-BR" dirty="0"/>
              </a:p>
              <a:p>
                <a:endParaRPr lang="pt-BR" dirty="0"/>
              </a:p>
              <a:p>
                <a:r>
                  <a:rPr lang="pt-BR" dirty="0"/>
                  <a:t>p2 – aplicando regra do produto no termo em p1</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68</a:t>
            </a:fld>
            <a:endParaRPr lang="pt-BR"/>
          </a:p>
        </p:txBody>
      </p:sp>
    </p:spTree>
    <p:extLst>
      <p:ext uri="{BB962C8B-B14F-4D97-AF65-F5344CB8AC3E}">
        <p14:creationId xmlns:p14="http://schemas.microsoft.com/office/powerpoint/2010/main" val="3628741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 </a:t>
                </a:r>
                <a:r>
                  <a:rPr lang="pt-BR" b="0" dirty="0"/>
                  <a:t>Ou seja, substituindo </a:t>
                </a:r>
                <a14:m>
                  <m:oMath xmlns:m="http://schemas.openxmlformats.org/officeDocument/2006/math">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up>
                        <m:r>
                          <a:rPr lang="pt-BR" b="0" i="1" noProof="1" dirty="0" smtClean="0">
                            <a:latin typeface="Cambria Math" panose="02040503050406030204" pitchFamily="18" charset="0"/>
                          </a:rPr>
                          <m:t>∗</m:t>
                        </m:r>
                      </m:sup>
                    </m:sSubSup>
                  </m:oMath>
                </a14:m>
                <a:r>
                  <a:rPr lang="pt-BR" noProof="1"/>
                  <a:t> em</a:t>
                </a:r>
                <a:r>
                  <a:rPr lang="pt-BR" dirty="0"/>
                  <a:t> (1.2.5) </a:t>
                </a:r>
                <a14:m>
                  <m:oMath xmlns:m="http://schemas.openxmlformats.org/officeDocument/2006/math">
                    <m:r>
                      <a:rPr lang="pt-BR" b="0" i="1" noProof="1" dirty="0" smtClean="0">
                        <a:latin typeface="Cambria Math" panose="02040503050406030204" pitchFamily="18" charset="0"/>
                      </a:rPr>
                      <m:t>𝑣</m:t>
                    </m:r>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m:t>
                            </m:r>
                            <m:r>
                              <a:rPr lang="pt-BR" b="0" i="1" noProof="1" dirty="0" smtClean="0">
                                <a:latin typeface="Cambria Math" panose="02040503050406030204" pitchFamily="18" charset="0"/>
                              </a:rPr>
                              <m:t>𝑖</m:t>
                            </m:r>
                          </m:sub>
                          <m:sup>
                            <m:r>
                              <a:rPr lang="pt-BR" b="0" i="1" noProof="1" dirty="0" smtClean="0">
                                <a:latin typeface="Cambria Math" panose="02040503050406030204" pitchFamily="18" charset="0"/>
                              </a:rPr>
                              <m:t>∗</m:t>
                            </m:r>
                          </m:sup>
                        </m:sSubSup>
                      </m:e>
                    </m:d>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Sub>
                    <m:sSup>
                      <m:sSupPr>
                        <m:ctrlPr>
                          <a:rPr lang="pt-BR" b="0" i="1" noProof="1" dirty="0" smtClean="0">
                            <a:latin typeface="Cambria Math" panose="02040503050406030204" pitchFamily="18" charset="0"/>
                          </a:rPr>
                        </m:ctrlPr>
                      </m:sSupPr>
                      <m:e>
                        <m:r>
                          <a:rPr lang="pt-BR" i="1" noProof="1" dirty="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𝑔</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m:t>
                            </m:r>
                            <m:r>
                              <a:rPr lang="pt-BR" i="1" noProof="1" dirty="0">
                                <a:latin typeface="Cambria Math" panose="02040503050406030204" pitchFamily="18" charset="0"/>
                              </a:rPr>
                              <m:t>𝑖</m:t>
                            </m:r>
                          </m:sub>
                          <m:sup>
                            <m:r>
                              <a:rPr lang="pt-BR" i="1" noProof="1" dirty="0">
                                <a:latin typeface="Cambria Math" panose="02040503050406030204" pitchFamily="18" charset="0"/>
                              </a:rPr>
                              <m:t>∗</m:t>
                            </m:r>
                          </m:sup>
                        </m:sSubSup>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r>
                      <a:rPr lang="pt-BR" b="0" i="1" noProof="1" dirty="0" smtClean="0">
                        <a:latin typeface="Cambria Math" panose="02040503050406030204" pitchFamily="18" charset="0"/>
                      </a:rPr>
                      <m:t>=0</m:t>
                    </m:r>
                  </m:oMath>
                </a14:m>
                <a:r>
                  <a:rPr lang="pt-BR" noProof="1"/>
                  <a:t>, temos </a:t>
                </a:r>
                <a14:m>
                  <m:oMath xmlns:m="http://schemas.openxmlformats.org/officeDocument/2006/math">
                    <m:r>
                      <a:rPr lang="pt-BR" b="0" i="1" noProof="1" dirty="0" smtClean="0">
                        <a:latin typeface="Cambria Math" panose="02040503050406030204" pitchFamily="18" charset="0"/>
                      </a:rPr>
                      <m:t>𝑣</m:t>
                    </m:r>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up>
                        <m:r>
                          <a:rPr lang="pt-BR" b="0" i="1" noProof="1" dirty="0" smtClean="0">
                            <a:latin typeface="Cambria Math" panose="02040503050406030204" pitchFamily="18" charset="0"/>
                          </a:rPr>
                          <m:t>∗</m:t>
                        </m:r>
                      </m:sup>
                    </m:sSubSup>
                    <m:sSup>
                      <m:sSupPr>
                        <m:ctrlPr>
                          <a:rPr lang="pt-BR" b="0" i="1" noProof="1" dirty="0" smtClean="0">
                            <a:latin typeface="Cambria Math" panose="02040503050406030204" pitchFamily="18" charset="0"/>
                          </a:rPr>
                        </m:ctrlPr>
                      </m:sSupPr>
                      <m:e>
                        <m:r>
                          <a:rPr lang="pt-BR" i="1" noProof="1" dirty="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r>
                      <a:rPr lang="pt-BR" b="0" i="1" noProof="1" dirty="0" smtClean="0">
                        <a:latin typeface="Cambria Math" panose="02040503050406030204" pitchFamily="18" charset="0"/>
                      </a:rPr>
                      <m:t>=0</m:t>
                    </m:r>
                  </m:oMath>
                </a14:m>
                <a:r>
                  <a:rPr lang="pt-BR" noProof="1"/>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noProof="1"/>
              </a:p>
              <a:p>
                <a:pPr marL="0" marR="0" lvl="0" indent="0" algn="l" defTabSz="914400" rtl="0" eaLnBrk="1" fontAlgn="auto" latinLnBrk="0" hangingPunct="1">
                  <a:lnSpc>
                    <a:spcPct val="100000"/>
                  </a:lnSpc>
                  <a:spcBef>
                    <a:spcPts val="0"/>
                  </a:spcBef>
                  <a:spcAft>
                    <a:spcPts val="0"/>
                  </a:spcAft>
                  <a:buClrTx/>
                  <a:buSzTx/>
                  <a:buFontTx/>
                  <a:buNone/>
                  <a:tabLst/>
                  <a:defRPr/>
                </a:pPr>
                <a:r>
                  <a:rPr lang="pt-BR" noProof="1"/>
                  <a:t>Somandos as </a:t>
                </a:r>
                <a14:m>
                  <m:oMath xmlns:m="http://schemas.openxmlformats.org/officeDocument/2006/math">
                    <m:r>
                      <a:rPr lang="pt-BR" b="0" i="1" noProof="1" smtClean="0">
                        <a:latin typeface="Cambria Math" panose="02040503050406030204" pitchFamily="18" charset="0"/>
                      </a:rPr>
                      <m:t>𝑛</m:t>
                    </m:r>
                  </m:oMath>
                </a14:m>
                <a:r>
                  <a:rPr lang="pt-BR" noProof="1"/>
                  <a:t> CPOs,</a:t>
                </a:r>
                <a:r>
                  <a:rPr lang="pt-BR" baseline="0" noProof="1"/>
                  <a:t> temos</a:t>
                </a:r>
                <a14:m>
                  <m:oMath xmlns:m="http://schemas.openxmlformats.org/officeDocument/2006/math">
                    <m:r>
                      <a:rPr lang="pt-BR" b="0" i="0" noProof="1" smtClean="0">
                        <a:latin typeface="Cambria Math" panose="02040503050406030204" pitchFamily="18" charset="0"/>
                      </a:rPr>
                      <m:t> </m:t>
                    </m:r>
                    <m:d>
                      <m:dPr>
                        <m:ctrlPr>
                          <a:rPr lang="pt-BR" b="0" i="1" noProof="1" smtClean="0">
                            <a:latin typeface="Cambria Math" panose="02040503050406030204" pitchFamily="18" charset="0"/>
                          </a:rPr>
                        </m:ctrlPr>
                      </m:dPr>
                      <m:e>
                        <m:r>
                          <a:rPr lang="pt-BR" b="0" i="1" noProof="1" smtClean="0">
                            <a:latin typeface="Cambria Math" panose="02040503050406030204" pitchFamily="18" charset="0"/>
                          </a:rPr>
                          <m:t>𝑛</m:t>
                        </m:r>
                        <m:r>
                          <a:rPr lang="en-US" b="0" i="1" noProof="1" smtClean="0">
                            <a:latin typeface="Cambria Math" panose="02040503050406030204" pitchFamily="18" charset="0"/>
                          </a:rPr>
                          <m:t>×</m:t>
                        </m:r>
                        <m:r>
                          <a:rPr lang="pt-BR" b="0" i="1" noProof="1" dirty="0" smtClean="0">
                            <a:latin typeface="Cambria Math" panose="02040503050406030204" pitchFamily="18" charset="0"/>
                          </a:rPr>
                          <m:t>𝑣</m:t>
                        </m:r>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e>
                    </m:d>
                    <m:r>
                      <a:rPr lang="pt-BR" b="0" i="1" noProof="1" dirty="0" smtClean="0">
                        <a:latin typeface="Cambria Math" panose="02040503050406030204" pitchFamily="18" charset="0"/>
                      </a:rPr>
                      <m:t>+</m:t>
                    </m:r>
                    <m:sSup>
                      <m:sSupPr>
                        <m:ctrlPr>
                          <a:rPr lang="en-US" b="0" i="1" noProof="1" dirty="0" smtClean="0">
                            <a:latin typeface="Cambria Math" panose="02040503050406030204" pitchFamily="18" charset="0"/>
                          </a:rPr>
                        </m:ctrlPr>
                      </m:sSupPr>
                      <m:e>
                        <m:r>
                          <a:rPr lang="en-US" b="0" i="1" noProof="1" dirty="0" smtClean="0">
                            <a:latin typeface="Cambria Math" panose="02040503050406030204" pitchFamily="18" charset="0"/>
                          </a:rPr>
                          <m:t>𝐺</m:t>
                        </m:r>
                      </m:e>
                      <m:sup>
                        <m:r>
                          <a:rPr lang="en-US" b="0" i="1" noProof="1" dirty="0" smtClean="0">
                            <a:latin typeface="Cambria Math" panose="02040503050406030204" pitchFamily="18" charset="0"/>
                          </a:rPr>
                          <m:t>∗</m:t>
                        </m:r>
                      </m:sup>
                    </m:sSup>
                    <m:sSup>
                      <m:sSupPr>
                        <m:ctrlPr>
                          <a:rPr lang="pt-BR" b="0" i="1" noProof="1" dirty="0" smtClean="0">
                            <a:latin typeface="Cambria Math" panose="02040503050406030204" pitchFamily="18" charset="0"/>
                          </a:rPr>
                        </m:ctrlPr>
                      </m:sSupPr>
                      <m:e>
                        <m:r>
                          <a:rPr lang="pt-BR" i="1" noProof="1" dirty="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r>
                      <a:rPr lang="en-US" b="0" i="1" noProof="1" dirty="0" smtClean="0">
                        <a:latin typeface="Cambria Math" panose="02040503050406030204" pitchFamily="18" charset="0"/>
                      </a:rPr>
                      <m:t>(</m:t>
                    </m:r>
                    <m:r>
                      <a:rPr lang="pt-BR" b="0" i="1" noProof="1" smtClean="0">
                        <a:latin typeface="Cambria Math" panose="02040503050406030204" pitchFamily="18" charset="0"/>
                      </a:rPr>
                      <m:t>𝑛</m:t>
                    </m:r>
                    <m:r>
                      <a:rPr lang="en-US" b="0" i="1" noProof="1" smtClean="0">
                        <a:latin typeface="Cambria Math" panose="02040503050406030204" pitchFamily="18" charset="0"/>
                      </a:rPr>
                      <m:t>×</m:t>
                    </m:r>
                    <m:r>
                      <a:rPr lang="pt-BR" b="0" i="1" noProof="1" dirty="0" smtClean="0">
                        <a:latin typeface="Cambria Math" panose="02040503050406030204" pitchFamily="18" charset="0"/>
                      </a:rPr>
                      <m:t>𝑐</m:t>
                    </m:r>
                    <m:r>
                      <a:rPr lang="en-US" b="0" i="1" noProof="1" dirty="0" smtClean="0">
                        <a:latin typeface="Cambria Math" panose="02040503050406030204" pitchFamily="18" charset="0"/>
                      </a:rPr>
                      <m:t>)</m:t>
                    </m:r>
                    <m:r>
                      <a:rPr lang="pt-BR" b="0" i="1" noProof="1" dirty="0" smtClean="0">
                        <a:latin typeface="Cambria Math" panose="02040503050406030204" pitchFamily="18" charset="0"/>
                      </a:rPr>
                      <m:t>=0</m:t>
                    </m:r>
                  </m:oMath>
                </a14:m>
                <a:endParaRPr lang="pt-BR" noProof="1"/>
              </a:p>
              <a:p>
                <a:pPr marL="0" marR="0" lvl="0" indent="0" algn="l" defTabSz="914400" rtl="0" eaLnBrk="1" fontAlgn="auto" latinLnBrk="0" hangingPunct="1">
                  <a:lnSpc>
                    <a:spcPct val="100000"/>
                  </a:lnSpc>
                  <a:spcBef>
                    <a:spcPts val="0"/>
                  </a:spcBef>
                  <a:spcAft>
                    <a:spcPts val="0"/>
                  </a:spcAft>
                  <a:buClrTx/>
                  <a:buSzTx/>
                  <a:buFontTx/>
                  <a:buNone/>
                  <a:tabLst/>
                  <a:defRPr/>
                </a:pPr>
                <a:endParaRPr lang="pt-BR" noProof="1"/>
              </a:p>
              <a:p>
                <a:pPr marL="0" marR="0" lvl="0" indent="0" algn="l" defTabSz="914400" rtl="0" eaLnBrk="1" fontAlgn="auto" latinLnBrk="0" hangingPunct="1">
                  <a:lnSpc>
                    <a:spcPct val="100000"/>
                  </a:lnSpc>
                  <a:spcBef>
                    <a:spcPts val="0"/>
                  </a:spcBef>
                  <a:spcAft>
                    <a:spcPts val="0"/>
                  </a:spcAft>
                  <a:buClrTx/>
                  <a:buSzTx/>
                  <a:buFontTx/>
                  <a:buNone/>
                  <a:tabLst/>
                  <a:defRPr/>
                </a:pPr>
                <a:r>
                  <a:rPr lang="pt-BR" noProof="1"/>
                  <a:t>Dividindo o somatório por n, temos </a:t>
                </a:r>
                <a:r>
                  <a:rPr lang="pt-BR" sz="1200" dirty="0"/>
                  <a:t>(1.2.6) </a:t>
                </a:r>
                <a14:m>
                  <m:oMath xmlns:m="http://schemas.openxmlformats.org/officeDocument/2006/math">
                    <m:r>
                      <a:rPr lang="pt-BR" b="0" i="1" noProof="1" dirty="0" smtClean="0">
                        <a:latin typeface="Cambria Math" panose="02040503050406030204" pitchFamily="18" charset="0"/>
                      </a:rPr>
                      <m:t>𝑣</m:t>
                    </m:r>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f>
                      <m:fPr>
                        <m:ctrlPr>
                          <a:rPr lang="pt-BR" b="0" i="1" noProof="1" dirty="0" smtClean="0">
                            <a:latin typeface="Cambria Math" panose="02040503050406030204" pitchFamily="18" charset="0"/>
                          </a:rPr>
                        </m:ctrlPr>
                      </m:fPr>
                      <m:num>
                        <m:r>
                          <a:rPr lang="pt-BR" b="0" i="1" noProof="1" dirty="0" smtClean="0">
                            <a:latin typeface="Cambria Math" panose="02040503050406030204" pitchFamily="18" charset="0"/>
                          </a:rPr>
                          <m:t>1</m:t>
                        </m:r>
                      </m:num>
                      <m:den>
                        <m:r>
                          <a:rPr lang="pt-BR" b="0" i="1" noProof="1" dirty="0" smtClean="0">
                            <a:latin typeface="Cambria Math" panose="02040503050406030204" pitchFamily="18" charset="0"/>
                          </a:rPr>
                          <m:t>𝑛</m:t>
                        </m:r>
                      </m:den>
                    </m:f>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r>
                      <a:rPr lang="pt-BR" b="0" i="1" noProof="1" dirty="0" smtClean="0">
                        <a:latin typeface="Cambria Math" panose="02040503050406030204" pitchFamily="18" charset="0"/>
                      </a:rPr>
                      <m:t>=0</m:t>
                    </m:r>
                  </m:oMath>
                </a14:m>
                <a:endParaRPr lang="pt-BR" noProof="1"/>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P1 – (1.2.5) </a:t>
                </a:r>
                <a:r>
                  <a:rPr lang="pt-BR" b="0" i="0" noProof="1">
                    <a:latin typeface="Cambria Math" panose="02040503050406030204" pitchFamily="18" charset="0"/>
                  </a:rPr>
                  <a:t>𝑣(𝑔_𝑖+𝑔_(−𝑖)^∗ )+𝑔_𝑖 </a:t>
                </a:r>
                <a:r>
                  <a:rPr lang="pt-BR" i="0" noProof="1">
                    <a:latin typeface="Cambria Math" panose="02040503050406030204" pitchFamily="18" charset="0"/>
                  </a:rPr>
                  <a:t>𝑣</a:t>
                </a:r>
                <a:r>
                  <a:rPr lang="pt-BR" b="0" i="0" noProof="1">
                    <a:latin typeface="Cambria Math" panose="02040503050406030204" pitchFamily="18" charset="0"/>
                  </a:rPr>
                  <a:t>^′ (</a:t>
                </a:r>
                <a:r>
                  <a:rPr lang="pt-BR" i="0" noProof="1">
                    <a:latin typeface="Cambria Math" panose="02040503050406030204" pitchFamily="18" charset="0"/>
                  </a:rPr>
                  <a:t>𝑔_𝑖+𝑔_(−𝑖)^∗ )</a:t>
                </a:r>
                <a:r>
                  <a:rPr lang="pt-BR" b="0" i="0" noProof="1">
                    <a:latin typeface="Cambria Math" panose="02040503050406030204" pitchFamily="18" charset="0"/>
                  </a:rPr>
                  <a:t>−𝑐=0</a:t>
                </a:r>
                <a:endParaRPr lang="pt-BR" noProof="1"/>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69</a:t>
            </a:fld>
            <a:endParaRPr lang="pt-BR"/>
          </a:p>
        </p:txBody>
      </p:sp>
    </p:spTree>
    <p:extLst>
      <p:ext uri="{BB962C8B-B14F-4D97-AF65-F5344CB8AC3E}">
        <p14:creationId xmlns:p14="http://schemas.microsoft.com/office/powerpoint/2010/main" val="22471829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 </a:t>
            </a:r>
            <a:r>
              <a:rPr lang="pt-BR" b="0" noProof="0" dirty="0"/>
              <a:t>agora vamos comparar com o ótimo social</a:t>
            </a:r>
            <a:r>
              <a:rPr lang="en-US" b="0" dirty="0"/>
              <a:t>.</a:t>
            </a:r>
          </a:p>
          <a:p>
            <a:endParaRPr lang="en-US" b="1" dirty="0"/>
          </a:p>
          <a:p>
            <a:r>
              <a:rPr lang="en-US" b="1" dirty="0"/>
              <a:t>P1:</a:t>
            </a:r>
            <a:r>
              <a:rPr lang="en-US" dirty="0"/>
              <a:t> note que o </a:t>
            </a:r>
            <a:r>
              <a:rPr lang="pt-BR" noProof="0" dirty="0"/>
              <a:t>planejador</a:t>
            </a:r>
            <a:r>
              <a:rPr lang="en-US" dirty="0"/>
              <a:t> social resolver</a:t>
            </a:r>
            <a:r>
              <a:rPr lang="pt-BR" dirty="0"/>
              <a:t>á um problema de maximização da utilidade da sociedade como um todo, diferente do problema da primeira etapa, em que cada fazendeiro estava maximizando sua utilidade individualmente</a:t>
            </a:r>
          </a:p>
        </p:txBody>
      </p:sp>
      <p:sp>
        <p:nvSpPr>
          <p:cNvPr id="4" name="Slide Number Placeholder 3"/>
          <p:cNvSpPr>
            <a:spLocks noGrp="1"/>
          </p:cNvSpPr>
          <p:nvPr>
            <p:ph type="sldNum" sz="quarter" idx="5"/>
          </p:nvPr>
        </p:nvSpPr>
        <p:spPr/>
        <p:txBody>
          <a:bodyPr/>
          <a:lstStyle/>
          <a:p>
            <a:fld id="{B2DE22FB-4F32-4F44-9195-D0BEF89D065E}" type="slidenum">
              <a:rPr lang="pt-BR" smtClean="0"/>
              <a:t>70</a:t>
            </a:fld>
            <a:endParaRPr lang="pt-BR"/>
          </a:p>
        </p:txBody>
      </p:sp>
    </p:spTree>
    <p:extLst>
      <p:ext uri="{BB962C8B-B14F-4D97-AF65-F5344CB8AC3E}">
        <p14:creationId xmlns:p14="http://schemas.microsoft.com/office/powerpoint/2010/main" val="13369642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1"/>
                  <a:t>P1</a:t>
                </a:r>
                <a:r>
                  <a:rPr lang="pt-BR" b="1" baseline="0" noProof="1"/>
                  <a:t>:</a:t>
                </a:r>
                <a:r>
                  <a:rPr lang="pt-BR" b="0" baseline="0" noProof="1"/>
                  <a:t> </a:t>
                </a:r>
                <a:r>
                  <a:rPr lang="pt-BR" b="0" noProof="1"/>
                  <a:t>(1.2.6) </a:t>
                </a:r>
                <a14:m>
                  <m:oMath xmlns:m="http://schemas.openxmlformats.org/officeDocument/2006/math">
                    <m:r>
                      <a:rPr lang="pt-BR" b="0" i="1" noProof="1" dirty="0" smtClean="0">
                        <a:latin typeface="Cambria Math" panose="02040503050406030204" pitchFamily="18" charset="0"/>
                      </a:rPr>
                      <m:t>𝑣</m:t>
                    </m:r>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f>
                      <m:fPr>
                        <m:ctrlPr>
                          <a:rPr lang="pt-BR" b="0" i="1" noProof="1" dirty="0" smtClean="0">
                            <a:latin typeface="Cambria Math" panose="02040503050406030204" pitchFamily="18" charset="0"/>
                          </a:rPr>
                        </m:ctrlPr>
                      </m:fPr>
                      <m:num>
                        <m:r>
                          <a:rPr lang="pt-BR" b="0" i="1" noProof="1" dirty="0" smtClean="0">
                            <a:latin typeface="Cambria Math" panose="02040503050406030204" pitchFamily="18" charset="0"/>
                          </a:rPr>
                          <m:t>1</m:t>
                        </m:r>
                      </m:num>
                      <m:den>
                        <m:r>
                          <a:rPr lang="pt-BR" b="0" i="1" noProof="1" dirty="0" smtClean="0">
                            <a:latin typeface="Cambria Math" panose="02040503050406030204" pitchFamily="18" charset="0"/>
                          </a:rPr>
                          <m:t>𝑛</m:t>
                        </m:r>
                      </m:den>
                    </m:f>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r>
                      <a:rPr lang="pt-BR" b="0" i="1" noProof="1" dirty="0" smtClean="0">
                        <a:latin typeface="Cambria Math" panose="02040503050406030204" pitchFamily="18" charset="0"/>
                      </a:rPr>
                      <m:t>=0</m:t>
                    </m:r>
                  </m:oMath>
                </a14:m>
                <a:endParaRPr lang="pt-BR" b="0" noProof="1"/>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pt-BR" b="0" noProof="1"/>
              </a:p>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1"/>
                  <a:t>P1:</a:t>
                </a:r>
                <a:r>
                  <a:rPr lang="pt-BR" b="0" noProof="1"/>
                  <a:t> (1.2.7) </a:t>
                </a:r>
                <a14:m>
                  <m:oMath xmlns:m="http://schemas.openxmlformats.org/officeDocument/2006/math">
                    <m:r>
                      <a:rPr lang="pt-BR" b="0" i="1" noProof="1" dirty="0" smtClean="0">
                        <a:latin typeface="Cambria Math" panose="02040503050406030204" pitchFamily="18" charset="0"/>
                      </a:rPr>
                      <m:t>𝑣</m:t>
                    </m:r>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r>
                      <a:rPr lang="pt-BR" b="0" i="1" noProof="1" dirty="0" smtClean="0">
                        <a:latin typeface="Cambria Math" panose="02040503050406030204" pitchFamily="18" charset="0"/>
                      </a:rPr>
                      <m:t>=0</m:t>
                    </m:r>
                  </m:oMath>
                </a14:m>
                <a:endParaRPr lang="pt-BR" noProof="1"/>
              </a:p>
              <a:p>
                <a:pPr marL="0" marR="0" lvl="0" indent="0" algn="l" defTabSz="914400" rtl="0" eaLnBrk="1" fontAlgn="auto" latinLnBrk="0" hangingPunct="1">
                  <a:lnSpc>
                    <a:spcPct val="100000"/>
                  </a:lnSpc>
                  <a:spcBef>
                    <a:spcPts val="0"/>
                  </a:spcBef>
                  <a:spcAft>
                    <a:spcPts val="0"/>
                  </a:spcAft>
                  <a:buClrTx/>
                  <a:buSzTx/>
                  <a:buFontTx/>
                  <a:buNone/>
                  <a:tabLst/>
                  <a:defRPr/>
                </a:pPr>
                <a:br>
                  <a:rPr lang="pt-BR" noProof="1"/>
                </a:br>
                <a:r>
                  <a:rPr lang="pt-BR" b="1" noProof="1"/>
                  <a:t>P1:</a:t>
                </a:r>
                <a:r>
                  <a:rPr lang="pt-BR" noProof="1"/>
                  <a:t> comparando</a:t>
                </a:r>
                <a:r>
                  <a:rPr lang="pt-BR" baseline="0" noProof="1"/>
                  <a:t> (1.2.6) e (1.2.7), nota-se que </a:t>
                </a:r>
                <a14:m>
                  <m:oMath xmlns:m="http://schemas.openxmlformats.org/officeDocument/2006/math">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r>
                      <a:rPr lang="pt-BR" b="0" i="1" noProof="1" dirty="0" smtClean="0">
                        <a:latin typeface="Cambria Math" panose="02040503050406030204" pitchFamily="18" charset="0"/>
                      </a:rPr>
                      <m:t>&gt;</m:t>
                    </m:r>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oMath>
                </a14:m>
                <a:r>
                  <a:rPr lang="pt-BR" b="0" noProof="1"/>
                  <a:t>. Por contradição, se </a:t>
                </a:r>
                <a14:m>
                  <m:oMath xmlns:m="http://schemas.openxmlformats.org/officeDocument/2006/math">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r>
                      <a:rPr lang="pt-BR" b="0" i="1" noProof="1" dirty="0" smtClean="0">
                        <a:latin typeface="Cambria Math" panose="02040503050406030204" pitchFamily="18" charset="0"/>
                      </a:rPr>
                      <m:t>≤</m:t>
                    </m:r>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oMath>
                </a14:m>
                <a:r>
                  <a:rPr lang="pt-BR" b="0" noProof="1"/>
                  <a:t>, teríamos que </a:t>
                </a:r>
                <a14:m>
                  <m:oMath xmlns:m="http://schemas.openxmlformats.org/officeDocument/2006/math">
                    <m:r>
                      <a:rPr lang="pt-BR" b="0" i="1" noProof="1" smtClean="0">
                        <a:latin typeface="Cambria Math" panose="02040503050406030204" pitchFamily="18" charset="0"/>
                      </a:rPr>
                      <m:t>𝑣</m:t>
                    </m:r>
                    <m:d>
                      <m:dPr>
                        <m:ctrlPr>
                          <a:rPr lang="pt-BR" b="0" i="1" noProof="1" smtClean="0">
                            <a:latin typeface="Cambria Math" panose="02040503050406030204" pitchFamily="18" charset="0"/>
                          </a:rPr>
                        </m:ctrlPr>
                      </m:dPr>
                      <m:e>
                        <m:sSup>
                          <m:sSupPr>
                            <m:ctrlPr>
                              <a:rPr lang="en-US" b="0" i="1" noProof="1" smtClean="0">
                                <a:latin typeface="Cambria Math" panose="02040503050406030204" pitchFamily="18" charset="0"/>
                              </a:rPr>
                            </m:ctrlPr>
                          </m:sSupPr>
                          <m:e>
                            <m:r>
                              <a:rPr lang="pt-BR" b="0" i="1" noProof="1" smtClean="0">
                                <a:latin typeface="Cambria Math" panose="02040503050406030204" pitchFamily="18" charset="0"/>
                              </a:rPr>
                              <m:t>𝐺</m:t>
                            </m:r>
                          </m:e>
                          <m:sup>
                            <m:r>
                              <a:rPr lang="en-US" b="0" i="1" noProof="1" smtClean="0">
                                <a:latin typeface="Cambria Math" panose="02040503050406030204" pitchFamily="18" charset="0"/>
                              </a:rPr>
                              <m:t>∗</m:t>
                            </m:r>
                          </m:sup>
                        </m:sSup>
                      </m:e>
                    </m:d>
                    <m:r>
                      <a:rPr lang="en-US" b="0" i="1" noProof="1" smtClean="0">
                        <a:latin typeface="Cambria Math" panose="02040503050406030204" pitchFamily="18" charset="0"/>
                      </a:rPr>
                      <m:t>≥</m:t>
                    </m:r>
                    <m:r>
                      <a:rPr lang="en-US" b="0" i="1" noProof="1" smtClean="0">
                        <a:latin typeface="Cambria Math" panose="02040503050406030204" pitchFamily="18" charset="0"/>
                      </a:rPr>
                      <m:t>𝑣</m:t>
                    </m:r>
                    <m:d>
                      <m:dPr>
                        <m:ctrlPr>
                          <a:rPr lang="en-US" b="0" i="1" noProof="1" smtClean="0">
                            <a:latin typeface="Cambria Math" panose="02040503050406030204" pitchFamily="18" charset="0"/>
                          </a:rPr>
                        </m:ctrlPr>
                      </m:dPr>
                      <m:e>
                        <m:sSup>
                          <m:sSupPr>
                            <m:ctrlPr>
                              <a:rPr lang="en-US" b="0" i="1" noProof="1" smtClean="0">
                                <a:latin typeface="Cambria Math" panose="02040503050406030204" pitchFamily="18" charset="0"/>
                              </a:rPr>
                            </m:ctrlPr>
                          </m:sSupPr>
                          <m:e>
                            <m:r>
                              <a:rPr lang="en-US" b="0" i="1" noProof="1" smtClean="0">
                                <a:latin typeface="Cambria Math" panose="02040503050406030204" pitchFamily="18" charset="0"/>
                              </a:rPr>
                              <m:t>𝐺</m:t>
                            </m:r>
                          </m:e>
                          <m:sup>
                            <m:r>
                              <a:rPr lang="en-US" b="0" i="1" noProof="1" smtClean="0">
                                <a:latin typeface="Cambria Math" panose="02040503050406030204" pitchFamily="18" charset="0"/>
                              </a:rPr>
                              <m:t>∗∗</m:t>
                            </m:r>
                          </m:sup>
                        </m:sSup>
                      </m:e>
                    </m:d>
                    <m:r>
                      <a:rPr lang="en-US" b="0" i="1" noProof="1" smtClean="0">
                        <a:latin typeface="Cambria Math" panose="02040503050406030204" pitchFamily="18" charset="0"/>
                      </a:rPr>
                      <m:t>, </m:t>
                    </m:r>
                  </m:oMath>
                </a14:m>
                <a:r>
                  <a:rPr lang="pt-BR" b="0" noProof="1"/>
                  <a:t> já</a:t>
                </a:r>
                <a:r>
                  <a:rPr lang="pt-BR" b="0" baseline="0" noProof="1"/>
                  <a:t> que </a:t>
                </a:r>
                <a14:m>
                  <m:oMath xmlns:m="http://schemas.openxmlformats.org/officeDocument/2006/math">
                    <m:sSup>
                      <m:sSupPr>
                        <m:ctrlPr>
                          <a:rPr lang="pt-BR" b="0" i="1" baseline="0" noProof="1" smtClean="0">
                            <a:latin typeface="Cambria Math" panose="02040503050406030204" pitchFamily="18" charset="0"/>
                          </a:rPr>
                        </m:ctrlPr>
                      </m:sSupPr>
                      <m:e>
                        <m:r>
                          <a:rPr lang="pt-BR" b="0" i="1" baseline="0" noProof="1" smtClean="0">
                            <a:latin typeface="Cambria Math" panose="02040503050406030204" pitchFamily="18" charset="0"/>
                          </a:rPr>
                          <m:t>𝑣</m:t>
                        </m:r>
                      </m:e>
                      <m:sup>
                        <m:r>
                          <a:rPr lang="pt-BR" b="0" i="1" baseline="0" noProof="1" smtClean="0">
                            <a:latin typeface="Cambria Math" panose="02040503050406030204" pitchFamily="18" charset="0"/>
                          </a:rPr>
                          <m:t>′</m:t>
                        </m:r>
                      </m:sup>
                    </m:sSup>
                    <m:r>
                      <a:rPr lang="pt-BR" b="0" i="1" baseline="0" noProof="1" smtClean="0">
                        <a:latin typeface="Cambria Math" panose="02040503050406030204" pitchFamily="18" charset="0"/>
                      </a:rPr>
                      <m:t>&lt;0</m:t>
                    </m:r>
                  </m:oMath>
                </a14:m>
                <a:r>
                  <a:rPr lang="pt-BR" b="0" noProof="1"/>
                  <a:t>. Do mesmo modo, </a:t>
                </a:r>
                <a14:m>
                  <m:oMath xmlns:m="http://schemas.openxmlformats.org/officeDocument/2006/math">
                    <m:r>
                      <a:rPr lang="pt-BR" b="0" i="1" noProof="1" smtClean="0">
                        <a:latin typeface="Cambria Math" panose="02040503050406030204" pitchFamily="18" charset="0"/>
                      </a:rPr>
                      <m:t>0&gt;</m:t>
                    </m:r>
                    <m:sSup>
                      <m:sSupPr>
                        <m:ctrlPr>
                          <a:rPr lang="pt-BR" b="0" i="1" noProof="1" smtClean="0">
                            <a:latin typeface="Cambria Math" panose="02040503050406030204" pitchFamily="18" charset="0"/>
                          </a:rPr>
                        </m:ctrlPr>
                      </m:sSupPr>
                      <m:e>
                        <m:r>
                          <a:rPr lang="pt-BR" b="0" i="1" noProof="1" smtClean="0">
                            <a:latin typeface="Cambria Math" panose="02040503050406030204" pitchFamily="18" charset="0"/>
                          </a:rPr>
                          <m:t>𝑣</m:t>
                        </m:r>
                      </m:e>
                      <m:sup>
                        <m:r>
                          <a:rPr lang="pt-BR" b="0" i="1" noProof="1" smtClean="0">
                            <a:latin typeface="Cambria Math" panose="02040503050406030204" pitchFamily="18" charset="0"/>
                          </a:rPr>
                          <m:t>′</m:t>
                        </m:r>
                      </m:sup>
                    </m:sSup>
                    <m:d>
                      <m:dPr>
                        <m:ctrlPr>
                          <a:rPr lang="pt-BR" b="0" i="1" noProof="1" smtClean="0">
                            <a:latin typeface="Cambria Math" panose="02040503050406030204" pitchFamily="18" charset="0"/>
                          </a:rPr>
                        </m:ctrlPr>
                      </m:dPr>
                      <m:e>
                        <m:sSup>
                          <m:sSupPr>
                            <m:ctrlPr>
                              <a:rPr lang="en-US" b="0" i="1" noProof="1" smtClean="0">
                                <a:latin typeface="Cambria Math" panose="02040503050406030204" pitchFamily="18" charset="0"/>
                              </a:rPr>
                            </m:ctrlPr>
                          </m:sSupPr>
                          <m:e>
                            <m:r>
                              <a:rPr lang="pt-BR" b="0" i="1" noProof="1" smtClean="0">
                                <a:latin typeface="Cambria Math" panose="02040503050406030204" pitchFamily="18" charset="0"/>
                              </a:rPr>
                              <m:t>𝐺</m:t>
                            </m:r>
                          </m:e>
                          <m:sup>
                            <m:r>
                              <a:rPr lang="en-US" b="0" i="1" noProof="1" smtClean="0">
                                <a:latin typeface="Cambria Math" panose="02040503050406030204" pitchFamily="18" charset="0"/>
                              </a:rPr>
                              <m:t>∗</m:t>
                            </m:r>
                          </m:sup>
                        </m:sSup>
                      </m:e>
                    </m:d>
                    <m:r>
                      <a:rPr lang="en-US" b="0" i="1" noProof="1" smtClean="0">
                        <a:latin typeface="Cambria Math" panose="02040503050406030204" pitchFamily="18" charset="0"/>
                      </a:rPr>
                      <m:t>≥</m:t>
                    </m:r>
                    <m:r>
                      <a:rPr lang="en-US" b="0" i="1" noProof="1" smtClean="0">
                        <a:latin typeface="Cambria Math" panose="02040503050406030204" pitchFamily="18" charset="0"/>
                      </a:rPr>
                      <m:t>𝑣</m:t>
                    </m:r>
                    <m:r>
                      <a:rPr lang="pt-BR" b="0" i="1" noProof="1" smtClean="0">
                        <a:latin typeface="Cambria Math" panose="02040503050406030204" pitchFamily="18" charset="0"/>
                      </a:rPr>
                      <m:t>′</m:t>
                    </m:r>
                    <m:r>
                      <a:rPr lang="en-US" b="0" i="1" noProof="1" smtClean="0">
                        <a:latin typeface="Cambria Math" panose="02040503050406030204" pitchFamily="18" charset="0"/>
                      </a:rPr>
                      <m:t>(</m:t>
                    </m:r>
                    <m:sSup>
                      <m:sSupPr>
                        <m:ctrlPr>
                          <a:rPr lang="en-US" b="0" i="1" noProof="1" smtClean="0">
                            <a:latin typeface="Cambria Math" panose="02040503050406030204" pitchFamily="18" charset="0"/>
                          </a:rPr>
                        </m:ctrlPr>
                      </m:sSupPr>
                      <m:e>
                        <m:r>
                          <a:rPr lang="pt-BR" b="0" i="1" noProof="1" smtClean="0">
                            <a:latin typeface="Cambria Math" panose="02040503050406030204" pitchFamily="18" charset="0"/>
                          </a:rPr>
                          <m:t>𝐺</m:t>
                        </m:r>
                      </m:e>
                      <m:sup>
                        <m:r>
                          <a:rPr lang="en-US" b="0" i="1" noProof="1" smtClean="0">
                            <a:latin typeface="Cambria Math" panose="02040503050406030204" pitchFamily="18" charset="0"/>
                          </a:rPr>
                          <m:t>∗∗</m:t>
                        </m:r>
                      </m:sup>
                    </m:sSup>
                    <m:r>
                      <a:rPr lang="en-US" b="0" i="1" noProof="1" smtClean="0">
                        <a:latin typeface="Cambria Math" panose="02040503050406030204" pitchFamily="18" charset="0"/>
                      </a:rPr>
                      <m:t>)</m:t>
                    </m:r>
                  </m:oMath>
                </a14:m>
                <a:r>
                  <a:rPr lang="pt-BR" b="0" noProof="1"/>
                  <a:t>, já</a:t>
                </a:r>
                <a:r>
                  <a:rPr lang="pt-BR" b="0" baseline="0" noProof="1"/>
                  <a:t> que </a:t>
                </a:r>
                <a14:m>
                  <m:oMath xmlns:m="http://schemas.openxmlformats.org/officeDocument/2006/math">
                    <m:sSup>
                      <m:sSupPr>
                        <m:ctrlPr>
                          <a:rPr lang="pt-BR" b="0" i="1" baseline="0" noProof="1" smtClean="0">
                            <a:latin typeface="Cambria Math" panose="02040503050406030204" pitchFamily="18" charset="0"/>
                          </a:rPr>
                        </m:ctrlPr>
                      </m:sSupPr>
                      <m:e>
                        <m:r>
                          <a:rPr lang="en-US" b="0" i="1" baseline="0" noProof="1" smtClean="0">
                            <a:latin typeface="Cambria Math" panose="02040503050406030204" pitchFamily="18" charset="0"/>
                          </a:rPr>
                          <m:t>𝑣</m:t>
                        </m:r>
                      </m:e>
                      <m:sup>
                        <m:r>
                          <a:rPr lang="pt-BR" b="0" i="1" baseline="0" noProof="1" smtClean="0">
                            <a:latin typeface="Cambria Math" panose="02040503050406030204" pitchFamily="18" charset="0"/>
                          </a:rPr>
                          <m:t>′′</m:t>
                        </m:r>
                      </m:sup>
                    </m:sSup>
                    <m:r>
                      <a:rPr lang="pt-BR" b="0" i="1" baseline="0" noProof="1" smtClean="0">
                        <a:latin typeface="Cambria Math" panose="02040503050406030204" pitchFamily="18" charset="0"/>
                      </a:rPr>
                      <m:t>&lt;0</m:t>
                    </m:r>
                  </m:oMath>
                </a14:m>
                <a:r>
                  <a:rPr lang="pt-BR" b="0" noProof="1"/>
                  <a:t>. Por fim, </a:t>
                </a:r>
                <a14:m>
                  <m:oMath xmlns:m="http://schemas.openxmlformats.org/officeDocument/2006/math">
                    <m:f>
                      <m:fPr>
                        <m:ctrlPr>
                          <a:rPr lang="en-US" b="0" i="1" noProof="1" smtClean="0">
                            <a:latin typeface="Cambria Math" panose="02040503050406030204" pitchFamily="18" charset="0"/>
                          </a:rPr>
                        </m:ctrlPr>
                      </m:fPr>
                      <m:num>
                        <m:sSup>
                          <m:sSupPr>
                            <m:ctrlPr>
                              <a:rPr lang="en-US" b="0" i="1" noProof="1" smtClean="0">
                                <a:latin typeface="Cambria Math" panose="02040503050406030204" pitchFamily="18" charset="0"/>
                              </a:rPr>
                            </m:ctrlPr>
                          </m:sSupPr>
                          <m:e>
                            <m:r>
                              <a:rPr lang="pt-BR" b="0" i="1" noProof="1" smtClean="0">
                                <a:latin typeface="Cambria Math" panose="02040503050406030204" pitchFamily="18" charset="0"/>
                              </a:rPr>
                              <m:t>𝐺</m:t>
                            </m:r>
                          </m:e>
                          <m:sup>
                            <m:r>
                              <a:rPr lang="en-US" b="0" i="1" noProof="1" smtClean="0">
                                <a:latin typeface="Cambria Math" panose="02040503050406030204" pitchFamily="18" charset="0"/>
                              </a:rPr>
                              <m:t>∗</m:t>
                            </m:r>
                          </m:sup>
                        </m:sSup>
                      </m:num>
                      <m:den>
                        <m:r>
                          <a:rPr lang="en-US" b="0" i="1" noProof="1" smtClean="0">
                            <a:latin typeface="Cambria Math" panose="02040503050406030204" pitchFamily="18" charset="0"/>
                          </a:rPr>
                          <m:t>𝑛</m:t>
                        </m:r>
                      </m:den>
                    </m:f>
                    <m:r>
                      <a:rPr lang="en-US" b="0" i="1" noProof="1" smtClean="0">
                        <a:latin typeface="Cambria Math" panose="02040503050406030204" pitchFamily="18" charset="0"/>
                      </a:rPr>
                      <m:t>&lt;</m:t>
                    </m:r>
                    <m:sSup>
                      <m:sSupPr>
                        <m:ctrlPr>
                          <a:rPr lang="en-US" b="0" i="1" noProof="1" smtClean="0">
                            <a:latin typeface="Cambria Math" panose="02040503050406030204" pitchFamily="18" charset="0"/>
                          </a:rPr>
                        </m:ctrlPr>
                      </m:sSupPr>
                      <m:e>
                        <m:r>
                          <a:rPr lang="en-US" b="0" i="1" noProof="1" smtClean="0">
                            <a:latin typeface="Cambria Math" panose="02040503050406030204" pitchFamily="18" charset="0"/>
                          </a:rPr>
                          <m:t>𝐺</m:t>
                        </m:r>
                      </m:e>
                      <m:sup>
                        <m:r>
                          <a:rPr lang="en-US" b="0" i="1" noProof="1" smtClean="0">
                            <a:latin typeface="Cambria Math" panose="02040503050406030204" pitchFamily="18" charset="0"/>
                          </a:rPr>
                          <m:t>∗∗</m:t>
                        </m:r>
                      </m:sup>
                    </m:sSup>
                  </m:oMath>
                </a14:m>
                <a:r>
                  <a:rPr lang="pt-BR" b="0" noProof="1"/>
                  <a:t>. Dessa</a:t>
                </a:r>
                <a:r>
                  <a:rPr lang="pt-BR" b="0" baseline="0" noProof="1"/>
                  <a:t> forma</a:t>
                </a:r>
                <a:r>
                  <a:rPr lang="pt-BR" b="0" noProof="1"/>
                  <a:t>, o lado esquerdo da equação</a:t>
                </a:r>
                <a:r>
                  <a:rPr lang="pt-BR" b="0" baseline="0" noProof="1"/>
                  <a:t> (1.2.6) excederia o lado esquerdo da equação (1.2.7), o que é impossível, já que os dois são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baseline="0" noProof="1"/>
              </a:p>
              <a:p>
                <a:pPr marL="0" marR="0" lvl="0" indent="0" algn="l" defTabSz="914400" rtl="0" eaLnBrk="1" fontAlgn="auto" latinLnBrk="0" hangingPunct="1">
                  <a:lnSpc>
                    <a:spcPct val="100000"/>
                  </a:lnSpc>
                  <a:spcBef>
                    <a:spcPts val="0"/>
                  </a:spcBef>
                  <a:spcAft>
                    <a:spcPts val="0"/>
                  </a:spcAft>
                  <a:buClrTx/>
                  <a:buSzTx/>
                  <a:buFontTx/>
                  <a:buNone/>
                  <a:tabLst/>
                  <a:defRPr/>
                </a:pPr>
                <a:r>
                  <a:rPr lang="pt-BR" b="0" baseline="0" noProof="1"/>
                  <a:t>p2-p4 -(1.2.5) </a:t>
                </a:r>
                <a14:m>
                  <m:oMath xmlns:m="http://schemas.openxmlformats.org/officeDocument/2006/math">
                    <m:r>
                      <a:rPr lang="pt-BR" b="0" i="1" noProof="1" dirty="0" smtClean="0">
                        <a:latin typeface="Cambria Math" panose="02040503050406030204" pitchFamily="18" charset="0"/>
                      </a:rPr>
                      <m:t>𝑣</m:t>
                    </m:r>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m:t>
                            </m:r>
                            <m:r>
                              <a:rPr lang="pt-BR" b="0" i="1" noProof="1" dirty="0" smtClean="0">
                                <a:latin typeface="Cambria Math" panose="02040503050406030204" pitchFamily="18" charset="0"/>
                              </a:rPr>
                              <m:t>𝑖</m:t>
                            </m:r>
                          </m:sub>
                          <m:sup>
                            <m:r>
                              <a:rPr lang="pt-BR" b="0" i="1" noProof="1" dirty="0" smtClean="0">
                                <a:latin typeface="Cambria Math" panose="02040503050406030204" pitchFamily="18" charset="0"/>
                              </a:rPr>
                              <m:t>∗</m:t>
                            </m:r>
                          </m:sup>
                        </m:sSubSup>
                      </m:e>
                    </m:d>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Sub>
                    <m:sSup>
                      <m:sSupPr>
                        <m:ctrlPr>
                          <a:rPr lang="pt-BR" b="0" i="1" noProof="1" dirty="0" smtClean="0">
                            <a:latin typeface="Cambria Math" panose="02040503050406030204" pitchFamily="18" charset="0"/>
                          </a:rPr>
                        </m:ctrlPr>
                      </m:sSupPr>
                      <m:e>
                        <m:r>
                          <a:rPr lang="pt-BR" i="1" noProof="1" dirty="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𝑔</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m:t>
                            </m:r>
                            <m:r>
                              <a:rPr lang="pt-BR" i="1" noProof="1" dirty="0">
                                <a:latin typeface="Cambria Math" panose="02040503050406030204" pitchFamily="18" charset="0"/>
                              </a:rPr>
                              <m:t>𝑖</m:t>
                            </m:r>
                          </m:sub>
                          <m:sup>
                            <m:r>
                              <a:rPr lang="pt-BR" i="1" noProof="1" dirty="0">
                                <a:latin typeface="Cambria Math" panose="02040503050406030204" pitchFamily="18" charset="0"/>
                              </a:rPr>
                              <m:t>∗</m:t>
                            </m:r>
                          </m:sup>
                        </m:sSubSup>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r>
                      <a:rPr lang="pt-BR" b="0" i="1" noProof="1" dirty="0" smtClean="0">
                        <a:latin typeface="Cambria Math" panose="02040503050406030204" pitchFamily="18" charset="0"/>
                      </a:rPr>
                      <m:t>=0</m:t>
                    </m:r>
                  </m:oMath>
                </a14:m>
                <a:endParaRPr lang="pt-BR" noProof="1"/>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noProof="1"/>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noProof="1"/>
                  <a:t>P1</a:t>
                </a:r>
                <a:r>
                  <a:rPr lang="pt-BR" b="0" baseline="0" noProof="1"/>
                  <a:t> - </a:t>
                </a:r>
                <a:r>
                  <a:rPr lang="pt-BR" b="0" noProof="1"/>
                  <a:t>(1.2.6) </a:t>
                </a:r>
                <a:r>
                  <a:rPr lang="pt-BR" b="0" i="0" noProof="1">
                    <a:latin typeface="Cambria Math" panose="02040503050406030204" pitchFamily="18" charset="0"/>
                  </a:rPr>
                  <a:t>𝑣(𝐺^∗ )+1/𝑛 𝐺^∗ 𝑣^′ (𝐺^∗ )−𝑐=0</a:t>
                </a:r>
                <a:endParaRPr lang="pt-BR" b="0" noProof="1"/>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pt-BR" b="0" noProof="1"/>
              </a:p>
              <a:p>
                <a:pPr marL="0" marR="0" lvl="0" indent="0" algn="l" defTabSz="914400" rtl="0" eaLnBrk="1" fontAlgn="auto" latinLnBrk="0" hangingPunct="1">
                  <a:lnSpc>
                    <a:spcPct val="100000"/>
                  </a:lnSpc>
                  <a:spcBef>
                    <a:spcPts val="0"/>
                  </a:spcBef>
                  <a:spcAft>
                    <a:spcPts val="0"/>
                  </a:spcAft>
                  <a:buClrTx/>
                  <a:buSzTx/>
                  <a:buFontTx/>
                  <a:buNone/>
                  <a:tabLst/>
                  <a:defRPr/>
                </a:pPr>
                <a:r>
                  <a:rPr lang="pt-BR" b="0" noProof="1"/>
                  <a:t>P1 - (1.2.7) </a:t>
                </a:r>
                <a:r>
                  <a:rPr lang="pt-BR" b="0" i="0" noProof="1">
                    <a:latin typeface="Cambria Math" panose="02040503050406030204" pitchFamily="18" charset="0"/>
                  </a:rPr>
                  <a:t>𝑣(𝐺^(∗∗) )+𝐺^(∗∗) 𝑣^′ (𝐺^(∗∗) )−𝑐=0</a:t>
                </a:r>
                <a:endParaRPr lang="pt-BR" noProof="1"/>
              </a:p>
              <a:p>
                <a:pPr marL="0" marR="0" lvl="0" indent="0" algn="l" defTabSz="914400" rtl="0" eaLnBrk="1" fontAlgn="auto" latinLnBrk="0" hangingPunct="1">
                  <a:lnSpc>
                    <a:spcPct val="100000"/>
                  </a:lnSpc>
                  <a:spcBef>
                    <a:spcPts val="0"/>
                  </a:spcBef>
                  <a:spcAft>
                    <a:spcPts val="0"/>
                  </a:spcAft>
                  <a:buClrTx/>
                  <a:buSzTx/>
                  <a:buFontTx/>
                  <a:buNone/>
                  <a:tabLst/>
                  <a:defRPr/>
                </a:pPr>
                <a:br>
                  <a:rPr lang="pt-BR" noProof="1"/>
                </a:br>
                <a:r>
                  <a:rPr lang="pt-BR" noProof="1"/>
                  <a:t>p1 - comparando</a:t>
                </a:r>
                <a:r>
                  <a:rPr lang="pt-BR" baseline="0" noProof="1"/>
                  <a:t> (1.2.6) e (1.2.7), nota-se que </a:t>
                </a:r>
                <a:r>
                  <a:rPr lang="pt-BR" b="0" i="0" noProof="1">
                    <a:latin typeface="Cambria Math" panose="02040503050406030204" pitchFamily="18" charset="0"/>
                  </a:rPr>
                  <a:t>𝐺^∗&gt;𝐺^(∗∗)</a:t>
                </a:r>
                <a:r>
                  <a:rPr lang="pt-BR" b="0" noProof="1"/>
                  <a:t>. Por contradição, se </a:t>
                </a:r>
                <a:r>
                  <a:rPr lang="pt-BR" b="0" i="0" noProof="1">
                    <a:latin typeface="Cambria Math" panose="02040503050406030204" pitchFamily="18" charset="0"/>
                  </a:rPr>
                  <a:t>𝐺^∗≤𝐺^(∗∗)</a:t>
                </a:r>
                <a:r>
                  <a:rPr lang="pt-BR" b="0" noProof="1"/>
                  <a:t>, teríamos que </a:t>
                </a:r>
                <a:r>
                  <a:rPr lang="pt-BR" b="0" i="0" noProof="1">
                    <a:latin typeface="Cambria Math" panose="02040503050406030204" pitchFamily="18" charset="0"/>
                  </a:rPr>
                  <a:t>𝑣(𝐺</a:t>
                </a:r>
                <a:r>
                  <a:rPr lang="en-US" b="0" i="0" noProof="1">
                    <a:latin typeface="Cambria Math" panose="02040503050406030204" pitchFamily="18" charset="0"/>
                  </a:rPr>
                  <a:t>^∗</a:t>
                </a:r>
                <a:r>
                  <a:rPr lang="pt-BR" b="0" i="0" noProof="1">
                    <a:latin typeface="Cambria Math" panose="02040503050406030204" pitchFamily="18" charset="0"/>
                  </a:rPr>
                  <a:t> )</a:t>
                </a:r>
                <a:r>
                  <a:rPr lang="en-US" b="0" i="0" noProof="1">
                    <a:latin typeface="Cambria Math" panose="02040503050406030204" pitchFamily="18" charset="0"/>
                  </a:rPr>
                  <a:t>≥𝑣(𝐺^(∗∗) ), </a:t>
                </a:r>
                <a:r>
                  <a:rPr lang="pt-BR" b="0" noProof="1"/>
                  <a:t> já</a:t>
                </a:r>
                <a:r>
                  <a:rPr lang="pt-BR" b="0" baseline="0" noProof="1"/>
                  <a:t> que </a:t>
                </a:r>
                <a:r>
                  <a:rPr lang="pt-BR" b="0" i="0" baseline="0" noProof="1">
                    <a:latin typeface="Cambria Math" panose="02040503050406030204" pitchFamily="18" charset="0"/>
                  </a:rPr>
                  <a:t>𝑣^′&lt;0</a:t>
                </a:r>
                <a:r>
                  <a:rPr lang="pt-BR" b="0" noProof="1"/>
                  <a:t>. Do mesmo modo, </a:t>
                </a:r>
                <a:r>
                  <a:rPr lang="pt-BR" b="0" i="0" noProof="1">
                    <a:latin typeface="Cambria Math" panose="02040503050406030204" pitchFamily="18" charset="0"/>
                  </a:rPr>
                  <a:t>0&gt;𝑣^′ (𝐺</a:t>
                </a:r>
                <a:r>
                  <a:rPr lang="en-US" b="0" i="0" noProof="1">
                    <a:latin typeface="Cambria Math" panose="02040503050406030204" pitchFamily="18" charset="0"/>
                  </a:rPr>
                  <a:t>^∗</a:t>
                </a:r>
                <a:r>
                  <a:rPr lang="pt-BR" b="0" i="0" noProof="1">
                    <a:latin typeface="Cambria Math" panose="02040503050406030204" pitchFamily="18" charset="0"/>
                  </a:rPr>
                  <a:t> )</a:t>
                </a:r>
                <a:r>
                  <a:rPr lang="en-US" b="0" i="0" noProof="1">
                    <a:latin typeface="Cambria Math" panose="02040503050406030204" pitchFamily="18" charset="0"/>
                  </a:rPr>
                  <a:t>≥𝑣</a:t>
                </a:r>
                <a:r>
                  <a:rPr lang="pt-BR" b="0" i="0" noProof="1">
                    <a:latin typeface="Cambria Math" panose="02040503050406030204" pitchFamily="18" charset="0"/>
                  </a:rPr>
                  <a:t>′</a:t>
                </a:r>
                <a:r>
                  <a:rPr lang="en-US" b="0" i="0" noProof="1">
                    <a:latin typeface="Cambria Math" panose="02040503050406030204" pitchFamily="18" charset="0"/>
                  </a:rPr>
                  <a:t>(</a:t>
                </a:r>
                <a:r>
                  <a:rPr lang="pt-BR" b="0" i="0" noProof="1">
                    <a:latin typeface="Cambria Math" panose="02040503050406030204" pitchFamily="18" charset="0"/>
                  </a:rPr>
                  <a:t>𝐺</a:t>
                </a:r>
                <a:r>
                  <a:rPr lang="en-US" b="0" i="0" noProof="1">
                    <a:latin typeface="Cambria Math" panose="02040503050406030204" pitchFamily="18" charset="0"/>
                  </a:rPr>
                  <a:t>^(∗∗))</a:t>
                </a:r>
                <a:r>
                  <a:rPr lang="pt-BR" b="0" noProof="1"/>
                  <a:t>, já</a:t>
                </a:r>
                <a:r>
                  <a:rPr lang="pt-BR" b="0" baseline="0" noProof="1"/>
                  <a:t> que </a:t>
                </a:r>
                <a:r>
                  <a:rPr lang="en-US" b="0" i="0" baseline="0" noProof="1">
                    <a:latin typeface="Cambria Math" panose="02040503050406030204" pitchFamily="18" charset="0"/>
                  </a:rPr>
                  <a:t>𝑣</a:t>
                </a:r>
                <a:r>
                  <a:rPr lang="pt-BR" b="0" i="0" baseline="0" noProof="1">
                    <a:latin typeface="Cambria Math" panose="02040503050406030204" pitchFamily="18" charset="0"/>
                  </a:rPr>
                  <a:t>^′′&lt;0</a:t>
                </a:r>
                <a:r>
                  <a:rPr lang="pt-BR" b="0" noProof="1"/>
                  <a:t>. Por fim, </a:t>
                </a:r>
                <a:r>
                  <a:rPr lang="pt-BR" b="0" i="0" noProof="1">
                    <a:latin typeface="Cambria Math" panose="02040503050406030204" pitchFamily="18" charset="0"/>
                  </a:rPr>
                  <a:t>𝐺</a:t>
                </a:r>
                <a:r>
                  <a:rPr lang="en-US" b="0" i="0" noProof="1">
                    <a:latin typeface="Cambria Math" panose="02040503050406030204" pitchFamily="18" charset="0"/>
                  </a:rPr>
                  <a:t>^∗/𝑛&lt;𝐺^(∗∗)</a:t>
                </a:r>
                <a:r>
                  <a:rPr lang="pt-BR" b="0" noProof="1"/>
                  <a:t>. Dessa</a:t>
                </a:r>
                <a:r>
                  <a:rPr lang="pt-BR" b="0" baseline="0" noProof="1"/>
                  <a:t> forma</a:t>
                </a:r>
                <a:r>
                  <a:rPr lang="pt-BR" b="0" noProof="1"/>
                  <a:t>, o lado esquerdo da equação</a:t>
                </a:r>
                <a:r>
                  <a:rPr lang="pt-BR" b="0" baseline="0" noProof="1"/>
                  <a:t> (1.2.6) excederia o lado esquerdo da equação (1.2.7), o que é impossível, já que os dois são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baseline="0" noProof="1"/>
              </a:p>
              <a:p>
                <a:pPr marL="0" marR="0" lvl="0" indent="0" algn="l" defTabSz="914400" rtl="0" eaLnBrk="1" fontAlgn="auto" latinLnBrk="0" hangingPunct="1">
                  <a:lnSpc>
                    <a:spcPct val="100000"/>
                  </a:lnSpc>
                  <a:spcBef>
                    <a:spcPts val="0"/>
                  </a:spcBef>
                  <a:spcAft>
                    <a:spcPts val="0"/>
                  </a:spcAft>
                  <a:buClrTx/>
                  <a:buSzTx/>
                  <a:buFontTx/>
                  <a:buNone/>
                  <a:tabLst/>
                  <a:defRPr/>
                </a:pPr>
                <a:r>
                  <a:rPr lang="pt-BR" b="0" baseline="0" noProof="1"/>
                  <a:t>p2-p4 -(1.2.5) </a:t>
                </a:r>
                <a:r>
                  <a:rPr lang="pt-BR" b="0" i="0" noProof="1">
                    <a:latin typeface="Cambria Math" panose="02040503050406030204" pitchFamily="18" charset="0"/>
                  </a:rPr>
                  <a:t>𝑣(𝑔_𝑖+𝑔_(−𝑖)^∗ )+𝑔_𝑖 </a:t>
                </a:r>
                <a:r>
                  <a:rPr lang="pt-BR" i="0" noProof="1">
                    <a:latin typeface="Cambria Math" panose="02040503050406030204" pitchFamily="18" charset="0"/>
                  </a:rPr>
                  <a:t>𝑣</a:t>
                </a:r>
                <a:r>
                  <a:rPr lang="pt-BR" b="0" i="0" noProof="1">
                    <a:latin typeface="Cambria Math" panose="02040503050406030204" pitchFamily="18" charset="0"/>
                  </a:rPr>
                  <a:t>^′ (</a:t>
                </a:r>
                <a:r>
                  <a:rPr lang="pt-BR" i="0" noProof="1">
                    <a:latin typeface="Cambria Math" panose="02040503050406030204" pitchFamily="18" charset="0"/>
                  </a:rPr>
                  <a:t>𝑔_𝑖+𝑔_(−𝑖)^∗ )</a:t>
                </a:r>
                <a:r>
                  <a:rPr lang="pt-BR" b="0" i="0" noProof="1">
                    <a:latin typeface="Cambria Math" panose="02040503050406030204" pitchFamily="18" charset="0"/>
                  </a:rPr>
                  <a:t>−𝑐=0</a:t>
                </a:r>
                <a:endParaRPr lang="pt-BR" noProof="1"/>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noProof="1"/>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71</a:t>
            </a:fld>
            <a:endParaRPr lang="pt-BR"/>
          </a:p>
        </p:txBody>
      </p:sp>
    </p:spTree>
    <p:extLst>
      <p:ext uri="{BB962C8B-B14F-4D97-AF65-F5344CB8AC3E}">
        <p14:creationId xmlns:p14="http://schemas.microsoft.com/office/powerpoint/2010/main" val="38843192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t-BR" b="0" noProof="1"/>
                  <a:t>(1.2.6) </a:t>
                </a:r>
                <a14:m>
                  <m:oMath xmlns:m="http://schemas.openxmlformats.org/officeDocument/2006/math">
                    <m:r>
                      <a:rPr lang="pt-BR" b="0" i="1" noProof="1" dirty="0" smtClean="0">
                        <a:latin typeface="Cambria Math" panose="02040503050406030204" pitchFamily="18" charset="0"/>
                      </a:rPr>
                      <m:t>𝑣</m:t>
                    </m:r>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f>
                      <m:fPr>
                        <m:ctrlPr>
                          <a:rPr lang="pt-BR" b="0" i="1" noProof="1" dirty="0" smtClean="0">
                            <a:latin typeface="Cambria Math" panose="02040503050406030204" pitchFamily="18" charset="0"/>
                          </a:rPr>
                        </m:ctrlPr>
                      </m:fPr>
                      <m:num>
                        <m:r>
                          <a:rPr lang="pt-BR" b="0" i="1" noProof="1" dirty="0" smtClean="0">
                            <a:latin typeface="Cambria Math" panose="02040503050406030204" pitchFamily="18" charset="0"/>
                          </a:rPr>
                          <m:t>1</m:t>
                        </m:r>
                      </m:num>
                      <m:den>
                        <m:r>
                          <a:rPr lang="pt-BR" b="0" i="1" noProof="1" dirty="0" smtClean="0">
                            <a:latin typeface="Cambria Math" panose="02040503050406030204" pitchFamily="18" charset="0"/>
                          </a:rPr>
                          <m:t>𝑛</m:t>
                        </m:r>
                      </m:den>
                    </m:f>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r>
                      <a:rPr lang="pt-BR" b="0" i="1" noProof="1" dirty="0" smtClean="0">
                        <a:latin typeface="Cambria Math" panose="02040503050406030204" pitchFamily="18" charset="0"/>
                      </a:rPr>
                      <m:t>=0</m:t>
                    </m:r>
                  </m:oMath>
                </a14:m>
                <a:endParaRPr lang="pt-BR" b="0" noProof="1"/>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pt-BR" b="0" noProof="1"/>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t-BR" b="0" noProof="1"/>
                  <a:t>(1.2.7) </a:t>
                </a:r>
                <a14:m>
                  <m:oMath xmlns:m="http://schemas.openxmlformats.org/officeDocument/2006/math">
                    <m:r>
                      <a:rPr lang="pt-BR" b="0" i="1" noProof="1" dirty="0" smtClean="0">
                        <a:latin typeface="Cambria Math" panose="02040503050406030204" pitchFamily="18" charset="0"/>
                      </a:rPr>
                      <m:t>𝑣</m:t>
                    </m:r>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=0</m:t>
                    </m:r>
                  </m:oMath>
                </a14:m>
                <a:endParaRPr lang="pt-BR" noProof="1"/>
              </a:p>
              <a:p>
                <a:endParaRPr lang="pt-BR" dirty="0"/>
              </a:p>
            </p:txBody>
          </p:sp>
        </mc:Choice>
        <mc:Fallback xmlns="">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t-BR" b="0" noProof="1"/>
                  <a:t>(1.2.6) </a:t>
                </a:r>
                <a:r>
                  <a:rPr lang="pt-BR" b="0" i="0" noProof="1">
                    <a:latin typeface="Cambria Math" panose="02040503050406030204" pitchFamily="18" charset="0"/>
                  </a:rPr>
                  <a:t>𝑣(𝐺^∗ )+1/𝑛 𝐺^∗ 𝑣^′ (𝐺^∗ )−𝑐=0</a:t>
                </a:r>
                <a:endParaRPr lang="pt-BR" b="0" noProof="1"/>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pt-BR" b="0" noProof="1"/>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t-BR" b="0" noProof="1"/>
                  <a:t>(1.2.7) </a:t>
                </a:r>
                <a:r>
                  <a:rPr lang="pt-BR" b="0" i="0" noProof="1">
                    <a:latin typeface="Cambria Math" panose="02040503050406030204" pitchFamily="18" charset="0"/>
                  </a:rPr>
                  <a:t>𝑣(𝐺^(∗∗) )+𝐺^(∗∗) 𝑣^′ (𝐺^(∗∗) )=0</a:t>
                </a:r>
                <a:endParaRPr lang="pt-BR" noProof="1"/>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72</a:t>
            </a:fld>
            <a:endParaRPr lang="pt-BR"/>
          </a:p>
        </p:txBody>
      </p:sp>
    </p:spTree>
    <p:extLst>
      <p:ext uri="{BB962C8B-B14F-4D97-AF65-F5344CB8AC3E}">
        <p14:creationId xmlns:p14="http://schemas.microsoft.com/office/powerpoint/2010/main" val="4711214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02122"/>
                </a:solidFill>
                <a:effectLst/>
                <a:latin typeface="Arial" panose="020B0604020202020204" pitchFamily="34" charset="0"/>
              </a:rPr>
              <a:t> Clearly defined boundaries (clear definition of the contents of the common pool resource and effective exclusion of external un-entitled parties);</a:t>
            </a:r>
          </a:p>
          <a:p>
            <a:pPr algn="l">
              <a:buFont typeface="+mj-lt"/>
              <a:buAutoNum type="arabicPeriod"/>
            </a:pPr>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202122"/>
                </a:solidFill>
                <a:effectLst/>
                <a:latin typeface="Arial" panose="020B0604020202020204" pitchFamily="34" charset="0"/>
              </a:rPr>
              <a:t> The appropriation and provision of common resources that are adapted to local conditions;</a:t>
            </a:r>
          </a:p>
          <a:p>
            <a:pPr algn="l">
              <a:buFont typeface="+mj-lt"/>
              <a:buAutoNum type="arabicPeriod"/>
            </a:pPr>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202122"/>
                </a:solidFill>
                <a:effectLst/>
                <a:latin typeface="Arial" panose="020B0604020202020204" pitchFamily="34" charset="0"/>
              </a:rPr>
              <a:t> Collective-choice arrangements that allow most resource appropriators to participate in the decision-making process;</a:t>
            </a:r>
          </a:p>
          <a:p>
            <a:pPr algn="l">
              <a:buFont typeface="+mj-lt"/>
              <a:buAutoNum type="arabicPeriod"/>
            </a:pPr>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202122"/>
                </a:solidFill>
                <a:effectLst/>
                <a:latin typeface="Arial" panose="020B0604020202020204" pitchFamily="34" charset="0"/>
              </a:rPr>
              <a:t> Effective monitoring by monitors who are part of or accountable to the appropriators;</a:t>
            </a:r>
          </a:p>
          <a:p>
            <a:pPr algn="l">
              <a:buFont typeface="+mj-lt"/>
              <a:buAutoNum type="arabicPeriod"/>
            </a:pPr>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202122"/>
                </a:solidFill>
                <a:effectLst/>
                <a:latin typeface="Arial" panose="020B0604020202020204" pitchFamily="34" charset="0"/>
              </a:rPr>
              <a:t> A scale of graduated sanctions for resource appropriators who violate community rules;</a:t>
            </a:r>
          </a:p>
          <a:p>
            <a:pPr algn="l">
              <a:buFont typeface="+mj-lt"/>
              <a:buAutoNum type="arabicPeriod"/>
            </a:pPr>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202122"/>
                </a:solidFill>
                <a:effectLst/>
                <a:latin typeface="Arial" panose="020B0604020202020204" pitchFamily="34" charset="0"/>
              </a:rPr>
              <a:t> Mechanisms of conflict resolution that are cheap and of easy access;</a:t>
            </a:r>
          </a:p>
          <a:p>
            <a:pPr algn="l">
              <a:buFont typeface="+mj-lt"/>
              <a:buAutoNum type="arabicPeriod"/>
            </a:pPr>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202122"/>
                </a:solidFill>
                <a:effectLst/>
                <a:latin typeface="Arial" panose="020B0604020202020204" pitchFamily="34" charset="0"/>
              </a:rPr>
              <a:t> Self-determination of the community recognized by higher-level authorities; and</a:t>
            </a:r>
          </a:p>
          <a:p>
            <a:pPr algn="l">
              <a:buFont typeface="+mj-lt"/>
              <a:buAutoNum type="arabicPeriod"/>
            </a:pPr>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202122"/>
                </a:solidFill>
                <a:effectLst/>
                <a:latin typeface="Arial" panose="020B0604020202020204" pitchFamily="34" charset="0"/>
              </a:rPr>
              <a:t> In the case of larger common-pool resources, organization in the form of multiple layers of nested enterprises, with small local CPRs at the base level.</a:t>
            </a:r>
          </a:p>
        </p:txBody>
      </p:sp>
      <p:sp>
        <p:nvSpPr>
          <p:cNvPr id="4" name="Slide Number Placeholder 3"/>
          <p:cNvSpPr>
            <a:spLocks noGrp="1"/>
          </p:cNvSpPr>
          <p:nvPr>
            <p:ph type="sldNum" sz="quarter" idx="5"/>
          </p:nvPr>
        </p:nvSpPr>
        <p:spPr/>
        <p:txBody>
          <a:bodyPr/>
          <a:lstStyle/>
          <a:p>
            <a:fld id="{B2DE22FB-4F32-4F44-9195-D0BEF89D065E}" type="slidenum">
              <a:rPr lang="pt-BR" smtClean="0"/>
              <a:t>74</a:t>
            </a:fld>
            <a:endParaRPr lang="pt-BR"/>
          </a:p>
        </p:txBody>
      </p:sp>
    </p:spTree>
    <p:extLst>
      <p:ext uri="{BB962C8B-B14F-4D97-AF65-F5344CB8AC3E}">
        <p14:creationId xmlns:p14="http://schemas.microsoft.com/office/powerpoint/2010/main" val="4549635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maior parte dos exercícios das listas será do livro Gibbons, então estudem pelo livro, não só pelos slides</a:t>
            </a:r>
          </a:p>
        </p:txBody>
      </p:sp>
      <p:sp>
        <p:nvSpPr>
          <p:cNvPr id="4" name="Slide Number Placeholder 3"/>
          <p:cNvSpPr>
            <a:spLocks noGrp="1"/>
          </p:cNvSpPr>
          <p:nvPr>
            <p:ph type="sldNum" sz="quarter" idx="5"/>
          </p:nvPr>
        </p:nvSpPr>
        <p:spPr/>
        <p:txBody>
          <a:bodyPr/>
          <a:lstStyle/>
          <a:p>
            <a:fld id="{B2DE22FB-4F32-4F44-9195-D0BEF89D065E}" type="slidenum">
              <a:rPr lang="pt-BR" smtClean="0"/>
              <a:t>75</a:t>
            </a:fld>
            <a:endParaRPr lang="pt-BR"/>
          </a:p>
        </p:txBody>
      </p:sp>
    </p:spTree>
    <p:extLst>
      <p:ext uri="{BB962C8B-B14F-4D97-AF65-F5344CB8AC3E}">
        <p14:creationId xmlns:p14="http://schemas.microsoft.com/office/powerpoint/2010/main" val="15670107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P1: </a:t>
            </a:r>
            <a:r>
              <a:rPr lang="pt-BR" sz="1800" dirty="0">
                <a:effectLst/>
                <a:latin typeface="Segoe UI" panose="020B0502040204020203" pitchFamily="34" charset="0"/>
              </a:rPr>
              <a:t>Esse jogo dinâmico é adaptado para um jogo estático entre firma e sindicato através de hipóteses feitas sobre o comportamento do árbitro no segundo estágio</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79</a:t>
            </a:fld>
            <a:endParaRPr lang="pt-BR"/>
          </a:p>
        </p:txBody>
      </p:sp>
    </p:spTree>
    <p:extLst>
      <p:ext uri="{BB962C8B-B14F-4D97-AF65-F5344CB8AC3E}">
        <p14:creationId xmlns:p14="http://schemas.microsoft.com/office/powerpoint/2010/main" val="35799080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rgbClr val="FF0000"/>
                </a:solidFill>
              </a:rPr>
              <a:t>*</a:t>
            </a:r>
            <a:r>
              <a:rPr lang="pt-BR" sz="1200" dirty="0"/>
              <a:t> Condição razoável intuitivamente e necessária para o equilíbrio. Diz que a oferta feita pelo sindicato é maior do que a feita pela firma</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80</a:t>
            </a:fld>
            <a:endParaRPr lang="pt-BR"/>
          </a:p>
        </p:txBody>
      </p:sp>
    </p:spTree>
    <p:extLst>
      <p:ext uri="{BB962C8B-B14F-4D97-AF65-F5344CB8AC3E}">
        <p14:creationId xmlns:p14="http://schemas.microsoft.com/office/powerpoint/2010/main" val="21702385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P2:</a:t>
                </a:r>
                <a:r>
                  <a:rPr lang="pt-BR" dirty="0"/>
                  <a:t> As partes “acreditam” que ou “esperam” que x seja distribuído de acordo com essa </a:t>
                </a:r>
                <a:r>
                  <a:rPr lang="pt-BR" noProof="1"/>
                  <a:t>função de distribuição acumulada </a:t>
                </a:r>
              </a:p>
              <a:p>
                <a:endParaRPr lang="pt-BR" noProof="1"/>
              </a:p>
              <a:p>
                <a:r>
                  <a:rPr lang="pt-BR" noProof="1"/>
                  <a:t>Função</a:t>
                </a:r>
                <a:r>
                  <a:rPr lang="pt-BR" baseline="0" noProof="1"/>
                  <a:t> de distribuição acumulada (F</a:t>
                </a:r>
                <a:r>
                  <a:rPr lang="pt-BR" noProof="1"/>
                  <a:t>DA) </a:t>
                </a:r>
                <a14:m>
                  <m:oMath xmlns:m="http://schemas.openxmlformats.org/officeDocument/2006/math">
                    <m:r>
                      <a:rPr lang="pt-BR" i="1" noProof="1" smtClean="0">
                        <a:latin typeface="Cambria Math" panose="02040503050406030204" pitchFamily="18" charset="0"/>
                      </a:rPr>
                      <m:t>𝐹</m:t>
                    </m:r>
                    <m:d>
                      <m:dPr>
                        <m:ctrlPr>
                          <a:rPr lang="pt-BR" i="1" noProof="1" smtClean="0">
                            <a:latin typeface="Cambria Math" panose="02040503050406030204" pitchFamily="18" charset="0"/>
                          </a:rPr>
                        </m:ctrlPr>
                      </m:dPr>
                      <m:e>
                        <m:r>
                          <a:rPr lang="pt-BR" i="1" noProof="1" smtClean="0">
                            <a:latin typeface="Cambria Math" panose="02040503050406030204" pitchFamily="18" charset="0"/>
                          </a:rPr>
                          <m:t>𝑥</m:t>
                        </m:r>
                      </m:e>
                    </m:d>
                    <m:r>
                      <a:rPr lang="pt-BR" b="0" i="1" noProof="1" smtClean="0">
                        <a:latin typeface="Cambria Math" panose="02040503050406030204" pitchFamily="18" charset="0"/>
                      </a:rPr>
                      <m:t>=</m:t>
                    </m:r>
                    <m:r>
                      <m:rPr>
                        <m:sty m:val="p"/>
                      </m:rPr>
                      <a:rPr lang="pt-BR" b="0" i="0" noProof="1" smtClean="0">
                        <a:latin typeface="Cambria Math" panose="02040503050406030204" pitchFamily="18" charset="0"/>
                      </a:rPr>
                      <m:t>Pr</m:t>
                    </m:r>
                    <m:r>
                      <a:rPr lang="pt-BR" b="0" i="1" noProof="1" smtClean="0">
                        <a:latin typeface="Cambria Math" panose="02040503050406030204" pitchFamily="18" charset="0"/>
                      </a:rPr>
                      <m:t>(</m:t>
                    </m:r>
                    <m:r>
                      <a:rPr lang="pt-BR" b="0" i="1" noProof="1" smtClean="0">
                        <a:latin typeface="Cambria Math" panose="02040503050406030204" pitchFamily="18" charset="0"/>
                      </a:rPr>
                      <m:t>𝑋</m:t>
                    </m:r>
                    <m:r>
                      <a:rPr lang="pt-BR" b="0" i="1" noProof="1" smtClean="0">
                        <a:latin typeface="Cambria Math" panose="02040503050406030204" pitchFamily="18" charset="0"/>
                      </a:rPr>
                      <m:t>≤</m:t>
                    </m:r>
                    <m:r>
                      <a:rPr lang="pt-BR" b="0" i="1" noProof="1" smtClean="0">
                        <a:latin typeface="Cambria Math" panose="02040503050406030204" pitchFamily="18" charset="0"/>
                      </a:rPr>
                      <m:t>𝑥</m:t>
                    </m:r>
                    <m:r>
                      <a:rPr lang="pt-BR" b="0" i="1" noProof="1" smtClean="0">
                        <a:latin typeface="Cambria Math" panose="02040503050406030204" pitchFamily="18" charset="0"/>
                      </a:rPr>
                      <m:t>)</m:t>
                    </m:r>
                  </m:oMath>
                </a14:m>
                <a:endParaRPr lang="pt-BR" dirty="0"/>
              </a:p>
            </p:txBody>
          </p:sp>
        </mc:Choice>
        <mc:Fallback xmlns="">
          <p:sp>
            <p:nvSpPr>
              <p:cNvPr id="3" name="Notes Placeholder 2"/>
              <p:cNvSpPr>
                <a:spLocks noGrp="1"/>
              </p:cNvSpPr>
              <p:nvPr>
                <p:ph type="body" idx="1"/>
              </p:nvPr>
            </p:nvSpPr>
            <p:spPr/>
            <p:txBody>
              <a:bodyPr/>
              <a:lstStyle/>
              <a:p>
                <a:r>
                  <a:rPr lang="pt-BR" dirty="0"/>
                  <a:t>P2. As partes “acreditam” que ou “esperam” que x seja distribuído de acordo com essa </a:t>
                </a:r>
                <a:r>
                  <a:rPr lang="pt-BR" noProof="1"/>
                  <a:t>função de distribuição acumulada </a:t>
                </a:r>
              </a:p>
              <a:p>
                <a:endParaRPr lang="pt-BR" noProof="1"/>
              </a:p>
              <a:p>
                <a:r>
                  <a:rPr lang="pt-BR" noProof="1"/>
                  <a:t>FDA </a:t>
                </a:r>
                <a:r>
                  <a:rPr lang="pt-BR" i="0" noProof="1">
                    <a:latin typeface="Cambria Math" panose="02040503050406030204" pitchFamily="18" charset="0"/>
                  </a:rPr>
                  <a:t>𝐹(𝑥)</a:t>
                </a:r>
                <a:r>
                  <a:rPr lang="pt-BR" b="0" i="0" noProof="1">
                    <a:latin typeface="Cambria Math" panose="02040503050406030204" pitchFamily="18" charset="0"/>
                  </a:rPr>
                  <a:t>=Pr(𝑋≤𝑥)</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81</a:t>
            </a:fld>
            <a:endParaRPr lang="pt-BR"/>
          </a:p>
        </p:txBody>
      </p:sp>
    </p:spTree>
    <p:extLst>
      <p:ext uri="{BB962C8B-B14F-4D97-AF65-F5344CB8AC3E}">
        <p14:creationId xmlns:p14="http://schemas.microsoft.com/office/powerpoint/2010/main" val="224293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Conc</a:t>
                </a:r>
                <a:r>
                  <a:rPr lang="en-US" b="1" dirty="0"/>
                  <a:t>:</a:t>
                </a:r>
                <a:r>
                  <a:rPr lang="pt-BR" dirty="0"/>
                  <a:t> Na aula 1, falamos em termos de “</a:t>
                </a:r>
                <a:r>
                  <a:rPr lang="pt-BR" i="1" u="none" dirty="0"/>
                  <a:t>para cada jogador</a:t>
                </a:r>
                <a:r>
                  <a:rPr lang="pt-BR" u="none" dirty="0"/>
                  <a:t> </a:t>
                </a:r>
                <a14:m>
                  <m:oMath xmlns:m="http://schemas.openxmlformats.org/officeDocument/2006/math">
                    <m:r>
                      <a:rPr lang="pt-BR" b="0" i="1" smtClean="0">
                        <a:latin typeface="Cambria Math" panose="02040503050406030204" pitchFamily="18" charset="0"/>
                      </a:rPr>
                      <m:t>𝑖</m:t>
                    </m:r>
                  </m:oMath>
                </a14:m>
                <a:r>
                  <a:rPr lang="pt-BR" dirty="0"/>
                  <a:t>” e “melhor resposta desse jogador às estratégias escolhidas pelos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−1</m:t>
                    </m:r>
                  </m:oMath>
                </a14:m>
                <a:r>
                  <a:rPr lang="pt-BR" dirty="0"/>
                  <a:t> demais jogadores”. Ou seja, demos a definição para jogos de </a:t>
                </a:r>
                <a14:m>
                  <m:oMath xmlns:m="http://schemas.openxmlformats.org/officeDocument/2006/math">
                    <m:r>
                      <a:rPr lang="pt-BR" i="1" dirty="0" smtClean="0">
                        <a:latin typeface="Cambria Math" panose="02040503050406030204" pitchFamily="18" charset="0"/>
                      </a:rPr>
                      <m:t>𝑛</m:t>
                    </m:r>
                  </m:oMath>
                </a14:m>
                <a:r>
                  <a:rPr lang="pt-BR" dirty="0"/>
                  <a:t> jogadores. Agora vamos fazer uma</a:t>
                </a:r>
                <a:r>
                  <a:rPr lang="pt-BR" baseline="0" dirty="0"/>
                  <a:t> descrição </a:t>
                </a:r>
                <a:r>
                  <a:rPr lang="pt-BR" dirty="0"/>
                  <a:t>para apenas 2 jogadores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=2</m:t>
                    </m:r>
                  </m:oMath>
                </a14:m>
                <a:r>
                  <a:rPr lang="pt-BR" dirty="0"/>
                  <a:t>).</a:t>
                </a:r>
              </a:p>
            </p:txBody>
          </p:sp>
        </mc:Choice>
        <mc:Fallback xmlns="">
          <p:sp>
            <p:nvSpPr>
              <p:cNvPr id="3" name="Notes Placeholder 2"/>
              <p:cNvSpPr>
                <a:spLocks noGrp="1"/>
              </p:cNvSpPr>
              <p:nvPr>
                <p:ph type="body" idx="1"/>
              </p:nvPr>
            </p:nvSpPr>
            <p:spPr/>
            <p:txBody>
              <a:bodyPr/>
              <a:lstStyle/>
              <a:p>
                <a:r>
                  <a:rPr lang="pt-BR" dirty="0"/>
                  <a:t>Na aula, falamos em termos de “</a:t>
                </a:r>
                <a:r>
                  <a:rPr lang="pt-BR" i="1" u="none" dirty="0"/>
                  <a:t>para cada jogador</a:t>
                </a:r>
                <a:r>
                  <a:rPr lang="pt-BR" u="none" dirty="0"/>
                  <a:t> </a:t>
                </a:r>
                <a:r>
                  <a:rPr lang="pt-BR" b="0" i="0">
                    <a:latin typeface="Cambria Math" panose="02040503050406030204" pitchFamily="18" charset="0"/>
                  </a:rPr>
                  <a:t>𝑖</a:t>
                </a:r>
                <a:r>
                  <a:rPr lang="pt-BR" dirty="0"/>
                  <a:t>” e “melhor resposta desse jogador às estratégias escolhidas pelos </a:t>
                </a:r>
                <a:r>
                  <a:rPr lang="pt-BR" b="0" i="0">
                    <a:latin typeface="Cambria Math" panose="02040503050406030204" pitchFamily="18" charset="0"/>
                  </a:rPr>
                  <a:t>𝑛−1</a:t>
                </a:r>
                <a:r>
                  <a:rPr lang="pt-BR" dirty="0"/>
                  <a:t> demais jogadores”. Agora vamos fazer um exemplo para apenas 2 jogadores.</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9</a:t>
            </a:fld>
            <a:endParaRPr lang="pt-BR"/>
          </a:p>
        </p:txBody>
      </p:sp>
    </p:spTree>
    <p:extLst>
      <p:ext uri="{BB962C8B-B14F-4D97-AF65-F5344CB8AC3E}">
        <p14:creationId xmlns:p14="http://schemas.microsoft.com/office/powerpoint/2010/main" val="1325177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pt-BR" b="0" i="1" noProof="1" dirty="0" smtClean="0">
                        <a:latin typeface="Cambria Math" panose="02040503050406030204" pitchFamily="18" charset="0"/>
                      </a:rPr>
                      <m:t>𝑓</m:t>
                    </m:r>
                    <m:d>
                      <m:dPr>
                        <m:ctrlPr>
                          <a:rPr lang="pt-BR" i="1" noProof="1" dirty="0">
                            <a:latin typeface="Cambria Math" panose="02040503050406030204" pitchFamily="18" charset="0"/>
                          </a:rPr>
                        </m:ctrlPr>
                      </m:dPr>
                      <m:e>
                        <m:r>
                          <a:rPr lang="en-US" i="1" noProof="1" dirty="0" smtClean="0">
                            <a:latin typeface="Cambria Math" panose="02040503050406030204" pitchFamily="18" charset="0"/>
                          </a:rPr>
                          <m:t>.</m:t>
                        </m:r>
                      </m:e>
                    </m:d>
                  </m:oMath>
                </a14:m>
                <a:r>
                  <a:rPr lang="pt-BR" dirty="0"/>
                  <a:t> é</a:t>
                </a:r>
                <a:r>
                  <a:rPr lang="pt-BR" baseline="0" dirty="0"/>
                  <a:t> a fdp, que é a derivada de </a:t>
                </a:r>
                <a14:m>
                  <m:oMath xmlns:m="http://schemas.openxmlformats.org/officeDocument/2006/math">
                    <m:r>
                      <a:rPr lang="pt-BR" i="1" baseline="0" dirty="0" smtClean="0">
                        <a:latin typeface="Cambria Math" panose="02040503050406030204" pitchFamily="18" charset="0"/>
                      </a:rPr>
                      <m:t>𝐹</m:t>
                    </m:r>
                    <m:r>
                      <a:rPr lang="pt-BR" i="1" baseline="0" dirty="0" smtClean="0">
                        <a:latin typeface="Cambria Math" panose="02040503050406030204" pitchFamily="18" charset="0"/>
                      </a:rPr>
                      <m:t>(.)</m:t>
                    </m:r>
                  </m:oMath>
                </a14:m>
                <a:endParaRPr lang="pt-BR" dirty="0"/>
              </a:p>
            </p:txBody>
          </p:sp>
        </mc:Choice>
        <mc:Fallback xmlns="">
          <p:sp>
            <p:nvSpPr>
              <p:cNvPr id="3" name="Notes Placeholder 2"/>
              <p:cNvSpPr>
                <a:spLocks noGrp="1"/>
              </p:cNvSpPr>
              <p:nvPr>
                <p:ph type="body" idx="1"/>
              </p:nvPr>
            </p:nvSpPr>
            <p:spPr/>
            <p:txBody>
              <a:bodyPr/>
              <a:lstStyle/>
              <a:p>
                <a:r>
                  <a:rPr lang="pt-BR" b="0" i="0" noProof="1">
                    <a:latin typeface="Cambria Math" panose="02040503050406030204" pitchFamily="18" charset="0"/>
                  </a:rPr>
                  <a:t>𝑓</a:t>
                </a:r>
                <a:r>
                  <a:rPr lang="pt-BR" i="0" noProof="1">
                    <a:latin typeface="Cambria Math" panose="02040503050406030204" pitchFamily="18" charset="0"/>
                  </a:rPr>
                  <a:t>(</a:t>
                </a:r>
                <a:r>
                  <a:rPr lang="en-US" i="0" noProof="1">
                    <a:latin typeface="Cambria Math" panose="02040503050406030204" pitchFamily="18" charset="0"/>
                  </a:rPr>
                  <a:t>.</a:t>
                </a:r>
                <a:r>
                  <a:rPr lang="pt-BR" i="0" noProof="1">
                    <a:latin typeface="Cambria Math" panose="02040503050406030204" pitchFamily="18" charset="0"/>
                  </a:rPr>
                  <a:t>)</a:t>
                </a:r>
                <a:r>
                  <a:rPr lang="pt-BR" dirty="0"/>
                  <a:t> é</a:t>
                </a:r>
                <a:r>
                  <a:rPr lang="pt-BR" baseline="0" dirty="0"/>
                  <a:t> a fdp, que é a derivada de </a:t>
                </a:r>
                <a:r>
                  <a:rPr lang="pt-BR" i="0" baseline="0" dirty="0">
                    <a:latin typeface="Cambria Math" panose="02040503050406030204" pitchFamily="18" charset="0"/>
                  </a:rPr>
                  <a:t>𝐹(.)</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86</a:t>
            </a:fld>
            <a:endParaRPr lang="pt-BR"/>
          </a:p>
        </p:txBody>
      </p:sp>
    </p:spTree>
    <p:extLst>
      <p:ext uri="{BB962C8B-B14F-4D97-AF65-F5344CB8AC3E}">
        <p14:creationId xmlns:p14="http://schemas.microsoft.com/office/powerpoint/2010/main" val="36558168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err="1"/>
                  <a:t>Intro</a:t>
                </a:r>
                <a:r>
                  <a:rPr lang="pt-BR" b="1" dirty="0"/>
                  <a:t>:</a:t>
                </a:r>
                <a:r>
                  <a:rPr lang="pt-BR" dirty="0"/>
                  <a:t> Como o lado esquerdo dessas CPO são iguais, segue que o lado direito também deve ser, o que resulta em </a:t>
                </a:r>
                <a14:m>
                  <m:oMath xmlns:m="http://schemas.openxmlformats.org/officeDocument/2006/math">
                    <m:r>
                      <m:rPr>
                        <m:sty m:val="p"/>
                      </m:rPr>
                      <a:rPr lang="pt-BR" b="0" i="0" noProof="1" dirty="0" smtClean="0">
                        <a:latin typeface="Cambria Math" panose="02040503050406030204" pitchFamily="18" charset="0"/>
                      </a:rPr>
                      <m:t>F</m:t>
                    </m:r>
                    <m:d>
                      <m:dPr>
                        <m:ctrlPr>
                          <a:rPr lang="pt-BR" i="1" noProof="1" dirty="0" smtClean="0">
                            <a:latin typeface="Cambria Math" panose="02040503050406030204" pitchFamily="18" charset="0"/>
                          </a:rPr>
                        </m:ctrlPr>
                      </m:dPr>
                      <m:e>
                        <m:f>
                          <m:fPr>
                            <m:ctrlPr>
                              <a:rPr lang="pt-BR" i="1" noProof="1" dirty="0">
                                <a:latin typeface="Cambria Math" panose="02040503050406030204" pitchFamily="18" charset="0"/>
                              </a:rPr>
                            </m:ctrlPr>
                          </m:fPr>
                          <m:num>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num>
                          <m:den>
                            <m:r>
                              <a:rPr lang="pt-BR" i="1" noProof="1" dirty="0">
                                <a:latin typeface="Cambria Math" panose="02040503050406030204" pitchFamily="18" charset="0"/>
                              </a:rPr>
                              <m:t>2</m:t>
                            </m:r>
                          </m:den>
                        </m:f>
                      </m:e>
                    </m:d>
                    <m:r>
                      <a:rPr lang="pt-BR" b="0" i="1" noProof="1" dirty="0" smtClean="0">
                        <a:latin typeface="Cambria Math" panose="02040503050406030204" pitchFamily="18" charset="0"/>
                      </a:rPr>
                      <m:t>=1</m:t>
                    </m:r>
                    <m:r>
                      <a:rPr lang="en-US" b="0" i="1" noProof="1" dirty="0" smtClean="0">
                        <a:latin typeface="Cambria Math" panose="02040503050406030204" pitchFamily="18" charset="0"/>
                      </a:rPr>
                      <m:t>/2</m:t>
                    </m:r>
                  </m:oMath>
                </a14:m>
                <a:endParaRPr lang="pt-BR" dirty="0"/>
              </a:p>
            </p:txBody>
          </p:sp>
        </mc:Choice>
        <mc:Fallback xmlns="">
          <p:sp>
            <p:nvSpPr>
              <p:cNvPr id="3" name="Notes Placeholder 2"/>
              <p:cNvSpPr>
                <a:spLocks noGrp="1"/>
              </p:cNvSpPr>
              <p:nvPr>
                <p:ph type="body" idx="1"/>
              </p:nvPr>
            </p:nvSpPr>
            <p:spPr/>
            <p:txBody>
              <a:bodyPr/>
              <a:lstStyle/>
              <a:p>
                <a:r>
                  <a:rPr lang="pt-BR" dirty="0"/>
                  <a:t>Como o lado esquerdo dessas CPO são iguais, segue que o lado direito também deve ser, o que resulta em </a:t>
                </a:r>
                <a:r>
                  <a:rPr lang="pt-BR" b="0" i="0" noProof="1">
                    <a:latin typeface="Cambria Math" panose="02040503050406030204" pitchFamily="18" charset="0"/>
                  </a:rPr>
                  <a:t>F</a:t>
                </a:r>
                <a:r>
                  <a:rPr lang="pt-BR" i="0" noProof="1">
                    <a:latin typeface="Cambria Math" panose="02040503050406030204" pitchFamily="18" charset="0"/>
                  </a:rPr>
                  <a:t>((𝑤_𝑓^∗+𝑤_𝑢^∗)/2)</a:t>
                </a:r>
                <a:r>
                  <a:rPr lang="pt-BR" b="0" i="0" noProof="1">
                    <a:latin typeface="Cambria Math" panose="02040503050406030204" pitchFamily="18" charset="0"/>
                  </a:rPr>
                  <a:t>=1</a:t>
                </a:r>
                <a:r>
                  <a:rPr lang="en-US" b="0" i="0" noProof="1">
                    <a:latin typeface="Cambria Math" panose="02040503050406030204" pitchFamily="18" charset="0"/>
                  </a:rPr>
                  <a:t>/2</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87</a:t>
            </a:fld>
            <a:endParaRPr lang="pt-BR"/>
          </a:p>
        </p:txBody>
      </p:sp>
    </p:spTree>
    <p:extLst>
      <p:ext uri="{BB962C8B-B14F-4D97-AF65-F5344CB8AC3E}">
        <p14:creationId xmlns:p14="http://schemas.microsoft.com/office/powerpoint/2010/main" val="24086036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a:t>
                </a:r>
                <a:r>
                  <a:rPr lang="pt-BR" dirty="0"/>
                  <a:t> divide a distribuição acumulada da média entre os dois salários</a:t>
                </a:r>
                <a:r>
                  <a:rPr lang="pt-BR" baseline="0" dirty="0"/>
                  <a:t> </a:t>
                </a:r>
                <a:r>
                  <a:rPr lang="pt-BR" dirty="0"/>
                  <a:t>exatamente na metade </a:t>
                </a:r>
                <a14:m>
                  <m:oMath xmlns:m="http://schemas.openxmlformats.org/officeDocument/2006/math">
                    <m:r>
                      <a:rPr lang="pt-BR" b="0" i="1" smtClean="0">
                        <a:latin typeface="Cambria Math" panose="02040503050406030204" pitchFamily="18" charset="0"/>
                      </a:rPr>
                      <m:t>→</m:t>
                    </m:r>
                  </m:oMath>
                </a14:m>
                <a:r>
                  <a:rPr lang="pt-BR" dirty="0"/>
                  <a:t> mediana</a:t>
                </a:r>
              </a:p>
              <a:p>
                <a:endParaRPr lang="pt-BR" dirty="0"/>
              </a:p>
              <a:p>
                <a:r>
                  <a:rPr lang="pt-BR" sz="1200" noProof="1"/>
                  <a:t>- Do conceito</a:t>
                </a:r>
                <a:r>
                  <a:rPr lang="pt-BR" sz="1200" baseline="0" noProof="1"/>
                  <a:t> de FDA, </a:t>
                </a:r>
                <a14:m>
                  <m:oMath xmlns:m="http://schemas.openxmlformats.org/officeDocument/2006/math">
                    <m:r>
                      <a:rPr lang="pt-BR" sz="1200" i="1" noProof="1" dirty="0" smtClean="0">
                        <a:latin typeface="Cambria Math" panose="02040503050406030204" pitchFamily="18" charset="0"/>
                      </a:rPr>
                      <m:t>𝐹</m:t>
                    </m:r>
                    <m:d>
                      <m:dPr>
                        <m:ctrlPr>
                          <a:rPr lang="pt-BR" sz="1200" i="1" noProof="1" dirty="0">
                            <a:latin typeface="Cambria Math" panose="02040503050406030204" pitchFamily="18" charset="0"/>
                          </a:rPr>
                        </m:ctrlPr>
                      </m:dPr>
                      <m:e>
                        <m:f>
                          <m:fPr>
                            <m:ctrlPr>
                              <a:rPr lang="pt-BR" sz="1200" i="1" noProof="1" dirty="0">
                                <a:latin typeface="Cambria Math" panose="02040503050406030204" pitchFamily="18" charset="0"/>
                              </a:rPr>
                            </m:ctrlPr>
                          </m:fPr>
                          <m:num>
                            <m:sSubSup>
                              <m:sSubSupPr>
                                <m:ctrlPr>
                                  <a:rPr lang="pt-BR" sz="1200" i="1" noProof="1" dirty="0">
                                    <a:latin typeface="Cambria Math" panose="02040503050406030204" pitchFamily="18" charset="0"/>
                                  </a:rPr>
                                </m:ctrlPr>
                              </m:sSubSupPr>
                              <m:e>
                                <m:r>
                                  <a:rPr lang="pt-BR" sz="1200" i="1" noProof="1" dirty="0">
                                    <a:latin typeface="Cambria Math" panose="02040503050406030204" pitchFamily="18" charset="0"/>
                                  </a:rPr>
                                  <m:t>𝑤</m:t>
                                </m:r>
                              </m:e>
                              <m:sub>
                                <m:r>
                                  <a:rPr lang="pt-BR" sz="1200" i="1" noProof="1" dirty="0">
                                    <a:latin typeface="Cambria Math" panose="02040503050406030204" pitchFamily="18" charset="0"/>
                                  </a:rPr>
                                  <m:t>𝑓</m:t>
                                </m:r>
                              </m:sub>
                              <m:sup>
                                <m:r>
                                  <a:rPr lang="pt-BR" sz="1200" i="1" noProof="1" dirty="0">
                                    <a:latin typeface="Cambria Math" panose="02040503050406030204" pitchFamily="18" charset="0"/>
                                  </a:rPr>
                                  <m:t>∗</m:t>
                                </m:r>
                              </m:sup>
                            </m:sSubSup>
                            <m:r>
                              <a:rPr lang="pt-BR" sz="1200" i="1" noProof="1" dirty="0">
                                <a:latin typeface="Cambria Math" panose="02040503050406030204" pitchFamily="18" charset="0"/>
                              </a:rPr>
                              <m:t>+</m:t>
                            </m:r>
                            <m:sSubSup>
                              <m:sSubSupPr>
                                <m:ctrlPr>
                                  <a:rPr lang="pt-BR" sz="1200" i="1" noProof="1" dirty="0">
                                    <a:latin typeface="Cambria Math" panose="02040503050406030204" pitchFamily="18" charset="0"/>
                                  </a:rPr>
                                </m:ctrlPr>
                              </m:sSubSupPr>
                              <m:e>
                                <m:r>
                                  <a:rPr lang="pt-BR" sz="1200" i="1" noProof="1" dirty="0">
                                    <a:latin typeface="Cambria Math" panose="02040503050406030204" pitchFamily="18" charset="0"/>
                                  </a:rPr>
                                  <m:t>𝑤</m:t>
                                </m:r>
                              </m:e>
                              <m:sub>
                                <m:r>
                                  <a:rPr lang="pt-BR" sz="1200" i="1" noProof="1" dirty="0">
                                    <a:latin typeface="Cambria Math" panose="02040503050406030204" pitchFamily="18" charset="0"/>
                                  </a:rPr>
                                  <m:t>𝑢</m:t>
                                </m:r>
                              </m:sub>
                              <m:sup>
                                <m:r>
                                  <a:rPr lang="pt-BR" sz="1200" i="1" noProof="1" dirty="0">
                                    <a:latin typeface="Cambria Math" panose="02040503050406030204" pitchFamily="18" charset="0"/>
                                  </a:rPr>
                                  <m:t>∗</m:t>
                                </m:r>
                              </m:sup>
                            </m:sSubSup>
                          </m:num>
                          <m:den>
                            <m:r>
                              <a:rPr lang="pt-BR" sz="1200" i="1" noProof="1" dirty="0">
                                <a:latin typeface="Cambria Math" panose="02040503050406030204" pitchFamily="18" charset="0"/>
                              </a:rPr>
                              <m:t>2</m:t>
                            </m:r>
                          </m:den>
                        </m:f>
                      </m:e>
                    </m:d>
                    <m:r>
                      <a:rPr lang="pt-BR" sz="1200" b="0" i="1" noProof="1" dirty="0" smtClean="0">
                        <a:latin typeface="Cambria Math" panose="02040503050406030204" pitchFamily="18" charset="0"/>
                      </a:rPr>
                      <m:t>=</m:t>
                    </m:r>
                    <m:f>
                      <m:fPr>
                        <m:ctrlPr>
                          <a:rPr lang="pt-BR" sz="1200" b="0" i="1" noProof="1" dirty="0" smtClean="0">
                            <a:latin typeface="Cambria Math" panose="02040503050406030204" pitchFamily="18" charset="0"/>
                          </a:rPr>
                        </m:ctrlPr>
                      </m:fPr>
                      <m:num>
                        <m:r>
                          <a:rPr lang="pt-BR" sz="1200" b="0" i="1" noProof="1" dirty="0" smtClean="0">
                            <a:latin typeface="Cambria Math" panose="02040503050406030204" pitchFamily="18" charset="0"/>
                          </a:rPr>
                          <m:t>1</m:t>
                        </m:r>
                      </m:num>
                      <m:den>
                        <m:r>
                          <a:rPr lang="pt-BR" sz="1200" b="0" i="1" noProof="1" dirty="0" smtClean="0">
                            <a:latin typeface="Cambria Math" panose="02040503050406030204" pitchFamily="18" charset="0"/>
                          </a:rPr>
                          <m:t>2</m:t>
                        </m:r>
                      </m:den>
                    </m:f>
                    <m:r>
                      <a:rPr lang="pt-BR" sz="1200" b="0" i="1" noProof="1" dirty="0" smtClean="0">
                        <a:latin typeface="Cambria Math" panose="02040503050406030204" pitchFamily="18" charset="0"/>
                      </a:rPr>
                      <m:t>→</m:t>
                    </m:r>
                    <m:r>
                      <m:rPr>
                        <m:sty m:val="p"/>
                      </m:rPr>
                      <a:rPr lang="pt-BR" sz="1200" b="0" i="0" noProof="1" dirty="0" smtClean="0">
                        <a:latin typeface="Cambria Math" panose="02040503050406030204" pitchFamily="18" charset="0"/>
                      </a:rPr>
                      <m:t>Pr</m:t>
                    </m:r>
                    <m:r>
                      <a:rPr lang="pt-BR" sz="1200" b="0" i="1" noProof="1" dirty="0" smtClean="0">
                        <a:latin typeface="Cambria Math" panose="02040503050406030204" pitchFamily="18" charset="0"/>
                      </a:rPr>
                      <m:t>(</m:t>
                    </m:r>
                    <m:r>
                      <a:rPr lang="pt-BR" sz="1200" b="0" i="1" noProof="1" dirty="0" smtClean="0">
                        <a:latin typeface="Cambria Math" panose="02040503050406030204" pitchFamily="18" charset="0"/>
                      </a:rPr>
                      <m:t>𝑥</m:t>
                    </m:r>
                    <m:r>
                      <a:rPr lang="pt-BR" sz="1200" b="0" i="1" noProof="1" dirty="0" smtClean="0">
                        <a:latin typeface="Cambria Math" panose="02040503050406030204" pitchFamily="18" charset="0"/>
                      </a:rPr>
                      <m:t>&lt;</m:t>
                    </m:r>
                    <m:f>
                      <m:fPr>
                        <m:ctrlPr>
                          <a:rPr lang="pt-BR" sz="1200" i="1" noProof="1" dirty="0" smtClean="0">
                            <a:latin typeface="Cambria Math" panose="02040503050406030204" pitchFamily="18" charset="0"/>
                          </a:rPr>
                        </m:ctrlPr>
                      </m:fPr>
                      <m:num>
                        <m:sSubSup>
                          <m:sSubSupPr>
                            <m:ctrlPr>
                              <a:rPr lang="pt-BR" sz="1200" i="1" noProof="1" dirty="0">
                                <a:latin typeface="Cambria Math" panose="02040503050406030204" pitchFamily="18" charset="0"/>
                              </a:rPr>
                            </m:ctrlPr>
                          </m:sSubSupPr>
                          <m:e>
                            <m:r>
                              <a:rPr lang="pt-BR" sz="1200" i="1" noProof="1" dirty="0">
                                <a:latin typeface="Cambria Math" panose="02040503050406030204" pitchFamily="18" charset="0"/>
                              </a:rPr>
                              <m:t>𝑤</m:t>
                            </m:r>
                          </m:e>
                          <m:sub>
                            <m:r>
                              <a:rPr lang="pt-BR" sz="1200" i="1" noProof="1" dirty="0">
                                <a:latin typeface="Cambria Math" panose="02040503050406030204" pitchFamily="18" charset="0"/>
                              </a:rPr>
                              <m:t>𝑓</m:t>
                            </m:r>
                          </m:sub>
                          <m:sup>
                            <m:r>
                              <a:rPr lang="pt-BR" sz="1200" i="1" noProof="1" dirty="0">
                                <a:latin typeface="Cambria Math" panose="02040503050406030204" pitchFamily="18" charset="0"/>
                              </a:rPr>
                              <m:t>∗</m:t>
                            </m:r>
                          </m:sup>
                        </m:sSubSup>
                        <m:r>
                          <a:rPr lang="pt-BR" sz="1200" i="1" noProof="1" dirty="0">
                            <a:latin typeface="Cambria Math" panose="02040503050406030204" pitchFamily="18" charset="0"/>
                          </a:rPr>
                          <m:t>+</m:t>
                        </m:r>
                        <m:sSubSup>
                          <m:sSubSupPr>
                            <m:ctrlPr>
                              <a:rPr lang="pt-BR" sz="1200" i="1" noProof="1" dirty="0">
                                <a:latin typeface="Cambria Math" panose="02040503050406030204" pitchFamily="18" charset="0"/>
                              </a:rPr>
                            </m:ctrlPr>
                          </m:sSubSupPr>
                          <m:e>
                            <m:r>
                              <a:rPr lang="pt-BR" sz="1200" i="1" noProof="1" dirty="0">
                                <a:latin typeface="Cambria Math" panose="02040503050406030204" pitchFamily="18" charset="0"/>
                              </a:rPr>
                              <m:t>𝑤</m:t>
                            </m:r>
                          </m:e>
                          <m:sub>
                            <m:r>
                              <a:rPr lang="pt-BR" sz="1200" i="1" noProof="1" dirty="0">
                                <a:latin typeface="Cambria Math" panose="02040503050406030204" pitchFamily="18" charset="0"/>
                              </a:rPr>
                              <m:t>𝑢</m:t>
                            </m:r>
                          </m:sub>
                          <m:sup>
                            <m:r>
                              <a:rPr lang="pt-BR" sz="1200" i="1" noProof="1" dirty="0">
                                <a:latin typeface="Cambria Math" panose="02040503050406030204" pitchFamily="18" charset="0"/>
                              </a:rPr>
                              <m:t>∗</m:t>
                            </m:r>
                          </m:sup>
                        </m:sSubSup>
                      </m:num>
                      <m:den>
                        <m:r>
                          <a:rPr lang="pt-BR" sz="1200" i="1" noProof="1" dirty="0">
                            <a:latin typeface="Cambria Math" panose="02040503050406030204" pitchFamily="18" charset="0"/>
                          </a:rPr>
                          <m:t>2</m:t>
                        </m:r>
                      </m:den>
                    </m:f>
                    <m:r>
                      <a:rPr lang="pt-BR" sz="1200" b="0" i="1" noProof="1" dirty="0" smtClean="0">
                        <a:latin typeface="Cambria Math" panose="02040503050406030204" pitchFamily="18" charset="0"/>
                      </a:rPr>
                      <m:t>)</m:t>
                    </m:r>
                  </m:oMath>
                </a14:m>
                <a:endParaRPr lang="pt-BR" dirty="0"/>
              </a:p>
            </p:txBody>
          </p:sp>
        </mc:Choice>
        <mc:Fallback xmlns="">
          <p:sp>
            <p:nvSpPr>
              <p:cNvPr id="3" name="Notes Placeholder 2"/>
              <p:cNvSpPr>
                <a:spLocks noGrp="1"/>
              </p:cNvSpPr>
              <p:nvPr>
                <p:ph type="body" idx="1"/>
              </p:nvPr>
            </p:nvSpPr>
            <p:spPr/>
            <p:txBody>
              <a:bodyPr/>
              <a:lstStyle/>
              <a:p>
                <a:r>
                  <a:rPr lang="pt-BR" b="1" dirty="0"/>
                  <a:t>P1:</a:t>
                </a:r>
                <a:r>
                  <a:rPr lang="pt-BR" dirty="0"/>
                  <a:t> divide a distribuição acumulada da média entre os dois salários</a:t>
                </a:r>
                <a:r>
                  <a:rPr lang="pt-BR" baseline="0" dirty="0"/>
                  <a:t> </a:t>
                </a:r>
                <a:r>
                  <a:rPr lang="pt-BR" dirty="0"/>
                  <a:t>exatamente na metade </a:t>
                </a:r>
                <a:r>
                  <a:rPr lang="pt-BR" b="0" i="0">
                    <a:latin typeface="Cambria Math" panose="02040503050406030204" pitchFamily="18" charset="0"/>
                  </a:rPr>
                  <a:t>→</a:t>
                </a:r>
                <a:r>
                  <a:rPr lang="pt-BR" dirty="0"/>
                  <a:t> mediana</a:t>
                </a:r>
              </a:p>
              <a:p>
                <a:endParaRPr lang="pt-BR" dirty="0"/>
              </a:p>
              <a:p>
                <a:r>
                  <a:rPr lang="pt-BR" sz="1200" noProof="1"/>
                  <a:t>- Do conceito</a:t>
                </a:r>
                <a:r>
                  <a:rPr lang="pt-BR" sz="1200" baseline="0" noProof="1"/>
                  <a:t> de FDA, </a:t>
                </a:r>
                <a:r>
                  <a:rPr lang="pt-BR" sz="1200" i="0" noProof="1">
                    <a:latin typeface="Cambria Math" panose="02040503050406030204" pitchFamily="18" charset="0"/>
                  </a:rPr>
                  <a:t>𝐹((𝑤_𝑓^∗+𝑤_𝑢^∗)/2)</a:t>
                </a:r>
                <a:r>
                  <a:rPr lang="pt-BR" sz="1200" b="0" i="0" noProof="1">
                    <a:latin typeface="Cambria Math" panose="02040503050406030204" pitchFamily="18" charset="0"/>
                  </a:rPr>
                  <a:t>=1/2→Pr(𝑥&lt;</a:t>
                </a:r>
                <a:r>
                  <a:rPr lang="pt-BR" sz="1200" i="0" noProof="1">
                    <a:latin typeface="Cambria Math" panose="02040503050406030204" pitchFamily="18" charset="0"/>
                  </a:rPr>
                  <a:t>(𝑤_𝑓^∗+𝑤_𝑢^∗)/2</a:t>
                </a:r>
                <a:r>
                  <a:rPr lang="pt-BR" sz="1200" b="0" i="0" noProof="1">
                    <a:latin typeface="Cambria Math" panose="02040503050406030204" pitchFamily="18" charset="0"/>
                  </a:rPr>
                  <a:t>)</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88</a:t>
            </a:fld>
            <a:endParaRPr lang="pt-BR"/>
          </a:p>
        </p:txBody>
      </p:sp>
    </p:spTree>
    <p:extLst>
      <p:ext uri="{BB962C8B-B14F-4D97-AF65-F5344CB8AC3E}">
        <p14:creationId xmlns:p14="http://schemas.microsoft.com/office/powerpoint/2010/main" val="36187715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dirty="0"/>
                  <a:t>Não tínhamos assumido formas para as funções de distribuição. Para exemplificar, vamos assumir que a FDP é de uma distribuição normal com média </a:t>
                </a:r>
                <a14:m>
                  <m:oMath xmlns:m="http://schemas.openxmlformats.org/officeDocument/2006/math">
                    <m:r>
                      <a:rPr lang="pt-BR" b="0" i="1" smtClean="0">
                        <a:latin typeface="Cambria Math" panose="02040503050406030204" pitchFamily="18" charset="0"/>
                      </a:rPr>
                      <m:t>𝑚</m:t>
                    </m:r>
                  </m:oMath>
                </a14:m>
                <a:r>
                  <a:rPr lang="pt-BR" dirty="0"/>
                  <a:t> e variância </a:t>
                </a:r>
                <a14:m>
                  <m:oMath xmlns:m="http://schemas.openxmlformats.org/officeDocument/2006/math">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𝜎</m:t>
                        </m:r>
                      </m:e>
                      <m:sup>
                        <m:r>
                          <a:rPr lang="pt-BR" b="0" i="1" noProof="1" dirty="0" smtClean="0">
                            <a:latin typeface="Cambria Math" panose="02040503050406030204" pitchFamily="18" charset="0"/>
                          </a:rPr>
                          <m:t>2</m:t>
                        </m:r>
                      </m:sup>
                    </m:sSup>
                  </m:oMath>
                </a14:m>
                <a:r>
                  <a:rPr lang="pt-BR" dirty="0"/>
                  <a:t>. </a:t>
                </a:r>
                <a:r>
                  <a:rPr lang="pt-BR" b="1" dirty="0"/>
                  <a:t>Isso facilita, já que média e mediana são iguais</a:t>
                </a:r>
                <a:r>
                  <a:rPr lang="pt-BR" b="1" baseline="0" dirty="0"/>
                  <a:t> para a distribuição normal.</a:t>
                </a:r>
                <a:endParaRPr lang="pt-BR" b="1" dirty="0"/>
              </a:p>
            </p:txBody>
          </p:sp>
        </mc:Choice>
        <mc:Fallback xmlns="">
          <p:sp>
            <p:nvSpPr>
              <p:cNvPr id="3" name="Notes Placeholder 2"/>
              <p:cNvSpPr>
                <a:spLocks noGrp="1"/>
              </p:cNvSpPr>
              <p:nvPr>
                <p:ph type="body" idx="1"/>
              </p:nvPr>
            </p:nvSpPr>
            <p:spPr/>
            <p:txBody>
              <a:bodyPr/>
              <a:lstStyle/>
              <a:p>
                <a:r>
                  <a:rPr lang="pt-BR" dirty="0"/>
                  <a:t>Não tínhamos assumido formas para as funções de distribuição. Para exemplificar, vamos assumir que a FDP é de uma distribuição normal com média </a:t>
                </a:r>
                <a:r>
                  <a:rPr lang="pt-BR" b="0" i="0">
                    <a:latin typeface="Cambria Math" panose="02040503050406030204" pitchFamily="18" charset="0"/>
                  </a:rPr>
                  <a:t>𝑚</a:t>
                </a:r>
                <a:r>
                  <a:rPr lang="pt-BR" dirty="0"/>
                  <a:t> e variância </a:t>
                </a:r>
                <a:r>
                  <a:rPr lang="pt-BR" b="0" i="0" noProof="1">
                    <a:latin typeface="Cambria Math" panose="02040503050406030204" pitchFamily="18" charset="0"/>
                  </a:rPr>
                  <a:t>𝜎^2</a:t>
                </a:r>
                <a:r>
                  <a:rPr lang="pt-BR" dirty="0"/>
                  <a:t>. </a:t>
                </a:r>
                <a:r>
                  <a:rPr lang="pt-BR" b="1" dirty="0"/>
                  <a:t>Isso facilita, já que média e mediana são iguais</a:t>
                </a:r>
                <a:r>
                  <a:rPr lang="pt-BR" b="1" baseline="0" dirty="0"/>
                  <a:t> para a distribuição normal.</a:t>
                </a:r>
                <a:endParaRPr lang="pt-BR" b="1"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90</a:t>
            </a:fld>
            <a:endParaRPr lang="pt-BR"/>
          </a:p>
        </p:txBody>
      </p:sp>
    </p:spTree>
    <p:extLst>
      <p:ext uri="{BB962C8B-B14F-4D97-AF65-F5344CB8AC3E}">
        <p14:creationId xmlns:p14="http://schemas.microsoft.com/office/powerpoint/2010/main" val="1056343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a:t>
                </a:r>
                <a:r>
                  <a:rPr lang="pt-BR" dirty="0"/>
                  <a:t> (1.2.2) </a:t>
                </a:r>
                <a14:m>
                  <m:oMath xmlns:m="http://schemas.openxmlformats.org/officeDocument/2006/math">
                    <m:r>
                      <a:rPr lang="pt-BR" sz="1200" i="1" noProof="1" dirty="0" smtClean="0">
                        <a:latin typeface="Cambria Math" panose="02040503050406030204" pitchFamily="18" charset="0"/>
                      </a:rPr>
                      <m:t>𝐹</m:t>
                    </m:r>
                    <m:d>
                      <m:dPr>
                        <m:ctrlPr>
                          <a:rPr lang="pt-BR" sz="1200" i="1" noProof="1" dirty="0">
                            <a:latin typeface="Cambria Math" panose="02040503050406030204" pitchFamily="18" charset="0"/>
                          </a:rPr>
                        </m:ctrlPr>
                      </m:dPr>
                      <m:e>
                        <m:f>
                          <m:fPr>
                            <m:ctrlPr>
                              <a:rPr lang="pt-BR" sz="1200" i="1" noProof="1" dirty="0">
                                <a:latin typeface="Cambria Math" panose="02040503050406030204" pitchFamily="18" charset="0"/>
                              </a:rPr>
                            </m:ctrlPr>
                          </m:fPr>
                          <m:num>
                            <m:sSubSup>
                              <m:sSubSupPr>
                                <m:ctrlPr>
                                  <a:rPr lang="pt-BR" sz="1200" i="1" noProof="1" dirty="0">
                                    <a:latin typeface="Cambria Math" panose="02040503050406030204" pitchFamily="18" charset="0"/>
                                  </a:rPr>
                                </m:ctrlPr>
                              </m:sSubSupPr>
                              <m:e>
                                <m:r>
                                  <a:rPr lang="pt-BR" sz="1200" i="1" noProof="1" dirty="0">
                                    <a:latin typeface="Cambria Math" panose="02040503050406030204" pitchFamily="18" charset="0"/>
                                  </a:rPr>
                                  <m:t>𝑤</m:t>
                                </m:r>
                              </m:e>
                              <m:sub>
                                <m:r>
                                  <a:rPr lang="pt-BR" sz="1200" i="1" noProof="1" dirty="0">
                                    <a:latin typeface="Cambria Math" panose="02040503050406030204" pitchFamily="18" charset="0"/>
                                  </a:rPr>
                                  <m:t>𝑓</m:t>
                                </m:r>
                              </m:sub>
                              <m:sup>
                                <m:r>
                                  <a:rPr lang="pt-BR" sz="1200" i="1" noProof="1" dirty="0">
                                    <a:latin typeface="Cambria Math" panose="02040503050406030204" pitchFamily="18" charset="0"/>
                                  </a:rPr>
                                  <m:t>∗</m:t>
                                </m:r>
                              </m:sup>
                            </m:sSubSup>
                            <m:r>
                              <a:rPr lang="pt-BR" sz="1200" i="1" noProof="1" dirty="0">
                                <a:latin typeface="Cambria Math" panose="02040503050406030204" pitchFamily="18" charset="0"/>
                              </a:rPr>
                              <m:t>+</m:t>
                            </m:r>
                            <m:sSubSup>
                              <m:sSubSupPr>
                                <m:ctrlPr>
                                  <a:rPr lang="pt-BR" sz="1200" i="1" noProof="1" dirty="0">
                                    <a:latin typeface="Cambria Math" panose="02040503050406030204" pitchFamily="18" charset="0"/>
                                  </a:rPr>
                                </m:ctrlPr>
                              </m:sSubSupPr>
                              <m:e>
                                <m:r>
                                  <a:rPr lang="pt-BR" sz="1200" i="1" noProof="1" dirty="0">
                                    <a:latin typeface="Cambria Math" panose="02040503050406030204" pitchFamily="18" charset="0"/>
                                  </a:rPr>
                                  <m:t>𝑤</m:t>
                                </m:r>
                              </m:e>
                              <m:sub>
                                <m:r>
                                  <a:rPr lang="pt-BR" sz="1200" i="1" noProof="1" dirty="0">
                                    <a:latin typeface="Cambria Math" panose="02040503050406030204" pitchFamily="18" charset="0"/>
                                  </a:rPr>
                                  <m:t>𝑢</m:t>
                                </m:r>
                              </m:sub>
                              <m:sup>
                                <m:r>
                                  <a:rPr lang="pt-BR" sz="1200" i="1" noProof="1" dirty="0">
                                    <a:latin typeface="Cambria Math" panose="02040503050406030204" pitchFamily="18" charset="0"/>
                                  </a:rPr>
                                  <m:t>∗</m:t>
                                </m:r>
                              </m:sup>
                            </m:sSubSup>
                          </m:num>
                          <m:den>
                            <m:r>
                              <a:rPr lang="pt-BR" sz="1200" i="1" noProof="1" dirty="0">
                                <a:latin typeface="Cambria Math" panose="02040503050406030204" pitchFamily="18" charset="0"/>
                              </a:rPr>
                              <m:t>2</m:t>
                            </m:r>
                          </m:den>
                        </m:f>
                      </m:e>
                    </m:d>
                    <m:r>
                      <a:rPr lang="pt-BR" sz="1200" b="0" i="1" noProof="1" dirty="0" smtClean="0">
                        <a:latin typeface="Cambria Math" panose="02040503050406030204" pitchFamily="18" charset="0"/>
                      </a:rPr>
                      <m:t>=</m:t>
                    </m:r>
                    <m:f>
                      <m:fPr>
                        <m:ctrlPr>
                          <a:rPr lang="pt-BR" sz="1200" b="0" i="1" noProof="1" dirty="0" smtClean="0">
                            <a:latin typeface="Cambria Math" panose="02040503050406030204" pitchFamily="18" charset="0"/>
                          </a:rPr>
                        </m:ctrlPr>
                      </m:fPr>
                      <m:num>
                        <m:r>
                          <a:rPr lang="pt-BR" sz="1200" b="0" i="1" noProof="1" dirty="0" smtClean="0">
                            <a:latin typeface="Cambria Math" panose="02040503050406030204" pitchFamily="18" charset="0"/>
                          </a:rPr>
                          <m:t>1</m:t>
                        </m:r>
                      </m:num>
                      <m:den>
                        <m:r>
                          <a:rPr lang="pt-BR" sz="1200" b="0" i="1" noProof="1" dirty="0" smtClean="0">
                            <a:latin typeface="Cambria Math" panose="02040503050406030204" pitchFamily="18" charset="0"/>
                          </a:rPr>
                          <m:t>2</m:t>
                        </m:r>
                      </m:den>
                    </m:f>
                  </m:oMath>
                </a14:m>
                <a:endParaRPr lang="pt-BR" dirty="0"/>
              </a:p>
              <a:p>
                <a:endParaRPr lang="pt-BR" dirty="0"/>
              </a:p>
              <a:p>
                <a:r>
                  <a:rPr lang="pt-BR" b="1" dirty="0"/>
                  <a:t>P2:</a:t>
                </a:r>
                <a:r>
                  <a:rPr lang="pt-BR" dirty="0"/>
                  <a:t> (1.2.3) </a:t>
                </a:r>
                <a14:m>
                  <m:oMath xmlns:m="http://schemas.openxmlformats.org/officeDocument/2006/math">
                    <m:sSubSup>
                      <m:sSubSupPr>
                        <m:ctrlPr>
                          <a:rPr lang="pt-BR"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r>
                      <a:rPr lang="pt-BR" b="0" i="1" noProof="1" dirty="0" smtClean="0">
                        <a:latin typeface="Cambria Math" panose="02040503050406030204" pitchFamily="18" charset="0"/>
                      </a:rPr>
                      <m:t>=</m:t>
                    </m:r>
                    <m:f>
                      <m:fPr>
                        <m:ctrlPr>
                          <a:rPr lang="pt-BR" i="1" noProof="1" dirty="0">
                            <a:latin typeface="Cambria Math" panose="02040503050406030204" pitchFamily="18" charset="0"/>
                            <a:ea typeface="Cambria Math" panose="02040503050406030204" pitchFamily="18" charset="0"/>
                          </a:rPr>
                        </m:ctrlPr>
                      </m:fPr>
                      <m:num>
                        <m:r>
                          <a:rPr lang="pt-BR" i="1" noProof="1" dirty="0">
                            <a:latin typeface="Cambria Math" panose="02040503050406030204" pitchFamily="18" charset="0"/>
                            <a:ea typeface="Cambria Math" panose="02040503050406030204" pitchFamily="18" charset="0"/>
                          </a:rPr>
                          <m:t>1</m:t>
                        </m:r>
                      </m:num>
                      <m:den>
                        <m:r>
                          <a:rPr lang="pt-BR" i="1" noProof="1" dirty="0">
                            <a:latin typeface="Cambria Math" panose="02040503050406030204" pitchFamily="18" charset="0"/>
                          </a:rPr>
                          <m:t>𝑓</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num>
                              <m:den>
                                <m:r>
                                  <a:rPr lang="pt-BR" i="1" noProof="1" dirty="0">
                                    <a:latin typeface="Cambria Math" panose="02040503050406030204" pitchFamily="18" charset="0"/>
                                  </a:rPr>
                                  <m:t>2</m:t>
                                </m:r>
                              </m:den>
                            </m:f>
                          </m:e>
                        </m:d>
                      </m:den>
                    </m:f>
                  </m:oMath>
                </a14:m>
                <a:r>
                  <a:rPr lang="pt-BR" dirty="0"/>
                  <a:t>, onde </a:t>
                </a:r>
                <a14:m>
                  <m:oMath xmlns:m="http://schemas.openxmlformats.org/officeDocument/2006/math">
                    <m:f>
                      <m:fPr>
                        <m:ctrlPr>
                          <a:rPr lang="pt-BR" i="1" noProof="1" dirty="0" smtClean="0">
                            <a:latin typeface="Cambria Math" panose="02040503050406030204" pitchFamily="18" charset="0"/>
                          </a:rPr>
                        </m:ctrlPr>
                      </m:fPr>
                      <m:num>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num>
                      <m:den>
                        <m:r>
                          <a:rPr lang="pt-BR" i="1" noProof="1" dirty="0">
                            <a:latin typeface="Cambria Math" panose="02040503050406030204" pitchFamily="18" charset="0"/>
                          </a:rPr>
                          <m:t>2</m:t>
                        </m:r>
                      </m:den>
                    </m:f>
                  </m:oMath>
                </a14:m>
                <a:r>
                  <a:rPr lang="pt-BR" dirty="0"/>
                  <a:t> é</a:t>
                </a:r>
                <a:r>
                  <a:rPr lang="pt-BR" baseline="0" dirty="0"/>
                  <a:t> a mediana</a:t>
                </a:r>
                <a:endParaRPr lang="pt-BR" dirty="0"/>
              </a:p>
              <a:p>
                <a:r>
                  <a:rPr lang="pt-BR" b="1" dirty="0"/>
                  <a:t>P2:</a:t>
                </a:r>
                <a:r>
                  <a:rPr lang="pt-BR" dirty="0"/>
                  <a:t> FDP normal </a:t>
                </a:r>
                <a14:m>
                  <m:oMath xmlns:m="http://schemas.openxmlformats.org/officeDocument/2006/math">
                    <m:r>
                      <a:rPr lang="pt-BR" sz="1200" b="0" i="1" noProof="1" dirty="0" smtClean="0">
                        <a:latin typeface="Cambria Math" panose="02040503050406030204" pitchFamily="18" charset="0"/>
                      </a:rPr>
                      <m:t>𝑓</m:t>
                    </m:r>
                    <m:d>
                      <m:dPr>
                        <m:ctrlPr>
                          <a:rPr lang="pt-BR" sz="1200" b="0" i="1" noProof="1" dirty="0" smtClean="0">
                            <a:latin typeface="Cambria Math" panose="02040503050406030204" pitchFamily="18" charset="0"/>
                          </a:rPr>
                        </m:ctrlPr>
                      </m:dPr>
                      <m:e>
                        <m:r>
                          <a:rPr lang="pt-BR" sz="1200" b="0" i="1" noProof="1" dirty="0" smtClean="0">
                            <a:latin typeface="Cambria Math" panose="02040503050406030204" pitchFamily="18" charset="0"/>
                          </a:rPr>
                          <m:t>𝑥</m:t>
                        </m:r>
                      </m:e>
                    </m:d>
                    <m:r>
                      <a:rPr lang="pt-BR" sz="1200" b="0" i="1" noProof="1" dirty="0" smtClean="0">
                        <a:latin typeface="Cambria Math" panose="02040503050406030204" pitchFamily="18" charset="0"/>
                      </a:rPr>
                      <m:t>=</m:t>
                    </m:r>
                    <m:f>
                      <m:fPr>
                        <m:ctrlPr>
                          <a:rPr lang="pt-BR" sz="1200" b="0" i="1" noProof="1" dirty="0" smtClean="0">
                            <a:latin typeface="Cambria Math" panose="02040503050406030204" pitchFamily="18" charset="0"/>
                          </a:rPr>
                        </m:ctrlPr>
                      </m:fPr>
                      <m:num>
                        <m:r>
                          <a:rPr lang="pt-BR" sz="1200" b="0" i="1" noProof="1" dirty="0" smtClean="0">
                            <a:latin typeface="Cambria Math" panose="02040503050406030204" pitchFamily="18" charset="0"/>
                          </a:rPr>
                          <m:t>1</m:t>
                        </m:r>
                      </m:num>
                      <m:den>
                        <m:rad>
                          <m:radPr>
                            <m:degHide m:val="on"/>
                            <m:ctrlPr>
                              <a:rPr lang="pt-BR" sz="1200" b="0" i="1" noProof="1" dirty="0" smtClean="0">
                                <a:latin typeface="Cambria Math" panose="02040503050406030204" pitchFamily="18" charset="0"/>
                              </a:rPr>
                            </m:ctrlPr>
                          </m:radPr>
                          <m:deg/>
                          <m:e>
                            <m:r>
                              <a:rPr lang="pt-BR" sz="1200" i="1" noProof="1" dirty="0">
                                <a:latin typeface="Cambria Math" panose="02040503050406030204" pitchFamily="18" charset="0"/>
                              </a:rPr>
                              <m:t>2</m:t>
                            </m:r>
                            <m:r>
                              <a:rPr lang="pt-BR" sz="1200" i="1" noProof="1" dirty="0">
                                <a:latin typeface="Cambria Math" panose="02040503050406030204" pitchFamily="18" charset="0"/>
                              </a:rPr>
                              <m:t>𝜋</m:t>
                            </m:r>
                            <m:sSup>
                              <m:sSupPr>
                                <m:ctrlPr>
                                  <a:rPr lang="pt-BR" sz="1200" i="1" noProof="1" dirty="0">
                                    <a:latin typeface="Cambria Math" panose="02040503050406030204" pitchFamily="18" charset="0"/>
                                  </a:rPr>
                                </m:ctrlPr>
                              </m:sSupPr>
                              <m:e>
                                <m:r>
                                  <a:rPr lang="pt-BR" sz="1200" i="1" noProof="1" dirty="0">
                                    <a:latin typeface="Cambria Math" panose="02040503050406030204" pitchFamily="18" charset="0"/>
                                  </a:rPr>
                                  <m:t>𝜎</m:t>
                                </m:r>
                              </m:e>
                              <m:sup>
                                <m:r>
                                  <a:rPr lang="pt-BR" sz="1200" i="1" noProof="1" dirty="0">
                                    <a:latin typeface="Cambria Math" panose="02040503050406030204" pitchFamily="18" charset="0"/>
                                  </a:rPr>
                                  <m:t>2</m:t>
                                </m:r>
                              </m:sup>
                            </m:sSup>
                          </m:e>
                        </m:rad>
                      </m:den>
                    </m:f>
                    <m:func>
                      <m:funcPr>
                        <m:ctrlPr>
                          <a:rPr lang="pt-BR" sz="1200" b="0" i="1" noProof="1" dirty="0" smtClean="0">
                            <a:latin typeface="Cambria Math" panose="02040503050406030204" pitchFamily="18" charset="0"/>
                          </a:rPr>
                        </m:ctrlPr>
                      </m:funcPr>
                      <m:fName>
                        <m:r>
                          <m:rPr>
                            <m:sty m:val="p"/>
                          </m:rPr>
                          <a:rPr lang="pt-BR" sz="1200" b="0" i="0" noProof="1" dirty="0" smtClean="0">
                            <a:latin typeface="Cambria Math" panose="02040503050406030204" pitchFamily="18" charset="0"/>
                          </a:rPr>
                          <m:t>exp</m:t>
                        </m:r>
                      </m:fName>
                      <m:e>
                        <m:d>
                          <m:dPr>
                            <m:begChr m:val="{"/>
                            <m:endChr m:val="}"/>
                            <m:ctrlPr>
                              <a:rPr lang="pt-BR" sz="1200" b="0" i="1" noProof="1" dirty="0" smtClean="0">
                                <a:latin typeface="Cambria Math" panose="02040503050406030204" pitchFamily="18" charset="0"/>
                              </a:rPr>
                            </m:ctrlPr>
                          </m:dPr>
                          <m:e>
                            <m:r>
                              <a:rPr lang="pt-BR" sz="1200" b="0" i="1" noProof="1" dirty="0" smtClean="0">
                                <a:latin typeface="Cambria Math" panose="02040503050406030204" pitchFamily="18" charset="0"/>
                              </a:rPr>
                              <m:t>−</m:t>
                            </m:r>
                            <m:f>
                              <m:fPr>
                                <m:ctrlPr>
                                  <a:rPr lang="pt-BR" sz="1200" b="0" i="1" noProof="1" dirty="0" smtClean="0">
                                    <a:latin typeface="Cambria Math" panose="02040503050406030204" pitchFamily="18" charset="0"/>
                                  </a:rPr>
                                </m:ctrlPr>
                              </m:fPr>
                              <m:num>
                                <m:r>
                                  <a:rPr lang="pt-BR" sz="1200" b="0" i="1" noProof="1" dirty="0" smtClean="0">
                                    <a:latin typeface="Cambria Math" panose="02040503050406030204" pitchFamily="18" charset="0"/>
                                  </a:rPr>
                                  <m:t>1</m:t>
                                </m:r>
                              </m:num>
                              <m:den>
                                <m:r>
                                  <a:rPr lang="pt-BR" sz="1200" b="0" i="1" noProof="1" dirty="0" smtClean="0">
                                    <a:latin typeface="Cambria Math" panose="02040503050406030204" pitchFamily="18" charset="0"/>
                                  </a:rPr>
                                  <m:t>2</m:t>
                                </m:r>
                                <m:sSup>
                                  <m:sSupPr>
                                    <m:ctrlPr>
                                      <a:rPr lang="pt-BR" sz="1200" b="0" i="1" noProof="1" dirty="0" smtClean="0">
                                        <a:latin typeface="Cambria Math" panose="02040503050406030204" pitchFamily="18" charset="0"/>
                                      </a:rPr>
                                    </m:ctrlPr>
                                  </m:sSupPr>
                                  <m:e>
                                    <m:r>
                                      <a:rPr lang="pt-BR" sz="1200" b="0" i="1" noProof="1" dirty="0" smtClean="0">
                                        <a:latin typeface="Cambria Math" panose="02040503050406030204" pitchFamily="18" charset="0"/>
                                      </a:rPr>
                                      <m:t>𝜎</m:t>
                                    </m:r>
                                  </m:e>
                                  <m:sup>
                                    <m:r>
                                      <a:rPr lang="pt-BR" sz="1200" b="0" i="1" noProof="1" dirty="0" smtClean="0">
                                        <a:latin typeface="Cambria Math" panose="02040503050406030204" pitchFamily="18" charset="0"/>
                                      </a:rPr>
                                      <m:t>2</m:t>
                                    </m:r>
                                  </m:sup>
                                </m:sSup>
                              </m:den>
                            </m:f>
                            <m:sSup>
                              <m:sSupPr>
                                <m:ctrlPr>
                                  <a:rPr lang="pt-BR" sz="1200" b="0" i="1" noProof="1" dirty="0" smtClean="0">
                                    <a:latin typeface="Cambria Math" panose="02040503050406030204" pitchFamily="18" charset="0"/>
                                  </a:rPr>
                                </m:ctrlPr>
                              </m:sSupPr>
                              <m:e>
                                <m:d>
                                  <m:dPr>
                                    <m:ctrlPr>
                                      <a:rPr lang="pt-BR" sz="1200" b="0" i="1" noProof="1" dirty="0" smtClean="0">
                                        <a:latin typeface="Cambria Math" panose="02040503050406030204" pitchFamily="18" charset="0"/>
                                      </a:rPr>
                                    </m:ctrlPr>
                                  </m:dPr>
                                  <m:e>
                                    <m:r>
                                      <a:rPr lang="pt-BR" sz="1200" b="0" i="1" noProof="1" dirty="0" smtClean="0">
                                        <a:latin typeface="Cambria Math" panose="02040503050406030204" pitchFamily="18" charset="0"/>
                                      </a:rPr>
                                      <m:t>𝑥</m:t>
                                    </m:r>
                                    <m:r>
                                      <a:rPr lang="pt-BR" sz="1200" b="0" i="1" noProof="1" dirty="0" smtClean="0">
                                        <a:latin typeface="Cambria Math" panose="02040503050406030204" pitchFamily="18" charset="0"/>
                                      </a:rPr>
                                      <m:t>−</m:t>
                                    </m:r>
                                    <m:r>
                                      <a:rPr lang="pt-BR" sz="1200" b="0" i="1" noProof="1" dirty="0" smtClean="0">
                                        <a:latin typeface="Cambria Math" panose="02040503050406030204" pitchFamily="18" charset="0"/>
                                      </a:rPr>
                                      <m:t>𝑚</m:t>
                                    </m:r>
                                  </m:e>
                                </m:d>
                              </m:e>
                              <m:sup>
                                <m:r>
                                  <a:rPr lang="pt-BR" sz="1200" b="0" i="1" noProof="1" dirty="0" smtClean="0">
                                    <a:latin typeface="Cambria Math" panose="02040503050406030204" pitchFamily="18" charset="0"/>
                                  </a:rPr>
                                  <m:t>2</m:t>
                                </m:r>
                              </m:sup>
                            </m:sSup>
                          </m:e>
                        </m:d>
                      </m:e>
                    </m:func>
                  </m:oMath>
                </a14:m>
                <a:endParaRPr lang="pt-BR" dirty="0"/>
              </a:p>
            </p:txBody>
          </p:sp>
        </mc:Choice>
        <mc:Fallback xmlns="">
          <p:sp>
            <p:nvSpPr>
              <p:cNvPr id="3" name="Notes Placeholder 2"/>
              <p:cNvSpPr>
                <a:spLocks noGrp="1"/>
              </p:cNvSpPr>
              <p:nvPr>
                <p:ph type="body" idx="1"/>
              </p:nvPr>
            </p:nvSpPr>
            <p:spPr/>
            <p:txBody>
              <a:bodyPr/>
              <a:lstStyle/>
              <a:p>
                <a:r>
                  <a:rPr lang="pt-BR" dirty="0"/>
                  <a:t>P2 – (1.2.3) </a:t>
                </a:r>
                <a:r>
                  <a:rPr lang="pt-BR" i="0" noProof="1">
                    <a:latin typeface="Cambria Math" panose="02040503050406030204" pitchFamily="18" charset="0"/>
                  </a:rPr>
                  <a:t>𝑤_𝑓^∗−𝑤_𝑢^∗</a:t>
                </a:r>
                <a:r>
                  <a:rPr lang="pt-BR" b="0" i="0" noProof="1">
                    <a:latin typeface="Cambria Math" panose="02040503050406030204" pitchFamily="18" charset="0"/>
                  </a:rPr>
                  <a:t>=</a:t>
                </a:r>
                <a:r>
                  <a:rPr lang="pt-BR" i="0" noProof="1">
                    <a:latin typeface="Cambria Math" panose="02040503050406030204" pitchFamily="18" charset="0"/>
                    <a:ea typeface="Cambria Math" panose="02040503050406030204" pitchFamily="18" charset="0"/>
                  </a:rPr>
                  <a:t>1/</a:t>
                </a:r>
                <a:r>
                  <a:rPr lang="pt-BR" i="0" noProof="1">
                    <a:latin typeface="Cambria Math" panose="02040503050406030204" pitchFamily="18" charset="0"/>
                  </a:rPr>
                  <a:t>𝑓((𝑤_𝑓^∗+𝑤_𝑢^∗)/2) </a:t>
                </a:r>
                <a:r>
                  <a:rPr lang="pt-BR" dirty="0"/>
                  <a:t>, onde </a:t>
                </a:r>
                <a:r>
                  <a:rPr lang="pt-BR" i="0" noProof="1">
                    <a:latin typeface="Cambria Math" panose="02040503050406030204" pitchFamily="18" charset="0"/>
                  </a:rPr>
                  <a:t>(𝑤_𝑓^∗+𝑤_𝑢^∗)/2</a:t>
                </a:r>
                <a:r>
                  <a:rPr lang="pt-BR" dirty="0"/>
                  <a:t> é</a:t>
                </a:r>
                <a:r>
                  <a:rPr lang="pt-BR" baseline="0" dirty="0"/>
                  <a:t> a mediana</a:t>
                </a:r>
                <a:endParaRPr lang="pt-BR" dirty="0"/>
              </a:p>
              <a:p>
                <a:r>
                  <a:rPr lang="pt-BR" dirty="0"/>
                  <a:t>P2 – FDP normal </a:t>
                </a:r>
                <a:r>
                  <a:rPr lang="pt-BR" sz="1200" b="0" i="0" noProof="1">
                    <a:latin typeface="Cambria Math" panose="02040503050406030204" pitchFamily="18" charset="0"/>
                  </a:rPr>
                  <a:t>𝑓(𝑥)=1/√(</a:t>
                </a:r>
                <a:r>
                  <a:rPr lang="pt-BR" sz="1200" i="0" noProof="1">
                    <a:latin typeface="Cambria Math" panose="02040503050406030204" pitchFamily="18" charset="0"/>
                  </a:rPr>
                  <a:t>2𝜋𝜎^2 </a:t>
                </a:r>
                <a:r>
                  <a:rPr lang="pt-BR" sz="1200" b="0" i="0" noProof="1">
                    <a:latin typeface="Cambria Math" panose="02040503050406030204" pitchFamily="18" charset="0"/>
                  </a:rPr>
                  <a:t>)  exp⁡{−1/(2𝜎^2 ) (𝑥−𝑚)^2 }</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92</a:t>
            </a:fld>
            <a:endParaRPr lang="pt-BR"/>
          </a:p>
        </p:txBody>
      </p:sp>
    </p:spTree>
    <p:extLst>
      <p:ext uri="{BB962C8B-B14F-4D97-AF65-F5344CB8AC3E}">
        <p14:creationId xmlns:p14="http://schemas.microsoft.com/office/powerpoint/2010/main" val="27779852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noProof="1"/>
                  <a:t>Como chegar</a:t>
                </a:r>
                <a:r>
                  <a:rPr lang="pt-BR" b="1" baseline="0" noProof="1"/>
                  <a:t> até aqui</a:t>
                </a:r>
                <a:r>
                  <a:rPr lang="pt-BR" b="1" noProof="1"/>
                  <a:t>:</a:t>
                </a:r>
                <a:r>
                  <a:rPr lang="pt-BR" b="0" baseline="0" noProof="1"/>
                  <a:t> </a:t>
                </a:r>
                <a:r>
                  <a:rPr lang="pt-BR" b="0" noProof="1"/>
                  <a:t>Isola </a:t>
                </a:r>
                <a14:m>
                  <m:oMath xmlns:m="http://schemas.openxmlformats.org/officeDocument/2006/math">
                    <m:sSubSup>
                      <m:sSubSupPr>
                        <m:ctrlPr>
                          <a:rPr lang="en-US" b="0" i="1" noProof="1" smtClean="0">
                            <a:latin typeface="Cambria Math" panose="02040503050406030204" pitchFamily="18" charset="0"/>
                          </a:rPr>
                        </m:ctrlPr>
                      </m:sSubSupPr>
                      <m:e>
                        <m:r>
                          <a:rPr lang="pt-BR" b="0" i="1" noProof="1" smtClean="0">
                            <a:latin typeface="Cambria Math" panose="02040503050406030204" pitchFamily="18" charset="0"/>
                          </a:rPr>
                          <m:t>𝑤</m:t>
                        </m:r>
                      </m:e>
                      <m:sub>
                        <m:r>
                          <a:rPr lang="en-US" b="0" i="1" noProof="1" smtClean="0">
                            <a:latin typeface="Cambria Math" panose="02040503050406030204" pitchFamily="18" charset="0"/>
                          </a:rPr>
                          <m:t>𝑢</m:t>
                        </m:r>
                      </m:sub>
                      <m:sup>
                        <m:r>
                          <a:rPr lang="en-US" b="0" i="1" noProof="1" smtClean="0">
                            <a:latin typeface="Cambria Math" panose="02040503050406030204" pitchFamily="18" charset="0"/>
                          </a:rPr>
                          <m:t>∗</m:t>
                        </m:r>
                      </m:sup>
                    </m:sSubSup>
                  </m:oMath>
                </a14:m>
                <a:r>
                  <a:rPr lang="pt-BR" b="0" noProof="1"/>
                  <a:t> em </a:t>
                </a:r>
                <a14:m>
                  <m:oMath xmlns:m="http://schemas.openxmlformats.org/officeDocument/2006/math">
                    <m:d>
                      <m:dPr>
                        <m:ctrlPr>
                          <a:rPr lang="en-US" b="0" i="1" noProof="1" dirty="0" smtClean="0">
                            <a:latin typeface="Cambria Math" panose="02040503050406030204" pitchFamily="18" charset="0"/>
                          </a:rPr>
                        </m:ctrlPr>
                      </m:dPr>
                      <m:e>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𝑢</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f>
                          <m:fPr>
                            <m:ctrlPr>
                              <a:rPr lang="pt-BR" b="0" i="1" noProof="1" dirty="0" smtClean="0">
                                <a:latin typeface="Cambria Math" panose="02040503050406030204" pitchFamily="18" charset="0"/>
                              </a:rPr>
                            </m:ctrlPr>
                          </m:fPr>
                          <m:num>
                            <m:r>
                              <a:rPr lang="pt-BR" b="0" i="1" noProof="1" dirty="0" smtClean="0">
                                <a:latin typeface="Cambria Math" panose="02040503050406030204" pitchFamily="18" charset="0"/>
                              </a:rPr>
                              <m:t>1</m:t>
                            </m:r>
                          </m:num>
                          <m:den>
                            <m:r>
                              <a:rPr lang="pt-BR" b="0" i="1" noProof="1" dirty="0" smtClean="0">
                                <a:latin typeface="Cambria Math" panose="02040503050406030204" pitchFamily="18" charset="0"/>
                              </a:rPr>
                              <m:t>𝑓</m:t>
                            </m:r>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𝑚</m:t>
                                </m:r>
                              </m:e>
                            </m:d>
                          </m:den>
                        </m:f>
                        <m:r>
                          <a:rPr lang="pt-BR" b="0" i="1" noProof="1" dirty="0" smtClean="0">
                            <a:latin typeface="Cambria Math" panose="02040503050406030204" pitchFamily="18" charset="0"/>
                          </a:rPr>
                          <m:t>=</m:t>
                        </m:r>
                        <m:rad>
                          <m:radPr>
                            <m:degHide m:val="on"/>
                            <m:ctrlPr>
                              <a:rPr lang="pt-BR" b="0" i="1" noProof="1" dirty="0" smtClean="0">
                                <a:latin typeface="Cambria Math" panose="02040503050406030204" pitchFamily="18" charset="0"/>
                              </a:rPr>
                            </m:ctrlPr>
                          </m:radPr>
                          <m:deg/>
                          <m:e>
                            <m:r>
                              <a:rPr lang="pt-BR" b="0" i="1" noProof="1" dirty="0" smtClean="0">
                                <a:latin typeface="Cambria Math" panose="02040503050406030204" pitchFamily="18" charset="0"/>
                              </a:rPr>
                              <m:t>2</m:t>
                            </m:r>
                            <m:r>
                              <a:rPr lang="pt-BR" b="0" i="1" noProof="1" dirty="0" smtClean="0">
                                <a:latin typeface="Cambria Math" panose="02040503050406030204" pitchFamily="18" charset="0"/>
                              </a:rPr>
                              <m:t>𝜋</m:t>
                            </m:r>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𝜎</m:t>
                                </m:r>
                              </m:e>
                              <m:sup>
                                <m:r>
                                  <a:rPr lang="pt-BR" b="0" i="1" noProof="1" dirty="0" smtClean="0">
                                    <a:latin typeface="Cambria Math" panose="02040503050406030204" pitchFamily="18" charset="0"/>
                                  </a:rPr>
                                  <m:t>2</m:t>
                                </m:r>
                              </m:sup>
                            </m:sSup>
                          </m:e>
                        </m:rad>
                      </m:e>
                    </m:d>
                  </m:oMath>
                </a14:m>
                <a:r>
                  <a:rPr lang="pt-BR" dirty="0"/>
                  <a:t>, substitui em </a:t>
                </a:r>
                <a14:m>
                  <m:oMath xmlns:m="http://schemas.openxmlformats.org/officeDocument/2006/math">
                    <m:d>
                      <m:dPr>
                        <m:ctrlPr>
                          <a:rPr lang="en-US" b="0" i="1" noProof="1" dirty="0" smtClean="0">
                            <a:latin typeface="Cambria Math" panose="02040503050406030204" pitchFamily="18" charset="0"/>
                          </a:rPr>
                        </m:ctrlPr>
                      </m:dPr>
                      <m:e>
                        <m:f>
                          <m:fPr>
                            <m:ctrlPr>
                              <a:rPr lang="pt-BR" b="0" i="1" noProof="1" dirty="0" smtClean="0">
                                <a:latin typeface="Cambria Math" panose="02040503050406030204" pitchFamily="18" charset="0"/>
                              </a:rPr>
                            </m:ctrlPr>
                          </m:fPr>
                          <m:num>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b="0" i="1" noProof="1" dirty="0" smtClean="0">
                                    <a:latin typeface="Cambria Math" panose="02040503050406030204" pitchFamily="18" charset="0"/>
                                  </a:rPr>
                                  <m:t>𝑢</m:t>
                                </m:r>
                              </m:sub>
                              <m:sup>
                                <m:r>
                                  <a:rPr lang="pt-BR" i="1" noProof="1" dirty="0">
                                    <a:latin typeface="Cambria Math" panose="02040503050406030204" pitchFamily="18" charset="0"/>
                                  </a:rPr>
                                  <m:t>∗</m:t>
                                </m:r>
                              </m:sup>
                            </m:sSubSup>
                          </m:num>
                          <m:den>
                            <m:r>
                              <a:rPr lang="pt-BR" b="0" i="1" noProof="1" dirty="0" smtClean="0">
                                <a:latin typeface="Cambria Math" panose="02040503050406030204" pitchFamily="18" charset="0"/>
                              </a:rPr>
                              <m:t>2</m:t>
                            </m:r>
                          </m:den>
                        </m:f>
                        <m:r>
                          <a:rPr lang="pt-BR" b="0" i="1" noProof="1" dirty="0" smtClean="0">
                            <a:latin typeface="Cambria Math" panose="02040503050406030204" pitchFamily="18" charset="0"/>
                          </a:rPr>
                          <m:t>=</m:t>
                        </m:r>
                        <m:r>
                          <a:rPr lang="pt-BR" b="0" i="1" noProof="1" dirty="0" smtClean="0">
                            <a:latin typeface="Cambria Math" panose="02040503050406030204" pitchFamily="18" charset="0"/>
                          </a:rPr>
                          <m:t>𝑚</m:t>
                        </m:r>
                      </m:e>
                    </m:d>
                  </m:oMath>
                </a14:m>
                <a:r>
                  <a:rPr lang="pt-BR" dirty="0"/>
                  <a:t> e resolve para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𝑢</m:t>
                        </m:r>
                      </m:sub>
                      <m:sup>
                        <m:r>
                          <a:rPr lang="en-US" b="0" i="1" smtClean="0">
                            <a:latin typeface="Cambria Math" panose="02040503050406030204" pitchFamily="18" charset="0"/>
                          </a:rPr>
                          <m:t>∗</m:t>
                        </m:r>
                      </m:sup>
                    </m:sSubSup>
                  </m:oMath>
                </a14:m>
                <a:r>
                  <a:rPr lang="pt-BR" dirty="0"/>
                  <a:t>. A mesma coisa para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𝑓</m:t>
                        </m:r>
                      </m:sub>
                      <m:sup>
                        <m:r>
                          <a:rPr lang="en-US" b="0" i="1" smtClean="0">
                            <a:latin typeface="Cambria Math" panose="02040503050406030204" pitchFamily="18" charset="0"/>
                          </a:rPr>
                          <m:t>∗</m:t>
                        </m:r>
                      </m:sup>
                    </m:sSubSup>
                  </m:oMath>
                </a14:m>
                <a:endParaRPr lang="pt-BR" dirty="0"/>
              </a:p>
              <a:p>
                <a:endParaRPr lang="pt-BR" dirty="0"/>
              </a:p>
              <a:p>
                <a:r>
                  <a:rPr lang="pt-BR" b="1" dirty="0" err="1"/>
                  <a:t>Perg</a:t>
                </a:r>
                <a:r>
                  <a:rPr lang="pt-BR" b="1" dirty="0"/>
                  <a:t>:</a:t>
                </a:r>
                <a:r>
                  <a:rPr lang="pt-BR" dirty="0"/>
                  <a:t> Mas o que essas condições significam em palavras?</a:t>
                </a:r>
              </a:p>
            </p:txBody>
          </p:sp>
        </mc:Choice>
        <mc:Fallback xmlns="">
          <p:sp>
            <p:nvSpPr>
              <p:cNvPr id="3" name="Notes Placeholder 2"/>
              <p:cNvSpPr>
                <a:spLocks noGrp="1"/>
              </p:cNvSpPr>
              <p:nvPr>
                <p:ph type="body" idx="1"/>
              </p:nvPr>
            </p:nvSpPr>
            <p:spPr/>
            <p:txBody>
              <a:bodyPr/>
              <a:lstStyle/>
              <a:p>
                <a:r>
                  <a:rPr lang="pt-BR" b="0" noProof="1"/>
                  <a:t>Isola </a:t>
                </a:r>
                <a:r>
                  <a:rPr lang="pt-BR" b="0" i="0" noProof="1">
                    <a:latin typeface="Cambria Math" panose="02040503050406030204" pitchFamily="18" charset="0"/>
                  </a:rPr>
                  <a:t>𝑤</a:t>
                </a:r>
                <a:r>
                  <a:rPr lang="en-US" b="0" i="0" noProof="1">
                    <a:latin typeface="Cambria Math" panose="02040503050406030204" pitchFamily="18" charset="0"/>
                  </a:rPr>
                  <a:t>_𝑢</a:t>
                </a:r>
                <a:r>
                  <a:rPr lang="pt-BR" b="0" i="0" noProof="1">
                    <a:latin typeface="Cambria Math" panose="02040503050406030204" pitchFamily="18" charset="0"/>
                  </a:rPr>
                  <a:t>^</a:t>
                </a:r>
                <a:r>
                  <a:rPr lang="en-US" b="0" i="0" noProof="1">
                    <a:latin typeface="Cambria Math" panose="02040503050406030204" pitchFamily="18" charset="0"/>
                  </a:rPr>
                  <a:t>∗</a:t>
                </a:r>
                <a:r>
                  <a:rPr lang="pt-BR" b="0" noProof="1"/>
                  <a:t> em </a:t>
                </a:r>
                <a:r>
                  <a:rPr lang="en-US" b="0" i="0" noProof="1">
                    <a:latin typeface="Cambria Math" panose="02040503050406030204" pitchFamily="18" charset="0"/>
                  </a:rPr>
                  <a:t>(</a:t>
                </a:r>
                <a:r>
                  <a:rPr lang="pt-BR" b="0" i="0" noProof="1">
                    <a:latin typeface="Cambria Math" panose="02040503050406030204" pitchFamily="18" charset="0"/>
                  </a:rPr>
                  <a:t>𝑤_𝑢^∗−𝑤_𝑓^∗=1/𝑓(𝑚) =√(2𝜋𝜎^2 )</a:t>
                </a:r>
                <a:r>
                  <a:rPr lang="en-US" b="0" i="0" noProof="1">
                    <a:latin typeface="Cambria Math" panose="02040503050406030204" pitchFamily="18" charset="0"/>
                  </a:rPr>
                  <a:t>)</a:t>
                </a:r>
                <a:r>
                  <a:rPr lang="pt-BR" dirty="0"/>
                  <a:t> e substitui em </a:t>
                </a:r>
                <a:r>
                  <a:rPr lang="en-US" b="0" i="0" noProof="1">
                    <a:latin typeface="Cambria Math" panose="02040503050406030204" pitchFamily="18" charset="0"/>
                  </a:rPr>
                  <a:t>(</a:t>
                </a:r>
                <a:r>
                  <a:rPr lang="pt-BR" b="0" i="0" noProof="1">
                    <a:latin typeface="Cambria Math" panose="02040503050406030204" pitchFamily="18" charset="0"/>
                  </a:rPr>
                  <a:t>(𝑤_𝑓^∗+</a:t>
                </a:r>
                <a:r>
                  <a:rPr lang="pt-BR" i="0" noProof="1">
                    <a:latin typeface="Cambria Math" panose="02040503050406030204" pitchFamily="18" charset="0"/>
                  </a:rPr>
                  <a:t>𝑤_</a:t>
                </a:r>
                <a:r>
                  <a:rPr lang="pt-BR" b="0" i="0" noProof="1">
                    <a:latin typeface="Cambria Math" panose="02040503050406030204" pitchFamily="18" charset="0"/>
                  </a:rPr>
                  <a:t>𝑢^</a:t>
                </a:r>
                <a:r>
                  <a:rPr lang="pt-BR" i="0" noProof="1">
                    <a:latin typeface="Cambria Math" panose="02040503050406030204" pitchFamily="18" charset="0"/>
                  </a:rPr>
                  <a:t>∗</a:t>
                </a:r>
                <a:r>
                  <a:rPr lang="pt-BR" b="0" i="0" noProof="1">
                    <a:latin typeface="Cambria Math" panose="02040503050406030204" pitchFamily="18" charset="0"/>
                  </a:rPr>
                  <a:t>)/2=𝑚</a:t>
                </a:r>
                <a:r>
                  <a:rPr lang="en-US" b="0" i="0" noProof="1">
                    <a:latin typeface="Cambria Math" panose="02040503050406030204" pitchFamily="18" charset="0"/>
                  </a:rPr>
                  <a:t>)</a:t>
                </a:r>
                <a:r>
                  <a:rPr lang="pt-BR" dirty="0"/>
                  <a:t> e resolve para </a:t>
                </a:r>
                <a:r>
                  <a:rPr lang="en-US" b="0" i="0">
                    <a:latin typeface="Cambria Math" panose="02040503050406030204" pitchFamily="18" charset="0"/>
                  </a:rPr>
                  <a:t>𝑤_𝑢^∗</a:t>
                </a:r>
                <a:r>
                  <a:rPr lang="pt-BR" dirty="0"/>
                  <a:t>. A mesma coisa para </a:t>
                </a:r>
                <a:r>
                  <a:rPr lang="en-US" b="0" i="0">
                    <a:latin typeface="Cambria Math" panose="02040503050406030204" pitchFamily="18" charset="0"/>
                  </a:rPr>
                  <a:t>𝑤_𝑓^∗</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93</a:t>
            </a:fld>
            <a:endParaRPr lang="pt-BR"/>
          </a:p>
        </p:txBody>
      </p:sp>
    </p:spTree>
    <p:extLst>
      <p:ext uri="{BB962C8B-B14F-4D97-AF65-F5344CB8AC3E}">
        <p14:creationId xmlns:p14="http://schemas.microsoft.com/office/powerpoint/2010/main" val="33529719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effectLst/>
                    <a:latin typeface="Segoe UI" panose="020B0502040204020203" pitchFamily="34" charset="0"/>
                  </a:rPr>
                  <a:t>P1:</a:t>
                </a:r>
                <a:r>
                  <a:rPr lang="pt-BR" sz="1200" dirty="0">
                    <a:effectLst/>
                    <a:latin typeface="Segoe UI" panose="020B0502040204020203" pitchFamily="34" charset="0"/>
                  </a:rPr>
                  <a:t> Um trade-off similar acontece em leilões de oferta selada. Uma oferta mais baixa aumenta o </a:t>
                </a:r>
                <a:r>
                  <a:rPr lang="pt-BR" sz="1200" dirty="0" err="1">
                    <a:effectLst/>
                    <a:latin typeface="Segoe UI" panose="020B0502040204020203" pitchFamily="34" charset="0"/>
                  </a:rPr>
                  <a:t>payoff</a:t>
                </a:r>
                <a:r>
                  <a:rPr lang="pt-BR" sz="1200" dirty="0">
                    <a:effectLst/>
                    <a:latin typeface="Segoe UI" panose="020B0502040204020203" pitchFamily="34" charset="0"/>
                  </a:rPr>
                  <a:t> do jogador se essa oferta for a ganhadora, mas ao mesmo tempo reduz as chances de ganho.</a:t>
                </a:r>
                <a:endParaRPr lang="pt-BR" sz="12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a:t>
                </a:r>
                <a:r>
                  <a:rPr lang="pt-BR" dirty="0"/>
                  <a:t> Já quando </a:t>
                </a:r>
                <a:r>
                  <a:rPr lang="pt-BR" sz="1200" noProof="1"/>
                  <a:t>há quase nenhuma incerteza, nenhuma das partes se dá ao luxo de fazer ofertas distantes da média.</a:t>
                </a:r>
                <a:br>
                  <a:rPr lang="pt-BR" sz="1200" noProof="1"/>
                </a:br>
                <a:br>
                  <a:rPr lang="pt-BR" sz="1200" noProof="1"/>
                </a:br>
                <a14:m>
                  <m:oMath xmlns:m="http://schemas.openxmlformats.org/officeDocument/2006/math">
                    <m:sSubSup>
                      <m:sSubSupPr>
                        <m:ctrlPr>
                          <a:rPr lang="pt-BR" sz="1200" i="1" noProof="1" dirty="0" smtClean="0">
                            <a:latin typeface="Cambria Math" panose="02040503050406030204" pitchFamily="18" charset="0"/>
                          </a:rPr>
                        </m:ctrlPr>
                      </m:sSubSupPr>
                      <m:e>
                        <m:r>
                          <a:rPr lang="pt-BR" sz="1200" i="1" noProof="1" dirty="0">
                            <a:latin typeface="Cambria Math" panose="02040503050406030204" pitchFamily="18" charset="0"/>
                          </a:rPr>
                          <m:t>𝑤</m:t>
                        </m:r>
                      </m:e>
                      <m:sub>
                        <m:r>
                          <a:rPr lang="pt-BR" sz="1200" i="1" noProof="1" dirty="0">
                            <a:latin typeface="Cambria Math" panose="02040503050406030204" pitchFamily="18" charset="0"/>
                          </a:rPr>
                          <m:t>𝑢</m:t>
                        </m:r>
                      </m:sub>
                      <m:sup>
                        <m:r>
                          <a:rPr lang="pt-BR" sz="1200" i="1" noProof="1" dirty="0">
                            <a:latin typeface="Cambria Math" panose="02040503050406030204" pitchFamily="18" charset="0"/>
                          </a:rPr>
                          <m:t>∗</m:t>
                        </m:r>
                      </m:sup>
                    </m:sSubSup>
                    <m:r>
                      <a:rPr lang="pt-BR" sz="1200" i="1" noProof="1" dirty="0">
                        <a:latin typeface="Cambria Math" panose="02040503050406030204" pitchFamily="18" charset="0"/>
                      </a:rPr>
                      <m:t>=</m:t>
                    </m:r>
                    <m:r>
                      <a:rPr lang="pt-BR" sz="1200" i="1" noProof="1" dirty="0">
                        <a:latin typeface="Cambria Math" panose="02040503050406030204" pitchFamily="18" charset="0"/>
                      </a:rPr>
                      <m:t>𝑚</m:t>
                    </m:r>
                    <m:r>
                      <a:rPr lang="pt-BR" sz="1200" i="1" noProof="1" dirty="0">
                        <a:latin typeface="Cambria Math" panose="02040503050406030204" pitchFamily="18" charset="0"/>
                      </a:rPr>
                      <m:t>+</m:t>
                    </m:r>
                    <m:rad>
                      <m:radPr>
                        <m:degHide m:val="on"/>
                        <m:ctrlPr>
                          <a:rPr lang="pt-BR" sz="1200" i="1" noProof="1" dirty="0">
                            <a:latin typeface="Cambria Math" panose="02040503050406030204" pitchFamily="18" charset="0"/>
                          </a:rPr>
                        </m:ctrlPr>
                      </m:radPr>
                      <m:deg/>
                      <m:e>
                        <m:f>
                          <m:fPr>
                            <m:ctrlPr>
                              <a:rPr lang="pt-BR" sz="1200" i="1" noProof="1" dirty="0">
                                <a:latin typeface="Cambria Math" panose="02040503050406030204" pitchFamily="18" charset="0"/>
                              </a:rPr>
                            </m:ctrlPr>
                          </m:fPr>
                          <m:num>
                            <m:r>
                              <a:rPr lang="pt-BR" sz="1200" i="1" noProof="1" dirty="0">
                                <a:latin typeface="Cambria Math" panose="02040503050406030204" pitchFamily="18" charset="0"/>
                              </a:rPr>
                              <m:t>𝜋</m:t>
                            </m:r>
                            <m:sSup>
                              <m:sSupPr>
                                <m:ctrlPr>
                                  <a:rPr lang="pt-BR" sz="1200" i="1" noProof="1" dirty="0">
                                    <a:latin typeface="Cambria Math" panose="02040503050406030204" pitchFamily="18" charset="0"/>
                                  </a:rPr>
                                </m:ctrlPr>
                              </m:sSupPr>
                              <m:e>
                                <m:r>
                                  <a:rPr lang="pt-BR" sz="1200" i="1" noProof="1" dirty="0">
                                    <a:latin typeface="Cambria Math" panose="02040503050406030204" pitchFamily="18" charset="0"/>
                                  </a:rPr>
                                  <m:t>𝜎</m:t>
                                </m:r>
                              </m:e>
                              <m:sup>
                                <m:r>
                                  <a:rPr lang="pt-BR" sz="1200" i="1" noProof="1" dirty="0">
                                    <a:latin typeface="Cambria Math" panose="02040503050406030204" pitchFamily="18" charset="0"/>
                                  </a:rPr>
                                  <m:t>2</m:t>
                                </m:r>
                              </m:sup>
                            </m:sSup>
                          </m:num>
                          <m:den>
                            <m:r>
                              <a:rPr lang="pt-BR" sz="1200" i="1" noProof="1" dirty="0">
                                <a:latin typeface="Cambria Math" panose="02040503050406030204" pitchFamily="18" charset="0"/>
                              </a:rPr>
                              <m:t>2</m:t>
                            </m:r>
                          </m:den>
                        </m:f>
                      </m:e>
                    </m:rad>
                  </m:oMath>
                </a14:m>
                <a:r>
                  <a:rPr lang="pt-BR" sz="1200" noProof="1"/>
                  <a:t>   e   </a:t>
                </a:r>
                <a14:m>
                  <m:oMath xmlns:m="http://schemas.openxmlformats.org/officeDocument/2006/math">
                    <m:sSubSup>
                      <m:sSubSupPr>
                        <m:ctrlPr>
                          <a:rPr lang="pt-BR" sz="1200" b="0" i="1" noProof="1" dirty="0" smtClean="0">
                            <a:latin typeface="Cambria Math" panose="02040503050406030204" pitchFamily="18" charset="0"/>
                          </a:rPr>
                        </m:ctrlPr>
                      </m:sSubSupPr>
                      <m:e>
                        <m:r>
                          <a:rPr lang="pt-BR" sz="1200" b="0" i="1" noProof="1" dirty="0" smtClean="0">
                            <a:latin typeface="Cambria Math" panose="02040503050406030204" pitchFamily="18" charset="0"/>
                          </a:rPr>
                          <m:t>𝑤</m:t>
                        </m:r>
                      </m:e>
                      <m:sub>
                        <m:r>
                          <a:rPr lang="pt-BR" sz="1200" b="0" i="1" noProof="1" dirty="0" smtClean="0">
                            <a:latin typeface="Cambria Math" panose="02040503050406030204" pitchFamily="18" charset="0"/>
                          </a:rPr>
                          <m:t>𝑓</m:t>
                        </m:r>
                      </m:sub>
                      <m:sup>
                        <m:r>
                          <a:rPr lang="pt-BR" sz="1200" b="0" i="1" noProof="1" dirty="0" smtClean="0">
                            <a:latin typeface="Cambria Math" panose="02040503050406030204" pitchFamily="18" charset="0"/>
                          </a:rPr>
                          <m:t>∗</m:t>
                        </m:r>
                      </m:sup>
                    </m:sSubSup>
                    <m:r>
                      <a:rPr lang="pt-BR" sz="1200" b="0" i="1" noProof="1" dirty="0" smtClean="0">
                        <a:latin typeface="Cambria Math" panose="02040503050406030204" pitchFamily="18" charset="0"/>
                      </a:rPr>
                      <m:t>=</m:t>
                    </m:r>
                    <m:r>
                      <a:rPr lang="pt-BR" sz="1200" b="0" i="1" noProof="1" dirty="0" smtClean="0">
                        <a:latin typeface="Cambria Math" panose="02040503050406030204" pitchFamily="18" charset="0"/>
                      </a:rPr>
                      <m:t>𝑚</m:t>
                    </m:r>
                    <m:r>
                      <a:rPr lang="pt-BR" sz="1200" b="0" i="1" noProof="1" dirty="0" smtClean="0">
                        <a:latin typeface="Cambria Math" panose="02040503050406030204" pitchFamily="18" charset="0"/>
                      </a:rPr>
                      <m:t>−</m:t>
                    </m:r>
                    <m:rad>
                      <m:radPr>
                        <m:degHide m:val="on"/>
                        <m:ctrlPr>
                          <a:rPr lang="pt-BR" sz="1200" b="0" i="1" noProof="1" dirty="0" smtClean="0">
                            <a:latin typeface="Cambria Math" panose="02040503050406030204" pitchFamily="18" charset="0"/>
                          </a:rPr>
                        </m:ctrlPr>
                      </m:radPr>
                      <m:deg/>
                      <m:e>
                        <m:f>
                          <m:fPr>
                            <m:ctrlPr>
                              <a:rPr lang="pt-BR" sz="1200" b="0" i="1" noProof="1" dirty="0" smtClean="0">
                                <a:latin typeface="Cambria Math" panose="02040503050406030204" pitchFamily="18" charset="0"/>
                              </a:rPr>
                            </m:ctrlPr>
                          </m:fPr>
                          <m:num>
                            <m:r>
                              <a:rPr lang="pt-BR" sz="1200" b="0" i="1" noProof="1" dirty="0" smtClean="0">
                                <a:latin typeface="Cambria Math" panose="02040503050406030204" pitchFamily="18" charset="0"/>
                              </a:rPr>
                              <m:t>𝜋</m:t>
                            </m:r>
                            <m:sSup>
                              <m:sSupPr>
                                <m:ctrlPr>
                                  <a:rPr lang="pt-BR" sz="1200" b="0" i="1" noProof="1" dirty="0" smtClean="0">
                                    <a:latin typeface="Cambria Math" panose="02040503050406030204" pitchFamily="18" charset="0"/>
                                  </a:rPr>
                                </m:ctrlPr>
                              </m:sSupPr>
                              <m:e>
                                <m:r>
                                  <a:rPr lang="pt-BR" sz="1200" b="0" i="1" noProof="1" dirty="0" smtClean="0">
                                    <a:latin typeface="Cambria Math" panose="02040503050406030204" pitchFamily="18" charset="0"/>
                                  </a:rPr>
                                  <m:t>𝜎</m:t>
                                </m:r>
                              </m:e>
                              <m:sup>
                                <m:r>
                                  <a:rPr lang="pt-BR" sz="1200" b="0" i="1" noProof="1" dirty="0" smtClean="0">
                                    <a:latin typeface="Cambria Math" panose="02040503050406030204" pitchFamily="18" charset="0"/>
                                  </a:rPr>
                                  <m:t>2</m:t>
                                </m:r>
                              </m:sup>
                            </m:sSup>
                          </m:num>
                          <m:den>
                            <m:r>
                              <a:rPr lang="pt-BR" sz="1200" b="0" i="1" noProof="1" dirty="0" smtClean="0">
                                <a:latin typeface="Cambria Math" panose="02040503050406030204" pitchFamily="18" charset="0"/>
                              </a:rPr>
                              <m:t>2</m:t>
                            </m:r>
                          </m:den>
                        </m:f>
                      </m:e>
                    </m:rad>
                  </m:oMath>
                </a14:m>
                <a:endParaRPr lang="pt-BR" sz="1200" noProof="1"/>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P2 – Já quando </a:t>
                </a:r>
                <a:r>
                  <a:rPr lang="pt-BR" sz="1200" noProof="1"/>
                  <a:t>há quase nenhuma incerteza, nenhuma das partes se dá ao luxo de fazer ofertas distantes da média.</a:t>
                </a:r>
                <a:br>
                  <a:rPr lang="pt-BR" sz="1200" noProof="1"/>
                </a:br>
                <a:br>
                  <a:rPr lang="pt-BR" sz="1200" noProof="1"/>
                </a:br>
                <a:r>
                  <a:rPr lang="pt-BR" sz="1200" i="0" noProof="1">
                    <a:latin typeface="Cambria Math" panose="02040503050406030204" pitchFamily="18" charset="0"/>
                  </a:rPr>
                  <a:t>𝑤_𝑢^∗=𝑚+√((𝜋𝜎^2)/2)</a:t>
                </a:r>
                <a:r>
                  <a:rPr lang="pt-BR" sz="1200" noProof="1"/>
                  <a:t>   e   </a:t>
                </a:r>
                <a:r>
                  <a:rPr lang="pt-BR" sz="1200" b="0" i="0" noProof="1">
                    <a:latin typeface="Cambria Math" panose="02040503050406030204" pitchFamily="18" charset="0"/>
                  </a:rPr>
                  <a:t>𝑤_𝑓^∗=𝑚−√((𝜋𝜎^2)/2)</a:t>
                </a:r>
                <a:endParaRPr lang="pt-BR" sz="1200" noProof="1"/>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95</a:t>
            </a:fld>
            <a:endParaRPr lang="pt-BR"/>
          </a:p>
        </p:txBody>
      </p:sp>
    </p:spTree>
    <p:extLst>
      <p:ext uri="{BB962C8B-B14F-4D97-AF65-F5344CB8AC3E}">
        <p14:creationId xmlns:p14="http://schemas.microsoft.com/office/powerpoint/2010/main" val="2934063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Conc</a:t>
            </a:r>
            <a:r>
              <a:rPr lang="pt-BR" b="1" dirty="0"/>
              <a:t>: </a:t>
            </a:r>
            <a:r>
              <a:rPr lang="pt-BR" dirty="0"/>
              <a:t>agora vamos para o exemplo em um jogo.</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10</a:t>
            </a:fld>
            <a:endParaRPr lang="pt-BR"/>
          </a:p>
        </p:txBody>
      </p:sp>
    </p:spTree>
    <p:extLst>
      <p:ext uri="{BB962C8B-B14F-4D97-AF65-F5344CB8AC3E}">
        <p14:creationId xmlns:p14="http://schemas.microsoft.com/office/powerpoint/2010/main" val="2282471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 </a:t>
            </a:r>
            <a:r>
              <a:rPr lang="pt-BR" dirty="0"/>
              <a:t>Podemos resolver encontrando as melhores respostas. Os perfis (M,L) e (T,R) são E.N. Nesse caso, também poderíamos resolver por EIEED.</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11</a:t>
            </a:fld>
            <a:endParaRPr lang="pt-BR"/>
          </a:p>
        </p:txBody>
      </p:sp>
    </p:spTree>
    <p:extLst>
      <p:ext uri="{BB962C8B-B14F-4D97-AF65-F5344CB8AC3E}">
        <p14:creationId xmlns:p14="http://schemas.microsoft.com/office/powerpoint/2010/main" val="3064131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Intro</a:t>
            </a:r>
            <a:r>
              <a:rPr lang="pt-BR" b="1" dirty="0"/>
              <a:t>:</a:t>
            </a:r>
            <a:r>
              <a:rPr lang="pt-BR" dirty="0"/>
              <a:t> Resolvendo por EIEED, removeríamos a linha B do jogo. Não seria racional para o jogador 1 jogá-la.</a:t>
            </a:r>
          </a:p>
        </p:txBody>
      </p:sp>
      <p:sp>
        <p:nvSpPr>
          <p:cNvPr id="4" name="Slide Number Placeholder 3"/>
          <p:cNvSpPr>
            <a:spLocks noGrp="1"/>
          </p:cNvSpPr>
          <p:nvPr>
            <p:ph type="sldNum" sz="quarter" idx="5"/>
          </p:nvPr>
        </p:nvSpPr>
        <p:spPr/>
        <p:txBody>
          <a:bodyPr/>
          <a:lstStyle/>
          <a:p>
            <a:fld id="{B2DE22FB-4F32-4F44-9195-D0BEF89D065E}" type="slidenum">
              <a:rPr lang="pt-BR" smtClean="0"/>
              <a:t>12</a:t>
            </a:fld>
            <a:endParaRPr lang="pt-BR"/>
          </a:p>
        </p:txBody>
      </p:sp>
    </p:spTree>
    <p:extLst>
      <p:ext uri="{BB962C8B-B14F-4D97-AF65-F5344CB8AC3E}">
        <p14:creationId xmlns:p14="http://schemas.microsoft.com/office/powerpoint/2010/main" val="948007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DEF9-757C-42F7-88A9-1C86D1050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F1C0870-A1EE-4EF5-A56B-637F634B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6" name="Slide Number Placeholder 5">
            <a:extLst>
              <a:ext uri="{FF2B5EF4-FFF2-40B4-BE49-F238E27FC236}">
                <a16:creationId xmlns:a16="http://schemas.microsoft.com/office/drawing/2014/main" id="{A1F903DF-4262-446D-A60D-0660C181A704}"/>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BAE4F3B4-601C-4B18-AA4D-0536824DE99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234110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A448-3B49-43B0-A212-CFADD354EEBF}"/>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D4C05A91-9969-40CF-83CD-56180DD00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B672A56A-BC7F-4C77-8A65-0957F3FF5F0D}"/>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640F3728-9482-44DF-9492-132FD7A74DBD}"/>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418473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FA2FFE-7795-47D1-8A09-CE9041FD74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4A3AE03-65DA-49EC-BA98-DB0B7B9385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ECC0D966-12A0-477A-8066-D649325F4180}"/>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1CDCA3FF-17F5-4F1F-9A86-EBAE8B9AD99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35880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6F9E-5E69-4D25-B952-A9C97019F888}"/>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E7EC4931-B12F-4339-B029-E74EF4202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FD1BCB6E-EE57-464A-8EE1-AE8C6033FF36}"/>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14D2E340-DBE1-4559-AE49-1816AD73F019}"/>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74021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F499-3B36-4D3C-962A-601D35B28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7A9801C8-99BF-43AC-BD56-0511716D4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09B463CE-2F7C-4DFF-A2E7-D3759BDA94D0}"/>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FD071012-575B-4507-A6C3-A1B780160790}"/>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27880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0517-BA1D-4115-8744-7F43E9372C34}"/>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815BD94-78FA-4E31-87B4-7E4DCCAA3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0D0A8045-409A-4603-B9F9-C8F50668E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Slide Number Placeholder 6">
            <a:extLst>
              <a:ext uri="{FF2B5EF4-FFF2-40B4-BE49-F238E27FC236}">
                <a16:creationId xmlns:a16="http://schemas.microsoft.com/office/drawing/2014/main" id="{1389225F-B569-4F07-8B91-FAD75647ED2C}"/>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9E4BAB19-312B-4C22-AA06-69833B6D5E5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1204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D621-3DEA-440E-87A4-D3F9756FD6BA}"/>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37D8E475-206D-4FD1-999A-CA8FB4A5B4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9F086-60A1-4CC1-9A4E-014F0668D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C1C88BE6-3818-4379-BB2F-FC2B346CF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51CB41-6876-49A8-8B1A-A53EB726A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9" name="Slide Number Placeholder 8">
            <a:extLst>
              <a:ext uri="{FF2B5EF4-FFF2-40B4-BE49-F238E27FC236}">
                <a16:creationId xmlns:a16="http://schemas.microsoft.com/office/drawing/2014/main" id="{9DD7F80E-7507-4EB5-ADEE-084E393F7F2A}"/>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8" name="Footer Placeholder 4">
            <a:extLst>
              <a:ext uri="{FF2B5EF4-FFF2-40B4-BE49-F238E27FC236}">
                <a16:creationId xmlns:a16="http://schemas.microsoft.com/office/drawing/2014/main" id="{2220694B-8EAE-4835-AA60-37D687CFD2B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102041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9C70-AD09-40C1-A780-023A10D1BDE6}"/>
              </a:ext>
            </a:extLst>
          </p:cNvPr>
          <p:cNvSpPr>
            <a:spLocks noGrp="1"/>
          </p:cNvSpPr>
          <p:nvPr>
            <p:ph type="title"/>
          </p:nvPr>
        </p:nvSpPr>
        <p:spPr/>
        <p:txBody>
          <a:bodyPr/>
          <a:lstStyle/>
          <a:p>
            <a:r>
              <a:rPr lang="en-US"/>
              <a:t>Click to edit Master title style</a:t>
            </a:r>
            <a:endParaRPr lang="pt-BR"/>
          </a:p>
        </p:txBody>
      </p:sp>
      <p:sp>
        <p:nvSpPr>
          <p:cNvPr id="5" name="Slide Number Placeholder 4">
            <a:extLst>
              <a:ext uri="{FF2B5EF4-FFF2-40B4-BE49-F238E27FC236}">
                <a16:creationId xmlns:a16="http://schemas.microsoft.com/office/drawing/2014/main" id="{820E4D4E-9877-4FBB-A0B9-7744C2054382}"/>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4" name="Footer Placeholder 4">
            <a:extLst>
              <a:ext uri="{FF2B5EF4-FFF2-40B4-BE49-F238E27FC236}">
                <a16:creationId xmlns:a16="http://schemas.microsoft.com/office/drawing/2014/main" id="{94DD2980-4464-45D7-BB6D-DED318B0682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6543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EF16A4-0C42-4642-AA79-340A17C9FB0F}"/>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3" name="Footer Placeholder 4">
            <a:extLst>
              <a:ext uri="{FF2B5EF4-FFF2-40B4-BE49-F238E27FC236}">
                <a16:creationId xmlns:a16="http://schemas.microsoft.com/office/drawing/2014/main" id="{03658FE8-638A-4B55-9139-C47DE12FF3F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174474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9F09-5620-480D-9DC4-23B6CC70E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0AF1CA63-EC8C-43F3-8D12-6BDBD28AE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0820596D-297E-40E7-BEF3-62A04D4C3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DD30363-B0D0-437E-815F-248991885824}"/>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7A4AC474-3379-43DE-BB22-CD5210FDB36E}"/>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95703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0F6B-90E4-4FDB-84FD-55B3DEAE1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5A5A494C-0877-4738-AE50-BD9CF1004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437A33EC-ED2F-48F1-904C-77673C58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CF6FF8C5-F782-40F5-9913-46AD43F70EEA}"/>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EE58AC37-F645-4912-ADFA-8800401EAF33}"/>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80500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59946-044A-47E9-A27B-3A87E1BBB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7DD029C7-79AF-4924-B499-47CFB29F8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7284EFA4-882F-4FA6-AD8C-735FEE3A4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7EEE8-F201-4410-BA13-233EFB93B646}" type="slidenum">
              <a:rPr lang="pt-BR" smtClean="0"/>
              <a:t>‹#›</a:t>
            </a:fld>
            <a:endParaRPr lang="pt-BR"/>
          </a:p>
        </p:txBody>
      </p:sp>
      <p:sp>
        <p:nvSpPr>
          <p:cNvPr id="10" name="Rectangle 9">
            <a:extLst>
              <a:ext uri="{FF2B5EF4-FFF2-40B4-BE49-F238E27FC236}">
                <a16:creationId xmlns:a16="http://schemas.microsoft.com/office/drawing/2014/main" id="{67122C86-DC25-40DE-B0C6-33E3B1F7E1C1}"/>
              </a:ext>
            </a:extLst>
          </p:cNvPr>
          <p:cNvSpPr/>
          <p:nvPr userDrawn="1"/>
        </p:nvSpPr>
        <p:spPr>
          <a:xfrm>
            <a:off x="0" y="6730940"/>
            <a:ext cx="12192000" cy="127592"/>
          </a:xfrm>
          <a:prstGeom prst="rect">
            <a:avLst/>
          </a:prstGeom>
          <a:gradFill flip="none" rotWithShape="1">
            <a:gsLst>
              <a:gs pos="0">
                <a:srgbClr val="162F4E"/>
              </a:gs>
              <a:gs pos="100000">
                <a:srgbClr val="4AACE9">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4">
            <a:extLst>
              <a:ext uri="{FF2B5EF4-FFF2-40B4-BE49-F238E27FC236}">
                <a16:creationId xmlns:a16="http://schemas.microsoft.com/office/drawing/2014/main" id="{9B9FC6FC-23CF-42B1-9364-ED05AFF44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67258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0.png"/><Relationship Id="rId7" Type="http://schemas.openxmlformats.org/officeDocument/2006/relationships/customXml" Target="../ink/ink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010.png"/><Relationship Id="rId4" Type="http://schemas.openxmlformats.org/officeDocument/2006/relationships/image" Target="../media/image29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010.png"/></Relationships>
</file>

<file path=ppt/slides/_rels/slide42.xml.rels><?xml version="1.0" encoding="UTF-8" standalone="yes"?>
<Relationships xmlns="http://schemas.openxmlformats.org/package/2006/relationships"><Relationship Id="rId3" Type="http://schemas.openxmlformats.org/officeDocument/2006/relationships/image" Target="../media/image34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ustomXml" Target="../ink/ink7.xml"/><Relationship Id="rId14" Type="http://schemas.openxmlformats.org/officeDocument/2006/relationships/image" Target="../media/image322.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37.png"/><Relationship Id="rId4" Type="http://schemas.openxmlformats.org/officeDocument/2006/relationships/customXml" Target="../ink/ink8.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37.png"/><Relationship Id="rId4" Type="http://schemas.openxmlformats.org/officeDocument/2006/relationships/customXml" Target="../ink/ink10.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37.png"/><Relationship Id="rId4" Type="http://schemas.openxmlformats.org/officeDocument/2006/relationships/customXml" Target="../ink/ink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customXml" Target="../ink/ink15.xml"/><Relationship Id="rId5" Type="http://schemas.openxmlformats.org/officeDocument/2006/relationships/image" Target="../media/image37.png"/><Relationship Id="rId4" Type="http://schemas.openxmlformats.org/officeDocument/2006/relationships/customXml" Target="../ink/ink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410.png"/></Relationships>
</file>

<file path=ppt/slides/_rels/slide58.xml.rels><?xml version="1.0" encoding="UTF-8" standalone="yes"?>
<Relationships xmlns="http://schemas.openxmlformats.org/package/2006/relationships"><Relationship Id="rId3" Type="http://schemas.openxmlformats.org/officeDocument/2006/relationships/image" Target="../media/image4410.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1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61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77.png"/></Relationships>
</file>

<file path=ppt/slides/_rels/slide7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3.xml"/><Relationship Id="rId16"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customXml" Target="../ink/ink16.xml"/></Relationships>
</file>

<file path=ppt/slides/_rels/slide7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9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81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500.PNG"/></Relationships>
</file>

<file path=ppt/slides/_rels/slide8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image" Target="../media/image540.png"/><Relationship Id="rId1" Type="http://schemas.openxmlformats.org/officeDocument/2006/relationships/slideLayout" Target="../slideLayouts/slideLayout2.xml"/><Relationship Id="rId4" Type="http://schemas.openxmlformats.org/officeDocument/2006/relationships/image" Target="../media/image560.png"/></Relationships>
</file>

<file path=ppt/slides/_rels/slide85.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image" Target="../media/image540.png"/><Relationship Id="rId1" Type="http://schemas.openxmlformats.org/officeDocument/2006/relationships/slideLayout" Target="../slideLayouts/slideLayout2.xml"/><Relationship Id="rId4" Type="http://schemas.openxmlformats.org/officeDocument/2006/relationships/image" Target="../media/image560.png"/></Relationships>
</file>

<file path=ppt/slides/_rels/slide86.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590.png"/></Relationships>
</file>

<file path=ppt/slides/_rels/slide88.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70.png"/><Relationship Id="rId7" Type="http://schemas.openxmlformats.org/officeDocument/2006/relationships/image" Target="../media/image8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ustomXml" Target="../ink/ink1.xml"/><Relationship Id="rId4" Type="http://schemas.openxmlformats.org/officeDocument/2006/relationships/image" Target="../media/image8.png"/><Relationship Id="rId9" Type="http://schemas.openxmlformats.org/officeDocument/2006/relationships/image" Target="../media/image9.png"/></Relationships>
</file>

<file path=ppt/slides/_rels/slide90.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30.png"/><Relationship Id="rId1" Type="http://schemas.openxmlformats.org/officeDocument/2006/relationships/slideLayout" Target="../slideLayouts/slideLayout2.xml"/><Relationship Id="rId6" Type="http://schemas.openxmlformats.org/officeDocument/2006/relationships/image" Target="../media/image670.png"/><Relationship Id="rId5" Type="http://schemas.openxmlformats.org/officeDocument/2006/relationships/image" Target="../media/image660.png"/><Relationship Id="rId4" Type="http://schemas.openxmlformats.org/officeDocument/2006/relationships/image" Target="../media/image650.png"/></Relationships>
</file>

<file path=ppt/slides/_rels/slide92.xml.rels><?xml version="1.0" encoding="UTF-8" standalone="yes"?>
<Relationships xmlns="http://schemas.openxmlformats.org/package/2006/relationships"><Relationship Id="rId3" Type="http://schemas.openxmlformats.org/officeDocument/2006/relationships/image" Target="../media/image54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8E6132-2F24-4ADC-B81B-2EB520711FD7}"/>
              </a:ext>
            </a:extLst>
          </p:cNvPr>
          <p:cNvSpPr>
            <a:spLocks noGrp="1"/>
          </p:cNvSpPr>
          <p:nvPr>
            <p:ph type="ctrTitle"/>
          </p:nvPr>
        </p:nvSpPr>
        <p:spPr>
          <a:xfrm>
            <a:off x="2122711" y="1366553"/>
            <a:ext cx="7946571" cy="2062447"/>
          </a:xfrm>
        </p:spPr>
        <p:txBody>
          <a:bodyPr>
            <a:normAutofit/>
          </a:bodyPr>
          <a:lstStyle/>
          <a:p>
            <a:r>
              <a:rPr lang="pt-BR" sz="7200" b="1" dirty="0"/>
              <a:t>Teoria dos Jogos</a:t>
            </a:r>
            <a:endParaRPr lang="pt-BR" sz="4400" b="1" dirty="0"/>
          </a:p>
        </p:txBody>
      </p:sp>
      <p:sp>
        <p:nvSpPr>
          <p:cNvPr id="7" name="TextBox 6">
            <a:extLst>
              <a:ext uri="{FF2B5EF4-FFF2-40B4-BE49-F238E27FC236}">
                <a16:creationId xmlns:a16="http://schemas.microsoft.com/office/drawing/2014/main" id="{0D85B13A-5A0A-431E-BB18-B5B4CD880CC2}"/>
              </a:ext>
            </a:extLst>
          </p:cNvPr>
          <p:cNvSpPr txBox="1"/>
          <p:nvPr/>
        </p:nvSpPr>
        <p:spPr>
          <a:xfrm>
            <a:off x="3581396" y="3614010"/>
            <a:ext cx="5029200" cy="553998"/>
          </a:xfrm>
          <a:prstGeom prst="rect">
            <a:avLst/>
          </a:prstGeom>
          <a:noFill/>
        </p:spPr>
        <p:txBody>
          <a:bodyPr wrap="square" rtlCol="0">
            <a:spAutoFit/>
          </a:bodyPr>
          <a:lstStyle/>
          <a:p>
            <a:pPr algn="ctr"/>
            <a:r>
              <a:rPr lang="pt-BR" sz="3000" dirty="0"/>
              <a:t>Professor </a:t>
            </a:r>
            <a:r>
              <a:rPr lang="pt-BR" sz="3000"/>
              <a:t>Robson Tigre</a:t>
            </a:r>
            <a:endParaRPr lang="pt-BR" sz="3000" dirty="0"/>
          </a:p>
        </p:txBody>
      </p:sp>
    </p:spTree>
    <p:extLst>
      <p:ext uri="{BB962C8B-B14F-4D97-AF65-F5344CB8AC3E}">
        <p14:creationId xmlns:p14="http://schemas.microsoft.com/office/powerpoint/2010/main" val="3444399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6E9D02-580C-4484-BFDA-BEA4AEAA536E}"/>
                  </a:ext>
                </a:extLst>
              </p:cNvPr>
              <p:cNvSpPr>
                <a:spLocks noGrp="1"/>
              </p:cNvSpPr>
              <p:nvPr>
                <p:ph idx="1"/>
              </p:nvPr>
            </p:nvSpPr>
            <p:spPr>
              <a:xfrm>
                <a:off x="838200" y="947044"/>
                <a:ext cx="10515600" cy="5910956"/>
              </a:xfrm>
            </p:spPr>
            <p:txBody>
              <a:bodyPr>
                <a:normAutofit/>
              </a:bodyPr>
              <a:lstStyle/>
              <a:p>
                <a:pPr marL="0" indent="0" algn="just">
                  <a:lnSpc>
                    <a:spcPct val="100000"/>
                  </a:lnSpc>
                  <a:buNone/>
                </a:pPr>
                <a:r>
                  <a:rPr lang="pt-BR" sz="2500" noProof="1"/>
                  <a:t>3. Escreva a definição matemática de equilíbrio de Nash, na notação que vimos em aula, para um jogo de </a:t>
                </a:r>
                <a:r>
                  <a:rPr lang="pt-BR" sz="2500" i="1" noProof="1"/>
                  <a:t>dois jogadores</a:t>
                </a:r>
                <a:r>
                  <a:rPr lang="pt-BR" sz="2500" noProof="1"/>
                  <a:t>. Descreva essa definição em palavras. Sugira um jogo - que não seja os que vimos na aula – com equilíbrio de Nash e mostre como encontrar tal equilíbrio.</a:t>
                </a:r>
              </a:p>
              <a:p>
                <a:pPr marL="0" indent="0" algn="just">
                  <a:lnSpc>
                    <a:spcPct val="100000"/>
                  </a:lnSpc>
                  <a:buNone/>
                </a:pPr>
                <a:endParaRPr lang="pt-BR" sz="2000" noProof="1"/>
              </a:p>
              <a:p>
                <a:pPr marL="457200" lvl="1" indent="0" algn="just">
                  <a:lnSpc>
                    <a:spcPct val="100000"/>
                  </a:lnSpc>
                  <a:spcBef>
                    <a:spcPts val="1000"/>
                  </a:spcBef>
                  <a:buNone/>
                </a:pPr>
                <a:r>
                  <a:rPr lang="pt-BR" sz="2200" noProof="1"/>
                  <a:t>Num jogo de </a:t>
                </a:r>
                <a14:m>
                  <m:oMath xmlns:m="http://schemas.openxmlformats.org/officeDocument/2006/math">
                    <m:r>
                      <a:rPr lang="pt-BR" sz="2200" b="0" i="1" noProof="1" dirty="0" smtClean="0">
                        <a:latin typeface="Cambria Math" panose="02040503050406030204" pitchFamily="18" charset="0"/>
                      </a:rPr>
                      <m:t>2</m:t>
                    </m:r>
                  </m:oMath>
                </a14:m>
                <a:r>
                  <a:rPr lang="pt-BR" sz="2200" noProof="1"/>
                  <a:t> jogadores na forma normal </a:t>
                </a:r>
                <a14:m>
                  <m:oMath xmlns:m="http://schemas.openxmlformats.org/officeDocument/2006/math">
                    <m:r>
                      <a:rPr lang="pt-BR" sz="2200" i="1" noProof="1" dirty="0">
                        <a:latin typeface="Cambria Math" panose="02040503050406030204" pitchFamily="18" charset="0"/>
                      </a:rPr>
                      <m:t>𝐺</m:t>
                    </m:r>
                    <m:r>
                      <a:rPr lang="pt-BR" sz="2200" i="1" noProof="1" dirty="0">
                        <a:latin typeface="Cambria Math" panose="02040503050406030204" pitchFamily="18" charset="0"/>
                      </a:rPr>
                      <m:t>=</m:t>
                    </m:r>
                    <m:d>
                      <m:dPr>
                        <m:begChr m:val="{"/>
                        <m:endChr m:val="}"/>
                        <m:ctrlPr>
                          <a:rPr lang="pt-BR" sz="2200" i="1" noProof="1" dirty="0">
                            <a:latin typeface="Cambria Math" panose="02040503050406030204" pitchFamily="18" charset="0"/>
                          </a:rPr>
                        </m:ctrlPr>
                      </m:dPr>
                      <m:e>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𝑆</m:t>
                            </m:r>
                          </m:e>
                          <m:sub>
                            <m:r>
                              <a:rPr lang="pt-BR" sz="2200" i="1" noProof="1" dirty="0">
                                <a:latin typeface="Cambria Math" panose="02040503050406030204" pitchFamily="18" charset="0"/>
                              </a:rPr>
                              <m:t>1</m:t>
                            </m:r>
                          </m:sub>
                        </m:sSub>
                        <m:r>
                          <a:rPr lang="pt-BR" sz="2200" i="1" noProof="1" dirty="0">
                            <a:latin typeface="Cambria Math" panose="02040503050406030204" pitchFamily="18" charset="0"/>
                          </a:rPr>
                          <m:t>, </m:t>
                        </m:r>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𝑆</m:t>
                            </m:r>
                          </m:e>
                          <m:sub>
                            <m:r>
                              <a:rPr lang="pt-BR" sz="2200" b="0" i="1" noProof="1" dirty="0" smtClean="0">
                                <a:latin typeface="Cambria Math" panose="02040503050406030204" pitchFamily="18" charset="0"/>
                              </a:rPr>
                              <m:t>2</m:t>
                            </m:r>
                          </m:sub>
                        </m:sSub>
                        <m:r>
                          <a:rPr lang="pt-BR" sz="2200" i="1" noProof="1" dirty="0">
                            <a:latin typeface="Cambria Math" panose="02040503050406030204" pitchFamily="18" charset="0"/>
                          </a:rPr>
                          <m:t>;</m:t>
                        </m:r>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𝑢</m:t>
                            </m:r>
                          </m:e>
                          <m:sub>
                            <m:r>
                              <a:rPr lang="pt-BR" sz="2200" i="1" noProof="1" dirty="0">
                                <a:latin typeface="Cambria Math" panose="02040503050406030204" pitchFamily="18" charset="0"/>
                              </a:rPr>
                              <m:t>1</m:t>
                            </m:r>
                          </m:sub>
                        </m:sSub>
                        <m:r>
                          <a:rPr lang="pt-BR" sz="2200" i="1" noProof="1" dirty="0">
                            <a:latin typeface="Cambria Math" panose="02040503050406030204" pitchFamily="18" charset="0"/>
                          </a:rPr>
                          <m:t>, </m:t>
                        </m:r>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𝑢</m:t>
                            </m:r>
                          </m:e>
                          <m:sub>
                            <m:r>
                              <a:rPr lang="pt-BR" sz="2200" b="0" i="1" noProof="1" dirty="0" smtClean="0">
                                <a:latin typeface="Cambria Math" panose="02040503050406030204" pitchFamily="18" charset="0"/>
                              </a:rPr>
                              <m:t>2</m:t>
                            </m:r>
                          </m:sub>
                        </m:sSub>
                      </m:e>
                    </m:d>
                  </m:oMath>
                </a14:m>
                <a:r>
                  <a:rPr lang="pt-BR" sz="2200" noProof="1"/>
                  <a:t>, as estratégias </a:t>
                </a:r>
                <a14:m>
                  <m:oMath xmlns:m="http://schemas.openxmlformats.org/officeDocument/2006/math">
                    <m:d>
                      <m:dPr>
                        <m:ctrlPr>
                          <a:rPr lang="pt-BR" sz="2200" i="1" noProof="1" dirty="0">
                            <a:latin typeface="Cambria Math" panose="02040503050406030204" pitchFamily="18" charset="0"/>
                          </a:rPr>
                        </m:ctrlPr>
                      </m:dPr>
                      <m:e>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1</m:t>
                            </m:r>
                          </m:sub>
                          <m:sup>
                            <m:r>
                              <a:rPr lang="pt-BR" sz="2200" i="1" noProof="1" dirty="0">
                                <a:latin typeface="Cambria Math" panose="02040503050406030204" pitchFamily="18" charset="0"/>
                              </a:rPr>
                              <m:t>∗</m:t>
                            </m:r>
                          </m:sup>
                        </m:sSubSup>
                        <m:r>
                          <a:rPr lang="pt-BR" sz="2200" i="1" noProof="1" dirty="0">
                            <a:latin typeface="Cambria Math" panose="02040503050406030204" pitchFamily="18" charset="0"/>
                          </a:rPr>
                          <m:t>, </m:t>
                        </m:r>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b="0" i="1" noProof="1" dirty="0" smtClean="0">
                                <a:latin typeface="Cambria Math" panose="02040503050406030204" pitchFamily="18" charset="0"/>
                              </a:rPr>
                              <m:t>2</m:t>
                            </m:r>
                          </m:sub>
                          <m:sup>
                            <m:r>
                              <a:rPr lang="pt-BR" sz="2200" i="1" noProof="1" dirty="0">
                                <a:latin typeface="Cambria Math" panose="02040503050406030204" pitchFamily="18" charset="0"/>
                              </a:rPr>
                              <m:t>∗</m:t>
                            </m:r>
                          </m:sup>
                        </m:sSubSup>
                      </m:e>
                    </m:d>
                    <m:r>
                      <a:rPr lang="pt-BR" sz="2200" i="1" noProof="1" dirty="0">
                        <a:latin typeface="Cambria Math" panose="02040503050406030204" pitchFamily="18" charset="0"/>
                      </a:rPr>
                      <m:t> </m:t>
                    </m:r>
                  </m:oMath>
                </a14:m>
                <a:r>
                  <a:rPr lang="pt-BR" sz="2200" noProof="1"/>
                  <a:t>são um </a:t>
                </a:r>
                <a:r>
                  <a:rPr lang="pt-BR" sz="2200" i="1" u="sng" noProof="1"/>
                  <a:t>equilíbrio de Nash</a:t>
                </a:r>
                <a:r>
                  <a:rPr lang="pt-BR" sz="2200" i="1" noProof="1"/>
                  <a:t> </a:t>
                </a:r>
                <a:r>
                  <a:rPr lang="pt-BR" sz="2200" noProof="1"/>
                  <a:t>se, </a:t>
                </a:r>
                <a:r>
                  <a:rPr lang="pt-BR" sz="2200" b="1" noProof="1"/>
                  <a:t>para cada </a:t>
                </a:r>
                <a:r>
                  <a:rPr lang="pt-BR" sz="2200" noProof="1"/>
                  <a:t>jogador </a:t>
                </a:r>
                <a14:m>
                  <m:oMath xmlns:m="http://schemas.openxmlformats.org/officeDocument/2006/math">
                    <m:r>
                      <a:rPr lang="pt-BR" sz="2200" i="1" noProof="1" dirty="0">
                        <a:latin typeface="Cambria Math" panose="02040503050406030204" pitchFamily="18" charset="0"/>
                      </a:rPr>
                      <m:t>𝑖</m:t>
                    </m:r>
                  </m:oMath>
                </a14:m>
                <a:r>
                  <a:rPr lang="pt-BR" sz="2200" noProof="1"/>
                  <a:t>, </a:t>
                </a:r>
                <a14:m>
                  <m:oMath xmlns:m="http://schemas.openxmlformats.org/officeDocument/2006/math">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up>
                        <m:r>
                          <a:rPr lang="pt-BR" sz="2200" i="1" noProof="1" dirty="0">
                            <a:latin typeface="Cambria Math" panose="02040503050406030204" pitchFamily="18" charset="0"/>
                          </a:rPr>
                          <m:t>∗</m:t>
                        </m:r>
                      </m:sup>
                    </m:sSubSup>
                  </m:oMath>
                </a14:m>
                <a:r>
                  <a:rPr lang="pt-BR" sz="2200" noProof="1"/>
                  <a:t> é a melhor resposta desse jogador à estratégia escolhida pelo jogador </a:t>
                </a:r>
                <a14:m>
                  <m:oMath xmlns:m="http://schemas.openxmlformats.org/officeDocument/2006/math">
                    <m:r>
                      <a:rPr lang="pt-BR" sz="2200" i="1" noProof="1" dirty="0" smtClean="0">
                        <a:latin typeface="Cambria Math" panose="02040503050406030204" pitchFamily="18" charset="0"/>
                      </a:rPr>
                      <m:t>𝑗</m:t>
                    </m:r>
                  </m:oMath>
                </a14:m>
                <a:r>
                  <a:rPr lang="pt-BR" sz="2200" noProof="1"/>
                  <a:t>, </a:t>
                </a:r>
                <a14:m>
                  <m:oMath xmlns:m="http://schemas.openxmlformats.org/officeDocument/2006/math">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𝑗</m:t>
                        </m:r>
                      </m:sub>
                      <m:sup>
                        <m:r>
                          <a:rPr lang="pt-BR" sz="2200" i="1" noProof="1" dirty="0">
                            <a:latin typeface="Cambria Math" panose="02040503050406030204" pitchFamily="18" charset="0"/>
                          </a:rPr>
                          <m:t>∗</m:t>
                        </m:r>
                      </m:sup>
                    </m:sSubSup>
                  </m:oMath>
                </a14:m>
                <a:r>
                  <a:rPr lang="pt-BR" sz="2200" noProof="1"/>
                  <a:t>. Isto é:</a:t>
                </a:r>
              </a:p>
              <a:p>
                <a:pPr marL="457200" lvl="1" indent="0" algn="ctr">
                  <a:lnSpc>
                    <a:spcPct val="100000"/>
                  </a:lnSpc>
                  <a:spcBef>
                    <a:spcPts val="1000"/>
                  </a:spcBef>
                  <a:buNone/>
                </a:pPr>
                <a14:m>
                  <m:oMathPara xmlns:m="http://schemas.openxmlformats.org/officeDocument/2006/math">
                    <m:oMathParaPr>
                      <m:jc m:val="centerGroup"/>
                    </m:oMathParaPr>
                    <m:oMath xmlns:m="http://schemas.openxmlformats.org/officeDocument/2006/math">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𝑢</m:t>
                          </m:r>
                        </m:e>
                        <m:sub>
                          <m:r>
                            <a:rPr lang="pt-BR" sz="2200" i="1" noProof="1" dirty="0">
                              <a:latin typeface="Cambria Math" panose="02040503050406030204" pitchFamily="18" charset="0"/>
                            </a:rPr>
                            <m:t>𝑖</m:t>
                          </m:r>
                        </m:sub>
                      </m:sSub>
                      <m:d>
                        <m:dPr>
                          <m:ctrlPr>
                            <a:rPr lang="pt-BR" sz="2200" i="1" noProof="1" dirty="0">
                              <a:latin typeface="Cambria Math" panose="02040503050406030204" pitchFamily="18" charset="0"/>
                            </a:rPr>
                          </m:ctrlPr>
                        </m:dPr>
                        <m:e>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up>
                              <m:r>
                                <a:rPr lang="pt-BR" sz="2200" i="1" noProof="1" dirty="0">
                                  <a:latin typeface="Cambria Math" panose="02040503050406030204" pitchFamily="18" charset="0"/>
                                </a:rPr>
                                <m:t>∗</m:t>
                              </m:r>
                            </m:sup>
                          </m:sSubSup>
                          <m:r>
                            <a:rPr lang="pt-BR" sz="2200" i="1" noProof="1" dirty="0">
                              <a:latin typeface="Cambria Math" panose="02040503050406030204" pitchFamily="18" charset="0"/>
                            </a:rPr>
                            <m:t>, </m:t>
                          </m:r>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b="0" i="1" noProof="1" dirty="0" smtClean="0">
                                  <a:latin typeface="Cambria Math" panose="02040503050406030204" pitchFamily="18" charset="0"/>
                                </a:rPr>
                                <m:t>𝑗</m:t>
                              </m:r>
                            </m:sub>
                            <m:sup>
                              <m:r>
                                <a:rPr lang="pt-BR" sz="2200" i="1" noProof="1" dirty="0">
                                  <a:latin typeface="Cambria Math" panose="02040503050406030204" pitchFamily="18" charset="0"/>
                                </a:rPr>
                                <m:t>∗</m:t>
                              </m:r>
                            </m:sup>
                          </m:sSubSup>
                        </m:e>
                      </m:d>
                      <m:r>
                        <a:rPr lang="pt-BR" sz="2200" i="1" noProof="1" dirty="0">
                          <a:latin typeface="Cambria Math" panose="02040503050406030204" pitchFamily="18" charset="0"/>
                          <a:ea typeface="Cambria Math" panose="02040503050406030204" pitchFamily="18" charset="0"/>
                        </a:rPr>
                        <m:t>≥</m:t>
                      </m:r>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𝑢</m:t>
                          </m:r>
                        </m:e>
                        <m:sub>
                          <m:r>
                            <a:rPr lang="pt-BR" sz="2200" i="1" noProof="1" dirty="0">
                              <a:latin typeface="Cambria Math" panose="02040503050406030204" pitchFamily="18" charset="0"/>
                            </a:rPr>
                            <m:t>𝑖</m:t>
                          </m:r>
                        </m:sub>
                      </m:sSub>
                      <m:d>
                        <m:dPr>
                          <m:ctrlPr>
                            <a:rPr lang="pt-BR" sz="2200" i="1" noProof="1" dirty="0">
                              <a:latin typeface="Cambria Math" panose="02040503050406030204" pitchFamily="18" charset="0"/>
                            </a:rPr>
                          </m:ctrlPr>
                        </m:dPr>
                        <m:e>
                          <m:r>
                            <a:rPr lang="pt-BR" sz="2200" i="1" noProof="1" dirty="0">
                              <a:latin typeface="Cambria Math" panose="02040503050406030204" pitchFamily="18" charset="0"/>
                            </a:rPr>
                            <m:t> </m:t>
                          </m:r>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Sub>
                          <m:r>
                            <a:rPr lang="pt-BR" sz="2200" i="1" noProof="1" dirty="0">
                              <a:latin typeface="Cambria Math" panose="02040503050406030204" pitchFamily="18" charset="0"/>
                            </a:rPr>
                            <m:t>, </m:t>
                          </m:r>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b="0" i="1" noProof="1" dirty="0" smtClean="0">
                                  <a:latin typeface="Cambria Math" panose="02040503050406030204" pitchFamily="18" charset="0"/>
                                </a:rPr>
                                <m:t>𝑗</m:t>
                              </m:r>
                            </m:sub>
                            <m:sup>
                              <m:r>
                                <a:rPr lang="pt-BR" sz="2200" i="1" noProof="1" dirty="0">
                                  <a:latin typeface="Cambria Math" panose="02040503050406030204" pitchFamily="18" charset="0"/>
                                </a:rPr>
                                <m:t>∗</m:t>
                              </m:r>
                            </m:sup>
                          </m:sSubSup>
                        </m:e>
                      </m:d>
                    </m:oMath>
                  </m:oMathPara>
                </a14:m>
                <a:endParaRPr lang="pt-BR" sz="2200" noProof="1"/>
              </a:p>
              <a:p>
                <a:pPr marL="457200" lvl="1" indent="0" algn="just">
                  <a:lnSpc>
                    <a:spcPct val="100000"/>
                  </a:lnSpc>
                  <a:spcBef>
                    <a:spcPts val="1000"/>
                  </a:spcBef>
                  <a:buNone/>
                </a:pPr>
                <a:r>
                  <a:rPr lang="pt-BR" sz="2200" noProof="1"/>
                  <a:t>... para todas as estratégias </a:t>
                </a:r>
                <a14:m>
                  <m:oMath xmlns:m="http://schemas.openxmlformats.org/officeDocument/2006/math">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Sub>
                    <m:r>
                      <a:rPr lang="pt-BR" sz="2200" i="1" noProof="1" dirty="0">
                        <a:latin typeface="Cambria Math" panose="02040503050406030204" pitchFamily="18" charset="0"/>
                      </a:rPr>
                      <m:t> </m:t>
                    </m:r>
                  </m:oMath>
                </a14:m>
                <a:r>
                  <a:rPr lang="pt-BR" sz="2200" noProof="1"/>
                  <a:t>disponíveis </a:t>
                </a:r>
                <a14:m>
                  <m:oMath xmlns:m="http://schemas.openxmlformats.org/officeDocument/2006/math">
                    <m:sSub>
                      <m:sSubPr>
                        <m:ctrlPr>
                          <a:rPr lang="pt-BR" sz="2200" i="1" noProof="1" dirty="0">
                            <a:latin typeface="Cambria Math" panose="02040503050406030204" pitchFamily="18" charset="0"/>
                            <a:ea typeface="Cambria Math" panose="02040503050406030204" pitchFamily="18" charset="0"/>
                          </a:rPr>
                        </m:ctrlPr>
                      </m:sSubPr>
                      <m:e>
                        <m:r>
                          <a:rPr lang="pt-BR" sz="2200" i="1" noProof="1" dirty="0">
                            <a:latin typeface="Cambria Math" panose="02040503050406030204" pitchFamily="18" charset="0"/>
                            <a:ea typeface="Cambria Math" panose="02040503050406030204" pitchFamily="18" charset="0"/>
                          </a:rPr>
                          <m:t>𝑆</m:t>
                        </m:r>
                      </m:e>
                      <m:sub>
                        <m:r>
                          <a:rPr lang="pt-BR" sz="2200" i="1" noProof="1" dirty="0">
                            <a:latin typeface="Cambria Math" panose="02040503050406030204" pitchFamily="18" charset="0"/>
                            <a:ea typeface="Cambria Math" panose="02040503050406030204" pitchFamily="18" charset="0"/>
                          </a:rPr>
                          <m:t>𝑖</m:t>
                        </m:r>
                      </m:sub>
                    </m:sSub>
                  </m:oMath>
                </a14:m>
                <a:r>
                  <a:rPr lang="pt-BR" sz="2200" noProof="1"/>
                  <a:t>.</a:t>
                </a:r>
              </a:p>
              <a:p>
                <a:pPr marL="457200" lvl="1" indent="0" algn="just">
                  <a:lnSpc>
                    <a:spcPct val="100000"/>
                  </a:lnSpc>
                  <a:spcBef>
                    <a:spcPts val="1000"/>
                  </a:spcBef>
                  <a:buNone/>
                </a:pPr>
                <a:r>
                  <a:rPr lang="pt-BR" sz="2200" noProof="1"/>
                  <a:t> Isso equivale a dizer que </a:t>
                </a:r>
                <a14:m>
                  <m:oMath xmlns:m="http://schemas.openxmlformats.org/officeDocument/2006/math">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up>
                        <m:r>
                          <a:rPr lang="pt-BR" sz="2200" i="1" noProof="1" dirty="0">
                            <a:latin typeface="Cambria Math" panose="02040503050406030204" pitchFamily="18" charset="0"/>
                          </a:rPr>
                          <m:t>∗</m:t>
                        </m:r>
                      </m:sup>
                    </m:sSubSup>
                  </m:oMath>
                </a14:m>
                <a:r>
                  <a:rPr lang="pt-BR" sz="2200" noProof="1"/>
                  <a:t> resolve o problema </a:t>
                </a:r>
                <a14:m>
                  <m:oMath xmlns:m="http://schemas.openxmlformats.org/officeDocument/2006/math">
                    <m:r>
                      <a:rPr lang="pt-BR" sz="2200" i="1" noProof="1" dirty="0">
                        <a:latin typeface="Cambria Math" panose="02040503050406030204" pitchFamily="18" charset="0"/>
                      </a:rPr>
                      <m:t>𝑚𝑎𝑥</m:t>
                    </m:r>
                    <m:r>
                      <a:rPr lang="pt-BR" sz="2200" i="1" noProof="1" dirty="0">
                        <a:latin typeface="Cambria Math" panose="02040503050406030204" pitchFamily="18" charset="0"/>
                      </a:rPr>
                      <m:t> </m:t>
                    </m:r>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𝑢</m:t>
                        </m:r>
                      </m:e>
                      <m:sub>
                        <m:r>
                          <a:rPr lang="pt-BR" sz="2200" i="1" noProof="1" dirty="0">
                            <a:latin typeface="Cambria Math" panose="02040503050406030204" pitchFamily="18" charset="0"/>
                          </a:rPr>
                          <m:t>𝑖</m:t>
                        </m:r>
                      </m:sub>
                    </m:sSub>
                    <m:d>
                      <m:dPr>
                        <m:ctrlPr>
                          <a:rPr lang="pt-BR" sz="2200" i="1" noProof="1" dirty="0">
                            <a:latin typeface="Cambria Math" panose="02040503050406030204" pitchFamily="18" charset="0"/>
                          </a:rPr>
                        </m:ctrlPr>
                      </m:dPr>
                      <m:e>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Sub>
                        <m:r>
                          <a:rPr lang="pt-BR" sz="2200" i="1" noProof="1" dirty="0">
                            <a:latin typeface="Cambria Math" panose="02040503050406030204" pitchFamily="18" charset="0"/>
                          </a:rPr>
                          <m:t>, </m:t>
                        </m:r>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b="0" i="1" noProof="1" dirty="0" smtClean="0">
                                <a:latin typeface="Cambria Math" panose="02040503050406030204" pitchFamily="18" charset="0"/>
                              </a:rPr>
                              <m:t>𝑗</m:t>
                            </m:r>
                          </m:sub>
                          <m:sup>
                            <m:r>
                              <a:rPr lang="pt-BR" sz="2200" i="1" noProof="1" dirty="0">
                                <a:latin typeface="Cambria Math" panose="02040503050406030204" pitchFamily="18" charset="0"/>
                              </a:rPr>
                              <m:t>∗</m:t>
                            </m:r>
                          </m:sup>
                        </m:sSubSup>
                      </m:e>
                    </m:d>
                  </m:oMath>
                </a14:m>
                <a:r>
                  <a:rPr lang="pt-BR" sz="2200" noProof="1"/>
                  <a:t>, com respeito a </a:t>
                </a:r>
                <a14:m>
                  <m:oMath xmlns:m="http://schemas.openxmlformats.org/officeDocument/2006/math">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Sub>
                    <m:r>
                      <a:rPr lang="pt-BR" sz="2200" i="1" noProof="1" dirty="0">
                        <a:latin typeface="Cambria Math" panose="02040503050406030204" pitchFamily="18" charset="0"/>
                        <a:ea typeface="Cambria Math" panose="02040503050406030204" pitchFamily="18" charset="0"/>
                      </a:rPr>
                      <m:t>∈</m:t>
                    </m:r>
                    <m:sSub>
                      <m:sSubPr>
                        <m:ctrlPr>
                          <a:rPr lang="pt-BR" sz="2200" i="1" noProof="1" dirty="0">
                            <a:latin typeface="Cambria Math" panose="02040503050406030204" pitchFamily="18" charset="0"/>
                            <a:ea typeface="Cambria Math" panose="02040503050406030204" pitchFamily="18" charset="0"/>
                          </a:rPr>
                        </m:ctrlPr>
                      </m:sSubPr>
                      <m:e>
                        <m:r>
                          <a:rPr lang="pt-BR" sz="2200" i="1" noProof="1" dirty="0">
                            <a:latin typeface="Cambria Math" panose="02040503050406030204" pitchFamily="18" charset="0"/>
                            <a:ea typeface="Cambria Math" panose="02040503050406030204" pitchFamily="18" charset="0"/>
                          </a:rPr>
                          <m:t>𝑆</m:t>
                        </m:r>
                      </m:e>
                      <m:sub>
                        <m:r>
                          <a:rPr lang="pt-BR" sz="2200" i="1" noProof="1" dirty="0">
                            <a:latin typeface="Cambria Math" panose="02040503050406030204" pitchFamily="18" charset="0"/>
                            <a:ea typeface="Cambria Math" panose="02040503050406030204" pitchFamily="18" charset="0"/>
                          </a:rPr>
                          <m:t>𝑖</m:t>
                        </m:r>
                      </m:sub>
                    </m:sSub>
                  </m:oMath>
                </a14:m>
                <a:endParaRPr lang="pt-BR" sz="2200" noProof="1"/>
              </a:p>
              <a:p>
                <a:pPr marL="457200" lvl="1" indent="0" algn="just">
                  <a:lnSpc>
                    <a:spcPct val="100000"/>
                  </a:lnSpc>
                  <a:spcBef>
                    <a:spcPts val="1000"/>
                  </a:spcBef>
                  <a:buNone/>
                </a:pPr>
                <a:endParaRPr lang="pt-BR" sz="1600" noProof="1"/>
              </a:p>
              <a:p>
                <a:pPr algn="just">
                  <a:lnSpc>
                    <a:spcPct val="100000"/>
                  </a:lnSpc>
                </a:pPr>
                <a:endParaRPr lang="pt-BR" sz="2000" noProof="1"/>
              </a:p>
            </p:txBody>
          </p:sp>
        </mc:Choice>
        <mc:Fallback xmlns="">
          <p:sp>
            <p:nvSpPr>
              <p:cNvPr id="3" name="Content Placeholder 2">
                <a:extLst>
                  <a:ext uri="{FF2B5EF4-FFF2-40B4-BE49-F238E27FC236}">
                    <a16:creationId xmlns:a16="http://schemas.microsoft.com/office/drawing/2014/main" id="{676E9D02-580C-4484-BFDA-BEA4AEAA536E}"/>
                  </a:ext>
                </a:extLst>
              </p:cNvPr>
              <p:cNvSpPr>
                <a:spLocks noGrp="1" noRot="1" noChangeAspect="1" noMove="1" noResize="1" noEditPoints="1" noAdjustHandles="1" noChangeArrowheads="1" noChangeShapeType="1" noTextEdit="1"/>
              </p:cNvSpPr>
              <p:nvPr>
                <p:ph idx="1"/>
              </p:nvPr>
            </p:nvSpPr>
            <p:spPr>
              <a:xfrm>
                <a:off x="838200" y="947044"/>
                <a:ext cx="10515600" cy="5910956"/>
              </a:xfrm>
              <a:blipFill>
                <a:blip r:embed="rId3"/>
                <a:stretch>
                  <a:fillRect l="-986" t="-722" r="-92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46B4E7-4E5B-4D30-9898-8CD12507B071}"/>
                  </a:ext>
                </a:extLst>
              </p:cNvPr>
              <p:cNvSpPr txBox="1"/>
              <p:nvPr/>
            </p:nvSpPr>
            <p:spPr>
              <a:xfrm>
                <a:off x="6704800" y="5377150"/>
                <a:ext cx="8700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𝑠</m:t>
                          </m:r>
                        </m:e>
                        <m:sub>
                          <m:r>
                            <a:rPr lang="pt-BR" sz="1400" i="1">
                              <a:latin typeface="Cambria Math" panose="02040503050406030204" pitchFamily="18" charset="0"/>
                            </a:rPr>
                            <m:t>𝑖</m:t>
                          </m:r>
                        </m:sub>
                      </m:sSub>
                      <m:r>
                        <a:rPr lang="pt-BR" sz="1400" i="1">
                          <a:latin typeface="Cambria Math" panose="02040503050406030204" pitchFamily="18" charset="0"/>
                          <a:ea typeface="Cambria Math" panose="02040503050406030204" pitchFamily="18" charset="0"/>
                        </a:rPr>
                        <m:t>∈</m:t>
                      </m:r>
                      <m:sSub>
                        <m:sSubPr>
                          <m:ctrlPr>
                            <a:rPr lang="pt-BR" sz="1400" i="1">
                              <a:latin typeface="Cambria Math" panose="02040503050406030204" pitchFamily="18" charset="0"/>
                              <a:ea typeface="Cambria Math" panose="02040503050406030204" pitchFamily="18" charset="0"/>
                            </a:rPr>
                          </m:ctrlPr>
                        </m:sSubPr>
                        <m:e>
                          <m:r>
                            <a:rPr lang="pt-BR" sz="1400" i="1">
                              <a:latin typeface="Cambria Math" panose="02040503050406030204" pitchFamily="18" charset="0"/>
                              <a:ea typeface="Cambria Math" panose="02040503050406030204" pitchFamily="18" charset="0"/>
                            </a:rPr>
                            <m:t>𝑆</m:t>
                          </m:r>
                        </m:e>
                        <m:sub>
                          <m:r>
                            <a:rPr lang="pt-BR" sz="1400" i="1">
                              <a:latin typeface="Cambria Math" panose="02040503050406030204" pitchFamily="18" charset="0"/>
                              <a:ea typeface="Cambria Math" panose="02040503050406030204" pitchFamily="18" charset="0"/>
                            </a:rPr>
                            <m:t>𝑖</m:t>
                          </m:r>
                        </m:sub>
                      </m:sSub>
                    </m:oMath>
                  </m:oMathPara>
                </a14:m>
                <a:endParaRPr lang="pt-BR" sz="1400" dirty="0"/>
              </a:p>
            </p:txBody>
          </p:sp>
        </mc:Choice>
        <mc:Fallback xmlns="">
          <p:sp>
            <p:nvSpPr>
              <p:cNvPr id="6" name="TextBox 5">
                <a:extLst>
                  <a:ext uri="{FF2B5EF4-FFF2-40B4-BE49-F238E27FC236}">
                    <a16:creationId xmlns:a16="http://schemas.microsoft.com/office/drawing/2014/main" id="{8746B4E7-4E5B-4D30-9898-8CD12507B071}"/>
                  </a:ext>
                </a:extLst>
              </p:cNvPr>
              <p:cNvSpPr txBox="1">
                <a:spLocks noRot="1" noChangeAspect="1" noMove="1" noResize="1" noEditPoints="1" noAdjustHandles="1" noChangeArrowheads="1" noChangeShapeType="1" noTextEdit="1"/>
              </p:cNvSpPr>
              <p:nvPr/>
            </p:nvSpPr>
            <p:spPr>
              <a:xfrm>
                <a:off x="6704800" y="5377150"/>
                <a:ext cx="870011" cy="307777"/>
              </a:xfrm>
              <a:prstGeom prst="rect">
                <a:avLst/>
              </a:prstGeom>
              <a:blipFill>
                <a:blip r:embed="rId4"/>
                <a:stretch>
                  <a:fillRect/>
                </a:stretch>
              </a:blipFill>
            </p:spPr>
            <p:txBody>
              <a:bodyPr/>
              <a:lstStyle/>
              <a:p>
                <a:r>
                  <a:rPr lang="pt-BR">
                    <a:noFill/>
                  </a:rPr>
                  <a:t> </a:t>
                </a:r>
              </a:p>
            </p:txBody>
          </p:sp>
        </mc:Fallback>
      </mc:AlternateContent>
      <p:grpSp>
        <p:nvGrpSpPr>
          <p:cNvPr id="200" name="Group 199">
            <a:extLst>
              <a:ext uri="{FF2B5EF4-FFF2-40B4-BE49-F238E27FC236}">
                <a16:creationId xmlns:a16="http://schemas.microsoft.com/office/drawing/2014/main" id="{E492DC17-A631-4C90-B76D-67D733AB13DB}"/>
              </a:ext>
            </a:extLst>
          </p:cNvPr>
          <p:cNvGrpSpPr/>
          <p:nvPr/>
        </p:nvGrpSpPr>
        <p:grpSpPr>
          <a:xfrm>
            <a:off x="5149604" y="3976378"/>
            <a:ext cx="723960" cy="501480"/>
            <a:chOff x="5149604" y="3976378"/>
            <a:chExt cx="723960" cy="501480"/>
          </a:xfrm>
        </p:grpSpPr>
        <mc:AlternateContent xmlns:mc="http://schemas.openxmlformats.org/markup-compatibility/2006" xmlns:p14="http://schemas.microsoft.com/office/powerpoint/2010/main">
          <mc:Choice Requires="p14">
            <p:contentPart p14:bwMode="auto" r:id="rId5">
              <p14:nvContentPartPr>
                <p14:cNvPr id="188" name="Ink 187">
                  <a:extLst>
                    <a:ext uri="{FF2B5EF4-FFF2-40B4-BE49-F238E27FC236}">
                      <a16:creationId xmlns:a16="http://schemas.microsoft.com/office/drawing/2014/main" id="{C33CFF5E-16D5-47FC-8ADF-14B46A77AD7B}"/>
                    </a:ext>
                  </a:extLst>
                </p14:cNvPr>
                <p14:cNvContentPartPr/>
                <p14:nvPr/>
              </p14:nvContentPartPr>
              <p14:xfrm>
                <a:off x="5858804" y="4473898"/>
                <a:ext cx="14760" cy="3960"/>
              </p14:xfrm>
            </p:contentPart>
          </mc:Choice>
          <mc:Fallback xmlns="">
            <p:pic>
              <p:nvPicPr>
                <p:cNvPr id="188" name="Ink 187">
                  <a:extLst>
                    <a:ext uri="{FF2B5EF4-FFF2-40B4-BE49-F238E27FC236}">
                      <a16:creationId xmlns:a16="http://schemas.microsoft.com/office/drawing/2014/main" id="{C33CFF5E-16D5-47FC-8ADF-14B46A77AD7B}"/>
                    </a:ext>
                  </a:extLst>
                </p:cNvPr>
                <p:cNvPicPr/>
                <p:nvPr/>
              </p:nvPicPr>
              <p:blipFill>
                <a:blip r:embed="rId6"/>
                <a:stretch>
                  <a:fillRect/>
                </a:stretch>
              </p:blipFill>
              <p:spPr>
                <a:xfrm>
                  <a:off x="5840804" y="4457398"/>
                  <a:ext cx="50400" cy="3663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9" name="Ink 188">
                  <a:extLst>
                    <a:ext uri="{FF2B5EF4-FFF2-40B4-BE49-F238E27FC236}">
                      <a16:creationId xmlns:a16="http://schemas.microsoft.com/office/drawing/2014/main" id="{C0711EAC-1103-432B-8D92-2FB163416BFF}"/>
                    </a:ext>
                  </a:extLst>
                </p14:cNvPr>
                <p14:cNvContentPartPr/>
                <p14:nvPr/>
              </p14:nvContentPartPr>
              <p14:xfrm>
                <a:off x="5149604" y="3976378"/>
                <a:ext cx="360" cy="360"/>
              </p14:xfrm>
            </p:contentPart>
          </mc:Choice>
          <mc:Fallback xmlns="">
            <p:pic>
              <p:nvPicPr>
                <p:cNvPr id="189" name="Ink 188">
                  <a:extLst>
                    <a:ext uri="{FF2B5EF4-FFF2-40B4-BE49-F238E27FC236}">
                      <a16:creationId xmlns:a16="http://schemas.microsoft.com/office/drawing/2014/main" id="{C0711EAC-1103-432B-8D92-2FB163416BFF}"/>
                    </a:ext>
                  </a:extLst>
                </p:cNvPr>
                <p:cNvPicPr/>
                <p:nvPr/>
              </p:nvPicPr>
              <p:blipFill>
                <a:blip r:embed="rId8"/>
                <a:stretch>
                  <a:fillRect/>
                </a:stretch>
              </p:blipFill>
              <p:spPr>
                <a:xfrm>
                  <a:off x="5131604" y="3958378"/>
                  <a:ext cx="36000" cy="36000"/>
                </a:xfrm>
                <a:prstGeom prst="rect">
                  <a:avLst/>
                </a:prstGeom>
              </p:spPr>
            </p:pic>
          </mc:Fallback>
        </mc:AlternateContent>
      </p:grpSp>
      <p:sp>
        <p:nvSpPr>
          <p:cNvPr id="2" name="Footer Placeholder 1">
            <a:extLst>
              <a:ext uri="{FF2B5EF4-FFF2-40B4-BE49-F238E27FC236}">
                <a16:creationId xmlns:a16="http://schemas.microsoft.com/office/drawing/2014/main" id="{82AB396C-8C7C-44BE-967D-87D83D7757A8}"/>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D025874A-F9E4-4255-A44A-A6358B32B0A6}"/>
              </a:ext>
            </a:extLst>
          </p:cNvPr>
          <p:cNvSpPr>
            <a:spLocks noGrp="1"/>
          </p:cNvSpPr>
          <p:nvPr>
            <p:ph type="sldNum" sz="quarter" idx="12"/>
          </p:nvPr>
        </p:nvSpPr>
        <p:spPr/>
        <p:txBody>
          <a:bodyPr/>
          <a:lstStyle/>
          <a:p>
            <a:fld id="{AF67EEE8-F201-4410-BA13-233EFB93B646}" type="slidenum">
              <a:rPr lang="pt-BR" smtClean="0"/>
              <a:t>10</a:t>
            </a:fld>
            <a:endParaRPr lang="pt-BR"/>
          </a:p>
        </p:txBody>
      </p:sp>
    </p:spTree>
    <p:extLst>
      <p:ext uri="{BB962C8B-B14F-4D97-AF65-F5344CB8AC3E}">
        <p14:creationId xmlns:p14="http://schemas.microsoft.com/office/powerpoint/2010/main" val="338402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6E9D02-580C-4484-BFDA-BEA4AEAA536E}"/>
              </a:ext>
            </a:extLst>
          </p:cNvPr>
          <p:cNvSpPr>
            <a:spLocks noGrp="1"/>
          </p:cNvSpPr>
          <p:nvPr>
            <p:ph idx="1"/>
          </p:nvPr>
        </p:nvSpPr>
        <p:spPr>
          <a:xfrm>
            <a:off x="838200" y="947044"/>
            <a:ext cx="10515600" cy="5910956"/>
          </a:xfrm>
        </p:spPr>
        <p:txBody>
          <a:bodyPr>
            <a:normAutofit/>
          </a:bodyPr>
          <a:lstStyle/>
          <a:p>
            <a:pPr marL="0" indent="0" algn="just">
              <a:buNone/>
            </a:pPr>
            <a:r>
              <a:rPr lang="pt-BR" sz="2500" noProof="1"/>
              <a:t>3. Escreva a definição matemática de equilíbrio de Nash, na notação que vimos em aula, para um jogo de </a:t>
            </a:r>
            <a:r>
              <a:rPr lang="pt-BR" sz="2500" i="1" noProof="1"/>
              <a:t>dois jogadores</a:t>
            </a:r>
            <a:r>
              <a:rPr lang="pt-BR" sz="2500" noProof="1"/>
              <a:t>. Descreva essa definição em palavras. Sugira um jogo - que não seja os que vimos na aula – com equilíbrio de Nash e mostre como encontrar tal equilíbrio.</a:t>
            </a:r>
          </a:p>
          <a:p>
            <a:pPr marL="0" indent="0" algn="just">
              <a:buNone/>
            </a:pPr>
            <a:endParaRPr lang="pt-BR" sz="2000" noProof="1"/>
          </a:p>
          <a:p>
            <a:pPr marL="457200" lvl="1" indent="0" algn="just">
              <a:buNone/>
            </a:pPr>
            <a:endParaRPr lang="pt-BR" sz="1600" noProof="1"/>
          </a:p>
          <a:p>
            <a:pPr algn="just"/>
            <a:endParaRPr lang="pt-BR" sz="2000" noProof="1"/>
          </a:p>
        </p:txBody>
      </p:sp>
      <p:pic>
        <p:nvPicPr>
          <p:cNvPr id="4" name="Picture 3" descr="A close up of a keyboard&#10;&#10;Description automatically generated">
            <a:extLst>
              <a:ext uri="{FF2B5EF4-FFF2-40B4-BE49-F238E27FC236}">
                <a16:creationId xmlns:a16="http://schemas.microsoft.com/office/drawing/2014/main" id="{F72AA42B-EA36-4910-9723-CAE7EE261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839" y="2424757"/>
            <a:ext cx="4458322" cy="3172268"/>
          </a:xfrm>
          <a:prstGeom prst="rect">
            <a:avLst/>
          </a:prstGeom>
        </p:spPr>
      </p:pic>
      <p:sp>
        <p:nvSpPr>
          <p:cNvPr id="2" name="Footer Placeholder 1">
            <a:extLst>
              <a:ext uri="{FF2B5EF4-FFF2-40B4-BE49-F238E27FC236}">
                <a16:creationId xmlns:a16="http://schemas.microsoft.com/office/drawing/2014/main" id="{4552CB12-F4D7-4687-B532-0A1A063D7AC9}"/>
              </a:ext>
            </a:extLst>
          </p:cNvPr>
          <p:cNvSpPr>
            <a:spLocks noGrp="1"/>
          </p:cNvSpPr>
          <p:nvPr>
            <p:ph type="ftr" sz="quarter" idx="11"/>
          </p:nvPr>
        </p:nvSpPr>
        <p:spPr/>
        <p:txBody>
          <a:bodyPr/>
          <a:lstStyle/>
          <a:p>
            <a:r>
              <a:rPr lang="pt-BR" dirty="0"/>
              <a:t>Robson Tigre </a:t>
            </a:r>
            <a:endParaRPr lang="en-US" dirty="0"/>
          </a:p>
        </p:txBody>
      </p:sp>
      <p:sp>
        <p:nvSpPr>
          <p:cNvPr id="14" name="Slide Number Placeholder 13">
            <a:extLst>
              <a:ext uri="{FF2B5EF4-FFF2-40B4-BE49-F238E27FC236}">
                <a16:creationId xmlns:a16="http://schemas.microsoft.com/office/drawing/2014/main" id="{EB3EF354-5C61-4855-BD2E-D8937D07CD59}"/>
              </a:ext>
            </a:extLst>
          </p:cNvPr>
          <p:cNvSpPr>
            <a:spLocks noGrp="1"/>
          </p:cNvSpPr>
          <p:nvPr>
            <p:ph type="sldNum" sz="quarter" idx="12"/>
          </p:nvPr>
        </p:nvSpPr>
        <p:spPr/>
        <p:txBody>
          <a:bodyPr/>
          <a:lstStyle/>
          <a:p>
            <a:fld id="{AF67EEE8-F201-4410-BA13-233EFB93B646}" type="slidenum">
              <a:rPr lang="pt-BR" smtClean="0"/>
              <a:t>11</a:t>
            </a:fld>
            <a:endParaRPr lang="pt-BR"/>
          </a:p>
        </p:txBody>
      </p:sp>
    </p:spTree>
    <p:extLst>
      <p:ext uri="{BB962C8B-B14F-4D97-AF65-F5344CB8AC3E}">
        <p14:creationId xmlns:p14="http://schemas.microsoft.com/office/powerpoint/2010/main" val="13189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6E9D02-580C-4484-BFDA-BEA4AEAA536E}"/>
              </a:ext>
            </a:extLst>
          </p:cNvPr>
          <p:cNvSpPr>
            <a:spLocks noGrp="1"/>
          </p:cNvSpPr>
          <p:nvPr>
            <p:ph idx="1"/>
          </p:nvPr>
        </p:nvSpPr>
        <p:spPr>
          <a:xfrm>
            <a:off x="838200" y="947044"/>
            <a:ext cx="10515600" cy="5910956"/>
          </a:xfrm>
        </p:spPr>
        <p:txBody>
          <a:bodyPr>
            <a:normAutofit/>
          </a:bodyPr>
          <a:lstStyle/>
          <a:p>
            <a:pPr marL="0" indent="0" algn="just">
              <a:buNone/>
            </a:pPr>
            <a:r>
              <a:rPr lang="pt-BR" sz="2500" noProof="1"/>
              <a:t>3. Escreva a definição matemática de equilíbrio de Nash, na notação que vimos em aula, para um jogo de </a:t>
            </a:r>
            <a:r>
              <a:rPr lang="pt-BR" sz="2500" i="1" noProof="1"/>
              <a:t>dois jogadores</a:t>
            </a:r>
            <a:r>
              <a:rPr lang="pt-BR" sz="2500" noProof="1"/>
              <a:t>. Descreva essa definição em palavras. Sugira um jogo - que não seja os que vimos na aula – com equilíbrio de Nash e mostre como encontrar tal equilíbrio.</a:t>
            </a:r>
          </a:p>
          <a:p>
            <a:pPr marL="0" indent="0" algn="just">
              <a:buNone/>
            </a:pPr>
            <a:endParaRPr lang="pt-BR" sz="2000" noProof="1"/>
          </a:p>
          <a:p>
            <a:pPr marL="457200" lvl="1" indent="0" algn="just">
              <a:buNone/>
            </a:pPr>
            <a:endParaRPr lang="pt-BR" sz="1600" noProof="1"/>
          </a:p>
          <a:p>
            <a:pPr algn="just"/>
            <a:endParaRPr lang="pt-BR" sz="2000" noProof="1"/>
          </a:p>
        </p:txBody>
      </p:sp>
      <p:pic>
        <p:nvPicPr>
          <p:cNvPr id="4" name="Picture 3" descr="A close up of a keyboard&#10;&#10;Description automatically generated">
            <a:extLst>
              <a:ext uri="{FF2B5EF4-FFF2-40B4-BE49-F238E27FC236}">
                <a16:creationId xmlns:a16="http://schemas.microsoft.com/office/drawing/2014/main" id="{F72AA42B-EA36-4910-9723-CAE7EE261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839" y="2424757"/>
            <a:ext cx="4458322" cy="3172268"/>
          </a:xfrm>
          <a:prstGeom prst="rect">
            <a:avLst/>
          </a:prstGeom>
        </p:spPr>
      </p:pic>
      <p:sp>
        <p:nvSpPr>
          <p:cNvPr id="2" name="Rectangle 1">
            <a:extLst>
              <a:ext uri="{FF2B5EF4-FFF2-40B4-BE49-F238E27FC236}">
                <a16:creationId xmlns:a16="http://schemas.microsoft.com/office/drawing/2014/main" id="{359849F6-931C-414B-96E6-0EA92FFFD621}"/>
              </a:ext>
            </a:extLst>
          </p:cNvPr>
          <p:cNvSpPr/>
          <p:nvPr/>
        </p:nvSpPr>
        <p:spPr>
          <a:xfrm>
            <a:off x="4765964" y="4558145"/>
            <a:ext cx="2992581" cy="665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ctangle 4">
            <a:extLst>
              <a:ext uri="{FF2B5EF4-FFF2-40B4-BE49-F238E27FC236}">
                <a16:creationId xmlns:a16="http://schemas.microsoft.com/office/drawing/2014/main" id="{689B45E4-76BD-4E4D-907C-73FDEB5E409E}"/>
              </a:ext>
            </a:extLst>
          </p:cNvPr>
          <p:cNvSpPr/>
          <p:nvPr/>
        </p:nvSpPr>
        <p:spPr>
          <a:xfrm>
            <a:off x="4765963" y="3158942"/>
            <a:ext cx="2992581" cy="665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Box 5">
            <a:extLst>
              <a:ext uri="{FF2B5EF4-FFF2-40B4-BE49-F238E27FC236}">
                <a16:creationId xmlns:a16="http://schemas.microsoft.com/office/drawing/2014/main" id="{BEE91A49-7AC6-4E4C-A726-419A4BAD7DFE}"/>
              </a:ext>
            </a:extLst>
          </p:cNvPr>
          <p:cNvSpPr txBox="1"/>
          <p:nvPr/>
        </p:nvSpPr>
        <p:spPr>
          <a:xfrm>
            <a:off x="8325161" y="3976255"/>
            <a:ext cx="2675349" cy="369332"/>
          </a:xfrm>
          <a:prstGeom prst="rect">
            <a:avLst/>
          </a:prstGeom>
          <a:noFill/>
        </p:spPr>
        <p:txBody>
          <a:bodyPr wrap="square" rtlCol="0">
            <a:spAutoFit/>
          </a:bodyPr>
          <a:lstStyle/>
          <a:p>
            <a:r>
              <a:rPr lang="pt-BR" b="1" dirty="0"/>
              <a:t>T domina estritamente B</a:t>
            </a:r>
          </a:p>
        </p:txBody>
      </p:sp>
      <p:sp>
        <p:nvSpPr>
          <p:cNvPr id="8" name="Footer Placeholder 7">
            <a:extLst>
              <a:ext uri="{FF2B5EF4-FFF2-40B4-BE49-F238E27FC236}">
                <a16:creationId xmlns:a16="http://schemas.microsoft.com/office/drawing/2014/main" id="{69705A0D-DA26-4343-81EA-965D62A8BEF3}"/>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8D5CB11F-0E33-498D-B23E-A276B048D7B3}"/>
              </a:ext>
            </a:extLst>
          </p:cNvPr>
          <p:cNvSpPr>
            <a:spLocks noGrp="1"/>
          </p:cNvSpPr>
          <p:nvPr>
            <p:ph type="sldNum" sz="quarter" idx="12"/>
          </p:nvPr>
        </p:nvSpPr>
        <p:spPr/>
        <p:txBody>
          <a:bodyPr/>
          <a:lstStyle/>
          <a:p>
            <a:fld id="{AF67EEE8-F201-4410-BA13-233EFB93B646}" type="slidenum">
              <a:rPr lang="pt-BR" smtClean="0"/>
              <a:t>12</a:t>
            </a:fld>
            <a:endParaRPr lang="pt-BR"/>
          </a:p>
        </p:txBody>
      </p:sp>
    </p:spTree>
    <p:extLst>
      <p:ext uri="{BB962C8B-B14F-4D97-AF65-F5344CB8AC3E}">
        <p14:creationId xmlns:p14="http://schemas.microsoft.com/office/powerpoint/2010/main" val="901643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keyboard&#10;&#10;Description automatically generated">
            <a:extLst>
              <a:ext uri="{FF2B5EF4-FFF2-40B4-BE49-F238E27FC236}">
                <a16:creationId xmlns:a16="http://schemas.microsoft.com/office/drawing/2014/main" id="{F72AA42B-EA36-4910-9723-CAE7EE261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839" y="2424757"/>
            <a:ext cx="4458322" cy="3172268"/>
          </a:xfrm>
          <a:prstGeom prst="rect">
            <a:avLst/>
          </a:prstGeom>
        </p:spPr>
      </p:pic>
      <p:sp>
        <p:nvSpPr>
          <p:cNvPr id="2" name="Rectangle 1">
            <a:extLst>
              <a:ext uri="{FF2B5EF4-FFF2-40B4-BE49-F238E27FC236}">
                <a16:creationId xmlns:a16="http://schemas.microsoft.com/office/drawing/2014/main" id="{0EA9ED64-380C-4F74-89B4-2F6239B085A2}"/>
              </a:ext>
            </a:extLst>
          </p:cNvPr>
          <p:cNvSpPr/>
          <p:nvPr/>
        </p:nvSpPr>
        <p:spPr>
          <a:xfrm>
            <a:off x="3990109" y="4586065"/>
            <a:ext cx="4335052" cy="8174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ctangle 4">
            <a:extLst>
              <a:ext uri="{FF2B5EF4-FFF2-40B4-BE49-F238E27FC236}">
                <a16:creationId xmlns:a16="http://schemas.microsoft.com/office/drawing/2014/main" id="{4F71DACE-9E3E-4EB2-B319-FC6E07D505BE}"/>
              </a:ext>
            </a:extLst>
          </p:cNvPr>
          <p:cNvSpPr/>
          <p:nvPr/>
        </p:nvSpPr>
        <p:spPr>
          <a:xfrm>
            <a:off x="5749636" y="3095995"/>
            <a:ext cx="1011381" cy="14900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5">
            <a:extLst>
              <a:ext uri="{FF2B5EF4-FFF2-40B4-BE49-F238E27FC236}">
                <a16:creationId xmlns:a16="http://schemas.microsoft.com/office/drawing/2014/main" id="{95356B36-94EE-4DD8-A60B-0752AC91D742}"/>
              </a:ext>
            </a:extLst>
          </p:cNvPr>
          <p:cNvSpPr/>
          <p:nvPr/>
        </p:nvSpPr>
        <p:spPr>
          <a:xfrm>
            <a:off x="6761017" y="3095995"/>
            <a:ext cx="1011381" cy="14900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Box 6">
            <a:extLst>
              <a:ext uri="{FF2B5EF4-FFF2-40B4-BE49-F238E27FC236}">
                <a16:creationId xmlns:a16="http://schemas.microsoft.com/office/drawing/2014/main" id="{4593F9CF-093B-4E93-A153-857EA6B37573}"/>
              </a:ext>
            </a:extLst>
          </p:cNvPr>
          <p:cNvSpPr txBox="1"/>
          <p:nvPr/>
        </p:nvSpPr>
        <p:spPr>
          <a:xfrm>
            <a:off x="8325161" y="3656364"/>
            <a:ext cx="2675349" cy="369332"/>
          </a:xfrm>
          <a:prstGeom prst="rect">
            <a:avLst/>
          </a:prstGeom>
          <a:noFill/>
        </p:spPr>
        <p:txBody>
          <a:bodyPr wrap="square" rtlCol="0">
            <a:spAutoFit/>
          </a:bodyPr>
          <a:lstStyle/>
          <a:p>
            <a:r>
              <a:rPr lang="pt-BR" b="1" dirty="0"/>
              <a:t>R domina estritamente C</a:t>
            </a:r>
          </a:p>
        </p:txBody>
      </p:sp>
      <mc:AlternateContent xmlns:mc="http://schemas.openxmlformats.org/markup-compatibility/2006" xmlns:p14="http://schemas.microsoft.com/office/powerpoint/2010/main">
        <mc:Choice Requires="p14">
          <p:contentPart p14:bwMode="auto" r:id="rId3">
            <p14:nvContentPartPr>
              <p14:cNvPr id="65" name="Ink 64">
                <a:extLst>
                  <a:ext uri="{FF2B5EF4-FFF2-40B4-BE49-F238E27FC236}">
                    <a16:creationId xmlns:a16="http://schemas.microsoft.com/office/drawing/2014/main" id="{AC29B6A7-FEE1-442E-94E8-5927B5D0BE65}"/>
                  </a:ext>
                </a:extLst>
              </p14:cNvPr>
              <p14:cNvContentPartPr/>
              <p14:nvPr/>
            </p14:nvContentPartPr>
            <p14:xfrm>
              <a:off x="6480825" y="2268855"/>
              <a:ext cx="360" cy="9360"/>
            </p14:xfrm>
          </p:contentPart>
        </mc:Choice>
        <mc:Fallback xmlns="">
          <p:pic>
            <p:nvPicPr>
              <p:cNvPr id="65" name="Ink 64">
                <a:extLst>
                  <a:ext uri="{FF2B5EF4-FFF2-40B4-BE49-F238E27FC236}">
                    <a16:creationId xmlns:a16="http://schemas.microsoft.com/office/drawing/2014/main" id="{AC29B6A7-FEE1-442E-94E8-5927B5D0BE65}"/>
                  </a:ext>
                </a:extLst>
              </p:cNvPr>
              <p:cNvPicPr/>
              <p:nvPr/>
            </p:nvPicPr>
            <p:blipFill>
              <a:blip r:embed="rId4"/>
              <a:stretch>
                <a:fillRect/>
              </a:stretch>
            </p:blipFill>
            <p:spPr>
              <a:xfrm>
                <a:off x="6444825" y="2232855"/>
                <a:ext cx="72000" cy="81000"/>
              </a:xfrm>
              <a:prstGeom prst="rect">
                <a:avLst/>
              </a:prstGeom>
            </p:spPr>
          </p:pic>
        </mc:Fallback>
      </mc:AlternateContent>
      <p:sp>
        <p:nvSpPr>
          <p:cNvPr id="8" name="Footer Placeholder 7">
            <a:extLst>
              <a:ext uri="{FF2B5EF4-FFF2-40B4-BE49-F238E27FC236}">
                <a16:creationId xmlns:a16="http://schemas.microsoft.com/office/drawing/2014/main" id="{3561C171-E60A-463A-B95C-90714765661D}"/>
              </a:ext>
            </a:extLst>
          </p:cNvPr>
          <p:cNvSpPr>
            <a:spLocks noGrp="1"/>
          </p:cNvSpPr>
          <p:nvPr>
            <p:ph type="ftr" sz="quarter" idx="11"/>
          </p:nvPr>
        </p:nvSpPr>
        <p:spPr/>
        <p:txBody>
          <a:bodyPr/>
          <a:lstStyle/>
          <a:p>
            <a:r>
              <a:rPr lang="pt-BR" dirty="0"/>
              <a:t>Robson Tigre </a:t>
            </a:r>
            <a:endParaRPr lang="en-US" dirty="0"/>
          </a:p>
        </p:txBody>
      </p:sp>
      <p:sp>
        <p:nvSpPr>
          <p:cNvPr id="23" name="Content Placeholder 2">
            <a:extLst>
              <a:ext uri="{FF2B5EF4-FFF2-40B4-BE49-F238E27FC236}">
                <a16:creationId xmlns:a16="http://schemas.microsoft.com/office/drawing/2014/main" id="{B28924EB-E9D6-4124-9894-D31D85349711}"/>
              </a:ext>
            </a:extLst>
          </p:cNvPr>
          <p:cNvSpPr>
            <a:spLocks noGrp="1"/>
          </p:cNvSpPr>
          <p:nvPr>
            <p:ph idx="1"/>
          </p:nvPr>
        </p:nvSpPr>
        <p:spPr>
          <a:xfrm>
            <a:off x="838200" y="947044"/>
            <a:ext cx="10515600" cy="5910956"/>
          </a:xfrm>
        </p:spPr>
        <p:txBody>
          <a:bodyPr>
            <a:normAutofit/>
          </a:bodyPr>
          <a:lstStyle/>
          <a:p>
            <a:pPr marL="0" indent="0" algn="just">
              <a:buNone/>
            </a:pPr>
            <a:r>
              <a:rPr lang="pt-BR" sz="2500" noProof="1"/>
              <a:t>3. Escreva a definição matemática de equilíbrio de Nash, na notação que vimos em aula, para um jogo de </a:t>
            </a:r>
            <a:r>
              <a:rPr lang="pt-BR" sz="2500" i="1" noProof="1"/>
              <a:t>dois jogadores</a:t>
            </a:r>
            <a:r>
              <a:rPr lang="pt-BR" sz="2500" noProof="1"/>
              <a:t>. Descreva essa definição em palavras. Sugira um jogo - que não seja os que vimos na aula – com equilíbrio de Nash e mostre como encontrar tal equilíbrio.</a:t>
            </a:r>
          </a:p>
          <a:p>
            <a:pPr marL="0" indent="0" algn="just">
              <a:buNone/>
            </a:pPr>
            <a:endParaRPr lang="pt-BR" sz="2000" noProof="1"/>
          </a:p>
          <a:p>
            <a:pPr marL="457200" lvl="1" indent="0" algn="just">
              <a:buNone/>
            </a:pPr>
            <a:endParaRPr lang="pt-BR" sz="1600" noProof="1"/>
          </a:p>
          <a:p>
            <a:pPr algn="just"/>
            <a:endParaRPr lang="pt-BR" sz="2000" noProof="1"/>
          </a:p>
        </p:txBody>
      </p:sp>
      <p:sp>
        <p:nvSpPr>
          <p:cNvPr id="3" name="Slide Number Placeholder 2">
            <a:extLst>
              <a:ext uri="{FF2B5EF4-FFF2-40B4-BE49-F238E27FC236}">
                <a16:creationId xmlns:a16="http://schemas.microsoft.com/office/drawing/2014/main" id="{9E408F79-B3FF-4B1E-A624-BF695306FD52}"/>
              </a:ext>
            </a:extLst>
          </p:cNvPr>
          <p:cNvSpPr>
            <a:spLocks noGrp="1"/>
          </p:cNvSpPr>
          <p:nvPr>
            <p:ph type="sldNum" sz="quarter" idx="12"/>
          </p:nvPr>
        </p:nvSpPr>
        <p:spPr/>
        <p:txBody>
          <a:bodyPr/>
          <a:lstStyle/>
          <a:p>
            <a:fld id="{AF67EEE8-F201-4410-BA13-233EFB93B646}" type="slidenum">
              <a:rPr lang="pt-BR" smtClean="0"/>
              <a:t>13</a:t>
            </a:fld>
            <a:endParaRPr lang="pt-BR"/>
          </a:p>
        </p:txBody>
      </p:sp>
    </p:spTree>
    <p:extLst>
      <p:ext uri="{BB962C8B-B14F-4D97-AF65-F5344CB8AC3E}">
        <p14:creationId xmlns:p14="http://schemas.microsoft.com/office/powerpoint/2010/main" val="261721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A9ED64-380C-4F74-89B4-2F6239B085A2}"/>
              </a:ext>
            </a:extLst>
          </p:cNvPr>
          <p:cNvSpPr/>
          <p:nvPr/>
        </p:nvSpPr>
        <p:spPr>
          <a:xfrm>
            <a:off x="3990109" y="4586065"/>
            <a:ext cx="4335052" cy="8174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Picture 8" descr="A picture containing object, clock&#10;&#10;Description automatically generated">
            <a:extLst>
              <a:ext uri="{FF2B5EF4-FFF2-40B4-BE49-F238E27FC236}">
                <a16:creationId xmlns:a16="http://schemas.microsoft.com/office/drawing/2014/main" id="{45E9DACA-4080-4C48-9A6F-1D79D924B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230" y="2616714"/>
            <a:ext cx="1076475" cy="1962424"/>
          </a:xfrm>
          <a:prstGeom prst="rect">
            <a:avLst/>
          </a:prstGeom>
        </p:spPr>
      </p:pic>
      <p:pic>
        <p:nvPicPr>
          <p:cNvPr id="11" name="Picture 10" descr="A close up of a sign&#10;&#10;Description automatically generated">
            <a:extLst>
              <a:ext uri="{FF2B5EF4-FFF2-40B4-BE49-F238E27FC236}">
                <a16:creationId xmlns:a16="http://schemas.microsoft.com/office/drawing/2014/main" id="{282636F4-11B1-4B84-BCBD-4EBE8D454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577" y="2633167"/>
            <a:ext cx="1600423" cy="1952898"/>
          </a:xfrm>
          <a:prstGeom prst="rect">
            <a:avLst/>
          </a:prstGeom>
        </p:spPr>
      </p:pic>
      <p:sp>
        <p:nvSpPr>
          <p:cNvPr id="12" name="Footer Placeholder 11">
            <a:extLst>
              <a:ext uri="{FF2B5EF4-FFF2-40B4-BE49-F238E27FC236}">
                <a16:creationId xmlns:a16="http://schemas.microsoft.com/office/drawing/2014/main" id="{169D739A-D192-4C8C-BF9B-831ABBAAF00B}"/>
              </a:ext>
            </a:extLst>
          </p:cNvPr>
          <p:cNvSpPr>
            <a:spLocks noGrp="1"/>
          </p:cNvSpPr>
          <p:nvPr>
            <p:ph type="ftr" sz="quarter" idx="11"/>
          </p:nvPr>
        </p:nvSpPr>
        <p:spPr/>
        <p:txBody>
          <a:bodyPr/>
          <a:lstStyle/>
          <a:p>
            <a:r>
              <a:rPr lang="pt-BR" dirty="0"/>
              <a:t>Robson Tigre </a:t>
            </a:r>
            <a:endParaRPr lang="en-US" dirty="0"/>
          </a:p>
        </p:txBody>
      </p:sp>
      <p:sp>
        <p:nvSpPr>
          <p:cNvPr id="57" name="Content Placeholder 2">
            <a:extLst>
              <a:ext uri="{FF2B5EF4-FFF2-40B4-BE49-F238E27FC236}">
                <a16:creationId xmlns:a16="http://schemas.microsoft.com/office/drawing/2014/main" id="{FA3CC1B8-6F03-45EB-AD94-EA5A7500B2F9}"/>
              </a:ext>
            </a:extLst>
          </p:cNvPr>
          <p:cNvSpPr>
            <a:spLocks noGrp="1"/>
          </p:cNvSpPr>
          <p:nvPr>
            <p:ph idx="1"/>
          </p:nvPr>
        </p:nvSpPr>
        <p:spPr>
          <a:xfrm>
            <a:off x="838200" y="947044"/>
            <a:ext cx="10515600" cy="5910956"/>
          </a:xfrm>
        </p:spPr>
        <p:txBody>
          <a:bodyPr>
            <a:normAutofit/>
          </a:bodyPr>
          <a:lstStyle/>
          <a:p>
            <a:pPr marL="0" indent="0" algn="just">
              <a:buNone/>
            </a:pPr>
            <a:r>
              <a:rPr lang="pt-BR" sz="2500" noProof="1"/>
              <a:t>3. Escreva a definição matemática de equilíbrio de Nash, na notação que vimos em aula, para um jogo de </a:t>
            </a:r>
            <a:r>
              <a:rPr lang="pt-BR" sz="2500" i="1" noProof="1"/>
              <a:t>dois jogadores</a:t>
            </a:r>
            <a:r>
              <a:rPr lang="pt-BR" sz="2500" noProof="1"/>
              <a:t>. Descreva essa definição em palavras. Sugira um jogo - que não seja os que vimos na aula – com equilíbrio de Nash e mostre como encontrar tal equilíbrio.</a:t>
            </a:r>
          </a:p>
          <a:p>
            <a:pPr marL="0" indent="0" algn="just">
              <a:buNone/>
            </a:pPr>
            <a:endParaRPr lang="pt-BR" sz="2000" noProof="1"/>
          </a:p>
          <a:p>
            <a:pPr marL="457200" lvl="1" indent="0" algn="just">
              <a:buNone/>
            </a:pPr>
            <a:endParaRPr lang="pt-BR" sz="1600" noProof="1"/>
          </a:p>
          <a:p>
            <a:pPr algn="just"/>
            <a:endParaRPr lang="pt-BR" sz="2000" noProof="1"/>
          </a:p>
        </p:txBody>
      </p:sp>
      <p:sp>
        <p:nvSpPr>
          <p:cNvPr id="3" name="Slide Number Placeholder 2">
            <a:extLst>
              <a:ext uri="{FF2B5EF4-FFF2-40B4-BE49-F238E27FC236}">
                <a16:creationId xmlns:a16="http://schemas.microsoft.com/office/drawing/2014/main" id="{7D424DA7-6A62-427D-93E1-CA67BDD368D0}"/>
              </a:ext>
            </a:extLst>
          </p:cNvPr>
          <p:cNvSpPr>
            <a:spLocks noGrp="1"/>
          </p:cNvSpPr>
          <p:nvPr>
            <p:ph type="sldNum" sz="quarter" idx="12"/>
          </p:nvPr>
        </p:nvSpPr>
        <p:spPr/>
        <p:txBody>
          <a:bodyPr/>
          <a:lstStyle/>
          <a:p>
            <a:fld id="{AF67EEE8-F201-4410-BA13-233EFB93B646}" type="slidenum">
              <a:rPr lang="pt-BR" smtClean="0"/>
              <a:t>14</a:t>
            </a:fld>
            <a:endParaRPr lang="pt-BR"/>
          </a:p>
        </p:txBody>
      </p:sp>
    </p:spTree>
    <p:extLst>
      <p:ext uri="{BB962C8B-B14F-4D97-AF65-F5344CB8AC3E}">
        <p14:creationId xmlns:p14="http://schemas.microsoft.com/office/powerpoint/2010/main" val="2006924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A4538-0ECC-4425-BC66-04D5EC801EDB}"/>
              </a:ext>
            </a:extLst>
          </p:cNvPr>
          <p:cNvSpPr>
            <a:spLocks noGrp="1"/>
          </p:cNvSpPr>
          <p:nvPr>
            <p:ph idx="1"/>
          </p:nvPr>
        </p:nvSpPr>
        <p:spPr>
          <a:xfrm>
            <a:off x="838200" y="1039187"/>
            <a:ext cx="10515600" cy="5682288"/>
          </a:xfrm>
        </p:spPr>
        <p:txBody>
          <a:bodyPr>
            <a:normAutofit/>
          </a:bodyPr>
          <a:lstStyle/>
          <a:p>
            <a:pPr marL="0" indent="0" algn="just">
              <a:buNone/>
            </a:pPr>
            <a:r>
              <a:rPr lang="en-US" sz="2400" dirty="0"/>
              <a:t>4. </a:t>
            </a:r>
            <a:r>
              <a:rPr lang="pt-BR" sz="2400" dirty="0"/>
              <a:t>Escreva um breve texto relacionando teoria dos jogos aos comportamentos observados nos últimos tempos com relação ao Corona vírus. Algumas possibilidades são discutir o cenário político (presidente vs. governadores), ou cívico/sanitário (manter isolamento social vs. continuar como antes). Fique à vontade para usar sua imaginação e criar outros cenários. Não há respostas erradas. Bônus será dado se você montar uma matriz de payoff para o jogo que criou.</a:t>
            </a:r>
          </a:p>
          <a:p>
            <a:pPr marL="0" indent="0">
              <a:buNone/>
            </a:pPr>
            <a:endParaRPr lang="pt-BR" sz="2400" dirty="0"/>
          </a:p>
        </p:txBody>
      </p:sp>
      <p:sp>
        <p:nvSpPr>
          <p:cNvPr id="2" name="Footer Placeholder 1">
            <a:extLst>
              <a:ext uri="{FF2B5EF4-FFF2-40B4-BE49-F238E27FC236}">
                <a16:creationId xmlns:a16="http://schemas.microsoft.com/office/drawing/2014/main" id="{0377FA52-8140-4880-B7A3-8CAF9552369C}"/>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360484CE-D860-4FF9-AB3E-B6EF0955AC7C}"/>
              </a:ext>
            </a:extLst>
          </p:cNvPr>
          <p:cNvSpPr>
            <a:spLocks noGrp="1"/>
          </p:cNvSpPr>
          <p:nvPr>
            <p:ph type="sldNum" sz="quarter" idx="12"/>
          </p:nvPr>
        </p:nvSpPr>
        <p:spPr/>
        <p:txBody>
          <a:bodyPr/>
          <a:lstStyle/>
          <a:p>
            <a:fld id="{AF67EEE8-F201-4410-BA13-233EFB93B646}" type="slidenum">
              <a:rPr lang="pt-BR" smtClean="0"/>
              <a:t>15</a:t>
            </a:fld>
            <a:endParaRPr lang="pt-BR"/>
          </a:p>
        </p:txBody>
      </p:sp>
    </p:spTree>
    <p:extLst>
      <p:ext uri="{BB962C8B-B14F-4D97-AF65-F5344CB8AC3E}">
        <p14:creationId xmlns:p14="http://schemas.microsoft.com/office/powerpoint/2010/main" val="164568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screenshot of a cell phone&#10;&#10;Description automatically generated">
            <a:extLst>
              <a:ext uri="{FF2B5EF4-FFF2-40B4-BE49-F238E27FC236}">
                <a16:creationId xmlns:a16="http://schemas.microsoft.com/office/drawing/2014/main" id="{3B51A83A-2AA6-43E7-94AA-78F95A2B3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148" y="3343275"/>
            <a:ext cx="4917908" cy="2618167"/>
          </a:xfrm>
          <a:prstGeom prst="rect">
            <a:avLst/>
          </a:prstGeom>
        </p:spPr>
      </p:pic>
      <p:sp>
        <p:nvSpPr>
          <p:cNvPr id="12" name="Footer Placeholder 11">
            <a:extLst>
              <a:ext uri="{FF2B5EF4-FFF2-40B4-BE49-F238E27FC236}">
                <a16:creationId xmlns:a16="http://schemas.microsoft.com/office/drawing/2014/main" id="{B0D43359-4AF1-4A10-92EE-7947A465B625}"/>
              </a:ext>
            </a:extLst>
          </p:cNvPr>
          <p:cNvSpPr>
            <a:spLocks noGrp="1"/>
          </p:cNvSpPr>
          <p:nvPr>
            <p:ph type="ftr" sz="quarter" idx="11"/>
          </p:nvPr>
        </p:nvSpPr>
        <p:spPr/>
        <p:txBody>
          <a:bodyPr/>
          <a:lstStyle/>
          <a:p>
            <a:r>
              <a:rPr lang="pt-BR" dirty="0"/>
              <a:t>Robson Tigre </a:t>
            </a:r>
            <a:endParaRPr lang="en-US" dirty="0"/>
          </a:p>
        </p:txBody>
      </p:sp>
      <p:sp>
        <p:nvSpPr>
          <p:cNvPr id="120" name="Content Placeholder 2">
            <a:extLst>
              <a:ext uri="{FF2B5EF4-FFF2-40B4-BE49-F238E27FC236}">
                <a16:creationId xmlns:a16="http://schemas.microsoft.com/office/drawing/2014/main" id="{AECA7E00-0487-4FDA-A315-2B30DD522463}"/>
              </a:ext>
            </a:extLst>
          </p:cNvPr>
          <p:cNvSpPr>
            <a:spLocks noGrp="1"/>
          </p:cNvSpPr>
          <p:nvPr>
            <p:ph idx="1"/>
          </p:nvPr>
        </p:nvSpPr>
        <p:spPr>
          <a:xfrm>
            <a:off x="838200" y="1039187"/>
            <a:ext cx="10515600" cy="5682288"/>
          </a:xfrm>
        </p:spPr>
        <p:txBody>
          <a:bodyPr>
            <a:normAutofit/>
          </a:bodyPr>
          <a:lstStyle/>
          <a:p>
            <a:pPr marL="0" indent="0" algn="just">
              <a:buNone/>
            </a:pPr>
            <a:r>
              <a:rPr lang="en-US" sz="2400" dirty="0"/>
              <a:t>4. </a:t>
            </a:r>
            <a:r>
              <a:rPr lang="pt-BR" sz="2400" dirty="0"/>
              <a:t>Escreva um breve texto relacionando teoria dos jogos aos comportamentos observados nos últimos tempos com relação ao Corona vírus. Algumas possibilidades são discutir o cenário político (presidente vs. governadores), ou cívico/sanitário (manter isolamento social vs. continuar como antes). Fique à vontade para usar sua imaginação e criar outros cenários. Não há respostas erradas. Bônus será dado se você montar uma matriz de payoff para o jogo que criou.</a:t>
            </a:r>
          </a:p>
          <a:p>
            <a:pPr marL="0" indent="0">
              <a:buNone/>
            </a:pPr>
            <a:endParaRPr lang="pt-BR" sz="2400" dirty="0"/>
          </a:p>
        </p:txBody>
      </p:sp>
      <p:sp>
        <p:nvSpPr>
          <p:cNvPr id="43" name="Rectangle 42">
            <a:extLst>
              <a:ext uri="{FF2B5EF4-FFF2-40B4-BE49-F238E27FC236}">
                <a16:creationId xmlns:a16="http://schemas.microsoft.com/office/drawing/2014/main" id="{46600A95-C423-418C-817C-AC976D7E0971}"/>
              </a:ext>
            </a:extLst>
          </p:cNvPr>
          <p:cNvSpPr/>
          <p:nvPr/>
        </p:nvSpPr>
        <p:spPr>
          <a:xfrm>
            <a:off x="4286250" y="3219450"/>
            <a:ext cx="2952750" cy="1038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Rectangle 139">
            <a:extLst>
              <a:ext uri="{FF2B5EF4-FFF2-40B4-BE49-F238E27FC236}">
                <a16:creationId xmlns:a16="http://schemas.microsoft.com/office/drawing/2014/main" id="{0359AFEF-208E-456B-97D7-FFD1851DAB4A}"/>
              </a:ext>
            </a:extLst>
          </p:cNvPr>
          <p:cNvSpPr/>
          <p:nvPr/>
        </p:nvSpPr>
        <p:spPr>
          <a:xfrm>
            <a:off x="3343275" y="5399714"/>
            <a:ext cx="2952750" cy="685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Rectangle 150">
            <a:extLst>
              <a:ext uri="{FF2B5EF4-FFF2-40B4-BE49-F238E27FC236}">
                <a16:creationId xmlns:a16="http://schemas.microsoft.com/office/drawing/2014/main" id="{2F813249-3F5F-4E97-8FC9-34693F0A8F31}"/>
              </a:ext>
            </a:extLst>
          </p:cNvPr>
          <p:cNvSpPr/>
          <p:nvPr/>
        </p:nvSpPr>
        <p:spPr>
          <a:xfrm>
            <a:off x="1905824" y="4212990"/>
            <a:ext cx="2952750" cy="1254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TextBox 45">
            <a:extLst>
              <a:ext uri="{FF2B5EF4-FFF2-40B4-BE49-F238E27FC236}">
                <a16:creationId xmlns:a16="http://schemas.microsoft.com/office/drawing/2014/main" id="{C42019FB-5821-441E-B82A-69885D0DA01C}"/>
              </a:ext>
            </a:extLst>
          </p:cNvPr>
          <p:cNvSpPr txBox="1"/>
          <p:nvPr/>
        </p:nvSpPr>
        <p:spPr>
          <a:xfrm>
            <a:off x="5198180" y="3863641"/>
            <a:ext cx="1067624" cy="461665"/>
          </a:xfrm>
          <a:prstGeom prst="rect">
            <a:avLst/>
          </a:prstGeom>
          <a:noFill/>
        </p:spPr>
        <p:txBody>
          <a:bodyPr wrap="square" rtlCol="0">
            <a:spAutoFit/>
          </a:bodyPr>
          <a:lstStyle/>
          <a:p>
            <a:r>
              <a:rPr lang="pt-BR" sz="2400" dirty="0"/>
              <a:t>Usar</a:t>
            </a:r>
          </a:p>
        </p:txBody>
      </p:sp>
      <p:sp>
        <p:nvSpPr>
          <p:cNvPr id="152" name="TextBox 151">
            <a:extLst>
              <a:ext uri="{FF2B5EF4-FFF2-40B4-BE49-F238E27FC236}">
                <a16:creationId xmlns:a16="http://schemas.microsoft.com/office/drawing/2014/main" id="{85047715-FC84-4ABE-924E-AEFFE4A81004}"/>
              </a:ext>
            </a:extLst>
          </p:cNvPr>
          <p:cNvSpPr txBox="1"/>
          <p:nvPr/>
        </p:nvSpPr>
        <p:spPr>
          <a:xfrm>
            <a:off x="6091470" y="3874610"/>
            <a:ext cx="1304586" cy="461665"/>
          </a:xfrm>
          <a:prstGeom prst="rect">
            <a:avLst/>
          </a:prstGeom>
          <a:noFill/>
        </p:spPr>
        <p:txBody>
          <a:bodyPr wrap="square" rtlCol="0">
            <a:spAutoFit/>
          </a:bodyPr>
          <a:lstStyle/>
          <a:p>
            <a:r>
              <a:rPr lang="pt-BR" sz="2400" dirty="0"/>
              <a:t>Não usar</a:t>
            </a:r>
          </a:p>
        </p:txBody>
      </p:sp>
      <p:sp>
        <p:nvSpPr>
          <p:cNvPr id="153" name="TextBox 152">
            <a:extLst>
              <a:ext uri="{FF2B5EF4-FFF2-40B4-BE49-F238E27FC236}">
                <a16:creationId xmlns:a16="http://schemas.microsoft.com/office/drawing/2014/main" id="{35328F2E-D1B5-4FC3-B302-CD52D9F1E72D}"/>
              </a:ext>
            </a:extLst>
          </p:cNvPr>
          <p:cNvSpPr txBox="1"/>
          <p:nvPr/>
        </p:nvSpPr>
        <p:spPr>
          <a:xfrm>
            <a:off x="3128211" y="4378505"/>
            <a:ext cx="2097309" cy="461665"/>
          </a:xfrm>
          <a:prstGeom prst="rect">
            <a:avLst/>
          </a:prstGeom>
          <a:noFill/>
        </p:spPr>
        <p:txBody>
          <a:bodyPr wrap="square" rtlCol="0">
            <a:spAutoFit/>
          </a:bodyPr>
          <a:lstStyle/>
          <a:p>
            <a:r>
              <a:rPr lang="pt-BR" sz="2400" dirty="0"/>
              <a:t>Usar máscara</a:t>
            </a:r>
          </a:p>
        </p:txBody>
      </p:sp>
      <p:sp>
        <p:nvSpPr>
          <p:cNvPr id="154" name="TextBox 153">
            <a:extLst>
              <a:ext uri="{FF2B5EF4-FFF2-40B4-BE49-F238E27FC236}">
                <a16:creationId xmlns:a16="http://schemas.microsoft.com/office/drawing/2014/main" id="{9888FFBB-52F2-4F7B-B4BA-ADF0D9F2AA4D}"/>
              </a:ext>
            </a:extLst>
          </p:cNvPr>
          <p:cNvSpPr txBox="1"/>
          <p:nvPr/>
        </p:nvSpPr>
        <p:spPr>
          <a:xfrm>
            <a:off x="3641558" y="4843700"/>
            <a:ext cx="1583962" cy="461665"/>
          </a:xfrm>
          <a:prstGeom prst="rect">
            <a:avLst/>
          </a:prstGeom>
          <a:noFill/>
        </p:spPr>
        <p:txBody>
          <a:bodyPr wrap="square" rtlCol="0">
            <a:spAutoFit/>
          </a:bodyPr>
          <a:lstStyle/>
          <a:p>
            <a:r>
              <a:rPr lang="pt-BR" sz="2400" dirty="0"/>
              <a:t>Não usar</a:t>
            </a:r>
          </a:p>
        </p:txBody>
      </p:sp>
      <p:sp>
        <p:nvSpPr>
          <p:cNvPr id="2" name="Slide Number Placeholder 1">
            <a:extLst>
              <a:ext uri="{FF2B5EF4-FFF2-40B4-BE49-F238E27FC236}">
                <a16:creationId xmlns:a16="http://schemas.microsoft.com/office/drawing/2014/main" id="{3AE7BF84-3ABD-4F7A-A191-335F16C80262}"/>
              </a:ext>
            </a:extLst>
          </p:cNvPr>
          <p:cNvSpPr>
            <a:spLocks noGrp="1"/>
          </p:cNvSpPr>
          <p:nvPr>
            <p:ph type="sldNum" sz="quarter" idx="12"/>
          </p:nvPr>
        </p:nvSpPr>
        <p:spPr/>
        <p:txBody>
          <a:bodyPr/>
          <a:lstStyle/>
          <a:p>
            <a:fld id="{AF67EEE8-F201-4410-BA13-233EFB93B646}" type="slidenum">
              <a:rPr lang="pt-BR" smtClean="0"/>
              <a:t>16</a:t>
            </a:fld>
            <a:endParaRPr lang="pt-BR"/>
          </a:p>
        </p:txBody>
      </p:sp>
    </p:spTree>
    <p:extLst>
      <p:ext uri="{BB962C8B-B14F-4D97-AF65-F5344CB8AC3E}">
        <p14:creationId xmlns:p14="http://schemas.microsoft.com/office/powerpoint/2010/main" val="157418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06549-3D1E-47CA-81BA-24E8B799819A}"/>
              </a:ext>
            </a:extLst>
          </p:cNvPr>
          <p:cNvSpPr>
            <a:spLocks noGrp="1"/>
          </p:cNvSpPr>
          <p:nvPr>
            <p:ph idx="1"/>
          </p:nvPr>
        </p:nvSpPr>
        <p:spPr>
          <a:xfrm>
            <a:off x="838200" y="1018337"/>
            <a:ext cx="10515600" cy="5703138"/>
          </a:xfrm>
        </p:spPr>
        <p:txBody>
          <a:bodyPr>
            <a:normAutofit/>
          </a:bodyPr>
          <a:lstStyle/>
          <a:p>
            <a:pPr marL="0" indent="0" algn="just">
              <a:buNone/>
            </a:pPr>
            <a:r>
              <a:rPr lang="pt-BR" sz="2000" noProof="1"/>
              <a:t>5. Num jogo de par ou ímpar cada jogador tem como estratégias números de zero a dez. Entretanto, a única informação relevante na estratégia é se o número é par ou ímpar.  Vamos assumir que cada jogador possui apenas duas estratégias “par” e “ímpar”. Assumindo que </a:t>
            </a:r>
            <a:r>
              <a:rPr lang="pt-BR" sz="2000" b="1" noProof="1">
                <a:solidFill>
                  <a:srgbClr val="2778CA"/>
                </a:solidFill>
              </a:rPr>
              <a:t>o jogador 1 é par </a:t>
            </a:r>
            <a:r>
              <a:rPr lang="pt-BR" sz="2000" noProof="1"/>
              <a:t>e </a:t>
            </a:r>
            <a:r>
              <a:rPr lang="pt-BR" sz="2000" b="1" noProof="1">
                <a:solidFill>
                  <a:srgbClr val="C00000"/>
                </a:solidFill>
              </a:rPr>
              <a:t>o jogador 2 é ímpar</a:t>
            </a:r>
            <a:r>
              <a:rPr lang="pt-BR" sz="2000" noProof="1"/>
              <a:t>, o jogador 1 ganha-se ambos jogam par ou se ambos jogam ímpar (pode checar mentalmente). O jogador 2 ganha quando um joga par e o outro joga ímpar. Se definirmos o payoff de ganhar como 1 e o de perder como -1, podemos representar o jogo na seguinte forma estratégica</a:t>
            </a:r>
          </a:p>
          <a:p>
            <a:pPr marL="0" indent="0" algn="just">
              <a:buNone/>
            </a:pPr>
            <a:endParaRPr lang="pt-BR" sz="1800" noProof="1"/>
          </a:p>
          <a:p>
            <a:pPr marL="0" indent="0" algn="just">
              <a:buNone/>
            </a:pPr>
            <a:endParaRPr lang="pt-BR" sz="1800" noProof="1"/>
          </a:p>
          <a:p>
            <a:pPr marL="0" indent="0" algn="just">
              <a:buNone/>
            </a:pPr>
            <a:endParaRPr lang="pt-BR" sz="1800" noProof="1"/>
          </a:p>
          <a:p>
            <a:pPr marL="0" indent="0" algn="just">
              <a:buNone/>
            </a:pPr>
            <a:endParaRPr lang="pt-BR" sz="1800" noProof="1"/>
          </a:p>
          <a:p>
            <a:pPr marL="0" indent="0" algn="just">
              <a:buNone/>
            </a:pPr>
            <a:endParaRPr lang="pt-BR" sz="1800" noProof="1"/>
          </a:p>
          <a:p>
            <a:pPr marL="0" indent="0" algn="just">
              <a:buNone/>
            </a:pPr>
            <a:endParaRPr lang="pt-BR" sz="1800" noProof="1"/>
          </a:p>
          <a:p>
            <a:pPr marL="0" indent="0" algn="just">
              <a:buNone/>
            </a:pPr>
            <a:r>
              <a:rPr lang="pt-BR" sz="2000" noProof="1"/>
              <a:t>Esse Jogo possui equilíbrio de Nash em </a:t>
            </a:r>
            <a:r>
              <a:rPr lang="pt-BR" sz="2000" i="1" noProof="1"/>
              <a:t>estratégias puras</a:t>
            </a:r>
            <a:r>
              <a:rPr lang="pt-BR" sz="2000" noProof="1"/>
              <a:t>? Se sim, qual seria? Justifique sua resposta.</a:t>
            </a:r>
          </a:p>
          <a:p>
            <a:pPr marL="0" indent="0" algn="just">
              <a:buNone/>
            </a:pPr>
            <a:endParaRPr lang="pt-BR" sz="1800" noProof="1"/>
          </a:p>
        </p:txBody>
      </p:sp>
      <p:pic>
        <p:nvPicPr>
          <p:cNvPr id="9" name="Picture 8" descr="A close up of a clock&#10;&#10;Description automatically generated">
            <a:extLst>
              <a:ext uri="{FF2B5EF4-FFF2-40B4-BE49-F238E27FC236}">
                <a16:creationId xmlns:a16="http://schemas.microsoft.com/office/drawing/2014/main" id="{81B01386-A8E6-49DE-A4BC-5914FF2D6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407" y="3124665"/>
            <a:ext cx="4113336" cy="1862441"/>
          </a:xfrm>
          <a:prstGeom prst="rect">
            <a:avLst/>
          </a:prstGeom>
        </p:spPr>
      </p:pic>
      <p:sp>
        <p:nvSpPr>
          <p:cNvPr id="2" name="Footer Placeholder 1">
            <a:extLst>
              <a:ext uri="{FF2B5EF4-FFF2-40B4-BE49-F238E27FC236}">
                <a16:creationId xmlns:a16="http://schemas.microsoft.com/office/drawing/2014/main" id="{4EA40508-33CB-4EF9-83DB-EBBE950747C0}"/>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33118854-3B08-4400-A613-71C3F0D73C5F}"/>
              </a:ext>
            </a:extLst>
          </p:cNvPr>
          <p:cNvSpPr>
            <a:spLocks noGrp="1"/>
          </p:cNvSpPr>
          <p:nvPr>
            <p:ph type="sldNum" sz="quarter" idx="12"/>
          </p:nvPr>
        </p:nvSpPr>
        <p:spPr/>
        <p:txBody>
          <a:bodyPr/>
          <a:lstStyle/>
          <a:p>
            <a:fld id="{AF67EEE8-F201-4410-BA13-233EFB93B646}" type="slidenum">
              <a:rPr lang="pt-BR" smtClean="0"/>
              <a:t>17</a:t>
            </a:fld>
            <a:endParaRPr lang="pt-BR"/>
          </a:p>
        </p:txBody>
      </p:sp>
    </p:spTree>
    <p:extLst>
      <p:ext uri="{BB962C8B-B14F-4D97-AF65-F5344CB8AC3E}">
        <p14:creationId xmlns:p14="http://schemas.microsoft.com/office/powerpoint/2010/main" val="631422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06549-3D1E-47CA-81BA-24E8B799819A}"/>
              </a:ext>
            </a:extLst>
          </p:cNvPr>
          <p:cNvSpPr>
            <a:spLocks noGrp="1"/>
          </p:cNvSpPr>
          <p:nvPr>
            <p:ph idx="1"/>
          </p:nvPr>
        </p:nvSpPr>
        <p:spPr>
          <a:xfrm>
            <a:off x="838200" y="1018337"/>
            <a:ext cx="10515600" cy="5703138"/>
          </a:xfrm>
        </p:spPr>
        <p:txBody>
          <a:bodyPr>
            <a:normAutofit/>
          </a:bodyPr>
          <a:lstStyle/>
          <a:p>
            <a:pPr marL="0" indent="0" algn="just">
              <a:buNone/>
            </a:pPr>
            <a:r>
              <a:rPr lang="pt-BR" sz="2600" noProof="1"/>
              <a:t>5. Esse Jogo possui equilíbrio de Nash em </a:t>
            </a:r>
            <a:r>
              <a:rPr lang="pt-BR" sz="2600" i="1" noProof="1"/>
              <a:t>estratégias puras</a:t>
            </a:r>
            <a:r>
              <a:rPr lang="pt-BR" sz="2600" noProof="1"/>
              <a:t>? Se sim, qual seria? Justifique sua resposta.</a:t>
            </a:r>
          </a:p>
          <a:p>
            <a:pPr marL="0" indent="0" algn="just">
              <a:buNone/>
            </a:pPr>
            <a:endParaRPr lang="pt-BR" sz="2000" noProof="1"/>
          </a:p>
          <a:p>
            <a:pPr marL="0" indent="0" algn="just">
              <a:buNone/>
            </a:pPr>
            <a:endParaRPr lang="pt-BR" sz="2000" noProof="1"/>
          </a:p>
          <a:p>
            <a:pPr marL="0" indent="0" algn="just">
              <a:buNone/>
            </a:pPr>
            <a:endParaRPr lang="pt-BR" sz="2000" noProof="1"/>
          </a:p>
          <a:p>
            <a:pPr marL="0" indent="0" algn="just">
              <a:buNone/>
            </a:pPr>
            <a:endParaRPr lang="pt-BR" sz="2000" noProof="1"/>
          </a:p>
          <a:p>
            <a:pPr marL="0" indent="0" algn="just">
              <a:buNone/>
            </a:pPr>
            <a:endParaRPr lang="pt-BR" sz="2000" noProof="1"/>
          </a:p>
          <a:p>
            <a:pPr marL="0" indent="0" algn="just">
              <a:buNone/>
            </a:pPr>
            <a:endParaRPr lang="pt-BR" sz="2000" noProof="1"/>
          </a:p>
        </p:txBody>
      </p:sp>
      <p:pic>
        <p:nvPicPr>
          <p:cNvPr id="4" name="Picture 3" descr="A close up of a clock&#10;&#10;Description automatically generated">
            <a:extLst>
              <a:ext uri="{FF2B5EF4-FFF2-40B4-BE49-F238E27FC236}">
                <a16:creationId xmlns:a16="http://schemas.microsoft.com/office/drawing/2014/main" id="{DF82271A-6017-431C-A07A-D65BB5004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292" y="2223887"/>
            <a:ext cx="5323158" cy="2410226"/>
          </a:xfrm>
          <a:prstGeom prst="rect">
            <a:avLst/>
          </a:prstGeom>
        </p:spPr>
      </p:pic>
      <p:sp>
        <p:nvSpPr>
          <p:cNvPr id="8" name="Footer Placeholder 7">
            <a:extLst>
              <a:ext uri="{FF2B5EF4-FFF2-40B4-BE49-F238E27FC236}">
                <a16:creationId xmlns:a16="http://schemas.microsoft.com/office/drawing/2014/main" id="{0A8AB62F-6D94-477A-8C7B-2BEED8B13EA0}"/>
              </a:ext>
            </a:extLst>
          </p:cNvPr>
          <p:cNvSpPr>
            <a:spLocks noGrp="1"/>
          </p:cNvSpPr>
          <p:nvPr>
            <p:ph type="ftr" sz="quarter" idx="11"/>
          </p:nvPr>
        </p:nvSpPr>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A3F2FDDB-DE07-4196-BA77-2338137C0B59}"/>
              </a:ext>
            </a:extLst>
          </p:cNvPr>
          <p:cNvSpPr>
            <a:spLocks noGrp="1"/>
          </p:cNvSpPr>
          <p:nvPr>
            <p:ph type="sldNum" sz="quarter" idx="12"/>
          </p:nvPr>
        </p:nvSpPr>
        <p:spPr/>
        <p:txBody>
          <a:bodyPr/>
          <a:lstStyle/>
          <a:p>
            <a:fld id="{AF67EEE8-F201-4410-BA13-233EFB93B646}" type="slidenum">
              <a:rPr lang="pt-BR" smtClean="0"/>
              <a:t>18</a:t>
            </a:fld>
            <a:endParaRPr lang="pt-BR"/>
          </a:p>
        </p:txBody>
      </p:sp>
    </p:spTree>
    <p:extLst>
      <p:ext uri="{BB962C8B-B14F-4D97-AF65-F5344CB8AC3E}">
        <p14:creationId xmlns:p14="http://schemas.microsoft.com/office/powerpoint/2010/main" val="152325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06549-3D1E-47CA-81BA-24E8B799819A}"/>
              </a:ext>
            </a:extLst>
          </p:cNvPr>
          <p:cNvSpPr>
            <a:spLocks noGrp="1"/>
          </p:cNvSpPr>
          <p:nvPr>
            <p:ph idx="1"/>
          </p:nvPr>
        </p:nvSpPr>
        <p:spPr>
          <a:xfrm>
            <a:off x="838200" y="1018337"/>
            <a:ext cx="10515600" cy="5703138"/>
          </a:xfrm>
        </p:spPr>
        <p:txBody>
          <a:bodyPr>
            <a:normAutofit/>
          </a:bodyPr>
          <a:lstStyle/>
          <a:p>
            <a:pPr marL="0" indent="0" algn="just">
              <a:buNone/>
            </a:pPr>
            <a:r>
              <a:rPr lang="pt-BR" sz="2500" noProof="1"/>
              <a:t>5. Esse Jogo possui equilíbrio de Nash em </a:t>
            </a:r>
            <a:r>
              <a:rPr lang="pt-BR" sz="2500" i="1" noProof="1"/>
              <a:t>estratégias puras</a:t>
            </a:r>
            <a:r>
              <a:rPr lang="pt-BR" sz="2500" noProof="1"/>
              <a:t>? Se sim, qual seria? Justifique sua resposta.</a:t>
            </a:r>
          </a:p>
          <a:p>
            <a:pPr marL="0" indent="0" algn="just">
              <a:buNone/>
            </a:pPr>
            <a:endParaRPr lang="pt-BR" sz="2500" noProof="1"/>
          </a:p>
          <a:p>
            <a:pPr marL="0" indent="0" algn="just">
              <a:buNone/>
            </a:pPr>
            <a:r>
              <a:rPr lang="pt-BR" sz="2500" noProof="1"/>
              <a:t>Conceito de “</a:t>
            </a:r>
            <a:r>
              <a:rPr lang="pt-BR" sz="2500" b="1" noProof="1"/>
              <a:t>função de melhor resposta”</a:t>
            </a:r>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r>
              <a:rPr lang="pt-BR" sz="2500" noProof="1"/>
              <a:t>Não existe um ponto fixo em estratégias puras. O jogador 1 quer imitar a estratégia do jogador 2, já o jogador 2 quer o contrário do jogador 1. Este é um exemplo simples de um jogo na forma estratégica que não possui solução em estratégias puras</a:t>
            </a:r>
          </a:p>
          <a:p>
            <a:pPr marL="0" indent="0" algn="just">
              <a:buNone/>
            </a:pPr>
            <a:endParaRPr lang="pt-BR" sz="2500" noProof="1"/>
          </a:p>
        </p:txBody>
      </p:sp>
      <p:pic>
        <p:nvPicPr>
          <p:cNvPr id="4" name="Picture 3" descr="A picture containing object, clock&#10;&#10;Description automatically generated">
            <a:extLst>
              <a:ext uri="{FF2B5EF4-FFF2-40B4-BE49-F238E27FC236}">
                <a16:creationId xmlns:a16="http://schemas.microsoft.com/office/drawing/2014/main" id="{BB3FD6BE-CC13-4076-9C7C-194BC75A1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963" y="2995045"/>
            <a:ext cx="3440338" cy="1407041"/>
          </a:xfrm>
          <a:prstGeom prst="rect">
            <a:avLst/>
          </a:prstGeom>
        </p:spPr>
      </p:pic>
      <p:pic>
        <p:nvPicPr>
          <p:cNvPr id="6" name="Picture 5" descr="A close up of a person&#10;&#10;Description automatically generated">
            <a:extLst>
              <a:ext uri="{FF2B5EF4-FFF2-40B4-BE49-F238E27FC236}">
                <a16:creationId xmlns:a16="http://schemas.microsoft.com/office/drawing/2014/main" id="{D2333DAC-83DC-46BE-AF7F-9C8336B795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0951" y="2972601"/>
            <a:ext cx="3484897" cy="1429485"/>
          </a:xfrm>
          <a:prstGeom prst="rect">
            <a:avLst/>
          </a:prstGeom>
        </p:spPr>
      </p:pic>
      <p:sp>
        <p:nvSpPr>
          <p:cNvPr id="2" name="Footer Placeholder 1">
            <a:extLst>
              <a:ext uri="{FF2B5EF4-FFF2-40B4-BE49-F238E27FC236}">
                <a16:creationId xmlns:a16="http://schemas.microsoft.com/office/drawing/2014/main" id="{6397E19F-B6C3-4622-B739-83FA7914C985}"/>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9571D60-F0DA-41D7-BBDE-43CDAB1C3624}"/>
              </a:ext>
            </a:extLst>
          </p:cNvPr>
          <p:cNvSpPr>
            <a:spLocks noGrp="1"/>
          </p:cNvSpPr>
          <p:nvPr>
            <p:ph type="sldNum" sz="quarter" idx="12"/>
          </p:nvPr>
        </p:nvSpPr>
        <p:spPr/>
        <p:txBody>
          <a:bodyPr/>
          <a:lstStyle/>
          <a:p>
            <a:fld id="{AF67EEE8-F201-4410-BA13-233EFB93B646}" type="slidenum">
              <a:rPr lang="pt-BR" smtClean="0"/>
              <a:t>19</a:t>
            </a:fld>
            <a:endParaRPr lang="pt-BR"/>
          </a:p>
        </p:txBody>
      </p:sp>
    </p:spTree>
    <p:extLst>
      <p:ext uri="{BB962C8B-B14F-4D97-AF65-F5344CB8AC3E}">
        <p14:creationId xmlns:p14="http://schemas.microsoft.com/office/powerpoint/2010/main" val="386945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679485"/>
            <a:ext cx="10844742" cy="1777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Teoria Básica: Jogos na forma normal e Equilíbrio de Nash</a:t>
            </a:r>
          </a:p>
          <a:p>
            <a:pPr marL="0" indent="0">
              <a:lnSpc>
                <a:spcPct val="150000"/>
              </a:lnSpc>
              <a:buClr>
                <a:srgbClr val="00B0F0"/>
              </a:buClr>
              <a:buFont typeface="Arial" panose="020B0604020202020204" pitchFamily="34" charset="0"/>
              <a:buNone/>
            </a:pPr>
            <a:r>
              <a:rPr lang="pt-BR" sz="2400" dirty="0">
                <a:solidFill>
                  <a:schemeClr val="bg1"/>
                </a:solidFill>
              </a:rPr>
              <a:t>Resolução dos exercícios da aula de 03/03</a:t>
            </a:r>
          </a:p>
          <a:p>
            <a:pPr marL="0" indent="0">
              <a:lnSpc>
                <a:spcPct val="150000"/>
              </a:lnSpc>
              <a:buClr>
                <a:srgbClr val="00B0F0"/>
              </a:buClr>
              <a:buFont typeface="Arial" panose="020B0604020202020204" pitchFamily="34" charset="0"/>
              <a:buNone/>
            </a:pPr>
            <a:endParaRPr lang="pt-BR" sz="3600" dirty="0">
              <a:solidFill>
                <a:schemeClr val="bg1"/>
              </a:solidFill>
            </a:endParaRPr>
          </a:p>
        </p:txBody>
      </p:sp>
      <p:sp>
        <p:nvSpPr>
          <p:cNvPr id="2" name="Footer Placeholder 1">
            <a:extLst>
              <a:ext uri="{FF2B5EF4-FFF2-40B4-BE49-F238E27FC236}">
                <a16:creationId xmlns:a16="http://schemas.microsoft.com/office/drawing/2014/main" id="{7AC12592-D6ED-4877-B0CE-FEA6D203BE30}"/>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40D75F75-E71B-496D-9535-2B32DC670C1C}"/>
              </a:ext>
            </a:extLst>
          </p:cNvPr>
          <p:cNvSpPr>
            <a:spLocks noGrp="1"/>
          </p:cNvSpPr>
          <p:nvPr>
            <p:ph type="sldNum" sz="quarter" idx="12"/>
          </p:nvPr>
        </p:nvSpPr>
        <p:spPr/>
        <p:txBody>
          <a:bodyPr/>
          <a:lstStyle/>
          <a:p>
            <a:fld id="{AF67EEE8-F201-4410-BA13-233EFB93B646}" type="slidenum">
              <a:rPr lang="pt-BR" smtClean="0"/>
              <a:t>2</a:t>
            </a:fld>
            <a:endParaRPr lang="pt-BR"/>
          </a:p>
        </p:txBody>
      </p:sp>
    </p:spTree>
    <p:extLst>
      <p:ext uri="{BB962C8B-B14F-4D97-AF65-F5344CB8AC3E}">
        <p14:creationId xmlns:p14="http://schemas.microsoft.com/office/powerpoint/2010/main" val="2910673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7F5BA-8C71-4A65-AD62-FDFA819E4E34}"/>
              </a:ext>
            </a:extLst>
          </p:cNvPr>
          <p:cNvSpPr>
            <a:spLocks noGrp="1"/>
          </p:cNvSpPr>
          <p:nvPr>
            <p:ph idx="1"/>
          </p:nvPr>
        </p:nvSpPr>
        <p:spPr>
          <a:xfrm>
            <a:off x="838200" y="1104349"/>
            <a:ext cx="10515600" cy="5617126"/>
          </a:xfrm>
        </p:spPr>
        <p:txBody>
          <a:bodyPr>
            <a:normAutofit/>
          </a:bodyPr>
          <a:lstStyle/>
          <a:p>
            <a:pPr marL="0" indent="0" algn="just">
              <a:buNone/>
            </a:pPr>
            <a:r>
              <a:rPr lang="pt-BR" sz="2500" noProof="1"/>
              <a:t>6. É possível aplicar eliminação iterada de estratégias estritamente dominadas no jogo genérico apresentado na matriz de payoffs abaixo?</a:t>
            </a:r>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r>
              <a:rPr lang="pt-BR" sz="2500" noProof="1"/>
              <a:t>Caso seja possível, quais pares ou qual par de estratégias sobrevive ao processo de eliminação iterada de estratégias estritamente dominadas? </a:t>
            </a:r>
          </a:p>
          <a:p>
            <a:pPr marL="0" indent="0" algn="just">
              <a:buNone/>
            </a:pPr>
            <a:endParaRPr lang="pt-BR" sz="2500" noProof="1"/>
          </a:p>
          <a:p>
            <a:pPr marL="0" indent="0" algn="just">
              <a:buNone/>
            </a:pPr>
            <a:r>
              <a:rPr lang="pt-BR" sz="2500" noProof="1"/>
              <a:t>Esse par é um equilíbrio de Nash? Justifique sua resposta.</a:t>
            </a:r>
          </a:p>
        </p:txBody>
      </p:sp>
      <p:pic>
        <p:nvPicPr>
          <p:cNvPr id="4" name="Picture 3" descr="A picture containing clock, room, keyboard&#10;&#10;Description automatically generated">
            <a:extLst>
              <a:ext uri="{FF2B5EF4-FFF2-40B4-BE49-F238E27FC236}">
                <a16:creationId xmlns:a16="http://schemas.microsoft.com/office/drawing/2014/main" id="{186D5FA2-18B1-4188-B4E1-B67135FAFA84}"/>
              </a:ext>
            </a:extLst>
          </p:cNvPr>
          <p:cNvPicPr/>
          <p:nvPr/>
        </p:nvPicPr>
        <p:blipFill>
          <a:blip r:embed="rId3">
            <a:extLst>
              <a:ext uri="{28A0092B-C50C-407E-A947-70E740481C1C}">
                <a14:useLocalDpi xmlns:a14="http://schemas.microsoft.com/office/drawing/2010/main" val="0"/>
              </a:ext>
            </a:extLst>
          </a:blip>
          <a:stretch>
            <a:fillRect/>
          </a:stretch>
        </p:blipFill>
        <p:spPr>
          <a:xfrm>
            <a:off x="3552825" y="2211388"/>
            <a:ext cx="3562350" cy="1844400"/>
          </a:xfrm>
          <a:prstGeom prst="rect">
            <a:avLst/>
          </a:prstGeom>
        </p:spPr>
      </p:pic>
      <p:sp>
        <p:nvSpPr>
          <p:cNvPr id="2" name="Footer Placeholder 1">
            <a:extLst>
              <a:ext uri="{FF2B5EF4-FFF2-40B4-BE49-F238E27FC236}">
                <a16:creationId xmlns:a16="http://schemas.microsoft.com/office/drawing/2014/main" id="{1AD74282-5EE9-4979-A05D-FE255131D209}"/>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CEDE9A1A-D2A1-479E-BBF7-208F3C0FD3AE}"/>
              </a:ext>
            </a:extLst>
          </p:cNvPr>
          <p:cNvSpPr>
            <a:spLocks noGrp="1"/>
          </p:cNvSpPr>
          <p:nvPr>
            <p:ph type="sldNum" sz="quarter" idx="12"/>
          </p:nvPr>
        </p:nvSpPr>
        <p:spPr/>
        <p:txBody>
          <a:bodyPr/>
          <a:lstStyle/>
          <a:p>
            <a:fld id="{AF67EEE8-F201-4410-BA13-233EFB93B646}" type="slidenum">
              <a:rPr lang="pt-BR" smtClean="0"/>
              <a:t>20</a:t>
            </a:fld>
            <a:endParaRPr lang="pt-BR"/>
          </a:p>
        </p:txBody>
      </p:sp>
    </p:spTree>
    <p:extLst>
      <p:ext uri="{BB962C8B-B14F-4D97-AF65-F5344CB8AC3E}">
        <p14:creationId xmlns:p14="http://schemas.microsoft.com/office/powerpoint/2010/main" val="173161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7F5BA-8C71-4A65-AD62-FDFA819E4E34}"/>
              </a:ext>
            </a:extLst>
          </p:cNvPr>
          <p:cNvSpPr>
            <a:spLocks noGrp="1"/>
          </p:cNvSpPr>
          <p:nvPr>
            <p:ph idx="1"/>
          </p:nvPr>
        </p:nvSpPr>
        <p:spPr>
          <a:xfrm>
            <a:off x="838200" y="1104349"/>
            <a:ext cx="10515600" cy="5617126"/>
          </a:xfrm>
        </p:spPr>
        <p:txBody>
          <a:bodyPr>
            <a:normAutofit/>
          </a:bodyPr>
          <a:lstStyle/>
          <a:p>
            <a:pPr marL="0" indent="0" algn="just">
              <a:buNone/>
            </a:pPr>
            <a:r>
              <a:rPr lang="pt-BR" sz="2500" noProof="1"/>
              <a:t>6. É possível aplicar eliminação iterada de estratégias estritamente dominadas no jogo genérico apresentado na matriz de payoffs abaixo?</a:t>
            </a:r>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000" noProof="1"/>
          </a:p>
          <a:p>
            <a:pPr marL="0" indent="0" algn="just">
              <a:buNone/>
            </a:pPr>
            <a:endParaRPr lang="pt-BR" sz="2000" noProof="1"/>
          </a:p>
        </p:txBody>
      </p:sp>
      <p:pic>
        <p:nvPicPr>
          <p:cNvPr id="7" name="Picture 6" descr="A picture containing clock, room&#10;&#10;Description automatically generated">
            <a:extLst>
              <a:ext uri="{FF2B5EF4-FFF2-40B4-BE49-F238E27FC236}">
                <a16:creationId xmlns:a16="http://schemas.microsoft.com/office/drawing/2014/main" id="{84C6FE21-BFE8-41E8-B479-DB23E1C70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322" y="2456439"/>
            <a:ext cx="5457514" cy="2490209"/>
          </a:xfrm>
          <a:prstGeom prst="rect">
            <a:avLst/>
          </a:prstGeom>
        </p:spPr>
      </p:pic>
      <p:sp>
        <p:nvSpPr>
          <p:cNvPr id="2" name="Footer Placeholder 1">
            <a:extLst>
              <a:ext uri="{FF2B5EF4-FFF2-40B4-BE49-F238E27FC236}">
                <a16:creationId xmlns:a16="http://schemas.microsoft.com/office/drawing/2014/main" id="{6260E436-DDB8-4C14-AAE6-9625ADFD445E}"/>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4CCC4376-A042-41E5-A8C6-D1E3369B79D5}"/>
              </a:ext>
            </a:extLst>
          </p:cNvPr>
          <p:cNvSpPr>
            <a:spLocks noGrp="1"/>
          </p:cNvSpPr>
          <p:nvPr>
            <p:ph type="sldNum" sz="quarter" idx="12"/>
          </p:nvPr>
        </p:nvSpPr>
        <p:spPr/>
        <p:txBody>
          <a:bodyPr/>
          <a:lstStyle/>
          <a:p>
            <a:fld id="{AF67EEE8-F201-4410-BA13-233EFB93B646}" type="slidenum">
              <a:rPr lang="pt-BR" smtClean="0"/>
              <a:t>21</a:t>
            </a:fld>
            <a:endParaRPr lang="pt-BR"/>
          </a:p>
        </p:txBody>
      </p:sp>
    </p:spTree>
    <p:extLst>
      <p:ext uri="{BB962C8B-B14F-4D97-AF65-F5344CB8AC3E}">
        <p14:creationId xmlns:p14="http://schemas.microsoft.com/office/powerpoint/2010/main" val="1668824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7F5BA-8C71-4A65-AD62-FDFA819E4E34}"/>
              </a:ext>
            </a:extLst>
          </p:cNvPr>
          <p:cNvSpPr>
            <a:spLocks noGrp="1"/>
          </p:cNvSpPr>
          <p:nvPr>
            <p:ph idx="1"/>
          </p:nvPr>
        </p:nvSpPr>
        <p:spPr>
          <a:xfrm>
            <a:off x="838200" y="1104349"/>
            <a:ext cx="10515600" cy="5617126"/>
          </a:xfrm>
        </p:spPr>
        <p:txBody>
          <a:bodyPr>
            <a:normAutofit/>
          </a:bodyPr>
          <a:lstStyle/>
          <a:p>
            <a:pPr marL="0" indent="0" algn="just">
              <a:buNone/>
            </a:pPr>
            <a:r>
              <a:rPr lang="pt-BR" sz="2500" noProof="1"/>
              <a:t>6. É possível aplicar eliminação iterada de estratégias estritamente dominadas no jogo genérico apresentado na matriz de payoffs abaixo?</a:t>
            </a:r>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000" noProof="1"/>
          </a:p>
          <a:p>
            <a:pPr marL="0" indent="0" algn="just">
              <a:buNone/>
            </a:pPr>
            <a:endParaRPr lang="pt-BR" sz="2000" noProof="1"/>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328EF5F-06DC-4E5E-A086-DA9E9B92DB4D}"/>
                  </a:ext>
                </a:extLst>
              </p:cNvPr>
              <p:cNvSpPr txBox="1"/>
              <p:nvPr/>
            </p:nvSpPr>
            <p:spPr>
              <a:xfrm>
                <a:off x="7878618" y="3167640"/>
                <a:ext cx="3749964" cy="1200329"/>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pt-BR" dirty="0"/>
                  <a:t> </a:t>
                </a:r>
                <a14:m>
                  <m:oMath xmlns:m="http://schemas.openxmlformats.org/officeDocument/2006/math">
                    <m:r>
                      <a:rPr lang="en-US" b="0" i="0"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𝑀</m:t>
                    </m:r>
                    <m:r>
                      <a:rPr lang="en-US" i="1">
                        <a:latin typeface="Cambria Math" panose="02040503050406030204" pitchFamily="18" charset="0"/>
                      </a:rPr>
                      <m:t>)</m:t>
                    </m:r>
                  </m:oMath>
                </a14:m>
                <a:endParaRPr lang="pt-BR" dirty="0"/>
              </a:p>
              <a:p>
                <a:r>
                  <a:rPr lang="pt-BR" dirty="0"/>
                  <a:t>para qualquer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oMath>
                </a14:m>
                <a:r>
                  <a:rPr lang="pt-BR" dirty="0"/>
                  <a:t>, portanto M é estritamente dominada por R e pode ser eliminada</a:t>
                </a:r>
              </a:p>
            </p:txBody>
          </p:sp>
        </mc:Choice>
        <mc:Fallback xmlns="">
          <p:sp>
            <p:nvSpPr>
              <p:cNvPr id="5" name="TextBox 4">
                <a:extLst>
                  <a:ext uri="{FF2B5EF4-FFF2-40B4-BE49-F238E27FC236}">
                    <a16:creationId xmlns:a16="http://schemas.microsoft.com/office/drawing/2014/main" id="{D328EF5F-06DC-4E5E-A086-DA9E9B92DB4D}"/>
                  </a:ext>
                </a:extLst>
              </p:cNvPr>
              <p:cNvSpPr txBox="1">
                <a:spLocks noRot="1" noChangeAspect="1" noMove="1" noResize="1" noEditPoints="1" noAdjustHandles="1" noChangeArrowheads="1" noChangeShapeType="1" noTextEdit="1"/>
              </p:cNvSpPr>
              <p:nvPr/>
            </p:nvSpPr>
            <p:spPr>
              <a:xfrm>
                <a:off x="7878618" y="3167640"/>
                <a:ext cx="3749964" cy="1200329"/>
              </a:xfrm>
              <a:prstGeom prst="rect">
                <a:avLst/>
              </a:prstGeom>
              <a:blipFill>
                <a:blip r:embed="rId2"/>
                <a:stretch>
                  <a:fillRect l="-1299" b="-7107"/>
                </a:stretch>
              </a:blipFill>
            </p:spPr>
            <p:txBody>
              <a:bodyPr/>
              <a:lstStyle/>
              <a:p>
                <a:r>
                  <a:rPr lang="pt-BR">
                    <a:noFill/>
                  </a:rPr>
                  <a:t> </a:t>
                </a:r>
              </a:p>
            </p:txBody>
          </p:sp>
        </mc:Fallback>
      </mc:AlternateContent>
      <p:pic>
        <p:nvPicPr>
          <p:cNvPr id="7" name="Picture 6" descr="A picture containing clock, room&#10;&#10;Description automatically generated">
            <a:extLst>
              <a:ext uri="{FF2B5EF4-FFF2-40B4-BE49-F238E27FC236}">
                <a16:creationId xmlns:a16="http://schemas.microsoft.com/office/drawing/2014/main" id="{84C6FE21-BFE8-41E8-B479-DB23E1C70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22" y="2456439"/>
            <a:ext cx="5457514" cy="2490209"/>
          </a:xfrm>
          <a:prstGeom prst="rect">
            <a:avLst/>
          </a:prstGeom>
        </p:spPr>
      </p:pic>
      <p:sp>
        <p:nvSpPr>
          <p:cNvPr id="8" name="Rectangle 7">
            <a:extLst>
              <a:ext uri="{FF2B5EF4-FFF2-40B4-BE49-F238E27FC236}">
                <a16:creationId xmlns:a16="http://schemas.microsoft.com/office/drawing/2014/main" id="{06C21306-14EA-4D8A-962D-2F0106957327}"/>
              </a:ext>
            </a:extLst>
          </p:cNvPr>
          <p:cNvSpPr/>
          <p:nvPr/>
        </p:nvSpPr>
        <p:spPr>
          <a:xfrm>
            <a:off x="5717309" y="3370839"/>
            <a:ext cx="877455" cy="14870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ctangle 8">
            <a:extLst>
              <a:ext uri="{FF2B5EF4-FFF2-40B4-BE49-F238E27FC236}">
                <a16:creationId xmlns:a16="http://schemas.microsoft.com/office/drawing/2014/main" id="{B598038E-9B31-48FE-827F-249BEE401061}"/>
              </a:ext>
            </a:extLst>
          </p:cNvPr>
          <p:cNvSpPr/>
          <p:nvPr/>
        </p:nvSpPr>
        <p:spPr>
          <a:xfrm>
            <a:off x="6590146" y="3369036"/>
            <a:ext cx="877455" cy="148705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8837FEEC-EA1E-44C5-B9F9-A4EF6C689121}"/>
                  </a:ext>
                </a:extLst>
              </p14:cNvPr>
              <p14:cNvContentPartPr/>
              <p14:nvPr/>
            </p14:nvContentPartPr>
            <p14:xfrm>
              <a:off x="7136444" y="3424316"/>
              <a:ext cx="52200" cy="26640"/>
            </p14:xfrm>
          </p:contentPart>
        </mc:Choice>
        <mc:Fallback xmlns="">
          <p:pic>
            <p:nvPicPr>
              <p:cNvPr id="20" name="Ink 19">
                <a:extLst>
                  <a:ext uri="{FF2B5EF4-FFF2-40B4-BE49-F238E27FC236}">
                    <a16:creationId xmlns:a16="http://schemas.microsoft.com/office/drawing/2014/main" id="{8837FEEC-EA1E-44C5-B9F9-A4EF6C689121}"/>
                  </a:ext>
                </a:extLst>
              </p:cNvPr>
              <p:cNvPicPr/>
              <p:nvPr/>
            </p:nvPicPr>
            <p:blipFill>
              <a:blip r:embed="rId5"/>
              <a:stretch>
                <a:fillRect/>
              </a:stretch>
            </p:blipFill>
            <p:spPr>
              <a:xfrm>
                <a:off x="7118444" y="3406069"/>
                <a:ext cx="87840" cy="62768"/>
              </a:xfrm>
              <a:prstGeom prst="rect">
                <a:avLst/>
              </a:prstGeom>
            </p:spPr>
          </p:pic>
        </mc:Fallback>
      </mc:AlternateContent>
      <p:sp>
        <p:nvSpPr>
          <p:cNvPr id="2" name="Footer Placeholder 1">
            <a:extLst>
              <a:ext uri="{FF2B5EF4-FFF2-40B4-BE49-F238E27FC236}">
                <a16:creationId xmlns:a16="http://schemas.microsoft.com/office/drawing/2014/main" id="{69E3B1C5-3EE8-44F9-8A14-AAEEE63669B7}"/>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E7F11258-C281-456A-BB6B-7679811BAFF4}"/>
              </a:ext>
            </a:extLst>
          </p:cNvPr>
          <p:cNvSpPr>
            <a:spLocks noGrp="1"/>
          </p:cNvSpPr>
          <p:nvPr>
            <p:ph type="sldNum" sz="quarter" idx="12"/>
          </p:nvPr>
        </p:nvSpPr>
        <p:spPr/>
        <p:txBody>
          <a:bodyPr/>
          <a:lstStyle/>
          <a:p>
            <a:fld id="{AF67EEE8-F201-4410-BA13-233EFB93B646}" type="slidenum">
              <a:rPr lang="pt-BR" smtClean="0"/>
              <a:t>22</a:t>
            </a:fld>
            <a:endParaRPr lang="pt-BR"/>
          </a:p>
        </p:txBody>
      </p:sp>
    </p:spTree>
    <p:extLst>
      <p:ext uri="{BB962C8B-B14F-4D97-AF65-F5344CB8AC3E}">
        <p14:creationId xmlns:p14="http://schemas.microsoft.com/office/powerpoint/2010/main" val="4241081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7F5BA-8C71-4A65-AD62-FDFA819E4E34}"/>
              </a:ext>
            </a:extLst>
          </p:cNvPr>
          <p:cNvSpPr>
            <a:spLocks noGrp="1"/>
          </p:cNvSpPr>
          <p:nvPr>
            <p:ph idx="1"/>
          </p:nvPr>
        </p:nvSpPr>
        <p:spPr>
          <a:xfrm>
            <a:off x="838200" y="1104349"/>
            <a:ext cx="10515600" cy="5617126"/>
          </a:xfrm>
        </p:spPr>
        <p:txBody>
          <a:bodyPr>
            <a:normAutofit/>
          </a:bodyPr>
          <a:lstStyle/>
          <a:p>
            <a:pPr marL="0" indent="0" algn="just">
              <a:buNone/>
            </a:pPr>
            <a:r>
              <a:rPr lang="pt-BR" sz="2500" noProof="1"/>
              <a:t>6. É possível aplicar eliminação iterada de estratégias estritamente dominadas no jogo genérico apresentado na matriz de payoffs abaixo?</a:t>
            </a:r>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000" noProof="1"/>
          </a:p>
          <a:p>
            <a:pPr marL="0" indent="0" algn="just">
              <a:buNone/>
            </a:pPr>
            <a:endParaRPr lang="pt-BR" sz="2000" noProof="1"/>
          </a:p>
        </p:txBody>
      </p:sp>
      <p:pic>
        <p:nvPicPr>
          <p:cNvPr id="7" name="Picture 6" descr="A screenshot of a cell phone&#10;&#10;Description automatically generated">
            <a:extLst>
              <a:ext uri="{FF2B5EF4-FFF2-40B4-BE49-F238E27FC236}">
                <a16:creationId xmlns:a16="http://schemas.microsoft.com/office/drawing/2014/main" id="{0C4D5749-C809-4940-BC38-79F00A4FE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417" y="2319802"/>
            <a:ext cx="5582429" cy="2896004"/>
          </a:xfrm>
          <a:prstGeom prst="rect">
            <a:avLst/>
          </a:prstGeom>
        </p:spPr>
      </p:pic>
      <p:sp>
        <p:nvSpPr>
          <p:cNvPr id="2" name="Footer Placeholder 1">
            <a:extLst>
              <a:ext uri="{FF2B5EF4-FFF2-40B4-BE49-F238E27FC236}">
                <a16:creationId xmlns:a16="http://schemas.microsoft.com/office/drawing/2014/main" id="{C2C5E295-BA15-48C4-868E-25385E4C58B7}"/>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DC20281B-D110-4EDF-B496-13E20E7E484C}"/>
              </a:ext>
            </a:extLst>
          </p:cNvPr>
          <p:cNvSpPr>
            <a:spLocks noGrp="1"/>
          </p:cNvSpPr>
          <p:nvPr>
            <p:ph type="sldNum" sz="quarter" idx="12"/>
          </p:nvPr>
        </p:nvSpPr>
        <p:spPr/>
        <p:txBody>
          <a:bodyPr/>
          <a:lstStyle/>
          <a:p>
            <a:fld id="{AF67EEE8-F201-4410-BA13-233EFB93B646}" type="slidenum">
              <a:rPr lang="pt-BR" smtClean="0"/>
              <a:t>23</a:t>
            </a:fld>
            <a:endParaRPr lang="pt-BR"/>
          </a:p>
        </p:txBody>
      </p:sp>
    </p:spTree>
    <p:extLst>
      <p:ext uri="{BB962C8B-B14F-4D97-AF65-F5344CB8AC3E}">
        <p14:creationId xmlns:p14="http://schemas.microsoft.com/office/powerpoint/2010/main" val="96918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7F5BA-8C71-4A65-AD62-FDFA819E4E34}"/>
              </a:ext>
            </a:extLst>
          </p:cNvPr>
          <p:cNvSpPr>
            <a:spLocks noGrp="1"/>
          </p:cNvSpPr>
          <p:nvPr>
            <p:ph idx="1"/>
          </p:nvPr>
        </p:nvSpPr>
        <p:spPr>
          <a:xfrm>
            <a:off x="838200" y="1104349"/>
            <a:ext cx="10515600" cy="5617126"/>
          </a:xfrm>
        </p:spPr>
        <p:txBody>
          <a:bodyPr>
            <a:normAutofit/>
          </a:bodyPr>
          <a:lstStyle/>
          <a:p>
            <a:pPr marL="0" indent="0" algn="just">
              <a:buNone/>
            </a:pPr>
            <a:r>
              <a:rPr lang="pt-BR" sz="2500" noProof="1"/>
              <a:t>6. É possível aplicar eliminação iterada de estratégias estritamente dominadas no jogo genérico apresentado na matriz de payoffs abaixo?</a:t>
            </a:r>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000" noProof="1"/>
          </a:p>
          <a:p>
            <a:pPr marL="0" indent="0" algn="just">
              <a:buNone/>
            </a:pPr>
            <a:endParaRPr lang="pt-BR" sz="2000" noProof="1"/>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328EF5F-06DC-4E5E-A086-DA9E9B92DB4D}"/>
                  </a:ext>
                </a:extLst>
              </p:cNvPr>
              <p:cNvSpPr txBox="1"/>
              <p:nvPr/>
            </p:nvSpPr>
            <p:spPr>
              <a:xfrm>
                <a:off x="7878618" y="3167640"/>
                <a:ext cx="3749964" cy="1754326"/>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pt-BR"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pt-BR" dirty="0"/>
                  <a:t> </a:t>
                </a:r>
                <a14:m>
                  <m:oMath xmlns:m="http://schemas.openxmlformats.org/officeDocument/2006/math">
                    <m:r>
                      <a:rPr lang="en-US" b="0" i="0"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𝑀</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e>
                    </m:d>
                  </m:oMath>
                </a14:m>
                <a:endParaRPr lang="pt-BR" dirty="0"/>
              </a:p>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𝑢</m:t>
                        </m:r>
                      </m:e>
                      <m:sub>
                        <m:r>
                          <a:rPr lang="pt-BR"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𝑈</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m:t>
                    </m:r>
                  </m:oMath>
                </a14:m>
                <a:r>
                  <a:rPr lang="pt-BR" dirty="0"/>
                  <a:t> </a:t>
                </a:r>
                <a14:m>
                  <m:oMath xmlns:m="http://schemas.openxmlformats.org/officeDocument/2006/math">
                    <m:r>
                      <a:rPr lang="en-US">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pt-BR" i="1">
                            <a:latin typeface="Cambria Math" panose="02040503050406030204" pitchFamily="18" charset="0"/>
                          </a:rPr>
                          <m:t>=</m:t>
                        </m:r>
                        <m:r>
                          <a:rPr lang="pt-BR" b="0" i="1" smtClean="0">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e>
                    </m:d>
                  </m:oMath>
                </a14:m>
                <a:endParaRPr lang="pt-BR" dirty="0"/>
              </a:p>
              <a:p>
                <a:r>
                  <a:rPr lang="pt-BR" dirty="0"/>
                  <a:t>para qualquer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pt-BR"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pt-BR"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𝐿</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m:t>
                    </m:r>
                  </m:oMath>
                </a14:m>
                <a:r>
                  <a:rPr lang="pt-BR" dirty="0"/>
                  <a:t>, portanto M e D são estritamente dominadas por U e podem ser eliminadas</a:t>
                </a:r>
              </a:p>
            </p:txBody>
          </p:sp>
        </mc:Choice>
        <mc:Fallback xmlns="">
          <p:sp>
            <p:nvSpPr>
              <p:cNvPr id="5" name="TextBox 4">
                <a:extLst>
                  <a:ext uri="{FF2B5EF4-FFF2-40B4-BE49-F238E27FC236}">
                    <a16:creationId xmlns:a16="http://schemas.microsoft.com/office/drawing/2014/main" id="{D328EF5F-06DC-4E5E-A086-DA9E9B92DB4D}"/>
                  </a:ext>
                </a:extLst>
              </p:cNvPr>
              <p:cNvSpPr txBox="1">
                <a:spLocks noRot="1" noChangeAspect="1" noMove="1" noResize="1" noEditPoints="1" noAdjustHandles="1" noChangeArrowheads="1" noChangeShapeType="1" noTextEdit="1"/>
              </p:cNvSpPr>
              <p:nvPr/>
            </p:nvSpPr>
            <p:spPr>
              <a:xfrm>
                <a:off x="7878618" y="3167640"/>
                <a:ext cx="3749964" cy="1754326"/>
              </a:xfrm>
              <a:prstGeom prst="rect">
                <a:avLst/>
              </a:prstGeom>
              <a:blipFill>
                <a:blip r:embed="rId2"/>
                <a:stretch>
                  <a:fillRect l="-1299" b="-4878"/>
                </a:stretch>
              </a:blipFill>
            </p:spPr>
            <p:txBody>
              <a:bodyPr/>
              <a:lstStyle/>
              <a:p>
                <a:r>
                  <a:rPr lang="pt-BR">
                    <a:noFill/>
                  </a:rPr>
                  <a:t> </a:t>
                </a:r>
              </a:p>
            </p:txBody>
          </p:sp>
        </mc:Fallback>
      </mc:AlternateContent>
      <p:pic>
        <p:nvPicPr>
          <p:cNvPr id="7" name="Picture 6" descr="A screenshot of a cell phone&#10;&#10;Description automatically generated">
            <a:extLst>
              <a:ext uri="{FF2B5EF4-FFF2-40B4-BE49-F238E27FC236}">
                <a16:creationId xmlns:a16="http://schemas.microsoft.com/office/drawing/2014/main" id="{0C4D5749-C809-4940-BC38-79F00A4FE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417" y="2319802"/>
            <a:ext cx="5582429" cy="2896004"/>
          </a:xfrm>
          <a:prstGeom prst="rect">
            <a:avLst/>
          </a:prstGeom>
        </p:spPr>
      </p:pic>
      <p:sp>
        <p:nvSpPr>
          <p:cNvPr id="8" name="Rectangle 7">
            <a:extLst>
              <a:ext uri="{FF2B5EF4-FFF2-40B4-BE49-F238E27FC236}">
                <a16:creationId xmlns:a16="http://schemas.microsoft.com/office/drawing/2014/main" id="{63C01C82-400D-4DBE-AEB4-D026A65F6469}"/>
              </a:ext>
            </a:extLst>
          </p:cNvPr>
          <p:cNvSpPr/>
          <p:nvPr/>
        </p:nvSpPr>
        <p:spPr>
          <a:xfrm>
            <a:off x="5329381" y="4534621"/>
            <a:ext cx="2392219" cy="591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ctangle 8">
            <a:extLst>
              <a:ext uri="{FF2B5EF4-FFF2-40B4-BE49-F238E27FC236}">
                <a16:creationId xmlns:a16="http://schemas.microsoft.com/office/drawing/2014/main" id="{1E17A175-A115-4928-8209-2545BBF19B1C}"/>
              </a:ext>
            </a:extLst>
          </p:cNvPr>
          <p:cNvSpPr/>
          <p:nvPr/>
        </p:nvSpPr>
        <p:spPr>
          <a:xfrm>
            <a:off x="5329381" y="3978130"/>
            <a:ext cx="2392219" cy="591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Footer Placeholder 11">
            <a:extLst>
              <a:ext uri="{FF2B5EF4-FFF2-40B4-BE49-F238E27FC236}">
                <a16:creationId xmlns:a16="http://schemas.microsoft.com/office/drawing/2014/main" id="{EE9891DD-BA91-4581-9536-226AF5B2F755}"/>
              </a:ext>
            </a:extLst>
          </p:cNvPr>
          <p:cNvSpPr>
            <a:spLocks noGrp="1"/>
          </p:cNvSpPr>
          <p:nvPr>
            <p:ph type="ftr" sz="quarter" idx="11"/>
          </p:nvPr>
        </p:nvSpPr>
        <p:spPr/>
        <p:txBody>
          <a:bodyPr/>
          <a:lstStyle/>
          <a:p>
            <a:r>
              <a:rPr lang="pt-BR" dirty="0"/>
              <a:t>Robson Tigre </a:t>
            </a:r>
            <a:endParaRPr lang="en-US" dirty="0"/>
          </a:p>
        </p:txBody>
      </p:sp>
      <p:sp>
        <p:nvSpPr>
          <p:cNvPr id="23" name="Rectangle 22">
            <a:extLst>
              <a:ext uri="{FF2B5EF4-FFF2-40B4-BE49-F238E27FC236}">
                <a16:creationId xmlns:a16="http://schemas.microsoft.com/office/drawing/2014/main" id="{12BAFBCC-0577-4423-A2B2-50EFB88D9041}"/>
              </a:ext>
            </a:extLst>
          </p:cNvPr>
          <p:cNvSpPr/>
          <p:nvPr/>
        </p:nvSpPr>
        <p:spPr>
          <a:xfrm>
            <a:off x="5329381" y="3429000"/>
            <a:ext cx="2392219" cy="56255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C84E6F13-B5A3-4202-85BE-DD9765BBFF2A}"/>
              </a:ext>
            </a:extLst>
          </p:cNvPr>
          <p:cNvSpPr>
            <a:spLocks noGrp="1"/>
          </p:cNvSpPr>
          <p:nvPr>
            <p:ph type="sldNum" sz="quarter" idx="12"/>
          </p:nvPr>
        </p:nvSpPr>
        <p:spPr/>
        <p:txBody>
          <a:bodyPr/>
          <a:lstStyle/>
          <a:p>
            <a:fld id="{AF67EEE8-F201-4410-BA13-233EFB93B646}" type="slidenum">
              <a:rPr lang="pt-BR" smtClean="0"/>
              <a:t>24</a:t>
            </a:fld>
            <a:endParaRPr lang="pt-BR"/>
          </a:p>
        </p:txBody>
      </p:sp>
    </p:spTree>
    <p:extLst>
      <p:ext uri="{BB962C8B-B14F-4D97-AF65-F5344CB8AC3E}">
        <p14:creationId xmlns:p14="http://schemas.microsoft.com/office/powerpoint/2010/main" val="4109548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7F5BA-8C71-4A65-AD62-FDFA819E4E34}"/>
              </a:ext>
            </a:extLst>
          </p:cNvPr>
          <p:cNvSpPr>
            <a:spLocks noGrp="1"/>
          </p:cNvSpPr>
          <p:nvPr>
            <p:ph idx="1"/>
          </p:nvPr>
        </p:nvSpPr>
        <p:spPr>
          <a:xfrm>
            <a:off x="838200" y="1104349"/>
            <a:ext cx="10515600" cy="5617126"/>
          </a:xfrm>
        </p:spPr>
        <p:txBody>
          <a:bodyPr>
            <a:normAutofit/>
          </a:bodyPr>
          <a:lstStyle/>
          <a:p>
            <a:pPr marL="0" indent="0" algn="just">
              <a:buNone/>
            </a:pPr>
            <a:r>
              <a:rPr lang="pt-BR" sz="2500" noProof="1"/>
              <a:t>6. É possível aplicar eliminação iterada de estratégias estritamente dominadas no jogo genérico apresentado na matriz de payoffs abaixo?</a:t>
            </a:r>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000" noProof="1"/>
          </a:p>
          <a:p>
            <a:pPr marL="0" indent="0" algn="just">
              <a:buNone/>
            </a:pPr>
            <a:endParaRPr lang="pt-BR" sz="2000" noProof="1"/>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328EF5F-06DC-4E5E-A086-DA9E9B92DB4D}"/>
                  </a:ext>
                </a:extLst>
              </p:cNvPr>
              <p:cNvSpPr txBox="1"/>
              <p:nvPr/>
            </p:nvSpPr>
            <p:spPr>
              <a:xfrm>
                <a:off x="7878618" y="3167640"/>
                <a:ext cx="3749964" cy="2031325"/>
              </a:xfrm>
              <a:prstGeom prst="rect">
                <a:avLst/>
              </a:prstGeom>
              <a:noFill/>
            </p:spPr>
            <p:txBody>
              <a:bodyPr wrap="square" rtlCol="0">
                <a:spAutoFit/>
              </a:bodyPr>
              <a:lstStyle/>
              <a:p>
                <a:r>
                  <a:rPr lang="pt-BR" dirty="0"/>
                  <a:t>Não resta mais nenhuma estratégia para o jogador 1 além de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𝑠</m:t>
                        </m:r>
                      </m:e>
                      <m:sub>
                        <m:r>
                          <a:rPr lang="pt-BR" b="0" i="1" smtClean="0">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𝑈</m:t>
                    </m:r>
                  </m:oMath>
                </a14:m>
                <a:r>
                  <a:rPr lang="pt-BR" dirty="0"/>
                  <a:t>. Para o jogador 2,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𝐿</m:t>
                        </m:r>
                      </m:e>
                    </m:d>
                    <m:r>
                      <a:rPr lang="pt-BR" b="0" i="1"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pt-BR" i="1">
                            <a:latin typeface="Cambria Math" panose="02040503050406030204" pitchFamily="18" charset="0"/>
                          </a:rPr>
                          <m:t>=</m:t>
                        </m:r>
                        <m:r>
                          <a:rPr lang="pt-BR" b="0" i="1" smtClean="0">
                            <a:latin typeface="Cambria Math" panose="02040503050406030204" pitchFamily="18" charset="0"/>
                          </a:rPr>
                          <m:t>𝑅</m:t>
                        </m:r>
                      </m:e>
                    </m:d>
                  </m:oMath>
                </a14:m>
                <a:r>
                  <a:rPr lang="pt-BR" dirty="0"/>
                  <a:t>, portanto, </a:t>
                </a:r>
                <a14:m>
                  <m:oMath xmlns:m="http://schemas.openxmlformats.org/officeDocument/2006/math">
                    <m:d>
                      <m:dPr>
                        <m:ctrlPr>
                          <a:rPr lang="pt-BR" b="0" i="1" dirty="0" smtClean="0">
                            <a:latin typeface="Cambria Math" panose="02040503050406030204" pitchFamily="18" charset="0"/>
                          </a:rPr>
                        </m:ctrlPr>
                      </m:dPr>
                      <m:e>
                        <m:r>
                          <a:rPr lang="pt-BR" b="0" i="1" dirty="0" smtClean="0">
                            <a:latin typeface="Cambria Math" panose="02040503050406030204" pitchFamily="18" charset="0"/>
                          </a:rPr>
                          <m:t>𝑈</m:t>
                        </m:r>
                        <m:r>
                          <a:rPr lang="pt-BR" b="0" i="1" dirty="0" smtClean="0">
                            <a:latin typeface="Cambria Math" panose="02040503050406030204" pitchFamily="18" charset="0"/>
                          </a:rPr>
                          <m:t>,</m:t>
                        </m:r>
                        <m:r>
                          <a:rPr lang="pt-BR" b="0" i="1" dirty="0" smtClean="0">
                            <a:latin typeface="Cambria Math" panose="02040503050406030204" pitchFamily="18" charset="0"/>
                          </a:rPr>
                          <m:t>𝐿</m:t>
                        </m:r>
                      </m:e>
                    </m:d>
                  </m:oMath>
                </a14:m>
                <a:endParaRPr lang="pt-BR" dirty="0"/>
              </a:p>
              <a:p>
                <a:r>
                  <a:rPr lang="pt-BR" dirty="0"/>
                  <a:t>É o único par de estratégias que sobrevive à eliminação iterada de estratégias estritamente dominadas</a:t>
                </a:r>
              </a:p>
            </p:txBody>
          </p:sp>
        </mc:Choice>
        <mc:Fallback xmlns="">
          <p:sp>
            <p:nvSpPr>
              <p:cNvPr id="5" name="TextBox 4">
                <a:extLst>
                  <a:ext uri="{FF2B5EF4-FFF2-40B4-BE49-F238E27FC236}">
                    <a16:creationId xmlns:a16="http://schemas.microsoft.com/office/drawing/2014/main" id="{D328EF5F-06DC-4E5E-A086-DA9E9B92DB4D}"/>
                  </a:ext>
                </a:extLst>
              </p:cNvPr>
              <p:cNvSpPr txBox="1">
                <a:spLocks noRot="1" noChangeAspect="1" noMove="1" noResize="1" noEditPoints="1" noAdjustHandles="1" noChangeArrowheads="1" noChangeShapeType="1" noTextEdit="1"/>
              </p:cNvSpPr>
              <p:nvPr/>
            </p:nvSpPr>
            <p:spPr>
              <a:xfrm>
                <a:off x="7878618" y="3167640"/>
                <a:ext cx="3749964" cy="2031325"/>
              </a:xfrm>
              <a:prstGeom prst="rect">
                <a:avLst/>
              </a:prstGeom>
              <a:blipFill>
                <a:blip r:embed="rId2"/>
                <a:stretch>
                  <a:fillRect l="-1299" t="-1802" r="-2273" b="-3904"/>
                </a:stretch>
              </a:blipFill>
            </p:spPr>
            <p:txBody>
              <a:bodyPr/>
              <a:lstStyle/>
              <a:p>
                <a:r>
                  <a:rPr lang="pt-BR">
                    <a:noFill/>
                  </a:rPr>
                  <a:t> </a:t>
                </a:r>
              </a:p>
            </p:txBody>
          </p:sp>
        </mc:Fallback>
      </mc:AlternateContent>
      <p:pic>
        <p:nvPicPr>
          <p:cNvPr id="4" name="Picture 3" descr="A picture containing clock&#10;&#10;Description automatically generated">
            <a:extLst>
              <a:ext uri="{FF2B5EF4-FFF2-40B4-BE49-F238E27FC236}">
                <a16:creationId xmlns:a16="http://schemas.microsoft.com/office/drawing/2014/main" id="{FE1D6094-04C2-4E8E-B929-D4DD6F792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609" y="3078037"/>
            <a:ext cx="5973009" cy="1790950"/>
          </a:xfrm>
          <a:prstGeom prst="rect">
            <a:avLst/>
          </a:prstGeom>
        </p:spPr>
      </p:pic>
      <p:sp>
        <p:nvSpPr>
          <p:cNvPr id="7" name="Footer Placeholder 6">
            <a:extLst>
              <a:ext uri="{FF2B5EF4-FFF2-40B4-BE49-F238E27FC236}">
                <a16:creationId xmlns:a16="http://schemas.microsoft.com/office/drawing/2014/main" id="{ABE221CA-47B3-429C-92ED-57234845E6C7}"/>
              </a:ext>
            </a:extLst>
          </p:cNvPr>
          <p:cNvSpPr>
            <a:spLocks noGrp="1"/>
          </p:cNvSpPr>
          <p:nvPr>
            <p:ph type="ftr" sz="quarter" idx="11"/>
          </p:nvPr>
        </p:nvSpPr>
        <p:spPr/>
        <p:txBody>
          <a:bodyPr/>
          <a:lstStyle/>
          <a:p>
            <a:r>
              <a:rPr lang="pt-BR" dirty="0"/>
              <a:t>Robson Tigre </a:t>
            </a:r>
            <a:endParaRPr lang="en-US" dirty="0"/>
          </a:p>
        </p:txBody>
      </p:sp>
      <p:sp>
        <p:nvSpPr>
          <p:cNvPr id="8" name="Rectangle 7">
            <a:extLst>
              <a:ext uri="{FF2B5EF4-FFF2-40B4-BE49-F238E27FC236}">
                <a16:creationId xmlns:a16="http://schemas.microsoft.com/office/drawing/2014/main" id="{CAEC4820-5F7A-420A-9E57-BAF3C5496D90}"/>
              </a:ext>
            </a:extLst>
          </p:cNvPr>
          <p:cNvSpPr/>
          <p:nvPr/>
        </p:nvSpPr>
        <p:spPr>
          <a:xfrm>
            <a:off x="6096000" y="4146694"/>
            <a:ext cx="1304925" cy="591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ctangle 8">
            <a:extLst>
              <a:ext uri="{FF2B5EF4-FFF2-40B4-BE49-F238E27FC236}">
                <a16:creationId xmlns:a16="http://schemas.microsoft.com/office/drawing/2014/main" id="{0611E425-A1E8-42BF-99F5-D478C010B7B7}"/>
              </a:ext>
            </a:extLst>
          </p:cNvPr>
          <p:cNvSpPr/>
          <p:nvPr/>
        </p:nvSpPr>
        <p:spPr>
          <a:xfrm>
            <a:off x="5006109" y="4146694"/>
            <a:ext cx="1089891" cy="59112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03C3AAE6-ED92-49D5-816A-B67D1A8D007C}"/>
              </a:ext>
            </a:extLst>
          </p:cNvPr>
          <p:cNvSpPr>
            <a:spLocks noGrp="1"/>
          </p:cNvSpPr>
          <p:nvPr>
            <p:ph type="sldNum" sz="quarter" idx="12"/>
          </p:nvPr>
        </p:nvSpPr>
        <p:spPr/>
        <p:txBody>
          <a:bodyPr/>
          <a:lstStyle/>
          <a:p>
            <a:fld id="{AF67EEE8-F201-4410-BA13-233EFB93B646}" type="slidenum">
              <a:rPr lang="pt-BR" smtClean="0"/>
              <a:t>25</a:t>
            </a:fld>
            <a:endParaRPr lang="pt-BR"/>
          </a:p>
        </p:txBody>
      </p:sp>
    </p:spTree>
    <p:extLst>
      <p:ext uri="{BB962C8B-B14F-4D97-AF65-F5344CB8AC3E}">
        <p14:creationId xmlns:p14="http://schemas.microsoft.com/office/powerpoint/2010/main" val="88379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07F5BA-8C71-4A65-AD62-FDFA819E4E34}"/>
                  </a:ext>
                </a:extLst>
              </p:cNvPr>
              <p:cNvSpPr>
                <a:spLocks noGrp="1"/>
              </p:cNvSpPr>
              <p:nvPr>
                <p:ph idx="1"/>
              </p:nvPr>
            </p:nvSpPr>
            <p:spPr>
              <a:xfrm>
                <a:off x="838200" y="1143881"/>
                <a:ext cx="10515600" cy="5714119"/>
              </a:xfrm>
            </p:spPr>
            <p:txBody>
              <a:bodyPr>
                <a:normAutofit/>
              </a:bodyPr>
              <a:lstStyle/>
              <a:p>
                <a:pPr marL="0" indent="0" algn="just">
                  <a:buNone/>
                </a:pPr>
                <a:r>
                  <a:rPr lang="pt-BR" sz="2500" noProof="1"/>
                  <a:t>6. Esse par é um equilíbrio de Nash? Justifique sua resposta.</a:t>
                </a:r>
              </a:p>
              <a:p>
                <a:pPr marL="0" indent="0" algn="just">
                  <a:buNone/>
                </a:pPr>
                <a:endParaRPr lang="pt-BR" sz="2500" noProof="1"/>
              </a:p>
              <a:p>
                <a:pPr lvl="1" algn="just">
                  <a:spcBef>
                    <a:spcPts val="2500"/>
                  </a:spcBef>
                  <a:spcAft>
                    <a:spcPts val="2500"/>
                  </a:spcAft>
                </a:pPr>
                <a:r>
                  <a:rPr lang="pt-BR" sz="2300" b="1" dirty="0"/>
                  <a:t>Proposição 1</a:t>
                </a:r>
                <a:r>
                  <a:rPr lang="en-US" sz="2300" b="1" dirty="0"/>
                  <a:t>:</a:t>
                </a:r>
                <a:r>
                  <a:rPr lang="pt-BR" sz="2300" i="1" dirty="0"/>
                  <a:t> Se</a:t>
                </a:r>
                <a:r>
                  <a:rPr lang="pt-BR" sz="2300" dirty="0"/>
                  <a:t> a eliminação iterada de estratégias estritamente dominadas eliminam todos os perfis de estratégia exceto </a:t>
                </a:r>
                <a14:m>
                  <m:oMath xmlns:m="http://schemas.openxmlformats.org/officeDocument/2006/math">
                    <m:r>
                      <a:rPr lang="pt-BR" sz="2300" i="1">
                        <a:latin typeface="Cambria Math" panose="02040503050406030204" pitchFamily="18" charset="0"/>
                      </a:rPr>
                      <m:t>(</m:t>
                    </m:r>
                    <m:sSubSup>
                      <m:sSubSupPr>
                        <m:ctrlPr>
                          <a:rPr lang="pt-BR" sz="2300" i="1">
                            <a:latin typeface="Cambria Math" panose="02040503050406030204" pitchFamily="18" charset="0"/>
                          </a:rPr>
                        </m:ctrlPr>
                      </m:sSubSupPr>
                      <m:e>
                        <m:r>
                          <a:rPr lang="pt-BR" sz="2300" i="1">
                            <a:latin typeface="Cambria Math" panose="02040503050406030204" pitchFamily="18" charset="0"/>
                          </a:rPr>
                          <m:t>𝑠</m:t>
                        </m:r>
                      </m:e>
                      <m:sub>
                        <m:r>
                          <a:rPr lang="pt-BR" sz="2300" i="1">
                            <a:latin typeface="Cambria Math" panose="02040503050406030204" pitchFamily="18" charset="0"/>
                          </a:rPr>
                          <m:t>1</m:t>
                        </m:r>
                      </m:sub>
                      <m:sup>
                        <m:r>
                          <a:rPr lang="pt-BR" sz="2300" i="1">
                            <a:latin typeface="Cambria Math" panose="02040503050406030204" pitchFamily="18" charset="0"/>
                          </a:rPr>
                          <m:t>∗</m:t>
                        </m:r>
                      </m:sup>
                    </m:sSubSup>
                    <m:r>
                      <a:rPr lang="pt-BR" sz="2300" i="1">
                        <a:latin typeface="Cambria Math" panose="02040503050406030204" pitchFamily="18" charset="0"/>
                      </a:rPr>
                      <m:t>, …, </m:t>
                    </m:r>
                    <m:sSubSup>
                      <m:sSubSupPr>
                        <m:ctrlPr>
                          <a:rPr lang="pt-BR" sz="2300" i="1">
                            <a:latin typeface="Cambria Math" panose="02040503050406030204" pitchFamily="18" charset="0"/>
                          </a:rPr>
                        </m:ctrlPr>
                      </m:sSubSupPr>
                      <m:e>
                        <m:r>
                          <a:rPr lang="pt-BR" sz="2300" i="1">
                            <a:latin typeface="Cambria Math" panose="02040503050406030204" pitchFamily="18" charset="0"/>
                          </a:rPr>
                          <m:t>𝑠</m:t>
                        </m:r>
                      </m:e>
                      <m:sub>
                        <m:r>
                          <a:rPr lang="pt-BR" sz="2300" i="1">
                            <a:latin typeface="Cambria Math" panose="02040503050406030204" pitchFamily="18" charset="0"/>
                          </a:rPr>
                          <m:t>𝑛</m:t>
                        </m:r>
                      </m:sub>
                      <m:sup>
                        <m:r>
                          <a:rPr lang="pt-BR" sz="2300" i="1">
                            <a:latin typeface="Cambria Math" panose="02040503050406030204" pitchFamily="18" charset="0"/>
                          </a:rPr>
                          <m:t>∗</m:t>
                        </m:r>
                      </m:sup>
                    </m:sSubSup>
                    <m:r>
                      <a:rPr lang="pt-BR" sz="2300" i="1">
                        <a:latin typeface="Cambria Math" panose="02040503050406030204" pitchFamily="18" charset="0"/>
                      </a:rPr>
                      <m:t>)</m:t>
                    </m:r>
                  </m:oMath>
                </a14:m>
                <a:r>
                  <a:rPr lang="pt-BR" sz="2300" dirty="0"/>
                  <a:t> então essas estratégias são o único equilíbrio de Nash do jogo.</a:t>
                </a:r>
              </a:p>
              <a:p>
                <a:pPr lvl="1" algn="just">
                  <a:lnSpc>
                    <a:spcPct val="100000"/>
                  </a:lnSpc>
                  <a:spcBef>
                    <a:spcPts val="2500"/>
                  </a:spcBef>
                  <a:spcAft>
                    <a:spcPts val="2500"/>
                  </a:spcAft>
                </a:pPr>
                <a:r>
                  <a:rPr lang="pt-BR" sz="2300" b="1" dirty="0"/>
                  <a:t>Proposição 2</a:t>
                </a:r>
                <a:r>
                  <a:rPr lang="pt-BR" sz="2300" dirty="0"/>
                  <a:t>: se as estratégias </a:t>
                </a:r>
                <a14:m>
                  <m:oMath xmlns:m="http://schemas.openxmlformats.org/officeDocument/2006/math">
                    <m:r>
                      <a:rPr lang="pt-BR" sz="2300" i="1">
                        <a:latin typeface="Cambria Math" panose="02040503050406030204" pitchFamily="18" charset="0"/>
                      </a:rPr>
                      <m:t>(</m:t>
                    </m:r>
                    <m:sSubSup>
                      <m:sSubSupPr>
                        <m:ctrlPr>
                          <a:rPr lang="pt-BR" sz="2300" i="1">
                            <a:latin typeface="Cambria Math" panose="02040503050406030204" pitchFamily="18" charset="0"/>
                          </a:rPr>
                        </m:ctrlPr>
                      </m:sSubSupPr>
                      <m:e>
                        <m:r>
                          <a:rPr lang="pt-BR" sz="2300" i="1">
                            <a:latin typeface="Cambria Math" panose="02040503050406030204" pitchFamily="18" charset="0"/>
                          </a:rPr>
                          <m:t>𝑠</m:t>
                        </m:r>
                      </m:e>
                      <m:sub>
                        <m:r>
                          <a:rPr lang="pt-BR" sz="2300" i="1">
                            <a:latin typeface="Cambria Math" panose="02040503050406030204" pitchFamily="18" charset="0"/>
                          </a:rPr>
                          <m:t>1</m:t>
                        </m:r>
                      </m:sub>
                      <m:sup>
                        <m:r>
                          <a:rPr lang="pt-BR" sz="2300" i="1">
                            <a:latin typeface="Cambria Math" panose="02040503050406030204" pitchFamily="18" charset="0"/>
                          </a:rPr>
                          <m:t>∗</m:t>
                        </m:r>
                      </m:sup>
                    </m:sSubSup>
                    <m:r>
                      <a:rPr lang="pt-BR" sz="2300" i="1">
                        <a:latin typeface="Cambria Math" panose="02040503050406030204" pitchFamily="18" charset="0"/>
                      </a:rPr>
                      <m:t>, …, </m:t>
                    </m:r>
                    <m:sSubSup>
                      <m:sSubSupPr>
                        <m:ctrlPr>
                          <a:rPr lang="pt-BR" sz="2300" i="1">
                            <a:latin typeface="Cambria Math" panose="02040503050406030204" pitchFamily="18" charset="0"/>
                          </a:rPr>
                        </m:ctrlPr>
                      </m:sSubSupPr>
                      <m:e>
                        <m:r>
                          <a:rPr lang="pt-BR" sz="2300" i="1">
                            <a:latin typeface="Cambria Math" panose="02040503050406030204" pitchFamily="18" charset="0"/>
                          </a:rPr>
                          <m:t>𝑠</m:t>
                        </m:r>
                      </m:e>
                      <m:sub>
                        <m:r>
                          <a:rPr lang="pt-BR" sz="2300" i="1">
                            <a:latin typeface="Cambria Math" panose="02040503050406030204" pitchFamily="18" charset="0"/>
                          </a:rPr>
                          <m:t>𝑛</m:t>
                        </m:r>
                      </m:sub>
                      <m:sup>
                        <m:r>
                          <a:rPr lang="pt-BR" sz="2300" i="1">
                            <a:latin typeface="Cambria Math" panose="02040503050406030204" pitchFamily="18" charset="0"/>
                          </a:rPr>
                          <m:t>∗</m:t>
                        </m:r>
                      </m:sup>
                    </m:sSubSup>
                    <m:r>
                      <a:rPr lang="pt-BR" sz="2300" i="1">
                        <a:latin typeface="Cambria Math" panose="02040503050406030204" pitchFamily="18" charset="0"/>
                      </a:rPr>
                      <m:t>)</m:t>
                    </m:r>
                  </m:oMath>
                </a14:m>
                <a:r>
                  <a:rPr lang="pt-BR" sz="2300" dirty="0"/>
                  <a:t> são equilíbrio de Nash, elas sobrevivem eliminação iterada de estratégias dominadas</a:t>
                </a:r>
              </a:p>
              <a:p>
                <a:pPr marL="0" indent="0" algn="just">
                  <a:buNone/>
                </a:pPr>
                <a:endParaRPr lang="pt-BR" sz="2500" noProof="1"/>
              </a:p>
              <a:p>
                <a:pPr marL="0" indent="0" algn="just">
                  <a:buNone/>
                </a:pPr>
                <a:endParaRPr lang="pt-BR" sz="2500" noProof="1"/>
              </a:p>
              <a:p>
                <a:pPr marL="0" indent="0" algn="just">
                  <a:buNone/>
                </a:pPr>
                <a:endParaRPr lang="pt-BR" sz="2500" noProof="1"/>
              </a:p>
              <a:p>
                <a:pPr marL="0" indent="0" algn="just">
                  <a:buNone/>
                </a:pPr>
                <a:endParaRPr lang="pt-BR" sz="2000" noProof="1"/>
              </a:p>
              <a:p>
                <a:pPr marL="0" indent="0" algn="just">
                  <a:buNone/>
                </a:pPr>
                <a:endParaRPr lang="pt-BR" sz="2000" noProof="1"/>
              </a:p>
            </p:txBody>
          </p:sp>
        </mc:Choice>
        <mc:Fallback xmlns="">
          <p:sp>
            <p:nvSpPr>
              <p:cNvPr id="3" name="Content Placeholder 2">
                <a:extLst>
                  <a:ext uri="{FF2B5EF4-FFF2-40B4-BE49-F238E27FC236}">
                    <a16:creationId xmlns:a16="http://schemas.microsoft.com/office/drawing/2014/main" id="{C707F5BA-8C71-4A65-AD62-FDFA819E4E34}"/>
                  </a:ext>
                </a:extLst>
              </p:cNvPr>
              <p:cNvSpPr>
                <a:spLocks noGrp="1" noRot="1" noChangeAspect="1" noMove="1" noResize="1" noEditPoints="1" noAdjustHandles="1" noChangeArrowheads="1" noChangeShapeType="1" noTextEdit="1"/>
              </p:cNvSpPr>
              <p:nvPr>
                <p:ph idx="1"/>
              </p:nvPr>
            </p:nvSpPr>
            <p:spPr>
              <a:xfrm>
                <a:off x="838200" y="1143881"/>
                <a:ext cx="10515600" cy="5714119"/>
              </a:xfrm>
              <a:blipFill>
                <a:blip r:embed="rId3"/>
                <a:stretch>
                  <a:fillRect l="-986" t="-1494" r="-812"/>
                </a:stretch>
              </a:blipFill>
            </p:spPr>
            <p:txBody>
              <a:bodyPr/>
              <a:lstStyle/>
              <a:p>
                <a:r>
                  <a:rPr lang="pt-BR">
                    <a:noFill/>
                  </a:rPr>
                  <a:t> </a:t>
                </a:r>
              </a:p>
            </p:txBody>
          </p:sp>
        </mc:Fallback>
      </mc:AlternateContent>
      <p:sp>
        <p:nvSpPr>
          <p:cNvPr id="2" name="Footer Placeholder 1">
            <a:extLst>
              <a:ext uri="{FF2B5EF4-FFF2-40B4-BE49-F238E27FC236}">
                <a16:creationId xmlns:a16="http://schemas.microsoft.com/office/drawing/2014/main" id="{F20ED59E-DEE3-4E7E-BB37-CD18E2E4988B}"/>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1C0FF885-04D7-41A4-969E-2B80E58133AC}"/>
              </a:ext>
            </a:extLst>
          </p:cNvPr>
          <p:cNvSpPr>
            <a:spLocks noGrp="1"/>
          </p:cNvSpPr>
          <p:nvPr>
            <p:ph type="sldNum" sz="quarter" idx="12"/>
          </p:nvPr>
        </p:nvSpPr>
        <p:spPr/>
        <p:txBody>
          <a:bodyPr/>
          <a:lstStyle/>
          <a:p>
            <a:fld id="{AF67EEE8-F201-4410-BA13-233EFB93B646}" type="slidenum">
              <a:rPr lang="pt-BR" smtClean="0"/>
              <a:t>26</a:t>
            </a:fld>
            <a:endParaRPr lang="pt-BR"/>
          </a:p>
        </p:txBody>
      </p:sp>
    </p:spTree>
    <p:extLst>
      <p:ext uri="{BB962C8B-B14F-4D97-AF65-F5344CB8AC3E}">
        <p14:creationId xmlns:p14="http://schemas.microsoft.com/office/powerpoint/2010/main" val="1703265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540000"/>
            <a:ext cx="10844742" cy="2298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Jogos Estáticos de Informação Completa</a:t>
            </a:r>
          </a:p>
          <a:p>
            <a:pPr marL="0" indent="0">
              <a:lnSpc>
                <a:spcPct val="150000"/>
              </a:lnSpc>
              <a:buClr>
                <a:srgbClr val="00B0F0"/>
              </a:buClr>
              <a:buFont typeface="Arial" panose="020B0604020202020204" pitchFamily="34" charset="0"/>
              <a:buNone/>
            </a:pPr>
            <a:r>
              <a:rPr lang="pt-BR" dirty="0">
                <a:solidFill>
                  <a:schemeClr val="bg1"/>
                </a:solidFill>
              </a:rPr>
              <a:t>Aplicações</a:t>
            </a:r>
          </a:p>
          <a:p>
            <a:pPr marL="0" indent="0">
              <a:lnSpc>
                <a:spcPct val="150000"/>
              </a:lnSpc>
              <a:buClr>
                <a:srgbClr val="00B0F0"/>
              </a:buClr>
              <a:buFont typeface="Arial" panose="020B0604020202020204" pitchFamily="34" charset="0"/>
              <a:buNone/>
            </a:pPr>
            <a:r>
              <a:rPr lang="en-US" sz="2000" dirty="0">
                <a:solidFill>
                  <a:schemeClr val="bg1"/>
                </a:solidFill>
              </a:rPr>
              <a:t>(Gibbons - Game Theory for Applied Economists, </a:t>
            </a:r>
            <a:r>
              <a:rPr lang="pt-BR" sz="2000" dirty="0">
                <a:solidFill>
                  <a:schemeClr val="bg1"/>
                </a:solidFill>
              </a:rPr>
              <a:t>Capítulo</a:t>
            </a:r>
            <a:r>
              <a:rPr lang="en-US" sz="2000" dirty="0">
                <a:solidFill>
                  <a:schemeClr val="bg1"/>
                </a:solidFill>
              </a:rPr>
              <a:t> 1)</a:t>
            </a:r>
            <a:endParaRPr lang="pt-BR" sz="2000" dirty="0">
              <a:solidFill>
                <a:schemeClr val="bg1"/>
              </a:solidFill>
            </a:endParaRPr>
          </a:p>
        </p:txBody>
      </p:sp>
      <p:sp>
        <p:nvSpPr>
          <p:cNvPr id="3" name="Footer Placeholder 2">
            <a:extLst>
              <a:ext uri="{FF2B5EF4-FFF2-40B4-BE49-F238E27FC236}">
                <a16:creationId xmlns:a16="http://schemas.microsoft.com/office/drawing/2014/main" id="{698F29B4-7854-43B1-86E5-4C397653FE27}"/>
              </a:ext>
            </a:extLst>
          </p:cNvPr>
          <p:cNvSpPr>
            <a:spLocks noGrp="1"/>
          </p:cNvSpPr>
          <p:nvPr>
            <p:ph type="ftr" sz="quarter" idx="11"/>
          </p:nvPr>
        </p:nvSpPr>
        <p:spPr/>
        <p:txBody>
          <a:bodyPr/>
          <a:lstStyle/>
          <a:p>
            <a:r>
              <a:rPr lang="pt-BR" dirty="0"/>
              <a:t>Robson Tigre </a:t>
            </a:r>
            <a:endParaRPr lang="en-US" dirty="0"/>
          </a:p>
        </p:txBody>
      </p:sp>
    </p:spTree>
    <p:extLst>
      <p:ext uri="{BB962C8B-B14F-4D97-AF65-F5344CB8AC3E}">
        <p14:creationId xmlns:p14="http://schemas.microsoft.com/office/powerpoint/2010/main" val="42130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99F2-3D25-46DE-BCB1-D57059C191BA}"/>
              </a:ext>
            </a:extLst>
          </p:cNvPr>
          <p:cNvSpPr>
            <a:spLocks noGrp="1"/>
          </p:cNvSpPr>
          <p:nvPr>
            <p:ph type="title"/>
          </p:nvPr>
        </p:nvSpPr>
        <p:spPr/>
        <p:txBody>
          <a:bodyPr/>
          <a:lstStyle/>
          <a:p>
            <a:r>
              <a:rPr lang="pt-BR" b="1" noProof="1"/>
              <a:t>Aplicações que veremos hoje</a:t>
            </a:r>
          </a:p>
        </p:txBody>
      </p:sp>
      <p:sp>
        <p:nvSpPr>
          <p:cNvPr id="3" name="Content Placeholder 2">
            <a:extLst>
              <a:ext uri="{FF2B5EF4-FFF2-40B4-BE49-F238E27FC236}">
                <a16:creationId xmlns:a16="http://schemas.microsoft.com/office/drawing/2014/main" id="{F76B9301-F1E5-4CD9-886C-73ECADA5B6FF}"/>
              </a:ext>
            </a:extLst>
          </p:cNvPr>
          <p:cNvSpPr>
            <a:spLocks noGrp="1"/>
          </p:cNvSpPr>
          <p:nvPr>
            <p:ph idx="1"/>
          </p:nvPr>
        </p:nvSpPr>
        <p:spPr/>
        <p:txBody>
          <a:bodyPr>
            <a:normAutofit fontScale="92500"/>
          </a:bodyPr>
          <a:lstStyle/>
          <a:p>
            <a:pPr algn="just" fontAlgn="t">
              <a:lnSpc>
                <a:spcPct val="110000"/>
              </a:lnSpc>
              <a:spcAft>
                <a:spcPts val="1500"/>
              </a:spcAft>
            </a:pPr>
            <a:r>
              <a:rPr lang="pt-BR" noProof="1"/>
              <a:t>Modelo de duopólio de Cournot (1838) – </a:t>
            </a:r>
            <a:r>
              <a:rPr lang="pt-BR" sz="2200" noProof="1"/>
              <a:t>firmas escolhem produção homogênea independentemente e ao mesmo tempo *</a:t>
            </a:r>
            <a:endParaRPr lang="pt-BR" sz="2200" noProof="1">
              <a:solidFill>
                <a:srgbClr val="FF0000"/>
              </a:solidFill>
            </a:endParaRPr>
          </a:p>
          <a:p>
            <a:pPr algn="just" fontAlgn="t">
              <a:lnSpc>
                <a:spcPct val="110000"/>
              </a:lnSpc>
              <a:spcAft>
                <a:spcPts val="1500"/>
              </a:spcAft>
            </a:pPr>
            <a:r>
              <a:rPr lang="pt-BR" noProof="1"/>
              <a:t>Modelo de duopólio de Bertrand (1883) – </a:t>
            </a:r>
            <a:r>
              <a:rPr lang="pt-BR" sz="2200" noProof="1"/>
              <a:t>firmas escolhem preços ao invés de quantidades.</a:t>
            </a:r>
          </a:p>
          <a:p>
            <a:pPr algn="just" fontAlgn="t">
              <a:lnSpc>
                <a:spcPct val="110000"/>
              </a:lnSpc>
              <a:spcAft>
                <a:spcPts val="1500"/>
              </a:spcAft>
            </a:pPr>
            <a:r>
              <a:rPr lang="pt-BR" noProof="1"/>
              <a:t>O problema dos bens comuns – </a:t>
            </a:r>
            <a:r>
              <a:rPr lang="pt-BR" sz="2200" noProof="1"/>
              <a:t>um recurso é compartilhado por vários agentes. Cada indivíduo tem um incentivo para consumir o recurso às custas de qualquer outro indivíduo</a:t>
            </a:r>
          </a:p>
          <a:p>
            <a:pPr algn="just">
              <a:lnSpc>
                <a:spcPct val="110000"/>
              </a:lnSpc>
              <a:spcAft>
                <a:spcPts val="1500"/>
              </a:spcAft>
            </a:pPr>
            <a:r>
              <a:rPr lang="pt-BR" noProof="1"/>
              <a:t>Arbitragem da oferta final – </a:t>
            </a:r>
            <a:r>
              <a:rPr lang="pt-BR" sz="2200" noProof="1"/>
              <a:t>firma e sindicato disputam salários e um mediador escolhe uma das ofertas como acordo (Apêndice)</a:t>
            </a:r>
          </a:p>
        </p:txBody>
      </p:sp>
      <p:sp>
        <p:nvSpPr>
          <p:cNvPr id="4" name="Footer Placeholder 3">
            <a:extLst>
              <a:ext uri="{FF2B5EF4-FFF2-40B4-BE49-F238E27FC236}">
                <a16:creationId xmlns:a16="http://schemas.microsoft.com/office/drawing/2014/main" id="{BF124972-833E-48F5-A3C2-B0F4A20B5048}"/>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3B76C1F2-7A86-49B7-9B7A-64181BF33691}"/>
              </a:ext>
            </a:extLst>
          </p:cNvPr>
          <p:cNvSpPr>
            <a:spLocks noGrp="1"/>
          </p:cNvSpPr>
          <p:nvPr>
            <p:ph type="sldNum" sz="quarter" idx="12"/>
          </p:nvPr>
        </p:nvSpPr>
        <p:spPr/>
        <p:txBody>
          <a:bodyPr/>
          <a:lstStyle/>
          <a:p>
            <a:fld id="{AF67EEE8-F201-4410-BA13-233EFB93B646}" type="slidenum">
              <a:rPr lang="pt-BR" smtClean="0"/>
              <a:t>28</a:t>
            </a:fld>
            <a:endParaRPr lang="pt-BR"/>
          </a:p>
        </p:txBody>
      </p:sp>
    </p:spTree>
    <p:extLst>
      <p:ext uri="{BB962C8B-B14F-4D97-AF65-F5344CB8AC3E}">
        <p14:creationId xmlns:p14="http://schemas.microsoft.com/office/powerpoint/2010/main" val="3140403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82428-4F53-4A05-9A26-FAAE1D231BB9}"/>
              </a:ext>
            </a:extLst>
          </p:cNvPr>
          <p:cNvSpPr>
            <a:spLocks noGrp="1"/>
          </p:cNvSpPr>
          <p:nvPr>
            <p:ph idx="1"/>
          </p:nvPr>
        </p:nvSpPr>
        <p:spPr/>
        <p:txBody>
          <a:bodyPr/>
          <a:lstStyle/>
          <a:p>
            <a:pPr marL="0" indent="0" algn="just">
              <a:buNone/>
            </a:pPr>
            <a:r>
              <a:rPr lang="pt-BR" b="1" noProof="1"/>
              <a:t>Nas nossas aplicações, usaremos os modelos para ilustrar</a:t>
            </a:r>
            <a:r>
              <a:rPr lang="en-US" b="1" noProof="1"/>
              <a:t>:</a:t>
            </a:r>
            <a:endParaRPr lang="pt-BR" b="1" noProof="1"/>
          </a:p>
          <a:p>
            <a:pPr marL="0" indent="0" algn="just">
              <a:buNone/>
            </a:pPr>
            <a:endParaRPr lang="pt-BR" noProof="1"/>
          </a:p>
          <a:p>
            <a:pPr algn="just"/>
            <a:r>
              <a:rPr lang="pt-BR" noProof="1"/>
              <a:t>A tradução da descrição de um problema para a representação do jogo na forma normal</a:t>
            </a:r>
          </a:p>
          <a:p>
            <a:pPr algn="just"/>
            <a:endParaRPr lang="pt-BR" noProof="1"/>
          </a:p>
          <a:p>
            <a:pPr algn="just"/>
            <a:r>
              <a:rPr lang="pt-BR" noProof="1"/>
              <a:t>Passos para resolver o equilíbrio de Nash de forma menos rudimentar</a:t>
            </a:r>
          </a:p>
          <a:p>
            <a:pPr algn="just"/>
            <a:endParaRPr lang="pt-BR" noProof="1"/>
          </a:p>
          <a:p>
            <a:pPr algn="just"/>
            <a:r>
              <a:rPr lang="pt-BR" noProof="1">
                <a:solidFill>
                  <a:schemeClr val="bg1">
                    <a:lumMod val="75000"/>
                  </a:schemeClr>
                </a:solidFill>
              </a:rPr>
              <a:t>Eliminação iterada de estratégias estritamente dominadas</a:t>
            </a:r>
          </a:p>
        </p:txBody>
      </p:sp>
      <p:sp>
        <p:nvSpPr>
          <p:cNvPr id="4" name="Title 1">
            <a:extLst>
              <a:ext uri="{FF2B5EF4-FFF2-40B4-BE49-F238E27FC236}">
                <a16:creationId xmlns:a16="http://schemas.microsoft.com/office/drawing/2014/main" id="{5D2ED494-B669-42DD-90FB-E00FF03B72C9}"/>
              </a:ext>
            </a:extLst>
          </p:cNvPr>
          <p:cNvSpPr>
            <a:spLocks noGrp="1"/>
          </p:cNvSpPr>
          <p:nvPr>
            <p:ph type="title"/>
          </p:nvPr>
        </p:nvSpPr>
        <p:spPr>
          <a:xfrm>
            <a:off x="838200" y="365125"/>
            <a:ext cx="10515600" cy="1325563"/>
          </a:xfrm>
        </p:spPr>
        <p:txBody>
          <a:bodyPr/>
          <a:lstStyle/>
          <a:p>
            <a:r>
              <a:rPr lang="pt-BR" b="1" noProof="1"/>
              <a:t>Aplicações que veremos hoje</a:t>
            </a:r>
          </a:p>
        </p:txBody>
      </p:sp>
      <p:sp>
        <p:nvSpPr>
          <p:cNvPr id="2" name="Footer Placeholder 1">
            <a:extLst>
              <a:ext uri="{FF2B5EF4-FFF2-40B4-BE49-F238E27FC236}">
                <a16:creationId xmlns:a16="http://schemas.microsoft.com/office/drawing/2014/main" id="{D7F9DC34-DAD2-482D-908F-A4CAA68118E4}"/>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5D2835F3-8741-44AC-B37B-299E9240A31B}"/>
              </a:ext>
            </a:extLst>
          </p:cNvPr>
          <p:cNvSpPr>
            <a:spLocks noGrp="1"/>
          </p:cNvSpPr>
          <p:nvPr>
            <p:ph type="sldNum" sz="quarter" idx="12"/>
          </p:nvPr>
        </p:nvSpPr>
        <p:spPr/>
        <p:txBody>
          <a:bodyPr/>
          <a:lstStyle/>
          <a:p>
            <a:fld id="{AF67EEE8-F201-4410-BA13-233EFB93B646}" type="slidenum">
              <a:rPr lang="pt-BR" smtClean="0"/>
              <a:t>29</a:t>
            </a:fld>
            <a:endParaRPr lang="pt-BR"/>
          </a:p>
        </p:txBody>
      </p:sp>
    </p:spTree>
    <p:extLst>
      <p:ext uri="{BB962C8B-B14F-4D97-AF65-F5344CB8AC3E}">
        <p14:creationId xmlns:p14="http://schemas.microsoft.com/office/powerpoint/2010/main" val="272184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D2CD11BB-1934-4F65-8C9F-F296D115EBD6}"/>
                  </a:ext>
                </a:extLst>
              </p:cNvPr>
              <p:cNvSpPr>
                <a:spLocks noGrp="1"/>
              </p:cNvSpPr>
              <p:nvPr>
                <p:ph idx="1"/>
              </p:nvPr>
            </p:nvSpPr>
            <p:spPr>
              <a:xfrm>
                <a:off x="838200" y="808342"/>
                <a:ext cx="10515600" cy="5794578"/>
              </a:xfrm>
            </p:spPr>
            <p:txBody>
              <a:bodyPr/>
              <a:lstStyle/>
              <a:p>
                <a:pPr marL="0" indent="0" algn="just">
                  <a:buNone/>
                </a:pPr>
                <a:r>
                  <a:rPr lang="pt-BR" noProof="1"/>
                  <a:t>1. Descreva todos os elementos de um jogo na forma normal e use a notação matemática para sintetizar.</a:t>
                </a:r>
              </a:p>
              <a:p>
                <a:pPr marL="457200" lvl="1" indent="0" algn="just">
                  <a:buNone/>
                </a:pPr>
                <a:endParaRPr lang="pt-BR" noProof="1"/>
              </a:p>
              <a:p>
                <a:pPr marL="457200" lvl="1" indent="0" algn="just">
                  <a:buNone/>
                </a:pPr>
                <a:r>
                  <a:rPr lang="pt-BR" noProof="1">
                    <a:solidFill>
                      <a:schemeClr val="bg1"/>
                    </a:solidFill>
                  </a:rPr>
                  <a:t>1.1 </a:t>
                </a:r>
                <a:r>
                  <a:rPr lang="pt-BR" b="1" noProof="1">
                    <a:solidFill>
                      <a:schemeClr val="bg1"/>
                    </a:solidFill>
                  </a:rPr>
                  <a:t>ELEMENTOS</a:t>
                </a:r>
                <a:r>
                  <a:rPr lang="pt-BR" noProof="1">
                    <a:solidFill>
                      <a:schemeClr val="bg1"/>
                    </a:solidFill>
                  </a:rPr>
                  <a:t> </a:t>
                </a:r>
                <a:r>
                  <a:rPr lang="pt-BR" b="1" noProof="1">
                    <a:solidFill>
                      <a:schemeClr val="bg1"/>
                    </a:solidFill>
                  </a:rPr>
                  <a:t>(a)</a:t>
                </a:r>
                <a:r>
                  <a:rPr lang="pt-BR" noProof="1">
                    <a:solidFill>
                      <a:schemeClr val="bg1"/>
                    </a:solidFill>
                  </a:rPr>
                  <a:t> Jogadores </a:t>
                </a:r>
                <a14:m>
                  <m:oMath xmlns:m="http://schemas.openxmlformats.org/officeDocument/2006/math">
                    <m:r>
                      <a:rPr lang="pt-BR" i="1" noProof="1" dirty="0">
                        <a:solidFill>
                          <a:schemeClr val="bg1"/>
                        </a:solidFill>
                        <a:latin typeface="Cambria Math" panose="02040503050406030204" pitchFamily="18" charset="0"/>
                      </a:rPr>
                      <m:t>𝑖</m:t>
                    </m:r>
                    <m:r>
                      <a:rPr lang="pt-BR" i="1" noProof="1" dirty="0">
                        <a:solidFill>
                          <a:schemeClr val="bg1"/>
                        </a:solidFill>
                        <a:latin typeface="Cambria Math" panose="02040503050406030204" pitchFamily="18" charset="0"/>
                        <a:ea typeface="Cambria Math" panose="02040503050406030204" pitchFamily="18" charset="0"/>
                      </a:rPr>
                      <m:t>∈</m:t>
                    </m:r>
                    <m:r>
                      <a:rPr lang="pt-BR" i="1" noProof="1" dirty="0">
                        <a:solidFill>
                          <a:schemeClr val="bg1"/>
                        </a:solidFill>
                        <a:latin typeface="Cambria Math" panose="02040503050406030204" pitchFamily="18" charset="0"/>
                        <a:ea typeface="Cambria Math" panose="02040503050406030204" pitchFamily="18" charset="0"/>
                      </a:rPr>
                      <m:t>𝐼</m:t>
                    </m:r>
                    <m:r>
                      <a:rPr lang="pt-BR" i="1" noProof="1" dirty="0">
                        <a:solidFill>
                          <a:schemeClr val="bg1"/>
                        </a:solidFill>
                        <a:latin typeface="Cambria Math" panose="02040503050406030204" pitchFamily="18" charset="0"/>
                        <a:ea typeface="Cambria Math" panose="02040503050406030204" pitchFamily="18" charset="0"/>
                      </a:rPr>
                      <m:t>=</m:t>
                    </m:r>
                    <m:d>
                      <m:dPr>
                        <m:begChr m:val="{"/>
                        <m:endChr m:val="}"/>
                        <m:ctrlPr>
                          <a:rPr lang="pt-BR" i="1" noProof="1" dirty="0">
                            <a:solidFill>
                              <a:schemeClr val="bg1"/>
                            </a:solidFill>
                            <a:latin typeface="Cambria Math" panose="02040503050406030204" pitchFamily="18" charset="0"/>
                            <a:ea typeface="Cambria Math" panose="02040503050406030204" pitchFamily="18" charset="0"/>
                          </a:rPr>
                        </m:ctrlPr>
                      </m:dPr>
                      <m:e>
                        <m:r>
                          <a:rPr lang="pt-BR" i="1" noProof="1" dirty="0">
                            <a:solidFill>
                              <a:schemeClr val="bg1"/>
                            </a:solidFill>
                            <a:latin typeface="Cambria Math" panose="02040503050406030204" pitchFamily="18" charset="0"/>
                            <a:ea typeface="Cambria Math" panose="02040503050406030204" pitchFamily="18" charset="0"/>
                          </a:rPr>
                          <m:t>1, 2, …, </m:t>
                        </m:r>
                        <m:r>
                          <a:rPr lang="pt-BR" i="1" noProof="1" dirty="0">
                            <a:solidFill>
                              <a:schemeClr val="bg1"/>
                            </a:solidFill>
                            <a:latin typeface="Cambria Math" panose="02040503050406030204" pitchFamily="18" charset="0"/>
                            <a:ea typeface="Cambria Math" panose="02040503050406030204" pitchFamily="18" charset="0"/>
                          </a:rPr>
                          <m:t>𝑛</m:t>
                        </m:r>
                      </m:e>
                    </m:d>
                  </m:oMath>
                </a14:m>
                <a:r>
                  <a:rPr lang="pt-BR" noProof="1">
                    <a:solidFill>
                      <a:schemeClr val="bg1"/>
                    </a:solidFill>
                    <a:ea typeface="Cambria Math" panose="02040503050406030204" pitchFamily="18" charset="0"/>
                  </a:rPr>
                  <a:t>; </a:t>
                </a:r>
                <a:r>
                  <a:rPr lang="pt-BR" b="1" noProof="1">
                    <a:solidFill>
                      <a:schemeClr val="bg1"/>
                    </a:solidFill>
                    <a:ea typeface="Cambria Math" panose="02040503050406030204" pitchFamily="18" charset="0"/>
                  </a:rPr>
                  <a:t>(b)</a:t>
                </a:r>
                <a:r>
                  <a:rPr lang="pt-BR" noProof="1">
                    <a:solidFill>
                      <a:schemeClr val="bg1"/>
                    </a:solidFill>
                    <a:ea typeface="Cambria Math" panose="02040503050406030204" pitchFamily="18" charset="0"/>
                  </a:rPr>
                  <a:t> </a:t>
                </a:r>
                <a:r>
                  <a:rPr lang="pt-BR" noProof="1">
                    <a:solidFill>
                      <a:schemeClr val="bg1"/>
                    </a:solidFill>
                  </a:rPr>
                  <a:t>Espaço de estratégias disponíveis para cada jogador </a:t>
                </a:r>
                <a14:m>
                  <m:oMath xmlns:m="http://schemas.openxmlformats.org/officeDocument/2006/math">
                    <m:r>
                      <a:rPr lang="pt-BR" i="1" noProof="1" dirty="0">
                        <a:solidFill>
                          <a:schemeClr val="bg1"/>
                        </a:solidFill>
                        <a:latin typeface="Cambria Math" panose="02040503050406030204" pitchFamily="18" charset="0"/>
                      </a:rPr>
                      <m:t>𝑖</m:t>
                    </m:r>
                    <m:r>
                      <a:rPr lang="pt-BR" i="1" noProof="1" dirty="0">
                        <a:solidFill>
                          <a:schemeClr val="bg1"/>
                        </a:solidFill>
                        <a:latin typeface="Cambria Math" panose="02040503050406030204" pitchFamily="18" charset="0"/>
                      </a:rPr>
                      <m:t>, </m:t>
                    </m:r>
                  </m:oMath>
                </a14:m>
                <a:r>
                  <a:rPr lang="pt-BR" noProof="1">
                    <a:solidFill>
                      <a:schemeClr val="bg1"/>
                    </a:solidFill>
                  </a:rPr>
                  <a:t>denotado por </a:t>
                </a:r>
                <a14:m>
                  <m:oMath xmlns:m="http://schemas.openxmlformats.org/officeDocument/2006/math">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𝑆</m:t>
                        </m:r>
                      </m:e>
                      <m:sub>
                        <m:r>
                          <a:rPr lang="pt-BR" i="1" noProof="1" dirty="0">
                            <a:solidFill>
                              <a:schemeClr val="bg1"/>
                            </a:solidFill>
                            <a:latin typeface="Cambria Math" panose="02040503050406030204" pitchFamily="18" charset="0"/>
                          </a:rPr>
                          <m:t>𝑖</m:t>
                        </m:r>
                      </m:sub>
                    </m:sSub>
                  </m:oMath>
                </a14:m>
                <a:r>
                  <a:rPr lang="pt-BR" noProof="1">
                    <a:solidFill>
                      <a:schemeClr val="bg1"/>
                    </a:solidFill>
                    <a:ea typeface="Cambria Math" panose="02040503050406030204" pitchFamily="18" charset="0"/>
                  </a:rPr>
                  <a:t>; </a:t>
                </a:r>
                <a:r>
                  <a:rPr lang="pt-BR" b="1" noProof="1">
                    <a:solidFill>
                      <a:schemeClr val="bg1"/>
                    </a:solidFill>
                    <a:ea typeface="Cambria Math" panose="02040503050406030204" pitchFamily="18" charset="0"/>
                  </a:rPr>
                  <a:t>(c)</a:t>
                </a:r>
                <a:r>
                  <a:rPr lang="pt-BR" noProof="1">
                    <a:solidFill>
                      <a:schemeClr val="bg1"/>
                    </a:solidFill>
                    <a:ea typeface="Cambria Math" panose="02040503050406030204" pitchFamily="18" charset="0"/>
                  </a:rPr>
                  <a:t>; </a:t>
                </a:r>
                <a:r>
                  <a:rPr lang="pt-BR" noProof="1">
                    <a:solidFill>
                      <a:schemeClr val="bg1"/>
                    </a:solidFill>
                  </a:rPr>
                  <a:t>Estratégias disponíveis para cada jogador </a:t>
                </a:r>
                <a14:m>
                  <m:oMath xmlns:m="http://schemas.openxmlformats.org/officeDocument/2006/math">
                    <m:r>
                      <a:rPr lang="pt-BR" i="1" noProof="1" dirty="0">
                        <a:solidFill>
                          <a:schemeClr val="bg1"/>
                        </a:solidFill>
                        <a:latin typeface="Cambria Math" panose="02040503050406030204" pitchFamily="18" charset="0"/>
                      </a:rPr>
                      <m:t>𝑖</m:t>
                    </m:r>
                  </m:oMath>
                </a14:m>
                <a:r>
                  <a:rPr lang="pt-BR" noProof="1">
                    <a:solidFill>
                      <a:schemeClr val="bg1"/>
                    </a:solidFill>
                  </a:rPr>
                  <a:t>, denotadas por </a:t>
                </a:r>
                <a14:m>
                  <m:oMath xmlns:m="http://schemas.openxmlformats.org/officeDocument/2006/math">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𝑠</m:t>
                        </m:r>
                      </m:e>
                      <m:sub>
                        <m:r>
                          <a:rPr lang="pt-BR" i="1" noProof="1" dirty="0">
                            <a:solidFill>
                              <a:schemeClr val="bg1"/>
                            </a:solidFill>
                            <a:latin typeface="Cambria Math" panose="02040503050406030204" pitchFamily="18" charset="0"/>
                          </a:rPr>
                          <m:t>𝑖</m:t>
                        </m:r>
                      </m:sub>
                    </m:sSub>
                    <m:r>
                      <a:rPr lang="pt-BR" i="1" noProof="1" dirty="0">
                        <a:solidFill>
                          <a:schemeClr val="bg1"/>
                        </a:solidFill>
                        <a:latin typeface="Cambria Math" panose="02040503050406030204" pitchFamily="18" charset="0"/>
                        <a:ea typeface="Cambria Math" panose="02040503050406030204" pitchFamily="18" charset="0"/>
                      </a:rPr>
                      <m:t>∈</m:t>
                    </m:r>
                    <m:sSub>
                      <m:sSubPr>
                        <m:ctrlPr>
                          <a:rPr lang="pt-BR" i="1" noProof="1" dirty="0">
                            <a:solidFill>
                              <a:schemeClr val="bg1"/>
                            </a:solidFill>
                            <a:latin typeface="Cambria Math" panose="02040503050406030204" pitchFamily="18" charset="0"/>
                            <a:ea typeface="Cambria Math" panose="02040503050406030204" pitchFamily="18" charset="0"/>
                          </a:rPr>
                        </m:ctrlPr>
                      </m:sSubPr>
                      <m:e>
                        <m:r>
                          <a:rPr lang="pt-BR" i="1" noProof="1" dirty="0">
                            <a:solidFill>
                              <a:schemeClr val="bg1"/>
                            </a:solidFill>
                            <a:latin typeface="Cambria Math" panose="02040503050406030204" pitchFamily="18" charset="0"/>
                            <a:ea typeface="Cambria Math" panose="02040503050406030204" pitchFamily="18" charset="0"/>
                          </a:rPr>
                          <m:t>𝑆</m:t>
                        </m:r>
                      </m:e>
                      <m:sub>
                        <m:r>
                          <a:rPr lang="pt-BR" i="1" noProof="1" dirty="0">
                            <a:solidFill>
                              <a:schemeClr val="bg1"/>
                            </a:solidFill>
                            <a:latin typeface="Cambria Math" panose="02040503050406030204" pitchFamily="18" charset="0"/>
                            <a:ea typeface="Cambria Math" panose="02040503050406030204" pitchFamily="18" charset="0"/>
                          </a:rPr>
                          <m:t>𝑖</m:t>
                        </m:r>
                      </m:sub>
                    </m:sSub>
                  </m:oMath>
                </a14:m>
                <a:r>
                  <a:rPr lang="pt-BR" noProof="1">
                    <a:solidFill>
                      <a:schemeClr val="bg1"/>
                    </a:solidFill>
                    <a:ea typeface="Cambria Math" panose="02040503050406030204" pitchFamily="18" charset="0"/>
                  </a:rPr>
                  <a:t>; </a:t>
                </a:r>
                <a:r>
                  <a:rPr lang="pt-BR" b="1" noProof="1">
                    <a:solidFill>
                      <a:schemeClr val="bg1"/>
                    </a:solidFill>
                    <a:ea typeface="Cambria Math" panose="02040503050406030204" pitchFamily="18" charset="0"/>
                  </a:rPr>
                  <a:t>(d)</a:t>
                </a:r>
                <a:r>
                  <a:rPr lang="pt-BR" noProof="1">
                    <a:solidFill>
                      <a:schemeClr val="bg1"/>
                    </a:solidFill>
                    <a:ea typeface="Cambria Math" panose="02040503050406030204" pitchFamily="18" charset="0"/>
                  </a:rPr>
                  <a:t> </a:t>
                </a:r>
                <a:r>
                  <a:rPr lang="pt-BR" noProof="1">
                    <a:solidFill>
                      <a:schemeClr val="bg1"/>
                    </a:solidFill>
                  </a:rPr>
                  <a:t>Função payoff de cada jogador </a:t>
                </a:r>
                <a14:m>
                  <m:oMath xmlns:m="http://schemas.openxmlformats.org/officeDocument/2006/math">
                    <m:r>
                      <a:rPr lang="pt-BR" i="1" noProof="1" dirty="0">
                        <a:solidFill>
                          <a:schemeClr val="bg1"/>
                        </a:solidFill>
                        <a:latin typeface="Cambria Math" panose="02040503050406030204" pitchFamily="18" charset="0"/>
                      </a:rPr>
                      <m:t>𝑖</m:t>
                    </m:r>
                  </m:oMath>
                </a14:m>
                <a:r>
                  <a:rPr lang="pt-BR" noProof="1">
                    <a:solidFill>
                      <a:schemeClr val="bg1"/>
                    </a:solidFill>
                  </a:rPr>
                  <a:t>, </a:t>
                </a:r>
                <a14:m>
                  <m:oMath xmlns:m="http://schemas.openxmlformats.org/officeDocument/2006/math">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𝑖</m:t>
                        </m:r>
                      </m:sub>
                    </m:sSub>
                  </m:oMath>
                </a14:m>
                <a:r>
                  <a:rPr lang="pt-BR" noProof="1">
                    <a:solidFill>
                      <a:schemeClr val="bg1"/>
                    </a:solidFill>
                  </a:rPr>
                  <a:t>, que define para o jogador </a:t>
                </a:r>
                <a14:m>
                  <m:oMath xmlns:m="http://schemas.openxmlformats.org/officeDocument/2006/math">
                    <m:r>
                      <a:rPr lang="pt-BR" i="1" noProof="1" dirty="0">
                        <a:solidFill>
                          <a:schemeClr val="bg1"/>
                        </a:solidFill>
                        <a:latin typeface="Cambria Math" panose="02040503050406030204" pitchFamily="18" charset="0"/>
                      </a:rPr>
                      <m:t>𝑖</m:t>
                    </m:r>
                  </m:oMath>
                </a14:m>
                <a:r>
                  <a:rPr lang="pt-BR" noProof="1">
                    <a:solidFill>
                      <a:schemeClr val="bg1"/>
                    </a:solidFill>
                  </a:rPr>
                  <a:t> uma utilidade </a:t>
                </a:r>
                <a14:m>
                  <m:oMath xmlns:m="http://schemas.openxmlformats.org/officeDocument/2006/math">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𝑖</m:t>
                        </m:r>
                      </m:sub>
                    </m:sSub>
                    <m:d>
                      <m:dPr>
                        <m:ctrlPr>
                          <a:rPr lang="pt-BR" i="1" noProof="1" dirty="0">
                            <a:solidFill>
                              <a:schemeClr val="bg1"/>
                            </a:solidFill>
                            <a:latin typeface="Cambria Math" panose="02040503050406030204" pitchFamily="18" charset="0"/>
                          </a:rPr>
                        </m:ctrlPr>
                      </m:dPr>
                      <m:e>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𝑠</m:t>
                            </m:r>
                          </m:e>
                          <m:sub>
                            <m:r>
                              <a:rPr lang="pt-BR" i="1" noProof="1" dirty="0">
                                <a:solidFill>
                                  <a:schemeClr val="bg1"/>
                                </a:solidFill>
                                <a:latin typeface="Cambria Math" panose="02040503050406030204" pitchFamily="18" charset="0"/>
                              </a:rPr>
                              <m:t>1</m:t>
                            </m:r>
                          </m:sub>
                        </m:sSub>
                        <m:r>
                          <a:rPr lang="pt-BR" i="1" noProof="1" dirty="0">
                            <a:solidFill>
                              <a:schemeClr val="bg1"/>
                            </a:solidFill>
                            <a:latin typeface="Cambria Math" panose="02040503050406030204" pitchFamily="18" charset="0"/>
                          </a:rPr>
                          <m:t>,…,</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𝑠</m:t>
                            </m:r>
                          </m:e>
                          <m:sub>
                            <m:r>
                              <a:rPr lang="pt-BR" i="1" noProof="1" dirty="0">
                                <a:solidFill>
                                  <a:schemeClr val="bg1"/>
                                </a:solidFill>
                                <a:latin typeface="Cambria Math" panose="02040503050406030204" pitchFamily="18" charset="0"/>
                              </a:rPr>
                              <m:t>𝑛</m:t>
                            </m:r>
                          </m:sub>
                        </m:sSub>
                      </m:e>
                    </m:d>
                  </m:oMath>
                </a14:m>
                <a:r>
                  <a:rPr lang="pt-BR" noProof="1">
                    <a:solidFill>
                      <a:schemeClr val="bg1"/>
                    </a:solidFill>
                  </a:rPr>
                  <a:t> para cada </a:t>
                </a:r>
                <a:r>
                  <a:rPr lang="pt-BR" i="1" noProof="1">
                    <a:solidFill>
                      <a:schemeClr val="bg1"/>
                    </a:solidFill>
                  </a:rPr>
                  <a:t>perfil de estratégias </a:t>
                </a:r>
                <a:r>
                  <a:rPr lang="pt-BR" noProof="1">
                    <a:solidFill>
                      <a:schemeClr val="bg1"/>
                    </a:solidFill>
                  </a:rPr>
                  <a:t>de todos os jogadores,</a:t>
                </a:r>
                <a:r>
                  <a:rPr lang="pt-BR" i="1" noProof="1">
                    <a:solidFill>
                      <a:schemeClr val="bg1"/>
                    </a:solidFill>
                  </a:rPr>
                  <a:t> </a:t>
                </a:r>
                <a14:m>
                  <m:oMath xmlns:m="http://schemas.openxmlformats.org/officeDocument/2006/math">
                    <m:r>
                      <a:rPr lang="pt-BR" i="1" noProof="1" dirty="0">
                        <a:solidFill>
                          <a:schemeClr val="bg1"/>
                        </a:solidFill>
                        <a:latin typeface="Cambria Math" panose="02040503050406030204" pitchFamily="18" charset="0"/>
                      </a:rPr>
                      <m:t>𝑠</m:t>
                    </m:r>
                    <m:r>
                      <a:rPr lang="pt-BR" noProof="1" dirty="0">
                        <a:solidFill>
                          <a:schemeClr val="bg1"/>
                        </a:solidFill>
                        <a:latin typeface="Cambria Math" panose="02040503050406030204" pitchFamily="18" charset="0"/>
                      </a:rPr>
                      <m:t>=</m:t>
                    </m:r>
                    <m:d>
                      <m:dPr>
                        <m:ctrlPr>
                          <a:rPr lang="pt-BR" i="1" noProof="1" dirty="0">
                            <a:solidFill>
                              <a:schemeClr val="bg1"/>
                            </a:solidFill>
                            <a:latin typeface="Cambria Math" panose="02040503050406030204" pitchFamily="18" charset="0"/>
                          </a:rPr>
                        </m:ctrlPr>
                      </m:dPr>
                      <m:e>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𝑠</m:t>
                            </m:r>
                          </m:e>
                          <m:sub>
                            <m:r>
                              <a:rPr lang="pt-BR" i="1" noProof="1" dirty="0">
                                <a:solidFill>
                                  <a:schemeClr val="bg1"/>
                                </a:solidFill>
                                <a:latin typeface="Cambria Math" panose="02040503050406030204" pitchFamily="18" charset="0"/>
                              </a:rPr>
                              <m:t>1</m:t>
                            </m:r>
                          </m:sub>
                        </m:sSub>
                        <m:r>
                          <a:rPr lang="pt-BR" i="1" noProof="1" dirty="0">
                            <a:solidFill>
                              <a:schemeClr val="bg1"/>
                            </a:solidFill>
                            <a:latin typeface="Cambria Math" panose="02040503050406030204" pitchFamily="18" charset="0"/>
                          </a:rPr>
                          <m:t>,…,</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𝑠</m:t>
                            </m:r>
                          </m:e>
                          <m:sub>
                            <m:r>
                              <a:rPr lang="pt-BR" i="1" noProof="1" dirty="0">
                                <a:solidFill>
                                  <a:schemeClr val="bg1"/>
                                </a:solidFill>
                                <a:latin typeface="Cambria Math" panose="02040503050406030204" pitchFamily="18" charset="0"/>
                              </a:rPr>
                              <m:t>𝑛</m:t>
                            </m:r>
                          </m:sub>
                        </m:sSub>
                      </m:e>
                    </m:d>
                  </m:oMath>
                </a14:m>
                <a:endParaRPr lang="pt-BR" noProof="1">
                  <a:solidFill>
                    <a:schemeClr val="bg1"/>
                  </a:solidFill>
                  <a:ea typeface="Cambria Math" panose="02040503050406030204" pitchFamily="18" charset="0"/>
                </a:endParaRPr>
              </a:p>
              <a:p>
                <a:pPr marL="914400" lvl="1" indent="-457200" algn="just">
                  <a:buAutoNum type="alphaUcParenBoth"/>
                </a:pPr>
                <a:endParaRPr lang="pt-BR" noProof="1">
                  <a:solidFill>
                    <a:schemeClr val="bg1"/>
                  </a:solidFill>
                  <a:ea typeface="Cambria Math" panose="02040503050406030204" pitchFamily="18" charset="0"/>
                </a:endParaRPr>
              </a:p>
              <a:p>
                <a:pPr marL="457200" lvl="1" indent="0" algn="just">
                  <a:buNone/>
                </a:pPr>
                <a:r>
                  <a:rPr lang="pt-BR" noProof="1">
                    <a:solidFill>
                      <a:schemeClr val="bg1"/>
                    </a:solidFill>
                  </a:rPr>
                  <a:t>1.2 </a:t>
                </a:r>
                <a:r>
                  <a:rPr lang="pt-BR" b="1" noProof="1">
                    <a:solidFill>
                      <a:schemeClr val="bg1"/>
                    </a:solidFill>
                  </a:rPr>
                  <a:t>DEFINIÇÃO</a:t>
                </a:r>
                <a:r>
                  <a:rPr lang="pt-BR" noProof="1">
                    <a:solidFill>
                      <a:schemeClr val="bg1"/>
                    </a:solidFill>
                  </a:rPr>
                  <a:t> A representação na </a:t>
                </a:r>
                <a:r>
                  <a:rPr lang="pt-BR" i="1" u="sng" noProof="1">
                    <a:solidFill>
                      <a:schemeClr val="bg1"/>
                    </a:solidFill>
                  </a:rPr>
                  <a:t>forma normal</a:t>
                </a:r>
                <a:r>
                  <a:rPr lang="pt-BR" i="1" noProof="1">
                    <a:solidFill>
                      <a:schemeClr val="bg1"/>
                    </a:solidFill>
                  </a:rPr>
                  <a:t> </a:t>
                </a:r>
                <a:r>
                  <a:rPr lang="pt-BR" noProof="1">
                    <a:solidFill>
                      <a:schemeClr val="bg1"/>
                    </a:solidFill>
                  </a:rPr>
                  <a:t>de um jogo de </a:t>
                </a:r>
                <a14:m>
                  <m:oMath xmlns:m="http://schemas.openxmlformats.org/officeDocument/2006/math">
                    <m:r>
                      <a:rPr lang="pt-BR" i="1" noProof="1" dirty="0">
                        <a:solidFill>
                          <a:schemeClr val="bg1"/>
                        </a:solidFill>
                        <a:latin typeface="Cambria Math" panose="02040503050406030204" pitchFamily="18" charset="0"/>
                      </a:rPr>
                      <m:t>𝑛</m:t>
                    </m:r>
                  </m:oMath>
                </a14:m>
                <a:r>
                  <a:rPr lang="pt-BR" noProof="1">
                    <a:solidFill>
                      <a:schemeClr val="bg1"/>
                    </a:solidFill>
                  </a:rPr>
                  <a:t> jogadores especifica os espaços de estratégia de cada jogador, </a:t>
                </a:r>
                <a14:m>
                  <m:oMath xmlns:m="http://schemas.openxmlformats.org/officeDocument/2006/math">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𝑆</m:t>
                        </m:r>
                      </m:e>
                      <m:sub>
                        <m:r>
                          <a:rPr lang="pt-BR" i="1" noProof="1" dirty="0">
                            <a:solidFill>
                              <a:schemeClr val="bg1"/>
                            </a:solidFill>
                            <a:latin typeface="Cambria Math" panose="02040503050406030204" pitchFamily="18" charset="0"/>
                          </a:rPr>
                          <m:t>1</m:t>
                        </m:r>
                      </m:sub>
                    </m:sSub>
                    <m:r>
                      <a:rPr lang="pt-BR" i="1" noProof="1" dirty="0">
                        <a:solidFill>
                          <a:schemeClr val="bg1"/>
                        </a:solidFill>
                        <a:latin typeface="Cambria Math" panose="02040503050406030204" pitchFamily="18" charset="0"/>
                      </a:rPr>
                      <m:t>,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 </m:t>
                        </m:r>
                        <m:r>
                          <a:rPr lang="pt-BR" i="1" noProof="1" dirty="0">
                            <a:solidFill>
                              <a:schemeClr val="bg1"/>
                            </a:solidFill>
                            <a:latin typeface="Cambria Math" panose="02040503050406030204" pitchFamily="18" charset="0"/>
                          </a:rPr>
                          <m:t>𝑆</m:t>
                        </m:r>
                      </m:e>
                      <m:sub>
                        <m:r>
                          <a:rPr lang="pt-BR" i="1" noProof="1" dirty="0">
                            <a:solidFill>
                              <a:schemeClr val="bg1"/>
                            </a:solidFill>
                            <a:latin typeface="Cambria Math" panose="02040503050406030204" pitchFamily="18" charset="0"/>
                          </a:rPr>
                          <m:t>2</m:t>
                        </m:r>
                      </m:sub>
                    </m:sSub>
                    <m:r>
                      <a:rPr lang="pt-BR" i="1" noProof="1" dirty="0">
                        <a:solidFill>
                          <a:schemeClr val="bg1"/>
                        </a:solidFill>
                        <a:latin typeface="Cambria Math" panose="02040503050406030204" pitchFamily="18" charset="0"/>
                      </a:rPr>
                      <m:t>,  …,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𝑆</m:t>
                        </m:r>
                      </m:e>
                      <m:sub>
                        <m:r>
                          <a:rPr lang="pt-BR" i="1" noProof="1" dirty="0">
                            <a:solidFill>
                              <a:schemeClr val="bg1"/>
                            </a:solidFill>
                            <a:latin typeface="Cambria Math" panose="02040503050406030204" pitchFamily="18" charset="0"/>
                          </a:rPr>
                          <m:t>𝑛</m:t>
                        </m:r>
                      </m:sub>
                    </m:sSub>
                  </m:oMath>
                </a14:m>
                <a:r>
                  <a:rPr lang="pt-BR" noProof="1">
                    <a:solidFill>
                      <a:schemeClr val="bg1"/>
                    </a:solidFill>
                  </a:rPr>
                  <a:t>, e suas funções de payoff</a:t>
                </a:r>
                <a:r>
                  <a:rPr lang="pt-BR" i="1" noProof="1">
                    <a:solidFill>
                      <a:schemeClr val="bg1"/>
                    </a:solidFill>
                  </a:rPr>
                  <a:t> </a:t>
                </a:r>
                <a14:m>
                  <m:oMath xmlns:m="http://schemas.openxmlformats.org/officeDocument/2006/math">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1</m:t>
                        </m:r>
                      </m:sub>
                    </m:sSub>
                    <m:r>
                      <a:rPr lang="pt-BR" i="1" noProof="1" dirty="0">
                        <a:solidFill>
                          <a:schemeClr val="bg1"/>
                        </a:solidFill>
                        <a:latin typeface="Cambria Math" panose="02040503050406030204" pitchFamily="18" charset="0"/>
                      </a:rPr>
                      <m:t>,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2</m:t>
                        </m:r>
                      </m:sub>
                    </m:sSub>
                    <m:r>
                      <a:rPr lang="pt-BR" i="1" noProof="1" dirty="0">
                        <a:solidFill>
                          <a:schemeClr val="bg1"/>
                        </a:solidFill>
                        <a:latin typeface="Cambria Math" panose="02040503050406030204" pitchFamily="18" charset="0"/>
                      </a:rPr>
                      <m:t>, …,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𝑛</m:t>
                        </m:r>
                      </m:sub>
                    </m:sSub>
                  </m:oMath>
                </a14:m>
                <a:r>
                  <a:rPr lang="pt-BR" i="1" noProof="1">
                    <a:solidFill>
                      <a:schemeClr val="bg1"/>
                    </a:solidFill>
                  </a:rPr>
                  <a:t>. </a:t>
                </a:r>
                <a:r>
                  <a:rPr lang="pt-BR" noProof="1">
                    <a:solidFill>
                      <a:schemeClr val="bg1"/>
                    </a:solidFill>
                  </a:rPr>
                  <a:t>Nós denotamos esse jogo como </a:t>
                </a:r>
                <a14:m>
                  <m:oMath xmlns:m="http://schemas.openxmlformats.org/officeDocument/2006/math">
                    <m:r>
                      <a:rPr lang="pt-BR" i="1" noProof="1" dirty="0">
                        <a:solidFill>
                          <a:schemeClr val="bg1"/>
                        </a:solidFill>
                        <a:latin typeface="Cambria Math" panose="02040503050406030204" pitchFamily="18" charset="0"/>
                      </a:rPr>
                      <m:t>𝐺</m:t>
                    </m:r>
                    <m:r>
                      <a:rPr lang="pt-BR" i="1" noProof="1" dirty="0">
                        <a:solidFill>
                          <a:schemeClr val="bg1"/>
                        </a:solidFill>
                        <a:latin typeface="Cambria Math" panose="02040503050406030204" pitchFamily="18" charset="0"/>
                      </a:rPr>
                      <m:t>=</m:t>
                    </m:r>
                    <m:d>
                      <m:dPr>
                        <m:begChr m:val="{"/>
                        <m:endChr m:val="}"/>
                        <m:ctrlPr>
                          <a:rPr lang="pt-BR" i="1" noProof="1" dirty="0">
                            <a:solidFill>
                              <a:schemeClr val="bg1"/>
                            </a:solidFill>
                            <a:latin typeface="Cambria Math" panose="02040503050406030204" pitchFamily="18" charset="0"/>
                          </a:rPr>
                        </m:ctrlPr>
                      </m:dPr>
                      <m:e>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𝑆</m:t>
                            </m:r>
                          </m:e>
                          <m:sub>
                            <m:r>
                              <a:rPr lang="pt-BR" i="1" noProof="1" dirty="0">
                                <a:solidFill>
                                  <a:schemeClr val="bg1"/>
                                </a:solidFill>
                                <a:latin typeface="Cambria Math" panose="02040503050406030204" pitchFamily="18" charset="0"/>
                              </a:rPr>
                              <m:t>1</m:t>
                            </m:r>
                          </m:sub>
                        </m:sSub>
                        <m:r>
                          <a:rPr lang="pt-BR" i="1" noProof="1" dirty="0">
                            <a:solidFill>
                              <a:schemeClr val="bg1"/>
                            </a:solidFill>
                            <a:latin typeface="Cambria Math" panose="02040503050406030204" pitchFamily="18" charset="0"/>
                          </a:rPr>
                          <m:t>,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𝑆</m:t>
                            </m:r>
                          </m:e>
                          <m:sub>
                            <m:r>
                              <a:rPr lang="pt-BR" i="1" noProof="1" dirty="0">
                                <a:solidFill>
                                  <a:schemeClr val="bg1"/>
                                </a:solidFill>
                                <a:latin typeface="Cambria Math" panose="02040503050406030204" pitchFamily="18" charset="0"/>
                              </a:rPr>
                              <m:t>2</m:t>
                            </m:r>
                          </m:sub>
                        </m:sSub>
                        <m:r>
                          <a:rPr lang="pt-BR" i="1" noProof="1" dirty="0">
                            <a:solidFill>
                              <a:schemeClr val="bg1"/>
                            </a:solidFill>
                            <a:latin typeface="Cambria Math" panose="02040503050406030204" pitchFamily="18" charset="0"/>
                          </a:rPr>
                          <m:t>, …,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𝑆</m:t>
                            </m:r>
                          </m:e>
                          <m:sub>
                            <m:r>
                              <a:rPr lang="pt-BR" i="1" noProof="1" dirty="0">
                                <a:solidFill>
                                  <a:schemeClr val="bg1"/>
                                </a:solidFill>
                                <a:latin typeface="Cambria Math" panose="02040503050406030204" pitchFamily="18" charset="0"/>
                              </a:rPr>
                              <m:t>𝑛</m:t>
                            </m:r>
                          </m:sub>
                        </m:sSub>
                        <m:r>
                          <a:rPr lang="pt-BR" i="1" noProof="1" dirty="0">
                            <a:solidFill>
                              <a:schemeClr val="bg1"/>
                            </a:solidFill>
                            <a:latin typeface="Cambria Math" panose="02040503050406030204" pitchFamily="18" charset="0"/>
                          </a:rPr>
                          <m:t>;</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1</m:t>
                            </m:r>
                          </m:sub>
                        </m:sSub>
                        <m:r>
                          <a:rPr lang="pt-BR" i="1" noProof="1" dirty="0">
                            <a:solidFill>
                              <a:schemeClr val="bg1"/>
                            </a:solidFill>
                            <a:latin typeface="Cambria Math" panose="02040503050406030204" pitchFamily="18" charset="0"/>
                          </a:rPr>
                          <m:t>,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2</m:t>
                            </m:r>
                          </m:sub>
                        </m:sSub>
                        <m:r>
                          <a:rPr lang="pt-BR" i="1" noProof="1" dirty="0">
                            <a:solidFill>
                              <a:schemeClr val="bg1"/>
                            </a:solidFill>
                            <a:latin typeface="Cambria Math" panose="02040503050406030204" pitchFamily="18" charset="0"/>
                          </a:rPr>
                          <m:t>, …,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𝑛</m:t>
                            </m:r>
                          </m:sub>
                        </m:sSub>
                      </m:e>
                    </m:d>
                  </m:oMath>
                </a14:m>
                <a:r>
                  <a:rPr lang="pt-BR" noProof="1">
                    <a:solidFill>
                      <a:schemeClr val="bg1"/>
                    </a:solidFill>
                  </a:rPr>
                  <a:t>.</a:t>
                </a:r>
                <a:endParaRPr lang="pt-BR" noProof="1">
                  <a:solidFill>
                    <a:schemeClr val="bg1"/>
                  </a:solidFill>
                  <a:ea typeface="Cambria Math" panose="02040503050406030204" pitchFamily="18" charset="0"/>
                </a:endParaRPr>
              </a:p>
              <a:p>
                <a:pPr marL="457200" lvl="1" indent="0" algn="just">
                  <a:buNone/>
                </a:pPr>
                <a:endParaRPr lang="pt-BR" noProof="1">
                  <a:solidFill>
                    <a:schemeClr val="bg1"/>
                  </a:solidFill>
                  <a:ea typeface="Cambria Math" panose="02040503050406030204" pitchFamily="18" charset="0"/>
                </a:endParaRPr>
              </a:p>
              <a:p>
                <a:pPr marL="457200" lvl="1" indent="0" algn="just">
                  <a:buNone/>
                </a:pPr>
                <a:endParaRPr lang="pt-BR" noProof="1"/>
              </a:p>
            </p:txBody>
          </p:sp>
        </mc:Choice>
        <mc:Fallback xmlns="">
          <p:sp>
            <p:nvSpPr>
              <p:cNvPr id="7" name="Content Placeholder 2">
                <a:extLst>
                  <a:ext uri="{FF2B5EF4-FFF2-40B4-BE49-F238E27FC236}">
                    <a16:creationId xmlns:a16="http://schemas.microsoft.com/office/drawing/2014/main" id="{D2CD11BB-1934-4F65-8C9F-F296D115EBD6}"/>
                  </a:ext>
                </a:extLst>
              </p:cNvPr>
              <p:cNvSpPr>
                <a:spLocks noGrp="1" noRot="1" noChangeAspect="1" noMove="1" noResize="1" noEditPoints="1" noAdjustHandles="1" noChangeArrowheads="1" noChangeShapeType="1" noTextEdit="1"/>
              </p:cNvSpPr>
              <p:nvPr>
                <p:ph idx="1"/>
              </p:nvPr>
            </p:nvSpPr>
            <p:spPr>
              <a:xfrm>
                <a:off x="838200" y="808342"/>
                <a:ext cx="10515600" cy="5794578"/>
              </a:xfrm>
              <a:blipFill>
                <a:blip r:embed="rId3"/>
                <a:stretch>
                  <a:fillRect l="-1217" t="-1789" r="-1159"/>
                </a:stretch>
              </a:blipFill>
            </p:spPr>
            <p:txBody>
              <a:bodyPr/>
              <a:lstStyle/>
              <a:p>
                <a:r>
                  <a:rPr lang="pt-BR">
                    <a:noFill/>
                  </a:rPr>
                  <a:t> </a:t>
                </a:r>
              </a:p>
            </p:txBody>
          </p:sp>
        </mc:Fallback>
      </mc:AlternateContent>
      <p:sp>
        <p:nvSpPr>
          <p:cNvPr id="8" name="Footer Placeholder 1">
            <a:extLst>
              <a:ext uri="{FF2B5EF4-FFF2-40B4-BE49-F238E27FC236}">
                <a16:creationId xmlns:a16="http://schemas.microsoft.com/office/drawing/2014/main" id="{73485EDC-C43E-496F-BB79-E846BCB4034E}"/>
              </a:ext>
            </a:extLst>
          </p:cNvPr>
          <p:cNvSpPr>
            <a:spLocks noGrp="1"/>
          </p:cNvSpPr>
          <p:nvPr>
            <p:ph type="ftr" sz="quarter" idx="11"/>
          </p:nvPr>
        </p:nvSpPr>
        <p:spPr>
          <a:xfrm>
            <a:off x="4038600" y="6356350"/>
            <a:ext cx="4114800" cy="365125"/>
          </a:xfrm>
        </p:spPr>
        <p:txBody>
          <a:bodyPr/>
          <a:lstStyle/>
          <a:p>
            <a:r>
              <a:rPr lang="pt-BR" dirty="0"/>
              <a:t>Robson Tigre </a:t>
            </a:r>
            <a:endParaRPr lang="en-US" dirty="0"/>
          </a:p>
        </p:txBody>
      </p:sp>
      <p:sp>
        <p:nvSpPr>
          <p:cNvPr id="2" name="Slide Number Placeholder 1">
            <a:extLst>
              <a:ext uri="{FF2B5EF4-FFF2-40B4-BE49-F238E27FC236}">
                <a16:creationId xmlns:a16="http://schemas.microsoft.com/office/drawing/2014/main" id="{7F7C39A7-92BE-4780-ABD4-AB5BCF28E8AA}"/>
              </a:ext>
            </a:extLst>
          </p:cNvPr>
          <p:cNvSpPr>
            <a:spLocks noGrp="1"/>
          </p:cNvSpPr>
          <p:nvPr>
            <p:ph type="sldNum" sz="quarter" idx="12"/>
          </p:nvPr>
        </p:nvSpPr>
        <p:spPr/>
        <p:txBody>
          <a:bodyPr/>
          <a:lstStyle/>
          <a:p>
            <a:fld id="{AF67EEE8-F201-4410-BA13-233EFB93B646}" type="slidenum">
              <a:rPr lang="pt-BR" smtClean="0"/>
              <a:t>3</a:t>
            </a:fld>
            <a:endParaRPr lang="pt-BR"/>
          </a:p>
        </p:txBody>
      </p:sp>
    </p:spTree>
    <p:extLst>
      <p:ext uri="{BB962C8B-B14F-4D97-AF65-F5344CB8AC3E}">
        <p14:creationId xmlns:p14="http://schemas.microsoft.com/office/powerpoint/2010/main" val="1660160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540000"/>
            <a:ext cx="10844742" cy="2298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Modelo de duopólio de Cournot (1838)</a:t>
            </a:r>
            <a:endParaRPr lang="pt-BR" sz="2000" dirty="0">
              <a:solidFill>
                <a:schemeClr val="bg1"/>
              </a:solidFill>
            </a:endParaRPr>
          </a:p>
        </p:txBody>
      </p:sp>
      <p:sp>
        <p:nvSpPr>
          <p:cNvPr id="3" name="Footer Placeholder 2">
            <a:extLst>
              <a:ext uri="{FF2B5EF4-FFF2-40B4-BE49-F238E27FC236}">
                <a16:creationId xmlns:a16="http://schemas.microsoft.com/office/drawing/2014/main" id="{F2C15D62-2068-486D-B286-F34294F7AC8A}"/>
              </a:ext>
            </a:extLst>
          </p:cNvPr>
          <p:cNvSpPr>
            <a:spLocks noGrp="1"/>
          </p:cNvSpPr>
          <p:nvPr>
            <p:ph type="ftr" sz="quarter" idx="11"/>
          </p:nvPr>
        </p:nvSpPr>
        <p:spPr/>
        <p:txBody>
          <a:bodyPr/>
          <a:lstStyle/>
          <a:p>
            <a:r>
              <a:rPr lang="pt-BR" dirty="0"/>
              <a:t>Robson Tigre </a:t>
            </a:r>
            <a:endParaRPr lang="en-US" dirty="0"/>
          </a:p>
        </p:txBody>
      </p:sp>
    </p:spTree>
    <p:extLst>
      <p:ext uri="{BB962C8B-B14F-4D97-AF65-F5344CB8AC3E}">
        <p14:creationId xmlns:p14="http://schemas.microsoft.com/office/powerpoint/2010/main" val="1484988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3B92-2AD1-4CE2-86AB-41184C5A848F}"/>
              </a:ext>
            </a:extLst>
          </p:cNvPr>
          <p:cNvSpPr>
            <a:spLocks noGrp="1"/>
          </p:cNvSpPr>
          <p:nvPr>
            <p:ph type="title"/>
          </p:nvPr>
        </p:nvSpPr>
        <p:spPr/>
        <p:txBody>
          <a:bodyPr/>
          <a:lstStyle/>
          <a:p>
            <a:r>
              <a:rPr lang="pt-BR" b="1" noProof="1"/>
              <a:t>Modelo de duopólio de Cournot (1838)</a:t>
            </a:r>
          </a:p>
        </p:txBody>
      </p:sp>
      <p:sp>
        <p:nvSpPr>
          <p:cNvPr id="3" name="Content Placeholder 2">
            <a:extLst>
              <a:ext uri="{FF2B5EF4-FFF2-40B4-BE49-F238E27FC236}">
                <a16:creationId xmlns:a16="http://schemas.microsoft.com/office/drawing/2014/main" id="{1048CF5B-2762-45E6-9327-B91138EE2617}"/>
              </a:ext>
            </a:extLst>
          </p:cNvPr>
          <p:cNvSpPr>
            <a:spLocks noGrp="1"/>
          </p:cNvSpPr>
          <p:nvPr>
            <p:ph idx="1"/>
          </p:nvPr>
        </p:nvSpPr>
        <p:spPr/>
        <p:txBody>
          <a:bodyPr>
            <a:normAutofit/>
          </a:bodyPr>
          <a:lstStyle/>
          <a:p>
            <a:pPr marL="0" indent="0" algn="just">
              <a:lnSpc>
                <a:spcPct val="100000"/>
              </a:lnSpc>
              <a:spcAft>
                <a:spcPts val="1000"/>
              </a:spcAft>
              <a:buNone/>
            </a:pPr>
            <a:r>
              <a:rPr lang="pt-BR" b="1" noProof="1"/>
              <a:t>Duas empresas </a:t>
            </a:r>
          </a:p>
          <a:p>
            <a:pPr algn="just">
              <a:lnSpc>
                <a:spcPct val="100000"/>
              </a:lnSpc>
              <a:spcAft>
                <a:spcPts val="1000"/>
              </a:spcAft>
            </a:pPr>
            <a:r>
              <a:rPr lang="pt-BR" noProof="1"/>
              <a:t>Produto homogêneo </a:t>
            </a:r>
          </a:p>
          <a:p>
            <a:pPr algn="just">
              <a:lnSpc>
                <a:spcPct val="100000"/>
              </a:lnSpc>
              <a:spcAft>
                <a:spcPts val="1000"/>
              </a:spcAft>
            </a:pPr>
            <a:r>
              <a:rPr lang="pt-BR" noProof="1"/>
              <a:t>Não cooperam</a:t>
            </a:r>
          </a:p>
          <a:p>
            <a:pPr algn="just">
              <a:lnSpc>
                <a:spcPct val="100000"/>
              </a:lnSpc>
              <a:spcAft>
                <a:spcPts val="1000"/>
              </a:spcAft>
            </a:pPr>
            <a:r>
              <a:rPr lang="pt-BR" noProof="1"/>
              <a:t>Competem em quantidade e escolhem </a:t>
            </a:r>
            <a:r>
              <a:rPr lang="pt-BR" i="1" noProof="1"/>
              <a:t>simultaneamente</a:t>
            </a:r>
            <a:r>
              <a:rPr lang="pt-BR" noProof="1"/>
              <a:t> </a:t>
            </a:r>
          </a:p>
          <a:p>
            <a:pPr algn="just">
              <a:lnSpc>
                <a:spcPct val="100000"/>
              </a:lnSpc>
              <a:spcAft>
                <a:spcPts val="1000"/>
              </a:spcAft>
            </a:pPr>
            <a:r>
              <a:rPr lang="pt-BR" noProof="1"/>
              <a:t>Tem poder de mercado (sua decisão de produção afeta o preço) </a:t>
            </a:r>
          </a:p>
          <a:p>
            <a:pPr algn="just">
              <a:lnSpc>
                <a:spcPct val="100000"/>
              </a:lnSpc>
              <a:spcAft>
                <a:spcPts val="1000"/>
              </a:spcAft>
            </a:pPr>
            <a:r>
              <a:rPr lang="pt-BR" noProof="1"/>
              <a:t>São economicamente racionais e buscando maximizar o lucro, </a:t>
            </a:r>
            <a:r>
              <a:rPr lang="pt-BR" i="1" noProof="1"/>
              <a:t>dadas as decisões de seus concorrentes</a:t>
            </a:r>
            <a:r>
              <a:rPr lang="pt-BR" noProof="1"/>
              <a:t>.</a:t>
            </a:r>
          </a:p>
        </p:txBody>
      </p:sp>
      <p:sp>
        <p:nvSpPr>
          <p:cNvPr id="10" name="Footer Placeholder 9">
            <a:extLst>
              <a:ext uri="{FF2B5EF4-FFF2-40B4-BE49-F238E27FC236}">
                <a16:creationId xmlns:a16="http://schemas.microsoft.com/office/drawing/2014/main" id="{9B0AD82B-7178-4484-A94C-C713DA70954C}"/>
              </a:ext>
            </a:extLst>
          </p:cNvPr>
          <p:cNvSpPr>
            <a:spLocks noGrp="1"/>
          </p:cNvSpPr>
          <p:nvPr>
            <p:ph type="ftr" sz="quarter" idx="11"/>
          </p:nvPr>
        </p:nvSpPr>
        <p:spPr/>
        <p:txBody>
          <a:bodyPr/>
          <a:lstStyle/>
          <a:p>
            <a:r>
              <a:rPr lang="pt-BR" dirty="0"/>
              <a:t>Robson Tigre </a:t>
            </a:r>
            <a:endParaRPr lang="en-US" dirty="0"/>
          </a:p>
        </p:txBody>
      </p:sp>
      <p:sp>
        <p:nvSpPr>
          <p:cNvPr id="15" name="Slide Number Placeholder 14">
            <a:extLst>
              <a:ext uri="{FF2B5EF4-FFF2-40B4-BE49-F238E27FC236}">
                <a16:creationId xmlns:a16="http://schemas.microsoft.com/office/drawing/2014/main" id="{F8084F5E-F06C-40C1-A6D6-8E92B008FBDD}"/>
              </a:ext>
            </a:extLst>
          </p:cNvPr>
          <p:cNvSpPr>
            <a:spLocks noGrp="1"/>
          </p:cNvSpPr>
          <p:nvPr>
            <p:ph type="sldNum" sz="quarter" idx="12"/>
          </p:nvPr>
        </p:nvSpPr>
        <p:spPr/>
        <p:txBody>
          <a:bodyPr/>
          <a:lstStyle/>
          <a:p>
            <a:fld id="{AF67EEE8-F201-4410-BA13-233EFB93B646}" type="slidenum">
              <a:rPr lang="pt-BR" smtClean="0"/>
              <a:t>31</a:t>
            </a:fld>
            <a:endParaRPr lang="pt-BR"/>
          </a:p>
        </p:txBody>
      </p:sp>
    </p:spTree>
    <p:extLst>
      <p:ext uri="{BB962C8B-B14F-4D97-AF65-F5344CB8AC3E}">
        <p14:creationId xmlns:p14="http://schemas.microsoft.com/office/powerpoint/2010/main" val="3756895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3B92-2AD1-4CE2-86AB-41184C5A848F}"/>
              </a:ext>
            </a:extLst>
          </p:cNvPr>
          <p:cNvSpPr>
            <a:spLocks noGrp="1"/>
          </p:cNvSpPr>
          <p:nvPr>
            <p:ph type="title"/>
          </p:nvPr>
        </p:nvSpPr>
        <p:spPr/>
        <p:txBody>
          <a:bodyPr/>
          <a:lstStyle/>
          <a:p>
            <a:r>
              <a:rPr lang="pt-BR" b="1" noProof="1"/>
              <a:t>Modelo de duopólio de Cournot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48CF5B-2762-45E6-9327-B91138EE2617}"/>
                  </a:ext>
                </a:extLst>
              </p:cNvPr>
              <p:cNvSpPr>
                <a:spLocks noGrp="1"/>
              </p:cNvSpPr>
              <p:nvPr>
                <p:ph idx="1"/>
              </p:nvPr>
            </p:nvSpPr>
            <p:spPr/>
            <p:txBody>
              <a:bodyPr>
                <a:normAutofit fontScale="85000" lnSpcReduction="20000"/>
              </a:bodyPr>
              <a:lstStyle/>
              <a:p>
                <a:pPr>
                  <a:lnSpc>
                    <a:spcPct val="100000"/>
                  </a:lnSpc>
                </a:pP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1</m:t>
                        </m:r>
                      </m:sub>
                    </m:sSub>
                  </m:oMath>
                </a14:m>
                <a:r>
                  <a:rPr lang="pt-BR" noProof="1"/>
                  <a:t> e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2</m:t>
                        </m:r>
                      </m:sub>
                    </m:sSub>
                  </m:oMath>
                </a14:m>
                <a:r>
                  <a:rPr lang="pt-BR" noProof="1"/>
                  <a:t> quantidades de um produto homogêneo produzidas por cada firma</a:t>
                </a:r>
              </a:p>
              <a:p>
                <a:pPr>
                  <a:lnSpc>
                    <a:spcPct val="100000"/>
                  </a:lnSpc>
                </a:pPr>
                <a:endParaRPr lang="pt-BR" noProof="1"/>
              </a:p>
              <a:p>
                <a:pPr>
                  <a:lnSpc>
                    <a:spcPct val="100000"/>
                  </a:lnSpc>
                </a:pPr>
                <a14:m>
                  <m:oMath xmlns:m="http://schemas.openxmlformats.org/officeDocument/2006/math">
                    <m:r>
                      <a:rPr lang="pt-BR" i="1" noProof="1" dirty="0">
                        <a:latin typeface="Cambria Math" panose="02040503050406030204" pitchFamily="18" charset="0"/>
                      </a:rPr>
                      <m:t>𝑃</m:t>
                    </m:r>
                    <m:d>
                      <m:dPr>
                        <m:ctrlPr>
                          <a:rPr lang="pt-BR" i="1" noProof="1" dirty="0">
                            <a:latin typeface="Cambria Math" panose="02040503050406030204" pitchFamily="18" charset="0"/>
                          </a:rPr>
                        </m:ctrlPr>
                      </m:dPr>
                      <m:e>
                        <m:r>
                          <a:rPr lang="pt-BR" i="1" noProof="1" dirty="0">
                            <a:latin typeface="Cambria Math" panose="02040503050406030204" pitchFamily="18" charset="0"/>
                          </a:rPr>
                          <m:t>𝑄</m:t>
                        </m:r>
                      </m:e>
                    </m:d>
                    <m:r>
                      <a:rPr lang="pt-BR" i="1" noProof="1" dirty="0">
                        <a:latin typeface="Cambria Math" panose="02040503050406030204" pitchFamily="18" charset="0"/>
                      </a:rPr>
                      <m:t>=</m:t>
                    </m:r>
                    <m:r>
                      <a:rPr lang="pt-BR" i="1" noProof="1" dirty="0">
                        <a:latin typeface="Cambria Math" panose="02040503050406030204" pitchFamily="18" charset="0"/>
                      </a:rPr>
                      <m:t>𝑎</m:t>
                    </m:r>
                    <m:r>
                      <a:rPr lang="pt-BR" i="1" noProof="1" dirty="0">
                        <a:latin typeface="Cambria Math" panose="02040503050406030204" pitchFamily="18" charset="0"/>
                      </a:rPr>
                      <m:t>−</m:t>
                    </m:r>
                    <m:r>
                      <a:rPr lang="pt-BR" i="1" noProof="1" dirty="0">
                        <a:latin typeface="Cambria Math" panose="02040503050406030204" pitchFamily="18" charset="0"/>
                      </a:rPr>
                      <m:t>𝑄</m:t>
                    </m:r>
                  </m:oMath>
                </a14:m>
                <a:r>
                  <a:rPr lang="pt-BR" noProof="1"/>
                  <a:t> é demanda inversa do bem</a:t>
                </a:r>
                <a:r>
                  <a:rPr lang="pt-BR" noProof="1">
                    <a:solidFill>
                      <a:srgbClr val="FF0000"/>
                    </a:solidFill>
                  </a:rPr>
                  <a:t>*</a:t>
                </a:r>
              </a:p>
              <a:p>
                <a:pPr>
                  <a:lnSpc>
                    <a:spcPct val="100000"/>
                  </a:lnSpc>
                </a:pPr>
                <a:endParaRPr lang="pt-BR" noProof="1">
                  <a:solidFill>
                    <a:srgbClr val="FF0000"/>
                  </a:solidFill>
                </a:endParaRPr>
              </a:p>
              <a:p>
                <a:pPr>
                  <a:lnSpc>
                    <a:spcPct val="100000"/>
                  </a:lnSpc>
                </a:pPr>
                <a14:m>
                  <m:oMath xmlns:m="http://schemas.openxmlformats.org/officeDocument/2006/math">
                    <m:r>
                      <a:rPr lang="pt-BR" i="1" noProof="1" dirty="0">
                        <a:latin typeface="Cambria Math" panose="02040503050406030204" pitchFamily="18" charset="0"/>
                      </a:rPr>
                      <m:t>𝑄</m:t>
                    </m:r>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1</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2</m:t>
                        </m:r>
                      </m:sub>
                    </m:sSub>
                  </m:oMath>
                </a14:m>
                <a:r>
                  <a:rPr lang="pt-BR" noProof="1"/>
                  <a:t> é a quantidade agregada do bem no mercado</a:t>
                </a:r>
              </a:p>
              <a:p>
                <a:pPr>
                  <a:lnSpc>
                    <a:spcPct val="100000"/>
                  </a:lnSpc>
                </a:pPr>
                <a:endParaRPr lang="pt-BR" noProof="1"/>
              </a:p>
              <a:p>
                <a:pPr>
                  <a:lnSpc>
                    <a:spcPct val="100000"/>
                  </a:lnSpc>
                </a:pP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𝐶</m:t>
                        </m:r>
                      </m:e>
                      <m:sub>
                        <m:r>
                          <a:rPr lang="pt-BR" i="1" noProof="1" dirty="0">
                            <a:latin typeface="Cambria Math" panose="02040503050406030204" pitchFamily="18" charset="0"/>
                          </a:rPr>
                          <m:t>𝑖</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𝑖</m:t>
                            </m:r>
                          </m:sub>
                        </m:sSub>
                      </m:e>
                    </m:d>
                    <m:r>
                      <a:rPr lang="pt-BR" i="1" noProof="1" dirty="0">
                        <a:latin typeface="Cambria Math" panose="02040503050406030204" pitchFamily="18" charset="0"/>
                      </a:rPr>
                      <m:t>=</m:t>
                    </m:r>
                    <m:r>
                      <a:rPr lang="pt-BR" i="1" noProof="1" dirty="0">
                        <a:latin typeface="Cambria Math" panose="02040503050406030204" pitchFamily="18" charset="0"/>
                      </a:rPr>
                      <m:t>𝑐</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𝑖</m:t>
                        </m:r>
                      </m:sub>
                    </m:sSub>
                  </m:oMath>
                </a14:m>
                <a:r>
                  <a:rPr lang="pt-BR" noProof="1"/>
                  <a:t> (o que isso significa?)</a:t>
                </a:r>
              </a:p>
              <a:p>
                <a:pPr lvl="1">
                  <a:lnSpc>
                    <a:spcPct val="170000"/>
                  </a:lnSpc>
                </a:pPr>
                <a:r>
                  <a:rPr lang="pt-BR" noProof="1"/>
                  <a:t>Não há custo fixo;</a:t>
                </a:r>
              </a:p>
              <a:p>
                <a:pPr lvl="1">
                  <a:lnSpc>
                    <a:spcPct val="120000"/>
                  </a:lnSpc>
                </a:pPr>
                <a:r>
                  <a:rPr lang="pt-BR" noProof="1"/>
                  <a:t>O custo marginal é constante</a:t>
                </a:r>
              </a:p>
              <a:p>
                <a:pPr lvl="1">
                  <a:lnSpc>
                    <a:spcPct val="120000"/>
                  </a:lnSpc>
                </a:pPr>
                <a:r>
                  <a:rPr lang="pt-BR" noProof="1"/>
                  <a:t>Assumiremos que </a:t>
                </a:r>
                <a14:m>
                  <m:oMath xmlns:m="http://schemas.openxmlformats.org/officeDocument/2006/math">
                    <m:r>
                      <a:rPr lang="pt-BR" i="1" noProof="1" dirty="0">
                        <a:latin typeface="Cambria Math" panose="02040503050406030204" pitchFamily="18" charset="0"/>
                      </a:rPr>
                      <m:t>𝑐</m:t>
                    </m:r>
                    <m:r>
                      <a:rPr lang="pt-BR" i="1" noProof="1" dirty="0">
                        <a:latin typeface="Cambria Math" panose="02040503050406030204" pitchFamily="18" charset="0"/>
                      </a:rPr>
                      <m:t>&lt;</m:t>
                    </m:r>
                    <m:r>
                      <a:rPr lang="pt-BR" i="1" noProof="1" dirty="0">
                        <a:latin typeface="Cambria Math" panose="02040503050406030204" pitchFamily="18" charset="0"/>
                      </a:rPr>
                      <m:t>𝑎</m:t>
                    </m:r>
                  </m:oMath>
                </a14:m>
                <a:endParaRPr lang="pt-BR" noProof="1"/>
              </a:p>
            </p:txBody>
          </p:sp>
        </mc:Choice>
        <mc:Fallback xmlns="">
          <p:sp>
            <p:nvSpPr>
              <p:cNvPr id="3" name="Content Placeholder 2">
                <a:extLst>
                  <a:ext uri="{FF2B5EF4-FFF2-40B4-BE49-F238E27FC236}">
                    <a16:creationId xmlns:a16="http://schemas.microsoft.com/office/drawing/2014/main" id="{1048CF5B-2762-45E6-9327-B91138EE2617}"/>
                  </a:ext>
                </a:extLst>
              </p:cNvPr>
              <p:cNvSpPr>
                <a:spLocks noGrp="1" noRot="1" noChangeAspect="1" noMove="1" noResize="1" noEditPoints="1" noAdjustHandles="1" noChangeArrowheads="1" noChangeShapeType="1" noTextEdit="1"/>
              </p:cNvSpPr>
              <p:nvPr>
                <p:ph idx="1"/>
              </p:nvPr>
            </p:nvSpPr>
            <p:spPr>
              <a:blipFill>
                <a:blip r:embed="rId3"/>
                <a:stretch>
                  <a:fillRect l="-812" t="-2661"/>
                </a:stretch>
              </a:blipFill>
            </p:spPr>
            <p:txBody>
              <a:bodyPr/>
              <a:lstStyle/>
              <a:p>
                <a:r>
                  <a:rPr lang="pt-BR">
                    <a:noFill/>
                  </a:rPr>
                  <a:t> </a:t>
                </a:r>
              </a:p>
            </p:txBody>
          </p:sp>
        </mc:Fallback>
      </mc:AlternateContent>
      <p:sp>
        <p:nvSpPr>
          <p:cNvPr id="5" name="Rectangle 4">
            <a:extLst>
              <a:ext uri="{FF2B5EF4-FFF2-40B4-BE49-F238E27FC236}">
                <a16:creationId xmlns:a16="http://schemas.microsoft.com/office/drawing/2014/main" id="{C46C43F3-03F0-44C2-802E-6F81865BDD66}"/>
              </a:ext>
            </a:extLst>
          </p:cNvPr>
          <p:cNvSpPr/>
          <p:nvPr/>
        </p:nvSpPr>
        <p:spPr>
          <a:xfrm>
            <a:off x="1260764" y="4904509"/>
            <a:ext cx="3380509" cy="12724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Footer Placeholder 5">
            <a:extLst>
              <a:ext uri="{FF2B5EF4-FFF2-40B4-BE49-F238E27FC236}">
                <a16:creationId xmlns:a16="http://schemas.microsoft.com/office/drawing/2014/main" id="{759F131B-0D38-418A-8E5C-21016F56F659}"/>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017F577F-01BA-412F-A948-52BBDD47F431}"/>
              </a:ext>
            </a:extLst>
          </p:cNvPr>
          <p:cNvSpPr>
            <a:spLocks noGrp="1"/>
          </p:cNvSpPr>
          <p:nvPr>
            <p:ph type="sldNum" sz="quarter" idx="12"/>
          </p:nvPr>
        </p:nvSpPr>
        <p:spPr/>
        <p:txBody>
          <a:bodyPr/>
          <a:lstStyle/>
          <a:p>
            <a:fld id="{AF67EEE8-F201-4410-BA13-233EFB93B646}" type="slidenum">
              <a:rPr lang="pt-BR" smtClean="0"/>
              <a:t>32</a:t>
            </a:fld>
            <a:endParaRPr lang="pt-BR"/>
          </a:p>
        </p:txBody>
      </p:sp>
    </p:spTree>
    <p:extLst>
      <p:ext uri="{BB962C8B-B14F-4D97-AF65-F5344CB8AC3E}">
        <p14:creationId xmlns:p14="http://schemas.microsoft.com/office/powerpoint/2010/main" val="3947003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3B92-2AD1-4CE2-86AB-41184C5A848F}"/>
              </a:ext>
            </a:extLst>
          </p:cNvPr>
          <p:cNvSpPr>
            <a:spLocks noGrp="1"/>
          </p:cNvSpPr>
          <p:nvPr>
            <p:ph type="title"/>
          </p:nvPr>
        </p:nvSpPr>
        <p:spPr/>
        <p:txBody>
          <a:bodyPr/>
          <a:lstStyle/>
          <a:p>
            <a:r>
              <a:rPr lang="pt-BR" b="1" noProof="1"/>
              <a:t>Modelo de duopólio de Cournot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48CF5B-2762-45E6-9327-B91138EE2617}"/>
                  </a:ext>
                </a:extLst>
              </p:cNvPr>
              <p:cNvSpPr>
                <a:spLocks noGrp="1"/>
              </p:cNvSpPr>
              <p:nvPr>
                <p:ph idx="1"/>
              </p:nvPr>
            </p:nvSpPr>
            <p:spPr>
              <a:xfrm>
                <a:off x="838200" y="1825624"/>
                <a:ext cx="10515600" cy="4530725"/>
              </a:xfrm>
            </p:spPr>
            <p:txBody>
              <a:bodyPr>
                <a:normAutofit fontScale="85000" lnSpcReduction="20000"/>
              </a:bodyPr>
              <a:lstStyle/>
              <a:p>
                <a:pPr>
                  <a:lnSpc>
                    <a:spcPct val="100000"/>
                  </a:lnSpc>
                </a:pP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1</m:t>
                        </m:r>
                      </m:sub>
                    </m:sSub>
                  </m:oMath>
                </a14:m>
                <a:r>
                  <a:rPr lang="pt-BR" noProof="1"/>
                  <a:t> e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Sub>
                  </m:oMath>
                </a14:m>
                <a:r>
                  <a:rPr lang="pt-BR" noProof="1"/>
                  <a:t> quantidades de um produto homogêneo produzidas por cada firma</a:t>
                </a:r>
              </a:p>
              <a:p>
                <a:pPr>
                  <a:lnSpc>
                    <a:spcPct val="100000"/>
                  </a:lnSpc>
                </a:pPr>
                <a:endParaRPr lang="pt-BR" noProof="1"/>
              </a:p>
              <a:p>
                <a:pPr>
                  <a:lnSpc>
                    <a:spcPct val="100000"/>
                  </a:lnSpc>
                </a:pPr>
                <a14:m>
                  <m:oMath xmlns:m="http://schemas.openxmlformats.org/officeDocument/2006/math">
                    <m:r>
                      <a:rPr lang="pt-BR" b="0" i="1" noProof="1" dirty="0" smtClean="0">
                        <a:latin typeface="Cambria Math" panose="02040503050406030204" pitchFamily="18" charset="0"/>
                      </a:rPr>
                      <m:t>𝑃</m:t>
                    </m:r>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𝑄</m:t>
                        </m:r>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𝑄</m:t>
                    </m:r>
                  </m:oMath>
                </a14:m>
                <a:r>
                  <a:rPr lang="pt-BR" noProof="1"/>
                  <a:t> é demanda inversa do bem</a:t>
                </a:r>
                <a:r>
                  <a:rPr lang="pt-BR" noProof="1">
                    <a:solidFill>
                      <a:srgbClr val="FF0000"/>
                    </a:solidFill>
                  </a:rPr>
                  <a:t>*</a:t>
                </a:r>
              </a:p>
              <a:p>
                <a:pPr>
                  <a:lnSpc>
                    <a:spcPct val="100000"/>
                  </a:lnSpc>
                </a:pPr>
                <a:endParaRPr lang="pt-BR" noProof="1">
                  <a:solidFill>
                    <a:srgbClr val="FF0000"/>
                  </a:solidFill>
                </a:endParaRPr>
              </a:p>
              <a:p>
                <a:pPr>
                  <a:lnSpc>
                    <a:spcPct val="100000"/>
                  </a:lnSpc>
                </a:pPr>
                <a14:m>
                  <m:oMath xmlns:m="http://schemas.openxmlformats.org/officeDocument/2006/math">
                    <m:r>
                      <a:rPr lang="pt-BR" b="0" i="1" noProof="1" dirty="0" smtClean="0">
                        <a:latin typeface="Cambria Math" panose="02040503050406030204" pitchFamily="18" charset="0"/>
                      </a:rPr>
                      <m:t>𝑄</m:t>
                    </m:r>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1</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Sub>
                  </m:oMath>
                </a14:m>
                <a:r>
                  <a:rPr lang="pt-BR" noProof="1"/>
                  <a:t> é a quantidade agregada do bem no mercado</a:t>
                </a:r>
              </a:p>
              <a:p>
                <a:pPr>
                  <a:lnSpc>
                    <a:spcPct val="100000"/>
                  </a:lnSpc>
                </a:pPr>
                <a:endParaRPr lang="pt-BR" noProof="1"/>
              </a:p>
              <a:p>
                <a:pPr>
                  <a:lnSpc>
                    <a:spcPct val="100000"/>
                  </a:lnSpc>
                  <a:spcAft>
                    <a:spcPts val="500"/>
                  </a:spcAft>
                </a:pP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𝐶</m:t>
                        </m:r>
                      </m:e>
                      <m:sub>
                        <m:r>
                          <a:rPr lang="pt-BR" b="0" i="1" noProof="1" dirty="0" smtClean="0">
                            <a:latin typeface="Cambria Math" panose="02040503050406030204" pitchFamily="18" charset="0"/>
                          </a:rPr>
                          <m:t>𝑖</m:t>
                        </m:r>
                      </m:sub>
                    </m:sSub>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oMath>
                </a14:m>
                <a:endParaRPr lang="pt-BR" noProof="1"/>
              </a:p>
              <a:p>
                <a:pPr lvl="1">
                  <a:lnSpc>
                    <a:spcPct val="170000"/>
                  </a:lnSpc>
                </a:pPr>
                <a:r>
                  <a:rPr lang="pt-BR" sz="2600" noProof="1"/>
                  <a:t>Não há custo fixo;</a:t>
                </a:r>
              </a:p>
              <a:p>
                <a:pPr lvl="1">
                  <a:lnSpc>
                    <a:spcPct val="120000"/>
                  </a:lnSpc>
                </a:pPr>
                <a:r>
                  <a:rPr lang="pt-BR" sz="2600" noProof="1"/>
                  <a:t>O custo marginal é constante</a:t>
                </a:r>
              </a:p>
              <a:p>
                <a:pPr lvl="1">
                  <a:lnSpc>
                    <a:spcPct val="120000"/>
                  </a:lnSpc>
                </a:pPr>
                <a:r>
                  <a:rPr lang="pt-BR" sz="2600" noProof="1"/>
                  <a:t>Assumiremos que </a:t>
                </a:r>
                <a14:m>
                  <m:oMath xmlns:m="http://schemas.openxmlformats.org/officeDocument/2006/math">
                    <m:r>
                      <a:rPr lang="pt-BR" sz="2600" b="0" i="1" noProof="1" dirty="0" smtClean="0">
                        <a:latin typeface="Cambria Math" panose="02040503050406030204" pitchFamily="18" charset="0"/>
                      </a:rPr>
                      <m:t>𝑐</m:t>
                    </m:r>
                    <m:r>
                      <a:rPr lang="pt-BR" sz="2600" b="0" i="1" noProof="1" dirty="0" smtClean="0">
                        <a:latin typeface="Cambria Math" panose="02040503050406030204" pitchFamily="18" charset="0"/>
                      </a:rPr>
                      <m:t>&lt;</m:t>
                    </m:r>
                    <m:r>
                      <a:rPr lang="pt-BR" sz="2600" b="0" i="1" noProof="1" dirty="0" smtClean="0">
                        <a:latin typeface="Cambria Math" panose="02040503050406030204" pitchFamily="18" charset="0"/>
                      </a:rPr>
                      <m:t>𝑎</m:t>
                    </m:r>
                  </m:oMath>
                </a14:m>
                <a:endParaRPr lang="pt-BR" sz="2600" noProof="1"/>
              </a:p>
            </p:txBody>
          </p:sp>
        </mc:Choice>
        <mc:Fallback xmlns="">
          <p:sp>
            <p:nvSpPr>
              <p:cNvPr id="3" name="Content Placeholder 2">
                <a:extLst>
                  <a:ext uri="{FF2B5EF4-FFF2-40B4-BE49-F238E27FC236}">
                    <a16:creationId xmlns:a16="http://schemas.microsoft.com/office/drawing/2014/main" id="{1048CF5B-2762-45E6-9327-B91138EE2617}"/>
                  </a:ext>
                </a:extLst>
              </p:cNvPr>
              <p:cNvSpPr>
                <a:spLocks noGrp="1" noRot="1" noChangeAspect="1" noMove="1" noResize="1" noEditPoints="1" noAdjustHandles="1" noChangeArrowheads="1" noChangeShapeType="1" noTextEdit="1"/>
              </p:cNvSpPr>
              <p:nvPr>
                <p:ph idx="1"/>
              </p:nvPr>
            </p:nvSpPr>
            <p:spPr>
              <a:xfrm>
                <a:off x="838200" y="1825624"/>
                <a:ext cx="10515600" cy="4530725"/>
              </a:xfrm>
              <a:blipFill>
                <a:blip r:embed="rId3"/>
                <a:stretch>
                  <a:fillRect l="-812" t="-2554"/>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687F479A-6C62-472E-BA24-C272C2AB8762}"/>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4F80816F-756B-4E96-B0F1-C5BC6429BB49}"/>
              </a:ext>
            </a:extLst>
          </p:cNvPr>
          <p:cNvSpPr>
            <a:spLocks noGrp="1"/>
          </p:cNvSpPr>
          <p:nvPr>
            <p:ph type="sldNum" sz="quarter" idx="12"/>
          </p:nvPr>
        </p:nvSpPr>
        <p:spPr/>
        <p:txBody>
          <a:bodyPr/>
          <a:lstStyle/>
          <a:p>
            <a:fld id="{AF67EEE8-F201-4410-BA13-233EFB93B646}" type="slidenum">
              <a:rPr lang="pt-BR" smtClean="0"/>
              <a:t>33</a:t>
            </a:fld>
            <a:endParaRPr lang="pt-BR"/>
          </a:p>
        </p:txBody>
      </p:sp>
    </p:spTree>
    <p:extLst>
      <p:ext uri="{BB962C8B-B14F-4D97-AF65-F5344CB8AC3E}">
        <p14:creationId xmlns:p14="http://schemas.microsoft.com/office/powerpoint/2010/main" val="2988508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089E07-4F3D-4017-87D3-BC6B6DF5FF0C}"/>
                  </a:ext>
                </a:extLst>
              </p:cNvPr>
              <p:cNvSpPr>
                <a:spLocks noGrp="1"/>
              </p:cNvSpPr>
              <p:nvPr>
                <p:ph idx="1"/>
              </p:nvPr>
            </p:nvSpPr>
            <p:spPr/>
            <p:txBody>
              <a:bodyPr/>
              <a:lstStyle/>
              <a:p>
                <a:r>
                  <a:rPr lang="pt-BR" b="0" noProof="1"/>
                  <a:t>Jogadores</a:t>
                </a:r>
                <a:r>
                  <a:rPr lang="pt-BR" noProof="1"/>
                  <a:t>: </a:t>
                </a:r>
                <a14:m>
                  <m:oMath xmlns:m="http://schemas.openxmlformats.org/officeDocument/2006/math">
                    <m:r>
                      <a:rPr lang="pt-BR" b="0" i="1" noProof="1" dirty="0" smtClean="0">
                        <a:latin typeface="Cambria Math" panose="02040503050406030204" pitchFamily="18" charset="0"/>
                      </a:rPr>
                      <m:t>𝑖</m:t>
                    </m:r>
                    <m:r>
                      <a:rPr lang="pt-BR" b="0" i="1" noProof="1" dirty="0" smtClean="0">
                        <a:latin typeface="Cambria Math" panose="02040503050406030204" pitchFamily="18" charset="0"/>
                      </a:rPr>
                      <m:t> ∈</m:t>
                    </m:r>
                    <m:r>
                      <a:rPr lang="pt-BR" b="0" i="1" noProof="1" dirty="0" smtClean="0">
                        <a:latin typeface="Cambria Math" panose="02040503050406030204" pitchFamily="18" charset="0"/>
                        <a:ea typeface="Cambria Math" panose="02040503050406030204" pitchFamily="18" charset="0"/>
                      </a:rPr>
                      <m:t>𝐼</m:t>
                    </m:r>
                    <m:r>
                      <a:rPr lang="pt-BR" b="0" i="1" noProof="1" dirty="0" smtClean="0">
                        <a:latin typeface="Cambria Math" panose="02040503050406030204" pitchFamily="18" charset="0"/>
                        <a:ea typeface="Cambria Math" panose="02040503050406030204" pitchFamily="18" charset="0"/>
                      </a:rPr>
                      <m:t>=</m:t>
                    </m:r>
                    <m:d>
                      <m:dPr>
                        <m:begChr m:val="{"/>
                        <m:endChr m:val="}"/>
                        <m:ctrlPr>
                          <a:rPr lang="pt-BR" b="0" i="1" noProof="1" dirty="0" smtClean="0">
                            <a:latin typeface="Cambria Math" panose="02040503050406030204" pitchFamily="18" charset="0"/>
                            <a:ea typeface="Cambria Math" panose="02040503050406030204" pitchFamily="18" charset="0"/>
                          </a:rPr>
                        </m:ctrlPr>
                      </m:dPr>
                      <m:e>
                        <m:r>
                          <a:rPr lang="pt-BR" b="0" i="1" noProof="1" dirty="0" smtClean="0">
                            <a:latin typeface="Cambria Math" panose="02040503050406030204" pitchFamily="18" charset="0"/>
                            <a:ea typeface="Cambria Math" panose="02040503050406030204" pitchFamily="18" charset="0"/>
                          </a:rPr>
                          <m:t>1, 2</m:t>
                        </m:r>
                      </m:e>
                    </m:d>
                  </m:oMath>
                </a14:m>
                <a:r>
                  <a:rPr lang="pt-BR" noProof="1"/>
                  <a:t> </a:t>
                </a:r>
              </a:p>
            </p:txBody>
          </p:sp>
        </mc:Choice>
        <mc:Fallback xmlns="">
          <p:sp>
            <p:nvSpPr>
              <p:cNvPr id="3" name="Content Placeholder 2">
                <a:extLst>
                  <a:ext uri="{FF2B5EF4-FFF2-40B4-BE49-F238E27FC236}">
                    <a16:creationId xmlns:a16="http://schemas.microsoft.com/office/drawing/2014/main" id="{29089E07-4F3D-4017-87D3-BC6B6DF5FF0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C6B01FE2-0CEE-4CE7-A4B4-EBB2F0097181}"/>
              </a:ext>
            </a:extLst>
          </p:cNvPr>
          <p:cNvSpPr>
            <a:spLocks noGrp="1"/>
          </p:cNvSpPr>
          <p:nvPr>
            <p:ph type="title"/>
          </p:nvPr>
        </p:nvSpPr>
        <p:spPr>
          <a:xfrm>
            <a:off x="838200" y="365125"/>
            <a:ext cx="10515600" cy="1325563"/>
          </a:xfrm>
        </p:spPr>
        <p:txBody>
          <a:bodyPr>
            <a:normAutofit/>
          </a:bodyPr>
          <a:lstStyle/>
          <a:p>
            <a:r>
              <a:rPr lang="pt-BR" sz="4900" b="1" noProof="1"/>
              <a:t>Elementos do jogo</a:t>
            </a:r>
            <a:br>
              <a:rPr lang="pt-BR" b="1" noProof="1"/>
            </a:br>
            <a:r>
              <a:rPr lang="pt-BR" sz="2400" b="1" noProof="1"/>
              <a:t>Modelo de duopólio de Cournot</a:t>
            </a:r>
            <a:endParaRPr lang="pt-BR" sz="2200" b="1" noProof="1"/>
          </a:p>
        </p:txBody>
      </p:sp>
      <p:sp>
        <p:nvSpPr>
          <p:cNvPr id="2" name="Footer Placeholder 1">
            <a:extLst>
              <a:ext uri="{FF2B5EF4-FFF2-40B4-BE49-F238E27FC236}">
                <a16:creationId xmlns:a16="http://schemas.microsoft.com/office/drawing/2014/main" id="{E4CDA699-02B4-40DF-A56A-1304228E518C}"/>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78D3E1AD-B5FE-425F-A1E0-CD2350ED6B91}"/>
              </a:ext>
            </a:extLst>
          </p:cNvPr>
          <p:cNvSpPr>
            <a:spLocks noGrp="1"/>
          </p:cNvSpPr>
          <p:nvPr>
            <p:ph type="sldNum" sz="quarter" idx="12"/>
          </p:nvPr>
        </p:nvSpPr>
        <p:spPr/>
        <p:txBody>
          <a:bodyPr/>
          <a:lstStyle/>
          <a:p>
            <a:fld id="{AF67EEE8-F201-4410-BA13-233EFB93B646}" type="slidenum">
              <a:rPr lang="pt-BR" smtClean="0"/>
              <a:t>34</a:t>
            </a:fld>
            <a:endParaRPr lang="pt-BR"/>
          </a:p>
        </p:txBody>
      </p:sp>
    </p:spTree>
    <p:extLst>
      <p:ext uri="{BB962C8B-B14F-4D97-AF65-F5344CB8AC3E}">
        <p14:creationId xmlns:p14="http://schemas.microsoft.com/office/powerpoint/2010/main" val="3272309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089E07-4F3D-4017-87D3-BC6B6DF5FF0C}"/>
                  </a:ext>
                </a:extLst>
              </p:cNvPr>
              <p:cNvSpPr>
                <a:spLocks noGrp="1"/>
              </p:cNvSpPr>
              <p:nvPr>
                <p:ph idx="1"/>
              </p:nvPr>
            </p:nvSpPr>
            <p:spPr>
              <a:xfrm>
                <a:off x="838200" y="1825625"/>
                <a:ext cx="10515600" cy="4351338"/>
              </a:xfrm>
            </p:spPr>
            <p:txBody>
              <a:bodyPr/>
              <a:lstStyle/>
              <a:p>
                <a:r>
                  <a:rPr lang="pt-BR" b="0" noProof="1"/>
                  <a:t>Jogadores</a:t>
                </a:r>
                <a:r>
                  <a:rPr lang="pt-BR" noProof="1"/>
                  <a:t>: </a:t>
                </a:r>
                <a14:m>
                  <m:oMath xmlns:m="http://schemas.openxmlformats.org/officeDocument/2006/math">
                    <m:r>
                      <a:rPr lang="pt-BR" b="0" i="1" noProof="1" dirty="0" smtClean="0">
                        <a:latin typeface="Cambria Math" panose="02040503050406030204" pitchFamily="18" charset="0"/>
                      </a:rPr>
                      <m:t>𝑖</m:t>
                    </m:r>
                    <m:r>
                      <a:rPr lang="pt-BR" b="0" i="1" noProof="1" dirty="0" smtClean="0">
                        <a:latin typeface="Cambria Math" panose="02040503050406030204" pitchFamily="18" charset="0"/>
                      </a:rPr>
                      <m:t> ∈</m:t>
                    </m:r>
                    <m:r>
                      <a:rPr lang="pt-BR" b="0" i="1" noProof="1" dirty="0" smtClean="0">
                        <a:latin typeface="Cambria Math" panose="02040503050406030204" pitchFamily="18" charset="0"/>
                        <a:ea typeface="Cambria Math" panose="02040503050406030204" pitchFamily="18" charset="0"/>
                      </a:rPr>
                      <m:t>𝐼</m:t>
                    </m:r>
                    <m:r>
                      <a:rPr lang="pt-BR" b="0" i="1" noProof="1" dirty="0" smtClean="0">
                        <a:latin typeface="Cambria Math" panose="02040503050406030204" pitchFamily="18" charset="0"/>
                        <a:ea typeface="Cambria Math" panose="02040503050406030204" pitchFamily="18" charset="0"/>
                      </a:rPr>
                      <m:t>=</m:t>
                    </m:r>
                    <m:d>
                      <m:dPr>
                        <m:begChr m:val="{"/>
                        <m:endChr m:val="}"/>
                        <m:ctrlPr>
                          <a:rPr lang="pt-BR" b="0" i="1" noProof="1" dirty="0" smtClean="0">
                            <a:latin typeface="Cambria Math" panose="02040503050406030204" pitchFamily="18" charset="0"/>
                            <a:ea typeface="Cambria Math" panose="02040503050406030204" pitchFamily="18" charset="0"/>
                          </a:rPr>
                        </m:ctrlPr>
                      </m:dPr>
                      <m:e>
                        <m:r>
                          <a:rPr lang="pt-BR" b="0" i="1" noProof="1" dirty="0" smtClean="0">
                            <a:latin typeface="Cambria Math" panose="02040503050406030204" pitchFamily="18" charset="0"/>
                            <a:ea typeface="Cambria Math" panose="02040503050406030204" pitchFamily="18" charset="0"/>
                          </a:rPr>
                          <m:t>1, 2</m:t>
                        </m:r>
                      </m:e>
                    </m:d>
                  </m:oMath>
                </a14:m>
                <a:endParaRPr lang="pt-BR" noProof="1"/>
              </a:p>
              <a:p>
                <a:endParaRPr lang="pt-BR" noProof="1"/>
              </a:p>
              <a:p>
                <a:r>
                  <a:rPr lang="pt-BR" noProof="1"/>
                  <a:t>Espaço de estratégias: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d>
                      <m:dPr>
                        <m:begChr m:val="["/>
                        <m:ctrlPr>
                          <a:rPr lang="pt-BR" i="1" noProof="1" dirty="0">
                            <a:latin typeface="Cambria Math" panose="02040503050406030204" pitchFamily="18" charset="0"/>
                          </a:rPr>
                        </m:ctrlPr>
                      </m:dPr>
                      <m:e>
                        <m:r>
                          <a:rPr lang="pt-BR" i="1" noProof="1" dirty="0">
                            <a:latin typeface="Cambria Math" panose="02040503050406030204" pitchFamily="18" charset="0"/>
                          </a:rPr>
                          <m:t>0,</m:t>
                        </m:r>
                        <m:r>
                          <a:rPr lang="pt-BR" i="1" noProof="1" dirty="0">
                            <a:latin typeface="Cambria Math" panose="02040503050406030204" pitchFamily="18" charset="0"/>
                            <a:ea typeface="Cambria Math" panose="02040503050406030204" pitchFamily="18" charset="0"/>
                          </a:rPr>
                          <m:t>∞</m:t>
                        </m:r>
                      </m:e>
                    </m:d>
                  </m:oMath>
                </a14:m>
                <a:r>
                  <a:rPr lang="pt-BR" noProof="1">
                    <a:solidFill>
                      <a:srgbClr val="FF0000"/>
                    </a:solidFill>
                  </a:rPr>
                  <a:t>*</a:t>
                </a:r>
              </a:p>
            </p:txBody>
          </p:sp>
        </mc:Choice>
        <mc:Fallback xmlns="">
          <p:sp>
            <p:nvSpPr>
              <p:cNvPr id="3" name="Content Placeholder 2">
                <a:extLst>
                  <a:ext uri="{FF2B5EF4-FFF2-40B4-BE49-F238E27FC236}">
                    <a16:creationId xmlns:a16="http://schemas.microsoft.com/office/drawing/2014/main" id="{29089E07-4F3D-4017-87D3-BC6B6DF5FF0C}"/>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pt-BR">
                    <a:noFill/>
                  </a:rPr>
                  <a:t> </a:t>
                </a:r>
              </a:p>
            </p:txBody>
          </p:sp>
        </mc:Fallback>
      </mc:AlternateContent>
      <p:sp>
        <p:nvSpPr>
          <p:cNvPr id="14" name="Title 1">
            <a:extLst>
              <a:ext uri="{FF2B5EF4-FFF2-40B4-BE49-F238E27FC236}">
                <a16:creationId xmlns:a16="http://schemas.microsoft.com/office/drawing/2014/main" id="{5585142F-1BF3-4C83-9E14-3EDDECEEF0FC}"/>
              </a:ext>
            </a:extLst>
          </p:cNvPr>
          <p:cNvSpPr>
            <a:spLocks noGrp="1"/>
          </p:cNvSpPr>
          <p:nvPr>
            <p:ph type="title"/>
          </p:nvPr>
        </p:nvSpPr>
        <p:spPr>
          <a:xfrm>
            <a:off x="838200" y="365125"/>
            <a:ext cx="10515600" cy="1325563"/>
          </a:xfrm>
        </p:spPr>
        <p:txBody>
          <a:bodyPr>
            <a:normAutofit/>
          </a:bodyPr>
          <a:lstStyle/>
          <a:p>
            <a:r>
              <a:rPr lang="pt-BR" sz="4900" b="1" noProof="1"/>
              <a:t>Elementos do jogo</a:t>
            </a:r>
            <a:br>
              <a:rPr lang="pt-BR" b="1" noProof="1"/>
            </a:br>
            <a:r>
              <a:rPr lang="pt-BR" sz="2400" b="1" noProof="1"/>
              <a:t>Modelo de duopólio de Cournot</a:t>
            </a:r>
            <a:endParaRPr lang="pt-BR" sz="2200" b="1" noProof="1"/>
          </a:p>
        </p:txBody>
      </p:sp>
      <p:sp>
        <p:nvSpPr>
          <p:cNvPr id="2" name="Footer Placeholder 1">
            <a:extLst>
              <a:ext uri="{FF2B5EF4-FFF2-40B4-BE49-F238E27FC236}">
                <a16:creationId xmlns:a16="http://schemas.microsoft.com/office/drawing/2014/main" id="{0CA68B7B-B1E7-4705-842F-FCC15DA95FE7}"/>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2DBC25D0-018D-41BC-960E-474628ACC0CF}"/>
              </a:ext>
            </a:extLst>
          </p:cNvPr>
          <p:cNvSpPr>
            <a:spLocks noGrp="1"/>
          </p:cNvSpPr>
          <p:nvPr>
            <p:ph type="sldNum" sz="quarter" idx="12"/>
          </p:nvPr>
        </p:nvSpPr>
        <p:spPr/>
        <p:txBody>
          <a:bodyPr/>
          <a:lstStyle/>
          <a:p>
            <a:fld id="{AF67EEE8-F201-4410-BA13-233EFB93B646}" type="slidenum">
              <a:rPr lang="pt-BR" smtClean="0"/>
              <a:t>35</a:t>
            </a:fld>
            <a:endParaRPr lang="pt-BR"/>
          </a:p>
        </p:txBody>
      </p:sp>
    </p:spTree>
    <p:extLst>
      <p:ext uri="{BB962C8B-B14F-4D97-AF65-F5344CB8AC3E}">
        <p14:creationId xmlns:p14="http://schemas.microsoft.com/office/powerpoint/2010/main" val="4191186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089E07-4F3D-4017-87D3-BC6B6DF5FF0C}"/>
                  </a:ext>
                </a:extLst>
              </p:cNvPr>
              <p:cNvSpPr>
                <a:spLocks noGrp="1"/>
              </p:cNvSpPr>
              <p:nvPr>
                <p:ph idx="1"/>
              </p:nvPr>
            </p:nvSpPr>
            <p:spPr/>
            <p:txBody>
              <a:bodyPr/>
              <a:lstStyle/>
              <a:p>
                <a:r>
                  <a:rPr lang="pt-BR" b="0" noProof="1"/>
                  <a:t>Jogadores</a:t>
                </a:r>
                <a:r>
                  <a:rPr lang="pt-BR" noProof="1"/>
                  <a:t>: </a:t>
                </a:r>
                <a14:m>
                  <m:oMath xmlns:m="http://schemas.openxmlformats.org/officeDocument/2006/math">
                    <m:r>
                      <a:rPr lang="pt-BR" b="0" i="1" noProof="1" dirty="0" smtClean="0">
                        <a:latin typeface="Cambria Math" panose="02040503050406030204" pitchFamily="18" charset="0"/>
                      </a:rPr>
                      <m:t>𝑖</m:t>
                    </m:r>
                    <m:r>
                      <a:rPr lang="pt-BR" b="0" i="1" noProof="1" dirty="0" smtClean="0">
                        <a:latin typeface="Cambria Math" panose="02040503050406030204" pitchFamily="18" charset="0"/>
                      </a:rPr>
                      <m:t> ∈</m:t>
                    </m:r>
                    <m:r>
                      <a:rPr lang="pt-BR" b="0" i="1" noProof="1" dirty="0" smtClean="0">
                        <a:latin typeface="Cambria Math" panose="02040503050406030204" pitchFamily="18" charset="0"/>
                        <a:ea typeface="Cambria Math" panose="02040503050406030204" pitchFamily="18" charset="0"/>
                      </a:rPr>
                      <m:t>𝐼</m:t>
                    </m:r>
                    <m:r>
                      <a:rPr lang="pt-BR" b="0" i="1" noProof="1" dirty="0" smtClean="0">
                        <a:latin typeface="Cambria Math" panose="02040503050406030204" pitchFamily="18" charset="0"/>
                        <a:ea typeface="Cambria Math" panose="02040503050406030204" pitchFamily="18" charset="0"/>
                      </a:rPr>
                      <m:t>=</m:t>
                    </m:r>
                    <m:d>
                      <m:dPr>
                        <m:begChr m:val="{"/>
                        <m:endChr m:val="}"/>
                        <m:ctrlPr>
                          <a:rPr lang="pt-BR" b="0" i="1" noProof="1" dirty="0" smtClean="0">
                            <a:latin typeface="Cambria Math" panose="02040503050406030204" pitchFamily="18" charset="0"/>
                            <a:ea typeface="Cambria Math" panose="02040503050406030204" pitchFamily="18" charset="0"/>
                          </a:rPr>
                        </m:ctrlPr>
                      </m:dPr>
                      <m:e>
                        <m:r>
                          <a:rPr lang="pt-BR" b="0" i="1" noProof="1" dirty="0" smtClean="0">
                            <a:latin typeface="Cambria Math" panose="02040503050406030204" pitchFamily="18" charset="0"/>
                            <a:ea typeface="Cambria Math" panose="02040503050406030204" pitchFamily="18" charset="0"/>
                          </a:rPr>
                          <m:t>1, 2</m:t>
                        </m:r>
                      </m:e>
                    </m:d>
                  </m:oMath>
                </a14:m>
                <a:endParaRPr lang="pt-BR" noProof="1"/>
              </a:p>
              <a:p>
                <a:endParaRPr lang="pt-BR" noProof="1"/>
              </a:p>
              <a:p>
                <a:r>
                  <a:rPr lang="pt-BR" noProof="1"/>
                  <a:t>Espaço de estratégias: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d>
                      <m:dPr>
                        <m:begChr m:val="["/>
                        <m:ctrlPr>
                          <a:rPr lang="pt-BR" i="1" noProof="1" dirty="0">
                            <a:latin typeface="Cambria Math" panose="02040503050406030204" pitchFamily="18" charset="0"/>
                          </a:rPr>
                        </m:ctrlPr>
                      </m:dPr>
                      <m:e>
                        <m:r>
                          <a:rPr lang="pt-BR" i="1" noProof="1" dirty="0">
                            <a:latin typeface="Cambria Math" panose="02040503050406030204" pitchFamily="18" charset="0"/>
                          </a:rPr>
                          <m:t>0,</m:t>
                        </m:r>
                        <m:r>
                          <a:rPr lang="pt-BR" i="1" noProof="1" dirty="0">
                            <a:latin typeface="Cambria Math" panose="02040503050406030204" pitchFamily="18" charset="0"/>
                            <a:ea typeface="Cambria Math" panose="02040503050406030204" pitchFamily="18" charset="0"/>
                          </a:rPr>
                          <m:t>∞</m:t>
                        </m:r>
                      </m:e>
                    </m:d>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𝑆</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=[0, </m:t>
                    </m:r>
                    <m:r>
                      <a:rPr lang="pt-BR" i="1" noProof="1" dirty="0">
                        <a:latin typeface="Cambria Math" panose="02040503050406030204" pitchFamily="18" charset="0"/>
                        <a:ea typeface="Cambria Math" panose="02040503050406030204" pitchFamily="18" charset="0"/>
                      </a:rPr>
                      <m:t>𝑎</m:t>
                    </m:r>
                    <m:r>
                      <a:rPr lang="pt-BR" i="1" noProof="1" dirty="0">
                        <a:latin typeface="Cambria Math" panose="02040503050406030204" pitchFamily="18" charset="0"/>
                        <a:ea typeface="Cambria Math" panose="02040503050406030204" pitchFamily="18" charset="0"/>
                      </a:rPr>
                      <m:t>]</m:t>
                    </m:r>
                  </m:oMath>
                </a14:m>
                <a:r>
                  <a:rPr lang="pt-BR" noProof="1"/>
                  <a:t> (por que?)</a:t>
                </a:r>
              </a:p>
              <a:p>
                <a:pPr marL="0" indent="0">
                  <a:buNone/>
                </a:pPr>
                <a:r>
                  <a:rPr lang="pt-BR" noProof="1"/>
                  <a:t> </a:t>
                </a:r>
              </a:p>
              <a:p>
                <a:pPr marL="0" indent="0">
                  <a:buNone/>
                </a:pPr>
                <a:endParaRPr lang="pt-BR" noProof="1"/>
              </a:p>
            </p:txBody>
          </p:sp>
        </mc:Choice>
        <mc:Fallback xmlns="">
          <p:sp>
            <p:nvSpPr>
              <p:cNvPr id="3" name="Content Placeholder 2">
                <a:extLst>
                  <a:ext uri="{FF2B5EF4-FFF2-40B4-BE49-F238E27FC236}">
                    <a16:creationId xmlns:a16="http://schemas.microsoft.com/office/drawing/2014/main" id="{29089E07-4F3D-4017-87D3-BC6B6DF5FF0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pt-BR">
                    <a:noFill/>
                  </a:rPr>
                  <a:t> </a:t>
                </a:r>
              </a:p>
            </p:txBody>
          </p:sp>
        </mc:Fallback>
      </mc:AlternateContent>
      <p:sp>
        <p:nvSpPr>
          <p:cNvPr id="14" name="Title 1">
            <a:extLst>
              <a:ext uri="{FF2B5EF4-FFF2-40B4-BE49-F238E27FC236}">
                <a16:creationId xmlns:a16="http://schemas.microsoft.com/office/drawing/2014/main" id="{856F8938-37E9-4783-AA12-8470216D6C5F}"/>
              </a:ext>
            </a:extLst>
          </p:cNvPr>
          <p:cNvSpPr>
            <a:spLocks noGrp="1"/>
          </p:cNvSpPr>
          <p:nvPr>
            <p:ph type="title"/>
          </p:nvPr>
        </p:nvSpPr>
        <p:spPr>
          <a:xfrm>
            <a:off x="838200" y="365125"/>
            <a:ext cx="10515600" cy="1325563"/>
          </a:xfrm>
        </p:spPr>
        <p:txBody>
          <a:bodyPr>
            <a:normAutofit/>
          </a:bodyPr>
          <a:lstStyle/>
          <a:p>
            <a:r>
              <a:rPr lang="pt-BR" sz="4900" b="1" noProof="1"/>
              <a:t>Elementos do jogo</a:t>
            </a:r>
            <a:br>
              <a:rPr lang="pt-BR" b="1" noProof="1"/>
            </a:br>
            <a:r>
              <a:rPr lang="pt-BR" sz="2400" b="1" noProof="1"/>
              <a:t>Modelo de duopólio de Cournot</a:t>
            </a:r>
            <a:endParaRPr lang="pt-BR" sz="2200" b="1" noProof="1"/>
          </a:p>
        </p:txBody>
      </p:sp>
      <p:sp>
        <p:nvSpPr>
          <p:cNvPr id="2" name="Footer Placeholder 1">
            <a:extLst>
              <a:ext uri="{FF2B5EF4-FFF2-40B4-BE49-F238E27FC236}">
                <a16:creationId xmlns:a16="http://schemas.microsoft.com/office/drawing/2014/main" id="{844FDD82-E6F4-4048-94CC-9CA77EA0D3D7}"/>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E4A723A2-7843-45D9-8B36-A03B9AC65682}"/>
              </a:ext>
            </a:extLst>
          </p:cNvPr>
          <p:cNvSpPr>
            <a:spLocks noGrp="1"/>
          </p:cNvSpPr>
          <p:nvPr>
            <p:ph type="sldNum" sz="quarter" idx="12"/>
          </p:nvPr>
        </p:nvSpPr>
        <p:spPr/>
        <p:txBody>
          <a:bodyPr/>
          <a:lstStyle/>
          <a:p>
            <a:fld id="{AF67EEE8-F201-4410-BA13-233EFB93B646}" type="slidenum">
              <a:rPr lang="pt-BR" smtClean="0"/>
              <a:t>36</a:t>
            </a:fld>
            <a:endParaRPr lang="pt-BR"/>
          </a:p>
        </p:txBody>
      </p:sp>
    </p:spTree>
    <p:extLst>
      <p:ext uri="{BB962C8B-B14F-4D97-AF65-F5344CB8AC3E}">
        <p14:creationId xmlns:p14="http://schemas.microsoft.com/office/powerpoint/2010/main" val="3005957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089E07-4F3D-4017-87D3-BC6B6DF5FF0C}"/>
                  </a:ext>
                </a:extLst>
              </p:cNvPr>
              <p:cNvSpPr>
                <a:spLocks noGrp="1"/>
              </p:cNvSpPr>
              <p:nvPr>
                <p:ph idx="1"/>
              </p:nvPr>
            </p:nvSpPr>
            <p:spPr/>
            <p:txBody>
              <a:bodyPr/>
              <a:lstStyle/>
              <a:p>
                <a:r>
                  <a:rPr lang="pt-BR" b="0" noProof="1"/>
                  <a:t>Jogadores</a:t>
                </a:r>
                <a:r>
                  <a:rPr lang="pt-BR" noProof="1"/>
                  <a:t>: </a:t>
                </a:r>
                <a14:m>
                  <m:oMath xmlns:m="http://schemas.openxmlformats.org/officeDocument/2006/math">
                    <m:r>
                      <a:rPr lang="pt-BR" b="0" i="1" noProof="1" dirty="0" smtClean="0">
                        <a:latin typeface="Cambria Math" panose="02040503050406030204" pitchFamily="18" charset="0"/>
                      </a:rPr>
                      <m:t>𝑖</m:t>
                    </m:r>
                    <m:r>
                      <a:rPr lang="pt-BR" b="0" i="1" noProof="1" dirty="0" smtClean="0">
                        <a:latin typeface="Cambria Math" panose="02040503050406030204" pitchFamily="18" charset="0"/>
                      </a:rPr>
                      <m:t> ∈</m:t>
                    </m:r>
                    <m:r>
                      <a:rPr lang="pt-BR" b="0" i="1" noProof="1" dirty="0" smtClean="0">
                        <a:latin typeface="Cambria Math" panose="02040503050406030204" pitchFamily="18" charset="0"/>
                        <a:ea typeface="Cambria Math" panose="02040503050406030204" pitchFamily="18" charset="0"/>
                      </a:rPr>
                      <m:t>𝐼</m:t>
                    </m:r>
                    <m:r>
                      <a:rPr lang="pt-BR" b="0" i="1" noProof="1" dirty="0" smtClean="0">
                        <a:latin typeface="Cambria Math" panose="02040503050406030204" pitchFamily="18" charset="0"/>
                        <a:ea typeface="Cambria Math" panose="02040503050406030204" pitchFamily="18" charset="0"/>
                      </a:rPr>
                      <m:t>=</m:t>
                    </m:r>
                    <m:d>
                      <m:dPr>
                        <m:begChr m:val="{"/>
                        <m:endChr m:val="}"/>
                        <m:ctrlPr>
                          <a:rPr lang="pt-BR" b="0" i="1" noProof="1" dirty="0" smtClean="0">
                            <a:latin typeface="Cambria Math" panose="02040503050406030204" pitchFamily="18" charset="0"/>
                            <a:ea typeface="Cambria Math" panose="02040503050406030204" pitchFamily="18" charset="0"/>
                          </a:rPr>
                        </m:ctrlPr>
                      </m:dPr>
                      <m:e>
                        <m:r>
                          <a:rPr lang="pt-BR" b="0" i="1" noProof="1" dirty="0" smtClean="0">
                            <a:latin typeface="Cambria Math" panose="02040503050406030204" pitchFamily="18" charset="0"/>
                            <a:ea typeface="Cambria Math" panose="02040503050406030204" pitchFamily="18" charset="0"/>
                          </a:rPr>
                          <m:t>1, 2</m:t>
                        </m:r>
                      </m:e>
                    </m:d>
                  </m:oMath>
                </a14:m>
                <a:endParaRPr lang="pt-BR" noProof="1"/>
              </a:p>
              <a:p>
                <a:endParaRPr lang="pt-BR" noProof="1"/>
              </a:p>
              <a:p>
                <a:r>
                  <a:rPr lang="pt-BR" noProof="1"/>
                  <a:t>Espaço de estratégias: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d>
                      <m:dPr>
                        <m:begChr m:val="["/>
                        <m:ctrlPr>
                          <a:rPr lang="pt-BR" i="1" noProof="1" dirty="0">
                            <a:latin typeface="Cambria Math" panose="02040503050406030204" pitchFamily="18" charset="0"/>
                          </a:rPr>
                        </m:ctrlPr>
                      </m:dPr>
                      <m:e>
                        <m:r>
                          <a:rPr lang="pt-BR" i="1" noProof="1" dirty="0">
                            <a:latin typeface="Cambria Math" panose="02040503050406030204" pitchFamily="18" charset="0"/>
                          </a:rPr>
                          <m:t>0,</m:t>
                        </m:r>
                        <m:r>
                          <a:rPr lang="pt-BR" i="1" noProof="1" dirty="0">
                            <a:latin typeface="Cambria Math" panose="02040503050406030204" pitchFamily="18" charset="0"/>
                            <a:ea typeface="Cambria Math" panose="02040503050406030204" pitchFamily="18" charset="0"/>
                          </a:rPr>
                          <m:t>∞</m:t>
                        </m:r>
                      </m:e>
                    </m:d>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𝑆</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=[0, </m:t>
                    </m:r>
                    <m:r>
                      <a:rPr lang="pt-BR" i="1" noProof="1" dirty="0">
                        <a:latin typeface="Cambria Math" panose="02040503050406030204" pitchFamily="18" charset="0"/>
                        <a:ea typeface="Cambria Math" panose="02040503050406030204" pitchFamily="18" charset="0"/>
                      </a:rPr>
                      <m:t>𝑎</m:t>
                    </m:r>
                    <m:r>
                      <a:rPr lang="pt-BR" i="1" noProof="1" dirty="0">
                        <a:latin typeface="Cambria Math" panose="02040503050406030204" pitchFamily="18" charset="0"/>
                        <a:ea typeface="Cambria Math" panose="02040503050406030204" pitchFamily="18" charset="0"/>
                      </a:rPr>
                      <m:t>]</m:t>
                    </m:r>
                  </m:oMath>
                </a14:m>
                <a:r>
                  <a:rPr lang="pt-BR" noProof="1"/>
                  <a:t> (por que?)</a:t>
                </a:r>
              </a:p>
              <a:p>
                <a:endParaRPr lang="pt-BR" noProof="1"/>
              </a:p>
              <a:p>
                <a:r>
                  <a:rPr lang="pt-BR" noProof="1"/>
                  <a:t>Estratégias: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≥0∈</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𝑆</m:t>
                        </m:r>
                      </m:e>
                      <m:sub>
                        <m:r>
                          <a:rPr lang="pt-BR" b="0" i="1" noProof="1" dirty="0" smtClean="0">
                            <a:latin typeface="Cambria Math" panose="02040503050406030204" pitchFamily="18" charset="0"/>
                            <a:ea typeface="Cambria Math" panose="02040503050406030204" pitchFamily="18" charset="0"/>
                          </a:rPr>
                          <m:t>𝑖</m:t>
                        </m:r>
                      </m:sub>
                    </m:sSub>
                  </m:oMath>
                </a14:m>
                <a:endParaRPr lang="pt-BR" noProof="1"/>
              </a:p>
              <a:p>
                <a:endParaRPr lang="pt-BR" noProof="1"/>
              </a:p>
              <a:p>
                <a:pPr marL="0" indent="0">
                  <a:buNone/>
                </a:pPr>
                <a:endParaRPr lang="pt-BR" noProof="1"/>
              </a:p>
            </p:txBody>
          </p:sp>
        </mc:Choice>
        <mc:Fallback xmlns="">
          <p:sp>
            <p:nvSpPr>
              <p:cNvPr id="3" name="Content Placeholder 2">
                <a:extLst>
                  <a:ext uri="{FF2B5EF4-FFF2-40B4-BE49-F238E27FC236}">
                    <a16:creationId xmlns:a16="http://schemas.microsoft.com/office/drawing/2014/main" id="{29089E07-4F3D-4017-87D3-BC6B6DF5FF0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pt-BR">
                    <a:noFill/>
                  </a:rPr>
                  <a:t> </a:t>
                </a:r>
              </a:p>
            </p:txBody>
          </p:sp>
        </mc:Fallback>
      </mc:AlternateContent>
      <p:sp>
        <p:nvSpPr>
          <p:cNvPr id="14" name="Title 1">
            <a:extLst>
              <a:ext uri="{FF2B5EF4-FFF2-40B4-BE49-F238E27FC236}">
                <a16:creationId xmlns:a16="http://schemas.microsoft.com/office/drawing/2014/main" id="{860D5E49-8E07-4BBC-978B-5C66DDB2912F}"/>
              </a:ext>
            </a:extLst>
          </p:cNvPr>
          <p:cNvSpPr>
            <a:spLocks noGrp="1"/>
          </p:cNvSpPr>
          <p:nvPr>
            <p:ph type="title"/>
          </p:nvPr>
        </p:nvSpPr>
        <p:spPr>
          <a:xfrm>
            <a:off x="838200" y="365125"/>
            <a:ext cx="10515600" cy="1325563"/>
          </a:xfrm>
        </p:spPr>
        <p:txBody>
          <a:bodyPr>
            <a:normAutofit/>
          </a:bodyPr>
          <a:lstStyle/>
          <a:p>
            <a:r>
              <a:rPr lang="pt-BR" sz="4900" b="1" noProof="1"/>
              <a:t>Elementos do jogo</a:t>
            </a:r>
            <a:br>
              <a:rPr lang="pt-BR" b="1" noProof="1"/>
            </a:br>
            <a:r>
              <a:rPr lang="pt-BR" sz="2400" b="1" noProof="1"/>
              <a:t>Modelo de duopólio de Cournot</a:t>
            </a:r>
            <a:endParaRPr lang="pt-BR" sz="2200" b="1" noProof="1"/>
          </a:p>
        </p:txBody>
      </p:sp>
      <p:sp>
        <p:nvSpPr>
          <p:cNvPr id="2" name="Footer Placeholder 1">
            <a:extLst>
              <a:ext uri="{FF2B5EF4-FFF2-40B4-BE49-F238E27FC236}">
                <a16:creationId xmlns:a16="http://schemas.microsoft.com/office/drawing/2014/main" id="{2B4C1792-9E84-4EF0-9EEB-7AF242E99266}"/>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D764C9E6-01CF-4000-8046-63D52170680B}"/>
              </a:ext>
            </a:extLst>
          </p:cNvPr>
          <p:cNvSpPr>
            <a:spLocks noGrp="1"/>
          </p:cNvSpPr>
          <p:nvPr>
            <p:ph type="sldNum" sz="quarter" idx="12"/>
          </p:nvPr>
        </p:nvSpPr>
        <p:spPr/>
        <p:txBody>
          <a:bodyPr/>
          <a:lstStyle/>
          <a:p>
            <a:fld id="{AF67EEE8-F201-4410-BA13-233EFB93B646}" type="slidenum">
              <a:rPr lang="pt-BR" smtClean="0"/>
              <a:t>37</a:t>
            </a:fld>
            <a:endParaRPr lang="pt-BR"/>
          </a:p>
        </p:txBody>
      </p:sp>
    </p:spTree>
    <p:extLst>
      <p:ext uri="{BB962C8B-B14F-4D97-AF65-F5344CB8AC3E}">
        <p14:creationId xmlns:p14="http://schemas.microsoft.com/office/powerpoint/2010/main" val="2826025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089E07-4F3D-4017-87D3-BC6B6DF5FF0C}"/>
                  </a:ext>
                </a:extLst>
              </p:cNvPr>
              <p:cNvSpPr>
                <a:spLocks noGrp="1"/>
              </p:cNvSpPr>
              <p:nvPr>
                <p:ph idx="1"/>
              </p:nvPr>
            </p:nvSpPr>
            <p:spPr/>
            <p:txBody>
              <a:bodyPr/>
              <a:lstStyle/>
              <a:p>
                <a:r>
                  <a:rPr lang="pt-BR" b="0" noProof="1"/>
                  <a:t>Jogadores</a:t>
                </a:r>
                <a:r>
                  <a:rPr lang="pt-BR" noProof="1"/>
                  <a:t>: </a:t>
                </a:r>
                <a14:m>
                  <m:oMath xmlns:m="http://schemas.openxmlformats.org/officeDocument/2006/math">
                    <m:r>
                      <a:rPr lang="pt-BR" b="0" i="1" noProof="1" dirty="0" smtClean="0">
                        <a:latin typeface="Cambria Math" panose="02040503050406030204" pitchFamily="18" charset="0"/>
                      </a:rPr>
                      <m:t>𝑖</m:t>
                    </m:r>
                    <m:r>
                      <a:rPr lang="pt-BR" b="0" i="1" noProof="1" dirty="0" smtClean="0">
                        <a:latin typeface="Cambria Math" panose="02040503050406030204" pitchFamily="18" charset="0"/>
                      </a:rPr>
                      <m:t> ∈</m:t>
                    </m:r>
                    <m:r>
                      <a:rPr lang="pt-BR" b="0" i="1" noProof="1" dirty="0" smtClean="0">
                        <a:latin typeface="Cambria Math" panose="02040503050406030204" pitchFamily="18" charset="0"/>
                        <a:ea typeface="Cambria Math" panose="02040503050406030204" pitchFamily="18" charset="0"/>
                      </a:rPr>
                      <m:t>𝐼</m:t>
                    </m:r>
                    <m:r>
                      <a:rPr lang="pt-BR" b="0" i="1" noProof="1" dirty="0" smtClean="0">
                        <a:latin typeface="Cambria Math" panose="02040503050406030204" pitchFamily="18" charset="0"/>
                        <a:ea typeface="Cambria Math" panose="02040503050406030204" pitchFamily="18" charset="0"/>
                      </a:rPr>
                      <m:t>=</m:t>
                    </m:r>
                    <m:d>
                      <m:dPr>
                        <m:begChr m:val="{"/>
                        <m:endChr m:val="}"/>
                        <m:ctrlPr>
                          <a:rPr lang="pt-BR" b="0" i="1" noProof="1" dirty="0" smtClean="0">
                            <a:latin typeface="Cambria Math" panose="02040503050406030204" pitchFamily="18" charset="0"/>
                            <a:ea typeface="Cambria Math" panose="02040503050406030204" pitchFamily="18" charset="0"/>
                          </a:rPr>
                        </m:ctrlPr>
                      </m:dPr>
                      <m:e>
                        <m:r>
                          <a:rPr lang="pt-BR" b="0" i="1" noProof="1" dirty="0" smtClean="0">
                            <a:latin typeface="Cambria Math" panose="02040503050406030204" pitchFamily="18" charset="0"/>
                            <a:ea typeface="Cambria Math" panose="02040503050406030204" pitchFamily="18" charset="0"/>
                          </a:rPr>
                          <m:t>1, 2</m:t>
                        </m:r>
                      </m:e>
                    </m:d>
                  </m:oMath>
                </a14:m>
                <a:endParaRPr lang="pt-BR" noProof="1"/>
              </a:p>
              <a:p>
                <a:endParaRPr lang="pt-BR" noProof="1"/>
              </a:p>
              <a:p>
                <a:r>
                  <a:rPr lang="pt-BR" noProof="1"/>
                  <a:t>Espaço de estratégias: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d>
                      <m:dPr>
                        <m:begChr m:val="["/>
                        <m:ctrlPr>
                          <a:rPr lang="pt-BR" i="1" noProof="1" dirty="0">
                            <a:latin typeface="Cambria Math" panose="02040503050406030204" pitchFamily="18" charset="0"/>
                          </a:rPr>
                        </m:ctrlPr>
                      </m:dPr>
                      <m:e>
                        <m:r>
                          <a:rPr lang="pt-BR" i="1" noProof="1" dirty="0">
                            <a:latin typeface="Cambria Math" panose="02040503050406030204" pitchFamily="18" charset="0"/>
                          </a:rPr>
                          <m:t>0,</m:t>
                        </m:r>
                        <m:r>
                          <a:rPr lang="pt-BR" i="1" noProof="1" dirty="0">
                            <a:latin typeface="Cambria Math" panose="02040503050406030204" pitchFamily="18" charset="0"/>
                            <a:ea typeface="Cambria Math" panose="02040503050406030204" pitchFamily="18" charset="0"/>
                          </a:rPr>
                          <m:t>∞</m:t>
                        </m:r>
                      </m:e>
                    </m:d>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𝑆</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=[0, </m:t>
                    </m:r>
                    <m:r>
                      <a:rPr lang="pt-BR" i="1" noProof="1" dirty="0">
                        <a:latin typeface="Cambria Math" panose="02040503050406030204" pitchFamily="18" charset="0"/>
                        <a:ea typeface="Cambria Math" panose="02040503050406030204" pitchFamily="18" charset="0"/>
                      </a:rPr>
                      <m:t>𝑎</m:t>
                    </m:r>
                    <m:r>
                      <a:rPr lang="pt-BR" i="1" noProof="1" dirty="0">
                        <a:latin typeface="Cambria Math" panose="02040503050406030204" pitchFamily="18" charset="0"/>
                        <a:ea typeface="Cambria Math" panose="02040503050406030204" pitchFamily="18" charset="0"/>
                      </a:rPr>
                      <m:t>]</m:t>
                    </m:r>
                  </m:oMath>
                </a14:m>
                <a:r>
                  <a:rPr lang="pt-BR" noProof="1"/>
                  <a:t> (por que?)</a:t>
                </a:r>
              </a:p>
              <a:p>
                <a:endParaRPr lang="pt-BR" noProof="1"/>
              </a:p>
              <a:p>
                <a:r>
                  <a:rPr lang="pt-BR" noProof="1"/>
                  <a:t>Estratégias: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≥0∈</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𝑆</m:t>
                        </m:r>
                      </m:e>
                      <m:sub>
                        <m:r>
                          <a:rPr lang="pt-BR" b="0" i="1" noProof="1" dirty="0" smtClean="0">
                            <a:latin typeface="Cambria Math" panose="02040503050406030204" pitchFamily="18" charset="0"/>
                            <a:ea typeface="Cambria Math" panose="02040503050406030204" pitchFamily="18" charset="0"/>
                          </a:rPr>
                          <m:t>𝑖</m:t>
                        </m:r>
                      </m:sub>
                    </m:sSub>
                  </m:oMath>
                </a14:m>
                <a:endParaRPr lang="pt-BR" b="0" noProof="1">
                  <a:ea typeface="Cambria Math" panose="02040503050406030204" pitchFamily="18" charset="0"/>
                </a:endParaRPr>
              </a:p>
              <a:p>
                <a:endParaRPr lang="pt-BR" noProof="1"/>
              </a:p>
              <a:p>
                <a:r>
                  <a:rPr lang="pt-BR" noProof="1"/>
                  <a:t>Qual seria o payoff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𝑢</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𝑠</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𝑠</m:t>
                        </m:r>
                      </m:e>
                      <m:sub>
                        <m:r>
                          <a:rPr lang="pt-BR" b="0" i="1" noProof="1" dirty="0" smtClean="0">
                            <a:latin typeface="Cambria Math" panose="02040503050406030204" pitchFamily="18" charset="0"/>
                          </a:rPr>
                          <m:t>𝑗</m:t>
                        </m:r>
                      </m:sub>
                    </m:sSub>
                    <m:r>
                      <a:rPr lang="pt-BR" b="0" i="1" noProof="1" dirty="0" smtClean="0">
                        <a:latin typeface="Cambria Math" panose="02040503050406030204" pitchFamily="18" charset="0"/>
                      </a:rPr>
                      <m:t>)</m:t>
                    </m:r>
                  </m:oMath>
                </a14:m>
                <a:r>
                  <a:rPr lang="pt-BR" noProof="1"/>
                  <a:t> nesse jogo?</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pt-BR" b="0" i="1" noProof="1" dirty="0" smtClean="0">
                              <a:latin typeface="Cambria Math" panose="02040503050406030204" pitchFamily="18" charset="0"/>
                              <a:ea typeface="Cambria Math" panose="02040503050406030204" pitchFamily="18" charset="0"/>
                            </a:rPr>
                          </m:ctrlPr>
                        </m:sSubPr>
                        <m:e>
                          <m:r>
                            <a:rPr lang="pt-BR" i="1" noProof="1" dirty="0" smtClean="0">
                              <a:latin typeface="Cambria Math" panose="02040503050406030204" pitchFamily="18" charset="0"/>
                              <a:ea typeface="Cambria Math" panose="02040503050406030204" pitchFamily="18" charset="0"/>
                            </a:rPr>
                            <m:t>𝜋</m:t>
                          </m:r>
                        </m:e>
                        <m:sub>
                          <m:r>
                            <a:rPr lang="pt-BR" b="0" i="1" noProof="1" dirty="0" smtClean="0">
                              <a:latin typeface="Cambria Math" panose="02040503050406030204" pitchFamily="18" charset="0"/>
                              <a:ea typeface="Cambria Math" panose="02040503050406030204" pitchFamily="18" charset="0"/>
                            </a:rPr>
                            <m:t>𝑖</m:t>
                          </m:r>
                        </m:sub>
                      </m:sSub>
                      <m:d>
                        <m:dPr>
                          <m:ctrlPr>
                            <a:rPr lang="pt-BR" b="0" i="1" noProof="1" dirty="0" smtClean="0">
                              <a:latin typeface="Cambria Math" panose="02040503050406030204" pitchFamily="18" charset="0"/>
                              <a:ea typeface="Cambria Math" panose="02040503050406030204" pitchFamily="18" charset="0"/>
                            </a:rPr>
                          </m:ctrlPr>
                        </m:dPr>
                        <m:e>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𝑖</m:t>
                              </m:r>
                            </m:sub>
                          </m:sSub>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𝑗</m:t>
                              </m:r>
                            </m:sub>
                          </m:sSub>
                        </m:e>
                      </m:d>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𝑖</m:t>
                          </m:r>
                        </m:sub>
                      </m:sSub>
                      <m:d>
                        <m:dPr>
                          <m:begChr m:val="["/>
                          <m:endChr m:val="]"/>
                          <m:ctrlPr>
                            <a:rPr lang="pt-BR" b="0" i="1" noProof="1" dirty="0" smtClean="0">
                              <a:latin typeface="Cambria Math" panose="02040503050406030204" pitchFamily="18" charset="0"/>
                              <a:ea typeface="Cambria Math" panose="02040503050406030204" pitchFamily="18" charset="0"/>
                            </a:rPr>
                          </m:ctrlPr>
                        </m:dPr>
                        <m:e>
                          <m:r>
                            <a:rPr lang="pt-BR" b="0" i="1" noProof="1" dirty="0" smtClean="0">
                              <a:latin typeface="Cambria Math" panose="02040503050406030204" pitchFamily="18" charset="0"/>
                              <a:ea typeface="Cambria Math" panose="02040503050406030204" pitchFamily="18" charset="0"/>
                            </a:rPr>
                            <m:t>𝑃</m:t>
                          </m:r>
                          <m:d>
                            <m:dPr>
                              <m:ctrlPr>
                                <a:rPr lang="pt-BR" b="0" i="1" noProof="1" dirty="0" smtClean="0">
                                  <a:latin typeface="Cambria Math" panose="02040503050406030204" pitchFamily="18" charset="0"/>
                                  <a:ea typeface="Cambria Math" panose="02040503050406030204" pitchFamily="18" charset="0"/>
                                </a:rPr>
                              </m:ctrlPr>
                            </m:dPr>
                            <m:e>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𝑖</m:t>
                                  </m:r>
                                </m:sub>
                              </m:sSub>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𝑗</m:t>
                                  </m:r>
                                </m:sub>
                              </m:sSub>
                            </m:e>
                          </m:d>
                          <m:r>
                            <a:rPr lang="pt-BR" b="0" i="1" noProof="1" dirty="0" smtClean="0">
                              <a:latin typeface="Cambria Math" panose="02040503050406030204" pitchFamily="18" charset="0"/>
                              <a:ea typeface="Cambria Math" panose="02040503050406030204" pitchFamily="18" charset="0"/>
                            </a:rPr>
                            <m:t>−</m:t>
                          </m:r>
                          <m:r>
                            <a:rPr lang="pt-BR" b="0" i="1" noProof="1" dirty="0" smtClean="0">
                              <a:latin typeface="Cambria Math" panose="02040503050406030204" pitchFamily="18" charset="0"/>
                              <a:ea typeface="Cambria Math" panose="02040503050406030204" pitchFamily="18" charset="0"/>
                            </a:rPr>
                            <m:t>𝑐</m:t>
                          </m:r>
                        </m:e>
                      </m:d>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𝑖</m:t>
                          </m:r>
                        </m:sub>
                      </m:sSub>
                      <m:d>
                        <m:dPr>
                          <m:begChr m:val="["/>
                          <m:endChr m:val="]"/>
                          <m:ctrlPr>
                            <a:rPr lang="pt-BR" b="0" i="1" noProof="1" dirty="0" smtClean="0">
                              <a:latin typeface="Cambria Math" panose="02040503050406030204" pitchFamily="18" charset="0"/>
                              <a:ea typeface="Cambria Math" panose="02040503050406030204" pitchFamily="18" charset="0"/>
                            </a:rPr>
                          </m:ctrlPr>
                        </m:dPr>
                        <m:e>
                          <m:r>
                            <a:rPr lang="pt-BR" b="0" i="1" noProof="1" dirty="0" smtClean="0">
                              <a:latin typeface="Cambria Math" panose="02040503050406030204" pitchFamily="18" charset="0"/>
                              <a:ea typeface="Cambria Math" panose="02040503050406030204" pitchFamily="18" charset="0"/>
                            </a:rPr>
                            <m:t>𝑎</m:t>
                          </m:r>
                          <m:r>
                            <a:rPr lang="pt-BR" b="0" i="1" noProof="1" dirty="0" smtClean="0">
                              <a:latin typeface="Cambria Math" panose="02040503050406030204" pitchFamily="18" charset="0"/>
                              <a:ea typeface="Cambria Math" panose="02040503050406030204" pitchFamily="18" charset="0"/>
                            </a:rPr>
                            <m:t>−</m:t>
                          </m:r>
                          <m:d>
                            <m:dPr>
                              <m:ctrlPr>
                                <a:rPr lang="pt-BR" b="0" i="1" noProof="1" dirty="0" smtClean="0">
                                  <a:latin typeface="Cambria Math" panose="02040503050406030204" pitchFamily="18" charset="0"/>
                                  <a:ea typeface="Cambria Math" panose="02040503050406030204" pitchFamily="18" charset="0"/>
                                </a:rPr>
                              </m:ctrlPr>
                            </m:dPr>
                            <m:e>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𝑖</m:t>
                                  </m:r>
                                </m:sub>
                              </m:sSub>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𝑗</m:t>
                                  </m:r>
                                </m:sub>
                              </m:sSub>
                            </m:e>
                          </m:d>
                          <m:r>
                            <a:rPr lang="pt-BR" b="0" i="1" noProof="1" dirty="0" smtClean="0">
                              <a:latin typeface="Cambria Math" panose="02040503050406030204" pitchFamily="18" charset="0"/>
                              <a:ea typeface="Cambria Math" panose="02040503050406030204" pitchFamily="18" charset="0"/>
                            </a:rPr>
                            <m:t>−</m:t>
                          </m:r>
                          <m:r>
                            <a:rPr lang="pt-BR" b="0" i="1" noProof="1" dirty="0" smtClean="0">
                              <a:latin typeface="Cambria Math" panose="02040503050406030204" pitchFamily="18" charset="0"/>
                              <a:ea typeface="Cambria Math" panose="02040503050406030204" pitchFamily="18" charset="0"/>
                            </a:rPr>
                            <m:t>𝑐</m:t>
                          </m:r>
                        </m:e>
                      </m:d>
                    </m:oMath>
                  </m:oMathPara>
                </a14:m>
                <a:endParaRPr lang="pt-BR" noProof="1"/>
              </a:p>
              <a:p>
                <a:pPr marL="0" indent="0">
                  <a:buNone/>
                </a:pPr>
                <a:endParaRPr lang="pt-BR" noProof="1"/>
              </a:p>
            </p:txBody>
          </p:sp>
        </mc:Choice>
        <mc:Fallback xmlns="">
          <p:sp>
            <p:nvSpPr>
              <p:cNvPr id="3" name="Content Placeholder 2">
                <a:extLst>
                  <a:ext uri="{FF2B5EF4-FFF2-40B4-BE49-F238E27FC236}">
                    <a16:creationId xmlns:a16="http://schemas.microsoft.com/office/drawing/2014/main" id="{29089E07-4F3D-4017-87D3-BC6B6DF5FF0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pt-BR">
                    <a:noFill/>
                  </a:rPr>
                  <a:t> </a:t>
                </a:r>
              </a:p>
            </p:txBody>
          </p:sp>
        </mc:Fallback>
      </mc:AlternateContent>
      <p:sp>
        <p:nvSpPr>
          <p:cNvPr id="2" name="Rectangle 1">
            <a:extLst>
              <a:ext uri="{FF2B5EF4-FFF2-40B4-BE49-F238E27FC236}">
                <a16:creationId xmlns:a16="http://schemas.microsoft.com/office/drawing/2014/main" id="{665687AC-1986-4937-A4F7-BAC8007834D8}"/>
              </a:ext>
            </a:extLst>
          </p:cNvPr>
          <p:cNvSpPr/>
          <p:nvPr/>
        </p:nvSpPr>
        <p:spPr>
          <a:xfrm>
            <a:off x="1828800" y="5486400"/>
            <a:ext cx="875607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itle 1">
            <a:extLst>
              <a:ext uri="{FF2B5EF4-FFF2-40B4-BE49-F238E27FC236}">
                <a16:creationId xmlns:a16="http://schemas.microsoft.com/office/drawing/2014/main" id="{BEF74084-770C-45A8-804C-1DE6D40ECBA2}"/>
              </a:ext>
            </a:extLst>
          </p:cNvPr>
          <p:cNvSpPr>
            <a:spLocks noGrp="1"/>
          </p:cNvSpPr>
          <p:nvPr>
            <p:ph type="title"/>
          </p:nvPr>
        </p:nvSpPr>
        <p:spPr>
          <a:xfrm>
            <a:off x="838200" y="365125"/>
            <a:ext cx="10515600" cy="1325563"/>
          </a:xfrm>
        </p:spPr>
        <p:txBody>
          <a:bodyPr>
            <a:normAutofit/>
          </a:bodyPr>
          <a:lstStyle/>
          <a:p>
            <a:r>
              <a:rPr lang="pt-BR" sz="4900" b="1" noProof="1"/>
              <a:t>Elementos do jogo</a:t>
            </a:r>
            <a:br>
              <a:rPr lang="pt-BR" b="1" noProof="1"/>
            </a:br>
            <a:r>
              <a:rPr lang="pt-BR" sz="2400" b="1" noProof="1"/>
              <a:t>Modelo de duopólio de Cournot</a:t>
            </a:r>
            <a:endParaRPr lang="pt-BR" sz="2200" b="1" noProof="1"/>
          </a:p>
        </p:txBody>
      </p:sp>
      <p:sp>
        <p:nvSpPr>
          <p:cNvPr id="4" name="Footer Placeholder 3">
            <a:extLst>
              <a:ext uri="{FF2B5EF4-FFF2-40B4-BE49-F238E27FC236}">
                <a16:creationId xmlns:a16="http://schemas.microsoft.com/office/drawing/2014/main" id="{539BFCE1-0417-44FF-A9C4-0F3D1AC5FEC9}"/>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B316756E-E1C6-4B92-8E36-5C8313609A14}"/>
              </a:ext>
            </a:extLst>
          </p:cNvPr>
          <p:cNvSpPr>
            <a:spLocks noGrp="1"/>
          </p:cNvSpPr>
          <p:nvPr>
            <p:ph type="sldNum" sz="quarter" idx="12"/>
          </p:nvPr>
        </p:nvSpPr>
        <p:spPr/>
        <p:txBody>
          <a:bodyPr/>
          <a:lstStyle/>
          <a:p>
            <a:fld id="{AF67EEE8-F201-4410-BA13-233EFB93B646}" type="slidenum">
              <a:rPr lang="pt-BR" smtClean="0"/>
              <a:t>38</a:t>
            </a:fld>
            <a:endParaRPr lang="pt-BR"/>
          </a:p>
        </p:txBody>
      </p:sp>
    </p:spTree>
    <p:extLst>
      <p:ext uri="{BB962C8B-B14F-4D97-AF65-F5344CB8AC3E}">
        <p14:creationId xmlns:p14="http://schemas.microsoft.com/office/powerpoint/2010/main" val="1319302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089E07-4F3D-4017-87D3-BC6B6DF5FF0C}"/>
                  </a:ext>
                </a:extLst>
              </p:cNvPr>
              <p:cNvSpPr>
                <a:spLocks noGrp="1"/>
              </p:cNvSpPr>
              <p:nvPr>
                <p:ph idx="1"/>
              </p:nvPr>
            </p:nvSpPr>
            <p:spPr/>
            <p:txBody>
              <a:bodyPr/>
              <a:lstStyle/>
              <a:p>
                <a:r>
                  <a:rPr lang="pt-BR" b="0" noProof="1"/>
                  <a:t>Jogadores</a:t>
                </a:r>
                <a:r>
                  <a:rPr lang="pt-BR" noProof="1"/>
                  <a:t>: </a:t>
                </a:r>
                <a14:m>
                  <m:oMath xmlns:m="http://schemas.openxmlformats.org/officeDocument/2006/math">
                    <m:r>
                      <a:rPr lang="pt-BR" b="0" i="1" noProof="1" dirty="0" smtClean="0">
                        <a:latin typeface="Cambria Math" panose="02040503050406030204" pitchFamily="18" charset="0"/>
                      </a:rPr>
                      <m:t>𝑖</m:t>
                    </m:r>
                    <m:r>
                      <a:rPr lang="pt-BR" b="0" i="1" noProof="1" dirty="0" smtClean="0">
                        <a:latin typeface="Cambria Math" panose="02040503050406030204" pitchFamily="18" charset="0"/>
                      </a:rPr>
                      <m:t> ∈</m:t>
                    </m:r>
                    <m:r>
                      <a:rPr lang="pt-BR" b="0" i="1" noProof="1" dirty="0" smtClean="0">
                        <a:latin typeface="Cambria Math" panose="02040503050406030204" pitchFamily="18" charset="0"/>
                        <a:ea typeface="Cambria Math" panose="02040503050406030204" pitchFamily="18" charset="0"/>
                      </a:rPr>
                      <m:t>𝐼</m:t>
                    </m:r>
                    <m:r>
                      <a:rPr lang="pt-BR" b="0" i="1" noProof="1" dirty="0" smtClean="0">
                        <a:latin typeface="Cambria Math" panose="02040503050406030204" pitchFamily="18" charset="0"/>
                        <a:ea typeface="Cambria Math" panose="02040503050406030204" pitchFamily="18" charset="0"/>
                      </a:rPr>
                      <m:t>=</m:t>
                    </m:r>
                    <m:d>
                      <m:dPr>
                        <m:begChr m:val="{"/>
                        <m:endChr m:val="}"/>
                        <m:ctrlPr>
                          <a:rPr lang="pt-BR" b="0" i="1" noProof="1" dirty="0" smtClean="0">
                            <a:latin typeface="Cambria Math" panose="02040503050406030204" pitchFamily="18" charset="0"/>
                            <a:ea typeface="Cambria Math" panose="02040503050406030204" pitchFamily="18" charset="0"/>
                          </a:rPr>
                        </m:ctrlPr>
                      </m:dPr>
                      <m:e>
                        <m:r>
                          <a:rPr lang="pt-BR" b="0" i="1" noProof="1" dirty="0" smtClean="0">
                            <a:latin typeface="Cambria Math" panose="02040503050406030204" pitchFamily="18" charset="0"/>
                            <a:ea typeface="Cambria Math" panose="02040503050406030204" pitchFamily="18" charset="0"/>
                          </a:rPr>
                          <m:t>1, 2</m:t>
                        </m:r>
                      </m:e>
                    </m:d>
                  </m:oMath>
                </a14:m>
                <a:endParaRPr lang="pt-BR" noProof="1"/>
              </a:p>
              <a:p>
                <a:endParaRPr lang="pt-BR" noProof="1"/>
              </a:p>
              <a:p>
                <a:r>
                  <a:rPr lang="pt-BR" noProof="1"/>
                  <a:t>Espaço de estratégias: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d>
                      <m:dPr>
                        <m:begChr m:val="["/>
                        <m:ctrlPr>
                          <a:rPr lang="pt-BR" i="1" noProof="1" dirty="0">
                            <a:latin typeface="Cambria Math" panose="02040503050406030204" pitchFamily="18" charset="0"/>
                          </a:rPr>
                        </m:ctrlPr>
                      </m:dPr>
                      <m:e>
                        <m:r>
                          <a:rPr lang="pt-BR" i="1" noProof="1" dirty="0">
                            <a:latin typeface="Cambria Math" panose="02040503050406030204" pitchFamily="18" charset="0"/>
                          </a:rPr>
                          <m:t>0,</m:t>
                        </m:r>
                        <m:r>
                          <a:rPr lang="pt-BR" i="1" noProof="1" dirty="0">
                            <a:latin typeface="Cambria Math" panose="02040503050406030204" pitchFamily="18" charset="0"/>
                            <a:ea typeface="Cambria Math" panose="02040503050406030204" pitchFamily="18" charset="0"/>
                          </a:rPr>
                          <m:t>∞</m:t>
                        </m:r>
                      </m:e>
                    </m:d>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𝑆</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=[0, </m:t>
                    </m:r>
                    <m:r>
                      <a:rPr lang="pt-BR" i="1" noProof="1" dirty="0">
                        <a:latin typeface="Cambria Math" panose="02040503050406030204" pitchFamily="18" charset="0"/>
                        <a:ea typeface="Cambria Math" panose="02040503050406030204" pitchFamily="18" charset="0"/>
                      </a:rPr>
                      <m:t>𝑎</m:t>
                    </m:r>
                    <m:r>
                      <a:rPr lang="pt-BR" i="1" noProof="1" dirty="0">
                        <a:latin typeface="Cambria Math" panose="02040503050406030204" pitchFamily="18" charset="0"/>
                        <a:ea typeface="Cambria Math" panose="02040503050406030204" pitchFamily="18" charset="0"/>
                      </a:rPr>
                      <m:t>]</m:t>
                    </m:r>
                  </m:oMath>
                </a14:m>
                <a:r>
                  <a:rPr lang="pt-BR" noProof="1"/>
                  <a:t> (por que?)</a:t>
                </a:r>
              </a:p>
              <a:p>
                <a:endParaRPr lang="pt-BR" noProof="1"/>
              </a:p>
              <a:p>
                <a:r>
                  <a:rPr lang="pt-BR" noProof="1"/>
                  <a:t>Estratégias: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≥0∈</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𝑆</m:t>
                        </m:r>
                      </m:e>
                      <m:sub>
                        <m:r>
                          <a:rPr lang="pt-BR" b="0" i="1" noProof="1" dirty="0" smtClean="0">
                            <a:latin typeface="Cambria Math" panose="02040503050406030204" pitchFamily="18" charset="0"/>
                            <a:ea typeface="Cambria Math" panose="02040503050406030204" pitchFamily="18" charset="0"/>
                          </a:rPr>
                          <m:t>𝑖</m:t>
                        </m:r>
                      </m:sub>
                    </m:sSub>
                  </m:oMath>
                </a14:m>
                <a:endParaRPr lang="pt-BR" b="0" noProof="1">
                  <a:ea typeface="Cambria Math" panose="02040503050406030204" pitchFamily="18" charset="0"/>
                </a:endParaRPr>
              </a:p>
              <a:p>
                <a:endParaRPr lang="pt-BR" noProof="1"/>
              </a:p>
              <a:p>
                <a:r>
                  <a:rPr lang="pt-BR" noProof="1"/>
                  <a:t>Qual seria o payoff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𝑢</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𝑠</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𝑠</m:t>
                        </m:r>
                      </m:e>
                      <m:sub>
                        <m:r>
                          <a:rPr lang="pt-BR" b="0" i="1" noProof="1" dirty="0" smtClean="0">
                            <a:latin typeface="Cambria Math" panose="02040503050406030204" pitchFamily="18" charset="0"/>
                          </a:rPr>
                          <m:t>𝑗</m:t>
                        </m:r>
                      </m:sub>
                    </m:sSub>
                    <m:r>
                      <a:rPr lang="pt-BR" b="0" i="1" noProof="1" dirty="0" smtClean="0">
                        <a:latin typeface="Cambria Math" panose="02040503050406030204" pitchFamily="18" charset="0"/>
                      </a:rPr>
                      <m:t>)</m:t>
                    </m:r>
                  </m:oMath>
                </a14:m>
                <a:r>
                  <a:rPr lang="pt-BR" noProof="1"/>
                  <a:t> nesse jogo?</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pt-BR" b="0" i="1" noProof="1" dirty="0" smtClean="0">
                              <a:latin typeface="Cambria Math" panose="02040503050406030204" pitchFamily="18" charset="0"/>
                              <a:ea typeface="Cambria Math" panose="02040503050406030204" pitchFamily="18" charset="0"/>
                            </a:rPr>
                          </m:ctrlPr>
                        </m:sSubPr>
                        <m:e>
                          <m:r>
                            <a:rPr lang="pt-BR" i="1" noProof="1" dirty="0" smtClean="0">
                              <a:latin typeface="Cambria Math" panose="02040503050406030204" pitchFamily="18" charset="0"/>
                              <a:ea typeface="Cambria Math" panose="02040503050406030204" pitchFamily="18" charset="0"/>
                            </a:rPr>
                            <m:t>𝜋</m:t>
                          </m:r>
                        </m:e>
                        <m:sub>
                          <m:r>
                            <a:rPr lang="pt-BR" b="0" i="1" noProof="1" dirty="0" smtClean="0">
                              <a:latin typeface="Cambria Math" panose="02040503050406030204" pitchFamily="18" charset="0"/>
                              <a:ea typeface="Cambria Math" panose="02040503050406030204" pitchFamily="18" charset="0"/>
                            </a:rPr>
                            <m:t>𝑖</m:t>
                          </m:r>
                        </m:sub>
                      </m:sSub>
                      <m:d>
                        <m:dPr>
                          <m:ctrlPr>
                            <a:rPr lang="pt-BR" b="0" i="1" noProof="1" dirty="0" smtClean="0">
                              <a:latin typeface="Cambria Math" panose="02040503050406030204" pitchFamily="18" charset="0"/>
                              <a:ea typeface="Cambria Math" panose="02040503050406030204" pitchFamily="18" charset="0"/>
                            </a:rPr>
                          </m:ctrlPr>
                        </m:dPr>
                        <m:e>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𝑖</m:t>
                              </m:r>
                            </m:sub>
                          </m:sSub>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𝑗</m:t>
                              </m:r>
                            </m:sub>
                          </m:sSub>
                        </m:e>
                      </m:d>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𝑖</m:t>
                          </m:r>
                        </m:sub>
                      </m:sSub>
                      <m:d>
                        <m:dPr>
                          <m:begChr m:val="["/>
                          <m:endChr m:val="]"/>
                          <m:ctrlPr>
                            <a:rPr lang="pt-BR" b="0" i="1" noProof="1" dirty="0" smtClean="0">
                              <a:latin typeface="Cambria Math" panose="02040503050406030204" pitchFamily="18" charset="0"/>
                              <a:ea typeface="Cambria Math" panose="02040503050406030204" pitchFamily="18" charset="0"/>
                            </a:rPr>
                          </m:ctrlPr>
                        </m:dPr>
                        <m:e>
                          <m:r>
                            <a:rPr lang="pt-BR" b="0" i="1" noProof="1" dirty="0" smtClean="0">
                              <a:latin typeface="Cambria Math" panose="02040503050406030204" pitchFamily="18" charset="0"/>
                              <a:ea typeface="Cambria Math" panose="02040503050406030204" pitchFamily="18" charset="0"/>
                            </a:rPr>
                            <m:t>𝑃</m:t>
                          </m:r>
                          <m:d>
                            <m:dPr>
                              <m:ctrlPr>
                                <a:rPr lang="pt-BR" b="0" i="1" noProof="1" dirty="0" smtClean="0">
                                  <a:latin typeface="Cambria Math" panose="02040503050406030204" pitchFamily="18" charset="0"/>
                                  <a:ea typeface="Cambria Math" panose="02040503050406030204" pitchFamily="18" charset="0"/>
                                </a:rPr>
                              </m:ctrlPr>
                            </m:dPr>
                            <m:e>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𝑖</m:t>
                                  </m:r>
                                </m:sub>
                              </m:sSub>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𝑗</m:t>
                                  </m:r>
                                </m:sub>
                              </m:sSub>
                            </m:e>
                          </m:d>
                          <m:r>
                            <a:rPr lang="pt-BR" b="0" i="1" noProof="1" dirty="0" smtClean="0">
                              <a:latin typeface="Cambria Math" panose="02040503050406030204" pitchFamily="18" charset="0"/>
                              <a:ea typeface="Cambria Math" panose="02040503050406030204" pitchFamily="18" charset="0"/>
                            </a:rPr>
                            <m:t>−</m:t>
                          </m:r>
                          <m:r>
                            <a:rPr lang="pt-BR" b="0" i="1" noProof="1" dirty="0" smtClean="0">
                              <a:latin typeface="Cambria Math" panose="02040503050406030204" pitchFamily="18" charset="0"/>
                              <a:ea typeface="Cambria Math" panose="02040503050406030204" pitchFamily="18" charset="0"/>
                            </a:rPr>
                            <m:t>𝑐</m:t>
                          </m:r>
                        </m:e>
                      </m:d>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𝑖</m:t>
                          </m:r>
                        </m:sub>
                      </m:sSub>
                      <m:d>
                        <m:dPr>
                          <m:begChr m:val="["/>
                          <m:endChr m:val="]"/>
                          <m:ctrlPr>
                            <a:rPr lang="pt-BR" b="0" i="1" noProof="1" dirty="0" smtClean="0">
                              <a:latin typeface="Cambria Math" panose="02040503050406030204" pitchFamily="18" charset="0"/>
                              <a:ea typeface="Cambria Math" panose="02040503050406030204" pitchFamily="18" charset="0"/>
                            </a:rPr>
                          </m:ctrlPr>
                        </m:dPr>
                        <m:e>
                          <m:r>
                            <a:rPr lang="pt-BR" b="0" i="1" noProof="1" dirty="0" smtClean="0">
                              <a:latin typeface="Cambria Math" panose="02040503050406030204" pitchFamily="18" charset="0"/>
                              <a:ea typeface="Cambria Math" panose="02040503050406030204" pitchFamily="18" charset="0"/>
                            </a:rPr>
                            <m:t>𝑎</m:t>
                          </m:r>
                          <m:r>
                            <a:rPr lang="pt-BR" b="0" i="1" noProof="1" dirty="0" smtClean="0">
                              <a:latin typeface="Cambria Math" panose="02040503050406030204" pitchFamily="18" charset="0"/>
                              <a:ea typeface="Cambria Math" panose="02040503050406030204" pitchFamily="18" charset="0"/>
                            </a:rPr>
                            <m:t>−</m:t>
                          </m:r>
                          <m:d>
                            <m:dPr>
                              <m:ctrlPr>
                                <a:rPr lang="pt-BR" b="0" i="1" noProof="1" dirty="0" smtClean="0">
                                  <a:latin typeface="Cambria Math" panose="02040503050406030204" pitchFamily="18" charset="0"/>
                                  <a:ea typeface="Cambria Math" panose="02040503050406030204" pitchFamily="18" charset="0"/>
                                </a:rPr>
                              </m:ctrlPr>
                            </m:dPr>
                            <m:e>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𝑖</m:t>
                                  </m:r>
                                </m:sub>
                              </m:sSub>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𝑞</m:t>
                                  </m:r>
                                </m:e>
                                <m:sub>
                                  <m:r>
                                    <a:rPr lang="pt-BR" b="0" i="1" noProof="1" dirty="0" smtClean="0">
                                      <a:latin typeface="Cambria Math" panose="02040503050406030204" pitchFamily="18" charset="0"/>
                                      <a:ea typeface="Cambria Math" panose="02040503050406030204" pitchFamily="18" charset="0"/>
                                    </a:rPr>
                                    <m:t>𝑗</m:t>
                                  </m:r>
                                </m:sub>
                              </m:sSub>
                            </m:e>
                          </m:d>
                          <m:r>
                            <a:rPr lang="pt-BR" b="0" i="1" noProof="1" dirty="0" smtClean="0">
                              <a:latin typeface="Cambria Math" panose="02040503050406030204" pitchFamily="18" charset="0"/>
                              <a:ea typeface="Cambria Math" panose="02040503050406030204" pitchFamily="18" charset="0"/>
                            </a:rPr>
                            <m:t>−</m:t>
                          </m:r>
                          <m:r>
                            <a:rPr lang="pt-BR" b="0" i="1" noProof="1" dirty="0" smtClean="0">
                              <a:latin typeface="Cambria Math" panose="02040503050406030204" pitchFamily="18" charset="0"/>
                              <a:ea typeface="Cambria Math" panose="02040503050406030204" pitchFamily="18" charset="0"/>
                            </a:rPr>
                            <m:t>𝑐</m:t>
                          </m:r>
                        </m:e>
                      </m:d>
                    </m:oMath>
                  </m:oMathPara>
                </a14:m>
                <a:endParaRPr lang="pt-BR" noProof="1"/>
              </a:p>
              <a:p>
                <a:pPr marL="0" indent="0">
                  <a:buNone/>
                </a:pPr>
                <a:endParaRPr lang="pt-BR" noProof="1"/>
              </a:p>
            </p:txBody>
          </p:sp>
        </mc:Choice>
        <mc:Fallback xmlns="">
          <p:sp>
            <p:nvSpPr>
              <p:cNvPr id="3" name="Content Placeholder 2">
                <a:extLst>
                  <a:ext uri="{FF2B5EF4-FFF2-40B4-BE49-F238E27FC236}">
                    <a16:creationId xmlns:a16="http://schemas.microsoft.com/office/drawing/2014/main" id="{29089E07-4F3D-4017-87D3-BC6B6DF5FF0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pt-BR">
                    <a:noFill/>
                  </a:rPr>
                  <a:t> </a:t>
                </a:r>
              </a:p>
            </p:txBody>
          </p:sp>
        </mc:Fallback>
      </mc:AlternateContent>
      <p:sp>
        <p:nvSpPr>
          <p:cNvPr id="18" name="Title 1">
            <a:extLst>
              <a:ext uri="{FF2B5EF4-FFF2-40B4-BE49-F238E27FC236}">
                <a16:creationId xmlns:a16="http://schemas.microsoft.com/office/drawing/2014/main" id="{790F276A-174E-432B-A109-6FAFCAC65088}"/>
              </a:ext>
            </a:extLst>
          </p:cNvPr>
          <p:cNvSpPr>
            <a:spLocks noGrp="1"/>
          </p:cNvSpPr>
          <p:nvPr>
            <p:ph type="title"/>
          </p:nvPr>
        </p:nvSpPr>
        <p:spPr>
          <a:xfrm>
            <a:off x="838200" y="365125"/>
            <a:ext cx="10515600" cy="1325563"/>
          </a:xfrm>
        </p:spPr>
        <p:txBody>
          <a:bodyPr>
            <a:normAutofit/>
          </a:bodyPr>
          <a:lstStyle/>
          <a:p>
            <a:r>
              <a:rPr lang="pt-BR" sz="4900" b="1" noProof="1"/>
              <a:t>Elementos do jogo</a:t>
            </a:r>
            <a:br>
              <a:rPr lang="pt-BR" b="1" noProof="1"/>
            </a:br>
            <a:r>
              <a:rPr lang="pt-BR" sz="2400" b="1" noProof="1"/>
              <a:t>Modelo de duopólio de Cournot</a:t>
            </a:r>
            <a:endParaRPr lang="pt-BR" sz="2200" b="1" noProof="1"/>
          </a:p>
        </p:txBody>
      </p:sp>
      <p:sp>
        <p:nvSpPr>
          <p:cNvPr id="2" name="Footer Placeholder 1">
            <a:extLst>
              <a:ext uri="{FF2B5EF4-FFF2-40B4-BE49-F238E27FC236}">
                <a16:creationId xmlns:a16="http://schemas.microsoft.com/office/drawing/2014/main" id="{3A6FE91B-5E95-4864-9E88-D336D262A6BB}"/>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3740A388-BA0A-453D-B1C3-5298BA375E76}"/>
              </a:ext>
            </a:extLst>
          </p:cNvPr>
          <p:cNvSpPr>
            <a:spLocks noGrp="1"/>
          </p:cNvSpPr>
          <p:nvPr>
            <p:ph type="sldNum" sz="quarter" idx="12"/>
          </p:nvPr>
        </p:nvSpPr>
        <p:spPr/>
        <p:txBody>
          <a:bodyPr/>
          <a:lstStyle/>
          <a:p>
            <a:fld id="{AF67EEE8-F201-4410-BA13-233EFB93B646}" type="slidenum">
              <a:rPr lang="pt-BR" smtClean="0"/>
              <a:t>39</a:t>
            </a:fld>
            <a:endParaRPr lang="pt-BR"/>
          </a:p>
        </p:txBody>
      </p:sp>
    </p:spTree>
    <p:extLst>
      <p:ext uri="{BB962C8B-B14F-4D97-AF65-F5344CB8AC3E}">
        <p14:creationId xmlns:p14="http://schemas.microsoft.com/office/powerpoint/2010/main" val="129295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44A887-1360-4029-82B9-588A6B177F9D}"/>
                  </a:ext>
                </a:extLst>
              </p:cNvPr>
              <p:cNvSpPr>
                <a:spLocks noGrp="1"/>
              </p:cNvSpPr>
              <p:nvPr>
                <p:ph idx="1"/>
              </p:nvPr>
            </p:nvSpPr>
            <p:spPr>
              <a:xfrm>
                <a:off x="838200" y="808342"/>
                <a:ext cx="10515600" cy="5794578"/>
              </a:xfrm>
            </p:spPr>
            <p:txBody>
              <a:bodyPr/>
              <a:lstStyle/>
              <a:p>
                <a:pPr marL="0" indent="0" algn="just">
                  <a:buNone/>
                </a:pPr>
                <a:r>
                  <a:rPr lang="pt-BR" noProof="1"/>
                  <a:t>1. Descreva todos os elementos de um jogo na forma normal e use a notação matemática para sintetizar.</a:t>
                </a:r>
              </a:p>
              <a:p>
                <a:pPr marL="457200" lvl="1" indent="0" algn="just">
                  <a:buNone/>
                </a:pPr>
                <a:endParaRPr lang="pt-BR" noProof="1"/>
              </a:p>
              <a:p>
                <a:pPr marL="457200" lvl="1" indent="0" algn="just">
                  <a:buNone/>
                </a:pPr>
                <a:r>
                  <a:rPr lang="pt-BR" noProof="1"/>
                  <a:t>1.1 </a:t>
                </a:r>
                <a:r>
                  <a:rPr lang="pt-BR" b="1" noProof="1"/>
                  <a:t>ELEMENTOS</a:t>
                </a:r>
                <a:r>
                  <a:rPr lang="pt-BR" noProof="1"/>
                  <a:t> </a:t>
                </a:r>
                <a:r>
                  <a:rPr lang="pt-BR" b="1" noProof="1"/>
                  <a:t>(a)</a:t>
                </a:r>
                <a:r>
                  <a:rPr lang="pt-BR" noProof="1"/>
                  <a:t> Jogadores </a:t>
                </a:r>
                <a14:m>
                  <m:oMath xmlns:m="http://schemas.openxmlformats.org/officeDocument/2006/math">
                    <m:r>
                      <a:rPr lang="pt-BR" i="1" noProof="1" dirty="0">
                        <a:latin typeface="Cambria Math" panose="02040503050406030204" pitchFamily="18" charset="0"/>
                      </a:rPr>
                      <m:t>𝑖</m:t>
                    </m:r>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𝐼</m:t>
                    </m:r>
                    <m:r>
                      <a:rPr lang="pt-BR" i="1" noProof="1" dirty="0">
                        <a:latin typeface="Cambria Math" panose="02040503050406030204" pitchFamily="18" charset="0"/>
                        <a:ea typeface="Cambria Math" panose="02040503050406030204" pitchFamily="18" charset="0"/>
                      </a:rPr>
                      <m:t>=</m:t>
                    </m:r>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1, 2, …, </m:t>
                        </m:r>
                        <m:r>
                          <a:rPr lang="pt-BR" i="1" noProof="1" dirty="0">
                            <a:latin typeface="Cambria Math" panose="02040503050406030204" pitchFamily="18" charset="0"/>
                            <a:ea typeface="Cambria Math" panose="02040503050406030204" pitchFamily="18" charset="0"/>
                          </a:rPr>
                          <m:t>𝑛</m:t>
                        </m:r>
                      </m:e>
                    </m:d>
                  </m:oMath>
                </a14:m>
                <a:r>
                  <a:rPr lang="pt-BR" noProof="1">
                    <a:ea typeface="Cambria Math" panose="02040503050406030204" pitchFamily="18" charset="0"/>
                  </a:rPr>
                  <a:t>; </a:t>
                </a:r>
                <a:r>
                  <a:rPr lang="pt-BR" b="1" noProof="1">
                    <a:ea typeface="Cambria Math" panose="02040503050406030204" pitchFamily="18" charset="0"/>
                  </a:rPr>
                  <a:t>(b)</a:t>
                </a:r>
                <a:r>
                  <a:rPr lang="pt-BR" noProof="1">
                    <a:ea typeface="Cambria Math" panose="02040503050406030204" pitchFamily="18" charset="0"/>
                  </a:rPr>
                  <a:t> </a:t>
                </a:r>
                <a:r>
                  <a:rPr lang="pt-BR" noProof="1"/>
                  <a:t>Espaço de estratégias disponíveis para cada jogador </a:t>
                </a:r>
                <a14:m>
                  <m:oMath xmlns:m="http://schemas.openxmlformats.org/officeDocument/2006/math">
                    <m:r>
                      <a:rPr lang="pt-BR" i="1" noProof="1" dirty="0">
                        <a:latin typeface="Cambria Math" panose="02040503050406030204" pitchFamily="18" charset="0"/>
                      </a:rPr>
                      <m:t>𝑖</m:t>
                    </m:r>
                    <m:r>
                      <a:rPr lang="pt-BR" i="1" noProof="1" dirty="0">
                        <a:latin typeface="Cambria Math" panose="02040503050406030204" pitchFamily="18" charset="0"/>
                      </a:rPr>
                      <m:t>, </m:t>
                    </m:r>
                  </m:oMath>
                </a14:m>
                <a:r>
                  <a:rPr lang="pt-BR" noProof="1"/>
                  <a:t>denotado por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𝑖</m:t>
                        </m:r>
                      </m:sub>
                    </m:sSub>
                  </m:oMath>
                </a14:m>
                <a:r>
                  <a:rPr lang="pt-BR" noProof="1">
                    <a:ea typeface="Cambria Math" panose="02040503050406030204" pitchFamily="18" charset="0"/>
                  </a:rPr>
                  <a:t>; </a:t>
                </a:r>
                <a:r>
                  <a:rPr lang="pt-BR" b="1" noProof="1">
                    <a:ea typeface="Cambria Math" panose="02040503050406030204" pitchFamily="18" charset="0"/>
                  </a:rPr>
                  <a:t>(c)</a:t>
                </a:r>
                <a:r>
                  <a:rPr lang="pt-BR" noProof="1">
                    <a:ea typeface="Cambria Math" panose="02040503050406030204" pitchFamily="18" charset="0"/>
                  </a:rPr>
                  <a:t>; </a:t>
                </a:r>
                <a:r>
                  <a:rPr lang="pt-BR" noProof="1"/>
                  <a:t>Estratégias disponíveis para cada jogador </a:t>
                </a:r>
                <a14:m>
                  <m:oMath xmlns:m="http://schemas.openxmlformats.org/officeDocument/2006/math">
                    <m:r>
                      <a:rPr lang="pt-BR" i="1" noProof="1" dirty="0">
                        <a:latin typeface="Cambria Math" panose="02040503050406030204" pitchFamily="18" charset="0"/>
                      </a:rPr>
                      <m:t>𝑖</m:t>
                    </m:r>
                  </m:oMath>
                </a14:m>
                <a:r>
                  <a:rPr lang="pt-BR" noProof="1"/>
                  <a:t>, denotadas por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𝑆</m:t>
                        </m:r>
                      </m:e>
                      <m:sub>
                        <m:r>
                          <a:rPr lang="pt-BR" i="1" noProof="1" dirty="0">
                            <a:latin typeface="Cambria Math" panose="02040503050406030204" pitchFamily="18" charset="0"/>
                            <a:ea typeface="Cambria Math" panose="02040503050406030204" pitchFamily="18" charset="0"/>
                          </a:rPr>
                          <m:t>𝑖</m:t>
                        </m:r>
                      </m:sub>
                    </m:sSub>
                  </m:oMath>
                </a14:m>
                <a:r>
                  <a:rPr lang="pt-BR" noProof="1">
                    <a:ea typeface="Cambria Math" panose="02040503050406030204" pitchFamily="18" charset="0"/>
                  </a:rPr>
                  <a:t>; </a:t>
                </a:r>
                <a:r>
                  <a:rPr lang="pt-BR" b="1" noProof="1">
                    <a:ea typeface="Cambria Math" panose="02040503050406030204" pitchFamily="18" charset="0"/>
                  </a:rPr>
                  <a:t>(d)</a:t>
                </a:r>
                <a:r>
                  <a:rPr lang="pt-BR" noProof="1">
                    <a:ea typeface="Cambria Math" panose="02040503050406030204" pitchFamily="18" charset="0"/>
                  </a:rPr>
                  <a:t> </a:t>
                </a:r>
                <a:r>
                  <a:rPr lang="pt-BR" noProof="1"/>
                  <a:t>Função payoff de cada jogador </a:t>
                </a:r>
                <a14:m>
                  <m:oMath xmlns:m="http://schemas.openxmlformats.org/officeDocument/2006/math">
                    <m:r>
                      <a:rPr lang="pt-BR" i="1" noProof="1" dirty="0">
                        <a:latin typeface="Cambria Math" panose="02040503050406030204" pitchFamily="18" charset="0"/>
                      </a:rPr>
                      <m:t>𝑖</m:t>
                    </m:r>
                  </m:oMath>
                </a14:m>
                <a:r>
                  <a:rPr lang="pt-BR" noProof="1"/>
                  <a:t>,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𝑢</m:t>
                        </m:r>
                      </m:e>
                      <m:sub>
                        <m:r>
                          <a:rPr lang="pt-BR" i="1" noProof="1" dirty="0">
                            <a:latin typeface="Cambria Math" panose="02040503050406030204" pitchFamily="18" charset="0"/>
                          </a:rPr>
                          <m:t>𝑖</m:t>
                        </m:r>
                      </m:sub>
                    </m:sSub>
                  </m:oMath>
                </a14:m>
                <a:r>
                  <a:rPr lang="pt-BR" noProof="1"/>
                  <a:t>, que define para o jogador </a:t>
                </a:r>
                <a14:m>
                  <m:oMath xmlns:m="http://schemas.openxmlformats.org/officeDocument/2006/math">
                    <m:r>
                      <a:rPr lang="pt-BR" i="1" noProof="1" dirty="0">
                        <a:latin typeface="Cambria Math" panose="02040503050406030204" pitchFamily="18" charset="0"/>
                      </a:rPr>
                      <m:t>𝑖</m:t>
                    </m:r>
                  </m:oMath>
                </a14:m>
                <a:r>
                  <a:rPr lang="pt-BR" noProof="1"/>
                  <a:t> uma utilidade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𝑢</m:t>
                        </m:r>
                      </m:e>
                      <m:sub>
                        <m:r>
                          <a:rPr lang="pt-BR" i="1" noProof="1" dirty="0">
                            <a:latin typeface="Cambria Math" panose="02040503050406030204" pitchFamily="18" charset="0"/>
                          </a:rPr>
                          <m:t>𝑖</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1</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𝑛</m:t>
                            </m:r>
                          </m:sub>
                        </m:sSub>
                      </m:e>
                    </m:d>
                  </m:oMath>
                </a14:m>
                <a:r>
                  <a:rPr lang="pt-BR" noProof="1"/>
                  <a:t> para cada </a:t>
                </a:r>
                <a:r>
                  <a:rPr lang="pt-BR" b="1" i="1" noProof="1">
                    <a:solidFill>
                      <a:srgbClr val="2778CA"/>
                    </a:solidFill>
                  </a:rPr>
                  <a:t>perfil de estratégias</a:t>
                </a:r>
                <a:r>
                  <a:rPr lang="pt-BR" b="1" i="1" noProof="1"/>
                  <a:t> </a:t>
                </a:r>
                <a:r>
                  <a:rPr lang="pt-BR" noProof="1"/>
                  <a:t>de todos os jogadores,</a:t>
                </a:r>
                <a:r>
                  <a:rPr lang="pt-BR" i="1" noProof="1"/>
                  <a:t> </a:t>
                </a:r>
                <a14:m>
                  <m:oMath xmlns:m="http://schemas.openxmlformats.org/officeDocument/2006/math">
                    <m:r>
                      <a:rPr lang="pt-BR" i="1" noProof="1" dirty="0">
                        <a:latin typeface="Cambria Math" panose="02040503050406030204" pitchFamily="18" charset="0"/>
                      </a:rPr>
                      <m:t>𝑠</m:t>
                    </m:r>
                    <m:r>
                      <a:rPr lang="pt-BR" noProof="1" dirty="0">
                        <a:latin typeface="Cambria Math" panose="02040503050406030204" pitchFamily="18" charset="0"/>
                      </a:rPr>
                      <m:t>=</m:t>
                    </m:r>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1</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𝑛</m:t>
                            </m:r>
                          </m:sub>
                        </m:sSub>
                      </m:e>
                    </m:d>
                  </m:oMath>
                </a14:m>
                <a:endParaRPr lang="pt-BR" noProof="1">
                  <a:ea typeface="Cambria Math" panose="02040503050406030204" pitchFamily="18" charset="0"/>
                </a:endParaRPr>
              </a:p>
              <a:p>
                <a:pPr marL="914400" lvl="1" indent="-457200" algn="just">
                  <a:buAutoNum type="alphaUcParenBoth"/>
                </a:pPr>
                <a:endParaRPr lang="pt-BR" noProof="1">
                  <a:ea typeface="Cambria Math" panose="02040503050406030204" pitchFamily="18" charset="0"/>
                </a:endParaRPr>
              </a:p>
              <a:p>
                <a:pPr marL="457200" lvl="1" indent="0" algn="just">
                  <a:buNone/>
                </a:pPr>
                <a:r>
                  <a:rPr lang="pt-BR" noProof="1">
                    <a:solidFill>
                      <a:schemeClr val="bg1"/>
                    </a:solidFill>
                  </a:rPr>
                  <a:t>1.2 </a:t>
                </a:r>
                <a:r>
                  <a:rPr lang="pt-BR" b="1" noProof="1">
                    <a:solidFill>
                      <a:schemeClr val="bg1"/>
                    </a:solidFill>
                  </a:rPr>
                  <a:t>DEFINIÇÃO</a:t>
                </a:r>
                <a:r>
                  <a:rPr lang="pt-BR" noProof="1">
                    <a:solidFill>
                      <a:schemeClr val="bg1"/>
                    </a:solidFill>
                  </a:rPr>
                  <a:t> A representação na </a:t>
                </a:r>
                <a:r>
                  <a:rPr lang="pt-BR" i="1" u="sng" noProof="1">
                    <a:solidFill>
                      <a:schemeClr val="bg1"/>
                    </a:solidFill>
                  </a:rPr>
                  <a:t>forma normal</a:t>
                </a:r>
                <a:r>
                  <a:rPr lang="pt-BR" i="1" noProof="1">
                    <a:solidFill>
                      <a:schemeClr val="bg1"/>
                    </a:solidFill>
                  </a:rPr>
                  <a:t> </a:t>
                </a:r>
                <a:r>
                  <a:rPr lang="pt-BR" noProof="1">
                    <a:solidFill>
                      <a:schemeClr val="bg1"/>
                    </a:solidFill>
                  </a:rPr>
                  <a:t>de um jogo de </a:t>
                </a:r>
                <a14:m>
                  <m:oMath xmlns:m="http://schemas.openxmlformats.org/officeDocument/2006/math">
                    <m:r>
                      <a:rPr lang="pt-BR" i="1" noProof="1" dirty="0">
                        <a:solidFill>
                          <a:schemeClr val="bg1"/>
                        </a:solidFill>
                        <a:latin typeface="Cambria Math" panose="02040503050406030204" pitchFamily="18" charset="0"/>
                      </a:rPr>
                      <m:t>𝑛</m:t>
                    </m:r>
                  </m:oMath>
                </a14:m>
                <a:r>
                  <a:rPr lang="pt-BR" noProof="1">
                    <a:solidFill>
                      <a:schemeClr val="bg1"/>
                    </a:solidFill>
                  </a:rPr>
                  <a:t> jogadores especifica os espaços de estratégia de cada jogador, </a:t>
                </a:r>
                <a14:m>
                  <m:oMath xmlns:m="http://schemas.openxmlformats.org/officeDocument/2006/math">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𝑆</m:t>
                        </m:r>
                      </m:e>
                      <m:sub>
                        <m:r>
                          <a:rPr lang="pt-BR" i="1" noProof="1" dirty="0">
                            <a:solidFill>
                              <a:schemeClr val="bg1"/>
                            </a:solidFill>
                            <a:latin typeface="Cambria Math" panose="02040503050406030204" pitchFamily="18" charset="0"/>
                          </a:rPr>
                          <m:t>1</m:t>
                        </m:r>
                      </m:sub>
                    </m:sSub>
                    <m:r>
                      <a:rPr lang="pt-BR" i="1" noProof="1" dirty="0">
                        <a:solidFill>
                          <a:schemeClr val="bg1"/>
                        </a:solidFill>
                        <a:latin typeface="Cambria Math" panose="02040503050406030204" pitchFamily="18" charset="0"/>
                      </a:rPr>
                      <m:t>,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 </m:t>
                        </m:r>
                        <m:r>
                          <a:rPr lang="pt-BR" i="1" noProof="1" dirty="0">
                            <a:solidFill>
                              <a:schemeClr val="bg1"/>
                            </a:solidFill>
                            <a:latin typeface="Cambria Math" panose="02040503050406030204" pitchFamily="18" charset="0"/>
                          </a:rPr>
                          <m:t>𝑆</m:t>
                        </m:r>
                      </m:e>
                      <m:sub>
                        <m:r>
                          <a:rPr lang="pt-BR" i="1" noProof="1" dirty="0">
                            <a:solidFill>
                              <a:schemeClr val="bg1"/>
                            </a:solidFill>
                            <a:latin typeface="Cambria Math" panose="02040503050406030204" pitchFamily="18" charset="0"/>
                          </a:rPr>
                          <m:t>2</m:t>
                        </m:r>
                      </m:sub>
                    </m:sSub>
                    <m:r>
                      <a:rPr lang="pt-BR" i="1" noProof="1" dirty="0">
                        <a:solidFill>
                          <a:schemeClr val="bg1"/>
                        </a:solidFill>
                        <a:latin typeface="Cambria Math" panose="02040503050406030204" pitchFamily="18" charset="0"/>
                      </a:rPr>
                      <m:t>,  …,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𝑆</m:t>
                        </m:r>
                      </m:e>
                      <m:sub>
                        <m:r>
                          <a:rPr lang="pt-BR" i="1" noProof="1" dirty="0">
                            <a:solidFill>
                              <a:schemeClr val="bg1"/>
                            </a:solidFill>
                            <a:latin typeface="Cambria Math" panose="02040503050406030204" pitchFamily="18" charset="0"/>
                          </a:rPr>
                          <m:t>𝑛</m:t>
                        </m:r>
                      </m:sub>
                    </m:sSub>
                  </m:oMath>
                </a14:m>
                <a:r>
                  <a:rPr lang="pt-BR" noProof="1">
                    <a:solidFill>
                      <a:schemeClr val="bg1"/>
                    </a:solidFill>
                  </a:rPr>
                  <a:t>, e suas funções de payoff</a:t>
                </a:r>
                <a:r>
                  <a:rPr lang="pt-BR" i="1" noProof="1">
                    <a:solidFill>
                      <a:schemeClr val="bg1"/>
                    </a:solidFill>
                  </a:rPr>
                  <a:t> </a:t>
                </a:r>
                <a14:m>
                  <m:oMath xmlns:m="http://schemas.openxmlformats.org/officeDocument/2006/math">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1</m:t>
                        </m:r>
                      </m:sub>
                    </m:sSub>
                    <m:r>
                      <a:rPr lang="pt-BR" i="1" noProof="1" dirty="0">
                        <a:solidFill>
                          <a:schemeClr val="bg1"/>
                        </a:solidFill>
                        <a:latin typeface="Cambria Math" panose="02040503050406030204" pitchFamily="18" charset="0"/>
                      </a:rPr>
                      <m:t>,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2</m:t>
                        </m:r>
                      </m:sub>
                    </m:sSub>
                    <m:r>
                      <a:rPr lang="pt-BR" i="1" noProof="1" dirty="0">
                        <a:solidFill>
                          <a:schemeClr val="bg1"/>
                        </a:solidFill>
                        <a:latin typeface="Cambria Math" panose="02040503050406030204" pitchFamily="18" charset="0"/>
                      </a:rPr>
                      <m:t>, …,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𝑛</m:t>
                        </m:r>
                      </m:sub>
                    </m:sSub>
                  </m:oMath>
                </a14:m>
                <a:r>
                  <a:rPr lang="pt-BR" i="1" noProof="1">
                    <a:solidFill>
                      <a:schemeClr val="bg1"/>
                    </a:solidFill>
                  </a:rPr>
                  <a:t>. </a:t>
                </a:r>
                <a:r>
                  <a:rPr lang="pt-BR" noProof="1">
                    <a:solidFill>
                      <a:schemeClr val="bg1"/>
                    </a:solidFill>
                  </a:rPr>
                  <a:t>Nós denotamos esse jogo como </a:t>
                </a:r>
                <a14:m>
                  <m:oMath xmlns:m="http://schemas.openxmlformats.org/officeDocument/2006/math">
                    <m:r>
                      <a:rPr lang="pt-BR" i="1" noProof="1" dirty="0">
                        <a:solidFill>
                          <a:schemeClr val="bg1"/>
                        </a:solidFill>
                        <a:latin typeface="Cambria Math" panose="02040503050406030204" pitchFamily="18" charset="0"/>
                      </a:rPr>
                      <m:t>𝐺</m:t>
                    </m:r>
                    <m:r>
                      <a:rPr lang="pt-BR" i="1" noProof="1" dirty="0">
                        <a:solidFill>
                          <a:schemeClr val="bg1"/>
                        </a:solidFill>
                        <a:latin typeface="Cambria Math" panose="02040503050406030204" pitchFamily="18" charset="0"/>
                      </a:rPr>
                      <m:t>=</m:t>
                    </m:r>
                    <m:d>
                      <m:dPr>
                        <m:begChr m:val="{"/>
                        <m:endChr m:val="}"/>
                        <m:ctrlPr>
                          <a:rPr lang="pt-BR" i="1" noProof="1" dirty="0">
                            <a:solidFill>
                              <a:schemeClr val="bg1"/>
                            </a:solidFill>
                            <a:latin typeface="Cambria Math" panose="02040503050406030204" pitchFamily="18" charset="0"/>
                          </a:rPr>
                        </m:ctrlPr>
                      </m:dPr>
                      <m:e>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𝑆</m:t>
                            </m:r>
                          </m:e>
                          <m:sub>
                            <m:r>
                              <a:rPr lang="pt-BR" i="1" noProof="1" dirty="0">
                                <a:solidFill>
                                  <a:schemeClr val="bg1"/>
                                </a:solidFill>
                                <a:latin typeface="Cambria Math" panose="02040503050406030204" pitchFamily="18" charset="0"/>
                              </a:rPr>
                              <m:t>1</m:t>
                            </m:r>
                          </m:sub>
                        </m:sSub>
                        <m:r>
                          <a:rPr lang="pt-BR" i="1" noProof="1" dirty="0">
                            <a:solidFill>
                              <a:schemeClr val="bg1"/>
                            </a:solidFill>
                            <a:latin typeface="Cambria Math" panose="02040503050406030204" pitchFamily="18" charset="0"/>
                          </a:rPr>
                          <m:t>,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𝑆</m:t>
                            </m:r>
                          </m:e>
                          <m:sub>
                            <m:r>
                              <a:rPr lang="pt-BR" i="1" noProof="1" dirty="0">
                                <a:solidFill>
                                  <a:schemeClr val="bg1"/>
                                </a:solidFill>
                                <a:latin typeface="Cambria Math" panose="02040503050406030204" pitchFamily="18" charset="0"/>
                              </a:rPr>
                              <m:t>2</m:t>
                            </m:r>
                          </m:sub>
                        </m:sSub>
                        <m:r>
                          <a:rPr lang="pt-BR" i="1" noProof="1" dirty="0">
                            <a:solidFill>
                              <a:schemeClr val="bg1"/>
                            </a:solidFill>
                            <a:latin typeface="Cambria Math" panose="02040503050406030204" pitchFamily="18" charset="0"/>
                          </a:rPr>
                          <m:t>, …,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𝑆</m:t>
                            </m:r>
                          </m:e>
                          <m:sub>
                            <m:r>
                              <a:rPr lang="pt-BR" i="1" noProof="1" dirty="0">
                                <a:solidFill>
                                  <a:schemeClr val="bg1"/>
                                </a:solidFill>
                                <a:latin typeface="Cambria Math" panose="02040503050406030204" pitchFamily="18" charset="0"/>
                              </a:rPr>
                              <m:t>𝑛</m:t>
                            </m:r>
                          </m:sub>
                        </m:sSub>
                        <m:r>
                          <a:rPr lang="pt-BR" i="1" noProof="1" dirty="0">
                            <a:solidFill>
                              <a:schemeClr val="bg1"/>
                            </a:solidFill>
                            <a:latin typeface="Cambria Math" panose="02040503050406030204" pitchFamily="18" charset="0"/>
                          </a:rPr>
                          <m:t>;</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1</m:t>
                            </m:r>
                          </m:sub>
                        </m:sSub>
                        <m:r>
                          <a:rPr lang="pt-BR" i="1" noProof="1" dirty="0">
                            <a:solidFill>
                              <a:schemeClr val="bg1"/>
                            </a:solidFill>
                            <a:latin typeface="Cambria Math" panose="02040503050406030204" pitchFamily="18" charset="0"/>
                          </a:rPr>
                          <m:t>,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2</m:t>
                            </m:r>
                          </m:sub>
                        </m:sSub>
                        <m:r>
                          <a:rPr lang="pt-BR" i="1" noProof="1" dirty="0">
                            <a:solidFill>
                              <a:schemeClr val="bg1"/>
                            </a:solidFill>
                            <a:latin typeface="Cambria Math" panose="02040503050406030204" pitchFamily="18" charset="0"/>
                          </a:rPr>
                          <m:t>, …, </m:t>
                        </m:r>
                        <m:sSub>
                          <m:sSubPr>
                            <m:ctrlPr>
                              <a:rPr lang="pt-BR" i="1" noProof="1" dirty="0">
                                <a:solidFill>
                                  <a:schemeClr val="bg1"/>
                                </a:solidFill>
                                <a:latin typeface="Cambria Math" panose="02040503050406030204" pitchFamily="18" charset="0"/>
                              </a:rPr>
                            </m:ctrlPr>
                          </m:sSubPr>
                          <m:e>
                            <m:r>
                              <a:rPr lang="pt-BR" i="1" noProof="1" dirty="0">
                                <a:solidFill>
                                  <a:schemeClr val="bg1"/>
                                </a:solidFill>
                                <a:latin typeface="Cambria Math" panose="02040503050406030204" pitchFamily="18" charset="0"/>
                              </a:rPr>
                              <m:t>𝑢</m:t>
                            </m:r>
                          </m:e>
                          <m:sub>
                            <m:r>
                              <a:rPr lang="pt-BR" i="1" noProof="1" dirty="0">
                                <a:solidFill>
                                  <a:schemeClr val="bg1"/>
                                </a:solidFill>
                                <a:latin typeface="Cambria Math" panose="02040503050406030204" pitchFamily="18" charset="0"/>
                              </a:rPr>
                              <m:t>𝑛</m:t>
                            </m:r>
                          </m:sub>
                        </m:sSub>
                      </m:e>
                    </m:d>
                  </m:oMath>
                </a14:m>
                <a:r>
                  <a:rPr lang="pt-BR" noProof="1">
                    <a:solidFill>
                      <a:schemeClr val="bg1"/>
                    </a:solidFill>
                  </a:rPr>
                  <a:t>.</a:t>
                </a:r>
                <a:endParaRPr lang="pt-BR" noProof="1">
                  <a:solidFill>
                    <a:schemeClr val="bg1"/>
                  </a:solidFill>
                  <a:ea typeface="Cambria Math" panose="02040503050406030204" pitchFamily="18" charset="0"/>
                </a:endParaRPr>
              </a:p>
              <a:p>
                <a:pPr marL="457200" lvl="1" indent="0" algn="just">
                  <a:buNone/>
                </a:pPr>
                <a:endParaRPr lang="pt-BR" noProof="1">
                  <a:ea typeface="Cambria Math" panose="02040503050406030204" pitchFamily="18" charset="0"/>
                </a:endParaRPr>
              </a:p>
              <a:p>
                <a:pPr marL="457200" lvl="1" indent="0" algn="just">
                  <a:buNone/>
                </a:pPr>
                <a:endParaRPr lang="pt-BR" noProof="1"/>
              </a:p>
            </p:txBody>
          </p:sp>
        </mc:Choice>
        <mc:Fallback xmlns="">
          <p:sp>
            <p:nvSpPr>
              <p:cNvPr id="3" name="Content Placeholder 2">
                <a:extLst>
                  <a:ext uri="{FF2B5EF4-FFF2-40B4-BE49-F238E27FC236}">
                    <a16:creationId xmlns:a16="http://schemas.microsoft.com/office/drawing/2014/main" id="{0744A887-1360-4029-82B9-588A6B177F9D}"/>
                  </a:ext>
                </a:extLst>
              </p:cNvPr>
              <p:cNvSpPr>
                <a:spLocks noGrp="1" noRot="1" noChangeAspect="1" noMove="1" noResize="1" noEditPoints="1" noAdjustHandles="1" noChangeArrowheads="1" noChangeShapeType="1" noTextEdit="1"/>
              </p:cNvSpPr>
              <p:nvPr>
                <p:ph idx="1"/>
              </p:nvPr>
            </p:nvSpPr>
            <p:spPr>
              <a:xfrm>
                <a:off x="838200" y="808342"/>
                <a:ext cx="10515600" cy="5794578"/>
              </a:xfrm>
              <a:blipFill>
                <a:blip r:embed="rId3"/>
                <a:stretch>
                  <a:fillRect l="-1217" t="-1789" r="-1159"/>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1A5E81ED-EBE5-4265-B0A1-AC71576B8D9D}"/>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BF38BC7D-2EF2-4B98-80BE-5996263C7408}"/>
              </a:ext>
            </a:extLst>
          </p:cNvPr>
          <p:cNvSpPr>
            <a:spLocks noGrp="1"/>
          </p:cNvSpPr>
          <p:nvPr>
            <p:ph type="sldNum" sz="quarter" idx="12"/>
          </p:nvPr>
        </p:nvSpPr>
        <p:spPr/>
        <p:txBody>
          <a:bodyPr/>
          <a:lstStyle/>
          <a:p>
            <a:fld id="{AF67EEE8-F201-4410-BA13-233EFB93B646}" type="slidenum">
              <a:rPr lang="pt-BR" smtClean="0"/>
              <a:t>4</a:t>
            </a:fld>
            <a:endParaRPr lang="pt-BR"/>
          </a:p>
        </p:txBody>
      </p:sp>
    </p:spTree>
    <p:extLst>
      <p:ext uri="{BB962C8B-B14F-4D97-AF65-F5344CB8AC3E}">
        <p14:creationId xmlns:p14="http://schemas.microsoft.com/office/powerpoint/2010/main" val="1468785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A4CF02-D45A-461F-B252-124F5A87E34A}"/>
                  </a:ext>
                </a:extLst>
              </p:cNvPr>
              <p:cNvSpPr>
                <a:spLocks noGrp="1"/>
              </p:cNvSpPr>
              <p:nvPr>
                <p:ph idx="1"/>
              </p:nvPr>
            </p:nvSpPr>
            <p:spPr/>
            <p:txBody>
              <a:bodyPr>
                <a:normAutofit lnSpcReduction="10000"/>
              </a:bodyPr>
              <a:lstStyle/>
              <a:p>
                <a:r>
                  <a:rPr lang="pt-BR" noProof="1"/>
                  <a:t>Um perfil de estratégia </a:t>
                </a:r>
                <a14:m>
                  <m:oMath xmlns:m="http://schemas.openxmlformats.org/officeDocument/2006/math">
                    <m:r>
                      <a:rPr lang="pt-BR"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1</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𝑞</m:t>
                        </m:r>
                      </m:e>
                      <m:sub>
                        <m:r>
                          <a:rPr lang="pt-BR" b="0" i="1" noProof="1" dirty="0" smtClean="0">
                            <a:latin typeface="Cambria Math" panose="02040503050406030204" pitchFamily="18" charset="0"/>
                          </a:rPr>
                          <m:t>2</m:t>
                        </m:r>
                      </m:sub>
                      <m:sup>
                        <m:r>
                          <a:rPr lang="pt-BR" i="1" noProof="1" dirty="0">
                            <a:latin typeface="Cambria Math" panose="02040503050406030204" pitchFamily="18" charset="0"/>
                          </a:rPr>
                          <m:t>∗</m:t>
                        </m:r>
                      </m:sup>
                    </m:sSubSup>
                    <m:r>
                      <a:rPr lang="pt-BR" i="1" noProof="1" dirty="0" smtClean="0">
                        <a:latin typeface="Cambria Math" panose="02040503050406030204" pitchFamily="18" charset="0"/>
                      </a:rPr>
                      <m:t>)</m:t>
                    </m:r>
                  </m:oMath>
                </a14:m>
                <a:r>
                  <a:rPr lang="pt-BR" noProof="1"/>
                  <a:t> é equilíbrio de Nash se, para cada firma </a:t>
                </a:r>
                <a14:m>
                  <m:oMath xmlns:m="http://schemas.openxmlformats.org/officeDocument/2006/math">
                    <m:r>
                      <a:rPr lang="pt-BR" b="0" i="1" noProof="1" dirty="0" smtClean="0">
                        <a:latin typeface="Cambria Math" panose="02040503050406030204" pitchFamily="18" charset="0"/>
                      </a:rPr>
                      <m:t>𝑖</m:t>
                    </m:r>
                  </m:oMath>
                </a14:m>
                <a:r>
                  <a:rPr lang="pt-BR" noProof="1"/>
                  <a:t>, </a:t>
                </a:r>
                <a14:m>
                  <m:oMath xmlns:m="http://schemas.openxmlformats.org/officeDocument/2006/math">
                    <m:sSubSup>
                      <m:sSubSupPr>
                        <m:ctrlPr>
                          <a:rPr lang="pt-BR" b="0" i="1" noProof="1" dirty="0" smtClean="0">
                            <a:latin typeface="Cambria Math" panose="02040503050406030204" pitchFamily="18" charset="0"/>
                          </a:rPr>
                        </m:ctrlPr>
                      </m:sSubSupPr>
                      <m:e>
                        <m:r>
                          <a:rPr lang="pt-BR"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up>
                        <m:r>
                          <a:rPr lang="pt-BR" b="0" i="1" noProof="1" dirty="0" smtClean="0">
                            <a:latin typeface="Cambria Math" panose="02040503050406030204" pitchFamily="18" charset="0"/>
                          </a:rPr>
                          <m:t>∗</m:t>
                        </m:r>
                      </m:sup>
                    </m:sSubSup>
                  </m:oMath>
                </a14:m>
                <a:r>
                  <a:rPr lang="pt-BR" noProof="1"/>
                  <a:t> resolve o problema:</a:t>
                </a:r>
                <a:r>
                  <a:rPr lang="pt-BR" noProof="1">
                    <a:solidFill>
                      <a:srgbClr val="FF0000"/>
                    </a:solidFill>
                  </a:rPr>
                  <a:t>*</a:t>
                </a:r>
                <a:endParaRPr lang="pt-BR" noProof="1"/>
              </a:p>
              <a:p>
                <a:endParaRPr lang="pt-BR" noProof="1"/>
              </a:p>
              <a:p>
                <a:pPr marL="0" indent="0">
                  <a:buNone/>
                </a:pPr>
                <a14:m>
                  <m:oMathPara xmlns:m="http://schemas.openxmlformats.org/officeDocument/2006/math">
                    <m:oMathParaPr>
                      <m:jc m:val="centerGroup"/>
                    </m:oMathParaPr>
                    <m:oMath xmlns:m="http://schemas.openxmlformats.org/officeDocument/2006/math">
                      <m:r>
                        <a:rPr lang="pt-BR" b="0" i="1" noProof="1" dirty="0" smtClean="0">
                          <a:latin typeface="Cambria Math" panose="02040503050406030204" pitchFamily="18" charset="0"/>
                          <a:ea typeface="Cambria Math" panose="02040503050406030204" pitchFamily="18" charset="0"/>
                        </a:rPr>
                        <m:t>𝑚𝑎𝑥</m:t>
                      </m:r>
                      <m:r>
                        <a:rPr lang="pt-BR" b="0" i="1" noProof="1" dirty="0" smtClean="0">
                          <a:latin typeface="Cambria Math" panose="02040503050406030204" pitchFamily="18" charset="0"/>
                          <a:ea typeface="Cambria Math" panose="02040503050406030204" pitchFamily="18" charset="0"/>
                        </a:rPr>
                        <m:t> </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𝜋</m:t>
                          </m:r>
                        </m:e>
                        <m:sub>
                          <m:r>
                            <a:rPr lang="pt-BR" i="1" noProof="1" dirty="0">
                              <a:latin typeface="Cambria Math" panose="02040503050406030204" pitchFamily="18" charset="0"/>
                              <a:ea typeface="Cambria Math" panose="02040503050406030204" pitchFamily="18" charset="0"/>
                            </a:rPr>
                            <m:t>𝑖</m:t>
                          </m:r>
                        </m:sub>
                      </m:sSub>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Sup>
                            <m:sSubSupPr>
                              <m:ctrlPr>
                                <a:rPr lang="pt-BR" b="0" i="1" noProof="1" dirty="0" smtClean="0">
                                  <a:latin typeface="Cambria Math" panose="02040503050406030204" pitchFamily="18" charset="0"/>
                                  <a:ea typeface="Cambria Math" panose="02040503050406030204" pitchFamily="18" charset="0"/>
                                </a:rPr>
                              </m:ctrlPr>
                            </m:sSubSup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𝑗</m:t>
                              </m:r>
                            </m:sub>
                            <m:sup>
                              <m:r>
                                <a:rPr lang="pt-BR" b="0" i="1" noProof="1" dirty="0" smtClean="0">
                                  <a:latin typeface="Cambria Math" panose="02040503050406030204" pitchFamily="18" charset="0"/>
                                  <a:ea typeface="Cambria Math" panose="02040503050406030204" pitchFamily="18" charset="0"/>
                                </a:rPr>
                                <m:t>∗</m:t>
                              </m:r>
                            </m:sup>
                          </m:sSubSup>
                        </m:e>
                      </m:d>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𝑎</m:t>
                          </m:r>
                          <m:r>
                            <a:rPr lang="pt-BR" i="1" noProof="1" dirty="0">
                              <a:latin typeface="Cambria Math" panose="02040503050406030204" pitchFamily="18" charset="0"/>
                              <a:ea typeface="Cambria Math" panose="02040503050406030204" pitchFamily="18" charset="0"/>
                            </a:rPr>
                            <m:t>−</m:t>
                          </m:r>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Sup>
                                <m:sSubSupPr>
                                  <m:ctrlPr>
                                    <a:rPr lang="pt-BR" b="0" i="1" noProof="1" dirty="0" smtClean="0">
                                      <a:latin typeface="Cambria Math" panose="02040503050406030204" pitchFamily="18" charset="0"/>
                                      <a:ea typeface="Cambria Math" panose="02040503050406030204" pitchFamily="18" charset="0"/>
                                    </a:rPr>
                                  </m:ctrlPr>
                                </m:sSubSup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𝑗</m:t>
                                  </m:r>
                                </m:sub>
                                <m:sup>
                                  <m:r>
                                    <a:rPr lang="pt-BR" b="0" i="1" noProof="1" dirty="0" smtClean="0">
                                      <a:latin typeface="Cambria Math" panose="02040503050406030204" pitchFamily="18" charset="0"/>
                                      <a:ea typeface="Cambria Math" panose="02040503050406030204" pitchFamily="18" charset="0"/>
                                    </a:rPr>
                                    <m:t>∗</m:t>
                                  </m:r>
                                </m:sup>
                              </m:sSubSup>
                            </m:e>
                          </m:d>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oMath>
                  </m:oMathPara>
                </a14:m>
                <a:endParaRPr lang="pt-BR" noProof="1"/>
              </a:p>
              <a:p>
                <a:pPr marL="0" indent="0">
                  <a:buNone/>
                </a:pPr>
                <a:endParaRPr lang="pt-BR" noProof="1"/>
              </a:p>
              <a:p>
                <a:pPr marL="0" indent="0">
                  <a:buNone/>
                </a:pPr>
                <a:r>
                  <a:rPr lang="pt-BR" noProof="1"/>
                  <a:t>P: Como encontramos a resolução desse problema?</a:t>
                </a:r>
              </a:p>
              <a:p>
                <a:pPr marL="0" indent="0">
                  <a:buNone/>
                </a:pPr>
                <a:r>
                  <a:rPr lang="pt-BR" noProof="1"/>
                  <a:t>R: Condições de Primeira Ordem (CPO)</a:t>
                </a:r>
              </a:p>
              <a:p>
                <a:pPr marL="0" indent="0">
                  <a:buNone/>
                </a:pPr>
                <a:endParaRPr lang="pt-BR" noProof="1"/>
              </a:p>
              <a:p>
                <a:pPr marL="0" indent="0">
                  <a:buNone/>
                </a:pPr>
                <a14:m>
                  <m:oMathPara xmlns:m="http://schemas.openxmlformats.org/officeDocument/2006/math">
                    <m:oMathParaPr>
                      <m:jc m:val="centerGroup"/>
                    </m:oMathParaPr>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f>
                        <m:fPr>
                          <m:ctrlPr>
                            <a:rPr lang="pt-BR" b="0" i="1" noProof="1" dirty="0" smtClean="0">
                              <a:latin typeface="Cambria Math" panose="02040503050406030204" pitchFamily="18" charset="0"/>
                            </a:rPr>
                          </m:ctrlPr>
                        </m:fPr>
                        <m:num>
                          <m:r>
                            <a:rPr lang="pt-BR" b="0" i="1" noProof="1" dirty="0" smtClean="0">
                              <a:latin typeface="Cambria Math" panose="02040503050406030204" pitchFamily="18" charset="0"/>
                            </a:rPr>
                            <m:t>1</m:t>
                          </m:r>
                        </m:num>
                        <m:den>
                          <m:r>
                            <a:rPr lang="pt-BR" b="0" i="1" noProof="1" dirty="0" smtClean="0">
                              <a:latin typeface="Cambria Math" panose="02040503050406030204" pitchFamily="18" charset="0"/>
                            </a:rPr>
                            <m:t>2</m:t>
                          </m:r>
                        </m:den>
                      </m:f>
                      <m:r>
                        <a:rPr lang="pt-BR" b="0" i="1" noProof="1" dirty="0" smtClean="0">
                          <a:latin typeface="Cambria Math" panose="02040503050406030204" pitchFamily="18" charset="0"/>
                        </a:rPr>
                        <m:t>(</m:t>
                      </m:r>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𝑗</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 −</m:t>
                      </m:r>
                      <m:r>
                        <a:rPr lang="pt-BR" b="0" i="1" noProof="1" dirty="0" smtClean="0">
                          <a:latin typeface="Cambria Math" panose="02040503050406030204" pitchFamily="18" charset="0"/>
                        </a:rPr>
                        <m:t>𝑐</m:t>
                      </m:r>
                      <m:r>
                        <a:rPr lang="pt-BR" b="0" i="1" noProof="1" dirty="0" smtClean="0">
                          <a:latin typeface="Cambria Math" panose="02040503050406030204" pitchFamily="18" charset="0"/>
                        </a:rPr>
                        <m:t>)</m:t>
                      </m:r>
                    </m:oMath>
                  </m:oMathPara>
                </a14:m>
                <a:endParaRPr lang="pt-BR" noProof="1"/>
              </a:p>
            </p:txBody>
          </p:sp>
        </mc:Choice>
        <mc:Fallback xmlns="">
          <p:sp>
            <p:nvSpPr>
              <p:cNvPr id="3" name="Content Placeholder 2">
                <a:extLst>
                  <a:ext uri="{FF2B5EF4-FFF2-40B4-BE49-F238E27FC236}">
                    <a16:creationId xmlns:a16="http://schemas.microsoft.com/office/drawing/2014/main" id="{A1A4CF02-D45A-461F-B252-124F5A87E34A}"/>
                  </a:ext>
                </a:extLst>
              </p:cNvPr>
              <p:cNvSpPr>
                <a:spLocks noGrp="1" noRot="1" noChangeAspect="1" noMove="1" noResize="1" noEditPoints="1" noAdjustHandles="1" noChangeArrowheads="1" noChangeShapeType="1" noTextEdit="1"/>
              </p:cNvSpPr>
              <p:nvPr>
                <p:ph idx="1"/>
              </p:nvPr>
            </p:nvSpPr>
            <p:spPr>
              <a:blipFill>
                <a:blip r:embed="rId3"/>
                <a:stretch>
                  <a:fillRect l="-1217" t="-308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2303B8C0-2611-4476-B98A-95BF34994703}"/>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Modelo de duopólio de Cournot</a:t>
            </a:r>
          </a:p>
        </p:txBody>
      </p:sp>
      <p:sp>
        <p:nvSpPr>
          <p:cNvPr id="2" name="TextBox 1">
            <a:extLst>
              <a:ext uri="{FF2B5EF4-FFF2-40B4-BE49-F238E27FC236}">
                <a16:creationId xmlns:a16="http://schemas.microsoft.com/office/drawing/2014/main" id="{0814A926-8FCA-4C3C-8E44-A98EBC4A856F}"/>
              </a:ext>
            </a:extLst>
          </p:cNvPr>
          <p:cNvSpPr txBox="1"/>
          <p:nvPr/>
        </p:nvSpPr>
        <p:spPr>
          <a:xfrm>
            <a:off x="3097967" y="5567791"/>
            <a:ext cx="1219201" cy="523220"/>
          </a:xfrm>
          <a:prstGeom prst="rect">
            <a:avLst/>
          </a:prstGeom>
          <a:noFill/>
        </p:spPr>
        <p:txBody>
          <a:bodyPr wrap="square" rtlCol="0">
            <a:spAutoFit/>
          </a:bodyPr>
          <a:lstStyle/>
          <a:p>
            <a:r>
              <a:rPr lang="pt-BR" sz="2800" dirty="0"/>
              <a:t>(1.2.1)</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615B23-889F-43A0-9204-1E21860F11D2}"/>
                  </a:ext>
                </a:extLst>
              </p:cNvPr>
              <p:cNvSpPr txBox="1"/>
              <p:nvPr/>
            </p:nvSpPr>
            <p:spPr>
              <a:xfrm>
                <a:off x="5126635" y="6328580"/>
                <a:ext cx="7215266" cy="391646"/>
              </a:xfrm>
              <a:prstGeom prst="rect">
                <a:avLst/>
              </a:prstGeom>
              <a:noFill/>
            </p:spPr>
            <p:txBody>
              <a:bodyPr wrap="square" rtlCol="0">
                <a:spAutoFit/>
              </a:bodyPr>
              <a:lstStyle/>
              <a:p>
                <a:r>
                  <a:rPr lang="en-US" dirty="0"/>
                  <a:t>Estamos </a:t>
                </a:r>
                <a:r>
                  <a:rPr lang="en-US" dirty="0" err="1"/>
                  <a:t>assumindo</a:t>
                </a:r>
                <a:r>
                  <a:rPr lang="en-US" dirty="0"/>
                  <a:t> que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𝑗</m:t>
                        </m:r>
                      </m:sub>
                    </m:sSub>
                    <m:r>
                      <a:rPr lang="en-US" b="0" i="1" smtClean="0">
                        <a:latin typeface="Cambria Math" panose="02040503050406030204" pitchFamily="18" charset="0"/>
                      </a:rPr>
                      <m:t>&lt;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oMath>
                </a14:m>
                <a:r>
                  <a:rPr lang="pt-BR" dirty="0"/>
                  <a:t>, para que CPO necessária e suficiente</a:t>
                </a:r>
              </a:p>
            </p:txBody>
          </p:sp>
        </mc:Choice>
        <mc:Fallback xmlns="">
          <p:sp>
            <p:nvSpPr>
              <p:cNvPr id="10" name="TextBox 9">
                <a:extLst>
                  <a:ext uri="{FF2B5EF4-FFF2-40B4-BE49-F238E27FC236}">
                    <a16:creationId xmlns:a16="http://schemas.microsoft.com/office/drawing/2014/main" id="{07615B23-889F-43A0-9204-1E21860F11D2}"/>
                  </a:ext>
                </a:extLst>
              </p:cNvPr>
              <p:cNvSpPr txBox="1">
                <a:spLocks noRot="1" noChangeAspect="1" noMove="1" noResize="1" noEditPoints="1" noAdjustHandles="1" noChangeArrowheads="1" noChangeShapeType="1" noTextEdit="1"/>
              </p:cNvSpPr>
              <p:nvPr/>
            </p:nvSpPr>
            <p:spPr>
              <a:xfrm>
                <a:off x="5126635" y="6328580"/>
                <a:ext cx="7215266" cy="391646"/>
              </a:xfrm>
              <a:prstGeom prst="rect">
                <a:avLst/>
              </a:prstGeom>
              <a:blipFill>
                <a:blip r:embed="rId4"/>
                <a:stretch>
                  <a:fillRect l="-760" t="-6250" b="-2031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7C8F5C1-B110-4098-B4AD-8381C96FF1B2}"/>
                  </a:ext>
                </a:extLst>
              </p:cNvPr>
              <p:cNvSpPr txBox="1"/>
              <p:nvPr/>
            </p:nvSpPr>
            <p:spPr>
              <a:xfrm>
                <a:off x="2872433" y="3327376"/>
                <a:ext cx="14447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0</m:t>
                      </m:r>
                      <m:r>
                        <a:rPr lang="pt-BR" b="0" i="1" smtClean="0">
                          <a:latin typeface="Cambria Math" panose="02040503050406030204" pitchFamily="18" charset="0"/>
                          <a:ea typeface="Cambria Math" panose="02040503050406030204" pitchFamily="18" charset="0"/>
                        </a:rPr>
                        <m:t>≤</m:t>
                      </m:r>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𝑞</m:t>
                          </m:r>
                        </m:e>
                        <m:sub>
                          <m:r>
                            <a:rPr lang="pt-BR" b="0" i="1" smtClean="0">
                              <a:latin typeface="Cambria Math" panose="02040503050406030204" pitchFamily="18" charset="0"/>
                              <a:ea typeface="Cambria Math" panose="02040503050406030204" pitchFamily="18" charset="0"/>
                            </a:rPr>
                            <m:t>𝑖</m:t>
                          </m:r>
                        </m:sub>
                      </m:sSub>
                      <m:r>
                        <a:rPr lang="pt-BR" b="0" i="1" smtClean="0">
                          <a:latin typeface="Cambria Math" panose="02040503050406030204" pitchFamily="18" charset="0"/>
                          <a:ea typeface="Cambria Math" panose="02040503050406030204" pitchFamily="18" charset="0"/>
                        </a:rPr>
                        <m:t>&lt;∞</m:t>
                      </m:r>
                    </m:oMath>
                  </m:oMathPara>
                </a14:m>
                <a:endParaRPr lang="pt-BR" dirty="0"/>
              </a:p>
            </p:txBody>
          </p:sp>
        </mc:Choice>
        <mc:Fallback xmlns="">
          <p:sp>
            <p:nvSpPr>
              <p:cNvPr id="12" name="TextBox 11">
                <a:extLst>
                  <a:ext uri="{FF2B5EF4-FFF2-40B4-BE49-F238E27FC236}">
                    <a16:creationId xmlns:a16="http://schemas.microsoft.com/office/drawing/2014/main" id="{77C8F5C1-B110-4098-B4AD-8381C96FF1B2}"/>
                  </a:ext>
                </a:extLst>
              </p:cNvPr>
              <p:cNvSpPr txBox="1">
                <a:spLocks noRot="1" noChangeAspect="1" noMove="1" noResize="1" noEditPoints="1" noAdjustHandles="1" noChangeArrowheads="1" noChangeShapeType="1" noTextEdit="1"/>
              </p:cNvSpPr>
              <p:nvPr/>
            </p:nvSpPr>
            <p:spPr>
              <a:xfrm>
                <a:off x="2872433" y="3327376"/>
                <a:ext cx="1444735" cy="369332"/>
              </a:xfrm>
              <a:prstGeom prst="rect">
                <a:avLst/>
              </a:prstGeom>
              <a:blipFill>
                <a:blip r:embed="rId5"/>
                <a:stretch>
                  <a:fillRect b="-6667"/>
                </a:stretch>
              </a:blipFill>
            </p:spPr>
            <p:txBody>
              <a:bodyPr/>
              <a:lstStyle/>
              <a:p>
                <a:r>
                  <a:rPr lang="pt-BR">
                    <a:noFill/>
                  </a:rPr>
                  <a:t> </a:t>
                </a:r>
              </a:p>
            </p:txBody>
          </p:sp>
        </mc:Fallback>
      </mc:AlternateContent>
      <p:sp>
        <p:nvSpPr>
          <p:cNvPr id="7" name="Rectangle 6">
            <a:extLst>
              <a:ext uri="{FF2B5EF4-FFF2-40B4-BE49-F238E27FC236}">
                <a16:creationId xmlns:a16="http://schemas.microsoft.com/office/drawing/2014/main" id="{C8C620DF-5575-4B16-AB78-7F4F6900A1BB}"/>
              </a:ext>
            </a:extLst>
          </p:cNvPr>
          <p:cNvSpPr/>
          <p:nvPr/>
        </p:nvSpPr>
        <p:spPr>
          <a:xfrm>
            <a:off x="569626" y="4452078"/>
            <a:ext cx="11622374" cy="22681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Footer Placeholder 4">
            <a:extLst>
              <a:ext uri="{FF2B5EF4-FFF2-40B4-BE49-F238E27FC236}">
                <a16:creationId xmlns:a16="http://schemas.microsoft.com/office/drawing/2014/main" id="{AE3E7068-7E52-4AEB-B99F-0508C623FC8F}"/>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7B90FD50-F0C8-42E8-8438-A300BF661E6F}"/>
              </a:ext>
            </a:extLst>
          </p:cNvPr>
          <p:cNvSpPr>
            <a:spLocks noGrp="1"/>
          </p:cNvSpPr>
          <p:nvPr>
            <p:ph type="sldNum" sz="quarter" idx="12"/>
          </p:nvPr>
        </p:nvSpPr>
        <p:spPr/>
        <p:txBody>
          <a:bodyPr/>
          <a:lstStyle/>
          <a:p>
            <a:fld id="{AF67EEE8-F201-4410-BA13-233EFB93B646}" type="slidenum">
              <a:rPr lang="pt-BR" smtClean="0"/>
              <a:t>40</a:t>
            </a:fld>
            <a:endParaRPr lang="pt-BR"/>
          </a:p>
        </p:txBody>
      </p:sp>
    </p:spTree>
    <p:extLst>
      <p:ext uri="{BB962C8B-B14F-4D97-AF65-F5344CB8AC3E}">
        <p14:creationId xmlns:p14="http://schemas.microsoft.com/office/powerpoint/2010/main" val="855473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A4CF02-D45A-461F-B252-124F5A87E34A}"/>
                  </a:ext>
                </a:extLst>
              </p:cNvPr>
              <p:cNvSpPr>
                <a:spLocks noGrp="1"/>
              </p:cNvSpPr>
              <p:nvPr>
                <p:ph idx="1"/>
              </p:nvPr>
            </p:nvSpPr>
            <p:spPr/>
            <p:txBody>
              <a:bodyPr>
                <a:normAutofit lnSpcReduction="10000"/>
              </a:bodyPr>
              <a:lstStyle/>
              <a:p>
                <a:r>
                  <a:rPr lang="pt-BR" noProof="1"/>
                  <a:t>Um perfil de estratégia </a:t>
                </a:r>
                <a14:m>
                  <m:oMath xmlns:m="http://schemas.openxmlformats.org/officeDocument/2006/math">
                    <m:r>
                      <a:rPr lang="pt-BR"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1</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𝑞</m:t>
                        </m:r>
                      </m:e>
                      <m:sub>
                        <m:r>
                          <a:rPr lang="pt-BR" b="0" i="1" noProof="1" dirty="0" smtClean="0">
                            <a:latin typeface="Cambria Math" panose="02040503050406030204" pitchFamily="18" charset="0"/>
                          </a:rPr>
                          <m:t>2</m:t>
                        </m:r>
                      </m:sub>
                      <m:sup>
                        <m:r>
                          <a:rPr lang="pt-BR" i="1" noProof="1" dirty="0">
                            <a:latin typeface="Cambria Math" panose="02040503050406030204" pitchFamily="18" charset="0"/>
                          </a:rPr>
                          <m:t>∗</m:t>
                        </m:r>
                      </m:sup>
                    </m:sSubSup>
                    <m:r>
                      <a:rPr lang="pt-BR" i="1" noProof="1" dirty="0" smtClean="0">
                        <a:latin typeface="Cambria Math" panose="02040503050406030204" pitchFamily="18" charset="0"/>
                      </a:rPr>
                      <m:t>)</m:t>
                    </m:r>
                  </m:oMath>
                </a14:m>
                <a:r>
                  <a:rPr lang="pt-BR" noProof="1"/>
                  <a:t> é equilíbrio de Nash se, para cada firma </a:t>
                </a:r>
                <a14:m>
                  <m:oMath xmlns:m="http://schemas.openxmlformats.org/officeDocument/2006/math">
                    <m:r>
                      <a:rPr lang="pt-BR" b="0" i="1" noProof="1" dirty="0" smtClean="0">
                        <a:latin typeface="Cambria Math" panose="02040503050406030204" pitchFamily="18" charset="0"/>
                      </a:rPr>
                      <m:t>𝑖</m:t>
                    </m:r>
                  </m:oMath>
                </a14:m>
                <a:r>
                  <a:rPr lang="pt-BR" noProof="1"/>
                  <a:t>, </a:t>
                </a:r>
                <a14:m>
                  <m:oMath xmlns:m="http://schemas.openxmlformats.org/officeDocument/2006/math">
                    <m:sSubSup>
                      <m:sSubSupPr>
                        <m:ctrlPr>
                          <a:rPr lang="pt-BR" b="0" i="1" noProof="1" dirty="0" smtClean="0">
                            <a:latin typeface="Cambria Math" panose="02040503050406030204" pitchFamily="18" charset="0"/>
                          </a:rPr>
                        </m:ctrlPr>
                      </m:sSubSupPr>
                      <m:e>
                        <m:r>
                          <a:rPr lang="pt-BR"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up>
                        <m:r>
                          <a:rPr lang="pt-BR" b="0" i="1" noProof="1" dirty="0" smtClean="0">
                            <a:latin typeface="Cambria Math" panose="02040503050406030204" pitchFamily="18" charset="0"/>
                          </a:rPr>
                          <m:t>∗</m:t>
                        </m:r>
                      </m:sup>
                    </m:sSubSup>
                  </m:oMath>
                </a14:m>
                <a:r>
                  <a:rPr lang="pt-BR" noProof="1"/>
                  <a:t> resolve o problema:</a:t>
                </a:r>
              </a:p>
              <a:p>
                <a:endParaRPr lang="pt-BR" noProof="1"/>
              </a:p>
              <a:p>
                <a:pPr marL="0" indent="0">
                  <a:buNone/>
                </a:pPr>
                <a14:m>
                  <m:oMathPara xmlns:m="http://schemas.openxmlformats.org/officeDocument/2006/math">
                    <m:oMathParaPr>
                      <m:jc m:val="centerGroup"/>
                    </m:oMathParaPr>
                    <m:oMath xmlns:m="http://schemas.openxmlformats.org/officeDocument/2006/math">
                      <m:r>
                        <a:rPr lang="pt-BR" b="0" i="1" noProof="1" dirty="0" smtClean="0">
                          <a:latin typeface="Cambria Math" panose="02040503050406030204" pitchFamily="18" charset="0"/>
                          <a:ea typeface="Cambria Math" panose="02040503050406030204" pitchFamily="18" charset="0"/>
                        </a:rPr>
                        <m:t>𝑚𝑎𝑥</m:t>
                      </m:r>
                      <m:r>
                        <a:rPr lang="pt-BR" b="0" i="1" noProof="1" dirty="0" smtClean="0">
                          <a:latin typeface="Cambria Math" panose="02040503050406030204" pitchFamily="18" charset="0"/>
                          <a:ea typeface="Cambria Math" panose="02040503050406030204" pitchFamily="18" charset="0"/>
                        </a:rPr>
                        <m:t> </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𝜋</m:t>
                          </m:r>
                        </m:e>
                        <m:sub>
                          <m:r>
                            <a:rPr lang="pt-BR" i="1" noProof="1" dirty="0">
                              <a:latin typeface="Cambria Math" panose="02040503050406030204" pitchFamily="18" charset="0"/>
                              <a:ea typeface="Cambria Math" panose="02040503050406030204" pitchFamily="18" charset="0"/>
                            </a:rPr>
                            <m:t>𝑖</m:t>
                          </m:r>
                        </m:sub>
                      </m:sSub>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Sup>
                            <m:sSubSupPr>
                              <m:ctrlPr>
                                <a:rPr lang="pt-BR" b="0" i="1" noProof="1" dirty="0" smtClean="0">
                                  <a:latin typeface="Cambria Math" panose="02040503050406030204" pitchFamily="18" charset="0"/>
                                  <a:ea typeface="Cambria Math" panose="02040503050406030204" pitchFamily="18" charset="0"/>
                                </a:rPr>
                              </m:ctrlPr>
                            </m:sSubSup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𝑗</m:t>
                              </m:r>
                            </m:sub>
                            <m:sup>
                              <m:r>
                                <a:rPr lang="pt-BR" b="0" i="1" noProof="1" dirty="0" smtClean="0">
                                  <a:latin typeface="Cambria Math" panose="02040503050406030204" pitchFamily="18" charset="0"/>
                                  <a:ea typeface="Cambria Math" panose="02040503050406030204" pitchFamily="18" charset="0"/>
                                </a:rPr>
                                <m:t>∗</m:t>
                              </m:r>
                            </m:sup>
                          </m:sSubSup>
                        </m:e>
                      </m:d>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𝑎</m:t>
                          </m:r>
                          <m:r>
                            <a:rPr lang="pt-BR" i="1" noProof="1" dirty="0">
                              <a:latin typeface="Cambria Math" panose="02040503050406030204" pitchFamily="18" charset="0"/>
                              <a:ea typeface="Cambria Math" panose="02040503050406030204" pitchFamily="18" charset="0"/>
                            </a:rPr>
                            <m:t>−</m:t>
                          </m:r>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Sup>
                                <m:sSubSupPr>
                                  <m:ctrlPr>
                                    <a:rPr lang="pt-BR" b="0" i="1" noProof="1" dirty="0" smtClean="0">
                                      <a:latin typeface="Cambria Math" panose="02040503050406030204" pitchFamily="18" charset="0"/>
                                      <a:ea typeface="Cambria Math" panose="02040503050406030204" pitchFamily="18" charset="0"/>
                                    </a:rPr>
                                  </m:ctrlPr>
                                </m:sSubSup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𝑗</m:t>
                                  </m:r>
                                </m:sub>
                                <m:sup>
                                  <m:r>
                                    <a:rPr lang="pt-BR" b="0" i="1" noProof="1" dirty="0" smtClean="0">
                                      <a:latin typeface="Cambria Math" panose="02040503050406030204" pitchFamily="18" charset="0"/>
                                      <a:ea typeface="Cambria Math" panose="02040503050406030204" pitchFamily="18" charset="0"/>
                                    </a:rPr>
                                    <m:t>∗</m:t>
                                  </m:r>
                                </m:sup>
                              </m:sSubSup>
                            </m:e>
                          </m:d>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oMath>
                  </m:oMathPara>
                </a14:m>
                <a:endParaRPr lang="pt-BR" noProof="1"/>
              </a:p>
              <a:p>
                <a:pPr marL="0" indent="0">
                  <a:buNone/>
                </a:pPr>
                <a:endParaRPr lang="pt-BR" noProof="1"/>
              </a:p>
              <a:p>
                <a:pPr marL="0" indent="0">
                  <a:buNone/>
                </a:pPr>
                <a:r>
                  <a:rPr lang="pt-BR" noProof="1"/>
                  <a:t>P: Como encontramos a resolução desse problema?</a:t>
                </a:r>
              </a:p>
              <a:p>
                <a:pPr marL="0" indent="0">
                  <a:buNone/>
                </a:pPr>
                <a:r>
                  <a:rPr lang="pt-BR" noProof="1"/>
                  <a:t>R: Condição de Primeira Ordem (CPO)</a:t>
                </a:r>
                <a:r>
                  <a:rPr lang="pt-BR" noProof="1">
                    <a:solidFill>
                      <a:srgbClr val="FF0000"/>
                    </a:solidFill>
                  </a:rPr>
                  <a:t>*</a:t>
                </a:r>
              </a:p>
              <a:p>
                <a:pPr marL="0" indent="0">
                  <a:buNone/>
                </a:pPr>
                <a:endParaRPr lang="pt-BR" noProof="1"/>
              </a:p>
              <a:p>
                <a:pPr marL="0" indent="0">
                  <a:buNone/>
                </a:pPr>
                <a14:m>
                  <m:oMathPara xmlns:m="http://schemas.openxmlformats.org/officeDocument/2006/math">
                    <m:oMathParaPr>
                      <m:jc m:val="centerGroup"/>
                    </m:oMathParaPr>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f>
                        <m:fPr>
                          <m:ctrlPr>
                            <a:rPr lang="pt-BR" b="0" i="1" noProof="1" dirty="0" smtClean="0">
                              <a:latin typeface="Cambria Math" panose="02040503050406030204" pitchFamily="18" charset="0"/>
                            </a:rPr>
                          </m:ctrlPr>
                        </m:fPr>
                        <m:num>
                          <m:r>
                            <a:rPr lang="pt-BR" b="0" i="1" noProof="1" dirty="0" smtClean="0">
                              <a:latin typeface="Cambria Math" panose="02040503050406030204" pitchFamily="18" charset="0"/>
                            </a:rPr>
                            <m:t>1</m:t>
                          </m:r>
                        </m:num>
                        <m:den>
                          <m:r>
                            <a:rPr lang="pt-BR" b="0" i="1" noProof="1" dirty="0" smtClean="0">
                              <a:latin typeface="Cambria Math" panose="02040503050406030204" pitchFamily="18" charset="0"/>
                            </a:rPr>
                            <m:t>2</m:t>
                          </m:r>
                        </m:den>
                      </m:f>
                      <m:r>
                        <a:rPr lang="pt-BR" b="0" i="1" noProof="1" dirty="0" smtClean="0">
                          <a:latin typeface="Cambria Math" panose="02040503050406030204" pitchFamily="18" charset="0"/>
                        </a:rPr>
                        <m:t>(</m:t>
                      </m:r>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𝑗</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 −</m:t>
                      </m:r>
                      <m:r>
                        <a:rPr lang="pt-BR" b="0" i="1" noProof="1" dirty="0" smtClean="0">
                          <a:latin typeface="Cambria Math" panose="02040503050406030204" pitchFamily="18" charset="0"/>
                        </a:rPr>
                        <m:t>𝑐</m:t>
                      </m:r>
                      <m:r>
                        <a:rPr lang="pt-BR" b="0" i="1" noProof="1" dirty="0" smtClean="0">
                          <a:latin typeface="Cambria Math" panose="02040503050406030204" pitchFamily="18" charset="0"/>
                        </a:rPr>
                        <m:t>)</m:t>
                      </m:r>
                    </m:oMath>
                  </m:oMathPara>
                </a14:m>
                <a:endParaRPr lang="pt-BR" noProof="1"/>
              </a:p>
            </p:txBody>
          </p:sp>
        </mc:Choice>
        <mc:Fallback xmlns="">
          <p:sp>
            <p:nvSpPr>
              <p:cNvPr id="3" name="Content Placeholder 2">
                <a:extLst>
                  <a:ext uri="{FF2B5EF4-FFF2-40B4-BE49-F238E27FC236}">
                    <a16:creationId xmlns:a16="http://schemas.microsoft.com/office/drawing/2014/main" id="{A1A4CF02-D45A-461F-B252-124F5A87E34A}"/>
                  </a:ext>
                </a:extLst>
              </p:cNvPr>
              <p:cNvSpPr>
                <a:spLocks noGrp="1" noRot="1" noChangeAspect="1" noMove="1" noResize="1" noEditPoints="1" noAdjustHandles="1" noChangeArrowheads="1" noChangeShapeType="1" noTextEdit="1"/>
              </p:cNvSpPr>
              <p:nvPr>
                <p:ph idx="1"/>
              </p:nvPr>
            </p:nvSpPr>
            <p:spPr>
              <a:blipFill>
                <a:blip r:embed="rId3"/>
                <a:stretch>
                  <a:fillRect l="-1217" t="-308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2303B8C0-2611-4476-B98A-95BF34994703}"/>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Modelo de duopólio de Cournot</a:t>
            </a:r>
          </a:p>
        </p:txBody>
      </p:sp>
      <p:sp>
        <p:nvSpPr>
          <p:cNvPr id="2" name="TextBox 1">
            <a:extLst>
              <a:ext uri="{FF2B5EF4-FFF2-40B4-BE49-F238E27FC236}">
                <a16:creationId xmlns:a16="http://schemas.microsoft.com/office/drawing/2014/main" id="{0814A926-8FCA-4C3C-8E44-A98EBC4A856F}"/>
              </a:ext>
            </a:extLst>
          </p:cNvPr>
          <p:cNvSpPr txBox="1"/>
          <p:nvPr/>
        </p:nvSpPr>
        <p:spPr>
          <a:xfrm>
            <a:off x="3097967" y="5567791"/>
            <a:ext cx="1219201" cy="523220"/>
          </a:xfrm>
          <a:prstGeom prst="rect">
            <a:avLst/>
          </a:prstGeom>
          <a:noFill/>
        </p:spPr>
        <p:txBody>
          <a:bodyPr wrap="square" rtlCol="0">
            <a:spAutoFit/>
          </a:bodyPr>
          <a:lstStyle/>
          <a:p>
            <a:r>
              <a:rPr lang="pt-BR" sz="2800" dirty="0"/>
              <a:t>(1.2.1)</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C5799DA-0111-4277-B17B-719E70DAB86D}"/>
                  </a:ext>
                </a:extLst>
              </p:cNvPr>
              <p:cNvSpPr txBox="1"/>
              <p:nvPr/>
            </p:nvSpPr>
            <p:spPr>
              <a:xfrm>
                <a:off x="2872433" y="3327376"/>
                <a:ext cx="14447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0</m:t>
                      </m:r>
                      <m:r>
                        <a:rPr lang="pt-BR" b="0" i="1" smtClean="0">
                          <a:latin typeface="Cambria Math" panose="02040503050406030204" pitchFamily="18" charset="0"/>
                          <a:ea typeface="Cambria Math" panose="02040503050406030204" pitchFamily="18" charset="0"/>
                        </a:rPr>
                        <m:t>≤</m:t>
                      </m:r>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𝑞</m:t>
                          </m:r>
                        </m:e>
                        <m:sub>
                          <m:r>
                            <a:rPr lang="pt-BR" b="0" i="1" smtClean="0">
                              <a:latin typeface="Cambria Math" panose="02040503050406030204" pitchFamily="18" charset="0"/>
                              <a:ea typeface="Cambria Math" panose="02040503050406030204" pitchFamily="18" charset="0"/>
                            </a:rPr>
                            <m:t>𝑖</m:t>
                          </m:r>
                        </m:sub>
                      </m:sSub>
                      <m:r>
                        <a:rPr lang="pt-BR" b="0" i="1" smtClean="0">
                          <a:latin typeface="Cambria Math" panose="02040503050406030204" pitchFamily="18" charset="0"/>
                          <a:ea typeface="Cambria Math" panose="02040503050406030204" pitchFamily="18" charset="0"/>
                        </a:rPr>
                        <m:t>&lt;∞</m:t>
                      </m:r>
                    </m:oMath>
                  </m:oMathPara>
                </a14:m>
                <a:endParaRPr lang="pt-BR" dirty="0"/>
              </a:p>
            </p:txBody>
          </p:sp>
        </mc:Choice>
        <mc:Fallback xmlns="">
          <p:sp>
            <p:nvSpPr>
              <p:cNvPr id="7" name="TextBox 6">
                <a:extLst>
                  <a:ext uri="{FF2B5EF4-FFF2-40B4-BE49-F238E27FC236}">
                    <a16:creationId xmlns:a16="http://schemas.microsoft.com/office/drawing/2014/main" id="{DC5799DA-0111-4277-B17B-719E70DAB86D}"/>
                  </a:ext>
                </a:extLst>
              </p:cNvPr>
              <p:cNvSpPr txBox="1">
                <a:spLocks noRot="1" noChangeAspect="1" noMove="1" noResize="1" noEditPoints="1" noAdjustHandles="1" noChangeArrowheads="1" noChangeShapeType="1" noTextEdit="1"/>
              </p:cNvSpPr>
              <p:nvPr/>
            </p:nvSpPr>
            <p:spPr>
              <a:xfrm>
                <a:off x="2872433" y="3327376"/>
                <a:ext cx="1444735" cy="369332"/>
              </a:xfrm>
              <a:prstGeom prst="rect">
                <a:avLst/>
              </a:prstGeom>
              <a:blipFill>
                <a:blip r:embed="rId5"/>
                <a:stretch>
                  <a:fillRect b="-6667"/>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158B37C9-6F73-438D-B3AE-FA5DC4FA367F}"/>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3F6B2DD7-66A7-4F2F-86F5-95D28ED74A5A}"/>
              </a:ext>
            </a:extLst>
          </p:cNvPr>
          <p:cNvSpPr>
            <a:spLocks noGrp="1"/>
          </p:cNvSpPr>
          <p:nvPr>
            <p:ph type="sldNum" sz="quarter" idx="12"/>
          </p:nvPr>
        </p:nvSpPr>
        <p:spPr/>
        <p:txBody>
          <a:bodyPr/>
          <a:lstStyle/>
          <a:p>
            <a:fld id="{AF67EEE8-F201-4410-BA13-233EFB93B646}" type="slidenum">
              <a:rPr lang="pt-BR" smtClean="0"/>
              <a:t>41</a:t>
            </a:fld>
            <a:endParaRPr lang="pt-BR"/>
          </a:p>
        </p:txBody>
      </p:sp>
    </p:spTree>
    <p:extLst>
      <p:ext uri="{BB962C8B-B14F-4D97-AF65-F5344CB8AC3E}">
        <p14:creationId xmlns:p14="http://schemas.microsoft.com/office/powerpoint/2010/main" val="3777250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B81834-9F1E-4CAC-82BA-5A8F2BD31681}"/>
                  </a:ext>
                </a:extLst>
              </p:cNvPr>
              <p:cNvSpPr>
                <a:spLocks noGrp="1"/>
              </p:cNvSpPr>
              <p:nvPr>
                <p:ph idx="1"/>
              </p:nvPr>
            </p:nvSpPr>
            <p:spPr/>
            <p:txBody>
              <a:bodyPr/>
              <a:lstStyle/>
              <a:p>
                <a:pPr marL="0" indent="0" algn="just">
                  <a:buNone/>
                </a:pPr>
                <a:r>
                  <a:rPr lang="pt-BR" noProof="1"/>
                  <a:t>Portanto, para </a:t>
                </a:r>
                <a14:m>
                  <m:oMath xmlns:m="http://schemas.openxmlformats.org/officeDocument/2006/math">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𝑞</m:t>
                        </m:r>
                      </m:e>
                      <m:sub>
                        <m:r>
                          <a:rPr lang="pt-BR" i="1" noProof="1" dirty="0">
                            <a:latin typeface="Cambria Math" panose="02040503050406030204" pitchFamily="18" charset="0"/>
                          </a:rPr>
                          <m:t>1</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𝑞</m:t>
                        </m:r>
                      </m:e>
                      <m:sub>
                        <m:r>
                          <a:rPr lang="pt-BR" i="1" noProof="1" dirty="0">
                            <a:latin typeface="Cambria Math" panose="02040503050406030204" pitchFamily="18" charset="0"/>
                          </a:rPr>
                          <m:t>2</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oMath>
                </a14:m>
                <a:r>
                  <a:rPr lang="pt-BR" noProof="1"/>
                  <a:t> ser equilíbrio de Nash, as escolhas das firmas devem satisfazer:</a:t>
                </a:r>
              </a:p>
              <a:p>
                <a:pPr marL="0" indent="0">
                  <a:buNone/>
                </a:pPr>
                <a:endParaRPr lang="pt-BR" i="1" noProof="1">
                  <a:latin typeface="Cambria Math" panose="02040503050406030204" pitchFamily="18" charset="0"/>
                </a:endParaRPr>
              </a:p>
              <a:p>
                <a:pPr marL="0" indent="0" algn="ctr">
                  <a:buNone/>
                </a:pPr>
                <a14:m>
                  <m:oMath xmlns:m="http://schemas.openxmlformats.org/officeDocument/2006/math">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𝑞</m:t>
                        </m:r>
                      </m:e>
                      <m:sub>
                        <m:r>
                          <a:rPr lang="pt-BR" b="0" i="1" noProof="1" dirty="0" smtClean="0">
                            <a:latin typeface="Cambria Math" panose="02040503050406030204" pitchFamily="18" charset="0"/>
                          </a:rPr>
                          <m:t>1</m:t>
                        </m:r>
                      </m:sub>
                      <m:sup>
                        <m:r>
                          <a:rPr lang="pt-BR" b="0" i="1" noProof="1" dirty="0" smtClean="0">
                            <a:latin typeface="Cambria Math" panose="02040503050406030204" pitchFamily="18" charset="0"/>
                          </a:rPr>
                          <m:t>∗</m:t>
                        </m:r>
                      </m:sup>
                    </m:sSubSup>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r>
                      <a:rPr lang="pt-BR" i="1" noProof="1" dirty="0">
                        <a:latin typeface="Cambria Math" panose="02040503050406030204" pitchFamily="18" charset="0"/>
                      </a:rPr>
                      <m:t>(</m:t>
                    </m:r>
                    <m:r>
                      <a:rPr lang="pt-BR" i="1" noProof="1" dirty="0">
                        <a:latin typeface="Cambria Math" panose="02040503050406030204" pitchFamily="18" charset="0"/>
                      </a:rPr>
                      <m:t>𝑎</m:t>
                    </m:r>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𝑞</m:t>
                        </m:r>
                      </m:e>
                      <m:sub>
                        <m:r>
                          <a:rPr lang="pt-BR" b="0" i="1" noProof="1" dirty="0" smtClean="0">
                            <a:latin typeface="Cambria Math" panose="02040503050406030204" pitchFamily="18" charset="0"/>
                          </a:rPr>
                          <m:t>2</m:t>
                        </m:r>
                      </m:sub>
                      <m:sup>
                        <m:r>
                          <a:rPr lang="pt-BR" i="1" noProof="1" dirty="0">
                            <a:latin typeface="Cambria Math" panose="02040503050406030204" pitchFamily="18" charset="0"/>
                          </a:rPr>
                          <m:t>∗</m:t>
                        </m:r>
                      </m:sup>
                    </m:sSubSup>
                    <m:r>
                      <a:rPr lang="pt-BR" i="1" noProof="1" dirty="0">
                        <a:latin typeface="Cambria Math" panose="02040503050406030204" pitchFamily="18" charset="0"/>
                      </a:rPr>
                      <m:t> −</m:t>
                    </m:r>
                    <m:r>
                      <a:rPr lang="pt-BR" i="1" noProof="1" dirty="0">
                        <a:latin typeface="Cambria Math" panose="02040503050406030204" pitchFamily="18" charset="0"/>
                      </a:rPr>
                      <m:t>𝑐</m:t>
                    </m:r>
                    <m:r>
                      <a:rPr lang="pt-BR" i="1" noProof="1" dirty="0">
                        <a:latin typeface="Cambria Math" panose="02040503050406030204" pitchFamily="18" charset="0"/>
                      </a:rPr>
                      <m:t>)</m:t>
                    </m:r>
                  </m:oMath>
                </a14:m>
                <a:r>
                  <a:rPr lang="pt-BR" noProof="1"/>
                  <a:t>  e  </a:t>
                </a:r>
                <a14:m>
                  <m:oMath xmlns:m="http://schemas.openxmlformats.org/officeDocument/2006/math">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𝑞</m:t>
                        </m:r>
                      </m:e>
                      <m:sub>
                        <m:r>
                          <a:rPr lang="pt-BR" b="0" i="1" noProof="1" dirty="0" smtClean="0">
                            <a:latin typeface="Cambria Math" panose="02040503050406030204" pitchFamily="18" charset="0"/>
                          </a:rPr>
                          <m:t>2</m:t>
                        </m:r>
                      </m:sub>
                      <m:sup>
                        <m:r>
                          <a:rPr lang="pt-BR" b="0" i="1" noProof="1" dirty="0" smtClean="0">
                            <a:latin typeface="Cambria Math" panose="02040503050406030204" pitchFamily="18" charset="0"/>
                          </a:rPr>
                          <m:t>∗</m:t>
                        </m:r>
                      </m:sup>
                    </m:sSubSup>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𝑞</m:t>
                            </m:r>
                          </m:e>
                          <m:sub>
                            <m:r>
                              <a:rPr lang="pt-BR" b="0" i="1" noProof="1" dirty="0" smtClean="0">
                                <a:latin typeface="Cambria Math" panose="02040503050406030204" pitchFamily="18" charset="0"/>
                              </a:rPr>
                              <m:t>1</m:t>
                            </m:r>
                          </m:sub>
                          <m:sup>
                            <m:r>
                              <a:rPr lang="pt-BR" i="1" noProof="1" dirty="0">
                                <a:latin typeface="Cambria Math" panose="02040503050406030204" pitchFamily="18" charset="0"/>
                              </a:rPr>
                              <m:t>∗</m:t>
                            </m:r>
                          </m:sup>
                        </m:sSubSup>
                        <m:r>
                          <a:rPr lang="pt-BR" i="1" noProof="1" dirty="0">
                            <a:latin typeface="Cambria Math" panose="02040503050406030204" pitchFamily="18" charset="0"/>
                          </a:rPr>
                          <m:t> −</m:t>
                        </m:r>
                        <m:r>
                          <a:rPr lang="pt-BR" i="1" noProof="1" dirty="0">
                            <a:latin typeface="Cambria Math" panose="02040503050406030204" pitchFamily="18" charset="0"/>
                          </a:rPr>
                          <m:t>𝑐</m:t>
                        </m:r>
                      </m:e>
                    </m:d>
                  </m:oMath>
                </a14:m>
                <a:endParaRPr lang="pt-BR" noProof="1"/>
              </a:p>
              <a:p>
                <a:pPr marL="0" indent="0" algn="ctr">
                  <a:buNone/>
                </a:pPr>
                <a:endParaRPr lang="pt-BR" noProof="1"/>
              </a:p>
              <a:p>
                <a:pPr marL="0" indent="0">
                  <a:buNone/>
                </a:pPr>
                <a:r>
                  <a:rPr lang="pt-BR" noProof="1"/>
                  <a:t>Resolvendo o par de equações acima, encontramos que:</a:t>
                </a:r>
              </a:p>
              <a:p>
                <a:pPr marL="0" indent="0">
                  <a:buNone/>
                </a:pPr>
                <a:endParaRPr lang="pt-BR" noProof="1"/>
              </a:p>
              <a:p>
                <a:pPr marL="0" indent="0" algn="ctr">
                  <a:buNone/>
                </a:pPr>
                <a14:m>
                  <m:oMathPara xmlns:m="http://schemas.openxmlformats.org/officeDocument/2006/math">
                    <m:oMathParaPr>
                      <m:jc m:val="centerGroup"/>
                    </m:oMathParaPr>
                    <m:oMath xmlns:m="http://schemas.openxmlformats.org/officeDocument/2006/math">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1</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f>
                        <m:fPr>
                          <m:ctrlPr>
                            <a:rPr lang="pt-BR" b="0" i="1" noProof="1" dirty="0" smtClean="0">
                              <a:latin typeface="Cambria Math" panose="02040503050406030204" pitchFamily="18" charset="0"/>
                            </a:rPr>
                          </m:ctrlPr>
                        </m:fPr>
                        <m:num>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e>
                          </m:d>
                        </m:num>
                        <m:den>
                          <m:r>
                            <a:rPr lang="pt-BR" b="0" i="1" noProof="1" dirty="0" smtClean="0">
                              <a:latin typeface="Cambria Math" panose="02040503050406030204" pitchFamily="18" charset="0"/>
                            </a:rPr>
                            <m:t>3</m:t>
                          </m:r>
                        </m:den>
                      </m:f>
                    </m:oMath>
                  </m:oMathPara>
                </a14:m>
                <a:endParaRPr lang="pt-BR" noProof="1"/>
              </a:p>
              <a:p>
                <a:pPr marL="0" indent="0">
                  <a:buNone/>
                </a:pPr>
                <a:endParaRPr lang="pt-BR" noProof="1"/>
              </a:p>
              <a:p>
                <a:pPr marL="0" indent="0" algn="just">
                  <a:buNone/>
                </a:pPr>
                <a:endParaRPr lang="pt-BR" noProof="1"/>
              </a:p>
              <a:p>
                <a:pPr marL="0" indent="0" algn="just">
                  <a:buNone/>
                </a:pPr>
                <a:endParaRPr lang="pt-BR" noProof="1"/>
              </a:p>
            </p:txBody>
          </p:sp>
        </mc:Choice>
        <mc:Fallback xmlns="">
          <p:sp>
            <p:nvSpPr>
              <p:cNvPr id="3" name="Content Placeholder 2">
                <a:extLst>
                  <a:ext uri="{FF2B5EF4-FFF2-40B4-BE49-F238E27FC236}">
                    <a16:creationId xmlns:a16="http://schemas.microsoft.com/office/drawing/2014/main" id="{31B81834-9F1E-4CAC-82BA-5A8F2BD31681}"/>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DD4A548D-C380-48C1-AB8D-FE97EDE28812}"/>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Modelo de duopólio de Cournot</a:t>
            </a:r>
          </a:p>
        </p:txBody>
      </p:sp>
      <p:sp>
        <p:nvSpPr>
          <p:cNvPr id="2" name="Footer Placeholder 1">
            <a:extLst>
              <a:ext uri="{FF2B5EF4-FFF2-40B4-BE49-F238E27FC236}">
                <a16:creationId xmlns:a16="http://schemas.microsoft.com/office/drawing/2014/main" id="{52B2C4CD-CFFA-4362-B4E9-70DF4D12FA8C}"/>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070FE7D3-D4B1-4702-B446-B161B741A32A}"/>
              </a:ext>
            </a:extLst>
          </p:cNvPr>
          <p:cNvSpPr>
            <a:spLocks noGrp="1"/>
          </p:cNvSpPr>
          <p:nvPr>
            <p:ph type="sldNum" sz="quarter" idx="12"/>
          </p:nvPr>
        </p:nvSpPr>
        <p:spPr/>
        <p:txBody>
          <a:bodyPr/>
          <a:lstStyle/>
          <a:p>
            <a:fld id="{AF67EEE8-F201-4410-BA13-233EFB93B646}" type="slidenum">
              <a:rPr lang="pt-BR" smtClean="0"/>
              <a:t>42</a:t>
            </a:fld>
            <a:endParaRPr lang="pt-BR"/>
          </a:p>
        </p:txBody>
      </p:sp>
    </p:spTree>
    <p:extLst>
      <p:ext uri="{BB962C8B-B14F-4D97-AF65-F5344CB8AC3E}">
        <p14:creationId xmlns:p14="http://schemas.microsoft.com/office/powerpoint/2010/main" val="54252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B81834-9F1E-4CAC-82BA-5A8F2BD31681}"/>
                  </a:ext>
                </a:extLst>
              </p:cNvPr>
              <p:cNvSpPr>
                <a:spLocks noGrp="1"/>
              </p:cNvSpPr>
              <p:nvPr>
                <p:ph idx="1"/>
              </p:nvPr>
            </p:nvSpPr>
            <p:spPr/>
            <p:txBody>
              <a:bodyPr>
                <a:normAutofit fontScale="92500"/>
              </a:bodyPr>
              <a:lstStyle/>
              <a:p>
                <a:pPr marL="0" indent="0" algn="just">
                  <a:buNone/>
                </a:pPr>
                <a:r>
                  <a:rPr lang="pt-BR" sz="3500" b="1" noProof="1">
                    <a:solidFill>
                      <a:srgbClr val="0070C0"/>
                    </a:solidFill>
                  </a:rPr>
                  <a:t>A intuição por trás do equilíbrio</a:t>
                </a:r>
              </a:p>
              <a:p>
                <a:pPr marL="0" indent="0" algn="just">
                  <a:buNone/>
                </a:pPr>
                <a:endParaRPr lang="pt-BR" b="1" noProof="1"/>
              </a:p>
              <a:p>
                <a:pPr algn="just"/>
                <a:r>
                  <a:rPr lang="pt-BR" noProof="1"/>
                  <a:t>Idealmente, cada firma gostaria de ser </a:t>
                </a:r>
                <a:r>
                  <a:rPr lang="pt-BR" b="1" noProof="1"/>
                  <a:t>monopolista</a:t>
                </a:r>
                <a:r>
                  <a:rPr lang="pt-BR" noProof="1"/>
                  <a:t> e decidir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oMath>
                </a14:m>
                <a:r>
                  <a:rPr lang="pt-BR" noProof="1"/>
                  <a:t> tal que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𝜋</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,0)</m:t>
                    </m:r>
                  </m:oMath>
                </a14:m>
                <a:endParaRPr lang="pt-BR" noProof="1"/>
              </a:p>
              <a:p>
                <a:pPr algn="just"/>
                <a:endParaRPr lang="pt-BR" noProof="1"/>
              </a:p>
              <a:p>
                <a:pPr algn="just"/>
                <a:r>
                  <a:rPr lang="pt-BR" noProof="1"/>
                  <a:t>Isso levaria a </a:t>
                </a:r>
                <a14:m>
                  <m:oMath xmlns:m="http://schemas.openxmlformats.org/officeDocument/2006/math">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𝑞</m:t>
                        </m:r>
                      </m:e>
                      <m:sub>
                        <m:r>
                          <a:rPr lang="pt-BR" i="1" noProof="1" dirty="0">
                            <a:latin typeface="Cambria Math" panose="02040503050406030204" pitchFamily="18" charset="0"/>
                          </a:rPr>
                          <m:t>𝑚</m:t>
                        </m:r>
                      </m:sub>
                    </m:sSub>
                    <m:r>
                      <a:rPr lang="pt-BR" b="0" i="1" noProof="1" dirty="0" smtClean="0">
                        <a:latin typeface="Cambria Math" panose="02040503050406030204" pitchFamily="18" charset="0"/>
                      </a:rPr>
                      <m:t>=</m:t>
                    </m:r>
                    <m:f>
                      <m:fPr>
                        <m:type m:val="lin"/>
                        <m:ctrlPr>
                          <a:rPr lang="pt-BR" b="0" i="1" noProof="1" dirty="0" smtClean="0">
                            <a:latin typeface="Cambria Math" panose="02040503050406030204" pitchFamily="18" charset="0"/>
                          </a:rPr>
                        </m:ctrlPr>
                      </m:fPr>
                      <m:num>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e>
                        </m:d>
                      </m:num>
                      <m:den>
                        <m:r>
                          <a:rPr lang="pt-BR" b="0" i="1" noProof="1" dirty="0" smtClean="0">
                            <a:latin typeface="Cambria Math" panose="02040503050406030204" pitchFamily="18" charset="0"/>
                          </a:rPr>
                          <m:t>2</m:t>
                        </m:r>
                      </m:den>
                    </m:f>
                  </m:oMath>
                </a14:m>
                <a:r>
                  <a:rPr lang="pt-BR" noProof="1"/>
                  <a:t> e renderia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𝜋</m:t>
                        </m:r>
                      </m:e>
                      <m:sub>
                        <m:r>
                          <a:rPr lang="pt-BR" i="1" noProof="1" dirty="0">
                            <a:latin typeface="Cambria Math" panose="02040503050406030204" pitchFamily="18" charset="0"/>
                          </a:rPr>
                          <m:t>𝑖</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b="0" i="1" noProof="1" dirty="0" smtClean="0">
                                <a:latin typeface="Cambria Math" panose="02040503050406030204" pitchFamily="18" charset="0"/>
                              </a:rPr>
                              <m:t>𝑚</m:t>
                            </m:r>
                          </m:sub>
                        </m:sSub>
                        <m:r>
                          <a:rPr lang="pt-BR" i="1" noProof="1" dirty="0">
                            <a:latin typeface="Cambria Math" panose="02040503050406030204" pitchFamily="18" charset="0"/>
                          </a:rPr>
                          <m:t>,0</m:t>
                        </m:r>
                      </m:e>
                    </m:d>
                    <m:r>
                      <a:rPr lang="pt-BR" b="0" i="1" noProof="1" dirty="0" smtClean="0">
                        <a:latin typeface="Cambria Math" panose="02040503050406030204" pitchFamily="18" charset="0"/>
                      </a:rPr>
                      <m:t>=</m:t>
                    </m:r>
                    <m:sSup>
                      <m:sSupPr>
                        <m:ctrlPr>
                          <a:rPr lang="pt-BR" b="0" i="1" noProof="1" dirty="0" smtClean="0">
                            <a:latin typeface="Cambria Math" panose="02040503050406030204" pitchFamily="18" charset="0"/>
                          </a:rPr>
                        </m:ctrlPr>
                      </m:sSupPr>
                      <m:e>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e>
                        </m:d>
                      </m:e>
                      <m:sup>
                        <m:r>
                          <a:rPr lang="pt-BR" b="0" i="1" noProof="1" dirty="0" smtClean="0">
                            <a:latin typeface="Cambria Math" panose="02040503050406030204" pitchFamily="18" charset="0"/>
                          </a:rPr>
                          <m:t>2</m:t>
                        </m:r>
                      </m:sup>
                    </m:sSup>
                    <m:r>
                      <a:rPr lang="pt-BR" b="0" i="1" noProof="1" dirty="0" smtClean="0">
                        <a:latin typeface="Cambria Math" panose="02040503050406030204" pitchFamily="18" charset="0"/>
                      </a:rPr>
                      <m:t>/4</m:t>
                    </m:r>
                  </m:oMath>
                </a14:m>
                <a:endParaRPr lang="pt-BR" noProof="1"/>
              </a:p>
              <a:p>
                <a:pPr algn="just"/>
                <a:endParaRPr lang="pt-BR" noProof="1"/>
              </a:p>
              <a:p>
                <a:pPr algn="just"/>
                <a:r>
                  <a:rPr lang="pt-BR" noProof="1"/>
                  <a:t>Dado que há duas firmas, o lucro agregado do duopólio seria maximizado quando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𝑚</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1</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Sub>
                  </m:oMath>
                </a14:m>
                <a:r>
                  <a:rPr lang="pt-BR" noProof="1"/>
                  <a:t>, como em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𝑚</m:t>
                        </m:r>
                      </m:sub>
                    </m:sSub>
                    <m:r>
                      <a:rPr lang="pt-BR" b="0" i="1" noProof="1" dirty="0" smtClean="0">
                        <a:latin typeface="Cambria Math" panose="02040503050406030204" pitchFamily="18" charset="0"/>
                      </a:rPr>
                      <m:t>/2</m:t>
                    </m:r>
                  </m:oMath>
                </a14:m>
                <a:r>
                  <a:rPr lang="pt-BR" noProof="1"/>
                  <a:t> (caso hipotético)</a:t>
                </a:r>
              </a:p>
            </p:txBody>
          </p:sp>
        </mc:Choice>
        <mc:Fallback xmlns="">
          <p:sp>
            <p:nvSpPr>
              <p:cNvPr id="3" name="Content Placeholder 2">
                <a:extLst>
                  <a:ext uri="{FF2B5EF4-FFF2-40B4-BE49-F238E27FC236}">
                    <a16:creationId xmlns:a16="http://schemas.microsoft.com/office/drawing/2014/main" id="{31B81834-9F1E-4CAC-82BA-5A8F2BD31681}"/>
                  </a:ext>
                </a:extLst>
              </p:cNvPr>
              <p:cNvSpPr>
                <a:spLocks noGrp="1" noRot="1" noChangeAspect="1" noMove="1" noResize="1" noEditPoints="1" noAdjustHandles="1" noChangeArrowheads="1" noChangeShapeType="1" noTextEdit="1"/>
              </p:cNvSpPr>
              <p:nvPr>
                <p:ph idx="1"/>
              </p:nvPr>
            </p:nvSpPr>
            <p:spPr>
              <a:blipFill>
                <a:blip r:embed="rId3"/>
                <a:stretch>
                  <a:fillRect l="-1507" t="-2941" r="-98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DD4A548D-C380-48C1-AB8D-FE97EDE28812}"/>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Modelo de duopólio de Cournot</a:t>
            </a:r>
          </a:p>
        </p:txBody>
      </p:sp>
      <mc:AlternateContent xmlns:mc="http://schemas.openxmlformats.org/markup-compatibility/2006" xmlns:p14="http://schemas.microsoft.com/office/powerpoint/2010/main">
        <mc:Choice Requires="p14">
          <p:contentPart p14:bwMode="auto" r:id="rId4">
            <p14:nvContentPartPr>
              <p14:cNvPr id="85" name="Ink 84">
                <a:extLst>
                  <a:ext uri="{FF2B5EF4-FFF2-40B4-BE49-F238E27FC236}">
                    <a16:creationId xmlns:a16="http://schemas.microsoft.com/office/drawing/2014/main" id="{045DB336-A877-4EB8-8B0B-2923002E61C5}"/>
                  </a:ext>
                </a:extLst>
              </p14:cNvPr>
              <p14:cNvContentPartPr/>
              <p14:nvPr/>
            </p14:nvContentPartPr>
            <p14:xfrm>
              <a:off x="6683865" y="5824890"/>
              <a:ext cx="360" cy="2880"/>
            </p14:xfrm>
          </p:contentPart>
        </mc:Choice>
        <mc:Fallback xmlns="">
          <p:pic>
            <p:nvPicPr>
              <p:cNvPr id="85" name="Ink 84">
                <a:extLst>
                  <a:ext uri="{FF2B5EF4-FFF2-40B4-BE49-F238E27FC236}">
                    <a16:creationId xmlns:a16="http://schemas.microsoft.com/office/drawing/2014/main" id="{045DB336-A877-4EB8-8B0B-2923002E61C5}"/>
                  </a:ext>
                </a:extLst>
              </p:cNvPr>
              <p:cNvPicPr/>
              <p:nvPr/>
            </p:nvPicPr>
            <p:blipFill>
              <a:blip r:embed="rId14"/>
              <a:stretch>
                <a:fillRect/>
              </a:stretch>
            </p:blipFill>
            <p:spPr>
              <a:xfrm>
                <a:off x="6648225" y="5788890"/>
                <a:ext cx="72000" cy="74520"/>
              </a:xfrm>
              <a:prstGeom prst="rect">
                <a:avLst/>
              </a:prstGeom>
            </p:spPr>
          </p:pic>
        </mc:Fallback>
      </mc:AlternateContent>
      <p:sp>
        <p:nvSpPr>
          <p:cNvPr id="2" name="Footer Placeholder 1">
            <a:extLst>
              <a:ext uri="{FF2B5EF4-FFF2-40B4-BE49-F238E27FC236}">
                <a16:creationId xmlns:a16="http://schemas.microsoft.com/office/drawing/2014/main" id="{871C17C6-311B-4F61-970B-34F91CA421DC}"/>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662C5A1-6EC2-485F-B596-799843448F74}"/>
              </a:ext>
            </a:extLst>
          </p:cNvPr>
          <p:cNvSpPr>
            <a:spLocks noGrp="1"/>
          </p:cNvSpPr>
          <p:nvPr>
            <p:ph type="sldNum" sz="quarter" idx="12"/>
          </p:nvPr>
        </p:nvSpPr>
        <p:spPr/>
        <p:txBody>
          <a:bodyPr/>
          <a:lstStyle/>
          <a:p>
            <a:fld id="{AF67EEE8-F201-4410-BA13-233EFB93B646}" type="slidenum">
              <a:rPr lang="pt-BR" smtClean="0"/>
              <a:t>43</a:t>
            </a:fld>
            <a:endParaRPr lang="pt-BR"/>
          </a:p>
        </p:txBody>
      </p:sp>
    </p:spTree>
    <p:extLst>
      <p:ext uri="{BB962C8B-B14F-4D97-AF65-F5344CB8AC3E}">
        <p14:creationId xmlns:p14="http://schemas.microsoft.com/office/powerpoint/2010/main" val="1985796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B81834-9F1E-4CAC-82BA-5A8F2BD31681}"/>
                  </a:ext>
                </a:extLst>
              </p:cNvPr>
              <p:cNvSpPr>
                <a:spLocks noGrp="1"/>
              </p:cNvSpPr>
              <p:nvPr>
                <p:ph idx="1"/>
              </p:nvPr>
            </p:nvSpPr>
            <p:spPr/>
            <p:txBody>
              <a:bodyPr>
                <a:normAutofit lnSpcReduction="10000"/>
              </a:bodyPr>
              <a:lstStyle/>
              <a:p>
                <a:pPr marL="0" indent="0" algn="just">
                  <a:buNone/>
                </a:pPr>
                <a:r>
                  <a:rPr lang="pt-BR" sz="3000" noProof="1"/>
                  <a:t>Mas qual é o problema com um perfil </a:t>
                </a:r>
                <a14:m>
                  <m:oMath xmlns:m="http://schemas.openxmlformats.org/officeDocument/2006/math">
                    <m:d>
                      <m:dPr>
                        <m:ctrlPr>
                          <a:rPr lang="pt-BR" sz="3000" b="0" i="1" noProof="1" dirty="0" smtClean="0">
                            <a:latin typeface="Cambria Math" panose="02040503050406030204" pitchFamily="18" charset="0"/>
                          </a:rPr>
                        </m:ctrlPr>
                      </m:dPr>
                      <m:e>
                        <m:sSub>
                          <m:sSubPr>
                            <m:ctrlPr>
                              <a:rPr lang="pt-BR" sz="3000" b="0" i="1" noProof="1" dirty="0" smtClean="0">
                                <a:latin typeface="Cambria Math" panose="02040503050406030204" pitchFamily="18" charset="0"/>
                              </a:rPr>
                            </m:ctrlPr>
                          </m:sSubPr>
                          <m:e>
                            <m:r>
                              <a:rPr lang="pt-BR" sz="3000" b="0" i="1" noProof="1" dirty="0" smtClean="0">
                                <a:latin typeface="Cambria Math" panose="02040503050406030204" pitchFamily="18" charset="0"/>
                              </a:rPr>
                              <m:t>𝑠</m:t>
                            </m:r>
                          </m:e>
                          <m:sub>
                            <m:r>
                              <a:rPr lang="pt-BR" sz="3000" b="0" i="1" noProof="1" dirty="0" smtClean="0">
                                <a:latin typeface="Cambria Math" panose="02040503050406030204" pitchFamily="18" charset="0"/>
                              </a:rPr>
                              <m:t>1</m:t>
                            </m:r>
                          </m:sub>
                        </m:sSub>
                        <m:r>
                          <a:rPr lang="pt-BR" sz="3000" b="0" i="1" noProof="1" dirty="0" smtClean="0">
                            <a:latin typeface="Cambria Math" panose="02040503050406030204" pitchFamily="18" charset="0"/>
                          </a:rPr>
                          <m:t>, </m:t>
                        </m:r>
                        <m:sSub>
                          <m:sSubPr>
                            <m:ctrlPr>
                              <a:rPr lang="pt-BR" sz="3000" b="0" i="1" noProof="1" dirty="0" smtClean="0">
                                <a:latin typeface="Cambria Math" panose="02040503050406030204" pitchFamily="18" charset="0"/>
                              </a:rPr>
                            </m:ctrlPr>
                          </m:sSubPr>
                          <m:e>
                            <m:r>
                              <a:rPr lang="pt-BR" sz="3000" b="0" i="1" noProof="1" dirty="0" smtClean="0">
                                <a:latin typeface="Cambria Math" panose="02040503050406030204" pitchFamily="18" charset="0"/>
                              </a:rPr>
                              <m:t>𝑠</m:t>
                            </m:r>
                          </m:e>
                          <m:sub>
                            <m:r>
                              <a:rPr lang="pt-BR" sz="3000" b="0" i="1" noProof="1" dirty="0" smtClean="0">
                                <a:latin typeface="Cambria Math" panose="02040503050406030204" pitchFamily="18" charset="0"/>
                              </a:rPr>
                              <m:t>2</m:t>
                            </m:r>
                          </m:sub>
                        </m:sSub>
                      </m:e>
                    </m:d>
                    <m:r>
                      <a:rPr lang="pt-BR" sz="3000" b="0" i="1" noProof="1" dirty="0" smtClean="0">
                        <a:latin typeface="Cambria Math" panose="02040503050406030204" pitchFamily="18" charset="0"/>
                      </a:rPr>
                      <m:t>=(</m:t>
                    </m:r>
                    <m:sSub>
                      <m:sSubPr>
                        <m:ctrlPr>
                          <a:rPr lang="pt-BR" sz="3000" i="1" noProof="1" dirty="0">
                            <a:latin typeface="Cambria Math" panose="02040503050406030204" pitchFamily="18" charset="0"/>
                          </a:rPr>
                        </m:ctrlPr>
                      </m:sSubPr>
                      <m:e>
                        <m:r>
                          <a:rPr lang="pt-BR" sz="3000" i="1" noProof="1" dirty="0">
                            <a:latin typeface="Cambria Math" panose="02040503050406030204" pitchFamily="18" charset="0"/>
                          </a:rPr>
                          <m:t>𝑞</m:t>
                        </m:r>
                      </m:e>
                      <m:sub>
                        <m:r>
                          <a:rPr lang="pt-BR" sz="3000" i="1" noProof="1" dirty="0">
                            <a:latin typeface="Cambria Math" panose="02040503050406030204" pitchFamily="18" charset="0"/>
                          </a:rPr>
                          <m:t>𝑚</m:t>
                        </m:r>
                      </m:sub>
                    </m:sSub>
                    <m:r>
                      <a:rPr lang="pt-BR" sz="3000" i="1" noProof="1" dirty="0">
                        <a:latin typeface="Cambria Math" panose="02040503050406030204" pitchFamily="18" charset="0"/>
                      </a:rPr>
                      <m:t>/2</m:t>
                    </m:r>
                    <m:r>
                      <a:rPr lang="pt-BR" sz="3000" b="0" i="1" noProof="1" dirty="0" smtClean="0">
                        <a:latin typeface="Cambria Math" panose="02040503050406030204" pitchFamily="18" charset="0"/>
                      </a:rPr>
                      <m:t>,</m:t>
                    </m:r>
                    <m:sSub>
                      <m:sSubPr>
                        <m:ctrlPr>
                          <a:rPr lang="pt-BR" sz="3000" i="1" noProof="1" dirty="0">
                            <a:latin typeface="Cambria Math" panose="02040503050406030204" pitchFamily="18" charset="0"/>
                          </a:rPr>
                        </m:ctrlPr>
                      </m:sSubPr>
                      <m:e>
                        <m:r>
                          <a:rPr lang="pt-BR" sz="3000" i="1" noProof="1" dirty="0">
                            <a:latin typeface="Cambria Math" panose="02040503050406030204" pitchFamily="18" charset="0"/>
                          </a:rPr>
                          <m:t>𝑞</m:t>
                        </m:r>
                      </m:e>
                      <m:sub>
                        <m:r>
                          <a:rPr lang="pt-BR" sz="3000" i="1" noProof="1" dirty="0">
                            <a:latin typeface="Cambria Math" panose="02040503050406030204" pitchFamily="18" charset="0"/>
                          </a:rPr>
                          <m:t>𝑚</m:t>
                        </m:r>
                      </m:sub>
                    </m:sSub>
                    <m:r>
                      <a:rPr lang="pt-BR" sz="3000" i="1" noProof="1" dirty="0">
                        <a:latin typeface="Cambria Math" panose="02040503050406030204" pitchFamily="18" charset="0"/>
                      </a:rPr>
                      <m:t>/2</m:t>
                    </m:r>
                    <m:r>
                      <a:rPr lang="pt-BR" sz="3000" b="0" i="1" noProof="1" dirty="0" smtClean="0">
                        <a:latin typeface="Cambria Math" panose="02040503050406030204" pitchFamily="18" charset="0"/>
                      </a:rPr>
                      <m:t>)</m:t>
                    </m:r>
                  </m:oMath>
                </a14:m>
                <a:r>
                  <a:rPr lang="pt-BR" sz="3000" noProof="1"/>
                  <a:t>? </a:t>
                </a:r>
              </a:p>
              <a:p>
                <a:pPr marL="0" indent="0" algn="just">
                  <a:buNone/>
                </a:pPr>
                <a:endParaRPr lang="pt-BR" noProof="1"/>
              </a:p>
              <a:p>
                <a:pPr algn="just"/>
                <a:r>
                  <a:rPr lang="pt-BR" noProof="1"/>
                  <a:t>Quantidade de monopólio baixa implica </a:t>
                </a:r>
                <a14:m>
                  <m:oMath xmlns:m="http://schemas.openxmlformats.org/officeDocument/2006/math">
                    <m:r>
                      <a:rPr lang="pt-BR" i="1" noProof="1" dirty="0" smtClean="0">
                        <a:latin typeface="Cambria Math" panose="02040503050406030204" pitchFamily="18" charset="0"/>
                      </a:rPr>
                      <m:t>𝑃</m:t>
                    </m:r>
                    <m:r>
                      <a:rPr lang="pt-BR"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𝑚</m:t>
                        </m:r>
                      </m:sub>
                    </m:sSub>
                    <m:r>
                      <a:rPr lang="pt-BR" i="1" noProof="1" dirty="0">
                        <a:latin typeface="Cambria Math" panose="02040503050406030204" pitchFamily="18" charset="0"/>
                      </a:rPr>
                      <m:t>)</m:t>
                    </m:r>
                  </m:oMath>
                </a14:m>
                <a:r>
                  <a:rPr lang="pt-BR" noProof="1"/>
                  <a:t> suficientemente alto. E a esse preço cada firma gostaria de aumentar sua quantidade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oMath>
                </a14:m>
                <a:endParaRPr lang="pt-BR" b="0" noProof="1"/>
              </a:p>
              <a:p>
                <a:pPr algn="just"/>
                <a:endParaRPr lang="pt-BR" noProof="1"/>
              </a:p>
              <a:p>
                <a:pPr algn="just"/>
                <a:r>
                  <a:rPr lang="pt-BR" noProof="1"/>
                  <a:t>Cada firma tem incentivo de desviar desse perfil aumentando seu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oMath>
                </a14:m>
                <a:r>
                  <a:rPr lang="pt-BR" noProof="1"/>
                  <a:t>, embora esse desvio reduza o preço.  </a:t>
                </a:r>
              </a:p>
              <a:p>
                <a:pPr algn="just"/>
                <a:endParaRPr lang="pt-BR" noProof="1"/>
              </a:p>
              <a:p>
                <a:pPr algn="just"/>
                <a:r>
                  <a:rPr lang="pt-BR" noProof="1"/>
                  <a:t>No eq. de Cournot, a tentação para aumentar quantidade é menor o suficiente para que ela não queira baixar os preços</a:t>
                </a:r>
              </a:p>
            </p:txBody>
          </p:sp>
        </mc:Choice>
        <mc:Fallback xmlns="">
          <p:sp>
            <p:nvSpPr>
              <p:cNvPr id="3" name="Content Placeholder 2">
                <a:extLst>
                  <a:ext uri="{FF2B5EF4-FFF2-40B4-BE49-F238E27FC236}">
                    <a16:creationId xmlns:a16="http://schemas.microsoft.com/office/drawing/2014/main" id="{31B81834-9F1E-4CAC-82BA-5A8F2BD31681}"/>
                  </a:ext>
                </a:extLst>
              </p:cNvPr>
              <p:cNvSpPr>
                <a:spLocks noGrp="1" noRot="1" noChangeAspect="1" noMove="1" noResize="1" noEditPoints="1" noAdjustHandles="1" noChangeArrowheads="1" noChangeShapeType="1" noTextEdit="1"/>
              </p:cNvSpPr>
              <p:nvPr>
                <p:ph idx="1"/>
              </p:nvPr>
            </p:nvSpPr>
            <p:spPr>
              <a:blipFill>
                <a:blip r:embed="rId3"/>
                <a:stretch>
                  <a:fillRect l="-1391" t="-3641" r="-1159" b="-280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DD4A548D-C380-48C1-AB8D-FE97EDE28812}"/>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Modelo de duopólio de Cournot</a:t>
            </a:r>
          </a:p>
        </p:txBody>
      </p:sp>
      <p:sp>
        <p:nvSpPr>
          <p:cNvPr id="2" name="Footer Placeholder 1">
            <a:extLst>
              <a:ext uri="{FF2B5EF4-FFF2-40B4-BE49-F238E27FC236}">
                <a16:creationId xmlns:a16="http://schemas.microsoft.com/office/drawing/2014/main" id="{19F25154-15F1-4B9A-A228-B78205F92265}"/>
              </a:ext>
            </a:extLst>
          </p:cNvPr>
          <p:cNvSpPr>
            <a:spLocks noGrp="1"/>
          </p:cNvSpPr>
          <p:nvPr>
            <p:ph type="ftr" sz="quarter" idx="11"/>
          </p:nvPr>
        </p:nvSpPr>
        <p:spPr/>
        <p:txBody>
          <a:bodyPr/>
          <a:lstStyle/>
          <a:p>
            <a:r>
              <a:rPr lang="pt-BR" dirty="0"/>
              <a:t>Robson Tigre </a:t>
            </a:r>
            <a:endParaRPr lang="en-US" dirty="0"/>
          </a:p>
        </p:txBody>
      </p:sp>
      <p:sp>
        <p:nvSpPr>
          <p:cNvPr id="5" name="Rectangle 4">
            <a:extLst>
              <a:ext uri="{FF2B5EF4-FFF2-40B4-BE49-F238E27FC236}">
                <a16:creationId xmlns:a16="http://schemas.microsoft.com/office/drawing/2014/main" id="{57C0F435-6287-488A-96C2-55C327D377B3}"/>
              </a:ext>
            </a:extLst>
          </p:cNvPr>
          <p:cNvSpPr/>
          <p:nvPr/>
        </p:nvSpPr>
        <p:spPr>
          <a:xfrm>
            <a:off x="509954" y="2672862"/>
            <a:ext cx="11078308" cy="3504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Slide Number Placeholder 5">
            <a:extLst>
              <a:ext uri="{FF2B5EF4-FFF2-40B4-BE49-F238E27FC236}">
                <a16:creationId xmlns:a16="http://schemas.microsoft.com/office/drawing/2014/main" id="{56452509-DEEF-41CC-8C01-CAC940512103}"/>
              </a:ext>
            </a:extLst>
          </p:cNvPr>
          <p:cNvSpPr>
            <a:spLocks noGrp="1"/>
          </p:cNvSpPr>
          <p:nvPr>
            <p:ph type="sldNum" sz="quarter" idx="12"/>
          </p:nvPr>
        </p:nvSpPr>
        <p:spPr/>
        <p:txBody>
          <a:bodyPr/>
          <a:lstStyle/>
          <a:p>
            <a:fld id="{AF67EEE8-F201-4410-BA13-233EFB93B646}" type="slidenum">
              <a:rPr lang="pt-BR" smtClean="0"/>
              <a:t>44</a:t>
            </a:fld>
            <a:endParaRPr lang="pt-BR"/>
          </a:p>
        </p:txBody>
      </p:sp>
    </p:spTree>
    <p:extLst>
      <p:ext uri="{BB962C8B-B14F-4D97-AF65-F5344CB8AC3E}">
        <p14:creationId xmlns:p14="http://schemas.microsoft.com/office/powerpoint/2010/main" val="915304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B81834-9F1E-4CAC-82BA-5A8F2BD31681}"/>
                  </a:ext>
                </a:extLst>
              </p:cNvPr>
              <p:cNvSpPr>
                <a:spLocks noGrp="1"/>
              </p:cNvSpPr>
              <p:nvPr>
                <p:ph idx="1"/>
              </p:nvPr>
            </p:nvSpPr>
            <p:spPr/>
            <p:txBody>
              <a:bodyPr>
                <a:normAutofit lnSpcReduction="10000"/>
              </a:bodyPr>
              <a:lstStyle/>
              <a:p>
                <a:pPr marL="0" indent="0" algn="just">
                  <a:buNone/>
                </a:pPr>
                <a:r>
                  <a:rPr lang="pt-BR" sz="3000" noProof="1"/>
                  <a:t>Mas qual é o problema com um perfil </a:t>
                </a:r>
                <a14:m>
                  <m:oMath xmlns:m="http://schemas.openxmlformats.org/officeDocument/2006/math">
                    <m:d>
                      <m:dPr>
                        <m:ctrlPr>
                          <a:rPr lang="pt-BR" sz="3000" b="0" i="1" noProof="1" dirty="0" smtClean="0">
                            <a:latin typeface="Cambria Math" panose="02040503050406030204" pitchFamily="18" charset="0"/>
                          </a:rPr>
                        </m:ctrlPr>
                      </m:dPr>
                      <m:e>
                        <m:sSub>
                          <m:sSubPr>
                            <m:ctrlPr>
                              <a:rPr lang="pt-BR" sz="3000" b="0" i="1" noProof="1" dirty="0" smtClean="0">
                                <a:latin typeface="Cambria Math" panose="02040503050406030204" pitchFamily="18" charset="0"/>
                              </a:rPr>
                            </m:ctrlPr>
                          </m:sSubPr>
                          <m:e>
                            <m:r>
                              <a:rPr lang="pt-BR" sz="3000" b="0" i="1" noProof="1" dirty="0" smtClean="0">
                                <a:latin typeface="Cambria Math" panose="02040503050406030204" pitchFamily="18" charset="0"/>
                              </a:rPr>
                              <m:t>𝑠</m:t>
                            </m:r>
                          </m:e>
                          <m:sub>
                            <m:r>
                              <a:rPr lang="pt-BR" sz="3000" b="0" i="1" noProof="1" dirty="0" smtClean="0">
                                <a:latin typeface="Cambria Math" panose="02040503050406030204" pitchFamily="18" charset="0"/>
                              </a:rPr>
                              <m:t>1</m:t>
                            </m:r>
                          </m:sub>
                        </m:sSub>
                        <m:r>
                          <a:rPr lang="pt-BR" sz="3000" b="0" i="1" noProof="1" dirty="0" smtClean="0">
                            <a:latin typeface="Cambria Math" panose="02040503050406030204" pitchFamily="18" charset="0"/>
                          </a:rPr>
                          <m:t>, </m:t>
                        </m:r>
                        <m:sSub>
                          <m:sSubPr>
                            <m:ctrlPr>
                              <a:rPr lang="pt-BR" sz="3000" b="0" i="1" noProof="1" dirty="0" smtClean="0">
                                <a:latin typeface="Cambria Math" panose="02040503050406030204" pitchFamily="18" charset="0"/>
                              </a:rPr>
                            </m:ctrlPr>
                          </m:sSubPr>
                          <m:e>
                            <m:r>
                              <a:rPr lang="pt-BR" sz="3000" b="0" i="1" noProof="1" dirty="0" smtClean="0">
                                <a:latin typeface="Cambria Math" panose="02040503050406030204" pitchFamily="18" charset="0"/>
                              </a:rPr>
                              <m:t>𝑠</m:t>
                            </m:r>
                          </m:e>
                          <m:sub>
                            <m:r>
                              <a:rPr lang="pt-BR" sz="3000" b="0" i="1" noProof="1" dirty="0" smtClean="0">
                                <a:latin typeface="Cambria Math" panose="02040503050406030204" pitchFamily="18" charset="0"/>
                              </a:rPr>
                              <m:t>2</m:t>
                            </m:r>
                          </m:sub>
                        </m:sSub>
                      </m:e>
                    </m:d>
                    <m:r>
                      <a:rPr lang="pt-BR" sz="3000" b="0" i="1" noProof="1" dirty="0" smtClean="0">
                        <a:latin typeface="Cambria Math" panose="02040503050406030204" pitchFamily="18" charset="0"/>
                      </a:rPr>
                      <m:t>=(</m:t>
                    </m:r>
                    <m:sSub>
                      <m:sSubPr>
                        <m:ctrlPr>
                          <a:rPr lang="pt-BR" sz="3000" i="1" noProof="1" dirty="0">
                            <a:latin typeface="Cambria Math" panose="02040503050406030204" pitchFamily="18" charset="0"/>
                          </a:rPr>
                        </m:ctrlPr>
                      </m:sSubPr>
                      <m:e>
                        <m:r>
                          <a:rPr lang="pt-BR" sz="3000" i="1" noProof="1" dirty="0">
                            <a:latin typeface="Cambria Math" panose="02040503050406030204" pitchFamily="18" charset="0"/>
                          </a:rPr>
                          <m:t>𝑞</m:t>
                        </m:r>
                      </m:e>
                      <m:sub>
                        <m:r>
                          <a:rPr lang="pt-BR" sz="3000" i="1" noProof="1" dirty="0">
                            <a:latin typeface="Cambria Math" panose="02040503050406030204" pitchFamily="18" charset="0"/>
                          </a:rPr>
                          <m:t>𝑚</m:t>
                        </m:r>
                      </m:sub>
                    </m:sSub>
                    <m:r>
                      <a:rPr lang="pt-BR" sz="3000" i="1" noProof="1" dirty="0">
                        <a:latin typeface="Cambria Math" panose="02040503050406030204" pitchFamily="18" charset="0"/>
                      </a:rPr>
                      <m:t>/2</m:t>
                    </m:r>
                    <m:r>
                      <a:rPr lang="pt-BR" sz="3000" b="0" i="1" noProof="1" dirty="0" smtClean="0">
                        <a:latin typeface="Cambria Math" panose="02040503050406030204" pitchFamily="18" charset="0"/>
                      </a:rPr>
                      <m:t>,</m:t>
                    </m:r>
                    <m:sSub>
                      <m:sSubPr>
                        <m:ctrlPr>
                          <a:rPr lang="pt-BR" sz="3000" i="1" noProof="1" dirty="0">
                            <a:latin typeface="Cambria Math" panose="02040503050406030204" pitchFamily="18" charset="0"/>
                          </a:rPr>
                        </m:ctrlPr>
                      </m:sSubPr>
                      <m:e>
                        <m:r>
                          <a:rPr lang="pt-BR" sz="3000" i="1" noProof="1" dirty="0">
                            <a:latin typeface="Cambria Math" panose="02040503050406030204" pitchFamily="18" charset="0"/>
                          </a:rPr>
                          <m:t>𝑞</m:t>
                        </m:r>
                      </m:e>
                      <m:sub>
                        <m:r>
                          <a:rPr lang="pt-BR" sz="3000" i="1" noProof="1" dirty="0">
                            <a:latin typeface="Cambria Math" panose="02040503050406030204" pitchFamily="18" charset="0"/>
                          </a:rPr>
                          <m:t>𝑚</m:t>
                        </m:r>
                      </m:sub>
                    </m:sSub>
                    <m:r>
                      <a:rPr lang="pt-BR" sz="3000" i="1" noProof="1" dirty="0">
                        <a:latin typeface="Cambria Math" panose="02040503050406030204" pitchFamily="18" charset="0"/>
                      </a:rPr>
                      <m:t>/2</m:t>
                    </m:r>
                    <m:r>
                      <a:rPr lang="pt-BR" sz="3000" b="0" i="1" noProof="1" dirty="0" smtClean="0">
                        <a:latin typeface="Cambria Math" panose="02040503050406030204" pitchFamily="18" charset="0"/>
                      </a:rPr>
                      <m:t>)</m:t>
                    </m:r>
                  </m:oMath>
                </a14:m>
                <a:r>
                  <a:rPr lang="pt-BR" sz="3000" noProof="1"/>
                  <a:t>? </a:t>
                </a:r>
              </a:p>
              <a:p>
                <a:pPr marL="0" indent="0" algn="just">
                  <a:buNone/>
                </a:pPr>
                <a:endParaRPr lang="pt-BR" noProof="1"/>
              </a:p>
              <a:p>
                <a:pPr algn="just"/>
                <a:r>
                  <a:rPr lang="pt-BR" noProof="1"/>
                  <a:t>Quantidade de monopólio baixa implica </a:t>
                </a:r>
                <a14:m>
                  <m:oMath xmlns:m="http://schemas.openxmlformats.org/officeDocument/2006/math">
                    <m:r>
                      <a:rPr lang="pt-BR" i="1" noProof="1" dirty="0" smtClean="0">
                        <a:latin typeface="Cambria Math" panose="02040503050406030204" pitchFamily="18" charset="0"/>
                      </a:rPr>
                      <m:t>𝑃</m:t>
                    </m:r>
                    <m:r>
                      <a:rPr lang="pt-BR"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𝑚</m:t>
                        </m:r>
                      </m:sub>
                    </m:sSub>
                    <m:r>
                      <a:rPr lang="pt-BR" i="1" noProof="1" dirty="0">
                        <a:latin typeface="Cambria Math" panose="02040503050406030204" pitchFamily="18" charset="0"/>
                      </a:rPr>
                      <m:t>)</m:t>
                    </m:r>
                  </m:oMath>
                </a14:m>
                <a:r>
                  <a:rPr lang="pt-BR" noProof="1"/>
                  <a:t> suficientemente alto. E a esse preço cada firma gostaria de </a:t>
                </a:r>
                <a:r>
                  <a:rPr lang="pt-BR" b="1" noProof="1"/>
                  <a:t>aumentar sua quantidade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oMath>
                </a14:m>
                <a:endParaRPr lang="pt-BR" b="0" noProof="1"/>
              </a:p>
              <a:p>
                <a:pPr algn="just"/>
                <a:endParaRPr lang="pt-BR" noProof="1"/>
              </a:p>
              <a:p>
                <a:pPr algn="just"/>
                <a:r>
                  <a:rPr lang="pt-BR" noProof="1"/>
                  <a:t>Cada firma tem incentivo de desviar desse perfil aumentando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oMath>
                </a14:m>
                <a:r>
                  <a:rPr lang="pt-BR" noProof="1"/>
                  <a:t>, embora esse desvio </a:t>
                </a:r>
                <a:r>
                  <a:rPr lang="pt-BR" b="1" noProof="1"/>
                  <a:t>reduza o preço</a:t>
                </a:r>
                <a:r>
                  <a:rPr lang="pt-BR" noProof="1"/>
                  <a:t>.  </a:t>
                </a:r>
              </a:p>
              <a:p>
                <a:pPr algn="just"/>
                <a:endParaRPr lang="pt-BR" noProof="1"/>
              </a:p>
              <a:p>
                <a:pPr algn="just"/>
                <a:r>
                  <a:rPr lang="pt-BR" noProof="1"/>
                  <a:t>Já no eq. de Cournot, a tentação para aumentar quantidade é menor o suficiente para que ela não queira baixar os preços</a:t>
                </a:r>
              </a:p>
            </p:txBody>
          </p:sp>
        </mc:Choice>
        <mc:Fallback xmlns="">
          <p:sp>
            <p:nvSpPr>
              <p:cNvPr id="3" name="Content Placeholder 2">
                <a:extLst>
                  <a:ext uri="{FF2B5EF4-FFF2-40B4-BE49-F238E27FC236}">
                    <a16:creationId xmlns:a16="http://schemas.microsoft.com/office/drawing/2014/main" id="{31B81834-9F1E-4CAC-82BA-5A8F2BD31681}"/>
                  </a:ext>
                </a:extLst>
              </p:cNvPr>
              <p:cNvSpPr>
                <a:spLocks noGrp="1" noRot="1" noChangeAspect="1" noMove="1" noResize="1" noEditPoints="1" noAdjustHandles="1" noChangeArrowheads="1" noChangeShapeType="1" noTextEdit="1"/>
              </p:cNvSpPr>
              <p:nvPr>
                <p:ph idx="1"/>
              </p:nvPr>
            </p:nvSpPr>
            <p:spPr>
              <a:blipFill>
                <a:blip r:embed="rId3"/>
                <a:stretch>
                  <a:fillRect l="-1391" t="-3641" r="-1159" b="-280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DD4A548D-C380-48C1-AB8D-FE97EDE28812}"/>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Modelo de duopólio de Cournot</a:t>
            </a:r>
          </a:p>
        </p:txBody>
      </p:sp>
      <p:sp>
        <p:nvSpPr>
          <p:cNvPr id="2" name="Footer Placeholder 1">
            <a:extLst>
              <a:ext uri="{FF2B5EF4-FFF2-40B4-BE49-F238E27FC236}">
                <a16:creationId xmlns:a16="http://schemas.microsoft.com/office/drawing/2014/main" id="{19F25154-15F1-4B9A-A228-B78205F92265}"/>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BB924509-D200-4375-84E5-6C6BB3CF8367}"/>
              </a:ext>
            </a:extLst>
          </p:cNvPr>
          <p:cNvSpPr>
            <a:spLocks noGrp="1"/>
          </p:cNvSpPr>
          <p:nvPr>
            <p:ph type="sldNum" sz="quarter" idx="12"/>
          </p:nvPr>
        </p:nvSpPr>
        <p:spPr/>
        <p:txBody>
          <a:bodyPr/>
          <a:lstStyle/>
          <a:p>
            <a:fld id="{AF67EEE8-F201-4410-BA13-233EFB93B646}" type="slidenum">
              <a:rPr lang="pt-BR" smtClean="0"/>
              <a:t>45</a:t>
            </a:fld>
            <a:endParaRPr lang="pt-BR"/>
          </a:p>
        </p:txBody>
      </p:sp>
    </p:spTree>
    <p:extLst>
      <p:ext uri="{BB962C8B-B14F-4D97-AF65-F5344CB8AC3E}">
        <p14:creationId xmlns:p14="http://schemas.microsoft.com/office/powerpoint/2010/main" val="134890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B81834-9F1E-4CAC-82BA-5A8F2BD31681}"/>
                  </a:ext>
                </a:extLst>
              </p:cNvPr>
              <p:cNvSpPr>
                <a:spLocks noGrp="1"/>
              </p:cNvSpPr>
              <p:nvPr>
                <p:ph idx="1"/>
              </p:nvPr>
            </p:nvSpPr>
            <p:spPr>
              <a:xfrm>
                <a:off x="838199" y="1825624"/>
                <a:ext cx="10764187" cy="4560185"/>
              </a:xfrm>
            </p:spPr>
            <p:txBody>
              <a:bodyPr>
                <a:normAutofit/>
              </a:bodyPr>
              <a:lstStyle/>
              <a:p>
                <a:pPr marL="0" indent="0" algn="just">
                  <a:buNone/>
                </a:pPr>
                <a:r>
                  <a:rPr lang="pt-BR" noProof="1"/>
                  <a:t>A curva de </a:t>
                </a:r>
                <a:r>
                  <a:rPr lang="pt-BR" b="1" noProof="1"/>
                  <a:t>melhor resposta </a:t>
                </a:r>
                <a:r>
                  <a:rPr lang="pt-BR" noProof="1"/>
                  <a:t>– (1.2.1) pode descrever a melhor resposta da firma </a:t>
                </a:r>
                <a14:m>
                  <m:oMath xmlns:m="http://schemas.openxmlformats.org/officeDocument/2006/math">
                    <m:r>
                      <a:rPr lang="pt-BR" b="0" i="1" noProof="1" dirty="0" smtClean="0">
                        <a:latin typeface="Cambria Math" panose="02040503050406030204" pitchFamily="18" charset="0"/>
                      </a:rPr>
                      <m:t>𝑖</m:t>
                    </m:r>
                  </m:oMath>
                </a14:m>
                <a:r>
                  <a:rPr lang="pt-BR" noProof="1"/>
                  <a:t> </a:t>
                </a:r>
                <a:r>
                  <a:rPr lang="pt-BR" b="1" noProof="1"/>
                  <a:t>a uma estratégia arbitrária</a:t>
                </a:r>
                <a:r>
                  <a:rPr lang="pt-BR" noProof="1"/>
                  <a:t> da firma </a:t>
                </a:r>
                <a14:m>
                  <m:oMath xmlns:m="http://schemas.openxmlformats.org/officeDocument/2006/math">
                    <m:r>
                      <a:rPr lang="pt-BR" i="1" noProof="1" dirty="0">
                        <a:latin typeface="Cambria Math" panose="02040503050406030204" pitchFamily="18" charset="0"/>
                      </a:rPr>
                      <m:t>𝑗</m:t>
                    </m:r>
                  </m:oMath>
                </a14:m>
                <a:r>
                  <a:rPr lang="pt-BR" noProof="1"/>
                  <a:t>,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𝑗</m:t>
                        </m:r>
                      </m:sub>
                    </m:sSub>
                  </m:oMath>
                </a14:m>
                <a:r>
                  <a:rPr lang="pt-BR" noProof="1"/>
                  <a:t>. </a:t>
                </a:r>
              </a:p>
              <a:p>
                <a:pPr marL="0" indent="0" algn="just">
                  <a:buNone/>
                </a:pPr>
                <a:endParaRPr lang="pt-BR" noProof="1"/>
              </a:p>
              <a:p>
                <a:pPr marL="0" indent="0" algn="just">
                  <a:buNone/>
                </a:pPr>
                <a14:m>
                  <m:oMathPara xmlns:m="http://schemas.openxmlformats.org/officeDocument/2006/math">
                    <m:oMathParaPr>
                      <m:jc m:val="centerGroup"/>
                    </m:oMathParaPr>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𝑅</m:t>
                          </m:r>
                        </m:e>
                        <m:sub>
                          <m:r>
                            <a:rPr lang="pt-BR" b="0" i="1" noProof="1" dirty="0" smtClean="0">
                              <a:latin typeface="Cambria Math" panose="02040503050406030204" pitchFamily="18" charset="0"/>
                            </a:rPr>
                            <m:t>1</m:t>
                          </m:r>
                        </m:sub>
                      </m:sSub>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Sub>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2</m:t>
                              </m:r>
                            </m:sub>
                          </m:sSub>
                          <m:r>
                            <a:rPr lang="pt-BR" i="1" noProof="1" dirty="0">
                              <a:latin typeface="Cambria Math" panose="02040503050406030204" pitchFamily="18" charset="0"/>
                            </a:rPr>
                            <m:t>−</m:t>
                          </m:r>
                          <m:r>
                            <a:rPr lang="pt-BR" i="1" noProof="1" dirty="0">
                              <a:latin typeface="Cambria Math" panose="02040503050406030204" pitchFamily="18" charset="0"/>
                            </a:rPr>
                            <m:t>𝑐</m:t>
                          </m:r>
                        </m:e>
                      </m:d>
                    </m:oMath>
                  </m:oMathPara>
                </a14:m>
                <a:endParaRPr lang="pt-BR" noProof="1"/>
              </a:p>
              <a:p>
                <a:pPr marL="0" indent="0" algn="just">
                  <a:buNone/>
                </a:pPr>
                <a:endParaRPr lang="pt-BR" noProof="1"/>
              </a:p>
              <a:p>
                <a:pPr marL="0" indent="0" algn="just">
                  <a:buNone/>
                </a:pPr>
                <a14:m>
                  <m:oMathPara xmlns:m="http://schemas.openxmlformats.org/officeDocument/2006/math">
                    <m:oMathParaPr>
                      <m:jc m:val="centerGroup"/>
                    </m:oMathParaPr>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𝑅</m:t>
                          </m:r>
                        </m:e>
                        <m:sub>
                          <m:r>
                            <a:rPr lang="pt-BR" b="0" i="1" noProof="1" dirty="0" smtClean="0">
                              <a:latin typeface="Cambria Math" panose="02040503050406030204" pitchFamily="18" charset="0"/>
                            </a:rPr>
                            <m:t>2</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b="0" i="1" noProof="1" dirty="0" smtClean="0">
                                  <a:latin typeface="Cambria Math" panose="02040503050406030204" pitchFamily="18" charset="0"/>
                                </a:rPr>
                                <m:t>1</m:t>
                              </m:r>
                            </m:sub>
                          </m:sSub>
                        </m:e>
                      </m:d>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b="0" i="1" noProof="1" dirty="0" smtClean="0">
                                  <a:latin typeface="Cambria Math" panose="02040503050406030204" pitchFamily="18" charset="0"/>
                                </a:rPr>
                                <m:t>1</m:t>
                              </m:r>
                            </m:sub>
                          </m:sSub>
                          <m:r>
                            <a:rPr lang="pt-BR" i="1" noProof="1" dirty="0">
                              <a:latin typeface="Cambria Math" panose="02040503050406030204" pitchFamily="18" charset="0"/>
                            </a:rPr>
                            <m:t>−</m:t>
                          </m:r>
                          <m:r>
                            <a:rPr lang="pt-BR" i="1" noProof="1" dirty="0">
                              <a:latin typeface="Cambria Math" panose="02040503050406030204" pitchFamily="18" charset="0"/>
                            </a:rPr>
                            <m:t>𝑐</m:t>
                          </m:r>
                        </m:e>
                      </m:d>
                    </m:oMath>
                  </m:oMathPara>
                </a14:m>
                <a:endParaRPr lang="pt-BR" noProof="1"/>
              </a:p>
              <a:p>
                <a:pPr marL="0" indent="0" algn="just">
                  <a:buNone/>
                </a:pPr>
                <a:endParaRPr lang="pt-BR" noProof="1"/>
              </a:p>
              <a:p>
                <a:pPr marL="0" indent="0" algn="just">
                  <a:buNone/>
                </a:pPr>
                <a:r>
                  <a:rPr lang="pt-BR" noProof="1"/>
                  <a:t>Agora imagine o quadrante 1 do plano cartesiano com os eixos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1</m:t>
                        </m:r>
                      </m:sub>
                    </m:sSub>
                  </m:oMath>
                </a14:m>
                <a:r>
                  <a:rPr lang="pt-BR" noProof="1"/>
                  <a:t> e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2</m:t>
                        </m:r>
                      </m:sub>
                    </m:sSub>
                  </m:oMath>
                </a14:m>
                <a:r>
                  <a:rPr lang="pt-BR" noProof="1"/>
                  <a:t>.</a:t>
                </a:r>
              </a:p>
            </p:txBody>
          </p:sp>
        </mc:Choice>
        <mc:Fallback xmlns="">
          <p:sp>
            <p:nvSpPr>
              <p:cNvPr id="3" name="Content Placeholder 2">
                <a:extLst>
                  <a:ext uri="{FF2B5EF4-FFF2-40B4-BE49-F238E27FC236}">
                    <a16:creationId xmlns:a16="http://schemas.microsoft.com/office/drawing/2014/main" id="{31B81834-9F1E-4CAC-82BA-5A8F2BD31681}"/>
                  </a:ext>
                </a:extLst>
              </p:cNvPr>
              <p:cNvSpPr>
                <a:spLocks noGrp="1" noRot="1" noChangeAspect="1" noMove="1" noResize="1" noEditPoints="1" noAdjustHandles="1" noChangeArrowheads="1" noChangeShapeType="1" noTextEdit="1"/>
              </p:cNvSpPr>
              <p:nvPr>
                <p:ph idx="1"/>
              </p:nvPr>
            </p:nvSpPr>
            <p:spPr>
              <a:xfrm>
                <a:off x="838199" y="1825624"/>
                <a:ext cx="10764187" cy="4560185"/>
              </a:xfrm>
              <a:blipFill>
                <a:blip r:embed="rId3"/>
                <a:stretch>
                  <a:fillRect l="-1133" t="-2136" r="-118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DD4A548D-C380-48C1-AB8D-FE97EDE28812}"/>
              </a:ext>
            </a:extLst>
          </p:cNvPr>
          <p:cNvSpPr>
            <a:spLocks noGrp="1"/>
          </p:cNvSpPr>
          <p:nvPr>
            <p:ph type="title"/>
          </p:nvPr>
        </p:nvSpPr>
        <p:spPr>
          <a:xfrm>
            <a:off x="838200" y="365125"/>
            <a:ext cx="10515600" cy="1325563"/>
          </a:xfrm>
        </p:spPr>
        <p:txBody>
          <a:bodyPr/>
          <a:lstStyle/>
          <a:p>
            <a:r>
              <a:rPr lang="pt-BR" b="1" noProof="1"/>
              <a:t>Equilíbrio de Nash gráfico</a:t>
            </a:r>
            <a:br>
              <a:rPr lang="pt-BR" b="1" noProof="1"/>
            </a:br>
            <a:r>
              <a:rPr lang="pt-BR" sz="2200" b="1" noProof="1"/>
              <a:t>Modelo de duopólio de Cournot</a:t>
            </a:r>
          </a:p>
        </p:txBody>
      </p:sp>
      <p:sp>
        <p:nvSpPr>
          <p:cNvPr id="2" name="Footer Placeholder 1">
            <a:extLst>
              <a:ext uri="{FF2B5EF4-FFF2-40B4-BE49-F238E27FC236}">
                <a16:creationId xmlns:a16="http://schemas.microsoft.com/office/drawing/2014/main" id="{3F08FCF0-E9F4-4A83-B21D-487E1C64A43C}"/>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743949E-09A7-4D8B-BCE1-95A38C941BFE}"/>
              </a:ext>
            </a:extLst>
          </p:cNvPr>
          <p:cNvSpPr>
            <a:spLocks noGrp="1"/>
          </p:cNvSpPr>
          <p:nvPr>
            <p:ph type="sldNum" sz="quarter" idx="12"/>
          </p:nvPr>
        </p:nvSpPr>
        <p:spPr/>
        <p:txBody>
          <a:bodyPr/>
          <a:lstStyle/>
          <a:p>
            <a:fld id="{AF67EEE8-F201-4410-BA13-233EFB93B646}" type="slidenum">
              <a:rPr lang="pt-BR" smtClean="0"/>
              <a:t>46</a:t>
            </a:fld>
            <a:endParaRPr lang="pt-BR"/>
          </a:p>
        </p:txBody>
      </p:sp>
    </p:spTree>
    <p:extLst>
      <p:ext uri="{BB962C8B-B14F-4D97-AF65-F5344CB8AC3E}">
        <p14:creationId xmlns:p14="http://schemas.microsoft.com/office/powerpoint/2010/main" val="205860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text on a black background&#10;&#10;Description automatically generated">
            <a:extLst>
              <a:ext uri="{FF2B5EF4-FFF2-40B4-BE49-F238E27FC236}">
                <a16:creationId xmlns:a16="http://schemas.microsoft.com/office/drawing/2014/main" id="{D5C49170-A975-421C-B345-36B9678A67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6718" y="1690688"/>
            <a:ext cx="6118563" cy="4904252"/>
          </a:xfrm>
        </p:spPr>
      </p:pic>
      <p:sp>
        <p:nvSpPr>
          <p:cNvPr id="4" name="Title 1">
            <a:extLst>
              <a:ext uri="{FF2B5EF4-FFF2-40B4-BE49-F238E27FC236}">
                <a16:creationId xmlns:a16="http://schemas.microsoft.com/office/drawing/2014/main" id="{475EA51F-5277-4AB6-8689-FFD22CBBB69B}"/>
              </a:ext>
            </a:extLst>
          </p:cNvPr>
          <p:cNvSpPr>
            <a:spLocks noGrp="1"/>
          </p:cNvSpPr>
          <p:nvPr>
            <p:ph type="title"/>
          </p:nvPr>
        </p:nvSpPr>
        <p:spPr>
          <a:xfrm>
            <a:off x="838200" y="365125"/>
            <a:ext cx="10515600" cy="1325563"/>
          </a:xfrm>
        </p:spPr>
        <p:txBody>
          <a:bodyPr/>
          <a:lstStyle/>
          <a:p>
            <a:r>
              <a:rPr lang="pt-BR" b="1" noProof="1"/>
              <a:t>Equilíbrio de Nash gráfico</a:t>
            </a:r>
            <a:br>
              <a:rPr lang="pt-BR" b="1" noProof="1"/>
            </a:br>
            <a:r>
              <a:rPr lang="pt-BR" sz="2200" b="1" noProof="1"/>
              <a:t>Modelo de duopólio de Cournot</a:t>
            </a:r>
          </a:p>
        </p:txBody>
      </p:sp>
      <p:cxnSp>
        <p:nvCxnSpPr>
          <p:cNvPr id="11" name="Straight Arrow Connector 10">
            <a:extLst>
              <a:ext uri="{FF2B5EF4-FFF2-40B4-BE49-F238E27FC236}">
                <a16:creationId xmlns:a16="http://schemas.microsoft.com/office/drawing/2014/main" id="{A6B8B114-7307-43E1-AE64-4DDE031DBDBA}"/>
              </a:ext>
            </a:extLst>
          </p:cNvPr>
          <p:cNvCxnSpPr>
            <a:cxnSpLocks/>
          </p:cNvCxnSpPr>
          <p:nvPr/>
        </p:nvCxnSpPr>
        <p:spPr>
          <a:xfrm>
            <a:off x="3986074" y="2120810"/>
            <a:ext cx="3212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72B9093-AFB9-4DA2-BCDE-53F05FBE745A}"/>
              </a:ext>
            </a:extLst>
          </p:cNvPr>
          <p:cNvSpPr txBox="1"/>
          <p:nvPr/>
        </p:nvSpPr>
        <p:spPr>
          <a:xfrm>
            <a:off x="8974675" y="5134294"/>
            <a:ext cx="2960704" cy="323165"/>
          </a:xfrm>
          <a:prstGeom prst="rect">
            <a:avLst/>
          </a:prstGeom>
          <a:noFill/>
        </p:spPr>
        <p:txBody>
          <a:bodyPr wrap="square" rtlCol="0">
            <a:spAutoFit/>
          </a:bodyPr>
          <a:lstStyle/>
          <a:p>
            <a:pPr algn="just"/>
            <a:r>
              <a:rPr lang="pt-BR" sz="1500" b="1" dirty="0"/>
              <a:t>Quantidade escolhida pela firma 1</a:t>
            </a:r>
          </a:p>
        </p:txBody>
      </p:sp>
      <p:cxnSp>
        <p:nvCxnSpPr>
          <p:cNvPr id="17" name="Straight Arrow Connector 16">
            <a:extLst>
              <a:ext uri="{FF2B5EF4-FFF2-40B4-BE49-F238E27FC236}">
                <a16:creationId xmlns:a16="http://schemas.microsoft.com/office/drawing/2014/main" id="{0DB3C674-4A7E-4955-B6B6-644E58A7C0A9}"/>
              </a:ext>
            </a:extLst>
          </p:cNvPr>
          <p:cNvCxnSpPr>
            <a:cxnSpLocks/>
            <a:stCxn id="16" idx="1"/>
          </p:cNvCxnSpPr>
          <p:nvPr/>
        </p:nvCxnSpPr>
        <p:spPr>
          <a:xfrm flipH="1">
            <a:off x="8629097" y="5295877"/>
            <a:ext cx="34557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F9F73117-CE9D-44F4-A8C2-A2DAD2400E2E}"/>
              </a:ext>
            </a:extLst>
          </p:cNvPr>
          <p:cNvSpPr>
            <a:spLocks noGrp="1"/>
          </p:cNvSpPr>
          <p:nvPr>
            <p:ph type="ftr" sz="quarter" idx="11"/>
          </p:nvPr>
        </p:nvSpPr>
        <p:spPr/>
        <p:txBody>
          <a:bodyPr/>
          <a:lstStyle/>
          <a:p>
            <a:r>
              <a:rPr lang="pt-BR" dirty="0"/>
              <a:t>Robson Tigre </a:t>
            </a:r>
            <a:endParaRPr lang="en-US" dirty="0"/>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0AF6E50E-530C-45C7-B700-45FD7ED054A1}"/>
                  </a:ext>
                </a:extLst>
              </p14:cNvPr>
              <p14:cNvContentPartPr/>
              <p14:nvPr/>
            </p14:nvContentPartPr>
            <p14:xfrm>
              <a:off x="6537705" y="4305735"/>
              <a:ext cx="360" cy="360"/>
            </p14:xfrm>
          </p:contentPart>
        </mc:Choice>
        <mc:Fallback xmlns="">
          <p:pic>
            <p:nvPicPr>
              <p:cNvPr id="9" name="Ink 8">
                <a:extLst>
                  <a:ext uri="{FF2B5EF4-FFF2-40B4-BE49-F238E27FC236}">
                    <a16:creationId xmlns:a16="http://schemas.microsoft.com/office/drawing/2014/main" id="{0AF6E50E-530C-45C7-B700-45FD7ED054A1}"/>
                  </a:ext>
                </a:extLst>
              </p:cNvPr>
              <p:cNvPicPr/>
              <p:nvPr/>
            </p:nvPicPr>
            <p:blipFill>
              <a:blip r:embed="rId5"/>
              <a:stretch>
                <a:fillRect/>
              </a:stretch>
            </p:blipFill>
            <p:spPr>
              <a:xfrm>
                <a:off x="6501705" y="426973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C301EAAF-8753-4713-BAF9-B8BCB18ECFD9}"/>
                  </a:ext>
                </a:extLst>
              </p14:cNvPr>
              <p14:cNvContentPartPr/>
              <p14:nvPr/>
            </p14:nvContentPartPr>
            <p14:xfrm>
              <a:off x="5025345" y="4137255"/>
              <a:ext cx="7920" cy="360"/>
            </p14:xfrm>
          </p:contentPart>
        </mc:Choice>
        <mc:Fallback xmlns="">
          <p:pic>
            <p:nvPicPr>
              <p:cNvPr id="10" name="Ink 9">
                <a:extLst>
                  <a:ext uri="{FF2B5EF4-FFF2-40B4-BE49-F238E27FC236}">
                    <a16:creationId xmlns:a16="http://schemas.microsoft.com/office/drawing/2014/main" id="{C301EAAF-8753-4713-BAF9-B8BCB18ECFD9}"/>
                  </a:ext>
                </a:extLst>
              </p:cNvPr>
              <p:cNvPicPr/>
              <p:nvPr/>
            </p:nvPicPr>
            <p:blipFill>
              <a:blip r:embed="rId7"/>
              <a:stretch>
                <a:fillRect/>
              </a:stretch>
            </p:blipFill>
            <p:spPr>
              <a:xfrm>
                <a:off x="5008128" y="4119255"/>
                <a:ext cx="42010" cy="36000"/>
              </a:xfrm>
              <a:prstGeom prst="rect">
                <a:avLst/>
              </a:prstGeom>
            </p:spPr>
          </p:pic>
        </mc:Fallback>
      </mc:AlternateContent>
      <p:cxnSp>
        <p:nvCxnSpPr>
          <p:cNvPr id="12" name="Straight Connector 11">
            <a:extLst>
              <a:ext uri="{FF2B5EF4-FFF2-40B4-BE49-F238E27FC236}">
                <a16:creationId xmlns:a16="http://schemas.microsoft.com/office/drawing/2014/main" id="{BB36EA4A-1F36-4BB5-94BE-C244528E997E}"/>
              </a:ext>
            </a:extLst>
          </p:cNvPr>
          <p:cNvCxnSpPr>
            <a:cxnSpLocks/>
          </p:cNvCxnSpPr>
          <p:nvPr/>
        </p:nvCxnSpPr>
        <p:spPr>
          <a:xfrm>
            <a:off x="4968240" y="4046220"/>
            <a:ext cx="206502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4FD60EB-FAF2-408A-BC8C-A27F1681AE8F}"/>
              </a:ext>
            </a:extLst>
          </p:cNvPr>
          <p:cNvCxnSpPr>
            <a:cxnSpLocks/>
          </p:cNvCxnSpPr>
          <p:nvPr/>
        </p:nvCxnSpPr>
        <p:spPr>
          <a:xfrm>
            <a:off x="4968240" y="3086100"/>
            <a:ext cx="1036320" cy="19964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69CE215-1823-4AA3-9E2F-D38FAA32BA56}"/>
              </a:ext>
            </a:extLst>
          </p:cNvPr>
          <p:cNvSpPr/>
          <p:nvPr/>
        </p:nvSpPr>
        <p:spPr>
          <a:xfrm>
            <a:off x="5384800" y="3302000"/>
            <a:ext cx="698500" cy="3651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ctangle 17">
            <a:extLst>
              <a:ext uri="{FF2B5EF4-FFF2-40B4-BE49-F238E27FC236}">
                <a16:creationId xmlns:a16="http://schemas.microsoft.com/office/drawing/2014/main" id="{FD0B93DB-5BDA-4581-9F4B-5440D11F166E}"/>
              </a:ext>
            </a:extLst>
          </p:cNvPr>
          <p:cNvSpPr/>
          <p:nvPr/>
        </p:nvSpPr>
        <p:spPr>
          <a:xfrm>
            <a:off x="6734810" y="4521517"/>
            <a:ext cx="698500"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Slide Number Placeholder 2">
            <a:extLst>
              <a:ext uri="{FF2B5EF4-FFF2-40B4-BE49-F238E27FC236}">
                <a16:creationId xmlns:a16="http://schemas.microsoft.com/office/drawing/2014/main" id="{5F7024B8-5D4E-4B40-ADF6-C709050F64E3}"/>
              </a:ext>
            </a:extLst>
          </p:cNvPr>
          <p:cNvSpPr>
            <a:spLocks noGrp="1"/>
          </p:cNvSpPr>
          <p:nvPr>
            <p:ph type="sldNum" sz="quarter" idx="12"/>
          </p:nvPr>
        </p:nvSpPr>
        <p:spPr/>
        <p:txBody>
          <a:bodyPr/>
          <a:lstStyle/>
          <a:p>
            <a:fld id="{AF67EEE8-F201-4410-BA13-233EFB93B646}" type="slidenum">
              <a:rPr lang="pt-BR" smtClean="0"/>
              <a:t>47</a:t>
            </a:fld>
            <a:endParaRPr lang="pt-BR"/>
          </a:p>
        </p:txBody>
      </p:sp>
      <p:sp>
        <p:nvSpPr>
          <p:cNvPr id="19" name="TextBox 18">
            <a:extLst>
              <a:ext uri="{FF2B5EF4-FFF2-40B4-BE49-F238E27FC236}">
                <a16:creationId xmlns:a16="http://schemas.microsoft.com/office/drawing/2014/main" id="{13322285-3088-4DEF-98F4-5AE295FBAC3A}"/>
              </a:ext>
            </a:extLst>
          </p:cNvPr>
          <p:cNvSpPr txBox="1"/>
          <p:nvPr/>
        </p:nvSpPr>
        <p:spPr>
          <a:xfrm>
            <a:off x="965537" y="1959227"/>
            <a:ext cx="2960704" cy="323165"/>
          </a:xfrm>
          <a:prstGeom prst="rect">
            <a:avLst/>
          </a:prstGeom>
          <a:noFill/>
        </p:spPr>
        <p:txBody>
          <a:bodyPr wrap="square" rtlCol="0">
            <a:spAutoFit/>
          </a:bodyPr>
          <a:lstStyle/>
          <a:p>
            <a:pPr algn="just"/>
            <a:r>
              <a:rPr lang="pt-BR" sz="1500" b="1" dirty="0"/>
              <a:t>Quantidade escolhida pela firma 2</a:t>
            </a:r>
          </a:p>
        </p:txBody>
      </p:sp>
    </p:spTree>
    <p:extLst>
      <p:ext uri="{BB962C8B-B14F-4D97-AF65-F5344CB8AC3E}">
        <p14:creationId xmlns:p14="http://schemas.microsoft.com/office/powerpoint/2010/main" val="3506050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text on a black background&#10;&#10;Description automatically generated">
            <a:extLst>
              <a:ext uri="{FF2B5EF4-FFF2-40B4-BE49-F238E27FC236}">
                <a16:creationId xmlns:a16="http://schemas.microsoft.com/office/drawing/2014/main" id="{D5C49170-A975-421C-B345-36B9678A67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6718" y="1690688"/>
            <a:ext cx="6118563" cy="4904252"/>
          </a:xfrm>
        </p:spPr>
      </p:pic>
      <p:sp>
        <p:nvSpPr>
          <p:cNvPr id="4" name="Title 1">
            <a:extLst>
              <a:ext uri="{FF2B5EF4-FFF2-40B4-BE49-F238E27FC236}">
                <a16:creationId xmlns:a16="http://schemas.microsoft.com/office/drawing/2014/main" id="{475EA51F-5277-4AB6-8689-FFD22CBBB69B}"/>
              </a:ext>
            </a:extLst>
          </p:cNvPr>
          <p:cNvSpPr>
            <a:spLocks noGrp="1"/>
          </p:cNvSpPr>
          <p:nvPr>
            <p:ph type="title"/>
          </p:nvPr>
        </p:nvSpPr>
        <p:spPr>
          <a:xfrm>
            <a:off x="838200" y="365125"/>
            <a:ext cx="10515600" cy="1325563"/>
          </a:xfrm>
        </p:spPr>
        <p:txBody>
          <a:bodyPr/>
          <a:lstStyle/>
          <a:p>
            <a:r>
              <a:rPr lang="pt-BR" b="1" noProof="1"/>
              <a:t>Equilíbrio de Nash gráfico</a:t>
            </a:r>
            <a:br>
              <a:rPr lang="pt-BR" b="1" noProof="1"/>
            </a:br>
            <a:r>
              <a:rPr lang="pt-BR" sz="2200" b="1" noProof="1"/>
              <a:t>Modelo de duopólio de Cournot</a:t>
            </a:r>
          </a:p>
        </p:txBody>
      </p:sp>
      <p:sp>
        <p:nvSpPr>
          <p:cNvPr id="10" name="TextBox 9">
            <a:extLst>
              <a:ext uri="{FF2B5EF4-FFF2-40B4-BE49-F238E27FC236}">
                <a16:creationId xmlns:a16="http://schemas.microsoft.com/office/drawing/2014/main" id="{03DDD771-D8DA-4FBB-B822-9A3C5A07F988}"/>
              </a:ext>
            </a:extLst>
          </p:cNvPr>
          <p:cNvSpPr txBox="1"/>
          <p:nvPr/>
        </p:nvSpPr>
        <p:spPr>
          <a:xfrm>
            <a:off x="6383044" y="2433680"/>
            <a:ext cx="3229436" cy="784830"/>
          </a:xfrm>
          <a:prstGeom prst="rect">
            <a:avLst/>
          </a:prstGeom>
          <a:noFill/>
        </p:spPr>
        <p:txBody>
          <a:bodyPr wrap="square" rtlCol="0">
            <a:spAutoFit/>
          </a:bodyPr>
          <a:lstStyle/>
          <a:p>
            <a:pPr algn="just"/>
            <a:r>
              <a:rPr lang="pt-BR" sz="1500" b="1" dirty="0"/>
              <a:t>Mostra a melhor resposta que a firma 1 pode dar para cada quantidade que a firma 2 escolhesse</a:t>
            </a:r>
          </a:p>
        </p:txBody>
      </p:sp>
      <p:cxnSp>
        <p:nvCxnSpPr>
          <p:cNvPr id="11" name="Straight Arrow Connector 10">
            <a:extLst>
              <a:ext uri="{FF2B5EF4-FFF2-40B4-BE49-F238E27FC236}">
                <a16:creationId xmlns:a16="http://schemas.microsoft.com/office/drawing/2014/main" id="{A6B8B114-7307-43E1-AE64-4DDE031DBDBA}"/>
              </a:ext>
            </a:extLst>
          </p:cNvPr>
          <p:cNvCxnSpPr>
            <a:cxnSpLocks/>
          </p:cNvCxnSpPr>
          <p:nvPr/>
        </p:nvCxnSpPr>
        <p:spPr>
          <a:xfrm>
            <a:off x="3986074" y="2120810"/>
            <a:ext cx="3212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988ACDD-A257-4A33-A672-038F84D57F87}"/>
              </a:ext>
            </a:extLst>
          </p:cNvPr>
          <p:cNvSpPr txBox="1"/>
          <p:nvPr/>
        </p:nvSpPr>
        <p:spPr>
          <a:xfrm>
            <a:off x="7540563" y="3417850"/>
            <a:ext cx="3229436" cy="784830"/>
          </a:xfrm>
          <a:prstGeom prst="rect">
            <a:avLst/>
          </a:prstGeom>
          <a:noFill/>
        </p:spPr>
        <p:txBody>
          <a:bodyPr wrap="square" rtlCol="0">
            <a:spAutoFit/>
          </a:bodyPr>
          <a:lstStyle/>
          <a:p>
            <a:pPr algn="just"/>
            <a:r>
              <a:rPr lang="pt-BR" sz="1500" b="1" dirty="0"/>
              <a:t>Mostra a melhor resposta que a firma 2 pode dar para cada quantidade que a firma 1 escolhesse</a:t>
            </a:r>
          </a:p>
        </p:txBody>
      </p:sp>
      <p:cxnSp>
        <p:nvCxnSpPr>
          <p:cNvPr id="14" name="Straight Arrow Connector 13">
            <a:extLst>
              <a:ext uri="{FF2B5EF4-FFF2-40B4-BE49-F238E27FC236}">
                <a16:creationId xmlns:a16="http://schemas.microsoft.com/office/drawing/2014/main" id="{1989ED27-0178-4EBA-8332-9520861CDCD1}"/>
              </a:ext>
            </a:extLst>
          </p:cNvPr>
          <p:cNvCxnSpPr>
            <a:cxnSpLocks/>
          </p:cNvCxnSpPr>
          <p:nvPr/>
        </p:nvCxnSpPr>
        <p:spPr>
          <a:xfrm flipH="1">
            <a:off x="7271273" y="4202680"/>
            <a:ext cx="269290" cy="2574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4B0B17-DFC0-4643-95BD-DA05E3B16FA4}"/>
              </a:ext>
            </a:extLst>
          </p:cNvPr>
          <p:cNvCxnSpPr>
            <a:cxnSpLocks/>
          </p:cNvCxnSpPr>
          <p:nvPr/>
        </p:nvCxnSpPr>
        <p:spPr>
          <a:xfrm flipH="1">
            <a:off x="6113754" y="3146816"/>
            <a:ext cx="269290" cy="2574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156966-D1C5-4679-A208-DB0417B553F2}"/>
              </a:ext>
            </a:extLst>
          </p:cNvPr>
          <p:cNvSpPr txBox="1"/>
          <p:nvPr/>
        </p:nvSpPr>
        <p:spPr>
          <a:xfrm>
            <a:off x="965537" y="1959227"/>
            <a:ext cx="2960704" cy="323165"/>
          </a:xfrm>
          <a:prstGeom prst="rect">
            <a:avLst/>
          </a:prstGeom>
          <a:noFill/>
        </p:spPr>
        <p:txBody>
          <a:bodyPr wrap="square" rtlCol="0">
            <a:spAutoFit/>
          </a:bodyPr>
          <a:lstStyle/>
          <a:p>
            <a:pPr algn="just"/>
            <a:r>
              <a:rPr lang="pt-BR" sz="1500" b="1" dirty="0"/>
              <a:t>Quantidade escolhida pela firma 2</a:t>
            </a:r>
          </a:p>
        </p:txBody>
      </p:sp>
      <p:sp>
        <p:nvSpPr>
          <p:cNvPr id="16" name="TextBox 15">
            <a:extLst>
              <a:ext uri="{FF2B5EF4-FFF2-40B4-BE49-F238E27FC236}">
                <a16:creationId xmlns:a16="http://schemas.microsoft.com/office/drawing/2014/main" id="{672B9093-AFB9-4DA2-BCDE-53F05FBE745A}"/>
              </a:ext>
            </a:extLst>
          </p:cNvPr>
          <p:cNvSpPr txBox="1"/>
          <p:nvPr/>
        </p:nvSpPr>
        <p:spPr>
          <a:xfrm>
            <a:off x="8974675" y="5134294"/>
            <a:ext cx="2960704" cy="323165"/>
          </a:xfrm>
          <a:prstGeom prst="rect">
            <a:avLst/>
          </a:prstGeom>
          <a:noFill/>
        </p:spPr>
        <p:txBody>
          <a:bodyPr wrap="square" rtlCol="0">
            <a:spAutoFit/>
          </a:bodyPr>
          <a:lstStyle/>
          <a:p>
            <a:pPr algn="just"/>
            <a:r>
              <a:rPr lang="pt-BR" sz="1500" b="1" dirty="0"/>
              <a:t>Quantidade escolhida pela firma 1</a:t>
            </a:r>
          </a:p>
        </p:txBody>
      </p:sp>
      <p:cxnSp>
        <p:nvCxnSpPr>
          <p:cNvPr id="17" name="Straight Arrow Connector 16">
            <a:extLst>
              <a:ext uri="{FF2B5EF4-FFF2-40B4-BE49-F238E27FC236}">
                <a16:creationId xmlns:a16="http://schemas.microsoft.com/office/drawing/2014/main" id="{0DB3C674-4A7E-4955-B6B6-644E58A7C0A9}"/>
              </a:ext>
            </a:extLst>
          </p:cNvPr>
          <p:cNvCxnSpPr>
            <a:cxnSpLocks/>
            <a:stCxn id="16" idx="1"/>
          </p:cNvCxnSpPr>
          <p:nvPr/>
        </p:nvCxnSpPr>
        <p:spPr>
          <a:xfrm flipH="1">
            <a:off x="8629097" y="5295877"/>
            <a:ext cx="34557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64398A8-52AE-40B9-B525-36D5383E0DA3}"/>
              </a:ext>
            </a:extLst>
          </p:cNvPr>
          <p:cNvSpPr>
            <a:spLocks noGrp="1"/>
          </p:cNvSpPr>
          <p:nvPr>
            <p:ph type="ftr" sz="quarter" idx="11"/>
          </p:nvPr>
        </p:nvSpPr>
        <p:spPr/>
        <p:txBody>
          <a:bodyPr/>
          <a:lstStyle/>
          <a:p>
            <a:r>
              <a:rPr lang="pt-BR" dirty="0"/>
              <a:t>Robson Tigre </a:t>
            </a:r>
            <a:endParaRPr lang="en-US" dirty="0"/>
          </a:p>
        </p:txBody>
      </p:sp>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B6F7F2FC-E1A5-48CA-8250-9896B2AE4F02}"/>
                  </a:ext>
                </a:extLst>
              </p14:cNvPr>
              <p14:cNvContentPartPr/>
              <p14:nvPr/>
            </p14:nvContentPartPr>
            <p14:xfrm>
              <a:off x="6537705" y="4305735"/>
              <a:ext cx="360" cy="360"/>
            </p14:xfrm>
          </p:contentPart>
        </mc:Choice>
        <mc:Fallback xmlns="">
          <p:pic>
            <p:nvPicPr>
              <p:cNvPr id="18" name="Ink 17">
                <a:extLst>
                  <a:ext uri="{FF2B5EF4-FFF2-40B4-BE49-F238E27FC236}">
                    <a16:creationId xmlns:a16="http://schemas.microsoft.com/office/drawing/2014/main" id="{B6F7F2FC-E1A5-48CA-8250-9896B2AE4F02}"/>
                  </a:ext>
                </a:extLst>
              </p:cNvPr>
              <p:cNvPicPr/>
              <p:nvPr/>
            </p:nvPicPr>
            <p:blipFill>
              <a:blip r:embed="rId5"/>
              <a:stretch>
                <a:fillRect/>
              </a:stretch>
            </p:blipFill>
            <p:spPr>
              <a:xfrm>
                <a:off x="6501705" y="426973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3ED54407-9026-473A-8223-7E6D7B7034FF}"/>
                  </a:ext>
                </a:extLst>
              </p14:cNvPr>
              <p14:cNvContentPartPr/>
              <p14:nvPr/>
            </p14:nvContentPartPr>
            <p14:xfrm>
              <a:off x="5025345" y="4137255"/>
              <a:ext cx="7920" cy="360"/>
            </p14:xfrm>
          </p:contentPart>
        </mc:Choice>
        <mc:Fallback xmlns="">
          <p:pic>
            <p:nvPicPr>
              <p:cNvPr id="19" name="Ink 18">
                <a:extLst>
                  <a:ext uri="{FF2B5EF4-FFF2-40B4-BE49-F238E27FC236}">
                    <a16:creationId xmlns:a16="http://schemas.microsoft.com/office/drawing/2014/main" id="{3ED54407-9026-473A-8223-7E6D7B7034FF}"/>
                  </a:ext>
                </a:extLst>
              </p:cNvPr>
              <p:cNvPicPr/>
              <p:nvPr/>
            </p:nvPicPr>
            <p:blipFill>
              <a:blip r:embed="rId7"/>
              <a:stretch>
                <a:fillRect/>
              </a:stretch>
            </p:blipFill>
            <p:spPr>
              <a:xfrm>
                <a:off x="5008128" y="4119255"/>
                <a:ext cx="42010" cy="36000"/>
              </a:xfrm>
              <a:prstGeom prst="rect">
                <a:avLst/>
              </a:prstGeom>
            </p:spPr>
          </p:pic>
        </mc:Fallback>
      </mc:AlternateContent>
      <p:cxnSp>
        <p:nvCxnSpPr>
          <p:cNvPr id="20" name="Straight Connector 19">
            <a:extLst>
              <a:ext uri="{FF2B5EF4-FFF2-40B4-BE49-F238E27FC236}">
                <a16:creationId xmlns:a16="http://schemas.microsoft.com/office/drawing/2014/main" id="{E60D3E3A-C638-4776-89A4-4DCFDD040E0C}"/>
              </a:ext>
            </a:extLst>
          </p:cNvPr>
          <p:cNvCxnSpPr>
            <a:cxnSpLocks/>
          </p:cNvCxnSpPr>
          <p:nvPr/>
        </p:nvCxnSpPr>
        <p:spPr>
          <a:xfrm>
            <a:off x="4968240" y="4046220"/>
            <a:ext cx="206502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420DF1-F5D4-48DE-ABDF-98A9187AC998}"/>
              </a:ext>
            </a:extLst>
          </p:cNvPr>
          <p:cNvCxnSpPr>
            <a:cxnSpLocks/>
          </p:cNvCxnSpPr>
          <p:nvPr/>
        </p:nvCxnSpPr>
        <p:spPr>
          <a:xfrm>
            <a:off x="4968240" y="3086100"/>
            <a:ext cx="1036320" cy="19964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5ECB78C-08D2-496F-B9A6-42A220259E1B}"/>
              </a:ext>
            </a:extLst>
          </p:cNvPr>
          <p:cNvSpPr/>
          <p:nvPr/>
        </p:nvSpPr>
        <p:spPr>
          <a:xfrm>
            <a:off x="5384800" y="3302000"/>
            <a:ext cx="698500" cy="3651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ctangle 22">
            <a:extLst>
              <a:ext uri="{FF2B5EF4-FFF2-40B4-BE49-F238E27FC236}">
                <a16:creationId xmlns:a16="http://schemas.microsoft.com/office/drawing/2014/main" id="{6D00487A-11DE-4B58-89DF-18BDA5E3525E}"/>
              </a:ext>
            </a:extLst>
          </p:cNvPr>
          <p:cNvSpPr/>
          <p:nvPr/>
        </p:nvSpPr>
        <p:spPr>
          <a:xfrm>
            <a:off x="6734810" y="4521517"/>
            <a:ext cx="698500"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Slide Number Placeholder 2">
            <a:extLst>
              <a:ext uri="{FF2B5EF4-FFF2-40B4-BE49-F238E27FC236}">
                <a16:creationId xmlns:a16="http://schemas.microsoft.com/office/drawing/2014/main" id="{D15DAE80-A624-42C3-900C-CC0C62B43A67}"/>
              </a:ext>
            </a:extLst>
          </p:cNvPr>
          <p:cNvSpPr>
            <a:spLocks noGrp="1"/>
          </p:cNvSpPr>
          <p:nvPr>
            <p:ph type="sldNum" sz="quarter" idx="12"/>
          </p:nvPr>
        </p:nvSpPr>
        <p:spPr/>
        <p:txBody>
          <a:bodyPr/>
          <a:lstStyle/>
          <a:p>
            <a:fld id="{AF67EEE8-F201-4410-BA13-233EFB93B646}" type="slidenum">
              <a:rPr lang="pt-BR" smtClean="0"/>
              <a:t>48</a:t>
            </a:fld>
            <a:endParaRPr lang="pt-BR"/>
          </a:p>
        </p:txBody>
      </p:sp>
    </p:spTree>
    <p:extLst>
      <p:ext uri="{BB962C8B-B14F-4D97-AF65-F5344CB8AC3E}">
        <p14:creationId xmlns:p14="http://schemas.microsoft.com/office/powerpoint/2010/main" val="2462840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text on a black background&#10;&#10;Description automatically generated">
            <a:extLst>
              <a:ext uri="{FF2B5EF4-FFF2-40B4-BE49-F238E27FC236}">
                <a16:creationId xmlns:a16="http://schemas.microsoft.com/office/drawing/2014/main" id="{D5C49170-A975-421C-B345-36B9678A67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6718" y="1690688"/>
            <a:ext cx="6118563" cy="4904252"/>
          </a:xfrm>
        </p:spPr>
      </p:pic>
      <p:sp>
        <p:nvSpPr>
          <p:cNvPr id="4" name="Title 1">
            <a:extLst>
              <a:ext uri="{FF2B5EF4-FFF2-40B4-BE49-F238E27FC236}">
                <a16:creationId xmlns:a16="http://schemas.microsoft.com/office/drawing/2014/main" id="{475EA51F-5277-4AB6-8689-FFD22CBBB69B}"/>
              </a:ext>
            </a:extLst>
          </p:cNvPr>
          <p:cNvSpPr>
            <a:spLocks noGrp="1"/>
          </p:cNvSpPr>
          <p:nvPr>
            <p:ph type="title"/>
          </p:nvPr>
        </p:nvSpPr>
        <p:spPr>
          <a:xfrm>
            <a:off x="838200" y="365125"/>
            <a:ext cx="10515600" cy="1325563"/>
          </a:xfrm>
        </p:spPr>
        <p:txBody>
          <a:bodyPr/>
          <a:lstStyle/>
          <a:p>
            <a:r>
              <a:rPr lang="pt-BR" b="1" noProof="1"/>
              <a:t>Equilíbrio de Nash gráfico</a:t>
            </a:r>
            <a:br>
              <a:rPr lang="pt-BR" b="1" noProof="1"/>
            </a:br>
            <a:r>
              <a:rPr lang="pt-BR" sz="2200" b="1" noProof="1"/>
              <a:t>Modelo de duopólio de Cournot</a:t>
            </a:r>
          </a:p>
        </p:txBody>
      </p:sp>
      <p:cxnSp>
        <p:nvCxnSpPr>
          <p:cNvPr id="11" name="Straight Arrow Connector 10">
            <a:extLst>
              <a:ext uri="{FF2B5EF4-FFF2-40B4-BE49-F238E27FC236}">
                <a16:creationId xmlns:a16="http://schemas.microsoft.com/office/drawing/2014/main" id="{A6B8B114-7307-43E1-AE64-4DDE031DBDBA}"/>
              </a:ext>
            </a:extLst>
          </p:cNvPr>
          <p:cNvCxnSpPr>
            <a:cxnSpLocks/>
          </p:cNvCxnSpPr>
          <p:nvPr/>
        </p:nvCxnSpPr>
        <p:spPr>
          <a:xfrm>
            <a:off x="3986074" y="2120810"/>
            <a:ext cx="3212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4B0B17-DFC0-4643-95BD-DA05E3B16FA4}"/>
              </a:ext>
            </a:extLst>
          </p:cNvPr>
          <p:cNvCxnSpPr>
            <a:cxnSpLocks/>
          </p:cNvCxnSpPr>
          <p:nvPr/>
        </p:nvCxnSpPr>
        <p:spPr>
          <a:xfrm flipH="1">
            <a:off x="6113754" y="3146816"/>
            <a:ext cx="269290" cy="2574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156966-D1C5-4679-A208-DB0417B553F2}"/>
              </a:ext>
            </a:extLst>
          </p:cNvPr>
          <p:cNvSpPr txBox="1"/>
          <p:nvPr/>
        </p:nvSpPr>
        <p:spPr>
          <a:xfrm>
            <a:off x="965537" y="1959227"/>
            <a:ext cx="2960704" cy="323165"/>
          </a:xfrm>
          <a:prstGeom prst="rect">
            <a:avLst/>
          </a:prstGeom>
          <a:noFill/>
        </p:spPr>
        <p:txBody>
          <a:bodyPr wrap="square" rtlCol="0">
            <a:spAutoFit/>
          </a:bodyPr>
          <a:lstStyle/>
          <a:p>
            <a:pPr algn="just"/>
            <a:r>
              <a:rPr lang="pt-BR" sz="1500" b="1" dirty="0"/>
              <a:t>Quantidade escolhida pela firma 2</a:t>
            </a:r>
          </a:p>
        </p:txBody>
      </p:sp>
      <p:sp>
        <p:nvSpPr>
          <p:cNvPr id="16" name="TextBox 15">
            <a:extLst>
              <a:ext uri="{FF2B5EF4-FFF2-40B4-BE49-F238E27FC236}">
                <a16:creationId xmlns:a16="http://schemas.microsoft.com/office/drawing/2014/main" id="{672B9093-AFB9-4DA2-BCDE-53F05FBE745A}"/>
              </a:ext>
            </a:extLst>
          </p:cNvPr>
          <p:cNvSpPr txBox="1"/>
          <p:nvPr/>
        </p:nvSpPr>
        <p:spPr>
          <a:xfrm>
            <a:off x="8974675" y="5134294"/>
            <a:ext cx="2960704" cy="323165"/>
          </a:xfrm>
          <a:prstGeom prst="rect">
            <a:avLst/>
          </a:prstGeom>
          <a:noFill/>
        </p:spPr>
        <p:txBody>
          <a:bodyPr wrap="square" rtlCol="0">
            <a:spAutoFit/>
          </a:bodyPr>
          <a:lstStyle/>
          <a:p>
            <a:pPr algn="just"/>
            <a:r>
              <a:rPr lang="pt-BR" sz="1500" b="1" dirty="0"/>
              <a:t>Quantidade escolhida pela firma 1</a:t>
            </a:r>
          </a:p>
        </p:txBody>
      </p:sp>
      <p:cxnSp>
        <p:nvCxnSpPr>
          <p:cNvPr id="17" name="Straight Arrow Connector 16">
            <a:extLst>
              <a:ext uri="{FF2B5EF4-FFF2-40B4-BE49-F238E27FC236}">
                <a16:creationId xmlns:a16="http://schemas.microsoft.com/office/drawing/2014/main" id="{0DB3C674-4A7E-4955-B6B6-644E58A7C0A9}"/>
              </a:ext>
            </a:extLst>
          </p:cNvPr>
          <p:cNvCxnSpPr>
            <a:cxnSpLocks/>
            <a:stCxn id="16" idx="1"/>
          </p:cNvCxnSpPr>
          <p:nvPr/>
        </p:nvCxnSpPr>
        <p:spPr>
          <a:xfrm flipH="1">
            <a:off x="8629097" y="5295877"/>
            <a:ext cx="34557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8475D77-B8A5-4E9F-B2C8-8CC9005245BC}"/>
              </a:ext>
            </a:extLst>
          </p:cNvPr>
          <p:cNvCxnSpPr>
            <a:cxnSpLocks/>
          </p:cNvCxnSpPr>
          <p:nvPr/>
        </p:nvCxnSpPr>
        <p:spPr>
          <a:xfrm flipV="1">
            <a:off x="4146703" y="4448705"/>
            <a:ext cx="1403783" cy="10087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121CAF4-B7BB-41BB-9E4C-71CB9A8593C8}"/>
              </a:ext>
            </a:extLst>
          </p:cNvPr>
          <p:cNvSpPr txBox="1"/>
          <p:nvPr/>
        </p:nvSpPr>
        <p:spPr>
          <a:xfrm>
            <a:off x="406029" y="5473488"/>
            <a:ext cx="3901304" cy="923330"/>
          </a:xfrm>
          <a:prstGeom prst="rect">
            <a:avLst/>
          </a:prstGeom>
          <a:noFill/>
        </p:spPr>
        <p:txBody>
          <a:bodyPr wrap="square" rtlCol="0">
            <a:spAutoFit/>
          </a:bodyPr>
          <a:lstStyle/>
          <a:p>
            <a:pPr algn="just"/>
            <a:r>
              <a:rPr lang="pt-BR" b="1" dirty="0"/>
              <a:t>A escolha da firma 1 é ótima dada a escolha da firma 2 </a:t>
            </a:r>
            <a:r>
              <a:rPr lang="pt-BR" b="1" i="1" dirty="0"/>
              <a:t>e </a:t>
            </a:r>
            <a:r>
              <a:rPr lang="pt-BR" b="1" dirty="0"/>
              <a:t>a escolha da firma 2 é ótima dada a escolha da firma 1</a:t>
            </a:r>
            <a:endParaRPr lang="pt-BR" b="1" i="1" dirty="0"/>
          </a:p>
        </p:txBody>
      </p:sp>
      <p:sp>
        <p:nvSpPr>
          <p:cNvPr id="19" name="TextBox 18">
            <a:extLst>
              <a:ext uri="{FF2B5EF4-FFF2-40B4-BE49-F238E27FC236}">
                <a16:creationId xmlns:a16="http://schemas.microsoft.com/office/drawing/2014/main" id="{8D274815-DF71-4573-BB5D-499886175AD9}"/>
              </a:ext>
            </a:extLst>
          </p:cNvPr>
          <p:cNvSpPr txBox="1"/>
          <p:nvPr/>
        </p:nvSpPr>
        <p:spPr>
          <a:xfrm>
            <a:off x="6383044" y="2433680"/>
            <a:ext cx="3229436" cy="784830"/>
          </a:xfrm>
          <a:prstGeom prst="rect">
            <a:avLst/>
          </a:prstGeom>
          <a:noFill/>
        </p:spPr>
        <p:txBody>
          <a:bodyPr wrap="square" rtlCol="0">
            <a:spAutoFit/>
          </a:bodyPr>
          <a:lstStyle/>
          <a:p>
            <a:pPr algn="just"/>
            <a:r>
              <a:rPr lang="pt-BR" sz="1500" b="1" dirty="0"/>
              <a:t>Mostra a melhor resposta que a firma 1 pode dar para cada quantidade que a firma 2 escolhesse</a:t>
            </a:r>
          </a:p>
        </p:txBody>
      </p:sp>
      <p:sp>
        <p:nvSpPr>
          <p:cNvPr id="2" name="Footer Placeholder 1">
            <a:extLst>
              <a:ext uri="{FF2B5EF4-FFF2-40B4-BE49-F238E27FC236}">
                <a16:creationId xmlns:a16="http://schemas.microsoft.com/office/drawing/2014/main" id="{F7D398E4-8E5B-4D4A-9629-9D6C471E2F4A}"/>
              </a:ext>
            </a:extLst>
          </p:cNvPr>
          <p:cNvSpPr>
            <a:spLocks noGrp="1"/>
          </p:cNvSpPr>
          <p:nvPr>
            <p:ph type="ftr" sz="quarter" idx="11"/>
          </p:nvPr>
        </p:nvSpPr>
        <p:spPr/>
        <p:txBody>
          <a:bodyPr/>
          <a:lstStyle/>
          <a:p>
            <a:r>
              <a:rPr lang="pt-BR" dirty="0"/>
              <a:t>Robson Tigre </a:t>
            </a:r>
            <a:endParaRPr lang="en-US" dirty="0"/>
          </a:p>
        </p:txBody>
      </p:sp>
      <mc:AlternateContent xmlns:mc="http://schemas.openxmlformats.org/markup-compatibility/2006" xmlns:p14="http://schemas.microsoft.com/office/powerpoint/2010/main">
        <mc:Choice Requires="p14">
          <p:contentPart p14:bwMode="auto" r:id="rId4">
            <p14:nvContentPartPr>
              <p14:cNvPr id="35" name="Ink 34">
                <a:extLst>
                  <a:ext uri="{FF2B5EF4-FFF2-40B4-BE49-F238E27FC236}">
                    <a16:creationId xmlns:a16="http://schemas.microsoft.com/office/drawing/2014/main" id="{4202E24D-73C3-41B8-908F-F88D274C4618}"/>
                  </a:ext>
                </a:extLst>
              </p14:cNvPr>
              <p14:cNvContentPartPr/>
              <p14:nvPr/>
            </p14:nvContentPartPr>
            <p14:xfrm>
              <a:off x="6537705" y="4305735"/>
              <a:ext cx="360" cy="360"/>
            </p14:xfrm>
          </p:contentPart>
        </mc:Choice>
        <mc:Fallback xmlns="">
          <p:pic>
            <p:nvPicPr>
              <p:cNvPr id="35" name="Ink 34">
                <a:extLst>
                  <a:ext uri="{FF2B5EF4-FFF2-40B4-BE49-F238E27FC236}">
                    <a16:creationId xmlns:a16="http://schemas.microsoft.com/office/drawing/2014/main" id="{4202E24D-73C3-41B8-908F-F88D274C4618}"/>
                  </a:ext>
                </a:extLst>
              </p:cNvPr>
              <p:cNvPicPr/>
              <p:nvPr/>
            </p:nvPicPr>
            <p:blipFill>
              <a:blip r:embed="rId5"/>
              <a:stretch>
                <a:fillRect/>
              </a:stretch>
            </p:blipFill>
            <p:spPr>
              <a:xfrm>
                <a:off x="6501705" y="426973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Ink 35">
                <a:extLst>
                  <a:ext uri="{FF2B5EF4-FFF2-40B4-BE49-F238E27FC236}">
                    <a16:creationId xmlns:a16="http://schemas.microsoft.com/office/drawing/2014/main" id="{86876F74-3244-4FFE-9F7E-4C6F85B6A9F3}"/>
                  </a:ext>
                </a:extLst>
              </p14:cNvPr>
              <p14:cNvContentPartPr/>
              <p14:nvPr/>
            </p14:nvContentPartPr>
            <p14:xfrm>
              <a:off x="5025345" y="4137255"/>
              <a:ext cx="7920" cy="360"/>
            </p14:xfrm>
          </p:contentPart>
        </mc:Choice>
        <mc:Fallback xmlns="">
          <p:pic>
            <p:nvPicPr>
              <p:cNvPr id="36" name="Ink 35">
                <a:extLst>
                  <a:ext uri="{FF2B5EF4-FFF2-40B4-BE49-F238E27FC236}">
                    <a16:creationId xmlns:a16="http://schemas.microsoft.com/office/drawing/2014/main" id="{86876F74-3244-4FFE-9F7E-4C6F85B6A9F3}"/>
                  </a:ext>
                </a:extLst>
              </p:cNvPr>
              <p:cNvPicPr/>
              <p:nvPr/>
            </p:nvPicPr>
            <p:blipFill>
              <a:blip r:embed="rId7"/>
              <a:stretch>
                <a:fillRect/>
              </a:stretch>
            </p:blipFill>
            <p:spPr>
              <a:xfrm>
                <a:off x="5008128" y="4119255"/>
                <a:ext cx="42010" cy="36000"/>
              </a:xfrm>
              <a:prstGeom prst="rect">
                <a:avLst/>
              </a:prstGeom>
            </p:spPr>
          </p:pic>
        </mc:Fallback>
      </mc:AlternateContent>
      <p:cxnSp>
        <p:nvCxnSpPr>
          <p:cNvPr id="37" name="Straight Connector 36">
            <a:extLst>
              <a:ext uri="{FF2B5EF4-FFF2-40B4-BE49-F238E27FC236}">
                <a16:creationId xmlns:a16="http://schemas.microsoft.com/office/drawing/2014/main" id="{6975A173-998A-420C-AF77-55548DDDA07E}"/>
              </a:ext>
            </a:extLst>
          </p:cNvPr>
          <p:cNvCxnSpPr>
            <a:cxnSpLocks/>
          </p:cNvCxnSpPr>
          <p:nvPr/>
        </p:nvCxnSpPr>
        <p:spPr>
          <a:xfrm>
            <a:off x="4968240" y="4046220"/>
            <a:ext cx="206502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08C6C32-2E19-45D5-BC13-64EB9D0EE222}"/>
              </a:ext>
            </a:extLst>
          </p:cNvPr>
          <p:cNvCxnSpPr>
            <a:cxnSpLocks/>
          </p:cNvCxnSpPr>
          <p:nvPr/>
        </p:nvCxnSpPr>
        <p:spPr>
          <a:xfrm>
            <a:off x="4968240" y="3086100"/>
            <a:ext cx="1036320" cy="19964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DDD8770-E067-4F27-A6F7-8C33118CFCC6}"/>
              </a:ext>
            </a:extLst>
          </p:cNvPr>
          <p:cNvSpPr/>
          <p:nvPr/>
        </p:nvSpPr>
        <p:spPr>
          <a:xfrm>
            <a:off x="5384800" y="3302000"/>
            <a:ext cx="698500" cy="3651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Rectangle 39">
            <a:extLst>
              <a:ext uri="{FF2B5EF4-FFF2-40B4-BE49-F238E27FC236}">
                <a16:creationId xmlns:a16="http://schemas.microsoft.com/office/drawing/2014/main" id="{787FC811-895A-4629-A714-66B7DA29696D}"/>
              </a:ext>
            </a:extLst>
          </p:cNvPr>
          <p:cNvSpPr/>
          <p:nvPr/>
        </p:nvSpPr>
        <p:spPr>
          <a:xfrm>
            <a:off x="6734810" y="4521517"/>
            <a:ext cx="698500"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Slide Number Placeholder 2">
            <a:extLst>
              <a:ext uri="{FF2B5EF4-FFF2-40B4-BE49-F238E27FC236}">
                <a16:creationId xmlns:a16="http://schemas.microsoft.com/office/drawing/2014/main" id="{BC46BD34-894D-4CCA-BC4F-12832098AAED}"/>
              </a:ext>
            </a:extLst>
          </p:cNvPr>
          <p:cNvSpPr>
            <a:spLocks noGrp="1"/>
          </p:cNvSpPr>
          <p:nvPr>
            <p:ph type="sldNum" sz="quarter" idx="12"/>
          </p:nvPr>
        </p:nvSpPr>
        <p:spPr/>
        <p:txBody>
          <a:bodyPr/>
          <a:lstStyle/>
          <a:p>
            <a:fld id="{AF67EEE8-F201-4410-BA13-233EFB93B646}" type="slidenum">
              <a:rPr lang="pt-BR" smtClean="0"/>
              <a:t>49</a:t>
            </a:fld>
            <a:endParaRPr lang="pt-BR"/>
          </a:p>
        </p:txBody>
      </p:sp>
      <p:sp>
        <p:nvSpPr>
          <p:cNvPr id="42" name="TextBox 41">
            <a:extLst>
              <a:ext uri="{FF2B5EF4-FFF2-40B4-BE49-F238E27FC236}">
                <a16:creationId xmlns:a16="http://schemas.microsoft.com/office/drawing/2014/main" id="{DB5AB2F1-B7ED-4BA7-93D0-E01A564A2FB2}"/>
              </a:ext>
            </a:extLst>
          </p:cNvPr>
          <p:cNvSpPr txBox="1"/>
          <p:nvPr/>
        </p:nvSpPr>
        <p:spPr>
          <a:xfrm>
            <a:off x="7540563" y="3417850"/>
            <a:ext cx="3229436" cy="784830"/>
          </a:xfrm>
          <a:prstGeom prst="rect">
            <a:avLst/>
          </a:prstGeom>
          <a:noFill/>
        </p:spPr>
        <p:txBody>
          <a:bodyPr wrap="square" rtlCol="0">
            <a:spAutoFit/>
          </a:bodyPr>
          <a:lstStyle/>
          <a:p>
            <a:pPr algn="just"/>
            <a:r>
              <a:rPr lang="pt-BR" sz="1500" b="1" dirty="0"/>
              <a:t>Mostra a melhor resposta que a firma 2 pode dar para cada quantidade que a firma 1 escolhesse</a:t>
            </a:r>
          </a:p>
        </p:txBody>
      </p:sp>
      <p:cxnSp>
        <p:nvCxnSpPr>
          <p:cNvPr id="43" name="Straight Arrow Connector 42">
            <a:extLst>
              <a:ext uri="{FF2B5EF4-FFF2-40B4-BE49-F238E27FC236}">
                <a16:creationId xmlns:a16="http://schemas.microsoft.com/office/drawing/2014/main" id="{CE5509E4-350C-41FD-AAE0-8B4A8E1F7DD9}"/>
              </a:ext>
            </a:extLst>
          </p:cNvPr>
          <p:cNvCxnSpPr>
            <a:cxnSpLocks/>
          </p:cNvCxnSpPr>
          <p:nvPr/>
        </p:nvCxnSpPr>
        <p:spPr>
          <a:xfrm flipH="1">
            <a:off x="7271273" y="4202680"/>
            <a:ext cx="269290" cy="2574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14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C3D919-8284-4CE3-8893-075A15715ED6}"/>
              </a:ext>
            </a:extLst>
          </p:cNvPr>
          <p:cNvSpPr/>
          <p:nvPr/>
        </p:nvSpPr>
        <p:spPr>
          <a:xfrm>
            <a:off x="1246909" y="3726873"/>
            <a:ext cx="10106891" cy="175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Footer Placeholder 1">
            <a:extLst>
              <a:ext uri="{FF2B5EF4-FFF2-40B4-BE49-F238E27FC236}">
                <a16:creationId xmlns:a16="http://schemas.microsoft.com/office/drawing/2014/main" id="{D22A99B6-7F4E-4414-8643-DEEC68170388}"/>
              </a:ext>
            </a:extLst>
          </p:cNvPr>
          <p:cNvSpPr>
            <a:spLocks noGrp="1"/>
          </p:cNvSpPr>
          <p:nvPr>
            <p:ph type="ftr" sz="quarter" idx="11"/>
          </p:nvPr>
        </p:nvSpPr>
        <p:spPr/>
        <p:txBody>
          <a:bodyPr/>
          <a:lstStyle/>
          <a:p>
            <a:r>
              <a:rPr lang="pt-BR" dirty="0"/>
              <a:t>Robson Tigre </a:t>
            </a:r>
            <a:endParaRPr lang="en-US"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A70B8E6E-CBC3-4560-B242-4C8FAFEA8370}"/>
                  </a:ext>
                </a:extLst>
              </p:cNvPr>
              <p:cNvSpPr>
                <a:spLocks noGrp="1"/>
              </p:cNvSpPr>
              <p:nvPr>
                <p:ph idx="1"/>
              </p:nvPr>
            </p:nvSpPr>
            <p:spPr>
              <a:xfrm>
                <a:off x="838200" y="808342"/>
                <a:ext cx="10515600" cy="5794578"/>
              </a:xfrm>
            </p:spPr>
            <p:txBody>
              <a:bodyPr/>
              <a:lstStyle/>
              <a:p>
                <a:pPr marL="0" indent="0" algn="just">
                  <a:buNone/>
                </a:pPr>
                <a:r>
                  <a:rPr lang="pt-BR" noProof="1"/>
                  <a:t>1. Descreva todos os elementos de um jogo na forma normal e use a notação matemática para sintetizar.</a:t>
                </a:r>
              </a:p>
              <a:p>
                <a:pPr marL="457200" lvl="1" indent="0" algn="just">
                  <a:buNone/>
                </a:pPr>
                <a:endParaRPr lang="pt-BR" noProof="1"/>
              </a:p>
              <a:p>
                <a:pPr marL="457200" lvl="1" indent="0" algn="just">
                  <a:buNone/>
                </a:pPr>
                <a:r>
                  <a:rPr lang="pt-BR" noProof="1"/>
                  <a:t>1.1 </a:t>
                </a:r>
                <a:r>
                  <a:rPr lang="pt-BR" b="1" noProof="1"/>
                  <a:t>ELEMENTOS</a:t>
                </a:r>
                <a:r>
                  <a:rPr lang="pt-BR" noProof="1"/>
                  <a:t> </a:t>
                </a:r>
                <a:r>
                  <a:rPr lang="pt-BR" b="1" noProof="1"/>
                  <a:t>(a)</a:t>
                </a:r>
                <a:r>
                  <a:rPr lang="pt-BR" noProof="1"/>
                  <a:t> Jogadores </a:t>
                </a:r>
                <a14:m>
                  <m:oMath xmlns:m="http://schemas.openxmlformats.org/officeDocument/2006/math">
                    <m:r>
                      <a:rPr lang="pt-BR" i="1" noProof="1" dirty="0">
                        <a:latin typeface="Cambria Math" panose="02040503050406030204" pitchFamily="18" charset="0"/>
                      </a:rPr>
                      <m:t>𝑖</m:t>
                    </m:r>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𝐼</m:t>
                    </m:r>
                    <m:r>
                      <a:rPr lang="pt-BR" i="1" noProof="1" dirty="0">
                        <a:latin typeface="Cambria Math" panose="02040503050406030204" pitchFamily="18" charset="0"/>
                        <a:ea typeface="Cambria Math" panose="02040503050406030204" pitchFamily="18" charset="0"/>
                      </a:rPr>
                      <m:t>=</m:t>
                    </m:r>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1, 2, …, </m:t>
                        </m:r>
                        <m:r>
                          <a:rPr lang="pt-BR" i="1" noProof="1" dirty="0">
                            <a:latin typeface="Cambria Math" panose="02040503050406030204" pitchFamily="18" charset="0"/>
                            <a:ea typeface="Cambria Math" panose="02040503050406030204" pitchFamily="18" charset="0"/>
                          </a:rPr>
                          <m:t>𝑛</m:t>
                        </m:r>
                      </m:e>
                    </m:d>
                  </m:oMath>
                </a14:m>
                <a:r>
                  <a:rPr lang="pt-BR" noProof="1">
                    <a:ea typeface="Cambria Math" panose="02040503050406030204" pitchFamily="18" charset="0"/>
                  </a:rPr>
                  <a:t>; </a:t>
                </a:r>
                <a:r>
                  <a:rPr lang="pt-BR" b="1" noProof="1">
                    <a:ea typeface="Cambria Math" panose="02040503050406030204" pitchFamily="18" charset="0"/>
                  </a:rPr>
                  <a:t>(b)</a:t>
                </a:r>
                <a:r>
                  <a:rPr lang="pt-BR" noProof="1">
                    <a:ea typeface="Cambria Math" panose="02040503050406030204" pitchFamily="18" charset="0"/>
                  </a:rPr>
                  <a:t> </a:t>
                </a:r>
                <a:r>
                  <a:rPr lang="pt-BR" noProof="1"/>
                  <a:t>Espaço de estratégias disponíveis para cada jogador </a:t>
                </a:r>
                <a14:m>
                  <m:oMath xmlns:m="http://schemas.openxmlformats.org/officeDocument/2006/math">
                    <m:r>
                      <a:rPr lang="pt-BR" i="1" noProof="1" dirty="0">
                        <a:latin typeface="Cambria Math" panose="02040503050406030204" pitchFamily="18" charset="0"/>
                      </a:rPr>
                      <m:t>𝑖</m:t>
                    </m:r>
                    <m:r>
                      <a:rPr lang="pt-BR" i="1" noProof="1" dirty="0">
                        <a:latin typeface="Cambria Math" panose="02040503050406030204" pitchFamily="18" charset="0"/>
                      </a:rPr>
                      <m:t>, </m:t>
                    </m:r>
                  </m:oMath>
                </a14:m>
                <a:r>
                  <a:rPr lang="pt-BR" noProof="1"/>
                  <a:t>denotado por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𝑖</m:t>
                        </m:r>
                      </m:sub>
                    </m:sSub>
                  </m:oMath>
                </a14:m>
                <a:r>
                  <a:rPr lang="pt-BR" noProof="1">
                    <a:ea typeface="Cambria Math" panose="02040503050406030204" pitchFamily="18" charset="0"/>
                  </a:rPr>
                  <a:t>; </a:t>
                </a:r>
                <a:r>
                  <a:rPr lang="pt-BR" b="1" noProof="1">
                    <a:ea typeface="Cambria Math" panose="02040503050406030204" pitchFamily="18" charset="0"/>
                  </a:rPr>
                  <a:t>(c)</a:t>
                </a:r>
                <a:r>
                  <a:rPr lang="pt-BR" noProof="1">
                    <a:ea typeface="Cambria Math" panose="02040503050406030204" pitchFamily="18" charset="0"/>
                  </a:rPr>
                  <a:t>; </a:t>
                </a:r>
                <a:r>
                  <a:rPr lang="pt-BR" noProof="1"/>
                  <a:t>Estratégias disponíveis para cada jogador </a:t>
                </a:r>
                <a14:m>
                  <m:oMath xmlns:m="http://schemas.openxmlformats.org/officeDocument/2006/math">
                    <m:r>
                      <a:rPr lang="pt-BR" i="1" noProof="1" dirty="0">
                        <a:latin typeface="Cambria Math" panose="02040503050406030204" pitchFamily="18" charset="0"/>
                      </a:rPr>
                      <m:t>𝑖</m:t>
                    </m:r>
                  </m:oMath>
                </a14:m>
                <a:r>
                  <a:rPr lang="pt-BR" noProof="1"/>
                  <a:t>, denotadas por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𝑆</m:t>
                        </m:r>
                      </m:e>
                      <m:sub>
                        <m:r>
                          <a:rPr lang="pt-BR" i="1" noProof="1" dirty="0">
                            <a:latin typeface="Cambria Math" panose="02040503050406030204" pitchFamily="18" charset="0"/>
                            <a:ea typeface="Cambria Math" panose="02040503050406030204" pitchFamily="18" charset="0"/>
                          </a:rPr>
                          <m:t>𝑖</m:t>
                        </m:r>
                      </m:sub>
                    </m:sSub>
                  </m:oMath>
                </a14:m>
                <a:r>
                  <a:rPr lang="pt-BR" noProof="1">
                    <a:ea typeface="Cambria Math" panose="02040503050406030204" pitchFamily="18" charset="0"/>
                  </a:rPr>
                  <a:t>; </a:t>
                </a:r>
                <a:r>
                  <a:rPr lang="pt-BR" b="1" noProof="1">
                    <a:ea typeface="Cambria Math" panose="02040503050406030204" pitchFamily="18" charset="0"/>
                  </a:rPr>
                  <a:t>(d)</a:t>
                </a:r>
                <a:r>
                  <a:rPr lang="pt-BR" noProof="1">
                    <a:ea typeface="Cambria Math" panose="02040503050406030204" pitchFamily="18" charset="0"/>
                  </a:rPr>
                  <a:t> </a:t>
                </a:r>
                <a:r>
                  <a:rPr lang="pt-BR" noProof="1"/>
                  <a:t>Função payoff de cada jogador </a:t>
                </a:r>
                <a14:m>
                  <m:oMath xmlns:m="http://schemas.openxmlformats.org/officeDocument/2006/math">
                    <m:r>
                      <a:rPr lang="pt-BR" i="1" noProof="1" dirty="0">
                        <a:latin typeface="Cambria Math" panose="02040503050406030204" pitchFamily="18" charset="0"/>
                      </a:rPr>
                      <m:t>𝑖</m:t>
                    </m:r>
                  </m:oMath>
                </a14:m>
                <a:r>
                  <a:rPr lang="pt-BR" noProof="1"/>
                  <a:t>,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𝑢</m:t>
                        </m:r>
                      </m:e>
                      <m:sub>
                        <m:r>
                          <a:rPr lang="pt-BR" i="1" noProof="1" dirty="0">
                            <a:latin typeface="Cambria Math" panose="02040503050406030204" pitchFamily="18" charset="0"/>
                          </a:rPr>
                          <m:t>𝑖</m:t>
                        </m:r>
                      </m:sub>
                    </m:sSub>
                  </m:oMath>
                </a14:m>
                <a:r>
                  <a:rPr lang="pt-BR" noProof="1"/>
                  <a:t>, que define para o jogador </a:t>
                </a:r>
                <a14:m>
                  <m:oMath xmlns:m="http://schemas.openxmlformats.org/officeDocument/2006/math">
                    <m:r>
                      <a:rPr lang="pt-BR" i="1" noProof="1" dirty="0">
                        <a:latin typeface="Cambria Math" panose="02040503050406030204" pitchFamily="18" charset="0"/>
                      </a:rPr>
                      <m:t>𝑖</m:t>
                    </m:r>
                  </m:oMath>
                </a14:m>
                <a:r>
                  <a:rPr lang="pt-BR" noProof="1"/>
                  <a:t> uma utilidade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𝑢</m:t>
                        </m:r>
                      </m:e>
                      <m:sub>
                        <m:r>
                          <a:rPr lang="pt-BR" i="1" noProof="1" dirty="0">
                            <a:latin typeface="Cambria Math" panose="02040503050406030204" pitchFamily="18" charset="0"/>
                          </a:rPr>
                          <m:t>𝑖</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1</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𝑛</m:t>
                            </m:r>
                          </m:sub>
                        </m:sSub>
                      </m:e>
                    </m:d>
                  </m:oMath>
                </a14:m>
                <a:r>
                  <a:rPr lang="pt-BR" noProof="1"/>
                  <a:t> para cada </a:t>
                </a:r>
                <a:r>
                  <a:rPr lang="pt-BR" b="1" i="1" noProof="1">
                    <a:solidFill>
                      <a:srgbClr val="2778CA"/>
                    </a:solidFill>
                  </a:rPr>
                  <a:t>perfil de estratégias </a:t>
                </a:r>
                <a:r>
                  <a:rPr lang="pt-BR" noProof="1"/>
                  <a:t>de todos os jogadores,</a:t>
                </a:r>
                <a:r>
                  <a:rPr lang="pt-BR" i="1" noProof="1"/>
                  <a:t> </a:t>
                </a:r>
                <a14:m>
                  <m:oMath xmlns:m="http://schemas.openxmlformats.org/officeDocument/2006/math">
                    <m:r>
                      <a:rPr lang="pt-BR" i="1" noProof="1" dirty="0">
                        <a:latin typeface="Cambria Math" panose="02040503050406030204" pitchFamily="18" charset="0"/>
                      </a:rPr>
                      <m:t>𝑠</m:t>
                    </m:r>
                    <m:r>
                      <a:rPr lang="pt-BR" noProof="1" dirty="0">
                        <a:latin typeface="Cambria Math" panose="02040503050406030204" pitchFamily="18" charset="0"/>
                      </a:rPr>
                      <m:t>=</m:t>
                    </m:r>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1</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𝑛</m:t>
                            </m:r>
                          </m:sub>
                        </m:sSub>
                      </m:e>
                    </m:d>
                  </m:oMath>
                </a14:m>
                <a:endParaRPr lang="pt-BR" noProof="1">
                  <a:ea typeface="Cambria Math" panose="02040503050406030204" pitchFamily="18" charset="0"/>
                </a:endParaRPr>
              </a:p>
              <a:p>
                <a:pPr marL="914400" lvl="1" indent="-457200" algn="just">
                  <a:buAutoNum type="alphaUcParenBoth"/>
                </a:pPr>
                <a:endParaRPr lang="pt-BR" noProof="1">
                  <a:ea typeface="Cambria Math" panose="02040503050406030204" pitchFamily="18" charset="0"/>
                </a:endParaRPr>
              </a:p>
              <a:p>
                <a:pPr marL="457200" lvl="1" indent="0" algn="just">
                  <a:buNone/>
                </a:pPr>
                <a:r>
                  <a:rPr lang="pt-BR" noProof="1"/>
                  <a:t>1.2 </a:t>
                </a:r>
                <a:r>
                  <a:rPr lang="pt-BR" b="1" noProof="1"/>
                  <a:t>DEFINIÇÃO</a:t>
                </a:r>
                <a:r>
                  <a:rPr lang="pt-BR" noProof="1"/>
                  <a:t> A representação na </a:t>
                </a:r>
                <a:r>
                  <a:rPr lang="pt-BR" i="1" u="sng" noProof="1"/>
                  <a:t>forma normal</a:t>
                </a:r>
                <a:r>
                  <a:rPr lang="pt-BR" i="1" noProof="1"/>
                  <a:t> </a:t>
                </a:r>
                <a:r>
                  <a:rPr lang="pt-BR" noProof="1"/>
                  <a:t>de um jogo de </a:t>
                </a:r>
                <a14:m>
                  <m:oMath xmlns:m="http://schemas.openxmlformats.org/officeDocument/2006/math">
                    <m:r>
                      <a:rPr lang="pt-BR" i="1" noProof="1" dirty="0">
                        <a:latin typeface="Cambria Math" panose="02040503050406030204" pitchFamily="18" charset="0"/>
                      </a:rPr>
                      <m:t>𝑛</m:t>
                    </m:r>
                  </m:oMath>
                </a14:m>
                <a:r>
                  <a:rPr lang="pt-BR" noProof="1"/>
                  <a:t> jogadores especifica os espaços de estratégia de cada jogador,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1</m:t>
                        </m:r>
                      </m:sub>
                    </m:sSub>
                    <m:r>
                      <a:rPr lang="pt-BR" i="1" noProof="1" dirty="0">
                        <a:latin typeface="Cambria Math" panose="02040503050406030204" pitchFamily="18" charset="0"/>
                      </a:rPr>
                      <m:t>, </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 </m:t>
                        </m:r>
                        <m:r>
                          <a:rPr lang="pt-BR" i="1" noProof="1" dirty="0">
                            <a:latin typeface="Cambria Math" panose="02040503050406030204" pitchFamily="18" charset="0"/>
                          </a:rPr>
                          <m:t>𝑆</m:t>
                        </m:r>
                      </m:e>
                      <m:sub>
                        <m:r>
                          <a:rPr lang="pt-BR" i="1" noProof="1" dirty="0">
                            <a:latin typeface="Cambria Math" panose="02040503050406030204" pitchFamily="18" charset="0"/>
                          </a:rPr>
                          <m:t>2</m:t>
                        </m:r>
                      </m:sub>
                    </m:sSub>
                    <m:r>
                      <a:rPr lang="pt-BR" i="1" noProof="1" dirty="0">
                        <a:latin typeface="Cambria Math" panose="02040503050406030204" pitchFamily="18" charset="0"/>
                      </a:rPr>
                      <m:t>,  …, </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𝑛</m:t>
                        </m:r>
                      </m:sub>
                    </m:sSub>
                  </m:oMath>
                </a14:m>
                <a:r>
                  <a:rPr lang="pt-BR" noProof="1"/>
                  <a:t>, e suas funções de payoff</a:t>
                </a:r>
                <a:r>
                  <a:rPr lang="pt-BR" i="1" noProof="1"/>
                  <a:t>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𝑢</m:t>
                        </m:r>
                      </m:e>
                      <m:sub>
                        <m:r>
                          <a:rPr lang="pt-BR" i="1" noProof="1" dirty="0">
                            <a:latin typeface="Cambria Math" panose="02040503050406030204" pitchFamily="18" charset="0"/>
                          </a:rPr>
                          <m:t>1</m:t>
                        </m:r>
                      </m:sub>
                    </m:sSub>
                    <m:r>
                      <a:rPr lang="pt-BR" i="1" noProof="1" dirty="0">
                        <a:latin typeface="Cambria Math" panose="02040503050406030204" pitchFamily="18" charset="0"/>
                      </a:rPr>
                      <m:t>, </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𝑢</m:t>
                        </m:r>
                      </m:e>
                      <m:sub>
                        <m:r>
                          <a:rPr lang="pt-BR" i="1" noProof="1" dirty="0">
                            <a:latin typeface="Cambria Math" panose="02040503050406030204" pitchFamily="18" charset="0"/>
                          </a:rPr>
                          <m:t>2</m:t>
                        </m:r>
                      </m:sub>
                    </m:sSub>
                    <m:r>
                      <a:rPr lang="pt-BR" i="1" noProof="1" dirty="0">
                        <a:latin typeface="Cambria Math" panose="02040503050406030204" pitchFamily="18" charset="0"/>
                      </a:rPr>
                      <m:t>, …, </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𝑢</m:t>
                        </m:r>
                      </m:e>
                      <m:sub>
                        <m:r>
                          <a:rPr lang="pt-BR" i="1" noProof="1" dirty="0">
                            <a:latin typeface="Cambria Math" panose="02040503050406030204" pitchFamily="18" charset="0"/>
                          </a:rPr>
                          <m:t>𝑛</m:t>
                        </m:r>
                      </m:sub>
                    </m:sSub>
                  </m:oMath>
                </a14:m>
                <a:r>
                  <a:rPr lang="pt-BR" i="1" noProof="1"/>
                  <a:t>. </a:t>
                </a:r>
                <a:r>
                  <a:rPr lang="pt-BR" noProof="1"/>
                  <a:t>Nós denotamos esse jogo como </a:t>
                </a:r>
                <a14:m>
                  <m:oMath xmlns:m="http://schemas.openxmlformats.org/officeDocument/2006/math">
                    <m:r>
                      <a:rPr lang="pt-BR" i="1" noProof="1" dirty="0">
                        <a:latin typeface="Cambria Math" panose="02040503050406030204" pitchFamily="18" charset="0"/>
                      </a:rPr>
                      <m:t>𝐺</m:t>
                    </m:r>
                    <m:r>
                      <a:rPr lang="pt-BR" i="1" noProof="1" dirty="0">
                        <a:latin typeface="Cambria Math" panose="02040503050406030204" pitchFamily="18" charset="0"/>
                      </a:rPr>
                      <m:t>=</m:t>
                    </m:r>
                    <m:d>
                      <m:dPr>
                        <m:begChr m:val="{"/>
                        <m:endChr m:val="}"/>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1</m:t>
                            </m:r>
                          </m:sub>
                        </m:sSub>
                        <m:r>
                          <a:rPr lang="pt-BR" i="1" noProof="1" dirty="0">
                            <a:latin typeface="Cambria Math" panose="02040503050406030204" pitchFamily="18" charset="0"/>
                          </a:rPr>
                          <m:t>, </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2</m:t>
                            </m:r>
                          </m:sub>
                        </m:sSub>
                        <m:r>
                          <a:rPr lang="pt-BR" i="1" noProof="1" dirty="0">
                            <a:latin typeface="Cambria Math" panose="02040503050406030204" pitchFamily="18" charset="0"/>
                          </a:rPr>
                          <m:t>, …, </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𝑛</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𝑢</m:t>
                            </m:r>
                          </m:e>
                          <m:sub>
                            <m:r>
                              <a:rPr lang="pt-BR" i="1" noProof="1" dirty="0">
                                <a:latin typeface="Cambria Math" panose="02040503050406030204" pitchFamily="18" charset="0"/>
                              </a:rPr>
                              <m:t>1</m:t>
                            </m:r>
                          </m:sub>
                        </m:sSub>
                        <m:r>
                          <a:rPr lang="pt-BR" i="1" noProof="1" dirty="0">
                            <a:latin typeface="Cambria Math" panose="02040503050406030204" pitchFamily="18" charset="0"/>
                          </a:rPr>
                          <m:t>, </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𝑢</m:t>
                            </m:r>
                          </m:e>
                          <m:sub>
                            <m:r>
                              <a:rPr lang="pt-BR" i="1" noProof="1" dirty="0">
                                <a:latin typeface="Cambria Math" panose="02040503050406030204" pitchFamily="18" charset="0"/>
                              </a:rPr>
                              <m:t>2</m:t>
                            </m:r>
                          </m:sub>
                        </m:sSub>
                        <m:r>
                          <a:rPr lang="pt-BR" i="1" noProof="1" dirty="0">
                            <a:latin typeface="Cambria Math" panose="02040503050406030204" pitchFamily="18" charset="0"/>
                          </a:rPr>
                          <m:t>, …, </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𝑢</m:t>
                            </m:r>
                          </m:e>
                          <m:sub>
                            <m:r>
                              <a:rPr lang="pt-BR" i="1" noProof="1" dirty="0">
                                <a:latin typeface="Cambria Math" panose="02040503050406030204" pitchFamily="18" charset="0"/>
                              </a:rPr>
                              <m:t>𝑛</m:t>
                            </m:r>
                          </m:sub>
                        </m:sSub>
                      </m:e>
                    </m:d>
                  </m:oMath>
                </a14:m>
                <a:r>
                  <a:rPr lang="pt-BR" noProof="1"/>
                  <a:t>.</a:t>
                </a:r>
                <a:endParaRPr lang="pt-BR" noProof="1">
                  <a:ea typeface="Cambria Math" panose="02040503050406030204" pitchFamily="18" charset="0"/>
                </a:endParaRPr>
              </a:p>
              <a:p>
                <a:pPr marL="457200" lvl="1" indent="0" algn="just">
                  <a:buNone/>
                </a:pPr>
                <a:endParaRPr lang="pt-BR" noProof="1">
                  <a:ea typeface="Cambria Math" panose="02040503050406030204" pitchFamily="18" charset="0"/>
                </a:endParaRPr>
              </a:p>
              <a:p>
                <a:pPr marL="457200" lvl="1" indent="0" algn="just">
                  <a:buNone/>
                </a:pPr>
                <a:endParaRPr lang="pt-BR" noProof="1"/>
              </a:p>
            </p:txBody>
          </p:sp>
        </mc:Choice>
        <mc:Fallback xmlns="">
          <p:sp>
            <p:nvSpPr>
              <p:cNvPr id="8" name="Content Placeholder 2">
                <a:extLst>
                  <a:ext uri="{FF2B5EF4-FFF2-40B4-BE49-F238E27FC236}">
                    <a16:creationId xmlns:a16="http://schemas.microsoft.com/office/drawing/2014/main" id="{A70B8E6E-CBC3-4560-B242-4C8FAFEA8370}"/>
                  </a:ext>
                </a:extLst>
              </p:cNvPr>
              <p:cNvSpPr>
                <a:spLocks noGrp="1" noRot="1" noChangeAspect="1" noMove="1" noResize="1" noEditPoints="1" noAdjustHandles="1" noChangeArrowheads="1" noChangeShapeType="1" noTextEdit="1"/>
              </p:cNvSpPr>
              <p:nvPr>
                <p:ph idx="1"/>
              </p:nvPr>
            </p:nvSpPr>
            <p:spPr>
              <a:xfrm>
                <a:off x="838200" y="808342"/>
                <a:ext cx="10515600" cy="5794578"/>
              </a:xfrm>
              <a:blipFill>
                <a:blip r:embed="rId2"/>
                <a:stretch>
                  <a:fillRect l="-1217" t="-1789" r="-1159"/>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14F698F1-41D4-4834-936E-89F017B2529D}"/>
              </a:ext>
            </a:extLst>
          </p:cNvPr>
          <p:cNvSpPr>
            <a:spLocks noGrp="1"/>
          </p:cNvSpPr>
          <p:nvPr>
            <p:ph type="sldNum" sz="quarter" idx="12"/>
          </p:nvPr>
        </p:nvSpPr>
        <p:spPr/>
        <p:txBody>
          <a:bodyPr/>
          <a:lstStyle/>
          <a:p>
            <a:fld id="{AF67EEE8-F201-4410-BA13-233EFB93B646}" type="slidenum">
              <a:rPr lang="pt-BR" smtClean="0"/>
              <a:t>5</a:t>
            </a:fld>
            <a:endParaRPr lang="pt-BR"/>
          </a:p>
        </p:txBody>
      </p:sp>
    </p:spTree>
    <p:extLst>
      <p:ext uri="{BB962C8B-B14F-4D97-AF65-F5344CB8AC3E}">
        <p14:creationId xmlns:p14="http://schemas.microsoft.com/office/powerpoint/2010/main" val="4176977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text on a black background&#10;&#10;Description automatically generated">
            <a:extLst>
              <a:ext uri="{FF2B5EF4-FFF2-40B4-BE49-F238E27FC236}">
                <a16:creationId xmlns:a16="http://schemas.microsoft.com/office/drawing/2014/main" id="{D5C49170-A975-421C-B345-36B9678A67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6718" y="1690688"/>
            <a:ext cx="6118563" cy="4904252"/>
          </a:xfrm>
        </p:spPr>
      </p:pic>
      <p:sp>
        <p:nvSpPr>
          <p:cNvPr id="4" name="Title 1">
            <a:extLst>
              <a:ext uri="{FF2B5EF4-FFF2-40B4-BE49-F238E27FC236}">
                <a16:creationId xmlns:a16="http://schemas.microsoft.com/office/drawing/2014/main" id="{475EA51F-5277-4AB6-8689-FFD22CBBB69B}"/>
              </a:ext>
            </a:extLst>
          </p:cNvPr>
          <p:cNvSpPr>
            <a:spLocks noGrp="1"/>
          </p:cNvSpPr>
          <p:nvPr>
            <p:ph type="title"/>
          </p:nvPr>
        </p:nvSpPr>
        <p:spPr>
          <a:xfrm>
            <a:off x="838200" y="365125"/>
            <a:ext cx="10515600" cy="1325563"/>
          </a:xfrm>
        </p:spPr>
        <p:txBody>
          <a:bodyPr/>
          <a:lstStyle/>
          <a:p>
            <a:r>
              <a:rPr lang="pt-BR" b="1" noProof="1"/>
              <a:t>Equilíbrio de Nash gráfico</a:t>
            </a:r>
            <a:br>
              <a:rPr lang="pt-BR" b="1" noProof="1"/>
            </a:br>
            <a:r>
              <a:rPr lang="pt-BR" sz="2200" b="1" noProof="1"/>
              <a:t>Modelo de duopólio de Cournot</a:t>
            </a:r>
          </a:p>
        </p:txBody>
      </p:sp>
      <p:cxnSp>
        <p:nvCxnSpPr>
          <p:cNvPr id="11" name="Straight Arrow Connector 10">
            <a:extLst>
              <a:ext uri="{FF2B5EF4-FFF2-40B4-BE49-F238E27FC236}">
                <a16:creationId xmlns:a16="http://schemas.microsoft.com/office/drawing/2014/main" id="{A6B8B114-7307-43E1-AE64-4DDE031DBDBA}"/>
              </a:ext>
            </a:extLst>
          </p:cNvPr>
          <p:cNvCxnSpPr>
            <a:cxnSpLocks/>
          </p:cNvCxnSpPr>
          <p:nvPr/>
        </p:nvCxnSpPr>
        <p:spPr>
          <a:xfrm>
            <a:off x="3986074" y="2120810"/>
            <a:ext cx="3212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4B0B17-DFC0-4643-95BD-DA05E3B16FA4}"/>
              </a:ext>
            </a:extLst>
          </p:cNvPr>
          <p:cNvCxnSpPr>
            <a:cxnSpLocks/>
          </p:cNvCxnSpPr>
          <p:nvPr/>
        </p:nvCxnSpPr>
        <p:spPr>
          <a:xfrm flipH="1">
            <a:off x="6113754" y="3146816"/>
            <a:ext cx="269290" cy="2574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156966-D1C5-4679-A208-DB0417B553F2}"/>
              </a:ext>
            </a:extLst>
          </p:cNvPr>
          <p:cNvSpPr txBox="1"/>
          <p:nvPr/>
        </p:nvSpPr>
        <p:spPr>
          <a:xfrm>
            <a:off x="965537" y="1959227"/>
            <a:ext cx="2960704" cy="323165"/>
          </a:xfrm>
          <a:prstGeom prst="rect">
            <a:avLst/>
          </a:prstGeom>
          <a:noFill/>
        </p:spPr>
        <p:txBody>
          <a:bodyPr wrap="square" rtlCol="0">
            <a:spAutoFit/>
          </a:bodyPr>
          <a:lstStyle/>
          <a:p>
            <a:pPr algn="just"/>
            <a:r>
              <a:rPr lang="pt-BR" sz="1500" b="1" dirty="0"/>
              <a:t>Quantidade escolhida pela firma 2</a:t>
            </a:r>
          </a:p>
        </p:txBody>
      </p:sp>
      <p:sp>
        <p:nvSpPr>
          <p:cNvPr id="16" name="TextBox 15">
            <a:extLst>
              <a:ext uri="{FF2B5EF4-FFF2-40B4-BE49-F238E27FC236}">
                <a16:creationId xmlns:a16="http://schemas.microsoft.com/office/drawing/2014/main" id="{672B9093-AFB9-4DA2-BCDE-53F05FBE745A}"/>
              </a:ext>
            </a:extLst>
          </p:cNvPr>
          <p:cNvSpPr txBox="1"/>
          <p:nvPr/>
        </p:nvSpPr>
        <p:spPr>
          <a:xfrm>
            <a:off x="8974675" y="5134294"/>
            <a:ext cx="2960704" cy="323165"/>
          </a:xfrm>
          <a:prstGeom prst="rect">
            <a:avLst/>
          </a:prstGeom>
          <a:noFill/>
        </p:spPr>
        <p:txBody>
          <a:bodyPr wrap="square" rtlCol="0">
            <a:spAutoFit/>
          </a:bodyPr>
          <a:lstStyle/>
          <a:p>
            <a:pPr algn="just"/>
            <a:r>
              <a:rPr lang="pt-BR" sz="1500" b="1" dirty="0"/>
              <a:t>Quantidade escolhida pela firma 1</a:t>
            </a:r>
          </a:p>
        </p:txBody>
      </p:sp>
      <p:cxnSp>
        <p:nvCxnSpPr>
          <p:cNvPr id="17" name="Straight Arrow Connector 16">
            <a:extLst>
              <a:ext uri="{FF2B5EF4-FFF2-40B4-BE49-F238E27FC236}">
                <a16:creationId xmlns:a16="http://schemas.microsoft.com/office/drawing/2014/main" id="{0DB3C674-4A7E-4955-B6B6-644E58A7C0A9}"/>
              </a:ext>
            </a:extLst>
          </p:cNvPr>
          <p:cNvCxnSpPr>
            <a:cxnSpLocks/>
            <a:stCxn id="16" idx="1"/>
          </p:cNvCxnSpPr>
          <p:nvPr/>
        </p:nvCxnSpPr>
        <p:spPr>
          <a:xfrm flipH="1">
            <a:off x="8629097" y="5295877"/>
            <a:ext cx="34557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8475D77-B8A5-4E9F-B2C8-8CC9005245BC}"/>
              </a:ext>
            </a:extLst>
          </p:cNvPr>
          <p:cNvCxnSpPr>
            <a:cxnSpLocks/>
          </p:cNvCxnSpPr>
          <p:nvPr/>
        </p:nvCxnSpPr>
        <p:spPr>
          <a:xfrm flipV="1">
            <a:off x="4146703" y="4448705"/>
            <a:ext cx="1403783" cy="10087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121CAF4-B7BB-41BB-9E4C-71CB9A8593C8}"/>
              </a:ext>
            </a:extLst>
          </p:cNvPr>
          <p:cNvSpPr txBox="1"/>
          <p:nvPr/>
        </p:nvSpPr>
        <p:spPr>
          <a:xfrm>
            <a:off x="595745" y="5457459"/>
            <a:ext cx="3711588" cy="923330"/>
          </a:xfrm>
          <a:prstGeom prst="rect">
            <a:avLst/>
          </a:prstGeom>
          <a:noFill/>
        </p:spPr>
        <p:txBody>
          <a:bodyPr wrap="square" rtlCol="0">
            <a:spAutoFit/>
          </a:bodyPr>
          <a:lstStyle/>
          <a:p>
            <a:pPr algn="just"/>
            <a:r>
              <a:rPr lang="pt-BR" b="1" dirty="0"/>
              <a:t>Perfil de estratégias que faz com que nenhum jogador tenha incentivos de desviar (Eq. de Nash)</a:t>
            </a:r>
          </a:p>
        </p:txBody>
      </p:sp>
      <p:sp>
        <p:nvSpPr>
          <p:cNvPr id="19" name="TextBox 18">
            <a:extLst>
              <a:ext uri="{FF2B5EF4-FFF2-40B4-BE49-F238E27FC236}">
                <a16:creationId xmlns:a16="http://schemas.microsoft.com/office/drawing/2014/main" id="{818E00EE-1030-46D2-8AB9-17306D6C1D89}"/>
              </a:ext>
            </a:extLst>
          </p:cNvPr>
          <p:cNvSpPr txBox="1"/>
          <p:nvPr/>
        </p:nvSpPr>
        <p:spPr>
          <a:xfrm>
            <a:off x="6383044" y="2433680"/>
            <a:ext cx="3229436" cy="784830"/>
          </a:xfrm>
          <a:prstGeom prst="rect">
            <a:avLst/>
          </a:prstGeom>
          <a:noFill/>
        </p:spPr>
        <p:txBody>
          <a:bodyPr wrap="square" rtlCol="0">
            <a:spAutoFit/>
          </a:bodyPr>
          <a:lstStyle/>
          <a:p>
            <a:pPr algn="just"/>
            <a:r>
              <a:rPr lang="pt-BR" sz="1500" b="1" dirty="0"/>
              <a:t>Mostra a melhor resposta que a firma 1 pode dar para cada quantidade que a firma 2 escolhesse</a:t>
            </a:r>
          </a:p>
        </p:txBody>
      </p:sp>
      <p:sp>
        <p:nvSpPr>
          <p:cNvPr id="2" name="Footer Placeholder 1">
            <a:extLst>
              <a:ext uri="{FF2B5EF4-FFF2-40B4-BE49-F238E27FC236}">
                <a16:creationId xmlns:a16="http://schemas.microsoft.com/office/drawing/2014/main" id="{9497EE91-CEE2-440D-B501-519C4AB69FB6}"/>
              </a:ext>
            </a:extLst>
          </p:cNvPr>
          <p:cNvSpPr>
            <a:spLocks noGrp="1"/>
          </p:cNvSpPr>
          <p:nvPr>
            <p:ph type="ftr" sz="quarter" idx="11"/>
          </p:nvPr>
        </p:nvSpPr>
        <p:spPr/>
        <p:txBody>
          <a:bodyPr/>
          <a:lstStyle/>
          <a:p>
            <a:r>
              <a:rPr lang="pt-BR" dirty="0"/>
              <a:t>Robson Tigre </a:t>
            </a:r>
            <a:endParaRPr lang="en-US" dirty="0"/>
          </a:p>
        </p:txBody>
      </p: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6770E954-7D5B-45A8-9590-61C8371F1960}"/>
                  </a:ext>
                </a:extLst>
              </p14:cNvPr>
              <p14:cNvContentPartPr/>
              <p14:nvPr/>
            </p14:nvContentPartPr>
            <p14:xfrm>
              <a:off x="6537705" y="4305735"/>
              <a:ext cx="360" cy="360"/>
            </p14:xfrm>
          </p:contentPart>
        </mc:Choice>
        <mc:Fallback xmlns="">
          <p:pic>
            <p:nvPicPr>
              <p:cNvPr id="21" name="Ink 20">
                <a:extLst>
                  <a:ext uri="{FF2B5EF4-FFF2-40B4-BE49-F238E27FC236}">
                    <a16:creationId xmlns:a16="http://schemas.microsoft.com/office/drawing/2014/main" id="{6770E954-7D5B-45A8-9590-61C8371F1960}"/>
                  </a:ext>
                </a:extLst>
              </p:cNvPr>
              <p:cNvPicPr/>
              <p:nvPr/>
            </p:nvPicPr>
            <p:blipFill>
              <a:blip r:embed="rId5"/>
              <a:stretch>
                <a:fillRect/>
              </a:stretch>
            </p:blipFill>
            <p:spPr>
              <a:xfrm>
                <a:off x="6501705" y="4269735"/>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F60E503F-E853-4F09-85EA-E25509F3FC74}"/>
                  </a:ext>
                </a:extLst>
              </p14:cNvPr>
              <p14:cNvContentPartPr/>
              <p14:nvPr/>
            </p14:nvContentPartPr>
            <p14:xfrm>
              <a:off x="5025345" y="4137255"/>
              <a:ext cx="7920" cy="360"/>
            </p14:xfrm>
          </p:contentPart>
        </mc:Choice>
        <mc:Fallback xmlns="">
          <p:pic>
            <p:nvPicPr>
              <p:cNvPr id="22" name="Ink 21">
                <a:extLst>
                  <a:ext uri="{FF2B5EF4-FFF2-40B4-BE49-F238E27FC236}">
                    <a16:creationId xmlns:a16="http://schemas.microsoft.com/office/drawing/2014/main" id="{F60E503F-E853-4F09-85EA-E25509F3FC74}"/>
                  </a:ext>
                </a:extLst>
              </p:cNvPr>
              <p:cNvPicPr/>
              <p:nvPr/>
            </p:nvPicPr>
            <p:blipFill>
              <a:blip r:embed="rId7"/>
              <a:stretch>
                <a:fillRect/>
              </a:stretch>
            </p:blipFill>
            <p:spPr>
              <a:xfrm>
                <a:off x="5008128" y="4119255"/>
                <a:ext cx="42010" cy="36000"/>
              </a:xfrm>
              <a:prstGeom prst="rect">
                <a:avLst/>
              </a:prstGeom>
            </p:spPr>
          </p:pic>
        </mc:Fallback>
      </mc:AlternateContent>
      <p:cxnSp>
        <p:nvCxnSpPr>
          <p:cNvPr id="23" name="Straight Connector 22">
            <a:extLst>
              <a:ext uri="{FF2B5EF4-FFF2-40B4-BE49-F238E27FC236}">
                <a16:creationId xmlns:a16="http://schemas.microsoft.com/office/drawing/2014/main" id="{C2804903-D841-4EBE-BD29-026D00D098BC}"/>
              </a:ext>
            </a:extLst>
          </p:cNvPr>
          <p:cNvCxnSpPr>
            <a:cxnSpLocks/>
          </p:cNvCxnSpPr>
          <p:nvPr/>
        </p:nvCxnSpPr>
        <p:spPr>
          <a:xfrm>
            <a:off x="4968240" y="4046220"/>
            <a:ext cx="206502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054EEBF-318D-4CD1-BB08-F41A09BA3DE5}"/>
              </a:ext>
            </a:extLst>
          </p:cNvPr>
          <p:cNvCxnSpPr>
            <a:cxnSpLocks/>
          </p:cNvCxnSpPr>
          <p:nvPr/>
        </p:nvCxnSpPr>
        <p:spPr>
          <a:xfrm>
            <a:off x="4968240" y="3086100"/>
            <a:ext cx="1036320" cy="199644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B7EFC37-C81D-4C5B-85DB-1A78D1939A7E}"/>
              </a:ext>
            </a:extLst>
          </p:cNvPr>
          <p:cNvSpPr/>
          <p:nvPr/>
        </p:nvSpPr>
        <p:spPr>
          <a:xfrm>
            <a:off x="5384800" y="3302000"/>
            <a:ext cx="698500" cy="3651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ctangle 25">
            <a:extLst>
              <a:ext uri="{FF2B5EF4-FFF2-40B4-BE49-F238E27FC236}">
                <a16:creationId xmlns:a16="http://schemas.microsoft.com/office/drawing/2014/main" id="{3D8961DC-0EB6-4679-8418-D6560C4F38C6}"/>
              </a:ext>
            </a:extLst>
          </p:cNvPr>
          <p:cNvSpPr/>
          <p:nvPr/>
        </p:nvSpPr>
        <p:spPr>
          <a:xfrm>
            <a:off x="6734810" y="4521517"/>
            <a:ext cx="698500"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Slide Number Placeholder 2">
            <a:extLst>
              <a:ext uri="{FF2B5EF4-FFF2-40B4-BE49-F238E27FC236}">
                <a16:creationId xmlns:a16="http://schemas.microsoft.com/office/drawing/2014/main" id="{0B119D6E-22D6-4416-A26A-726FA5F52E16}"/>
              </a:ext>
            </a:extLst>
          </p:cNvPr>
          <p:cNvSpPr>
            <a:spLocks noGrp="1"/>
          </p:cNvSpPr>
          <p:nvPr>
            <p:ph type="sldNum" sz="quarter" idx="12"/>
          </p:nvPr>
        </p:nvSpPr>
        <p:spPr/>
        <p:txBody>
          <a:bodyPr/>
          <a:lstStyle/>
          <a:p>
            <a:fld id="{AF67EEE8-F201-4410-BA13-233EFB93B646}" type="slidenum">
              <a:rPr lang="pt-BR" smtClean="0"/>
              <a:t>50</a:t>
            </a:fld>
            <a:endParaRPr lang="pt-BR"/>
          </a:p>
        </p:txBody>
      </p:sp>
      <p:sp>
        <p:nvSpPr>
          <p:cNvPr id="27" name="TextBox 26">
            <a:extLst>
              <a:ext uri="{FF2B5EF4-FFF2-40B4-BE49-F238E27FC236}">
                <a16:creationId xmlns:a16="http://schemas.microsoft.com/office/drawing/2014/main" id="{E4FAA47A-EC0A-44DD-A858-D03F0A88B9D1}"/>
              </a:ext>
            </a:extLst>
          </p:cNvPr>
          <p:cNvSpPr txBox="1"/>
          <p:nvPr/>
        </p:nvSpPr>
        <p:spPr>
          <a:xfrm>
            <a:off x="7540563" y="3417850"/>
            <a:ext cx="3229436" cy="784830"/>
          </a:xfrm>
          <a:prstGeom prst="rect">
            <a:avLst/>
          </a:prstGeom>
          <a:noFill/>
        </p:spPr>
        <p:txBody>
          <a:bodyPr wrap="square" rtlCol="0">
            <a:spAutoFit/>
          </a:bodyPr>
          <a:lstStyle/>
          <a:p>
            <a:pPr algn="just"/>
            <a:r>
              <a:rPr lang="pt-BR" sz="1500" b="1" dirty="0"/>
              <a:t>Mostra a melhor resposta que a firma 2 pode dar para cada quantidade que a firma 1 escolhesse</a:t>
            </a:r>
          </a:p>
        </p:txBody>
      </p:sp>
      <p:cxnSp>
        <p:nvCxnSpPr>
          <p:cNvPr id="28" name="Straight Arrow Connector 27">
            <a:extLst>
              <a:ext uri="{FF2B5EF4-FFF2-40B4-BE49-F238E27FC236}">
                <a16:creationId xmlns:a16="http://schemas.microsoft.com/office/drawing/2014/main" id="{895ACEB3-1E68-4F9F-A7C1-FFCE09C9D8C7}"/>
              </a:ext>
            </a:extLst>
          </p:cNvPr>
          <p:cNvCxnSpPr>
            <a:cxnSpLocks/>
          </p:cNvCxnSpPr>
          <p:nvPr/>
        </p:nvCxnSpPr>
        <p:spPr>
          <a:xfrm flipH="1">
            <a:off x="7271273" y="4202680"/>
            <a:ext cx="269290" cy="2574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7200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540000"/>
            <a:ext cx="10844742" cy="2298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Modelo de duopólio de Bertrand (1883)</a:t>
            </a:r>
            <a:endParaRPr lang="pt-BR" sz="2000" dirty="0">
              <a:solidFill>
                <a:schemeClr val="bg1"/>
              </a:solidFill>
            </a:endParaRPr>
          </a:p>
        </p:txBody>
      </p:sp>
      <p:sp>
        <p:nvSpPr>
          <p:cNvPr id="3" name="Footer Placeholder 2">
            <a:extLst>
              <a:ext uri="{FF2B5EF4-FFF2-40B4-BE49-F238E27FC236}">
                <a16:creationId xmlns:a16="http://schemas.microsoft.com/office/drawing/2014/main" id="{1914DFFE-01C1-4D3D-A3C2-5B7DD7D2D310}"/>
              </a:ext>
            </a:extLst>
          </p:cNvPr>
          <p:cNvSpPr>
            <a:spLocks noGrp="1"/>
          </p:cNvSpPr>
          <p:nvPr>
            <p:ph type="ftr" sz="quarter" idx="11"/>
          </p:nvPr>
        </p:nvSpPr>
        <p:spPr/>
        <p:txBody>
          <a:bodyPr/>
          <a:lstStyle/>
          <a:p>
            <a:r>
              <a:rPr lang="pt-BR" dirty="0"/>
              <a:t>Robson Tigre </a:t>
            </a:r>
            <a:endParaRPr lang="en-US" dirty="0"/>
          </a:p>
        </p:txBody>
      </p:sp>
    </p:spTree>
    <p:extLst>
      <p:ext uri="{BB962C8B-B14F-4D97-AF65-F5344CB8AC3E}">
        <p14:creationId xmlns:p14="http://schemas.microsoft.com/office/powerpoint/2010/main" val="32512115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AAC4CD-36D2-4E4E-801B-4976BFBEB7A1}"/>
                  </a:ext>
                </a:extLst>
              </p:cNvPr>
              <p:cNvSpPr>
                <a:spLocks noGrp="1"/>
              </p:cNvSpPr>
              <p:nvPr>
                <p:ph idx="1"/>
              </p:nvPr>
            </p:nvSpPr>
            <p:spPr/>
            <p:txBody>
              <a:bodyPr>
                <a:normAutofit fontScale="92500" lnSpcReduction="10000"/>
              </a:bodyPr>
              <a:lstStyle/>
              <a:p>
                <a:pPr algn="just"/>
                <a:r>
                  <a:rPr lang="pt-BR" noProof="1"/>
                  <a:t>Consideremos agora um jogo em que as firmas </a:t>
                </a:r>
                <a:r>
                  <a:rPr lang="pt-BR" i="1" noProof="1">
                    <a:solidFill>
                      <a:srgbClr val="C00000"/>
                    </a:solidFill>
                  </a:rPr>
                  <a:t>escolhem preços ao invés de quantidades</a:t>
                </a:r>
                <a:r>
                  <a:rPr lang="pt-BR" noProof="1"/>
                  <a:t> – Duopólio de Bertrand.</a:t>
                </a:r>
              </a:p>
              <a:p>
                <a:pPr marL="0" indent="0" algn="just">
                  <a:buNone/>
                </a:pPr>
                <a:endParaRPr lang="pt-BR" noProof="1"/>
              </a:p>
              <a:p>
                <a:pPr algn="just"/>
                <a:r>
                  <a:rPr lang="pt-BR" noProof="1"/>
                  <a:t>Jogo completamente diferente – diferentes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𝑆</m:t>
                        </m:r>
                      </m:e>
                      <m:sub>
                        <m:r>
                          <a:rPr lang="pt-BR" b="0" i="1" noProof="1" dirty="0" smtClean="0">
                            <a:latin typeface="Cambria Math" panose="02040503050406030204" pitchFamily="18" charset="0"/>
                          </a:rPr>
                          <m:t>𝑖</m:t>
                        </m:r>
                      </m:sub>
                    </m:sSub>
                  </m:oMath>
                </a14:m>
                <a:r>
                  <a:rPr lang="pt-BR" noProof="1"/>
                  <a:t>, diferentes </a:t>
                </a:r>
                <a14:m>
                  <m:oMath xmlns:m="http://schemas.openxmlformats.org/officeDocument/2006/math">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𝑢</m:t>
                        </m:r>
                      </m:e>
                      <m:sub>
                        <m:r>
                          <a:rPr lang="pt-BR" i="1" noProof="1" dirty="0" smtClean="0">
                            <a:latin typeface="Cambria Math" panose="02040503050406030204" pitchFamily="18" charset="0"/>
                          </a:rPr>
                          <m:t>𝑖</m:t>
                        </m:r>
                      </m:sub>
                    </m:sSub>
                  </m:oMath>
                </a14:m>
                <a:r>
                  <a:rPr lang="pt-BR" noProof="1"/>
                  <a:t>, </a:t>
                </a:r>
                <a:r>
                  <a:rPr lang="pt-BR" b="1" noProof="1"/>
                  <a:t>diferentes comportamentos no equilíbrio</a:t>
                </a:r>
                <a:r>
                  <a:rPr lang="pt-BR" noProof="1"/>
                  <a:t>, mas </a:t>
                </a:r>
                <a:r>
                  <a:rPr lang="pt-BR" b="1" noProof="1"/>
                  <a:t>mesmo </a:t>
                </a:r>
                <a:r>
                  <a:rPr lang="pt-BR" b="1" i="1" noProof="1"/>
                  <a:t>conceito de solução</a:t>
                </a:r>
                <a:r>
                  <a:rPr lang="pt-BR" b="1" noProof="1"/>
                  <a:t> </a:t>
                </a:r>
                <a:r>
                  <a:rPr lang="pt-BR" noProof="1"/>
                  <a:t>de equilíbrio de Nash.</a:t>
                </a:r>
              </a:p>
              <a:p>
                <a:pPr algn="just"/>
                <a:endParaRPr lang="pt-BR" noProof="1"/>
              </a:p>
              <a:p>
                <a:r>
                  <a:rPr lang="pt-BR" noProof="1"/>
                  <a:t>Consideraremos o caso de produtos diferenciados. Se as firmas 1 e 2 escolhem os preços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1</m:t>
                        </m:r>
                      </m:sub>
                    </m:sSub>
                  </m:oMath>
                </a14:m>
                <a:r>
                  <a:rPr lang="pt-BR" noProof="1"/>
                  <a:t> e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2</m:t>
                        </m:r>
                      </m:sub>
                    </m:sSub>
                  </m:oMath>
                </a14:m>
                <a:r>
                  <a:rPr lang="pt-BR" noProof="1"/>
                  <a:t>, temos que:</a:t>
                </a:r>
              </a:p>
              <a:p>
                <a:endParaRPr lang="pt-BR" noProof="1"/>
              </a:p>
              <a:p>
                <a:pPr marL="0" indent="0">
                  <a:buNone/>
                </a:pPr>
                <a14:m>
                  <m:oMathPara xmlns:m="http://schemas.openxmlformats.org/officeDocument/2006/math">
                    <m:oMathParaPr>
                      <m:jc m:val="centerGroup"/>
                    </m:oMathParaPr>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𝑗</m:t>
                              </m:r>
                            </m:sub>
                          </m:sSub>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r>
                        <a:rPr lang="pt-BR" b="0" i="1" noProof="1" dirty="0" smtClean="0">
                          <a:latin typeface="Cambria Math" panose="02040503050406030204" pitchFamily="18" charset="0"/>
                        </a:rPr>
                        <m:t>𝑏</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𝑗</m:t>
                          </m:r>
                        </m:sub>
                      </m:sSub>
                      <m:r>
                        <a:rPr lang="pt-BR" b="0" i="1" noProof="1" dirty="0" smtClean="0">
                          <a:latin typeface="Cambria Math" panose="02040503050406030204" pitchFamily="18" charset="0"/>
                        </a:rPr>
                        <m:t> </m:t>
                      </m:r>
                      <m:r>
                        <a:rPr lang="pt-BR" b="0" i="1" noProof="1" dirty="0" smtClean="0">
                          <a:latin typeface="Cambria Math" panose="02040503050406030204" pitchFamily="18" charset="0"/>
                          <a:ea typeface="Cambria Math" panose="02040503050406030204" pitchFamily="18" charset="0"/>
                        </a:rPr>
                        <m:t>, </m:t>
                      </m:r>
                      <m:r>
                        <a:rPr lang="pt-BR" b="0" i="1" noProof="1" dirty="0" smtClean="0">
                          <a:latin typeface="Cambria Math" panose="02040503050406030204" pitchFamily="18" charset="0"/>
                          <a:ea typeface="Cambria Math" panose="02040503050406030204" pitchFamily="18" charset="0"/>
                        </a:rPr>
                        <m:t>𝑏</m:t>
                      </m:r>
                      <m:r>
                        <a:rPr lang="pt-BR" b="0" i="1" noProof="1" dirty="0" smtClean="0">
                          <a:latin typeface="Cambria Math" panose="02040503050406030204" pitchFamily="18" charset="0"/>
                          <a:ea typeface="Cambria Math" panose="02040503050406030204" pitchFamily="18" charset="0"/>
                        </a:rPr>
                        <m:t>&gt;0</m:t>
                      </m:r>
                    </m:oMath>
                  </m:oMathPara>
                </a14:m>
                <a:endParaRPr lang="pt-BR" noProof="1"/>
              </a:p>
            </p:txBody>
          </p:sp>
        </mc:Choice>
        <mc:Fallback xmlns="">
          <p:sp>
            <p:nvSpPr>
              <p:cNvPr id="3" name="Content Placeholder 2">
                <a:extLst>
                  <a:ext uri="{FF2B5EF4-FFF2-40B4-BE49-F238E27FC236}">
                    <a16:creationId xmlns:a16="http://schemas.microsoft.com/office/drawing/2014/main" id="{E5AAC4CD-36D2-4E4E-801B-4976BFBEB7A1}"/>
                  </a:ext>
                </a:extLst>
              </p:cNvPr>
              <p:cNvSpPr>
                <a:spLocks noGrp="1" noRot="1" noChangeAspect="1" noMove="1" noResize="1" noEditPoints="1" noAdjustHandles="1" noChangeArrowheads="1" noChangeShapeType="1" noTextEdit="1"/>
              </p:cNvSpPr>
              <p:nvPr>
                <p:ph idx="1"/>
              </p:nvPr>
            </p:nvSpPr>
            <p:spPr>
              <a:blipFill>
                <a:blip r:embed="rId2"/>
                <a:stretch>
                  <a:fillRect l="-928" t="-2801" r="-986" b="-84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C1E1995B-778F-41AA-9310-B4BD5B840D4F}"/>
              </a:ext>
            </a:extLst>
          </p:cNvPr>
          <p:cNvSpPr>
            <a:spLocks noGrp="1"/>
          </p:cNvSpPr>
          <p:nvPr>
            <p:ph type="title"/>
          </p:nvPr>
        </p:nvSpPr>
        <p:spPr>
          <a:xfrm>
            <a:off x="838200" y="365125"/>
            <a:ext cx="10515600" cy="1325563"/>
          </a:xfrm>
        </p:spPr>
        <p:txBody>
          <a:bodyPr/>
          <a:lstStyle/>
          <a:p>
            <a:r>
              <a:rPr lang="pt-BR" b="1" noProof="1"/>
              <a:t>Modelo de duopólio de Bertrand (1883)</a:t>
            </a:r>
          </a:p>
        </p:txBody>
      </p:sp>
      <p:sp>
        <p:nvSpPr>
          <p:cNvPr id="2" name="Rectangle 1">
            <a:extLst>
              <a:ext uri="{FF2B5EF4-FFF2-40B4-BE49-F238E27FC236}">
                <a16:creationId xmlns:a16="http://schemas.microsoft.com/office/drawing/2014/main" id="{C80D5A5D-42D8-4A5C-A997-E4EEB44EEF04}"/>
              </a:ext>
            </a:extLst>
          </p:cNvPr>
          <p:cNvSpPr/>
          <p:nvPr/>
        </p:nvSpPr>
        <p:spPr>
          <a:xfrm>
            <a:off x="838200" y="4392118"/>
            <a:ext cx="9969708" cy="17848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Footer Placeholder 5">
            <a:extLst>
              <a:ext uri="{FF2B5EF4-FFF2-40B4-BE49-F238E27FC236}">
                <a16:creationId xmlns:a16="http://schemas.microsoft.com/office/drawing/2014/main" id="{DA455F13-2714-4698-A302-C160041A9812}"/>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2FAED021-BE0C-4293-8326-B15F44411593}"/>
              </a:ext>
            </a:extLst>
          </p:cNvPr>
          <p:cNvSpPr>
            <a:spLocks noGrp="1"/>
          </p:cNvSpPr>
          <p:nvPr>
            <p:ph type="sldNum" sz="quarter" idx="12"/>
          </p:nvPr>
        </p:nvSpPr>
        <p:spPr/>
        <p:txBody>
          <a:bodyPr/>
          <a:lstStyle/>
          <a:p>
            <a:fld id="{AF67EEE8-F201-4410-BA13-233EFB93B646}" type="slidenum">
              <a:rPr lang="pt-BR" smtClean="0"/>
              <a:t>52</a:t>
            </a:fld>
            <a:endParaRPr lang="pt-BR"/>
          </a:p>
        </p:txBody>
      </p:sp>
    </p:spTree>
    <p:extLst>
      <p:ext uri="{BB962C8B-B14F-4D97-AF65-F5344CB8AC3E}">
        <p14:creationId xmlns:p14="http://schemas.microsoft.com/office/powerpoint/2010/main" val="5105692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AAC4CD-36D2-4E4E-801B-4976BFBEB7A1}"/>
                  </a:ext>
                </a:extLst>
              </p:cNvPr>
              <p:cNvSpPr>
                <a:spLocks noGrp="1"/>
              </p:cNvSpPr>
              <p:nvPr>
                <p:ph idx="1"/>
              </p:nvPr>
            </p:nvSpPr>
            <p:spPr/>
            <p:txBody>
              <a:bodyPr>
                <a:normAutofit fontScale="92500" lnSpcReduction="10000"/>
              </a:bodyPr>
              <a:lstStyle/>
              <a:p>
                <a:pPr algn="just"/>
                <a:r>
                  <a:rPr lang="pt-BR" noProof="1"/>
                  <a:t>Consideremos agora um jogo em que as firmas </a:t>
                </a:r>
                <a:r>
                  <a:rPr lang="pt-BR" i="1" noProof="1">
                    <a:solidFill>
                      <a:srgbClr val="C00000"/>
                    </a:solidFill>
                  </a:rPr>
                  <a:t>escolhem preços ao invés de quantidades</a:t>
                </a:r>
                <a:r>
                  <a:rPr lang="pt-BR" noProof="1"/>
                  <a:t> – Duopólio de Bertrand.</a:t>
                </a:r>
              </a:p>
              <a:p>
                <a:pPr marL="0" indent="0" algn="just">
                  <a:buNone/>
                </a:pPr>
                <a:endParaRPr lang="pt-BR" noProof="1"/>
              </a:p>
              <a:p>
                <a:pPr algn="just"/>
                <a:r>
                  <a:rPr lang="pt-BR" noProof="1"/>
                  <a:t>Jogo completamente diferente – diferentes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𝑆</m:t>
                        </m:r>
                      </m:e>
                      <m:sub>
                        <m:r>
                          <a:rPr lang="pt-BR" b="0" i="1" noProof="1" dirty="0" smtClean="0">
                            <a:latin typeface="Cambria Math" panose="02040503050406030204" pitchFamily="18" charset="0"/>
                          </a:rPr>
                          <m:t>𝑖</m:t>
                        </m:r>
                      </m:sub>
                    </m:sSub>
                  </m:oMath>
                </a14:m>
                <a:r>
                  <a:rPr lang="pt-BR" noProof="1"/>
                  <a:t>, diferentes </a:t>
                </a:r>
                <a14:m>
                  <m:oMath xmlns:m="http://schemas.openxmlformats.org/officeDocument/2006/math">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𝑢</m:t>
                        </m:r>
                      </m:e>
                      <m:sub>
                        <m:r>
                          <a:rPr lang="pt-BR" i="1" noProof="1" dirty="0" smtClean="0">
                            <a:latin typeface="Cambria Math" panose="02040503050406030204" pitchFamily="18" charset="0"/>
                          </a:rPr>
                          <m:t>𝑖</m:t>
                        </m:r>
                      </m:sub>
                    </m:sSub>
                  </m:oMath>
                </a14:m>
                <a:r>
                  <a:rPr lang="pt-BR" noProof="1"/>
                  <a:t>, </a:t>
                </a:r>
                <a:r>
                  <a:rPr lang="pt-BR" b="1" noProof="1"/>
                  <a:t>diferentes comportamentos no equilíbrio</a:t>
                </a:r>
                <a:r>
                  <a:rPr lang="pt-BR" noProof="1"/>
                  <a:t>, mas </a:t>
                </a:r>
                <a:r>
                  <a:rPr lang="pt-BR" b="1" noProof="1"/>
                  <a:t>mesmo </a:t>
                </a:r>
                <a:r>
                  <a:rPr lang="pt-BR" b="1" i="1" noProof="1"/>
                  <a:t>conceito de solução</a:t>
                </a:r>
                <a:r>
                  <a:rPr lang="pt-BR" b="1" noProof="1"/>
                  <a:t> </a:t>
                </a:r>
                <a:r>
                  <a:rPr lang="pt-BR" noProof="1"/>
                  <a:t>de equilíbrio de Nash.</a:t>
                </a:r>
              </a:p>
              <a:p>
                <a:pPr algn="just"/>
                <a:endParaRPr lang="pt-BR" noProof="1"/>
              </a:p>
              <a:p>
                <a:pPr algn="just"/>
                <a:r>
                  <a:rPr lang="pt-BR" noProof="1"/>
                  <a:t>Consideraremos o caso de </a:t>
                </a:r>
                <a:r>
                  <a:rPr lang="pt-BR" b="1" noProof="1"/>
                  <a:t>produtos diferenciados</a:t>
                </a:r>
                <a:r>
                  <a:rPr lang="pt-BR" noProof="1"/>
                  <a:t>. Se as firmas 1 e 2 escolhem os preços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1</m:t>
                        </m:r>
                      </m:sub>
                    </m:sSub>
                  </m:oMath>
                </a14:m>
                <a:r>
                  <a:rPr lang="pt-BR" noProof="1"/>
                  <a:t> e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2</m:t>
                        </m:r>
                      </m:sub>
                    </m:sSub>
                  </m:oMath>
                </a14:m>
                <a:r>
                  <a:rPr lang="pt-BR" noProof="1"/>
                  <a:t>, temos que:</a:t>
                </a:r>
              </a:p>
              <a:p>
                <a:pPr algn="just"/>
                <a:endParaRPr lang="pt-BR" noProof="1"/>
              </a:p>
              <a:p>
                <a:pPr marL="0" indent="0" algn="just">
                  <a:buNone/>
                </a:pPr>
                <a14:m>
                  <m:oMathPara xmlns:m="http://schemas.openxmlformats.org/officeDocument/2006/math">
                    <m:oMathParaPr>
                      <m:jc m:val="centerGroup"/>
                    </m:oMathParaPr>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𝑖</m:t>
                          </m:r>
                        </m:sub>
                      </m:sSub>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𝑗</m:t>
                              </m:r>
                            </m:sub>
                          </m:sSub>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r>
                        <a:rPr lang="pt-BR" b="0" i="1" noProof="1" dirty="0" smtClean="0">
                          <a:latin typeface="Cambria Math" panose="02040503050406030204" pitchFamily="18" charset="0"/>
                        </a:rPr>
                        <m:t>𝑏</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𝑗</m:t>
                          </m:r>
                        </m:sub>
                      </m:sSub>
                      <m:r>
                        <a:rPr lang="pt-BR" b="0" i="1" noProof="1" dirty="0" smtClean="0">
                          <a:latin typeface="Cambria Math" panose="02040503050406030204" pitchFamily="18" charset="0"/>
                        </a:rPr>
                        <m:t> </m:t>
                      </m:r>
                      <m:r>
                        <a:rPr lang="pt-BR" b="0" i="1" noProof="1" dirty="0" smtClean="0">
                          <a:latin typeface="Cambria Math" panose="02040503050406030204" pitchFamily="18" charset="0"/>
                          <a:ea typeface="Cambria Math" panose="02040503050406030204" pitchFamily="18" charset="0"/>
                        </a:rPr>
                        <m:t>, </m:t>
                      </m:r>
                      <m:r>
                        <a:rPr lang="pt-BR" b="0" i="1" noProof="1" dirty="0" smtClean="0">
                          <a:latin typeface="Cambria Math" panose="02040503050406030204" pitchFamily="18" charset="0"/>
                          <a:ea typeface="Cambria Math" panose="02040503050406030204" pitchFamily="18" charset="0"/>
                        </a:rPr>
                        <m:t>𝑏</m:t>
                      </m:r>
                      <m:r>
                        <a:rPr lang="pt-BR" b="0" i="1" noProof="1" dirty="0" smtClean="0">
                          <a:latin typeface="Cambria Math" panose="02040503050406030204" pitchFamily="18" charset="0"/>
                          <a:ea typeface="Cambria Math" panose="02040503050406030204" pitchFamily="18" charset="0"/>
                        </a:rPr>
                        <m:t>&gt;0</m:t>
                      </m:r>
                    </m:oMath>
                  </m:oMathPara>
                </a14:m>
                <a:endParaRPr lang="pt-BR" noProof="1"/>
              </a:p>
            </p:txBody>
          </p:sp>
        </mc:Choice>
        <mc:Fallback xmlns="">
          <p:sp>
            <p:nvSpPr>
              <p:cNvPr id="3" name="Content Placeholder 2">
                <a:extLst>
                  <a:ext uri="{FF2B5EF4-FFF2-40B4-BE49-F238E27FC236}">
                    <a16:creationId xmlns:a16="http://schemas.microsoft.com/office/drawing/2014/main" id="{E5AAC4CD-36D2-4E4E-801B-4976BFBEB7A1}"/>
                  </a:ext>
                </a:extLst>
              </p:cNvPr>
              <p:cNvSpPr>
                <a:spLocks noGrp="1" noRot="1" noChangeAspect="1" noMove="1" noResize="1" noEditPoints="1" noAdjustHandles="1" noChangeArrowheads="1" noChangeShapeType="1" noTextEdit="1"/>
              </p:cNvSpPr>
              <p:nvPr>
                <p:ph idx="1"/>
              </p:nvPr>
            </p:nvSpPr>
            <p:spPr>
              <a:blipFill>
                <a:blip r:embed="rId3"/>
                <a:stretch>
                  <a:fillRect l="-928" t="-2801" r="-986" b="-84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C1E1995B-778F-41AA-9310-B4BD5B840D4F}"/>
              </a:ext>
            </a:extLst>
          </p:cNvPr>
          <p:cNvSpPr>
            <a:spLocks noGrp="1"/>
          </p:cNvSpPr>
          <p:nvPr>
            <p:ph type="title"/>
          </p:nvPr>
        </p:nvSpPr>
        <p:spPr>
          <a:xfrm>
            <a:off x="838200" y="365125"/>
            <a:ext cx="10515600" cy="1325563"/>
          </a:xfrm>
        </p:spPr>
        <p:txBody>
          <a:bodyPr/>
          <a:lstStyle/>
          <a:p>
            <a:r>
              <a:rPr lang="pt-BR" b="1" noProof="1"/>
              <a:t>Modelo de duopólio de Bertrand (1883)</a:t>
            </a:r>
          </a:p>
        </p:txBody>
      </p:sp>
      <p:sp>
        <p:nvSpPr>
          <p:cNvPr id="2" name="Footer Placeholder 1">
            <a:extLst>
              <a:ext uri="{FF2B5EF4-FFF2-40B4-BE49-F238E27FC236}">
                <a16:creationId xmlns:a16="http://schemas.microsoft.com/office/drawing/2014/main" id="{DBB09232-FE60-4D83-BF75-C81192BA4518}"/>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75B6AD38-E7BE-4DA2-9E30-9DB793A350C9}"/>
              </a:ext>
            </a:extLst>
          </p:cNvPr>
          <p:cNvSpPr>
            <a:spLocks noGrp="1"/>
          </p:cNvSpPr>
          <p:nvPr>
            <p:ph type="sldNum" sz="quarter" idx="12"/>
          </p:nvPr>
        </p:nvSpPr>
        <p:spPr/>
        <p:txBody>
          <a:bodyPr/>
          <a:lstStyle/>
          <a:p>
            <a:fld id="{AF67EEE8-F201-4410-BA13-233EFB93B646}" type="slidenum">
              <a:rPr lang="pt-BR" smtClean="0"/>
              <a:t>53</a:t>
            </a:fld>
            <a:endParaRPr lang="pt-BR"/>
          </a:p>
        </p:txBody>
      </p:sp>
    </p:spTree>
    <p:extLst>
      <p:ext uri="{BB962C8B-B14F-4D97-AF65-F5344CB8AC3E}">
        <p14:creationId xmlns:p14="http://schemas.microsoft.com/office/powerpoint/2010/main" val="3081099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AAC4CD-36D2-4E4E-801B-4976BFBEB7A1}"/>
                  </a:ext>
                </a:extLst>
              </p:cNvPr>
              <p:cNvSpPr>
                <a:spLocks noGrp="1"/>
              </p:cNvSpPr>
              <p:nvPr>
                <p:ph idx="1"/>
              </p:nvPr>
            </p:nvSpPr>
            <p:spPr/>
            <p:txBody>
              <a:bodyPr>
                <a:normAutofit lnSpcReduction="10000"/>
              </a:bodyPr>
              <a:lstStyle/>
              <a:p>
                <a:pPr algn="just"/>
                <a:r>
                  <a:rPr lang="pt-BR" noProof="1"/>
                  <a:t>Como no modelo de Cournot, continuamos assumindo que não há custos fixos, que </a:t>
                </a:r>
                <a14:m>
                  <m:oMath xmlns:m="http://schemas.openxmlformats.org/officeDocument/2006/math">
                    <m:r>
                      <a:rPr lang="pt-BR" b="0" i="1" noProof="1" dirty="0" smtClean="0">
                        <a:latin typeface="Cambria Math" panose="02040503050406030204" pitchFamily="18" charset="0"/>
                      </a:rPr>
                      <m:t>𝐶𝑀𝑔</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oMath>
                </a14:m>
                <a:r>
                  <a:rPr lang="pt-BR" noProof="1"/>
                  <a:t>, </a:t>
                </a:r>
                <a14:m>
                  <m:oMath xmlns:m="http://schemas.openxmlformats.org/officeDocument/2006/math">
                    <m:r>
                      <a:rPr lang="pt-BR" b="0" i="1" noProof="1" dirty="0" smtClean="0">
                        <a:latin typeface="Cambria Math" panose="02040503050406030204" pitchFamily="18" charset="0"/>
                      </a:rPr>
                      <m:t>𝑐</m:t>
                    </m:r>
                    <m:r>
                      <a:rPr lang="pt-BR" b="0" i="1" noProof="1" dirty="0" smtClean="0">
                        <a:latin typeface="Cambria Math" panose="02040503050406030204" pitchFamily="18" charset="0"/>
                      </a:rPr>
                      <m:t>&lt;</m:t>
                    </m:r>
                    <m:r>
                      <a:rPr lang="pt-BR" b="0" i="1" noProof="1" dirty="0" smtClean="0">
                        <a:latin typeface="Cambria Math" panose="02040503050406030204" pitchFamily="18" charset="0"/>
                      </a:rPr>
                      <m:t>𝑎</m:t>
                    </m:r>
                  </m:oMath>
                </a14:m>
                <a:r>
                  <a:rPr lang="pt-BR" noProof="1"/>
                  <a:t>. Entretanto, agora as firmas escolhem </a:t>
                </a:r>
                <a:r>
                  <a:rPr lang="pt-BR" i="1" noProof="1"/>
                  <a:t>preço</a:t>
                </a:r>
                <a:r>
                  <a:rPr lang="pt-BR" noProof="1"/>
                  <a:t> simultaneamente.</a:t>
                </a:r>
              </a:p>
              <a:p>
                <a:pPr algn="just"/>
                <a:endParaRPr lang="pt-BR" noProof="1"/>
              </a:p>
              <a:p>
                <a:pPr algn="just"/>
                <a:r>
                  <a:rPr lang="pt-BR" noProof="1"/>
                  <a:t>Ainda temos </a:t>
                </a:r>
                <a14:m>
                  <m:oMath xmlns:m="http://schemas.openxmlformats.org/officeDocument/2006/math">
                    <m:r>
                      <a:rPr lang="pt-BR" i="1" noProof="1" dirty="0">
                        <a:latin typeface="Cambria Math" panose="02040503050406030204" pitchFamily="18" charset="0"/>
                      </a:rPr>
                      <m:t>𝑖</m:t>
                    </m:r>
                    <m:r>
                      <a:rPr lang="pt-BR" i="1" noProof="1" dirty="0">
                        <a:latin typeface="Cambria Math" panose="02040503050406030204" pitchFamily="18" charset="0"/>
                      </a:rPr>
                      <m:t> ∈</m:t>
                    </m:r>
                    <m:r>
                      <a:rPr lang="pt-BR" i="1" noProof="1" dirty="0">
                        <a:latin typeface="Cambria Math" panose="02040503050406030204" pitchFamily="18" charset="0"/>
                        <a:ea typeface="Cambria Math" panose="02040503050406030204" pitchFamily="18" charset="0"/>
                      </a:rPr>
                      <m:t>𝐼</m:t>
                    </m:r>
                    <m:r>
                      <a:rPr lang="pt-BR" i="1" noProof="1" dirty="0">
                        <a:latin typeface="Cambria Math" panose="02040503050406030204" pitchFamily="18" charset="0"/>
                        <a:ea typeface="Cambria Math" panose="02040503050406030204" pitchFamily="18" charset="0"/>
                      </a:rPr>
                      <m:t>=</m:t>
                    </m:r>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1, 2</m:t>
                        </m:r>
                      </m:e>
                    </m:d>
                  </m:oMath>
                </a14:m>
                <a:r>
                  <a:rPr lang="pt-BR" noProof="1"/>
                  <a:t>, e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d>
                      <m:dPr>
                        <m:begChr m:val="["/>
                        <m:ctrlPr>
                          <a:rPr lang="pt-BR" i="1" noProof="1" dirty="0">
                            <a:latin typeface="Cambria Math" panose="02040503050406030204" pitchFamily="18" charset="0"/>
                          </a:rPr>
                        </m:ctrlPr>
                      </m:dPr>
                      <m:e>
                        <m:r>
                          <a:rPr lang="pt-BR" i="1" noProof="1" dirty="0">
                            <a:latin typeface="Cambria Math" panose="02040503050406030204" pitchFamily="18" charset="0"/>
                          </a:rPr>
                          <m:t>0,</m:t>
                        </m:r>
                        <m:r>
                          <a:rPr lang="pt-BR" i="1" noProof="1" dirty="0">
                            <a:latin typeface="Cambria Math" panose="02040503050406030204" pitchFamily="18" charset="0"/>
                            <a:ea typeface="Cambria Math" panose="02040503050406030204" pitchFamily="18" charset="0"/>
                          </a:rPr>
                          <m:t>∞</m:t>
                        </m:r>
                      </m:e>
                    </m:d>
                  </m:oMath>
                </a14:m>
                <a:r>
                  <a:rPr lang="pt-BR" noProof="1">
                    <a:ea typeface="Cambria Math" panose="02040503050406030204" pitchFamily="18" charset="0"/>
                  </a:rPr>
                  <a:t>, mas</a:t>
                </a:r>
                <a14:m>
                  <m:oMath xmlns:m="http://schemas.openxmlformats.org/officeDocument/2006/math">
                    <m:r>
                      <a:rPr lang="pt-BR" noProof="1" dirty="0">
                        <a:latin typeface="Cambria Math" panose="02040503050406030204" pitchFamily="18" charset="0"/>
                      </a:rPr>
                      <m:t> </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𝑝</m:t>
                        </m:r>
                      </m:e>
                      <m:sub>
                        <m:r>
                          <a:rPr lang="pt-BR" i="1" noProof="1" dirty="0">
                            <a:latin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≥0</m:t>
                    </m:r>
                  </m:oMath>
                </a14:m>
                <a:r>
                  <a:rPr lang="pt-BR" noProof="1">
                    <a:ea typeface="Cambria Math" panose="02040503050406030204" pitchFamily="18" charset="0"/>
                  </a:rPr>
                  <a:t>. </a:t>
                </a:r>
              </a:p>
              <a:p>
                <a:pPr algn="just"/>
                <a:endParaRPr lang="pt-BR" noProof="1">
                  <a:ea typeface="Cambria Math" panose="02040503050406030204" pitchFamily="18" charset="0"/>
                </a:endParaRPr>
              </a:p>
              <a:p>
                <a:pPr algn="just"/>
                <a:r>
                  <a:rPr lang="pt-BR" noProof="1">
                    <a:ea typeface="Cambria Math" panose="02040503050406030204" pitchFamily="18" charset="0"/>
                  </a:rPr>
                  <a:t>E quanto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𝑢</m:t>
                        </m:r>
                      </m:e>
                      <m:sub>
                        <m:r>
                          <a:rPr lang="pt-BR" i="1" noProof="1" dirty="0">
                            <a:latin typeface="Cambria Math" panose="02040503050406030204" pitchFamily="18" charset="0"/>
                          </a:rPr>
                          <m:t>𝑖</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𝑗</m:t>
                            </m:r>
                          </m:sub>
                        </m:sSub>
                      </m:e>
                    </m:d>
                  </m:oMath>
                </a14:m>
                <a:r>
                  <a:rPr lang="pt-BR" noProof="1"/>
                  <a:t>?</a:t>
                </a:r>
              </a:p>
              <a:p>
                <a:pPr algn="just"/>
                <a:endParaRPr lang="pt-BR" noProof="1"/>
              </a:p>
              <a:p>
                <a:pPr marL="0" indent="0" algn="ctr">
                  <a:buNone/>
                </a:pPr>
                <a14:m>
                  <m:oMath xmlns:m="http://schemas.openxmlformats.org/officeDocument/2006/math">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𝜋</m:t>
                        </m:r>
                      </m:e>
                      <m:sub>
                        <m:r>
                          <a:rPr lang="pt-BR" i="1" noProof="1" dirty="0">
                            <a:latin typeface="Cambria Math" panose="02040503050406030204" pitchFamily="18" charset="0"/>
                            <a:ea typeface="Cambria Math" panose="02040503050406030204" pitchFamily="18" charset="0"/>
                          </a:rPr>
                          <m:t>𝑖</m:t>
                        </m:r>
                      </m:sub>
                    </m:sSub>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𝑗</m:t>
                            </m:r>
                          </m:sub>
                        </m:sSub>
                      </m:e>
                    </m:d>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𝑗</m:t>
                            </m:r>
                          </m:sub>
                        </m:sSub>
                      </m:e>
                    </m:d>
                    <m:d>
                      <m:dPr>
                        <m:begChr m:val="["/>
                        <m:endChr m:val="]"/>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r>
                      <a:rPr lang="pt-BR" i="1" noProof="1" dirty="0">
                        <a:latin typeface="Cambria Math" panose="02040503050406030204" pitchFamily="18" charset="0"/>
                        <a:ea typeface="Cambria Math" panose="02040503050406030204" pitchFamily="18" charset="0"/>
                      </a:rPr>
                      <m:t>=</m:t>
                    </m:r>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𝑎</m:t>
                        </m:r>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𝑏</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 </m:t>
                            </m:r>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𝑗</m:t>
                            </m:r>
                          </m:sub>
                        </m:sSub>
                      </m:e>
                    </m:d>
                    <m:d>
                      <m:dPr>
                        <m:begChr m:val="["/>
                        <m:endChr m:val="]"/>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oMath>
                </a14:m>
                <a:r>
                  <a:rPr lang="pt-BR" noProof="1"/>
                  <a:t> </a:t>
                </a:r>
              </a:p>
            </p:txBody>
          </p:sp>
        </mc:Choice>
        <mc:Fallback xmlns="">
          <p:sp>
            <p:nvSpPr>
              <p:cNvPr id="3" name="Content Placeholder 2">
                <a:extLst>
                  <a:ext uri="{FF2B5EF4-FFF2-40B4-BE49-F238E27FC236}">
                    <a16:creationId xmlns:a16="http://schemas.microsoft.com/office/drawing/2014/main" id="{E5AAC4CD-36D2-4E4E-801B-4976BFBEB7A1}"/>
                  </a:ext>
                </a:extLst>
              </p:cNvPr>
              <p:cNvSpPr>
                <a:spLocks noGrp="1" noRot="1" noChangeAspect="1" noMove="1" noResize="1" noEditPoints="1" noAdjustHandles="1" noChangeArrowheads="1" noChangeShapeType="1" noTextEdit="1"/>
              </p:cNvSpPr>
              <p:nvPr>
                <p:ph idx="1"/>
              </p:nvPr>
            </p:nvSpPr>
            <p:spPr>
              <a:blipFill>
                <a:blip r:embed="rId3"/>
                <a:stretch>
                  <a:fillRect l="-1043" t="-3081" r="-1159"/>
                </a:stretch>
              </a:blipFill>
            </p:spPr>
            <p:txBody>
              <a:bodyPr/>
              <a:lstStyle/>
              <a:p>
                <a:r>
                  <a:rPr lang="pt-BR">
                    <a:noFill/>
                  </a:rPr>
                  <a:t> </a:t>
                </a:r>
              </a:p>
            </p:txBody>
          </p:sp>
        </mc:Fallback>
      </mc:AlternateContent>
      <p:sp>
        <p:nvSpPr>
          <p:cNvPr id="6" name="Title 1">
            <a:extLst>
              <a:ext uri="{FF2B5EF4-FFF2-40B4-BE49-F238E27FC236}">
                <a16:creationId xmlns:a16="http://schemas.microsoft.com/office/drawing/2014/main" id="{7EE02967-5965-40B9-BD31-41240D563C87}"/>
              </a:ext>
            </a:extLst>
          </p:cNvPr>
          <p:cNvSpPr>
            <a:spLocks noGrp="1"/>
          </p:cNvSpPr>
          <p:nvPr>
            <p:ph type="title"/>
          </p:nvPr>
        </p:nvSpPr>
        <p:spPr>
          <a:xfrm>
            <a:off x="838200" y="365125"/>
            <a:ext cx="10515600" cy="1325563"/>
          </a:xfrm>
        </p:spPr>
        <p:txBody>
          <a:bodyPr>
            <a:normAutofit/>
          </a:bodyPr>
          <a:lstStyle/>
          <a:p>
            <a:r>
              <a:rPr lang="pt-BR" b="1" noProof="1"/>
              <a:t>Elementos do jogo</a:t>
            </a:r>
            <a:br>
              <a:rPr lang="pt-BR" b="1" noProof="1"/>
            </a:br>
            <a:r>
              <a:rPr lang="pt-BR" sz="2200" b="1" noProof="1"/>
              <a:t>Modelo de duopólio de Bertrand</a:t>
            </a:r>
          </a:p>
        </p:txBody>
      </p:sp>
      <p:sp>
        <p:nvSpPr>
          <p:cNvPr id="2" name="Rectangle 1">
            <a:extLst>
              <a:ext uri="{FF2B5EF4-FFF2-40B4-BE49-F238E27FC236}">
                <a16:creationId xmlns:a16="http://schemas.microsoft.com/office/drawing/2014/main" id="{1B82F229-54D1-4B18-B60C-311B8F0CDB28}"/>
              </a:ext>
            </a:extLst>
          </p:cNvPr>
          <p:cNvSpPr/>
          <p:nvPr/>
        </p:nvSpPr>
        <p:spPr>
          <a:xfrm>
            <a:off x="838200" y="4137285"/>
            <a:ext cx="9999689" cy="2039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Footer Placeholder 3">
            <a:extLst>
              <a:ext uri="{FF2B5EF4-FFF2-40B4-BE49-F238E27FC236}">
                <a16:creationId xmlns:a16="http://schemas.microsoft.com/office/drawing/2014/main" id="{435F484B-AEC1-449C-AAB7-932E495AADD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BC1F3168-5245-442B-AC4E-8F3309A02410}"/>
              </a:ext>
            </a:extLst>
          </p:cNvPr>
          <p:cNvSpPr>
            <a:spLocks noGrp="1"/>
          </p:cNvSpPr>
          <p:nvPr>
            <p:ph type="sldNum" sz="quarter" idx="12"/>
          </p:nvPr>
        </p:nvSpPr>
        <p:spPr/>
        <p:txBody>
          <a:bodyPr/>
          <a:lstStyle/>
          <a:p>
            <a:fld id="{AF67EEE8-F201-4410-BA13-233EFB93B646}" type="slidenum">
              <a:rPr lang="pt-BR" smtClean="0"/>
              <a:t>54</a:t>
            </a:fld>
            <a:endParaRPr lang="pt-BR"/>
          </a:p>
        </p:txBody>
      </p:sp>
    </p:spTree>
    <p:extLst>
      <p:ext uri="{BB962C8B-B14F-4D97-AF65-F5344CB8AC3E}">
        <p14:creationId xmlns:p14="http://schemas.microsoft.com/office/powerpoint/2010/main" val="4209350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AAC4CD-36D2-4E4E-801B-4976BFBEB7A1}"/>
                  </a:ext>
                </a:extLst>
              </p:cNvPr>
              <p:cNvSpPr>
                <a:spLocks noGrp="1"/>
              </p:cNvSpPr>
              <p:nvPr>
                <p:ph idx="1"/>
              </p:nvPr>
            </p:nvSpPr>
            <p:spPr/>
            <p:txBody>
              <a:bodyPr>
                <a:normAutofit lnSpcReduction="10000"/>
              </a:bodyPr>
              <a:lstStyle/>
              <a:p>
                <a:pPr algn="just"/>
                <a:r>
                  <a:rPr lang="pt-BR" noProof="1"/>
                  <a:t>Como no modelo de Cournot, continuamos assumindo que não há custos fixos, que </a:t>
                </a:r>
                <a14:m>
                  <m:oMath xmlns:m="http://schemas.openxmlformats.org/officeDocument/2006/math">
                    <m:r>
                      <a:rPr lang="pt-BR" b="0" i="1" noProof="1" dirty="0" smtClean="0">
                        <a:latin typeface="Cambria Math" panose="02040503050406030204" pitchFamily="18" charset="0"/>
                      </a:rPr>
                      <m:t>𝐶𝑀𝑔</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oMath>
                </a14:m>
                <a:r>
                  <a:rPr lang="pt-BR" noProof="1"/>
                  <a:t>, </a:t>
                </a:r>
                <a14:m>
                  <m:oMath xmlns:m="http://schemas.openxmlformats.org/officeDocument/2006/math">
                    <m:r>
                      <a:rPr lang="pt-BR" b="0" i="1" noProof="1" dirty="0" smtClean="0">
                        <a:latin typeface="Cambria Math" panose="02040503050406030204" pitchFamily="18" charset="0"/>
                      </a:rPr>
                      <m:t>𝑐</m:t>
                    </m:r>
                    <m:r>
                      <a:rPr lang="pt-BR" b="0" i="1" noProof="1" dirty="0" smtClean="0">
                        <a:latin typeface="Cambria Math" panose="02040503050406030204" pitchFamily="18" charset="0"/>
                      </a:rPr>
                      <m:t>&lt;</m:t>
                    </m:r>
                    <m:r>
                      <a:rPr lang="pt-BR" b="0" i="1" noProof="1" dirty="0" smtClean="0">
                        <a:latin typeface="Cambria Math" panose="02040503050406030204" pitchFamily="18" charset="0"/>
                      </a:rPr>
                      <m:t>𝑎</m:t>
                    </m:r>
                  </m:oMath>
                </a14:m>
                <a:r>
                  <a:rPr lang="pt-BR" noProof="1"/>
                  <a:t>. Entretanto, agora as firmas escolhem </a:t>
                </a:r>
                <a:r>
                  <a:rPr lang="pt-BR" i="1" noProof="1"/>
                  <a:t>preço</a:t>
                </a:r>
                <a:r>
                  <a:rPr lang="pt-BR" noProof="1"/>
                  <a:t> simultaneamente.</a:t>
                </a:r>
              </a:p>
              <a:p>
                <a:pPr algn="just"/>
                <a:endParaRPr lang="pt-BR" noProof="1"/>
              </a:p>
              <a:p>
                <a:pPr algn="just"/>
                <a:r>
                  <a:rPr lang="pt-BR" noProof="1"/>
                  <a:t>Ainda temos </a:t>
                </a:r>
                <a14:m>
                  <m:oMath xmlns:m="http://schemas.openxmlformats.org/officeDocument/2006/math">
                    <m:r>
                      <a:rPr lang="pt-BR" i="1" noProof="1" dirty="0">
                        <a:latin typeface="Cambria Math" panose="02040503050406030204" pitchFamily="18" charset="0"/>
                      </a:rPr>
                      <m:t>𝑖</m:t>
                    </m:r>
                    <m:r>
                      <a:rPr lang="pt-BR" i="1" noProof="1" dirty="0">
                        <a:latin typeface="Cambria Math" panose="02040503050406030204" pitchFamily="18" charset="0"/>
                      </a:rPr>
                      <m:t> ∈</m:t>
                    </m:r>
                    <m:r>
                      <a:rPr lang="pt-BR" i="1" noProof="1" dirty="0">
                        <a:latin typeface="Cambria Math" panose="02040503050406030204" pitchFamily="18" charset="0"/>
                        <a:ea typeface="Cambria Math" panose="02040503050406030204" pitchFamily="18" charset="0"/>
                      </a:rPr>
                      <m:t>𝐼</m:t>
                    </m:r>
                    <m:r>
                      <a:rPr lang="pt-BR" i="1" noProof="1" dirty="0">
                        <a:latin typeface="Cambria Math" panose="02040503050406030204" pitchFamily="18" charset="0"/>
                        <a:ea typeface="Cambria Math" panose="02040503050406030204" pitchFamily="18" charset="0"/>
                      </a:rPr>
                      <m:t>=</m:t>
                    </m:r>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1, 2</m:t>
                        </m:r>
                      </m:e>
                    </m:d>
                  </m:oMath>
                </a14:m>
                <a:r>
                  <a:rPr lang="pt-BR" noProof="1"/>
                  <a:t>, e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d>
                      <m:dPr>
                        <m:begChr m:val="["/>
                        <m:ctrlPr>
                          <a:rPr lang="pt-BR" i="1" noProof="1" dirty="0">
                            <a:latin typeface="Cambria Math" panose="02040503050406030204" pitchFamily="18" charset="0"/>
                          </a:rPr>
                        </m:ctrlPr>
                      </m:dPr>
                      <m:e>
                        <m:r>
                          <a:rPr lang="pt-BR" i="1" noProof="1" dirty="0">
                            <a:latin typeface="Cambria Math" panose="02040503050406030204" pitchFamily="18" charset="0"/>
                          </a:rPr>
                          <m:t>0,</m:t>
                        </m:r>
                        <m:r>
                          <a:rPr lang="pt-BR" i="1" noProof="1" dirty="0">
                            <a:latin typeface="Cambria Math" panose="02040503050406030204" pitchFamily="18" charset="0"/>
                            <a:ea typeface="Cambria Math" panose="02040503050406030204" pitchFamily="18" charset="0"/>
                          </a:rPr>
                          <m:t>∞</m:t>
                        </m:r>
                      </m:e>
                    </m:d>
                  </m:oMath>
                </a14:m>
                <a:r>
                  <a:rPr lang="pt-BR" noProof="1">
                    <a:ea typeface="Cambria Math" panose="02040503050406030204" pitchFamily="18" charset="0"/>
                  </a:rPr>
                  <a:t>, mas</a:t>
                </a:r>
                <a14:m>
                  <m:oMath xmlns:m="http://schemas.openxmlformats.org/officeDocument/2006/math">
                    <m:r>
                      <a:rPr lang="pt-BR" noProof="1" dirty="0">
                        <a:latin typeface="Cambria Math" panose="02040503050406030204" pitchFamily="18" charset="0"/>
                      </a:rPr>
                      <m:t> </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𝑝</m:t>
                        </m:r>
                      </m:e>
                      <m:sub>
                        <m:r>
                          <a:rPr lang="pt-BR" i="1" noProof="1" dirty="0">
                            <a:latin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≥0</m:t>
                    </m:r>
                  </m:oMath>
                </a14:m>
                <a:r>
                  <a:rPr lang="pt-BR" noProof="1">
                    <a:ea typeface="Cambria Math" panose="02040503050406030204" pitchFamily="18" charset="0"/>
                  </a:rPr>
                  <a:t>. </a:t>
                </a:r>
              </a:p>
              <a:p>
                <a:pPr algn="just"/>
                <a:endParaRPr lang="pt-BR" noProof="1">
                  <a:ea typeface="Cambria Math" panose="02040503050406030204" pitchFamily="18" charset="0"/>
                </a:endParaRPr>
              </a:p>
              <a:p>
                <a:pPr algn="just"/>
                <a:r>
                  <a:rPr lang="pt-BR" noProof="1">
                    <a:ea typeface="Cambria Math" panose="02040503050406030204" pitchFamily="18" charset="0"/>
                  </a:rPr>
                  <a:t>E quanto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𝑢</m:t>
                        </m:r>
                      </m:e>
                      <m:sub>
                        <m:r>
                          <a:rPr lang="pt-BR" i="1" noProof="1" dirty="0">
                            <a:latin typeface="Cambria Math" panose="02040503050406030204" pitchFamily="18" charset="0"/>
                          </a:rPr>
                          <m:t>𝑖</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𝑗</m:t>
                            </m:r>
                          </m:sub>
                        </m:sSub>
                      </m:e>
                    </m:d>
                  </m:oMath>
                </a14:m>
                <a:r>
                  <a:rPr lang="pt-BR" noProof="1"/>
                  <a:t>?</a:t>
                </a:r>
              </a:p>
              <a:p>
                <a:pPr algn="just"/>
                <a:endParaRPr lang="pt-BR" noProof="1"/>
              </a:p>
              <a:p>
                <a:pPr marL="0" indent="0" algn="ctr">
                  <a:buNone/>
                </a:pPr>
                <a14:m>
                  <m:oMath xmlns:m="http://schemas.openxmlformats.org/officeDocument/2006/math">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𝜋</m:t>
                        </m:r>
                      </m:e>
                      <m:sub>
                        <m:r>
                          <a:rPr lang="pt-BR" i="1" noProof="1" dirty="0">
                            <a:latin typeface="Cambria Math" panose="02040503050406030204" pitchFamily="18" charset="0"/>
                            <a:ea typeface="Cambria Math" panose="02040503050406030204" pitchFamily="18" charset="0"/>
                          </a:rPr>
                          <m:t>𝑖</m:t>
                        </m:r>
                      </m:sub>
                    </m:sSub>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𝑗</m:t>
                            </m:r>
                          </m:sub>
                        </m:sSub>
                      </m:e>
                    </m:d>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𝑗</m:t>
                            </m:r>
                          </m:sub>
                        </m:sSub>
                      </m:e>
                    </m:d>
                    <m:d>
                      <m:dPr>
                        <m:begChr m:val="["/>
                        <m:endChr m:val="]"/>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r>
                      <a:rPr lang="pt-BR" i="1" noProof="1" dirty="0">
                        <a:latin typeface="Cambria Math" panose="02040503050406030204" pitchFamily="18" charset="0"/>
                        <a:ea typeface="Cambria Math" panose="02040503050406030204" pitchFamily="18" charset="0"/>
                      </a:rPr>
                      <m:t>=</m:t>
                    </m:r>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𝑎</m:t>
                        </m:r>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𝑏</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 </m:t>
                            </m:r>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𝑗</m:t>
                            </m:r>
                          </m:sub>
                        </m:sSub>
                      </m:e>
                    </m:d>
                    <m:d>
                      <m:dPr>
                        <m:begChr m:val="["/>
                        <m:endChr m:val="]"/>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oMath>
                </a14:m>
                <a:r>
                  <a:rPr lang="pt-BR" noProof="1"/>
                  <a:t> </a:t>
                </a:r>
              </a:p>
            </p:txBody>
          </p:sp>
        </mc:Choice>
        <mc:Fallback xmlns="">
          <p:sp>
            <p:nvSpPr>
              <p:cNvPr id="3" name="Content Placeholder 2">
                <a:extLst>
                  <a:ext uri="{FF2B5EF4-FFF2-40B4-BE49-F238E27FC236}">
                    <a16:creationId xmlns:a16="http://schemas.microsoft.com/office/drawing/2014/main" id="{E5AAC4CD-36D2-4E4E-801B-4976BFBEB7A1}"/>
                  </a:ext>
                </a:extLst>
              </p:cNvPr>
              <p:cNvSpPr>
                <a:spLocks noGrp="1" noRot="1" noChangeAspect="1" noMove="1" noResize="1" noEditPoints="1" noAdjustHandles="1" noChangeArrowheads="1" noChangeShapeType="1" noTextEdit="1"/>
              </p:cNvSpPr>
              <p:nvPr>
                <p:ph idx="1"/>
              </p:nvPr>
            </p:nvSpPr>
            <p:spPr>
              <a:blipFill>
                <a:blip r:embed="rId3"/>
                <a:stretch>
                  <a:fillRect l="-1043" t="-3081" r="-1159"/>
                </a:stretch>
              </a:blipFill>
            </p:spPr>
            <p:txBody>
              <a:bodyPr/>
              <a:lstStyle/>
              <a:p>
                <a:r>
                  <a:rPr lang="pt-BR">
                    <a:noFill/>
                  </a:rPr>
                  <a:t> </a:t>
                </a:r>
              </a:p>
            </p:txBody>
          </p:sp>
        </mc:Fallback>
      </mc:AlternateContent>
      <p:sp>
        <p:nvSpPr>
          <p:cNvPr id="6" name="Title 1">
            <a:extLst>
              <a:ext uri="{FF2B5EF4-FFF2-40B4-BE49-F238E27FC236}">
                <a16:creationId xmlns:a16="http://schemas.microsoft.com/office/drawing/2014/main" id="{7EE02967-5965-40B9-BD31-41240D563C87}"/>
              </a:ext>
            </a:extLst>
          </p:cNvPr>
          <p:cNvSpPr>
            <a:spLocks noGrp="1"/>
          </p:cNvSpPr>
          <p:nvPr>
            <p:ph type="title"/>
          </p:nvPr>
        </p:nvSpPr>
        <p:spPr>
          <a:xfrm>
            <a:off x="838200" y="365125"/>
            <a:ext cx="10515600" cy="1325563"/>
          </a:xfrm>
        </p:spPr>
        <p:txBody>
          <a:bodyPr>
            <a:normAutofit/>
          </a:bodyPr>
          <a:lstStyle/>
          <a:p>
            <a:r>
              <a:rPr lang="pt-BR" b="1" noProof="1"/>
              <a:t>Elementos do jogo</a:t>
            </a:r>
            <a:br>
              <a:rPr lang="pt-BR" b="1" noProof="1"/>
            </a:br>
            <a:r>
              <a:rPr lang="pt-BR" sz="2200" b="1" noProof="1"/>
              <a:t>Modelo de duopólio de Bertrand</a:t>
            </a:r>
          </a:p>
        </p:txBody>
      </p:sp>
      <p:sp>
        <p:nvSpPr>
          <p:cNvPr id="4" name="Rectangle 3">
            <a:extLst>
              <a:ext uri="{FF2B5EF4-FFF2-40B4-BE49-F238E27FC236}">
                <a16:creationId xmlns:a16="http://schemas.microsoft.com/office/drawing/2014/main" id="{FCAA7E88-C1E7-43D3-AFD7-B285BC7A6E1B}"/>
              </a:ext>
            </a:extLst>
          </p:cNvPr>
          <p:cNvSpPr/>
          <p:nvPr/>
        </p:nvSpPr>
        <p:spPr>
          <a:xfrm>
            <a:off x="1244184" y="5381469"/>
            <a:ext cx="9593705" cy="795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Footer Placeholder 1">
            <a:extLst>
              <a:ext uri="{FF2B5EF4-FFF2-40B4-BE49-F238E27FC236}">
                <a16:creationId xmlns:a16="http://schemas.microsoft.com/office/drawing/2014/main" id="{F1375D18-BF03-41FF-9B61-9D49558E0A69}"/>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2B2C825A-0708-4BB4-B191-25D646A54195}"/>
              </a:ext>
            </a:extLst>
          </p:cNvPr>
          <p:cNvSpPr>
            <a:spLocks noGrp="1"/>
          </p:cNvSpPr>
          <p:nvPr>
            <p:ph type="sldNum" sz="quarter" idx="12"/>
          </p:nvPr>
        </p:nvSpPr>
        <p:spPr/>
        <p:txBody>
          <a:bodyPr/>
          <a:lstStyle/>
          <a:p>
            <a:fld id="{AF67EEE8-F201-4410-BA13-233EFB93B646}" type="slidenum">
              <a:rPr lang="pt-BR" smtClean="0"/>
              <a:t>55</a:t>
            </a:fld>
            <a:endParaRPr lang="pt-BR"/>
          </a:p>
        </p:txBody>
      </p:sp>
    </p:spTree>
    <p:extLst>
      <p:ext uri="{BB962C8B-B14F-4D97-AF65-F5344CB8AC3E}">
        <p14:creationId xmlns:p14="http://schemas.microsoft.com/office/powerpoint/2010/main" val="26561054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AAC4CD-36D2-4E4E-801B-4976BFBEB7A1}"/>
                  </a:ext>
                </a:extLst>
              </p:cNvPr>
              <p:cNvSpPr>
                <a:spLocks noGrp="1"/>
              </p:cNvSpPr>
              <p:nvPr>
                <p:ph idx="1"/>
              </p:nvPr>
            </p:nvSpPr>
            <p:spPr/>
            <p:txBody>
              <a:bodyPr>
                <a:normAutofit lnSpcReduction="10000"/>
              </a:bodyPr>
              <a:lstStyle/>
              <a:p>
                <a:pPr algn="just"/>
                <a:r>
                  <a:rPr lang="pt-BR" noProof="1"/>
                  <a:t>Como no modelo de Cournot, continuamos assumindo que não há custos fixos, que </a:t>
                </a:r>
                <a14:m>
                  <m:oMath xmlns:m="http://schemas.openxmlformats.org/officeDocument/2006/math">
                    <m:r>
                      <a:rPr lang="pt-BR" b="0" i="1" noProof="1" dirty="0" smtClean="0">
                        <a:latin typeface="Cambria Math" panose="02040503050406030204" pitchFamily="18" charset="0"/>
                      </a:rPr>
                      <m:t>𝐶𝑀𝑔</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oMath>
                </a14:m>
                <a:r>
                  <a:rPr lang="pt-BR" noProof="1"/>
                  <a:t>, </a:t>
                </a:r>
                <a14:m>
                  <m:oMath xmlns:m="http://schemas.openxmlformats.org/officeDocument/2006/math">
                    <m:r>
                      <a:rPr lang="pt-BR" b="0" i="1" noProof="1" dirty="0" smtClean="0">
                        <a:latin typeface="Cambria Math" panose="02040503050406030204" pitchFamily="18" charset="0"/>
                      </a:rPr>
                      <m:t>𝑐</m:t>
                    </m:r>
                    <m:r>
                      <a:rPr lang="pt-BR" b="0" i="1" noProof="1" dirty="0" smtClean="0">
                        <a:latin typeface="Cambria Math" panose="02040503050406030204" pitchFamily="18" charset="0"/>
                      </a:rPr>
                      <m:t>&lt;</m:t>
                    </m:r>
                    <m:r>
                      <a:rPr lang="pt-BR" b="0" i="1" noProof="1" dirty="0" smtClean="0">
                        <a:latin typeface="Cambria Math" panose="02040503050406030204" pitchFamily="18" charset="0"/>
                      </a:rPr>
                      <m:t>𝑎</m:t>
                    </m:r>
                  </m:oMath>
                </a14:m>
                <a:r>
                  <a:rPr lang="pt-BR" noProof="1"/>
                  <a:t>. Entretanto, agora as firmas escolhem </a:t>
                </a:r>
                <a:r>
                  <a:rPr lang="pt-BR" i="1" noProof="1"/>
                  <a:t>preço</a:t>
                </a:r>
                <a:r>
                  <a:rPr lang="pt-BR" noProof="1"/>
                  <a:t> simultaneamente.</a:t>
                </a:r>
              </a:p>
              <a:p>
                <a:pPr algn="just"/>
                <a:endParaRPr lang="pt-BR" noProof="1"/>
              </a:p>
              <a:p>
                <a:pPr algn="just"/>
                <a:r>
                  <a:rPr lang="pt-BR" noProof="1"/>
                  <a:t>Ainda temos </a:t>
                </a:r>
                <a14:m>
                  <m:oMath xmlns:m="http://schemas.openxmlformats.org/officeDocument/2006/math">
                    <m:r>
                      <a:rPr lang="pt-BR" i="1" noProof="1" dirty="0">
                        <a:latin typeface="Cambria Math" panose="02040503050406030204" pitchFamily="18" charset="0"/>
                      </a:rPr>
                      <m:t>𝑖</m:t>
                    </m:r>
                    <m:r>
                      <a:rPr lang="pt-BR" i="1" noProof="1" dirty="0">
                        <a:latin typeface="Cambria Math" panose="02040503050406030204" pitchFamily="18" charset="0"/>
                      </a:rPr>
                      <m:t> ∈</m:t>
                    </m:r>
                    <m:r>
                      <a:rPr lang="pt-BR" i="1" noProof="1" dirty="0">
                        <a:latin typeface="Cambria Math" panose="02040503050406030204" pitchFamily="18" charset="0"/>
                        <a:ea typeface="Cambria Math" panose="02040503050406030204" pitchFamily="18" charset="0"/>
                      </a:rPr>
                      <m:t>𝐼</m:t>
                    </m:r>
                    <m:r>
                      <a:rPr lang="pt-BR" i="1" noProof="1" dirty="0">
                        <a:latin typeface="Cambria Math" panose="02040503050406030204" pitchFamily="18" charset="0"/>
                        <a:ea typeface="Cambria Math" panose="02040503050406030204" pitchFamily="18" charset="0"/>
                      </a:rPr>
                      <m:t>=</m:t>
                    </m:r>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1, 2</m:t>
                        </m:r>
                      </m:e>
                    </m:d>
                  </m:oMath>
                </a14:m>
                <a:r>
                  <a:rPr lang="pt-BR" noProof="1"/>
                  <a:t>, e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𝑆</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d>
                      <m:dPr>
                        <m:begChr m:val="["/>
                        <m:ctrlPr>
                          <a:rPr lang="pt-BR" i="1" noProof="1" dirty="0">
                            <a:latin typeface="Cambria Math" panose="02040503050406030204" pitchFamily="18" charset="0"/>
                          </a:rPr>
                        </m:ctrlPr>
                      </m:dPr>
                      <m:e>
                        <m:r>
                          <a:rPr lang="pt-BR" i="1" noProof="1" dirty="0">
                            <a:latin typeface="Cambria Math" panose="02040503050406030204" pitchFamily="18" charset="0"/>
                          </a:rPr>
                          <m:t>0,</m:t>
                        </m:r>
                        <m:r>
                          <a:rPr lang="pt-BR" i="1" noProof="1" dirty="0">
                            <a:latin typeface="Cambria Math" panose="02040503050406030204" pitchFamily="18" charset="0"/>
                            <a:ea typeface="Cambria Math" panose="02040503050406030204" pitchFamily="18" charset="0"/>
                          </a:rPr>
                          <m:t>∞</m:t>
                        </m:r>
                      </m:e>
                    </m:d>
                  </m:oMath>
                </a14:m>
                <a:r>
                  <a:rPr lang="pt-BR" noProof="1">
                    <a:ea typeface="Cambria Math" panose="02040503050406030204" pitchFamily="18" charset="0"/>
                  </a:rPr>
                  <a:t>, mas</a:t>
                </a:r>
                <a14:m>
                  <m:oMath xmlns:m="http://schemas.openxmlformats.org/officeDocument/2006/math">
                    <m:r>
                      <a:rPr lang="pt-BR" noProof="1" dirty="0">
                        <a:latin typeface="Cambria Math" panose="02040503050406030204" pitchFamily="18" charset="0"/>
                      </a:rPr>
                      <m:t> </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𝑝</m:t>
                        </m:r>
                      </m:e>
                      <m:sub>
                        <m:r>
                          <a:rPr lang="pt-BR" i="1" noProof="1" dirty="0">
                            <a:latin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≥0</m:t>
                    </m:r>
                  </m:oMath>
                </a14:m>
                <a:r>
                  <a:rPr lang="pt-BR" noProof="1">
                    <a:ea typeface="Cambria Math" panose="02040503050406030204" pitchFamily="18" charset="0"/>
                  </a:rPr>
                  <a:t>. </a:t>
                </a:r>
              </a:p>
              <a:p>
                <a:pPr algn="just"/>
                <a:endParaRPr lang="pt-BR" noProof="1">
                  <a:ea typeface="Cambria Math" panose="02040503050406030204" pitchFamily="18" charset="0"/>
                </a:endParaRPr>
              </a:p>
              <a:p>
                <a:pPr algn="just"/>
                <a:r>
                  <a:rPr lang="pt-BR" noProof="1">
                    <a:ea typeface="Cambria Math" panose="02040503050406030204" pitchFamily="18" charset="0"/>
                  </a:rPr>
                  <a:t>E quanto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𝑢</m:t>
                        </m:r>
                      </m:e>
                      <m:sub>
                        <m:r>
                          <a:rPr lang="pt-BR" i="1" noProof="1" dirty="0">
                            <a:latin typeface="Cambria Math" panose="02040503050406030204" pitchFamily="18" charset="0"/>
                          </a:rPr>
                          <m:t>𝑖</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𝑠</m:t>
                            </m:r>
                          </m:e>
                          <m:sub>
                            <m:r>
                              <a:rPr lang="pt-BR" i="1" noProof="1" dirty="0">
                                <a:latin typeface="Cambria Math" panose="02040503050406030204" pitchFamily="18" charset="0"/>
                              </a:rPr>
                              <m:t>𝑗</m:t>
                            </m:r>
                          </m:sub>
                        </m:sSub>
                      </m:e>
                    </m:d>
                  </m:oMath>
                </a14:m>
                <a:r>
                  <a:rPr lang="pt-BR" noProof="1"/>
                  <a:t>?</a:t>
                </a:r>
              </a:p>
              <a:p>
                <a:pPr algn="just"/>
                <a:endParaRPr lang="pt-BR" noProof="1"/>
              </a:p>
              <a:p>
                <a:pPr marL="0" indent="0" algn="ctr">
                  <a:buNone/>
                </a:pPr>
                <a14:m>
                  <m:oMath xmlns:m="http://schemas.openxmlformats.org/officeDocument/2006/math">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𝜋</m:t>
                        </m:r>
                      </m:e>
                      <m:sub>
                        <m:r>
                          <a:rPr lang="pt-BR" i="1" noProof="1" dirty="0">
                            <a:latin typeface="Cambria Math" panose="02040503050406030204" pitchFamily="18" charset="0"/>
                            <a:ea typeface="Cambria Math" panose="02040503050406030204" pitchFamily="18" charset="0"/>
                          </a:rPr>
                          <m:t>𝑖</m:t>
                        </m:r>
                      </m:sub>
                    </m:sSub>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𝑗</m:t>
                            </m:r>
                          </m:sub>
                        </m:sSub>
                      </m:e>
                    </m:d>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𝑗</m:t>
                            </m:r>
                          </m:sub>
                        </m:sSub>
                      </m:e>
                    </m:d>
                    <m:d>
                      <m:dPr>
                        <m:begChr m:val="["/>
                        <m:endChr m:val="]"/>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r>
                      <a:rPr lang="pt-BR" i="1" noProof="1" dirty="0">
                        <a:latin typeface="Cambria Math" panose="02040503050406030204" pitchFamily="18" charset="0"/>
                        <a:ea typeface="Cambria Math" panose="02040503050406030204" pitchFamily="18" charset="0"/>
                      </a:rPr>
                      <m:t>=</m:t>
                    </m:r>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𝑎</m:t>
                        </m:r>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𝑏</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𝑗</m:t>
                            </m:r>
                          </m:sub>
                        </m:sSub>
                      </m:e>
                    </m:d>
                    <m:d>
                      <m:dPr>
                        <m:begChr m:val="["/>
                        <m:endChr m:val="]"/>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oMath>
                </a14:m>
                <a:r>
                  <a:rPr lang="pt-BR" noProof="1"/>
                  <a:t> </a:t>
                </a:r>
              </a:p>
            </p:txBody>
          </p:sp>
        </mc:Choice>
        <mc:Fallback xmlns="">
          <p:sp>
            <p:nvSpPr>
              <p:cNvPr id="3" name="Content Placeholder 2">
                <a:extLst>
                  <a:ext uri="{FF2B5EF4-FFF2-40B4-BE49-F238E27FC236}">
                    <a16:creationId xmlns:a16="http://schemas.microsoft.com/office/drawing/2014/main" id="{E5AAC4CD-36D2-4E4E-801B-4976BFBEB7A1}"/>
                  </a:ext>
                </a:extLst>
              </p:cNvPr>
              <p:cNvSpPr>
                <a:spLocks noGrp="1" noRot="1" noChangeAspect="1" noMove="1" noResize="1" noEditPoints="1" noAdjustHandles="1" noChangeArrowheads="1" noChangeShapeType="1" noTextEdit="1"/>
              </p:cNvSpPr>
              <p:nvPr>
                <p:ph idx="1"/>
              </p:nvPr>
            </p:nvSpPr>
            <p:spPr>
              <a:blipFill>
                <a:blip r:embed="rId3"/>
                <a:stretch>
                  <a:fillRect l="-1043" t="-3081" r="-1159"/>
                </a:stretch>
              </a:blipFill>
            </p:spPr>
            <p:txBody>
              <a:bodyPr/>
              <a:lstStyle/>
              <a:p>
                <a:r>
                  <a:rPr lang="pt-BR">
                    <a:noFill/>
                  </a:rPr>
                  <a:t> </a:t>
                </a:r>
              </a:p>
            </p:txBody>
          </p:sp>
        </mc:Fallback>
      </mc:AlternateContent>
      <p:sp>
        <p:nvSpPr>
          <p:cNvPr id="6" name="Title 1">
            <a:extLst>
              <a:ext uri="{FF2B5EF4-FFF2-40B4-BE49-F238E27FC236}">
                <a16:creationId xmlns:a16="http://schemas.microsoft.com/office/drawing/2014/main" id="{7EE02967-5965-40B9-BD31-41240D563C87}"/>
              </a:ext>
            </a:extLst>
          </p:cNvPr>
          <p:cNvSpPr>
            <a:spLocks noGrp="1"/>
          </p:cNvSpPr>
          <p:nvPr>
            <p:ph type="title"/>
          </p:nvPr>
        </p:nvSpPr>
        <p:spPr>
          <a:xfrm>
            <a:off x="838200" y="365125"/>
            <a:ext cx="10515600" cy="1325563"/>
          </a:xfrm>
        </p:spPr>
        <p:txBody>
          <a:bodyPr>
            <a:normAutofit/>
          </a:bodyPr>
          <a:lstStyle/>
          <a:p>
            <a:r>
              <a:rPr lang="pt-BR" b="1" noProof="1"/>
              <a:t>Elementos do jogo</a:t>
            </a:r>
            <a:br>
              <a:rPr lang="pt-BR" b="1" noProof="1"/>
            </a:br>
            <a:r>
              <a:rPr lang="pt-BR" sz="2200" b="1" noProof="1"/>
              <a:t>Modelo de duopólio de Bertrand</a:t>
            </a:r>
          </a:p>
        </p:txBody>
      </p:sp>
      <p:sp>
        <p:nvSpPr>
          <p:cNvPr id="2" name="Footer Placeholder 1">
            <a:extLst>
              <a:ext uri="{FF2B5EF4-FFF2-40B4-BE49-F238E27FC236}">
                <a16:creationId xmlns:a16="http://schemas.microsoft.com/office/drawing/2014/main" id="{52DCAF19-C25F-412C-A962-1AAADCCEB31E}"/>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CF647AD0-3373-4BCF-92A8-A710D0D16FDF}"/>
              </a:ext>
            </a:extLst>
          </p:cNvPr>
          <p:cNvSpPr>
            <a:spLocks noGrp="1"/>
          </p:cNvSpPr>
          <p:nvPr>
            <p:ph type="sldNum" sz="quarter" idx="12"/>
          </p:nvPr>
        </p:nvSpPr>
        <p:spPr/>
        <p:txBody>
          <a:bodyPr/>
          <a:lstStyle/>
          <a:p>
            <a:fld id="{AF67EEE8-F201-4410-BA13-233EFB93B646}" type="slidenum">
              <a:rPr lang="pt-BR" smtClean="0"/>
              <a:t>56</a:t>
            </a:fld>
            <a:endParaRPr lang="pt-BR"/>
          </a:p>
        </p:txBody>
      </p:sp>
    </p:spTree>
    <p:extLst>
      <p:ext uri="{BB962C8B-B14F-4D97-AF65-F5344CB8AC3E}">
        <p14:creationId xmlns:p14="http://schemas.microsoft.com/office/powerpoint/2010/main" val="15789920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8EDC-0D1A-4B01-BEB8-760F5218E75C}"/>
              </a:ext>
            </a:extLst>
          </p:cNvPr>
          <p:cNvSpPr>
            <a:spLocks noGrp="1"/>
          </p:cNvSpPr>
          <p:nvPr>
            <p:ph type="title"/>
          </p:nvPr>
        </p:nvSpPr>
        <p:spPr/>
        <p:txBody>
          <a:bodyPr/>
          <a:lstStyle/>
          <a:p>
            <a:r>
              <a:rPr lang="pt-BR" b="1" noProof="1"/>
              <a:t>Equilíbrio de Nash</a:t>
            </a:r>
            <a:br>
              <a:rPr lang="pt-BR" b="1" noProof="1"/>
            </a:br>
            <a:r>
              <a:rPr lang="pt-BR" sz="2200" b="1" noProof="1"/>
              <a:t>Modelo de duopólio de Bertrand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6DC0F3-9F92-47CC-80D1-70AD64932A10}"/>
                  </a:ext>
                </a:extLst>
              </p:cNvPr>
              <p:cNvSpPr>
                <a:spLocks noGrp="1"/>
              </p:cNvSpPr>
              <p:nvPr>
                <p:ph idx="1"/>
              </p:nvPr>
            </p:nvSpPr>
            <p:spPr/>
            <p:txBody>
              <a:bodyPr>
                <a:normAutofit lnSpcReduction="10000"/>
              </a:bodyPr>
              <a:lstStyle/>
              <a:p>
                <a:r>
                  <a:rPr lang="pt-BR" noProof="1"/>
                  <a:t>Um perfil de preços </a:t>
                </a:r>
                <a14:m>
                  <m:oMath xmlns:m="http://schemas.openxmlformats.org/officeDocument/2006/math">
                    <m:d>
                      <m:dPr>
                        <m:ctrlPr>
                          <a:rPr lang="pt-BR" b="0" i="1" noProof="1" dirty="0" smtClean="0">
                            <a:latin typeface="Cambria Math" panose="02040503050406030204" pitchFamily="18" charset="0"/>
                          </a:rPr>
                        </m:ctrlPr>
                      </m:dPr>
                      <m:e>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1</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2</m:t>
                            </m:r>
                          </m:sub>
                          <m:sup>
                            <m:r>
                              <a:rPr lang="pt-BR" i="1" noProof="1" dirty="0">
                                <a:latin typeface="Cambria Math" panose="02040503050406030204" pitchFamily="18" charset="0"/>
                              </a:rPr>
                              <m:t>∗</m:t>
                            </m:r>
                          </m:sup>
                        </m:sSubSup>
                      </m:e>
                    </m:d>
                  </m:oMath>
                </a14:m>
                <a:r>
                  <a:rPr lang="pt-BR" noProof="1"/>
                  <a:t> é equilíbrio de Nash se, para cada firma </a:t>
                </a:r>
                <a14:m>
                  <m:oMath xmlns:m="http://schemas.openxmlformats.org/officeDocument/2006/math">
                    <m:r>
                      <a:rPr lang="pt-BR" b="0" i="1" noProof="1" dirty="0" smtClean="0">
                        <a:latin typeface="Cambria Math" panose="02040503050406030204" pitchFamily="18" charset="0"/>
                      </a:rPr>
                      <m:t>𝑖</m:t>
                    </m:r>
                  </m:oMath>
                </a14:m>
                <a:r>
                  <a:rPr lang="pt-BR" noProof="1"/>
                  <a:t>, </a:t>
                </a:r>
                <a14:m>
                  <m:oMath xmlns:m="http://schemas.openxmlformats.org/officeDocument/2006/math">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𝑖</m:t>
                        </m:r>
                      </m:sub>
                      <m:sup>
                        <m:r>
                          <a:rPr lang="pt-BR" b="0" i="1" noProof="1" dirty="0" smtClean="0">
                            <a:latin typeface="Cambria Math" panose="02040503050406030204" pitchFamily="18" charset="0"/>
                          </a:rPr>
                          <m:t>∗</m:t>
                        </m:r>
                      </m:sup>
                    </m:sSubSup>
                  </m:oMath>
                </a14:m>
                <a:r>
                  <a:rPr lang="pt-BR" noProof="1"/>
                  <a:t>resolve o seguinte problema:</a:t>
                </a:r>
              </a:p>
              <a:p>
                <a:endParaRPr lang="pt-BR" noProof="1"/>
              </a:p>
              <a:p>
                <a:pPr marL="0" indent="0">
                  <a:buNone/>
                </a:pPr>
                <a14:m>
                  <m:oMathPara xmlns:m="http://schemas.openxmlformats.org/officeDocument/2006/math">
                    <m:oMathParaPr>
                      <m:jc m:val="centerGroup"/>
                    </m:oMathParaPr>
                    <m:oMath xmlns:m="http://schemas.openxmlformats.org/officeDocument/2006/math">
                      <m:r>
                        <a:rPr lang="pt-BR" i="1" noProof="1" dirty="0">
                          <a:latin typeface="Cambria Math" panose="02040503050406030204" pitchFamily="18" charset="0"/>
                          <a:ea typeface="Cambria Math" panose="02040503050406030204" pitchFamily="18" charset="0"/>
                        </a:rPr>
                        <m:t>𝑚𝑎𝑥</m:t>
                      </m:r>
                      <m:r>
                        <a:rPr lang="pt-BR" i="1" noProof="1" dirty="0">
                          <a:latin typeface="Cambria Math" panose="02040503050406030204" pitchFamily="18" charset="0"/>
                          <a:ea typeface="Cambria Math" panose="02040503050406030204" pitchFamily="18" charset="0"/>
                        </a:rPr>
                        <m:t> </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𝜋</m:t>
                          </m:r>
                        </m:e>
                        <m:sub>
                          <m:r>
                            <a:rPr lang="pt-BR" i="1" noProof="1" dirty="0">
                              <a:latin typeface="Cambria Math" panose="02040503050406030204" pitchFamily="18" charset="0"/>
                              <a:ea typeface="Cambria Math" panose="02040503050406030204" pitchFamily="18" charset="0"/>
                            </a:rPr>
                            <m:t>𝑖</m:t>
                          </m:r>
                        </m:sub>
                      </m:sSub>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Sup>
                            <m:sSubSupPr>
                              <m:ctrlPr>
                                <a:rPr lang="en-US" b="0" i="1" noProof="1" dirty="0" smtClean="0">
                                  <a:latin typeface="Cambria Math" panose="02040503050406030204" pitchFamily="18" charset="0"/>
                                  <a:ea typeface="Cambria Math" panose="02040503050406030204" pitchFamily="18" charset="0"/>
                                </a:rPr>
                              </m:ctrlPr>
                            </m:sSubSupPr>
                            <m:e>
                              <m:r>
                                <a:rPr lang="pt-BR" b="0" i="1" noProof="1" dirty="0" smtClean="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𝑗</m:t>
                              </m:r>
                            </m:sub>
                            <m:sup>
                              <m:r>
                                <a:rPr lang="en-US" b="0" i="1" noProof="1" dirty="0" smtClean="0">
                                  <a:latin typeface="Cambria Math" panose="02040503050406030204" pitchFamily="18" charset="0"/>
                                  <a:ea typeface="Cambria Math" panose="02040503050406030204" pitchFamily="18" charset="0"/>
                                </a:rPr>
                                <m:t>∗</m:t>
                              </m:r>
                            </m:sup>
                          </m:sSubSup>
                        </m:e>
                      </m:d>
                      <m:r>
                        <a:rPr lang="pt-BR" i="1" noProof="1" dirty="0">
                          <a:latin typeface="Cambria Math" panose="02040503050406030204" pitchFamily="18" charset="0"/>
                          <a:ea typeface="Cambria Math" panose="02040503050406030204" pitchFamily="18" charset="0"/>
                        </a:rPr>
                        <m:t>=</m:t>
                      </m:r>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𝑎</m:t>
                          </m:r>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𝑏</m:t>
                          </m:r>
                          <m:sSubSup>
                            <m:sSubSupPr>
                              <m:ctrlPr>
                                <a:rPr lang="pt-BR" b="0" i="1" noProof="1" dirty="0" smtClean="0">
                                  <a:latin typeface="Cambria Math" panose="02040503050406030204" pitchFamily="18" charset="0"/>
                                  <a:ea typeface="Cambria Math" panose="02040503050406030204" pitchFamily="18" charset="0"/>
                                </a:rPr>
                              </m:ctrlPr>
                            </m:sSubSupPr>
                            <m:e>
                              <m:r>
                                <a:rPr lang="pt-BR" b="0" i="1" noProof="1" dirty="0" smtClean="0">
                                  <a:latin typeface="Cambria Math" panose="02040503050406030204" pitchFamily="18" charset="0"/>
                                  <a:ea typeface="Cambria Math" panose="02040503050406030204" pitchFamily="18" charset="0"/>
                                </a:rPr>
                                <m:t>𝑝</m:t>
                              </m:r>
                            </m:e>
                            <m:sub>
                              <m:r>
                                <a:rPr lang="pt-BR" b="0" i="1" noProof="1" dirty="0" smtClean="0">
                                  <a:latin typeface="Cambria Math" panose="02040503050406030204" pitchFamily="18" charset="0"/>
                                  <a:ea typeface="Cambria Math" panose="02040503050406030204" pitchFamily="18" charset="0"/>
                                </a:rPr>
                                <m:t>𝑗</m:t>
                              </m:r>
                            </m:sub>
                            <m:sup>
                              <m:r>
                                <a:rPr lang="pt-BR" b="0" i="1" noProof="1" dirty="0" smtClean="0">
                                  <a:latin typeface="Cambria Math" panose="02040503050406030204" pitchFamily="18" charset="0"/>
                                  <a:ea typeface="Cambria Math" panose="02040503050406030204" pitchFamily="18" charset="0"/>
                                </a:rPr>
                                <m:t>∗</m:t>
                              </m:r>
                            </m:sup>
                          </m:sSubSup>
                        </m:e>
                      </m:d>
                      <m:d>
                        <m:dPr>
                          <m:begChr m:val="["/>
                          <m:endChr m:val="]"/>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oMath>
                  </m:oMathPara>
                </a14:m>
                <a:endParaRPr lang="pt-BR" noProof="1"/>
              </a:p>
              <a:p>
                <a:endParaRPr lang="pt-BR" noProof="1"/>
              </a:p>
              <a:p>
                <a:pPr marL="0" indent="0">
                  <a:buNone/>
                </a:pPr>
                <a:r>
                  <a:rPr lang="pt-BR" noProof="1"/>
                  <a:t>P: Como encontramos a resolução desse problema?</a:t>
                </a:r>
              </a:p>
              <a:p>
                <a:pPr marL="0" indent="0">
                  <a:buNone/>
                </a:pPr>
                <a:r>
                  <a:rPr lang="pt-BR" noProof="1"/>
                  <a:t>R: Condição de Primeira Ordem (CPO)</a:t>
                </a:r>
              </a:p>
              <a:p>
                <a:pPr marL="0" indent="0">
                  <a:buNone/>
                </a:pPr>
                <a:endParaRPr lang="pt-BR" noProof="1"/>
              </a:p>
              <a:p>
                <a:pPr marL="0" indent="0">
                  <a:buNone/>
                </a:pPr>
                <a14:m>
                  <m:oMathPara xmlns:m="http://schemas.openxmlformats.org/officeDocument/2006/math">
                    <m:oMathParaPr>
                      <m:jc m:val="centerGroup"/>
                    </m:oMathParaPr>
                    <m:oMath xmlns:m="http://schemas.openxmlformats.org/officeDocument/2006/math">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𝑝</m:t>
                          </m:r>
                        </m:e>
                        <m:sub>
                          <m:r>
                            <a:rPr lang="pt-BR" i="1" noProof="1" dirty="0">
                              <a:latin typeface="Cambria Math" panose="02040503050406030204" pitchFamily="18" charset="0"/>
                            </a:rPr>
                            <m:t>𝑖</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r>
                        <a:rPr lang="pt-BR" i="1" noProof="1" dirty="0">
                          <a:latin typeface="Cambria Math" panose="02040503050406030204" pitchFamily="18" charset="0"/>
                        </a:rPr>
                        <m:t>(</m:t>
                      </m:r>
                      <m:r>
                        <a:rPr lang="pt-BR" i="1" noProof="1" dirty="0">
                          <a:latin typeface="Cambria Math" panose="02040503050406030204" pitchFamily="18" charset="0"/>
                        </a:rPr>
                        <m:t>𝑎</m:t>
                      </m:r>
                      <m:r>
                        <a:rPr lang="pt-BR" i="1" noProof="1" dirty="0">
                          <a:latin typeface="Cambria Math" panose="02040503050406030204" pitchFamily="18" charset="0"/>
                        </a:rPr>
                        <m:t>+</m:t>
                      </m:r>
                      <m:r>
                        <a:rPr lang="pt-BR" i="1" noProof="1" dirty="0">
                          <a:latin typeface="Cambria Math" panose="02040503050406030204" pitchFamily="18" charset="0"/>
                        </a:rPr>
                        <m:t>𝑏</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𝑝</m:t>
                          </m:r>
                        </m:e>
                        <m:sub>
                          <m:r>
                            <a:rPr lang="pt-BR" i="1" noProof="1" dirty="0">
                              <a:latin typeface="Cambria Math" panose="02040503050406030204" pitchFamily="18" charset="0"/>
                            </a:rPr>
                            <m:t>𝑗</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r>
                        <a:rPr lang="pt-BR" i="1" noProof="1" dirty="0">
                          <a:latin typeface="Cambria Math" panose="02040503050406030204" pitchFamily="18" charset="0"/>
                        </a:rPr>
                        <m:t>𝑐</m:t>
                      </m:r>
                      <m:r>
                        <a:rPr lang="pt-BR" i="1" noProof="1" dirty="0">
                          <a:latin typeface="Cambria Math" panose="02040503050406030204" pitchFamily="18" charset="0"/>
                        </a:rPr>
                        <m:t>)</m:t>
                      </m:r>
                    </m:oMath>
                  </m:oMathPara>
                </a14:m>
                <a:endParaRPr lang="pt-BR" noProof="1"/>
              </a:p>
              <a:p>
                <a:pPr marL="0" indent="0">
                  <a:buNone/>
                </a:pPr>
                <a:endParaRPr lang="pt-BR" noProof="1"/>
              </a:p>
              <a:p>
                <a:pPr marL="0" indent="0">
                  <a:lnSpc>
                    <a:spcPct val="150000"/>
                  </a:lnSpc>
                  <a:buNone/>
                </a:pPr>
                <a:endParaRPr lang="pt-BR" noProof="1"/>
              </a:p>
              <a:p>
                <a:pPr marL="0" indent="0">
                  <a:buNone/>
                </a:pPr>
                <a:endParaRPr lang="pt-BR" noProof="1"/>
              </a:p>
            </p:txBody>
          </p:sp>
        </mc:Choice>
        <mc:Fallback xmlns="">
          <p:sp>
            <p:nvSpPr>
              <p:cNvPr id="3" name="Content Placeholder 2">
                <a:extLst>
                  <a:ext uri="{FF2B5EF4-FFF2-40B4-BE49-F238E27FC236}">
                    <a16:creationId xmlns:a16="http://schemas.microsoft.com/office/drawing/2014/main" id="{B56DC0F3-9F92-47CC-80D1-70AD64932A10}"/>
                  </a:ext>
                </a:extLst>
              </p:cNvPr>
              <p:cNvSpPr>
                <a:spLocks noGrp="1" noRot="1" noChangeAspect="1" noMove="1" noResize="1" noEditPoints="1" noAdjustHandles="1" noChangeArrowheads="1" noChangeShapeType="1" noTextEdit="1"/>
              </p:cNvSpPr>
              <p:nvPr>
                <p:ph idx="1"/>
              </p:nvPr>
            </p:nvSpPr>
            <p:spPr>
              <a:blipFill>
                <a:blip r:embed="rId3"/>
                <a:stretch>
                  <a:fillRect l="-1217" t="-3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B013311-B6DC-43A2-9375-9B288B8B6E26}"/>
                  </a:ext>
                </a:extLst>
              </p:cNvPr>
              <p:cNvSpPr/>
              <p:nvPr/>
            </p:nvSpPr>
            <p:spPr>
              <a:xfrm>
                <a:off x="2853268" y="3429000"/>
                <a:ext cx="13592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0</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𝑝</m:t>
                          </m:r>
                        </m:e>
                        <m:sub>
                          <m:r>
                            <a:rPr lang="pt-BR" i="1">
                              <a:latin typeface="Cambria Math" panose="02040503050406030204" pitchFamily="18" charset="0"/>
                              <a:ea typeface="Cambria Math" panose="02040503050406030204" pitchFamily="18" charset="0"/>
                            </a:rPr>
                            <m:t>𝑖</m:t>
                          </m:r>
                        </m:sub>
                      </m:sSub>
                      <m:r>
                        <a:rPr lang="pt-BR" i="1">
                          <a:latin typeface="Cambria Math" panose="02040503050406030204" pitchFamily="18" charset="0"/>
                          <a:ea typeface="Cambria Math" panose="02040503050406030204" pitchFamily="18" charset="0"/>
                        </a:rPr>
                        <m:t>&lt;∞</m:t>
                      </m:r>
                    </m:oMath>
                  </m:oMathPara>
                </a14:m>
                <a:endParaRPr lang="pt-BR" dirty="0"/>
              </a:p>
            </p:txBody>
          </p:sp>
        </mc:Choice>
        <mc:Fallback xmlns="">
          <p:sp>
            <p:nvSpPr>
              <p:cNvPr id="5" name="Rectangle 4">
                <a:extLst>
                  <a:ext uri="{FF2B5EF4-FFF2-40B4-BE49-F238E27FC236}">
                    <a16:creationId xmlns:a16="http://schemas.microsoft.com/office/drawing/2014/main" id="{AB013311-B6DC-43A2-9375-9B288B8B6E26}"/>
                  </a:ext>
                </a:extLst>
              </p:cNvPr>
              <p:cNvSpPr>
                <a:spLocks noRot="1" noChangeAspect="1" noMove="1" noResize="1" noEditPoints="1" noAdjustHandles="1" noChangeArrowheads="1" noChangeShapeType="1" noTextEdit="1"/>
              </p:cNvSpPr>
              <p:nvPr/>
            </p:nvSpPr>
            <p:spPr>
              <a:xfrm>
                <a:off x="2853268" y="3429000"/>
                <a:ext cx="1359282" cy="369332"/>
              </a:xfrm>
              <a:prstGeom prst="rect">
                <a:avLst/>
              </a:prstGeom>
              <a:blipFill>
                <a:blip r:embed="rId4"/>
                <a:stretch>
                  <a:fillRect b="-6667"/>
                </a:stretch>
              </a:blipFill>
            </p:spPr>
            <p:txBody>
              <a:bodyPr/>
              <a:lstStyle/>
              <a:p>
                <a:r>
                  <a:rPr lang="pt-BR">
                    <a:noFill/>
                  </a:rPr>
                  <a:t> </a:t>
                </a:r>
              </a:p>
            </p:txBody>
          </p:sp>
        </mc:Fallback>
      </mc:AlternateContent>
      <p:sp>
        <p:nvSpPr>
          <p:cNvPr id="6" name="Rectangle 5">
            <a:extLst>
              <a:ext uri="{FF2B5EF4-FFF2-40B4-BE49-F238E27FC236}">
                <a16:creationId xmlns:a16="http://schemas.microsoft.com/office/drawing/2014/main" id="{28129C72-FC55-4F21-885A-2E1FD98DD16B}"/>
              </a:ext>
            </a:extLst>
          </p:cNvPr>
          <p:cNvSpPr/>
          <p:nvPr/>
        </p:nvSpPr>
        <p:spPr>
          <a:xfrm>
            <a:off x="838200" y="4461164"/>
            <a:ext cx="7474527" cy="1715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Footer Placeholder 3">
            <a:extLst>
              <a:ext uri="{FF2B5EF4-FFF2-40B4-BE49-F238E27FC236}">
                <a16:creationId xmlns:a16="http://schemas.microsoft.com/office/drawing/2014/main" id="{BFB53092-21BB-413F-B82C-A7BF9718CB85}"/>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48511EF9-504A-4AF7-8FF4-A410B733BCCD}"/>
              </a:ext>
            </a:extLst>
          </p:cNvPr>
          <p:cNvSpPr>
            <a:spLocks noGrp="1"/>
          </p:cNvSpPr>
          <p:nvPr>
            <p:ph type="sldNum" sz="quarter" idx="12"/>
          </p:nvPr>
        </p:nvSpPr>
        <p:spPr/>
        <p:txBody>
          <a:bodyPr/>
          <a:lstStyle/>
          <a:p>
            <a:fld id="{AF67EEE8-F201-4410-BA13-233EFB93B646}" type="slidenum">
              <a:rPr lang="pt-BR" smtClean="0"/>
              <a:t>57</a:t>
            </a:fld>
            <a:endParaRPr lang="pt-BR"/>
          </a:p>
        </p:txBody>
      </p:sp>
    </p:spTree>
    <p:extLst>
      <p:ext uri="{BB962C8B-B14F-4D97-AF65-F5344CB8AC3E}">
        <p14:creationId xmlns:p14="http://schemas.microsoft.com/office/powerpoint/2010/main" val="2810807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8EDC-0D1A-4B01-BEB8-760F5218E75C}"/>
              </a:ext>
            </a:extLst>
          </p:cNvPr>
          <p:cNvSpPr>
            <a:spLocks noGrp="1"/>
          </p:cNvSpPr>
          <p:nvPr>
            <p:ph type="title"/>
          </p:nvPr>
        </p:nvSpPr>
        <p:spPr/>
        <p:txBody>
          <a:bodyPr/>
          <a:lstStyle/>
          <a:p>
            <a:r>
              <a:rPr lang="pt-BR" b="1" noProof="1"/>
              <a:t>Equilíbrio de Nash</a:t>
            </a:r>
            <a:br>
              <a:rPr lang="pt-BR" b="1" noProof="1"/>
            </a:br>
            <a:r>
              <a:rPr lang="pt-BR" sz="2200" b="1" noProof="1"/>
              <a:t>Modelo de duopólio de Bertrand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6DC0F3-9F92-47CC-80D1-70AD64932A10}"/>
                  </a:ext>
                </a:extLst>
              </p:cNvPr>
              <p:cNvSpPr>
                <a:spLocks noGrp="1"/>
              </p:cNvSpPr>
              <p:nvPr>
                <p:ph idx="1"/>
              </p:nvPr>
            </p:nvSpPr>
            <p:spPr/>
            <p:txBody>
              <a:bodyPr>
                <a:normAutofit lnSpcReduction="10000"/>
              </a:bodyPr>
              <a:lstStyle/>
              <a:p>
                <a:r>
                  <a:rPr lang="pt-BR" noProof="1"/>
                  <a:t>Um perfil de preços </a:t>
                </a:r>
                <a14:m>
                  <m:oMath xmlns:m="http://schemas.openxmlformats.org/officeDocument/2006/math">
                    <m:d>
                      <m:dPr>
                        <m:ctrlPr>
                          <a:rPr lang="pt-BR" b="0" i="1" noProof="1" dirty="0" smtClean="0">
                            <a:latin typeface="Cambria Math" panose="02040503050406030204" pitchFamily="18" charset="0"/>
                          </a:rPr>
                        </m:ctrlPr>
                      </m:dPr>
                      <m:e>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1</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2</m:t>
                            </m:r>
                          </m:sub>
                          <m:sup>
                            <m:r>
                              <a:rPr lang="pt-BR" i="1" noProof="1" dirty="0">
                                <a:latin typeface="Cambria Math" panose="02040503050406030204" pitchFamily="18" charset="0"/>
                              </a:rPr>
                              <m:t>∗</m:t>
                            </m:r>
                          </m:sup>
                        </m:sSubSup>
                      </m:e>
                    </m:d>
                  </m:oMath>
                </a14:m>
                <a:r>
                  <a:rPr lang="pt-BR" noProof="1"/>
                  <a:t> é equilíbrio de Nash se, para cada firma </a:t>
                </a:r>
                <a14:m>
                  <m:oMath xmlns:m="http://schemas.openxmlformats.org/officeDocument/2006/math">
                    <m:r>
                      <a:rPr lang="pt-BR" b="0" i="1" noProof="1" dirty="0" smtClean="0">
                        <a:latin typeface="Cambria Math" panose="02040503050406030204" pitchFamily="18" charset="0"/>
                      </a:rPr>
                      <m:t>𝑖</m:t>
                    </m:r>
                  </m:oMath>
                </a14:m>
                <a:r>
                  <a:rPr lang="pt-BR" noProof="1"/>
                  <a:t>, </a:t>
                </a:r>
                <a14:m>
                  <m:oMath xmlns:m="http://schemas.openxmlformats.org/officeDocument/2006/math">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𝑖</m:t>
                        </m:r>
                      </m:sub>
                      <m:sup>
                        <m:r>
                          <a:rPr lang="pt-BR" b="0" i="1" noProof="1" dirty="0" smtClean="0">
                            <a:latin typeface="Cambria Math" panose="02040503050406030204" pitchFamily="18" charset="0"/>
                          </a:rPr>
                          <m:t>∗</m:t>
                        </m:r>
                      </m:sup>
                    </m:sSubSup>
                  </m:oMath>
                </a14:m>
                <a:r>
                  <a:rPr lang="pt-BR" noProof="1"/>
                  <a:t>resolve o seguinte problema:</a:t>
                </a:r>
              </a:p>
              <a:p>
                <a:endParaRPr lang="pt-BR" noProof="1"/>
              </a:p>
              <a:p>
                <a:pPr marL="0" indent="0">
                  <a:buNone/>
                </a:pPr>
                <a14:m>
                  <m:oMathPara xmlns:m="http://schemas.openxmlformats.org/officeDocument/2006/math">
                    <m:oMathParaPr>
                      <m:jc m:val="centerGroup"/>
                    </m:oMathParaPr>
                    <m:oMath xmlns:m="http://schemas.openxmlformats.org/officeDocument/2006/math">
                      <m:r>
                        <a:rPr lang="pt-BR" i="1" noProof="1" dirty="0">
                          <a:latin typeface="Cambria Math" panose="02040503050406030204" pitchFamily="18" charset="0"/>
                          <a:ea typeface="Cambria Math" panose="02040503050406030204" pitchFamily="18" charset="0"/>
                        </a:rPr>
                        <m:t>𝑚𝑎𝑥</m:t>
                      </m:r>
                      <m:r>
                        <a:rPr lang="pt-BR" i="1" noProof="1" dirty="0">
                          <a:latin typeface="Cambria Math" panose="02040503050406030204" pitchFamily="18" charset="0"/>
                          <a:ea typeface="Cambria Math" panose="02040503050406030204" pitchFamily="18" charset="0"/>
                        </a:rPr>
                        <m:t> </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𝜋</m:t>
                          </m:r>
                        </m:e>
                        <m:sub>
                          <m:r>
                            <a:rPr lang="pt-BR" i="1" noProof="1" dirty="0">
                              <a:latin typeface="Cambria Math" panose="02040503050406030204" pitchFamily="18" charset="0"/>
                              <a:ea typeface="Cambria Math" panose="02040503050406030204" pitchFamily="18" charset="0"/>
                            </a:rPr>
                            <m:t>𝑖</m:t>
                          </m:r>
                        </m:sub>
                      </m:sSub>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Sup>
                            <m:sSubSupPr>
                              <m:ctrlPr>
                                <a:rPr lang="en-US" i="1" noProof="1" dirty="0">
                                  <a:latin typeface="Cambria Math" panose="02040503050406030204" pitchFamily="18" charset="0"/>
                                  <a:ea typeface="Cambria Math" panose="02040503050406030204" pitchFamily="18" charset="0"/>
                                </a:rPr>
                              </m:ctrlPr>
                            </m:sSubSup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𝑗</m:t>
                              </m:r>
                            </m:sub>
                            <m:sup>
                              <m:r>
                                <a:rPr lang="en-US" i="1" noProof="1" dirty="0">
                                  <a:latin typeface="Cambria Math" panose="02040503050406030204" pitchFamily="18" charset="0"/>
                                  <a:ea typeface="Cambria Math" panose="02040503050406030204" pitchFamily="18" charset="0"/>
                                </a:rPr>
                                <m:t>∗</m:t>
                              </m:r>
                            </m:sup>
                          </m:sSubSup>
                        </m:e>
                      </m:d>
                      <m:r>
                        <a:rPr lang="pt-BR" i="1" noProof="1" dirty="0">
                          <a:latin typeface="Cambria Math" panose="02040503050406030204" pitchFamily="18" charset="0"/>
                          <a:ea typeface="Cambria Math" panose="02040503050406030204" pitchFamily="18" charset="0"/>
                        </a:rPr>
                        <m:t>=</m:t>
                      </m:r>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𝑎</m:t>
                          </m:r>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𝑏</m:t>
                          </m:r>
                          <m:sSubSup>
                            <m:sSubSupPr>
                              <m:ctrlPr>
                                <a:rPr lang="pt-BR" b="0" i="1" noProof="1" dirty="0" smtClean="0">
                                  <a:latin typeface="Cambria Math" panose="02040503050406030204" pitchFamily="18" charset="0"/>
                                  <a:ea typeface="Cambria Math" panose="02040503050406030204" pitchFamily="18" charset="0"/>
                                </a:rPr>
                              </m:ctrlPr>
                            </m:sSubSupPr>
                            <m:e>
                              <m:r>
                                <a:rPr lang="pt-BR" b="0" i="1" noProof="1" dirty="0" smtClean="0">
                                  <a:latin typeface="Cambria Math" panose="02040503050406030204" pitchFamily="18" charset="0"/>
                                  <a:ea typeface="Cambria Math" panose="02040503050406030204" pitchFamily="18" charset="0"/>
                                </a:rPr>
                                <m:t>𝑝</m:t>
                              </m:r>
                            </m:e>
                            <m:sub>
                              <m:r>
                                <a:rPr lang="pt-BR" b="0" i="1" noProof="1" dirty="0" smtClean="0">
                                  <a:latin typeface="Cambria Math" panose="02040503050406030204" pitchFamily="18" charset="0"/>
                                  <a:ea typeface="Cambria Math" panose="02040503050406030204" pitchFamily="18" charset="0"/>
                                </a:rPr>
                                <m:t>𝑗</m:t>
                              </m:r>
                            </m:sub>
                            <m:sup>
                              <m:r>
                                <a:rPr lang="pt-BR" b="0" i="1" noProof="1" dirty="0" smtClean="0">
                                  <a:latin typeface="Cambria Math" panose="02040503050406030204" pitchFamily="18" charset="0"/>
                                  <a:ea typeface="Cambria Math" panose="02040503050406030204" pitchFamily="18" charset="0"/>
                                </a:rPr>
                                <m:t>∗</m:t>
                              </m:r>
                            </m:sup>
                          </m:sSubSup>
                        </m:e>
                      </m:d>
                      <m:d>
                        <m:dPr>
                          <m:begChr m:val="["/>
                          <m:endChr m:val="]"/>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𝑝</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oMath>
                  </m:oMathPara>
                </a14:m>
                <a:endParaRPr lang="pt-BR" noProof="1"/>
              </a:p>
              <a:p>
                <a:endParaRPr lang="pt-BR" noProof="1"/>
              </a:p>
              <a:p>
                <a:pPr marL="0" indent="0">
                  <a:buNone/>
                </a:pPr>
                <a:r>
                  <a:rPr lang="pt-BR" noProof="1"/>
                  <a:t>P: Como encontramos a resolução desse problema?</a:t>
                </a:r>
              </a:p>
              <a:p>
                <a:pPr marL="0" indent="0">
                  <a:buNone/>
                </a:pPr>
                <a:r>
                  <a:rPr lang="pt-BR" noProof="1"/>
                  <a:t>R: Condição de Primeira Ordem (CPO)</a:t>
                </a:r>
              </a:p>
              <a:p>
                <a:pPr marL="0" indent="0">
                  <a:buNone/>
                </a:pPr>
                <a:endParaRPr lang="pt-BR" noProof="1"/>
              </a:p>
              <a:p>
                <a:pPr marL="0" indent="0">
                  <a:buNone/>
                </a:pPr>
                <a14:m>
                  <m:oMathPara xmlns:m="http://schemas.openxmlformats.org/officeDocument/2006/math">
                    <m:oMathParaPr>
                      <m:jc m:val="centerGroup"/>
                    </m:oMathParaPr>
                    <m:oMath xmlns:m="http://schemas.openxmlformats.org/officeDocument/2006/math">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𝑝</m:t>
                          </m:r>
                        </m:e>
                        <m:sub>
                          <m:r>
                            <a:rPr lang="pt-BR" i="1" noProof="1" dirty="0">
                              <a:latin typeface="Cambria Math" panose="02040503050406030204" pitchFamily="18" charset="0"/>
                            </a:rPr>
                            <m:t>𝑖</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r>
                        <a:rPr lang="pt-BR" i="1" noProof="1" dirty="0">
                          <a:latin typeface="Cambria Math" panose="02040503050406030204" pitchFamily="18" charset="0"/>
                        </a:rPr>
                        <m:t>(</m:t>
                      </m:r>
                      <m:r>
                        <a:rPr lang="pt-BR" i="1" noProof="1" dirty="0">
                          <a:latin typeface="Cambria Math" panose="02040503050406030204" pitchFamily="18" charset="0"/>
                        </a:rPr>
                        <m:t>𝑎</m:t>
                      </m:r>
                      <m:r>
                        <a:rPr lang="pt-BR" i="1" noProof="1" dirty="0">
                          <a:latin typeface="Cambria Math" panose="02040503050406030204" pitchFamily="18" charset="0"/>
                        </a:rPr>
                        <m:t>+</m:t>
                      </m:r>
                      <m:r>
                        <a:rPr lang="pt-BR" i="1" noProof="1" dirty="0">
                          <a:latin typeface="Cambria Math" panose="02040503050406030204" pitchFamily="18" charset="0"/>
                        </a:rPr>
                        <m:t>𝑏</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𝑝</m:t>
                          </m:r>
                        </m:e>
                        <m:sub>
                          <m:r>
                            <a:rPr lang="pt-BR" i="1" noProof="1" dirty="0">
                              <a:latin typeface="Cambria Math" panose="02040503050406030204" pitchFamily="18" charset="0"/>
                            </a:rPr>
                            <m:t>𝑗</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r>
                        <a:rPr lang="pt-BR" i="1" noProof="1" dirty="0">
                          <a:latin typeface="Cambria Math" panose="02040503050406030204" pitchFamily="18" charset="0"/>
                        </a:rPr>
                        <m:t>𝑐</m:t>
                      </m:r>
                      <m:r>
                        <a:rPr lang="pt-BR" i="1" noProof="1" dirty="0">
                          <a:latin typeface="Cambria Math" panose="02040503050406030204" pitchFamily="18" charset="0"/>
                        </a:rPr>
                        <m:t>)</m:t>
                      </m:r>
                    </m:oMath>
                  </m:oMathPara>
                </a14:m>
                <a:endParaRPr lang="pt-BR" noProof="1"/>
              </a:p>
              <a:p>
                <a:pPr marL="0" indent="0">
                  <a:buNone/>
                </a:pPr>
                <a:endParaRPr lang="pt-BR" noProof="1"/>
              </a:p>
              <a:p>
                <a:pPr marL="0" indent="0">
                  <a:lnSpc>
                    <a:spcPct val="150000"/>
                  </a:lnSpc>
                  <a:buNone/>
                </a:pPr>
                <a:endParaRPr lang="pt-BR" noProof="1"/>
              </a:p>
              <a:p>
                <a:pPr marL="0" indent="0">
                  <a:buNone/>
                </a:pPr>
                <a:endParaRPr lang="pt-BR" noProof="1"/>
              </a:p>
            </p:txBody>
          </p:sp>
        </mc:Choice>
        <mc:Fallback xmlns="">
          <p:sp>
            <p:nvSpPr>
              <p:cNvPr id="3" name="Content Placeholder 2">
                <a:extLst>
                  <a:ext uri="{FF2B5EF4-FFF2-40B4-BE49-F238E27FC236}">
                    <a16:creationId xmlns:a16="http://schemas.microsoft.com/office/drawing/2014/main" id="{B56DC0F3-9F92-47CC-80D1-70AD64932A10}"/>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B013311-B6DC-43A2-9375-9B288B8B6E26}"/>
                  </a:ext>
                </a:extLst>
              </p:cNvPr>
              <p:cNvSpPr/>
              <p:nvPr/>
            </p:nvSpPr>
            <p:spPr>
              <a:xfrm>
                <a:off x="2853268" y="3429000"/>
                <a:ext cx="13592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0</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𝑝</m:t>
                          </m:r>
                        </m:e>
                        <m:sub>
                          <m:r>
                            <a:rPr lang="pt-BR" i="1">
                              <a:latin typeface="Cambria Math" panose="02040503050406030204" pitchFamily="18" charset="0"/>
                              <a:ea typeface="Cambria Math" panose="02040503050406030204" pitchFamily="18" charset="0"/>
                            </a:rPr>
                            <m:t>𝑖</m:t>
                          </m:r>
                        </m:sub>
                      </m:sSub>
                      <m:r>
                        <a:rPr lang="pt-BR" i="1">
                          <a:latin typeface="Cambria Math" panose="02040503050406030204" pitchFamily="18" charset="0"/>
                          <a:ea typeface="Cambria Math" panose="02040503050406030204" pitchFamily="18" charset="0"/>
                        </a:rPr>
                        <m:t>&lt;∞</m:t>
                      </m:r>
                    </m:oMath>
                  </m:oMathPara>
                </a14:m>
                <a:endParaRPr lang="pt-BR" dirty="0"/>
              </a:p>
            </p:txBody>
          </p:sp>
        </mc:Choice>
        <mc:Fallback xmlns="">
          <p:sp>
            <p:nvSpPr>
              <p:cNvPr id="5" name="Rectangle 4">
                <a:extLst>
                  <a:ext uri="{FF2B5EF4-FFF2-40B4-BE49-F238E27FC236}">
                    <a16:creationId xmlns:a16="http://schemas.microsoft.com/office/drawing/2014/main" id="{AB013311-B6DC-43A2-9375-9B288B8B6E26}"/>
                  </a:ext>
                </a:extLst>
              </p:cNvPr>
              <p:cNvSpPr>
                <a:spLocks noRot="1" noChangeAspect="1" noMove="1" noResize="1" noEditPoints="1" noAdjustHandles="1" noChangeArrowheads="1" noChangeShapeType="1" noTextEdit="1"/>
              </p:cNvSpPr>
              <p:nvPr/>
            </p:nvSpPr>
            <p:spPr>
              <a:xfrm>
                <a:off x="2853268" y="3429000"/>
                <a:ext cx="1359282" cy="369332"/>
              </a:xfrm>
              <a:prstGeom prst="rect">
                <a:avLst/>
              </a:prstGeom>
              <a:blipFill>
                <a:blip r:embed="rId3"/>
                <a:stretch>
                  <a:fillRect b="-6667"/>
                </a:stretch>
              </a:blipFill>
            </p:spPr>
            <p:txBody>
              <a:bodyPr/>
              <a:lstStyle/>
              <a:p>
                <a:r>
                  <a:rPr lang="pt-BR">
                    <a:noFill/>
                  </a:rPr>
                  <a:t> </a:t>
                </a:r>
              </a:p>
            </p:txBody>
          </p:sp>
        </mc:Fallback>
      </mc:AlternateContent>
      <p:sp>
        <p:nvSpPr>
          <p:cNvPr id="9" name="Footer Placeholder 8">
            <a:extLst>
              <a:ext uri="{FF2B5EF4-FFF2-40B4-BE49-F238E27FC236}">
                <a16:creationId xmlns:a16="http://schemas.microsoft.com/office/drawing/2014/main" id="{8CDEDA81-F9C4-4A9D-9E6F-CE964C04D36D}"/>
              </a:ext>
            </a:extLst>
          </p:cNvPr>
          <p:cNvSpPr>
            <a:spLocks noGrp="1"/>
          </p:cNvSpPr>
          <p:nvPr>
            <p:ph type="ftr" sz="quarter" idx="11"/>
          </p:nvPr>
        </p:nvSpPr>
        <p:spPr/>
        <p:txBody>
          <a:bodyPr/>
          <a:lstStyle/>
          <a:p>
            <a:r>
              <a:rPr lang="pt-BR" dirty="0"/>
              <a:t>Robson Tigre </a:t>
            </a:r>
            <a:endParaRPr lang="en-US" dirty="0"/>
          </a:p>
        </p:txBody>
      </p:sp>
      <p:sp>
        <p:nvSpPr>
          <p:cNvPr id="10" name="Slide Number Placeholder 9">
            <a:extLst>
              <a:ext uri="{FF2B5EF4-FFF2-40B4-BE49-F238E27FC236}">
                <a16:creationId xmlns:a16="http://schemas.microsoft.com/office/drawing/2014/main" id="{77B50ED7-A5AE-42D8-83B1-A3384BF7AA09}"/>
              </a:ext>
            </a:extLst>
          </p:cNvPr>
          <p:cNvSpPr>
            <a:spLocks noGrp="1"/>
          </p:cNvSpPr>
          <p:nvPr>
            <p:ph type="sldNum" sz="quarter" idx="12"/>
          </p:nvPr>
        </p:nvSpPr>
        <p:spPr/>
        <p:txBody>
          <a:bodyPr/>
          <a:lstStyle/>
          <a:p>
            <a:fld id="{AF67EEE8-F201-4410-BA13-233EFB93B646}" type="slidenum">
              <a:rPr lang="pt-BR" smtClean="0"/>
              <a:t>58</a:t>
            </a:fld>
            <a:endParaRPr lang="pt-BR"/>
          </a:p>
        </p:txBody>
      </p:sp>
    </p:spTree>
    <p:extLst>
      <p:ext uri="{BB962C8B-B14F-4D97-AF65-F5344CB8AC3E}">
        <p14:creationId xmlns:p14="http://schemas.microsoft.com/office/powerpoint/2010/main" val="15242686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FE93FF-A107-416D-B5EC-84E5A81648D1}"/>
                  </a:ext>
                </a:extLst>
              </p:cNvPr>
              <p:cNvSpPr>
                <a:spLocks noGrp="1"/>
              </p:cNvSpPr>
              <p:nvPr>
                <p:ph idx="1"/>
              </p:nvPr>
            </p:nvSpPr>
            <p:spPr/>
            <p:txBody>
              <a:bodyPr/>
              <a:lstStyle/>
              <a:p>
                <a:r>
                  <a:rPr lang="pt-BR" noProof="1"/>
                  <a:t>Portanto, se um perfil de estratégias </a:t>
                </a:r>
                <a14:m>
                  <m:oMath xmlns:m="http://schemas.openxmlformats.org/officeDocument/2006/math">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𝑝</m:t>
                        </m:r>
                      </m:e>
                      <m:sub>
                        <m:r>
                          <a:rPr lang="pt-BR" b="0" i="1" noProof="1" dirty="0" smtClean="0">
                            <a:latin typeface="Cambria Math" panose="02040503050406030204" pitchFamily="18" charset="0"/>
                          </a:rPr>
                          <m:t>1</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2</m:t>
                        </m:r>
                      </m:sub>
                      <m:sup>
                        <m:r>
                          <a:rPr lang="pt-BR" i="1" noProof="1" dirty="0">
                            <a:latin typeface="Cambria Math" panose="02040503050406030204" pitchFamily="18" charset="0"/>
                          </a:rPr>
                          <m:t>∗</m:t>
                        </m:r>
                      </m:sup>
                    </m:sSubSup>
                    <m:r>
                      <a:rPr lang="pt-BR" b="0" i="1" noProof="1" dirty="0" smtClean="0">
                        <a:latin typeface="Cambria Math" panose="02040503050406030204" pitchFamily="18" charset="0"/>
                      </a:rPr>
                      <m:t>)</m:t>
                    </m:r>
                  </m:oMath>
                </a14:m>
                <a:r>
                  <a:rPr lang="pt-BR" noProof="1"/>
                  <a:t> é equilíbrio de Nash, a escolha dos preços pelas firmas deve satisfazer:</a:t>
                </a:r>
              </a:p>
              <a:p>
                <a:endParaRPr lang="pt-BR" noProof="1"/>
              </a:p>
              <a:p>
                <a:pPr marL="0" indent="0" algn="ctr">
                  <a:buNone/>
                </a:pPr>
                <a14:m>
                  <m:oMath xmlns:m="http://schemas.openxmlformats.org/officeDocument/2006/math">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1</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r>
                      <a:rPr lang="pt-BR" i="1" noProof="1" dirty="0">
                        <a:latin typeface="Cambria Math" panose="02040503050406030204" pitchFamily="18" charset="0"/>
                      </a:rPr>
                      <m:t>(</m:t>
                    </m:r>
                    <m:r>
                      <a:rPr lang="pt-BR" i="1" noProof="1" dirty="0">
                        <a:latin typeface="Cambria Math" panose="02040503050406030204" pitchFamily="18" charset="0"/>
                      </a:rPr>
                      <m:t>𝑎</m:t>
                    </m:r>
                    <m:r>
                      <a:rPr lang="pt-BR" i="1" noProof="1" dirty="0">
                        <a:latin typeface="Cambria Math" panose="02040503050406030204" pitchFamily="18" charset="0"/>
                      </a:rPr>
                      <m:t>+</m:t>
                    </m:r>
                    <m:r>
                      <a:rPr lang="pt-BR" i="1" noProof="1" dirty="0">
                        <a:latin typeface="Cambria Math" panose="02040503050406030204" pitchFamily="18" charset="0"/>
                      </a:rPr>
                      <m:t>𝑏</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2</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r>
                      <a:rPr lang="pt-BR" i="1" noProof="1" dirty="0">
                        <a:latin typeface="Cambria Math" panose="02040503050406030204" pitchFamily="18" charset="0"/>
                      </a:rPr>
                      <m:t>𝑐</m:t>
                    </m:r>
                    <m:r>
                      <a:rPr lang="pt-BR" i="1" noProof="1" dirty="0">
                        <a:latin typeface="Cambria Math" panose="02040503050406030204" pitchFamily="18" charset="0"/>
                      </a:rPr>
                      <m:t>)</m:t>
                    </m:r>
                  </m:oMath>
                </a14:m>
                <a:r>
                  <a:rPr lang="pt-BR" noProof="1"/>
                  <a:t> e </a:t>
                </a:r>
                <a14:m>
                  <m:oMath xmlns:m="http://schemas.openxmlformats.org/officeDocument/2006/math">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2</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f>
                      <m:fPr>
                        <m:ctrlPr>
                          <a:rPr lang="pt-BR" i="1" noProof="1" dirty="0">
                            <a:latin typeface="Cambria Math" panose="02040503050406030204" pitchFamily="18" charset="0"/>
                          </a:rPr>
                        </m:ctrlPr>
                      </m:fPr>
                      <m:num>
                        <m:r>
                          <a:rPr lang="pt-BR" i="1" noProof="1" dirty="0">
                            <a:latin typeface="Cambria Math" panose="02040503050406030204" pitchFamily="18" charset="0"/>
                          </a:rPr>
                          <m:t>1</m:t>
                        </m:r>
                      </m:num>
                      <m:den>
                        <m:r>
                          <a:rPr lang="pt-BR" i="1" noProof="1" dirty="0">
                            <a:latin typeface="Cambria Math" panose="02040503050406030204" pitchFamily="18" charset="0"/>
                          </a:rPr>
                          <m:t>2</m:t>
                        </m:r>
                      </m:den>
                    </m:f>
                    <m:r>
                      <a:rPr lang="pt-BR" i="1" noProof="1" dirty="0">
                        <a:latin typeface="Cambria Math" panose="02040503050406030204" pitchFamily="18" charset="0"/>
                      </a:rPr>
                      <m:t>(</m:t>
                    </m:r>
                    <m:r>
                      <a:rPr lang="pt-BR" i="1" noProof="1" dirty="0">
                        <a:latin typeface="Cambria Math" panose="02040503050406030204" pitchFamily="18" charset="0"/>
                      </a:rPr>
                      <m:t>𝑎</m:t>
                    </m:r>
                    <m:r>
                      <a:rPr lang="pt-BR" i="1" noProof="1" dirty="0">
                        <a:latin typeface="Cambria Math" panose="02040503050406030204" pitchFamily="18" charset="0"/>
                      </a:rPr>
                      <m:t>+</m:t>
                    </m:r>
                    <m:r>
                      <a:rPr lang="pt-BR" i="1" noProof="1" dirty="0">
                        <a:latin typeface="Cambria Math" panose="02040503050406030204" pitchFamily="18" charset="0"/>
                      </a:rPr>
                      <m:t>𝑏</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1</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r>
                      <a:rPr lang="pt-BR" i="1" noProof="1" dirty="0">
                        <a:latin typeface="Cambria Math" panose="02040503050406030204" pitchFamily="18" charset="0"/>
                      </a:rPr>
                      <m:t>𝑐</m:t>
                    </m:r>
                    <m:r>
                      <a:rPr lang="pt-BR" i="1" noProof="1" dirty="0">
                        <a:latin typeface="Cambria Math" panose="02040503050406030204" pitchFamily="18" charset="0"/>
                      </a:rPr>
                      <m:t>)</m:t>
                    </m:r>
                  </m:oMath>
                </a14:m>
                <a:endParaRPr lang="pt-BR" noProof="1"/>
              </a:p>
              <a:p>
                <a:pPr marL="0" indent="0" algn="ctr">
                  <a:buNone/>
                </a:pPr>
                <a:endParaRPr lang="pt-BR" noProof="1"/>
              </a:p>
              <a:p>
                <a:pPr marL="0" indent="0">
                  <a:buNone/>
                </a:pPr>
                <a:r>
                  <a:rPr lang="pt-BR" noProof="1"/>
                  <a:t>Resolvendo o par de equações acima, encontramos que:</a:t>
                </a:r>
              </a:p>
              <a:p>
                <a:pPr marL="0" indent="0">
                  <a:buNone/>
                </a:pPr>
                <a:endParaRPr lang="pt-BR" noProof="1"/>
              </a:p>
              <a:p>
                <a:pPr marL="0" indent="0">
                  <a:buNone/>
                </a:pPr>
                <a14:m>
                  <m:oMathPara xmlns:m="http://schemas.openxmlformats.org/officeDocument/2006/math">
                    <m:oMathParaPr>
                      <m:jc m:val="centerGroup"/>
                    </m:oMathParaPr>
                    <m:oMath xmlns:m="http://schemas.openxmlformats.org/officeDocument/2006/math">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𝑝</m:t>
                          </m:r>
                        </m:e>
                        <m:sub>
                          <m:r>
                            <a:rPr lang="pt-BR" i="1" noProof="1" dirty="0">
                              <a:latin typeface="Cambria Math" panose="02040503050406030204" pitchFamily="18" charset="0"/>
                            </a:rPr>
                            <m:t>1</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𝑝</m:t>
                          </m:r>
                        </m:e>
                        <m:sub>
                          <m:r>
                            <a:rPr lang="pt-BR" b="0" i="1" noProof="1" dirty="0" smtClean="0">
                              <a:latin typeface="Cambria Math" panose="02040503050406030204" pitchFamily="18" charset="0"/>
                            </a:rPr>
                            <m:t>2</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f>
                        <m:fPr>
                          <m:ctrlPr>
                            <a:rPr lang="pt-BR" b="0" i="1" noProof="1" dirty="0" smtClean="0">
                              <a:latin typeface="Cambria Math" panose="02040503050406030204" pitchFamily="18" charset="0"/>
                            </a:rPr>
                          </m:ctrlPr>
                        </m:fPr>
                        <m:num>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e>
                          </m:d>
                        </m:num>
                        <m:den>
                          <m:r>
                            <a:rPr lang="pt-BR" b="0" i="1" noProof="1" dirty="0" smtClean="0">
                              <a:latin typeface="Cambria Math" panose="02040503050406030204" pitchFamily="18" charset="0"/>
                            </a:rPr>
                            <m:t>2−</m:t>
                          </m:r>
                          <m:r>
                            <a:rPr lang="pt-BR" b="0" i="1" noProof="1" dirty="0" smtClean="0">
                              <a:latin typeface="Cambria Math" panose="02040503050406030204" pitchFamily="18" charset="0"/>
                            </a:rPr>
                            <m:t>𝑏</m:t>
                          </m:r>
                        </m:den>
                      </m:f>
                    </m:oMath>
                  </m:oMathPara>
                </a14:m>
                <a:endParaRPr lang="pt-BR" noProof="1"/>
              </a:p>
            </p:txBody>
          </p:sp>
        </mc:Choice>
        <mc:Fallback xmlns="">
          <p:sp>
            <p:nvSpPr>
              <p:cNvPr id="3" name="Content Placeholder 2">
                <a:extLst>
                  <a:ext uri="{FF2B5EF4-FFF2-40B4-BE49-F238E27FC236}">
                    <a16:creationId xmlns:a16="http://schemas.microsoft.com/office/drawing/2014/main" id="{64FE93FF-A107-416D-B5EC-84E5A81648D1}"/>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C8D26A83-D23E-41C0-B876-1573831B5F1B}"/>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Modelo de duopólio de Bertrand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DDEE2F-370A-4AAC-9B76-381E25250FF6}"/>
                  </a:ext>
                </a:extLst>
              </p:cNvPr>
              <p:cNvSpPr txBox="1"/>
              <p:nvPr/>
            </p:nvSpPr>
            <p:spPr>
              <a:xfrm>
                <a:off x="9112770" y="6495009"/>
                <a:ext cx="4482060" cy="323165"/>
              </a:xfrm>
              <a:prstGeom prst="rect">
                <a:avLst/>
              </a:prstGeom>
              <a:noFill/>
            </p:spPr>
            <p:txBody>
              <a:bodyPr wrap="square" rtlCol="0">
                <a:spAutoFit/>
              </a:bodyPr>
              <a:lstStyle/>
              <a:p>
                <a:r>
                  <a:rPr lang="pt-BR" sz="1500" dirty="0">
                    <a:solidFill>
                      <a:srgbClr val="FF0000"/>
                    </a:solidFill>
                  </a:rPr>
                  <a:t>*</a:t>
                </a:r>
                <a:r>
                  <a:rPr lang="pt-BR" sz="1500" dirty="0"/>
                  <a:t> </a:t>
                </a:r>
                <a14:m>
                  <m:oMath xmlns:m="http://schemas.openxmlformats.org/officeDocument/2006/math">
                    <m:r>
                      <a:rPr lang="pt-BR" sz="1500" i="1" dirty="0" smtClean="0">
                        <a:latin typeface="Cambria Math" panose="02040503050406030204" pitchFamily="18" charset="0"/>
                      </a:rPr>
                      <m:t>𝑏</m:t>
                    </m:r>
                    <m:r>
                      <a:rPr lang="pt-BR" sz="1500" i="1" dirty="0" smtClean="0">
                        <a:latin typeface="Cambria Math" panose="02040503050406030204" pitchFamily="18" charset="0"/>
                      </a:rPr>
                      <m:t>&lt;2</m:t>
                    </m:r>
                  </m:oMath>
                </a14:m>
                <a:r>
                  <a:rPr lang="pt-BR" sz="1500" dirty="0"/>
                  <a:t> para que haja equilíbrio</a:t>
                </a:r>
              </a:p>
            </p:txBody>
          </p:sp>
        </mc:Choice>
        <mc:Fallback xmlns="">
          <p:sp>
            <p:nvSpPr>
              <p:cNvPr id="5" name="TextBox 4">
                <a:extLst>
                  <a:ext uri="{FF2B5EF4-FFF2-40B4-BE49-F238E27FC236}">
                    <a16:creationId xmlns:a16="http://schemas.microsoft.com/office/drawing/2014/main" id="{23DDEE2F-370A-4AAC-9B76-381E25250FF6}"/>
                  </a:ext>
                </a:extLst>
              </p:cNvPr>
              <p:cNvSpPr txBox="1">
                <a:spLocks noRot="1" noChangeAspect="1" noMove="1" noResize="1" noEditPoints="1" noAdjustHandles="1" noChangeArrowheads="1" noChangeShapeType="1" noTextEdit="1"/>
              </p:cNvSpPr>
              <p:nvPr/>
            </p:nvSpPr>
            <p:spPr>
              <a:xfrm>
                <a:off x="9112770" y="6495009"/>
                <a:ext cx="4482060" cy="323165"/>
              </a:xfrm>
              <a:prstGeom prst="rect">
                <a:avLst/>
              </a:prstGeom>
              <a:blipFill>
                <a:blip r:embed="rId4"/>
                <a:stretch>
                  <a:fillRect l="-544" t="-3774" b="-20755"/>
                </a:stretch>
              </a:blipFill>
            </p:spPr>
            <p:txBody>
              <a:bodyPr/>
              <a:lstStyle/>
              <a:p>
                <a:r>
                  <a:rPr lang="pt-BR">
                    <a:noFill/>
                  </a:rPr>
                  <a:t> </a:t>
                </a:r>
              </a:p>
            </p:txBody>
          </p:sp>
        </mc:Fallback>
      </mc:AlternateContent>
      <p:sp>
        <p:nvSpPr>
          <p:cNvPr id="2" name="Footer Placeholder 1">
            <a:extLst>
              <a:ext uri="{FF2B5EF4-FFF2-40B4-BE49-F238E27FC236}">
                <a16:creationId xmlns:a16="http://schemas.microsoft.com/office/drawing/2014/main" id="{6AA5CAE7-5D97-4860-8802-C1A716AC37AC}"/>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27CF793A-0447-4E91-A798-FD24C8AA7C15}"/>
              </a:ext>
            </a:extLst>
          </p:cNvPr>
          <p:cNvSpPr>
            <a:spLocks noGrp="1"/>
          </p:cNvSpPr>
          <p:nvPr>
            <p:ph type="sldNum" sz="quarter" idx="12"/>
          </p:nvPr>
        </p:nvSpPr>
        <p:spPr/>
        <p:txBody>
          <a:bodyPr/>
          <a:lstStyle/>
          <a:p>
            <a:fld id="{AF67EEE8-F201-4410-BA13-233EFB93B646}" type="slidenum">
              <a:rPr lang="pt-BR" smtClean="0"/>
              <a:t>59</a:t>
            </a:fld>
            <a:endParaRPr lang="pt-BR"/>
          </a:p>
        </p:txBody>
      </p:sp>
    </p:spTree>
    <p:extLst>
      <p:ext uri="{BB962C8B-B14F-4D97-AF65-F5344CB8AC3E}">
        <p14:creationId xmlns:p14="http://schemas.microsoft.com/office/powerpoint/2010/main" val="90730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92028B-BC20-49F1-A531-5DC1FD4C1F73}"/>
                  </a:ext>
                </a:extLst>
              </p:cNvPr>
              <p:cNvSpPr>
                <a:spLocks noGrp="1"/>
              </p:cNvSpPr>
              <p:nvPr>
                <p:ph idx="1"/>
              </p:nvPr>
            </p:nvSpPr>
            <p:spPr>
              <a:xfrm>
                <a:off x="838200" y="935210"/>
                <a:ext cx="10515600" cy="5786265"/>
              </a:xfrm>
            </p:spPr>
            <p:txBody>
              <a:bodyPr>
                <a:normAutofit/>
              </a:bodyPr>
              <a:lstStyle/>
              <a:p>
                <a:pPr marL="0" indent="0" algn="just">
                  <a:lnSpc>
                    <a:spcPct val="100000"/>
                  </a:lnSpc>
                  <a:buNone/>
                </a:pPr>
                <a:r>
                  <a:rPr lang="pt-BR" sz="2500" noProof="1"/>
                  <a:t>2. Escreva a definição matemática de estratégia </a:t>
                </a:r>
                <a:r>
                  <a:rPr lang="pt-BR" sz="2500" i="1" noProof="1">
                    <a:solidFill>
                      <a:srgbClr val="2778CA"/>
                    </a:solidFill>
                  </a:rPr>
                  <a:t>estritamente</a:t>
                </a:r>
                <a:r>
                  <a:rPr lang="pt-BR" sz="2500" noProof="1"/>
                  <a:t> dominada, na notação que vimos em aula, para um jogo de </a:t>
                </a:r>
                <a:r>
                  <a:rPr lang="pt-BR" sz="2500" i="1" noProof="1"/>
                  <a:t>dois jogadores</a:t>
                </a:r>
                <a:r>
                  <a:rPr lang="pt-BR" sz="2500" noProof="1"/>
                  <a:t>. Descreva essa definição em palavras. Além disso, o que você acha que seria uma estratégia </a:t>
                </a:r>
                <a:r>
                  <a:rPr lang="pt-BR" sz="2500" i="1" noProof="1">
                    <a:solidFill>
                      <a:srgbClr val="C00000"/>
                    </a:solidFill>
                  </a:rPr>
                  <a:t>fracamente</a:t>
                </a:r>
                <a:r>
                  <a:rPr lang="pt-BR" sz="2500" noProof="1"/>
                  <a:t> dominada?</a:t>
                </a:r>
              </a:p>
              <a:p>
                <a:pPr marL="0" indent="0" algn="just">
                  <a:lnSpc>
                    <a:spcPct val="100000"/>
                  </a:lnSpc>
                  <a:buNone/>
                </a:pPr>
                <a:endParaRPr lang="pt-BR" sz="2500" noProof="1"/>
              </a:p>
              <a:p>
                <a:pPr marL="457200" lvl="1" indent="0" algn="just">
                  <a:lnSpc>
                    <a:spcPct val="100000"/>
                  </a:lnSpc>
                  <a:buNone/>
                </a:pPr>
                <a:r>
                  <a:rPr lang="pt-BR" sz="2000" noProof="1"/>
                  <a:t>2.1 Num jogo na forma normal </a:t>
                </a:r>
                <a14:m>
                  <m:oMath xmlns:m="http://schemas.openxmlformats.org/officeDocument/2006/math">
                    <m:r>
                      <a:rPr lang="pt-BR" sz="2000" i="1" noProof="1" dirty="0">
                        <a:latin typeface="Cambria Math" panose="02040503050406030204" pitchFamily="18" charset="0"/>
                      </a:rPr>
                      <m:t>𝐺</m:t>
                    </m:r>
                    <m:r>
                      <a:rPr lang="pt-BR" sz="2000" i="1" noProof="1" dirty="0">
                        <a:latin typeface="Cambria Math" panose="02040503050406030204" pitchFamily="18" charset="0"/>
                      </a:rPr>
                      <m:t>=</m:t>
                    </m:r>
                    <m:d>
                      <m:dPr>
                        <m:begChr m:val="{"/>
                        <m:endChr m:val="}"/>
                        <m:ctrlPr>
                          <a:rPr lang="pt-BR" sz="2000" i="1" noProof="1" dirty="0">
                            <a:latin typeface="Cambria Math" panose="02040503050406030204" pitchFamily="18" charset="0"/>
                          </a:rPr>
                        </m:ctrlPr>
                      </m:dPr>
                      <m:e>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pt-BR" sz="2000" i="1" noProof="1" dirty="0">
                                <a:latin typeface="Cambria Math" panose="02040503050406030204" pitchFamily="18" charset="0"/>
                              </a:rPr>
                              <m:t>1</m:t>
                            </m:r>
                          </m:sub>
                        </m:sSub>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pt-BR" sz="2000" i="1" noProof="1" dirty="0">
                                <a:latin typeface="Cambria Math" panose="02040503050406030204" pitchFamily="18" charset="0"/>
                              </a:rPr>
                              <m:t>2</m:t>
                            </m:r>
                          </m:sub>
                        </m:sSub>
                        <m:r>
                          <a:rPr lang="pt-BR" sz="2000" i="1" noProof="1" dirty="0">
                            <a:latin typeface="Cambria Math" panose="02040503050406030204" pitchFamily="18" charset="0"/>
                          </a:rPr>
                          <m: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1</m:t>
                            </m:r>
                          </m:sub>
                        </m:sSub>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2</m:t>
                            </m:r>
                          </m:sub>
                        </m:sSub>
                      </m:e>
                    </m:d>
                  </m:oMath>
                </a14:m>
                <a:r>
                  <a:rPr lang="pt-BR" sz="2000" noProof="1"/>
                  <a:t>, considere que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e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sejam estratégias viáveis para o jogador </a:t>
                </a:r>
                <a14:m>
                  <m:oMath xmlns:m="http://schemas.openxmlformats.org/officeDocument/2006/math">
                    <m:r>
                      <a:rPr lang="pt-BR" sz="2000" i="1" noProof="1" dirty="0">
                        <a:latin typeface="Cambria Math" panose="02040503050406030204" pitchFamily="18" charset="0"/>
                      </a:rPr>
                      <m:t>𝑖</m:t>
                    </m:r>
                  </m:oMath>
                </a14:m>
                <a:r>
                  <a:rPr lang="pt-BR" sz="2000" noProof="1"/>
                  <a:t> (i.e.,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m:rPr>
                        <m:nor/>
                      </m:rPr>
                      <a:rPr lang="pt-BR" sz="2000" noProof="1" dirty="0"/>
                      <m:t> </m:t>
                    </m:r>
                    <m:r>
                      <m:rPr>
                        <m:nor/>
                      </m:rPr>
                      <a:rPr lang="pt-BR" sz="2000" noProof="1" dirty="0"/>
                      <m:t>e</m:t>
                    </m:r>
                    <m:r>
                      <m:rPr>
                        <m:nor/>
                      </m:rPr>
                      <a:rPr lang="pt-BR" sz="2000" noProof="1" dirty="0"/>
                      <m:t> </m:t>
                    </m:r>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ea typeface="Cambria Math" panose="02040503050406030204" pitchFamily="18" charset="0"/>
                      </a:rPr>
                      <m: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pt-BR" sz="2000" i="1" noProof="1" dirty="0">
                            <a:latin typeface="Cambria Math" panose="02040503050406030204" pitchFamily="18" charset="0"/>
                          </a:rPr>
                          <m:t>𝑖</m:t>
                        </m:r>
                      </m:sub>
                    </m:sSub>
                  </m:oMath>
                </a14:m>
                <a:r>
                  <a:rPr lang="pt-BR" sz="2000" noProof="1"/>
                  <a:t>). Então a estratégia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é </a:t>
                </a:r>
                <a:r>
                  <a:rPr lang="pt-BR" sz="2000" i="1" u="sng" noProof="1"/>
                  <a:t>estritamente dominada</a:t>
                </a:r>
                <a:r>
                  <a:rPr lang="pt-BR" sz="2000" noProof="1"/>
                  <a:t> pela estratégia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a:t>
                </a:r>
                <a:r>
                  <a:rPr lang="pt-BR" sz="2000" i="1" noProof="1"/>
                  <a:t>se</a:t>
                </a:r>
                <a:r>
                  <a:rPr lang="pt-BR" sz="2000" noProof="1"/>
                  <a:t> para cada estratégia do outro jogador </a:t>
                </a:r>
                <a14:m>
                  <m:oMath xmlns:m="http://schemas.openxmlformats.org/officeDocument/2006/math">
                    <m:r>
                      <a:rPr lang="pt-BR" sz="2000" b="0" i="1" noProof="1" dirty="0" smtClean="0">
                        <a:latin typeface="Cambria Math" panose="02040503050406030204" pitchFamily="18" charset="0"/>
                      </a:rPr>
                      <m:t>𝑗</m:t>
                    </m:r>
                  </m:oMath>
                </a14:m>
                <a:r>
                  <a:rPr lang="pt-BR" sz="2000" noProof="1"/>
                  <a:t>, o payoff que a estratégia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gera para </a:t>
                </a:r>
                <a14:m>
                  <m:oMath xmlns:m="http://schemas.openxmlformats.org/officeDocument/2006/math">
                    <m:r>
                      <a:rPr lang="pt-BR" sz="2000" i="1" noProof="1" dirty="0">
                        <a:latin typeface="Cambria Math" panose="02040503050406030204" pitchFamily="18" charset="0"/>
                      </a:rPr>
                      <m:t>𝑖</m:t>
                    </m:r>
                  </m:oMath>
                </a14:m>
                <a:r>
                  <a:rPr lang="pt-BR" sz="2000" noProof="1"/>
                  <a:t> é estritamente menor que o payoff gerado se </a:t>
                </a:r>
                <a14:m>
                  <m:oMath xmlns:m="http://schemas.openxmlformats.org/officeDocument/2006/math">
                    <m:r>
                      <a:rPr lang="pt-BR" sz="2000" i="1" noProof="1" dirty="0">
                        <a:latin typeface="Cambria Math" panose="02040503050406030204" pitchFamily="18" charset="0"/>
                      </a:rPr>
                      <m:t>𝑖</m:t>
                    </m:r>
                  </m:oMath>
                </a14:m>
                <a:r>
                  <a:rPr lang="pt-BR" sz="2000" noProof="1"/>
                  <a:t> jogasse a estratégia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Isto é:</a:t>
                </a:r>
              </a:p>
              <a:p>
                <a:pPr marL="457200" lvl="1" indent="0" algn="just">
                  <a:lnSpc>
                    <a:spcPct val="100000"/>
                  </a:lnSpc>
                  <a:buNone/>
                </a:pPr>
                <a14:m>
                  <m:oMathPara xmlns:m="http://schemas.openxmlformats.org/officeDocument/2006/math">
                    <m:oMathParaPr>
                      <m:jc m:val="centerGroup"/>
                    </m:oMathParaPr>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sSubSup>
                            <m:sSubSupPr>
                              <m:ctrlPr>
                                <a:rPr lang="pt-BR" sz="2000" b="0" i="1" noProof="1" dirty="0" smtClean="0">
                                  <a:latin typeface="Cambria Math" panose="02040503050406030204" pitchFamily="18" charset="0"/>
                                </a:rPr>
                              </m:ctrlPr>
                            </m:sSubSupPr>
                            <m:e>
                              <m:r>
                                <a:rPr lang="pt-BR" sz="2000" i="1" noProof="1" dirty="0">
                                  <a:latin typeface="Cambria Math" panose="02040503050406030204" pitchFamily="18" charset="0"/>
                                </a:rPr>
                                <m:t>𝑠</m:t>
                              </m:r>
                            </m:e>
                            <m:sub>
                              <m:r>
                                <a:rPr lang="pt-BR" sz="2000" b="0" i="1" noProof="1" dirty="0" smtClean="0">
                                  <a:latin typeface="Cambria Math" panose="02040503050406030204" pitchFamily="18" charset="0"/>
                                </a:rPr>
                                <m:t>𝑖</m:t>
                              </m:r>
                            </m:sub>
                            <m:sup>
                              <m:r>
                                <a:rPr lang="pt-BR" sz="2000" b="0" i="1" noProof="1" dirty="0" smtClean="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b="0" i="1" noProof="1" dirty="0" smtClean="0">
                                  <a:latin typeface="Cambria Math" panose="02040503050406030204" pitchFamily="18" charset="0"/>
                                </a:rPr>
                                <m:t>𝑗</m:t>
                              </m:r>
                            </m:sub>
                          </m:sSub>
                        </m:e>
                      </m:d>
                      <m:r>
                        <a:rPr lang="pt-BR" sz="2000" i="1" noProof="1" dirty="0">
                          <a:latin typeface="Cambria Math" panose="02040503050406030204" pitchFamily="18" charset="0"/>
                        </a:rPr>
                        <m:t>&lt;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r>
                            <a:rPr lang="pt-BR" sz="2000" i="1" noProof="1" dirty="0">
                              <a:latin typeface="Cambria Math" panose="02040503050406030204" pitchFamily="18" charset="0"/>
                            </a:rPr>
                            <m:t> </m:t>
                          </m:r>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b="0" i="1" noProof="1" dirty="0" smtClean="0">
                                  <a:latin typeface="Cambria Math" panose="02040503050406030204" pitchFamily="18" charset="0"/>
                                </a:rPr>
                              </m:ctrlPr>
                            </m:sSubPr>
                            <m:e>
                              <m:r>
                                <a:rPr lang="pt-BR" sz="2000" b="0" i="1" noProof="1" dirty="0" smtClean="0">
                                  <a:latin typeface="Cambria Math" panose="02040503050406030204" pitchFamily="18" charset="0"/>
                                </a:rPr>
                                <m:t>𝑠</m:t>
                              </m:r>
                            </m:e>
                            <m:sub>
                              <m:r>
                                <a:rPr lang="pt-BR" sz="2000" b="0" i="1" noProof="1" dirty="0" smtClean="0">
                                  <a:latin typeface="Cambria Math" panose="02040503050406030204" pitchFamily="18" charset="0"/>
                                </a:rPr>
                                <m:t>𝑗</m:t>
                              </m:r>
                            </m:sub>
                          </m:sSub>
                        </m:e>
                      </m:d>
                    </m:oMath>
                  </m:oMathPara>
                </a14:m>
                <a:endParaRPr lang="pt-BR" sz="2000" noProof="1"/>
              </a:p>
              <a:p>
                <a:pPr marL="457200" lvl="1" indent="0" algn="just">
                  <a:lnSpc>
                    <a:spcPct val="100000"/>
                  </a:lnSpc>
                  <a:buNone/>
                </a:pPr>
                <a:r>
                  <a:rPr lang="pt-BR" sz="2000" noProof="1"/>
                  <a:t>... para cada </a:t>
                </a:r>
                <a14:m>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𝑗</m:t>
                        </m:r>
                      </m:sub>
                    </m:sSub>
                    <m:r>
                      <a:rPr lang="pt-BR" sz="2000" i="1" noProof="1" dirty="0">
                        <a:latin typeface="Cambria Math" panose="02040503050406030204" pitchFamily="18" charset="0"/>
                      </a:rPr>
                      <m:t> </m:t>
                    </m:r>
                  </m:oMath>
                </a14:m>
                <a:r>
                  <a:rPr lang="pt-BR" sz="2000" noProof="1"/>
                  <a:t>que possa ser jogado a partir do espaço de estratégias do jogador </a:t>
                </a:r>
                <a14:m>
                  <m:oMath xmlns:m="http://schemas.openxmlformats.org/officeDocument/2006/math">
                    <m:r>
                      <a:rPr lang="pt-BR" sz="2000" i="1" noProof="1" dirty="0" smtClean="0">
                        <a:latin typeface="Cambria Math" panose="02040503050406030204" pitchFamily="18" charset="0"/>
                      </a:rPr>
                      <m:t>𝑗</m:t>
                    </m:r>
                  </m:oMath>
                </a14:m>
                <a:r>
                  <a:rPr lang="pt-BR" sz="2000" noProof="1"/>
                  <a:t>, </a:t>
                </a:r>
                <a14:m>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pt-BR" sz="2000" b="0" i="1" noProof="1" dirty="0" smtClean="0">
                            <a:latin typeface="Cambria Math" panose="02040503050406030204" pitchFamily="18" charset="0"/>
                          </a:rPr>
                          <m:t>𝑗</m:t>
                        </m:r>
                      </m:sub>
                    </m:sSub>
                  </m:oMath>
                </a14:m>
                <a:endParaRPr lang="pt-BR" sz="2000" noProof="1"/>
              </a:p>
              <a:p>
                <a:pPr marL="457200" lvl="1" indent="0" algn="just">
                  <a:lnSpc>
                    <a:spcPct val="100000"/>
                  </a:lnSpc>
                  <a:buNone/>
                </a:pPr>
                <a:endParaRPr lang="pt-BR" sz="2000" noProof="1"/>
              </a:p>
              <a:p>
                <a:pPr marL="457200" lvl="1" indent="0" algn="just">
                  <a:lnSpc>
                    <a:spcPct val="100000"/>
                  </a:lnSpc>
                  <a:buNone/>
                </a:pPr>
                <a:r>
                  <a:rPr lang="pt-BR" sz="2000" noProof="1"/>
                  <a:t>2.2 Para o caso de uma estratégia fracamente dominada, vale a desigualdade fraca:</a:t>
                </a:r>
              </a:p>
              <a:p>
                <a:pPr marL="457200" lvl="1" indent="0" algn="just">
                  <a:lnSpc>
                    <a:spcPct val="100000"/>
                  </a:lnSpc>
                  <a:buNone/>
                </a:pPr>
                <a14:m>
                  <m:oMathPara xmlns:m="http://schemas.openxmlformats.org/officeDocument/2006/math">
                    <m:oMathParaPr>
                      <m:jc m:val="centerGroup"/>
                    </m:oMathParaPr>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𝑗</m:t>
                              </m:r>
                            </m:sub>
                          </m:sSub>
                        </m:e>
                      </m:d>
                      <m:r>
                        <a:rPr lang="pt-BR" sz="2000" i="1" noProof="1" dirty="0" smtClean="0">
                          <a:latin typeface="Cambria Math" panose="02040503050406030204" pitchFamily="18" charset="0"/>
                          <a:ea typeface="Cambria Math" panose="02040503050406030204" pitchFamily="18" charset="0"/>
                        </a:rPr>
                        <m: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r>
                            <a:rPr lang="pt-BR" sz="2000" i="1" noProof="1" dirty="0">
                              <a:latin typeface="Cambria Math" panose="02040503050406030204" pitchFamily="18" charset="0"/>
                            </a:rPr>
                            <m:t> </m:t>
                          </m:r>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𝑗</m:t>
                              </m:r>
                            </m:sub>
                          </m:sSub>
                        </m:e>
                      </m:d>
                    </m:oMath>
                  </m:oMathPara>
                </a14:m>
                <a:endParaRPr lang="pt-BR" sz="2000" noProof="1"/>
              </a:p>
              <a:p>
                <a:pPr marL="0" indent="0" algn="just">
                  <a:lnSpc>
                    <a:spcPct val="100000"/>
                  </a:lnSpc>
                  <a:buNone/>
                </a:pPr>
                <a:endParaRPr lang="pt-BR" sz="2500" noProof="1"/>
              </a:p>
            </p:txBody>
          </p:sp>
        </mc:Choice>
        <mc:Fallback xmlns="">
          <p:sp>
            <p:nvSpPr>
              <p:cNvPr id="3" name="Content Placeholder 2">
                <a:extLst>
                  <a:ext uri="{FF2B5EF4-FFF2-40B4-BE49-F238E27FC236}">
                    <a16:creationId xmlns:a16="http://schemas.microsoft.com/office/drawing/2014/main" id="{1092028B-BC20-49F1-A531-5DC1FD4C1F73}"/>
                  </a:ext>
                </a:extLst>
              </p:cNvPr>
              <p:cNvSpPr>
                <a:spLocks noGrp="1" noRot="1" noChangeAspect="1" noMove="1" noResize="1" noEditPoints="1" noAdjustHandles="1" noChangeArrowheads="1" noChangeShapeType="1" noTextEdit="1"/>
              </p:cNvSpPr>
              <p:nvPr>
                <p:ph idx="1"/>
              </p:nvPr>
            </p:nvSpPr>
            <p:spPr>
              <a:xfrm>
                <a:off x="838200" y="935210"/>
                <a:ext cx="10515600" cy="5786265"/>
              </a:xfrm>
              <a:blipFill>
                <a:blip r:embed="rId3"/>
                <a:stretch>
                  <a:fillRect l="-986" t="-737" r="-92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3394CB35-8A26-4915-BE72-EF0285E40DE1}"/>
              </a:ext>
            </a:extLst>
          </p:cNvPr>
          <p:cNvSpPr/>
          <p:nvPr/>
        </p:nvSpPr>
        <p:spPr>
          <a:xfrm>
            <a:off x="1149927" y="2692401"/>
            <a:ext cx="10300855" cy="36639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Footer Placeholder 1">
            <a:extLst>
              <a:ext uri="{FF2B5EF4-FFF2-40B4-BE49-F238E27FC236}">
                <a16:creationId xmlns:a16="http://schemas.microsoft.com/office/drawing/2014/main" id="{4EBD8B21-BC71-4935-AEDE-23BC43FEF47F}"/>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FD35C4FF-7575-4D7A-B345-D3B11FF489DA}"/>
              </a:ext>
            </a:extLst>
          </p:cNvPr>
          <p:cNvSpPr>
            <a:spLocks noGrp="1"/>
          </p:cNvSpPr>
          <p:nvPr>
            <p:ph type="sldNum" sz="quarter" idx="12"/>
          </p:nvPr>
        </p:nvSpPr>
        <p:spPr/>
        <p:txBody>
          <a:bodyPr/>
          <a:lstStyle/>
          <a:p>
            <a:fld id="{AF67EEE8-F201-4410-BA13-233EFB93B646}" type="slidenum">
              <a:rPr lang="pt-BR" smtClean="0"/>
              <a:t>6</a:t>
            </a:fld>
            <a:endParaRPr lang="pt-BR"/>
          </a:p>
        </p:txBody>
      </p:sp>
    </p:spTree>
    <p:extLst>
      <p:ext uri="{BB962C8B-B14F-4D97-AF65-F5344CB8AC3E}">
        <p14:creationId xmlns:p14="http://schemas.microsoft.com/office/powerpoint/2010/main" val="29974637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540000"/>
            <a:ext cx="10844742" cy="2298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O problema dos bens comuns (Hardin, 1968)</a:t>
            </a:r>
            <a:endParaRPr lang="pt-BR" sz="2000" dirty="0">
              <a:solidFill>
                <a:schemeClr val="bg1"/>
              </a:solidFill>
            </a:endParaRPr>
          </a:p>
        </p:txBody>
      </p:sp>
      <p:sp>
        <p:nvSpPr>
          <p:cNvPr id="2" name="Slide Number Placeholder 1">
            <a:extLst>
              <a:ext uri="{FF2B5EF4-FFF2-40B4-BE49-F238E27FC236}">
                <a16:creationId xmlns:a16="http://schemas.microsoft.com/office/drawing/2014/main" id="{23E26B05-C160-4100-94B0-5442028C3466}"/>
              </a:ext>
            </a:extLst>
          </p:cNvPr>
          <p:cNvSpPr>
            <a:spLocks noGrp="1"/>
          </p:cNvSpPr>
          <p:nvPr>
            <p:ph type="sldNum" sz="quarter" idx="12"/>
          </p:nvPr>
        </p:nvSpPr>
        <p:spPr/>
        <p:txBody>
          <a:bodyPr/>
          <a:lstStyle/>
          <a:p>
            <a:fld id="{AF67EEE8-F201-4410-BA13-233EFB93B646}" type="slidenum">
              <a:rPr lang="pt-BR" smtClean="0"/>
              <a:t>60</a:t>
            </a:fld>
            <a:endParaRPr lang="pt-BR"/>
          </a:p>
        </p:txBody>
      </p:sp>
      <p:sp>
        <p:nvSpPr>
          <p:cNvPr id="3" name="Footer Placeholder 2">
            <a:extLst>
              <a:ext uri="{FF2B5EF4-FFF2-40B4-BE49-F238E27FC236}">
                <a16:creationId xmlns:a16="http://schemas.microsoft.com/office/drawing/2014/main" id="{ABD946F6-73AF-41F9-8EA7-5A978409213C}"/>
              </a:ext>
            </a:extLst>
          </p:cNvPr>
          <p:cNvSpPr>
            <a:spLocks noGrp="1"/>
          </p:cNvSpPr>
          <p:nvPr>
            <p:ph type="ftr" sz="quarter" idx="11"/>
          </p:nvPr>
        </p:nvSpPr>
        <p:spPr/>
        <p:txBody>
          <a:bodyPr/>
          <a:lstStyle/>
          <a:p>
            <a:r>
              <a:rPr lang="pt-BR" dirty="0"/>
              <a:t>Robson Tigre </a:t>
            </a:r>
            <a:endParaRPr lang="en-US" dirty="0"/>
          </a:p>
        </p:txBody>
      </p:sp>
    </p:spTree>
    <p:extLst>
      <p:ext uri="{BB962C8B-B14F-4D97-AF65-F5344CB8AC3E}">
        <p14:creationId xmlns:p14="http://schemas.microsoft.com/office/powerpoint/2010/main" val="22881674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a:bodyPr>
          <a:lstStyle/>
          <a:p>
            <a:pPr algn="just">
              <a:lnSpc>
                <a:spcPct val="100000"/>
              </a:lnSpc>
            </a:pPr>
            <a:r>
              <a:rPr lang="pt-BR" noProof="1"/>
              <a:t>G. Hardin, 1968 – The tragedy of the Commons. (Science)</a:t>
            </a:r>
          </a:p>
          <a:p>
            <a:pPr lvl="1" fontAlgn="t"/>
            <a:r>
              <a:rPr lang="pt-BR" noProof="1"/>
              <a:t>O problema da população não tem solução técnica; requer uma extensão fundamental da moralidade.</a:t>
            </a:r>
          </a:p>
          <a:p>
            <a:pPr lvl="1" algn="just">
              <a:lnSpc>
                <a:spcPct val="100000"/>
              </a:lnSpc>
            </a:pPr>
            <a:endParaRPr lang="pt-BR" noProof="1"/>
          </a:p>
          <a:p>
            <a:pPr algn="just">
              <a:lnSpc>
                <a:spcPct val="100000"/>
              </a:lnSpc>
            </a:pPr>
            <a:r>
              <a:rPr lang="pt-BR" noProof="1"/>
              <a:t>Se os indivíduos reagem somente a incentivos privados:</a:t>
            </a:r>
          </a:p>
          <a:p>
            <a:pPr lvl="1" algn="just">
              <a:lnSpc>
                <a:spcPct val="100000"/>
              </a:lnSpc>
            </a:pPr>
            <a:r>
              <a:rPr lang="pt-BR" noProof="1"/>
              <a:t>Bens públicos serão ofertados abaixo da quantidade socialmente ótima</a:t>
            </a:r>
          </a:p>
          <a:p>
            <a:pPr lvl="1" algn="just">
              <a:lnSpc>
                <a:spcPct val="100000"/>
              </a:lnSpc>
            </a:pPr>
            <a:r>
              <a:rPr lang="pt-BR" noProof="1"/>
              <a:t>Recursos comuns/públicos serão sobre-utilizados</a:t>
            </a:r>
          </a:p>
          <a:p>
            <a:pPr lvl="1" algn="just">
              <a:lnSpc>
                <a:spcPct val="100000"/>
              </a:lnSpc>
            </a:pPr>
            <a:endParaRPr lang="pt-BR" noProof="1"/>
          </a:p>
          <a:p>
            <a:pPr algn="just">
              <a:lnSpc>
                <a:spcPct val="100000"/>
              </a:lnSpc>
            </a:pPr>
            <a:r>
              <a:rPr lang="pt-BR" noProof="1"/>
              <a:t>Exemplo simplista de um pasto compartilhado entre vários fazendeiros que criam cabras pastando nele</a:t>
            </a:r>
          </a:p>
          <a:p>
            <a:pPr algn="just">
              <a:lnSpc>
                <a:spcPct val="100000"/>
              </a:lnSpc>
            </a:pPr>
            <a:endParaRPr lang="pt-BR" noProof="1"/>
          </a:p>
        </p:txBody>
      </p:sp>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O problema dos bens comuns</a:t>
            </a:r>
            <a:endParaRPr lang="pt-BR" sz="2200" b="1" noProof="1"/>
          </a:p>
        </p:txBody>
      </p:sp>
      <p:sp>
        <p:nvSpPr>
          <p:cNvPr id="2" name="Footer Placeholder 1">
            <a:extLst>
              <a:ext uri="{FF2B5EF4-FFF2-40B4-BE49-F238E27FC236}">
                <a16:creationId xmlns:a16="http://schemas.microsoft.com/office/drawing/2014/main" id="{7941EFA8-EB88-413D-B755-352CC2112008}"/>
              </a:ext>
            </a:extLst>
          </p:cNvPr>
          <p:cNvSpPr>
            <a:spLocks noGrp="1"/>
          </p:cNvSpPr>
          <p:nvPr>
            <p:ph type="ftr" sz="quarter" idx="11"/>
          </p:nvPr>
        </p:nvSpPr>
        <p:spPr/>
        <p:txBody>
          <a:bodyPr/>
          <a:lstStyle/>
          <a:p>
            <a:r>
              <a:rPr lang="pt-BR" dirty="0"/>
              <a:t>Robson Tigre </a:t>
            </a:r>
            <a:endParaRPr lang="en-US" dirty="0"/>
          </a:p>
        </p:txBody>
      </p:sp>
      <p:sp>
        <p:nvSpPr>
          <p:cNvPr id="8" name="Slide Number Placeholder 7">
            <a:extLst>
              <a:ext uri="{FF2B5EF4-FFF2-40B4-BE49-F238E27FC236}">
                <a16:creationId xmlns:a16="http://schemas.microsoft.com/office/drawing/2014/main" id="{2D5767F6-8AE4-4DB0-8471-0B8B2901C050}"/>
              </a:ext>
            </a:extLst>
          </p:cNvPr>
          <p:cNvSpPr>
            <a:spLocks noGrp="1"/>
          </p:cNvSpPr>
          <p:nvPr>
            <p:ph type="sldNum" sz="quarter" idx="12"/>
          </p:nvPr>
        </p:nvSpPr>
        <p:spPr/>
        <p:txBody>
          <a:bodyPr/>
          <a:lstStyle/>
          <a:p>
            <a:fld id="{AF67EEE8-F201-4410-BA13-233EFB93B646}" type="slidenum">
              <a:rPr lang="pt-BR" smtClean="0"/>
              <a:t>61</a:t>
            </a:fld>
            <a:endParaRPr lang="pt-BR"/>
          </a:p>
        </p:txBody>
      </p:sp>
    </p:spTree>
    <p:extLst>
      <p:ext uri="{BB962C8B-B14F-4D97-AF65-F5344CB8AC3E}">
        <p14:creationId xmlns:p14="http://schemas.microsoft.com/office/powerpoint/2010/main" val="11558989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fontScale="92500" lnSpcReduction="20000"/>
              </a:bodyPr>
              <a:lstStyle/>
              <a:p>
                <a:pPr algn="just">
                  <a:lnSpc>
                    <a:spcPct val="100000"/>
                  </a:lnSpc>
                </a:pPr>
                <a14:m>
                  <m:oMath xmlns:m="http://schemas.openxmlformats.org/officeDocument/2006/math">
                    <m:r>
                      <a:rPr lang="pt-BR" i="1" noProof="1" dirty="0" smtClean="0">
                        <a:latin typeface="Cambria Math" panose="02040503050406030204" pitchFamily="18" charset="0"/>
                      </a:rPr>
                      <m:t>𝑛</m:t>
                    </m:r>
                  </m:oMath>
                </a14:m>
                <a:r>
                  <a:rPr lang="pt-BR" noProof="1"/>
                  <a:t> fazendeiros em uma vila </a:t>
                </a:r>
                <a14:m>
                  <m:oMath xmlns:m="http://schemas.openxmlformats.org/officeDocument/2006/math">
                    <m:r>
                      <a:rPr lang="pt-BR" b="0" i="1" noProof="1" smtClean="0">
                        <a:latin typeface="Cambria Math" panose="02040503050406030204" pitchFamily="18" charset="0"/>
                        <a:sym typeface="Wingdings" panose="05000000000000000000" pitchFamily="2" charset="2"/>
                      </a:rPr>
                      <m:t>→</m:t>
                    </m:r>
                  </m:oMath>
                </a14:m>
                <a:r>
                  <a:rPr lang="pt-BR" noProof="1">
                    <a:sym typeface="Wingdings" panose="05000000000000000000" pitchFamily="2" charset="2"/>
                  </a:rPr>
                  <a:t> </a:t>
                </a:r>
                <a14:m>
                  <m:oMath xmlns:m="http://schemas.openxmlformats.org/officeDocument/2006/math">
                    <m:r>
                      <a:rPr lang="pt-BR" i="1" noProof="1" dirty="0">
                        <a:latin typeface="Cambria Math" panose="02040503050406030204" pitchFamily="18" charset="0"/>
                      </a:rPr>
                      <m:t>𝑖</m:t>
                    </m:r>
                    <m:r>
                      <a:rPr lang="pt-BR" i="1" noProof="1" dirty="0">
                        <a:latin typeface="Cambria Math" panose="02040503050406030204" pitchFamily="18" charset="0"/>
                      </a:rPr>
                      <m:t> ∈</m:t>
                    </m:r>
                    <m:r>
                      <a:rPr lang="pt-BR" i="1" noProof="1" dirty="0">
                        <a:latin typeface="Cambria Math" panose="02040503050406030204" pitchFamily="18" charset="0"/>
                        <a:ea typeface="Cambria Math" panose="02040503050406030204" pitchFamily="18" charset="0"/>
                      </a:rPr>
                      <m:t>𝐼</m:t>
                    </m:r>
                    <m:r>
                      <a:rPr lang="pt-BR" i="1" noProof="1" dirty="0">
                        <a:latin typeface="Cambria Math" panose="02040503050406030204" pitchFamily="18" charset="0"/>
                        <a:ea typeface="Cambria Math" panose="02040503050406030204" pitchFamily="18" charset="0"/>
                      </a:rPr>
                      <m:t>=</m:t>
                    </m:r>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1,…,</m:t>
                        </m:r>
                        <m:r>
                          <a:rPr lang="pt-BR" i="1" noProof="1" dirty="0">
                            <a:latin typeface="Cambria Math" panose="02040503050406030204" pitchFamily="18" charset="0"/>
                            <a:ea typeface="Cambria Math" panose="02040503050406030204" pitchFamily="18" charset="0"/>
                          </a:rPr>
                          <m:t>𝑛</m:t>
                        </m:r>
                      </m:e>
                    </m:d>
                  </m:oMath>
                </a14:m>
                <a:endParaRPr lang="pt-BR" noProof="1">
                  <a:ea typeface="Cambria Math" panose="02040503050406030204" pitchFamily="18" charset="0"/>
                </a:endParaRPr>
              </a:p>
              <a:p>
                <a:pPr algn="just">
                  <a:lnSpc>
                    <a:spcPct val="100000"/>
                  </a:lnSpc>
                </a:pPr>
                <a:endParaRPr lang="pt-BR" b="0" noProof="1">
                  <a:ea typeface="Cambria Math" panose="02040503050406030204" pitchFamily="18" charset="0"/>
                </a:endParaRPr>
              </a:p>
              <a:p>
                <a:pPr algn="just">
                  <a:lnSpc>
                    <a:spcPct val="100000"/>
                  </a:lnSpc>
                </a:pPr>
                <a:r>
                  <a:rPr lang="pt-BR" noProof="1"/>
                  <a:t>Cada fazendeiro cria uma </a:t>
                </a:r>
                <a:r>
                  <a:rPr lang="pt-BR" b="1" noProof="1"/>
                  <a:t>quantidade</a:t>
                </a:r>
                <a:r>
                  <a:rPr lang="pt-BR" noProof="1"/>
                  <a:t> </a:t>
                </a:r>
                <a14:m>
                  <m:oMath xmlns:m="http://schemas.openxmlformats.org/officeDocument/2006/math">
                    <m:sSub>
                      <m:sSubPr>
                        <m:ctrlPr>
                          <a:rPr lang="pt-BR" b="1" i="1" noProof="1" dirty="0" smtClean="0">
                            <a:latin typeface="Cambria Math" panose="02040503050406030204" pitchFamily="18" charset="0"/>
                          </a:rPr>
                        </m:ctrlPr>
                      </m:sSubPr>
                      <m:e>
                        <m:r>
                          <a:rPr lang="pt-BR" b="1" i="1" noProof="1" dirty="0" smtClean="0">
                            <a:latin typeface="Cambria Math" panose="02040503050406030204" pitchFamily="18" charset="0"/>
                          </a:rPr>
                          <m:t>𝒈</m:t>
                        </m:r>
                      </m:e>
                      <m:sub>
                        <m:r>
                          <a:rPr lang="pt-BR" b="1" i="1" noProof="1" dirty="0" smtClean="0">
                            <a:latin typeface="Cambria Math" panose="02040503050406030204" pitchFamily="18" charset="0"/>
                          </a:rPr>
                          <m:t>𝒊</m:t>
                        </m:r>
                      </m:sub>
                    </m:sSub>
                  </m:oMath>
                </a14:m>
                <a:r>
                  <a:rPr lang="pt-BR" b="1" noProof="1"/>
                  <a:t> de</a:t>
                </a:r>
                <a:r>
                  <a:rPr lang="pt-BR" noProof="1"/>
                  <a:t> </a:t>
                </a:r>
                <a:r>
                  <a:rPr lang="pt-BR" b="1" noProof="1"/>
                  <a:t>cabras</a:t>
                </a:r>
              </a:p>
              <a:p>
                <a:pPr algn="just">
                  <a:lnSpc>
                    <a:spcPct val="100000"/>
                  </a:lnSpc>
                </a:pPr>
                <a:endParaRPr lang="pt-BR" noProof="1"/>
              </a:p>
              <a:p>
                <a:pPr algn="just">
                  <a:lnSpc>
                    <a:spcPct val="100000"/>
                  </a:lnSpc>
                </a:pPr>
                <a:r>
                  <a:rPr lang="pt-BR" noProof="1"/>
                  <a:t>O número </a:t>
                </a:r>
                <a:r>
                  <a:rPr lang="pt-BR" b="1" noProof="1"/>
                  <a:t>total de cabras </a:t>
                </a:r>
                <a:r>
                  <a:rPr lang="pt-BR" noProof="1"/>
                  <a:t>na vila é </a:t>
                </a:r>
                <a14:m>
                  <m:oMath xmlns:m="http://schemas.openxmlformats.org/officeDocument/2006/math">
                    <m:r>
                      <a:rPr lang="pt-BR" b="1" i="1" noProof="1" dirty="0" smtClean="0">
                        <a:latin typeface="Cambria Math" panose="02040503050406030204" pitchFamily="18" charset="0"/>
                      </a:rPr>
                      <m:t>𝑮</m:t>
                    </m:r>
                    <m:r>
                      <a:rPr lang="pt-BR" b="1" i="1" noProof="1" dirty="0" smtClean="0">
                        <a:latin typeface="Cambria Math" panose="02040503050406030204" pitchFamily="18" charset="0"/>
                      </a:rPr>
                      <m:t>=</m:t>
                    </m:r>
                    <m:sSub>
                      <m:sSubPr>
                        <m:ctrlPr>
                          <a:rPr lang="pt-BR" b="1" i="1" noProof="1" dirty="0" smtClean="0">
                            <a:latin typeface="Cambria Math" panose="02040503050406030204" pitchFamily="18" charset="0"/>
                          </a:rPr>
                        </m:ctrlPr>
                      </m:sSubPr>
                      <m:e>
                        <m:r>
                          <a:rPr lang="pt-BR" b="1" i="1" noProof="1" dirty="0" smtClean="0">
                            <a:latin typeface="Cambria Math" panose="02040503050406030204" pitchFamily="18" charset="0"/>
                          </a:rPr>
                          <m:t>𝒈</m:t>
                        </m:r>
                      </m:e>
                      <m:sub>
                        <m:r>
                          <a:rPr lang="pt-BR" b="1" i="1" noProof="1" dirty="0" smtClean="0">
                            <a:latin typeface="Cambria Math" panose="02040503050406030204" pitchFamily="18" charset="0"/>
                          </a:rPr>
                          <m:t>𝟏</m:t>
                        </m:r>
                      </m:sub>
                    </m:sSub>
                    <m:r>
                      <a:rPr lang="pt-BR" b="1" i="1" noProof="1" dirty="0" smtClean="0">
                        <a:latin typeface="Cambria Math" panose="02040503050406030204" pitchFamily="18" charset="0"/>
                      </a:rPr>
                      <m:t>+…+</m:t>
                    </m:r>
                    <m:sSub>
                      <m:sSubPr>
                        <m:ctrlPr>
                          <a:rPr lang="pt-BR" b="1" i="1" noProof="1" dirty="0" smtClean="0">
                            <a:latin typeface="Cambria Math" panose="02040503050406030204" pitchFamily="18" charset="0"/>
                          </a:rPr>
                        </m:ctrlPr>
                      </m:sSubPr>
                      <m:e>
                        <m:r>
                          <a:rPr lang="pt-BR" b="1" i="1" noProof="1" dirty="0" smtClean="0">
                            <a:latin typeface="Cambria Math" panose="02040503050406030204" pitchFamily="18" charset="0"/>
                          </a:rPr>
                          <m:t>𝒈</m:t>
                        </m:r>
                      </m:e>
                      <m:sub>
                        <m:r>
                          <a:rPr lang="pt-BR" b="1" i="1" noProof="1" dirty="0" smtClean="0">
                            <a:latin typeface="Cambria Math" panose="02040503050406030204" pitchFamily="18" charset="0"/>
                          </a:rPr>
                          <m:t>𝒏</m:t>
                        </m:r>
                      </m:sub>
                    </m:sSub>
                  </m:oMath>
                </a14:m>
                <a:endParaRPr lang="pt-BR" b="1" noProof="1"/>
              </a:p>
              <a:p>
                <a:pPr algn="just">
                  <a:lnSpc>
                    <a:spcPct val="100000"/>
                  </a:lnSpc>
                </a:pPr>
                <a:endParaRPr lang="pt-BR" noProof="1"/>
              </a:p>
              <a:p>
                <a:pPr algn="just">
                  <a:lnSpc>
                    <a:spcPct val="100000"/>
                  </a:lnSpc>
                </a:pPr>
                <a:r>
                  <a:rPr lang="pt-BR" noProof="1"/>
                  <a:t>O </a:t>
                </a:r>
                <a:r>
                  <a:rPr lang="pt-BR" b="1" noProof="1"/>
                  <a:t>custo</a:t>
                </a:r>
                <a:r>
                  <a:rPr lang="pt-BR" noProof="1"/>
                  <a:t> de comprar manter </a:t>
                </a:r>
                <a:r>
                  <a:rPr lang="pt-BR" b="1" noProof="1"/>
                  <a:t>uma cabra</a:t>
                </a:r>
                <a:r>
                  <a:rPr lang="pt-BR" noProof="1"/>
                  <a:t> é </a:t>
                </a:r>
                <a14:m>
                  <m:oMath xmlns:m="http://schemas.openxmlformats.org/officeDocument/2006/math">
                    <m:r>
                      <a:rPr lang="pt-BR" b="1" i="1" noProof="1" dirty="0" smtClean="0">
                        <a:latin typeface="Cambria Math" panose="02040503050406030204" pitchFamily="18" charset="0"/>
                      </a:rPr>
                      <m:t>𝒄</m:t>
                    </m:r>
                  </m:oMath>
                </a14:m>
                <a:r>
                  <a:rPr lang="pt-BR" noProof="1"/>
                  <a:t> (constante)</a:t>
                </a:r>
              </a:p>
              <a:p>
                <a:pPr algn="just">
                  <a:lnSpc>
                    <a:spcPct val="100000"/>
                  </a:lnSpc>
                </a:pPr>
                <a:endParaRPr lang="pt-BR" noProof="1"/>
              </a:p>
              <a:p>
                <a:pPr algn="just">
                  <a:lnSpc>
                    <a:spcPct val="100000"/>
                  </a:lnSpc>
                </a:pPr>
                <a:r>
                  <a:rPr lang="pt-BR" noProof="1"/>
                  <a:t>O </a:t>
                </a:r>
                <a:r>
                  <a:rPr lang="pt-BR" b="1" noProof="1"/>
                  <a:t>valor</a:t>
                </a:r>
                <a:r>
                  <a:rPr lang="pt-BR" noProof="1"/>
                  <a:t> de uma cabra no pasto, para o </a:t>
                </a:r>
                <a14:m>
                  <m:oMath xmlns:m="http://schemas.openxmlformats.org/officeDocument/2006/math">
                    <m:r>
                      <a:rPr lang="pt-BR" i="1" noProof="1" dirty="0">
                        <a:latin typeface="Cambria Math" panose="02040503050406030204" pitchFamily="18" charset="0"/>
                      </a:rPr>
                      <m:t>𝑖</m:t>
                    </m:r>
                  </m:oMath>
                </a14:m>
                <a:r>
                  <a:rPr lang="pt-BR" noProof="1"/>
                  <a:t>-ésimo fazendeiro, </a:t>
                </a:r>
                <a:r>
                  <a:rPr lang="pt-BR" b="1" noProof="1"/>
                  <a:t>quando o total de cabras é </a:t>
                </a:r>
                <a14:m>
                  <m:oMath xmlns:m="http://schemas.openxmlformats.org/officeDocument/2006/math">
                    <m:r>
                      <a:rPr lang="pt-BR" b="1" i="1" noProof="1">
                        <a:latin typeface="Cambria Math" panose="02040503050406030204" pitchFamily="18" charset="0"/>
                      </a:rPr>
                      <m:t>𝑮</m:t>
                    </m:r>
                  </m:oMath>
                </a14:m>
                <a:r>
                  <a:rPr lang="pt-BR" noProof="1"/>
                  <a:t>, é de </a:t>
                </a:r>
                <a14:m>
                  <m:oMath xmlns:m="http://schemas.openxmlformats.org/officeDocument/2006/math">
                    <m:r>
                      <a:rPr lang="pt-BR" b="1" i="1" noProof="1" dirty="0">
                        <a:latin typeface="Cambria Math" panose="02040503050406030204" pitchFamily="18" charset="0"/>
                      </a:rPr>
                      <m:t>𝒗</m:t>
                    </m:r>
                    <m:r>
                      <a:rPr lang="pt-BR" b="1" i="1" noProof="1" dirty="0">
                        <a:latin typeface="Cambria Math" panose="02040503050406030204" pitchFamily="18" charset="0"/>
                      </a:rPr>
                      <m:t>(</m:t>
                    </m:r>
                    <m:r>
                      <a:rPr lang="pt-BR" b="1" i="1" noProof="1" dirty="0">
                        <a:latin typeface="Cambria Math" panose="02040503050406030204" pitchFamily="18" charset="0"/>
                      </a:rPr>
                      <m:t>𝑮</m:t>
                    </m:r>
                    <m:r>
                      <a:rPr lang="pt-BR" b="1" i="1" noProof="1" dirty="0">
                        <a:latin typeface="Cambria Math" panose="02040503050406030204" pitchFamily="18" charset="0"/>
                      </a:rPr>
                      <m:t>)</m:t>
                    </m:r>
                  </m:oMath>
                </a14:m>
                <a:r>
                  <a:rPr lang="pt-BR" b="1" noProof="1"/>
                  <a:t> </a:t>
                </a:r>
                <a:r>
                  <a:rPr lang="pt-BR" b="1" i="1" noProof="1"/>
                  <a:t>por cabra</a:t>
                </a:r>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3"/>
                <a:stretch>
                  <a:fillRect l="-928" t="-261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O problema dos bens comuns</a:t>
            </a:r>
            <a:endParaRPr lang="pt-BR" sz="2200" b="1" noProof="1"/>
          </a:p>
        </p:txBody>
      </p:sp>
      <p:sp>
        <p:nvSpPr>
          <p:cNvPr id="2" name="Footer Placeholder 1">
            <a:extLst>
              <a:ext uri="{FF2B5EF4-FFF2-40B4-BE49-F238E27FC236}">
                <a16:creationId xmlns:a16="http://schemas.microsoft.com/office/drawing/2014/main" id="{6100B17C-4FEB-4769-9872-200410DD9B7D}"/>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0E26C9F4-1EC3-48A6-8A68-CDC6C3B3D800}"/>
              </a:ext>
            </a:extLst>
          </p:cNvPr>
          <p:cNvSpPr>
            <a:spLocks noGrp="1"/>
          </p:cNvSpPr>
          <p:nvPr>
            <p:ph type="sldNum" sz="quarter" idx="12"/>
          </p:nvPr>
        </p:nvSpPr>
        <p:spPr/>
        <p:txBody>
          <a:bodyPr/>
          <a:lstStyle/>
          <a:p>
            <a:fld id="{AF67EEE8-F201-4410-BA13-233EFB93B646}" type="slidenum">
              <a:rPr lang="pt-BR" smtClean="0"/>
              <a:t>62</a:t>
            </a:fld>
            <a:endParaRPr lang="pt-BR"/>
          </a:p>
        </p:txBody>
      </p:sp>
    </p:spTree>
    <p:extLst>
      <p:ext uri="{BB962C8B-B14F-4D97-AF65-F5344CB8AC3E}">
        <p14:creationId xmlns:p14="http://schemas.microsoft.com/office/powerpoint/2010/main" val="28842225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a:bodyPr>
              <a:lstStyle/>
              <a:p>
                <a:pPr algn="just">
                  <a:lnSpc>
                    <a:spcPct val="100000"/>
                  </a:lnSpc>
                </a:pPr>
                <a:r>
                  <a:rPr lang="pt-BR" noProof="1"/>
                  <a:t> Há um </a:t>
                </a:r>
                <a:r>
                  <a:rPr lang="pt-BR" b="1" noProof="1"/>
                  <a:t>máximo de cabras</a:t>
                </a:r>
                <a:r>
                  <a:rPr lang="pt-BR" noProof="1"/>
                  <a:t> que o </a:t>
                </a:r>
                <a:r>
                  <a:rPr lang="pt-BR" b="1" noProof="1"/>
                  <a:t>pasto</a:t>
                </a:r>
                <a:r>
                  <a:rPr lang="pt-BR" noProof="1"/>
                  <a:t> consegue aguentar,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𝐺</m:t>
                        </m:r>
                      </m:e>
                      <m:sub>
                        <m:r>
                          <a:rPr lang="pt-BR" i="1" noProof="1" dirty="0">
                            <a:latin typeface="Cambria Math" panose="02040503050406030204" pitchFamily="18" charset="0"/>
                          </a:rPr>
                          <m:t>𝑚𝑎𝑥</m:t>
                        </m:r>
                      </m:sub>
                    </m:sSub>
                  </m:oMath>
                </a14:m>
                <a:endParaRPr lang="pt-BR" noProof="1"/>
              </a:p>
              <a:p>
                <a:pPr algn="just">
                  <a:lnSpc>
                    <a:spcPct val="100000"/>
                  </a:lnSpc>
                </a:pPr>
                <a:endParaRPr lang="pt-BR" noProof="1"/>
              </a:p>
              <a:p>
                <a:pPr algn="just">
                  <a:lnSpc>
                    <a:spcPct val="100000"/>
                  </a:lnSpc>
                </a:pPr>
                <a:r>
                  <a:rPr lang="pt-BR" noProof="1"/>
                  <a:t>Portanto, </a:t>
                </a:r>
                <a14:m>
                  <m:oMath xmlns:m="http://schemas.openxmlformats.org/officeDocument/2006/math">
                    <m:r>
                      <a:rPr lang="pt-BR" i="1" noProof="1" dirty="0">
                        <a:latin typeface="Cambria Math" panose="02040503050406030204" pitchFamily="18" charset="0"/>
                      </a:rPr>
                      <m:t>𝑣</m:t>
                    </m:r>
                    <m:d>
                      <m:dPr>
                        <m:ctrlPr>
                          <a:rPr lang="pt-BR" i="1" noProof="1" dirty="0">
                            <a:latin typeface="Cambria Math" panose="02040503050406030204" pitchFamily="18" charset="0"/>
                          </a:rPr>
                        </m:ctrlPr>
                      </m:dPr>
                      <m:e>
                        <m:r>
                          <a:rPr lang="pt-BR" i="1" noProof="1" dirty="0">
                            <a:latin typeface="Cambria Math" panose="02040503050406030204" pitchFamily="18" charset="0"/>
                          </a:rPr>
                          <m:t>𝐺</m:t>
                        </m:r>
                      </m:e>
                    </m:d>
                    <m:r>
                      <a:rPr lang="pt-BR" i="1" noProof="1" dirty="0">
                        <a:latin typeface="Cambria Math" panose="02040503050406030204" pitchFamily="18" charset="0"/>
                      </a:rPr>
                      <m:t>&gt;0</m:t>
                    </m:r>
                  </m:oMath>
                </a14:m>
                <a:r>
                  <a:rPr lang="pt-BR" noProof="1"/>
                  <a:t> se </a:t>
                </a:r>
                <a14:m>
                  <m:oMath xmlns:m="http://schemas.openxmlformats.org/officeDocument/2006/math">
                    <m:r>
                      <a:rPr lang="pt-BR" i="1" noProof="1" dirty="0">
                        <a:latin typeface="Cambria Math" panose="02040503050406030204" pitchFamily="18" charset="0"/>
                      </a:rPr>
                      <m:t>𝐺</m:t>
                    </m:r>
                    <m:r>
                      <a:rPr lang="pt-BR" i="1" noProof="1" dirty="0">
                        <a:latin typeface="Cambria Math" panose="02040503050406030204" pitchFamily="18" charset="0"/>
                      </a:rPr>
                      <m:t>&lt;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𝐺</m:t>
                        </m:r>
                      </m:e>
                      <m:sub>
                        <m:r>
                          <a:rPr lang="pt-BR" i="1" noProof="1" dirty="0">
                            <a:latin typeface="Cambria Math" panose="02040503050406030204" pitchFamily="18" charset="0"/>
                          </a:rPr>
                          <m:t>𝑚𝑎𝑥</m:t>
                        </m:r>
                      </m:sub>
                    </m:sSub>
                  </m:oMath>
                </a14:m>
                <a:r>
                  <a:rPr lang="pt-BR" noProof="1"/>
                  <a:t> , mas </a:t>
                </a:r>
                <a14:m>
                  <m:oMath xmlns:m="http://schemas.openxmlformats.org/officeDocument/2006/math">
                    <m:r>
                      <a:rPr lang="pt-BR" i="1" noProof="1" dirty="0">
                        <a:latin typeface="Cambria Math" panose="02040503050406030204" pitchFamily="18" charset="0"/>
                      </a:rPr>
                      <m:t>𝑣</m:t>
                    </m:r>
                    <m:d>
                      <m:dPr>
                        <m:ctrlPr>
                          <a:rPr lang="pt-BR" i="1" noProof="1" dirty="0">
                            <a:latin typeface="Cambria Math" panose="02040503050406030204" pitchFamily="18" charset="0"/>
                          </a:rPr>
                        </m:ctrlPr>
                      </m:dPr>
                      <m:e>
                        <m:r>
                          <a:rPr lang="pt-BR" i="1" noProof="1" dirty="0">
                            <a:latin typeface="Cambria Math" panose="02040503050406030204" pitchFamily="18" charset="0"/>
                          </a:rPr>
                          <m:t>𝐺</m:t>
                        </m:r>
                      </m:e>
                    </m:d>
                    <m:r>
                      <a:rPr lang="pt-BR" i="1" noProof="1" dirty="0">
                        <a:latin typeface="Cambria Math" panose="02040503050406030204" pitchFamily="18" charset="0"/>
                      </a:rPr>
                      <m:t>=0</m:t>
                    </m:r>
                  </m:oMath>
                </a14:m>
                <a:r>
                  <a:rPr lang="pt-BR" noProof="1"/>
                  <a:t> se </a:t>
                </a:r>
                <a14:m>
                  <m:oMath xmlns:m="http://schemas.openxmlformats.org/officeDocument/2006/math">
                    <m:r>
                      <a:rPr lang="pt-BR" i="1" noProof="1" dirty="0">
                        <a:latin typeface="Cambria Math" panose="02040503050406030204" pitchFamily="18" charset="0"/>
                      </a:rPr>
                      <m:t>𝐺</m:t>
                    </m:r>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𝐺</m:t>
                        </m:r>
                      </m:e>
                      <m:sub>
                        <m:r>
                          <a:rPr lang="pt-BR" i="1" noProof="1" dirty="0">
                            <a:latin typeface="Cambria Math" panose="02040503050406030204" pitchFamily="18" charset="0"/>
                          </a:rPr>
                          <m:t>𝑚𝑎𝑥</m:t>
                        </m:r>
                      </m:sub>
                    </m:sSub>
                  </m:oMath>
                </a14:m>
                <a:endParaRPr lang="pt-BR" noProof="1"/>
              </a:p>
              <a:p>
                <a:pPr lvl="1" algn="just">
                  <a:lnSpc>
                    <a:spcPct val="100000"/>
                  </a:lnSpc>
                </a:pPr>
                <a:endParaRPr lang="pt-BR" noProof="1"/>
              </a:p>
              <a:p>
                <a:pPr algn="just">
                  <a:lnSpc>
                    <a:spcPct val="100000"/>
                  </a:lnSpc>
                </a:pPr>
                <a:r>
                  <a:rPr lang="pt-BR" noProof="1"/>
                  <a:t>O valor da cabra para o fazendeiro </a:t>
                </a:r>
                <a14:m>
                  <m:oMath xmlns:m="http://schemas.openxmlformats.org/officeDocument/2006/math">
                    <m:r>
                      <a:rPr lang="pt-BR" b="0" i="1" noProof="1" dirty="0" smtClean="0">
                        <a:latin typeface="Cambria Math" panose="02040503050406030204" pitchFamily="18" charset="0"/>
                      </a:rPr>
                      <m:t>𝑖</m:t>
                    </m:r>
                  </m:oMath>
                </a14:m>
                <a:r>
                  <a:rPr lang="pt-BR" noProof="1"/>
                  <a:t> </a:t>
                </a:r>
                <a:r>
                  <a:rPr lang="pt-BR" b="1" noProof="1"/>
                  <a:t>decresce com número total de cabras </a:t>
                </a:r>
                <a:r>
                  <a:rPr lang="pt-BR" noProof="1"/>
                  <a:t>no pasto, </a:t>
                </a:r>
                <a14:m>
                  <m:oMath xmlns:m="http://schemas.openxmlformats.org/officeDocument/2006/math">
                    <m:r>
                      <a:rPr lang="pt-BR" b="0" i="1" noProof="1" dirty="0" smtClean="0">
                        <a:latin typeface="Cambria Math" panose="02040503050406030204" pitchFamily="18" charset="0"/>
                      </a:rPr>
                      <m:t>𝐺</m:t>
                    </m:r>
                  </m:oMath>
                </a14:m>
                <a:r>
                  <a:rPr lang="pt-BR" b="0" noProof="1"/>
                  <a:t>, e esse decréscimo é cada vez maior</a:t>
                </a:r>
              </a:p>
              <a:p>
                <a:pPr marL="0" indent="0" algn="just">
                  <a:lnSpc>
                    <a:spcPct val="100000"/>
                  </a:lnSpc>
                  <a:buNone/>
                </a:pPr>
                <a:endParaRPr lang="pt-BR" b="0" noProof="1"/>
              </a:p>
              <a:p>
                <a:pPr algn="just">
                  <a:lnSpc>
                    <a:spcPct val="100000"/>
                  </a:lnSpc>
                </a:pPr>
                <a:r>
                  <a:rPr lang="pt-BR" noProof="1"/>
                  <a:t>Formalmente, para </a:t>
                </a:r>
                <a14:m>
                  <m:oMath xmlns:m="http://schemas.openxmlformats.org/officeDocument/2006/math">
                    <m:r>
                      <a:rPr lang="pt-BR" b="0" i="1" noProof="1" dirty="0" smtClean="0">
                        <a:latin typeface="Cambria Math" panose="02040503050406030204" pitchFamily="18" charset="0"/>
                      </a:rPr>
                      <m:t>𝐺</m:t>
                    </m:r>
                    <m:r>
                      <a:rPr lang="pt-BR" b="0" i="1" noProof="1" dirty="0" smtClean="0">
                        <a:latin typeface="Cambria Math" panose="02040503050406030204" pitchFamily="18" charset="0"/>
                      </a:rPr>
                      <m:t>&lt;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𝐺</m:t>
                        </m:r>
                      </m:e>
                      <m:sub>
                        <m:r>
                          <a:rPr lang="pt-BR" b="0" i="1" noProof="1" dirty="0" smtClean="0">
                            <a:latin typeface="Cambria Math" panose="02040503050406030204" pitchFamily="18" charset="0"/>
                          </a:rPr>
                          <m:t>𝑚𝑎𝑥</m:t>
                        </m:r>
                      </m:sub>
                    </m:sSub>
                  </m:oMath>
                </a14:m>
                <a:r>
                  <a:rPr lang="pt-BR" noProof="1"/>
                  <a:t> , </a:t>
                </a:r>
                <a14:m>
                  <m:oMath xmlns:m="http://schemas.openxmlformats.org/officeDocument/2006/math">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𝐺</m:t>
                        </m:r>
                      </m:e>
                    </m:d>
                    <m:r>
                      <a:rPr lang="pt-BR" b="0" i="1" noProof="1" dirty="0" smtClean="0">
                        <a:latin typeface="Cambria Math" panose="02040503050406030204" pitchFamily="18" charset="0"/>
                      </a:rPr>
                      <m:t>&lt;0</m:t>
                    </m:r>
                  </m:oMath>
                </a14:m>
                <a:r>
                  <a:rPr lang="pt-BR" noProof="1"/>
                  <a:t> e </a:t>
                </a:r>
                <a14:m>
                  <m:oMath xmlns:m="http://schemas.openxmlformats.org/officeDocument/2006/math">
                    <m:sSup>
                      <m:sSupPr>
                        <m:ctrlPr>
                          <a:rPr lang="pt-BR" i="1" noProof="1" dirty="0">
                            <a:latin typeface="Cambria Math" panose="02040503050406030204" pitchFamily="18" charset="0"/>
                          </a:rPr>
                        </m:ctrlPr>
                      </m:sSupPr>
                      <m:e>
                        <m:r>
                          <a:rPr lang="pt-BR" i="1" noProof="1" dirty="0">
                            <a:latin typeface="Cambria Math" panose="02040503050406030204" pitchFamily="18" charset="0"/>
                          </a:rPr>
                          <m:t>𝑣</m:t>
                        </m:r>
                      </m:e>
                      <m:sup>
                        <m:r>
                          <a:rPr lang="pt-BR" i="1" noProof="1" dirty="0">
                            <a:latin typeface="Cambria Math" panose="02040503050406030204" pitchFamily="18" charset="0"/>
                          </a:rPr>
                          <m:t>′</m:t>
                        </m:r>
                        <m:r>
                          <a:rPr lang="pt-BR" b="0" i="1" noProof="1" dirty="0" smtClean="0">
                            <a:latin typeface="Cambria Math" panose="02040503050406030204" pitchFamily="18" charset="0"/>
                          </a:rPr>
                          <m:t>′</m:t>
                        </m:r>
                      </m:sup>
                    </m:sSup>
                    <m:d>
                      <m:dPr>
                        <m:ctrlPr>
                          <a:rPr lang="pt-BR" i="1" noProof="1" dirty="0">
                            <a:latin typeface="Cambria Math" panose="02040503050406030204" pitchFamily="18" charset="0"/>
                          </a:rPr>
                        </m:ctrlPr>
                      </m:dPr>
                      <m:e>
                        <m:r>
                          <a:rPr lang="pt-BR" i="1" noProof="1" dirty="0">
                            <a:latin typeface="Cambria Math" panose="02040503050406030204" pitchFamily="18" charset="0"/>
                          </a:rPr>
                          <m:t>𝐺</m:t>
                        </m:r>
                      </m:e>
                    </m:d>
                    <m:r>
                      <a:rPr lang="pt-BR" i="1" noProof="1" dirty="0">
                        <a:latin typeface="Cambria Math" panose="02040503050406030204" pitchFamily="18" charset="0"/>
                      </a:rPr>
                      <m:t>&lt;</m:t>
                    </m:r>
                    <m:r>
                      <a:rPr lang="pt-BR" b="0" i="1" noProof="1" dirty="0" smtClean="0">
                        <a:latin typeface="Cambria Math" panose="02040503050406030204" pitchFamily="18" charset="0"/>
                      </a:rPr>
                      <m:t>0</m:t>
                    </m:r>
                  </m:oMath>
                </a14:m>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3"/>
                <a:stretch>
                  <a:fillRect l="-1043" t="-1175"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O problema dos bens comuns</a:t>
            </a:r>
            <a:endParaRPr lang="pt-BR" sz="2200" b="1" noProof="1"/>
          </a:p>
        </p:txBody>
      </p:sp>
      <p:sp>
        <p:nvSpPr>
          <p:cNvPr id="2" name="Footer Placeholder 1">
            <a:extLst>
              <a:ext uri="{FF2B5EF4-FFF2-40B4-BE49-F238E27FC236}">
                <a16:creationId xmlns:a16="http://schemas.microsoft.com/office/drawing/2014/main" id="{6C64EAE2-0B91-42BF-9DFB-C386EC2775C4}"/>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097D630-649E-48BB-B935-15F8E5D9ED68}"/>
              </a:ext>
            </a:extLst>
          </p:cNvPr>
          <p:cNvSpPr>
            <a:spLocks noGrp="1"/>
          </p:cNvSpPr>
          <p:nvPr>
            <p:ph type="sldNum" sz="quarter" idx="12"/>
          </p:nvPr>
        </p:nvSpPr>
        <p:spPr/>
        <p:txBody>
          <a:bodyPr/>
          <a:lstStyle/>
          <a:p>
            <a:fld id="{AF67EEE8-F201-4410-BA13-233EFB93B646}" type="slidenum">
              <a:rPr lang="pt-BR" smtClean="0"/>
              <a:t>63</a:t>
            </a:fld>
            <a:endParaRPr lang="pt-BR"/>
          </a:p>
        </p:txBody>
      </p:sp>
    </p:spTree>
    <p:extLst>
      <p:ext uri="{BB962C8B-B14F-4D97-AF65-F5344CB8AC3E}">
        <p14:creationId xmlns:p14="http://schemas.microsoft.com/office/powerpoint/2010/main" val="17574444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00B33E63-B663-4D8C-949A-77F3CA1968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4802" y="1757177"/>
            <a:ext cx="5782395" cy="4532684"/>
          </a:xfrm>
        </p:spPr>
      </p:pic>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O problema dos bens comuns</a:t>
            </a:r>
            <a:endParaRPr lang="pt-BR" sz="2200" b="1" noProof="1"/>
          </a:p>
        </p:txBody>
      </p:sp>
      <p:sp>
        <p:nvSpPr>
          <p:cNvPr id="17" name="Footer Placeholder 16">
            <a:extLst>
              <a:ext uri="{FF2B5EF4-FFF2-40B4-BE49-F238E27FC236}">
                <a16:creationId xmlns:a16="http://schemas.microsoft.com/office/drawing/2014/main" id="{4CB811BA-FEC3-4EC5-83C0-01D1CA79CBAC}"/>
              </a:ext>
            </a:extLst>
          </p:cNvPr>
          <p:cNvSpPr>
            <a:spLocks noGrp="1"/>
          </p:cNvSpPr>
          <p:nvPr>
            <p:ph type="ftr" sz="quarter" idx="11"/>
          </p:nvPr>
        </p:nvSpPr>
        <p:spPr/>
        <p:txBody>
          <a:bodyPr/>
          <a:lstStyle/>
          <a:p>
            <a:r>
              <a:rPr lang="pt-BR" dirty="0"/>
              <a:t>Robson Tigre </a:t>
            </a:r>
            <a:endParaRPr lang="en-US" dirty="0"/>
          </a:p>
        </p:txBody>
      </p:sp>
      <p:sp>
        <p:nvSpPr>
          <p:cNvPr id="25" name="Slide Number Placeholder 24">
            <a:extLst>
              <a:ext uri="{FF2B5EF4-FFF2-40B4-BE49-F238E27FC236}">
                <a16:creationId xmlns:a16="http://schemas.microsoft.com/office/drawing/2014/main" id="{01960DC6-902D-45E4-8842-83E7DE7C0CC2}"/>
              </a:ext>
            </a:extLst>
          </p:cNvPr>
          <p:cNvSpPr>
            <a:spLocks noGrp="1"/>
          </p:cNvSpPr>
          <p:nvPr>
            <p:ph type="sldNum" sz="quarter" idx="12"/>
          </p:nvPr>
        </p:nvSpPr>
        <p:spPr/>
        <p:txBody>
          <a:bodyPr/>
          <a:lstStyle/>
          <a:p>
            <a:fld id="{AF67EEE8-F201-4410-BA13-233EFB93B646}" type="slidenum">
              <a:rPr lang="pt-BR" smtClean="0"/>
              <a:t>64</a:t>
            </a:fld>
            <a:endParaRPr lang="pt-BR"/>
          </a:p>
        </p:txBody>
      </p:sp>
    </p:spTree>
    <p:extLst>
      <p:ext uri="{BB962C8B-B14F-4D97-AF65-F5344CB8AC3E}">
        <p14:creationId xmlns:p14="http://schemas.microsoft.com/office/powerpoint/2010/main" val="14921588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a:bodyPr>
              <a:lstStyle/>
              <a:p>
                <a:pPr algn="just">
                  <a:lnSpc>
                    <a:spcPct val="100000"/>
                  </a:lnSpc>
                </a:pPr>
                <a:r>
                  <a:rPr lang="pt-BR" noProof="1"/>
                  <a:t>Durante a primavera, os fazendeiros escolhem </a:t>
                </a:r>
                <a:r>
                  <a:rPr lang="pt-BR" i="1" noProof="1"/>
                  <a:t>simultaneamente</a:t>
                </a:r>
                <a:r>
                  <a:rPr lang="pt-BR" noProof="1"/>
                  <a:t> quantas cabras possuir: </a:t>
                </a:r>
                <a14:m>
                  <m:oMath xmlns:m="http://schemas.openxmlformats.org/officeDocument/2006/math">
                    <m:sSub>
                      <m:sSubPr>
                        <m:ctrlPr>
                          <a:rPr lang="pt-BR" b="0" i="1" noProof="1" dirty="0" smtClean="0">
                            <a:latin typeface="Cambria Math" panose="02040503050406030204" pitchFamily="18" charset="0"/>
                          </a:rPr>
                        </m:ctrlPr>
                      </m:sSub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r>
                          <a:rPr lang="pt-BR" b="0" i="1" noProof="1" dirty="0" smtClean="0">
                            <a:latin typeface="Cambria Math" panose="02040503050406030204" pitchFamily="18" charset="0"/>
                          </a:rPr>
                          <m:t>𝑆</m:t>
                        </m:r>
                      </m:e>
                      <m:sub>
                        <m:r>
                          <a:rPr lang="pt-BR" b="0" i="1" noProof="1" dirty="0" smtClean="0">
                            <a:latin typeface="Cambria Math" panose="02040503050406030204" pitchFamily="18" charset="0"/>
                          </a:rPr>
                          <m:t>𝑖</m:t>
                        </m:r>
                      </m:sub>
                    </m:sSub>
                    <m:r>
                      <a:rPr lang="en-US" i="1" noProof="1" dirty="0">
                        <a:latin typeface="Cambria Math" panose="02040503050406030204" pitchFamily="18" charset="0"/>
                      </a:rPr>
                      <m:t>=[</m:t>
                    </m:r>
                    <m:r>
                      <a:rPr lang="pt-BR" i="1" noProof="1" dirty="0">
                        <a:latin typeface="Cambria Math" panose="02040503050406030204" pitchFamily="18" charset="0"/>
                      </a:rPr>
                      <m:t>0,</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𝐺</m:t>
                        </m:r>
                      </m:e>
                      <m:sub>
                        <m:r>
                          <a:rPr lang="pt-BR" i="1" noProof="1" dirty="0">
                            <a:latin typeface="Cambria Math" panose="02040503050406030204" pitchFamily="18" charset="0"/>
                          </a:rPr>
                          <m:t>𝑚𝑎𝑥</m:t>
                        </m:r>
                      </m:sub>
                    </m:sSub>
                    <m:r>
                      <m:rPr>
                        <m:nor/>
                      </m:rPr>
                      <a:rPr lang="pt-BR" noProof="1"/>
                      <m:t>)</m:t>
                    </m:r>
                  </m:oMath>
                </a14:m>
                <a:r>
                  <a:rPr lang="pt-BR" noProof="1">
                    <a:solidFill>
                      <a:srgbClr val="FF0000"/>
                    </a:solidFill>
                  </a:rPr>
                  <a:t> *</a:t>
                </a:r>
                <a:endParaRPr lang="pt-BR" b="0" noProof="1"/>
              </a:p>
              <a:p>
                <a:pPr algn="just">
                  <a:lnSpc>
                    <a:spcPct val="100000"/>
                  </a:lnSpc>
                </a:pPr>
                <a:endParaRPr lang="pt-BR" noProof="1"/>
              </a:p>
              <a:p>
                <a:pPr algn="just">
                  <a:lnSpc>
                    <a:spcPct val="100000"/>
                  </a:lnSpc>
                </a:pPr>
                <a:r>
                  <a:rPr lang="pt-BR" noProof="1"/>
                  <a:t>Qual será o payoff do fazendeiro </a:t>
                </a:r>
                <a14:m>
                  <m:oMath xmlns:m="http://schemas.openxmlformats.org/officeDocument/2006/math">
                    <m:r>
                      <a:rPr lang="pt-BR" b="0" i="1" noProof="1" dirty="0" smtClean="0">
                        <a:latin typeface="Cambria Math" panose="02040503050406030204" pitchFamily="18" charset="0"/>
                      </a:rPr>
                      <m:t>𝑖</m:t>
                    </m:r>
                  </m:oMath>
                </a14:m>
                <a:r>
                  <a:rPr lang="pt-BR" noProof="1"/>
                  <a:t> por colocar </a:t>
                </a:r>
                <a14:m>
                  <m:oMath xmlns:m="http://schemas.openxmlformats.org/officeDocument/2006/math">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𝑔</m:t>
                        </m:r>
                      </m:e>
                      <m:sub>
                        <m:r>
                          <a:rPr lang="pt-BR" i="1" noProof="1" dirty="0" smtClean="0">
                            <a:latin typeface="Cambria Math" panose="02040503050406030204" pitchFamily="18" charset="0"/>
                          </a:rPr>
                          <m:t>𝑖</m:t>
                        </m:r>
                      </m:sub>
                    </m:sSub>
                  </m:oMath>
                </a14:m>
                <a:r>
                  <a:rPr lang="pt-BR" noProof="1"/>
                  <a:t> cabras no pasto enquanto os demais </a:t>
                </a:r>
                <a14:m>
                  <m:oMath xmlns:m="http://schemas.openxmlformats.org/officeDocument/2006/math">
                    <m:r>
                      <a:rPr lang="pt-BR" i="1" noProof="1" dirty="0" smtClean="0">
                        <a:latin typeface="Cambria Math" panose="02040503050406030204" pitchFamily="18" charset="0"/>
                      </a:rPr>
                      <m:t>𝑛</m:t>
                    </m:r>
                    <m:r>
                      <a:rPr lang="pt-BR" i="1" noProof="1" dirty="0" smtClean="0">
                        <a:latin typeface="Cambria Math" panose="02040503050406030204" pitchFamily="18" charset="0"/>
                      </a:rPr>
                      <m:t>−1</m:t>
                    </m:r>
                  </m:oMath>
                </a14:m>
                <a:r>
                  <a:rPr lang="pt-BR" noProof="1"/>
                  <a:t> jogadores escolhem o perfil </a:t>
                </a:r>
                <a14:m>
                  <m:oMath xmlns:m="http://schemas.openxmlformats.org/officeDocument/2006/math">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1</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r>
                              <a:rPr lang="pt-BR" i="1" noProof="1" dirty="0">
                                <a:latin typeface="Cambria Math" panose="02040503050406030204" pitchFamily="18" charset="0"/>
                              </a:rPr>
                              <m:t>−1</m:t>
                            </m:r>
                          </m:sub>
                        </m:sSub>
                        <m:r>
                          <a:rPr lang="pt-BR" b="0" i="1" noProof="1" dirty="0" smtClean="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𝑔</m:t>
                            </m:r>
                          </m:e>
                          <m:sub>
                            <m:r>
                              <a:rPr lang="pt-BR" i="1" noProof="1" dirty="0">
                                <a:latin typeface="Cambria Math" panose="02040503050406030204" pitchFamily="18" charset="0"/>
                              </a:rPr>
                              <m:t>𝑖</m:t>
                            </m:r>
                            <m:r>
                              <a:rPr lang="pt-BR" b="0" i="1" noProof="1" dirty="0" smtClean="0">
                                <a:latin typeface="Cambria Math" panose="02040503050406030204" pitchFamily="18" charset="0"/>
                              </a:rPr>
                              <m:t>+</m:t>
                            </m:r>
                            <m:r>
                              <a:rPr lang="pt-BR" i="1" noProof="1" dirty="0">
                                <a:latin typeface="Cambria Math" panose="02040503050406030204" pitchFamily="18" charset="0"/>
                              </a:rPr>
                              <m:t>1</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𝑛</m:t>
                            </m:r>
                          </m:sub>
                        </m:sSub>
                      </m:e>
                    </m:d>
                  </m:oMath>
                </a14:m>
                <a:r>
                  <a:rPr lang="pt-BR" noProof="1"/>
                  <a:t>?</a:t>
                </a:r>
              </a:p>
              <a:p>
                <a:pPr algn="just">
                  <a:lnSpc>
                    <a:spcPct val="100000"/>
                  </a:lnSpc>
                </a:pPr>
                <a:endParaRPr lang="pt-BR" noProof="1"/>
              </a:p>
              <a:p>
                <a:pPr marL="0" indent="0" algn="just">
                  <a:lnSpc>
                    <a:spcPct val="100000"/>
                  </a:lnSpc>
                  <a:buNone/>
                </a:pPr>
                <a14:m>
                  <m:oMathPara xmlns:m="http://schemas.openxmlformats.org/officeDocument/2006/math">
                    <m:oMathParaPr>
                      <m:jc m:val="center"/>
                    </m:oMathParaPr>
                    <m:oMath xmlns:m="http://schemas.openxmlformats.org/officeDocument/2006/math">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sub>
                      </m:sSub>
                      <m:r>
                        <a:rPr lang="pt-BR" sz="2600" b="0" i="1" noProof="1" dirty="0" smtClean="0">
                          <a:latin typeface="Cambria Math" panose="02040503050406030204" pitchFamily="18" charset="0"/>
                        </a:rPr>
                        <m:t> </m:t>
                      </m:r>
                      <m:r>
                        <a:rPr lang="pt-BR" sz="2600" b="0" i="1" noProof="1" dirty="0" smtClean="0">
                          <a:latin typeface="Cambria Math" panose="02040503050406030204" pitchFamily="18" charset="0"/>
                        </a:rPr>
                        <m:t>𝑣</m:t>
                      </m:r>
                      <m:d>
                        <m:dPr>
                          <m:ctrlPr>
                            <a:rPr lang="pt-BR" sz="2600" b="0" i="1" noProof="1" dirty="0" smtClean="0">
                              <a:latin typeface="Cambria Math" panose="02040503050406030204" pitchFamily="18" charset="0"/>
                            </a:rPr>
                          </m:ctrlPr>
                        </m:dPr>
                        <m:e>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1</m:t>
                              </m:r>
                            </m:sub>
                          </m:sSub>
                          <m:r>
                            <a:rPr lang="pt-BR" sz="2600" b="0" i="1" noProof="1" dirty="0" smtClean="0">
                              <a:latin typeface="Cambria Math" panose="02040503050406030204" pitchFamily="18" charset="0"/>
                            </a:rPr>
                            <m:t>+…+</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r>
                                <a:rPr lang="pt-BR" sz="2600" b="0" i="1" noProof="1" dirty="0" smtClean="0">
                                  <a:latin typeface="Cambria Math" panose="02040503050406030204" pitchFamily="18" charset="0"/>
                                </a:rPr>
                                <m:t>−1</m:t>
                              </m:r>
                            </m:sub>
                          </m:sSub>
                          <m:r>
                            <a:rPr lang="pt-BR" sz="2600" b="0" i="1" noProof="1" dirty="0" smtClean="0">
                              <a:latin typeface="Cambria Math" panose="02040503050406030204" pitchFamily="18" charset="0"/>
                            </a:rPr>
                            <m:t>+</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sub>
                          </m:sSub>
                          <m:r>
                            <a:rPr lang="pt-BR" sz="2600" b="0" i="1" noProof="1" dirty="0" smtClean="0">
                              <a:latin typeface="Cambria Math" panose="02040503050406030204" pitchFamily="18" charset="0"/>
                            </a:rPr>
                            <m:t>+</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r>
                                <a:rPr lang="pt-BR" sz="2600" b="0" i="1" noProof="1" dirty="0" smtClean="0">
                                  <a:latin typeface="Cambria Math" panose="02040503050406030204" pitchFamily="18" charset="0"/>
                                </a:rPr>
                                <m:t>+1</m:t>
                              </m:r>
                            </m:sub>
                          </m:sSub>
                          <m:r>
                            <a:rPr lang="pt-BR" sz="2600" b="0" i="1" noProof="1" dirty="0" smtClean="0">
                              <a:latin typeface="Cambria Math" panose="02040503050406030204" pitchFamily="18" charset="0"/>
                            </a:rPr>
                            <m:t>+…+</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𝑛</m:t>
                              </m:r>
                            </m:sub>
                          </m:sSub>
                        </m:e>
                      </m:d>
                      <m:r>
                        <a:rPr lang="pt-BR" sz="2600" b="0" i="1" noProof="1" dirty="0" smtClean="0">
                          <a:latin typeface="Cambria Math" panose="02040503050406030204" pitchFamily="18" charset="0"/>
                        </a:rPr>
                        <m:t>−</m:t>
                      </m:r>
                      <m:r>
                        <a:rPr lang="pt-BR" sz="2600" b="0" i="1" noProof="1" dirty="0" smtClean="0">
                          <a:latin typeface="Cambria Math" panose="02040503050406030204" pitchFamily="18" charset="0"/>
                        </a:rPr>
                        <m:t>𝑐</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sub>
                      </m:sSub>
                    </m:oMath>
                  </m:oMathPara>
                </a14:m>
                <a:endParaRPr lang="pt-BR" sz="2600"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3"/>
                <a:stretch>
                  <a:fillRect l="-1043" t="-1175"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O problema dos bens comuns</a:t>
            </a:r>
            <a:endParaRPr lang="pt-BR" sz="2200" b="1" noProof="1"/>
          </a:p>
        </p:txBody>
      </p:sp>
      <p:sp>
        <p:nvSpPr>
          <p:cNvPr id="2" name="TextBox 1">
            <a:extLst>
              <a:ext uri="{FF2B5EF4-FFF2-40B4-BE49-F238E27FC236}">
                <a16:creationId xmlns:a16="http://schemas.microsoft.com/office/drawing/2014/main" id="{D897D991-699F-4813-9788-8BC6D165F406}"/>
              </a:ext>
            </a:extLst>
          </p:cNvPr>
          <p:cNvSpPr txBox="1"/>
          <p:nvPr/>
        </p:nvSpPr>
        <p:spPr>
          <a:xfrm>
            <a:off x="1539672" y="5101878"/>
            <a:ext cx="1008656" cy="446276"/>
          </a:xfrm>
          <a:prstGeom prst="rect">
            <a:avLst/>
          </a:prstGeom>
          <a:noFill/>
        </p:spPr>
        <p:txBody>
          <a:bodyPr wrap="square" rtlCol="0">
            <a:spAutoFit/>
          </a:bodyPr>
          <a:lstStyle/>
          <a:p>
            <a:r>
              <a:rPr lang="pt-BR" sz="2300" dirty="0"/>
              <a:t>(1.2.4)</a:t>
            </a:r>
          </a:p>
        </p:txBody>
      </p:sp>
      <p:sp>
        <p:nvSpPr>
          <p:cNvPr id="6" name="Rectangle 5">
            <a:extLst>
              <a:ext uri="{FF2B5EF4-FFF2-40B4-BE49-F238E27FC236}">
                <a16:creationId xmlns:a16="http://schemas.microsoft.com/office/drawing/2014/main" id="{AA24B501-8DE7-4A53-BD2B-F8D90A8EAA3F}"/>
              </a:ext>
            </a:extLst>
          </p:cNvPr>
          <p:cNvSpPr/>
          <p:nvPr/>
        </p:nvSpPr>
        <p:spPr>
          <a:xfrm>
            <a:off x="838200" y="3102964"/>
            <a:ext cx="10515600" cy="24883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Footer Placeholder 6">
            <a:extLst>
              <a:ext uri="{FF2B5EF4-FFF2-40B4-BE49-F238E27FC236}">
                <a16:creationId xmlns:a16="http://schemas.microsoft.com/office/drawing/2014/main" id="{80486123-8303-4EF0-B03A-E9EEC7F68F9D}"/>
              </a:ext>
            </a:extLst>
          </p:cNvPr>
          <p:cNvSpPr>
            <a:spLocks noGrp="1"/>
          </p:cNvSpPr>
          <p:nvPr>
            <p:ph type="ftr" sz="quarter" idx="11"/>
          </p:nvPr>
        </p:nvSpPr>
        <p:spPr/>
        <p:txBody>
          <a:bodyPr/>
          <a:lstStyle/>
          <a:p>
            <a:r>
              <a:rPr lang="pt-BR" dirty="0"/>
              <a:t>Robson Tigre </a:t>
            </a:r>
            <a:endParaRPr lang="en-US" dirty="0"/>
          </a:p>
        </p:txBody>
      </p:sp>
      <p:sp>
        <p:nvSpPr>
          <p:cNvPr id="8" name="Slide Number Placeholder 7">
            <a:extLst>
              <a:ext uri="{FF2B5EF4-FFF2-40B4-BE49-F238E27FC236}">
                <a16:creationId xmlns:a16="http://schemas.microsoft.com/office/drawing/2014/main" id="{CDD1800E-E380-47FB-84A3-D042AFBA27EB}"/>
              </a:ext>
            </a:extLst>
          </p:cNvPr>
          <p:cNvSpPr>
            <a:spLocks noGrp="1"/>
          </p:cNvSpPr>
          <p:nvPr>
            <p:ph type="sldNum" sz="quarter" idx="12"/>
          </p:nvPr>
        </p:nvSpPr>
        <p:spPr/>
        <p:txBody>
          <a:bodyPr/>
          <a:lstStyle/>
          <a:p>
            <a:fld id="{AF67EEE8-F201-4410-BA13-233EFB93B646}" type="slidenum">
              <a:rPr lang="pt-BR" smtClean="0"/>
              <a:t>65</a:t>
            </a:fld>
            <a:endParaRPr lang="pt-BR"/>
          </a:p>
        </p:txBody>
      </p:sp>
    </p:spTree>
    <p:extLst>
      <p:ext uri="{BB962C8B-B14F-4D97-AF65-F5344CB8AC3E}">
        <p14:creationId xmlns:p14="http://schemas.microsoft.com/office/powerpoint/2010/main" val="1089317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a:bodyPr>
              <a:lstStyle/>
              <a:p>
                <a:pPr algn="just">
                  <a:lnSpc>
                    <a:spcPct val="100000"/>
                  </a:lnSpc>
                </a:pPr>
                <a:r>
                  <a:rPr lang="pt-BR" noProof="1"/>
                  <a:t>Durante a primavera, os fazendeiros escolhem </a:t>
                </a:r>
                <a:r>
                  <a:rPr lang="pt-BR" i="1" noProof="1"/>
                  <a:t>simultaneamente</a:t>
                </a:r>
                <a:r>
                  <a:rPr lang="pt-BR" noProof="1"/>
                  <a:t> quantas cabras possuir: </a:t>
                </a:r>
                <a14:m>
                  <m:oMath xmlns:m="http://schemas.openxmlformats.org/officeDocument/2006/math">
                    <m:sSub>
                      <m:sSubPr>
                        <m:ctrlPr>
                          <a:rPr lang="pt-BR" b="0" i="1" noProof="1" dirty="0" smtClean="0">
                            <a:latin typeface="Cambria Math" panose="02040503050406030204" pitchFamily="18" charset="0"/>
                          </a:rPr>
                        </m:ctrlPr>
                      </m:sSub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r>
                          <a:rPr lang="pt-BR" b="0" i="1" noProof="1" dirty="0" smtClean="0">
                            <a:latin typeface="Cambria Math" panose="02040503050406030204" pitchFamily="18" charset="0"/>
                          </a:rPr>
                          <m:t>𝑆</m:t>
                        </m:r>
                      </m:e>
                      <m:sub>
                        <m:r>
                          <a:rPr lang="pt-BR" b="0" i="1" noProof="1" dirty="0" smtClean="0">
                            <a:latin typeface="Cambria Math" panose="02040503050406030204" pitchFamily="18" charset="0"/>
                          </a:rPr>
                          <m:t>𝑖</m:t>
                        </m:r>
                      </m:sub>
                    </m:sSub>
                    <m:r>
                      <a:rPr lang="en-US" i="1" noProof="1" dirty="0">
                        <a:latin typeface="Cambria Math" panose="02040503050406030204" pitchFamily="18" charset="0"/>
                      </a:rPr>
                      <m:t>=[</m:t>
                    </m:r>
                    <m:r>
                      <a:rPr lang="pt-BR" i="1" noProof="1" dirty="0">
                        <a:latin typeface="Cambria Math" panose="02040503050406030204" pitchFamily="18" charset="0"/>
                      </a:rPr>
                      <m:t>0,</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𝐺</m:t>
                        </m:r>
                      </m:e>
                      <m:sub>
                        <m:r>
                          <a:rPr lang="pt-BR" i="1" noProof="1" dirty="0">
                            <a:latin typeface="Cambria Math" panose="02040503050406030204" pitchFamily="18" charset="0"/>
                          </a:rPr>
                          <m:t>𝑚𝑎𝑥</m:t>
                        </m:r>
                      </m:sub>
                    </m:sSub>
                    <m:r>
                      <m:rPr>
                        <m:nor/>
                      </m:rPr>
                      <a:rPr lang="pt-BR" noProof="1"/>
                      <m:t>)</m:t>
                    </m:r>
                  </m:oMath>
                </a14:m>
                <a:r>
                  <a:rPr lang="pt-BR" noProof="1">
                    <a:solidFill>
                      <a:srgbClr val="FF0000"/>
                    </a:solidFill>
                  </a:rPr>
                  <a:t> *</a:t>
                </a:r>
                <a:endParaRPr lang="pt-BR" b="0" noProof="1"/>
              </a:p>
              <a:p>
                <a:pPr algn="just">
                  <a:lnSpc>
                    <a:spcPct val="100000"/>
                  </a:lnSpc>
                </a:pPr>
                <a:endParaRPr lang="pt-BR" noProof="1"/>
              </a:p>
              <a:p>
                <a:pPr algn="just">
                  <a:lnSpc>
                    <a:spcPct val="100000"/>
                  </a:lnSpc>
                </a:pPr>
                <a:r>
                  <a:rPr lang="pt-BR" noProof="1"/>
                  <a:t>Qual será o payoff do fazendeiro </a:t>
                </a:r>
                <a14:m>
                  <m:oMath xmlns:m="http://schemas.openxmlformats.org/officeDocument/2006/math">
                    <m:r>
                      <a:rPr lang="pt-BR" b="0" i="1" noProof="1" dirty="0" smtClean="0">
                        <a:latin typeface="Cambria Math" panose="02040503050406030204" pitchFamily="18" charset="0"/>
                      </a:rPr>
                      <m:t>𝑖</m:t>
                    </m:r>
                  </m:oMath>
                </a14:m>
                <a:r>
                  <a:rPr lang="pt-BR" noProof="1"/>
                  <a:t> por colocar </a:t>
                </a:r>
                <a14:m>
                  <m:oMath xmlns:m="http://schemas.openxmlformats.org/officeDocument/2006/math">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𝑔</m:t>
                        </m:r>
                      </m:e>
                      <m:sub>
                        <m:r>
                          <a:rPr lang="pt-BR" i="1" noProof="1" dirty="0" smtClean="0">
                            <a:latin typeface="Cambria Math" panose="02040503050406030204" pitchFamily="18" charset="0"/>
                          </a:rPr>
                          <m:t>𝑖</m:t>
                        </m:r>
                      </m:sub>
                    </m:sSub>
                  </m:oMath>
                </a14:m>
                <a:r>
                  <a:rPr lang="pt-BR" noProof="1"/>
                  <a:t> cabras no pasto enquanto os demais </a:t>
                </a:r>
                <a14:m>
                  <m:oMath xmlns:m="http://schemas.openxmlformats.org/officeDocument/2006/math">
                    <m:r>
                      <a:rPr lang="pt-BR" i="1" noProof="1" dirty="0" smtClean="0">
                        <a:latin typeface="Cambria Math" panose="02040503050406030204" pitchFamily="18" charset="0"/>
                      </a:rPr>
                      <m:t>𝑛</m:t>
                    </m:r>
                    <m:r>
                      <a:rPr lang="pt-BR" i="1" noProof="1" dirty="0" smtClean="0">
                        <a:latin typeface="Cambria Math" panose="02040503050406030204" pitchFamily="18" charset="0"/>
                      </a:rPr>
                      <m:t>−1</m:t>
                    </m:r>
                  </m:oMath>
                </a14:m>
                <a:r>
                  <a:rPr lang="pt-BR" noProof="1"/>
                  <a:t> jogadores escolhem o perfil </a:t>
                </a:r>
                <a14:m>
                  <m:oMath xmlns:m="http://schemas.openxmlformats.org/officeDocument/2006/math">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1</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r>
                              <a:rPr lang="pt-BR" i="1" noProof="1" dirty="0">
                                <a:latin typeface="Cambria Math" panose="02040503050406030204" pitchFamily="18" charset="0"/>
                              </a:rPr>
                              <m:t>−1</m:t>
                            </m:r>
                          </m:sub>
                        </m:sSub>
                        <m:r>
                          <a:rPr lang="pt-BR" b="0" i="1" noProof="1" dirty="0" smtClean="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𝑔</m:t>
                            </m:r>
                          </m:e>
                          <m:sub>
                            <m:r>
                              <a:rPr lang="pt-BR" i="1" noProof="1" dirty="0">
                                <a:latin typeface="Cambria Math" panose="02040503050406030204" pitchFamily="18" charset="0"/>
                              </a:rPr>
                              <m:t>𝑖</m:t>
                            </m:r>
                            <m:r>
                              <a:rPr lang="pt-BR" b="0" i="1" noProof="1" dirty="0" smtClean="0">
                                <a:latin typeface="Cambria Math" panose="02040503050406030204" pitchFamily="18" charset="0"/>
                              </a:rPr>
                              <m:t>+</m:t>
                            </m:r>
                            <m:r>
                              <a:rPr lang="pt-BR" i="1" noProof="1" dirty="0">
                                <a:latin typeface="Cambria Math" panose="02040503050406030204" pitchFamily="18" charset="0"/>
                              </a:rPr>
                              <m:t>1</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𝑛</m:t>
                            </m:r>
                          </m:sub>
                        </m:sSub>
                      </m:e>
                    </m:d>
                  </m:oMath>
                </a14:m>
                <a:r>
                  <a:rPr lang="pt-BR" noProof="1"/>
                  <a:t>?</a:t>
                </a:r>
              </a:p>
              <a:p>
                <a:pPr algn="just">
                  <a:lnSpc>
                    <a:spcPct val="100000"/>
                  </a:lnSpc>
                </a:pPr>
                <a:endParaRPr lang="pt-BR" noProof="1"/>
              </a:p>
              <a:p>
                <a:pPr marL="0" indent="0" algn="just">
                  <a:lnSpc>
                    <a:spcPct val="100000"/>
                  </a:lnSpc>
                  <a:buNone/>
                </a:pPr>
                <a14:m>
                  <m:oMathPara xmlns:m="http://schemas.openxmlformats.org/officeDocument/2006/math">
                    <m:oMathParaPr>
                      <m:jc m:val="center"/>
                    </m:oMathParaPr>
                    <m:oMath xmlns:m="http://schemas.openxmlformats.org/officeDocument/2006/math">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sub>
                      </m:sSub>
                      <m:r>
                        <a:rPr lang="pt-BR" sz="2600" b="0" i="1" noProof="1" dirty="0" smtClean="0">
                          <a:latin typeface="Cambria Math" panose="02040503050406030204" pitchFamily="18" charset="0"/>
                        </a:rPr>
                        <m:t> </m:t>
                      </m:r>
                      <m:r>
                        <a:rPr lang="pt-BR" sz="2600" b="0" i="1" noProof="1" dirty="0" smtClean="0">
                          <a:latin typeface="Cambria Math" panose="02040503050406030204" pitchFamily="18" charset="0"/>
                        </a:rPr>
                        <m:t>𝑣</m:t>
                      </m:r>
                      <m:d>
                        <m:dPr>
                          <m:ctrlPr>
                            <a:rPr lang="pt-BR" sz="2600" b="0" i="1" noProof="1" dirty="0" smtClean="0">
                              <a:latin typeface="Cambria Math" panose="02040503050406030204" pitchFamily="18" charset="0"/>
                            </a:rPr>
                          </m:ctrlPr>
                        </m:dPr>
                        <m:e>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1</m:t>
                              </m:r>
                            </m:sub>
                          </m:sSub>
                          <m:r>
                            <a:rPr lang="pt-BR" sz="2600" b="0" i="1" noProof="1" dirty="0" smtClean="0">
                              <a:latin typeface="Cambria Math" panose="02040503050406030204" pitchFamily="18" charset="0"/>
                            </a:rPr>
                            <m:t>+…+</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r>
                                <a:rPr lang="pt-BR" sz="2600" b="0" i="1" noProof="1" dirty="0" smtClean="0">
                                  <a:latin typeface="Cambria Math" panose="02040503050406030204" pitchFamily="18" charset="0"/>
                                </a:rPr>
                                <m:t>−1</m:t>
                              </m:r>
                            </m:sub>
                          </m:sSub>
                          <m:r>
                            <a:rPr lang="pt-BR" sz="2600" b="0" i="1" noProof="1" dirty="0" smtClean="0">
                              <a:latin typeface="Cambria Math" panose="02040503050406030204" pitchFamily="18" charset="0"/>
                            </a:rPr>
                            <m:t>+</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sub>
                          </m:sSub>
                          <m:r>
                            <a:rPr lang="pt-BR" sz="2600" b="0" i="1" noProof="1" dirty="0" smtClean="0">
                              <a:latin typeface="Cambria Math" panose="02040503050406030204" pitchFamily="18" charset="0"/>
                            </a:rPr>
                            <m:t>+</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r>
                                <a:rPr lang="pt-BR" sz="2600" b="0" i="1" noProof="1" dirty="0" smtClean="0">
                                  <a:latin typeface="Cambria Math" panose="02040503050406030204" pitchFamily="18" charset="0"/>
                                </a:rPr>
                                <m:t>+1</m:t>
                              </m:r>
                            </m:sub>
                          </m:sSub>
                          <m:r>
                            <a:rPr lang="pt-BR" sz="2600" b="0" i="1" noProof="1" dirty="0" smtClean="0">
                              <a:latin typeface="Cambria Math" panose="02040503050406030204" pitchFamily="18" charset="0"/>
                            </a:rPr>
                            <m:t>+…+</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𝑛</m:t>
                              </m:r>
                            </m:sub>
                          </m:sSub>
                        </m:e>
                      </m:d>
                      <m:r>
                        <a:rPr lang="pt-BR" sz="2600" b="0" i="1" noProof="1" dirty="0" smtClean="0">
                          <a:latin typeface="Cambria Math" panose="02040503050406030204" pitchFamily="18" charset="0"/>
                        </a:rPr>
                        <m:t>−</m:t>
                      </m:r>
                      <m:r>
                        <a:rPr lang="pt-BR" sz="2600" b="0" i="1" noProof="1" dirty="0" smtClean="0">
                          <a:latin typeface="Cambria Math" panose="02040503050406030204" pitchFamily="18" charset="0"/>
                        </a:rPr>
                        <m:t>𝑐</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sub>
                      </m:sSub>
                    </m:oMath>
                  </m:oMathPara>
                </a14:m>
                <a:endParaRPr lang="pt-BR" sz="2600"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3"/>
                <a:stretch>
                  <a:fillRect l="-1043" t="-1175"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O problema dos bens comuns</a:t>
            </a:r>
            <a:endParaRPr lang="pt-BR" sz="2200" b="1" noProof="1"/>
          </a:p>
        </p:txBody>
      </p:sp>
      <p:sp>
        <p:nvSpPr>
          <p:cNvPr id="2" name="TextBox 1">
            <a:extLst>
              <a:ext uri="{FF2B5EF4-FFF2-40B4-BE49-F238E27FC236}">
                <a16:creationId xmlns:a16="http://schemas.microsoft.com/office/drawing/2014/main" id="{D897D991-699F-4813-9788-8BC6D165F406}"/>
              </a:ext>
            </a:extLst>
          </p:cNvPr>
          <p:cNvSpPr txBox="1"/>
          <p:nvPr/>
        </p:nvSpPr>
        <p:spPr>
          <a:xfrm>
            <a:off x="1539672" y="5101878"/>
            <a:ext cx="1008656" cy="446276"/>
          </a:xfrm>
          <a:prstGeom prst="rect">
            <a:avLst/>
          </a:prstGeom>
          <a:noFill/>
        </p:spPr>
        <p:txBody>
          <a:bodyPr wrap="square" rtlCol="0">
            <a:spAutoFit/>
          </a:bodyPr>
          <a:lstStyle/>
          <a:p>
            <a:r>
              <a:rPr lang="pt-BR" sz="2300" dirty="0"/>
              <a:t>(1.2.4)</a:t>
            </a:r>
          </a:p>
        </p:txBody>
      </p:sp>
      <p:sp>
        <p:nvSpPr>
          <p:cNvPr id="6" name="Rectangle 5">
            <a:extLst>
              <a:ext uri="{FF2B5EF4-FFF2-40B4-BE49-F238E27FC236}">
                <a16:creationId xmlns:a16="http://schemas.microsoft.com/office/drawing/2014/main" id="{AA24B501-8DE7-4A53-BD2B-F8D90A8EAA3F}"/>
              </a:ext>
            </a:extLst>
          </p:cNvPr>
          <p:cNvSpPr/>
          <p:nvPr/>
        </p:nvSpPr>
        <p:spPr>
          <a:xfrm>
            <a:off x="838200" y="4901784"/>
            <a:ext cx="10515600" cy="689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oter Placeholder 7">
            <a:extLst>
              <a:ext uri="{FF2B5EF4-FFF2-40B4-BE49-F238E27FC236}">
                <a16:creationId xmlns:a16="http://schemas.microsoft.com/office/drawing/2014/main" id="{9520F598-2A46-45EE-B8F4-43102E637930}"/>
              </a:ext>
            </a:extLst>
          </p:cNvPr>
          <p:cNvSpPr>
            <a:spLocks noGrp="1"/>
          </p:cNvSpPr>
          <p:nvPr>
            <p:ph type="ftr" sz="quarter" idx="11"/>
          </p:nvPr>
        </p:nvSpPr>
        <p:spPr/>
        <p:txBody>
          <a:bodyPr/>
          <a:lstStyle/>
          <a:p>
            <a:r>
              <a:rPr lang="pt-BR" dirty="0"/>
              <a:t>Robson Tigre </a:t>
            </a:r>
            <a:endParaRPr lang="en-US" dirty="0"/>
          </a:p>
        </p:txBody>
      </p:sp>
      <p:sp>
        <p:nvSpPr>
          <p:cNvPr id="9" name="Slide Number Placeholder 8">
            <a:extLst>
              <a:ext uri="{FF2B5EF4-FFF2-40B4-BE49-F238E27FC236}">
                <a16:creationId xmlns:a16="http://schemas.microsoft.com/office/drawing/2014/main" id="{3DD8778D-CD17-4EB3-B405-29A400A635F5}"/>
              </a:ext>
            </a:extLst>
          </p:cNvPr>
          <p:cNvSpPr>
            <a:spLocks noGrp="1"/>
          </p:cNvSpPr>
          <p:nvPr>
            <p:ph type="sldNum" sz="quarter" idx="12"/>
          </p:nvPr>
        </p:nvSpPr>
        <p:spPr/>
        <p:txBody>
          <a:bodyPr/>
          <a:lstStyle/>
          <a:p>
            <a:fld id="{AF67EEE8-F201-4410-BA13-233EFB93B646}" type="slidenum">
              <a:rPr lang="pt-BR" smtClean="0"/>
              <a:t>66</a:t>
            </a:fld>
            <a:endParaRPr lang="pt-BR"/>
          </a:p>
        </p:txBody>
      </p:sp>
    </p:spTree>
    <p:extLst>
      <p:ext uri="{BB962C8B-B14F-4D97-AF65-F5344CB8AC3E}">
        <p14:creationId xmlns:p14="http://schemas.microsoft.com/office/powerpoint/2010/main" val="132748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a:bodyPr>
              <a:lstStyle/>
              <a:p>
                <a:pPr algn="just">
                  <a:lnSpc>
                    <a:spcPct val="100000"/>
                  </a:lnSpc>
                </a:pPr>
                <a:r>
                  <a:rPr lang="pt-BR" noProof="1"/>
                  <a:t>Durante a primavera, os fazendeiros escolhem </a:t>
                </a:r>
                <a:r>
                  <a:rPr lang="pt-BR" i="1" noProof="1"/>
                  <a:t>simultaneamente</a:t>
                </a:r>
                <a:r>
                  <a:rPr lang="pt-BR" noProof="1"/>
                  <a:t> quantas cabras possuir: </a:t>
                </a:r>
                <a14:m>
                  <m:oMath xmlns:m="http://schemas.openxmlformats.org/officeDocument/2006/math">
                    <m:sSub>
                      <m:sSubPr>
                        <m:ctrlPr>
                          <a:rPr lang="pt-BR" b="0" i="1" noProof="1" dirty="0" smtClean="0">
                            <a:latin typeface="Cambria Math" panose="02040503050406030204" pitchFamily="18" charset="0"/>
                          </a:rPr>
                        </m:ctrlPr>
                      </m:sSub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r>
                          <a:rPr lang="pt-BR" b="0" i="1" noProof="1" dirty="0" smtClean="0">
                            <a:latin typeface="Cambria Math" panose="02040503050406030204" pitchFamily="18" charset="0"/>
                          </a:rPr>
                          <m:t>𝑆</m:t>
                        </m:r>
                      </m:e>
                      <m:sub>
                        <m:r>
                          <a:rPr lang="pt-BR" b="0" i="1" noProof="1" dirty="0" smtClean="0">
                            <a:latin typeface="Cambria Math" panose="02040503050406030204" pitchFamily="18" charset="0"/>
                          </a:rPr>
                          <m:t>𝑖</m:t>
                        </m:r>
                      </m:sub>
                    </m:sSub>
                    <m:r>
                      <a:rPr lang="en-US" i="1" noProof="1" dirty="0">
                        <a:latin typeface="Cambria Math" panose="02040503050406030204" pitchFamily="18" charset="0"/>
                      </a:rPr>
                      <m:t>=[</m:t>
                    </m:r>
                    <m:r>
                      <a:rPr lang="pt-BR" i="1" noProof="1" dirty="0">
                        <a:latin typeface="Cambria Math" panose="02040503050406030204" pitchFamily="18" charset="0"/>
                      </a:rPr>
                      <m:t>0,</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𝐺</m:t>
                        </m:r>
                      </m:e>
                      <m:sub>
                        <m:r>
                          <a:rPr lang="pt-BR" i="1" noProof="1" dirty="0">
                            <a:latin typeface="Cambria Math" panose="02040503050406030204" pitchFamily="18" charset="0"/>
                          </a:rPr>
                          <m:t>𝑚𝑎𝑥</m:t>
                        </m:r>
                      </m:sub>
                    </m:sSub>
                    <m:r>
                      <m:rPr>
                        <m:nor/>
                      </m:rPr>
                      <a:rPr lang="pt-BR" noProof="1"/>
                      <m:t>)</m:t>
                    </m:r>
                  </m:oMath>
                </a14:m>
                <a:r>
                  <a:rPr lang="pt-BR" noProof="1">
                    <a:solidFill>
                      <a:srgbClr val="FF0000"/>
                    </a:solidFill>
                  </a:rPr>
                  <a:t> *</a:t>
                </a:r>
                <a:endParaRPr lang="pt-BR" b="0" noProof="1"/>
              </a:p>
              <a:p>
                <a:pPr algn="just">
                  <a:lnSpc>
                    <a:spcPct val="100000"/>
                  </a:lnSpc>
                </a:pPr>
                <a:endParaRPr lang="pt-BR" noProof="1"/>
              </a:p>
              <a:p>
                <a:pPr algn="just">
                  <a:lnSpc>
                    <a:spcPct val="100000"/>
                  </a:lnSpc>
                </a:pPr>
                <a:r>
                  <a:rPr lang="pt-BR" noProof="1"/>
                  <a:t>Qual será o payoff do fazendeiro </a:t>
                </a:r>
                <a14:m>
                  <m:oMath xmlns:m="http://schemas.openxmlformats.org/officeDocument/2006/math">
                    <m:r>
                      <a:rPr lang="pt-BR" b="0" i="1" noProof="1" dirty="0" smtClean="0">
                        <a:latin typeface="Cambria Math" panose="02040503050406030204" pitchFamily="18" charset="0"/>
                      </a:rPr>
                      <m:t>𝑖</m:t>
                    </m:r>
                  </m:oMath>
                </a14:m>
                <a:r>
                  <a:rPr lang="pt-BR" noProof="1"/>
                  <a:t> por colocar </a:t>
                </a:r>
                <a14:m>
                  <m:oMath xmlns:m="http://schemas.openxmlformats.org/officeDocument/2006/math">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𝑔</m:t>
                        </m:r>
                      </m:e>
                      <m:sub>
                        <m:r>
                          <a:rPr lang="pt-BR" i="1" noProof="1" dirty="0" smtClean="0">
                            <a:latin typeface="Cambria Math" panose="02040503050406030204" pitchFamily="18" charset="0"/>
                          </a:rPr>
                          <m:t>𝑖</m:t>
                        </m:r>
                      </m:sub>
                    </m:sSub>
                  </m:oMath>
                </a14:m>
                <a:r>
                  <a:rPr lang="pt-BR" noProof="1"/>
                  <a:t> cabras no pasto enquanto os demais </a:t>
                </a:r>
                <a14:m>
                  <m:oMath xmlns:m="http://schemas.openxmlformats.org/officeDocument/2006/math">
                    <m:r>
                      <a:rPr lang="pt-BR" i="1" noProof="1" dirty="0" smtClean="0">
                        <a:latin typeface="Cambria Math" panose="02040503050406030204" pitchFamily="18" charset="0"/>
                      </a:rPr>
                      <m:t>𝑛</m:t>
                    </m:r>
                    <m:r>
                      <a:rPr lang="pt-BR" i="1" noProof="1" dirty="0" smtClean="0">
                        <a:latin typeface="Cambria Math" panose="02040503050406030204" pitchFamily="18" charset="0"/>
                      </a:rPr>
                      <m:t>−1</m:t>
                    </m:r>
                  </m:oMath>
                </a14:m>
                <a:r>
                  <a:rPr lang="pt-BR" noProof="1"/>
                  <a:t> jogadores escolhem o perfil </a:t>
                </a:r>
                <a14:m>
                  <m:oMath xmlns:m="http://schemas.openxmlformats.org/officeDocument/2006/math">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1</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r>
                              <a:rPr lang="pt-BR" i="1" noProof="1" dirty="0">
                                <a:latin typeface="Cambria Math" panose="02040503050406030204" pitchFamily="18" charset="0"/>
                              </a:rPr>
                              <m:t>−1</m:t>
                            </m:r>
                          </m:sub>
                        </m:sSub>
                        <m:r>
                          <a:rPr lang="pt-BR" b="0" i="1" noProof="1" dirty="0" smtClean="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𝑔</m:t>
                            </m:r>
                          </m:e>
                          <m:sub>
                            <m:r>
                              <a:rPr lang="pt-BR" i="1" noProof="1" dirty="0">
                                <a:latin typeface="Cambria Math" panose="02040503050406030204" pitchFamily="18" charset="0"/>
                              </a:rPr>
                              <m:t>𝑖</m:t>
                            </m:r>
                            <m:r>
                              <a:rPr lang="pt-BR" b="0" i="1" noProof="1" dirty="0" smtClean="0">
                                <a:latin typeface="Cambria Math" panose="02040503050406030204" pitchFamily="18" charset="0"/>
                              </a:rPr>
                              <m:t>+</m:t>
                            </m:r>
                            <m:r>
                              <a:rPr lang="pt-BR" i="1" noProof="1" dirty="0">
                                <a:latin typeface="Cambria Math" panose="02040503050406030204" pitchFamily="18" charset="0"/>
                              </a:rPr>
                              <m:t>1</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𝑛</m:t>
                            </m:r>
                          </m:sub>
                        </m:sSub>
                      </m:e>
                    </m:d>
                  </m:oMath>
                </a14:m>
                <a:r>
                  <a:rPr lang="pt-BR" noProof="1"/>
                  <a:t>?</a:t>
                </a:r>
              </a:p>
              <a:p>
                <a:pPr algn="just">
                  <a:lnSpc>
                    <a:spcPct val="100000"/>
                  </a:lnSpc>
                </a:pPr>
                <a:endParaRPr lang="pt-BR" noProof="1"/>
              </a:p>
              <a:p>
                <a:pPr marL="0" indent="0" algn="just">
                  <a:lnSpc>
                    <a:spcPct val="100000"/>
                  </a:lnSpc>
                  <a:buNone/>
                </a:pPr>
                <a14:m>
                  <m:oMathPara xmlns:m="http://schemas.openxmlformats.org/officeDocument/2006/math">
                    <m:oMathParaPr>
                      <m:jc m:val="center"/>
                    </m:oMathParaPr>
                    <m:oMath xmlns:m="http://schemas.openxmlformats.org/officeDocument/2006/math">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sub>
                      </m:sSub>
                      <m:r>
                        <a:rPr lang="pt-BR" sz="2600" b="0" i="1" noProof="1" dirty="0" smtClean="0">
                          <a:latin typeface="Cambria Math" panose="02040503050406030204" pitchFamily="18" charset="0"/>
                        </a:rPr>
                        <m:t> </m:t>
                      </m:r>
                      <m:r>
                        <a:rPr lang="pt-BR" sz="2600" b="0" i="1" noProof="1" dirty="0" smtClean="0">
                          <a:latin typeface="Cambria Math" panose="02040503050406030204" pitchFamily="18" charset="0"/>
                        </a:rPr>
                        <m:t>𝑣</m:t>
                      </m:r>
                      <m:d>
                        <m:dPr>
                          <m:ctrlPr>
                            <a:rPr lang="pt-BR" sz="2600" b="0" i="1" noProof="1" dirty="0" smtClean="0">
                              <a:latin typeface="Cambria Math" panose="02040503050406030204" pitchFamily="18" charset="0"/>
                            </a:rPr>
                          </m:ctrlPr>
                        </m:dPr>
                        <m:e>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1</m:t>
                              </m:r>
                            </m:sub>
                          </m:sSub>
                          <m:r>
                            <a:rPr lang="pt-BR" sz="2600" b="0" i="1" noProof="1" dirty="0" smtClean="0">
                              <a:latin typeface="Cambria Math" panose="02040503050406030204" pitchFamily="18" charset="0"/>
                            </a:rPr>
                            <m:t>+…+</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r>
                                <a:rPr lang="pt-BR" sz="2600" b="0" i="1" noProof="1" dirty="0" smtClean="0">
                                  <a:latin typeface="Cambria Math" panose="02040503050406030204" pitchFamily="18" charset="0"/>
                                </a:rPr>
                                <m:t>−1</m:t>
                              </m:r>
                            </m:sub>
                          </m:sSub>
                          <m:r>
                            <a:rPr lang="pt-BR" sz="2600" b="0" i="1" noProof="1" dirty="0" smtClean="0">
                              <a:latin typeface="Cambria Math" panose="02040503050406030204" pitchFamily="18" charset="0"/>
                            </a:rPr>
                            <m:t>+</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sub>
                          </m:sSub>
                          <m:r>
                            <a:rPr lang="pt-BR" sz="2600" b="0" i="1" noProof="1" dirty="0" smtClean="0">
                              <a:latin typeface="Cambria Math" panose="02040503050406030204" pitchFamily="18" charset="0"/>
                            </a:rPr>
                            <m:t>+</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r>
                                <a:rPr lang="pt-BR" sz="2600" b="0" i="1" noProof="1" dirty="0" smtClean="0">
                                  <a:latin typeface="Cambria Math" panose="02040503050406030204" pitchFamily="18" charset="0"/>
                                </a:rPr>
                                <m:t>+1</m:t>
                              </m:r>
                            </m:sub>
                          </m:sSub>
                          <m:r>
                            <a:rPr lang="pt-BR" sz="2600" b="0" i="1" noProof="1" dirty="0" smtClean="0">
                              <a:latin typeface="Cambria Math" panose="02040503050406030204" pitchFamily="18" charset="0"/>
                            </a:rPr>
                            <m:t>+…+</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𝑛</m:t>
                              </m:r>
                            </m:sub>
                          </m:sSub>
                        </m:e>
                      </m:d>
                      <m:r>
                        <a:rPr lang="pt-BR" sz="2600" b="0" i="1" noProof="1" dirty="0" smtClean="0">
                          <a:latin typeface="Cambria Math" panose="02040503050406030204" pitchFamily="18" charset="0"/>
                        </a:rPr>
                        <m:t>−</m:t>
                      </m:r>
                      <m:r>
                        <a:rPr lang="pt-BR" sz="2600" b="0" i="1" noProof="1" dirty="0" smtClean="0">
                          <a:latin typeface="Cambria Math" panose="02040503050406030204" pitchFamily="18" charset="0"/>
                        </a:rPr>
                        <m:t>𝑐</m:t>
                      </m:r>
                      <m:sSub>
                        <m:sSubPr>
                          <m:ctrlPr>
                            <a:rPr lang="pt-BR" sz="2600" b="0" i="1" noProof="1" dirty="0" smtClean="0">
                              <a:latin typeface="Cambria Math" panose="02040503050406030204" pitchFamily="18" charset="0"/>
                            </a:rPr>
                          </m:ctrlPr>
                        </m:sSubPr>
                        <m:e>
                          <m:r>
                            <a:rPr lang="pt-BR" sz="2600" b="0" i="1" noProof="1" dirty="0" smtClean="0">
                              <a:latin typeface="Cambria Math" panose="02040503050406030204" pitchFamily="18" charset="0"/>
                            </a:rPr>
                            <m:t>𝑔</m:t>
                          </m:r>
                        </m:e>
                        <m:sub>
                          <m:r>
                            <a:rPr lang="pt-BR" sz="2600" b="0" i="1" noProof="1" dirty="0" smtClean="0">
                              <a:latin typeface="Cambria Math" panose="02040503050406030204" pitchFamily="18" charset="0"/>
                            </a:rPr>
                            <m:t>𝑖</m:t>
                          </m:r>
                        </m:sub>
                      </m:sSub>
                    </m:oMath>
                  </m:oMathPara>
                </a14:m>
                <a:endParaRPr lang="pt-BR" sz="2600"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2"/>
                <a:stretch>
                  <a:fillRect l="-1043" t="-1175"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O problema dos bens comuns</a:t>
            </a:r>
            <a:endParaRPr lang="pt-BR" sz="2200" b="1" noProof="1"/>
          </a:p>
        </p:txBody>
      </p:sp>
      <p:sp>
        <p:nvSpPr>
          <p:cNvPr id="2" name="TextBox 1">
            <a:extLst>
              <a:ext uri="{FF2B5EF4-FFF2-40B4-BE49-F238E27FC236}">
                <a16:creationId xmlns:a16="http://schemas.microsoft.com/office/drawing/2014/main" id="{D897D991-699F-4813-9788-8BC6D165F406}"/>
              </a:ext>
            </a:extLst>
          </p:cNvPr>
          <p:cNvSpPr txBox="1"/>
          <p:nvPr/>
        </p:nvSpPr>
        <p:spPr>
          <a:xfrm>
            <a:off x="1569652" y="5071898"/>
            <a:ext cx="1008656" cy="446276"/>
          </a:xfrm>
          <a:prstGeom prst="rect">
            <a:avLst/>
          </a:prstGeom>
          <a:noFill/>
        </p:spPr>
        <p:txBody>
          <a:bodyPr wrap="square" rtlCol="0">
            <a:spAutoFit/>
          </a:bodyPr>
          <a:lstStyle/>
          <a:p>
            <a:r>
              <a:rPr lang="pt-BR" sz="2300" dirty="0"/>
              <a:t>(1.2.4)</a:t>
            </a:r>
          </a:p>
        </p:txBody>
      </p:sp>
      <p:sp>
        <p:nvSpPr>
          <p:cNvPr id="6" name="Footer Placeholder 5">
            <a:extLst>
              <a:ext uri="{FF2B5EF4-FFF2-40B4-BE49-F238E27FC236}">
                <a16:creationId xmlns:a16="http://schemas.microsoft.com/office/drawing/2014/main" id="{1BA14521-AEFC-4E81-89A1-59CFC71D6A84}"/>
              </a:ext>
            </a:extLst>
          </p:cNvPr>
          <p:cNvSpPr>
            <a:spLocks noGrp="1"/>
          </p:cNvSpPr>
          <p:nvPr>
            <p:ph type="ftr" sz="quarter" idx="11"/>
          </p:nvPr>
        </p:nvSpPr>
        <p:spPr/>
        <p:txBody>
          <a:bodyPr/>
          <a:lstStyle/>
          <a:p>
            <a:r>
              <a:rPr lang="pt-BR" dirty="0"/>
              <a:t>Robson Tigre </a:t>
            </a:r>
            <a:endParaRPr lang="en-US" dirty="0"/>
          </a:p>
        </p:txBody>
      </p:sp>
      <p:sp>
        <p:nvSpPr>
          <p:cNvPr id="7" name="Right Brace 6">
            <a:extLst>
              <a:ext uri="{FF2B5EF4-FFF2-40B4-BE49-F238E27FC236}">
                <a16:creationId xmlns:a16="http://schemas.microsoft.com/office/drawing/2014/main" id="{2A45E0BE-4CAD-4E9B-88D8-B9B8274242DC}"/>
              </a:ext>
            </a:extLst>
          </p:cNvPr>
          <p:cNvSpPr/>
          <p:nvPr/>
        </p:nvSpPr>
        <p:spPr>
          <a:xfrm rot="5400000">
            <a:off x="5554749" y="2675254"/>
            <a:ext cx="234887" cy="5920726"/>
          </a:xfrm>
          <a:prstGeom prst="righ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Right Brace 8">
            <a:extLst>
              <a:ext uri="{FF2B5EF4-FFF2-40B4-BE49-F238E27FC236}">
                <a16:creationId xmlns:a16="http://schemas.microsoft.com/office/drawing/2014/main" id="{4F43EC32-253E-40FD-A02A-6546E9F3BA54}"/>
              </a:ext>
            </a:extLst>
          </p:cNvPr>
          <p:cNvSpPr/>
          <p:nvPr/>
        </p:nvSpPr>
        <p:spPr>
          <a:xfrm rot="5400000">
            <a:off x="9080535" y="5319839"/>
            <a:ext cx="234887" cy="631556"/>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8" name="TextBox 7">
            <a:extLst>
              <a:ext uri="{FF2B5EF4-FFF2-40B4-BE49-F238E27FC236}">
                <a16:creationId xmlns:a16="http://schemas.microsoft.com/office/drawing/2014/main" id="{6FD57827-48B4-4787-8329-0791BCA93651}"/>
              </a:ext>
            </a:extLst>
          </p:cNvPr>
          <p:cNvSpPr txBox="1"/>
          <p:nvPr/>
        </p:nvSpPr>
        <p:spPr>
          <a:xfrm>
            <a:off x="8878428" y="5753061"/>
            <a:ext cx="943276" cy="369332"/>
          </a:xfrm>
          <a:prstGeom prst="rect">
            <a:avLst/>
          </a:prstGeom>
          <a:noFill/>
        </p:spPr>
        <p:txBody>
          <a:bodyPr wrap="square" rtlCol="0">
            <a:spAutoFit/>
          </a:bodyPr>
          <a:lstStyle/>
          <a:p>
            <a:r>
              <a:rPr lang="pt-BR" dirty="0">
                <a:solidFill>
                  <a:srgbClr val="FF0000"/>
                </a:solidFill>
              </a:rPr>
              <a:t>Custo</a:t>
            </a:r>
          </a:p>
        </p:txBody>
      </p:sp>
      <p:sp>
        <p:nvSpPr>
          <p:cNvPr id="11" name="TextBox 10">
            <a:extLst>
              <a:ext uri="{FF2B5EF4-FFF2-40B4-BE49-F238E27FC236}">
                <a16:creationId xmlns:a16="http://schemas.microsoft.com/office/drawing/2014/main" id="{F9ACD72B-BB89-40EB-B809-1AA7D61F61EC}"/>
              </a:ext>
            </a:extLst>
          </p:cNvPr>
          <p:cNvSpPr txBox="1"/>
          <p:nvPr/>
        </p:nvSpPr>
        <p:spPr>
          <a:xfrm>
            <a:off x="5200555" y="5778455"/>
            <a:ext cx="943276" cy="369332"/>
          </a:xfrm>
          <a:prstGeom prst="rect">
            <a:avLst/>
          </a:prstGeom>
          <a:noFill/>
        </p:spPr>
        <p:txBody>
          <a:bodyPr wrap="square" rtlCol="0">
            <a:spAutoFit/>
          </a:bodyPr>
          <a:lstStyle/>
          <a:p>
            <a:r>
              <a:rPr lang="pt-BR" dirty="0">
                <a:solidFill>
                  <a:srgbClr val="0070C0"/>
                </a:solidFill>
              </a:rPr>
              <a:t>Receita</a:t>
            </a:r>
          </a:p>
        </p:txBody>
      </p:sp>
      <p:sp>
        <p:nvSpPr>
          <p:cNvPr id="10" name="Slide Number Placeholder 9">
            <a:extLst>
              <a:ext uri="{FF2B5EF4-FFF2-40B4-BE49-F238E27FC236}">
                <a16:creationId xmlns:a16="http://schemas.microsoft.com/office/drawing/2014/main" id="{9D07B08E-859D-4650-93A7-1B82E9D9E532}"/>
              </a:ext>
            </a:extLst>
          </p:cNvPr>
          <p:cNvSpPr>
            <a:spLocks noGrp="1"/>
          </p:cNvSpPr>
          <p:nvPr>
            <p:ph type="sldNum" sz="quarter" idx="12"/>
          </p:nvPr>
        </p:nvSpPr>
        <p:spPr/>
        <p:txBody>
          <a:bodyPr/>
          <a:lstStyle/>
          <a:p>
            <a:fld id="{AF67EEE8-F201-4410-BA13-233EFB93B646}" type="slidenum">
              <a:rPr lang="pt-BR" smtClean="0"/>
              <a:t>67</a:t>
            </a:fld>
            <a:endParaRPr lang="pt-BR"/>
          </a:p>
        </p:txBody>
      </p:sp>
    </p:spTree>
    <p:extLst>
      <p:ext uri="{BB962C8B-B14F-4D97-AF65-F5344CB8AC3E}">
        <p14:creationId xmlns:p14="http://schemas.microsoft.com/office/powerpoint/2010/main" val="2431743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a:bodyPr>
              <a:lstStyle/>
              <a:p>
                <a:pPr marL="0" indent="0" algn="just">
                  <a:lnSpc>
                    <a:spcPct val="100000"/>
                  </a:lnSpc>
                  <a:buNone/>
                </a:pPr>
                <a:r>
                  <a:rPr lang="pt-BR" noProof="1"/>
                  <a:t>Portanto, se </a:t>
                </a:r>
                <a14:m>
                  <m:oMath xmlns:m="http://schemas.openxmlformats.org/officeDocument/2006/math">
                    <m:d>
                      <m:dPr>
                        <m:ctrlPr>
                          <a:rPr lang="pt-BR" i="1" noProof="1" dirty="0">
                            <a:latin typeface="Cambria Math" panose="02040503050406030204" pitchFamily="18" charset="0"/>
                          </a:rPr>
                        </m:ctrlPr>
                      </m:dPr>
                      <m:e>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1</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r>
                          <a:rPr lang="pt-BR" i="1" noProof="1" dirty="0">
                            <a:latin typeface="Cambria Math" panose="02040503050406030204" pitchFamily="18" charset="0"/>
                          </a:rPr>
                          <m:t>…</m:t>
                        </m:r>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𝑛</m:t>
                            </m:r>
                          </m:sub>
                          <m:sup>
                            <m:r>
                              <a:rPr lang="pt-BR" b="0" i="1" noProof="1" dirty="0" smtClean="0">
                                <a:latin typeface="Cambria Math" panose="02040503050406030204" pitchFamily="18" charset="0"/>
                              </a:rPr>
                              <m:t>∗</m:t>
                            </m:r>
                          </m:sup>
                        </m:sSubSup>
                        <m:r>
                          <a:rPr lang="pt-BR" i="1" noProof="1" dirty="0" smtClean="0">
                            <a:latin typeface="Cambria Math" panose="02040503050406030204" pitchFamily="18" charset="0"/>
                          </a:rPr>
                          <m:t> </m:t>
                        </m:r>
                      </m:e>
                    </m:d>
                  </m:oMath>
                </a14:m>
                <a:r>
                  <a:rPr lang="pt-BR" noProof="1"/>
                  <a:t> é equilíbrio de Nash, então, para cada jogador </a:t>
                </a:r>
                <a14:m>
                  <m:oMath xmlns:m="http://schemas.openxmlformats.org/officeDocument/2006/math">
                    <m:r>
                      <a:rPr lang="pt-BR" b="0" i="1" noProof="1" dirty="0" smtClean="0">
                        <a:latin typeface="Cambria Math" panose="02040503050406030204" pitchFamily="18" charset="0"/>
                      </a:rPr>
                      <m:t>𝑖</m:t>
                    </m:r>
                  </m:oMath>
                </a14:m>
                <a:r>
                  <a:rPr lang="pt-BR" noProof="1"/>
                  <a:t>, </a:t>
                </a:r>
                <a14:m>
                  <m:oMath xmlns:m="http://schemas.openxmlformats.org/officeDocument/2006/math">
                    <m:sSubSup>
                      <m:sSubSupPr>
                        <m:ctrlPr>
                          <a:rPr lang="en-US" b="0" i="1" noProof="1" dirty="0" smtClean="0">
                            <a:latin typeface="Cambria Math" panose="02040503050406030204" pitchFamily="18" charset="0"/>
                          </a:rPr>
                        </m:ctrlPr>
                      </m:sSubSup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up>
                        <m:r>
                          <a:rPr lang="en-US" b="0" i="1" noProof="1" dirty="0" smtClean="0">
                            <a:latin typeface="Cambria Math" panose="02040503050406030204" pitchFamily="18" charset="0"/>
                          </a:rPr>
                          <m:t>∗</m:t>
                        </m:r>
                      </m:sup>
                    </m:sSubSup>
                  </m:oMath>
                </a14:m>
                <a:r>
                  <a:rPr lang="pt-BR" noProof="1"/>
                  <a:t> deve maximizar (1.2.4) dado que os outros fazendeiros escolhem </a:t>
                </a:r>
                <a14:m>
                  <m:oMath xmlns:m="http://schemas.openxmlformats.org/officeDocument/2006/math">
                    <m:d>
                      <m:dPr>
                        <m:ctrlPr>
                          <a:rPr lang="pt-BR" i="1" noProof="1" dirty="0">
                            <a:latin typeface="Cambria Math" panose="02040503050406030204" pitchFamily="18" charset="0"/>
                          </a:rPr>
                        </m:ctrlPr>
                      </m:dPr>
                      <m:e>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1</m:t>
                            </m:r>
                          </m:sub>
                          <m:sup>
                            <m:r>
                              <a:rPr lang="pt-BR" b="0" i="1" noProof="1" dirty="0" smtClean="0">
                                <a:latin typeface="Cambria Math" panose="02040503050406030204" pitchFamily="18" charset="0"/>
                              </a:rPr>
                              <m:t>∗</m:t>
                            </m:r>
                          </m:sup>
                        </m:sSubSup>
                        <m:r>
                          <a:rPr lang="pt-BR" i="1" noProof="1" dirty="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𝑖</m:t>
                            </m:r>
                            <m:r>
                              <a:rPr lang="pt-BR" i="1" noProof="1" dirty="0">
                                <a:latin typeface="Cambria Math" panose="02040503050406030204" pitchFamily="18" charset="0"/>
                              </a:rPr>
                              <m:t>−1</m:t>
                            </m:r>
                          </m:sub>
                          <m:sup>
                            <m:r>
                              <a:rPr lang="pt-BR" b="0" i="1" noProof="1" dirty="0" smtClean="0">
                                <a:latin typeface="Cambria Math" panose="02040503050406030204" pitchFamily="18" charset="0"/>
                              </a:rPr>
                              <m:t>∗</m:t>
                            </m:r>
                          </m:sup>
                        </m:sSubSup>
                        <m:r>
                          <a:rPr lang="pt-BR" i="1" noProof="1" dirty="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𝑖</m:t>
                            </m:r>
                            <m:r>
                              <a:rPr lang="pt-BR" i="1" noProof="1" dirty="0">
                                <a:latin typeface="Cambria Math" panose="02040503050406030204" pitchFamily="18" charset="0"/>
                              </a:rPr>
                              <m:t>+1</m:t>
                            </m:r>
                          </m:sub>
                          <m:sup>
                            <m:r>
                              <a:rPr lang="pt-BR" b="0" i="1" noProof="1" dirty="0" smtClean="0">
                                <a:latin typeface="Cambria Math" panose="02040503050406030204" pitchFamily="18" charset="0"/>
                              </a:rPr>
                              <m:t>∗</m:t>
                            </m:r>
                          </m:sup>
                        </m:sSubSup>
                        <m:r>
                          <a:rPr lang="pt-BR" i="1" noProof="1" dirty="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𝑛</m:t>
                            </m:r>
                          </m:sub>
                          <m:sup>
                            <m:r>
                              <a:rPr lang="pt-BR" b="0" i="1" noProof="1" dirty="0" smtClean="0">
                                <a:latin typeface="Cambria Math" panose="02040503050406030204" pitchFamily="18" charset="0"/>
                              </a:rPr>
                              <m:t>∗</m:t>
                            </m:r>
                          </m:sup>
                        </m:sSubSup>
                      </m:e>
                    </m:d>
                  </m:oMath>
                </a14:m>
                <a:r>
                  <a:rPr lang="pt-BR" noProof="1"/>
                  <a:t>.</a:t>
                </a:r>
              </a:p>
              <a:p>
                <a:pPr algn="just">
                  <a:lnSpc>
                    <a:spcPct val="100000"/>
                  </a:lnSpc>
                </a:pPr>
                <a:endParaRPr lang="pt-BR" noProof="1"/>
              </a:p>
              <a:p>
                <a:pPr algn="just">
                  <a:lnSpc>
                    <a:spcPct val="100000"/>
                  </a:lnSpc>
                </a:pPr>
                <a:r>
                  <a:rPr lang="pt-BR" noProof="1"/>
                  <a:t>A CPO para esse problema de otimização é:</a:t>
                </a:r>
              </a:p>
              <a:p>
                <a:pPr algn="just">
                  <a:lnSpc>
                    <a:spcPct val="100000"/>
                  </a:lnSpc>
                </a:pPr>
                <a:endParaRPr lang="pt-BR" noProof="1"/>
              </a:p>
              <a:p>
                <a:pPr marL="0" indent="0" algn="just">
                  <a:lnSpc>
                    <a:spcPct val="100000"/>
                  </a:lnSpc>
                  <a:buNone/>
                </a:pPr>
                <a14:m>
                  <m:oMathPara xmlns:m="http://schemas.openxmlformats.org/officeDocument/2006/math">
                    <m:oMathParaPr>
                      <m:jc m:val="center"/>
                    </m:oMathParaPr>
                    <m:oMath xmlns:m="http://schemas.openxmlformats.org/officeDocument/2006/math">
                      <m:r>
                        <a:rPr lang="pt-BR" b="0" i="1" noProof="1" dirty="0" smtClean="0">
                          <a:latin typeface="Cambria Math" panose="02040503050406030204" pitchFamily="18" charset="0"/>
                        </a:rPr>
                        <m:t>𝑣</m:t>
                      </m:r>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m:t>
                              </m:r>
                              <m:r>
                                <a:rPr lang="pt-BR" b="0" i="1" noProof="1" dirty="0" smtClean="0">
                                  <a:latin typeface="Cambria Math" panose="02040503050406030204" pitchFamily="18" charset="0"/>
                                </a:rPr>
                                <m:t>𝑖</m:t>
                              </m:r>
                            </m:sub>
                            <m:sup>
                              <m:r>
                                <a:rPr lang="pt-BR" b="0" i="1" noProof="1" dirty="0" smtClean="0">
                                  <a:latin typeface="Cambria Math" panose="02040503050406030204" pitchFamily="18" charset="0"/>
                                </a:rPr>
                                <m:t>∗</m:t>
                              </m:r>
                            </m:sup>
                          </m:sSubSup>
                        </m:e>
                      </m:d>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Sub>
                      <m:sSup>
                        <m:sSupPr>
                          <m:ctrlPr>
                            <a:rPr lang="pt-BR" b="0" i="1" noProof="1" dirty="0" smtClean="0">
                              <a:latin typeface="Cambria Math" panose="02040503050406030204" pitchFamily="18" charset="0"/>
                            </a:rPr>
                          </m:ctrlPr>
                        </m:sSupPr>
                        <m:e>
                          <m:r>
                            <a:rPr lang="pt-BR" i="1" noProof="1" dirty="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𝑔</m:t>
                              </m:r>
                            </m:e>
                            <m:sub>
                              <m:r>
                                <a:rPr lang="pt-BR" i="1" noProof="1" dirty="0">
                                  <a:latin typeface="Cambria Math" panose="02040503050406030204" pitchFamily="18" charset="0"/>
                                </a:rPr>
                                <m:t>𝑖</m:t>
                              </m:r>
                            </m:sub>
                          </m:sSub>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m:t>
                              </m:r>
                              <m:r>
                                <a:rPr lang="pt-BR" i="1" noProof="1" dirty="0">
                                  <a:latin typeface="Cambria Math" panose="02040503050406030204" pitchFamily="18" charset="0"/>
                                </a:rPr>
                                <m:t>𝑖</m:t>
                              </m:r>
                            </m:sub>
                            <m:sup>
                              <m:r>
                                <a:rPr lang="pt-BR" i="1" noProof="1" dirty="0">
                                  <a:latin typeface="Cambria Math" panose="02040503050406030204" pitchFamily="18" charset="0"/>
                                </a:rPr>
                                <m:t>∗</m:t>
                              </m:r>
                            </m:sup>
                          </m:sSubSup>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r>
                        <a:rPr lang="pt-BR" b="0" i="1" noProof="1" dirty="0" smtClean="0">
                          <a:latin typeface="Cambria Math" panose="02040503050406030204" pitchFamily="18" charset="0"/>
                        </a:rPr>
                        <m:t>=0</m:t>
                      </m:r>
                    </m:oMath>
                  </m:oMathPara>
                </a14:m>
                <a:endParaRPr lang="pt-BR" noProof="1"/>
              </a:p>
              <a:p>
                <a:pPr marL="0" indent="0" algn="just">
                  <a:lnSpc>
                    <a:spcPct val="100000"/>
                  </a:lnSpc>
                  <a:buNone/>
                </a:pPr>
                <a:endParaRPr lang="pt-BR" noProof="1"/>
              </a:p>
              <a:p>
                <a:pPr marL="0" indent="0" algn="just">
                  <a:lnSpc>
                    <a:spcPct val="100000"/>
                  </a:lnSpc>
                  <a:buNone/>
                </a:pPr>
                <a:r>
                  <a:rPr lang="pt-BR" noProof="1"/>
                  <a:t>Onde </a:t>
                </a:r>
                <a14:m>
                  <m:oMath xmlns:m="http://schemas.openxmlformats.org/officeDocument/2006/math">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m:t>
                        </m:r>
                        <m:r>
                          <a:rPr lang="pt-BR" i="1" noProof="1" dirty="0">
                            <a:latin typeface="Cambria Math" panose="02040503050406030204" pitchFamily="18" charset="0"/>
                          </a:rPr>
                          <m:t>𝑖</m:t>
                        </m:r>
                      </m:sub>
                      <m:sup>
                        <m:r>
                          <a:rPr lang="pt-BR" i="1" noProof="1" dirty="0">
                            <a:latin typeface="Cambria Math" panose="02040503050406030204" pitchFamily="18" charset="0"/>
                          </a:rPr>
                          <m:t>∗</m:t>
                        </m:r>
                      </m:sup>
                    </m:sSubSup>
                  </m:oMath>
                </a14:m>
                <a:r>
                  <a:rPr lang="pt-BR" noProof="1"/>
                  <a:t> denota </a:t>
                </a:r>
                <a14:m>
                  <m:oMath xmlns:m="http://schemas.openxmlformats.org/officeDocument/2006/math">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1</m:t>
                        </m:r>
                      </m:sub>
                      <m:sup>
                        <m:r>
                          <a:rPr lang="pt-BR" i="1" noProof="1" dirty="0">
                            <a:latin typeface="Cambria Math" panose="02040503050406030204" pitchFamily="18" charset="0"/>
                          </a:rPr>
                          <m:t>∗</m:t>
                        </m:r>
                      </m:sup>
                    </m:sSubSup>
                    <m:r>
                      <a:rPr lang="pt-BR" b="0" i="1" noProof="1" dirty="0" smtClean="0">
                        <a:latin typeface="Cambria Math" panose="02040503050406030204" pitchFamily="18" charset="0"/>
                      </a:rPr>
                      <m:t>+</m:t>
                    </m:r>
                    <m:r>
                      <a:rPr lang="pt-BR" i="1" noProof="1" dirty="0">
                        <a:latin typeface="Cambria Math" panose="02040503050406030204" pitchFamily="18" charset="0"/>
                      </a:rPr>
                      <m:t>…</m:t>
                    </m:r>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𝑖</m:t>
                        </m:r>
                        <m:r>
                          <a:rPr lang="pt-BR" i="1" noProof="1" dirty="0">
                            <a:latin typeface="Cambria Math" panose="02040503050406030204" pitchFamily="18" charset="0"/>
                          </a:rPr>
                          <m:t>−1</m:t>
                        </m:r>
                      </m:sub>
                      <m:sup>
                        <m:r>
                          <a:rPr lang="pt-BR" i="1" noProof="1" dirty="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𝑖</m:t>
                        </m:r>
                        <m:r>
                          <a:rPr lang="pt-BR" i="1" noProof="1" dirty="0">
                            <a:latin typeface="Cambria Math" panose="02040503050406030204" pitchFamily="18" charset="0"/>
                          </a:rPr>
                          <m:t>+1</m:t>
                        </m:r>
                      </m:sub>
                      <m:sup>
                        <m:r>
                          <a:rPr lang="pt-BR" i="1" noProof="1" dirty="0">
                            <a:latin typeface="Cambria Math" panose="02040503050406030204" pitchFamily="18" charset="0"/>
                          </a:rPr>
                          <m:t>∗</m:t>
                        </m:r>
                      </m:sup>
                    </m:sSubSup>
                    <m:r>
                      <a:rPr lang="pt-BR" b="0" i="1" noProof="1" dirty="0" smtClean="0">
                        <a:latin typeface="Cambria Math" panose="02040503050406030204" pitchFamily="18" charset="0"/>
                      </a:rPr>
                      <m:t>+</m:t>
                    </m:r>
                    <m:r>
                      <a:rPr lang="pt-BR" i="1" noProof="1" dirty="0">
                        <a:latin typeface="Cambria Math" panose="02040503050406030204" pitchFamily="18" charset="0"/>
                      </a:rPr>
                      <m:t>…</m:t>
                    </m:r>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𝑛</m:t>
                        </m:r>
                      </m:sub>
                      <m:sup>
                        <m:r>
                          <a:rPr lang="pt-BR" i="1" noProof="1" dirty="0">
                            <a:latin typeface="Cambria Math" panose="02040503050406030204" pitchFamily="18" charset="0"/>
                          </a:rPr>
                          <m:t>∗</m:t>
                        </m:r>
                      </m:sup>
                    </m:sSubSup>
                  </m:oMath>
                </a14:m>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3"/>
                <a:stretch>
                  <a:fillRect l="-1217" t="-1175" r="-1159" b="-1567"/>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O problema dos bens comuns</a:t>
            </a:r>
            <a:endParaRPr lang="pt-BR" sz="2200" b="1" noProof="1"/>
          </a:p>
        </p:txBody>
      </p:sp>
      <p:sp>
        <p:nvSpPr>
          <p:cNvPr id="5" name="TextBox 4">
            <a:extLst>
              <a:ext uri="{FF2B5EF4-FFF2-40B4-BE49-F238E27FC236}">
                <a16:creationId xmlns:a16="http://schemas.microsoft.com/office/drawing/2014/main" id="{B31D02FC-2ABB-4503-966B-B3B6B4172FD2}"/>
              </a:ext>
            </a:extLst>
          </p:cNvPr>
          <p:cNvSpPr txBox="1"/>
          <p:nvPr/>
        </p:nvSpPr>
        <p:spPr>
          <a:xfrm>
            <a:off x="2210595" y="4642597"/>
            <a:ext cx="1191491" cy="461665"/>
          </a:xfrm>
          <a:prstGeom prst="rect">
            <a:avLst/>
          </a:prstGeom>
          <a:noFill/>
        </p:spPr>
        <p:txBody>
          <a:bodyPr wrap="square" rtlCol="0">
            <a:spAutoFit/>
          </a:bodyPr>
          <a:lstStyle/>
          <a:p>
            <a:r>
              <a:rPr lang="pt-BR" sz="2400" dirty="0"/>
              <a:t>(1.2.5)</a:t>
            </a:r>
          </a:p>
        </p:txBody>
      </p:sp>
      <p:sp>
        <p:nvSpPr>
          <p:cNvPr id="2" name="Footer Placeholder 1">
            <a:extLst>
              <a:ext uri="{FF2B5EF4-FFF2-40B4-BE49-F238E27FC236}">
                <a16:creationId xmlns:a16="http://schemas.microsoft.com/office/drawing/2014/main" id="{12C9C426-1DEF-484B-A95E-F962359AD10F}"/>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D1397EB5-84C3-498A-AA2C-42FE233AAF78}"/>
              </a:ext>
            </a:extLst>
          </p:cNvPr>
          <p:cNvSpPr>
            <a:spLocks noGrp="1"/>
          </p:cNvSpPr>
          <p:nvPr>
            <p:ph type="sldNum" sz="quarter" idx="12"/>
          </p:nvPr>
        </p:nvSpPr>
        <p:spPr/>
        <p:txBody>
          <a:bodyPr/>
          <a:lstStyle/>
          <a:p>
            <a:fld id="{AF67EEE8-F201-4410-BA13-233EFB93B646}" type="slidenum">
              <a:rPr lang="pt-BR" smtClean="0"/>
              <a:t>68</a:t>
            </a:fld>
            <a:endParaRPr lang="pt-BR"/>
          </a:p>
        </p:txBody>
      </p:sp>
    </p:spTree>
    <p:extLst>
      <p:ext uri="{BB962C8B-B14F-4D97-AF65-F5344CB8AC3E}">
        <p14:creationId xmlns:p14="http://schemas.microsoft.com/office/powerpoint/2010/main" val="3362943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fontScale="92500" lnSpcReduction="20000"/>
              </a:bodyPr>
              <a:lstStyle/>
              <a:p>
                <a:pPr algn="just">
                  <a:lnSpc>
                    <a:spcPct val="100000"/>
                  </a:lnSpc>
                </a:pPr>
                <a:r>
                  <a:rPr lang="pt-BR" noProof="1"/>
                  <a:t>Substituindo </a:t>
                </a:r>
                <a14:m>
                  <m:oMath xmlns:m="http://schemas.openxmlformats.org/officeDocument/2006/math">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up>
                        <m:r>
                          <a:rPr lang="pt-BR" b="0" i="1" noProof="1" dirty="0" smtClean="0">
                            <a:latin typeface="Cambria Math" panose="02040503050406030204" pitchFamily="18" charset="0"/>
                          </a:rPr>
                          <m:t>∗</m:t>
                        </m:r>
                      </m:sup>
                    </m:sSubSup>
                  </m:oMath>
                </a14:m>
                <a:r>
                  <a:rPr lang="pt-BR" noProof="1"/>
                  <a:t> em (1.2.5), </a:t>
                </a:r>
                <a:r>
                  <a:rPr lang="pt-BR" b="1" noProof="1"/>
                  <a:t>somando as CPO dos </a:t>
                </a:r>
                <a14:m>
                  <m:oMath xmlns:m="http://schemas.openxmlformats.org/officeDocument/2006/math">
                    <m:r>
                      <a:rPr lang="pt-BR" b="1" i="1" noProof="1" dirty="0" smtClean="0">
                        <a:latin typeface="Cambria Math" panose="02040503050406030204" pitchFamily="18" charset="0"/>
                      </a:rPr>
                      <m:t>𝒏</m:t>
                    </m:r>
                  </m:oMath>
                </a14:m>
                <a:r>
                  <a:rPr lang="pt-BR" b="1" noProof="1"/>
                  <a:t> fazendeiros </a:t>
                </a:r>
                <a:r>
                  <a:rPr lang="pt-BR" noProof="1"/>
                  <a:t>e dividindo por </a:t>
                </a:r>
                <a14:m>
                  <m:oMath xmlns:m="http://schemas.openxmlformats.org/officeDocument/2006/math">
                    <m:r>
                      <a:rPr lang="pt-BR" b="0" i="1" noProof="1" dirty="0" smtClean="0">
                        <a:latin typeface="Cambria Math" panose="02040503050406030204" pitchFamily="18" charset="0"/>
                      </a:rPr>
                      <m:t>𝑛</m:t>
                    </m:r>
                  </m:oMath>
                </a14:m>
                <a:r>
                  <a:rPr lang="pt-BR" noProof="1"/>
                  <a:t>, obtemos (</a:t>
                </a:r>
                <a14:m>
                  <m:oMath xmlns:m="http://schemas.openxmlformats.org/officeDocument/2006/math">
                    <m:r>
                      <a:rPr lang="pt-BR" i="1" noProof="1" smtClean="0">
                        <a:latin typeface="Cambria Math" panose="02040503050406030204" pitchFamily="18" charset="0"/>
                      </a:rPr>
                      <m:t>𝑛</m:t>
                    </m:r>
                  </m:oMath>
                </a14:m>
                <a:r>
                  <a:rPr lang="pt-BR" noProof="1"/>
                  <a:t> fazendeiros otimizando individualmente)</a:t>
                </a:r>
              </a:p>
              <a:p>
                <a:pPr algn="just">
                  <a:lnSpc>
                    <a:spcPct val="100000"/>
                  </a:lnSpc>
                </a:pPr>
                <a:endParaRPr lang="pt-BR" noProof="1"/>
              </a:p>
              <a:p>
                <a:pPr marL="0" indent="0" algn="ctr">
                  <a:lnSpc>
                    <a:spcPct val="100000"/>
                  </a:lnSpc>
                  <a:buNone/>
                </a:pPr>
                <a14:m>
                  <m:oMathPara xmlns:m="http://schemas.openxmlformats.org/officeDocument/2006/math">
                    <m:oMathParaPr>
                      <m:jc m:val="centerGroup"/>
                    </m:oMathParaPr>
                    <m:oMath xmlns:m="http://schemas.openxmlformats.org/officeDocument/2006/math">
                      <m:r>
                        <a:rPr lang="pt-BR" b="0" i="1" noProof="1" dirty="0" smtClean="0">
                          <a:latin typeface="Cambria Math" panose="02040503050406030204" pitchFamily="18" charset="0"/>
                        </a:rPr>
                        <m:t>𝑣</m:t>
                      </m:r>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f>
                        <m:fPr>
                          <m:ctrlPr>
                            <a:rPr lang="pt-BR" b="0" i="1" noProof="1" dirty="0" smtClean="0">
                              <a:latin typeface="Cambria Math" panose="02040503050406030204" pitchFamily="18" charset="0"/>
                            </a:rPr>
                          </m:ctrlPr>
                        </m:fPr>
                        <m:num>
                          <m:r>
                            <a:rPr lang="pt-BR" b="0" i="1" noProof="1" dirty="0" smtClean="0">
                              <a:latin typeface="Cambria Math" panose="02040503050406030204" pitchFamily="18" charset="0"/>
                            </a:rPr>
                            <m:t>1</m:t>
                          </m:r>
                        </m:num>
                        <m:den>
                          <m:r>
                            <a:rPr lang="pt-BR" b="0" i="1" noProof="1" dirty="0" smtClean="0">
                              <a:latin typeface="Cambria Math" panose="02040503050406030204" pitchFamily="18" charset="0"/>
                            </a:rPr>
                            <m:t>𝑛</m:t>
                          </m:r>
                        </m:den>
                      </m:f>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r>
                        <a:rPr lang="pt-BR" b="0" i="1" noProof="1" dirty="0" smtClean="0">
                          <a:latin typeface="Cambria Math" panose="02040503050406030204" pitchFamily="18" charset="0"/>
                        </a:rPr>
                        <m:t>=0</m:t>
                      </m:r>
                    </m:oMath>
                  </m:oMathPara>
                </a14:m>
                <a:endParaRPr lang="pt-BR" b="0" noProof="1"/>
              </a:p>
              <a:p>
                <a:pPr marL="0" indent="0" algn="ctr">
                  <a:lnSpc>
                    <a:spcPct val="100000"/>
                  </a:lnSpc>
                  <a:buNone/>
                </a:pPr>
                <a:endParaRPr lang="pt-BR" noProof="1"/>
              </a:p>
              <a:p>
                <a:pPr marL="0" indent="0" algn="just">
                  <a:lnSpc>
                    <a:spcPct val="100000"/>
                  </a:lnSpc>
                  <a:buNone/>
                </a:pPr>
                <a:r>
                  <a:rPr lang="pt-BR" noProof="1"/>
                  <a:t>Onde </a:t>
                </a:r>
                <a14:m>
                  <m:oMath xmlns:m="http://schemas.openxmlformats.org/officeDocument/2006/math">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oMath>
                </a14:m>
                <a:r>
                  <a:rPr lang="pt-BR" noProof="1"/>
                  <a:t> denota </a:t>
                </a:r>
                <a14:m>
                  <m:oMath xmlns:m="http://schemas.openxmlformats.org/officeDocument/2006/math">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1</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𝑔</m:t>
                        </m:r>
                      </m:e>
                      <m:sub>
                        <m:r>
                          <a:rPr lang="pt-BR" i="1" noProof="1" dirty="0">
                            <a:latin typeface="Cambria Math" panose="02040503050406030204" pitchFamily="18" charset="0"/>
                          </a:rPr>
                          <m:t>𝑛</m:t>
                        </m:r>
                      </m:sub>
                      <m:sup>
                        <m:r>
                          <a:rPr lang="pt-BR" i="1" noProof="1" dirty="0">
                            <a:latin typeface="Cambria Math" panose="02040503050406030204" pitchFamily="18" charset="0"/>
                          </a:rPr>
                          <m:t>∗</m:t>
                        </m:r>
                      </m:sup>
                    </m:sSubSup>
                  </m:oMath>
                </a14:m>
                <a:r>
                  <a:rPr lang="pt-BR" noProof="1"/>
                  <a:t>. </a:t>
                </a:r>
              </a:p>
              <a:p>
                <a:pPr marL="0" indent="0" algn="just">
                  <a:lnSpc>
                    <a:spcPct val="100000"/>
                  </a:lnSpc>
                  <a:buNone/>
                </a:pPr>
                <a:endParaRPr lang="pt-BR" noProof="1"/>
              </a:p>
              <a:p>
                <a:pPr algn="just">
                  <a:lnSpc>
                    <a:spcPct val="100000"/>
                  </a:lnSpc>
                </a:pPr>
                <a:r>
                  <a:rPr lang="pt-BR" noProof="1"/>
                  <a:t>Para que continuemos, é preciso lembrar do conceito de </a:t>
                </a:r>
                <a:r>
                  <a:rPr lang="pt-BR" b="1" noProof="1"/>
                  <a:t>ótimo social</a:t>
                </a:r>
                <a:r>
                  <a:rPr lang="pt-BR" noProof="1"/>
                  <a:t>, que é a quantidade que iguala </a:t>
                </a:r>
                <a:r>
                  <a:rPr lang="pt-BR" b="1" noProof="1">
                    <a:solidFill>
                      <a:srgbClr val="2778CA"/>
                    </a:solidFill>
                  </a:rPr>
                  <a:t>benefício marginal </a:t>
                </a:r>
                <a:r>
                  <a:rPr lang="pt-BR" b="1" i="1" noProof="1">
                    <a:solidFill>
                      <a:srgbClr val="2778CA"/>
                    </a:solidFill>
                  </a:rPr>
                  <a:t>social </a:t>
                </a:r>
                <a:r>
                  <a:rPr lang="pt-BR" noProof="1"/>
                  <a:t>ao </a:t>
                </a:r>
                <a:r>
                  <a:rPr lang="pt-BR" b="1" noProof="1">
                    <a:solidFill>
                      <a:srgbClr val="C00000"/>
                    </a:solidFill>
                  </a:rPr>
                  <a:t>custo marginal </a:t>
                </a:r>
                <a:r>
                  <a:rPr lang="pt-BR" b="1" i="1" noProof="1">
                    <a:solidFill>
                      <a:srgbClr val="C00000"/>
                    </a:solidFill>
                  </a:rPr>
                  <a:t>social</a:t>
                </a:r>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3"/>
                <a:stretch>
                  <a:fillRect l="-1043" t="-2611" r="-98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O problema dos bens comuns</a:t>
            </a:r>
            <a:endParaRPr lang="pt-BR" sz="2200" b="1" noProof="1"/>
          </a:p>
        </p:txBody>
      </p:sp>
      <p:sp>
        <p:nvSpPr>
          <p:cNvPr id="5" name="TextBox 4">
            <a:extLst>
              <a:ext uri="{FF2B5EF4-FFF2-40B4-BE49-F238E27FC236}">
                <a16:creationId xmlns:a16="http://schemas.microsoft.com/office/drawing/2014/main" id="{999FE441-E728-4FA1-802B-2CE815E8A564}"/>
              </a:ext>
            </a:extLst>
          </p:cNvPr>
          <p:cNvSpPr txBox="1"/>
          <p:nvPr/>
        </p:nvSpPr>
        <p:spPr>
          <a:xfrm>
            <a:off x="2812474" y="2966869"/>
            <a:ext cx="1191491" cy="523220"/>
          </a:xfrm>
          <a:prstGeom prst="rect">
            <a:avLst/>
          </a:prstGeom>
          <a:noFill/>
        </p:spPr>
        <p:txBody>
          <a:bodyPr wrap="square" rtlCol="0">
            <a:spAutoFit/>
          </a:bodyPr>
          <a:lstStyle/>
          <a:p>
            <a:r>
              <a:rPr lang="pt-BR" sz="2800" dirty="0"/>
              <a:t>(1.2.6)</a:t>
            </a:r>
          </a:p>
        </p:txBody>
      </p:sp>
      <p:sp>
        <p:nvSpPr>
          <p:cNvPr id="6" name="Footer Placeholder 5">
            <a:extLst>
              <a:ext uri="{FF2B5EF4-FFF2-40B4-BE49-F238E27FC236}">
                <a16:creationId xmlns:a16="http://schemas.microsoft.com/office/drawing/2014/main" id="{EDA74F47-4634-4A65-B25E-0873AE372D48}"/>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80707169-6FCA-4D86-A11B-A92BEA3C1337}"/>
              </a:ext>
            </a:extLst>
          </p:cNvPr>
          <p:cNvSpPr>
            <a:spLocks noGrp="1"/>
          </p:cNvSpPr>
          <p:nvPr>
            <p:ph type="sldNum" sz="quarter" idx="12"/>
          </p:nvPr>
        </p:nvSpPr>
        <p:spPr/>
        <p:txBody>
          <a:bodyPr/>
          <a:lstStyle/>
          <a:p>
            <a:fld id="{AF67EEE8-F201-4410-BA13-233EFB93B646}" type="slidenum">
              <a:rPr lang="pt-BR" smtClean="0"/>
              <a:t>69</a:t>
            </a:fld>
            <a:endParaRPr lang="pt-BR"/>
          </a:p>
        </p:txBody>
      </p:sp>
    </p:spTree>
    <p:extLst>
      <p:ext uri="{BB962C8B-B14F-4D97-AF65-F5344CB8AC3E}">
        <p14:creationId xmlns:p14="http://schemas.microsoft.com/office/powerpoint/2010/main" val="88247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94CB35-8A26-4915-BE72-EF0285E40DE1}"/>
              </a:ext>
            </a:extLst>
          </p:cNvPr>
          <p:cNvSpPr/>
          <p:nvPr/>
        </p:nvSpPr>
        <p:spPr>
          <a:xfrm>
            <a:off x="1149927" y="5237019"/>
            <a:ext cx="10106891" cy="1246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Footer Placeholder 1">
            <a:extLst>
              <a:ext uri="{FF2B5EF4-FFF2-40B4-BE49-F238E27FC236}">
                <a16:creationId xmlns:a16="http://schemas.microsoft.com/office/drawing/2014/main" id="{4EBD8B21-BC71-4935-AEDE-23BC43FEF47F}"/>
              </a:ext>
            </a:extLst>
          </p:cNvPr>
          <p:cNvSpPr>
            <a:spLocks noGrp="1"/>
          </p:cNvSpPr>
          <p:nvPr>
            <p:ph type="ftr" sz="quarter" idx="11"/>
          </p:nvPr>
        </p:nvSpPr>
        <p:spPr/>
        <p:txBody>
          <a:bodyPr/>
          <a:lstStyle/>
          <a:p>
            <a:r>
              <a:rPr lang="pt-BR" dirty="0"/>
              <a:t>Robson Tigre </a:t>
            </a:r>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A6E82BA-0001-4C86-9C8C-9AE51AEA7E12}"/>
                  </a:ext>
                </a:extLst>
              </p:cNvPr>
              <p:cNvSpPr>
                <a:spLocks noGrp="1"/>
              </p:cNvSpPr>
              <p:nvPr>
                <p:ph idx="1"/>
              </p:nvPr>
            </p:nvSpPr>
            <p:spPr>
              <a:xfrm>
                <a:off x="838200" y="935210"/>
                <a:ext cx="10515600" cy="5786265"/>
              </a:xfrm>
            </p:spPr>
            <p:txBody>
              <a:bodyPr>
                <a:normAutofit/>
              </a:bodyPr>
              <a:lstStyle/>
              <a:p>
                <a:pPr marL="0" indent="0" algn="just">
                  <a:lnSpc>
                    <a:spcPct val="100000"/>
                  </a:lnSpc>
                  <a:buNone/>
                </a:pPr>
                <a:r>
                  <a:rPr lang="pt-BR" sz="2500" noProof="1"/>
                  <a:t>2. Escreva a definição matemática de estratégia </a:t>
                </a:r>
                <a:r>
                  <a:rPr lang="pt-BR" sz="2500" i="1" noProof="1">
                    <a:solidFill>
                      <a:srgbClr val="2778CA"/>
                    </a:solidFill>
                  </a:rPr>
                  <a:t>estritamente</a:t>
                </a:r>
                <a:r>
                  <a:rPr lang="pt-BR" sz="2500" noProof="1"/>
                  <a:t> dominada, na notação que vimos em aula, para um jogo de </a:t>
                </a:r>
                <a:r>
                  <a:rPr lang="pt-BR" sz="2500" i="1" noProof="1"/>
                  <a:t>dois jogadores</a:t>
                </a:r>
                <a:r>
                  <a:rPr lang="pt-BR" sz="2500" noProof="1"/>
                  <a:t>. Descreva essa definição em palavras. Além disso, o que você acha que seria uma estratégia </a:t>
                </a:r>
                <a:r>
                  <a:rPr lang="pt-BR" sz="2500" i="1" noProof="1">
                    <a:solidFill>
                      <a:srgbClr val="C00000"/>
                    </a:solidFill>
                  </a:rPr>
                  <a:t>fracamente</a:t>
                </a:r>
                <a:r>
                  <a:rPr lang="pt-BR" sz="2500" noProof="1"/>
                  <a:t> dominada?</a:t>
                </a:r>
              </a:p>
              <a:p>
                <a:pPr marL="0" indent="0" algn="just">
                  <a:lnSpc>
                    <a:spcPct val="100000"/>
                  </a:lnSpc>
                  <a:buNone/>
                </a:pPr>
                <a:endParaRPr lang="pt-BR" sz="2500" noProof="1"/>
              </a:p>
              <a:p>
                <a:pPr marL="457200" lvl="1" indent="0" algn="just">
                  <a:lnSpc>
                    <a:spcPct val="100000"/>
                  </a:lnSpc>
                  <a:buNone/>
                </a:pPr>
                <a:r>
                  <a:rPr lang="pt-BR" sz="2000" noProof="1"/>
                  <a:t>2.1 Num jogo na forma normal </a:t>
                </a:r>
                <a14:m>
                  <m:oMath xmlns:m="http://schemas.openxmlformats.org/officeDocument/2006/math">
                    <m:r>
                      <a:rPr lang="pt-BR" sz="2000" i="1" noProof="1" dirty="0">
                        <a:latin typeface="Cambria Math" panose="02040503050406030204" pitchFamily="18" charset="0"/>
                      </a:rPr>
                      <m:t>𝐺</m:t>
                    </m:r>
                    <m:r>
                      <a:rPr lang="pt-BR" sz="2000" i="1" noProof="1" dirty="0">
                        <a:latin typeface="Cambria Math" panose="02040503050406030204" pitchFamily="18" charset="0"/>
                      </a:rPr>
                      <m:t>=</m:t>
                    </m:r>
                    <m:d>
                      <m:dPr>
                        <m:begChr m:val="{"/>
                        <m:endChr m:val="}"/>
                        <m:ctrlPr>
                          <a:rPr lang="pt-BR" sz="2000" i="1" noProof="1" dirty="0">
                            <a:latin typeface="Cambria Math" panose="02040503050406030204" pitchFamily="18" charset="0"/>
                          </a:rPr>
                        </m:ctrlPr>
                      </m:dPr>
                      <m:e>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pt-BR" sz="2000" i="1" noProof="1" dirty="0">
                                <a:latin typeface="Cambria Math" panose="02040503050406030204" pitchFamily="18" charset="0"/>
                              </a:rPr>
                              <m:t>1</m:t>
                            </m:r>
                          </m:sub>
                        </m:sSub>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pt-BR" sz="2000" i="1" noProof="1" dirty="0">
                                <a:latin typeface="Cambria Math" panose="02040503050406030204" pitchFamily="18" charset="0"/>
                              </a:rPr>
                              <m:t>2</m:t>
                            </m:r>
                          </m:sub>
                        </m:sSub>
                        <m:r>
                          <a:rPr lang="pt-BR" sz="2000" i="1" noProof="1" dirty="0">
                            <a:latin typeface="Cambria Math" panose="02040503050406030204" pitchFamily="18" charset="0"/>
                          </a:rPr>
                          <m: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1</m:t>
                            </m:r>
                          </m:sub>
                        </m:sSub>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2</m:t>
                            </m:r>
                          </m:sub>
                        </m:sSub>
                      </m:e>
                    </m:d>
                  </m:oMath>
                </a14:m>
                <a:r>
                  <a:rPr lang="pt-BR" sz="2000" noProof="1"/>
                  <a:t>, considere que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e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sejam estratégias viáveis para o jogador </a:t>
                </a:r>
                <a14:m>
                  <m:oMath xmlns:m="http://schemas.openxmlformats.org/officeDocument/2006/math">
                    <m:r>
                      <a:rPr lang="pt-BR" sz="2000" i="1" noProof="1" dirty="0">
                        <a:latin typeface="Cambria Math" panose="02040503050406030204" pitchFamily="18" charset="0"/>
                      </a:rPr>
                      <m:t>𝑖</m:t>
                    </m:r>
                  </m:oMath>
                </a14:m>
                <a:r>
                  <a:rPr lang="pt-BR" sz="2000" noProof="1"/>
                  <a:t> (i.e.,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m:rPr>
                        <m:nor/>
                      </m:rPr>
                      <a:rPr lang="pt-BR" sz="2000" noProof="1" dirty="0"/>
                      <m:t> </m:t>
                    </m:r>
                    <m:r>
                      <m:rPr>
                        <m:nor/>
                      </m:rPr>
                      <a:rPr lang="pt-BR" sz="2000" noProof="1" dirty="0"/>
                      <m:t>e</m:t>
                    </m:r>
                    <m:r>
                      <m:rPr>
                        <m:nor/>
                      </m:rPr>
                      <a:rPr lang="pt-BR" sz="2000" noProof="1" dirty="0"/>
                      <m:t> </m:t>
                    </m:r>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ea typeface="Cambria Math" panose="02040503050406030204" pitchFamily="18" charset="0"/>
                      </a:rPr>
                      <m: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pt-BR" sz="2000" i="1" noProof="1" dirty="0">
                            <a:latin typeface="Cambria Math" panose="02040503050406030204" pitchFamily="18" charset="0"/>
                          </a:rPr>
                          <m:t>𝑖</m:t>
                        </m:r>
                      </m:sub>
                    </m:sSub>
                  </m:oMath>
                </a14:m>
                <a:r>
                  <a:rPr lang="pt-BR" sz="2000" noProof="1"/>
                  <a:t>). Então a estratégia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é </a:t>
                </a:r>
                <a:r>
                  <a:rPr lang="pt-BR" sz="2000" i="1" u="sng" noProof="1"/>
                  <a:t>estritamente dominada</a:t>
                </a:r>
                <a:r>
                  <a:rPr lang="pt-BR" sz="2000" noProof="1"/>
                  <a:t> pela estratégia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a:t>
                </a:r>
                <a:r>
                  <a:rPr lang="pt-BR" sz="2000" i="1" noProof="1"/>
                  <a:t>se</a:t>
                </a:r>
                <a:r>
                  <a:rPr lang="pt-BR" sz="2000" noProof="1"/>
                  <a:t> para cada estratégia do outro jogador </a:t>
                </a:r>
                <a14:m>
                  <m:oMath xmlns:m="http://schemas.openxmlformats.org/officeDocument/2006/math">
                    <m:r>
                      <a:rPr lang="pt-BR" sz="2000" b="0" i="1" noProof="1" dirty="0" smtClean="0">
                        <a:latin typeface="Cambria Math" panose="02040503050406030204" pitchFamily="18" charset="0"/>
                      </a:rPr>
                      <m:t>𝑗</m:t>
                    </m:r>
                  </m:oMath>
                </a14:m>
                <a:r>
                  <a:rPr lang="pt-BR" sz="2000" noProof="1"/>
                  <a:t>, o payoff que a estratégia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gera para </a:t>
                </a:r>
                <a14:m>
                  <m:oMath xmlns:m="http://schemas.openxmlformats.org/officeDocument/2006/math">
                    <m:r>
                      <a:rPr lang="pt-BR" sz="2000" i="1" noProof="1" dirty="0">
                        <a:latin typeface="Cambria Math" panose="02040503050406030204" pitchFamily="18" charset="0"/>
                      </a:rPr>
                      <m:t>𝑖</m:t>
                    </m:r>
                  </m:oMath>
                </a14:m>
                <a:r>
                  <a:rPr lang="pt-BR" sz="2000" noProof="1"/>
                  <a:t> é estritamente menor que o payoff gerado se </a:t>
                </a:r>
                <a14:m>
                  <m:oMath xmlns:m="http://schemas.openxmlformats.org/officeDocument/2006/math">
                    <m:r>
                      <a:rPr lang="pt-BR" sz="2000" i="1" noProof="1" dirty="0">
                        <a:latin typeface="Cambria Math" panose="02040503050406030204" pitchFamily="18" charset="0"/>
                      </a:rPr>
                      <m:t>𝑖</m:t>
                    </m:r>
                  </m:oMath>
                </a14:m>
                <a:r>
                  <a:rPr lang="pt-BR" sz="2000" noProof="1"/>
                  <a:t> jogasse a estratégia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Isto é:</a:t>
                </a:r>
              </a:p>
              <a:p>
                <a:pPr marL="457200" lvl="1" indent="0" algn="just">
                  <a:lnSpc>
                    <a:spcPct val="100000"/>
                  </a:lnSpc>
                  <a:buNone/>
                </a:pPr>
                <a14:m>
                  <m:oMathPara xmlns:m="http://schemas.openxmlformats.org/officeDocument/2006/math">
                    <m:oMathParaPr>
                      <m:jc m:val="centerGroup"/>
                    </m:oMathParaPr>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sSubSup>
                            <m:sSubSupPr>
                              <m:ctrlPr>
                                <a:rPr lang="pt-BR" sz="2000" b="0" i="1" noProof="1" dirty="0" smtClean="0">
                                  <a:latin typeface="Cambria Math" panose="02040503050406030204" pitchFamily="18" charset="0"/>
                                </a:rPr>
                              </m:ctrlPr>
                            </m:sSubSupPr>
                            <m:e>
                              <m:r>
                                <a:rPr lang="pt-BR" sz="2000" i="1" noProof="1" dirty="0">
                                  <a:latin typeface="Cambria Math" panose="02040503050406030204" pitchFamily="18" charset="0"/>
                                </a:rPr>
                                <m:t>𝑠</m:t>
                              </m:r>
                            </m:e>
                            <m:sub>
                              <m:r>
                                <a:rPr lang="pt-BR" sz="2000" b="0" i="1" noProof="1" dirty="0" smtClean="0">
                                  <a:latin typeface="Cambria Math" panose="02040503050406030204" pitchFamily="18" charset="0"/>
                                </a:rPr>
                                <m:t>𝑖</m:t>
                              </m:r>
                            </m:sub>
                            <m:sup>
                              <m:r>
                                <a:rPr lang="pt-BR" sz="2000" b="0" i="1" noProof="1" dirty="0" smtClean="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b="0" i="1" noProof="1" dirty="0" smtClean="0">
                                  <a:latin typeface="Cambria Math" panose="02040503050406030204" pitchFamily="18" charset="0"/>
                                </a:rPr>
                                <m:t>𝑗</m:t>
                              </m:r>
                            </m:sub>
                          </m:sSub>
                        </m:e>
                      </m:d>
                      <m:r>
                        <a:rPr lang="pt-BR" sz="2000" i="1" noProof="1" dirty="0">
                          <a:latin typeface="Cambria Math" panose="02040503050406030204" pitchFamily="18" charset="0"/>
                        </a:rPr>
                        <m:t>&lt;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r>
                            <a:rPr lang="pt-BR" sz="2000" i="1" noProof="1" dirty="0">
                              <a:latin typeface="Cambria Math" panose="02040503050406030204" pitchFamily="18" charset="0"/>
                            </a:rPr>
                            <m:t> </m:t>
                          </m:r>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b="0" i="1" noProof="1" dirty="0" smtClean="0">
                                  <a:latin typeface="Cambria Math" panose="02040503050406030204" pitchFamily="18" charset="0"/>
                                </a:rPr>
                              </m:ctrlPr>
                            </m:sSubPr>
                            <m:e>
                              <m:r>
                                <a:rPr lang="pt-BR" sz="2000" b="0" i="1" noProof="1" dirty="0" smtClean="0">
                                  <a:latin typeface="Cambria Math" panose="02040503050406030204" pitchFamily="18" charset="0"/>
                                </a:rPr>
                                <m:t>𝑠</m:t>
                              </m:r>
                            </m:e>
                            <m:sub>
                              <m:r>
                                <a:rPr lang="pt-BR" sz="2000" b="0" i="1" noProof="1" dirty="0" smtClean="0">
                                  <a:latin typeface="Cambria Math" panose="02040503050406030204" pitchFamily="18" charset="0"/>
                                </a:rPr>
                                <m:t>𝑗</m:t>
                              </m:r>
                            </m:sub>
                          </m:sSub>
                        </m:e>
                      </m:d>
                    </m:oMath>
                  </m:oMathPara>
                </a14:m>
                <a:endParaRPr lang="pt-BR" sz="2000" noProof="1"/>
              </a:p>
              <a:p>
                <a:pPr marL="457200" lvl="1" indent="0" algn="just">
                  <a:lnSpc>
                    <a:spcPct val="100000"/>
                  </a:lnSpc>
                  <a:buNone/>
                </a:pPr>
                <a:r>
                  <a:rPr lang="pt-BR" sz="2000" noProof="1"/>
                  <a:t>... para cada </a:t>
                </a:r>
                <a14:m>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𝑗</m:t>
                        </m:r>
                      </m:sub>
                    </m:sSub>
                    <m:r>
                      <a:rPr lang="pt-BR" sz="2000" i="1" noProof="1" dirty="0">
                        <a:latin typeface="Cambria Math" panose="02040503050406030204" pitchFamily="18" charset="0"/>
                      </a:rPr>
                      <m:t> </m:t>
                    </m:r>
                  </m:oMath>
                </a14:m>
                <a:r>
                  <a:rPr lang="pt-BR" sz="2000" noProof="1"/>
                  <a:t>que possa ser jogado a partir do espaço de estratégias do jogador </a:t>
                </a:r>
                <a14:m>
                  <m:oMath xmlns:m="http://schemas.openxmlformats.org/officeDocument/2006/math">
                    <m:r>
                      <a:rPr lang="pt-BR" sz="2000" i="1" noProof="1" dirty="0" smtClean="0">
                        <a:latin typeface="Cambria Math" panose="02040503050406030204" pitchFamily="18" charset="0"/>
                      </a:rPr>
                      <m:t>𝑗</m:t>
                    </m:r>
                  </m:oMath>
                </a14:m>
                <a:r>
                  <a:rPr lang="pt-BR" sz="2000" noProof="1"/>
                  <a:t>, </a:t>
                </a:r>
                <a14:m>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pt-BR" sz="2000" b="0" i="1" noProof="1" dirty="0" smtClean="0">
                            <a:latin typeface="Cambria Math" panose="02040503050406030204" pitchFamily="18" charset="0"/>
                          </a:rPr>
                          <m:t>𝑗</m:t>
                        </m:r>
                      </m:sub>
                    </m:sSub>
                  </m:oMath>
                </a14:m>
                <a:endParaRPr lang="pt-BR" sz="2000" noProof="1"/>
              </a:p>
              <a:p>
                <a:pPr marL="457200" lvl="1" indent="0" algn="just">
                  <a:lnSpc>
                    <a:spcPct val="100000"/>
                  </a:lnSpc>
                  <a:buNone/>
                </a:pPr>
                <a:endParaRPr lang="pt-BR" sz="2000" noProof="1"/>
              </a:p>
              <a:p>
                <a:pPr marL="457200" lvl="1" indent="0" algn="just">
                  <a:lnSpc>
                    <a:spcPct val="100000"/>
                  </a:lnSpc>
                  <a:buNone/>
                </a:pPr>
                <a:r>
                  <a:rPr lang="pt-BR" sz="2000" noProof="1"/>
                  <a:t>2.2 Para o caso de uma estratégia </a:t>
                </a:r>
                <a:r>
                  <a:rPr lang="pt-BR" sz="2000" i="1" u="sng" noProof="1"/>
                  <a:t>fracamente dominada</a:t>
                </a:r>
                <a:r>
                  <a:rPr lang="pt-BR" sz="2000" noProof="1"/>
                  <a:t>, temos</a:t>
                </a:r>
                <a:r>
                  <a:rPr lang="pt-BR" sz="2000" i="1" noProof="1"/>
                  <a:t> </a:t>
                </a:r>
                <a14:m>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𝑗</m:t>
                            </m:r>
                          </m:sub>
                        </m:sSub>
                      </m:e>
                    </m:d>
                    <m:r>
                      <a:rPr lang="pt-BR" sz="2000" i="1" noProof="1" dirty="0" smtClean="0">
                        <a:latin typeface="Cambria Math" panose="02040503050406030204" pitchFamily="18" charset="0"/>
                        <a:ea typeface="Cambria Math" panose="02040503050406030204" pitchFamily="18" charset="0"/>
                      </a:rPr>
                      <m: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r>
                          <a:rPr lang="pt-BR" sz="2000" i="1" noProof="1" dirty="0">
                            <a:latin typeface="Cambria Math" panose="02040503050406030204" pitchFamily="18" charset="0"/>
                          </a:rPr>
                          <m:t> </m:t>
                        </m:r>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𝑗</m:t>
                            </m:r>
                          </m:sub>
                        </m:sSub>
                      </m:e>
                    </m:d>
                  </m:oMath>
                </a14:m>
                <a:r>
                  <a:rPr lang="pt-BR" sz="2000" noProof="1"/>
                  <a:t> para todo </a:t>
                </a:r>
                <a14:m>
                  <m:oMath xmlns:m="http://schemas.openxmlformats.org/officeDocument/2006/math">
                    <m:sSub>
                      <m:sSubPr>
                        <m:ctrlPr>
                          <a:rPr lang="pt-BR" sz="2000" i="1" noProof="1" smtClean="0">
                            <a:latin typeface="Cambria Math" panose="02040503050406030204" pitchFamily="18" charset="0"/>
                          </a:rPr>
                        </m:ctrlPr>
                      </m:sSubPr>
                      <m:e>
                        <m:r>
                          <a:rPr lang="pt-BR" sz="2000" i="1" noProof="1" smtClean="0">
                            <a:latin typeface="Cambria Math" panose="02040503050406030204" pitchFamily="18" charset="0"/>
                          </a:rPr>
                          <m:t>𝑠</m:t>
                        </m:r>
                      </m:e>
                      <m:sub>
                        <m:r>
                          <a:rPr lang="pt-BR" sz="2000" i="1" noProof="1" smtClean="0">
                            <a:latin typeface="Cambria Math" panose="02040503050406030204" pitchFamily="18" charset="0"/>
                          </a:rPr>
                          <m:t>𝑗</m:t>
                        </m:r>
                      </m:sub>
                    </m:sSub>
                    <m:r>
                      <a:rPr lang="en-US" sz="2000" b="0" i="1" noProof="1" smtClean="0">
                        <a:latin typeface="Cambria Math" panose="02040503050406030204" pitchFamily="18" charset="0"/>
                      </a:rPr>
                      <m: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en-US" sz="2000" b="0" i="1" noProof="1" dirty="0" smtClean="0">
                            <a:latin typeface="Cambria Math" panose="02040503050406030204" pitchFamily="18" charset="0"/>
                          </a:rPr>
                          <m:t>𝑗</m:t>
                        </m:r>
                      </m:sub>
                    </m:sSub>
                  </m:oMath>
                </a14:m>
                <a:r>
                  <a:rPr lang="pt-BR" sz="2000" noProof="1"/>
                  <a:t> e </a:t>
                </a:r>
                <a14:m>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𝑗</m:t>
                            </m:r>
                          </m:sub>
                        </m:sSub>
                      </m:e>
                    </m:d>
                    <m:r>
                      <a:rPr lang="pt-BR" sz="2000" b="0" i="1" noProof="1" dirty="0" smtClean="0">
                        <a:latin typeface="Cambria Math" panose="02040503050406030204" pitchFamily="18" charset="0"/>
                        <a:ea typeface="Cambria Math" panose="02040503050406030204" pitchFamily="18" charset="0"/>
                      </a:rPr>
                      <m:t>&lt;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r>
                          <a:rPr lang="pt-BR" sz="2000" i="1" noProof="1" dirty="0">
                            <a:latin typeface="Cambria Math" panose="02040503050406030204" pitchFamily="18" charset="0"/>
                          </a:rPr>
                          <m:t> </m:t>
                        </m:r>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𝑗</m:t>
                            </m:r>
                          </m:sub>
                        </m:sSub>
                      </m:e>
                    </m:d>
                  </m:oMath>
                </a14:m>
                <a:r>
                  <a:rPr lang="pt-BR" sz="2000" noProof="1"/>
                  <a:t> para algum </a:t>
                </a:r>
                <a14:m>
                  <m:oMath xmlns:m="http://schemas.openxmlformats.org/officeDocument/2006/math">
                    <m:sSub>
                      <m:sSubPr>
                        <m:ctrlPr>
                          <a:rPr lang="pt-BR" sz="2000" b="0" i="1" noProof="1" smtClean="0">
                            <a:latin typeface="Cambria Math" panose="02040503050406030204" pitchFamily="18" charset="0"/>
                          </a:rPr>
                        </m:ctrlPr>
                      </m:sSubPr>
                      <m:e>
                        <m:r>
                          <a:rPr lang="pt-BR" sz="2000" b="0" i="1" noProof="1" smtClean="0">
                            <a:latin typeface="Cambria Math" panose="02040503050406030204" pitchFamily="18" charset="0"/>
                          </a:rPr>
                          <m:t>𝑠</m:t>
                        </m:r>
                      </m:e>
                      <m:sub>
                        <m:r>
                          <a:rPr lang="pt-BR" sz="2000" b="0" i="1" noProof="1" smtClean="0">
                            <a:latin typeface="Cambria Math" panose="02040503050406030204" pitchFamily="18" charset="0"/>
                          </a:rPr>
                          <m:t>𝑗</m:t>
                        </m:r>
                      </m:sub>
                    </m:sSub>
                  </m:oMath>
                </a14:m>
                <a:r>
                  <a:rPr lang="pt-BR" sz="2000" noProof="1"/>
                  <a:t> </a:t>
                </a:r>
                <a14:m>
                  <m:oMath xmlns:m="http://schemas.openxmlformats.org/officeDocument/2006/math">
                    <m:r>
                      <a:rPr lang="en-US" sz="2000" i="1" noProof="1">
                        <a:latin typeface="Cambria Math" panose="02040503050406030204" pitchFamily="18" charset="0"/>
                      </a:rPr>
                      <m: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en-US" sz="2000" i="1" noProof="1" dirty="0">
                            <a:latin typeface="Cambria Math" panose="02040503050406030204" pitchFamily="18" charset="0"/>
                          </a:rPr>
                          <m:t>𝑗</m:t>
                        </m:r>
                      </m:sub>
                    </m:sSub>
                  </m:oMath>
                </a14:m>
                <a:r>
                  <a:rPr lang="pt-BR" sz="2000" noProof="1"/>
                  <a:t>.</a:t>
                </a:r>
              </a:p>
              <a:p>
                <a:pPr marL="0" indent="0" algn="just">
                  <a:lnSpc>
                    <a:spcPct val="100000"/>
                  </a:lnSpc>
                  <a:buNone/>
                </a:pPr>
                <a:endParaRPr lang="pt-BR" sz="2500" noProof="1"/>
              </a:p>
            </p:txBody>
          </p:sp>
        </mc:Choice>
        <mc:Fallback xmlns="">
          <p:sp>
            <p:nvSpPr>
              <p:cNvPr id="7" name="Content Placeholder 2">
                <a:extLst>
                  <a:ext uri="{FF2B5EF4-FFF2-40B4-BE49-F238E27FC236}">
                    <a16:creationId xmlns:a16="http://schemas.microsoft.com/office/drawing/2014/main" id="{6A6E82BA-0001-4C86-9C8C-9AE51AEA7E12}"/>
                  </a:ext>
                </a:extLst>
              </p:cNvPr>
              <p:cNvSpPr>
                <a:spLocks noGrp="1" noRot="1" noChangeAspect="1" noMove="1" noResize="1" noEditPoints="1" noAdjustHandles="1" noChangeArrowheads="1" noChangeShapeType="1" noTextEdit="1"/>
              </p:cNvSpPr>
              <p:nvPr>
                <p:ph idx="1"/>
              </p:nvPr>
            </p:nvSpPr>
            <p:spPr>
              <a:xfrm>
                <a:off x="838200" y="935210"/>
                <a:ext cx="10515600" cy="5786265"/>
              </a:xfrm>
              <a:blipFill>
                <a:blip r:embed="rId3"/>
                <a:stretch>
                  <a:fillRect l="-986" t="-737" r="-928"/>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9AED1A8-D3EF-4D93-B773-7F5018018358}"/>
              </a:ext>
            </a:extLst>
          </p:cNvPr>
          <p:cNvSpPr/>
          <p:nvPr/>
        </p:nvSpPr>
        <p:spPr>
          <a:xfrm>
            <a:off x="1304924" y="5237019"/>
            <a:ext cx="10048875" cy="9542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Slide Number Placeholder 2">
            <a:extLst>
              <a:ext uri="{FF2B5EF4-FFF2-40B4-BE49-F238E27FC236}">
                <a16:creationId xmlns:a16="http://schemas.microsoft.com/office/drawing/2014/main" id="{693CA7FB-DC1C-4B10-B7B5-1651D6B99153}"/>
              </a:ext>
            </a:extLst>
          </p:cNvPr>
          <p:cNvSpPr>
            <a:spLocks noGrp="1"/>
          </p:cNvSpPr>
          <p:nvPr>
            <p:ph type="sldNum" sz="quarter" idx="12"/>
          </p:nvPr>
        </p:nvSpPr>
        <p:spPr/>
        <p:txBody>
          <a:bodyPr/>
          <a:lstStyle/>
          <a:p>
            <a:fld id="{AF67EEE8-F201-4410-BA13-233EFB93B646}" type="slidenum">
              <a:rPr lang="pt-BR" smtClean="0"/>
              <a:t>7</a:t>
            </a:fld>
            <a:endParaRPr lang="pt-BR"/>
          </a:p>
        </p:txBody>
      </p:sp>
    </p:spTree>
    <p:extLst>
      <p:ext uri="{BB962C8B-B14F-4D97-AF65-F5344CB8AC3E}">
        <p14:creationId xmlns:p14="http://schemas.microsoft.com/office/powerpoint/2010/main" val="4942394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a:bodyPr>
              <a:lstStyle/>
              <a:p>
                <a:pPr algn="just">
                  <a:lnSpc>
                    <a:spcPct val="100000"/>
                  </a:lnSpc>
                </a:pPr>
                <a:r>
                  <a:rPr lang="pt-BR" noProof="1"/>
                  <a:t>Agora imagine um planejador social escolhendo a quantidade socialmente ótima de cabras a serem criadas nesse, </a:t>
                </a:r>
                <a14:m>
                  <m:oMath xmlns:m="http://schemas.openxmlformats.org/officeDocument/2006/math">
                    <m:sSup>
                      <m:sSupPr>
                        <m:ctrlPr>
                          <a:rPr lang="pt-BR" b="0" i="1" noProof="1" dirty="0" smtClean="0">
                            <a:latin typeface="Cambria Math" panose="02040503050406030204" pitchFamily="18" charset="0"/>
                          </a:rPr>
                        </m:ctrlPr>
                      </m:sSupPr>
                      <m:e>
                        <m:r>
                          <a:rPr lang="pt-BR"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oMath>
                </a14:m>
                <a:r>
                  <a:rPr lang="pt-BR" noProof="1"/>
                  <a:t>, que resolve o problema</a:t>
                </a:r>
              </a:p>
              <a:p>
                <a:pPr marL="0" indent="0" algn="just">
                  <a:lnSpc>
                    <a:spcPct val="150000"/>
                  </a:lnSpc>
                  <a:buNone/>
                </a:pPr>
                <a14:m>
                  <m:oMathPara xmlns:m="http://schemas.openxmlformats.org/officeDocument/2006/math">
                    <m:oMathParaPr>
                      <m:jc m:val="center"/>
                    </m:oMathParaPr>
                    <m:oMath xmlns:m="http://schemas.openxmlformats.org/officeDocument/2006/math">
                      <m:r>
                        <a:rPr lang="pt-BR" b="0" i="1" noProof="1" dirty="0" smtClean="0">
                          <a:latin typeface="Cambria Math" panose="02040503050406030204" pitchFamily="18" charset="0"/>
                        </a:rPr>
                        <m:t>𝑚𝑎𝑥</m:t>
                      </m:r>
                      <m:r>
                        <a:rPr lang="pt-BR" b="0" i="1" noProof="1" dirty="0" smtClean="0">
                          <a:latin typeface="Cambria Math" panose="02040503050406030204" pitchFamily="18" charset="0"/>
                        </a:rPr>
                        <m:t> </m:t>
                      </m:r>
                      <m:r>
                        <a:rPr lang="pt-BR" b="0" i="1" noProof="1" dirty="0" smtClean="0">
                          <a:latin typeface="Cambria Math" panose="02040503050406030204" pitchFamily="18" charset="0"/>
                        </a:rPr>
                        <m:t>𝐺𝑣</m:t>
                      </m:r>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𝐺</m:t>
                          </m:r>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𝐺𝑐</m:t>
                      </m:r>
                    </m:oMath>
                  </m:oMathPara>
                </a14:m>
                <a:endParaRPr lang="pt-BR" b="0" noProof="1"/>
              </a:p>
              <a:p>
                <a:pPr marL="0" indent="0" algn="just">
                  <a:lnSpc>
                    <a:spcPct val="100000"/>
                  </a:lnSpc>
                  <a:buNone/>
                </a:pPr>
                <a:endParaRPr lang="pt-BR" b="0" noProof="1"/>
              </a:p>
              <a:p>
                <a:pPr marL="0" indent="0" algn="just">
                  <a:lnSpc>
                    <a:spcPct val="100000"/>
                  </a:lnSpc>
                  <a:buNone/>
                </a:pPr>
                <a:r>
                  <a:rPr lang="pt-BR" noProof="1"/>
                  <a:t>Cuja condição de primeira ordem (CPO) é </a:t>
                </a:r>
              </a:p>
              <a:p>
                <a:pPr marL="0" indent="0" algn="just">
                  <a:lnSpc>
                    <a:spcPct val="100000"/>
                  </a:lnSpc>
                  <a:buNone/>
                </a:pPr>
                <a:endParaRPr lang="pt-BR" noProof="1"/>
              </a:p>
              <a:p>
                <a:pPr marL="0" indent="0" algn="just">
                  <a:lnSpc>
                    <a:spcPct val="100000"/>
                  </a:lnSpc>
                  <a:buNone/>
                </a:pPr>
                <a14:m>
                  <m:oMathPara xmlns:m="http://schemas.openxmlformats.org/officeDocument/2006/math">
                    <m:oMathParaPr>
                      <m:jc m:val="center"/>
                    </m:oMathParaPr>
                    <m:oMath xmlns:m="http://schemas.openxmlformats.org/officeDocument/2006/math">
                      <m:r>
                        <a:rPr lang="pt-BR" b="0" i="1" noProof="1" dirty="0" smtClean="0">
                          <a:latin typeface="Cambria Math" panose="02040503050406030204" pitchFamily="18" charset="0"/>
                        </a:rPr>
                        <m:t>𝑣</m:t>
                      </m:r>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r>
                        <a:rPr lang="pt-BR" b="0" i="1" noProof="1" dirty="0" smtClean="0">
                          <a:latin typeface="Cambria Math" panose="02040503050406030204" pitchFamily="18" charset="0"/>
                        </a:rPr>
                        <m:t>=0</m:t>
                      </m:r>
                    </m:oMath>
                  </m:oMathPara>
                </a14:m>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3"/>
                <a:stretch>
                  <a:fillRect l="-1217" t="-1175"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O problema dos bens comuns</a:t>
            </a:r>
            <a:endParaRPr lang="pt-BR" sz="2200" b="1" noProof="1"/>
          </a:p>
        </p:txBody>
      </p:sp>
      <p:sp>
        <p:nvSpPr>
          <p:cNvPr id="5" name="TextBox 4">
            <a:extLst>
              <a:ext uri="{FF2B5EF4-FFF2-40B4-BE49-F238E27FC236}">
                <a16:creationId xmlns:a16="http://schemas.microsoft.com/office/drawing/2014/main" id="{025BB19C-AEFD-4423-989A-2B38193BD196}"/>
              </a:ext>
            </a:extLst>
          </p:cNvPr>
          <p:cNvSpPr txBox="1"/>
          <p:nvPr/>
        </p:nvSpPr>
        <p:spPr>
          <a:xfrm>
            <a:off x="2847109" y="5260236"/>
            <a:ext cx="1191491" cy="461665"/>
          </a:xfrm>
          <a:prstGeom prst="rect">
            <a:avLst/>
          </a:prstGeom>
          <a:noFill/>
        </p:spPr>
        <p:txBody>
          <a:bodyPr wrap="square" rtlCol="0">
            <a:spAutoFit/>
          </a:bodyPr>
          <a:lstStyle/>
          <a:p>
            <a:r>
              <a:rPr lang="pt-BR" sz="2400" dirty="0"/>
              <a:t>(1.2.7)</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B756868-3327-41BF-AC3A-8CF59C25BABF}"/>
                  </a:ext>
                </a:extLst>
              </p:cNvPr>
              <p:cNvSpPr txBox="1"/>
              <p:nvPr/>
            </p:nvSpPr>
            <p:spPr>
              <a:xfrm>
                <a:off x="4342151" y="3462077"/>
                <a:ext cx="1648918"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rPr>
                        <m:t>0</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𝐺</m:t>
                      </m:r>
                      <m:r>
                        <a:rPr lang="en-US" sz="1500" b="0" i="1" smtClean="0">
                          <a:latin typeface="Cambria Math" panose="02040503050406030204" pitchFamily="18" charset="0"/>
                          <a:ea typeface="Cambria Math" panose="02040503050406030204" pitchFamily="18" charset="0"/>
                        </a:rPr>
                        <m:t>&lt;</m:t>
                      </m:r>
                      <m:sSub>
                        <m:sSubPr>
                          <m:ctrlPr>
                            <a:rPr lang="en-US" sz="1500" b="0" i="1" smtClean="0">
                              <a:latin typeface="Cambria Math" panose="02040503050406030204" pitchFamily="18" charset="0"/>
                              <a:ea typeface="Cambria Math" panose="02040503050406030204" pitchFamily="18" charset="0"/>
                            </a:rPr>
                          </m:ctrlPr>
                        </m:sSubPr>
                        <m:e>
                          <m:r>
                            <a:rPr lang="en-US" sz="1500" b="0" i="1" smtClean="0">
                              <a:latin typeface="Cambria Math" panose="02040503050406030204" pitchFamily="18" charset="0"/>
                              <a:ea typeface="Cambria Math" panose="02040503050406030204" pitchFamily="18" charset="0"/>
                            </a:rPr>
                            <m:t>𝐺</m:t>
                          </m:r>
                        </m:e>
                        <m:sub>
                          <m:r>
                            <a:rPr lang="en-US" sz="1500" b="0" i="1" smtClean="0">
                              <a:latin typeface="Cambria Math" panose="02040503050406030204" pitchFamily="18" charset="0"/>
                              <a:ea typeface="Cambria Math" panose="02040503050406030204" pitchFamily="18" charset="0"/>
                            </a:rPr>
                            <m:t>𝑚𝑎𝑥</m:t>
                          </m:r>
                        </m:sub>
                      </m:sSub>
                    </m:oMath>
                  </m:oMathPara>
                </a14:m>
                <a:endParaRPr lang="pt-BR" sz="1500" dirty="0"/>
              </a:p>
            </p:txBody>
          </p:sp>
        </mc:Choice>
        <mc:Fallback xmlns="">
          <p:sp>
            <p:nvSpPr>
              <p:cNvPr id="2" name="TextBox 1">
                <a:extLst>
                  <a:ext uri="{FF2B5EF4-FFF2-40B4-BE49-F238E27FC236}">
                    <a16:creationId xmlns:a16="http://schemas.microsoft.com/office/drawing/2014/main" id="{3B756868-3327-41BF-AC3A-8CF59C25BABF}"/>
                  </a:ext>
                </a:extLst>
              </p:cNvPr>
              <p:cNvSpPr txBox="1">
                <a:spLocks noRot="1" noChangeAspect="1" noMove="1" noResize="1" noEditPoints="1" noAdjustHandles="1" noChangeArrowheads="1" noChangeShapeType="1" noTextEdit="1"/>
              </p:cNvSpPr>
              <p:nvPr/>
            </p:nvSpPr>
            <p:spPr>
              <a:xfrm>
                <a:off x="4342151" y="3462077"/>
                <a:ext cx="1648918" cy="323165"/>
              </a:xfrm>
              <a:prstGeom prst="rect">
                <a:avLst/>
              </a:prstGeom>
              <a:blipFill>
                <a:blip r:embed="rId4"/>
                <a:stretch>
                  <a:fillRect/>
                </a:stretch>
              </a:blipFill>
            </p:spPr>
            <p:txBody>
              <a:bodyPr/>
              <a:lstStyle/>
              <a:p>
                <a:r>
                  <a:rPr lang="pt-BR">
                    <a:noFill/>
                  </a:rPr>
                  <a:t> </a:t>
                </a:r>
              </a:p>
            </p:txBody>
          </p:sp>
        </mc:Fallback>
      </mc:AlternateContent>
      <p:sp>
        <p:nvSpPr>
          <p:cNvPr id="6" name="Footer Placeholder 5">
            <a:extLst>
              <a:ext uri="{FF2B5EF4-FFF2-40B4-BE49-F238E27FC236}">
                <a16:creationId xmlns:a16="http://schemas.microsoft.com/office/drawing/2014/main" id="{3ABD2F7A-A86C-4B9E-8A7D-8BB2DA373C7B}"/>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DBC3AD5F-00F6-4F5D-829F-EAB04AFB2B23}"/>
              </a:ext>
            </a:extLst>
          </p:cNvPr>
          <p:cNvSpPr>
            <a:spLocks noGrp="1"/>
          </p:cNvSpPr>
          <p:nvPr>
            <p:ph type="sldNum" sz="quarter" idx="12"/>
          </p:nvPr>
        </p:nvSpPr>
        <p:spPr/>
        <p:txBody>
          <a:bodyPr/>
          <a:lstStyle/>
          <a:p>
            <a:fld id="{AF67EEE8-F201-4410-BA13-233EFB93B646}" type="slidenum">
              <a:rPr lang="pt-BR" smtClean="0"/>
              <a:t>70</a:t>
            </a:fld>
            <a:endParaRPr lang="pt-BR"/>
          </a:p>
        </p:txBody>
      </p:sp>
    </p:spTree>
    <p:extLst>
      <p:ext uri="{BB962C8B-B14F-4D97-AF65-F5344CB8AC3E}">
        <p14:creationId xmlns:p14="http://schemas.microsoft.com/office/powerpoint/2010/main" val="19878540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a:bodyPr>
              <a:lstStyle/>
              <a:p>
                <a:pPr algn="just">
                  <a:lnSpc>
                    <a:spcPct val="100000"/>
                  </a:lnSpc>
                  <a:spcBef>
                    <a:spcPts val="1500"/>
                  </a:spcBef>
                  <a:spcAft>
                    <a:spcPts val="1500"/>
                  </a:spcAft>
                </a:pPr>
                <a:r>
                  <a:rPr lang="pt-BR" noProof="1"/>
                  <a:t>Uma comparação entre (1.2.6) e (1.2.7) mostra que </a:t>
                </a:r>
                <a14:m>
                  <m:oMath xmlns:m="http://schemas.openxmlformats.org/officeDocument/2006/math">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r>
                      <a:rPr lang="pt-BR" b="0" i="1" noProof="1" dirty="0" smtClean="0">
                        <a:latin typeface="Cambria Math" panose="02040503050406030204" pitchFamily="18" charset="0"/>
                      </a:rPr>
                      <m:t>&gt;</m:t>
                    </m:r>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𝐺</m:t>
                        </m:r>
                      </m:e>
                      <m:sup>
                        <m:r>
                          <a:rPr lang="pt-BR" b="0" i="1" noProof="1" dirty="0" smtClean="0">
                            <a:latin typeface="Cambria Math" panose="02040503050406030204" pitchFamily="18" charset="0"/>
                          </a:rPr>
                          <m:t>∗∗</m:t>
                        </m:r>
                      </m:sup>
                    </m:sSup>
                  </m:oMath>
                </a14:m>
                <a:r>
                  <a:rPr lang="pt-BR" noProof="1"/>
                  <a:t>. Isto é, mais cabras pastam no equilíbrio de Nash do que no ótimo social.</a:t>
                </a:r>
                <a:r>
                  <a:rPr lang="pt-BR" noProof="1">
                    <a:solidFill>
                      <a:srgbClr val="FF0000"/>
                    </a:solidFill>
                  </a:rPr>
                  <a:t>*</a:t>
                </a:r>
                <a:endParaRPr lang="pt-BR" noProof="1"/>
              </a:p>
              <a:p>
                <a:pPr algn="just">
                  <a:lnSpc>
                    <a:spcPct val="100000"/>
                  </a:lnSpc>
                  <a:spcBef>
                    <a:spcPts val="1500"/>
                  </a:spcBef>
                  <a:spcAft>
                    <a:spcPts val="1500"/>
                  </a:spcAft>
                </a:pPr>
                <a:r>
                  <a:rPr lang="pt-BR" noProof="1"/>
                  <a:t>A CPO em (1.2.5) reflete o incentivo de um fazendeiro que já mantém </a:t>
                </a:r>
                <a14:m>
                  <m:oMath xmlns:m="http://schemas.openxmlformats.org/officeDocument/2006/math">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𝑔</m:t>
                        </m:r>
                      </m:e>
                      <m:sub>
                        <m:r>
                          <a:rPr lang="pt-BR" i="1" noProof="1" dirty="0" smtClean="0">
                            <a:latin typeface="Cambria Math" panose="02040503050406030204" pitchFamily="18" charset="0"/>
                          </a:rPr>
                          <m:t>𝑖</m:t>
                        </m:r>
                      </m:sub>
                    </m:sSub>
                  </m:oMath>
                </a14:m>
                <a:r>
                  <a:rPr lang="pt-BR" noProof="1"/>
                  <a:t> cabras no pasto e está considerando adicionar mais uma cabra.</a:t>
                </a:r>
              </a:p>
              <a:p>
                <a:pPr algn="just">
                  <a:lnSpc>
                    <a:spcPct val="100000"/>
                  </a:lnSpc>
                  <a:spcBef>
                    <a:spcPts val="1500"/>
                  </a:spcBef>
                  <a:spcAft>
                    <a:spcPts val="1500"/>
                  </a:spcAft>
                </a:pPr>
                <a:r>
                  <a:rPr lang="pt-BR" noProof="1"/>
                  <a:t>O valor da cabra adicional é </a:t>
                </a:r>
                <a14:m>
                  <m:oMath xmlns:m="http://schemas.openxmlformats.org/officeDocument/2006/math">
                    <m:r>
                      <a:rPr lang="pt-BR" i="1" noProof="1" smtClean="0">
                        <a:latin typeface="Cambria Math" panose="02040503050406030204" pitchFamily="18" charset="0"/>
                      </a:rPr>
                      <m:t>𝑣</m:t>
                    </m:r>
                    <m:d>
                      <m:dPr>
                        <m:ctrlPr>
                          <a:rPr lang="pt-BR" i="1" noProof="1" smtClean="0">
                            <a:latin typeface="Cambria Math" panose="02040503050406030204" pitchFamily="18" charset="0"/>
                          </a:rPr>
                        </m:ctrlPr>
                      </m:dPr>
                      <m:e>
                        <m:sSub>
                          <m:sSubPr>
                            <m:ctrlPr>
                              <a:rPr lang="pt-BR" i="1" noProof="1" smtClean="0">
                                <a:latin typeface="Cambria Math" panose="02040503050406030204" pitchFamily="18" charset="0"/>
                              </a:rPr>
                            </m:ctrlPr>
                          </m:sSubPr>
                          <m:e>
                            <m:r>
                              <a:rPr lang="pt-BR" i="1" noProof="1" smtClean="0">
                                <a:latin typeface="Cambria Math" panose="02040503050406030204" pitchFamily="18" charset="0"/>
                              </a:rPr>
                              <m:t>𝑔</m:t>
                            </m:r>
                          </m:e>
                          <m:sub>
                            <m:r>
                              <a:rPr lang="pt-BR" i="1" noProof="1" smtClean="0">
                                <a:latin typeface="Cambria Math" panose="02040503050406030204" pitchFamily="18" charset="0"/>
                              </a:rPr>
                              <m:t>𝑖</m:t>
                            </m:r>
                          </m:sub>
                        </m:sSub>
                        <m:r>
                          <a:rPr lang="pt-BR" i="1" noProof="1" smtClean="0">
                            <a:latin typeface="Cambria Math" panose="02040503050406030204" pitchFamily="18" charset="0"/>
                          </a:rPr>
                          <m:t>+</m:t>
                        </m:r>
                        <m:sSubSup>
                          <m:sSubSupPr>
                            <m:ctrlPr>
                              <a:rPr lang="en-US" b="0" i="1" noProof="1" smtClean="0">
                                <a:latin typeface="Cambria Math" panose="02040503050406030204" pitchFamily="18" charset="0"/>
                              </a:rPr>
                            </m:ctrlPr>
                          </m:sSubSupPr>
                          <m:e>
                            <m:r>
                              <a:rPr lang="pt-BR" i="1" noProof="1" smtClean="0">
                                <a:latin typeface="Cambria Math" panose="02040503050406030204" pitchFamily="18" charset="0"/>
                              </a:rPr>
                              <m:t>𝑔</m:t>
                            </m:r>
                          </m:e>
                          <m:sub>
                            <m:r>
                              <a:rPr lang="en-US" b="0" i="1" noProof="1" smtClean="0">
                                <a:latin typeface="Cambria Math" panose="02040503050406030204" pitchFamily="18" charset="0"/>
                              </a:rPr>
                              <m:t>−</m:t>
                            </m:r>
                            <m:r>
                              <a:rPr lang="pt-BR" b="0" i="1" noProof="1" smtClean="0">
                                <a:latin typeface="Cambria Math" panose="02040503050406030204" pitchFamily="18" charset="0"/>
                              </a:rPr>
                              <m:t>𝑖</m:t>
                            </m:r>
                          </m:sub>
                          <m:sup>
                            <m:r>
                              <a:rPr lang="en-US" b="0" i="1" noProof="1" smtClean="0">
                                <a:latin typeface="Cambria Math" panose="02040503050406030204" pitchFamily="18" charset="0"/>
                              </a:rPr>
                              <m:t>∗</m:t>
                            </m:r>
                          </m:sup>
                        </m:sSubSup>
                      </m:e>
                    </m:d>
                  </m:oMath>
                </a14:m>
                <a:r>
                  <a:rPr lang="pt-BR" noProof="1"/>
                  <a:t> e seu custo é </a:t>
                </a:r>
                <a14:m>
                  <m:oMath xmlns:m="http://schemas.openxmlformats.org/officeDocument/2006/math">
                    <m:r>
                      <a:rPr lang="pt-BR" b="0" i="1" noProof="1" smtClean="0">
                        <a:latin typeface="Cambria Math" panose="02040503050406030204" pitchFamily="18" charset="0"/>
                      </a:rPr>
                      <m:t>𝑐</m:t>
                    </m:r>
                  </m:oMath>
                </a14:m>
                <a:endParaRPr lang="pt-BR" noProof="1"/>
              </a:p>
              <a:p>
                <a:pPr algn="just">
                  <a:lnSpc>
                    <a:spcPct val="100000"/>
                  </a:lnSpc>
                  <a:spcBef>
                    <a:spcPts val="1500"/>
                  </a:spcBef>
                  <a:spcAft>
                    <a:spcPts val="1500"/>
                  </a:spcAft>
                </a:pPr>
                <a:r>
                  <a:rPr lang="pt-BR" noProof="1"/>
                  <a:t>O efeito dessa adição sobre o seu ganho pessoal é </a:t>
                </a:r>
                <a14:m>
                  <m:oMath xmlns:m="http://schemas.openxmlformats.org/officeDocument/2006/math">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𝑣</m:t>
                        </m:r>
                      </m:e>
                      <m:sup>
                        <m:r>
                          <a:rPr lang="pt-BR" b="0" i="1" noProof="1" dirty="0" smtClean="0">
                            <a:latin typeface="Cambria Math" panose="02040503050406030204" pitchFamily="18" charset="0"/>
                          </a:rPr>
                          <m:t>′</m:t>
                        </m:r>
                      </m:sup>
                    </m:sSup>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𝑖</m:t>
                            </m:r>
                          </m:sub>
                        </m:sSub>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𝑔</m:t>
                            </m:r>
                          </m:e>
                          <m:sub>
                            <m:r>
                              <a:rPr lang="pt-BR" b="0" i="1" noProof="1" dirty="0" smtClean="0">
                                <a:latin typeface="Cambria Math" panose="02040503050406030204" pitchFamily="18" charset="0"/>
                              </a:rPr>
                              <m:t>−</m:t>
                            </m:r>
                            <m:r>
                              <a:rPr lang="pt-BR" b="0" i="1" noProof="1" dirty="0" smtClean="0">
                                <a:latin typeface="Cambria Math" panose="02040503050406030204" pitchFamily="18" charset="0"/>
                              </a:rPr>
                              <m:t>𝑖</m:t>
                            </m:r>
                          </m:sub>
                          <m:sup>
                            <m:r>
                              <a:rPr lang="pt-BR" b="0" i="1" noProof="1" dirty="0" smtClean="0">
                                <a:latin typeface="Cambria Math" panose="02040503050406030204" pitchFamily="18" charset="0"/>
                              </a:rPr>
                              <m:t>∗</m:t>
                            </m:r>
                          </m:sup>
                        </m:sSubSup>
                      </m:e>
                    </m:d>
                  </m:oMath>
                </a14:m>
                <a:r>
                  <a:rPr lang="pt-BR" noProof="1"/>
                  <a:t> por cabra ou </a:t>
                </a:r>
                <a14:m>
                  <m:oMath xmlns:m="http://schemas.openxmlformats.org/officeDocument/2006/math">
                    <m:sSub>
                      <m:sSubPr>
                        <m:ctrlPr>
                          <a:rPr lang="pt-BR" b="0" i="1" noProof="1" smtClean="0">
                            <a:latin typeface="Cambria Math" panose="02040503050406030204" pitchFamily="18" charset="0"/>
                          </a:rPr>
                        </m:ctrlPr>
                      </m:sSubPr>
                      <m:e>
                        <m:r>
                          <a:rPr lang="pt-BR" b="0" i="1" noProof="1" smtClean="0">
                            <a:latin typeface="Cambria Math" panose="02040503050406030204" pitchFamily="18" charset="0"/>
                          </a:rPr>
                          <m:t>𝑔</m:t>
                        </m:r>
                      </m:e>
                      <m:sub>
                        <m:r>
                          <a:rPr lang="pt-BR" b="0" i="1" noProof="1" smtClean="0">
                            <a:latin typeface="Cambria Math" panose="02040503050406030204" pitchFamily="18" charset="0"/>
                          </a:rPr>
                          <m:t>𝑖</m:t>
                        </m:r>
                      </m:sub>
                    </m:sSub>
                    <m:sSup>
                      <m:sSupPr>
                        <m:ctrlPr>
                          <a:rPr lang="pt-BR" b="0" i="1" noProof="1" smtClean="0">
                            <a:latin typeface="Cambria Math" panose="02040503050406030204" pitchFamily="18" charset="0"/>
                          </a:rPr>
                        </m:ctrlPr>
                      </m:sSupPr>
                      <m:e>
                        <m:r>
                          <a:rPr lang="pt-BR" b="0" i="1" noProof="1" smtClean="0">
                            <a:latin typeface="Cambria Math" panose="02040503050406030204" pitchFamily="18" charset="0"/>
                          </a:rPr>
                          <m:t>𝑣</m:t>
                        </m:r>
                      </m:e>
                      <m:sup>
                        <m:r>
                          <a:rPr lang="pt-BR" b="0" i="1" noProof="1" smtClean="0">
                            <a:latin typeface="Cambria Math" panose="02040503050406030204" pitchFamily="18" charset="0"/>
                          </a:rPr>
                          <m:t>′</m:t>
                        </m:r>
                      </m:sup>
                    </m:sSup>
                    <m:d>
                      <m:dPr>
                        <m:ctrlPr>
                          <a:rPr lang="pt-BR" b="0" i="1" noProof="1" smtClean="0">
                            <a:latin typeface="Cambria Math" panose="02040503050406030204" pitchFamily="18" charset="0"/>
                          </a:rPr>
                        </m:ctrlPr>
                      </m:dPr>
                      <m:e>
                        <m:sSub>
                          <m:sSubPr>
                            <m:ctrlPr>
                              <a:rPr lang="pt-BR" b="0" i="1" noProof="1" smtClean="0">
                                <a:latin typeface="Cambria Math" panose="02040503050406030204" pitchFamily="18" charset="0"/>
                              </a:rPr>
                            </m:ctrlPr>
                          </m:sSubPr>
                          <m:e>
                            <m:r>
                              <a:rPr lang="pt-BR" b="0" i="1" noProof="1" smtClean="0">
                                <a:latin typeface="Cambria Math" panose="02040503050406030204" pitchFamily="18" charset="0"/>
                              </a:rPr>
                              <m:t>𝑔</m:t>
                            </m:r>
                          </m:e>
                          <m:sub>
                            <m:r>
                              <a:rPr lang="pt-BR" b="0" i="1" noProof="1" smtClean="0">
                                <a:latin typeface="Cambria Math" panose="02040503050406030204" pitchFamily="18" charset="0"/>
                              </a:rPr>
                              <m:t>𝑖</m:t>
                            </m:r>
                          </m:sub>
                        </m:sSub>
                        <m:r>
                          <a:rPr lang="pt-BR" b="0" i="1" noProof="1" smtClean="0">
                            <a:latin typeface="Cambria Math" panose="02040503050406030204" pitchFamily="18" charset="0"/>
                          </a:rPr>
                          <m:t>+</m:t>
                        </m:r>
                        <m:sSubSup>
                          <m:sSubSupPr>
                            <m:ctrlPr>
                              <a:rPr lang="en-US" b="0" i="1" noProof="1" smtClean="0">
                                <a:latin typeface="Cambria Math" panose="02040503050406030204" pitchFamily="18" charset="0"/>
                              </a:rPr>
                            </m:ctrlPr>
                          </m:sSubSupPr>
                          <m:e>
                            <m:r>
                              <a:rPr lang="pt-BR" b="0" i="1" noProof="1" smtClean="0">
                                <a:latin typeface="Cambria Math" panose="02040503050406030204" pitchFamily="18" charset="0"/>
                              </a:rPr>
                              <m:t>𝑔</m:t>
                            </m:r>
                          </m:e>
                          <m:sub>
                            <m:r>
                              <a:rPr lang="en-US" b="0" i="1" noProof="1" smtClean="0">
                                <a:latin typeface="Cambria Math" panose="02040503050406030204" pitchFamily="18" charset="0"/>
                              </a:rPr>
                              <m:t>−</m:t>
                            </m:r>
                            <m:r>
                              <a:rPr lang="en-US" b="0" i="1" noProof="1" smtClean="0">
                                <a:latin typeface="Cambria Math" panose="02040503050406030204" pitchFamily="18" charset="0"/>
                              </a:rPr>
                              <m:t>𝑖</m:t>
                            </m:r>
                          </m:sub>
                          <m:sup>
                            <m:r>
                              <a:rPr lang="en-US" b="0" i="1" noProof="1" smtClean="0">
                                <a:latin typeface="Cambria Math" panose="02040503050406030204" pitchFamily="18" charset="0"/>
                              </a:rPr>
                              <m:t>∗</m:t>
                            </m:r>
                          </m:sup>
                        </m:sSubSup>
                      </m:e>
                    </m:d>
                  </m:oMath>
                </a14:m>
                <a:r>
                  <a:rPr lang="pt-BR" noProof="1"/>
                  <a:t> no total</a:t>
                </a:r>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3"/>
                <a:stretch>
                  <a:fillRect l="-1043" t="-1175"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O problema dos bens comuns</a:t>
            </a:r>
            <a:endParaRPr lang="pt-BR" sz="2200" b="1" noProof="1"/>
          </a:p>
        </p:txBody>
      </p:sp>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502FA293-DDD2-42EA-B07C-2B740B01977D}"/>
                  </a:ext>
                </a:extLst>
              </p14:cNvPr>
              <p14:cNvContentPartPr/>
              <p14:nvPr/>
            </p14:nvContentPartPr>
            <p14:xfrm>
              <a:off x="10114305" y="736335"/>
              <a:ext cx="360" cy="360"/>
            </p14:xfrm>
          </p:contentPart>
        </mc:Choice>
        <mc:Fallback xmlns="">
          <p:pic>
            <p:nvPicPr>
              <p:cNvPr id="17" name="Ink 16">
                <a:extLst>
                  <a:ext uri="{FF2B5EF4-FFF2-40B4-BE49-F238E27FC236}">
                    <a16:creationId xmlns:a16="http://schemas.microsoft.com/office/drawing/2014/main" id="{502FA293-DDD2-42EA-B07C-2B740B01977D}"/>
                  </a:ext>
                </a:extLst>
              </p:cNvPr>
              <p:cNvPicPr/>
              <p:nvPr/>
            </p:nvPicPr>
            <p:blipFill>
              <a:blip r:embed="rId16"/>
              <a:stretch>
                <a:fillRect/>
              </a:stretch>
            </p:blipFill>
            <p:spPr>
              <a:xfrm>
                <a:off x="10078305" y="700695"/>
                <a:ext cx="72000" cy="72000"/>
              </a:xfrm>
              <a:prstGeom prst="rect">
                <a:avLst/>
              </a:prstGeom>
            </p:spPr>
          </p:pic>
        </mc:Fallback>
      </mc:AlternateContent>
      <p:sp>
        <p:nvSpPr>
          <p:cNvPr id="6" name="Footer Placeholder 5">
            <a:extLst>
              <a:ext uri="{FF2B5EF4-FFF2-40B4-BE49-F238E27FC236}">
                <a16:creationId xmlns:a16="http://schemas.microsoft.com/office/drawing/2014/main" id="{189B0BB4-9D83-41E2-B2B9-66453E3DEB70}"/>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03C01EB2-8E9A-43AF-80B4-865DE5A6F4D0}"/>
              </a:ext>
            </a:extLst>
          </p:cNvPr>
          <p:cNvSpPr>
            <a:spLocks noGrp="1"/>
          </p:cNvSpPr>
          <p:nvPr>
            <p:ph type="sldNum" sz="quarter" idx="12"/>
          </p:nvPr>
        </p:nvSpPr>
        <p:spPr/>
        <p:txBody>
          <a:bodyPr/>
          <a:lstStyle/>
          <a:p>
            <a:fld id="{AF67EEE8-F201-4410-BA13-233EFB93B646}" type="slidenum">
              <a:rPr lang="pt-BR" smtClean="0"/>
              <a:t>71</a:t>
            </a:fld>
            <a:endParaRPr lang="pt-BR"/>
          </a:p>
        </p:txBody>
      </p:sp>
    </p:spTree>
    <p:extLst>
      <p:ext uri="{BB962C8B-B14F-4D97-AF65-F5344CB8AC3E}">
        <p14:creationId xmlns:p14="http://schemas.microsoft.com/office/powerpoint/2010/main" val="36653543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2238618"/>
                <a:ext cx="10515600" cy="2984311"/>
              </a:xfrm>
            </p:spPr>
            <p:txBody>
              <a:bodyPr>
                <a:normAutofit/>
              </a:bodyPr>
              <a:lstStyle/>
              <a:p>
                <a:pPr marL="0" indent="0" algn="just">
                  <a:lnSpc>
                    <a:spcPct val="150000"/>
                  </a:lnSpc>
                  <a:buNone/>
                </a:pPr>
                <a:r>
                  <a:rPr lang="pt-BR" noProof="1"/>
                  <a:t>O recurso comum é sobre-utilizado porque cada fazendeiro considera somente seu </a:t>
                </a:r>
                <a:r>
                  <a:rPr lang="pt-BR" b="1" noProof="1"/>
                  <a:t>incentivo privado </a:t>
                </a:r>
                <a:r>
                  <a:rPr lang="pt-BR" noProof="1"/>
                  <a:t>e não o </a:t>
                </a:r>
                <a:r>
                  <a:rPr lang="pt-BR" b="1" noProof="1"/>
                  <a:t>efeito que suas ações têm sobre os outros fazendeiros</a:t>
                </a:r>
                <a:r>
                  <a:rPr lang="pt-BR" noProof="1"/>
                  <a:t>, por isso </a:t>
                </a:r>
                <a14:m>
                  <m:oMath xmlns:m="http://schemas.openxmlformats.org/officeDocument/2006/math">
                    <m:sSup>
                      <m:sSupPr>
                        <m:ctrlPr>
                          <a:rPr lang="pt-BR" i="1" noProof="1" dirty="0">
                            <a:latin typeface="Cambria Math" panose="02040503050406030204" pitchFamily="18" charset="0"/>
                          </a:rPr>
                        </m:ctrlPr>
                      </m:sSupPr>
                      <m:e>
                        <m:r>
                          <a:rPr lang="pt-BR" i="1" noProof="1" dirty="0">
                            <a:latin typeface="Cambria Math" panose="02040503050406030204" pitchFamily="18" charset="0"/>
                          </a:rPr>
                          <m:t>𝐺</m:t>
                        </m:r>
                      </m:e>
                      <m:sup>
                        <m:r>
                          <a:rPr lang="pt-BR" i="1" noProof="1" dirty="0">
                            <a:latin typeface="Cambria Math" panose="02040503050406030204" pitchFamily="18" charset="0"/>
                          </a:rPr>
                          <m:t>∗</m:t>
                        </m:r>
                      </m:sup>
                    </m:sSup>
                    <m:sSup>
                      <m:sSupPr>
                        <m:ctrlPr>
                          <a:rPr lang="pt-BR" i="1" noProof="1" dirty="0">
                            <a:latin typeface="Cambria Math" panose="02040503050406030204" pitchFamily="18" charset="0"/>
                          </a:rPr>
                        </m:ctrlPr>
                      </m:sSupPr>
                      <m:e>
                        <m:r>
                          <a:rPr lang="pt-BR" i="1" noProof="1" dirty="0">
                            <a:latin typeface="Cambria Math" panose="02040503050406030204" pitchFamily="18" charset="0"/>
                          </a:rPr>
                          <m:t>𝑣</m:t>
                        </m:r>
                      </m:e>
                      <m:sup>
                        <m:r>
                          <a:rPr lang="pt-BR" i="1" noProof="1" dirty="0">
                            <a:latin typeface="Cambria Math" panose="02040503050406030204" pitchFamily="18" charset="0"/>
                          </a:rPr>
                          <m:t>′</m:t>
                        </m:r>
                      </m:sup>
                    </m:sSup>
                    <m:r>
                      <a:rPr lang="pt-BR" i="1" noProof="1" dirty="0">
                        <a:latin typeface="Cambria Math" panose="02040503050406030204" pitchFamily="18" charset="0"/>
                      </a:rPr>
                      <m:t>(</m:t>
                    </m:r>
                    <m:sSup>
                      <m:sSupPr>
                        <m:ctrlPr>
                          <a:rPr lang="pt-BR" i="1" noProof="1" dirty="0">
                            <a:latin typeface="Cambria Math" panose="02040503050406030204" pitchFamily="18" charset="0"/>
                          </a:rPr>
                        </m:ctrlPr>
                      </m:sSupPr>
                      <m:e>
                        <m:r>
                          <a:rPr lang="pt-BR" i="1" noProof="1" dirty="0">
                            <a:latin typeface="Cambria Math" panose="02040503050406030204" pitchFamily="18" charset="0"/>
                          </a:rPr>
                          <m:t>𝐺</m:t>
                        </m:r>
                      </m:e>
                      <m:sup>
                        <m:r>
                          <a:rPr lang="pt-BR" i="1" noProof="1" dirty="0">
                            <a:latin typeface="Cambria Math" panose="02040503050406030204" pitchFamily="18" charset="0"/>
                          </a:rPr>
                          <m:t>∗</m:t>
                        </m:r>
                      </m:sup>
                    </m:sSup>
                    <m:r>
                      <a:rPr lang="pt-BR" i="1" noProof="1" dirty="0">
                        <a:latin typeface="Cambria Math" panose="02040503050406030204" pitchFamily="18" charset="0"/>
                      </a:rPr>
                      <m:t>)/</m:t>
                    </m:r>
                    <m:r>
                      <a:rPr lang="pt-BR" i="1" noProof="1" dirty="0">
                        <a:latin typeface="Cambria Math" panose="02040503050406030204" pitchFamily="18" charset="0"/>
                      </a:rPr>
                      <m:t>𝑛</m:t>
                    </m:r>
                  </m:oMath>
                </a14:m>
                <a:r>
                  <a:rPr lang="pt-BR" noProof="1"/>
                  <a:t> em (1.2.6) e </a:t>
                </a:r>
                <a14:m>
                  <m:oMath xmlns:m="http://schemas.openxmlformats.org/officeDocument/2006/math">
                    <m:sSup>
                      <m:sSupPr>
                        <m:ctrlPr>
                          <a:rPr lang="pt-BR" i="1" noProof="1" dirty="0">
                            <a:latin typeface="Cambria Math" panose="02040503050406030204" pitchFamily="18" charset="0"/>
                          </a:rPr>
                        </m:ctrlPr>
                      </m:sSupPr>
                      <m:e>
                        <m:r>
                          <a:rPr lang="pt-BR" i="1" noProof="1" dirty="0">
                            <a:latin typeface="Cambria Math" panose="02040503050406030204" pitchFamily="18" charset="0"/>
                          </a:rPr>
                          <m:t>𝐺</m:t>
                        </m:r>
                      </m:e>
                      <m:sup>
                        <m:r>
                          <a:rPr lang="pt-BR" i="1" noProof="1" dirty="0">
                            <a:latin typeface="Cambria Math" panose="02040503050406030204" pitchFamily="18" charset="0"/>
                          </a:rPr>
                          <m:t>∗∗</m:t>
                        </m:r>
                      </m:sup>
                    </m:sSup>
                    <m:sSup>
                      <m:sSupPr>
                        <m:ctrlPr>
                          <a:rPr lang="pt-BR" i="1" noProof="1" dirty="0">
                            <a:latin typeface="Cambria Math" panose="02040503050406030204" pitchFamily="18" charset="0"/>
                          </a:rPr>
                        </m:ctrlPr>
                      </m:sSupPr>
                      <m:e>
                        <m:r>
                          <a:rPr lang="pt-BR" i="1" noProof="1" dirty="0">
                            <a:latin typeface="Cambria Math" panose="02040503050406030204" pitchFamily="18" charset="0"/>
                          </a:rPr>
                          <m:t>𝑣</m:t>
                        </m:r>
                      </m:e>
                      <m:sup>
                        <m:r>
                          <a:rPr lang="pt-BR" i="1" noProof="1" dirty="0">
                            <a:latin typeface="Cambria Math" panose="02040503050406030204" pitchFamily="18" charset="0"/>
                          </a:rPr>
                          <m:t>′</m:t>
                        </m:r>
                      </m:sup>
                    </m:sSup>
                    <m:r>
                      <a:rPr lang="pt-BR" i="1" noProof="1" dirty="0">
                        <a:latin typeface="Cambria Math" panose="02040503050406030204" pitchFamily="18" charset="0"/>
                      </a:rPr>
                      <m:t>(</m:t>
                    </m:r>
                    <m:sSup>
                      <m:sSupPr>
                        <m:ctrlPr>
                          <a:rPr lang="pt-BR" i="1" noProof="1" dirty="0">
                            <a:latin typeface="Cambria Math" panose="02040503050406030204" pitchFamily="18" charset="0"/>
                          </a:rPr>
                        </m:ctrlPr>
                      </m:sSupPr>
                      <m:e>
                        <m:r>
                          <a:rPr lang="pt-BR" i="1" noProof="1" dirty="0">
                            <a:latin typeface="Cambria Math" panose="02040503050406030204" pitchFamily="18" charset="0"/>
                          </a:rPr>
                          <m:t>𝐺</m:t>
                        </m:r>
                      </m:e>
                      <m:sup>
                        <m:r>
                          <a:rPr lang="pt-BR" i="1" noProof="1" dirty="0">
                            <a:latin typeface="Cambria Math" panose="02040503050406030204" pitchFamily="18" charset="0"/>
                          </a:rPr>
                          <m:t>∗∗</m:t>
                        </m:r>
                      </m:sup>
                    </m:sSup>
                    <m:r>
                      <a:rPr lang="pt-BR" i="1" noProof="1" dirty="0">
                        <a:latin typeface="Cambria Math" panose="02040503050406030204" pitchFamily="18" charset="0"/>
                      </a:rPr>
                      <m:t>)</m:t>
                    </m:r>
                  </m:oMath>
                </a14:m>
                <a:r>
                  <a:rPr lang="pt-BR" noProof="1"/>
                  <a:t> em (1.2.7)</a:t>
                </a:r>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2238618"/>
                <a:ext cx="10515600" cy="2984311"/>
              </a:xfrm>
              <a:blipFill>
                <a:blip r:embed="rId3"/>
                <a:stretch>
                  <a:fillRect l="-1217"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O problema dos bens comuns</a:t>
            </a:r>
            <a:endParaRPr lang="pt-BR" sz="2200" b="1" noProof="1"/>
          </a:p>
        </p:txBody>
      </p:sp>
      <p:sp>
        <p:nvSpPr>
          <p:cNvPr id="2" name="Footer Placeholder 1">
            <a:extLst>
              <a:ext uri="{FF2B5EF4-FFF2-40B4-BE49-F238E27FC236}">
                <a16:creationId xmlns:a16="http://schemas.microsoft.com/office/drawing/2014/main" id="{952F14D4-75FF-4259-AC1C-BD8FCA768049}"/>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B78F2EDB-4745-4BCA-B058-0DAD6C3A5232}"/>
              </a:ext>
            </a:extLst>
          </p:cNvPr>
          <p:cNvSpPr>
            <a:spLocks noGrp="1"/>
          </p:cNvSpPr>
          <p:nvPr>
            <p:ph type="sldNum" sz="quarter" idx="12"/>
          </p:nvPr>
        </p:nvSpPr>
        <p:spPr/>
        <p:txBody>
          <a:bodyPr/>
          <a:lstStyle/>
          <a:p>
            <a:fld id="{AF67EEE8-F201-4410-BA13-233EFB93B646}" type="slidenum">
              <a:rPr lang="pt-BR" smtClean="0"/>
              <a:t>72</a:t>
            </a:fld>
            <a:endParaRPr lang="pt-BR"/>
          </a:p>
        </p:txBody>
      </p:sp>
    </p:spTree>
    <p:extLst>
      <p:ext uri="{BB962C8B-B14F-4D97-AF65-F5344CB8AC3E}">
        <p14:creationId xmlns:p14="http://schemas.microsoft.com/office/powerpoint/2010/main" val="1524555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a:bodyPr>
          <a:lstStyle/>
          <a:p>
            <a:pPr algn="just">
              <a:lnSpc>
                <a:spcPct val="100000"/>
              </a:lnSpc>
            </a:pPr>
            <a:r>
              <a:rPr lang="pt-BR" noProof="1"/>
              <a:t>Há muitos exemplos de comunidades com acesso a recursos comuns que não colapsam por sobre-utilização. Por que?</a:t>
            </a:r>
          </a:p>
        </p:txBody>
      </p:sp>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Bônus sobre o problema dos bens comuns</a:t>
            </a:r>
            <a:endParaRPr lang="pt-BR" sz="2200" b="1" noProof="1"/>
          </a:p>
        </p:txBody>
      </p:sp>
      <p:sp>
        <p:nvSpPr>
          <p:cNvPr id="2" name="Footer Placeholder 1">
            <a:extLst>
              <a:ext uri="{FF2B5EF4-FFF2-40B4-BE49-F238E27FC236}">
                <a16:creationId xmlns:a16="http://schemas.microsoft.com/office/drawing/2014/main" id="{35C4B45A-728E-4D46-BFB7-99E98324AF40}"/>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6E65D08A-336C-4438-A53C-31E306ADA584}"/>
              </a:ext>
            </a:extLst>
          </p:cNvPr>
          <p:cNvSpPr>
            <a:spLocks noGrp="1"/>
          </p:cNvSpPr>
          <p:nvPr>
            <p:ph type="sldNum" sz="quarter" idx="12"/>
          </p:nvPr>
        </p:nvSpPr>
        <p:spPr/>
        <p:txBody>
          <a:bodyPr/>
          <a:lstStyle/>
          <a:p>
            <a:fld id="{AF67EEE8-F201-4410-BA13-233EFB93B646}" type="slidenum">
              <a:rPr lang="pt-BR" smtClean="0"/>
              <a:t>73</a:t>
            </a:fld>
            <a:endParaRPr lang="pt-BR"/>
          </a:p>
        </p:txBody>
      </p:sp>
    </p:spTree>
    <p:extLst>
      <p:ext uri="{BB962C8B-B14F-4D97-AF65-F5344CB8AC3E}">
        <p14:creationId xmlns:p14="http://schemas.microsoft.com/office/powerpoint/2010/main" val="4154490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1559094"/>
          </a:xfrm>
        </p:spPr>
        <p:txBody>
          <a:bodyPr>
            <a:normAutofit/>
          </a:bodyPr>
          <a:lstStyle/>
          <a:p>
            <a:pPr algn="just">
              <a:lnSpc>
                <a:spcPct val="100000"/>
              </a:lnSpc>
            </a:pPr>
            <a:r>
              <a:rPr lang="pt-BR" noProof="1"/>
              <a:t>Há muitos exemplos de comunidades com acesso a recursos comuns que não colapsam por sobre-utilização. Por que?</a:t>
            </a:r>
          </a:p>
          <a:p>
            <a:pPr algn="just">
              <a:lnSpc>
                <a:spcPct val="100000"/>
              </a:lnSpc>
            </a:pPr>
            <a:endParaRPr lang="pt-BR" noProof="1"/>
          </a:p>
        </p:txBody>
      </p:sp>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Bônus sobre o problema dos bens comuns</a:t>
            </a:r>
            <a:endParaRPr lang="pt-BR" sz="2200" b="1" noProof="1"/>
          </a:p>
        </p:txBody>
      </p:sp>
      <p:pic>
        <p:nvPicPr>
          <p:cNvPr id="5" name="Picture 4" descr="A person in a red shirt&#10;&#10;Description automatically generated">
            <a:extLst>
              <a:ext uri="{FF2B5EF4-FFF2-40B4-BE49-F238E27FC236}">
                <a16:creationId xmlns:a16="http://schemas.microsoft.com/office/drawing/2014/main" id="{23E4CB64-072F-42AB-BB91-BCC4257BD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022" y="2803161"/>
            <a:ext cx="2980373" cy="3689714"/>
          </a:xfrm>
          <a:prstGeom prst="rect">
            <a:avLst/>
          </a:prstGeom>
        </p:spPr>
      </p:pic>
      <p:sp>
        <p:nvSpPr>
          <p:cNvPr id="6" name="TextBox 5">
            <a:extLst>
              <a:ext uri="{FF2B5EF4-FFF2-40B4-BE49-F238E27FC236}">
                <a16:creationId xmlns:a16="http://schemas.microsoft.com/office/drawing/2014/main" id="{2BF96291-A101-47C8-BDC6-8EB42103E1BA}"/>
              </a:ext>
            </a:extLst>
          </p:cNvPr>
          <p:cNvSpPr txBox="1"/>
          <p:nvPr/>
        </p:nvSpPr>
        <p:spPr>
          <a:xfrm>
            <a:off x="838200" y="3200400"/>
            <a:ext cx="6532418" cy="2503249"/>
          </a:xfrm>
          <a:prstGeom prst="rect">
            <a:avLst/>
          </a:prstGeom>
          <a:noFill/>
        </p:spPr>
        <p:txBody>
          <a:bodyPr wrap="square" rtlCol="0">
            <a:spAutoFit/>
          </a:bodyPr>
          <a:lstStyle/>
          <a:p>
            <a:pPr marL="285750" indent="-285750" algn="just">
              <a:spcBef>
                <a:spcPts val="1000"/>
              </a:spcBef>
              <a:spcAft>
                <a:spcPts val="1000"/>
              </a:spcAft>
              <a:buFont typeface="Arial" panose="020B0604020202020204" pitchFamily="34" charset="0"/>
              <a:buChar char="•"/>
            </a:pPr>
            <a:r>
              <a:rPr lang="en-US" sz="2800" dirty="0"/>
              <a:t>Elinor Ostrom, 1990 – </a:t>
            </a:r>
            <a:r>
              <a:rPr lang="en-US" sz="2800" i="1" dirty="0"/>
              <a:t>Governing the Commons: The Evolution of Institutions for Collective Action</a:t>
            </a:r>
            <a:r>
              <a:rPr lang="en-US" sz="2800" dirty="0"/>
              <a:t> </a:t>
            </a:r>
          </a:p>
          <a:p>
            <a:pPr marL="285750" indent="-285750" algn="just">
              <a:spcBef>
                <a:spcPts val="1000"/>
              </a:spcBef>
              <a:spcAft>
                <a:spcPts val="1000"/>
              </a:spcAft>
              <a:buFont typeface="Arial" panose="020B0604020202020204" pitchFamily="34" charset="0"/>
              <a:buChar char="•"/>
            </a:pPr>
            <a:r>
              <a:rPr lang="pt-BR" sz="2800" dirty="0"/>
              <a:t>Princípios de design do gerenciamento estável de recursos comuns</a:t>
            </a:r>
            <a:endParaRPr lang="en-US" sz="2800" dirty="0"/>
          </a:p>
        </p:txBody>
      </p:sp>
      <p:sp>
        <p:nvSpPr>
          <p:cNvPr id="2" name="Footer Placeholder 1">
            <a:extLst>
              <a:ext uri="{FF2B5EF4-FFF2-40B4-BE49-F238E27FC236}">
                <a16:creationId xmlns:a16="http://schemas.microsoft.com/office/drawing/2014/main" id="{1271D70D-FB3C-452A-AFF0-0338BD1F21FC}"/>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16DD680B-5285-4889-8038-581E3D73A355}"/>
              </a:ext>
            </a:extLst>
          </p:cNvPr>
          <p:cNvSpPr>
            <a:spLocks noGrp="1"/>
          </p:cNvSpPr>
          <p:nvPr>
            <p:ph type="sldNum" sz="quarter" idx="12"/>
          </p:nvPr>
        </p:nvSpPr>
        <p:spPr/>
        <p:txBody>
          <a:bodyPr/>
          <a:lstStyle/>
          <a:p>
            <a:fld id="{AF67EEE8-F201-4410-BA13-233EFB93B646}" type="slidenum">
              <a:rPr lang="pt-BR" smtClean="0"/>
              <a:t>74</a:t>
            </a:fld>
            <a:endParaRPr lang="pt-BR"/>
          </a:p>
        </p:txBody>
      </p:sp>
    </p:spTree>
    <p:extLst>
      <p:ext uri="{BB962C8B-B14F-4D97-AF65-F5344CB8AC3E}">
        <p14:creationId xmlns:p14="http://schemas.microsoft.com/office/powerpoint/2010/main" val="1757765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C2999-9C28-40EF-B764-8C604CAC1B0C}"/>
              </a:ext>
            </a:extLst>
          </p:cNvPr>
          <p:cNvSpPr>
            <a:spLocks noGrp="1"/>
          </p:cNvSpPr>
          <p:nvPr>
            <p:ph type="title"/>
          </p:nvPr>
        </p:nvSpPr>
        <p:spPr/>
        <p:txBody>
          <a:bodyPr/>
          <a:lstStyle/>
          <a:p>
            <a:r>
              <a:rPr lang="pt-BR" b="1" noProof="1"/>
              <a:t>Terminamos a aula, mas alguns avisos:</a:t>
            </a:r>
          </a:p>
        </p:txBody>
      </p:sp>
      <p:sp>
        <p:nvSpPr>
          <p:cNvPr id="3" name="Content Placeholder 2">
            <a:extLst>
              <a:ext uri="{FF2B5EF4-FFF2-40B4-BE49-F238E27FC236}">
                <a16:creationId xmlns:a16="http://schemas.microsoft.com/office/drawing/2014/main" id="{A9EED54A-AF59-4B73-B057-1426119A30AB}"/>
              </a:ext>
            </a:extLst>
          </p:cNvPr>
          <p:cNvSpPr>
            <a:spLocks noGrp="1"/>
          </p:cNvSpPr>
          <p:nvPr>
            <p:ph idx="1"/>
          </p:nvPr>
        </p:nvSpPr>
        <p:spPr/>
        <p:txBody>
          <a:bodyPr>
            <a:normAutofit/>
          </a:bodyPr>
          <a:lstStyle/>
          <a:p>
            <a:pPr marL="0" indent="0" algn="just" fontAlgn="t">
              <a:lnSpc>
                <a:spcPct val="100000"/>
              </a:lnSpc>
              <a:buNone/>
            </a:pPr>
            <a:r>
              <a:rPr lang="pt-BR" b="1" noProof="1"/>
              <a:t>Próxima aula , estratégias mistas: </a:t>
            </a:r>
          </a:p>
          <a:p>
            <a:pPr marL="0" indent="0" algn="just" fontAlgn="t">
              <a:lnSpc>
                <a:spcPct val="100000"/>
              </a:lnSpc>
              <a:buNone/>
            </a:pPr>
            <a:r>
              <a:rPr lang="pt-BR" noProof="1"/>
              <a:t>Jogos sem eq. de Nash em estratégias puras; atribuição de probabilidades entre estratégias; existência de equilíbrio de Nash em estratégias Mistas</a:t>
            </a:r>
          </a:p>
          <a:p>
            <a:pPr marL="0" indent="0" algn="just" fontAlgn="t">
              <a:lnSpc>
                <a:spcPct val="100000"/>
              </a:lnSpc>
              <a:buNone/>
            </a:pPr>
            <a:endParaRPr lang="pt-BR" noProof="1"/>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0E44D4-CA40-437B-B44A-236276C02F19}"/>
                  </a:ext>
                </a:extLst>
              </p14:cNvPr>
              <p14:cNvContentPartPr/>
              <p14:nvPr/>
            </p14:nvContentPartPr>
            <p14:xfrm>
              <a:off x="7809945" y="1881495"/>
              <a:ext cx="18720" cy="22320"/>
            </p14:xfrm>
          </p:contentPart>
        </mc:Choice>
        <mc:Fallback xmlns="">
          <p:pic>
            <p:nvPicPr>
              <p:cNvPr id="4" name="Ink 3">
                <a:extLst>
                  <a:ext uri="{FF2B5EF4-FFF2-40B4-BE49-F238E27FC236}">
                    <a16:creationId xmlns:a16="http://schemas.microsoft.com/office/drawing/2014/main" id="{D30E44D4-CA40-437B-B44A-236276C02F19}"/>
                  </a:ext>
                </a:extLst>
              </p:cNvPr>
              <p:cNvPicPr/>
              <p:nvPr/>
            </p:nvPicPr>
            <p:blipFill>
              <a:blip r:embed="rId4"/>
              <a:stretch>
                <a:fillRect/>
              </a:stretch>
            </p:blipFill>
            <p:spPr>
              <a:xfrm>
                <a:off x="7774305" y="1845855"/>
                <a:ext cx="90360" cy="93960"/>
              </a:xfrm>
              <a:prstGeom prst="rect">
                <a:avLst/>
              </a:prstGeom>
            </p:spPr>
          </p:pic>
        </mc:Fallback>
      </mc:AlternateContent>
      <p:sp>
        <p:nvSpPr>
          <p:cNvPr id="5" name="Footer Placeholder 4">
            <a:extLst>
              <a:ext uri="{FF2B5EF4-FFF2-40B4-BE49-F238E27FC236}">
                <a16:creationId xmlns:a16="http://schemas.microsoft.com/office/drawing/2014/main" id="{CE1E110F-154F-4725-A1C3-6A4E9EE99BE4}"/>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3FF4D38C-8EE9-4A63-871E-7C983A27F12F}"/>
              </a:ext>
            </a:extLst>
          </p:cNvPr>
          <p:cNvSpPr>
            <a:spLocks noGrp="1"/>
          </p:cNvSpPr>
          <p:nvPr>
            <p:ph type="sldNum" sz="quarter" idx="12"/>
          </p:nvPr>
        </p:nvSpPr>
        <p:spPr/>
        <p:txBody>
          <a:bodyPr/>
          <a:lstStyle/>
          <a:p>
            <a:fld id="{AF67EEE8-F201-4410-BA13-233EFB93B646}" type="slidenum">
              <a:rPr lang="pt-BR" smtClean="0"/>
              <a:t>75</a:t>
            </a:fld>
            <a:endParaRPr lang="pt-BR"/>
          </a:p>
        </p:txBody>
      </p:sp>
    </p:spTree>
    <p:extLst>
      <p:ext uri="{BB962C8B-B14F-4D97-AF65-F5344CB8AC3E}">
        <p14:creationId xmlns:p14="http://schemas.microsoft.com/office/powerpoint/2010/main" val="16539795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9" y="2591418"/>
            <a:ext cx="10844742" cy="10369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Arbitragem da oferta final</a:t>
            </a:r>
            <a:endParaRPr lang="pt-BR" sz="2000" dirty="0">
              <a:solidFill>
                <a:schemeClr val="bg1"/>
              </a:solidFill>
            </a:endParaRPr>
          </a:p>
        </p:txBody>
      </p:sp>
    </p:spTree>
    <p:extLst>
      <p:ext uri="{BB962C8B-B14F-4D97-AF65-F5344CB8AC3E}">
        <p14:creationId xmlns:p14="http://schemas.microsoft.com/office/powerpoint/2010/main" val="4657767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791A-AA6F-4080-91C4-34AE02032EDE}"/>
              </a:ext>
            </a:extLst>
          </p:cNvPr>
          <p:cNvSpPr>
            <a:spLocks noGrp="1"/>
          </p:cNvSpPr>
          <p:nvPr>
            <p:ph type="title"/>
          </p:nvPr>
        </p:nvSpPr>
        <p:spPr/>
        <p:txBody>
          <a:bodyPr/>
          <a:lstStyle/>
          <a:p>
            <a:r>
              <a:rPr lang="pt-BR" b="1" u="sng" noProof="1"/>
              <a:t>Bônus</a:t>
            </a:r>
            <a:r>
              <a:rPr lang="pt-BR" b="1" noProof="1"/>
              <a:t> - Arbitragem da oferta final</a:t>
            </a:r>
            <a:br>
              <a:rPr lang="pt-BR" b="1" noProof="1"/>
            </a:br>
            <a:r>
              <a:rPr lang="pt-BR" sz="2200" b="1" i="1" noProof="1"/>
              <a:t>Final offer arbitration</a:t>
            </a:r>
            <a:endParaRPr lang="pt-BR" sz="2200" b="1" noProof="1"/>
          </a:p>
        </p:txBody>
      </p:sp>
      <p:sp>
        <p:nvSpPr>
          <p:cNvPr id="3" name="Content Placeholder 2">
            <a:extLst>
              <a:ext uri="{FF2B5EF4-FFF2-40B4-BE49-F238E27FC236}">
                <a16:creationId xmlns:a16="http://schemas.microsoft.com/office/drawing/2014/main" id="{914C2221-4363-451A-AF99-058E49E866BA}"/>
              </a:ext>
            </a:extLst>
          </p:cNvPr>
          <p:cNvSpPr>
            <a:spLocks noGrp="1"/>
          </p:cNvSpPr>
          <p:nvPr>
            <p:ph idx="1"/>
          </p:nvPr>
        </p:nvSpPr>
        <p:spPr>
          <a:xfrm>
            <a:off x="838200" y="1777428"/>
            <a:ext cx="10772090" cy="4802186"/>
          </a:xfrm>
        </p:spPr>
        <p:txBody>
          <a:bodyPr>
            <a:normAutofit lnSpcReduction="10000"/>
          </a:bodyPr>
          <a:lstStyle/>
          <a:p>
            <a:pPr algn="just"/>
            <a:r>
              <a:rPr lang="pt-BR" b="1" i="1" noProof="1"/>
              <a:t>Final offer arbitration (FOA) - </a:t>
            </a:r>
            <a:r>
              <a:rPr lang="pt-BR" noProof="1"/>
              <a:t>Arbitragem de interesses na qual um árbitro escolhe </a:t>
            </a:r>
            <a:r>
              <a:rPr lang="pt-BR" i="1" u="sng" noProof="1"/>
              <a:t>ou uma ou outra</a:t>
            </a:r>
            <a:r>
              <a:rPr lang="pt-BR" noProof="1"/>
              <a:t> das propostas das </a:t>
            </a:r>
            <a:r>
              <a:rPr lang="pt-BR" i="1" noProof="1"/>
              <a:t>partes </a:t>
            </a:r>
            <a:r>
              <a:rPr lang="pt-BR" noProof="1"/>
              <a:t>de uma negociação em uma disputada. </a:t>
            </a:r>
          </a:p>
          <a:p>
            <a:pPr algn="just"/>
            <a:endParaRPr lang="pt-BR" noProof="1"/>
          </a:p>
          <a:p>
            <a:pPr algn="just"/>
            <a:r>
              <a:rPr lang="pt-BR" noProof="1"/>
              <a:t>Se opõe à </a:t>
            </a:r>
            <a:r>
              <a:rPr lang="pt-BR" i="1" noProof="1"/>
              <a:t>arbitragem convencional</a:t>
            </a:r>
            <a:r>
              <a:rPr lang="pt-BR" noProof="1"/>
              <a:t>, na qual as partes apresentam evidências e o árbitro atua como investigador de fatos e produz uma sentença intermediária.</a:t>
            </a:r>
          </a:p>
          <a:p>
            <a:pPr algn="just"/>
            <a:endParaRPr lang="pt-BR" noProof="1"/>
          </a:p>
          <a:p>
            <a:pPr algn="just"/>
            <a:r>
              <a:rPr lang="pt-BR" noProof="1"/>
              <a:t>Por exemplo, no caso de negociação coletiva de trabalho, um sindicato pode exigir um aumento salarial de 7% e a administração pode oferecer 3%. A decisão do árbitro deve escolher entre conceder um aumento de 3% ou 7%. </a:t>
            </a:r>
          </a:p>
          <a:p>
            <a:pPr algn="just"/>
            <a:endParaRPr lang="pt-BR" noProof="1"/>
          </a:p>
        </p:txBody>
      </p:sp>
      <p:sp>
        <p:nvSpPr>
          <p:cNvPr id="4" name="Footer Placeholder 3">
            <a:extLst>
              <a:ext uri="{FF2B5EF4-FFF2-40B4-BE49-F238E27FC236}">
                <a16:creationId xmlns:a16="http://schemas.microsoft.com/office/drawing/2014/main" id="{02D543D3-110F-4621-8539-0BEA7A677F0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6D9CF995-D0C7-4122-BDF3-6DDC42768E44}"/>
              </a:ext>
            </a:extLst>
          </p:cNvPr>
          <p:cNvSpPr>
            <a:spLocks noGrp="1"/>
          </p:cNvSpPr>
          <p:nvPr>
            <p:ph type="sldNum" sz="quarter" idx="12"/>
          </p:nvPr>
        </p:nvSpPr>
        <p:spPr/>
        <p:txBody>
          <a:bodyPr/>
          <a:lstStyle/>
          <a:p>
            <a:fld id="{AF67EEE8-F201-4410-BA13-233EFB93B646}" type="slidenum">
              <a:rPr lang="pt-BR" smtClean="0"/>
              <a:t>77</a:t>
            </a:fld>
            <a:endParaRPr lang="pt-BR"/>
          </a:p>
        </p:txBody>
      </p:sp>
    </p:spTree>
    <p:extLst>
      <p:ext uri="{BB962C8B-B14F-4D97-AF65-F5344CB8AC3E}">
        <p14:creationId xmlns:p14="http://schemas.microsoft.com/office/powerpoint/2010/main" val="16631592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4C2221-4363-451A-AF99-058E49E866BA}"/>
                  </a:ext>
                </a:extLst>
              </p:cNvPr>
              <p:cNvSpPr>
                <a:spLocks noGrp="1"/>
              </p:cNvSpPr>
              <p:nvPr>
                <p:ph idx="1"/>
              </p:nvPr>
            </p:nvSpPr>
            <p:spPr>
              <a:xfrm>
                <a:off x="890258" y="1839480"/>
                <a:ext cx="10411485" cy="4351338"/>
              </a:xfrm>
            </p:spPr>
            <p:txBody>
              <a:bodyPr>
                <a:normAutofit lnSpcReduction="10000"/>
              </a:bodyPr>
              <a:lstStyle/>
              <a:p>
                <a:pPr algn="just"/>
                <a:r>
                  <a:rPr lang="pt-BR" noProof="1"/>
                  <a:t>Cada lado tem um incentivo para ser razoável em suas demandas, embora a FOA geralmente não promova convergência completa das ofertas finais (ver Farber, 1980)</a:t>
                </a:r>
              </a:p>
              <a:p>
                <a:pPr algn="just"/>
                <a:endParaRPr lang="pt-BR" noProof="1"/>
              </a:p>
              <a:p>
                <a:pPr algn="just"/>
                <a:r>
                  <a:rPr lang="pt-BR" noProof="1"/>
                  <a:t>No nosso modelo, temos um sindicato e uma firma disputando salários. A FOA é implementada por um mediador, que seleciona uma das ofertas como acordo final. </a:t>
                </a:r>
              </a:p>
              <a:p>
                <a:pPr algn="just"/>
                <a:endParaRPr lang="pt-BR" noProof="1"/>
              </a:p>
              <a:p>
                <a:pPr algn="just"/>
                <a:r>
                  <a:rPr lang="pt-BR" noProof="1"/>
                  <a:t>No nosso modelo, ofertas de salários são feitas </a:t>
                </a:r>
                <a:r>
                  <a:rPr lang="pt-BR" i="1" noProof="1"/>
                  <a:t>simultaneamente</a:t>
                </a:r>
                <a:r>
                  <a:rPr lang="pt-BR" noProof="1"/>
                  <a:t> pela firma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oMath>
                </a14:m>
                <a:r>
                  <a:rPr lang="pt-BR" noProof="1"/>
                  <a:t>) e pelo sindicato (</a:t>
                </a:r>
                <a14:m>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𝑢</m:t>
                        </m:r>
                      </m:sub>
                    </m:sSub>
                  </m:oMath>
                </a14:m>
                <a:r>
                  <a:rPr lang="pt-BR" noProof="1"/>
                  <a:t>)</a:t>
                </a:r>
              </a:p>
            </p:txBody>
          </p:sp>
        </mc:Choice>
        <mc:Fallback xmlns="">
          <p:sp>
            <p:nvSpPr>
              <p:cNvPr id="3" name="Content Placeholder 2">
                <a:extLst>
                  <a:ext uri="{FF2B5EF4-FFF2-40B4-BE49-F238E27FC236}">
                    <a16:creationId xmlns:a16="http://schemas.microsoft.com/office/drawing/2014/main" id="{914C2221-4363-451A-AF99-058E49E866BA}"/>
                  </a:ext>
                </a:extLst>
              </p:cNvPr>
              <p:cNvSpPr>
                <a:spLocks noGrp="1" noRot="1" noChangeAspect="1" noMove="1" noResize="1" noEditPoints="1" noAdjustHandles="1" noChangeArrowheads="1" noChangeShapeType="1" noTextEdit="1"/>
              </p:cNvSpPr>
              <p:nvPr>
                <p:ph idx="1"/>
              </p:nvPr>
            </p:nvSpPr>
            <p:spPr>
              <a:xfrm>
                <a:off x="890258" y="1839480"/>
                <a:ext cx="10411485" cy="4351338"/>
              </a:xfrm>
              <a:blipFill>
                <a:blip r:embed="rId2"/>
                <a:stretch>
                  <a:fillRect l="-1054" t="-3221" r="-1230"/>
                </a:stretch>
              </a:blipFill>
            </p:spPr>
            <p:txBody>
              <a:bodyPr/>
              <a:lstStyle/>
              <a:p>
                <a:r>
                  <a:rPr lang="pt-BR">
                    <a:noFill/>
                  </a:rPr>
                  <a:t> </a:t>
                </a:r>
              </a:p>
            </p:txBody>
          </p:sp>
        </mc:Fallback>
      </mc:AlternateContent>
      <p:sp>
        <p:nvSpPr>
          <p:cNvPr id="7" name="Title 1">
            <a:extLst>
              <a:ext uri="{FF2B5EF4-FFF2-40B4-BE49-F238E27FC236}">
                <a16:creationId xmlns:a16="http://schemas.microsoft.com/office/drawing/2014/main" id="{296977C5-99F1-4F80-9B8E-0E3BDA439C2F}"/>
              </a:ext>
            </a:extLst>
          </p:cNvPr>
          <p:cNvSpPr>
            <a:spLocks noGrp="1"/>
          </p:cNvSpPr>
          <p:nvPr>
            <p:ph type="title"/>
          </p:nvPr>
        </p:nvSpPr>
        <p:spPr>
          <a:xfrm>
            <a:off x="838200" y="365125"/>
            <a:ext cx="10515600" cy="1325563"/>
          </a:xfrm>
        </p:spPr>
        <p:txBody>
          <a:bodyPr/>
          <a:lstStyle/>
          <a:p>
            <a:r>
              <a:rPr lang="pt-BR" b="1" noProof="1"/>
              <a:t>Arbitragem da oferta final</a:t>
            </a:r>
            <a:br>
              <a:rPr lang="pt-BR" b="1" noProof="1"/>
            </a:br>
            <a:r>
              <a:rPr lang="pt-BR" sz="2200" b="1" i="1" noProof="1"/>
              <a:t>Final offer arbitration</a:t>
            </a:r>
            <a:endParaRPr lang="pt-BR" sz="2200" b="1" noProof="1"/>
          </a:p>
        </p:txBody>
      </p:sp>
      <p:sp>
        <p:nvSpPr>
          <p:cNvPr id="2" name="Footer Placeholder 1">
            <a:extLst>
              <a:ext uri="{FF2B5EF4-FFF2-40B4-BE49-F238E27FC236}">
                <a16:creationId xmlns:a16="http://schemas.microsoft.com/office/drawing/2014/main" id="{6968B3A6-E32F-4AA4-BD3A-961DC560C43B}"/>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A9F3B193-CA7A-4910-96AF-D725F5D0652E}"/>
              </a:ext>
            </a:extLst>
          </p:cNvPr>
          <p:cNvSpPr>
            <a:spLocks noGrp="1"/>
          </p:cNvSpPr>
          <p:nvPr>
            <p:ph type="sldNum" sz="quarter" idx="12"/>
          </p:nvPr>
        </p:nvSpPr>
        <p:spPr/>
        <p:txBody>
          <a:bodyPr/>
          <a:lstStyle/>
          <a:p>
            <a:fld id="{AF67EEE8-F201-4410-BA13-233EFB93B646}" type="slidenum">
              <a:rPr lang="pt-BR" smtClean="0"/>
              <a:t>78</a:t>
            </a:fld>
            <a:endParaRPr lang="pt-BR"/>
          </a:p>
        </p:txBody>
      </p:sp>
    </p:spTree>
    <p:extLst>
      <p:ext uri="{BB962C8B-B14F-4D97-AF65-F5344CB8AC3E}">
        <p14:creationId xmlns:p14="http://schemas.microsoft.com/office/powerpoint/2010/main" val="11962920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4C2221-4363-451A-AF99-058E49E866BA}"/>
                  </a:ext>
                </a:extLst>
              </p:cNvPr>
              <p:cNvSpPr>
                <a:spLocks noGrp="1"/>
              </p:cNvSpPr>
              <p:nvPr>
                <p:ph idx="1"/>
              </p:nvPr>
            </p:nvSpPr>
            <p:spPr>
              <a:xfrm>
                <a:off x="890258" y="1839480"/>
                <a:ext cx="10411485" cy="4351338"/>
              </a:xfrm>
            </p:spPr>
            <p:txBody>
              <a:bodyPr>
                <a:normAutofit lnSpcReduction="10000"/>
              </a:bodyPr>
              <a:lstStyle/>
              <a:p>
                <a:pPr algn="just"/>
                <a:r>
                  <a:rPr lang="pt-BR" noProof="1"/>
                  <a:t>Após as ofertas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oMath>
                </a14:m>
                <a:r>
                  <a:rPr lang="pt-BR" noProof="1"/>
                  <a:t> e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Sub>
                    <m:r>
                      <a:rPr lang="pt-BR" i="1" noProof="1" dirty="0">
                        <a:latin typeface="Cambria Math" panose="02040503050406030204" pitchFamily="18" charset="0"/>
                      </a:rPr>
                      <m:t> </m:t>
                    </m:r>
                  </m:oMath>
                </a14:m>
                <a:r>
                  <a:rPr lang="pt-BR" noProof="1"/>
                  <a:t>serem feitas, o árbitro escolhe qual das ofertas deve se tornar acordo </a:t>
                </a:r>
              </a:p>
              <a:p>
                <a:pPr algn="just"/>
                <a:endParaRPr lang="pt-BR" noProof="1"/>
              </a:p>
              <a:p>
                <a:pPr algn="just"/>
                <a:r>
                  <a:rPr lang="pt-BR" noProof="1"/>
                  <a:t>Qual mecanismo o árbitro usa para escolher esse acordo?</a:t>
                </a:r>
              </a:p>
              <a:p>
                <a:pPr algn="just"/>
                <a:endParaRPr lang="pt-BR" noProof="1"/>
              </a:p>
              <a:p>
                <a:pPr algn="just"/>
                <a:r>
                  <a:rPr lang="pt-BR" noProof="1"/>
                  <a:t>Vamos começar supondo que ele tem um acordo ideal que gostaria de impor, denotado por </a:t>
                </a:r>
                <a14:m>
                  <m:oMath xmlns:m="http://schemas.openxmlformats.org/officeDocument/2006/math">
                    <m:r>
                      <a:rPr lang="pt-BR" b="0" i="1" noProof="1" dirty="0" smtClean="0">
                        <a:latin typeface="Cambria Math" panose="02040503050406030204" pitchFamily="18" charset="0"/>
                      </a:rPr>
                      <m:t>𝑥</m:t>
                    </m:r>
                  </m:oMath>
                </a14:m>
                <a:endParaRPr lang="pt-BR" noProof="1"/>
              </a:p>
              <a:p>
                <a:pPr algn="just"/>
                <a:endParaRPr lang="pt-BR" noProof="1"/>
              </a:p>
              <a:p>
                <a:pPr algn="just"/>
                <a:r>
                  <a:rPr lang="pt-BR" noProof="1"/>
                  <a:t>Após observar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oMath>
                </a14:m>
                <a:r>
                  <a:rPr lang="pt-BR" noProof="1"/>
                  <a:t> e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Sub>
                  </m:oMath>
                </a14:m>
                <a:r>
                  <a:rPr lang="pt-BR" noProof="1"/>
                  <a:t>, ele escolhe a oferta mais próxima de </a:t>
                </a:r>
                <a14:m>
                  <m:oMath xmlns:m="http://schemas.openxmlformats.org/officeDocument/2006/math">
                    <m:r>
                      <a:rPr lang="pt-BR" i="1" noProof="1" dirty="0" smtClean="0">
                        <a:latin typeface="Cambria Math" panose="02040503050406030204" pitchFamily="18" charset="0"/>
                      </a:rPr>
                      <m:t>𝑥</m:t>
                    </m:r>
                  </m:oMath>
                </a14:m>
                <a:endParaRPr lang="pt-BR" noProof="1"/>
              </a:p>
            </p:txBody>
          </p:sp>
        </mc:Choice>
        <mc:Fallback xmlns="">
          <p:sp>
            <p:nvSpPr>
              <p:cNvPr id="3" name="Content Placeholder 2">
                <a:extLst>
                  <a:ext uri="{FF2B5EF4-FFF2-40B4-BE49-F238E27FC236}">
                    <a16:creationId xmlns:a16="http://schemas.microsoft.com/office/drawing/2014/main" id="{914C2221-4363-451A-AF99-058E49E866BA}"/>
                  </a:ext>
                </a:extLst>
              </p:cNvPr>
              <p:cNvSpPr>
                <a:spLocks noGrp="1" noRot="1" noChangeAspect="1" noMove="1" noResize="1" noEditPoints="1" noAdjustHandles="1" noChangeArrowheads="1" noChangeShapeType="1" noTextEdit="1"/>
              </p:cNvSpPr>
              <p:nvPr>
                <p:ph idx="1"/>
              </p:nvPr>
            </p:nvSpPr>
            <p:spPr>
              <a:xfrm>
                <a:off x="890258" y="1839480"/>
                <a:ext cx="10411485" cy="4351338"/>
              </a:xfrm>
              <a:blipFill>
                <a:blip r:embed="rId3"/>
                <a:stretch>
                  <a:fillRect l="-1054" t="-2941" r="-1230"/>
                </a:stretch>
              </a:blipFill>
            </p:spPr>
            <p:txBody>
              <a:bodyPr/>
              <a:lstStyle/>
              <a:p>
                <a:r>
                  <a:rPr lang="pt-BR">
                    <a:noFill/>
                  </a:rPr>
                  <a:t> </a:t>
                </a:r>
              </a:p>
            </p:txBody>
          </p:sp>
        </mc:Fallback>
      </mc:AlternateContent>
      <p:sp>
        <p:nvSpPr>
          <p:cNvPr id="7" name="Title 1">
            <a:extLst>
              <a:ext uri="{FF2B5EF4-FFF2-40B4-BE49-F238E27FC236}">
                <a16:creationId xmlns:a16="http://schemas.microsoft.com/office/drawing/2014/main" id="{296977C5-99F1-4F80-9B8E-0E3BDA439C2F}"/>
              </a:ext>
            </a:extLst>
          </p:cNvPr>
          <p:cNvSpPr>
            <a:spLocks noGrp="1"/>
          </p:cNvSpPr>
          <p:nvPr>
            <p:ph type="title"/>
          </p:nvPr>
        </p:nvSpPr>
        <p:spPr>
          <a:xfrm>
            <a:off x="838200" y="365125"/>
            <a:ext cx="10515600" cy="1325563"/>
          </a:xfrm>
        </p:spPr>
        <p:txBody>
          <a:bodyPr/>
          <a:lstStyle/>
          <a:p>
            <a:r>
              <a:rPr lang="pt-BR" b="1" noProof="1"/>
              <a:t>Arbitragem da oferta final</a:t>
            </a:r>
            <a:br>
              <a:rPr lang="pt-BR" b="1" noProof="1"/>
            </a:br>
            <a:r>
              <a:rPr lang="pt-BR" sz="2200" b="1" i="1" noProof="1"/>
              <a:t>Final offer arbitration</a:t>
            </a:r>
            <a:endParaRPr lang="pt-BR" sz="2200" b="1" noProof="1"/>
          </a:p>
        </p:txBody>
      </p:sp>
      <p:sp>
        <p:nvSpPr>
          <p:cNvPr id="2" name="Footer Placeholder 1">
            <a:extLst>
              <a:ext uri="{FF2B5EF4-FFF2-40B4-BE49-F238E27FC236}">
                <a16:creationId xmlns:a16="http://schemas.microsoft.com/office/drawing/2014/main" id="{867644E9-BB42-4B07-80A1-5BEC01137E23}"/>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A7FE3C78-B3D8-4962-A7C3-C3F6DE254DEA}"/>
              </a:ext>
            </a:extLst>
          </p:cNvPr>
          <p:cNvSpPr>
            <a:spLocks noGrp="1"/>
          </p:cNvSpPr>
          <p:nvPr>
            <p:ph type="sldNum" sz="quarter" idx="12"/>
          </p:nvPr>
        </p:nvSpPr>
        <p:spPr/>
        <p:txBody>
          <a:bodyPr/>
          <a:lstStyle/>
          <a:p>
            <a:fld id="{AF67EEE8-F201-4410-BA13-233EFB93B646}" type="slidenum">
              <a:rPr lang="pt-BR" smtClean="0"/>
              <a:t>79</a:t>
            </a:fld>
            <a:endParaRPr lang="pt-BR"/>
          </a:p>
        </p:txBody>
      </p:sp>
    </p:spTree>
    <p:extLst>
      <p:ext uri="{BB962C8B-B14F-4D97-AF65-F5344CB8AC3E}">
        <p14:creationId xmlns:p14="http://schemas.microsoft.com/office/powerpoint/2010/main" val="392001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5E2B54A6-DEB4-4A36-9BB6-2E49BE4D19AC}"/>
                  </a:ext>
                </a:extLst>
              </p:cNvPr>
              <p:cNvSpPr>
                <a:spLocks noGrp="1"/>
              </p:cNvSpPr>
              <p:nvPr>
                <p:ph idx="1"/>
              </p:nvPr>
            </p:nvSpPr>
            <p:spPr>
              <a:xfrm>
                <a:off x="838200" y="935210"/>
                <a:ext cx="10515600" cy="5786265"/>
              </a:xfrm>
            </p:spPr>
            <p:txBody>
              <a:bodyPr>
                <a:normAutofit/>
              </a:bodyPr>
              <a:lstStyle/>
              <a:p>
                <a:pPr marL="0" indent="0" algn="just">
                  <a:lnSpc>
                    <a:spcPct val="100000"/>
                  </a:lnSpc>
                  <a:buNone/>
                </a:pPr>
                <a:r>
                  <a:rPr lang="pt-BR" sz="2500" noProof="1"/>
                  <a:t>2. Escreva a definição matemática de estratégia </a:t>
                </a:r>
                <a:r>
                  <a:rPr lang="pt-BR" sz="2500" i="1" noProof="1">
                    <a:solidFill>
                      <a:srgbClr val="2778CA"/>
                    </a:solidFill>
                  </a:rPr>
                  <a:t>estritamente</a:t>
                </a:r>
                <a:r>
                  <a:rPr lang="pt-BR" sz="2500" noProof="1"/>
                  <a:t> dominada, na notação que vimos em aula, para um jogo de </a:t>
                </a:r>
                <a:r>
                  <a:rPr lang="pt-BR" sz="2500" i="1" noProof="1"/>
                  <a:t>dois jogadores</a:t>
                </a:r>
                <a:r>
                  <a:rPr lang="pt-BR" sz="2500" noProof="1"/>
                  <a:t>. Descreva essa definição em palavras. Além disso, o que você acha que seria uma estratégia </a:t>
                </a:r>
                <a:r>
                  <a:rPr lang="pt-BR" sz="2500" i="1" noProof="1">
                    <a:solidFill>
                      <a:srgbClr val="C00000"/>
                    </a:solidFill>
                  </a:rPr>
                  <a:t>fracamente</a:t>
                </a:r>
                <a:r>
                  <a:rPr lang="pt-BR" sz="2500" noProof="1"/>
                  <a:t> dominada?</a:t>
                </a:r>
              </a:p>
              <a:p>
                <a:pPr marL="0" indent="0" algn="just">
                  <a:lnSpc>
                    <a:spcPct val="100000"/>
                  </a:lnSpc>
                  <a:buNone/>
                </a:pPr>
                <a:endParaRPr lang="pt-BR" sz="2500" noProof="1"/>
              </a:p>
              <a:p>
                <a:pPr marL="457200" lvl="1" indent="0" algn="just">
                  <a:lnSpc>
                    <a:spcPct val="100000"/>
                  </a:lnSpc>
                  <a:buNone/>
                </a:pPr>
                <a:r>
                  <a:rPr lang="pt-BR" sz="2000" noProof="1"/>
                  <a:t>2.1 Num jogo na forma normal </a:t>
                </a:r>
                <a14:m>
                  <m:oMath xmlns:m="http://schemas.openxmlformats.org/officeDocument/2006/math">
                    <m:r>
                      <a:rPr lang="pt-BR" sz="2000" i="1" noProof="1" dirty="0">
                        <a:latin typeface="Cambria Math" panose="02040503050406030204" pitchFamily="18" charset="0"/>
                      </a:rPr>
                      <m:t>𝐺</m:t>
                    </m:r>
                    <m:r>
                      <a:rPr lang="pt-BR" sz="2000" i="1" noProof="1" dirty="0">
                        <a:latin typeface="Cambria Math" panose="02040503050406030204" pitchFamily="18" charset="0"/>
                      </a:rPr>
                      <m:t>=</m:t>
                    </m:r>
                    <m:d>
                      <m:dPr>
                        <m:begChr m:val="{"/>
                        <m:endChr m:val="}"/>
                        <m:ctrlPr>
                          <a:rPr lang="pt-BR" sz="2000" i="1" noProof="1" dirty="0">
                            <a:latin typeface="Cambria Math" panose="02040503050406030204" pitchFamily="18" charset="0"/>
                          </a:rPr>
                        </m:ctrlPr>
                      </m:dPr>
                      <m:e>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pt-BR" sz="2000" i="1" noProof="1" dirty="0">
                                <a:latin typeface="Cambria Math" panose="02040503050406030204" pitchFamily="18" charset="0"/>
                              </a:rPr>
                              <m:t>1</m:t>
                            </m:r>
                          </m:sub>
                        </m:sSub>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pt-BR" sz="2000" i="1" noProof="1" dirty="0">
                                <a:latin typeface="Cambria Math" panose="02040503050406030204" pitchFamily="18" charset="0"/>
                              </a:rPr>
                              <m:t>2</m:t>
                            </m:r>
                          </m:sub>
                        </m:sSub>
                        <m:r>
                          <a:rPr lang="pt-BR" sz="2000" i="1" noProof="1" dirty="0">
                            <a:latin typeface="Cambria Math" panose="02040503050406030204" pitchFamily="18" charset="0"/>
                          </a:rPr>
                          <m: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1</m:t>
                            </m:r>
                          </m:sub>
                        </m:sSub>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2</m:t>
                            </m:r>
                          </m:sub>
                        </m:sSub>
                      </m:e>
                    </m:d>
                  </m:oMath>
                </a14:m>
                <a:r>
                  <a:rPr lang="pt-BR" sz="2000" noProof="1"/>
                  <a:t>, considere que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e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sejam estratégias viáveis para o jogador </a:t>
                </a:r>
                <a14:m>
                  <m:oMath xmlns:m="http://schemas.openxmlformats.org/officeDocument/2006/math">
                    <m:r>
                      <a:rPr lang="pt-BR" sz="2000" i="1" noProof="1" dirty="0">
                        <a:latin typeface="Cambria Math" panose="02040503050406030204" pitchFamily="18" charset="0"/>
                      </a:rPr>
                      <m:t>𝑖</m:t>
                    </m:r>
                  </m:oMath>
                </a14:m>
                <a:r>
                  <a:rPr lang="pt-BR" sz="2000" noProof="1"/>
                  <a:t> (i.e.,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m:rPr>
                        <m:nor/>
                      </m:rPr>
                      <a:rPr lang="pt-BR" sz="2000" noProof="1" dirty="0"/>
                      <m:t> </m:t>
                    </m:r>
                    <m:r>
                      <m:rPr>
                        <m:nor/>
                      </m:rPr>
                      <a:rPr lang="pt-BR" sz="2000" noProof="1" dirty="0"/>
                      <m:t>e</m:t>
                    </m:r>
                    <m:r>
                      <m:rPr>
                        <m:nor/>
                      </m:rPr>
                      <a:rPr lang="pt-BR" sz="2000" noProof="1" dirty="0"/>
                      <m:t> </m:t>
                    </m:r>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ea typeface="Cambria Math" panose="02040503050406030204" pitchFamily="18" charset="0"/>
                      </a:rPr>
                      <m: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pt-BR" sz="2000" i="1" noProof="1" dirty="0">
                            <a:latin typeface="Cambria Math" panose="02040503050406030204" pitchFamily="18" charset="0"/>
                          </a:rPr>
                          <m:t>𝑖</m:t>
                        </m:r>
                      </m:sub>
                    </m:sSub>
                  </m:oMath>
                </a14:m>
                <a:r>
                  <a:rPr lang="pt-BR" sz="2000" noProof="1"/>
                  <a:t>). Então a estratégia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é </a:t>
                </a:r>
                <a:r>
                  <a:rPr lang="pt-BR" sz="2000" i="1" u="sng" noProof="1"/>
                  <a:t>estritamente dominada</a:t>
                </a:r>
                <a:r>
                  <a:rPr lang="pt-BR" sz="2000" noProof="1"/>
                  <a:t> pela estratégia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a:t>
                </a:r>
                <a:r>
                  <a:rPr lang="pt-BR" sz="2000" i="1" noProof="1"/>
                  <a:t>se</a:t>
                </a:r>
                <a:r>
                  <a:rPr lang="pt-BR" sz="2000" noProof="1"/>
                  <a:t> para cada estratégia do outro jogador </a:t>
                </a:r>
                <a14:m>
                  <m:oMath xmlns:m="http://schemas.openxmlformats.org/officeDocument/2006/math">
                    <m:r>
                      <a:rPr lang="pt-BR" sz="2000" b="0" i="1" noProof="1" dirty="0" smtClean="0">
                        <a:latin typeface="Cambria Math" panose="02040503050406030204" pitchFamily="18" charset="0"/>
                      </a:rPr>
                      <m:t>𝑗</m:t>
                    </m:r>
                  </m:oMath>
                </a14:m>
                <a:r>
                  <a:rPr lang="pt-BR" sz="2000" noProof="1"/>
                  <a:t>, o payoff que a estratégia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gera para </a:t>
                </a:r>
                <a14:m>
                  <m:oMath xmlns:m="http://schemas.openxmlformats.org/officeDocument/2006/math">
                    <m:r>
                      <a:rPr lang="pt-BR" sz="2000" i="1" noProof="1" dirty="0">
                        <a:latin typeface="Cambria Math" panose="02040503050406030204" pitchFamily="18" charset="0"/>
                      </a:rPr>
                      <m:t>𝑖</m:t>
                    </m:r>
                  </m:oMath>
                </a14:m>
                <a:r>
                  <a:rPr lang="pt-BR" sz="2000" noProof="1"/>
                  <a:t> é estritamente menor que o payoff gerado se </a:t>
                </a:r>
                <a14:m>
                  <m:oMath xmlns:m="http://schemas.openxmlformats.org/officeDocument/2006/math">
                    <m:r>
                      <a:rPr lang="pt-BR" sz="2000" i="1" noProof="1" dirty="0">
                        <a:latin typeface="Cambria Math" panose="02040503050406030204" pitchFamily="18" charset="0"/>
                      </a:rPr>
                      <m:t>𝑖</m:t>
                    </m:r>
                  </m:oMath>
                </a14:m>
                <a:r>
                  <a:rPr lang="pt-BR" sz="2000" noProof="1"/>
                  <a:t> jogasse a estratégia </a:t>
                </a:r>
                <a14:m>
                  <m:oMath xmlns:m="http://schemas.openxmlformats.org/officeDocument/2006/math">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oMath>
                </a14:m>
                <a:r>
                  <a:rPr lang="pt-BR" sz="2000" noProof="1"/>
                  <a:t>. Isto é:</a:t>
                </a:r>
              </a:p>
              <a:p>
                <a:pPr marL="457200" lvl="1" indent="0" algn="just">
                  <a:lnSpc>
                    <a:spcPct val="100000"/>
                  </a:lnSpc>
                  <a:buNone/>
                </a:pPr>
                <a14:m>
                  <m:oMathPara xmlns:m="http://schemas.openxmlformats.org/officeDocument/2006/math">
                    <m:oMathParaPr>
                      <m:jc m:val="centerGroup"/>
                    </m:oMathParaPr>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sSubSup>
                            <m:sSubSupPr>
                              <m:ctrlPr>
                                <a:rPr lang="pt-BR" sz="2000" b="0" i="1" noProof="1" dirty="0" smtClean="0">
                                  <a:latin typeface="Cambria Math" panose="02040503050406030204" pitchFamily="18" charset="0"/>
                                </a:rPr>
                              </m:ctrlPr>
                            </m:sSubSupPr>
                            <m:e>
                              <m:r>
                                <a:rPr lang="pt-BR" sz="2000" i="1" noProof="1" dirty="0">
                                  <a:latin typeface="Cambria Math" panose="02040503050406030204" pitchFamily="18" charset="0"/>
                                </a:rPr>
                                <m:t>𝑠</m:t>
                              </m:r>
                            </m:e>
                            <m:sub>
                              <m:r>
                                <a:rPr lang="pt-BR" sz="2000" b="0" i="1" noProof="1" dirty="0" smtClean="0">
                                  <a:latin typeface="Cambria Math" panose="02040503050406030204" pitchFamily="18" charset="0"/>
                                </a:rPr>
                                <m:t>𝑖</m:t>
                              </m:r>
                            </m:sub>
                            <m:sup>
                              <m:r>
                                <a:rPr lang="pt-BR" sz="2000" b="0" i="1" noProof="1" dirty="0" smtClean="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b="0" i="1" noProof="1" dirty="0" smtClean="0">
                                  <a:latin typeface="Cambria Math" panose="02040503050406030204" pitchFamily="18" charset="0"/>
                                </a:rPr>
                                <m:t>𝑗</m:t>
                              </m:r>
                            </m:sub>
                          </m:sSub>
                        </m:e>
                      </m:d>
                      <m:r>
                        <a:rPr lang="pt-BR" sz="2000" i="1" noProof="1" dirty="0">
                          <a:latin typeface="Cambria Math" panose="02040503050406030204" pitchFamily="18" charset="0"/>
                        </a:rPr>
                        <m:t>&lt;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r>
                            <a:rPr lang="pt-BR" sz="2000" i="1" noProof="1" dirty="0">
                              <a:latin typeface="Cambria Math" panose="02040503050406030204" pitchFamily="18" charset="0"/>
                            </a:rPr>
                            <m:t> </m:t>
                          </m:r>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b="0" i="1" noProof="1" dirty="0" smtClean="0">
                                  <a:latin typeface="Cambria Math" panose="02040503050406030204" pitchFamily="18" charset="0"/>
                                </a:rPr>
                              </m:ctrlPr>
                            </m:sSubPr>
                            <m:e>
                              <m:r>
                                <a:rPr lang="pt-BR" sz="2000" b="0" i="1" noProof="1" dirty="0" smtClean="0">
                                  <a:latin typeface="Cambria Math" panose="02040503050406030204" pitchFamily="18" charset="0"/>
                                </a:rPr>
                                <m:t>𝑠</m:t>
                              </m:r>
                            </m:e>
                            <m:sub>
                              <m:r>
                                <a:rPr lang="pt-BR" sz="2000" b="0" i="1" noProof="1" dirty="0" smtClean="0">
                                  <a:latin typeface="Cambria Math" panose="02040503050406030204" pitchFamily="18" charset="0"/>
                                </a:rPr>
                                <m:t>𝑗</m:t>
                              </m:r>
                            </m:sub>
                          </m:sSub>
                        </m:e>
                      </m:d>
                    </m:oMath>
                  </m:oMathPara>
                </a14:m>
                <a:endParaRPr lang="pt-BR" sz="2000" noProof="1"/>
              </a:p>
              <a:p>
                <a:pPr marL="457200" lvl="1" indent="0" algn="just">
                  <a:lnSpc>
                    <a:spcPct val="100000"/>
                  </a:lnSpc>
                  <a:buNone/>
                </a:pPr>
                <a:r>
                  <a:rPr lang="pt-BR" sz="2000" noProof="1"/>
                  <a:t>... para cada </a:t>
                </a:r>
                <a14:m>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𝑗</m:t>
                        </m:r>
                      </m:sub>
                    </m:sSub>
                    <m:r>
                      <a:rPr lang="pt-BR" sz="2000" i="1" noProof="1" dirty="0">
                        <a:latin typeface="Cambria Math" panose="02040503050406030204" pitchFamily="18" charset="0"/>
                      </a:rPr>
                      <m:t> </m:t>
                    </m:r>
                  </m:oMath>
                </a14:m>
                <a:r>
                  <a:rPr lang="pt-BR" sz="2000" noProof="1"/>
                  <a:t>que possa ser jogado a partir do espaço de estratégias do jogador </a:t>
                </a:r>
                <a14:m>
                  <m:oMath xmlns:m="http://schemas.openxmlformats.org/officeDocument/2006/math">
                    <m:r>
                      <a:rPr lang="pt-BR" sz="2000" i="1" noProof="1" dirty="0" smtClean="0">
                        <a:latin typeface="Cambria Math" panose="02040503050406030204" pitchFamily="18" charset="0"/>
                      </a:rPr>
                      <m:t>𝑗</m:t>
                    </m:r>
                  </m:oMath>
                </a14:m>
                <a:r>
                  <a:rPr lang="pt-BR" sz="2000" noProof="1"/>
                  <a:t>, </a:t>
                </a:r>
                <a14:m>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pt-BR" sz="2000" b="0" i="1" noProof="1" dirty="0" smtClean="0">
                            <a:latin typeface="Cambria Math" panose="02040503050406030204" pitchFamily="18" charset="0"/>
                          </a:rPr>
                          <m:t>𝑗</m:t>
                        </m:r>
                      </m:sub>
                    </m:sSub>
                  </m:oMath>
                </a14:m>
                <a:endParaRPr lang="pt-BR" sz="2000" noProof="1"/>
              </a:p>
              <a:p>
                <a:pPr marL="457200" lvl="1" indent="0" algn="just">
                  <a:lnSpc>
                    <a:spcPct val="100000"/>
                  </a:lnSpc>
                  <a:buNone/>
                </a:pPr>
                <a:endParaRPr lang="pt-BR" sz="2000" noProof="1"/>
              </a:p>
              <a:p>
                <a:pPr marL="457200" lvl="1" indent="0" algn="just">
                  <a:lnSpc>
                    <a:spcPct val="100000"/>
                  </a:lnSpc>
                  <a:buNone/>
                </a:pPr>
                <a:r>
                  <a:rPr lang="pt-BR" sz="2000" noProof="1"/>
                  <a:t>2.2 Para o caso de uma estratégia </a:t>
                </a:r>
                <a:r>
                  <a:rPr lang="pt-BR" sz="2000" i="1" u="sng" noProof="1"/>
                  <a:t>fracamente dominada</a:t>
                </a:r>
                <a:r>
                  <a:rPr lang="pt-BR" sz="2000" noProof="1"/>
                  <a:t>, temos</a:t>
                </a:r>
                <a:r>
                  <a:rPr lang="pt-BR" sz="2000" i="1" noProof="1"/>
                  <a:t> </a:t>
                </a:r>
                <a14:m>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𝑗</m:t>
                            </m:r>
                          </m:sub>
                        </m:sSub>
                      </m:e>
                    </m:d>
                    <m:r>
                      <a:rPr lang="pt-BR" sz="2000" i="1" noProof="1" dirty="0" smtClean="0">
                        <a:latin typeface="Cambria Math" panose="02040503050406030204" pitchFamily="18" charset="0"/>
                        <a:ea typeface="Cambria Math" panose="02040503050406030204" pitchFamily="18" charset="0"/>
                      </a:rPr>
                      <m: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r>
                          <a:rPr lang="pt-BR" sz="2000" i="1" noProof="1" dirty="0">
                            <a:latin typeface="Cambria Math" panose="02040503050406030204" pitchFamily="18" charset="0"/>
                          </a:rPr>
                          <m:t> </m:t>
                        </m:r>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𝑗</m:t>
                            </m:r>
                          </m:sub>
                        </m:sSub>
                      </m:e>
                    </m:d>
                  </m:oMath>
                </a14:m>
                <a:r>
                  <a:rPr lang="pt-BR" sz="2000" noProof="1"/>
                  <a:t> para todo </a:t>
                </a:r>
                <a14:m>
                  <m:oMath xmlns:m="http://schemas.openxmlformats.org/officeDocument/2006/math">
                    <m:sSub>
                      <m:sSubPr>
                        <m:ctrlPr>
                          <a:rPr lang="pt-BR" sz="2000" i="1" noProof="1" smtClean="0">
                            <a:latin typeface="Cambria Math" panose="02040503050406030204" pitchFamily="18" charset="0"/>
                          </a:rPr>
                        </m:ctrlPr>
                      </m:sSubPr>
                      <m:e>
                        <m:r>
                          <a:rPr lang="pt-BR" sz="2000" i="1" noProof="1" smtClean="0">
                            <a:latin typeface="Cambria Math" panose="02040503050406030204" pitchFamily="18" charset="0"/>
                          </a:rPr>
                          <m:t>𝑠</m:t>
                        </m:r>
                      </m:e>
                      <m:sub>
                        <m:r>
                          <a:rPr lang="pt-BR" sz="2000" i="1" noProof="1" smtClean="0">
                            <a:latin typeface="Cambria Math" panose="02040503050406030204" pitchFamily="18" charset="0"/>
                          </a:rPr>
                          <m:t>𝑗</m:t>
                        </m:r>
                      </m:sub>
                    </m:sSub>
                    <m:r>
                      <a:rPr lang="en-US" sz="2000" b="0" i="1" noProof="1" smtClean="0">
                        <a:latin typeface="Cambria Math" panose="02040503050406030204" pitchFamily="18" charset="0"/>
                      </a:rPr>
                      <m: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en-US" sz="2000" b="0" i="1" noProof="1" dirty="0" smtClean="0">
                            <a:latin typeface="Cambria Math" panose="02040503050406030204" pitchFamily="18" charset="0"/>
                          </a:rPr>
                          <m:t>𝑗</m:t>
                        </m:r>
                      </m:sub>
                    </m:sSub>
                  </m:oMath>
                </a14:m>
                <a:r>
                  <a:rPr lang="pt-BR" sz="2000" noProof="1"/>
                  <a:t> e </a:t>
                </a:r>
                <a14:m>
                  <m:oMath xmlns:m="http://schemas.openxmlformats.org/officeDocument/2006/math">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𝑗</m:t>
                            </m:r>
                          </m:sub>
                        </m:sSub>
                      </m:e>
                    </m:d>
                    <m:r>
                      <a:rPr lang="pt-BR" sz="2000" b="0" i="1" noProof="1" dirty="0" smtClean="0">
                        <a:latin typeface="Cambria Math" panose="02040503050406030204" pitchFamily="18" charset="0"/>
                        <a:ea typeface="Cambria Math" panose="02040503050406030204" pitchFamily="18" charset="0"/>
                      </a:rPr>
                      <m:t>&lt;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𝑢</m:t>
                        </m:r>
                      </m:e>
                      <m:sub>
                        <m:r>
                          <a:rPr lang="pt-BR" sz="2000" i="1" noProof="1" dirty="0">
                            <a:latin typeface="Cambria Math" panose="02040503050406030204" pitchFamily="18" charset="0"/>
                          </a:rPr>
                          <m:t>𝑖</m:t>
                        </m:r>
                      </m:sub>
                    </m:sSub>
                    <m:d>
                      <m:dPr>
                        <m:ctrlPr>
                          <a:rPr lang="pt-BR" sz="2000" i="1" noProof="1" dirty="0">
                            <a:latin typeface="Cambria Math" panose="02040503050406030204" pitchFamily="18" charset="0"/>
                          </a:rPr>
                        </m:ctrlPr>
                      </m:dPr>
                      <m:e>
                        <m:r>
                          <a:rPr lang="pt-BR" sz="2000" i="1" noProof="1" dirty="0">
                            <a:latin typeface="Cambria Math" panose="02040503050406030204" pitchFamily="18" charset="0"/>
                          </a:rPr>
                          <m:t> </m:t>
                        </m:r>
                        <m:sSubSup>
                          <m:sSubSupPr>
                            <m:ctrlPr>
                              <a:rPr lang="pt-BR" sz="2000" i="1" noProof="1" dirty="0">
                                <a:latin typeface="Cambria Math" panose="02040503050406030204" pitchFamily="18" charset="0"/>
                              </a:rPr>
                            </m:ctrlPr>
                          </m:sSubSup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𝑖</m:t>
                            </m:r>
                          </m:sub>
                          <m:sup>
                            <m:r>
                              <a:rPr lang="pt-BR" sz="2000" i="1" noProof="1" dirty="0">
                                <a:latin typeface="Cambria Math" panose="02040503050406030204" pitchFamily="18" charset="0"/>
                              </a:rPr>
                              <m:t>′′</m:t>
                            </m:r>
                          </m:sup>
                        </m:sSubSup>
                        <m:r>
                          <a:rPr lang="pt-BR" sz="2000" i="1" noProof="1" dirty="0">
                            <a:latin typeface="Cambria Math" panose="02040503050406030204" pitchFamily="18" charset="0"/>
                          </a:rPr>
                          <m:t>, </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𝑠</m:t>
                            </m:r>
                          </m:e>
                          <m:sub>
                            <m:r>
                              <a:rPr lang="pt-BR" sz="2000" i="1" noProof="1" dirty="0">
                                <a:latin typeface="Cambria Math" panose="02040503050406030204" pitchFamily="18" charset="0"/>
                              </a:rPr>
                              <m:t>𝑗</m:t>
                            </m:r>
                          </m:sub>
                        </m:sSub>
                      </m:e>
                    </m:d>
                  </m:oMath>
                </a14:m>
                <a:r>
                  <a:rPr lang="pt-BR" sz="2000" noProof="1"/>
                  <a:t> para algum </a:t>
                </a:r>
                <a14:m>
                  <m:oMath xmlns:m="http://schemas.openxmlformats.org/officeDocument/2006/math">
                    <m:sSub>
                      <m:sSubPr>
                        <m:ctrlPr>
                          <a:rPr lang="pt-BR" sz="2000" b="0" i="1" noProof="1" smtClean="0">
                            <a:latin typeface="Cambria Math" panose="02040503050406030204" pitchFamily="18" charset="0"/>
                          </a:rPr>
                        </m:ctrlPr>
                      </m:sSubPr>
                      <m:e>
                        <m:r>
                          <a:rPr lang="pt-BR" sz="2000" b="0" i="1" noProof="1" smtClean="0">
                            <a:latin typeface="Cambria Math" panose="02040503050406030204" pitchFamily="18" charset="0"/>
                          </a:rPr>
                          <m:t>𝑠</m:t>
                        </m:r>
                      </m:e>
                      <m:sub>
                        <m:r>
                          <a:rPr lang="pt-BR" sz="2000" b="0" i="1" noProof="1" smtClean="0">
                            <a:latin typeface="Cambria Math" panose="02040503050406030204" pitchFamily="18" charset="0"/>
                          </a:rPr>
                          <m:t>𝑗</m:t>
                        </m:r>
                      </m:sub>
                    </m:sSub>
                  </m:oMath>
                </a14:m>
                <a:r>
                  <a:rPr lang="pt-BR" sz="2000" noProof="1"/>
                  <a:t> </a:t>
                </a:r>
                <a14:m>
                  <m:oMath xmlns:m="http://schemas.openxmlformats.org/officeDocument/2006/math">
                    <m:r>
                      <a:rPr lang="en-US" sz="2000" i="1" noProof="1">
                        <a:latin typeface="Cambria Math" panose="02040503050406030204" pitchFamily="18" charset="0"/>
                      </a:rPr>
                      <m:t>∈</m:t>
                    </m:r>
                    <m:sSub>
                      <m:sSubPr>
                        <m:ctrlPr>
                          <a:rPr lang="pt-BR" sz="2000" i="1" noProof="1" dirty="0">
                            <a:latin typeface="Cambria Math" panose="02040503050406030204" pitchFamily="18" charset="0"/>
                          </a:rPr>
                        </m:ctrlPr>
                      </m:sSubPr>
                      <m:e>
                        <m:r>
                          <a:rPr lang="pt-BR" sz="2000" i="1" noProof="1" dirty="0">
                            <a:latin typeface="Cambria Math" panose="02040503050406030204" pitchFamily="18" charset="0"/>
                          </a:rPr>
                          <m:t>𝑆</m:t>
                        </m:r>
                      </m:e>
                      <m:sub>
                        <m:r>
                          <a:rPr lang="en-US" sz="2000" i="1" noProof="1" dirty="0">
                            <a:latin typeface="Cambria Math" panose="02040503050406030204" pitchFamily="18" charset="0"/>
                          </a:rPr>
                          <m:t>𝑗</m:t>
                        </m:r>
                      </m:sub>
                    </m:sSub>
                  </m:oMath>
                </a14:m>
                <a:r>
                  <a:rPr lang="pt-BR" sz="2000" noProof="1"/>
                  <a:t>.</a:t>
                </a:r>
              </a:p>
              <a:p>
                <a:pPr marL="0" indent="0" algn="just">
                  <a:lnSpc>
                    <a:spcPct val="100000"/>
                  </a:lnSpc>
                  <a:buNone/>
                </a:pPr>
                <a:endParaRPr lang="pt-BR" sz="2500" noProof="1"/>
              </a:p>
            </p:txBody>
          </p:sp>
        </mc:Choice>
        <mc:Fallback xmlns="">
          <p:sp>
            <p:nvSpPr>
              <p:cNvPr id="10" name="Content Placeholder 2">
                <a:extLst>
                  <a:ext uri="{FF2B5EF4-FFF2-40B4-BE49-F238E27FC236}">
                    <a16:creationId xmlns:a16="http://schemas.microsoft.com/office/drawing/2014/main" id="{5E2B54A6-DEB4-4A36-9BB6-2E49BE4D19AC}"/>
                  </a:ext>
                </a:extLst>
              </p:cNvPr>
              <p:cNvSpPr>
                <a:spLocks noGrp="1" noRot="1" noChangeAspect="1" noMove="1" noResize="1" noEditPoints="1" noAdjustHandles="1" noChangeArrowheads="1" noChangeShapeType="1" noTextEdit="1"/>
              </p:cNvSpPr>
              <p:nvPr>
                <p:ph idx="1"/>
              </p:nvPr>
            </p:nvSpPr>
            <p:spPr>
              <a:xfrm>
                <a:off x="838200" y="935210"/>
                <a:ext cx="10515600" cy="5786265"/>
              </a:xfrm>
              <a:blipFill>
                <a:blip r:embed="rId3"/>
                <a:stretch>
                  <a:fillRect l="-986" t="-737" r="-928"/>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FF0C76AA-9215-4685-847D-006E9ADE7ED8}"/>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8CBA0BCC-23C7-44D7-A5A2-068DD5F1CE5C}"/>
              </a:ext>
            </a:extLst>
          </p:cNvPr>
          <p:cNvSpPr>
            <a:spLocks noGrp="1"/>
          </p:cNvSpPr>
          <p:nvPr>
            <p:ph type="sldNum" sz="quarter" idx="12"/>
          </p:nvPr>
        </p:nvSpPr>
        <p:spPr/>
        <p:txBody>
          <a:bodyPr/>
          <a:lstStyle/>
          <a:p>
            <a:fld id="{AF67EEE8-F201-4410-BA13-233EFB93B646}" type="slidenum">
              <a:rPr lang="pt-BR" smtClean="0"/>
              <a:t>8</a:t>
            </a:fld>
            <a:endParaRPr lang="pt-BR"/>
          </a:p>
        </p:txBody>
      </p:sp>
    </p:spTree>
    <p:extLst>
      <p:ext uri="{BB962C8B-B14F-4D97-AF65-F5344CB8AC3E}">
        <p14:creationId xmlns:p14="http://schemas.microsoft.com/office/powerpoint/2010/main" val="23279917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96977C5-99F1-4F80-9B8E-0E3BDA439C2F}"/>
              </a:ext>
            </a:extLst>
          </p:cNvPr>
          <p:cNvSpPr>
            <a:spLocks noGrp="1"/>
          </p:cNvSpPr>
          <p:nvPr>
            <p:ph type="title"/>
          </p:nvPr>
        </p:nvSpPr>
        <p:spPr>
          <a:xfrm>
            <a:off x="838200" y="365125"/>
            <a:ext cx="10515600" cy="1325563"/>
          </a:xfrm>
        </p:spPr>
        <p:txBody>
          <a:bodyPr/>
          <a:lstStyle/>
          <a:p>
            <a:r>
              <a:rPr lang="pt-BR" b="1" noProof="1"/>
              <a:t>Arbitragem da oferta final</a:t>
            </a:r>
            <a:br>
              <a:rPr lang="pt-BR" b="1" noProof="1"/>
            </a:br>
            <a:r>
              <a:rPr lang="pt-BR" sz="2200" b="1" i="1" noProof="1"/>
              <a:t>Final offer arbitration</a:t>
            </a:r>
            <a:endParaRPr lang="pt-BR" sz="2200" b="1" noProof="1"/>
          </a:p>
        </p:txBody>
      </p:sp>
      <p:pic>
        <p:nvPicPr>
          <p:cNvPr id="8" name="Content Placeholder 5" descr="A picture containing bird&#10;&#10;Description automatically generated">
            <a:extLst>
              <a:ext uri="{FF2B5EF4-FFF2-40B4-BE49-F238E27FC236}">
                <a16:creationId xmlns:a16="http://schemas.microsoft.com/office/drawing/2014/main" id="{0DAC7F4F-7B3E-4B2C-A38A-B1AE8D581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19273"/>
            <a:ext cx="5785621" cy="3808492"/>
          </a:xfrm>
          <a:prstGeom prst="rect">
            <a:avLst/>
          </a:prstGeom>
        </p:spPr>
      </p:pic>
      <p:sp>
        <p:nvSpPr>
          <p:cNvPr id="9" name="TextBox 8">
            <a:extLst>
              <a:ext uri="{FF2B5EF4-FFF2-40B4-BE49-F238E27FC236}">
                <a16:creationId xmlns:a16="http://schemas.microsoft.com/office/drawing/2014/main" id="{39617D0D-9B7D-44BE-91CE-1512CE8323B1}"/>
              </a:ext>
            </a:extLst>
          </p:cNvPr>
          <p:cNvSpPr txBox="1"/>
          <p:nvPr/>
        </p:nvSpPr>
        <p:spPr>
          <a:xfrm>
            <a:off x="7099372" y="2515114"/>
            <a:ext cx="1693888" cy="369332"/>
          </a:xfrm>
          <a:prstGeom prst="rect">
            <a:avLst/>
          </a:prstGeom>
          <a:solidFill>
            <a:schemeClr val="bg1"/>
          </a:solidFill>
        </p:spPr>
        <p:txBody>
          <a:bodyPr wrap="square" rtlCol="0">
            <a:spAutoFit/>
          </a:bodyPr>
          <a:lstStyle/>
          <a:p>
            <a:r>
              <a:rPr lang="pt-BR" b="1" dirty="0"/>
              <a:t>é escolhido</a:t>
            </a:r>
          </a:p>
        </p:txBody>
      </p:sp>
      <p:sp>
        <p:nvSpPr>
          <p:cNvPr id="10" name="TextBox 9">
            <a:extLst>
              <a:ext uri="{FF2B5EF4-FFF2-40B4-BE49-F238E27FC236}">
                <a16:creationId xmlns:a16="http://schemas.microsoft.com/office/drawing/2014/main" id="{FA5B11A8-C303-4340-A01C-DC5FB477C380}"/>
              </a:ext>
            </a:extLst>
          </p:cNvPr>
          <p:cNvSpPr txBox="1"/>
          <p:nvPr/>
        </p:nvSpPr>
        <p:spPr>
          <a:xfrm>
            <a:off x="9871581" y="2515114"/>
            <a:ext cx="1437249" cy="369332"/>
          </a:xfrm>
          <a:prstGeom prst="rect">
            <a:avLst/>
          </a:prstGeom>
          <a:solidFill>
            <a:schemeClr val="bg1"/>
          </a:solidFill>
        </p:spPr>
        <p:txBody>
          <a:bodyPr wrap="square" rtlCol="0">
            <a:spAutoFit/>
          </a:bodyPr>
          <a:lstStyle/>
          <a:p>
            <a:r>
              <a:rPr lang="pt-BR" b="1" dirty="0"/>
              <a:t>é escolhido</a:t>
            </a:r>
          </a:p>
        </p:txBody>
      </p:sp>
      <p:cxnSp>
        <p:nvCxnSpPr>
          <p:cNvPr id="11" name="Straight Arrow Connector 10">
            <a:extLst>
              <a:ext uri="{FF2B5EF4-FFF2-40B4-BE49-F238E27FC236}">
                <a16:creationId xmlns:a16="http://schemas.microsoft.com/office/drawing/2014/main" id="{3A27C0EB-A191-46B9-868A-2A3689C2BE24}"/>
              </a:ext>
            </a:extLst>
          </p:cNvPr>
          <p:cNvCxnSpPr>
            <a:cxnSpLocks/>
          </p:cNvCxnSpPr>
          <p:nvPr/>
        </p:nvCxnSpPr>
        <p:spPr>
          <a:xfrm>
            <a:off x="3701589" y="4416380"/>
            <a:ext cx="0" cy="185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6931E0E-47D4-4050-BF99-A5C2B3BDF5DE}"/>
              </a:ext>
            </a:extLst>
          </p:cNvPr>
          <p:cNvSpPr txBox="1"/>
          <p:nvPr/>
        </p:nvSpPr>
        <p:spPr>
          <a:xfrm>
            <a:off x="7451471" y="5113789"/>
            <a:ext cx="3138734" cy="369332"/>
          </a:xfrm>
          <a:prstGeom prst="rect">
            <a:avLst/>
          </a:prstGeom>
          <a:solidFill>
            <a:schemeClr val="bg1"/>
          </a:solidFill>
        </p:spPr>
        <p:txBody>
          <a:bodyPr wrap="square" rtlCol="0">
            <a:spAutoFit/>
          </a:bodyPr>
          <a:lstStyle/>
          <a:p>
            <a:r>
              <a:rPr lang="pt-BR" b="1" dirty="0"/>
              <a:t>Joga uma moeda para decidir</a:t>
            </a:r>
          </a:p>
        </p:txBody>
      </p:sp>
      <p:sp>
        <p:nvSpPr>
          <p:cNvPr id="17" name="Rectangle 16">
            <a:extLst>
              <a:ext uri="{FF2B5EF4-FFF2-40B4-BE49-F238E27FC236}">
                <a16:creationId xmlns:a16="http://schemas.microsoft.com/office/drawing/2014/main" id="{2813DC0A-9635-4833-A734-A26FDADF67E7}"/>
              </a:ext>
            </a:extLst>
          </p:cNvPr>
          <p:cNvSpPr/>
          <p:nvPr/>
        </p:nvSpPr>
        <p:spPr>
          <a:xfrm>
            <a:off x="3525278" y="4138816"/>
            <a:ext cx="387155" cy="296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Straight Arrow Connector 17">
            <a:extLst>
              <a:ext uri="{FF2B5EF4-FFF2-40B4-BE49-F238E27FC236}">
                <a16:creationId xmlns:a16="http://schemas.microsoft.com/office/drawing/2014/main" id="{2E24E0FC-D11B-42F0-B136-D138F595D3A4}"/>
              </a:ext>
            </a:extLst>
          </p:cNvPr>
          <p:cNvCxnSpPr>
            <a:cxnSpLocks/>
          </p:cNvCxnSpPr>
          <p:nvPr/>
        </p:nvCxnSpPr>
        <p:spPr>
          <a:xfrm flipV="1">
            <a:off x="8806301" y="4426056"/>
            <a:ext cx="0" cy="2430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F0BE5054-7ED2-4A19-8038-F2632F500458}"/>
                  </a:ext>
                </a:extLst>
              </p:cNvPr>
              <p:cNvSpPr txBox="1">
                <a:spLocks/>
              </p:cNvSpPr>
              <p:nvPr/>
            </p:nvSpPr>
            <p:spPr>
              <a:xfrm>
                <a:off x="800059" y="2141537"/>
                <a:ext cx="49309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Aft>
                    <a:spcPts val="1000"/>
                  </a:spcAft>
                </a:pPr>
                <a:r>
                  <a:rPr lang="pt-BR" noProof="1"/>
                  <a:t>Dado que </a:t>
                </a:r>
                <a14:m>
                  <m:oMath xmlns:m="http://schemas.openxmlformats.org/officeDocument/2006/math">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𝑤</m:t>
                        </m:r>
                      </m:e>
                      <m:sub>
                        <m:r>
                          <a:rPr lang="pt-BR" i="1" noProof="1" dirty="0" smtClean="0">
                            <a:latin typeface="Cambria Math" panose="02040503050406030204" pitchFamily="18" charset="0"/>
                          </a:rPr>
                          <m:t>𝑓</m:t>
                        </m:r>
                      </m:sub>
                    </m:sSub>
                    <m:r>
                      <a:rPr lang="pt-BR" i="1" noProof="1" dirty="0" smtClean="0">
                        <a:latin typeface="Cambria Math" panose="02040503050406030204" pitchFamily="18" charset="0"/>
                      </a:rPr>
                      <m:t>&lt;</m:t>
                    </m:r>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𝑤</m:t>
                        </m:r>
                      </m:e>
                      <m:sub>
                        <m:r>
                          <a:rPr lang="pt-BR" i="1" noProof="1" dirty="0" smtClean="0">
                            <a:latin typeface="Cambria Math" panose="02040503050406030204" pitchFamily="18" charset="0"/>
                          </a:rPr>
                          <m:t>𝑢</m:t>
                        </m:r>
                      </m:sub>
                    </m:sSub>
                  </m:oMath>
                </a14:m>
                <a:r>
                  <a:rPr lang="pt-BR" noProof="1"/>
                  <a:t>,</a:t>
                </a:r>
                <a:r>
                  <a:rPr lang="pt-BR" noProof="1">
                    <a:solidFill>
                      <a:srgbClr val="FF0000"/>
                    </a:solidFill>
                  </a:rPr>
                  <a:t>*</a:t>
                </a:r>
                <a:r>
                  <a:rPr lang="pt-BR" noProof="1"/>
                  <a:t> o árbitro escolhe:</a:t>
                </a:r>
              </a:p>
              <a:p>
                <a:pPr lvl="1" algn="just">
                  <a:spcBef>
                    <a:spcPts val="1000"/>
                  </a:spcBef>
                  <a:spcAft>
                    <a:spcPts val="1000"/>
                  </a:spcAft>
                </a:pPr>
                <a:r>
                  <a:rPr lang="pt-BR" noProof="1"/>
                  <a:t> </a:t>
                </a:r>
                <a14:m>
                  <m:oMath xmlns:m="http://schemas.openxmlformats.org/officeDocument/2006/math">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𝑤</m:t>
                        </m:r>
                      </m:e>
                      <m:sub>
                        <m:r>
                          <a:rPr lang="pt-BR" i="1" noProof="1" dirty="0" smtClean="0">
                            <a:latin typeface="Cambria Math" panose="02040503050406030204" pitchFamily="18" charset="0"/>
                          </a:rPr>
                          <m:t>𝑓</m:t>
                        </m:r>
                      </m:sub>
                    </m:sSub>
                  </m:oMath>
                </a14:m>
                <a:r>
                  <a:rPr lang="pt-BR" noProof="1"/>
                  <a:t> se </a:t>
                </a:r>
                <a14:m>
                  <m:oMath xmlns:m="http://schemas.openxmlformats.org/officeDocument/2006/math">
                    <m:r>
                      <a:rPr lang="pt-BR" i="1" noProof="1" dirty="0" smtClean="0">
                        <a:latin typeface="Cambria Math" panose="02040503050406030204" pitchFamily="18" charset="0"/>
                      </a:rPr>
                      <m:t>𝑥</m:t>
                    </m:r>
                    <m:r>
                      <a:rPr lang="pt-BR" i="1" noProof="1" dirty="0" smtClean="0">
                        <a:latin typeface="Cambria Math" panose="02040503050406030204" pitchFamily="18" charset="0"/>
                      </a:rPr>
                      <m:t>&lt;(</m:t>
                    </m:r>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𝑤</m:t>
                        </m:r>
                      </m:e>
                      <m:sub>
                        <m:r>
                          <a:rPr lang="pt-BR" i="1" noProof="1" dirty="0" smtClean="0">
                            <a:latin typeface="Cambria Math" panose="02040503050406030204" pitchFamily="18" charset="0"/>
                          </a:rPr>
                          <m:t>𝑓</m:t>
                        </m:r>
                      </m:sub>
                    </m:sSub>
                    <m:r>
                      <a:rPr lang="pt-BR" i="1" noProof="1" dirty="0" smtClean="0">
                        <a:latin typeface="Cambria Math" panose="02040503050406030204" pitchFamily="18" charset="0"/>
                      </a:rPr>
                      <m:t>+</m:t>
                    </m:r>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𝑤</m:t>
                        </m:r>
                      </m:e>
                      <m:sub>
                        <m:r>
                          <a:rPr lang="pt-BR" i="1" noProof="1" dirty="0" smtClean="0">
                            <a:latin typeface="Cambria Math" panose="02040503050406030204" pitchFamily="18" charset="0"/>
                          </a:rPr>
                          <m:t>𝑢</m:t>
                        </m:r>
                      </m:sub>
                    </m:sSub>
                    <m:r>
                      <a:rPr lang="pt-BR" i="1" noProof="1" dirty="0" smtClean="0">
                        <a:latin typeface="Cambria Math" panose="02040503050406030204" pitchFamily="18" charset="0"/>
                      </a:rPr>
                      <m:t>)/2</m:t>
                    </m:r>
                  </m:oMath>
                </a14:m>
                <a:endParaRPr lang="pt-BR" noProof="1"/>
              </a:p>
              <a:p>
                <a:pPr lvl="1" algn="just">
                  <a:spcBef>
                    <a:spcPts val="1000"/>
                  </a:spcBef>
                  <a:spcAft>
                    <a:spcPts val="1000"/>
                  </a:spcAft>
                </a:pPr>
                <a14:m>
                  <m:oMath xmlns:m="http://schemas.openxmlformats.org/officeDocument/2006/math">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𝑤</m:t>
                        </m:r>
                      </m:e>
                      <m:sub>
                        <m:r>
                          <a:rPr lang="pt-BR" i="1" noProof="1" dirty="0">
                            <a:latin typeface="Cambria Math" panose="02040503050406030204" pitchFamily="18" charset="0"/>
                          </a:rPr>
                          <m:t>𝑢</m:t>
                        </m:r>
                      </m:sub>
                    </m:sSub>
                  </m:oMath>
                </a14:m>
                <a:r>
                  <a:rPr lang="pt-BR" noProof="1"/>
                  <a:t> se </a:t>
                </a:r>
                <a14:m>
                  <m:oMath xmlns:m="http://schemas.openxmlformats.org/officeDocument/2006/math">
                    <m:r>
                      <a:rPr lang="pt-BR" i="1" noProof="1" dirty="0" smtClean="0">
                        <a:latin typeface="Cambria Math" panose="02040503050406030204" pitchFamily="18" charset="0"/>
                      </a:rPr>
                      <m:t>𝑥</m:t>
                    </m:r>
                    <m:r>
                      <a:rPr lang="pt-BR" i="1" noProof="1" dirty="0" smtClean="0">
                        <a:latin typeface="Cambria Math" panose="02040503050406030204" pitchFamily="18" charset="0"/>
                      </a:rPr>
                      <m:t>&gt;(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Sub>
                    <m:r>
                      <a:rPr lang="pt-BR" i="1" noProof="1" dirty="0">
                        <a:latin typeface="Cambria Math" panose="02040503050406030204" pitchFamily="18" charset="0"/>
                      </a:rPr>
                      <m:t>)/2</m:t>
                    </m:r>
                  </m:oMath>
                </a14:m>
                <a:endParaRPr lang="pt-BR" noProof="1"/>
              </a:p>
              <a:p>
                <a:pPr lvl="1" algn="just">
                  <a:spcBef>
                    <a:spcPts val="1000"/>
                  </a:spcBef>
                  <a:spcAft>
                    <a:spcPts val="1000"/>
                  </a:spcAft>
                </a:pPr>
                <a:r>
                  <a:rPr lang="pt-BR" noProof="1"/>
                  <a:t>Aleatoriza se </a:t>
                </a:r>
                <a14:m>
                  <m:oMath xmlns:m="http://schemas.openxmlformats.org/officeDocument/2006/math">
                    <m:r>
                      <a:rPr lang="pt-BR" i="1" noProof="1" dirty="0">
                        <a:latin typeface="Cambria Math" panose="02040503050406030204" pitchFamily="18" charset="0"/>
                      </a:rPr>
                      <m:t>𝑥</m:t>
                    </m:r>
                    <m:r>
                      <a:rPr lang="pt-BR" i="1" noProof="1" dirty="0" smtClean="0">
                        <a:latin typeface="Cambria Math" panose="02040503050406030204" pitchFamily="18" charset="0"/>
                      </a:rPr>
                      <m:t>=</m:t>
                    </m:r>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Sub>
                    <m:r>
                      <a:rPr lang="pt-BR" i="1" noProof="1" dirty="0">
                        <a:latin typeface="Cambria Math" panose="02040503050406030204" pitchFamily="18" charset="0"/>
                      </a:rPr>
                      <m:t>)/2</m:t>
                    </m:r>
                  </m:oMath>
                </a14:m>
                <a:endParaRPr lang="pt-BR" noProof="1"/>
              </a:p>
              <a:p>
                <a:pPr lvl="1" algn="just">
                  <a:spcBef>
                    <a:spcPts val="1000"/>
                  </a:spcBef>
                  <a:spcAft>
                    <a:spcPts val="1000"/>
                  </a:spcAft>
                </a:pPr>
                <a:endParaRPr lang="pt-BR" noProof="1"/>
              </a:p>
            </p:txBody>
          </p:sp>
        </mc:Choice>
        <mc:Fallback xmlns="">
          <p:sp>
            <p:nvSpPr>
              <p:cNvPr id="14" name="Content Placeholder 2">
                <a:extLst>
                  <a:ext uri="{FF2B5EF4-FFF2-40B4-BE49-F238E27FC236}">
                    <a16:creationId xmlns:a16="http://schemas.microsoft.com/office/drawing/2014/main" id="{F0BE5054-7ED2-4A19-8038-F2632F500458}"/>
                  </a:ext>
                </a:extLst>
              </p:cNvPr>
              <p:cNvSpPr txBox="1">
                <a:spLocks noRot="1" noChangeAspect="1" noMove="1" noResize="1" noEditPoints="1" noAdjustHandles="1" noChangeArrowheads="1" noChangeShapeType="1" noTextEdit="1"/>
              </p:cNvSpPr>
              <p:nvPr/>
            </p:nvSpPr>
            <p:spPr>
              <a:xfrm>
                <a:off x="800059" y="2141537"/>
                <a:ext cx="4930923" cy="4351338"/>
              </a:xfrm>
              <a:prstGeom prst="rect">
                <a:avLst/>
              </a:prstGeom>
              <a:blipFill>
                <a:blip r:embed="rId4"/>
                <a:stretch>
                  <a:fillRect l="-2225" t="-1961" r="-2596"/>
                </a:stretch>
              </a:blipFill>
            </p:spPr>
            <p:txBody>
              <a:bodyPr/>
              <a:lstStyle/>
              <a:p>
                <a:r>
                  <a:rPr lang="pt-BR">
                    <a:noFill/>
                  </a:rPr>
                  <a:t> </a:t>
                </a:r>
              </a:p>
            </p:txBody>
          </p:sp>
        </mc:Fallback>
      </mc:AlternateContent>
      <p:sp>
        <p:nvSpPr>
          <p:cNvPr id="3" name="Footer Placeholder 2">
            <a:extLst>
              <a:ext uri="{FF2B5EF4-FFF2-40B4-BE49-F238E27FC236}">
                <a16:creationId xmlns:a16="http://schemas.microsoft.com/office/drawing/2014/main" id="{CCCE5A1A-54C0-4C85-AAB0-D015CB474B42}"/>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B90D78E2-92C3-4733-B573-98B347E15ADF}"/>
              </a:ext>
            </a:extLst>
          </p:cNvPr>
          <p:cNvSpPr>
            <a:spLocks noGrp="1"/>
          </p:cNvSpPr>
          <p:nvPr>
            <p:ph type="sldNum" sz="quarter" idx="12"/>
          </p:nvPr>
        </p:nvSpPr>
        <p:spPr/>
        <p:txBody>
          <a:bodyPr/>
          <a:lstStyle/>
          <a:p>
            <a:fld id="{AF67EEE8-F201-4410-BA13-233EFB93B646}" type="slidenum">
              <a:rPr lang="pt-BR" smtClean="0"/>
              <a:t>80</a:t>
            </a:fld>
            <a:endParaRPr lang="pt-BR"/>
          </a:p>
        </p:txBody>
      </p:sp>
    </p:spTree>
    <p:extLst>
      <p:ext uri="{BB962C8B-B14F-4D97-AF65-F5344CB8AC3E}">
        <p14:creationId xmlns:p14="http://schemas.microsoft.com/office/powerpoint/2010/main" val="28252643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p:txBody>
              <a:bodyPr>
                <a:normAutofit fontScale="92500" lnSpcReduction="10000"/>
              </a:bodyPr>
              <a:lstStyle/>
              <a:p>
                <a:pPr algn="just"/>
                <a:r>
                  <a:rPr lang="pt-BR" noProof="1"/>
                  <a:t>O árbitro sabe o valor de </a:t>
                </a:r>
                <a14:m>
                  <m:oMath xmlns:m="http://schemas.openxmlformats.org/officeDocument/2006/math">
                    <m:r>
                      <a:rPr lang="pt-BR" b="0" i="1" noProof="1" smtClean="0">
                        <a:latin typeface="Cambria Math" panose="02040503050406030204" pitchFamily="18" charset="0"/>
                      </a:rPr>
                      <m:t>𝑥</m:t>
                    </m:r>
                  </m:oMath>
                </a14:m>
                <a:r>
                  <a:rPr lang="pt-BR" noProof="1"/>
                  <a:t>, mas as partes não sabem</a:t>
                </a:r>
              </a:p>
              <a:p>
                <a:pPr algn="just"/>
                <a:endParaRPr lang="pt-BR" noProof="1"/>
              </a:p>
              <a:p>
                <a:pPr algn="just"/>
                <a:r>
                  <a:rPr lang="pt-BR" noProof="1"/>
                  <a:t>Para as partes, </a:t>
                </a:r>
                <a14:m>
                  <m:oMath xmlns:m="http://schemas.openxmlformats.org/officeDocument/2006/math">
                    <m:r>
                      <a:rPr lang="pt-BR" i="1" noProof="1" dirty="0" smtClean="0">
                        <a:latin typeface="Cambria Math" panose="02040503050406030204" pitchFamily="18" charset="0"/>
                      </a:rPr>
                      <m:t>𝑥</m:t>
                    </m:r>
                  </m:oMath>
                </a14:m>
                <a:r>
                  <a:rPr lang="pt-BR" noProof="1"/>
                  <a:t> é uma v.a, com função de distribuição acumulada </a:t>
                </a:r>
                <a14:m>
                  <m:oMath xmlns:m="http://schemas.openxmlformats.org/officeDocument/2006/math">
                    <m:r>
                      <a:rPr lang="pt-BR" b="0" i="1" noProof="1" dirty="0" smtClean="0">
                        <a:latin typeface="Cambria Math" panose="02040503050406030204" pitchFamily="18" charset="0"/>
                      </a:rPr>
                      <m:t>𝐹</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𝑥</m:t>
                    </m:r>
                    <m:r>
                      <a:rPr lang="pt-BR" b="0" i="1" noProof="1" dirty="0" smtClean="0">
                        <a:latin typeface="Cambria Math" panose="02040503050406030204" pitchFamily="18" charset="0"/>
                      </a:rPr>
                      <m:t>)</m:t>
                    </m:r>
                  </m:oMath>
                </a14:m>
                <a:r>
                  <a:rPr lang="pt-BR" noProof="1"/>
                  <a:t> e função densidade de probabilidade </a:t>
                </a:r>
                <a14:m>
                  <m:oMath xmlns:m="http://schemas.openxmlformats.org/officeDocument/2006/math">
                    <m:r>
                      <a:rPr lang="pt-BR" b="0" i="1" noProof="1" dirty="0" smtClean="0">
                        <a:latin typeface="Cambria Math" panose="02040503050406030204" pitchFamily="18" charset="0"/>
                      </a:rPr>
                      <m:t>𝑓</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𝑥</m:t>
                    </m:r>
                    <m:r>
                      <a:rPr lang="pt-BR" b="0" i="1" noProof="1" dirty="0" smtClean="0">
                        <a:latin typeface="Cambria Math" panose="02040503050406030204" pitchFamily="18" charset="0"/>
                      </a:rPr>
                      <m:t>)</m:t>
                    </m:r>
                  </m:oMath>
                </a14:m>
                <a:r>
                  <a:rPr lang="pt-BR" noProof="1"/>
                  <a:t>. Desse modo, acreditam que</a:t>
                </a:r>
                <a:r>
                  <a:rPr lang="en-US" noProof="1"/>
                  <a:t>:</a:t>
                </a:r>
              </a:p>
              <a:p>
                <a:pPr algn="just"/>
                <a:endParaRPr lang="pt-BR" noProof="1">
                  <a:solidFill>
                    <a:srgbClr val="FF0000"/>
                  </a:solidFill>
                </a:endParaRPr>
              </a:p>
              <a:p>
                <a:pPr marL="0" indent="0" algn="ctr">
                  <a:buNone/>
                </a:pPr>
                <a14:m>
                  <m:oMathPara xmlns:m="http://schemas.openxmlformats.org/officeDocument/2006/math">
                    <m:oMathParaPr>
                      <m:jc m:val="centerGroup"/>
                    </m:oMathParaPr>
                    <m:oMath xmlns:m="http://schemas.openxmlformats.org/officeDocument/2006/math">
                      <m:r>
                        <a:rPr lang="pt-BR" b="0" i="1" noProof="1" dirty="0" smtClean="0">
                          <a:latin typeface="Cambria Math" panose="02040503050406030204" pitchFamily="18" charset="0"/>
                        </a:rPr>
                        <m:t>𝑃𝑟</m:t>
                      </m:r>
                      <m:d>
                        <m:dPr>
                          <m:begChr m:val="{"/>
                          <m:endChr m:val="}"/>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rPr>
                            <m:t> </m:t>
                          </m:r>
                          <m:r>
                            <a:rPr lang="pt-BR" i="1" noProof="1" dirty="0">
                              <a:latin typeface="Cambria Math" panose="02040503050406030204" pitchFamily="18" charset="0"/>
                            </a:rPr>
                            <m:t>𝑠𝑒𝑗𝑎</m:t>
                          </m:r>
                          <m:r>
                            <a:rPr lang="pt-BR" i="1" noProof="1" dirty="0">
                              <a:latin typeface="Cambria Math" panose="02040503050406030204" pitchFamily="18" charset="0"/>
                            </a:rPr>
                            <m:t> </m:t>
                          </m:r>
                          <m:r>
                            <a:rPr lang="pt-BR" i="1" noProof="1" dirty="0">
                              <a:latin typeface="Cambria Math" panose="02040503050406030204" pitchFamily="18" charset="0"/>
                            </a:rPr>
                            <m:t>𝑒𝑠𝑐𝑜𝑙h𝑖𝑑𝑜</m:t>
                          </m:r>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𝑃𝑟</m:t>
                      </m:r>
                      <m:d>
                        <m:dPr>
                          <m:begChr m:val="{"/>
                          <m:endChr m:val="}"/>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𝑥</m:t>
                          </m:r>
                          <m:r>
                            <a:rPr lang="pt-BR" b="0" i="1" noProof="1" dirty="0" smtClean="0">
                              <a:latin typeface="Cambria Math" panose="02040503050406030204" pitchFamily="18" charset="0"/>
                            </a:rPr>
                            <m:t>&lt;</m:t>
                          </m:r>
                          <m:f>
                            <m:fPr>
                              <m:ctrlPr>
                                <a:rPr lang="pt-BR" b="0" i="1" noProof="1" dirty="0" smtClean="0">
                                  <a:latin typeface="Cambria Math" panose="02040503050406030204" pitchFamily="18" charset="0"/>
                                </a:rPr>
                              </m:ctrlPr>
                            </m:fPr>
                            <m:num>
                              <m:d>
                                <m:dPr>
                                  <m:ctrlPr>
                                    <a:rPr lang="pt-BR" b="0" i="1" noProof="1" dirty="0" smtClean="0">
                                      <a:latin typeface="Cambria Math" panose="02040503050406030204" pitchFamily="18" charset="0"/>
                                    </a:rPr>
                                  </m:ctrlPr>
                                </m:dPr>
                                <m:e>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𝑢</m:t>
                                      </m:r>
                                    </m:sub>
                                  </m:sSub>
                                </m:e>
                              </m:d>
                            </m:num>
                            <m:den>
                              <m:r>
                                <a:rPr lang="pt-BR" b="0" i="1" noProof="1" dirty="0" smtClean="0">
                                  <a:latin typeface="Cambria Math" panose="02040503050406030204" pitchFamily="18" charset="0"/>
                                </a:rPr>
                                <m:t>2</m:t>
                              </m:r>
                            </m:den>
                          </m:f>
                        </m:e>
                      </m:d>
                      <m:r>
                        <a:rPr lang="pt-BR" b="0" i="1" noProof="1" dirty="0" smtClean="0">
                          <a:latin typeface="Cambria Math" panose="02040503050406030204" pitchFamily="18" charset="0"/>
                        </a:rPr>
                        <m:t>=</m:t>
                      </m:r>
                      <m:r>
                        <a:rPr lang="pt-BR" b="0" i="1" noProof="1" dirty="0" smtClean="0">
                          <a:latin typeface="Cambria Math" panose="02040503050406030204" pitchFamily="18" charset="0"/>
                        </a:rPr>
                        <m:t>𝐹</m:t>
                      </m:r>
                      <m:d>
                        <m:dPr>
                          <m:ctrlPr>
                            <a:rPr lang="pt-BR" b="0" i="1" noProof="1" dirty="0" smtClean="0">
                              <a:latin typeface="Cambria Math" panose="02040503050406030204" pitchFamily="18" charset="0"/>
                            </a:rPr>
                          </m:ctrlPr>
                        </m:dPr>
                        <m:e>
                          <m:f>
                            <m:fPr>
                              <m:ctrlPr>
                                <a:rPr lang="pt-BR" b="0" i="1" noProof="1" dirty="0" smtClean="0">
                                  <a:latin typeface="Cambria Math" panose="02040503050406030204" pitchFamily="18" charset="0"/>
                                </a:rPr>
                              </m:ctrlPr>
                            </m:fPr>
                            <m:num>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Sub>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𝑢</m:t>
                                  </m:r>
                                </m:sub>
                              </m:sSub>
                            </m:num>
                            <m:den>
                              <m:r>
                                <a:rPr lang="pt-BR" b="0" i="1" noProof="1" dirty="0" smtClean="0">
                                  <a:latin typeface="Cambria Math" panose="02040503050406030204" pitchFamily="18" charset="0"/>
                                </a:rPr>
                                <m:t>2</m:t>
                              </m:r>
                            </m:den>
                          </m:f>
                        </m:e>
                      </m:d>
                    </m:oMath>
                  </m:oMathPara>
                </a14:m>
                <a:endParaRPr lang="pt-BR" noProof="1"/>
              </a:p>
              <a:p>
                <a:pPr marL="0" indent="0" algn="ctr">
                  <a:buNone/>
                </a:pPr>
                <a:endParaRPr lang="pt-BR" i="1" noProof="1">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i="1" noProof="1" dirty="0">
                          <a:latin typeface="Cambria Math" panose="02040503050406030204" pitchFamily="18" charset="0"/>
                        </a:rPr>
                        <m:t>𝑃𝑟</m:t>
                      </m:r>
                      <m:d>
                        <m:dPr>
                          <m:begChr m:val="{"/>
                          <m:endChr m:val="}"/>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b="0" i="1" noProof="1" dirty="0" smtClean="0">
                                  <a:latin typeface="Cambria Math" panose="02040503050406030204" pitchFamily="18" charset="0"/>
                                </a:rPr>
                                <m:t>𝑢</m:t>
                              </m:r>
                            </m:sub>
                          </m:sSub>
                          <m:r>
                            <a:rPr lang="pt-BR" i="1" noProof="1" dirty="0">
                              <a:latin typeface="Cambria Math" panose="02040503050406030204" pitchFamily="18" charset="0"/>
                            </a:rPr>
                            <m:t> </m:t>
                          </m:r>
                          <m:r>
                            <a:rPr lang="pt-BR" i="1" noProof="1" dirty="0">
                              <a:latin typeface="Cambria Math" panose="02040503050406030204" pitchFamily="18" charset="0"/>
                            </a:rPr>
                            <m:t>𝑠𝑒𝑗𝑎</m:t>
                          </m:r>
                          <m:r>
                            <a:rPr lang="pt-BR" i="1" noProof="1" dirty="0">
                              <a:latin typeface="Cambria Math" panose="02040503050406030204" pitchFamily="18" charset="0"/>
                            </a:rPr>
                            <m:t> </m:t>
                          </m:r>
                          <m:r>
                            <a:rPr lang="pt-BR" i="1" noProof="1" dirty="0">
                              <a:latin typeface="Cambria Math" panose="02040503050406030204" pitchFamily="18" charset="0"/>
                            </a:rPr>
                            <m:t>𝑒𝑠𝑐𝑜𝑙h𝑖𝑑𝑜</m:t>
                          </m:r>
                        </m:e>
                      </m:d>
                      <m:r>
                        <a:rPr lang="pt-BR" i="1" noProof="1" dirty="0">
                          <a:latin typeface="Cambria Math" panose="02040503050406030204" pitchFamily="18" charset="0"/>
                        </a:rPr>
                        <m:t>=</m:t>
                      </m:r>
                      <m:r>
                        <a:rPr lang="pt-BR" i="1" noProof="1" dirty="0">
                          <a:latin typeface="Cambria Math" panose="02040503050406030204" pitchFamily="18" charset="0"/>
                        </a:rPr>
                        <m:t>𝑃𝑟</m:t>
                      </m:r>
                      <m:d>
                        <m:dPr>
                          <m:begChr m:val="{"/>
                          <m:endChr m:val="}"/>
                          <m:ctrlPr>
                            <a:rPr lang="pt-BR" i="1" noProof="1" dirty="0">
                              <a:latin typeface="Cambria Math" panose="02040503050406030204" pitchFamily="18" charset="0"/>
                            </a:rPr>
                          </m:ctrlPr>
                        </m:dPr>
                        <m:e>
                          <m:r>
                            <a:rPr lang="pt-BR" i="1" noProof="1" dirty="0">
                              <a:latin typeface="Cambria Math" panose="02040503050406030204" pitchFamily="18" charset="0"/>
                            </a:rPr>
                            <m:t>𝑥</m:t>
                          </m:r>
                          <m:r>
                            <a:rPr lang="pt-BR" b="0" i="1" noProof="1" dirty="0" smtClean="0">
                              <a:latin typeface="Cambria Math" panose="02040503050406030204" pitchFamily="18" charset="0"/>
                            </a:rPr>
                            <m:t>&gt;</m:t>
                          </m:r>
                          <m:f>
                            <m:fPr>
                              <m:ctrlPr>
                                <a:rPr lang="pt-BR" i="1" noProof="1" dirty="0">
                                  <a:latin typeface="Cambria Math" panose="02040503050406030204" pitchFamily="18" charset="0"/>
                                </a:rPr>
                              </m:ctrlPr>
                            </m:fPr>
                            <m:num>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Sub>
                                </m:e>
                              </m:d>
                            </m:num>
                            <m:den>
                              <m:r>
                                <a:rPr lang="pt-BR" i="1" noProof="1" dirty="0">
                                  <a:latin typeface="Cambria Math" panose="02040503050406030204" pitchFamily="18" charset="0"/>
                                </a:rPr>
                                <m:t>2</m:t>
                              </m:r>
                            </m:den>
                          </m:f>
                        </m:e>
                      </m:d>
                      <m:r>
                        <a:rPr lang="pt-BR" b="0" i="1" noProof="1" dirty="0" smtClean="0">
                          <a:latin typeface="Cambria Math" panose="02040503050406030204" pitchFamily="18" charset="0"/>
                        </a:rPr>
                        <m:t>=1−</m:t>
                      </m:r>
                      <m:r>
                        <a:rPr lang="pt-BR" i="1" noProof="1" dirty="0">
                          <a:latin typeface="Cambria Math" panose="02040503050406030204" pitchFamily="18" charset="0"/>
                        </a:rPr>
                        <m:t>𝐹</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Sub>
                            </m:num>
                            <m:den>
                              <m:r>
                                <a:rPr lang="pt-BR" i="1" noProof="1" dirty="0">
                                  <a:latin typeface="Cambria Math" panose="02040503050406030204" pitchFamily="18" charset="0"/>
                                </a:rPr>
                                <m:t>2</m:t>
                              </m:r>
                            </m:den>
                          </m:f>
                        </m:e>
                      </m:d>
                    </m:oMath>
                  </m:oMathPara>
                </a14:m>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pt-BR">
                    <a:noFill/>
                  </a:rPr>
                  <a:t> </a:t>
                </a:r>
              </a:p>
            </p:txBody>
          </p:sp>
        </mc:Fallback>
      </mc:AlternateContent>
      <p:sp>
        <p:nvSpPr>
          <p:cNvPr id="8" name="Title 1">
            <a:extLst>
              <a:ext uri="{FF2B5EF4-FFF2-40B4-BE49-F238E27FC236}">
                <a16:creationId xmlns:a16="http://schemas.microsoft.com/office/drawing/2014/main" id="{2E8B8543-6557-40A2-9DEC-E317B7A4126A}"/>
              </a:ext>
            </a:extLst>
          </p:cNvPr>
          <p:cNvSpPr>
            <a:spLocks noGrp="1"/>
          </p:cNvSpPr>
          <p:nvPr>
            <p:ph type="title"/>
          </p:nvPr>
        </p:nvSpPr>
        <p:spPr>
          <a:xfrm>
            <a:off x="838200" y="365125"/>
            <a:ext cx="10515600" cy="1325563"/>
          </a:xfrm>
        </p:spPr>
        <p:txBody>
          <a:bodyPr/>
          <a:lstStyle/>
          <a:p>
            <a:r>
              <a:rPr lang="pt-BR" b="1" noProof="1"/>
              <a:t>Arbitragem da oferta final</a:t>
            </a:r>
            <a:br>
              <a:rPr lang="pt-BR" b="1" noProof="1"/>
            </a:br>
            <a:r>
              <a:rPr lang="pt-BR" sz="2200" b="1" i="1" noProof="1"/>
              <a:t>Final offer arbitration</a:t>
            </a:r>
            <a:endParaRPr lang="pt-BR" sz="2200" b="1" noProof="1"/>
          </a:p>
        </p:txBody>
      </p:sp>
      <p:sp>
        <p:nvSpPr>
          <p:cNvPr id="2" name="Footer Placeholder 1">
            <a:extLst>
              <a:ext uri="{FF2B5EF4-FFF2-40B4-BE49-F238E27FC236}">
                <a16:creationId xmlns:a16="http://schemas.microsoft.com/office/drawing/2014/main" id="{AB78F182-93F1-44C3-B6F9-A6DA34D8673B}"/>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369D46F3-3F79-4114-81E9-9137D47410A8}"/>
              </a:ext>
            </a:extLst>
          </p:cNvPr>
          <p:cNvSpPr>
            <a:spLocks noGrp="1"/>
          </p:cNvSpPr>
          <p:nvPr>
            <p:ph type="sldNum" sz="quarter" idx="12"/>
          </p:nvPr>
        </p:nvSpPr>
        <p:spPr/>
        <p:txBody>
          <a:bodyPr/>
          <a:lstStyle/>
          <a:p>
            <a:fld id="{AF67EEE8-F201-4410-BA13-233EFB93B646}" type="slidenum">
              <a:rPr lang="pt-BR" smtClean="0"/>
              <a:t>81</a:t>
            </a:fld>
            <a:endParaRPr lang="pt-BR"/>
          </a:p>
        </p:txBody>
      </p:sp>
    </p:spTree>
    <p:extLst>
      <p:ext uri="{BB962C8B-B14F-4D97-AF65-F5344CB8AC3E}">
        <p14:creationId xmlns:p14="http://schemas.microsoft.com/office/powerpoint/2010/main" val="20174396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825625"/>
                <a:ext cx="10515600" cy="4667250"/>
              </a:xfrm>
            </p:spPr>
            <p:txBody>
              <a:bodyPr>
                <a:normAutofit/>
              </a:bodyPr>
              <a:lstStyle/>
              <a:p>
                <a:pPr algn="just"/>
                <a:r>
                  <a:rPr lang="pt-BR" noProof="1"/>
                  <a:t>Portanto, o </a:t>
                </a:r>
                <a:r>
                  <a:rPr lang="pt-BR" i="1" noProof="1">
                    <a:solidFill>
                      <a:srgbClr val="2778CA"/>
                    </a:solidFill>
                  </a:rPr>
                  <a:t>acordo salarial esperado</a:t>
                </a:r>
                <a:r>
                  <a:rPr lang="pt-BR" noProof="1"/>
                  <a:t> (lembre-se do conceito de valor esperado) é de:</a:t>
                </a:r>
              </a:p>
              <a:p>
                <a:pPr algn="ctr"/>
                <a:endParaRPr lang="pt-BR" noProof="1">
                  <a:solidFill>
                    <a:srgbClr val="FF0000"/>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Sub>
                      <m:r>
                        <a:rPr lang="pt-BR" i="1" noProof="1" dirty="0">
                          <a:latin typeface="Cambria Math" panose="02040503050406030204" pitchFamily="18" charset="0"/>
                          <a:ea typeface="Cambria Math" panose="02040503050406030204" pitchFamily="18" charset="0"/>
                        </a:rPr>
                        <m:t>⋅</m:t>
                      </m:r>
                      <m:r>
                        <a:rPr lang="pt-BR" b="0" i="1" noProof="1" dirty="0" smtClean="0">
                          <a:latin typeface="Cambria Math" panose="02040503050406030204" pitchFamily="18" charset="0"/>
                        </a:rPr>
                        <m:t>𝑃𝑟</m:t>
                      </m:r>
                      <m:d>
                        <m:dPr>
                          <m:begChr m:val="{"/>
                          <m:endChr m:val="}"/>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rPr>
                            <m:t> </m:t>
                          </m:r>
                          <m:r>
                            <a:rPr lang="pt-BR" i="1" noProof="1" dirty="0">
                              <a:latin typeface="Cambria Math" panose="02040503050406030204" pitchFamily="18" charset="0"/>
                            </a:rPr>
                            <m:t>𝑠𝑒𝑗𝑎</m:t>
                          </m:r>
                          <m:r>
                            <a:rPr lang="pt-BR" i="1" noProof="1" dirty="0">
                              <a:latin typeface="Cambria Math" panose="02040503050406030204" pitchFamily="18" charset="0"/>
                            </a:rPr>
                            <m:t> </m:t>
                          </m:r>
                          <m:r>
                            <a:rPr lang="pt-BR" i="1" noProof="1" dirty="0">
                              <a:latin typeface="Cambria Math" panose="02040503050406030204" pitchFamily="18" charset="0"/>
                            </a:rPr>
                            <m:t>𝑒𝑠𝑐𝑜𝑙h𝑖𝑑𝑜</m:t>
                          </m:r>
                        </m:e>
                      </m:d>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𝑢</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rPr>
                        <m:t>𝑃𝑟</m:t>
                      </m:r>
                      <m:d>
                        <m:dPr>
                          <m:begChr m:val="{"/>
                          <m:endChr m:val="}"/>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Sub>
                          <m:r>
                            <a:rPr lang="pt-BR" i="1" noProof="1" dirty="0">
                              <a:latin typeface="Cambria Math" panose="02040503050406030204" pitchFamily="18" charset="0"/>
                            </a:rPr>
                            <m:t> </m:t>
                          </m:r>
                          <m:r>
                            <a:rPr lang="pt-BR" i="1" noProof="1" dirty="0">
                              <a:latin typeface="Cambria Math" panose="02040503050406030204" pitchFamily="18" charset="0"/>
                            </a:rPr>
                            <m:t>𝑠𝑒𝑗𝑎</m:t>
                          </m:r>
                          <m:r>
                            <a:rPr lang="pt-BR" i="1" noProof="1" dirty="0">
                              <a:latin typeface="Cambria Math" panose="02040503050406030204" pitchFamily="18" charset="0"/>
                            </a:rPr>
                            <m:t> </m:t>
                          </m:r>
                          <m:r>
                            <a:rPr lang="pt-BR" i="1" noProof="1" dirty="0">
                              <a:latin typeface="Cambria Math" panose="02040503050406030204" pitchFamily="18" charset="0"/>
                            </a:rPr>
                            <m:t>𝑒𝑠𝑐𝑜𝑙h𝑖𝑑𝑜</m:t>
                          </m:r>
                        </m:e>
                      </m:d>
                      <m:r>
                        <a:rPr lang="pt-BR" b="0" i="1" noProof="1" dirty="0" smtClean="0">
                          <a:latin typeface="Cambria Math" panose="02040503050406030204" pitchFamily="18" charset="0"/>
                        </a:rPr>
                        <m:t>=</m:t>
                      </m:r>
                    </m:oMath>
                  </m:oMathPara>
                </a14:m>
                <a:endParaRPr lang="pt-BR" noProof="1"/>
              </a:p>
              <a:p>
                <a:pPr marL="0" indent="0" algn="ctr">
                  <a:buNone/>
                </a:pPr>
                <a:endParaRPr lang="pt-BR" noProof="1"/>
              </a:p>
              <a:p>
                <a:pPr marL="0" indent="0" algn="ctr">
                  <a:buNone/>
                </a:pPr>
                <a14:m>
                  <m:oMathPara xmlns:m="http://schemas.openxmlformats.org/officeDocument/2006/math">
                    <m:oMathParaPr>
                      <m:jc m:val="centerGroup"/>
                    </m:oMathParaPr>
                    <m:oMath xmlns:m="http://schemas.openxmlformats.org/officeDocument/2006/math">
                      <m:r>
                        <a:rPr lang="pt-BR" i="1" noProof="1" dirty="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rPr>
                        <m:t>𝐹</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Sub>
                            </m:num>
                            <m:den>
                              <m:r>
                                <a:rPr lang="pt-BR" i="1" noProof="1" dirty="0">
                                  <a:latin typeface="Cambria Math" panose="02040503050406030204" pitchFamily="18" charset="0"/>
                                </a:rPr>
                                <m:t>2</m:t>
                              </m:r>
                            </m:den>
                          </m:f>
                        </m:e>
                      </m:d>
                      <m:r>
                        <a:rPr lang="pt-BR" b="0" i="1" noProof="1" dirty="0" smtClean="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𝑢</m:t>
                          </m:r>
                        </m:sub>
                      </m:sSub>
                      <m:r>
                        <a:rPr lang="pt-BR" i="1" noProof="1" dirty="0">
                          <a:latin typeface="Cambria Math" panose="02040503050406030204" pitchFamily="18" charset="0"/>
                          <a:ea typeface="Cambria Math" panose="02040503050406030204" pitchFamily="18" charset="0"/>
                        </a:rPr>
                        <m:t>⋅</m:t>
                      </m:r>
                      <m:d>
                        <m:dPr>
                          <m:begChr m:val="["/>
                          <m:endChr m:val="]"/>
                          <m:ctrlPr>
                            <a:rPr lang="pt-BR" b="0" i="1" noProof="1" dirty="0" smtClean="0">
                              <a:latin typeface="Cambria Math" panose="02040503050406030204" pitchFamily="18" charset="0"/>
                            </a:rPr>
                          </m:ctrlPr>
                        </m:dPr>
                        <m:e>
                          <m:r>
                            <a:rPr lang="pt-BR" i="1" noProof="1" dirty="0">
                              <a:latin typeface="Cambria Math" panose="02040503050406030204" pitchFamily="18" charset="0"/>
                            </a:rPr>
                            <m:t>1−</m:t>
                          </m:r>
                          <m:r>
                            <a:rPr lang="pt-BR" i="1" noProof="1" dirty="0">
                              <a:latin typeface="Cambria Math" panose="02040503050406030204" pitchFamily="18" charset="0"/>
                            </a:rPr>
                            <m:t>𝐹</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Sub>
                                </m:num>
                                <m:den>
                                  <m:r>
                                    <a:rPr lang="pt-BR" i="1" noProof="1" dirty="0">
                                      <a:latin typeface="Cambria Math" panose="02040503050406030204" pitchFamily="18" charset="0"/>
                                    </a:rPr>
                                    <m:t>2</m:t>
                                  </m:r>
                                </m:den>
                              </m:f>
                            </m:e>
                          </m:d>
                          <m:r>
                            <m:rPr>
                              <m:nor/>
                            </m:rPr>
                            <a:rPr lang="pt-BR" noProof="1" dirty="0"/>
                            <m:t> </m:t>
                          </m:r>
                        </m:e>
                      </m:d>
                    </m:oMath>
                  </m:oMathPara>
                </a14:m>
                <a:endParaRPr lang="pt-BR" noProof="1"/>
              </a:p>
              <a:p>
                <a:pPr marL="0" indent="0" algn="ctr">
                  <a:buNone/>
                </a:pPr>
                <a:endParaRPr lang="pt-BR" noProof="1"/>
              </a:p>
              <a:p>
                <a:pPr algn="just"/>
                <a:r>
                  <a:rPr lang="pt-BR" noProof="1"/>
                  <a:t>Tendo conhecido a estrutura de </a:t>
                </a:r>
                <a:r>
                  <a:rPr lang="pt-BR" i="1" noProof="1"/>
                  <a:t>payoffs</a:t>
                </a:r>
                <a:r>
                  <a:rPr lang="pt-BR" noProof="1"/>
                  <a:t>, podemos seguir para a computação do eq. de Nash, certo? </a:t>
                </a:r>
              </a:p>
              <a:p>
                <a:pPr algn="just"/>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Arbitragem da oferta final</a:t>
            </a:r>
          </a:p>
        </p:txBody>
      </p:sp>
      <p:sp>
        <p:nvSpPr>
          <p:cNvPr id="2" name="Footer Placeholder 1">
            <a:extLst>
              <a:ext uri="{FF2B5EF4-FFF2-40B4-BE49-F238E27FC236}">
                <a16:creationId xmlns:a16="http://schemas.microsoft.com/office/drawing/2014/main" id="{8D4AD0F9-F99A-4744-83DE-2518936DB82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249627F3-47EB-4B63-9FD8-ED6AE7FC0FD2}"/>
              </a:ext>
            </a:extLst>
          </p:cNvPr>
          <p:cNvSpPr>
            <a:spLocks noGrp="1"/>
          </p:cNvSpPr>
          <p:nvPr>
            <p:ph type="sldNum" sz="quarter" idx="12"/>
          </p:nvPr>
        </p:nvSpPr>
        <p:spPr/>
        <p:txBody>
          <a:bodyPr/>
          <a:lstStyle/>
          <a:p>
            <a:fld id="{AF67EEE8-F201-4410-BA13-233EFB93B646}" type="slidenum">
              <a:rPr lang="pt-BR" smtClean="0"/>
              <a:t>82</a:t>
            </a:fld>
            <a:endParaRPr lang="pt-BR"/>
          </a:p>
        </p:txBody>
      </p:sp>
    </p:spTree>
    <p:extLst>
      <p:ext uri="{BB962C8B-B14F-4D97-AF65-F5344CB8AC3E}">
        <p14:creationId xmlns:p14="http://schemas.microsoft.com/office/powerpoint/2010/main" val="9679130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825625"/>
            <a:ext cx="10515600" cy="4667250"/>
          </a:xfrm>
        </p:spPr>
        <p:txBody>
          <a:bodyPr>
            <a:normAutofit/>
          </a:bodyPr>
          <a:lstStyle/>
          <a:p>
            <a:pPr algn="just"/>
            <a:r>
              <a:rPr lang="pt-BR" sz="3200" noProof="1"/>
              <a:t>A firma deseja minimizar o salário esperado desse acordo </a:t>
            </a:r>
          </a:p>
          <a:p>
            <a:pPr algn="just"/>
            <a:endParaRPr lang="pt-BR" sz="3200" noProof="1"/>
          </a:p>
          <a:p>
            <a:pPr algn="just"/>
            <a:r>
              <a:rPr lang="pt-BR" sz="3200" noProof="1"/>
              <a:t>O</a:t>
            </a:r>
            <a:r>
              <a:rPr lang="pt-BR" sz="3200" i="1" noProof="1"/>
              <a:t> </a:t>
            </a:r>
            <a:r>
              <a:rPr lang="pt-BR" sz="3200" noProof="1"/>
              <a:t>sindicato deseja maximizar o salário esperado desse acordo</a:t>
            </a:r>
          </a:p>
          <a:p>
            <a:pPr algn="just"/>
            <a:endParaRPr lang="pt-BR" sz="3200" noProof="1"/>
          </a:p>
          <a:p>
            <a:pPr algn="just"/>
            <a:r>
              <a:rPr lang="pt-BR" sz="3200" noProof="1"/>
              <a:t> Como traduzimos esse entendimento matematicamente, na busca pelo eq. de Nash?</a:t>
            </a:r>
          </a:p>
        </p:txBody>
      </p:sp>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Arbitragem da oferta final</a:t>
            </a:r>
          </a:p>
        </p:txBody>
      </p:sp>
      <p:sp>
        <p:nvSpPr>
          <p:cNvPr id="2" name="Footer Placeholder 1">
            <a:extLst>
              <a:ext uri="{FF2B5EF4-FFF2-40B4-BE49-F238E27FC236}">
                <a16:creationId xmlns:a16="http://schemas.microsoft.com/office/drawing/2014/main" id="{BF84BDF8-2959-4789-B7A0-5B4F90B038A1}"/>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E5182FAD-5AB8-48CF-A94D-FF7248B591FD}"/>
              </a:ext>
            </a:extLst>
          </p:cNvPr>
          <p:cNvSpPr>
            <a:spLocks noGrp="1"/>
          </p:cNvSpPr>
          <p:nvPr>
            <p:ph type="sldNum" sz="quarter" idx="12"/>
          </p:nvPr>
        </p:nvSpPr>
        <p:spPr/>
        <p:txBody>
          <a:bodyPr/>
          <a:lstStyle/>
          <a:p>
            <a:fld id="{AF67EEE8-F201-4410-BA13-233EFB93B646}" type="slidenum">
              <a:rPr lang="pt-BR" smtClean="0"/>
              <a:t>83</a:t>
            </a:fld>
            <a:endParaRPr lang="pt-BR"/>
          </a:p>
        </p:txBody>
      </p:sp>
    </p:spTree>
    <p:extLst>
      <p:ext uri="{BB962C8B-B14F-4D97-AF65-F5344CB8AC3E}">
        <p14:creationId xmlns:p14="http://schemas.microsoft.com/office/powerpoint/2010/main" val="5537208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825625"/>
                <a:ext cx="10515600" cy="4667250"/>
              </a:xfrm>
            </p:spPr>
            <p:txBody>
              <a:bodyPr>
                <a:normAutofit lnSpcReduction="10000"/>
              </a:bodyPr>
              <a:lstStyle/>
              <a:p>
                <a:pPr algn="just"/>
                <a:r>
                  <a:rPr lang="pt-BR" noProof="1"/>
                  <a:t>Se o par de ofertas </a:t>
                </a:r>
                <a14:m>
                  <m:oMath xmlns:m="http://schemas.openxmlformats.org/officeDocument/2006/math">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𝑢</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oMath>
                </a14:m>
                <a:r>
                  <a:rPr lang="pt-BR" noProof="1"/>
                  <a:t> é um equilíbrio de Nash para esse jogo, então </a:t>
                </a:r>
                <a14:m>
                  <m:oMath xmlns:m="http://schemas.openxmlformats.org/officeDocument/2006/math">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up>
                        <m:r>
                          <a:rPr lang="pt-BR" b="0" i="1" noProof="1" dirty="0" smtClean="0">
                            <a:latin typeface="Cambria Math" panose="02040503050406030204" pitchFamily="18" charset="0"/>
                          </a:rPr>
                          <m:t>∗</m:t>
                        </m:r>
                      </m:sup>
                    </m:sSubSup>
                  </m:oMath>
                </a14:m>
                <a:r>
                  <a:rPr lang="pt-BR" noProof="1"/>
                  <a:t> deve resolver o problema: </a:t>
                </a:r>
              </a:p>
              <a:p>
                <a:pPr algn="just"/>
                <a:endParaRPr lang="pt-BR" noProof="1"/>
              </a:p>
              <a:p>
                <a:pPr marL="0" indent="0" algn="just">
                  <a:buNone/>
                </a:pPr>
                <a14:m>
                  <m:oMathPara xmlns:m="http://schemas.openxmlformats.org/officeDocument/2006/math">
                    <m:oMathParaPr>
                      <m:jc m:val="centerGroup"/>
                    </m:oMathParaPr>
                    <m:oMath xmlns:m="http://schemas.openxmlformats.org/officeDocument/2006/math">
                      <m:r>
                        <a:rPr lang="pt-BR" b="0" i="1" noProof="1" dirty="0" smtClean="0">
                          <a:latin typeface="Cambria Math" panose="02040503050406030204" pitchFamily="18" charset="0"/>
                        </a:rPr>
                        <m:t>𝑚𝑖𝑛</m:t>
                      </m:r>
                      <m:sSub>
                        <m:sSubPr>
                          <m:ctrlPr>
                            <a:rPr lang="pt-BR" i="1" noProof="1" dirty="0">
                              <a:latin typeface="Cambria Math" panose="02040503050406030204" pitchFamily="18" charset="0"/>
                            </a:rPr>
                          </m:ctrlPr>
                        </m:sSubPr>
                        <m:e>
                          <m:r>
                            <a:rPr lang="pt-BR" b="0" i="1" noProof="1" dirty="0" smtClean="0">
                              <a:latin typeface="Cambria Math" panose="02040503050406030204" pitchFamily="18" charset="0"/>
                            </a:rPr>
                            <m:t> </m:t>
                          </m:r>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rPr>
                        <m:t>𝐹</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b="0" i="1" noProof="1" dirty="0" smtClean="0">
                                      <a:latin typeface="Cambria Math" panose="02040503050406030204" pitchFamily="18" charset="0"/>
                                    </a:rPr>
                                    <m:t>∗</m:t>
                                  </m:r>
                                </m:sup>
                              </m:sSubSup>
                            </m:num>
                            <m:den>
                              <m:r>
                                <a:rPr lang="pt-BR" i="1" noProof="1" dirty="0">
                                  <a:latin typeface="Cambria Math" panose="02040503050406030204" pitchFamily="18" charset="0"/>
                                </a:rPr>
                                <m:t>2</m:t>
                              </m:r>
                            </m:den>
                          </m:f>
                        </m:e>
                      </m:d>
                      <m:r>
                        <a:rPr lang="pt-BR" i="1" noProof="1" dirty="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b="0" i="1" noProof="1" dirty="0" smtClean="0">
                              <a:latin typeface="Cambria Math" panose="02040503050406030204" pitchFamily="18" charset="0"/>
                            </a:rPr>
                            <m:t>∗</m:t>
                          </m:r>
                        </m:sup>
                      </m:sSubSup>
                      <m:r>
                        <a:rPr lang="pt-BR" i="1" noProof="1" dirty="0">
                          <a:latin typeface="Cambria Math" panose="02040503050406030204" pitchFamily="18" charset="0"/>
                          <a:ea typeface="Cambria Math" panose="02040503050406030204" pitchFamily="18" charset="0"/>
                        </a:rPr>
                        <m:t>⋅</m:t>
                      </m:r>
                      <m:d>
                        <m:dPr>
                          <m:begChr m:val="["/>
                          <m:endChr m:val="]"/>
                          <m:ctrlPr>
                            <a:rPr lang="pt-BR" i="1" noProof="1" dirty="0">
                              <a:latin typeface="Cambria Math" panose="02040503050406030204" pitchFamily="18" charset="0"/>
                            </a:rPr>
                          </m:ctrlPr>
                        </m:dPr>
                        <m:e>
                          <m:r>
                            <a:rPr lang="pt-BR" i="1" noProof="1" dirty="0">
                              <a:latin typeface="Cambria Math" panose="02040503050406030204" pitchFamily="18" charset="0"/>
                            </a:rPr>
                            <m:t>1−</m:t>
                          </m:r>
                          <m:r>
                            <a:rPr lang="pt-BR" i="1" noProof="1" dirty="0">
                              <a:latin typeface="Cambria Math" panose="02040503050406030204" pitchFamily="18" charset="0"/>
                            </a:rPr>
                            <m:t>𝐹</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b="0" i="1" noProof="1" dirty="0" smtClean="0">
                                          <a:latin typeface="Cambria Math" panose="02040503050406030204" pitchFamily="18" charset="0"/>
                                        </a:rPr>
                                        <m:t>∗</m:t>
                                      </m:r>
                                    </m:sup>
                                  </m:sSubSup>
                                </m:num>
                                <m:den>
                                  <m:r>
                                    <a:rPr lang="pt-BR" i="1" noProof="1" dirty="0">
                                      <a:latin typeface="Cambria Math" panose="02040503050406030204" pitchFamily="18" charset="0"/>
                                    </a:rPr>
                                    <m:t>2</m:t>
                                  </m:r>
                                </m:den>
                              </m:f>
                            </m:e>
                          </m:d>
                        </m:e>
                      </m:d>
                    </m:oMath>
                  </m:oMathPara>
                </a14:m>
                <a:endParaRPr lang="pt-BR" i="1" noProof="1"/>
              </a:p>
              <a:p>
                <a:pPr marL="0" indent="0" algn="just">
                  <a:buNone/>
                </a:pPr>
                <a:endParaRPr lang="pt-BR" i="1" noProof="1"/>
              </a:p>
              <a:p>
                <a:pPr marL="0" indent="0" algn="just">
                  <a:buNone/>
                </a:pPr>
                <a:r>
                  <a:rPr lang="pt-BR" noProof="1"/>
                  <a:t>E </a:t>
                </a:r>
                <a14:m>
                  <m:oMath xmlns:m="http://schemas.openxmlformats.org/officeDocument/2006/math">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𝑢</m:t>
                        </m:r>
                      </m:sub>
                      <m:sup>
                        <m:r>
                          <a:rPr lang="pt-BR" b="0" i="1" noProof="1" dirty="0" smtClean="0">
                            <a:latin typeface="Cambria Math" panose="02040503050406030204" pitchFamily="18" charset="0"/>
                          </a:rPr>
                          <m:t>∗</m:t>
                        </m:r>
                      </m:sup>
                    </m:sSubSup>
                  </m:oMath>
                </a14:m>
                <a:r>
                  <a:rPr lang="pt-BR" noProof="1"/>
                  <a:t> deve resolver o problema:</a:t>
                </a:r>
              </a:p>
              <a:p>
                <a:pPr marL="0" indent="0" algn="just">
                  <a:lnSpc>
                    <a:spcPct val="150000"/>
                  </a:lnSpc>
                  <a:buNone/>
                </a:pPr>
                <a14:m>
                  <m:oMathPara xmlns:m="http://schemas.openxmlformats.org/officeDocument/2006/math">
                    <m:oMathParaPr>
                      <m:jc m:val="centerGroup"/>
                    </m:oMathParaPr>
                    <m:oMath xmlns:m="http://schemas.openxmlformats.org/officeDocument/2006/math">
                      <m:func>
                        <m:funcPr>
                          <m:ctrlPr>
                            <a:rPr lang="pt-BR" b="0" i="1" noProof="1" dirty="0" smtClean="0">
                              <a:latin typeface="Cambria Math" panose="02040503050406030204" pitchFamily="18" charset="0"/>
                            </a:rPr>
                          </m:ctrlPr>
                        </m:funcPr>
                        <m:fName>
                          <m:r>
                            <a:rPr lang="pt-BR" b="0" i="1" noProof="1" dirty="0" smtClean="0">
                              <a:latin typeface="Cambria Math" panose="02040503050406030204" pitchFamily="18" charset="0"/>
                            </a:rPr>
                            <m:t>𝑚𝑎𝑥</m:t>
                          </m:r>
                        </m:fName>
                        <m:e>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ea typeface="Cambria Math" panose="02040503050406030204" pitchFamily="18" charset="0"/>
                            </a:rPr>
                            <m:t>⋅</m:t>
                          </m:r>
                          <m:r>
                            <a:rPr lang="pt-BR" b="0" i="1" noProof="1" dirty="0" smtClean="0">
                              <a:latin typeface="Cambria Math" panose="02040503050406030204" pitchFamily="18" charset="0"/>
                              <a:ea typeface="Cambria Math" panose="02040503050406030204" pitchFamily="18" charset="0"/>
                            </a:rPr>
                            <m:t>𝐹</m:t>
                          </m:r>
                          <m:d>
                            <m:dPr>
                              <m:ctrlPr>
                                <a:rPr lang="pt-BR" b="0" i="1" noProof="1" dirty="0" smtClean="0">
                                  <a:latin typeface="Cambria Math" panose="02040503050406030204" pitchFamily="18" charset="0"/>
                                  <a:ea typeface="Cambria Math" panose="02040503050406030204" pitchFamily="18" charset="0"/>
                                </a:rPr>
                              </m:ctrlPr>
                            </m:dPr>
                            <m:e>
                              <m:f>
                                <m:fPr>
                                  <m:ctrlPr>
                                    <a:rPr lang="pt-BR" b="0" i="1" noProof="1" dirty="0" smtClean="0">
                                      <a:latin typeface="Cambria Math" panose="02040503050406030204" pitchFamily="18" charset="0"/>
                                      <a:ea typeface="Cambria Math" panose="02040503050406030204" pitchFamily="18" charset="0"/>
                                    </a:rPr>
                                  </m:ctrlPr>
                                </m:fPr>
                                <m:num>
                                  <m:sSubSup>
                                    <m:sSubSupPr>
                                      <m:ctrlPr>
                                        <a:rPr lang="pt-BR" b="0" i="1" noProof="1" dirty="0" smtClean="0">
                                          <a:latin typeface="Cambria Math" panose="02040503050406030204" pitchFamily="18" charset="0"/>
                                          <a:ea typeface="Cambria Math" panose="02040503050406030204" pitchFamily="18" charset="0"/>
                                        </a:rPr>
                                      </m:ctrlPr>
                                    </m:sSubSupPr>
                                    <m:e>
                                      <m:r>
                                        <a:rPr lang="pt-BR" b="0" i="1" noProof="1" dirty="0" smtClean="0">
                                          <a:latin typeface="Cambria Math" panose="02040503050406030204" pitchFamily="18" charset="0"/>
                                          <a:ea typeface="Cambria Math" panose="02040503050406030204" pitchFamily="18" charset="0"/>
                                        </a:rPr>
                                        <m:t>𝑤</m:t>
                                      </m:r>
                                    </m:e>
                                    <m:sub>
                                      <m:r>
                                        <a:rPr lang="pt-BR" b="0" i="1" noProof="1" dirty="0" smtClean="0">
                                          <a:latin typeface="Cambria Math" panose="02040503050406030204" pitchFamily="18" charset="0"/>
                                          <a:ea typeface="Cambria Math" panose="02040503050406030204" pitchFamily="18" charset="0"/>
                                        </a:rPr>
                                        <m:t>𝑓</m:t>
                                      </m:r>
                                    </m:sub>
                                    <m:sup>
                                      <m:r>
                                        <a:rPr lang="pt-BR" b="0" i="1" noProof="1" dirty="0" smtClean="0">
                                          <a:latin typeface="Cambria Math" panose="02040503050406030204" pitchFamily="18" charset="0"/>
                                          <a:ea typeface="Cambria Math" panose="02040503050406030204" pitchFamily="18" charset="0"/>
                                        </a:rPr>
                                        <m:t>∗</m:t>
                                      </m:r>
                                    </m:sup>
                                  </m:sSubSup>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𝑤</m:t>
                                      </m:r>
                                    </m:e>
                                    <m:sub>
                                      <m:r>
                                        <a:rPr lang="pt-BR" b="0" i="1" noProof="1" dirty="0" smtClean="0">
                                          <a:latin typeface="Cambria Math" panose="02040503050406030204" pitchFamily="18" charset="0"/>
                                          <a:ea typeface="Cambria Math" panose="02040503050406030204" pitchFamily="18" charset="0"/>
                                        </a:rPr>
                                        <m:t>𝑢</m:t>
                                      </m:r>
                                    </m:sub>
                                  </m:sSub>
                                </m:num>
                                <m:den>
                                  <m:r>
                                    <a:rPr lang="pt-BR" b="0" i="1" noProof="1" dirty="0" smtClean="0">
                                      <a:latin typeface="Cambria Math" panose="02040503050406030204" pitchFamily="18" charset="0"/>
                                      <a:ea typeface="Cambria Math" panose="02040503050406030204" pitchFamily="18" charset="0"/>
                                    </a:rPr>
                                    <m:t>2</m:t>
                                  </m:r>
                                </m:den>
                              </m:f>
                            </m:e>
                          </m:d>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𝑤</m:t>
                              </m:r>
                            </m:e>
                            <m:sub>
                              <m:r>
                                <a:rPr lang="pt-BR" b="0" i="1" noProof="1" dirty="0" smtClean="0">
                                  <a:latin typeface="Cambria Math" panose="02040503050406030204" pitchFamily="18" charset="0"/>
                                  <a:ea typeface="Cambria Math" panose="02040503050406030204" pitchFamily="18" charset="0"/>
                                </a:rPr>
                                <m:t>𝑢</m:t>
                              </m:r>
                            </m:sub>
                          </m:sSub>
                          <m:r>
                            <a:rPr lang="pt-BR" b="0" i="1" noProof="1" dirty="0" smtClean="0">
                              <a:latin typeface="Cambria Math" panose="02040503050406030204" pitchFamily="18" charset="0"/>
                              <a:ea typeface="Cambria Math" panose="02040503050406030204" pitchFamily="18" charset="0"/>
                            </a:rPr>
                            <m:t>⋅</m:t>
                          </m:r>
                          <m:d>
                            <m:dPr>
                              <m:begChr m:val="["/>
                              <m:endChr m:val="]"/>
                              <m:ctrlPr>
                                <a:rPr lang="pt-BR" b="0" i="1" noProof="1" dirty="0" smtClean="0">
                                  <a:latin typeface="Cambria Math" panose="02040503050406030204" pitchFamily="18" charset="0"/>
                                  <a:ea typeface="Cambria Math" panose="02040503050406030204" pitchFamily="18" charset="0"/>
                                </a:rPr>
                              </m:ctrlPr>
                            </m:dPr>
                            <m:e>
                              <m:r>
                                <a:rPr lang="pt-BR" b="0" i="1" noProof="1" dirty="0" smtClean="0">
                                  <a:latin typeface="Cambria Math" panose="02040503050406030204" pitchFamily="18" charset="0"/>
                                  <a:ea typeface="Cambria Math" panose="02040503050406030204" pitchFamily="18" charset="0"/>
                                </a:rPr>
                                <m:t>1−</m:t>
                              </m:r>
                              <m:r>
                                <a:rPr lang="pt-BR" b="0" i="1" noProof="1" dirty="0" smtClean="0">
                                  <a:latin typeface="Cambria Math" panose="02040503050406030204" pitchFamily="18" charset="0"/>
                                  <a:ea typeface="Cambria Math" panose="02040503050406030204" pitchFamily="18" charset="0"/>
                                </a:rPr>
                                <m:t>𝐹</m:t>
                              </m:r>
                              <m:d>
                                <m:dPr>
                                  <m:ctrlPr>
                                    <a:rPr lang="pt-BR" b="0" i="1" noProof="1" dirty="0" smtClean="0">
                                      <a:latin typeface="Cambria Math" panose="02040503050406030204" pitchFamily="18" charset="0"/>
                                      <a:ea typeface="Cambria Math" panose="02040503050406030204" pitchFamily="18" charset="0"/>
                                    </a:rPr>
                                  </m:ctrlPr>
                                </m:dPr>
                                <m:e>
                                  <m:f>
                                    <m:fPr>
                                      <m:ctrlPr>
                                        <a:rPr lang="pt-BR" b="0" i="1" noProof="1" dirty="0" smtClean="0">
                                          <a:latin typeface="Cambria Math" panose="02040503050406030204" pitchFamily="18" charset="0"/>
                                          <a:ea typeface="Cambria Math" panose="02040503050406030204" pitchFamily="18" charset="0"/>
                                        </a:rPr>
                                      </m:ctrlPr>
                                    </m:fPr>
                                    <m:num>
                                      <m:sSubSup>
                                        <m:sSubSupPr>
                                          <m:ctrlPr>
                                            <a:rPr lang="pt-BR" b="0" i="1" noProof="1" dirty="0" smtClean="0">
                                              <a:latin typeface="Cambria Math" panose="02040503050406030204" pitchFamily="18" charset="0"/>
                                              <a:ea typeface="Cambria Math" panose="02040503050406030204" pitchFamily="18" charset="0"/>
                                            </a:rPr>
                                          </m:ctrlPr>
                                        </m:sSubSupPr>
                                        <m:e>
                                          <m:r>
                                            <a:rPr lang="pt-BR" b="0" i="1" noProof="1" dirty="0" smtClean="0">
                                              <a:latin typeface="Cambria Math" panose="02040503050406030204" pitchFamily="18" charset="0"/>
                                              <a:ea typeface="Cambria Math" panose="02040503050406030204" pitchFamily="18" charset="0"/>
                                            </a:rPr>
                                            <m:t>𝑤</m:t>
                                          </m:r>
                                        </m:e>
                                        <m:sub>
                                          <m:r>
                                            <a:rPr lang="pt-BR" b="0" i="1" noProof="1" dirty="0" smtClean="0">
                                              <a:latin typeface="Cambria Math" panose="02040503050406030204" pitchFamily="18" charset="0"/>
                                              <a:ea typeface="Cambria Math" panose="02040503050406030204" pitchFamily="18" charset="0"/>
                                            </a:rPr>
                                            <m:t>𝑓</m:t>
                                          </m:r>
                                        </m:sub>
                                        <m:sup>
                                          <m:r>
                                            <a:rPr lang="pt-BR" b="0" i="1" noProof="1" dirty="0" smtClean="0">
                                              <a:latin typeface="Cambria Math" panose="02040503050406030204" pitchFamily="18" charset="0"/>
                                              <a:ea typeface="Cambria Math" panose="02040503050406030204" pitchFamily="18" charset="0"/>
                                            </a:rPr>
                                            <m:t>∗</m:t>
                                          </m:r>
                                        </m:sup>
                                      </m:sSubSup>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𝑤</m:t>
                                          </m:r>
                                        </m:e>
                                        <m:sub>
                                          <m:r>
                                            <a:rPr lang="pt-BR" b="0" i="1" noProof="1" dirty="0" smtClean="0">
                                              <a:latin typeface="Cambria Math" panose="02040503050406030204" pitchFamily="18" charset="0"/>
                                              <a:ea typeface="Cambria Math" panose="02040503050406030204" pitchFamily="18" charset="0"/>
                                            </a:rPr>
                                            <m:t>𝑢</m:t>
                                          </m:r>
                                        </m:sub>
                                      </m:sSub>
                                    </m:num>
                                    <m:den>
                                      <m:r>
                                        <a:rPr lang="pt-BR" b="0" i="1" noProof="1" dirty="0" smtClean="0">
                                          <a:latin typeface="Cambria Math" panose="02040503050406030204" pitchFamily="18" charset="0"/>
                                          <a:ea typeface="Cambria Math" panose="02040503050406030204" pitchFamily="18" charset="0"/>
                                        </a:rPr>
                                        <m:t>2</m:t>
                                      </m:r>
                                    </m:den>
                                  </m:f>
                                </m:e>
                              </m:d>
                            </m:e>
                          </m:d>
                        </m:e>
                      </m:func>
                    </m:oMath>
                  </m:oMathPara>
                </a14:m>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61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Arbitragem da oferta final</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9935C2-18EF-4B73-B067-1D9E157DD9C4}"/>
                  </a:ext>
                </a:extLst>
              </p:cNvPr>
              <p:cNvSpPr txBox="1"/>
              <p:nvPr/>
            </p:nvSpPr>
            <p:spPr>
              <a:xfrm>
                <a:off x="2560319" y="3583002"/>
                <a:ext cx="49236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𝑓</m:t>
                          </m:r>
                        </m:sub>
                      </m:sSub>
                    </m:oMath>
                  </m:oMathPara>
                </a14:m>
                <a:endParaRPr lang="pt-BR" dirty="0"/>
              </a:p>
            </p:txBody>
          </p:sp>
        </mc:Choice>
        <mc:Fallback xmlns="">
          <p:sp>
            <p:nvSpPr>
              <p:cNvPr id="2" name="TextBox 1">
                <a:extLst>
                  <a:ext uri="{FF2B5EF4-FFF2-40B4-BE49-F238E27FC236}">
                    <a16:creationId xmlns:a16="http://schemas.microsoft.com/office/drawing/2014/main" id="{6C9935C2-18EF-4B73-B067-1D9E157DD9C4}"/>
                  </a:ext>
                </a:extLst>
              </p:cNvPr>
              <p:cNvSpPr txBox="1">
                <a:spLocks noRot="1" noChangeAspect="1" noMove="1" noResize="1" noEditPoints="1" noAdjustHandles="1" noChangeArrowheads="1" noChangeShapeType="1" noTextEdit="1"/>
              </p:cNvSpPr>
              <p:nvPr/>
            </p:nvSpPr>
            <p:spPr>
              <a:xfrm>
                <a:off x="2560319" y="3583002"/>
                <a:ext cx="492369" cy="391582"/>
              </a:xfrm>
              <a:prstGeom prst="rect">
                <a:avLst/>
              </a:prstGeom>
              <a:blipFill>
                <a:blip r:embed="rId3"/>
                <a:stretch>
                  <a:fillRect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5E2F43A-70DD-48DC-A417-0B54A0D9673A}"/>
                  </a:ext>
                </a:extLst>
              </p:cNvPr>
              <p:cNvSpPr txBox="1"/>
              <p:nvPr/>
            </p:nvSpPr>
            <p:spPr>
              <a:xfrm>
                <a:off x="2560319" y="5856652"/>
                <a:ext cx="4923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𝑢</m:t>
                          </m:r>
                        </m:sub>
                      </m:sSub>
                    </m:oMath>
                  </m:oMathPara>
                </a14:m>
                <a:endParaRPr lang="pt-BR" dirty="0"/>
              </a:p>
            </p:txBody>
          </p:sp>
        </mc:Choice>
        <mc:Fallback xmlns="">
          <p:sp>
            <p:nvSpPr>
              <p:cNvPr id="5" name="TextBox 4">
                <a:extLst>
                  <a:ext uri="{FF2B5EF4-FFF2-40B4-BE49-F238E27FC236}">
                    <a16:creationId xmlns:a16="http://schemas.microsoft.com/office/drawing/2014/main" id="{25E2F43A-70DD-48DC-A417-0B54A0D9673A}"/>
                  </a:ext>
                </a:extLst>
              </p:cNvPr>
              <p:cNvSpPr txBox="1">
                <a:spLocks noRot="1" noChangeAspect="1" noMove="1" noResize="1" noEditPoints="1" noAdjustHandles="1" noChangeArrowheads="1" noChangeShapeType="1" noTextEdit="1"/>
              </p:cNvSpPr>
              <p:nvPr/>
            </p:nvSpPr>
            <p:spPr>
              <a:xfrm>
                <a:off x="2560319" y="5856652"/>
                <a:ext cx="492369" cy="369332"/>
              </a:xfrm>
              <a:prstGeom prst="rect">
                <a:avLst/>
              </a:prstGeom>
              <a:blipFill>
                <a:blip r:embed="rId4"/>
                <a:stretch>
                  <a:fillRect/>
                </a:stretch>
              </a:blipFill>
            </p:spPr>
            <p:txBody>
              <a:bodyPr/>
              <a:lstStyle/>
              <a:p>
                <a:r>
                  <a:rPr lang="pt-BR">
                    <a:noFill/>
                  </a:rPr>
                  <a:t> </a:t>
                </a:r>
              </a:p>
            </p:txBody>
          </p:sp>
        </mc:Fallback>
      </mc:AlternateContent>
      <p:sp>
        <p:nvSpPr>
          <p:cNvPr id="6" name="Rectangle 5">
            <a:extLst>
              <a:ext uri="{FF2B5EF4-FFF2-40B4-BE49-F238E27FC236}">
                <a16:creationId xmlns:a16="http://schemas.microsoft.com/office/drawing/2014/main" id="{DB1D1852-BC97-44D5-B5A7-F79E2186B6AA}"/>
              </a:ext>
            </a:extLst>
          </p:cNvPr>
          <p:cNvSpPr/>
          <p:nvPr/>
        </p:nvSpPr>
        <p:spPr>
          <a:xfrm>
            <a:off x="838200" y="4350327"/>
            <a:ext cx="9552709" cy="2277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Footer Placeholder 6">
            <a:extLst>
              <a:ext uri="{FF2B5EF4-FFF2-40B4-BE49-F238E27FC236}">
                <a16:creationId xmlns:a16="http://schemas.microsoft.com/office/drawing/2014/main" id="{4C669F84-B34A-4E4E-817F-7C8E95A69A00}"/>
              </a:ext>
            </a:extLst>
          </p:cNvPr>
          <p:cNvSpPr>
            <a:spLocks noGrp="1"/>
          </p:cNvSpPr>
          <p:nvPr>
            <p:ph type="ftr" sz="quarter" idx="11"/>
          </p:nvPr>
        </p:nvSpPr>
        <p:spPr/>
        <p:txBody>
          <a:bodyPr/>
          <a:lstStyle/>
          <a:p>
            <a:r>
              <a:rPr lang="pt-BR" dirty="0"/>
              <a:t>Robson Tigre </a:t>
            </a:r>
            <a:endParaRPr lang="en-US" dirty="0"/>
          </a:p>
        </p:txBody>
      </p:sp>
      <p:sp>
        <p:nvSpPr>
          <p:cNvPr id="8" name="Slide Number Placeholder 7">
            <a:extLst>
              <a:ext uri="{FF2B5EF4-FFF2-40B4-BE49-F238E27FC236}">
                <a16:creationId xmlns:a16="http://schemas.microsoft.com/office/drawing/2014/main" id="{777D6739-A5E6-482E-99E1-03221A963375}"/>
              </a:ext>
            </a:extLst>
          </p:cNvPr>
          <p:cNvSpPr>
            <a:spLocks noGrp="1"/>
          </p:cNvSpPr>
          <p:nvPr>
            <p:ph type="sldNum" sz="quarter" idx="12"/>
          </p:nvPr>
        </p:nvSpPr>
        <p:spPr/>
        <p:txBody>
          <a:bodyPr/>
          <a:lstStyle/>
          <a:p>
            <a:fld id="{AF67EEE8-F201-4410-BA13-233EFB93B646}" type="slidenum">
              <a:rPr lang="pt-BR" smtClean="0"/>
              <a:t>84</a:t>
            </a:fld>
            <a:endParaRPr lang="pt-BR"/>
          </a:p>
        </p:txBody>
      </p:sp>
    </p:spTree>
    <p:extLst>
      <p:ext uri="{BB962C8B-B14F-4D97-AF65-F5344CB8AC3E}">
        <p14:creationId xmlns:p14="http://schemas.microsoft.com/office/powerpoint/2010/main" val="40155331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825625"/>
                <a:ext cx="10515600" cy="4667250"/>
              </a:xfrm>
            </p:spPr>
            <p:txBody>
              <a:bodyPr>
                <a:normAutofit lnSpcReduction="10000"/>
              </a:bodyPr>
              <a:lstStyle/>
              <a:p>
                <a:pPr algn="just"/>
                <a:r>
                  <a:rPr lang="pt-BR" noProof="1"/>
                  <a:t>Se o par de ofertas </a:t>
                </a:r>
                <a14:m>
                  <m:oMath xmlns:m="http://schemas.openxmlformats.org/officeDocument/2006/math">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𝑢</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oMath>
                </a14:m>
                <a:r>
                  <a:rPr lang="pt-BR" noProof="1"/>
                  <a:t> é um equilíbrio de Nash para esse jogo, então </a:t>
                </a:r>
                <a14:m>
                  <m:oMath xmlns:m="http://schemas.openxmlformats.org/officeDocument/2006/math">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up>
                        <m:r>
                          <a:rPr lang="pt-BR" b="0" i="1" noProof="1" dirty="0" smtClean="0">
                            <a:latin typeface="Cambria Math" panose="02040503050406030204" pitchFamily="18" charset="0"/>
                          </a:rPr>
                          <m:t>∗</m:t>
                        </m:r>
                      </m:sup>
                    </m:sSubSup>
                  </m:oMath>
                </a14:m>
                <a:r>
                  <a:rPr lang="pt-BR" noProof="1"/>
                  <a:t> deve resolver o problema: </a:t>
                </a:r>
              </a:p>
              <a:p>
                <a:pPr algn="just"/>
                <a:endParaRPr lang="pt-BR" noProof="1"/>
              </a:p>
              <a:p>
                <a:pPr marL="0" indent="0" algn="just">
                  <a:buNone/>
                </a:pPr>
                <a14:m>
                  <m:oMathPara xmlns:m="http://schemas.openxmlformats.org/officeDocument/2006/math">
                    <m:oMathParaPr>
                      <m:jc m:val="centerGroup"/>
                    </m:oMathParaPr>
                    <m:oMath xmlns:m="http://schemas.openxmlformats.org/officeDocument/2006/math">
                      <m:r>
                        <a:rPr lang="pt-BR" b="0" i="1" noProof="1" dirty="0" smtClean="0">
                          <a:latin typeface="Cambria Math" panose="02040503050406030204" pitchFamily="18" charset="0"/>
                        </a:rPr>
                        <m:t>𝑚𝑖𝑛</m:t>
                      </m:r>
                      <m:sSub>
                        <m:sSubPr>
                          <m:ctrlPr>
                            <a:rPr lang="pt-BR" i="1" noProof="1" dirty="0">
                              <a:latin typeface="Cambria Math" panose="02040503050406030204" pitchFamily="18" charset="0"/>
                            </a:rPr>
                          </m:ctrlPr>
                        </m:sSubPr>
                        <m:e>
                          <m:r>
                            <a:rPr lang="pt-BR" b="0" i="1" noProof="1" dirty="0" smtClean="0">
                              <a:latin typeface="Cambria Math" panose="02040503050406030204" pitchFamily="18" charset="0"/>
                            </a:rPr>
                            <m:t> </m:t>
                          </m:r>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rPr>
                        <m:t>𝐹</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b="0" i="1" noProof="1" dirty="0" smtClean="0">
                                      <a:latin typeface="Cambria Math" panose="02040503050406030204" pitchFamily="18" charset="0"/>
                                    </a:rPr>
                                    <m:t>∗</m:t>
                                  </m:r>
                                </m:sup>
                              </m:sSubSup>
                            </m:num>
                            <m:den>
                              <m:r>
                                <a:rPr lang="pt-BR" i="1" noProof="1" dirty="0">
                                  <a:latin typeface="Cambria Math" panose="02040503050406030204" pitchFamily="18" charset="0"/>
                                </a:rPr>
                                <m:t>2</m:t>
                              </m:r>
                            </m:den>
                          </m:f>
                        </m:e>
                      </m:d>
                      <m:r>
                        <a:rPr lang="pt-BR" i="1" noProof="1" dirty="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b="0" i="1" noProof="1" dirty="0" smtClean="0">
                              <a:latin typeface="Cambria Math" panose="02040503050406030204" pitchFamily="18" charset="0"/>
                            </a:rPr>
                            <m:t>∗</m:t>
                          </m:r>
                        </m:sup>
                      </m:sSubSup>
                      <m:r>
                        <a:rPr lang="pt-BR" i="1" noProof="1" dirty="0">
                          <a:latin typeface="Cambria Math" panose="02040503050406030204" pitchFamily="18" charset="0"/>
                          <a:ea typeface="Cambria Math" panose="02040503050406030204" pitchFamily="18" charset="0"/>
                        </a:rPr>
                        <m:t>⋅</m:t>
                      </m:r>
                      <m:d>
                        <m:dPr>
                          <m:begChr m:val="["/>
                          <m:endChr m:val="]"/>
                          <m:ctrlPr>
                            <a:rPr lang="pt-BR" i="1" noProof="1" dirty="0">
                              <a:latin typeface="Cambria Math" panose="02040503050406030204" pitchFamily="18" charset="0"/>
                            </a:rPr>
                          </m:ctrlPr>
                        </m:dPr>
                        <m:e>
                          <m:r>
                            <a:rPr lang="pt-BR" i="1" noProof="1" dirty="0">
                              <a:latin typeface="Cambria Math" panose="02040503050406030204" pitchFamily="18" charset="0"/>
                            </a:rPr>
                            <m:t>1−</m:t>
                          </m:r>
                          <m:r>
                            <a:rPr lang="pt-BR" i="1" noProof="1" dirty="0">
                              <a:latin typeface="Cambria Math" panose="02040503050406030204" pitchFamily="18" charset="0"/>
                            </a:rPr>
                            <m:t>𝐹</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Sub>
                                  <m:r>
                                    <a:rPr lang="pt-BR" i="1" noProof="1" dirty="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b="0" i="1" noProof="1" dirty="0" smtClean="0">
                                          <a:latin typeface="Cambria Math" panose="02040503050406030204" pitchFamily="18" charset="0"/>
                                        </a:rPr>
                                        <m:t>∗</m:t>
                                      </m:r>
                                    </m:sup>
                                  </m:sSubSup>
                                </m:num>
                                <m:den>
                                  <m:r>
                                    <a:rPr lang="pt-BR" i="1" noProof="1" dirty="0">
                                      <a:latin typeface="Cambria Math" panose="02040503050406030204" pitchFamily="18" charset="0"/>
                                    </a:rPr>
                                    <m:t>2</m:t>
                                  </m:r>
                                </m:den>
                              </m:f>
                            </m:e>
                          </m:d>
                        </m:e>
                      </m:d>
                    </m:oMath>
                  </m:oMathPara>
                </a14:m>
                <a:endParaRPr lang="pt-BR" i="1" noProof="1"/>
              </a:p>
              <a:p>
                <a:pPr marL="0" indent="0" algn="just">
                  <a:buNone/>
                </a:pPr>
                <a:endParaRPr lang="pt-BR" i="1" noProof="1"/>
              </a:p>
              <a:p>
                <a:pPr marL="0" indent="0" algn="just">
                  <a:buNone/>
                </a:pPr>
                <a:r>
                  <a:rPr lang="pt-BR" noProof="1"/>
                  <a:t>E </a:t>
                </a:r>
                <a14:m>
                  <m:oMath xmlns:m="http://schemas.openxmlformats.org/officeDocument/2006/math">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𝑢</m:t>
                        </m:r>
                      </m:sub>
                      <m:sup>
                        <m:r>
                          <a:rPr lang="pt-BR" b="0" i="1" noProof="1" dirty="0" smtClean="0">
                            <a:latin typeface="Cambria Math" panose="02040503050406030204" pitchFamily="18" charset="0"/>
                          </a:rPr>
                          <m:t>∗</m:t>
                        </m:r>
                      </m:sup>
                    </m:sSubSup>
                  </m:oMath>
                </a14:m>
                <a:r>
                  <a:rPr lang="pt-BR" noProof="1"/>
                  <a:t> deve resolver o problema:</a:t>
                </a:r>
              </a:p>
              <a:p>
                <a:pPr marL="0" indent="0" algn="just">
                  <a:lnSpc>
                    <a:spcPct val="150000"/>
                  </a:lnSpc>
                  <a:buNone/>
                </a:pPr>
                <a14:m>
                  <m:oMathPara xmlns:m="http://schemas.openxmlformats.org/officeDocument/2006/math">
                    <m:oMathParaPr>
                      <m:jc m:val="centerGroup"/>
                    </m:oMathParaPr>
                    <m:oMath xmlns:m="http://schemas.openxmlformats.org/officeDocument/2006/math">
                      <m:func>
                        <m:funcPr>
                          <m:ctrlPr>
                            <a:rPr lang="pt-BR" b="0" i="1" noProof="1" dirty="0" smtClean="0">
                              <a:latin typeface="Cambria Math" panose="02040503050406030204" pitchFamily="18" charset="0"/>
                            </a:rPr>
                          </m:ctrlPr>
                        </m:funcPr>
                        <m:fName>
                          <m:r>
                            <a:rPr lang="pt-BR" b="0" i="1" noProof="1" dirty="0" smtClean="0">
                              <a:latin typeface="Cambria Math" panose="02040503050406030204" pitchFamily="18" charset="0"/>
                            </a:rPr>
                            <m:t>𝑚𝑎𝑥</m:t>
                          </m:r>
                        </m:fName>
                        <m:e>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ea typeface="Cambria Math" panose="02040503050406030204" pitchFamily="18" charset="0"/>
                            </a:rPr>
                            <m:t>⋅</m:t>
                          </m:r>
                          <m:r>
                            <a:rPr lang="pt-BR" b="0" i="1" noProof="1" dirty="0" smtClean="0">
                              <a:latin typeface="Cambria Math" panose="02040503050406030204" pitchFamily="18" charset="0"/>
                              <a:ea typeface="Cambria Math" panose="02040503050406030204" pitchFamily="18" charset="0"/>
                            </a:rPr>
                            <m:t>𝐹</m:t>
                          </m:r>
                          <m:d>
                            <m:dPr>
                              <m:ctrlPr>
                                <a:rPr lang="pt-BR" b="0" i="1" noProof="1" dirty="0" smtClean="0">
                                  <a:latin typeface="Cambria Math" panose="02040503050406030204" pitchFamily="18" charset="0"/>
                                  <a:ea typeface="Cambria Math" panose="02040503050406030204" pitchFamily="18" charset="0"/>
                                </a:rPr>
                              </m:ctrlPr>
                            </m:dPr>
                            <m:e>
                              <m:f>
                                <m:fPr>
                                  <m:ctrlPr>
                                    <a:rPr lang="pt-BR" b="0" i="1" noProof="1" dirty="0" smtClean="0">
                                      <a:latin typeface="Cambria Math" panose="02040503050406030204" pitchFamily="18" charset="0"/>
                                      <a:ea typeface="Cambria Math" panose="02040503050406030204" pitchFamily="18" charset="0"/>
                                    </a:rPr>
                                  </m:ctrlPr>
                                </m:fPr>
                                <m:num>
                                  <m:sSubSup>
                                    <m:sSubSupPr>
                                      <m:ctrlPr>
                                        <a:rPr lang="pt-BR" b="0" i="1" noProof="1" dirty="0" smtClean="0">
                                          <a:latin typeface="Cambria Math" panose="02040503050406030204" pitchFamily="18" charset="0"/>
                                          <a:ea typeface="Cambria Math" panose="02040503050406030204" pitchFamily="18" charset="0"/>
                                        </a:rPr>
                                      </m:ctrlPr>
                                    </m:sSubSupPr>
                                    <m:e>
                                      <m:r>
                                        <a:rPr lang="pt-BR" b="0" i="1" noProof="1" dirty="0" smtClean="0">
                                          <a:latin typeface="Cambria Math" panose="02040503050406030204" pitchFamily="18" charset="0"/>
                                          <a:ea typeface="Cambria Math" panose="02040503050406030204" pitchFamily="18" charset="0"/>
                                        </a:rPr>
                                        <m:t>𝑤</m:t>
                                      </m:r>
                                    </m:e>
                                    <m:sub>
                                      <m:r>
                                        <a:rPr lang="pt-BR" b="0" i="1" noProof="1" dirty="0" smtClean="0">
                                          <a:latin typeface="Cambria Math" panose="02040503050406030204" pitchFamily="18" charset="0"/>
                                          <a:ea typeface="Cambria Math" panose="02040503050406030204" pitchFamily="18" charset="0"/>
                                        </a:rPr>
                                        <m:t>𝑓</m:t>
                                      </m:r>
                                    </m:sub>
                                    <m:sup>
                                      <m:r>
                                        <a:rPr lang="pt-BR" b="0" i="1" noProof="1" dirty="0" smtClean="0">
                                          <a:latin typeface="Cambria Math" panose="02040503050406030204" pitchFamily="18" charset="0"/>
                                          <a:ea typeface="Cambria Math" panose="02040503050406030204" pitchFamily="18" charset="0"/>
                                        </a:rPr>
                                        <m:t>∗</m:t>
                                      </m:r>
                                    </m:sup>
                                  </m:sSubSup>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𝑤</m:t>
                                      </m:r>
                                    </m:e>
                                    <m:sub>
                                      <m:r>
                                        <a:rPr lang="pt-BR" b="0" i="1" noProof="1" dirty="0" smtClean="0">
                                          <a:latin typeface="Cambria Math" panose="02040503050406030204" pitchFamily="18" charset="0"/>
                                          <a:ea typeface="Cambria Math" panose="02040503050406030204" pitchFamily="18" charset="0"/>
                                        </a:rPr>
                                        <m:t>𝑢</m:t>
                                      </m:r>
                                    </m:sub>
                                  </m:sSub>
                                </m:num>
                                <m:den>
                                  <m:r>
                                    <a:rPr lang="pt-BR" b="0" i="1" noProof="1" dirty="0" smtClean="0">
                                      <a:latin typeface="Cambria Math" panose="02040503050406030204" pitchFamily="18" charset="0"/>
                                      <a:ea typeface="Cambria Math" panose="02040503050406030204" pitchFamily="18" charset="0"/>
                                    </a:rPr>
                                    <m:t>2</m:t>
                                  </m:r>
                                </m:den>
                              </m:f>
                            </m:e>
                          </m:d>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𝑤</m:t>
                              </m:r>
                            </m:e>
                            <m:sub>
                              <m:r>
                                <a:rPr lang="pt-BR" b="0" i="1" noProof="1" dirty="0" smtClean="0">
                                  <a:latin typeface="Cambria Math" panose="02040503050406030204" pitchFamily="18" charset="0"/>
                                  <a:ea typeface="Cambria Math" panose="02040503050406030204" pitchFamily="18" charset="0"/>
                                </a:rPr>
                                <m:t>𝑢</m:t>
                              </m:r>
                            </m:sub>
                          </m:sSub>
                          <m:r>
                            <a:rPr lang="pt-BR" b="0" i="1" noProof="1" dirty="0" smtClean="0">
                              <a:latin typeface="Cambria Math" panose="02040503050406030204" pitchFamily="18" charset="0"/>
                              <a:ea typeface="Cambria Math" panose="02040503050406030204" pitchFamily="18" charset="0"/>
                            </a:rPr>
                            <m:t>⋅</m:t>
                          </m:r>
                          <m:d>
                            <m:dPr>
                              <m:begChr m:val="["/>
                              <m:endChr m:val="]"/>
                              <m:ctrlPr>
                                <a:rPr lang="pt-BR" b="0" i="1" noProof="1" dirty="0" smtClean="0">
                                  <a:latin typeface="Cambria Math" panose="02040503050406030204" pitchFamily="18" charset="0"/>
                                  <a:ea typeface="Cambria Math" panose="02040503050406030204" pitchFamily="18" charset="0"/>
                                </a:rPr>
                              </m:ctrlPr>
                            </m:dPr>
                            <m:e>
                              <m:r>
                                <a:rPr lang="pt-BR" b="0" i="1" noProof="1" dirty="0" smtClean="0">
                                  <a:latin typeface="Cambria Math" panose="02040503050406030204" pitchFamily="18" charset="0"/>
                                  <a:ea typeface="Cambria Math" panose="02040503050406030204" pitchFamily="18" charset="0"/>
                                </a:rPr>
                                <m:t>1−</m:t>
                              </m:r>
                              <m:r>
                                <a:rPr lang="pt-BR" b="0" i="1" noProof="1" dirty="0" smtClean="0">
                                  <a:latin typeface="Cambria Math" panose="02040503050406030204" pitchFamily="18" charset="0"/>
                                  <a:ea typeface="Cambria Math" panose="02040503050406030204" pitchFamily="18" charset="0"/>
                                </a:rPr>
                                <m:t>𝐹</m:t>
                              </m:r>
                              <m:d>
                                <m:dPr>
                                  <m:ctrlPr>
                                    <a:rPr lang="pt-BR" b="0" i="1" noProof="1" dirty="0" smtClean="0">
                                      <a:latin typeface="Cambria Math" panose="02040503050406030204" pitchFamily="18" charset="0"/>
                                      <a:ea typeface="Cambria Math" panose="02040503050406030204" pitchFamily="18" charset="0"/>
                                    </a:rPr>
                                  </m:ctrlPr>
                                </m:dPr>
                                <m:e>
                                  <m:f>
                                    <m:fPr>
                                      <m:ctrlPr>
                                        <a:rPr lang="pt-BR" b="0" i="1" noProof="1" dirty="0" smtClean="0">
                                          <a:latin typeface="Cambria Math" panose="02040503050406030204" pitchFamily="18" charset="0"/>
                                          <a:ea typeface="Cambria Math" panose="02040503050406030204" pitchFamily="18" charset="0"/>
                                        </a:rPr>
                                      </m:ctrlPr>
                                    </m:fPr>
                                    <m:num>
                                      <m:sSubSup>
                                        <m:sSubSupPr>
                                          <m:ctrlPr>
                                            <a:rPr lang="pt-BR" b="0" i="1" noProof="1" dirty="0" smtClean="0">
                                              <a:latin typeface="Cambria Math" panose="02040503050406030204" pitchFamily="18" charset="0"/>
                                              <a:ea typeface="Cambria Math" panose="02040503050406030204" pitchFamily="18" charset="0"/>
                                            </a:rPr>
                                          </m:ctrlPr>
                                        </m:sSubSupPr>
                                        <m:e>
                                          <m:r>
                                            <a:rPr lang="pt-BR" b="0" i="1" noProof="1" dirty="0" smtClean="0">
                                              <a:latin typeface="Cambria Math" panose="02040503050406030204" pitchFamily="18" charset="0"/>
                                              <a:ea typeface="Cambria Math" panose="02040503050406030204" pitchFamily="18" charset="0"/>
                                            </a:rPr>
                                            <m:t>𝑤</m:t>
                                          </m:r>
                                        </m:e>
                                        <m:sub>
                                          <m:r>
                                            <a:rPr lang="pt-BR" b="0" i="1" noProof="1" dirty="0" smtClean="0">
                                              <a:latin typeface="Cambria Math" panose="02040503050406030204" pitchFamily="18" charset="0"/>
                                              <a:ea typeface="Cambria Math" panose="02040503050406030204" pitchFamily="18" charset="0"/>
                                            </a:rPr>
                                            <m:t>𝑓</m:t>
                                          </m:r>
                                        </m:sub>
                                        <m:sup>
                                          <m:r>
                                            <a:rPr lang="pt-BR" b="0" i="1" noProof="1" dirty="0" smtClean="0">
                                              <a:latin typeface="Cambria Math" panose="02040503050406030204" pitchFamily="18" charset="0"/>
                                              <a:ea typeface="Cambria Math" panose="02040503050406030204" pitchFamily="18" charset="0"/>
                                            </a:rPr>
                                            <m:t>∗</m:t>
                                          </m:r>
                                        </m:sup>
                                      </m:sSubSup>
                                      <m:r>
                                        <a:rPr lang="pt-BR" b="0" i="1" noProof="1" dirty="0" smtClean="0">
                                          <a:latin typeface="Cambria Math" panose="02040503050406030204" pitchFamily="18" charset="0"/>
                                          <a:ea typeface="Cambria Math" panose="02040503050406030204" pitchFamily="18" charset="0"/>
                                        </a:rPr>
                                        <m:t>+</m:t>
                                      </m:r>
                                      <m:sSub>
                                        <m:sSubPr>
                                          <m:ctrlPr>
                                            <a:rPr lang="pt-BR" b="0" i="1" noProof="1" dirty="0" smtClean="0">
                                              <a:latin typeface="Cambria Math" panose="02040503050406030204" pitchFamily="18" charset="0"/>
                                              <a:ea typeface="Cambria Math" panose="02040503050406030204" pitchFamily="18" charset="0"/>
                                            </a:rPr>
                                          </m:ctrlPr>
                                        </m:sSubPr>
                                        <m:e>
                                          <m:r>
                                            <a:rPr lang="pt-BR" b="0" i="1" noProof="1" dirty="0" smtClean="0">
                                              <a:latin typeface="Cambria Math" panose="02040503050406030204" pitchFamily="18" charset="0"/>
                                              <a:ea typeface="Cambria Math" panose="02040503050406030204" pitchFamily="18" charset="0"/>
                                            </a:rPr>
                                            <m:t>𝑤</m:t>
                                          </m:r>
                                        </m:e>
                                        <m:sub>
                                          <m:r>
                                            <a:rPr lang="pt-BR" b="0" i="1" noProof="1" dirty="0" smtClean="0">
                                              <a:latin typeface="Cambria Math" panose="02040503050406030204" pitchFamily="18" charset="0"/>
                                              <a:ea typeface="Cambria Math" panose="02040503050406030204" pitchFamily="18" charset="0"/>
                                            </a:rPr>
                                            <m:t>𝑢</m:t>
                                          </m:r>
                                        </m:sub>
                                      </m:sSub>
                                    </m:num>
                                    <m:den>
                                      <m:r>
                                        <a:rPr lang="pt-BR" b="0" i="1" noProof="1" dirty="0" smtClean="0">
                                          <a:latin typeface="Cambria Math" panose="02040503050406030204" pitchFamily="18" charset="0"/>
                                          <a:ea typeface="Cambria Math" panose="02040503050406030204" pitchFamily="18" charset="0"/>
                                        </a:rPr>
                                        <m:t>2</m:t>
                                      </m:r>
                                    </m:den>
                                  </m:f>
                                </m:e>
                              </m:d>
                            </m:e>
                          </m:d>
                        </m:e>
                      </m:func>
                    </m:oMath>
                  </m:oMathPara>
                </a14:m>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61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Arbitragem da oferta final</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9935C2-18EF-4B73-B067-1D9E157DD9C4}"/>
                  </a:ext>
                </a:extLst>
              </p:cNvPr>
              <p:cNvSpPr txBox="1"/>
              <p:nvPr/>
            </p:nvSpPr>
            <p:spPr>
              <a:xfrm>
                <a:off x="2560319" y="3583002"/>
                <a:ext cx="49236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𝑓</m:t>
                          </m:r>
                        </m:sub>
                      </m:sSub>
                    </m:oMath>
                  </m:oMathPara>
                </a14:m>
                <a:endParaRPr lang="pt-BR" dirty="0"/>
              </a:p>
            </p:txBody>
          </p:sp>
        </mc:Choice>
        <mc:Fallback xmlns="">
          <p:sp>
            <p:nvSpPr>
              <p:cNvPr id="2" name="TextBox 1">
                <a:extLst>
                  <a:ext uri="{FF2B5EF4-FFF2-40B4-BE49-F238E27FC236}">
                    <a16:creationId xmlns:a16="http://schemas.microsoft.com/office/drawing/2014/main" id="{6C9935C2-18EF-4B73-B067-1D9E157DD9C4}"/>
                  </a:ext>
                </a:extLst>
              </p:cNvPr>
              <p:cNvSpPr txBox="1">
                <a:spLocks noRot="1" noChangeAspect="1" noMove="1" noResize="1" noEditPoints="1" noAdjustHandles="1" noChangeArrowheads="1" noChangeShapeType="1" noTextEdit="1"/>
              </p:cNvSpPr>
              <p:nvPr/>
            </p:nvSpPr>
            <p:spPr>
              <a:xfrm>
                <a:off x="2560319" y="3583002"/>
                <a:ext cx="492369" cy="391582"/>
              </a:xfrm>
              <a:prstGeom prst="rect">
                <a:avLst/>
              </a:prstGeom>
              <a:blipFill>
                <a:blip r:embed="rId3"/>
                <a:stretch>
                  <a:fillRect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5E2F43A-70DD-48DC-A417-0B54A0D9673A}"/>
                  </a:ext>
                </a:extLst>
              </p:cNvPr>
              <p:cNvSpPr txBox="1"/>
              <p:nvPr/>
            </p:nvSpPr>
            <p:spPr>
              <a:xfrm>
                <a:off x="2560319" y="5856652"/>
                <a:ext cx="4923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𝑢</m:t>
                          </m:r>
                        </m:sub>
                      </m:sSub>
                    </m:oMath>
                  </m:oMathPara>
                </a14:m>
                <a:endParaRPr lang="pt-BR" dirty="0"/>
              </a:p>
            </p:txBody>
          </p:sp>
        </mc:Choice>
        <mc:Fallback xmlns="">
          <p:sp>
            <p:nvSpPr>
              <p:cNvPr id="5" name="TextBox 4">
                <a:extLst>
                  <a:ext uri="{FF2B5EF4-FFF2-40B4-BE49-F238E27FC236}">
                    <a16:creationId xmlns:a16="http://schemas.microsoft.com/office/drawing/2014/main" id="{25E2F43A-70DD-48DC-A417-0B54A0D9673A}"/>
                  </a:ext>
                </a:extLst>
              </p:cNvPr>
              <p:cNvSpPr txBox="1">
                <a:spLocks noRot="1" noChangeAspect="1" noMove="1" noResize="1" noEditPoints="1" noAdjustHandles="1" noChangeArrowheads="1" noChangeShapeType="1" noTextEdit="1"/>
              </p:cNvSpPr>
              <p:nvPr/>
            </p:nvSpPr>
            <p:spPr>
              <a:xfrm>
                <a:off x="2560319" y="5856652"/>
                <a:ext cx="492369" cy="369332"/>
              </a:xfrm>
              <a:prstGeom prst="rect">
                <a:avLst/>
              </a:prstGeom>
              <a:blipFill>
                <a:blip r:embed="rId4"/>
                <a:stretch>
                  <a:fillRect/>
                </a:stretch>
              </a:blipFill>
            </p:spPr>
            <p:txBody>
              <a:bodyPr/>
              <a:lstStyle/>
              <a:p>
                <a:r>
                  <a:rPr lang="pt-BR">
                    <a:noFill/>
                  </a:rPr>
                  <a:t> </a:t>
                </a:r>
              </a:p>
            </p:txBody>
          </p:sp>
        </mc:Fallback>
      </mc:AlternateContent>
      <p:sp>
        <p:nvSpPr>
          <p:cNvPr id="6" name="Footer Placeholder 5">
            <a:extLst>
              <a:ext uri="{FF2B5EF4-FFF2-40B4-BE49-F238E27FC236}">
                <a16:creationId xmlns:a16="http://schemas.microsoft.com/office/drawing/2014/main" id="{47BA1565-C232-4B24-ABE3-98119BBBA04A}"/>
              </a:ext>
            </a:extLst>
          </p:cNvPr>
          <p:cNvSpPr>
            <a:spLocks noGrp="1"/>
          </p:cNvSpPr>
          <p:nvPr>
            <p:ph type="ftr" sz="quarter" idx="11"/>
          </p:nvPr>
        </p:nvSpPr>
        <p:spPr/>
        <p:txBody>
          <a:bodyPr/>
          <a:lstStyle/>
          <a:p>
            <a:r>
              <a:rPr lang="pt-BR" dirty="0"/>
              <a:t>Robson Tigre </a:t>
            </a:r>
            <a:endParaRPr lang="en-US" dirty="0"/>
          </a:p>
        </p:txBody>
      </p:sp>
      <p:sp>
        <p:nvSpPr>
          <p:cNvPr id="7" name="Slide Number Placeholder 6">
            <a:extLst>
              <a:ext uri="{FF2B5EF4-FFF2-40B4-BE49-F238E27FC236}">
                <a16:creationId xmlns:a16="http://schemas.microsoft.com/office/drawing/2014/main" id="{245D8A9C-7CE0-4624-8E77-BAB859BE9A9A}"/>
              </a:ext>
            </a:extLst>
          </p:cNvPr>
          <p:cNvSpPr>
            <a:spLocks noGrp="1"/>
          </p:cNvSpPr>
          <p:nvPr>
            <p:ph type="sldNum" sz="quarter" idx="12"/>
          </p:nvPr>
        </p:nvSpPr>
        <p:spPr/>
        <p:txBody>
          <a:bodyPr/>
          <a:lstStyle/>
          <a:p>
            <a:fld id="{AF67EEE8-F201-4410-BA13-233EFB93B646}" type="slidenum">
              <a:rPr lang="pt-BR" smtClean="0"/>
              <a:t>85</a:t>
            </a:fld>
            <a:endParaRPr lang="pt-BR"/>
          </a:p>
        </p:txBody>
      </p:sp>
    </p:spTree>
    <p:extLst>
      <p:ext uri="{BB962C8B-B14F-4D97-AF65-F5344CB8AC3E}">
        <p14:creationId xmlns:p14="http://schemas.microsoft.com/office/powerpoint/2010/main" val="20556414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825625"/>
                <a:ext cx="10515600" cy="4667250"/>
              </a:xfrm>
            </p:spPr>
            <p:txBody>
              <a:bodyPr>
                <a:normAutofit lnSpcReduction="10000"/>
              </a:bodyPr>
              <a:lstStyle/>
              <a:p>
                <a:pPr algn="just"/>
                <a:r>
                  <a:rPr lang="pt-BR" noProof="1"/>
                  <a:t>Portanto, o par de ofertas </a:t>
                </a:r>
                <a14:m>
                  <m:oMath xmlns:m="http://schemas.openxmlformats.org/officeDocument/2006/math">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𝑢</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oMath>
                </a14:m>
                <a:r>
                  <a:rPr lang="pt-BR" noProof="1"/>
                  <a:t> deve resolver as condições de primeira ordem (CPO) para esses problemas de otimização, </a:t>
                </a:r>
              </a:p>
              <a:p>
                <a:pPr algn="just"/>
                <a:endParaRPr lang="pt-BR" noProof="1"/>
              </a:p>
              <a:p>
                <a:pPr marL="0" indent="0" algn="just">
                  <a:buNone/>
                </a:pPr>
                <a14:m>
                  <m:oMathPara xmlns:m="http://schemas.openxmlformats.org/officeDocument/2006/math">
                    <m:oMathParaPr>
                      <m:jc m:val="centerGroup"/>
                    </m:oMathParaPr>
                    <m:oMath xmlns:m="http://schemas.openxmlformats.org/officeDocument/2006/math">
                      <m:d>
                        <m:dPr>
                          <m:ctrlPr>
                            <a:rPr lang="pt-BR" b="0" i="1" noProof="1" dirty="0" smtClean="0">
                              <a:latin typeface="Cambria Math" panose="02040503050406030204" pitchFamily="18" charset="0"/>
                            </a:rPr>
                          </m:ctrlPr>
                        </m:dPr>
                        <m:e>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e>
                      </m:d>
                      <m:r>
                        <a:rPr lang="pt-BR" i="1" noProof="1" dirty="0">
                          <a:latin typeface="Cambria Math" panose="02040503050406030204" pitchFamily="18" charset="0"/>
                          <a:ea typeface="Cambria Math" panose="02040503050406030204" pitchFamily="18" charset="0"/>
                        </a:rPr>
                        <m:t>⋅</m:t>
                      </m:r>
                      <m:f>
                        <m:fPr>
                          <m:ctrlPr>
                            <a:rPr lang="pt-BR" b="0" i="1" noProof="1" dirty="0" smtClean="0">
                              <a:latin typeface="Cambria Math" panose="02040503050406030204" pitchFamily="18" charset="0"/>
                              <a:ea typeface="Cambria Math" panose="02040503050406030204" pitchFamily="18" charset="0"/>
                            </a:rPr>
                          </m:ctrlPr>
                        </m:fPr>
                        <m:num>
                          <m:r>
                            <a:rPr lang="pt-BR" b="0" i="1" noProof="1" dirty="0" smtClean="0">
                              <a:latin typeface="Cambria Math" panose="02040503050406030204" pitchFamily="18" charset="0"/>
                              <a:ea typeface="Cambria Math" panose="02040503050406030204" pitchFamily="18" charset="0"/>
                            </a:rPr>
                            <m:t>1</m:t>
                          </m:r>
                        </m:num>
                        <m:den>
                          <m:r>
                            <a:rPr lang="pt-BR" b="0" i="1" noProof="1" dirty="0" smtClean="0">
                              <a:latin typeface="Cambria Math" panose="02040503050406030204" pitchFamily="18" charset="0"/>
                              <a:ea typeface="Cambria Math" panose="02040503050406030204" pitchFamily="18" charset="0"/>
                            </a:rPr>
                            <m:t>2</m:t>
                          </m:r>
                        </m:den>
                      </m:f>
                      <m:r>
                        <a:rPr lang="pt-BR" b="0" i="1" noProof="1" dirty="0" smtClean="0">
                          <a:latin typeface="Cambria Math" panose="02040503050406030204" pitchFamily="18" charset="0"/>
                        </a:rPr>
                        <m:t>𝑓</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b="0" i="1" noProof="1" dirty="0" smtClean="0">
                                      <a:latin typeface="Cambria Math" panose="02040503050406030204" pitchFamily="18" charset="0"/>
                                    </a:rPr>
                                    <m:t>∗</m:t>
                                  </m:r>
                                </m:sup>
                              </m:sSubSup>
                              <m:r>
                                <a:rPr lang="pt-BR" i="1" noProof="1" dirty="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b="0" i="1" noProof="1" dirty="0" smtClean="0">
                                      <a:latin typeface="Cambria Math" panose="02040503050406030204" pitchFamily="18" charset="0"/>
                                    </a:rPr>
                                    <m:t>∗</m:t>
                                  </m:r>
                                </m:sup>
                              </m:sSubSup>
                            </m:num>
                            <m:den>
                              <m:r>
                                <a:rPr lang="pt-BR" i="1" noProof="1" dirty="0">
                                  <a:latin typeface="Cambria Math" panose="02040503050406030204" pitchFamily="18" charset="0"/>
                                </a:rPr>
                                <m:t>2</m:t>
                              </m:r>
                            </m:den>
                          </m:f>
                        </m:e>
                      </m:d>
                      <m:r>
                        <a:rPr lang="pt-BR" b="0" i="1" noProof="1" dirty="0" smtClean="0">
                          <a:latin typeface="Cambria Math" panose="02040503050406030204" pitchFamily="18" charset="0"/>
                        </a:rPr>
                        <m:t>=</m:t>
                      </m:r>
                      <m:r>
                        <a:rPr lang="pt-BR" i="1" noProof="1" dirty="0">
                          <a:latin typeface="Cambria Math" panose="02040503050406030204" pitchFamily="18" charset="0"/>
                        </a:rPr>
                        <m:t>𝐹</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b="0" i="1" noProof="1" dirty="0" smtClean="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num>
                            <m:den>
                              <m:r>
                                <a:rPr lang="pt-BR" i="1" noProof="1" dirty="0">
                                  <a:latin typeface="Cambria Math" panose="02040503050406030204" pitchFamily="18" charset="0"/>
                                </a:rPr>
                                <m:t>2</m:t>
                              </m:r>
                            </m:den>
                          </m:f>
                        </m:e>
                      </m:d>
                    </m:oMath>
                  </m:oMathPara>
                </a14:m>
                <a:endParaRPr lang="pt-BR" i="1" noProof="1"/>
              </a:p>
              <a:p>
                <a:pPr marL="0" indent="0" algn="just">
                  <a:buNone/>
                </a:pPr>
                <a:endParaRPr lang="pt-BR" i="1" noProof="1"/>
              </a:p>
              <a:p>
                <a:pPr marL="0" indent="0" algn="just">
                  <a:buNone/>
                </a:pPr>
                <a:r>
                  <a:rPr lang="pt-BR" noProof="1"/>
                  <a:t>E…</a:t>
                </a:r>
              </a:p>
              <a:p>
                <a:pPr marL="0" indent="0" algn="just">
                  <a:lnSpc>
                    <a:spcPct val="150000"/>
                  </a:lnSpc>
                  <a:buNone/>
                </a:pPr>
                <a14:m>
                  <m:oMathPara xmlns:m="http://schemas.openxmlformats.org/officeDocument/2006/math">
                    <m:oMathParaPr>
                      <m:jc m:val="centerGroup"/>
                    </m:oMathParaPr>
                    <m:oMath xmlns:m="http://schemas.openxmlformats.org/officeDocument/2006/math">
                      <m:d>
                        <m:dPr>
                          <m:ctrlPr>
                            <a:rPr lang="pt-BR" i="1" noProof="1" dirty="0">
                              <a:latin typeface="Cambria Math" panose="02040503050406030204" pitchFamily="18" charset="0"/>
                            </a:rPr>
                          </m:ctrlPr>
                        </m:dPr>
                        <m:e>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e>
                      </m:d>
                      <m:r>
                        <a:rPr lang="pt-BR" i="1" noProof="1" dirty="0">
                          <a:latin typeface="Cambria Math" panose="02040503050406030204" pitchFamily="18" charset="0"/>
                          <a:ea typeface="Cambria Math" panose="02040503050406030204" pitchFamily="18" charset="0"/>
                        </a:rPr>
                        <m:t>⋅</m:t>
                      </m:r>
                      <m:f>
                        <m:fPr>
                          <m:ctrlPr>
                            <a:rPr lang="pt-BR" i="1" noProof="1" dirty="0">
                              <a:latin typeface="Cambria Math" panose="02040503050406030204" pitchFamily="18" charset="0"/>
                              <a:ea typeface="Cambria Math" panose="02040503050406030204" pitchFamily="18" charset="0"/>
                            </a:rPr>
                          </m:ctrlPr>
                        </m:fPr>
                        <m:num>
                          <m:r>
                            <a:rPr lang="pt-BR" i="1" noProof="1" dirty="0">
                              <a:latin typeface="Cambria Math" panose="02040503050406030204" pitchFamily="18" charset="0"/>
                              <a:ea typeface="Cambria Math" panose="02040503050406030204" pitchFamily="18" charset="0"/>
                            </a:rPr>
                            <m:t>1</m:t>
                          </m:r>
                        </m:num>
                        <m:den>
                          <m:r>
                            <a:rPr lang="pt-BR" i="1" noProof="1" dirty="0">
                              <a:latin typeface="Cambria Math" panose="02040503050406030204" pitchFamily="18" charset="0"/>
                              <a:ea typeface="Cambria Math" panose="02040503050406030204" pitchFamily="18" charset="0"/>
                            </a:rPr>
                            <m:t>2</m:t>
                          </m:r>
                        </m:den>
                      </m:f>
                      <m:r>
                        <a:rPr lang="pt-BR" i="1" noProof="1" dirty="0">
                          <a:latin typeface="Cambria Math" panose="02040503050406030204" pitchFamily="18" charset="0"/>
                        </a:rPr>
                        <m:t>𝑓</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num>
                            <m:den>
                              <m:r>
                                <a:rPr lang="pt-BR" i="1" noProof="1" dirty="0">
                                  <a:latin typeface="Cambria Math" panose="02040503050406030204" pitchFamily="18" charset="0"/>
                                </a:rPr>
                                <m:t>2</m:t>
                              </m:r>
                            </m:den>
                          </m:f>
                        </m:e>
                      </m:d>
                      <m:r>
                        <a:rPr lang="pt-BR" i="1" noProof="1" dirty="0">
                          <a:latin typeface="Cambria Math" panose="02040503050406030204" pitchFamily="18" charset="0"/>
                        </a:rPr>
                        <m:t>=</m:t>
                      </m:r>
                      <m:d>
                        <m:dPr>
                          <m:begChr m:val="["/>
                          <m:endChr m:val="]"/>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1−</m:t>
                          </m:r>
                          <m:r>
                            <a:rPr lang="pt-BR" i="1" noProof="1" dirty="0">
                              <a:latin typeface="Cambria Math" panose="02040503050406030204" pitchFamily="18" charset="0"/>
                            </a:rPr>
                            <m:t>𝐹</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num>
                                <m:den>
                                  <m:r>
                                    <a:rPr lang="pt-BR" i="1" noProof="1" dirty="0">
                                      <a:latin typeface="Cambria Math" panose="02040503050406030204" pitchFamily="18" charset="0"/>
                                    </a:rPr>
                                    <m:t>2</m:t>
                                  </m:r>
                                </m:den>
                              </m:f>
                            </m:e>
                          </m:d>
                        </m:e>
                      </m:d>
                    </m:oMath>
                  </m:oMathPara>
                </a14:m>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217" t="-261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Arbitragem da oferta final</a:t>
            </a:r>
          </a:p>
        </p:txBody>
      </p:sp>
      <p:sp>
        <p:nvSpPr>
          <p:cNvPr id="6" name="TextBox 5">
            <a:extLst>
              <a:ext uri="{FF2B5EF4-FFF2-40B4-BE49-F238E27FC236}">
                <a16:creationId xmlns:a16="http://schemas.microsoft.com/office/drawing/2014/main" id="{A32CADB4-3F2D-49CF-830C-1906C158568C}"/>
              </a:ext>
            </a:extLst>
          </p:cNvPr>
          <p:cNvSpPr txBox="1"/>
          <p:nvPr/>
        </p:nvSpPr>
        <p:spPr>
          <a:xfrm>
            <a:off x="1438099" y="3167390"/>
            <a:ext cx="1122219" cy="523220"/>
          </a:xfrm>
          <a:prstGeom prst="rect">
            <a:avLst/>
          </a:prstGeom>
          <a:noFill/>
        </p:spPr>
        <p:txBody>
          <a:bodyPr wrap="square" rtlCol="0">
            <a:spAutoFit/>
          </a:bodyPr>
          <a:lstStyle/>
          <a:p>
            <a:r>
              <a:rPr lang="en-US" sz="2800" dirty="0"/>
              <a:t>(A)</a:t>
            </a:r>
            <a:endParaRPr lang="pt-BR" sz="2800" dirty="0"/>
          </a:p>
        </p:txBody>
      </p:sp>
      <p:sp>
        <p:nvSpPr>
          <p:cNvPr id="7" name="TextBox 6">
            <a:extLst>
              <a:ext uri="{FF2B5EF4-FFF2-40B4-BE49-F238E27FC236}">
                <a16:creationId xmlns:a16="http://schemas.microsoft.com/office/drawing/2014/main" id="{99CC6610-2E55-4CB5-84B5-DDF79437E235}"/>
              </a:ext>
            </a:extLst>
          </p:cNvPr>
          <p:cNvSpPr txBox="1"/>
          <p:nvPr/>
        </p:nvSpPr>
        <p:spPr>
          <a:xfrm>
            <a:off x="1438099" y="5441898"/>
            <a:ext cx="1122219" cy="523220"/>
          </a:xfrm>
          <a:prstGeom prst="rect">
            <a:avLst/>
          </a:prstGeom>
          <a:noFill/>
        </p:spPr>
        <p:txBody>
          <a:bodyPr wrap="square" rtlCol="0">
            <a:spAutoFit/>
          </a:bodyPr>
          <a:lstStyle/>
          <a:p>
            <a:r>
              <a:rPr lang="en-US" sz="2800" dirty="0"/>
              <a:t>(B)</a:t>
            </a:r>
            <a:endParaRPr lang="pt-BR" sz="2800" dirty="0"/>
          </a:p>
        </p:txBody>
      </p:sp>
      <p:sp>
        <p:nvSpPr>
          <p:cNvPr id="2" name="Footer Placeholder 1">
            <a:extLst>
              <a:ext uri="{FF2B5EF4-FFF2-40B4-BE49-F238E27FC236}">
                <a16:creationId xmlns:a16="http://schemas.microsoft.com/office/drawing/2014/main" id="{5793467B-16AB-4152-B022-425B93D0961F}"/>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2A1CE78-492B-4CB2-A75B-D2AC0565FE1A}"/>
              </a:ext>
            </a:extLst>
          </p:cNvPr>
          <p:cNvSpPr>
            <a:spLocks noGrp="1"/>
          </p:cNvSpPr>
          <p:nvPr>
            <p:ph type="sldNum" sz="quarter" idx="12"/>
          </p:nvPr>
        </p:nvSpPr>
        <p:spPr/>
        <p:txBody>
          <a:bodyPr/>
          <a:lstStyle/>
          <a:p>
            <a:fld id="{AF67EEE8-F201-4410-BA13-233EFB93B646}" type="slidenum">
              <a:rPr lang="pt-BR" smtClean="0"/>
              <a:t>86</a:t>
            </a:fld>
            <a:endParaRPr lang="pt-BR"/>
          </a:p>
        </p:txBody>
      </p:sp>
    </p:spTree>
    <p:extLst>
      <p:ext uri="{BB962C8B-B14F-4D97-AF65-F5344CB8AC3E}">
        <p14:creationId xmlns:p14="http://schemas.microsoft.com/office/powerpoint/2010/main" val="931295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825625"/>
                <a:ext cx="10515600" cy="4667250"/>
              </a:xfrm>
            </p:spPr>
            <p:txBody>
              <a:bodyPr>
                <a:normAutofit lnSpcReduction="10000"/>
              </a:bodyPr>
              <a:lstStyle/>
              <a:p>
                <a:pPr algn="just"/>
                <a:r>
                  <a:rPr lang="pt-BR" noProof="1"/>
                  <a:t>Portanto, o par de ofertas </a:t>
                </a:r>
                <a14:m>
                  <m:oMath xmlns:m="http://schemas.openxmlformats.org/officeDocument/2006/math">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𝑢</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oMath>
                </a14:m>
                <a:r>
                  <a:rPr lang="pt-BR" noProof="1"/>
                  <a:t> deve resolver as condições de primeira ordem (CPO) para esses problemas de otimização </a:t>
                </a:r>
              </a:p>
              <a:p>
                <a:pPr algn="just"/>
                <a:endParaRPr lang="pt-BR" noProof="1"/>
              </a:p>
              <a:p>
                <a:pPr marL="0" indent="0" algn="just">
                  <a:buNone/>
                </a:pPr>
                <a14:m>
                  <m:oMathPara xmlns:m="http://schemas.openxmlformats.org/officeDocument/2006/math">
                    <m:oMathParaPr>
                      <m:jc m:val="centerGroup"/>
                    </m:oMathParaPr>
                    <m:oMath xmlns:m="http://schemas.openxmlformats.org/officeDocument/2006/math">
                      <m:d>
                        <m:dPr>
                          <m:ctrlPr>
                            <a:rPr lang="pt-BR" b="0" i="1" noProof="1" dirty="0" smtClean="0">
                              <a:latin typeface="Cambria Math" panose="02040503050406030204" pitchFamily="18" charset="0"/>
                            </a:rPr>
                          </m:ctrlPr>
                        </m:dPr>
                        <m:e>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e>
                      </m:d>
                      <m:r>
                        <a:rPr lang="pt-BR" i="1" noProof="1" dirty="0">
                          <a:latin typeface="Cambria Math" panose="02040503050406030204" pitchFamily="18" charset="0"/>
                          <a:ea typeface="Cambria Math" panose="02040503050406030204" pitchFamily="18" charset="0"/>
                        </a:rPr>
                        <m:t>⋅</m:t>
                      </m:r>
                      <m:f>
                        <m:fPr>
                          <m:ctrlPr>
                            <a:rPr lang="pt-BR" b="0" i="1" noProof="1" dirty="0" smtClean="0">
                              <a:latin typeface="Cambria Math" panose="02040503050406030204" pitchFamily="18" charset="0"/>
                              <a:ea typeface="Cambria Math" panose="02040503050406030204" pitchFamily="18" charset="0"/>
                            </a:rPr>
                          </m:ctrlPr>
                        </m:fPr>
                        <m:num>
                          <m:r>
                            <a:rPr lang="pt-BR" b="0" i="1" noProof="1" dirty="0" smtClean="0">
                              <a:latin typeface="Cambria Math" panose="02040503050406030204" pitchFamily="18" charset="0"/>
                              <a:ea typeface="Cambria Math" panose="02040503050406030204" pitchFamily="18" charset="0"/>
                            </a:rPr>
                            <m:t>1</m:t>
                          </m:r>
                        </m:num>
                        <m:den>
                          <m:r>
                            <a:rPr lang="pt-BR" b="0" i="1" noProof="1" dirty="0" smtClean="0">
                              <a:latin typeface="Cambria Math" panose="02040503050406030204" pitchFamily="18" charset="0"/>
                              <a:ea typeface="Cambria Math" panose="02040503050406030204" pitchFamily="18" charset="0"/>
                            </a:rPr>
                            <m:t>2</m:t>
                          </m:r>
                        </m:den>
                      </m:f>
                      <m:r>
                        <a:rPr lang="pt-BR" b="0" i="1" noProof="1" dirty="0" smtClean="0">
                          <a:latin typeface="Cambria Math" panose="02040503050406030204" pitchFamily="18" charset="0"/>
                        </a:rPr>
                        <m:t>𝑓</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b="0" i="1" noProof="1" dirty="0" smtClean="0">
                                      <a:latin typeface="Cambria Math" panose="02040503050406030204" pitchFamily="18" charset="0"/>
                                    </a:rPr>
                                    <m:t>∗</m:t>
                                  </m:r>
                                </m:sup>
                              </m:sSubSup>
                              <m:r>
                                <a:rPr lang="pt-BR" i="1" noProof="1" dirty="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b="0" i="1" noProof="1" dirty="0" smtClean="0">
                                      <a:latin typeface="Cambria Math" panose="02040503050406030204" pitchFamily="18" charset="0"/>
                                    </a:rPr>
                                    <m:t>∗</m:t>
                                  </m:r>
                                </m:sup>
                              </m:sSubSup>
                            </m:num>
                            <m:den>
                              <m:r>
                                <a:rPr lang="pt-BR" i="1" noProof="1" dirty="0">
                                  <a:latin typeface="Cambria Math" panose="02040503050406030204" pitchFamily="18" charset="0"/>
                                </a:rPr>
                                <m:t>2</m:t>
                              </m:r>
                            </m:den>
                          </m:f>
                        </m:e>
                      </m:d>
                      <m:r>
                        <a:rPr lang="pt-BR" b="0" i="1" noProof="1" dirty="0" smtClean="0">
                          <a:latin typeface="Cambria Math" panose="02040503050406030204" pitchFamily="18" charset="0"/>
                        </a:rPr>
                        <m:t>=</m:t>
                      </m:r>
                      <m:r>
                        <a:rPr lang="pt-BR" i="1" noProof="1" dirty="0">
                          <a:latin typeface="Cambria Math" panose="02040503050406030204" pitchFamily="18" charset="0"/>
                        </a:rPr>
                        <m:t>𝐹</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Sup>
                                <m:sSubSupPr>
                                  <m:ctrlPr>
                                    <a:rPr lang="pt-BR" b="0" i="1" noProof="1" dirty="0" smtClean="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b="0" i="1" noProof="1" dirty="0" smtClean="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num>
                            <m:den>
                              <m:r>
                                <a:rPr lang="pt-BR" i="1" noProof="1" dirty="0">
                                  <a:latin typeface="Cambria Math" panose="02040503050406030204" pitchFamily="18" charset="0"/>
                                </a:rPr>
                                <m:t>2</m:t>
                              </m:r>
                            </m:den>
                          </m:f>
                        </m:e>
                      </m:d>
                    </m:oMath>
                  </m:oMathPara>
                </a14:m>
                <a:endParaRPr lang="pt-BR" i="1" noProof="1"/>
              </a:p>
              <a:p>
                <a:pPr marL="0" indent="0" algn="just">
                  <a:buNone/>
                </a:pPr>
                <a:endParaRPr lang="pt-BR" i="1" noProof="1"/>
              </a:p>
              <a:p>
                <a:pPr marL="0" indent="0" algn="just">
                  <a:buNone/>
                </a:pPr>
                <a:r>
                  <a:rPr lang="pt-BR" noProof="1"/>
                  <a:t>E…</a:t>
                </a:r>
              </a:p>
              <a:p>
                <a:pPr marL="0" indent="0" algn="just">
                  <a:lnSpc>
                    <a:spcPct val="150000"/>
                  </a:lnSpc>
                  <a:buNone/>
                </a:pPr>
                <a14:m>
                  <m:oMathPara xmlns:m="http://schemas.openxmlformats.org/officeDocument/2006/math">
                    <m:oMathParaPr>
                      <m:jc m:val="centerGroup"/>
                    </m:oMathParaPr>
                    <m:oMath xmlns:m="http://schemas.openxmlformats.org/officeDocument/2006/math">
                      <m:d>
                        <m:dPr>
                          <m:ctrlPr>
                            <a:rPr lang="pt-BR" i="1" noProof="1" dirty="0">
                              <a:latin typeface="Cambria Math" panose="02040503050406030204" pitchFamily="18" charset="0"/>
                            </a:rPr>
                          </m:ctrlPr>
                        </m:dPr>
                        <m:e>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e>
                      </m:d>
                      <m:r>
                        <a:rPr lang="pt-BR" i="1" noProof="1" dirty="0">
                          <a:latin typeface="Cambria Math" panose="02040503050406030204" pitchFamily="18" charset="0"/>
                          <a:ea typeface="Cambria Math" panose="02040503050406030204" pitchFamily="18" charset="0"/>
                        </a:rPr>
                        <m:t>⋅</m:t>
                      </m:r>
                      <m:f>
                        <m:fPr>
                          <m:ctrlPr>
                            <a:rPr lang="pt-BR" i="1" noProof="1" dirty="0">
                              <a:latin typeface="Cambria Math" panose="02040503050406030204" pitchFamily="18" charset="0"/>
                              <a:ea typeface="Cambria Math" panose="02040503050406030204" pitchFamily="18" charset="0"/>
                            </a:rPr>
                          </m:ctrlPr>
                        </m:fPr>
                        <m:num>
                          <m:r>
                            <a:rPr lang="pt-BR" i="1" noProof="1" dirty="0">
                              <a:latin typeface="Cambria Math" panose="02040503050406030204" pitchFamily="18" charset="0"/>
                              <a:ea typeface="Cambria Math" panose="02040503050406030204" pitchFamily="18" charset="0"/>
                            </a:rPr>
                            <m:t>1</m:t>
                          </m:r>
                        </m:num>
                        <m:den>
                          <m:r>
                            <a:rPr lang="pt-BR" i="1" noProof="1" dirty="0">
                              <a:latin typeface="Cambria Math" panose="02040503050406030204" pitchFamily="18" charset="0"/>
                              <a:ea typeface="Cambria Math" panose="02040503050406030204" pitchFamily="18" charset="0"/>
                            </a:rPr>
                            <m:t>2</m:t>
                          </m:r>
                        </m:den>
                      </m:f>
                      <m:r>
                        <a:rPr lang="pt-BR" i="1" noProof="1" dirty="0">
                          <a:latin typeface="Cambria Math" panose="02040503050406030204" pitchFamily="18" charset="0"/>
                        </a:rPr>
                        <m:t>𝑓</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num>
                            <m:den>
                              <m:r>
                                <a:rPr lang="pt-BR" i="1" noProof="1" dirty="0">
                                  <a:latin typeface="Cambria Math" panose="02040503050406030204" pitchFamily="18" charset="0"/>
                                </a:rPr>
                                <m:t>2</m:t>
                              </m:r>
                            </m:den>
                          </m:f>
                        </m:e>
                      </m:d>
                      <m:r>
                        <a:rPr lang="pt-BR" i="1" noProof="1" dirty="0">
                          <a:latin typeface="Cambria Math" panose="02040503050406030204" pitchFamily="18" charset="0"/>
                        </a:rPr>
                        <m:t>=</m:t>
                      </m:r>
                      <m:d>
                        <m:dPr>
                          <m:begChr m:val="["/>
                          <m:endChr m:val="]"/>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1−</m:t>
                          </m:r>
                          <m:r>
                            <a:rPr lang="pt-BR" i="1" noProof="1" dirty="0">
                              <a:latin typeface="Cambria Math" panose="02040503050406030204" pitchFamily="18" charset="0"/>
                            </a:rPr>
                            <m:t>𝐹</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num>
                                <m:den>
                                  <m:r>
                                    <a:rPr lang="pt-BR" i="1" noProof="1" dirty="0">
                                      <a:latin typeface="Cambria Math" panose="02040503050406030204" pitchFamily="18" charset="0"/>
                                    </a:rPr>
                                    <m:t>2</m:t>
                                  </m:r>
                                </m:den>
                              </m:f>
                            </m:e>
                          </m:d>
                        </m:e>
                      </m:d>
                    </m:oMath>
                  </m:oMathPara>
                </a14:m>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217" t="-261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Arbitragem da oferta final</a:t>
            </a:r>
          </a:p>
        </p:txBody>
      </p:sp>
      <p:sp>
        <p:nvSpPr>
          <p:cNvPr id="2" name="Rectangle 1">
            <a:extLst>
              <a:ext uri="{FF2B5EF4-FFF2-40B4-BE49-F238E27FC236}">
                <a16:creationId xmlns:a16="http://schemas.microsoft.com/office/drawing/2014/main" id="{269E2F84-8B89-493A-AB8E-F9285CB88E18}"/>
              </a:ext>
            </a:extLst>
          </p:cNvPr>
          <p:cNvSpPr/>
          <p:nvPr/>
        </p:nvSpPr>
        <p:spPr>
          <a:xfrm>
            <a:off x="2770909" y="2826327"/>
            <a:ext cx="4170218" cy="1191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ctangle 4">
            <a:extLst>
              <a:ext uri="{FF2B5EF4-FFF2-40B4-BE49-F238E27FC236}">
                <a16:creationId xmlns:a16="http://schemas.microsoft.com/office/drawing/2014/main" id="{2E02AB7A-EA5D-41B3-9333-BA911619BEDD}"/>
              </a:ext>
            </a:extLst>
          </p:cNvPr>
          <p:cNvSpPr/>
          <p:nvPr/>
        </p:nvSpPr>
        <p:spPr>
          <a:xfrm>
            <a:off x="2341418" y="5126181"/>
            <a:ext cx="4170218" cy="1191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a:extLst>
              <a:ext uri="{FF2B5EF4-FFF2-40B4-BE49-F238E27FC236}">
                <a16:creationId xmlns:a16="http://schemas.microsoft.com/office/drawing/2014/main" id="{C8C31CCC-5D69-40DC-9D58-A1227124E3C5}"/>
              </a:ext>
            </a:extLst>
          </p:cNvPr>
          <p:cNvSpPr/>
          <p:nvPr/>
        </p:nvSpPr>
        <p:spPr>
          <a:xfrm>
            <a:off x="4267200" y="4253345"/>
            <a:ext cx="568036" cy="5818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Straight Connector 7">
            <a:extLst>
              <a:ext uri="{FF2B5EF4-FFF2-40B4-BE49-F238E27FC236}">
                <a16:creationId xmlns:a16="http://schemas.microsoft.com/office/drawing/2014/main" id="{E6A3F415-A74F-42A0-AD0D-4773356B0105}"/>
              </a:ext>
            </a:extLst>
          </p:cNvPr>
          <p:cNvCxnSpPr>
            <a:stCxn id="6" idx="0"/>
          </p:cNvCxnSpPr>
          <p:nvPr/>
        </p:nvCxnSpPr>
        <p:spPr>
          <a:xfrm flipV="1">
            <a:off x="4551218" y="4017819"/>
            <a:ext cx="6927" cy="2355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437D25-86DF-4BF4-BC93-327A77AD1F3E}"/>
              </a:ext>
            </a:extLst>
          </p:cNvPr>
          <p:cNvCxnSpPr/>
          <p:nvPr/>
        </p:nvCxnSpPr>
        <p:spPr>
          <a:xfrm flipV="1">
            <a:off x="4551218" y="4862945"/>
            <a:ext cx="6927" cy="2355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EC3645B-DDF2-427E-964F-9D577EC1291A}"/>
                  </a:ext>
                </a:extLst>
              </p:cNvPr>
              <p:cNvSpPr txBox="1"/>
              <p:nvPr/>
            </p:nvSpPr>
            <p:spPr>
              <a:xfrm>
                <a:off x="4204853" y="4281054"/>
                <a:ext cx="70658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rgbClr val="FF0000"/>
                          </a:solidFill>
                          <a:latin typeface="Cambria Math" panose="02040503050406030204" pitchFamily="18" charset="0"/>
                        </a:rPr>
                        <m:t>=</m:t>
                      </m:r>
                    </m:oMath>
                  </m:oMathPara>
                </a14:m>
                <a:endParaRPr lang="pt-BR" sz="2800" b="1" dirty="0"/>
              </a:p>
            </p:txBody>
          </p:sp>
        </mc:Choice>
        <mc:Fallback xmlns="">
          <p:sp>
            <p:nvSpPr>
              <p:cNvPr id="10" name="TextBox 9">
                <a:extLst>
                  <a:ext uri="{FF2B5EF4-FFF2-40B4-BE49-F238E27FC236}">
                    <a16:creationId xmlns:a16="http://schemas.microsoft.com/office/drawing/2014/main" id="{EEC3645B-DDF2-427E-964F-9D577EC1291A}"/>
                  </a:ext>
                </a:extLst>
              </p:cNvPr>
              <p:cNvSpPr txBox="1">
                <a:spLocks noRot="1" noChangeAspect="1" noMove="1" noResize="1" noEditPoints="1" noAdjustHandles="1" noChangeArrowheads="1" noChangeShapeType="1" noTextEdit="1"/>
              </p:cNvSpPr>
              <p:nvPr/>
            </p:nvSpPr>
            <p:spPr>
              <a:xfrm>
                <a:off x="4204853" y="4281054"/>
                <a:ext cx="706583" cy="523220"/>
              </a:xfrm>
              <a:prstGeom prst="rect">
                <a:avLst/>
              </a:prstGeom>
              <a:blipFill>
                <a:blip r:embed="rId4"/>
                <a:stretch>
                  <a:fillRect/>
                </a:stretch>
              </a:blipFill>
            </p:spPr>
            <p:txBody>
              <a:bodyPr/>
              <a:lstStyle/>
              <a:p>
                <a:r>
                  <a:rPr lang="pt-BR">
                    <a:noFill/>
                  </a:rPr>
                  <a:t> </a:t>
                </a:r>
              </a:p>
            </p:txBody>
          </p:sp>
        </mc:Fallback>
      </mc:AlternateContent>
      <p:sp>
        <p:nvSpPr>
          <p:cNvPr id="7" name="Footer Placeholder 6">
            <a:extLst>
              <a:ext uri="{FF2B5EF4-FFF2-40B4-BE49-F238E27FC236}">
                <a16:creationId xmlns:a16="http://schemas.microsoft.com/office/drawing/2014/main" id="{BD81BB4A-2E47-494B-AC1C-429DC527DB1E}"/>
              </a:ext>
            </a:extLst>
          </p:cNvPr>
          <p:cNvSpPr>
            <a:spLocks noGrp="1"/>
          </p:cNvSpPr>
          <p:nvPr>
            <p:ph type="ftr" sz="quarter" idx="11"/>
          </p:nvPr>
        </p:nvSpPr>
        <p:spPr/>
        <p:txBody>
          <a:bodyPr/>
          <a:lstStyle/>
          <a:p>
            <a:r>
              <a:rPr lang="pt-BR" dirty="0"/>
              <a:t>Robson Tigre </a:t>
            </a:r>
            <a:endParaRPr lang="en-US" dirty="0"/>
          </a:p>
        </p:txBody>
      </p:sp>
      <p:sp>
        <p:nvSpPr>
          <p:cNvPr id="11" name="Slide Number Placeholder 10">
            <a:extLst>
              <a:ext uri="{FF2B5EF4-FFF2-40B4-BE49-F238E27FC236}">
                <a16:creationId xmlns:a16="http://schemas.microsoft.com/office/drawing/2014/main" id="{A752840A-281D-468D-B7D9-5890A47CF75B}"/>
              </a:ext>
            </a:extLst>
          </p:cNvPr>
          <p:cNvSpPr>
            <a:spLocks noGrp="1"/>
          </p:cNvSpPr>
          <p:nvPr>
            <p:ph type="sldNum" sz="quarter" idx="12"/>
          </p:nvPr>
        </p:nvSpPr>
        <p:spPr/>
        <p:txBody>
          <a:bodyPr/>
          <a:lstStyle/>
          <a:p>
            <a:fld id="{AF67EEE8-F201-4410-BA13-233EFB93B646}" type="slidenum">
              <a:rPr lang="pt-BR" smtClean="0"/>
              <a:t>87</a:t>
            </a:fld>
            <a:endParaRPr lang="pt-BR"/>
          </a:p>
        </p:txBody>
      </p:sp>
    </p:spTree>
    <p:extLst>
      <p:ext uri="{BB962C8B-B14F-4D97-AF65-F5344CB8AC3E}">
        <p14:creationId xmlns:p14="http://schemas.microsoft.com/office/powerpoint/2010/main" val="35426962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825625"/>
                <a:ext cx="10515600" cy="4667250"/>
              </a:xfrm>
            </p:spPr>
            <p:txBody>
              <a:bodyPr>
                <a:normAutofit lnSpcReduction="10000"/>
              </a:bodyPr>
              <a:lstStyle/>
              <a:p>
                <a:pPr algn="just"/>
                <a:r>
                  <a:rPr lang="pt-BR" noProof="1"/>
                  <a:t>Isso implica que a média das ofertas deve ser igual à </a:t>
                </a:r>
                <a:r>
                  <a:rPr lang="pt-BR" i="1" u="sng" noProof="1"/>
                  <a:t>mediana</a:t>
                </a:r>
                <a:r>
                  <a:rPr lang="pt-BR" noProof="1"/>
                  <a:t> do acordo preferido pelo mediador:</a:t>
                </a:r>
              </a:p>
              <a:p>
                <a:pPr algn="just"/>
                <a:endParaRPr lang="pt-BR" noProof="1"/>
              </a:p>
              <a:p>
                <a:pPr marL="0" indent="0" algn="just">
                  <a:buNone/>
                </a:pPr>
                <a14:m>
                  <m:oMathPara xmlns:m="http://schemas.openxmlformats.org/officeDocument/2006/math">
                    <m:oMathParaPr>
                      <m:jc m:val="center"/>
                    </m:oMathParaPr>
                    <m:oMath xmlns:m="http://schemas.openxmlformats.org/officeDocument/2006/math">
                      <m:r>
                        <a:rPr lang="pt-BR" sz="2400" i="1" noProof="1" dirty="0">
                          <a:latin typeface="Cambria Math" panose="02040503050406030204" pitchFamily="18" charset="0"/>
                        </a:rPr>
                        <m:t>𝐹</m:t>
                      </m:r>
                      <m:d>
                        <m:dPr>
                          <m:ctrlPr>
                            <a:rPr lang="pt-BR" sz="2400" i="1" noProof="1" dirty="0">
                              <a:latin typeface="Cambria Math" panose="02040503050406030204" pitchFamily="18" charset="0"/>
                            </a:rPr>
                          </m:ctrlPr>
                        </m:dPr>
                        <m:e>
                          <m:f>
                            <m:fPr>
                              <m:ctrlPr>
                                <a:rPr lang="pt-BR" sz="2400" i="1" noProof="1" dirty="0">
                                  <a:latin typeface="Cambria Math" panose="02040503050406030204" pitchFamily="18" charset="0"/>
                                </a:rPr>
                              </m:ctrlPr>
                            </m:fPr>
                            <m:num>
                              <m:sSubSup>
                                <m:sSubSupPr>
                                  <m:ctrlPr>
                                    <a:rPr lang="pt-BR" sz="2400" b="0" i="1" noProof="1" dirty="0" smtClean="0">
                                      <a:latin typeface="Cambria Math" panose="02040503050406030204" pitchFamily="18" charset="0"/>
                                    </a:rPr>
                                  </m:ctrlPr>
                                </m:sSubSupPr>
                                <m:e>
                                  <m:r>
                                    <a:rPr lang="pt-BR" sz="2400" i="1" noProof="1" dirty="0">
                                      <a:latin typeface="Cambria Math" panose="02040503050406030204" pitchFamily="18" charset="0"/>
                                    </a:rPr>
                                    <m:t>𝑤</m:t>
                                  </m:r>
                                </m:e>
                                <m:sub>
                                  <m:r>
                                    <a:rPr lang="pt-BR" sz="2400" i="1" noProof="1" dirty="0">
                                      <a:latin typeface="Cambria Math" panose="02040503050406030204" pitchFamily="18" charset="0"/>
                                    </a:rPr>
                                    <m:t>𝑓</m:t>
                                  </m:r>
                                </m:sub>
                                <m:sup>
                                  <m:r>
                                    <a:rPr lang="pt-BR" sz="2400" b="0" i="1" noProof="1" dirty="0" smtClean="0">
                                      <a:latin typeface="Cambria Math" panose="02040503050406030204" pitchFamily="18" charset="0"/>
                                    </a:rPr>
                                    <m:t>∗</m:t>
                                  </m:r>
                                </m:sup>
                              </m:sSubSup>
                              <m:r>
                                <a:rPr lang="pt-BR" sz="2400" i="1" noProof="1" dirty="0">
                                  <a:latin typeface="Cambria Math" panose="02040503050406030204" pitchFamily="18" charset="0"/>
                                </a:rPr>
                                <m:t>+</m:t>
                              </m:r>
                              <m:sSubSup>
                                <m:sSubSupPr>
                                  <m:ctrlPr>
                                    <a:rPr lang="pt-BR" sz="2400" i="1" noProof="1" dirty="0">
                                      <a:latin typeface="Cambria Math" panose="02040503050406030204" pitchFamily="18" charset="0"/>
                                    </a:rPr>
                                  </m:ctrlPr>
                                </m:sSubSupPr>
                                <m:e>
                                  <m:r>
                                    <a:rPr lang="pt-BR" sz="2400" i="1" noProof="1" dirty="0">
                                      <a:latin typeface="Cambria Math" panose="02040503050406030204" pitchFamily="18" charset="0"/>
                                    </a:rPr>
                                    <m:t>𝑤</m:t>
                                  </m:r>
                                </m:e>
                                <m:sub>
                                  <m:r>
                                    <a:rPr lang="pt-BR" sz="2400" i="1" noProof="1" dirty="0">
                                      <a:latin typeface="Cambria Math" panose="02040503050406030204" pitchFamily="18" charset="0"/>
                                    </a:rPr>
                                    <m:t>𝑢</m:t>
                                  </m:r>
                                </m:sub>
                                <m:sup>
                                  <m:r>
                                    <a:rPr lang="pt-BR" sz="2400" i="1" noProof="1" dirty="0">
                                      <a:latin typeface="Cambria Math" panose="02040503050406030204" pitchFamily="18" charset="0"/>
                                    </a:rPr>
                                    <m:t>∗</m:t>
                                  </m:r>
                                </m:sup>
                              </m:sSubSup>
                            </m:num>
                            <m:den>
                              <m:r>
                                <a:rPr lang="pt-BR" sz="2400" i="1" noProof="1" dirty="0">
                                  <a:latin typeface="Cambria Math" panose="02040503050406030204" pitchFamily="18" charset="0"/>
                                </a:rPr>
                                <m:t>2</m:t>
                              </m:r>
                            </m:den>
                          </m:f>
                        </m:e>
                      </m:d>
                      <m:r>
                        <a:rPr lang="pt-BR" sz="2400" i="1" noProof="1" dirty="0">
                          <a:latin typeface="Cambria Math" panose="02040503050406030204" pitchFamily="18" charset="0"/>
                        </a:rPr>
                        <m:t>=</m:t>
                      </m:r>
                      <m:d>
                        <m:dPr>
                          <m:begChr m:val="["/>
                          <m:endChr m:val="]"/>
                          <m:ctrlPr>
                            <a:rPr lang="pt-BR" sz="2400" i="1" noProof="1" dirty="0">
                              <a:latin typeface="Cambria Math" panose="02040503050406030204" pitchFamily="18" charset="0"/>
                            </a:rPr>
                          </m:ctrlPr>
                        </m:dPr>
                        <m:e>
                          <m:r>
                            <a:rPr lang="pt-BR" sz="2400" i="1" noProof="1" dirty="0">
                              <a:latin typeface="Cambria Math" panose="02040503050406030204" pitchFamily="18" charset="0"/>
                            </a:rPr>
                            <m:t>1−</m:t>
                          </m:r>
                          <m:r>
                            <a:rPr lang="pt-BR" sz="2400" i="1" noProof="1" dirty="0">
                              <a:latin typeface="Cambria Math" panose="02040503050406030204" pitchFamily="18" charset="0"/>
                            </a:rPr>
                            <m:t>𝐹</m:t>
                          </m:r>
                          <m:d>
                            <m:dPr>
                              <m:ctrlPr>
                                <a:rPr lang="pt-BR" sz="2400" i="1" noProof="1" dirty="0">
                                  <a:latin typeface="Cambria Math" panose="02040503050406030204" pitchFamily="18" charset="0"/>
                                </a:rPr>
                              </m:ctrlPr>
                            </m:dPr>
                            <m:e>
                              <m:f>
                                <m:fPr>
                                  <m:ctrlPr>
                                    <a:rPr lang="pt-BR" sz="2400" i="1" noProof="1" dirty="0">
                                      <a:latin typeface="Cambria Math" panose="02040503050406030204" pitchFamily="18" charset="0"/>
                                    </a:rPr>
                                  </m:ctrlPr>
                                </m:fPr>
                                <m:num>
                                  <m:sSubSup>
                                    <m:sSubSupPr>
                                      <m:ctrlPr>
                                        <a:rPr lang="pt-BR" sz="2400" i="1" noProof="1" dirty="0">
                                          <a:latin typeface="Cambria Math" panose="02040503050406030204" pitchFamily="18" charset="0"/>
                                        </a:rPr>
                                      </m:ctrlPr>
                                    </m:sSubSupPr>
                                    <m:e>
                                      <m:r>
                                        <a:rPr lang="pt-BR" sz="2400" i="1" noProof="1" dirty="0">
                                          <a:latin typeface="Cambria Math" panose="02040503050406030204" pitchFamily="18" charset="0"/>
                                        </a:rPr>
                                        <m:t>𝑤</m:t>
                                      </m:r>
                                    </m:e>
                                    <m:sub>
                                      <m:r>
                                        <a:rPr lang="pt-BR" sz="2400" i="1" noProof="1" dirty="0">
                                          <a:latin typeface="Cambria Math" panose="02040503050406030204" pitchFamily="18" charset="0"/>
                                        </a:rPr>
                                        <m:t>𝑓</m:t>
                                      </m:r>
                                    </m:sub>
                                    <m:sup>
                                      <m:r>
                                        <a:rPr lang="pt-BR" sz="2400" i="1" noProof="1" dirty="0">
                                          <a:latin typeface="Cambria Math" panose="02040503050406030204" pitchFamily="18" charset="0"/>
                                        </a:rPr>
                                        <m:t>∗</m:t>
                                      </m:r>
                                    </m:sup>
                                  </m:sSubSup>
                                  <m:r>
                                    <a:rPr lang="pt-BR" sz="2400" i="1" noProof="1" dirty="0">
                                      <a:latin typeface="Cambria Math" panose="02040503050406030204" pitchFamily="18" charset="0"/>
                                    </a:rPr>
                                    <m:t>+</m:t>
                                  </m:r>
                                  <m:sSubSup>
                                    <m:sSubSupPr>
                                      <m:ctrlPr>
                                        <a:rPr lang="pt-BR" sz="2400" i="1" noProof="1" dirty="0">
                                          <a:latin typeface="Cambria Math" panose="02040503050406030204" pitchFamily="18" charset="0"/>
                                        </a:rPr>
                                      </m:ctrlPr>
                                    </m:sSubSupPr>
                                    <m:e>
                                      <m:r>
                                        <a:rPr lang="pt-BR" sz="2400" i="1" noProof="1" dirty="0">
                                          <a:latin typeface="Cambria Math" panose="02040503050406030204" pitchFamily="18" charset="0"/>
                                        </a:rPr>
                                        <m:t>𝑤</m:t>
                                      </m:r>
                                    </m:e>
                                    <m:sub>
                                      <m:r>
                                        <a:rPr lang="pt-BR" sz="2400" i="1" noProof="1" dirty="0">
                                          <a:latin typeface="Cambria Math" panose="02040503050406030204" pitchFamily="18" charset="0"/>
                                        </a:rPr>
                                        <m:t>𝑢</m:t>
                                      </m:r>
                                    </m:sub>
                                    <m:sup>
                                      <m:r>
                                        <a:rPr lang="pt-BR" sz="2400" i="1" noProof="1" dirty="0">
                                          <a:latin typeface="Cambria Math" panose="02040503050406030204" pitchFamily="18" charset="0"/>
                                        </a:rPr>
                                        <m:t>∗</m:t>
                                      </m:r>
                                    </m:sup>
                                  </m:sSubSup>
                                </m:num>
                                <m:den>
                                  <m:r>
                                    <a:rPr lang="pt-BR" sz="2400" i="1" noProof="1" dirty="0">
                                      <a:latin typeface="Cambria Math" panose="02040503050406030204" pitchFamily="18" charset="0"/>
                                    </a:rPr>
                                    <m:t>2</m:t>
                                  </m:r>
                                </m:den>
                              </m:f>
                            </m:e>
                          </m:d>
                        </m:e>
                      </m:d>
                      <m:r>
                        <a:rPr lang="pt-BR" sz="2400" b="0" i="1" noProof="1" dirty="0" smtClean="0">
                          <a:latin typeface="Cambria Math" panose="02040503050406030204" pitchFamily="18" charset="0"/>
                        </a:rPr>
                        <m:t>→</m:t>
                      </m:r>
                      <m:r>
                        <a:rPr lang="pt-BR" sz="2400" i="1" noProof="1" dirty="0">
                          <a:latin typeface="Cambria Math" panose="02040503050406030204" pitchFamily="18" charset="0"/>
                        </a:rPr>
                        <m:t>𝐹</m:t>
                      </m:r>
                      <m:d>
                        <m:dPr>
                          <m:ctrlPr>
                            <a:rPr lang="pt-BR" sz="2400" i="1" noProof="1" dirty="0">
                              <a:latin typeface="Cambria Math" panose="02040503050406030204" pitchFamily="18" charset="0"/>
                            </a:rPr>
                          </m:ctrlPr>
                        </m:dPr>
                        <m:e>
                          <m:f>
                            <m:fPr>
                              <m:ctrlPr>
                                <a:rPr lang="pt-BR" sz="2400" i="1" noProof="1" dirty="0">
                                  <a:latin typeface="Cambria Math" panose="02040503050406030204" pitchFamily="18" charset="0"/>
                                </a:rPr>
                              </m:ctrlPr>
                            </m:fPr>
                            <m:num>
                              <m:sSubSup>
                                <m:sSubSupPr>
                                  <m:ctrlPr>
                                    <a:rPr lang="pt-BR" sz="2400" i="1" noProof="1" dirty="0">
                                      <a:latin typeface="Cambria Math" panose="02040503050406030204" pitchFamily="18" charset="0"/>
                                    </a:rPr>
                                  </m:ctrlPr>
                                </m:sSubSupPr>
                                <m:e>
                                  <m:r>
                                    <a:rPr lang="pt-BR" sz="2400" i="1" noProof="1" dirty="0">
                                      <a:latin typeface="Cambria Math" panose="02040503050406030204" pitchFamily="18" charset="0"/>
                                    </a:rPr>
                                    <m:t>𝑤</m:t>
                                  </m:r>
                                </m:e>
                                <m:sub>
                                  <m:r>
                                    <a:rPr lang="pt-BR" sz="2400" i="1" noProof="1" dirty="0">
                                      <a:latin typeface="Cambria Math" panose="02040503050406030204" pitchFamily="18" charset="0"/>
                                    </a:rPr>
                                    <m:t>𝑓</m:t>
                                  </m:r>
                                </m:sub>
                                <m:sup>
                                  <m:r>
                                    <a:rPr lang="pt-BR" sz="2400" i="1" noProof="1" dirty="0">
                                      <a:latin typeface="Cambria Math" panose="02040503050406030204" pitchFamily="18" charset="0"/>
                                    </a:rPr>
                                    <m:t>∗</m:t>
                                  </m:r>
                                </m:sup>
                              </m:sSubSup>
                              <m:r>
                                <a:rPr lang="pt-BR" sz="2400" i="1" noProof="1" dirty="0">
                                  <a:latin typeface="Cambria Math" panose="02040503050406030204" pitchFamily="18" charset="0"/>
                                </a:rPr>
                                <m:t>+</m:t>
                              </m:r>
                              <m:sSubSup>
                                <m:sSubSupPr>
                                  <m:ctrlPr>
                                    <a:rPr lang="pt-BR" sz="2400" i="1" noProof="1" dirty="0">
                                      <a:latin typeface="Cambria Math" panose="02040503050406030204" pitchFamily="18" charset="0"/>
                                    </a:rPr>
                                  </m:ctrlPr>
                                </m:sSubSupPr>
                                <m:e>
                                  <m:r>
                                    <a:rPr lang="pt-BR" sz="2400" i="1" noProof="1" dirty="0">
                                      <a:latin typeface="Cambria Math" panose="02040503050406030204" pitchFamily="18" charset="0"/>
                                    </a:rPr>
                                    <m:t>𝑤</m:t>
                                  </m:r>
                                </m:e>
                                <m:sub>
                                  <m:r>
                                    <a:rPr lang="pt-BR" sz="2400" i="1" noProof="1" dirty="0">
                                      <a:latin typeface="Cambria Math" panose="02040503050406030204" pitchFamily="18" charset="0"/>
                                    </a:rPr>
                                    <m:t>𝑢</m:t>
                                  </m:r>
                                </m:sub>
                                <m:sup>
                                  <m:r>
                                    <a:rPr lang="pt-BR" sz="2400" i="1" noProof="1" dirty="0">
                                      <a:latin typeface="Cambria Math" panose="02040503050406030204" pitchFamily="18" charset="0"/>
                                    </a:rPr>
                                    <m:t>∗</m:t>
                                  </m:r>
                                </m:sup>
                              </m:sSubSup>
                            </m:num>
                            <m:den>
                              <m:r>
                                <a:rPr lang="pt-BR" sz="2400" i="1" noProof="1" dirty="0">
                                  <a:latin typeface="Cambria Math" panose="02040503050406030204" pitchFamily="18" charset="0"/>
                                </a:rPr>
                                <m:t>2</m:t>
                              </m:r>
                            </m:den>
                          </m:f>
                        </m:e>
                      </m:d>
                      <m:r>
                        <a:rPr lang="pt-BR" sz="2400" b="0" i="1" noProof="1" dirty="0" smtClean="0">
                          <a:latin typeface="Cambria Math" panose="02040503050406030204" pitchFamily="18" charset="0"/>
                        </a:rPr>
                        <m:t>=</m:t>
                      </m:r>
                      <m:f>
                        <m:fPr>
                          <m:ctrlPr>
                            <a:rPr lang="pt-BR" sz="2400" b="0" i="1" noProof="1" dirty="0" smtClean="0">
                              <a:latin typeface="Cambria Math" panose="02040503050406030204" pitchFamily="18" charset="0"/>
                            </a:rPr>
                          </m:ctrlPr>
                        </m:fPr>
                        <m:num>
                          <m:r>
                            <a:rPr lang="pt-BR" sz="2400" b="0" i="1" noProof="1" dirty="0" smtClean="0">
                              <a:latin typeface="Cambria Math" panose="02040503050406030204" pitchFamily="18" charset="0"/>
                            </a:rPr>
                            <m:t>1</m:t>
                          </m:r>
                        </m:num>
                        <m:den>
                          <m:r>
                            <a:rPr lang="pt-BR" sz="2400" b="0" i="1" noProof="1" dirty="0" smtClean="0">
                              <a:latin typeface="Cambria Math" panose="02040503050406030204" pitchFamily="18" charset="0"/>
                            </a:rPr>
                            <m:t>2</m:t>
                          </m:r>
                        </m:den>
                      </m:f>
                    </m:oMath>
                  </m:oMathPara>
                </a14:m>
                <a:endParaRPr lang="pt-BR" sz="2400" i="1" noProof="1"/>
              </a:p>
              <a:p>
                <a:pPr marL="0" indent="0" algn="just">
                  <a:buNone/>
                </a:pPr>
                <a:endParaRPr lang="pt-BR" sz="2400" i="1" noProof="1"/>
              </a:p>
              <a:p>
                <a:pPr marL="0" indent="0" algn="just">
                  <a:buNone/>
                </a:pPr>
                <a:r>
                  <a:rPr lang="pt-BR" noProof="1"/>
                  <a:t>Substituindo (1.2.2) em qualquer uma das CPO, (A) ou (B), temos:</a:t>
                </a:r>
              </a:p>
              <a:p>
                <a:pPr marL="0" indent="0" algn="just">
                  <a:buNone/>
                </a:pPr>
                <a:endParaRPr lang="pt-BR" noProof="1"/>
              </a:p>
              <a:p>
                <a:pPr marL="0" indent="0" algn="just">
                  <a:buNone/>
                </a:pPr>
                <a14:m>
                  <m:oMathPara xmlns:m="http://schemas.openxmlformats.org/officeDocument/2006/math">
                    <m:oMathParaPr>
                      <m:jc m:val="center"/>
                    </m:oMathParaPr>
                    <m:oMath xmlns:m="http://schemas.openxmlformats.org/officeDocument/2006/math">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r>
                        <a:rPr lang="pt-BR" b="0" i="1" noProof="1" dirty="0" smtClean="0">
                          <a:latin typeface="Cambria Math" panose="02040503050406030204" pitchFamily="18" charset="0"/>
                        </a:rPr>
                        <m:t>=</m:t>
                      </m:r>
                      <m:f>
                        <m:fPr>
                          <m:ctrlPr>
                            <a:rPr lang="pt-BR" i="1" noProof="1" dirty="0">
                              <a:latin typeface="Cambria Math" panose="02040503050406030204" pitchFamily="18" charset="0"/>
                              <a:ea typeface="Cambria Math" panose="02040503050406030204" pitchFamily="18" charset="0"/>
                            </a:rPr>
                          </m:ctrlPr>
                        </m:fPr>
                        <m:num>
                          <m:r>
                            <a:rPr lang="pt-BR" i="1" noProof="1" dirty="0">
                              <a:latin typeface="Cambria Math" panose="02040503050406030204" pitchFamily="18" charset="0"/>
                              <a:ea typeface="Cambria Math" panose="02040503050406030204" pitchFamily="18" charset="0"/>
                            </a:rPr>
                            <m:t>1</m:t>
                          </m:r>
                        </m:num>
                        <m:den>
                          <m:r>
                            <a:rPr lang="pt-BR" i="1" noProof="1" dirty="0">
                              <a:latin typeface="Cambria Math" panose="02040503050406030204" pitchFamily="18" charset="0"/>
                            </a:rPr>
                            <m:t>𝑓</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num>
                                <m:den>
                                  <m:r>
                                    <a:rPr lang="pt-BR" i="1" noProof="1" dirty="0">
                                      <a:latin typeface="Cambria Math" panose="02040503050406030204" pitchFamily="18" charset="0"/>
                                    </a:rPr>
                                    <m:t>2</m:t>
                                  </m:r>
                                </m:den>
                              </m:f>
                            </m:e>
                          </m:d>
                        </m:den>
                      </m:f>
                    </m:oMath>
                  </m:oMathPara>
                </a14:m>
                <a:endParaRPr lang="pt-BR" noProof="1"/>
              </a:p>
              <a:p>
                <a:pPr marL="0" indent="0" algn="just">
                  <a:buNone/>
                </a:pPr>
                <a:endParaRPr lang="pt-BR" i="1" noProof="1"/>
              </a:p>
              <a:p>
                <a:pPr marL="0" indent="0" algn="just">
                  <a:lnSpc>
                    <a:spcPct val="150000"/>
                  </a:lnSpc>
                  <a:buNone/>
                </a:pPr>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217" t="-2872"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Arbitragem da oferta final</a:t>
            </a:r>
          </a:p>
        </p:txBody>
      </p:sp>
      <p:sp>
        <p:nvSpPr>
          <p:cNvPr id="7" name="TextBox 6">
            <a:extLst>
              <a:ext uri="{FF2B5EF4-FFF2-40B4-BE49-F238E27FC236}">
                <a16:creationId xmlns:a16="http://schemas.microsoft.com/office/drawing/2014/main" id="{63C632B2-426A-4CB5-824E-D1D6EEEF8276}"/>
              </a:ext>
            </a:extLst>
          </p:cNvPr>
          <p:cNvSpPr txBox="1"/>
          <p:nvPr/>
        </p:nvSpPr>
        <p:spPr>
          <a:xfrm>
            <a:off x="2646219" y="5227091"/>
            <a:ext cx="1052945" cy="477054"/>
          </a:xfrm>
          <a:prstGeom prst="rect">
            <a:avLst/>
          </a:prstGeom>
          <a:noFill/>
        </p:spPr>
        <p:txBody>
          <a:bodyPr wrap="square" rtlCol="0">
            <a:spAutoFit/>
          </a:bodyPr>
          <a:lstStyle/>
          <a:p>
            <a:r>
              <a:rPr lang="en-US" sz="2500" dirty="0"/>
              <a:t>(1.2.3)</a:t>
            </a:r>
            <a:endParaRPr lang="pt-BR" sz="2500" dirty="0"/>
          </a:p>
        </p:txBody>
      </p:sp>
      <p:sp>
        <p:nvSpPr>
          <p:cNvPr id="11" name="TextBox 10">
            <a:extLst>
              <a:ext uri="{FF2B5EF4-FFF2-40B4-BE49-F238E27FC236}">
                <a16:creationId xmlns:a16="http://schemas.microsoft.com/office/drawing/2014/main" id="{DEB5D474-0429-4393-93AF-1B65F702D2DC}"/>
              </a:ext>
            </a:extLst>
          </p:cNvPr>
          <p:cNvSpPr txBox="1"/>
          <p:nvPr/>
        </p:nvSpPr>
        <p:spPr>
          <a:xfrm>
            <a:off x="1177637" y="3042001"/>
            <a:ext cx="1052945" cy="477054"/>
          </a:xfrm>
          <a:prstGeom prst="rect">
            <a:avLst/>
          </a:prstGeom>
          <a:noFill/>
        </p:spPr>
        <p:txBody>
          <a:bodyPr wrap="square" rtlCol="0">
            <a:spAutoFit/>
          </a:bodyPr>
          <a:lstStyle/>
          <a:p>
            <a:r>
              <a:rPr lang="en-US" sz="2500" dirty="0"/>
              <a:t>(1.2.2)</a:t>
            </a:r>
            <a:endParaRPr lang="pt-BR" sz="2500" dirty="0"/>
          </a:p>
        </p:txBody>
      </p:sp>
      <p:sp>
        <p:nvSpPr>
          <p:cNvPr id="2" name="Rectangle 1">
            <a:extLst>
              <a:ext uri="{FF2B5EF4-FFF2-40B4-BE49-F238E27FC236}">
                <a16:creationId xmlns:a16="http://schemas.microsoft.com/office/drawing/2014/main" id="{BFAD1577-7D18-4F44-BF0C-EDD9C52CE62A}"/>
              </a:ext>
            </a:extLst>
          </p:cNvPr>
          <p:cNvSpPr/>
          <p:nvPr/>
        </p:nvSpPr>
        <p:spPr>
          <a:xfrm>
            <a:off x="7435120" y="2803161"/>
            <a:ext cx="2353457" cy="11692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Footer Placeholder 4">
            <a:extLst>
              <a:ext uri="{FF2B5EF4-FFF2-40B4-BE49-F238E27FC236}">
                <a16:creationId xmlns:a16="http://schemas.microsoft.com/office/drawing/2014/main" id="{27B84531-07A1-44EB-8D9D-CB1CF59EF611}"/>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338D66C5-1CCB-44A4-ABD2-744759EE2737}"/>
              </a:ext>
            </a:extLst>
          </p:cNvPr>
          <p:cNvSpPr>
            <a:spLocks noGrp="1"/>
          </p:cNvSpPr>
          <p:nvPr>
            <p:ph type="sldNum" sz="quarter" idx="12"/>
          </p:nvPr>
        </p:nvSpPr>
        <p:spPr/>
        <p:txBody>
          <a:bodyPr/>
          <a:lstStyle/>
          <a:p>
            <a:fld id="{AF67EEE8-F201-4410-BA13-233EFB93B646}" type="slidenum">
              <a:rPr lang="pt-BR" smtClean="0"/>
              <a:t>88</a:t>
            </a:fld>
            <a:endParaRPr lang="pt-BR"/>
          </a:p>
        </p:txBody>
      </p:sp>
    </p:spTree>
    <p:extLst>
      <p:ext uri="{BB962C8B-B14F-4D97-AF65-F5344CB8AC3E}">
        <p14:creationId xmlns:p14="http://schemas.microsoft.com/office/powerpoint/2010/main" val="7233397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825625"/>
                <a:ext cx="10515600" cy="4667250"/>
              </a:xfrm>
            </p:spPr>
            <p:txBody>
              <a:bodyPr>
                <a:normAutofit lnSpcReduction="10000"/>
              </a:bodyPr>
              <a:lstStyle/>
              <a:p>
                <a:pPr algn="just"/>
                <a:r>
                  <a:rPr lang="pt-BR" noProof="1"/>
                  <a:t>Isso implica que a média das ofertas deve ser igual à </a:t>
                </a:r>
                <a:r>
                  <a:rPr lang="pt-BR" i="1" u="sng" noProof="1"/>
                  <a:t>mediana</a:t>
                </a:r>
                <a:r>
                  <a:rPr lang="pt-BR" noProof="1"/>
                  <a:t> do acordo preferido pelo mediador:</a:t>
                </a:r>
              </a:p>
              <a:p>
                <a:pPr algn="just"/>
                <a:endParaRPr lang="pt-BR" noProof="1"/>
              </a:p>
              <a:p>
                <a:pPr marL="0" indent="0" algn="just">
                  <a:buNone/>
                </a:pPr>
                <a14:m>
                  <m:oMathPara xmlns:m="http://schemas.openxmlformats.org/officeDocument/2006/math">
                    <m:oMathParaPr>
                      <m:jc m:val="center"/>
                    </m:oMathParaPr>
                    <m:oMath xmlns:m="http://schemas.openxmlformats.org/officeDocument/2006/math">
                      <m:r>
                        <a:rPr lang="pt-BR" sz="2400" i="1" noProof="1" dirty="0">
                          <a:latin typeface="Cambria Math" panose="02040503050406030204" pitchFamily="18" charset="0"/>
                        </a:rPr>
                        <m:t>𝐹</m:t>
                      </m:r>
                      <m:d>
                        <m:dPr>
                          <m:ctrlPr>
                            <a:rPr lang="pt-BR" sz="2400" i="1" noProof="1" dirty="0">
                              <a:latin typeface="Cambria Math" panose="02040503050406030204" pitchFamily="18" charset="0"/>
                            </a:rPr>
                          </m:ctrlPr>
                        </m:dPr>
                        <m:e>
                          <m:f>
                            <m:fPr>
                              <m:ctrlPr>
                                <a:rPr lang="pt-BR" sz="2400" i="1" noProof="1" dirty="0">
                                  <a:latin typeface="Cambria Math" panose="02040503050406030204" pitchFamily="18" charset="0"/>
                                </a:rPr>
                              </m:ctrlPr>
                            </m:fPr>
                            <m:num>
                              <m:sSubSup>
                                <m:sSubSupPr>
                                  <m:ctrlPr>
                                    <a:rPr lang="pt-BR" sz="2400" b="0" i="1" noProof="1" dirty="0" smtClean="0">
                                      <a:latin typeface="Cambria Math" panose="02040503050406030204" pitchFamily="18" charset="0"/>
                                    </a:rPr>
                                  </m:ctrlPr>
                                </m:sSubSupPr>
                                <m:e>
                                  <m:r>
                                    <a:rPr lang="pt-BR" sz="2400" i="1" noProof="1" dirty="0">
                                      <a:latin typeface="Cambria Math" panose="02040503050406030204" pitchFamily="18" charset="0"/>
                                    </a:rPr>
                                    <m:t>𝑤</m:t>
                                  </m:r>
                                </m:e>
                                <m:sub>
                                  <m:r>
                                    <a:rPr lang="pt-BR" sz="2400" i="1" noProof="1" dirty="0">
                                      <a:latin typeface="Cambria Math" panose="02040503050406030204" pitchFamily="18" charset="0"/>
                                    </a:rPr>
                                    <m:t>𝑓</m:t>
                                  </m:r>
                                </m:sub>
                                <m:sup>
                                  <m:r>
                                    <a:rPr lang="pt-BR" sz="2400" b="0" i="1" noProof="1" dirty="0" smtClean="0">
                                      <a:latin typeface="Cambria Math" panose="02040503050406030204" pitchFamily="18" charset="0"/>
                                    </a:rPr>
                                    <m:t>∗</m:t>
                                  </m:r>
                                </m:sup>
                              </m:sSubSup>
                              <m:r>
                                <a:rPr lang="pt-BR" sz="2400" i="1" noProof="1" dirty="0">
                                  <a:latin typeface="Cambria Math" panose="02040503050406030204" pitchFamily="18" charset="0"/>
                                </a:rPr>
                                <m:t>+</m:t>
                              </m:r>
                              <m:sSubSup>
                                <m:sSubSupPr>
                                  <m:ctrlPr>
                                    <a:rPr lang="pt-BR" sz="2400" i="1" noProof="1" dirty="0">
                                      <a:latin typeface="Cambria Math" panose="02040503050406030204" pitchFamily="18" charset="0"/>
                                    </a:rPr>
                                  </m:ctrlPr>
                                </m:sSubSupPr>
                                <m:e>
                                  <m:r>
                                    <a:rPr lang="pt-BR" sz="2400" i="1" noProof="1" dirty="0">
                                      <a:latin typeface="Cambria Math" panose="02040503050406030204" pitchFamily="18" charset="0"/>
                                    </a:rPr>
                                    <m:t>𝑤</m:t>
                                  </m:r>
                                </m:e>
                                <m:sub>
                                  <m:r>
                                    <a:rPr lang="pt-BR" sz="2400" i="1" noProof="1" dirty="0">
                                      <a:latin typeface="Cambria Math" panose="02040503050406030204" pitchFamily="18" charset="0"/>
                                    </a:rPr>
                                    <m:t>𝑢</m:t>
                                  </m:r>
                                </m:sub>
                                <m:sup>
                                  <m:r>
                                    <a:rPr lang="pt-BR" sz="2400" i="1" noProof="1" dirty="0">
                                      <a:latin typeface="Cambria Math" panose="02040503050406030204" pitchFamily="18" charset="0"/>
                                    </a:rPr>
                                    <m:t>∗</m:t>
                                  </m:r>
                                </m:sup>
                              </m:sSubSup>
                            </m:num>
                            <m:den>
                              <m:r>
                                <a:rPr lang="pt-BR" sz="2400" i="1" noProof="1" dirty="0">
                                  <a:latin typeface="Cambria Math" panose="02040503050406030204" pitchFamily="18" charset="0"/>
                                </a:rPr>
                                <m:t>2</m:t>
                              </m:r>
                            </m:den>
                          </m:f>
                        </m:e>
                      </m:d>
                      <m:r>
                        <a:rPr lang="pt-BR" sz="2400" i="1" noProof="1" dirty="0">
                          <a:latin typeface="Cambria Math" panose="02040503050406030204" pitchFamily="18" charset="0"/>
                        </a:rPr>
                        <m:t>=</m:t>
                      </m:r>
                      <m:d>
                        <m:dPr>
                          <m:begChr m:val="["/>
                          <m:endChr m:val="]"/>
                          <m:ctrlPr>
                            <a:rPr lang="pt-BR" sz="2400" i="1" noProof="1" dirty="0">
                              <a:latin typeface="Cambria Math" panose="02040503050406030204" pitchFamily="18" charset="0"/>
                            </a:rPr>
                          </m:ctrlPr>
                        </m:dPr>
                        <m:e>
                          <m:r>
                            <a:rPr lang="pt-BR" sz="2400" i="1" noProof="1" dirty="0">
                              <a:latin typeface="Cambria Math" panose="02040503050406030204" pitchFamily="18" charset="0"/>
                            </a:rPr>
                            <m:t>1−</m:t>
                          </m:r>
                          <m:r>
                            <a:rPr lang="pt-BR" sz="2400" i="1" noProof="1" dirty="0">
                              <a:latin typeface="Cambria Math" panose="02040503050406030204" pitchFamily="18" charset="0"/>
                            </a:rPr>
                            <m:t>𝐹</m:t>
                          </m:r>
                          <m:d>
                            <m:dPr>
                              <m:ctrlPr>
                                <a:rPr lang="pt-BR" sz="2400" i="1" noProof="1" dirty="0">
                                  <a:latin typeface="Cambria Math" panose="02040503050406030204" pitchFamily="18" charset="0"/>
                                </a:rPr>
                              </m:ctrlPr>
                            </m:dPr>
                            <m:e>
                              <m:f>
                                <m:fPr>
                                  <m:ctrlPr>
                                    <a:rPr lang="pt-BR" sz="2400" i="1" noProof="1" dirty="0">
                                      <a:latin typeface="Cambria Math" panose="02040503050406030204" pitchFamily="18" charset="0"/>
                                    </a:rPr>
                                  </m:ctrlPr>
                                </m:fPr>
                                <m:num>
                                  <m:sSubSup>
                                    <m:sSubSupPr>
                                      <m:ctrlPr>
                                        <a:rPr lang="pt-BR" sz="2400" i="1" noProof="1" dirty="0">
                                          <a:latin typeface="Cambria Math" panose="02040503050406030204" pitchFamily="18" charset="0"/>
                                        </a:rPr>
                                      </m:ctrlPr>
                                    </m:sSubSupPr>
                                    <m:e>
                                      <m:r>
                                        <a:rPr lang="pt-BR" sz="2400" i="1" noProof="1" dirty="0">
                                          <a:latin typeface="Cambria Math" panose="02040503050406030204" pitchFamily="18" charset="0"/>
                                        </a:rPr>
                                        <m:t>𝑤</m:t>
                                      </m:r>
                                    </m:e>
                                    <m:sub>
                                      <m:r>
                                        <a:rPr lang="pt-BR" sz="2400" i="1" noProof="1" dirty="0">
                                          <a:latin typeface="Cambria Math" panose="02040503050406030204" pitchFamily="18" charset="0"/>
                                        </a:rPr>
                                        <m:t>𝑓</m:t>
                                      </m:r>
                                    </m:sub>
                                    <m:sup>
                                      <m:r>
                                        <a:rPr lang="pt-BR" sz="2400" i="1" noProof="1" dirty="0">
                                          <a:latin typeface="Cambria Math" panose="02040503050406030204" pitchFamily="18" charset="0"/>
                                        </a:rPr>
                                        <m:t>∗</m:t>
                                      </m:r>
                                    </m:sup>
                                  </m:sSubSup>
                                  <m:r>
                                    <a:rPr lang="pt-BR" sz="2400" i="1" noProof="1" dirty="0">
                                      <a:latin typeface="Cambria Math" panose="02040503050406030204" pitchFamily="18" charset="0"/>
                                    </a:rPr>
                                    <m:t>+</m:t>
                                  </m:r>
                                  <m:sSubSup>
                                    <m:sSubSupPr>
                                      <m:ctrlPr>
                                        <a:rPr lang="pt-BR" sz="2400" i="1" noProof="1" dirty="0">
                                          <a:latin typeface="Cambria Math" panose="02040503050406030204" pitchFamily="18" charset="0"/>
                                        </a:rPr>
                                      </m:ctrlPr>
                                    </m:sSubSupPr>
                                    <m:e>
                                      <m:r>
                                        <a:rPr lang="pt-BR" sz="2400" i="1" noProof="1" dirty="0">
                                          <a:latin typeface="Cambria Math" panose="02040503050406030204" pitchFamily="18" charset="0"/>
                                        </a:rPr>
                                        <m:t>𝑤</m:t>
                                      </m:r>
                                    </m:e>
                                    <m:sub>
                                      <m:r>
                                        <a:rPr lang="pt-BR" sz="2400" i="1" noProof="1" dirty="0">
                                          <a:latin typeface="Cambria Math" panose="02040503050406030204" pitchFamily="18" charset="0"/>
                                        </a:rPr>
                                        <m:t>𝑢</m:t>
                                      </m:r>
                                    </m:sub>
                                    <m:sup>
                                      <m:r>
                                        <a:rPr lang="pt-BR" sz="2400" i="1" noProof="1" dirty="0">
                                          <a:latin typeface="Cambria Math" panose="02040503050406030204" pitchFamily="18" charset="0"/>
                                        </a:rPr>
                                        <m:t>∗</m:t>
                                      </m:r>
                                    </m:sup>
                                  </m:sSubSup>
                                </m:num>
                                <m:den>
                                  <m:r>
                                    <a:rPr lang="pt-BR" sz="2400" i="1" noProof="1" dirty="0">
                                      <a:latin typeface="Cambria Math" panose="02040503050406030204" pitchFamily="18" charset="0"/>
                                    </a:rPr>
                                    <m:t>2</m:t>
                                  </m:r>
                                </m:den>
                              </m:f>
                            </m:e>
                          </m:d>
                        </m:e>
                      </m:d>
                      <m:r>
                        <a:rPr lang="pt-BR" sz="2400" b="0" i="1" noProof="1" dirty="0" smtClean="0">
                          <a:latin typeface="Cambria Math" panose="02040503050406030204" pitchFamily="18" charset="0"/>
                        </a:rPr>
                        <m:t>→</m:t>
                      </m:r>
                      <m:r>
                        <a:rPr lang="pt-BR" sz="2400" i="1" noProof="1" dirty="0">
                          <a:latin typeface="Cambria Math" panose="02040503050406030204" pitchFamily="18" charset="0"/>
                        </a:rPr>
                        <m:t>𝐹</m:t>
                      </m:r>
                      <m:d>
                        <m:dPr>
                          <m:ctrlPr>
                            <a:rPr lang="pt-BR" sz="2400" i="1" noProof="1" dirty="0">
                              <a:latin typeface="Cambria Math" panose="02040503050406030204" pitchFamily="18" charset="0"/>
                            </a:rPr>
                          </m:ctrlPr>
                        </m:dPr>
                        <m:e>
                          <m:f>
                            <m:fPr>
                              <m:ctrlPr>
                                <a:rPr lang="pt-BR" sz="2400" i="1" noProof="1" dirty="0">
                                  <a:latin typeface="Cambria Math" panose="02040503050406030204" pitchFamily="18" charset="0"/>
                                </a:rPr>
                              </m:ctrlPr>
                            </m:fPr>
                            <m:num>
                              <m:sSubSup>
                                <m:sSubSupPr>
                                  <m:ctrlPr>
                                    <a:rPr lang="pt-BR" sz="2400" i="1" noProof="1" dirty="0">
                                      <a:latin typeface="Cambria Math" panose="02040503050406030204" pitchFamily="18" charset="0"/>
                                    </a:rPr>
                                  </m:ctrlPr>
                                </m:sSubSupPr>
                                <m:e>
                                  <m:r>
                                    <a:rPr lang="pt-BR" sz="2400" i="1" noProof="1" dirty="0">
                                      <a:latin typeface="Cambria Math" panose="02040503050406030204" pitchFamily="18" charset="0"/>
                                    </a:rPr>
                                    <m:t>𝑤</m:t>
                                  </m:r>
                                </m:e>
                                <m:sub>
                                  <m:r>
                                    <a:rPr lang="pt-BR" sz="2400" i="1" noProof="1" dirty="0">
                                      <a:latin typeface="Cambria Math" panose="02040503050406030204" pitchFamily="18" charset="0"/>
                                    </a:rPr>
                                    <m:t>𝑓</m:t>
                                  </m:r>
                                </m:sub>
                                <m:sup>
                                  <m:r>
                                    <a:rPr lang="pt-BR" sz="2400" i="1" noProof="1" dirty="0">
                                      <a:latin typeface="Cambria Math" panose="02040503050406030204" pitchFamily="18" charset="0"/>
                                    </a:rPr>
                                    <m:t>∗</m:t>
                                  </m:r>
                                </m:sup>
                              </m:sSubSup>
                              <m:r>
                                <a:rPr lang="pt-BR" sz="2400" i="1" noProof="1" dirty="0">
                                  <a:latin typeface="Cambria Math" panose="02040503050406030204" pitchFamily="18" charset="0"/>
                                </a:rPr>
                                <m:t>+</m:t>
                              </m:r>
                              <m:sSubSup>
                                <m:sSubSupPr>
                                  <m:ctrlPr>
                                    <a:rPr lang="pt-BR" sz="2400" i="1" noProof="1" dirty="0">
                                      <a:latin typeface="Cambria Math" panose="02040503050406030204" pitchFamily="18" charset="0"/>
                                    </a:rPr>
                                  </m:ctrlPr>
                                </m:sSubSupPr>
                                <m:e>
                                  <m:r>
                                    <a:rPr lang="pt-BR" sz="2400" i="1" noProof="1" dirty="0">
                                      <a:latin typeface="Cambria Math" panose="02040503050406030204" pitchFamily="18" charset="0"/>
                                    </a:rPr>
                                    <m:t>𝑤</m:t>
                                  </m:r>
                                </m:e>
                                <m:sub>
                                  <m:r>
                                    <a:rPr lang="pt-BR" sz="2400" i="1" noProof="1" dirty="0">
                                      <a:latin typeface="Cambria Math" panose="02040503050406030204" pitchFamily="18" charset="0"/>
                                    </a:rPr>
                                    <m:t>𝑢</m:t>
                                  </m:r>
                                </m:sub>
                                <m:sup>
                                  <m:r>
                                    <a:rPr lang="pt-BR" sz="2400" i="1" noProof="1" dirty="0">
                                      <a:latin typeface="Cambria Math" panose="02040503050406030204" pitchFamily="18" charset="0"/>
                                    </a:rPr>
                                    <m:t>∗</m:t>
                                  </m:r>
                                </m:sup>
                              </m:sSubSup>
                            </m:num>
                            <m:den>
                              <m:r>
                                <a:rPr lang="pt-BR" sz="2400" i="1" noProof="1" dirty="0">
                                  <a:latin typeface="Cambria Math" panose="02040503050406030204" pitchFamily="18" charset="0"/>
                                </a:rPr>
                                <m:t>2</m:t>
                              </m:r>
                            </m:den>
                          </m:f>
                        </m:e>
                      </m:d>
                      <m:r>
                        <a:rPr lang="pt-BR" sz="2400" b="0" i="1" noProof="1" dirty="0" smtClean="0">
                          <a:latin typeface="Cambria Math" panose="02040503050406030204" pitchFamily="18" charset="0"/>
                        </a:rPr>
                        <m:t>=</m:t>
                      </m:r>
                      <m:f>
                        <m:fPr>
                          <m:ctrlPr>
                            <a:rPr lang="pt-BR" sz="2400" b="0" i="1" noProof="1" dirty="0" smtClean="0">
                              <a:latin typeface="Cambria Math" panose="02040503050406030204" pitchFamily="18" charset="0"/>
                            </a:rPr>
                          </m:ctrlPr>
                        </m:fPr>
                        <m:num>
                          <m:r>
                            <a:rPr lang="pt-BR" sz="2400" b="0" i="1" noProof="1" dirty="0" smtClean="0">
                              <a:latin typeface="Cambria Math" panose="02040503050406030204" pitchFamily="18" charset="0"/>
                            </a:rPr>
                            <m:t>1</m:t>
                          </m:r>
                        </m:num>
                        <m:den>
                          <m:r>
                            <a:rPr lang="pt-BR" sz="2400" b="0" i="1" noProof="1" dirty="0" smtClean="0">
                              <a:latin typeface="Cambria Math" panose="02040503050406030204" pitchFamily="18" charset="0"/>
                            </a:rPr>
                            <m:t>2</m:t>
                          </m:r>
                        </m:den>
                      </m:f>
                    </m:oMath>
                  </m:oMathPara>
                </a14:m>
                <a:endParaRPr lang="pt-BR" sz="2400" i="1" noProof="1"/>
              </a:p>
              <a:p>
                <a:pPr marL="0" indent="0" algn="just">
                  <a:buNone/>
                </a:pPr>
                <a:endParaRPr lang="pt-BR" sz="2400" i="1" noProof="1"/>
              </a:p>
              <a:p>
                <a:pPr marL="0" indent="0" algn="just">
                  <a:buNone/>
                </a:pPr>
                <a:r>
                  <a:rPr lang="pt-BR" noProof="1"/>
                  <a:t>Substituindo (1.2.2) em qualquer uma das CPO, (A) ou (B), temos:</a:t>
                </a:r>
              </a:p>
              <a:p>
                <a:pPr marL="0" indent="0" algn="just">
                  <a:buNone/>
                </a:pPr>
                <a:endParaRPr lang="pt-BR" noProof="1"/>
              </a:p>
              <a:p>
                <a:pPr marL="0" indent="0" algn="just">
                  <a:buNone/>
                </a:pPr>
                <a14:m>
                  <m:oMathPara xmlns:m="http://schemas.openxmlformats.org/officeDocument/2006/math">
                    <m:oMathParaPr>
                      <m:jc m:val="center"/>
                    </m:oMathParaPr>
                    <m:oMath xmlns:m="http://schemas.openxmlformats.org/officeDocument/2006/math">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r>
                        <a:rPr lang="pt-BR" b="0" i="1" noProof="1" dirty="0" smtClean="0">
                          <a:latin typeface="Cambria Math" panose="02040503050406030204" pitchFamily="18" charset="0"/>
                        </a:rPr>
                        <m:t>=</m:t>
                      </m:r>
                      <m:f>
                        <m:fPr>
                          <m:ctrlPr>
                            <a:rPr lang="pt-BR" i="1" noProof="1" dirty="0">
                              <a:latin typeface="Cambria Math" panose="02040503050406030204" pitchFamily="18" charset="0"/>
                              <a:ea typeface="Cambria Math" panose="02040503050406030204" pitchFamily="18" charset="0"/>
                            </a:rPr>
                          </m:ctrlPr>
                        </m:fPr>
                        <m:num>
                          <m:r>
                            <a:rPr lang="pt-BR" i="1" noProof="1" dirty="0">
                              <a:latin typeface="Cambria Math" panose="02040503050406030204" pitchFamily="18" charset="0"/>
                              <a:ea typeface="Cambria Math" panose="02040503050406030204" pitchFamily="18" charset="0"/>
                            </a:rPr>
                            <m:t>1</m:t>
                          </m:r>
                        </m:num>
                        <m:den>
                          <m:r>
                            <a:rPr lang="pt-BR" i="1" noProof="1" dirty="0">
                              <a:latin typeface="Cambria Math" panose="02040503050406030204" pitchFamily="18" charset="0"/>
                            </a:rPr>
                            <m:t>𝑓</m:t>
                          </m:r>
                          <m:d>
                            <m:dPr>
                              <m:ctrlPr>
                                <a:rPr lang="pt-BR" i="1" noProof="1" dirty="0">
                                  <a:latin typeface="Cambria Math" panose="02040503050406030204" pitchFamily="18" charset="0"/>
                                </a:rPr>
                              </m:ctrlPr>
                            </m:dPr>
                            <m:e>
                              <m:f>
                                <m:fPr>
                                  <m:ctrlPr>
                                    <a:rPr lang="pt-BR" i="1" noProof="1" dirty="0">
                                      <a:latin typeface="Cambria Math" panose="02040503050406030204" pitchFamily="18" charset="0"/>
                                    </a:rPr>
                                  </m:ctrlPr>
                                </m:fPr>
                                <m:num>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𝑓</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i="1" noProof="1" dirty="0">
                                          <a:latin typeface="Cambria Math" panose="02040503050406030204" pitchFamily="18" charset="0"/>
                                        </a:rPr>
                                        <m:t>𝑢</m:t>
                                      </m:r>
                                    </m:sub>
                                    <m:sup>
                                      <m:r>
                                        <a:rPr lang="pt-BR" i="1" noProof="1" dirty="0">
                                          <a:latin typeface="Cambria Math" panose="02040503050406030204" pitchFamily="18" charset="0"/>
                                        </a:rPr>
                                        <m:t>∗</m:t>
                                      </m:r>
                                    </m:sup>
                                  </m:sSubSup>
                                </m:num>
                                <m:den>
                                  <m:r>
                                    <a:rPr lang="pt-BR" i="1" noProof="1" dirty="0">
                                      <a:latin typeface="Cambria Math" panose="02040503050406030204" pitchFamily="18" charset="0"/>
                                    </a:rPr>
                                    <m:t>2</m:t>
                                  </m:r>
                                </m:den>
                              </m:f>
                            </m:e>
                          </m:d>
                        </m:den>
                      </m:f>
                    </m:oMath>
                  </m:oMathPara>
                </a14:m>
                <a:endParaRPr lang="pt-BR" noProof="1"/>
              </a:p>
              <a:p>
                <a:pPr marL="0" indent="0" algn="just">
                  <a:buNone/>
                </a:pPr>
                <a:endParaRPr lang="pt-BR" i="1" noProof="1"/>
              </a:p>
              <a:p>
                <a:pPr marL="0" indent="0" algn="just">
                  <a:lnSpc>
                    <a:spcPct val="150000"/>
                  </a:lnSpc>
                  <a:buNone/>
                </a:pPr>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872"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Equilíbrio de Nash</a:t>
            </a:r>
            <a:br>
              <a:rPr lang="pt-BR" b="1" noProof="1"/>
            </a:br>
            <a:r>
              <a:rPr lang="pt-BR" sz="2200" b="1" noProof="1"/>
              <a:t>Arbitragem da oferta final</a:t>
            </a:r>
          </a:p>
        </p:txBody>
      </p:sp>
      <p:sp>
        <p:nvSpPr>
          <p:cNvPr id="11" name="TextBox 10">
            <a:extLst>
              <a:ext uri="{FF2B5EF4-FFF2-40B4-BE49-F238E27FC236}">
                <a16:creationId xmlns:a16="http://schemas.microsoft.com/office/drawing/2014/main" id="{DEB5D474-0429-4393-93AF-1B65F702D2DC}"/>
              </a:ext>
            </a:extLst>
          </p:cNvPr>
          <p:cNvSpPr txBox="1"/>
          <p:nvPr/>
        </p:nvSpPr>
        <p:spPr>
          <a:xfrm>
            <a:off x="1177637" y="3042001"/>
            <a:ext cx="1052945" cy="477054"/>
          </a:xfrm>
          <a:prstGeom prst="rect">
            <a:avLst/>
          </a:prstGeom>
          <a:noFill/>
        </p:spPr>
        <p:txBody>
          <a:bodyPr wrap="square" rtlCol="0">
            <a:spAutoFit/>
          </a:bodyPr>
          <a:lstStyle/>
          <a:p>
            <a:r>
              <a:rPr lang="en-US" sz="2500" dirty="0"/>
              <a:t>(1.2.2)</a:t>
            </a:r>
            <a:endParaRPr lang="pt-BR" sz="2500" dirty="0"/>
          </a:p>
        </p:txBody>
      </p:sp>
      <p:sp>
        <p:nvSpPr>
          <p:cNvPr id="6" name="Left Brace 5">
            <a:extLst>
              <a:ext uri="{FF2B5EF4-FFF2-40B4-BE49-F238E27FC236}">
                <a16:creationId xmlns:a16="http://schemas.microsoft.com/office/drawing/2014/main" id="{28895607-E0C6-4798-8BB1-834C60D6CDAD}"/>
              </a:ext>
            </a:extLst>
          </p:cNvPr>
          <p:cNvSpPr/>
          <p:nvPr/>
        </p:nvSpPr>
        <p:spPr>
          <a:xfrm rot="16200000">
            <a:off x="4772893" y="5343436"/>
            <a:ext cx="374073" cy="1246909"/>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10" name="TextBox 9">
            <a:extLst>
              <a:ext uri="{FF2B5EF4-FFF2-40B4-BE49-F238E27FC236}">
                <a16:creationId xmlns:a16="http://schemas.microsoft.com/office/drawing/2014/main" id="{23E30CF9-7D00-4418-BB62-99FB936E68A3}"/>
              </a:ext>
            </a:extLst>
          </p:cNvPr>
          <p:cNvSpPr txBox="1"/>
          <p:nvPr/>
        </p:nvSpPr>
        <p:spPr>
          <a:xfrm>
            <a:off x="2008910" y="5230597"/>
            <a:ext cx="2050472" cy="923330"/>
          </a:xfrm>
          <a:prstGeom prst="rect">
            <a:avLst/>
          </a:prstGeom>
          <a:noFill/>
        </p:spPr>
        <p:txBody>
          <a:bodyPr wrap="square" rtlCol="0">
            <a:spAutoFit/>
          </a:bodyPr>
          <a:lstStyle/>
          <a:p>
            <a:pPr algn="just"/>
            <a:r>
              <a:rPr lang="pt-BR" b="1" dirty="0"/>
              <a:t>O </a:t>
            </a:r>
            <a:r>
              <a:rPr lang="pt-BR" b="1" i="1" dirty="0"/>
              <a:t>gap </a:t>
            </a:r>
            <a:r>
              <a:rPr lang="pt-BR" b="1" dirty="0"/>
              <a:t>entre as ofertas de salário deve ser igual ... </a:t>
            </a:r>
          </a:p>
        </p:txBody>
      </p:sp>
      <p:sp>
        <p:nvSpPr>
          <p:cNvPr id="12" name="Left Brace 11">
            <a:extLst>
              <a:ext uri="{FF2B5EF4-FFF2-40B4-BE49-F238E27FC236}">
                <a16:creationId xmlns:a16="http://schemas.microsoft.com/office/drawing/2014/main" id="{2A898254-8816-4C45-8476-ABB7C89E1B1A}"/>
              </a:ext>
            </a:extLst>
          </p:cNvPr>
          <p:cNvSpPr/>
          <p:nvPr/>
        </p:nvSpPr>
        <p:spPr>
          <a:xfrm rot="5400000">
            <a:off x="6864927" y="4059889"/>
            <a:ext cx="374073" cy="169025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13" name="TextBox 12">
            <a:extLst>
              <a:ext uri="{FF2B5EF4-FFF2-40B4-BE49-F238E27FC236}">
                <a16:creationId xmlns:a16="http://schemas.microsoft.com/office/drawing/2014/main" id="{EBA89C08-2F48-4CBF-A7D6-DE4651AF3E17}"/>
              </a:ext>
            </a:extLst>
          </p:cNvPr>
          <p:cNvSpPr txBox="1"/>
          <p:nvPr/>
        </p:nvSpPr>
        <p:spPr>
          <a:xfrm>
            <a:off x="8132619" y="4717979"/>
            <a:ext cx="3006435" cy="1477328"/>
          </a:xfrm>
          <a:prstGeom prst="rect">
            <a:avLst/>
          </a:prstGeom>
          <a:noFill/>
        </p:spPr>
        <p:txBody>
          <a:bodyPr wrap="square" rtlCol="0">
            <a:spAutoFit/>
          </a:bodyPr>
          <a:lstStyle/>
          <a:p>
            <a:pPr algn="just"/>
            <a:r>
              <a:rPr lang="pt-BR" b="1" dirty="0"/>
              <a:t>... à recíproca do valor da função densidade de probabilidade para a mediana do acordo preferido pelo mediador</a:t>
            </a:r>
          </a:p>
        </p:txBody>
      </p:sp>
      <p:sp>
        <p:nvSpPr>
          <p:cNvPr id="2" name="Footer Placeholder 1">
            <a:extLst>
              <a:ext uri="{FF2B5EF4-FFF2-40B4-BE49-F238E27FC236}">
                <a16:creationId xmlns:a16="http://schemas.microsoft.com/office/drawing/2014/main" id="{A0A78B3D-AE6F-4C9D-A38D-9F2BB3ECB01C}"/>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550559FE-B2EB-4E2C-BCD1-22E3717B4293}"/>
              </a:ext>
            </a:extLst>
          </p:cNvPr>
          <p:cNvSpPr>
            <a:spLocks noGrp="1"/>
          </p:cNvSpPr>
          <p:nvPr>
            <p:ph type="sldNum" sz="quarter" idx="12"/>
          </p:nvPr>
        </p:nvSpPr>
        <p:spPr/>
        <p:txBody>
          <a:bodyPr/>
          <a:lstStyle/>
          <a:p>
            <a:fld id="{AF67EEE8-F201-4410-BA13-233EFB93B646}" type="slidenum">
              <a:rPr lang="pt-BR" smtClean="0"/>
              <a:t>89</a:t>
            </a:fld>
            <a:endParaRPr lang="pt-BR"/>
          </a:p>
        </p:txBody>
      </p:sp>
    </p:spTree>
    <p:extLst>
      <p:ext uri="{BB962C8B-B14F-4D97-AF65-F5344CB8AC3E}">
        <p14:creationId xmlns:p14="http://schemas.microsoft.com/office/powerpoint/2010/main" val="328189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6E9D02-580C-4484-BFDA-BEA4AEAA536E}"/>
                  </a:ext>
                </a:extLst>
              </p:cNvPr>
              <p:cNvSpPr>
                <a:spLocks noGrp="1"/>
              </p:cNvSpPr>
              <p:nvPr>
                <p:ph idx="1"/>
              </p:nvPr>
            </p:nvSpPr>
            <p:spPr>
              <a:xfrm>
                <a:off x="838200" y="947044"/>
                <a:ext cx="10515600" cy="5910956"/>
              </a:xfrm>
            </p:spPr>
            <p:txBody>
              <a:bodyPr>
                <a:normAutofit/>
              </a:bodyPr>
              <a:lstStyle/>
              <a:p>
                <a:pPr marL="0" indent="0" algn="just">
                  <a:lnSpc>
                    <a:spcPct val="100000"/>
                  </a:lnSpc>
                  <a:buNone/>
                </a:pPr>
                <a:r>
                  <a:rPr lang="pt-BR" sz="2500" noProof="1"/>
                  <a:t>3. Escreva a definição matemática de equilíbrio de Nash, na notação que vimos em aula, para um jogo de </a:t>
                </a:r>
                <a:r>
                  <a:rPr lang="pt-BR" sz="2500" i="1" noProof="1"/>
                  <a:t>dois jogadores</a:t>
                </a:r>
                <a:r>
                  <a:rPr lang="pt-BR" sz="2500" noProof="1"/>
                  <a:t>. Descreva essa definição em palavras. Sugira um jogo - que não seja os que vimos na aula – com equilíbrio de Nash e mostre como encontrar tal equilíbrio.</a:t>
                </a:r>
              </a:p>
              <a:p>
                <a:pPr marL="0" indent="0" algn="just">
                  <a:lnSpc>
                    <a:spcPct val="100000"/>
                  </a:lnSpc>
                  <a:buNone/>
                </a:pPr>
                <a:endParaRPr lang="pt-BR" sz="2000" noProof="1"/>
              </a:p>
              <a:p>
                <a:pPr marL="457200" lvl="1" indent="0" algn="just">
                  <a:lnSpc>
                    <a:spcPct val="100000"/>
                  </a:lnSpc>
                  <a:spcBef>
                    <a:spcPts val="1000"/>
                  </a:spcBef>
                  <a:buNone/>
                </a:pPr>
                <a:r>
                  <a:rPr lang="pt-BR" sz="2200" noProof="1"/>
                  <a:t>Num jogo de </a:t>
                </a:r>
                <a14:m>
                  <m:oMath xmlns:m="http://schemas.openxmlformats.org/officeDocument/2006/math">
                    <m:r>
                      <a:rPr lang="pt-BR" sz="2200" b="0" i="1" noProof="1" dirty="0" smtClean="0">
                        <a:latin typeface="Cambria Math" panose="02040503050406030204" pitchFamily="18" charset="0"/>
                      </a:rPr>
                      <m:t>2</m:t>
                    </m:r>
                  </m:oMath>
                </a14:m>
                <a:r>
                  <a:rPr lang="pt-BR" sz="2200" noProof="1"/>
                  <a:t> jogadores na forma normal </a:t>
                </a:r>
                <a14:m>
                  <m:oMath xmlns:m="http://schemas.openxmlformats.org/officeDocument/2006/math">
                    <m:r>
                      <a:rPr lang="pt-BR" sz="2200" i="1" noProof="1" dirty="0">
                        <a:latin typeface="Cambria Math" panose="02040503050406030204" pitchFamily="18" charset="0"/>
                      </a:rPr>
                      <m:t>𝐺</m:t>
                    </m:r>
                    <m:r>
                      <a:rPr lang="pt-BR" sz="2200" i="1" noProof="1" dirty="0">
                        <a:latin typeface="Cambria Math" panose="02040503050406030204" pitchFamily="18" charset="0"/>
                      </a:rPr>
                      <m:t>=</m:t>
                    </m:r>
                    <m:d>
                      <m:dPr>
                        <m:begChr m:val="{"/>
                        <m:endChr m:val="}"/>
                        <m:ctrlPr>
                          <a:rPr lang="pt-BR" sz="2200" i="1" noProof="1" dirty="0">
                            <a:latin typeface="Cambria Math" panose="02040503050406030204" pitchFamily="18" charset="0"/>
                          </a:rPr>
                        </m:ctrlPr>
                      </m:dPr>
                      <m:e>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𝑆</m:t>
                            </m:r>
                          </m:e>
                          <m:sub>
                            <m:r>
                              <a:rPr lang="pt-BR" sz="2200" i="1" noProof="1" dirty="0">
                                <a:latin typeface="Cambria Math" panose="02040503050406030204" pitchFamily="18" charset="0"/>
                              </a:rPr>
                              <m:t>1</m:t>
                            </m:r>
                          </m:sub>
                        </m:sSub>
                        <m:r>
                          <a:rPr lang="pt-BR" sz="2200" i="1" noProof="1" dirty="0">
                            <a:latin typeface="Cambria Math" panose="02040503050406030204" pitchFamily="18" charset="0"/>
                          </a:rPr>
                          <m:t>, </m:t>
                        </m:r>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𝑆</m:t>
                            </m:r>
                          </m:e>
                          <m:sub>
                            <m:r>
                              <a:rPr lang="pt-BR" sz="2200" b="0" i="1" noProof="1" dirty="0" smtClean="0">
                                <a:latin typeface="Cambria Math" panose="02040503050406030204" pitchFamily="18" charset="0"/>
                              </a:rPr>
                              <m:t>2</m:t>
                            </m:r>
                          </m:sub>
                        </m:sSub>
                        <m:r>
                          <a:rPr lang="pt-BR" sz="2200" i="1" noProof="1" dirty="0">
                            <a:latin typeface="Cambria Math" panose="02040503050406030204" pitchFamily="18" charset="0"/>
                          </a:rPr>
                          <m:t>;</m:t>
                        </m:r>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𝑢</m:t>
                            </m:r>
                          </m:e>
                          <m:sub>
                            <m:r>
                              <a:rPr lang="pt-BR" sz="2200" i="1" noProof="1" dirty="0">
                                <a:latin typeface="Cambria Math" panose="02040503050406030204" pitchFamily="18" charset="0"/>
                              </a:rPr>
                              <m:t>1</m:t>
                            </m:r>
                          </m:sub>
                        </m:sSub>
                        <m:r>
                          <a:rPr lang="pt-BR" sz="2200" i="1" noProof="1" dirty="0">
                            <a:latin typeface="Cambria Math" panose="02040503050406030204" pitchFamily="18" charset="0"/>
                          </a:rPr>
                          <m:t>, </m:t>
                        </m:r>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𝑢</m:t>
                            </m:r>
                          </m:e>
                          <m:sub>
                            <m:r>
                              <a:rPr lang="pt-BR" sz="2200" b="0" i="1" noProof="1" dirty="0" smtClean="0">
                                <a:latin typeface="Cambria Math" panose="02040503050406030204" pitchFamily="18" charset="0"/>
                              </a:rPr>
                              <m:t>2</m:t>
                            </m:r>
                          </m:sub>
                        </m:sSub>
                      </m:e>
                    </m:d>
                  </m:oMath>
                </a14:m>
                <a:r>
                  <a:rPr lang="pt-BR" sz="2200" noProof="1"/>
                  <a:t>, as estratégias </a:t>
                </a:r>
                <a14:m>
                  <m:oMath xmlns:m="http://schemas.openxmlformats.org/officeDocument/2006/math">
                    <m:d>
                      <m:dPr>
                        <m:ctrlPr>
                          <a:rPr lang="pt-BR" sz="2200" i="1" noProof="1" dirty="0">
                            <a:latin typeface="Cambria Math" panose="02040503050406030204" pitchFamily="18" charset="0"/>
                          </a:rPr>
                        </m:ctrlPr>
                      </m:dPr>
                      <m:e>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1</m:t>
                            </m:r>
                          </m:sub>
                          <m:sup>
                            <m:r>
                              <a:rPr lang="pt-BR" sz="2200" i="1" noProof="1" dirty="0">
                                <a:latin typeface="Cambria Math" panose="02040503050406030204" pitchFamily="18" charset="0"/>
                              </a:rPr>
                              <m:t>∗</m:t>
                            </m:r>
                          </m:sup>
                        </m:sSubSup>
                        <m:r>
                          <a:rPr lang="pt-BR" sz="2200" i="1" noProof="1" dirty="0">
                            <a:latin typeface="Cambria Math" panose="02040503050406030204" pitchFamily="18" charset="0"/>
                          </a:rPr>
                          <m:t>, </m:t>
                        </m:r>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b="0" i="1" noProof="1" dirty="0" smtClean="0">
                                <a:latin typeface="Cambria Math" panose="02040503050406030204" pitchFamily="18" charset="0"/>
                              </a:rPr>
                              <m:t>2</m:t>
                            </m:r>
                          </m:sub>
                          <m:sup>
                            <m:r>
                              <a:rPr lang="pt-BR" sz="2200" i="1" noProof="1" dirty="0">
                                <a:latin typeface="Cambria Math" panose="02040503050406030204" pitchFamily="18" charset="0"/>
                              </a:rPr>
                              <m:t>∗</m:t>
                            </m:r>
                          </m:sup>
                        </m:sSubSup>
                      </m:e>
                    </m:d>
                    <m:r>
                      <a:rPr lang="pt-BR" sz="2200" i="1" noProof="1" dirty="0">
                        <a:latin typeface="Cambria Math" panose="02040503050406030204" pitchFamily="18" charset="0"/>
                      </a:rPr>
                      <m:t> </m:t>
                    </m:r>
                  </m:oMath>
                </a14:m>
                <a:r>
                  <a:rPr lang="pt-BR" sz="2200" noProof="1"/>
                  <a:t>são um </a:t>
                </a:r>
                <a:r>
                  <a:rPr lang="pt-BR" sz="2200" i="1" u="sng" noProof="1"/>
                  <a:t>equilíbrio de Nash</a:t>
                </a:r>
                <a:r>
                  <a:rPr lang="pt-BR" sz="2200" i="1" noProof="1"/>
                  <a:t> </a:t>
                </a:r>
                <a:r>
                  <a:rPr lang="pt-BR" sz="2200" noProof="1"/>
                  <a:t>se, </a:t>
                </a:r>
                <a:r>
                  <a:rPr lang="pt-BR" sz="2200" b="1" noProof="1"/>
                  <a:t>para cada </a:t>
                </a:r>
                <a:r>
                  <a:rPr lang="pt-BR" sz="2200" noProof="1"/>
                  <a:t>jogador </a:t>
                </a:r>
                <a14:m>
                  <m:oMath xmlns:m="http://schemas.openxmlformats.org/officeDocument/2006/math">
                    <m:r>
                      <a:rPr lang="pt-BR" sz="2200" i="1" noProof="1" dirty="0">
                        <a:latin typeface="Cambria Math" panose="02040503050406030204" pitchFamily="18" charset="0"/>
                      </a:rPr>
                      <m:t>𝑖</m:t>
                    </m:r>
                  </m:oMath>
                </a14:m>
                <a:r>
                  <a:rPr lang="pt-BR" sz="2200" noProof="1"/>
                  <a:t>, </a:t>
                </a:r>
                <a14:m>
                  <m:oMath xmlns:m="http://schemas.openxmlformats.org/officeDocument/2006/math">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up>
                        <m:r>
                          <a:rPr lang="pt-BR" sz="2200" i="1" noProof="1" dirty="0">
                            <a:latin typeface="Cambria Math" panose="02040503050406030204" pitchFamily="18" charset="0"/>
                          </a:rPr>
                          <m:t>∗</m:t>
                        </m:r>
                      </m:sup>
                    </m:sSubSup>
                  </m:oMath>
                </a14:m>
                <a:r>
                  <a:rPr lang="pt-BR" sz="2200" noProof="1"/>
                  <a:t> é a melhor resposta desse jogador à estratégia escolhida pelo jogador </a:t>
                </a:r>
                <a14:m>
                  <m:oMath xmlns:m="http://schemas.openxmlformats.org/officeDocument/2006/math">
                    <m:r>
                      <a:rPr lang="pt-BR" sz="2200" i="1" noProof="1" dirty="0" smtClean="0">
                        <a:latin typeface="Cambria Math" panose="02040503050406030204" pitchFamily="18" charset="0"/>
                      </a:rPr>
                      <m:t>𝑗</m:t>
                    </m:r>
                  </m:oMath>
                </a14:m>
                <a:r>
                  <a:rPr lang="pt-BR" sz="2200" noProof="1"/>
                  <a:t>, </a:t>
                </a:r>
                <a14:m>
                  <m:oMath xmlns:m="http://schemas.openxmlformats.org/officeDocument/2006/math">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𝑗</m:t>
                        </m:r>
                      </m:sub>
                      <m:sup>
                        <m:r>
                          <a:rPr lang="pt-BR" sz="2200" i="1" noProof="1" dirty="0">
                            <a:latin typeface="Cambria Math" panose="02040503050406030204" pitchFamily="18" charset="0"/>
                          </a:rPr>
                          <m:t>∗</m:t>
                        </m:r>
                      </m:sup>
                    </m:sSubSup>
                  </m:oMath>
                </a14:m>
                <a:r>
                  <a:rPr lang="pt-BR" sz="2200" noProof="1"/>
                  <a:t>. Isto é:</a:t>
                </a:r>
              </a:p>
              <a:p>
                <a:pPr marL="457200" lvl="1" indent="0" algn="ctr">
                  <a:lnSpc>
                    <a:spcPct val="100000"/>
                  </a:lnSpc>
                  <a:spcBef>
                    <a:spcPts val="1000"/>
                  </a:spcBef>
                  <a:buNone/>
                </a:pPr>
                <a14:m>
                  <m:oMathPara xmlns:m="http://schemas.openxmlformats.org/officeDocument/2006/math">
                    <m:oMathParaPr>
                      <m:jc m:val="centerGroup"/>
                    </m:oMathParaPr>
                    <m:oMath xmlns:m="http://schemas.openxmlformats.org/officeDocument/2006/math">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𝑢</m:t>
                          </m:r>
                        </m:e>
                        <m:sub>
                          <m:r>
                            <a:rPr lang="pt-BR" sz="2200" i="1" noProof="1" dirty="0">
                              <a:latin typeface="Cambria Math" panose="02040503050406030204" pitchFamily="18" charset="0"/>
                            </a:rPr>
                            <m:t>𝑖</m:t>
                          </m:r>
                        </m:sub>
                      </m:sSub>
                      <m:d>
                        <m:dPr>
                          <m:ctrlPr>
                            <a:rPr lang="pt-BR" sz="2200" i="1" noProof="1" dirty="0">
                              <a:latin typeface="Cambria Math" panose="02040503050406030204" pitchFamily="18" charset="0"/>
                            </a:rPr>
                          </m:ctrlPr>
                        </m:dPr>
                        <m:e>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up>
                              <m:r>
                                <a:rPr lang="pt-BR" sz="2200" i="1" noProof="1" dirty="0">
                                  <a:latin typeface="Cambria Math" panose="02040503050406030204" pitchFamily="18" charset="0"/>
                                </a:rPr>
                                <m:t>∗</m:t>
                              </m:r>
                            </m:sup>
                          </m:sSubSup>
                          <m:r>
                            <a:rPr lang="pt-BR" sz="2200" i="1" noProof="1" dirty="0">
                              <a:latin typeface="Cambria Math" panose="02040503050406030204" pitchFamily="18" charset="0"/>
                            </a:rPr>
                            <m:t>, </m:t>
                          </m:r>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b="0" i="1" noProof="1" dirty="0" smtClean="0">
                                  <a:latin typeface="Cambria Math" panose="02040503050406030204" pitchFamily="18" charset="0"/>
                                </a:rPr>
                                <m:t>𝑗</m:t>
                              </m:r>
                            </m:sub>
                            <m:sup>
                              <m:r>
                                <a:rPr lang="pt-BR" sz="2200" i="1" noProof="1" dirty="0">
                                  <a:latin typeface="Cambria Math" panose="02040503050406030204" pitchFamily="18" charset="0"/>
                                </a:rPr>
                                <m:t>∗</m:t>
                              </m:r>
                            </m:sup>
                          </m:sSubSup>
                        </m:e>
                      </m:d>
                      <m:r>
                        <a:rPr lang="pt-BR" sz="2200" i="1" noProof="1" dirty="0">
                          <a:latin typeface="Cambria Math" panose="02040503050406030204" pitchFamily="18" charset="0"/>
                          <a:ea typeface="Cambria Math" panose="02040503050406030204" pitchFamily="18" charset="0"/>
                        </a:rPr>
                        <m:t>≥</m:t>
                      </m:r>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𝑢</m:t>
                          </m:r>
                        </m:e>
                        <m:sub>
                          <m:r>
                            <a:rPr lang="pt-BR" sz="2200" i="1" noProof="1" dirty="0">
                              <a:latin typeface="Cambria Math" panose="02040503050406030204" pitchFamily="18" charset="0"/>
                            </a:rPr>
                            <m:t>𝑖</m:t>
                          </m:r>
                        </m:sub>
                      </m:sSub>
                      <m:d>
                        <m:dPr>
                          <m:ctrlPr>
                            <a:rPr lang="pt-BR" sz="2200" i="1" noProof="1" dirty="0">
                              <a:latin typeface="Cambria Math" panose="02040503050406030204" pitchFamily="18" charset="0"/>
                            </a:rPr>
                          </m:ctrlPr>
                        </m:dPr>
                        <m:e>
                          <m:r>
                            <a:rPr lang="pt-BR" sz="2200" i="1" noProof="1" dirty="0">
                              <a:latin typeface="Cambria Math" panose="02040503050406030204" pitchFamily="18" charset="0"/>
                            </a:rPr>
                            <m:t> </m:t>
                          </m:r>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Sub>
                          <m:r>
                            <a:rPr lang="pt-BR" sz="2200" i="1" noProof="1" dirty="0">
                              <a:latin typeface="Cambria Math" panose="02040503050406030204" pitchFamily="18" charset="0"/>
                            </a:rPr>
                            <m:t>, </m:t>
                          </m:r>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b="0" i="1" noProof="1" dirty="0" smtClean="0">
                                  <a:latin typeface="Cambria Math" panose="02040503050406030204" pitchFamily="18" charset="0"/>
                                </a:rPr>
                                <m:t>𝑗</m:t>
                              </m:r>
                            </m:sub>
                            <m:sup>
                              <m:r>
                                <a:rPr lang="pt-BR" sz="2200" i="1" noProof="1" dirty="0">
                                  <a:latin typeface="Cambria Math" panose="02040503050406030204" pitchFamily="18" charset="0"/>
                                </a:rPr>
                                <m:t>∗</m:t>
                              </m:r>
                            </m:sup>
                          </m:sSubSup>
                        </m:e>
                      </m:d>
                    </m:oMath>
                  </m:oMathPara>
                </a14:m>
                <a:endParaRPr lang="pt-BR" sz="2200" noProof="1"/>
              </a:p>
              <a:p>
                <a:pPr marL="457200" lvl="1" indent="0" algn="just">
                  <a:lnSpc>
                    <a:spcPct val="100000"/>
                  </a:lnSpc>
                  <a:spcBef>
                    <a:spcPts val="1000"/>
                  </a:spcBef>
                  <a:buNone/>
                </a:pPr>
                <a:r>
                  <a:rPr lang="pt-BR" sz="2200" noProof="1"/>
                  <a:t>... para todas as estratégias </a:t>
                </a:r>
                <a14:m>
                  <m:oMath xmlns:m="http://schemas.openxmlformats.org/officeDocument/2006/math">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Sub>
                    <m:r>
                      <a:rPr lang="pt-BR" sz="2200" i="1" noProof="1" dirty="0">
                        <a:latin typeface="Cambria Math" panose="02040503050406030204" pitchFamily="18" charset="0"/>
                      </a:rPr>
                      <m:t> </m:t>
                    </m:r>
                  </m:oMath>
                </a14:m>
                <a:r>
                  <a:rPr lang="pt-BR" sz="2200" noProof="1"/>
                  <a:t>disponíveis </a:t>
                </a:r>
                <a14:m>
                  <m:oMath xmlns:m="http://schemas.openxmlformats.org/officeDocument/2006/math">
                    <m:sSub>
                      <m:sSubPr>
                        <m:ctrlPr>
                          <a:rPr lang="pt-BR" sz="2200" i="1" noProof="1" dirty="0">
                            <a:latin typeface="Cambria Math" panose="02040503050406030204" pitchFamily="18" charset="0"/>
                            <a:ea typeface="Cambria Math" panose="02040503050406030204" pitchFamily="18" charset="0"/>
                          </a:rPr>
                        </m:ctrlPr>
                      </m:sSubPr>
                      <m:e>
                        <m:r>
                          <a:rPr lang="pt-BR" sz="2200" i="1" noProof="1" dirty="0">
                            <a:latin typeface="Cambria Math" panose="02040503050406030204" pitchFamily="18" charset="0"/>
                            <a:ea typeface="Cambria Math" panose="02040503050406030204" pitchFamily="18" charset="0"/>
                          </a:rPr>
                          <m:t>𝑆</m:t>
                        </m:r>
                      </m:e>
                      <m:sub>
                        <m:r>
                          <a:rPr lang="pt-BR" sz="2200" i="1" noProof="1" dirty="0">
                            <a:latin typeface="Cambria Math" panose="02040503050406030204" pitchFamily="18" charset="0"/>
                            <a:ea typeface="Cambria Math" panose="02040503050406030204" pitchFamily="18" charset="0"/>
                          </a:rPr>
                          <m:t>𝑖</m:t>
                        </m:r>
                      </m:sub>
                    </m:sSub>
                  </m:oMath>
                </a14:m>
                <a:r>
                  <a:rPr lang="pt-BR" sz="2200" noProof="1"/>
                  <a:t>.</a:t>
                </a:r>
              </a:p>
              <a:p>
                <a:pPr marL="457200" lvl="1" indent="0" algn="just">
                  <a:lnSpc>
                    <a:spcPct val="100000"/>
                  </a:lnSpc>
                  <a:spcBef>
                    <a:spcPts val="1000"/>
                  </a:spcBef>
                  <a:buNone/>
                </a:pPr>
                <a:r>
                  <a:rPr lang="pt-BR" sz="2200" noProof="1"/>
                  <a:t> Isso equivale a dizer que </a:t>
                </a:r>
                <a14:m>
                  <m:oMath xmlns:m="http://schemas.openxmlformats.org/officeDocument/2006/math">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up>
                        <m:r>
                          <a:rPr lang="pt-BR" sz="2200" i="1" noProof="1" dirty="0">
                            <a:latin typeface="Cambria Math" panose="02040503050406030204" pitchFamily="18" charset="0"/>
                          </a:rPr>
                          <m:t>∗</m:t>
                        </m:r>
                      </m:sup>
                    </m:sSubSup>
                  </m:oMath>
                </a14:m>
                <a:r>
                  <a:rPr lang="pt-BR" sz="2200" noProof="1"/>
                  <a:t> resolve o problema </a:t>
                </a:r>
                <a14:m>
                  <m:oMath xmlns:m="http://schemas.openxmlformats.org/officeDocument/2006/math">
                    <m:r>
                      <a:rPr lang="pt-BR" sz="2200" i="1" noProof="1" dirty="0">
                        <a:latin typeface="Cambria Math" panose="02040503050406030204" pitchFamily="18" charset="0"/>
                      </a:rPr>
                      <m:t>𝑚𝑎𝑥</m:t>
                    </m:r>
                    <m:r>
                      <a:rPr lang="pt-BR" sz="2200" i="1" noProof="1" dirty="0">
                        <a:latin typeface="Cambria Math" panose="02040503050406030204" pitchFamily="18" charset="0"/>
                      </a:rPr>
                      <m:t> </m:t>
                    </m:r>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𝑢</m:t>
                        </m:r>
                      </m:e>
                      <m:sub>
                        <m:r>
                          <a:rPr lang="pt-BR" sz="2200" i="1" noProof="1" dirty="0">
                            <a:latin typeface="Cambria Math" panose="02040503050406030204" pitchFamily="18" charset="0"/>
                          </a:rPr>
                          <m:t>𝑖</m:t>
                        </m:r>
                      </m:sub>
                    </m:sSub>
                    <m:d>
                      <m:dPr>
                        <m:ctrlPr>
                          <a:rPr lang="pt-BR" sz="2200" i="1" noProof="1" dirty="0">
                            <a:latin typeface="Cambria Math" panose="02040503050406030204" pitchFamily="18" charset="0"/>
                          </a:rPr>
                        </m:ctrlPr>
                      </m:dPr>
                      <m:e>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Sub>
                        <m:r>
                          <a:rPr lang="pt-BR" sz="2200" i="1" noProof="1" dirty="0">
                            <a:latin typeface="Cambria Math" panose="02040503050406030204" pitchFamily="18" charset="0"/>
                          </a:rPr>
                          <m:t>, </m:t>
                        </m:r>
                        <m:sSubSup>
                          <m:sSubSupPr>
                            <m:ctrlPr>
                              <a:rPr lang="pt-BR" sz="2200" i="1" noProof="1" dirty="0">
                                <a:latin typeface="Cambria Math" panose="02040503050406030204" pitchFamily="18" charset="0"/>
                              </a:rPr>
                            </m:ctrlPr>
                          </m:sSubSupPr>
                          <m:e>
                            <m:r>
                              <a:rPr lang="pt-BR" sz="2200" i="1" noProof="1" dirty="0">
                                <a:latin typeface="Cambria Math" panose="02040503050406030204" pitchFamily="18" charset="0"/>
                              </a:rPr>
                              <m:t>𝑠</m:t>
                            </m:r>
                          </m:e>
                          <m:sub>
                            <m:r>
                              <a:rPr lang="pt-BR" sz="2200" b="0" i="1" noProof="1" dirty="0" smtClean="0">
                                <a:latin typeface="Cambria Math" panose="02040503050406030204" pitchFamily="18" charset="0"/>
                              </a:rPr>
                              <m:t>𝑗</m:t>
                            </m:r>
                          </m:sub>
                          <m:sup>
                            <m:r>
                              <a:rPr lang="pt-BR" sz="2200" i="1" noProof="1" dirty="0">
                                <a:latin typeface="Cambria Math" panose="02040503050406030204" pitchFamily="18" charset="0"/>
                              </a:rPr>
                              <m:t>∗</m:t>
                            </m:r>
                          </m:sup>
                        </m:sSubSup>
                      </m:e>
                    </m:d>
                  </m:oMath>
                </a14:m>
                <a:r>
                  <a:rPr lang="pt-BR" sz="2200" noProof="1"/>
                  <a:t>, com respeito a </a:t>
                </a:r>
                <a14:m>
                  <m:oMath xmlns:m="http://schemas.openxmlformats.org/officeDocument/2006/math">
                    <m:sSub>
                      <m:sSubPr>
                        <m:ctrlPr>
                          <a:rPr lang="pt-BR" sz="2200" i="1" noProof="1" dirty="0">
                            <a:latin typeface="Cambria Math" panose="02040503050406030204" pitchFamily="18" charset="0"/>
                          </a:rPr>
                        </m:ctrlPr>
                      </m:sSubPr>
                      <m:e>
                        <m:r>
                          <a:rPr lang="pt-BR" sz="2200" i="1" noProof="1" dirty="0">
                            <a:latin typeface="Cambria Math" panose="02040503050406030204" pitchFamily="18" charset="0"/>
                          </a:rPr>
                          <m:t>𝑠</m:t>
                        </m:r>
                      </m:e>
                      <m:sub>
                        <m:r>
                          <a:rPr lang="pt-BR" sz="2200" i="1" noProof="1" dirty="0">
                            <a:latin typeface="Cambria Math" panose="02040503050406030204" pitchFamily="18" charset="0"/>
                          </a:rPr>
                          <m:t>𝑖</m:t>
                        </m:r>
                      </m:sub>
                    </m:sSub>
                    <m:r>
                      <a:rPr lang="pt-BR" sz="2200" i="1" noProof="1" dirty="0">
                        <a:latin typeface="Cambria Math" panose="02040503050406030204" pitchFamily="18" charset="0"/>
                        <a:ea typeface="Cambria Math" panose="02040503050406030204" pitchFamily="18" charset="0"/>
                      </a:rPr>
                      <m:t>∈</m:t>
                    </m:r>
                    <m:sSub>
                      <m:sSubPr>
                        <m:ctrlPr>
                          <a:rPr lang="pt-BR" sz="2200" i="1" noProof="1" dirty="0">
                            <a:latin typeface="Cambria Math" panose="02040503050406030204" pitchFamily="18" charset="0"/>
                            <a:ea typeface="Cambria Math" panose="02040503050406030204" pitchFamily="18" charset="0"/>
                          </a:rPr>
                        </m:ctrlPr>
                      </m:sSubPr>
                      <m:e>
                        <m:r>
                          <a:rPr lang="pt-BR" sz="2200" i="1" noProof="1" dirty="0">
                            <a:latin typeface="Cambria Math" panose="02040503050406030204" pitchFamily="18" charset="0"/>
                            <a:ea typeface="Cambria Math" panose="02040503050406030204" pitchFamily="18" charset="0"/>
                          </a:rPr>
                          <m:t>𝑆</m:t>
                        </m:r>
                      </m:e>
                      <m:sub>
                        <m:r>
                          <a:rPr lang="pt-BR" sz="2200" i="1" noProof="1" dirty="0">
                            <a:latin typeface="Cambria Math" panose="02040503050406030204" pitchFamily="18" charset="0"/>
                            <a:ea typeface="Cambria Math" panose="02040503050406030204" pitchFamily="18" charset="0"/>
                          </a:rPr>
                          <m:t>𝑖</m:t>
                        </m:r>
                      </m:sub>
                    </m:sSub>
                  </m:oMath>
                </a14:m>
                <a:endParaRPr lang="pt-BR" sz="2200" noProof="1"/>
              </a:p>
              <a:p>
                <a:pPr marL="457200" lvl="1" indent="0" algn="just">
                  <a:lnSpc>
                    <a:spcPct val="100000"/>
                  </a:lnSpc>
                  <a:spcBef>
                    <a:spcPts val="1000"/>
                  </a:spcBef>
                  <a:buNone/>
                </a:pPr>
                <a:endParaRPr lang="pt-BR" sz="1600" noProof="1"/>
              </a:p>
              <a:p>
                <a:pPr algn="just">
                  <a:lnSpc>
                    <a:spcPct val="100000"/>
                  </a:lnSpc>
                </a:pPr>
                <a:endParaRPr lang="pt-BR" sz="2000" noProof="1"/>
              </a:p>
            </p:txBody>
          </p:sp>
        </mc:Choice>
        <mc:Fallback xmlns="">
          <p:sp>
            <p:nvSpPr>
              <p:cNvPr id="3" name="Content Placeholder 2">
                <a:extLst>
                  <a:ext uri="{FF2B5EF4-FFF2-40B4-BE49-F238E27FC236}">
                    <a16:creationId xmlns:a16="http://schemas.microsoft.com/office/drawing/2014/main" id="{676E9D02-580C-4484-BFDA-BEA4AEAA536E}"/>
                  </a:ext>
                </a:extLst>
              </p:cNvPr>
              <p:cNvSpPr>
                <a:spLocks noGrp="1" noRot="1" noChangeAspect="1" noMove="1" noResize="1" noEditPoints="1" noAdjustHandles="1" noChangeArrowheads="1" noChangeShapeType="1" noTextEdit="1"/>
              </p:cNvSpPr>
              <p:nvPr>
                <p:ph idx="1"/>
              </p:nvPr>
            </p:nvSpPr>
            <p:spPr>
              <a:xfrm>
                <a:off x="838200" y="947044"/>
                <a:ext cx="10515600" cy="5910956"/>
              </a:xfrm>
              <a:blipFill>
                <a:blip r:embed="rId3"/>
                <a:stretch>
                  <a:fillRect l="-986" t="-722" r="-92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46B4E7-4E5B-4D30-9898-8CD12507B071}"/>
                  </a:ext>
                </a:extLst>
              </p:cNvPr>
              <p:cNvSpPr txBox="1"/>
              <p:nvPr/>
            </p:nvSpPr>
            <p:spPr>
              <a:xfrm>
                <a:off x="6704800" y="5377150"/>
                <a:ext cx="87001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𝑠</m:t>
                          </m:r>
                        </m:e>
                        <m:sub>
                          <m:r>
                            <a:rPr lang="pt-BR" sz="1400" i="1">
                              <a:latin typeface="Cambria Math" panose="02040503050406030204" pitchFamily="18" charset="0"/>
                            </a:rPr>
                            <m:t>𝑖</m:t>
                          </m:r>
                        </m:sub>
                      </m:sSub>
                      <m:r>
                        <a:rPr lang="pt-BR" sz="1400" i="1">
                          <a:latin typeface="Cambria Math" panose="02040503050406030204" pitchFamily="18" charset="0"/>
                          <a:ea typeface="Cambria Math" panose="02040503050406030204" pitchFamily="18" charset="0"/>
                        </a:rPr>
                        <m:t>∈</m:t>
                      </m:r>
                      <m:sSub>
                        <m:sSubPr>
                          <m:ctrlPr>
                            <a:rPr lang="pt-BR" sz="1400" i="1">
                              <a:latin typeface="Cambria Math" panose="02040503050406030204" pitchFamily="18" charset="0"/>
                              <a:ea typeface="Cambria Math" panose="02040503050406030204" pitchFamily="18" charset="0"/>
                            </a:rPr>
                          </m:ctrlPr>
                        </m:sSubPr>
                        <m:e>
                          <m:r>
                            <a:rPr lang="pt-BR" sz="1400" i="1">
                              <a:latin typeface="Cambria Math" panose="02040503050406030204" pitchFamily="18" charset="0"/>
                              <a:ea typeface="Cambria Math" panose="02040503050406030204" pitchFamily="18" charset="0"/>
                            </a:rPr>
                            <m:t>𝑆</m:t>
                          </m:r>
                        </m:e>
                        <m:sub>
                          <m:r>
                            <a:rPr lang="pt-BR" sz="1400" i="1">
                              <a:latin typeface="Cambria Math" panose="02040503050406030204" pitchFamily="18" charset="0"/>
                              <a:ea typeface="Cambria Math" panose="02040503050406030204" pitchFamily="18" charset="0"/>
                            </a:rPr>
                            <m:t>𝑖</m:t>
                          </m:r>
                        </m:sub>
                      </m:sSub>
                    </m:oMath>
                  </m:oMathPara>
                </a14:m>
                <a:endParaRPr lang="pt-BR" sz="1400" dirty="0"/>
              </a:p>
            </p:txBody>
          </p:sp>
        </mc:Choice>
        <mc:Fallback xmlns="">
          <p:sp>
            <p:nvSpPr>
              <p:cNvPr id="6" name="TextBox 5">
                <a:extLst>
                  <a:ext uri="{FF2B5EF4-FFF2-40B4-BE49-F238E27FC236}">
                    <a16:creationId xmlns:a16="http://schemas.microsoft.com/office/drawing/2014/main" id="{8746B4E7-4E5B-4D30-9898-8CD12507B071}"/>
                  </a:ext>
                </a:extLst>
              </p:cNvPr>
              <p:cNvSpPr txBox="1">
                <a:spLocks noRot="1" noChangeAspect="1" noMove="1" noResize="1" noEditPoints="1" noAdjustHandles="1" noChangeArrowheads="1" noChangeShapeType="1" noTextEdit="1"/>
              </p:cNvSpPr>
              <p:nvPr/>
            </p:nvSpPr>
            <p:spPr>
              <a:xfrm>
                <a:off x="6704800" y="5377150"/>
                <a:ext cx="870011" cy="307777"/>
              </a:xfrm>
              <a:prstGeom prst="rect">
                <a:avLst/>
              </a:prstGeom>
              <a:blipFill>
                <a:blip r:embed="rId4"/>
                <a:stretch>
                  <a:fillRect/>
                </a:stretch>
              </a:blipFill>
            </p:spPr>
            <p:txBody>
              <a:bodyPr/>
              <a:lstStyle/>
              <a:p>
                <a:r>
                  <a:rPr lang="pt-BR">
                    <a:noFill/>
                  </a:rPr>
                  <a:t> </a:t>
                </a:r>
              </a:p>
            </p:txBody>
          </p:sp>
        </mc:Fallback>
      </mc:AlternateContent>
      <p:grpSp>
        <p:nvGrpSpPr>
          <p:cNvPr id="200" name="Group 199">
            <a:extLst>
              <a:ext uri="{FF2B5EF4-FFF2-40B4-BE49-F238E27FC236}">
                <a16:creationId xmlns:a16="http://schemas.microsoft.com/office/drawing/2014/main" id="{E492DC17-A631-4C90-B76D-67D733AB13DB}"/>
              </a:ext>
            </a:extLst>
          </p:cNvPr>
          <p:cNvGrpSpPr/>
          <p:nvPr/>
        </p:nvGrpSpPr>
        <p:grpSpPr>
          <a:xfrm>
            <a:off x="5149604" y="3976378"/>
            <a:ext cx="723960" cy="501480"/>
            <a:chOff x="5149604" y="3976378"/>
            <a:chExt cx="723960" cy="501480"/>
          </a:xfrm>
        </p:grpSpPr>
        <mc:AlternateContent xmlns:mc="http://schemas.openxmlformats.org/markup-compatibility/2006" xmlns:p14="http://schemas.microsoft.com/office/powerpoint/2010/main">
          <mc:Choice Requires="p14">
            <p:contentPart p14:bwMode="auto" r:id="rId5">
              <p14:nvContentPartPr>
                <p14:cNvPr id="188" name="Ink 187">
                  <a:extLst>
                    <a:ext uri="{FF2B5EF4-FFF2-40B4-BE49-F238E27FC236}">
                      <a16:creationId xmlns:a16="http://schemas.microsoft.com/office/drawing/2014/main" id="{C33CFF5E-16D5-47FC-8ADF-14B46A77AD7B}"/>
                    </a:ext>
                  </a:extLst>
                </p14:cNvPr>
                <p14:cNvContentPartPr/>
                <p14:nvPr/>
              </p14:nvContentPartPr>
              <p14:xfrm>
                <a:off x="5858804" y="4473898"/>
                <a:ext cx="14760" cy="3960"/>
              </p14:xfrm>
            </p:contentPart>
          </mc:Choice>
          <mc:Fallback xmlns="">
            <p:pic>
              <p:nvPicPr>
                <p:cNvPr id="188" name="Ink 187">
                  <a:extLst>
                    <a:ext uri="{FF2B5EF4-FFF2-40B4-BE49-F238E27FC236}">
                      <a16:creationId xmlns:a16="http://schemas.microsoft.com/office/drawing/2014/main" id="{C33CFF5E-16D5-47FC-8ADF-14B46A77AD7B}"/>
                    </a:ext>
                  </a:extLst>
                </p:cNvPr>
                <p:cNvPicPr/>
                <p:nvPr/>
              </p:nvPicPr>
              <p:blipFill>
                <a:blip r:embed="rId7"/>
                <a:stretch>
                  <a:fillRect/>
                </a:stretch>
              </p:blipFill>
              <p:spPr>
                <a:xfrm>
                  <a:off x="5841164" y="4455898"/>
                  <a:ext cx="504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9" name="Ink 188">
                  <a:extLst>
                    <a:ext uri="{FF2B5EF4-FFF2-40B4-BE49-F238E27FC236}">
                      <a16:creationId xmlns:a16="http://schemas.microsoft.com/office/drawing/2014/main" id="{C0711EAC-1103-432B-8D92-2FB163416BFF}"/>
                    </a:ext>
                  </a:extLst>
                </p14:cNvPr>
                <p14:cNvContentPartPr/>
                <p14:nvPr/>
              </p14:nvContentPartPr>
              <p14:xfrm>
                <a:off x="5149604" y="3976378"/>
                <a:ext cx="360" cy="360"/>
              </p14:xfrm>
            </p:contentPart>
          </mc:Choice>
          <mc:Fallback xmlns="">
            <p:pic>
              <p:nvPicPr>
                <p:cNvPr id="189" name="Ink 188">
                  <a:extLst>
                    <a:ext uri="{FF2B5EF4-FFF2-40B4-BE49-F238E27FC236}">
                      <a16:creationId xmlns:a16="http://schemas.microsoft.com/office/drawing/2014/main" id="{C0711EAC-1103-432B-8D92-2FB163416BFF}"/>
                    </a:ext>
                  </a:extLst>
                </p:cNvPr>
                <p:cNvPicPr/>
                <p:nvPr/>
              </p:nvPicPr>
              <p:blipFill>
                <a:blip r:embed="rId9"/>
                <a:stretch>
                  <a:fillRect/>
                </a:stretch>
              </p:blipFill>
              <p:spPr>
                <a:xfrm>
                  <a:off x="5131964" y="3958378"/>
                  <a:ext cx="36000" cy="36000"/>
                </a:xfrm>
                <a:prstGeom prst="rect">
                  <a:avLst/>
                </a:prstGeom>
              </p:spPr>
            </p:pic>
          </mc:Fallback>
        </mc:AlternateContent>
      </p:grpSp>
      <p:sp>
        <p:nvSpPr>
          <p:cNvPr id="2" name="Footer Placeholder 1">
            <a:extLst>
              <a:ext uri="{FF2B5EF4-FFF2-40B4-BE49-F238E27FC236}">
                <a16:creationId xmlns:a16="http://schemas.microsoft.com/office/drawing/2014/main" id="{82AB396C-8C7C-44BE-967D-87D83D7757A8}"/>
              </a:ext>
            </a:extLst>
          </p:cNvPr>
          <p:cNvSpPr>
            <a:spLocks noGrp="1"/>
          </p:cNvSpPr>
          <p:nvPr>
            <p:ph type="ftr" sz="quarter" idx="11"/>
          </p:nvPr>
        </p:nvSpPr>
        <p:spPr/>
        <p:txBody>
          <a:bodyPr/>
          <a:lstStyle/>
          <a:p>
            <a:r>
              <a:rPr lang="pt-BR" dirty="0"/>
              <a:t>Robson Tigre </a:t>
            </a:r>
            <a:endParaRPr lang="en-US" dirty="0"/>
          </a:p>
        </p:txBody>
      </p:sp>
      <p:sp>
        <p:nvSpPr>
          <p:cNvPr id="4" name="Rectangle 3">
            <a:extLst>
              <a:ext uri="{FF2B5EF4-FFF2-40B4-BE49-F238E27FC236}">
                <a16:creationId xmlns:a16="http://schemas.microsoft.com/office/drawing/2014/main" id="{9DDFD21F-88A4-4561-9F21-18C3A819C858}"/>
              </a:ext>
            </a:extLst>
          </p:cNvPr>
          <p:cNvSpPr/>
          <p:nvPr/>
        </p:nvSpPr>
        <p:spPr>
          <a:xfrm>
            <a:off x="1238250" y="2981325"/>
            <a:ext cx="10515600" cy="2857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lide Number Placeholder 4">
            <a:extLst>
              <a:ext uri="{FF2B5EF4-FFF2-40B4-BE49-F238E27FC236}">
                <a16:creationId xmlns:a16="http://schemas.microsoft.com/office/drawing/2014/main" id="{07B4C8BA-0853-4671-A6D4-8BFE788DB49D}"/>
              </a:ext>
            </a:extLst>
          </p:cNvPr>
          <p:cNvSpPr>
            <a:spLocks noGrp="1"/>
          </p:cNvSpPr>
          <p:nvPr>
            <p:ph type="sldNum" sz="quarter" idx="12"/>
          </p:nvPr>
        </p:nvSpPr>
        <p:spPr/>
        <p:txBody>
          <a:bodyPr/>
          <a:lstStyle/>
          <a:p>
            <a:fld id="{AF67EEE8-F201-4410-BA13-233EFB93B646}" type="slidenum">
              <a:rPr lang="pt-BR" smtClean="0"/>
              <a:t>9</a:t>
            </a:fld>
            <a:endParaRPr lang="pt-BR"/>
          </a:p>
        </p:txBody>
      </p:sp>
    </p:spTree>
    <p:extLst>
      <p:ext uri="{BB962C8B-B14F-4D97-AF65-F5344CB8AC3E}">
        <p14:creationId xmlns:p14="http://schemas.microsoft.com/office/powerpoint/2010/main" val="5691054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a:bodyPr>
              <a:lstStyle/>
              <a:p>
                <a:pPr algn="just"/>
                <a:r>
                  <a:rPr lang="pt-BR" noProof="1"/>
                  <a:t>Suponha que o acordo preferido pelo mediador é normalmente distribuído </a:t>
                </a:r>
                <a14:m>
                  <m:oMath xmlns:m="http://schemas.openxmlformats.org/officeDocument/2006/math">
                    <m:r>
                      <a:rPr lang="pt-BR" b="0" i="1" noProof="1" dirty="0" smtClean="0">
                        <a:latin typeface="Cambria Math" panose="02040503050406030204" pitchFamily="18" charset="0"/>
                      </a:rPr>
                      <m:t>𝑁</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𝑚</m:t>
                    </m:r>
                    <m:r>
                      <a:rPr lang="pt-BR" b="0" i="1" noProof="1" dirty="0" smtClean="0">
                        <a:latin typeface="Cambria Math" panose="02040503050406030204" pitchFamily="18" charset="0"/>
                      </a:rPr>
                      <m:t>,</m:t>
                    </m:r>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𝜎</m:t>
                        </m:r>
                      </m:e>
                      <m:sup>
                        <m:r>
                          <a:rPr lang="pt-BR" b="0" i="1" noProof="1" dirty="0" smtClean="0">
                            <a:latin typeface="Cambria Math" panose="02040503050406030204" pitchFamily="18" charset="0"/>
                          </a:rPr>
                          <m:t>2</m:t>
                        </m:r>
                      </m:sup>
                    </m:sSup>
                    <m:r>
                      <a:rPr lang="pt-BR" b="0" i="1" noProof="1" dirty="0" smtClean="0">
                        <a:latin typeface="Cambria Math" panose="02040503050406030204" pitchFamily="18" charset="0"/>
                      </a:rPr>
                      <m:t>)</m:t>
                    </m:r>
                  </m:oMath>
                </a14:m>
                <a:endParaRPr lang="pt-BR" noProof="1"/>
              </a:p>
              <a:p>
                <a:pPr algn="just"/>
                <a:endParaRPr lang="pt-BR" noProof="1"/>
              </a:p>
              <a:p>
                <a:pPr marL="0" indent="0" algn="just">
                  <a:lnSpc>
                    <a:spcPct val="150000"/>
                  </a:lnSpc>
                  <a:buNone/>
                </a:pPr>
                <a14:m>
                  <m:oMathPara xmlns:m="http://schemas.openxmlformats.org/officeDocument/2006/math">
                    <m:oMathParaPr>
                      <m:jc m:val="center"/>
                    </m:oMathParaPr>
                    <m:oMath xmlns:m="http://schemas.openxmlformats.org/officeDocument/2006/math">
                      <m:r>
                        <a:rPr lang="pt-BR" sz="3200" b="0" i="1" noProof="1" dirty="0" smtClean="0">
                          <a:latin typeface="Cambria Math" panose="02040503050406030204" pitchFamily="18" charset="0"/>
                        </a:rPr>
                        <m:t>𝑓</m:t>
                      </m:r>
                      <m:d>
                        <m:dPr>
                          <m:ctrlPr>
                            <a:rPr lang="pt-BR" sz="3200" b="0" i="1" noProof="1" dirty="0" smtClean="0">
                              <a:latin typeface="Cambria Math" panose="02040503050406030204" pitchFamily="18" charset="0"/>
                            </a:rPr>
                          </m:ctrlPr>
                        </m:dPr>
                        <m:e>
                          <m:r>
                            <a:rPr lang="pt-BR" sz="3200" b="0" i="1" noProof="1" dirty="0" smtClean="0">
                              <a:latin typeface="Cambria Math" panose="02040503050406030204" pitchFamily="18" charset="0"/>
                            </a:rPr>
                            <m:t>𝑥</m:t>
                          </m:r>
                        </m:e>
                      </m:d>
                      <m:r>
                        <a:rPr lang="pt-BR" sz="3200" b="0" i="1" noProof="1" dirty="0" smtClean="0">
                          <a:latin typeface="Cambria Math" panose="02040503050406030204" pitchFamily="18" charset="0"/>
                        </a:rPr>
                        <m:t>=</m:t>
                      </m:r>
                      <m:f>
                        <m:fPr>
                          <m:ctrlPr>
                            <a:rPr lang="pt-BR" sz="3200" b="0" i="1" noProof="1" dirty="0" smtClean="0">
                              <a:latin typeface="Cambria Math" panose="02040503050406030204" pitchFamily="18" charset="0"/>
                            </a:rPr>
                          </m:ctrlPr>
                        </m:fPr>
                        <m:num>
                          <m:r>
                            <a:rPr lang="pt-BR" sz="3200" b="0" i="1" noProof="1" dirty="0" smtClean="0">
                              <a:latin typeface="Cambria Math" panose="02040503050406030204" pitchFamily="18" charset="0"/>
                            </a:rPr>
                            <m:t>1</m:t>
                          </m:r>
                        </m:num>
                        <m:den>
                          <m:rad>
                            <m:radPr>
                              <m:degHide m:val="on"/>
                              <m:ctrlPr>
                                <a:rPr lang="pt-BR" sz="3200" b="0" i="1" noProof="1" dirty="0" smtClean="0">
                                  <a:latin typeface="Cambria Math" panose="02040503050406030204" pitchFamily="18" charset="0"/>
                                </a:rPr>
                              </m:ctrlPr>
                            </m:radPr>
                            <m:deg/>
                            <m:e>
                              <m:r>
                                <a:rPr lang="pt-BR" sz="3200" i="1" noProof="1" dirty="0">
                                  <a:latin typeface="Cambria Math" panose="02040503050406030204" pitchFamily="18" charset="0"/>
                                </a:rPr>
                                <m:t>2</m:t>
                              </m:r>
                              <m:r>
                                <a:rPr lang="pt-BR" sz="3200" i="1" noProof="1" dirty="0">
                                  <a:latin typeface="Cambria Math" panose="02040503050406030204" pitchFamily="18" charset="0"/>
                                </a:rPr>
                                <m:t>𝜋</m:t>
                              </m:r>
                              <m:sSup>
                                <m:sSupPr>
                                  <m:ctrlPr>
                                    <a:rPr lang="pt-BR" sz="3200" i="1" noProof="1" dirty="0">
                                      <a:latin typeface="Cambria Math" panose="02040503050406030204" pitchFamily="18" charset="0"/>
                                    </a:rPr>
                                  </m:ctrlPr>
                                </m:sSupPr>
                                <m:e>
                                  <m:r>
                                    <a:rPr lang="pt-BR" sz="3200" i="1" noProof="1" dirty="0">
                                      <a:latin typeface="Cambria Math" panose="02040503050406030204" pitchFamily="18" charset="0"/>
                                    </a:rPr>
                                    <m:t>𝜎</m:t>
                                  </m:r>
                                </m:e>
                                <m:sup>
                                  <m:r>
                                    <a:rPr lang="pt-BR" sz="3200" i="1" noProof="1" dirty="0">
                                      <a:latin typeface="Cambria Math" panose="02040503050406030204" pitchFamily="18" charset="0"/>
                                    </a:rPr>
                                    <m:t>2</m:t>
                                  </m:r>
                                </m:sup>
                              </m:sSup>
                            </m:e>
                          </m:rad>
                        </m:den>
                      </m:f>
                      <m:func>
                        <m:funcPr>
                          <m:ctrlPr>
                            <a:rPr lang="pt-BR" sz="3200" b="0" i="1" noProof="1" dirty="0" smtClean="0">
                              <a:latin typeface="Cambria Math" panose="02040503050406030204" pitchFamily="18" charset="0"/>
                            </a:rPr>
                          </m:ctrlPr>
                        </m:funcPr>
                        <m:fName>
                          <m:r>
                            <m:rPr>
                              <m:sty m:val="p"/>
                            </m:rPr>
                            <a:rPr lang="pt-BR" sz="3200" b="0" i="0" noProof="1" dirty="0" smtClean="0">
                              <a:latin typeface="Cambria Math" panose="02040503050406030204" pitchFamily="18" charset="0"/>
                            </a:rPr>
                            <m:t>exp</m:t>
                          </m:r>
                        </m:fName>
                        <m:e>
                          <m:d>
                            <m:dPr>
                              <m:begChr m:val="{"/>
                              <m:endChr m:val="}"/>
                              <m:ctrlPr>
                                <a:rPr lang="pt-BR" sz="3200" b="0" i="1" noProof="1" dirty="0" smtClean="0">
                                  <a:latin typeface="Cambria Math" panose="02040503050406030204" pitchFamily="18" charset="0"/>
                                </a:rPr>
                              </m:ctrlPr>
                            </m:dPr>
                            <m:e>
                              <m:r>
                                <a:rPr lang="pt-BR" sz="3200" b="0" i="1" noProof="1" dirty="0" smtClean="0">
                                  <a:latin typeface="Cambria Math" panose="02040503050406030204" pitchFamily="18" charset="0"/>
                                </a:rPr>
                                <m:t>−</m:t>
                              </m:r>
                              <m:f>
                                <m:fPr>
                                  <m:ctrlPr>
                                    <a:rPr lang="pt-BR" sz="3200" b="0" i="1" noProof="1" dirty="0" smtClean="0">
                                      <a:latin typeface="Cambria Math" panose="02040503050406030204" pitchFamily="18" charset="0"/>
                                    </a:rPr>
                                  </m:ctrlPr>
                                </m:fPr>
                                <m:num>
                                  <m:r>
                                    <a:rPr lang="pt-BR" sz="3200" b="0" i="1" noProof="1" dirty="0" smtClean="0">
                                      <a:latin typeface="Cambria Math" panose="02040503050406030204" pitchFamily="18" charset="0"/>
                                    </a:rPr>
                                    <m:t>1</m:t>
                                  </m:r>
                                </m:num>
                                <m:den>
                                  <m:r>
                                    <a:rPr lang="pt-BR" sz="3200" b="0" i="1" noProof="1" dirty="0" smtClean="0">
                                      <a:latin typeface="Cambria Math" panose="02040503050406030204" pitchFamily="18" charset="0"/>
                                    </a:rPr>
                                    <m:t>2</m:t>
                                  </m:r>
                                  <m:sSup>
                                    <m:sSupPr>
                                      <m:ctrlPr>
                                        <a:rPr lang="pt-BR" sz="3200" b="0" i="1" noProof="1" dirty="0" smtClean="0">
                                          <a:latin typeface="Cambria Math" panose="02040503050406030204" pitchFamily="18" charset="0"/>
                                        </a:rPr>
                                      </m:ctrlPr>
                                    </m:sSupPr>
                                    <m:e>
                                      <m:r>
                                        <a:rPr lang="pt-BR" sz="3200" b="0" i="1" noProof="1" dirty="0" smtClean="0">
                                          <a:latin typeface="Cambria Math" panose="02040503050406030204" pitchFamily="18" charset="0"/>
                                        </a:rPr>
                                        <m:t>𝜎</m:t>
                                      </m:r>
                                    </m:e>
                                    <m:sup>
                                      <m:r>
                                        <a:rPr lang="pt-BR" sz="3200" b="0" i="1" noProof="1" dirty="0" smtClean="0">
                                          <a:latin typeface="Cambria Math" panose="02040503050406030204" pitchFamily="18" charset="0"/>
                                        </a:rPr>
                                        <m:t>2</m:t>
                                      </m:r>
                                    </m:sup>
                                  </m:sSup>
                                </m:den>
                              </m:f>
                              <m:sSup>
                                <m:sSupPr>
                                  <m:ctrlPr>
                                    <a:rPr lang="pt-BR" sz="3200" b="0" i="1" noProof="1" dirty="0" smtClean="0">
                                      <a:latin typeface="Cambria Math" panose="02040503050406030204" pitchFamily="18" charset="0"/>
                                    </a:rPr>
                                  </m:ctrlPr>
                                </m:sSupPr>
                                <m:e>
                                  <m:d>
                                    <m:dPr>
                                      <m:ctrlPr>
                                        <a:rPr lang="pt-BR" sz="3200" b="0" i="1" noProof="1" dirty="0" smtClean="0">
                                          <a:latin typeface="Cambria Math" panose="02040503050406030204" pitchFamily="18" charset="0"/>
                                        </a:rPr>
                                      </m:ctrlPr>
                                    </m:dPr>
                                    <m:e>
                                      <m:r>
                                        <a:rPr lang="pt-BR" sz="3200" b="0" i="1" noProof="1" dirty="0" smtClean="0">
                                          <a:latin typeface="Cambria Math" panose="02040503050406030204" pitchFamily="18" charset="0"/>
                                        </a:rPr>
                                        <m:t>𝑥</m:t>
                                      </m:r>
                                      <m:r>
                                        <a:rPr lang="pt-BR" sz="3200" b="0" i="1" noProof="1" dirty="0" smtClean="0">
                                          <a:latin typeface="Cambria Math" panose="02040503050406030204" pitchFamily="18" charset="0"/>
                                        </a:rPr>
                                        <m:t>−</m:t>
                                      </m:r>
                                      <m:r>
                                        <a:rPr lang="pt-BR" sz="3200" b="0" i="1" noProof="1" dirty="0" smtClean="0">
                                          <a:latin typeface="Cambria Math" panose="02040503050406030204" pitchFamily="18" charset="0"/>
                                        </a:rPr>
                                        <m:t>𝑚</m:t>
                                      </m:r>
                                    </m:e>
                                  </m:d>
                                </m:e>
                                <m:sup>
                                  <m:r>
                                    <a:rPr lang="pt-BR" sz="3200" b="0" i="1" noProof="1" dirty="0" smtClean="0">
                                      <a:latin typeface="Cambria Math" panose="02040503050406030204" pitchFamily="18" charset="0"/>
                                    </a:rPr>
                                    <m:t>2</m:t>
                                  </m:r>
                                </m:sup>
                              </m:sSup>
                            </m:e>
                          </m:d>
                        </m:e>
                      </m:func>
                    </m:oMath>
                  </m:oMathPara>
                </a14:m>
                <a:endParaRPr lang="pt-BR" sz="3200" noProof="1"/>
              </a:p>
              <a:p>
                <a:pPr algn="just"/>
                <a:endParaRPr lang="pt-BR" noProof="1"/>
              </a:p>
              <a:p>
                <a:pPr marL="0" indent="0" algn="just">
                  <a:lnSpc>
                    <a:spcPct val="150000"/>
                  </a:lnSpc>
                  <a:buNone/>
                </a:pPr>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3"/>
                <a:stretch>
                  <a:fillRect l="-1043" t="-2089"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Equilíbrio de Nash – Um exemplo</a:t>
            </a:r>
            <a:br>
              <a:rPr lang="pt-BR" b="1" noProof="1"/>
            </a:br>
            <a:r>
              <a:rPr lang="pt-BR" sz="2200" b="1" noProof="1"/>
              <a:t>Arbitragem da oferta final</a:t>
            </a:r>
          </a:p>
        </p:txBody>
      </p:sp>
      <p:sp>
        <p:nvSpPr>
          <p:cNvPr id="2" name="Footer Placeholder 1">
            <a:extLst>
              <a:ext uri="{FF2B5EF4-FFF2-40B4-BE49-F238E27FC236}">
                <a16:creationId xmlns:a16="http://schemas.microsoft.com/office/drawing/2014/main" id="{9889CBEB-FB0E-4815-ACDA-1B038930D5DC}"/>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202BA15E-8BB2-48AA-84BC-A113D1986EE2}"/>
              </a:ext>
            </a:extLst>
          </p:cNvPr>
          <p:cNvSpPr>
            <a:spLocks noGrp="1"/>
          </p:cNvSpPr>
          <p:nvPr>
            <p:ph type="sldNum" sz="quarter" idx="12"/>
          </p:nvPr>
        </p:nvSpPr>
        <p:spPr/>
        <p:txBody>
          <a:bodyPr/>
          <a:lstStyle/>
          <a:p>
            <a:fld id="{AF67EEE8-F201-4410-BA13-233EFB93B646}" type="slidenum">
              <a:rPr lang="pt-BR" smtClean="0"/>
              <a:t>90</a:t>
            </a:fld>
            <a:endParaRPr lang="pt-BR"/>
          </a:p>
        </p:txBody>
      </p:sp>
    </p:spTree>
    <p:extLst>
      <p:ext uri="{BB962C8B-B14F-4D97-AF65-F5344CB8AC3E}">
        <p14:creationId xmlns:p14="http://schemas.microsoft.com/office/powerpoint/2010/main" val="19731255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9123"/>
                <a:ext cx="10515600" cy="4667250"/>
              </a:xfrm>
            </p:spPr>
            <p:txBody>
              <a:bodyPr>
                <a:normAutofit/>
              </a:bodyPr>
              <a:lstStyle/>
              <a:p>
                <a:pPr algn="just"/>
                <a:r>
                  <a:rPr lang="pt-BR" noProof="1"/>
                  <a:t>Suponha que o acordo preferido pelo mediador é normalmente distribuído </a:t>
                </a:r>
                <a14:m>
                  <m:oMath xmlns:m="http://schemas.openxmlformats.org/officeDocument/2006/math">
                    <m:r>
                      <a:rPr lang="pt-BR" b="0" i="1" noProof="1" dirty="0" smtClean="0">
                        <a:latin typeface="Cambria Math" panose="02040503050406030204" pitchFamily="18" charset="0"/>
                      </a:rPr>
                      <m:t>𝑁</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𝑚</m:t>
                    </m:r>
                    <m:r>
                      <a:rPr lang="pt-BR" b="0" i="1" noProof="1" dirty="0" smtClean="0">
                        <a:latin typeface="Cambria Math" panose="02040503050406030204" pitchFamily="18" charset="0"/>
                      </a:rPr>
                      <m:t>,</m:t>
                    </m:r>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𝜎</m:t>
                        </m:r>
                      </m:e>
                      <m:sup>
                        <m:r>
                          <a:rPr lang="pt-BR" b="0" i="1" noProof="1" dirty="0" smtClean="0">
                            <a:latin typeface="Cambria Math" panose="02040503050406030204" pitchFamily="18" charset="0"/>
                          </a:rPr>
                          <m:t>2</m:t>
                        </m:r>
                      </m:sup>
                    </m:sSup>
                    <m:r>
                      <a:rPr lang="pt-BR" b="0" i="1" noProof="1" dirty="0" smtClean="0">
                        <a:latin typeface="Cambria Math" panose="02040503050406030204" pitchFamily="18" charset="0"/>
                      </a:rPr>
                      <m:t>)</m:t>
                    </m:r>
                  </m:oMath>
                </a14:m>
                <a:endParaRPr lang="pt-BR" noProof="1"/>
              </a:p>
              <a:p>
                <a:pPr marL="0" indent="0" algn="just">
                  <a:lnSpc>
                    <a:spcPct val="150000"/>
                  </a:lnSpc>
                  <a:buNone/>
                </a:pPr>
                <a:endParaRPr lang="pt-BR" noProof="1"/>
              </a:p>
              <a:p>
                <a:pPr algn="just"/>
                <a:endParaRPr lang="pt-BR" noProof="1"/>
              </a:p>
              <a:p>
                <a:pPr marL="0" indent="0" algn="just">
                  <a:lnSpc>
                    <a:spcPct val="150000"/>
                  </a:lnSpc>
                  <a:buNone/>
                </a:pPr>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9123"/>
                <a:ext cx="10515600" cy="4667250"/>
              </a:xfrm>
              <a:blipFill>
                <a:blip r:embed="rId2"/>
                <a:stretch>
                  <a:fillRect l="-1043" t="-2222"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Equilíbrio de Nash – Um exemplo</a:t>
            </a:r>
            <a:br>
              <a:rPr lang="pt-BR" b="1" noProof="1"/>
            </a:br>
            <a:r>
              <a:rPr lang="pt-BR" sz="2200" b="1" noProof="1"/>
              <a:t>Arbitragem da oferta final</a:t>
            </a:r>
          </a:p>
        </p:txBody>
      </p:sp>
      <p:pic>
        <p:nvPicPr>
          <p:cNvPr id="8" name="Picture 7" descr="A close up of a lamp&#10;&#10;Description automatically generated">
            <a:extLst>
              <a:ext uri="{FF2B5EF4-FFF2-40B4-BE49-F238E27FC236}">
                <a16:creationId xmlns:a16="http://schemas.microsoft.com/office/drawing/2014/main" id="{2C234A56-880D-4A3C-ABFB-1843928B1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018" y="2726056"/>
            <a:ext cx="7356764" cy="3293351"/>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81FCB2-46D4-4AA5-88C2-776AB26BECE6}"/>
                  </a:ext>
                </a:extLst>
              </p:cNvPr>
              <p:cNvSpPr txBox="1"/>
              <p:nvPr/>
            </p:nvSpPr>
            <p:spPr>
              <a:xfrm>
                <a:off x="5417127" y="6019407"/>
                <a:ext cx="48490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𝑚</m:t>
                      </m:r>
                    </m:oMath>
                  </m:oMathPara>
                </a14:m>
                <a:endParaRPr lang="pt-BR" sz="2400" i="1" dirty="0"/>
              </a:p>
            </p:txBody>
          </p:sp>
        </mc:Choice>
        <mc:Fallback xmlns="">
          <p:sp>
            <p:nvSpPr>
              <p:cNvPr id="9" name="TextBox 8">
                <a:extLst>
                  <a:ext uri="{FF2B5EF4-FFF2-40B4-BE49-F238E27FC236}">
                    <a16:creationId xmlns:a16="http://schemas.microsoft.com/office/drawing/2014/main" id="{0081FCB2-46D4-4AA5-88C2-776AB26BECE6}"/>
                  </a:ext>
                </a:extLst>
              </p:cNvPr>
              <p:cNvSpPr txBox="1">
                <a:spLocks noRot="1" noChangeAspect="1" noMove="1" noResize="1" noEditPoints="1" noAdjustHandles="1" noChangeArrowheads="1" noChangeShapeType="1" noTextEdit="1"/>
              </p:cNvSpPr>
              <p:nvPr/>
            </p:nvSpPr>
            <p:spPr>
              <a:xfrm>
                <a:off x="5417127" y="6019407"/>
                <a:ext cx="48490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771293-5238-4A39-8826-A456E54A9DD9}"/>
                  </a:ext>
                </a:extLst>
              </p:cNvPr>
              <p:cNvSpPr txBox="1"/>
              <p:nvPr/>
            </p:nvSpPr>
            <p:spPr>
              <a:xfrm>
                <a:off x="9060873" y="6019407"/>
                <a:ext cx="48490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pt-BR" sz="2400" i="1" dirty="0"/>
              </a:p>
            </p:txBody>
          </p:sp>
        </mc:Choice>
        <mc:Fallback xmlns="">
          <p:sp>
            <p:nvSpPr>
              <p:cNvPr id="14" name="TextBox 13">
                <a:extLst>
                  <a:ext uri="{FF2B5EF4-FFF2-40B4-BE49-F238E27FC236}">
                    <a16:creationId xmlns:a16="http://schemas.microsoft.com/office/drawing/2014/main" id="{5E771293-5238-4A39-8826-A456E54A9DD9}"/>
                  </a:ext>
                </a:extLst>
              </p:cNvPr>
              <p:cNvSpPr txBox="1">
                <a:spLocks noRot="1" noChangeAspect="1" noMove="1" noResize="1" noEditPoints="1" noAdjustHandles="1" noChangeArrowheads="1" noChangeShapeType="1" noTextEdit="1"/>
              </p:cNvSpPr>
              <p:nvPr/>
            </p:nvSpPr>
            <p:spPr>
              <a:xfrm>
                <a:off x="9060873" y="6019407"/>
                <a:ext cx="484909" cy="461665"/>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282E9AF-D874-4466-99AC-AF8F882AA3F9}"/>
                  </a:ext>
                </a:extLst>
              </p:cNvPr>
              <p:cNvSpPr txBox="1"/>
              <p:nvPr/>
            </p:nvSpPr>
            <p:spPr>
              <a:xfrm>
                <a:off x="1427018" y="2626475"/>
                <a:ext cx="48490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pt-BR" sz="2400" i="1" dirty="0"/>
              </a:p>
            </p:txBody>
          </p:sp>
        </mc:Choice>
        <mc:Fallback xmlns="">
          <p:sp>
            <p:nvSpPr>
              <p:cNvPr id="15" name="TextBox 14">
                <a:extLst>
                  <a:ext uri="{FF2B5EF4-FFF2-40B4-BE49-F238E27FC236}">
                    <a16:creationId xmlns:a16="http://schemas.microsoft.com/office/drawing/2014/main" id="{F282E9AF-D874-4466-99AC-AF8F882AA3F9}"/>
                  </a:ext>
                </a:extLst>
              </p:cNvPr>
              <p:cNvSpPr txBox="1">
                <a:spLocks noRot="1" noChangeAspect="1" noMove="1" noResize="1" noEditPoints="1" noAdjustHandles="1" noChangeArrowheads="1" noChangeShapeType="1" noTextEdit="1"/>
              </p:cNvSpPr>
              <p:nvPr/>
            </p:nvSpPr>
            <p:spPr>
              <a:xfrm>
                <a:off x="1427018" y="2626475"/>
                <a:ext cx="484909" cy="461665"/>
              </a:xfrm>
              <a:prstGeom prst="rect">
                <a:avLst/>
              </a:prstGeom>
              <a:blipFill>
                <a:blip r:embed="rId6"/>
                <a:stretch>
                  <a:fillRect l="-10000" r="-72500" b="-17105"/>
                </a:stretch>
              </a:blipFill>
            </p:spPr>
            <p:txBody>
              <a:bodyPr/>
              <a:lstStyle/>
              <a:p>
                <a:r>
                  <a:rPr lang="pt-BR">
                    <a:noFill/>
                  </a:rPr>
                  <a:t> </a:t>
                </a:r>
              </a:p>
            </p:txBody>
          </p:sp>
        </mc:Fallback>
      </mc:AlternateContent>
      <p:sp>
        <p:nvSpPr>
          <p:cNvPr id="2" name="Footer Placeholder 1">
            <a:extLst>
              <a:ext uri="{FF2B5EF4-FFF2-40B4-BE49-F238E27FC236}">
                <a16:creationId xmlns:a16="http://schemas.microsoft.com/office/drawing/2014/main" id="{E621E62F-3B98-434F-A022-0C68F2693B5B}"/>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EF13F4C7-B803-457C-BC8E-8A7CF4E72342}"/>
              </a:ext>
            </a:extLst>
          </p:cNvPr>
          <p:cNvSpPr>
            <a:spLocks noGrp="1"/>
          </p:cNvSpPr>
          <p:nvPr>
            <p:ph type="sldNum" sz="quarter" idx="12"/>
          </p:nvPr>
        </p:nvSpPr>
        <p:spPr/>
        <p:txBody>
          <a:bodyPr/>
          <a:lstStyle/>
          <a:p>
            <a:fld id="{AF67EEE8-F201-4410-BA13-233EFB93B646}" type="slidenum">
              <a:rPr lang="pt-BR" smtClean="0"/>
              <a:t>91</a:t>
            </a:fld>
            <a:endParaRPr lang="pt-BR"/>
          </a:p>
        </p:txBody>
      </p:sp>
    </p:spTree>
    <p:extLst>
      <p:ext uri="{BB962C8B-B14F-4D97-AF65-F5344CB8AC3E}">
        <p14:creationId xmlns:p14="http://schemas.microsoft.com/office/powerpoint/2010/main" val="41438647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a:bodyPr>
              <a:lstStyle/>
              <a:p>
                <a:pPr algn="just">
                  <a:lnSpc>
                    <a:spcPct val="150000"/>
                  </a:lnSpc>
                </a:pPr>
                <a:r>
                  <a:rPr lang="pt-BR" noProof="1"/>
                  <a:t>Como a </a:t>
                </a:r>
                <a:r>
                  <a:rPr lang="pt-BR" i="1" u="sng" noProof="1"/>
                  <a:t>média</a:t>
                </a:r>
                <a:r>
                  <a:rPr lang="pt-BR" noProof="1"/>
                  <a:t> de </a:t>
                </a:r>
                <a14:m>
                  <m:oMath xmlns:m="http://schemas.openxmlformats.org/officeDocument/2006/math">
                    <m:r>
                      <a:rPr lang="pt-BR" i="1" noProof="1" dirty="0">
                        <a:latin typeface="Cambria Math" panose="02040503050406030204" pitchFamily="18" charset="0"/>
                      </a:rPr>
                      <m:t>𝑁</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𝑚</m:t>
                    </m:r>
                    <m:r>
                      <a:rPr lang="pt-BR" i="1" noProof="1" dirty="0">
                        <a:latin typeface="Cambria Math" panose="02040503050406030204" pitchFamily="18" charset="0"/>
                      </a:rPr>
                      <m:t>,</m:t>
                    </m:r>
                    <m:sSup>
                      <m:sSupPr>
                        <m:ctrlPr>
                          <a:rPr lang="pt-BR" i="1" noProof="1" dirty="0">
                            <a:latin typeface="Cambria Math" panose="02040503050406030204" pitchFamily="18" charset="0"/>
                          </a:rPr>
                        </m:ctrlPr>
                      </m:sSupPr>
                      <m:e>
                        <m:r>
                          <a:rPr lang="pt-BR" i="1" noProof="1" dirty="0">
                            <a:latin typeface="Cambria Math" panose="02040503050406030204" pitchFamily="18" charset="0"/>
                          </a:rPr>
                          <m:t>𝜎</m:t>
                        </m:r>
                      </m:e>
                      <m:sup>
                        <m:r>
                          <a:rPr lang="pt-BR" i="1" noProof="1" dirty="0">
                            <a:latin typeface="Cambria Math" panose="02040503050406030204" pitchFamily="18" charset="0"/>
                          </a:rPr>
                          <m:t>2</m:t>
                        </m:r>
                      </m:sup>
                    </m:sSup>
                    <m:r>
                      <a:rPr lang="pt-BR" i="1" noProof="1" dirty="0">
                        <a:latin typeface="Cambria Math" panose="02040503050406030204" pitchFamily="18" charset="0"/>
                      </a:rPr>
                      <m:t>)</m:t>
                    </m:r>
                  </m:oMath>
                </a14:m>
                <a:r>
                  <a:rPr lang="pt-BR" noProof="1"/>
                  <a:t> é </a:t>
                </a:r>
                <a:r>
                  <a:rPr lang="pt-BR" u="sng" noProof="1"/>
                  <a:t>igual à sua </a:t>
                </a:r>
                <a:r>
                  <a:rPr lang="pt-BR" i="1" u="sng" noProof="1"/>
                  <a:t>mediana</a:t>
                </a:r>
                <a:r>
                  <a:rPr lang="pt-BR" noProof="1"/>
                  <a:t>, (1.2.2) vira</a:t>
                </a:r>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pt-BR" b="0" i="1" noProof="1" dirty="0" smtClean="0">
                              <a:latin typeface="Cambria Math" panose="02040503050406030204" pitchFamily="18" charset="0"/>
                            </a:rPr>
                          </m:ctrlPr>
                        </m:fPr>
                        <m:num>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𝑤</m:t>
                              </m:r>
                            </m:e>
                            <m:sub>
                              <m:r>
                                <a:rPr lang="pt-BR" b="0" i="1" noProof="1" dirty="0" smtClean="0">
                                  <a:latin typeface="Cambria Math" panose="02040503050406030204" pitchFamily="18" charset="0"/>
                                </a:rPr>
                                <m:t>𝑢</m:t>
                              </m:r>
                            </m:sub>
                            <m:sup>
                              <m:r>
                                <a:rPr lang="pt-BR" i="1" noProof="1" dirty="0">
                                  <a:latin typeface="Cambria Math" panose="02040503050406030204" pitchFamily="18" charset="0"/>
                                </a:rPr>
                                <m:t>∗</m:t>
                              </m:r>
                            </m:sup>
                          </m:sSubSup>
                        </m:num>
                        <m:den>
                          <m:r>
                            <a:rPr lang="pt-BR" b="0" i="1" noProof="1" dirty="0" smtClean="0">
                              <a:latin typeface="Cambria Math" panose="02040503050406030204" pitchFamily="18" charset="0"/>
                            </a:rPr>
                            <m:t>2</m:t>
                          </m:r>
                        </m:den>
                      </m:f>
                      <m:r>
                        <a:rPr lang="pt-BR" b="0" i="1" noProof="1" dirty="0" smtClean="0">
                          <a:latin typeface="Cambria Math" panose="02040503050406030204" pitchFamily="18" charset="0"/>
                        </a:rPr>
                        <m:t>=</m:t>
                      </m:r>
                      <m:r>
                        <a:rPr lang="pt-BR" b="0" i="1" noProof="1" dirty="0" smtClean="0">
                          <a:latin typeface="Cambria Math" panose="02040503050406030204" pitchFamily="18" charset="0"/>
                        </a:rPr>
                        <m:t>𝑚</m:t>
                      </m:r>
                    </m:oMath>
                  </m:oMathPara>
                </a14:m>
                <a:endParaRPr lang="pt-BR" noProof="1"/>
              </a:p>
              <a:p>
                <a:pPr algn="just"/>
                <a:r>
                  <a:rPr lang="pt-BR" noProof="1"/>
                  <a:t>E (1.2.3) vira</a:t>
                </a:r>
              </a:p>
              <a:p>
                <a:pPr marL="0" indent="0" algn="just">
                  <a:lnSpc>
                    <a:spcPct val="150000"/>
                  </a:lnSpc>
                  <a:buNone/>
                </a:pPr>
                <a14:m>
                  <m:oMathPara xmlns:m="http://schemas.openxmlformats.org/officeDocument/2006/math">
                    <m:oMathParaPr>
                      <m:jc m:val="centerGroup"/>
                    </m:oMathParaPr>
                    <m:oMath xmlns:m="http://schemas.openxmlformats.org/officeDocument/2006/math">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𝑢</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sSubSup>
                        <m:sSubSupPr>
                          <m:ctrlPr>
                            <a:rPr lang="pt-BR" b="0" i="1" noProof="1" dirty="0" smtClean="0">
                              <a:latin typeface="Cambria Math" panose="02040503050406030204" pitchFamily="18" charset="0"/>
                            </a:rPr>
                          </m:ctrlPr>
                        </m:sSubSupPr>
                        <m:e>
                          <m:r>
                            <a:rPr lang="pt-BR" b="0" i="1" noProof="1" dirty="0" smtClean="0">
                              <a:latin typeface="Cambria Math" panose="02040503050406030204" pitchFamily="18" charset="0"/>
                            </a:rPr>
                            <m:t>𝑤</m:t>
                          </m:r>
                        </m:e>
                        <m:sub>
                          <m:r>
                            <a:rPr lang="pt-BR" b="0" i="1" noProof="1" dirty="0" smtClean="0">
                              <a:latin typeface="Cambria Math" panose="02040503050406030204" pitchFamily="18" charset="0"/>
                            </a:rPr>
                            <m:t>𝑓</m:t>
                          </m:r>
                        </m:sub>
                        <m:sup>
                          <m:r>
                            <a:rPr lang="pt-BR" b="0" i="1" noProof="1" dirty="0" smtClean="0">
                              <a:latin typeface="Cambria Math" panose="02040503050406030204" pitchFamily="18" charset="0"/>
                            </a:rPr>
                            <m:t>∗</m:t>
                          </m:r>
                        </m:sup>
                      </m:sSubSup>
                      <m:r>
                        <a:rPr lang="pt-BR" b="0" i="1" noProof="1" dirty="0" smtClean="0">
                          <a:latin typeface="Cambria Math" panose="02040503050406030204" pitchFamily="18" charset="0"/>
                        </a:rPr>
                        <m:t>=</m:t>
                      </m:r>
                      <m:f>
                        <m:fPr>
                          <m:ctrlPr>
                            <a:rPr lang="pt-BR" b="0" i="1" noProof="1" dirty="0" smtClean="0">
                              <a:latin typeface="Cambria Math" panose="02040503050406030204" pitchFamily="18" charset="0"/>
                            </a:rPr>
                          </m:ctrlPr>
                        </m:fPr>
                        <m:num>
                          <m:r>
                            <a:rPr lang="pt-BR" b="0" i="1" noProof="1" dirty="0" smtClean="0">
                              <a:latin typeface="Cambria Math" panose="02040503050406030204" pitchFamily="18" charset="0"/>
                            </a:rPr>
                            <m:t>1</m:t>
                          </m:r>
                        </m:num>
                        <m:den>
                          <m:r>
                            <a:rPr lang="pt-BR" b="0" i="1" noProof="1" dirty="0" smtClean="0">
                              <a:latin typeface="Cambria Math" panose="02040503050406030204" pitchFamily="18" charset="0"/>
                            </a:rPr>
                            <m:t>𝑓</m:t>
                          </m:r>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𝑚</m:t>
                              </m:r>
                            </m:e>
                          </m:d>
                        </m:den>
                      </m:f>
                      <m:r>
                        <a:rPr lang="pt-BR" b="0" i="1" noProof="1" dirty="0" smtClean="0">
                          <a:latin typeface="Cambria Math" panose="02040503050406030204" pitchFamily="18" charset="0"/>
                        </a:rPr>
                        <m:t>=</m:t>
                      </m:r>
                      <m:rad>
                        <m:radPr>
                          <m:degHide m:val="on"/>
                          <m:ctrlPr>
                            <a:rPr lang="pt-BR" b="0" i="1" noProof="1" dirty="0" smtClean="0">
                              <a:latin typeface="Cambria Math" panose="02040503050406030204" pitchFamily="18" charset="0"/>
                            </a:rPr>
                          </m:ctrlPr>
                        </m:radPr>
                        <m:deg/>
                        <m:e>
                          <m:r>
                            <a:rPr lang="pt-BR" b="0" i="1" noProof="1" dirty="0" smtClean="0">
                              <a:latin typeface="Cambria Math" panose="02040503050406030204" pitchFamily="18" charset="0"/>
                            </a:rPr>
                            <m:t>2</m:t>
                          </m:r>
                          <m:r>
                            <a:rPr lang="pt-BR" b="0" i="1" noProof="1" dirty="0" smtClean="0">
                              <a:latin typeface="Cambria Math" panose="02040503050406030204" pitchFamily="18" charset="0"/>
                            </a:rPr>
                            <m:t>𝜋</m:t>
                          </m:r>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𝜎</m:t>
                              </m:r>
                            </m:e>
                            <m:sup>
                              <m:r>
                                <a:rPr lang="pt-BR" b="0" i="1" noProof="1" dirty="0" smtClean="0">
                                  <a:latin typeface="Cambria Math" panose="02040503050406030204" pitchFamily="18" charset="0"/>
                                </a:rPr>
                                <m:t>2</m:t>
                              </m:r>
                            </m:sup>
                          </m:sSup>
                        </m:e>
                      </m:rad>
                    </m:oMath>
                  </m:oMathPara>
                </a14:m>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3"/>
                <a:stretch>
                  <a:fillRect l="-1043"/>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Equilíbrio de Nash – Um exemplo</a:t>
            </a:r>
            <a:br>
              <a:rPr lang="pt-BR" b="1" noProof="1"/>
            </a:br>
            <a:r>
              <a:rPr lang="pt-BR" sz="2200" b="1" noProof="1"/>
              <a:t>Arbitragem da oferta final</a:t>
            </a:r>
          </a:p>
        </p:txBody>
      </p:sp>
      <p:sp>
        <p:nvSpPr>
          <p:cNvPr id="2" name="Footer Placeholder 1">
            <a:extLst>
              <a:ext uri="{FF2B5EF4-FFF2-40B4-BE49-F238E27FC236}">
                <a16:creationId xmlns:a16="http://schemas.microsoft.com/office/drawing/2014/main" id="{35CF4F73-25B5-4421-95B7-C13C03D9EC05}"/>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B74322E9-2C5C-42E8-8242-01009DD42B86}"/>
              </a:ext>
            </a:extLst>
          </p:cNvPr>
          <p:cNvSpPr>
            <a:spLocks noGrp="1"/>
          </p:cNvSpPr>
          <p:nvPr>
            <p:ph type="sldNum" sz="quarter" idx="12"/>
          </p:nvPr>
        </p:nvSpPr>
        <p:spPr/>
        <p:txBody>
          <a:bodyPr/>
          <a:lstStyle/>
          <a:p>
            <a:fld id="{AF67EEE8-F201-4410-BA13-233EFB93B646}" type="slidenum">
              <a:rPr lang="pt-BR" smtClean="0"/>
              <a:t>92</a:t>
            </a:fld>
            <a:endParaRPr lang="pt-BR"/>
          </a:p>
        </p:txBody>
      </p:sp>
    </p:spTree>
    <p:extLst>
      <p:ext uri="{BB962C8B-B14F-4D97-AF65-F5344CB8AC3E}">
        <p14:creationId xmlns:p14="http://schemas.microsoft.com/office/powerpoint/2010/main" val="14035913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fontScale="92500" lnSpcReduction="10000"/>
              </a:bodyPr>
              <a:lstStyle/>
              <a:p>
                <a:pPr algn="just">
                  <a:lnSpc>
                    <a:spcPct val="150000"/>
                  </a:lnSpc>
                </a:pPr>
                <a:r>
                  <a:rPr lang="pt-BR" noProof="1"/>
                  <a:t>Portanto, o equilíbrio de Nash são as ofertas:</a:t>
                </a:r>
              </a:p>
              <a:p>
                <a:pPr algn="just">
                  <a:lnSpc>
                    <a:spcPct val="150000"/>
                  </a:lnSpc>
                </a:pPr>
                <a:endParaRPr lang="pt-BR" noProof="1"/>
              </a:p>
              <a:p>
                <a:pPr marL="0" indent="0" algn="ctr">
                  <a:lnSpc>
                    <a:spcPct val="110000"/>
                  </a:lnSpc>
                  <a:buNone/>
                </a:pPr>
                <a14:m>
                  <m:oMath xmlns:m="http://schemas.openxmlformats.org/officeDocument/2006/math">
                    <m:sSubSup>
                      <m:sSubSupPr>
                        <m:ctrlPr>
                          <a:rPr lang="pt-BR" sz="3000" i="1" noProof="1" dirty="0">
                            <a:latin typeface="Cambria Math" panose="02040503050406030204" pitchFamily="18" charset="0"/>
                          </a:rPr>
                        </m:ctrlPr>
                      </m:sSubSupPr>
                      <m:e>
                        <m:r>
                          <a:rPr lang="pt-BR" sz="3000" i="1" noProof="1" dirty="0">
                            <a:latin typeface="Cambria Math" panose="02040503050406030204" pitchFamily="18" charset="0"/>
                          </a:rPr>
                          <m:t>𝑤</m:t>
                        </m:r>
                      </m:e>
                      <m:sub>
                        <m:r>
                          <a:rPr lang="pt-BR" sz="3000" i="1" noProof="1" dirty="0">
                            <a:latin typeface="Cambria Math" panose="02040503050406030204" pitchFamily="18" charset="0"/>
                          </a:rPr>
                          <m:t>𝑢</m:t>
                        </m:r>
                      </m:sub>
                      <m:sup>
                        <m:r>
                          <a:rPr lang="pt-BR" sz="3000" i="1" noProof="1" dirty="0">
                            <a:latin typeface="Cambria Math" panose="02040503050406030204" pitchFamily="18" charset="0"/>
                          </a:rPr>
                          <m:t>∗</m:t>
                        </m:r>
                      </m:sup>
                    </m:sSubSup>
                    <m:r>
                      <a:rPr lang="pt-BR" sz="3000" i="1" noProof="1" dirty="0">
                        <a:latin typeface="Cambria Math" panose="02040503050406030204" pitchFamily="18" charset="0"/>
                      </a:rPr>
                      <m:t>=</m:t>
                    </m:r>
                    <m:r>
                      <a:rPr lang="pt-BR" sz="3000" i="1" noProof="1" dirty="0">
                        <a:latin typeface="Cambria Math" panose="02040503050406030204" pitchFamily="18" charset="0"/>
                      </a:rPr>
                      <m:t>𝑚</m:t>
                    </m:r>
                    <m:r>
                      <a:rPr lang="pt-BR" sz="3000" i="1" noProof="1" dirty="0">
                        <a:latin typeface="Cambria Math" panose="02040503050406030204" pitchFamily="18" charset="0"/>
                      </a:rPr>
                      <m:t>+</m:t>
                    </m:r>
                    <m:rad>
                      <m:radPr>
                        <m:degHide m:val="on"/>
                        <m:ctrlPr>
                          <a:rPr lang="pt-BR" sz="3000" i="1" noProof="1" dirty="0">
                            <a:latin typeface="Cambria Math" panose="02040503050406030204" pitchFamily="18" charset="0"/>
                          </a:rPr>
                        </m:ctrlPr>
                      </m:radPr>
                      <m:deg/>
                      <m:e>
                        <m:f>
                          <m:fPr>
                            <m:ctrlPr>
                              <a:rPr lang="pt-BR" sz="3000" i="1" noProof="1" dirty="0">
                                <a:latin typeface="Cambria Math" panose="02040503050406030204" pitchFamily="18" charset="0"/>
                              </a:rPr>
                            </m:ctrlPr>
                          </m:fPr>
                          <m:num>
                            <m:r>
                              <a:rPr lang="pt-BR" sz="3000" i="1" noProof="1" dirty="0">
                                <a:latin typeface="Cambria Math" panose="02040503050406030204" pitchFamily="18" charset="0"/>
                              </a:rPr>
                              <m:t>𝜋</m:t>
                            </m:r>
                            <m:sSup>
                              <m:sSupPr>
                                <m:ctrlPr>
                                  <a:rPr lang="pt-BR" sz="3000" i="1" noProof="1" dirty="0">
                                    <a:latin typeface="Cambria Math" panose="02040503050406030204" pitchFamily="18" charset="0"/>
                                  </a:rPr>
                                </m:ctrlPr>
                              </m:sSupPr>
                              <m:e>
                                <m:r>
                                  <a:rPr lang="pt-BR" sz="3000" i="1" noProof="1" dirty="0">
                                    <a:latin typeface="Cambria Math" panose="02040503050406030204" pitchFamily="18" charset="0"/>
                                  </a:rPr>
                                  <m:t>𝜎</m:t>
                                </m:r>
                              </m:e>
                              <m:sup>
                                <m:r>
                                  <a:rPr lang="pt-BR" sz="3000" i="1" noProof="1" dirty="0">
                                    <a:latin typeface="Cambria Math" panose="02040503050406030204" pitchFamily="18" charset="0"/>
                                  </a:rPr>
                                  <m:t>2</m:t>
                                </m:r>
                              </m:sup>
                            </m:sSup>
                          </m:num>
                          <m:den>
                            <m:r>
                              <a:rPr lang="pt-BR" sz="3000" i="1" noProof="1" dirty="0">
                                <a:latin typeface="Cambria Math" panose="02040503050406030204" pitchFamily="18" charset="0"/>
                              </a:rPr>
                              <m:t>2</m:t>
                            </m:r>
                          </m:den>
                        </m:f>
                      </m:e>
                    </m:rad>
                  </m:oMath>
                </a14:m>
                <a:r>
                  <a:rPr lang="pt-BR" sz="3000" noProof="1"/>
                  <a:t>   e   </a:t>
                </a:r>
                <a14:m>
                  <m:oMath xmlns:m="http://schemas.openxmlformats.org/officeDocument/2006/math">
                    <m:sSubSup>
                      <m:sSubSupPr>
                        <m:ctrlPr>
                          <a:rPr lang="pt-BR" sz="3000" b="0" i="1" noProof="1" dirty="0" smtClean="0">
                            <a:latin typeface="Cambria Math" panose="02040503050406030204" pitchFamily="18" charset="0"/>
                          </a:rPr>
                        </m:ctrlPr>
                      </m:sSubSupPr>
                      <m:e>
                        <m:r>
                          <a:rPr lang="pt-BR" sz="3000" b="0" i="1" noProof="1" dirty="0" smtClean="0">
                            <a:latin typeface="Cambria Math" panose="02040503050406030204" pitchFamily="18" charset="0"/>
                          </a:rPr>
                          <m:t>𝑤</m:t>
                        </m:r>
                      </m:e>
                      <m:sub>
                        <m:r>
                          <a:rPr lang="pt-BR" sz="3000" b="0" i="1" noProof="1" dirty="0" smtClean="0">
                            <a:latin typeface="Cambria Math" panose="02040503050406030204" pitchFamily="18" charset="0"/>
                          </a:rPr>
                          <m:t>𝑓</m:t>
                        </m:r>
                      </m:sub>
                      <m:sup>
                        <m:r>
                          <a:rPr lang="pt-BR" sz="3000" b="0" i="1" noProof="1" dirty="0" smtClean="0">
                            <a:latin typeface="Cambria Math" panose="02040503050406030204" pitchFamily="18" charset="0"/>
                          </a:rPr>
                          <m:t>∗</m:t>
                        </m:r>
                      </m:sup>
                    </m:sSubSup>
                    <m:r>
                      <a:rPr lang="pt-BR" sz="3000" b="0" i="1" noProof="1" dirty="0" smtClean="0">
                        <a:latin typeface="Cambria Math" panose="02040503050406030204" pitchFamily="18" charset="0"/>
                      </a:rPr>
                      <m:t>=</m:t>
                    </m:r>
                    <m:r>
                      <a:rPr lang="pt-BR" sz="3000" b="0" i="1" noProof="1" dirty="0" smtClean="0">
                        <a:latin typeface="Cambria Math" panose="02040503050406030204" pitchFamily="18" charset="0"/>
                      </a:rPr>
                      <m:t>𝑚</m:t>
                    </m:r>
                    <m:r>
                      <a:rPr lang="pt-BR" sz="3000" b="0" i="1" noProof="1" dirty="0" smtClean="0">
                        <a:latin typeface="Cambria Math" panose="02040503050406030204" pitchFamily="18" charset="0"/>
                      </a:rPr>
                      <m:t>−</m:t>
                    </m:r>
                    <m:rad>
                      <m:radPr>
                        <m:degHide m:val="on"/>
                        <m:ctrlPr>
                          <a:rPr lang="pt-BR" sz="3000" b="0" i="1" noProof="1" dirty="0" smtClean="0">
                            <a:latin typeface="Cambria Math" panose="02040503050406030204" pitchFamily="18" charset="0"/>
                          </a:rPr>
                        </m:ctrlPr>
                      </m:radPr>
                      <m:deg/>
                      <m:e>
                        <m:f>
                          <m:fPr>
                            <m:ctrlPr>
                              <a:rPr lang="pt-BR" sz="3000" b="0" i="1" noProof="1" dirty="0" smtClean="0">
                                <a:latin typeface="Cambria Math" panose="02040503050406030204" pitchFamily="18" charset="0"/>
                              </a:rPr>
                            </m:ctrlPr>
                          </m:fPr>
                          <m:num>
                            <m:r>
                              <a:rPr lang="pt-BR" sz="3000" b="0" i="1" noProof="1" dirty="0" smtClean="0">
                                <a:latin typeface="Cambria Math" panose="02040503050406030204" pitchFamily="18" charset="0"/>
                              </a:rPr>
                              <m:t>𝜋</m:t>
                            </m:r>
                            <m:sSup>
                              <m:sSupPr>
                                <m:ctrlPr>
                                  <a:rPr lang="pt-BR" sz="3000" b="0" i="1" noProof="1" dirty="0" smtClean="0">
                                    <a:latin typeface="Cambria Math" panose="02040503050406030204" pitchFamily="18" charset="0"/>
                                  </a:rPr>
                                </m:ctrlPr>
                              </m:sSupPr>
                              <m:e>
                                <m:r>
                                  <a:rPr lang="pt-BR" sz="3000" b="0" i="1" noProof="1" dirty="0" smtClean="0">
                                    <a:latin typeface="Cambria Math" panose="02040503050406030204" pitchFamily="18" charset="0"/>
                                  </a:rPr>
                                  <m:t>𝜎</m:t>
                                </m:r>
                              </m:e>
                              <m:sup>
                                <m:r>
                                  <a:rPr lang="pt-BR" sz="3000" b="0" i="1" noProof="1" dirty="0" smtClean="0">
                                    <a:latin typeface="Cambria Math" panose="02040503050406030204" pitchFamily="18" charset="0"/>
                                  </a:rPr>
                                  <m:t>2</m:t>
                                </m:r>
                              </m:sup>
                            </m:sSup>
                          </m:num>
                          <m:den>
                            <m:r>
                              <a:rPr lang="pt-BR" sz="3000" b="0" i="1" noProof="1" dirty="0" smtClean="0">
                                <a:latin typeface="Cambria Math" panose="02040503050406030204" pitchFamily="18" charset="0"/>
                              </a:rPr>
                              <m:t>2</m:t>
                            </m:r>
                          </m:den>
                        </m:f>
                      </m:e>
                    </m:rad>
                  </m:oMath>
                </a14:m>
                <a:endParaRPr lang="pt-BR" sz="3000" noProof="1"/>
              </a:p>
              <a:p>
                <a:pPr marL="0" indent="0" algn="ctr">
                  <a:lnSpc>
                    <a:spcPct val="150000"/>
                  </a:lnSpc>
                  <a:buNone/>
                </a:pPr>
                <a:endParaRPr lang="pt-BR" sz="2800" noProof="1"/>
              </a:p>
              <a:p>
                <a:pPr algn="just">
                  <a:lnSpc>
                    <a:spcPct val="100000"/>
                  </a:lnSpc>
                </a:pPr>
                <a:r>
                  <a:rPr lang="pt-BR" b="0" noProof="1"/>
                  <a:t>i.e., em equlíbrio, </a:t>
                </a:r>
                <a:r>
                  <a:rPr lang="pt-BR" b="1" noProof="1"/>
                  <a:t>as ofertas de cada parte estão centradas em torno do valor esperado do acordo do mediador </a:t>
                </a:r>
                <a:r>
                  <a:rPr lang="pt-BR" b="0" noProof="1"/>
                  <a:t>(</a:t>
                </a:r>
                <a:r>
                  <a:rPr lang="pt-BR" noProof="1"/>
                  <a:t>i.e., </a:t>
                </a:r>
                <a14:m>
                  <m:oMath xmlns:m="http://schemas.openxmlformats.org/officeDocument/2006/math">
                    <m:r>
                      <a:rPr lang="pt-BR" b="0" i="1" noProof="1" dirty="0" smtClean="0">
                        <a:latin typeface="Cambria Math" panose="02040503050406030204" pitchFamily="18" charset="0"/>
                      </a:rPr>
                      <m:t>𝑚</m:t>
                    </m:r>
                  </m:oMath>
                </a14:m>
                <a:r>
                  <a:rPr lang="pt-BR" b="0" noProof="1"/>
                  <a:t>). Além disso, </a:t>
                </a:r>
                <a:r>
                  <a:rPr lang="pt-BR" b="1" noProof="1"/>
                  <a:t>o </a:t>
                </a:r>
                <a:r>
                  <a:rPr lang="pt-BR" b="1" i="1" noProof="1"/>
                  <a:t>gap</a:t>
                </a:r>
                <a:r>
                  <a:rPr lang="pt-BR" b="1" noProof="1"/>
                  <a:t> entre elas aumenta com a incerteza sobre o acordo preferido pelo mediador </a:t>
                </a:r>
                <a:r>
                  <a:rPr lang="pt-BR" b="0" noProof="1"/>
                  <a:t>(</a:t>
                </a:r>
                <a14:m>
                  <m:oMath xmlns:m="http://schemas.openxmlformats.org/officeDocument/2006/math">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𝜎</m:t>
                        </m:r>
                      </m:e>
                      <m:sup>
                        <m:r>
                          <a:rPr lang="pt-BR" b="0" i="1" noProof="1" dirty="0" smtClean="0">
                            <a:latin typeface="Cambria Math" panose="02040503050406030204" pitchFamily="18" charset="0"/>
                          </a:rPr>
                          <m:t>2</m:t>
                        </m:r>
                      </m:sup>
                    </m:sSup>
                  </m:oMath>
                </a14:m>
                <a:r>
                  <a:rPr lang="pt-BR" b="0" noProof="1"/>
                  <a:t>)</a:t>
                </a:r>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3"/>
                <a:stretch>
                  <a:fillRect l="-928" r="-986" b="-1175"/>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Equilíbrio de Nash – Um exemplo</a:t>
            </a:r>
            <a:br>
              <a:rPr lang="pt-BR" b="1" noProof="1"/>
            </a:br>
            <a:r>
              <a:rPr lang="pt-BR" sz="2200" b="1" noProof="1"/>
              <a:t>Arbitragem da oferta final</a:t>
            </a:r>
          </a:p>
        </p:txBody>
      </p:sp>
      <p:sp>
        <p:nvSpPr>
          <p:cNvPr id="2" name="Rectangle 1">
            <a:extLst>
              <a:ext uri="{FF2B5EF4-FFF2-40B4-BE49-F238E27FC236}">
                <a16:creationId xmlns:a16="http://schemas.microsoft.com/office/drawing/2014/main" id="{3EFBE118-52F6-4122-B740-2D1C4DD213C1}"/>
              </a:ext>
            </a:extLst>
          </p:cNvPr>
          <p:cNvSpPr/>
          <p:nvPr/>
        </p:nvSpPr>
        <p:spPr>
          <a:xfrm>
            <a:off x="714531" y="4557801"/>
            <a:ext cx="10762937" cy="1798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Footer Placeholder 4">
            <a:extLst>
              <a:ext uri="{FF2B5EF4-FFF2-40B4-BE49-F238E27FC236}">
                <a16:creationId xmlns:a16="http://schemas.microsoft.com/office/drawing/2014/main" id="{11134904-6EEA-4866-BC61-ED838C1C3B69}"/>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ED438329-3D97-4C57-86D4-AD9FFE09F0E8}"/>
              </a:ext>
            </a:extLst>
          </p:cNvPr>
          <p:cNvSpPr>
            <a:spLocks noGrp="1"/>
          </p:cNvSpPr>
          <p:nvPr>
            <p:ph type="sldNum" sz="quarter" idx="12"/>
          </p:nvPr>
        </p:nvSpPr>
        <p:spPr/>
        <p:txBody>
          <a:bodyPr/>
          <a:lstStyle/>
          <a:p>
            <a:fld id="{AF67EEE8-F201-4410-BA13-233EFB93B646}" type="slidenum">
              <a:rPr lang="pt-BR" smtClean="0"/>
              <a:t>93</a:t>
            </a:fld>
            <a:endParaRPr lang="pt-BR"/>
          </a:p>
        </p:txBody>
      </p:sp>
    </p:spTree>
    <p:extLst>
      <p:ext uri="{BB962C8B-B14F-4D97-AF65-F5344CB8AC3E}">
        <p14:creationId xmlns:p14="http://schemas.microsoft.com/office/powerpoint/2010/main" val="41703191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fontScale="92500" lnSpcReduction="10000"/>
              </a:bodyPr>
              <a:lstStyle/>
              <a:p>
                <a:pPr algn="just">
                  <a:lnSpc>
                    <a:spcPct val="150000"/>
                  </a:lnSpc>
                </a:pPr>
                <a:r>
                  <a:rPr lang="pt-BR" noProof="1"/>
                  <a:t>Portanto, o equilíbrio de Nash são as ofertas:</a:t>
                </a:r>
              </a:p>
              <a:p>
                <a:pPr algn="just">
                  <a:lnSpc>
                    <a:spcPct val="150000"/>
                  </a:lnSpc>
                </a:pPr>
                <a:endParaRPr lang="pt-BR" noProof="1"/>
              </a:p>
              <a:p>
                <a:pPr marL="0" indent="0" algn="ctr">
                  <a:lnSpc>
                    <a:spcPct val="110000"/>
                  </a:lnSpc>
                  <a:buNone/>
                </a:pPr>
                <a14:m>
                  <m:oMath xmlns:m="http://schemas.openxmlformats.org/officeDocument/2006/math">
                    <m:sSubSup>
                      <m:sSubSupPr>
                        <m:ctrlPr>
                          <a:rPr lang="pt-BR" sz="3000" i="1" noProof="1" dirty="0">
                            <a:latin typeface="Cambria Math" panose="02040503050406030204" pitchFamily="18" charset="0"/>
                          </a:rPr>
                        </m:ctrlPr>
                      </m:sSubSupPr>
                      <m:e>
                        <m:r>
                          <a:rPr lang="pt-BR" sz="3000" i="1" noProof="1" dirty="0">
                            <a:latin typeface="Cambria Math" panose="02040503050406030204" pitchFamily="18" charset="0"/>
                          </a:rPr>
                          <m:t>𝑤</m:t>
                        </m:r>
                      </m:e>
                      <m:sub>
                        <m:r>
                          <a:rPr lang="pt-BR" sz="3000" i="1" noProof="1" dirty="0">
                            <a:latin typeface="Cambria Math" panose="02040503050406030204" pitchFamily="18" charset="0"/>
                          </a:rPr>
                          <m:t>𝑢</m:t>
                        </m:r>
                      </m:sub>
                      <m:sup>
                        <m:r>
                          <a:rPr lang="pt-BR" sz="3000" i="1" noProof="1" dirty="0">
                            <a:latin typeface="Cambria Math" panose="02040503050406030204" pitchFamily="18" charset="0"/>
                          </a:rPr>
                          <m:t>∗</m:t>
                        </m:r>
                      </m:sup>
                    </m:sSubSup>
                    <m:r>
                      <a:rPr lang="pt-BR" sz="3000" i="1" noProof="1" dirty="0">
                        <a:latin typeface="Cambria Math" panose="02040503050406030204" pitchFamily="18" charset="0"/>
                      </a:rPr>
                      <m:t>=</m:t>
                    </m:r>
                    <m:r>
                      <a:rPr lang="pt-BR" sz="3000" i="1" noProof="1" dirty="0">
                        <a:latin typeface="Cambria Math" panose="02040503050406030204" pitchFamily="18" charset="0"/>
                      </a:rPr>
                      <m:t>𝑚</m:t>
                    </m:r>
                    <m:r>
                      <a:rPr lang="pt-BR" sz="3000" i="1" noProof="1" dirty="0">
                        <a:latin typeface="Cambria Math" panose="02040503050406030204" pitchFamily="18" charset="0"/>
                      </a:rPr>
                      <m:t>+</m:t>
                    </m:r>
                    <m:rad>
                      <m:radPr>
                        <m:degHide m:val="on"/>
                        <m:ctrlPr>
                          <a:rPr lang="pt-BR" sz="3000" i="1" noProof="1" dirty="0">
                            <a:latin typeface="Cambria Math" panose="02040503050406030204" pitchFamily="18" charset="0"/>
                          </a:rPr>
                        </m:ctrlPr>
                      </m:radPr>
                      <m:deg/>
                      <m:e>
                        <m:f>
                          <m:fPr>
                            <m:ctrlPr>
                              <a:rPr lang="pt-BR" sz="3000" i="1" noProof="1" dirty="0">
                                <a:latin typeface="Cambria Math" panose="02040503050406030204" pitchFamily="18" charset="0"/>
                              </a:rPr>
                            </m:ctrlPr>
                          </m:fPr>
                          <m:num>
                            <m:r>
                              <a:rPr lang="pt-BR" sz="3000" i="1" noProof="1" dirty="0">
                                <a:latin typeface="Cambria Math" panose="02040503050406030204" pitchFamily="18" charset="0"/>
                              </a:rPr>
                              <m:t>𝜋</m:t>
                            </m:r>
                            <m:sSup>
                              <m:sSupPr>
                                <m:ctrlPr>
                                  <a:rPr lang="pt-BR" sz="3000" i="1" noProof="1" dirty="0">
                                    <a:latin typeface="Cambria Math" panose="02040503050406030204" pitchFamily="18" charset="0"/>
                                  </a:rPr>
                                </m:ctrlPr>
                              </m:sSupPr>
                              <m:e>
                                <m:r>
                                  <a:rPr lang="pt-BR" sz="3000" i="1" noProof="1" dirty="0">
                                    <a:latin typeface="Cambria Math" panose="02040503050406030204" pitchFamily="18" charset="0"/>
                                  </a:rPr>
                                  <m:t>𝜎</m:t>
                                </m:r>
                              </m:e>
                              <m:sup>
                                <m:r>
                                  <a:rPr lang="pt-BR" sz="3000" i="1" noProof="1" dirty="0">
                                    <a:latin typeface="Cambria Math" panose="02040503050406030204" pitchFamily="18" charset="0"/>
                                  </a:rPr>
                                  <m:t>2</m:t>
                                </m:r>
                              </m:sup>
                            </m:sSup>
                          </m:num>
                          <m:den>
                            <m:r>
                              <a:rPr lang="pt-BR" sz="3000" i="1" noProof="1" dirty="0">
                                <a:latin typeface="Cambria Math" panose="02040503050406030204" pitchFamily="18" charset="0"/>
                              </a:rPr>
                              <m:t>2</m:t>
                            </m:r>
                          </m:den>
                        </m:f>
                      </m:e>
                    </m:rad>
                  </m:oMath>
                </a14:m>
                <a:r>
                  <a:rPr lang="pt-BR" sz="3000" noProof="1"/>
                  <a:t>   e   </a:t>
                </a:r>
                <a14:m>
                  <m:oMath xmlns:m="http://schemas.openxmlformats.org/officeDocument/2006/math">
                    <m:sSubSup>
                      <m:sSubSupPr>
                        <m:ctrlPr>
                          <a:rPr lang="pt-BR" sz="3000" b="0" i="1" noProof="1" dirty="0" smtClean="0">
                            <a:latin typeface="Cambria Math" panose="02040503050406030204" pitchFamily="18" charset="0"/>
                          </a:rPr>
                        </m:ctrlPr>
                      </m:sSubSupPr>
                      <m:e>
                        <m:r>
                          <a:rPr lang="pt-BR" sz="3000" b="0" i="1" noProof="1" dirty="0" smtClean="0">
                            <a:latin typeface="Cambria Math" panose="02040503050406030204" pitchFamily="18" charset="0"/>
                          </a:rPr>
                          <m:t>𝑤</m:t>
                        </m:r>
                      </m:e>
                      <m:sub>
                        <m:r>
                          <a:rPr lang="pt-BR" sz="3000" b="0" i="1" noProof="1" dirty="0" smtClean="0">
                            <a:latin typeface="Cambria Math" panose="02040503050406030204" pitchFamily="18" charset="0"/>
                          </a:rPr>
                          <m:t>𝑓</m:t>
                        </m:r>
                      </m:sub>
                      <m:sup>
                        <m:r>
                          <a:rPr lang="pt-BR" sz="3000" b="0" i="1" noProof="1" dirty="0" smtClean="0">
                            <a:latin typeface="Cambria Math" panose="02040503050406030204" pitchFamily="18" charset="0"/>
                          </a:rPr>
                          <m:t>∗</m:t>
                        </m:r>
                      </m:sup>
                    </m:sSubSup>
                    <m:r>
                      <a:rPr lang="pt-BR" sz="3000" b="0" i="1" noProof="1" dirty="0" smtClean="0">
                        <a:latin typeface="Cambria Math" panose="02040503050406030204" pitchFamily="18" charset="0"/>
                      </a:rPr>
                      <m:t>=</m:t>
                    </m:r>
                    <m:r>
                      <a:rPr lang="pt-BR" sz="3000" b="0" i="1" noProof="1" dirty="0" smtClean="0">
                        <a:latin typeface="Cambria Math" panose="02040503050406030204" pitchFamily="18" charset="0"/>
                      </a:rPr>
                      <m:t>𝑚</m:t>
                    </m:r>
                    <m:r>
                      <a:rPr lang="pt-BR" sz="3000" b="0" i="1" noProof="1" dirty="0" smtClean="0">
                        <a:latin typeface="Cambria Math" panose="02040503050406030204" pitchFamily="18" charset="0"/>
                      </a:rPr>
                      <m:t>−</m:t>
                    </m:r>
                    <m:rad>
                      <m:radPr>
                        <m:degHide m:val="on"/>
                        <m:ctrlPr>
                          <a:rPr lang="pt-BR" sz="3000" b="0" i="1" noProof="1" dirty="0" smtClean="0">
                            <a:latin typeface="Cambria Math" panose="02040503050406030204" pitchFamily="18" charset="0"/>
                          </a:rPr>
                        </m:ctrlPr>
                      </m:radPr>
                      <m:deg/>
                      <m:e>
                        <m:f>
                          <m:fPr>
                            <m:ctrlPr>
                              <a:rPr lang="pt-BR" sz="3000" b="0" i="1" noProof="1" dirty="0" smtClean="0">
                                <a:latin typeface="Cambria Math" panose="02040503050406030204" pitchFamily="18" charset="0"/>
                              </a:rPr>
                            </m:ctrlPr>
                          </m:fPr>
                          <m:num>
                            <m:r>
                              <a:rPr lang="pt-BR" sz="3000" b="0" i="1" noProof="1" dirty="0" smtClean="0">
                                <a:latin typeface="Cambria Math" panose="02040503050406030204" pitchFamily="18" charset="0"/>
                              </a:rPr>
                              <m:t>𝜋</m:t>
                            </m:r>
                            <m:sSup>
                              <m:sSupPr>
                                <m:ctrlPr>
                                  <a:rPr lang="pt-BR" sz="3000" b="0" i="1" noProof="1" dirty="0" smtClean="0">
                                    <a:latin typeface="Cambria Math" panose="02040503050406030204" pitchFamily="18" charset="0"/>
                                  </a:rPr>
                                </m:ctrlPr>
                              </m:sSupPr>
                              <m:e>
                                <m:r>
                                  <a:rPr lang="pt-BR" sz="3000" b="0" i="1" noProof="1" dirty="0" smtClean="0">
                                    <a:latin typeface="Cambria Math" panose="02040503050406030204" pitchFamily="18" charset="0"/>
                                  </a:rPr>
                                  <m:t>𝜎</m:t>
                                </m:r>
                              </m:e>
                              <m:sup>
                                <m:r>
                                  <a:rPr lang="pt-BR" sz="3000" b="0" i="1" noProof="1" dirty="0" smtClean="0">
                                    <a:latin typeface="Cambria Math" panose="02040503050406030204" pitchFamily="18" charset="0"/>
                                  </a:rPr>
                                  <m:t>2</m:t>
                                </m:r>
                              </m:sup>
                            </m:sSup>
                          </m:num>
                          <m:den>
                            <m:r>
                              <a:rPr lang="pt-BR" sz="3000" b="0" i="1" noProof="1" dirty="0" smtClean="0">
                                <a:latin typeface="Cambria Math" panose="02040503050406030204" pitchFamily="18" charset="0"/>
                              </a:rPr>
                              <m:t>2</m:t>
                            </m:r>
                          </m:den>
                        </m:f>
                      </m:e>
                    </m:rad>
                  </m:oMath>
                </a14:m>
                <a:endParaRPr lang="pt-BR" sz="3000" noProof="1"/>
              </a:p>
              <a:p>
                <a:pPr marL="0" indent="0" algn="ctr">
                  <a:lnSpc>
                    <a:spcPct val="150000"/>
                  </a:lnSpc>
                  <a:buNone/>
                </a:pPr>
                <a:endParaRPr lang="pt-BR" sz="3000" noProof="1"/>
              </a:p>
              <a:p>
                <a:pPr algn="just">
                  <a:lnSpc>
                    <a:spcPct val="100000"/>
                  </a:lnSpc>
                </a:pPr>
                <a:r>
                  <a:rPr lang="pt-BR" b="0" noProof="1"/>
                  <a:t>i.e., em equlíbrio, </a:t>
                </a:r>
                <a:r>
                  <a:rPr lang="pt-BR" b="1" noProof="1"/>
                  <a:t>as ofertas de cada parte estão centradas em torno do valor esperado do acordo do mediador </a:t>
                </a:r>
                <a:r>
                  <a:rPr lang="pt-BR" b="0" noProof="1"/>
                  <a:t>(</a:t>
                </a:r>
                <a:r>
                  <a:rPr lang="pt-BR" noProof="1"/>
                  <a:t>i.e., </a:t>
                </a:r>
                <a14:m>
                  <m:oMath xmlns:m="http://schemas.openxmlformats.org/officeDocument/2006/math">
                    <m:r>
                      <a:rPr lang="pt-BR" b="0" i="1" noProof="1" dirty="0" smtClean="0">
                        <a:latin typeface="Cambria Math" panose="02040503050406030204" pitchFamily="18" charset="0"/>
                      </a:rPr>
                      <m:t>𝑚</m:t>
                    </m:r>
                  </m:oMath>
                </a14:m>
                <a:r>
                  <a:rPr lang="pt-BR" b="0" noProof="1"/>
                  <a:t>). Além disso, </a:t>
                </a:r>
                <a:r>
                  <a:rPr lang="pt-BR" b="1" noProof="1"/>
                  <a:t>o </a:t>
                </a:r>
                <a:r>
                  <a:rPr lang="pt-BR" b="1" i="1" noProof="1"/>
                  <a:t>gap</a:t>
                </a:r>
                <a:r>
                  <a:rPr lang="pt-BR" b="1" noProof="1"/>
                  <a:t> entre elas aumenta com a incerteza sobre o acordo preferido pelo mediador </a:t>
                </a:r>
                <a:r>
                  <a:rPr lang="pt-BR" b="0" noProof="1"/>
                  <a:t>(</a:t>
                </a:r>
                <a14:m>
                  <m:oMath xmlns:m="http://schemas.openxmlformats.org/officeDocument/2006/math">
                    <m:sSup>
                      <m:sSupPr>
                        <m:ctrlPr>
                          <a:rPr lang="pt-BR" b="0" i="1" noProof="1" dirty="0" smtClean="0">
                            <a:latin typeface="Cambria Math" panose="02040503050406030204" pitchFamily="18" charset="0"/>
                          </a:rPr>
                        </m:ctrlPr>
                      </m:sSupPr>
                      <m:e>
                        <m:r>
                          <a:rPr lang="pt-BR" b="0" i="1" noProof="1" dirty="0" smtClean="0">
                            <a:latin typeface="Cambria Math" panose="02040503050406030204" pitchFamily="18" charset="0"/>
                          </a:rPr>
                          <m:t>𝜎</m:t>
                        </m:r>
                      </m:e>
                      <m:sup>
                        <m:r>
                          <a:rPr lang="pt-BR" b="0" i="1" noProof="1" dirty="0" smtClean="0">
                            <a:latin typeface="Cambria Math" panose="02040503050406030204" pitchFamily="18" charset="0"/>
                          </a:rPr>
                          <m:t>2</m:t>
                        </m:r>
                      </m:sup>
                    </m:sSup>
                  </m:oMath>
                </a14:m>
                <a:r>
                  <a:rPr lang="pt-BR" b="0" noProof="1"/>
                  <a:t>)</a:t>
                </a:r>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2"/>
                <a:stretch>
                  <a:fillRect l="-928" r="-986" b="-208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Equilíbrio de Nash – Um exemplo</a:t>
            </a:r>
            <a:br>
              <a:rPr lang="pt-BR" b="1" noProof="1"/>
            </a:br>
            <a:r>
              <a:rPr lang="pt-BR" sz="2200" b="1" noProof="1"/>
              <a:t>Arbitragem da oferta final</a:t>
            </a:r>
          </a:p>
        </p:txBody>
      </p:sp>
      <p:sp>
        <p:nvSpPr>
          <p:cNvPr id="2" name="Footer Placeholder 1">
            <a:extLst>
              <a:ext uri="{FF2B5EF4-FFF2-40B4-BE49-F238E27FC236}">
                <a16:creationId xmlns:a16="http://schemas.microsoft.com/office/drawing/2014/main" id="{D4064FF7-6678-4FEC-8715-02BBBE6B78E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EA7E1134-BEAF-4F64-80E2-6EC6055CACB6}"/>
              </a:ext>
            </a:extLst>
          </p:cNvPr>
          <p:cNvSpPr>
            <a:spLocks noGrp="1"/>
          </p:cNvSpPr>
          <p:nvPr>
            <p:ph type="sldNum" sz="quarter" idx="12"/>
          </p:nvPr>
        </p:nvSpPr>
        <p:spPr/>
        <p:txBody>
          <a:bodyPr/>
          <a:lstStyle/>
          <a:p>
            <a:fld id="{AF67EEE8-F201-4410-BA13-233EFB93B646}" type="slidenum">
              <a:rPr lang="pt-BR" smtClean="0"/>
              <a:t>94</a:t>
            </a:fld>
            <a:endParaRPr lang="pt-BR"/>
          </a:p>
        </p:txBody>
      </p:sp>
      <p:pic>
        <p:nvPicPr>
          <p:cNvPr id="7" name="Picture 6">
            <a:extLst>
              <a:ext uri="{FF2B5EF4-FFF2-40B4-BE49-F238E27FC236}">
                <a16:creationId xmlns:a16="http://schemas.microsoft.com/office/drawing/2014/main" id="{F40C56D6-1FA4-40AE-896D-D166B3B7DABB}"/>
              </a:ext>
            </a:extLst>
          </p:cNvPr>
          <p:cNvPicPr>
            <a:picLocks noChangeAspect="1"/>
          </p:cNvPicPr>
          <p:nvPr/>
        </p:nvPicPr>
        <p:blipFill>
          <a:blip r:embed="rId3"/>
          <a:stretch>
            <a:fillRect/>
          </a:stretch>
        </p:blipFill>
        <p:spPr>
          <a:xfrm>
            <a:off x="610705" y="4806682"/>
            <a:ext cx="454990" cy="627858"/>
          </a:xfrm>
          <a:prstGeom prst="rect">
            <a:avLst/>
          </a:prstGeom>
        </p:spPr>
      </p:pic>
    </p:spTree>
    <p:extLst>
      <p:ext uri="{BB962C8B-B14F-4D97-AF65-F5344CB8AC3E}">
        <p14:creationId xmlns:p14="http://schemas.microsoft.com/office/powerpoint/2010/main" val="16713849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EDE118-4B97-4A57-8ECB-904917A2A9B5}"/>
                  </a:ext>
                </a:extLst>
              </p:cNvPr>
              <p:cNvSpPr>
                <a:spLocks noGrp="1"/>
              </p:cNvSpPr>
              <p:nvPr>
                <p:ph idx="1"/>
              </p:nvPr>
            </p:nvSpPr>
            <p:spPr>
              <a:xfrm>
                <a:off x="838200" y="1641306"/>
                <a:ext cx="10515600" cy="4667250"/>
              </a:xfrm>
            </p:spPr>
            <p:txBody>
              <a:bodyPr>
                <a:normAutofit/>
              </a:bodyPr>
              <a:lstStyle/>
              <a:p>
                <a:pPr marL="0" indent="0" algn="just">
                  <a:lnSpc>
                    <a:spcPct val="150000"/>
                  </a:lnSpc>
                  <a:buNone/>
                </a:pPr>
                <a:r>
                  <a:rPr lang="pt-BR" b="1" noProof="1">
                    <a:solidFill>
                      <a:srgbClr val="0070C0"/>
                    </a:solidFill>
                  </a:rPr>
                  <a:t>Qual é a intuição por trás desse equilíbrio?</a:t>
                </a:r>
              </a:p>
              <a:p>
                <a:pPr algn="just">
                  <a:lnSpc>
                    <a:spcPct val="100000"/>
                  </a:lnSpc>
                </a:pPr>
                <a:r>
                  <a:rPr lang="pt-BR" sz="2600" noProof="1"/>
                  <a:t>Trade-off – uma oferta mais agressiva (i.e., </a:t>
                </a:r>
                <a14:m>
                  <m:oMath xmlns:m="http://schemas.openxmlformats.org/officeDocument/2006/math">
                    <m:r>
                      <a:rPr lang="pt-BR" sz="2600" i="1" noProof="1" dirty="0" smtClean="0">
                        <a:latin typeface="Cambria Math" panose="02040503050406030204" pitchFamily="18" charset="0"/>
                        <a:ea typeface="Cambria Math" panose="02040503050406030204" pitchFamily="18" charset="0"/>
                      </a:rPr>
                      <m:t>↓</m:t>
                    </m:r>
                    <m:sSub>
                      <m:sSubPr>
                        <m:ctrlPr>
                          <a:rPr lang="pt-BR" sz="2600" b="0" i="1" noProof="1" dirty="0" smtClean="0">
                            <a:latin typeface="Cambria Math" panose="02040503050406030204" pitchFamily="18" charset="0"/>
                            <a:ea typeface="Cambria Math" panose="02040503050406030204" pitchFamily="18" charset="0"/>
                          </a:rPr>
                        </m:ctrlPr>
                      </m:sSubPr>
                      <m:e>
                        <m:r>
                          <a:rPr lang="pt-BR" sz="2600" b="0" i="1" noProof="1" dirty="0" smtClean="0">
                            <a:latin typeface="Cambria Math" panose="02040503050406030204" pitchFamily="18" charset="0"/>
                            <a:ea typeface="Cambria Math" panose="02040503050406030204" pitchFamily="18" charset="0"/>
                          </a:rPr>
                          <m:t>𝑤</m:t>
                        </m:r>
                      </m:e>
                      <m:sub>
                        <m:r>
                          <a:rPr lang="pt-BR" sz="2600" b="0" i="1" noProof="1" dirty="0" smtClean="0">
                            <a:latin typeface="Cambria Math" panose="02040503050406030204" pitchFamily="18" charset="0"/>
                            <a:ea typeface="Cambria Math" panose="02040503050406030204" pitchFamily="18" charset="0"/>
                          </a:rPr>
                          <m:t>𝑓</m:t>
                        </m:r>
                      </m:sub>
                    </m:sSub>
                  </m:oMath>
                </a14:m>
                <a:r>
                  <a:rPr lang="pt-BR" sz="2600" noProof="1"/>
                  <a:t> ou </a:t>
                </a:r>
                <a14:m>
                  <m:oMath xmlns:m="http://schemas.openxmlformats.org/officeDocument/2006/math">
                    <m:r>
                      <a:rPr lang="pt-BR" sz="2600" i="1" noProof="1" dirty="0" smtClean="0">
                        <a:latin typeface="Cambria Math" panose="02040503050406030204" pitchFamily="18" charset="0"/>
                        <a:ea typeface="Cambria Math" panose="02040503050406030204" pitchFamily="18" charset="0"/>
                      </a:rPr>
                      <m:t>↑</m:t>
                    </m:r>
                    <m:sSub>
                      <m:sSubPr>
                        <m:ctrlPr>
                          <a:rPr lang="pt-BR" sz="2600" b="0" i="1" noProof="1" dirty="0" smtClean="0">
                            <a:latin typeface="Cambria Math" panose="02040503050406030204" pitchFamily="18" charset="0"/>
                            <a:ea typeface="Cambria Math" panose="02040503050406030204" pitchFamily="18" charset="0"/>
                          </a:rPr>
                        </m:ctrlPr>
                      </m:sSubPr>
                      <m:e>
                        <m:r>
                          <a:rPr lang="pt-BR" sz="2600" b="0" i="1" noProof="1" dirty="0" smtClean="0">
                            <a:latin typeface="Cambria Math" panose="02040503050406030204" pitchFamily="18" charset="0"/>
                            <a:ea typeface="Cambria Math" panose="02040503050406030204" pitchFamily="18" charset="0"/>
                          </a:rPr>
                          <m:t>𝑤</m:t>
                        </m:r>
                      </m:e>
                      <m:sub>
                        <m:r>
                          <a:rPr lang="pt-BR" sz="2600" b="0" i="1" noProof="1" dirty="0" smtClean="0">
                            <a:latin typeface="Cambria Math" panose="02040503050406030204" pitchFamily="18" charset="0"/>
                            <a:ea typeface="Cambria Math" panose="02040503050406030204" pitchFamily="18" charset="0"/>
                          </a:rPr>
                          <m:t>𝑢</m:t>
                        </m:r>
                      </m:sub>
                    </m:sSub>
                  </m:oMath>
                </a14:m>
                <a:r>
                  <a:rPr lang="pt-BR" sz="2600" noProof="1"/>
                  <a:t>) rende um maior payoff </a:t>
                </a:r>
                <a:r>
                  <a:rPr lang="pt-BR" sz="2600" i="1" u="sng" noProof="1"/>
                  <a:t>se</a:t>
                </a:r>
                <a:r>
                  <a:rPr lang="pt-BR" sz="2600" noProof="1"/>
                  <a:t> for escolhido pelo mediador, mas se torna </a:t>
                </a:r>
                <a:r>
                  <a:rPr lang="pt-BR" sz="2600" i="1" noProof="1"/>
                  <a:t>menos </a:t>
                </a:r>
                <a:r>
                  <a:rPr lang="pt-BR" sz="2600" noProof="1"/>
                  <a:t>provável.</a:t>
                </a:r>
              </a:p>
              <a:p>
                <a:pPr algn="just">
                  <a:lnSpc>
                    <a:spcPct val="100000"/>
                  </a:lnSpc>
                </a:pPr>
                <a:endParaRPr lang="pt-BR" sz="2600" noProof="1"/>
              </a:p>
              <a:p>
                <a:pPr algn="just">
                  <a:lnSpc>
                    <a:spcPct val="100000"/>
                  </a:lnSpc>
                </a:pPr>
                <a:r>
                  <a:rPr lang="pt-BR" sz="2600" noProof="1"/>
                  <a:t>Quando há mais incerteza sobre o acordo preferido pelo mediador (</a:t>
                </a:r>
                <a14:m>
                  <m:oMath xmlns:m="http://schemas.openxmlformats.org/officeDocument/2006/math">
                    <m:r>
                      <a:rPr lang="pt-BR" sz="2600" i="1" noProof="1" dirty="0">
                        <a:latin typeface="Cambria Math" panose="02040503050406030204" pitchFamily="18" charset="0"/>
                        <a:ea typeface="Cambria Math" panose="02040503050406030204" pitchFamily="18" charset="0"/>
                      </a:rPr>
                      <m:t>↑</m:t>
                    </m:r>
                    <m:sSup>
                      <m:sSupPr>
                        <m:ctrlPr>
                          <a:rPr lang="pt-BR" sz="2600" i="1" noProof="1" dirty="0">
                            <a:latin typeface="Cambria Math" panose="02040503050406030204" pitchFamily="18" charset="0"/>
                            <a:ea typeface="Cambria Math" panose="02040503050406030204" pitchFamily="18" charset="0"/>
                          </a:rPr>
                        </m:ctrlPr>
                      </m:sSupPr>
                      <m:e>
                        <m:r>
                          <a:rPr lang="pt-BR" sz="2600" i="1" noProof="1" dirty="0">
                            <a:latin typeface="Cambria Math" panose="02040503050406030204" pitchFamily="18" charset="0"/>
                            <a:ea typeface="Cambria Math" panose="02040503050406030204" pitchFamily="18" charset="0"/>
                          </a:rPr>
                          <m:t>𝜎</m:t>
                        </m:r>
                      </m:e>
                      <m:sup>
                        <m:r>
                          <a:rPr lang="pt-BR" sz="2600" i="1" noProof="1" dirty="0">
                            <a:latin typeface="Cambria Math" panose="02040503050406030204" pitchFamily="18" charset="0"/>
                            <a:ea typeface="Cambria Math" panose="02040503050406030204" pitchFamily="18" charset="0"/>
                          </a:rPr>
                          <m:t>2</m:t>
                        </m:r>
                      </m:sup>
                    </m:sSup>
                    <m:r>
                      <a:rPr lang="pt-BR" sz="2600" i="1" noProof="1" dirty="0">
                        <a:latin typeface="Cambria Math" panose="02040503050406030204" pitchFamily="18" charset="0"/>
                        <a:ea typeface="Cambria Math" panose="02040503050406030204" pitchFamily="18" charset="0"/>
                      </a:rPr>
                      <m:t>)</m:t>
                    </m:r>
                  </m:oMath>
                </a14:m>
                <a:r>
                  <a:rPr lang="pt-BR" sz="2600" noProof="1"/>
                  <a:t>, as partes podem se dar ao luxo de</a:t>
                </a:r>
                <a:r>
                  <a:rPr lang="pt-BR" sz="2600" i="1" noProof="1"/>
                  <a:t> </a:t>
                </a:r>
                <a:r>
                  <a:rPr lang="pt-BR" sz="2600" noProof="1"/>
                  <a:t>fazer ofertas mais agressivas, porque essas serão menos prováveis de serem altamente discrepantes do acordo preferido pelo mediador.</a:t>
                </a:r>
              </a:p>
              <a:p>
                <a:pPr marL="0" indent="0" algn="just">
                  <a:lnSpc>
                    <a:spcPct val="100000"/>
                  </a:lnSpc>
                  <a:buNone/>
                </a:pPr>
                <a:endParaRPr lang="pt-BR" noProof="1"/>
              </a:p>
            </p:txBody>
          </p:sp>
        </mc:Choice>
        <mc:Fallback xmlns="">
          <p:sp>
            <p:nvSpPr>
              <p:cNvPr id="3" name="Content Placeholder 2">
                <a:extLst>
                  <a:ext uri="{FF2B5EF4-FFF2-40B4-BE49-F238E27FC236}">
                    <a16:creationId xmlns:a16="http://schemas.microsoft.com/office/drawing/2014/main" id="{A5EDE118-4B97-4A57-8ECB-904917A2A9B5}"/>
                  </a:ext>
                </a:extLst>
              </p:cNvPr>
              <p:cNvSpPr>
                <a:spLocks noGrp="1" noRot="1" noChangeAspect="1" noMove="1" noResize="1" noEditPoints="1" noAdjustHandles="1" noChangeArrowheads="1" noChangeShapeType="1" noTextEdit="1"/>
              </p:cNvSpPr>
              <p:nvPr>
                <p:ph idx="1"/>
              </p:nvPr>
            </p:nvSpPr>
            <p:spPr>
              <a:xfrm>
                <a:off x="838200" y="1641306"/>
                <a:ext cx="10515600" cy="4667250"/>
              </a:xfrm>
              <a:blipFill>
                <a:blip r:embed="rId3"/>
                <a:stretch>
                  <a:fillRect l="-1217"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AE0A324-5181-4934-A638-BBFE9EEEBCDD}"/>
              </a:ext>
            </a:extLst>
          </p:cNvPr>
          <p:cNvSpPr>
            <a:spLocks noGrp="1"/>
          </p:cNvSpPr>
          <p:nvPr>
            <p:ph type="title"/>
          </p:nvPr>
        </p:nvSpPr>
        <p:spPr>
          <a:xfrm>
            <a:off x="838200" y="365125"/>
            <a:ext cx="10515600" cy="1325563"/>
          </a:xfrm>
        </p:spPr>
        <p:txBody>
          <a:bodyPr/>
          <a:lstStyle/>
          <a:p>
            <a:r>
              <a:rPr lang="pt-BR" b="1" noProof="1"/>
              <a:t>Equilíbrio de Nash – Um exemplo</a:t>
            </a:r>
            <a:br>
              <a:rPr lang="pt-BR" b="1" noProof="1"/>
            </a:br>
            <a:r>
              <a:rPr lang="pt-BR" sz="2200" b="1" noProof="1"/>
              <a:t>Arbitragem da oferta final</a:t>
            </a:r>
          </a:p>
        </p:txBody>
      </p:sp>
      <p:sp>
        <p:nvSpPr>
          <p:cNvPr id="2" name="Footer Placeholder 1">
            <a:extLst>
              <a:ext uri="{FF2B5EF4-FFF2-40B4-BE49-F238E27FC236}">
                <a16:creationId xmlns:a16="http://schemas.microsoft.com/office/drawing/2014/main" id="{2F2D05D9-935B-4F56-99B5-274EBFFF0163}"/>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B99C9C06-73CF-4888-878C-51B16F1BF5C3}"/>
              </a:ext>
            </a:extLst>
          </p:cNvPr>
          <p:cNvSpPr>
            <a:spLocks noGrp="1"/>
          </p:cNvSpPr>
          <p:nvPr>
            <p:ph type="sldNum" sz="quarter" idx="12"/>
          </p:nvPr>
        </p:nvSpPr>
        <p:spPr/>
        <p:txBody>
          <a:bodyPr/>
          <a:lstStyle/>
          <a:p>
            <a:fld id="{AF67EEE8-F201-4410-BA13-233EFB93B646}" type="slidenum">
              <a:rPr lang="pt-BR" smtClean="0"/>
              <a:t>95</a:t>
            </a:fld>
            <a:endParaRPr lang="pt-BR"/>
          </a:p>
        </p:txBody>
      </p:sp>
    </p:spTree>
    <p:extLst>
      <p:ext uri="{BB962C8B-B14F-4D97-AF65-F5344CB8AC3E}">
        <p14:creationId xmlns:p14="http://schemas.microsoft.com/office/powerpoint/2010/main" val="3468532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13159</TotalTime>
  <Words>9746</Words>
  <Application>Microsoft Macintosh PowerPoint</Application>
  <PresentationFormat>Widescreen</PresentationFormat>
  <Paragraphs>1033</Paragraphs>
  <Slides>95</Slides>
  <Notes>66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95</vt:i4>
      </vt:variant>
    </vt:vector>
  </HeadingPairs>
  <TitlesOfParts>
    <vt:vector size="102" baseType="lpstr">
      <vt:lpstr>Arial</vt:lpstr>
      <vt:lpstr>Calibri</vt:lpstr>
      <vt:lpstr>Calibri Light</vt:lpstr>
      <vt:lpstr>Cambria Math</vt:lpstr>
      <vt:lpstr>Segoe UI</vt:lpstr>
      <vt:lpstr>Wingdings</vt:lpstr>
      <vt:lpstr>Office Theme</vt:lpstr>
      <vt:lpstr>Teoria dos Jogos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Aplicações que veremos hoje</vt:lpstr>
      <vt:lpstr>Aplicações que veremos hoje</vt:lpstr>
      <vt:lpstr>PowerPoint Presentation</vt:lpstr>
      <vt:lpstr>Modelo de duopólio de Cournot (1838)</vt:lpstr>
      <vt:lpstr>Modelo de duopólio de Cournot</vt:lpstr>
      <vt:lpstr>Modelo de duopólio de Cournot</vt:lpstr>
      <vt:lpstr>Elementos do jogo Modelo de duopólio de Cournot</vt:lpstr>
      <vt:lpstr>Elementos do jogo Modelo de duopólio de Cournot</vt:lpstr>
      <vt:lpstr>Elementos do jogo Modelo de duopólio de Cournot</vt:lpstr>
      <vt:lpstr>Elementos do jogo Modelo de duopólio de Cournot</vt:lpstr>
      <vt:lpstr>Elementos do jogo Modelo de duopólio de Cournot</vt:lpstr>
      <vt:lpstr>Elementos do jogo Modelo de duopólio de Cournot</vt:lpstr>
      <vt:lpstr>Equilíbrio de Nash Modelo de duopólio de Cournot</vt:lpstr>
      <vt:lpstr>Equilíbrio de Nash Modelo de duopólio de Cournot</vt:lpstr>
      <vt:lpstr>Equilíbrio de Nash Modelo de duopólio de Cournot</vt:lpstr>
      <vt:lpstr>Equilíbrio de Nash Modelo de duopólio de Cournot</vt:lpstr>
      <vt:lpstr>Equilíbrio de Nash Modelo de duopólio de Cournot</vt:lpstr>
      <vt:lpstr>Equilíbrio de Nash Modelo de duopólio de Cournot</vt:lpstr>
      <vt:lpstr>Equilíbrio de Nash gráfico Modelo de duopólio de Cournot</vt:lpstr>
      <vt:lpstr>Equilíbrio de Nash gráfico Modelo de duopólio de Cournot</vt:lpstr>
      <vt:lpstr>Equilíbrio de Nash gráfico Modelo de duopólio de Cournot</vt:lpstr>
      <vt:lpstr>Equilíbrio de Nash gráfico Modelo de duopólio de Cournot</vt:lpstr>
      <vt:lpstr>Equilíbrio de Nash gráfico Modelo de duopólio de Cournot</vt:lpstr>
      <vt:lpstr>PowerPoint Presentation</vt:lpstr>
      <vt:lpstr>Modelo de duopólio de Bertrand (1883)</vt:lpstr>
      <vt:lpstr>Modelo de duopólio de Bertrand (1883)</vt:lpstr>
      <vt:lpstr>Elementos do jogo Modelo de duopólio de Bertrand</vt:lpstr>
      <vt:lpstr>Elementos do jogo Modelo de duopólio de Bertrand</vt:lpstr>
      <vt:lpstr>Elementos do jogo Modelo de duopólio de Bertrand</vt:lpstr>
      <vt:lpstr>Equilíbrio de Nash Modelo de duopólio de Bertrand</vt:lpstr>
      <vt:lpstr>Equilíbrio de Nash Modelo de duopólio de Bertrand</vt:lpstr>
      <vt:lpstr>Equilíbrio de Nash Modelo de duopólio de Bertrand</vt:lpstr>
      <vt:lpstr>PowerPoint Presentation</vt:lpstr>
      <vt:lpstr>O problema dos bens comuns</vt:lpstr>
      <vt:lpstr>O problema dos bens comuns</vt:lpstr>
      <vt:lpstr>O problema dos bens comuns</vt:lpstr>
      <vt:lpstr>O problema dos bens comuns</vt:lpstr>
      <vt:lpstr>O problema dos bens comuns</vt:lpstr>
      <vt:lpstr>O problema dos bens comuns</vt:lpstr>
      <vt:lpstr>O problema dos bens comuns</vt:lpstr>
      <vt:lpstr>O problema dos bens comuns</vt:lpstr>
      <vt:lpstr>O problema dos bens comuns</vt:lpstr>
      <vt:lpstr>O problema dos bens comuns</vt:lpstr>
      <vt:lpstr>O problema dos bens comuns</vt:lpstr>
      <vt:lpstr>O problema dos bens comuns</vt:lpstr>
      <vt:lpstr>Bônus sobre o problema dos bens comuns</vt:lpstr>
      <vt:lpstr>Bônus sobre o problema dos bens comuns</vt:lpstr>
      <vt:lpstr>Terminamos a aula, mas alguns avisos:</vt:lpstr>
      <vt:lpstr>PowerPoint Presentation</vt:lpstr>
      <vt:lpstr>Bônus - Arbitragem da oferta final Final offer arbitration</vt:lpstr>
      <vt:lpstr>Arbitragem da oferta final Final offer arbitration</vt:lpstr>
      <vt:lpstr>Arbitragem da oferta final Final offer arbitration</vt:lpstr>
      <vt:lpstr>Arbitragem da oferta final Final offer arbitration</vt:lpstr>
      <vt:lpstr>Arbitragem da oferta final Final offer arbitration</vt:lpstr>
      <vt:lpstr>Arbitragem da oferta final</vt:lpstr>
      <vt:lpstr>Equilíbrio de Nash Arbitragem da oferta final</vt:lpstr>
      <vt:lpstr>Equilíbrio de Nash Arbitragem da oferta final</vt:lpstr>
      <vt:lpstr>Equilíbrio de Nash Arbitragem da oferta final</vt:lpstr>
      <vt:lpstr>Equilíbrio de Nash Arbitragem da oferta final</vt:lpstr>
      <vt:lpstr>Equilíbrio de Nash Arbitragem da oferta final</vt:lpstr>
      <vt:lpstr>Equilíbrio de Nash Arbitragem da oferta final</vt:lpstr>
      <vt:lpstr>Equilíbrio de Nash Arbitragem da oferta final</vt:lpstr>
      <vt:lpstr>Equilíbrio de Nash – Um exemplo Arbitragem da oferta final</vt:lpstr>
      <vt:lpstr>Equilíbrio de Nash – Um exemplo Arbitragem da oferta final</vt:lpstr>
      <vt:lpstr>Equilíbrio de Nash – Um exemplo Arbitragem da oferta final</vt:lpstr>
      <vt:lpstr>Equilíbrio de Nash – Um exemplo Arbitragem da oferta final</vt:lpstr>
      <vt:lpstr>Equilíbrio de Nash – Um exemplo Arbitragem da oferta final</vt:lpstr>
      <vt:lpstr>Equilíbrio de Nash – Um exemplo Arbitragem da oferta final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Pesquisa e Produção Científica em Economia 2 Universidade Católica de Brasília Programa de Pós-graduação de Economia</dc:title>
  <dc:creator>Robson Tigre</dc:creator>
  <cp:lastModifiedBy>Robson Douglas Tigre Santos</cp:lastModifiedBy>
  <cp:revision>461</cp:revision>
  <dcterms:created xsi:type="dcterms:W3CDTF">2020-08-04T19:55:28Z</dcterms:created>
  <dcterms:modified xsi:type="dcterms:W3CDTF">2024-06-18T23:45:04Z</dcterms:modified>
</cp:coreProperties>
</file>