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notesSlides/notesSlide39.xml" ContentType="application/vnd.openxmlformats-officedocument.presentationml.notesSlide+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9"/>
  </p:notesMasterIdLst>
  <p:sldIdLst>
    <p:sldId id="256" r:id="rId2"/>
    <p:sldId id="618" r:id="rId3"/>
    <p:sldId id="273" r:id="rId4"/>
    <p:sldId id="535" r:id="rId5"/>
    <p:sldId id="536" r:id="rId6"/>
    <p:sldId id="538" r:id="rId7"/>
    <p:sldId id="540" r:id="rId8"/>
    <p:sldId id="541" r:id="rId9"/>
    <p:sldId id="542" r:id="rId10"/>
    <p:sldId id="543" r:id="rId11"/>
    <p:sldId id="545" r:id="rId12"/>
    <p:sldId id="546" r:id="rId13"/>
    <p:sldId id="547" r:id="rId14"/>
    <p:sldId id="521" r:id="rId15"/>
    <p:sldId id="523" r:id="rId16"/>
    <p:sldId id="548" r:id="rId17"/>
    <p:sldId id="524" r:id="rId18"/>
    <p:sldId id="525" r:id="rId19"/>
    <p:sldId id="549" r:id="rId20"/>
    <p:sldId id="550" r:id="rId21"/>
    <p:sldId id="551" r:id="rId22"/>
    <p:sldId id="554" r:id="rId23"/>
    <p:sldId id="555" r:id="rId24"/>
    <p:sldId id="632" r:id="rId25"/>
    <p:sldId id="553" r:id="rId26"/>
    <p:sldId id="556" r:id="rId27"/>
    <p:sldId id="557" r:id="rId28"/>
    <p:sldId id="559" r:id="rId29"/>
    <p:sldId id="558" r:id="rId30"/>
    <p:sldId id="560" r:id="rId31"/>
    <p:sldId id="561" r:id="rId32"/>
    <p:sldId id="562" r:id="rId33"/>
    <p:sldId id="563" r:id="rId34"/>
    <p:sldId id="567" r:id="rId35"/>
    <p:sldId id="633" r:id="rId36"/>
    <p:sldId id="566" r:id="rId37"/>
    <p:sldId id="568" r:id="rId38"/>
    <p:sldId id="527" r:id="rId39"/>
    <p:sldId id="569" r:id="rId40"/>
    <p:sldId id="528" r:id="rId41"/>
    <p:sldId id="571" r:id="rId42"/>
    <p:sldId id="570" r:id="rId43"/>
    <p:sldId id="573" r:id="rId44"/>
    <p:sldId id="530" r:id="rId45"/>
    <p:sldId id="575" r:id="rId46"/>
    <p:sldId id="574" r:id="rId47"/>
    <p:sldId id="578" r:id="rId48"/>
    <p:sldId id="635" r:id="rId49"/>
    <p:sldId id="579" r:id="rId50"/>
    <p:sldId id="580" r:id="rId51"/>
    <p:sldId id="581" r:id="rId52"/>
    <p:sldId id="582" r:id="rId53"/>
    <p:sldId id="584" r:id="rId54"/>
    <p:sldId id="588" r:id="rId55"/>
    <p:sldId id="586" r:id="rId56"/>
    <p:sldId id="589" r:id="rId57"/>
    <p:sldId id="587" r:id="rId58"/>
    <p:sldId id="585" r:id="rId59"/>
    <p:sldId id="590" r:id="rId60"/>
    <p:sldId id="591" r:id="rId61"/>
    <p:sldId id="592" r:id="rId62"/>
    <p:sldId id="593" r:id="rId63"/>
    <p:sldId id="595" r:id="rId64"/>
    <p:sldId id="596" r:id="rId65"/>
    <p:sldId id="594" r:id="rId66"/>
    <p:sldId id="597" r:id="rId67"/>
    <p:sldId id="598" r:id="rId68"/>
    <p:sldId id="599" r:id="rId69"/>
    <p:sldId id="533" r:id="rId70"/>
    <p:sldId id="576" r:id="rId71"/>
    <p:sldId id="534" r:id="rId72"/>
    <p:sldId id="634" r:id="rId73"/>
    <p:sldId id="516" r:id="rId74"/>
    <p:sldId id="628" r:id="rId75"/>
    <p:sldId id="629" r:id="rId76"/>
    <p:sldId id="630" r:id="rId77"/>
    <p:sldId id="631" r:id="rId78"/>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bson Tigre" initials="RT" lastIdx="253" clrIdx="0">
    <p:extLst>
      <p:ext uri="{19B8F6BF-5375-455C-9EA6-DF929625EA0E}">
        <p15:presenceInfo xmlns:p15="http://schemas.microsoft.com/office/powerpoint/2012/main" userId="77b895d3d757285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778CA"/>
    <a:srgbClr val="7C345A"/>
    <a:srgbClr val="F1F8E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314" autoAdjust="0"/>
    <p:restoredTop sz="81365" autoAdjust="0"/>
  </p:normalViewPr>
  <p:slideViewPr>
    <p:cSldViewPr snapToGrid="0">
      <p:cViewPr varScale="1">
        <p:scale>
          <a:sx n="90" d="100"/>
          <a:sy n="90" d="100"/>
        </p:scale>
        <p:origin x="1736" y="200"/>
      </p:cViewPr>
      <p:guideLst>
        <p:guide orient="horz" pos="2160"/>
        <p:guide pos="3840"/>
      </p:guideLst>
    </p:cSldViewPr>
  </p:slideViewPr>
  <p:outlineViewPr>
    <p:cViewPr>
      <p:scale>
        <a:sx n="33" d="100"/>
        <a:sy n="33" d="100"/>
      </p:scale>
      <p:origin x="0" y="-5017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4T17:17:47.637"/>
    </inkml:context>
    <inkml:brush xml:id="br0">
      <inkml:brushProperty name="width" value="0.1" units="cm"/>
      <inkml:brushProperty name="height" value="0.1" units="cm"/>
      <inkml:brushProperty name="color" value="#FFFFFF"/>
    </inkml:brush>
  </inkml:definitions>
  <inkml:trace contextRef="#ctx0" brushRef="#br0">229 312 9236,'-4'-16'4756,"-4"10"-3336,7 6-1385,0 1 1,0-1-1,0 1 1,0-1-1,0 1 1,0-1-1,0 1 1,0-1-1,0 1 0,1 0 1,-1-1-1,0 1 1,0 0-1,1 0 1,-1 0-1,0 0 1,1 0-1,-1-1 1,1 1-1,-1 0 1,1 0-1,0 0 1,-1 0-1,1 1 0,0-1 1,0 0-1,0 0 1,-1 0-36,-22 77 1856,-34 73-1856,33-88 308,19-34-276,9-24-41,7-18-47,-1-5 11,-2-1-1,0 0 0,-2-1 0,0 0 0,-1 0 0,0 0 0,-1-8 46,4-12-60,51-213-215,-55 231 269,-8 33 82,-6 20 92,-46 129 1283,0 28-1451,39-111 179,11-45-438,5-25-246,2-10-361,13-50 874,-2-1 1,-3 0-1,-2-1 1,-3 0-1,-2-36-8,-1 90 12,-1 0 0,0 0-1,0 0 1,0 0 0,0 0-1,0 0 1,0 0-1,0 0 1,-1 0 0,1 0-1,0 0 1,-1 0 0,1 0-1,0 0 1,-1 1 0,1-1-1,-1 0 1,0 0-1,1 0-11,-11 6 139,-9 30-8,11-3-81,1 1-1,1 0 1,3 0 0,0 0-1,2 30-49,16-81-669,-3-11 669,-1 0 0,-1-1 0,-2 0 0,4-27 0,-13 53 404,-6 10-31,-16 25 270,-26 45 178,39-59-654,8-13-145,0 0-1,0 1 0,1-1 1,0 0-1,-1 1 1,2 0-1,-1-1 0,0 1 1,0 5-22,30-39-584,-8-3 342,-2 0 1,-1-1 0,0-6 241,-2 6-37,1 0 0,1 1 0,8-7 37,-25 39 0,0 0 0,0 0 1,0 0-1,0-1 1,0 1-1,0 0 1,0 0-1,0 0 1,0-1-1,0 1 1,1 0-1,-1 0 0,0 0 1,0 0-1,0-1 1,0 1-1,0 0 1,1 0-1,-1 0 1,0 0-1,0 0 1,0 0-1,1 0 0,-1-1 1,0 1-1,0 0 1,0 0-1,1 0 1,-1 0-1,0 0 1,0 0-1,0 0 1,1 0-1,-1 0 0,0 0 1,0 0-1,0 0 1,1 0-1,-1 0 1,0 1-1,0-1 1,0 0-1,1 0 0,-1 0 1,0 0-1,0 0 1,0 0-1,5 13 25,-3 19 19,-6 29 173,-2 0 0,-3-1-1,-10 36-216,2-12 343,0 27-343,16-103 9,0-2-14,1 0 1,-1 0-1,1 0 1,0 0-1,0 0 1,1 0-1,-1 0 1,2 1 4,-2-7-7,1 0 0,-1-1-1,1 1 1,-1 0 0,1 0 0,0 0-1,-1-1 1,1 1 0,-1 0 0,0-1-1,1 1 1,-1 0 0,1-1 0,-1 1-1,1 0 1,-1-1 0,0 1 0,1-1-1,-1 1 1,0-1 0,0 1 0,1-1-1,-1 1 1,0-1 0,0 1 0,0-1-1,1 1 1,-1-1 0,0 0 0,0 0 7,10-20-199,8-48-329,-3 0-1,5-60 529,-10 61 67,2 0 0,3 0-1,5-4-66,-18 67 23,0 7-1,-1 17 18,-6 30 12,-20 53 206,8-40-12,3 1 1,3 1-1,2 1 0,2 32-246,6-96-12,1 0 0,0 0-1,0 0 1,-1 0 0,1 0 0,0 0 0,0 1 0,0-1 0,1 0 0,-1 0 0,0 0 0,0 0-1,1 0 1,-1 0 0,0 0 0,1 0 0,-1 0 0,1 0 0,-1 0 0,1 0 0,0 0 0,-1 0-1,1 0 13,13-16-295,9-42 44,27-143 277,-22 84 183,12-23-209,-61 202 156,-49 158 689,60-182-704,2 1 1,1 0-1,2 0 0,1 31-141,4-70-6,0 0 1,0 0-1,0 0 0,0 0 0,0 0 1,0 0-1,0 0 0,0 0 0,0 0 1,0-1-1,1 1 0,-1 0 0,0 0 1,1 0-1,-1 0 0,0 0 0,1 0 1,0-1-1,-1 1 0,1 0 6,10-7-308,10-32-179,23-88-804,16-89 1291,-22 74 630,18-33-630,-35 129 249,-14 38 26,-14 31-127,-38 112 327,-25 132-475,68-258 0,1-7-1,0 0-1,0-1 1,0 1-1,1 0 1,-1 0-1,1 0 1,-1 0-1,1 0 1,0 0-1,0 0 1,1-1-1,-1 1 1,0 0-1,1 0 1,0 0-1,0 0 1,0-1-1,0 2 2,0-4-4,-1 0-1,1 0 1,-1 0-1,1 0 1,-1 0 0,1 0-1,-1 0 1,1 0-1,-1 0 1,1 0-1,0 0 1,-1 0-1,1 0 1,-1-1-1,1 1 1,-1 0-1,1 0 1,-1 0-1,1-1 1,-1 1-1,0 0 1,1-1 0,-1 1-1,1 0 1,-1-1-1,0 1 1,1-1-1,-1 1 1,0-1-1,1 1 1,-1-1-1,0 1 1,1-1 4,13-20-88,-12 17 65,22-40-142,-2 0 0,-2-2 1,6-24 164,13-31-59,-16 43 65,-13 29-29,2 1-1,1 1 1,1 0 23,-23 69 120,-35 60 343,17-42-266,3 1 0,3 1 0,-4 25-197,23-79-22,0 0 0,1 0 0,0-1 0,1 1 0,0 0-1,0 0 1,1 6 22,-1-14-5,0 0-1,0 0 1,0 1-1,0-1 1,0 0-1,1 1 1,-1-1-1,0 0 1,0 1-1,0-1 1,0 0-1,0 0 1,1 1-1,-1-1 0,0 0 1,0 0-1,0 1 1,1-1-1,-1 0 1,0 0-1,0 0 1,1 1-1,-1-1 1,0 0-1,1 0 1,-1 0-1,0 0 1,1 0-1,-1 0 1,0 0-1,0 0 1,1 1-1,-1-1 0,0 0 1,1 0-1,-1 0 1,0-1-1,1 1 1,-1 0-1,0 0 1,1 0-1,-1 0 1,0 0-1,1 0 1,-1 0-1,0 0 1,0-1-1,1 1 1,-1 0-1,0 0 1,0 0-1,1-1 0,-1 1 1,0 0-1,0 0 1,1-1 5,13-13-168,3-11 83,-2-1 1,-1-1 0,-1 0-1,-2-1 1,0 0 0,-1-3 84,27-68 116,-24 70-42,-7 13 7,0 1 0,2 0 0,0 0 0,9-13-81,-17 61 261,-22 77-67,13-78-189,3 0-1,0 1 0,2 0 1,2 0-1,1 18-4,1-50-19,0 0 0,-1 0 0,1 1-1,0-1 1,1 0 0,-1 0-1,0 1 1,0-1 0,0 0 0,1 0-1,-1 0 1,1 1 0,-1-1-1,1 0 1,-1 0 0,1 0 0,0 0-1,-1 0 1,1 0 0,0 0-1,0 0 1,0 0 0,0 0 0,0-1 19,0 0-22,0 0-1,0 0 1,0 0 0,0 0 0,0 0 0,0-1 0,-1 1 0,1 0 0,0-1 0,0 1 0,0 0 0,0-1 0,0 1 0,0-1 0,0 0 0,-1 1-1,1-1 1,0 0 0,0 1 0,-1-1 0,1 0 0,-1 0 22,36-50-652,-13 0 756,-2 0 0,-2-1 0,-3-1 0,-2-1 0,7-52-104,-69 246 1139,32-86-1003,-24 100 194,35-129-318,1 0 1,1 0-1,2 0 1,0 1-1,2 2-12,-2-27-10,1 0 0,0 0 0,0 0 0,0 0 0,0 0 0,0 0 0,0 0 0,1 0 0,-1-1 0,0 1 0,0 0 0,1 0 0,-1 0 0,0 0 0,1 0 0,-1 0 0,1 0 0,-1-1 0,1 1 0,0 0 0,-1 0-1,1-1 1,0 1 0,-1-1 0,1 1 10,0-1-20,0 0 0,0 0 0,0 0 0,0-1 0,-1 1-1,1 0 1,0-1 0,0 1 0,0 0 0,-1-1 0,1 1 0,0-1-1,-1 1 1,1-1 0,0 0 0,-1 1 0,1-1 0,-1 0 0,1 1-1,-1-1 1,1 0 20,27-43-649,-1-16 453,-3-2 0,13-53 196,-2 8 675,-58 187-415,4 2 1,4 0 0,-3 55-261,17-128 0,0-5-13,1 0 1,-1-1 0,1 1-1,0 0 1,0-1 0,0 1-1,0 0 1,1-1 0,0 1-1,0 0 1,0-1 0,0 1-1,1 1 13,-2-5-8,1 0-1,-1 0 0,1 1 0,-1-1 1,0 0-1,1 0 0,-1 0 0,1 0 1,-1 0-1,1 0 0,-1 0 0,1 0 0,-1 0 1,1 0-1,-1-1 0,1 1 0,-1 0 1,1 0-1,-1 0 0,0-1 0,1 1 0,-1 0 1,1 0-1,-1-1 0,0 1 0,1 0 1,-1-1-1,0 1 0,1 0 0,-1-1 1,0 1-1,0-1 0,1 1 0,-1 0 0,0-1 1,0 1-1,0-1 0,1 1 0,-1-1 9,12-20-240,-12 19 222,18-40-150,-2-1-1,-1-1 0,-3-1 1,1-13 168,27-186 437,-37 223-349,-19 102 624,-23 69-712,11-47 560,1 15-560,27-117-2,-7 50 42,7-48-59,-1 1 0,1-1 1,0 0-1,0 0 0,0 1 1,1-1-1,-1 0 0,1 0 1,0 0-1,0 0 0,0 1 1,0-1-1,1 1 19,-2-4-13,1 1-1,-1-1 1,1 0 0,-1 0 0,1 0-1,-1 1 1,1-1 0,-1 0 0,1 0-1,-1 0 1,1 0 0,-1 0 0,1 0-1,-1 0 1,1 0 0,-1 0 0,1 0-1,-1-1 1,1 1 0,-1 0 0,1 0-1,-1 0 1,1 0 0,-1-1 0,1 1 0,-1 0-1,1-1 1,-1 1 0,0 0 0,1-1-1,-1 1 1,0 0 0,1-1 0,-1 1-1,0-1 1,1 1 0,-1-1 0,0 1-1,0-1 14,14-18-214,6-23-11,-2-2-1,-2-1 1,8-35 225,-19 64-4,54-186 388,-57 185-315,0 7 57,-1 18-49,-3 17-18,-2 0-1,0 0 1,-1 0-1,-2-1 1,-8 21-59,-8 34 142,8-24-9,5-20-98,1 0 0,1 1 0,3 0 1,0 1-1,3-1 0,1 9-35,0-44-4,1-1 0,0 1-1,0-1 1,0 0 0,0 1 0,0-1 0,-1 1-1,1-1 1,0 1 0,0-1 0,0 1 0,0-1-1,1 1 1,-1-1 0,0 1 0,0-1 0,0 1-1,0-1 1,0 1 0,1-1 0,-1 1 0,0-1-1,0 1 1,1-1 0,-1 1 0,0-1-1,0 0 1,1 1 0,-1-1 0,1 0 0,-1 1-1,0-1 1,1 0 0,-1 1 0,1-1 0,-1 0-1,1 0 1,-1 0 0,1 1 0,-1-1 0,1 0-1,-1 0 1,1 0 0,-1 0 0,1 0 0,-1 0-1,1 0 1,-1 0 0,1 0 0,-1 0 0,1 0-1,-1 0 1,1-1 0,-1 1 0,1 0 0,-1 0-1,0 0 1,1-1 0,-1 1 0,1 0 0,-1 0-1,1-1 1,-1 1 0,0 0 0,1-1 0,-1 1-1,0-1 5,26-30-292,-7-12 297,-1-2 1,-2 0-1,-2-1 0,-2 0 0,-2-1 0,-2-1-5,2-3 308,2 2 128,-7 29-117,0 0-1,-1 1 1,-2-1-1,1-12-318,-3 32 2,0 0-1,0 0 0,0 0 1,0 0-1,0 0 1,-1 0-1,1 0 0,0 0 1,0 0-1,0 0 0,0 0 1,0 0-1,0 0 0,0 0 1,-1 0-1,1 0 1,0 0-1,0 0 0,0 0 1,0 0-1,0 0 0,0 0 1,0 0-1,-1 0 0,1 0 1,0 0-1,0 0 1,0 0-1,0 0 0,0-1 1,0 1-1,0 0 0,0 0 1,0 0-1,-1 0 0,1 0 1,0 0-1,0 0 1,0 0-1,0 0 0,0-1 1,0 1-1,0 0 0,0 0 1,0 0-1,0 0 0,0 0 1,0 0-1,0 0 1,0-1-1,0 1 0,0 0 1,0 0-1,0 0 0,0 0 1,0 0-2,-10 17-48,-8 26-90,-10 34 78,2 3 1,4 0-1,-6 56 60,26-131-2,2-1-1,-1 0 1,0 1-1,1-1 1,0 0-1,0 1 1,0-1-1,1 0 1,0 1-1,-1-1 1,2 0-1,-1 0 1,0 0 0,2 3 1,-3-7-1,1 0-1,0 0 1,-1 1-1,1-1 0,0 0 1,-1 0-1,1 0 1,0 0-1,-1 0 0,1 0 1,0 0-1,-1-1 1,1 1-1,-1 0 0,1 0 1,0 0-1,-1-1 1,1 1-1,-1 0 0,1 0 1,0-1-1,-1 1 0,1-1 1,-1 1-1,1 0 1,-1-1-1,1 1 0,-1-1 1,0 1-1,1-1 1,-1 0-1,0 1 0,1-1 3,14-18-79,-2-4-22,-2-1 0,0 0 0,-2-1-1,0 0 1,-2 0 0,0-5 101,9-25-57,60-233 214,-88 339-58,-24 120 10,-4 72-109,40-239-8,-1 1-1,0 0-1,1-1 1,-1 1-1,1 0 1,0 0 0,1-1-1,-1 1 1,1 0-1,0-1 1,0 1-1,0-1 1,1 1 0,0 1 9,-2-6-4,0 1 1,1-1 0,-1 0 0,0 0 0,1 1 0,-1-1 0,0 0-1,1 0 1,-1 0 0,0 1 0,1-1 0,-1 0 0,0 0 0,1 0-1,-1 0 1,0 0 0,1 0 0,-1 0 0,1 0 0,-1 0 0,0 0 0,1 0-1,-1 0 1,0 0 0,1 0 0,-1 0 0,1 0 0,-1 0 0,0 0-1,1-1 1,-1 1 0,0 0 0,1 0 0,-1 0 0,0-1 0,1 1-1,-1 0 1,0 0 0,0-1 0,1 1 0,-1 0 0,0-1 0,0 1-1,0 0 1,1-1 0,-1 1 0,0 0 0,0-1 0,0 1 3,12-22-81,-11 20 67,25-62-67,-3 0-1,-3-2 0,-2-1 1,-2-8 81,23-86 671,-31 130-443,-14 49-30,-22 111 302,-7 87-500,26-157 29,5-22-65,2 1 0,1 14 36,1-52-5,0 0 1,0 0-1,0 0 1,0 0-1,0 0 0,1 0 1,-1-1-1,0 1 1,0 0-1,0 0 1,0 0-1,0 0 1,0 0-1,0 0 1,0 0-1,1 0 1,-1 0-1,0 0 1,0 0-1,0 0 1,0 0-1,0 0 0,0 0 1,0 0-1,1 0 1,-1 0-1,0 0 1,0 0-1,0 1 1,0-1-1,0 0 1,0 0-1,0 0 1,0 0-1,0 0 1,1 0-1,-1 0 1,0 0-1,0 0 1,0 0-1,0 0 0,0 1 1,0-1-1,0 0 1,0 0-1,0 0 1,0 0-1,0 0 1,0 0-1,0 0 1,0 0-1,0 1 1,0-1-1,0 0 1,0 0-1,0 0 1,0 0-1,0 0 0,0 0 1,0 0-1,0 1 1,0-1-1,0 0 1,0 0-1,0 0 5,9-13-227,6-19-92,24-120-567,16-136 886,-46 235 214,-27 138 219,-22 112-361,33-155-144,2-1-1,1 1 1,3 35 72,8-53-207,-7-23 201,0-1 0,1 0 0,-1 0-1,0 0 1,1 1 0,-1-1 0,0 0 0,1 0-1,-1 0 1,0 0 0,1 1 0,-1-1 0,1 0-1,-1 0 1,0 0 0,1 0 0,-1 0 0,1 0 0,-1 0-1,0 0 1,1 0 0,-1 0 0,1-1 0,-1 1-1,0 0 1,1 0 0,-1 0 0,0 0 0,1 0-1,-1-1 1,0 1 0,1 0 0,-1 0 6,3-3-21,0 1 1,-1-1-1,1 0 1,-1 1-1,0-1 1,0 0-1,0 0 1,0 0-1,0-1 1,0-2 20,15-37 58,-3 0 0,-2-1-1,5-32-57,16-137 1076,-31 201-997,-38 168 127,23-87-212,4-32-41,2 1-1,1-1 1,3 1 0,0 1-1,4 28 48,-1-66-4,0-1 0,0 0 0,-1 0 0,1 1 0,0-1 0,0 0 1,0 1-1,0-1 0,0 0 0,0 1 0,0-1 0,1 0 0,-1 1 0,0-1 0,0 0 0,0 0 0,0 1 0,0-1 0,0 0 0,0 0 0,1 1 0,-1-1 0,0 0 1,0 0-1,0 1 0,1-1 0,-1 0 0,0 0 0,0 0 0,1 1 0,-1-1 0,0 0 0,0 0 0,1 0 0,-1 0 0,0 0 0,1 1 0,-1-1 4,9-10-97,5-19 3,-1-20 374,-2 0 0,-3 0 0,-1-1 0,-2-27-280,-7 119-24,-2-1 1,-2 0-1,-6 18 24,3-18-34,2 0 0,3 1 0,0 18 34,9-27-166,2-30 42,1-21 78,11-64 360,-4-1 1,-4 0 0,1-65-315,-14 211-11,0-33-37,1 0 0,2 0 0,3 15 48,1-40-361,2-13 141,4-16-101,-7 11 345,-1-1-1,-1 1 0,0-1 0,-1 1 1,0-1-1,-1 0 0,0 0 0,-2 1 0,1-1 1,-4-11-24,5 25 2,0 0 1,0 0 0,0 0-1,0 1 1,0-1 0,-1 0-1,1 0 1,0 0 0,0 0-1,0 1 1,0-1-1,0 0 1,0 0 0,0 0-1,-1 0 1,1 0 0,0 0-1,0 0 1,0 1 0,0-1-1,0 0 1,-1 0 0,1 0-1,0 0 1,0 0 0,0 0-1,0 0 1,-1 0 0,1 0-1,0 0 1,0 0 0,0 0-1,0 0 1,-1 0 0,1 0-1,0 0 1,0 0 0,0 0-1,0 0 1,-1 0 0,1 0-1,0 0 1,0 0 0,0-1-1,0 1 1,-1 0 0,1 0-1,0 0 1,0 0 0,0 0-1,0 0 1,0 0-1,0-1 1,0 1 0,-1 0-1,1 0 1,0 0 0,0 0-1,0 0 1,0-1 0,0 1-1,0 0 1,0 0 0,0 0-1,0-1 1,0 1-3,-8 26 24,-1 36-37,3 8 66,5-49-204,0-18-58,1-5-121,4-66 50,-1 50 318,-2 0 0,0 0-1,-1 0 1,-1 0-1,-1 0 1,0 0 0,-3-7-38,5 25 1,0 0 1,0 0 0,0 0 0,0 1 0,0-1-1,0 0 1,0 0 0,0 0 0,0 0 0,0 0-1,0 0 1,0 0 0,0 1 0,0-1 0,0 0-1,-1 0 1,1 0 0,0 0 0,0 0 0,0 0-1,0 0 1,0 0 0,0 0 0,0 0-1,0 0 1,0 1 0,-1-1 0,1 0 0,0 0-1,0 0 1,0 0 0,0 0 0,0 0 0,0 0-1,0 0 1,-1 0 0,1 0 0,0 0 0,0 0-1,0 0 1,0 0 0,0 0 0,0 0 0,-1 0-1,1 0 1,0 0 0,0-1 0,0 1-1,0 0 1,0 0 0,0 0 0,0 0 0,0 0-1,0 0 1,-1 0 0,1 0 0,0 0 0,0 0-1,0 0 1,0-1 0,0 1 0,0 0 0,0 0-1,0 0 1,0 0 0,0 0 0,0 0-1,0 0 1,0-1 0,0 1-2,-7 16 42,-4 21-15,-51 369 720,61-379-868,1-27 113,0 0-1,0 0 1,0-1-1,1 1 1,-1 0-1,0 0 1,0 0-1,0 0 1,0 0-1,0 0 1,0 0-1,0 0 1,0-1-1,0 1 1,0 0-1,0 0 1,0 0-1,1 0 1,-1 0-1,0 0 1,0 0 0,0 0-1,0 0 1,0 0-1,0 0 1,0 0-1,1 0 1,-1 0-1,0 0 1,0 0-1,0 0 1,0 0-1,0 0 1,0 0-1,0 0 1,1 0-1,-1 0 1,0 0-1,0 0 1,0 0-1,0 0 1,0 0-1,0 0 1,0 0-1,0 0 1,1 0-1,-1 0 1,0 0-1,0 0 1,0 0-1,0 1 1,0-1 0,0 0-1,0 0 1,0 0-1,0 0 1,0 0-1,0 0 1,0 0-1,1 0 1,-1 1-1,0-1 1,0 0-1,0 0 1,0 0-1,0 0 1,0 0-1,0 0 9,16-43-1076,4-53-5946,1-41 7022,-17 113-1867</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4T17:19:01.575"/>
    </inkml:context>
    <inkml:brush xml:id="br0">
      <inkml:brushProperty name="width" value="0.1" units="cm"/>
      <inkml:brushProperty name="height" value="0.1" units="cm"/>
      <inkml:brushProperty name="color" value="#FFFFFF"/>
    </inkml:brush>
  </inkml:definitions>
  <inkml:trace contextRef="#ctx0" brushRef="#br0">0 1 32767,'88'6'0,"-63"-6"0,-23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4T17:19:07.473"/>
    </inkml:context>
    <inkml:brush xml:id="br0">
      <inkml:brushProperty name="width" value="0.1" units="cm"/>
      <inkml:brushProperty name="height" value="0.1" units="cm"/>
      <inkml:brushProperty name="color" value="#FFFFFF"/>
    </inkml:brush>
  </inkml:definitions>
  <inkml:trace contextRef="#ctx0" brushRef="#br0">1126 11 32767,'-12'5'0,"-1"0"0,0 0 0,0-1 0,0-1 0,0 0 0,-1-1 0,-5 0 0,-5 2 0,-10-1 0,1-1 0,-1-2 0,-21-2 0,-17 0 0,69 2 0,0 1 0,-1 0 0,1 0 0,0 0 0,0 0 0,0 1 0,0-1 0,1 1 0,-1 0 0,0 0 0,0 1 0,-29 13 0,14-12 0,13-4 0,1 1 0,0 0 0,0 0 0,0 0 0,0 1 0,0-1 0,0 1 0,-2 1 0,-1-2 0,0 0 0,0 0 0,0-1 0,0 1 0,0-2 0,-1 1 0,1-1 0,0 0 0,-1-1 0,-10-4 0,-1 2 0,1-1 0,-1 2 0,0 1 0,1 0 0,-18 1 0,28 1 0,0-1 0,0 0 0,0-1 0,0 1 0,0-2 0,-1 1 0,-17-6 0,-79-3-315,87 7 258,4 0-44,0 2-1,0 0 0,0 0 0,-4 1 102,-28-14-1342,32 19 1323,14-4 29,-1 1 0,1-1 0,-1 0 0,1 1 0,-1-1 0,0 0 0,1 0 0,-1 1 0,1-1 0,-1 0 0,0 0 0,1 0 0,-1 0 0,1 0 0,-1 0 0,0 0 0,1 0 0,-1 0 0,0 0 0,1 0 0,-1 0 0,1-1 0,-1 1 0,0 0 0,1 0 0,-1-1 0,1 1 1,-1 0-12,-1-2 35,0 1 0,0 0 0,0 1 0,0-1 0,0 0 0,0 1 0,-1-1 0,1 1 0,0-1 0,0 1 0,0 0 0,-1 0 0,1 0-34,-1 0 18,1 0-1,-1 0 1,1 0-1,-1-1 1,1 1 0,-1-1-1,1 1 1,0-1-1,-1 0 1,1 0-1,-1 0-17,0-1 203,7 5 217,15 3 182,-1-6-602,0 1 0,0 1 0,-1 0 0,1 1 0,-1 1 0,11 4 0,15 3 0,1-2 0,0-2 0,8-1 0,23 3 0,-51-6 0,0-2 0,1-1 0,0-1 0,-1 0 0,0 1 0,0 1 0,5 2 0,-3 0 0,0-2 0,0 0 0,3-2 0,-6 0 0,1 1 0,0 1 0,0 1 0,0 2 0,-10-3 0,0 0 0,0-1 0,0 0 0,0-1 0,13-2 0,51-2 0,-72 5 0,-1 1 0,1 0 0,-1 0 0,0 0 0,1 0 0,-1 1 0,0 0 0,0 0 0,0 1 0,0-1 0,0 1 0,2 2 0,-4-3 0,0-1 0,0 1 0,0 0 0,0-1 0,0 0 0,0 1 0,1-1 0,-1 0 0,0-1 0,1 1 0,-1-1 0,1 1 0,-1-1 0,1 0 0,-1-1 0,0 1 0,1 0 0,-1-1 0,1 0 0,-1 0 0,1 0 0,11-4 0,0-2 0,-1 1 0,1-2 0,4-3 0,-11 5 0,1 1 0,-1 0 0,1 1 0,0-1 0,1 2 0,-1 0 0,1 0 0,0 0 0,-1 1 0,1 1 0,32 1 0,-82 19 0,32-14 0,-1-1 0,0 0 0,-1 0 0,1-1 0,-1 0 0,1-1 0,-1 1 0,0-2 0,0 0 0,-6 0 0,-14-3 0,32-3 0,14-3 0,-3 4 0,-1 0 0,0 2 0,1-1 0,0 1 0,0 1 0,-1 0 0,1 1 0,0 1 0,0-1 0,0 2 0,-1 0 0,10 3 0,-1-2 0,16 1 0,1-2 0,30-3 0,-17 0 0,-50 1 0,18 0 0,1 0 0,-1 1 0,0 1 0,0 1 0,2 1 0,-3 0 0,0-1 0,0 0 0,0-2 0,0 0 0,1-1 0,-1-1 0,0-1 0,0 0 0,0-1 0,0-1 0,6-3 0,-17 6 0,-1 0 0,1 0 0,-1 1 0,1 0 0,0 0 0,-1 0 0,1 1 0,-1 0 0,1 0 0,1 1 0,59 7 0,-64-9 0,90-5 0,-49-7 0,-38 9 0,1 1 0,0 0 0,1 0 0,-1 1 0,0 0 0,0 0 0,2 0 0,-2 1 0,0-1 0,0 0 0,0 0 0,-1 0 0,1-1 0,4-2 0,24-5 0,11 3 0,1 3 0,26 1 0,-3-2 0,-60 3 0,1 1 0,-1 0 0,0 0 0,0 1 0,0 1 0,1-1 0,-1 2 0,-1-1 0,11 5 0,-8-3 0,1 0 0,1-1 0,-1 0 0,0-1 0,12 0 0,258-2 0,-219 11 0,-35-14 0,-24 2 0,-1 0 0,1 1 0,-1-1 0,1 1 0,0 0 0,-1 0 0,1 1 0,-1-1 0,1 1 0,-1 0 0,1 0 0,2 2 0,7 0 0,3 3 0,-15-5 0,-1 1 0,1-1 0,0 0 0,0-1 0,-1 1 0,1 0 0,0 0 0,0-1 0,0 1 0,0-1 0,0 0 0,0 0 0,0 1 0,0-1 0,0 0 0,0-1 0,0 1 0,0 0 0,0-1 0,1 1 0,-1 0 0,0 0 0,0 0 0,0 0 0,0 1 0,0-1 0,0 0 0,0 1 0,0-1 0,0 1 0,0 0 0,0 0 0,0 0 0,2 1 0,1-1 0,0 0 0,0 0 0,1 0 0,-1 0 0,0-1 0,1 0 0,-1 0 0,1-1 0,-1 1 0,0-1 0,1 0 0,-1 0 0,0-1 0,0 0 0,4-2 0,1 0 0,0 0 0,0 0 0,1 1 0,-1 0 0,1 1 0,-1 0 0,1 0 0,0 2 0,-1-1 0,1 1 0,9 1 0,69-16 0,-76 50 0,-7-32 0,-4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4T17:19:07.817"/>
    </inkml:context>
    <inkml:brush xml:id="br0">
      <inkml:brushProperty name="width" value="0.1" units="cm"/>
      <inkml:brushProperty name="height" value="0.1" units="cm"/>
      <inkml:brushProperty name="color" value="#FFFFFF"/>
    </inkml:brush>
  </inkml:definitions>
  <inkml:trace contextRef="#ctx0" brushRef="#br0">6 1 32767,'-2'3'0,"-1"0"0</inkml:trace>
  <inkml:trace contextRef="#ctx0" brushRef="#br0" timeOffset="1">4 7 32767</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4T17:19:08.149"/>
    </inkml:context>
    <inkml:brush xml:id="br0">
      <inkml:brushProperty name="width" value="0.1" units="cm"/>
      <inkml:brushProperty name="height" value="0.1" units="cm"/>
      <inkml:brushProperty name="color" value="#FFFFFF"/>
    </inkml:brush>
  </inkml:definitions>
  <inkml:trace contextRef="#ctx0" brushRef="#br0">1 1 32767,'2'0'0,"-2"0"0,3 0 0,-3 0 0,4 0 0,-4 0 0,4 0 0,-4 0 0</inkml:trace>
  <inkml:trace contextRef="#ctx0" brushRef="#br0" timeOffset="1">16 1 32767,'3'0'0,"-3"0"0,2 0 0,-2 0 0,3 3 0,-3 0 0,2-3 0,1 0 0,-3 3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4T17:19:08.485"/>
    </inkml:context>
    <inkml:brush xml:id="br0">
      <inkml:brushProperty name="width" value="0.1" units="cm"/>
      <inkml:brushProperty name="height" value="0.1" units="cm"/>
      <inkml:brushProperty name="color" value="#FFFFFF"/>
    </inkml:brush>
  </inkml:definitions>
  <inkml:trace contextRef="#ctx0" brushRef="#br0">2 1 32767,'-2'0'0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4T17:19:09.149"/>
    </inkml:context>
    <inkml:brush xml:id="br0">
      <inkml:brushProperty name="width" value="0.1" units="cm"/>
      <inkml:brushProperty name="height" value="0.1" units="cm"/>
      <inkml:brushProperty name="color" value="#FFFFFF"/>
    </inkml:brush>
  </inkml:definitions>
  <inkml:trace contextRef="#ctx0" brushRef="#br0">1194 12 32767,'-20'-4'0,"0"1"0,-1 1 0,1 0 0,-1 2 0,1 0 0,-1 2 0,1 0 0,0 1 0,-17 5 0,3-2 0,0-2 0,-29 1 0,39-5 0,0 1 0,0 1 0,0 1 0,1 2 0,-20 5 0,27-7 0,1-1 0,-1 0 0,0-1 0,0-1 0,-14-1 0,-52 3 0,-18 5 0,65-5 0,1 0 0,-32 8 0,47-7 0,0-2 0,0 0 0,0-1 0,-18-2 0,-16 0 0,44 1 0,1-1 0,-1 1 0,0-1 0,1-1 0,0 0 0,-1 0 0,1 0 0,-4-4 0,4 1 0,8 4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4T17:19:09.484"/>
    </inkml:context>
    <inkml:brush xml:id="br0">
      <inkml:brushProperty name="width" value="0.1" units="cm"/>
      <inkml:brushProperty name="height" value="0.1" units="cm"/>
      <inkml:brushProperty name="color" value="#FFFFFF"/>
    </inkml:brush>
  </inkml:definitions>
  <inkml:trace contextRef="#ctx0" brushRef="#br0">1 5 32767,'0'-1'0,"0"-1"0,0 0 0,0 2-624,0 0-321,0 0-367,2 0-353,1 0-496,-3 0-416,2 0-305,-2 0-239</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4T17:19:26.808"/>
    </inkml:context>
    <inkml:brush xml:id="br0">
      <inkml:brushProperty name="width" value="0.1" units="cm"/>
      <inkml:brushProperty name="height" value="0.1" units="cm"/>
      <inkml:brushProperty name="color" value="#FFFFFF"/>
    </inkml:brush>
  </inkml:definitions>
  <inkml:trace contextRef="#ctx0" brushRef="#br0">46 0 18617,'0'0'-11,"0"0"16,0 0-15,0 0-1,0 0 22,0 0 7,0 0-2,0 51-16,0-40 22,-1-7-3,1 0 1,0 0-1,0 0 1,0-1-1,0 1 1,1 0-1,0 0 1,0-1-1,0 1 1,0 0-1,0-1 1,1 1-1,0 0-19,-1-1 30,0-1 0,-1 1-1,1 0 1,-1 0 0,0-1 0,0 1 0,0 0 0,0 0-1,0 0 1,0-1 0,-1 1 0,1 0 0,-1 0 0,0-1-1,0 1-29,-2 13 233,-5 59-78,0-39 66,8-35-183,0-1 53,-16 28 960,15-12-816,0-11-129,1-1-1,-1 1 1,1 0-1,0 0 1,0-1-1,1 1 0,-1 0 1,1 0-1,0 0-105,1-1 14,0-1 0,0 1 0,-1 0 0,0 0 0,0 0 0,0 0 0,0 0 0,-1 0 0,0 0 0,1 0 0,-1 2-14,-3 60 259,2-29-178,1 51-12,0-88-48,-3 50 22,6 134 1291,-11-112-1006,5 68 166,3-140-435,0 46 47,0 57 17,-4 48 296,4-150-403,-3 43-30,1-38 17,0 0 0,1 0 0,0 0 0,0 0 0,0 0 1,1 0-1,0 0 0,0 2-3,0-8-6,0 48 574,0-24-478,0-43 69,0-212-338,11 115-227,-13 85 350,1 20 45,1 1 0,0-1 0,0 0-1,1 0 1,1-3 11,1-5-6,-1 0 0,0 0 0,-2 1 0,0-4 6,11-25 8,-11-70-2,-6 46 18,-2 7 45,1-16-77,10-36-35,-3 115 35,0 1 19,0-45 74,1 42-78,1 0 0,-1-1 0,0 1 0,0-1 0,-1 1 0,1-1-1,-1 1 1,1-1 0,-1-2-7,5-26 64,0 14 88,-5 34-91,-3 72-72,3-86 14,2-2-8,-1 0-14,-1 0 22,0 0-9,0 0 17,0 0 0,0 0-25,0 0-7,0 1 26,-6 72 9,9-457-420,-3 288 377,3 56 53,-3 39-35,0 1 25,0 0 7,0 0-29,0 0-3,0 0 22,16 12-179,-11-26 144,-5 14 24,0-1 0,0 1 0,0 0 0,0 0 0,1 0 0,-1 0 0,0 0 0,0 0 0,0 0 0,1 0 0,-1 0 0,0 0 0,0 0 0,0 0 0,0 0 0,1 0 0,-1 0-1,0 0 1,0 0 0,0 0 0,0 0 0,1 1 0,-1-1 0,0 0 0,0 0 0,0 0 0,0 0 0,1 0 0,-1 0 0,0 0 0,0 1 0,0-1 0,0 0 0,0 0 0,0 0 0,0 0 0,0 0-1,1 1 1,-1-1 0,0 0 0,0 0 0,0 0 0,0 1 0,0-1 0,0 0 0,0 0 0,0 0 0,0 0 0,0 1 0,0-1 0,0 0 0,0 0 0,0 0 0,0 0 0,0 1 0,0-1 0,0 0 0,-1 0-1,1 0 1,0 0 0,0 1 0,0-1 0,0 0 0,0 0 0,0 0 0,-1 0 0,1 1-13,0-1 5,0 0 32,0 0-3,0 0-34,0 0 21,0 0 2,0 0-20,0 0-6,0 0-3,0 0 0,0 0 38,0 0 0,0 0-9,1-3 40,-2 9-156,-1 12-4261,1-13 1881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4T17:20:15.370"/>
    </inkml:context>
    <inkml:brush xml:id="br0">
      <inkml:brushProperty name="width" value="0.1" units="cm"/>
      <inkml:brushProperty name="height" value="0.1" units="cm"/>
      <inkml:brushProperty name="color" value="#FFFFFF"/>
    </inkml:brush>
  </inkml:definitions>
  <inkml:trace contextRef="#ctx0" brushRef="#br0">52 29 9572,'1'-1'3787,"3"-3"-2112,-2 6-1372,-1 0 0,0 1 0,1-1 0,-1 0 0,0 1 1,0-1-1,-1 1 0,1-1 0,0 1 0,-1-1 0,0 2-303,0-4-26,0 0 50,0 0 26,17-26 1530,-15 19-945,0 20-336,-2-13-342,0 0-24,0 0-13,0 0 35,0 0-1,0 0 14,0 0 59,0 0 0,0 0 2,0 0-37,-8-7-21,2-12 47,6 18-11,0 1-1,0 0 0,0 0 0,0-1 0,0 1 0,0 0 0,0 0 0,0-1 1,0 1-1,0 0 0,0-1 0,0 1 0,0 0 0,0 0 0,-1-1 1,1 1-1,0 0 0,0 0 0,0 0 0,0-1 0,-1 1 0,1 0 0,0 0 1,0 0-1,0-1 0,-1 1 0,1 0 0,0 0 0,0 0 0,-1 0 0,1 0 1,0-1-1,0 1 0,-1 0 0,1 0 0,0 0 0,-1 0 0,1 0 0,0 0 1,0 0-1,-1 0 0,1 0 0,0 0 0,0 0 0,-1 0 0,1 0 1,0 0-1,-1 1 0,1-1 0,0 0 0,0 0 0,-1 0 0,1 0 0,0 0 1,0 1-1,0-1 0,-1 0 0,1 0 0,0 0 0,0 1 0,0-1 0,-1 0 1,1 0-1,0 1-6,4 13 287,-4-14-279,0-1 0,0 1 0,0 0 0,0 0 0,-1 0 0,1-1 0,0 1 0,0 0 0,0 0 1,0 0-1,0-1 0,0 1 0,0 0 0,0 0 0,0 0 0,0-1 0,0 1 0,0 0 0,0 0 0,0 0 0,1 0 0,-1-1 0,0 1 0,0 0 0,0 0 0,0 0 1,0-1-1,0 1 0,0 0 0,0 0 0,1 0 0,-1 0 0,0 0 0,0-1 0,0 1 0,0 0 0,1 0 0,-1 0 0,0 0 0,0 0 0,0 0 0,0 0 0,1 0 1,-1 0-1,0 0 0,0 0 0,0 0 0,1 0 0,-1 0 0,0 0 0,0 0 0,0 0 0,1 0 0,-1 0 0,0 0 0,0 0 0,0 0 0,1 0 0,-1 0 0,0 0 1,0 0-1,0 0 0,0 0 0,1 1 0,-1-1-8,0-1 21,0-7 200,15 83 468,-10 65 100,-5-139-794,0-1 10,-5 38 81,-5 136 55,5 0 926,-6-105-1059,11 192 851,0-272-856,0 1 0,0 0-1,-1-1 1,-1 1 0,0-1-1,0 1 1,-1 0 0,0 0-1,-1 0-2,1 0 15,1 1-1,0-1 1,0-1-1,1 1 0,0 0 1,1 0-1,1-10-14,-1 9 13,1 1 0,-2-1-1,1 0 1,-2 1 0,1-1-1,-2 1 1,1-1-13,-2-7-3,2 0 0,0 0 0,1 0 0,0-1 3,1-18-6,0 32 5,0 15 4,-4 59-19,2-49 4,1 0 0,0 0 0,2 0 0,1 12 12,8 59 48,-8-65-48,5 11-3,-4-25-3,0 1-1,-1-1 0,0 1 1,-1-1-1,-1 1 0,0-1 1,-1 7 6,1 3-4,0 174-7,-13-118 8,11-68 12,0 1 1,1-1-1,1 1 0,0 0 0,1 0 0,0-1 1,0 1-1,1-1 0,1 2-9,-2-4 3,0-1 0,0 1 1,0 0-1,-1 0 0,0 0 1,-1 0-1,1 0-3,-1 1 1,0 0-1,1-1 1,1 1-1,-1-1 1,1 1 0,1 0-1,0 4 13,-1 0 0,0-1 0,-1 1 1,0 0-1,-1 0 0,-1 8-13,-2 29 265,7 134 847,-13-85-485,5-56-449,2 0-1,2 9-177,-3 227 480,-5-194 64,7-31-448,1-38-88,0 1 1,1 0 0,0 0 0,2-1 0,0 1 0,0 0 0,5 10-9,-2-3 2,-1 1 0,-1-1-1,-1 0 1,-1 1 0,-1-1 0,-1 1 0,-1 1-2,0 45 24,10 42-42,-11 198-124,11-213 177,-6-89-37,2 18-9,-4-27 10,0 1 1,0-1-1,0 1 1,0-1-1,0 1 1,0 0 0,0-1-1,1 1 1,-2-1-1,1 1 1,0-1-1,0 1 1,0-1-1,0 1 1,0 0-1,0-1 1,0 1 0,-1-1-1,1 1 1,0-1-1,-1 1 1,1-1-1,0 1 1,-1-1-1,1 0 1,0 1 0,-1-1-1,1 1 1,-1-1-1,1 0 1,-1 0-19,1 0 19,0 0-16,0 0 27,0 0 16,0 0-8,0 0-11,0 0-19,0 0 30,0 0-41,-3 30 9,3-29 5,0-1 19,0 0 5,0 0-8,0 0-30,0 0 9,0 0 18,0 14 10,0-20-8,0 6-23,0 0-11,0 0-51,0 0-44,0 0-54,0 0-211,-2 9-4485,2-5 1761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4T17:20:28.613"/>
    </inkml:context>
    <inkml:brush xml:id="br0">
      <inkml:brushProperty name="width" value="0.1" units="cm"/>
      <inkml:brushProperty name="height" value="0.1" units="cm"/>
      <inkml:brushProperty name="color" value="#FFFFFF"/>
    </inkml:brush>
  </inkml:definitions>
  <inkml:trace contextRef="#ctx0" brushRef="#br0">67 17 9877,'0'-5'8848,"-2"-5"-6375,0 8-2580,1 19 1216,12 78 1404,0-5-1371,-11 63-190,-9-93-853,-4 9 173,-2 10-101,15 109 333,-11-140-358,11-38 21,1 33 206,-2-1 0,-2 0 1,-1 0-1,-6 18-373,8-48 48,0 0 0,1 0 1,1 0-1,0 1 0,1 2-48,0-4 3,0 0 0,-1-1 0,-1 1 0,0 0 0,0 0 0,-3 5-3,1 2 11,0 0 0,1 1 0,1-1 0,0 0 0,3 16-11,-2 4-18,0-37 37,0-1-27,0 0-3,3 32 14,-3-29-19,0 4 15,0-6 1,0 0 1,0 0-1,0 0 0,0 0 0,0 0 0,0 0 0,0 0 1,0 0-1,1-1 0,-1 1 0,0 0 0,0 0 0,1 0 1,-1 0-1,1 0 0,-1 0 0,1-1 0,-1 1 1,1 0-1,-1 0 0,1-1 0,0 1 0,-1 0 0,8 9-19,-8-10-3,0 0 9,0 0 18,0 0-7,0 0 18,0 0-19,0 0 0,0 0-47,0 0-9,9-32-5,-7 25 59,-2 1 22,1-14 157,8 38 51,-8-15-202,0 1 0,0 0 1,-1 0-1,1 0 0,-1 0 0,0-1 1,0 1-1,0 0 0,-1 0 0,0 1-23,0 14 51,1-18-57,0 27 81,0-28-64,0 0-17,0 0 12,0 0-12,0 0 17,0 0 5,0 0 0,0 0 0,0 0 0,0 0 0,0 0-5,0 0-22,0 0-5,0 0 0,0 0 8,0 0 29,0 0-7,0 0-20,0 0 20,0 0 4,0 0-31,0 0 21,0 0 3,0 0-22,0 0 0,0 0 17,0 0-17,0-4 16,-1-1-1,2 1 1,-1-1 0,0 1-1,1 0 1,0-1 0,0 1-1,1-3-4,-2-21 0,0 28 19,0 0-27,0 0-3,0 0 17,0 0-9,0 0 19,0 0-24,0 0-11,0 0-10,0 0-3,0 0 8,0 0 27,0 0-17,0 0-20,0 0-41,0 0-98,0 0-169,0 0-210,0 0-257,0 0-319,0 0-2825,-1-5 1391,-3 1-629</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4T17:17:59.313"/>
    </inkml:context>
    <inkml:brush xml:id="br0">
      <inkml:brushProperty name="width" value="0.1" units="cm"/>
      <inkml:brushProperty name="height" value="0.1" units="cm"/>
      <inkml:brushProperty name="color" value="#FFFFFF"/>
    </inkml:brush>
  </inkml:definitions>
  <inkml:trace contextRef="#ctx0" brushRef="#br0">41 171 13430,'-18'-15'3618,"11"15"-2594,11 10-525,11 19-242,-1 0-1,-2 0 0,0 1 1,-2 1-1,-2 0 1,-1 0-1,0 8-256,26 90 716,-31-126-729,1-10-15,-1-10-43,-6-34-37,-1 0 1,-3 0 0,-11-34 107,4 11 60,-5-34 28,33 197 368,-10-54-433,1 1 1,2-1-1,2 0 0,1-1 1,2 1-1,1-2 0,7 12-23,-19-44-1,1 0 1,-1 0-1,1 0 0,-1 0 0,1 0 0,-1 0 1,1 0-1,0 0 0,-1 0 0,1-1 1,0 1-1,0 0 0,0 0 0,0-1 0,0 1 1,0 0-1,0-1 0,0 1 0,0-1 1,1 1 0,-2-1-3,1 0 1,-1-1-1,1 1 1,0 0 0,-1-1-1,1 1 1,-1 0 0,1-1-1,-1 1 1,1 0-1,-1-1 1,1 1 0,-1-1-1,0 1 1,1-1-1,-1 1 1,0-1 0,1 1-1,-1-1 1,0 0 0,0 1-1,1-1 1,-1 1-1,0-1 1,0 0 2,7-48-178,-12-32-30,-3 0 0,-4 1 1,-12-34 207,17 77 4,7 102 171,-2-23-121,1-8-36,1 0 0,2 0 0,2 0 0,1 0 0,1 0 0,2-1 0,12 31-18,-18-61 1,-1 1 1,1-1 0,0 0 0,0 0 0,0-1 0,0 1 0,0 0 0,1 0-1,1 0-1,-4-3 1,0 1 0,0-1 0,1 0 0,-1 0 0,0 0 0,1 1 0,-1-1 0,0 0 0,0 0 0,1 0 0,-1 0 0,0 0 0,1 0 0,-1 1 0,1-1 0,-1 0 0,0 0 0,1 0-1,-1 0 1,0 0 0,1 0 0,-1-1 0,0 1 0,1 0 0,-1 0 0,0 0 0,1 0 0,-1 0 0,0 0 0,1-1 0,-1 1 0,0 0-1,6-20 9,-5-50-217,-4 0 0,-3-10 208,-3-89-105,10 168 87,2 6 6,6 20-2,7 35 2,-6 2 32,-1-4-2,2-2 0,14 41-18,-13-75-40,-12-22 39,0 0 0,1 0 0,-1 0 0,0 0 1,0 0-1,1 0 0,-1 0 0,0 0 0,0 0 0,1 0 1,-1 0-1,0 0 0,0 0 0,1 0 0,-1 0 0,0-1 1,0 1-1,1 0 0,-1 0 0,0 0 0,0 0 0,0-1 1,1 1-1,-1 0 0,0 0 0,0 0 0,0-1 0,0 1 1,0 0-1,0 0 0,1-1 0,-1 1 0,0 0 0,0 0 1,0-1-1,0 1 0,0 0 0,0-1 0,0 1 0,0 0 1,0 0-1,0-1 1,4-45-82,-7-19-243,-7-41 325,2 42-278,2-44 278,8 127 30,0 1 1,1-1-1,5 16-30,2 14 45,6 45 28,5-1 1,7 11-74,-17-81 45,-7-35-139,-6-43-463,-12-69-809,6 68 1261,3-1 0,2 1 0,4-39 105,-2 94 15,1-1 0,0 1 0,0 0 0,0-1 0,0 1 0,0 0 0,1-1 0,-1 1 0,0 0-1,1-1 1,-1 1 0,1 0 0,-1 0 0,1-1 0,-1 1 0,1 0 0,0 0 0,0 0-1,0 0-14,0 1 15,-1 0 0,1 1 0,0-1 0,-1 0 0,1 1-1,0-1 1,-1 1 0,1-1 0,-1 1 0,1 0 0,-1-1-1,1 1 1,-1 0 0,1-1 0,-1 1 0,0 0 0,1-1-1,-1 1 1,0 0 0,1 0 0,-1 0-15,17 52 523,-1 32 339,-1 31-862,2 6 155,-10-96-107,-3-20-16,-2-18-56,-15-269-144,14 288 317,0 0 0,1 0 1,-1 0-1,1-1 0,1 1 0,0 1-149,8 24 297,47 293 928,-56-315-1233,2 8 23,-3-16-36,0-8-45,-15-317-1884,13 293 1913,1-19-2,2 0 0,4-21 39,-3 58 69,1 11-7,4 21 45,4 33 74,3 95 376,2 13-213,-13-127-317,-1-9-11,-2-50-21,-2-50-24,2-87-22,5 140 56,2 29 79,9 37 122,-14-37-184,25 104 334,-23-81-302,2-1 0,1-1 0,9 20-54,-17-48 0,0 0 0,0 0-1,0 0 1,1 0 0,-1 0 0,0-1 0,0 1 0,0 0 0,0 0 0,0 0 0,0 0 0,0 0-1,1 0 1,-1 0 0,0 0 0,0 0 0,0 0 0,0 0 0,0 0 0,0 0 0,1 0 0,-1 0-1,0 0 1,0 0 0,0 0 0,0 0 0,0 0 0,1 0 0,-1 0 0,0 0 0,0 0 0,0 0-1,0 0 1,0 1 0,0-1 0,0 0 0,0 0 0,1 0 0,-1 0 0,0 0 0,0 0 0,0 0-1,0 0 1,0 1 0,0-1 0,0 0 0,0 0 0,0 0 0,0 0 0,0 0 0,0 0-1,0 1 1,0-1 0,0 0 0,0 0 0,0 0 0,0 0 0,0 0 0,0 0 0,0 1 0,0-1-1,0 0 1,0 0 0,2-18-109,-6-27-247,-4-10-207,-11-57-191,6 0 0,2-66 754,25 222 633,7 81-17,16 115-432,-48-318-136,1 22-126,3 0 1,2-26 77,5 15-13,27 180 506,-14-58-482,3 1 0,17 37-11,-33-92 0,0 0 0,1 0 0,-1 0 0,0-1 0,0 1 1,0 0-1,1 0 0,-1 0 0,0 0 0,1-1 0,-1 1 0,1 0 1,-1 0-1,1-1 0,-1 1 0,1 0 0,-1-1 0,1 1 0,0-1 0,-1 1 1,1-1-1,0 1 0,-1-1 0,1 1 0,0-1 0,0 0 0,0 1 1,-1-1-1,1 0 0,6-21-20,-5-42-122,-6 10-152,-7-32 294,4 39 251,2-1 0,1-16-251,5 76 77,1 1 0,0-1 0,1 0 0,1 1 0,1 2-77,10 44 13,-1 16 19,10 22-32,-13-54 16,-1-19-35,-4-42-5,-4-48-40,-2 63 59,-7-280-305,17 331 885,-1-14-419,2 34 99,-1-2-170,3 0 0,3-1-85,-14-59-28,-1-12-58,-5-30-219,-8-52-557,0 11 363,5 0 0,1-57 499,30 198 1022,-4 17-250,3 48-772,13 53 130,-43-290-848,-4 14 606,2-75 112,9 168 21,0 0-1,0 0 1,0 0-1,0 0 1,0 0-1,0 0 1,0 0-1,0 0 1,0 0-1,0 0 1,0 0-1,0 0 1,1 0-1,-1 0 1,0 0-1,0 0 1,0 0-1,0 0 1,0 0-1,0 0 1,0 0-1,0 0 1,0 0-1,0 0 1,0 0-1,0 0 1,0 0-1,0 0 1,0 0-1,0-1 1,0 1-1,0 0 1,0 0-1,1 0 1,-1 0-1,0 0 1,0 0-1,0 0 1,0 0-1,0 0-20,4 13 329,4 19-160,10 51-17,5 44-579,-25-172-399,-2 0-1,-5-17 827,2 16-87,3 1 0,0-19 87,18 104 445,-5-19-389,3 21-2,7 43-54,5 20 16,-18-92-124,-9-40-78,-9-44-275,-12-106 984,40 254 1133,7 16-1656,-4-22 238,4 44-238,-22-113-14,-1 0 0,0 0 1,1 1-1,-1-1 0,0 0 0,0 1 1,-1-1-1,1 0 0,0 0 0,-1 1 1,1-1-1,-1 0 0,0 0 0,-1 2 14,2-3-14,-1 0-1,0-1 0,1 1 0,-1 0 0,0 0 0,0-1 0,0 1 0,0 0 0,0-1 0,1 1 1,-1-1-1,0 1 0,0-1 0,0 1 0,-1-1 0,1 0 0,0 0 0,0 1 0,0-1 1,0 0-1,-1 0 15,-6-1-37,0 0 1,1 0-1,-1-1 1,0 0-1,0 0 1,1-1-1,-3-1 37,6 3 19,-90-28-27,84 26 12,-1 1 1,1 1-1,0 0 0,-1 0 1,1 1-1,0 1 0,-1-1 1,-6 3-5,15-3-4,0 0 1,1 1-1,-1-1 1,0 1-1,0 0 1,0-1-1,1 1 1,-1 0-1,1 0 1,-1 0-1,0 0 1,1 0-1,0 1 1,-1-1-1,1 0 1,0 1-1,0-1 1,-1 1-1,1 0 4,33-1-224,15-2-265,-31-1 316,0 1 0,0 1 0,0 1 0,-1 0 0,1 1 0,0 1 1,15 4 172,-31-7 2,0 0 0,0 0 0,1 0 0,-1 0 0,0 0 0,0 0 0,0 0 0,1 0 0,-1 0 0,0 0 0,0 0 0,0 0 0,0 0 0,1 1 0,-1-1 0,0 0 0,0 0 0,0 0 0,0 0 0,0 0 0,0 0 0,1 0 0,-1 1 0,0-1 0,0 0 0,0 0 0,0 0 0,0 0 0,0 0 0,0 1 0,0-1 0,0 0 0,0 0 0,0 0 0,1 0 0,-1 1 0,0-1 0,0 0 0,0 0 0,0 0 0,0 1 0,0-1 0,-1 0 0,1 0 0,0 0 0,0 0 0,0 1 0,0-1 0,0 0 0,0 0 0,0 0 0,0 0 0,0 0 0,0 1 0,0-1 0,-1 0 0,1 0 0,0 0 0,0 0-2,-18 9 97,-46 10 60,16-5-25,21-4-18,15-6 29,1 0 0,-1 0 0,1 1-1,0 1 1,0 0 0,0 0 0,1 1-1,-2 2-142,11-9 16,1 0-1,0 1 0,-1-1 0,1 0 0,0 0 0,-1 1 1,1-1-1,-1 0 0,1 0 0,0 1 0,-1-1 0,1 0 1,0 1-1,0-1 0,-1 1 0,1-1 0,0 0 1,0 1-1,0-1 0,-1 1 0,1-1 0,0 0 0,0 1 1,0-1-1,0 1 0,0-1 0,0 1 0,0-1 0,0 0 1,0 1-1,0-1 0,0 1 0,0-1 0,0 1 1,0-1-1,1 1 0,-1-1 0,0 0 0,0 1 0,0-1 1,1 1-1,-1-1 0,0 0 0,1 1-15,23 3 380,33-9-118,-24 1-246,1 1 1,-1 2-1,10 1-16,-15 0-22,-128 8-170,93-8 194,-26 0 239,-1 1-1,-27 5-240,51-4 44,-1 0-1,1 0 0,0 1 1,0 1-1,0 0 0,1 0 1,-1 1-1,1 0 1,0 0-1,0 1 0,-1 2-43,10-8 2,-1 0 0,1 1-1,0-1 1,0 0 0,0 0-1,-1 0 1,1 0 0,0 0-1,0 0 1,0 0-1,-1 1 1,1-1 0,0 0-1,0 0 1,0 0 0,0 0-1,0 1 1,0-1 0,-1 0-1,1 0 1,0 0 0,0 1-1,0-1 1,0 0 0,0 0-1,0 1 1,0-1 0,0 0-1,0 0 1,0 0-1,0 1 1,0-1 0,0 0-1,0 0 1,0 1 0,0-1-1,0 0 1,0 0 0,0 0-1,1 1 1,-1-1 0,0 0-1,0 0 1,0 0 0,0 1-1,0-1 1,0 0 0,1 0-1,-1 0 1,0 0 0,0 1-2,18 3 21,29-3-69,-40-1 36,18-1-227,1-1 1,0 0 0,-1-3 0,9-2 238,-19 4-160,-2-1 1,1-1 0,0 0-1,-1-1 1,0 0 0,0-1-1,-1 0 1,6-5 159,-18 12 11,1 0 1,-1 0-1,0-1 0,1 1 0,-1 0 1,1 0-1,-1 0 0,0-1 0,1 1 1,-1 0-1,0-1 0,1 1 0,-1 0 1,0-1-1,1 1 0,-1 0 0,0-1 1,0 1-1,1 0 0,-1-1 1,0 1-1,0-1 0,0 1 0,0-1 1,0 1-1,1 0 0,-1-1 0,0 1 1,0-1-1,0 1 0,0-1 0,0 1 1,0-1-1,-1 1 0,1-1 0,0 1 1,0 0-1,0-1 0,0 1 1,0-1-1,-1 1-11,-20-6 402,-29 6 39,-61 20-247,68-12-195,0-1 0,0-2 1,-19-1 0,-141 0 2,294 31-271,-68-25-165,0 0 1,0-2-1,1-1 1,8 1 433,-74-19 309,1-1 1,-10-6-310,11 3 163,-1 1-1,1 2 1,-2 2 0,0 2-1,0 2 1,-6 1-163,46 5 26,0 0 1,0 0-1,-1 0 0,1 0 1,0 1-1,0-1 0,0 1 1,0-1-1,0 1 0,-1 0 0,1 0 1,-1 1-27,4 3 180,17-3 12,42-2 154,42-7-346,-83 5-124,1-1 1,-1-1 0,-1-1 0,1 0-1,-1-1 1,0-1 0,6-4 123,-72 6-216,-67 7 219,19 0 274,1-4 0,-38-8-277,115 6 45,16 0-34,3 3-9,1 1-1,-1-1 0,1 1 0,-1 0 0,1 0 0,-1 0 1,1-1-1,-1 2 0,1-1 0,-1 0 0,1 0 0,-1 0 1,1 1-1,-1-1 0,1 1 0,0 0-1,77 29 11,22 8-150,-91-35 50,1-1 1,-1 0-1,0 0 0,1-1 0,-1-1 1,0 0-1,1 0 0,9-2 89,-19 2-2,-1 0 0,0 1 0,1-1 1,-1 0-1,1 0 0,-1 0 0,0 0 0,1 0 0,-1 0 0,0 0 0,1 0 0,-1 0 0,1 0 0,-1 0 0,0-1 0,1 1 0,-1 0 0,0 0 0,1 0 0,-1 0 0,1-1 0,-1 1 0,0 0 0,0 0 0,1-1 0,-1 1 0,0 0 0,1 0 0,-1-1 0,0 1 1,0 0-1,0-1 0,1 1 0,-1 0 0,0-1 0,0 1 0,0 0 0,0-1 0,0 1 0,0-1 0,1 1 0,-1 0 0,0-1 0,0 1 0,0-1 2,-18-12 4,-29-5 126,3 11 258,-1 1 1,0 3-1,1 1 1,-7 3-389,39-1 204,24 0-104,5 1-135,-1-1 1,1-1-1,-1 0 1,1-1-1,-1-1 1,1-1-1,0 0 35,14-11-622,11-3-1242,-14 13-4630,-21 5-3083</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4T17:20:51.938"/>
    </inkml:context>
    <inkml:brush xml:id="br0">
      <inkml:brushProperty name="width" value="0.1" units="cm"/>
      <inkml:brushProperty name="height" value="0.1" units="cm"/>
      <inkml:brushProperty name="color" value="#FFFFFF"/>
    </inkml:brush>
  </inkml:definitions>
  <inkml:trace contextRef="#ctx0" brushRef="#br0">144 45 8660,'-8'1'5548,"-3"3"-3031,-9 0-1247,20-4-1001,0 0 84,0 0-4,0 0-90,-21-21 872,22 14-923,-1 7-195,0-1 0,0 1 0,0 0 0,0 0 0,0-1 0,0 1-1,0 0 1,0-1 0,0 1 0,0 0 0,0 0 0,0-1 0,0 1 0,-1 0 0,1-1 0,0 1 0,0 0 0,0 0 0,0-1 0,0 1 0,0 0-1,-1 0 1,1 0 0,0-1 0,0 1 0,0 0 0,-1 0 0,1 0 0,0-1 0,0 1 0,-1 0 0,1 0 0,0 0 0,0 0 0,-1 0 0,1 0 0,0 0-1,-1 0 1,1 0 0,0-1 0,0 1 0,-1 0 0,1 0 0,0 0 0,-1 1 0,1-1 0,0 0 0,0 0 0,-1 0 0,1 0 0,0 0 0,0 0-1,-1 0 1,1 0 0,0 1 0,0-1 0,-1 0 0,1 0 0,0 0-13,-9 4-30,8-4 31,1 0 0,0 1-1,0-1 1,0 0 0,-1 0-1,1 1 1,0-1 0,-1 0-1,1 0 1,0 0-1,0 1 1,-1-1 0,1 0-1,0 0 1,-1 0 0,1 0-1,-1 0 1,1 0 0,0 0-1,-1 1 1,1-1 0,0 0-1,-1 0 1,1 0-1,0 0 1,-1-1 0,1 1-1,0 0 1,-1 0 0,1 0-1,0 0 1,-1 0 0,1 0-1,0-1 1,-1 1 0,1 0-1,0 0 1,-1 0-1,1-1 1,0 1 0,0 0-1,-1 0 1,1-1 0,0 1-1,0 0 1,-1-1 0,1 1-1,0 0 1,0 0 0,0-1-1,0 1 1,0-1-1,0 1 1,-1 0 0,1-1-1,0 1 1,0 0 0,0-1-1,0 1 1,0 0 0,0-1-1,0 1 1,1 0 0,-1-1-1,0 1 1,0 0-1,0-1 0,0 1 16,0 0 11,0 0-16,-44-14 509,44 14-518,0 0 1,0 0-1,-1 0 1,1 0-1,0 0 1,0 0-1,0 0 0,0 0 1,-1 0-1,1 0 1,0 0-1,0 0 1,0 0-1,-1 0 0,1 0 1,0 0-1,0 0 1,0 0-1,0 0 1,-1 0-1,1 1 0,0-1 1,0 0-1,0 0 1,0 0-1,0 0 1,0 0-1,0 1 0,-1-1 1,1 0-1,0 0 1,0 0-1,0 0 1,0 1-1,0-1 0,0 0 1,0 0-1,0 0 1,0 1-1,0-1 1,0 0-1,0 0 0,0 0 1,0 0-1,0 1 1,0-1-1,0 0 1,0 0-1,0 0 0,0 1 1,0-1-3,13 6 140,48-9 95,-60 3-222,-1 0-2,47 0 685,-39 2-596,0 0-1,0 0 1,-1 1 0,1 0-1,-1 1 1,4 2-100,-7-4 262,-3-1-238,1 1 0,0-1-1,0 0 1,0-1-1,-1 1 1,1 0-1,0 0 1,0-1 0,0 1-1,0-1 1,0 0-1,0 0 1,0 1 0,1-1-1,0-1-23,-2 1 16,30 0 142,141-2 1023,-102-5-802,-69 7-365,44 0 410,68 7-408,59-14 488,-172 7-496,0 0-13,0 0 10,1 0-8,78 16 155,-55-17 45,-13-1-104,1 1-1,-1 1 1,1 0 0,-1 1 0,1 0 0,-1 1 0,0 0 0,3 1-93,-9-2 20,1 1 1,-1-2-1,0 1 1,1-1 0,-1 0-1,1 0 1,-1 0-1,1-1 1,0 0-21,22 0 55,126 4-21,-154-3-39,0 0 21,37 6-35,90-11-5,-127 5 16,45 0 35,51-6 42,-44 6-45,-52 0-5,32 6 117,94-3 451,-33 9-523,5-12 21,-98 0-69,2 1-16,1-1 0,-1 0 1,0-1-1,0 1 0,1 0 0,-1-1 0,0 1 0,0-1 0,0 0 0,0 1 0,0-1 0,0 0 0,0 0 0,2-2 0,-1 2-17,3 0 87,1-1-1,0 1 0,-1 1 1,1-1-1,0 1 0,0 1 1,-1-1-1,6 2-69,15 0-16,29-2 104,-56 0-106,47 0 314,37 0-96,32 9 344,-116-9-509,0 0-11,0 0-3,45 3 270,23 6 21,52-11-237,-70 9 2,54 2 371,-26-3-440,-65-2-19,1-2-1,0 0 0,0 0 1,1-1-1,-1-1 0,11-1 12,15 0-284,22-5-31,-62 6 320,1 0-13,-11 0-20,0-1 0,0 0 0,0-1 0,0 0 0,1-1 0,-1 0 0,1 0 0,-9-5 28,17 7-21,1 0-6,0 1 14,0 0 23,0 0 1,0 0-14,0 0 27,0 0 6,0 0-12,0 0-7,0 0-16,0 0 21,0 0 21,0 0-10,0 0 10,0 0-21,0 0-21,0 0 7,0 0-23,0 0 10,1 2 12,0-1-1,1 0 1,-1 0-1,0 0 0,1 0 1,-1 0-1,0 0 1,1-1-1,-1 1 0,1 0 1,0-1-1,-1 1 0,1-1 1,-1 1-1,1-1 1,0 0-1,-1 0 0,1 0 1,0 0-1,-1 0 1,1 0-1,0 0 0,44-3 37,-41 0-38,0 1 0,1 0 0,0 0 1,-1 0-1,1 1 0,0 0 0,0 0 1,-1 0-1,1 1 0,0 0 0,0 0 0,0 0 1,0 1-1,0 0 0,-1 0 0,1 1 0,1 0 1,3 0 12,0 1-1,0-2 0,0 1 0,1-1 0,8-1-11,12 0 97,-30 0-68,12 0-42,-1 0 193,-7 1-175,1-1 0,0 0 0,-1 0 0,1-1 1,-1 0-1,1 0 0,-1 0 0,0 0 1,1-1-1,-1 0 0,0 0-5,50 8 160,54-6-163,-109 0-2,10 1 8,1 1 1,-1-1-1,0-1 1,0 0-1,6-1-3,-9 1 4,104 6-132,-111-6 126,0 0 15,0 0-26,0 0 21,0 0 8,0 0-6,1 0-13,0 0-1,0 0 0,0 0 0,0-1 0,0 1 0,0 0 1,0 0-1,0 0 0,-1-1 0,1 1 0,0 0 1,0-1-1,0 1 0,0-1 0,-1 1 0,1-1 1,0 1-1,-1-1 0,1 0 0,0 1 0,-1-1 1,1 0-1,-1 0 0,1 1 0,-1-1 0,1 0 0,-1 0 1,1 0 3,-33-4 18,25 3-36,0 0-1,0 0 1,0 1 0,0 0-1,0 0 1,-1 1-1,1 0 1,0 0-1,0 1 1,-1 0 0,-4 1 18,-1 3 26,10-3-29,0-1 0,0 1 0,0-1 0,0 0-1,0-1 1,0 1 0,0 0 0,0-1 0,-1 0 0,1 1 0,0-1 3,-22 0-501,15 1-114,0-1-1,-1 0 1,1-1-1,0 0 0,0 0 616,6 0-705,1 0-1,-1 0 0,1-1 0,-1 1 0,1-1 0,0 0 0,0 1 0,0-1 1,0-1-1,-1 1 706,-1-3-2618</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4T17:21:01.795"/>
    </inkml:context>
    <inkml:brush xml:id="br0">
      <inkml:brushProperty name="width" value="0.1" units="cm"/>
      <inkml:brushProperty name="height" value="0.1" units="cm"/>
      <inkml:brushProperty name="color" value="#FFFFFF"/>
    </inkml:brush>
  </inkml:definitions>
  <inkml:trace contextRef="#ctx0" brushRef="#br0">39 31 7619,'0'0'753,"0"0"-297,0 0-227,0 0-50,0 0 21,0 0 91,0 0 0,0 0 18,0 0 94,0 0-107,0 0 67,0 0-5,0 0-1,0 0 78,0 0 40,0 0 16,0 0 24,0 0-83,0 0-112,22-26 6395,-20 30-6787,-1 0 25,-9-3-106,7-1 78,1 0 49,0 0 10,0 0 10,0 0 38,-37 3-312,24-7 80,13 4 209,0 0 1,0 0-1,0 0 0,0 0 0,-1 0 1,1 0-1,0 0 0,0 0 0,0 0 0,-1 0 1,1 0-1,0 0 0,0 0 0,0 0 0,-1 0 1,1 0-1,0-1 0,0 1 0,0 0 1,0 0-1,0 0 0,-1 0 0,1 0 0,0 0 1,0-1-1,0 1 0,0 0 0,0 0 1,0 0-1,-1 0 0,1-1 0,0 1 0,0 0 1,0 0-1,0 0 0,0 0 0,0-1 1,0 1-1,0 0 0,0 0 0,0 0 0,0-1 1,0 1-1,0 0 0,0 0 0,0 0 0,0-1 1,0 1-1,0 0 0,0 0 0,1 0 1,-1 0-1,0-1 0,0 1 0,0 0 0,0 0 1,0 0-1,0 0 0,0 0 0,1-1 1,-1 1-1,0 0 0,0 0 0,0 0 0,0 0 1,1 0-1,-1 0 0,0 0-9,6 1 23,0 0 1,0 0-1,1-1 0,-1 1 0,0-1 0,0-1 1,0 1-1,5-2-23,13 1 25,55-4-484,-79 5 465,1 1-6,-1 0 0,1 0-1,0-1 1,0 1 0,0 0 0,0 0 0,0-1-1,0 1 1,0-1 0,0 1 0,1-1 0,-1 1-1,0-1 1,0 0 0,0 0 0,0 1 0,1-1 0,-1 0-14,-1 0 33,0 0 0,0 0-11,0 0-24,0 0 16,39 5-27,-37-5 30,35 6 151,44-2 183,-81-4-356,0 0 30,0 0 15,1 0-2,6 0 57,-4-1-82,0 1 0,-1-1 0,1 1 1,-1 0-1,1 0 0,-1 0 0,1 0 0,0 1 0,-1-1 0,1 1 0,-1-1 0,1 1 1,-1 0-1,0 0 0,1 0 0,0 0 1,-3 0 8,0-1 8,1 0-5,2 0-9,0 0 0,0 1 0,0-1 0,-1 1 1,1 0-1,0-1 0,-1 1 0,1 0 0,0 1 1,-1-1-1,2 1-2,-1 0 15,0 0 0,-1-1 1,1 0-1,0 0 0,0 0 0,0 0 1,0 0-1,-1-1 0,1 1 0,0-1 1,3 0-16,-7-1-25,0 0 1,0-1-1,0 1 0,0 0 1,0 0-1,-1-1 1,1 1-1,0 0 1,-1 0-1,1 0 1,-1 1-1,1-1 1,-1 0-1,1 1 1,-2-1 24,2 1 50,15-5 404,72 14 207,-78-11-343,-24 0-286,15 2-59,1 0 33,0 0 4,0 0-20,16-5-196,-13 5 214,-2 0-10,0 0 0,0 0 0,0 0 0,0 0 0,0 0 0,0-1 0,0 1 0,0 0 0,0-1 0,0 1 0,0-1 0,0 1 0,0-1 0,0 1 0,0-1 0,0 0 0,-1 1 0,1-1 0,0 0 0,0 0 2,4-4-3,-4 5 22,-1 0 10,0 0-5,34-2 0,-26 2 6,-6-1-31,0 1 1,0 0-1,-1-1 1,1 1-1,0 0 1,0 0-1,0 0 1,0 0-1,0 1 1,-1-1-1,1 0 1,0 1-1,0-1 1,0 1 0,-1 0-1,1 0 1,0 0-1,-1-1 1,1 2-1,-1-1 1,1 0-1,0 0 1,8 2-5,1-1-1,0 0 1,0 0 0,0-1-1,0-1 1,0 0 0,0-1-1,0 0 1,0 0 5,3-3-2,-1 2 0,1-1 0,-1 2 1,1 0-1,0 0 0,0 1 0,0 1 2,20-1-38,28 6-487,35-6 821,-97 0-315,0 0 27,5 0 13,-1 0 0,0 0 0,0 1 0,0 0-1,0 0 1,0 0 0,0 0 0,0 0 0,0 1-21,-1-1 14,1 1 0,0-1 0,0 0 1,0 0-1,0 0 0,0-1 0,0 1 1,4-1-15,-8 0-8,0 0 21,40 2 16,-37 0-27,0-1 0,0 0 0,1 1 0,-1-1 0,0 0-1,1-1 1,-1 1 0,0-1 0,1 1 0,-1-1 0,1 0-1,-1 0 1,1-1 0,-1 1 0,2-1-2,0 1 4,-1-1 0,1 1 0,-1 0 0,1 0 0,0 1 0,-1-1 0,1 1 0,-1 0 0,4 1-4,-4 0 109,0-1-1,1-1 1,-1 1-1,1-1 0,0 1 1,-1-1-1,1-1 1,-1 1-1,1-1 0,1 0-108,14 0 178,8 9 1087,-28-7-1174,0-1-27,47-5 352,23 1 712,-61 8-744,-6-3-2551,-6-8-1217,0 3 1385,0 0-359</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4T17:21:56.736"/>
    </inkml:context>
    <inkml:brush xml:id="br0">
      <inkml:brushProperty name="width" value="0.1" units="cm"/>
      <inkml:brushProperty name="height" value="0.1" units="cm"/>
      <inkml:brushProperty name="color" value="#FFFFFF"/>
    </inkml:brush>
  </inkml:definitions>
  <inkml:trace contextRef="#ctx0" brushRef="#br0">1903 0 9412,'-4'16'7253,"-8"20"-3399,15-23-3092,0 5-925,-2-15 141,-1-9 165,0 6-143,0 0 0,0-1 0,0 1 1,0 0-1,0 0 0,0 0 0,0 0 0,0-1 0,0 1 0,0 0 1,0 0-1,0 0 0,0 0 0,0 0 0,0-1 0,0 1 0,-1 0 0,1 0 1,0 0-1,0 0 0,0 0 0,0 0 0,0-1 0,0 1 0,-1 0 1,1 0-1,0 0 0,0 0 0,0 0 0,0 0 0,0 0 0,-1 0 0,1 0 1,0 0-1,0 0 0,0 0 0,0 0 0,-1 0 0,1 0 0,0 0 1,0 0-1,0 0 0,0 0 0,-1 0 0,1 0 0,0 0 0,0 0 0,0 0 1,0 0-1,0 0 0,-1 1 0,1-1 0,0 0 0,0 0 0,0 0 0,0 0 1,0 0-1,0 0 0,0 0 0,-1 1 0,1-1 0,0 0 0,0 0 1,0 0-1,-2 2 430,9-9-247,-4 3-189,-3 4 7,0 0 0,0-1 0,0 1 0,0 0 1,0 0-1,0 0 0,1-1 0,-1 1 0,0 0 1,0 0-1,0-1 0,0 1 0,1 0 0,-1 0 0,0 0 1,0-1-1,0 1 0,1 0 0,-1 0 0,0 0 1,0 0-1,0 0 0,1 0 0,-1 0 0,0-1 0,0 1 1,1 0-1,-1 0 0,0 0 0,0 0 0,1 0 1,-1 0-1,0 0 0,1 0 0,-1 0 0,0 0 0,0 0 1,1 0-1,-1 1 0,0-1 0,0 0 0,1 0 1,-1 0-1,0 0 0,0 0 0,0 0 0,1 1 0,-1-1 1,0 0-1,0 0 0,0 0 0,1 1 0,-1-1 1,0 0-1,0 0 0,0 0 0,0 1 0,0-1 0,0 0 1,1 0-1,-1 1 0,0-1 0,0 0 0,0 0 1,0 1-1,0-1-1,0 1 21,0-1-37,0 0-32,0 0 16,0 0-19,-44 2-693,39-2 682,0 0 1,0-1-1,0 0 1,0 0-1,1-1 1,-1 1-1,0-1 0,-2-2 62,2 2 3,0 0-1,1 1 0,-1-1 0,0 1 0,0 0 1,0 0-1,0 0 0,-3 0-2,7 1 13,1 0 3,-3 2 212,2-2-228,0 0 1,0 0 0,0 1 0,1-1 0,-1 0 0,0 1 0,0-1 0,0 1-1,0-1 1,1 1 0,-1-1 0,0 1 0,0 0 0,1-1 0,-1 1 0,1 0-1,-1 0 1,0-1 0,1 1 0,-1 0 0,1 0 0,0 0 0,-1 0 0,1 0-1,-8 12 272,8-13-273,0 0-1,0 0 1,0 0 0,0-1-1,0 1 1,0 0-1,0 0 1,0 0-1,0 0 1,-1-1-1,1 1 1,0 0 0,0 0-1,0 0 1,0 0-1,0-1 1,0 1-1,0 0 1,0 0 0,-1 0-1,1 0 1,0 0-1,0 0 1,0-1-1,0 1 1,-1 0 0,1 0-1,0 0 1,0 0-1,0 0 1,0 0-1,-1 0 1,1 0 0,0 0-1,0 0 1,0 0-1,-1 0 1,1 0-1,0 0 1,0 0 0,0 0-1,-1 0 1,1 0-1,0 0 1,0 0-1,0 0 1,0 0 0,-1 0-1,1 1 1,0-1-1,0 0 1,0 0-1,0 0 1,0 0-1,-1 0 1,1 0 0,0 1-1,0-1 1,0 0-1,0 0 2,0 0 1,-1-1-1,1 1 0,-1 0 0,1 0 0,0-1 1,-1 1-1,1 0 0,-1 0 0,1 0 1,0 0-1,-1 0 0,1-1 0,-1 1 1,1 0-1,-1 0 0,1 0 0,-1 0 1,1 0-1,0 0 0,-1 0 0,1 0 1,-1 1-1,1-1 0,-1 0 0,1 0 1,-1 0-1,1 0 0,0 1 0,-1-1 1,1 0-1,0 0 0,-1 1 0,1-1 0,0 0 1,-1 1-1,1-1 0,0 0 0,-1 1 1,1-1-1,-14 9-90,9-4-241,16-4 609,17-8 357,-27 7-622,0-1 0,0 1 0,0-1 0,0 1 0,0-1 0,0 1 0,0 0 0,0 0-1,1-1 1,-1 1 0,0 0 0,0 0 0,0 0 0,0 0 0,0 0 0,1 1 0,-1-1 0,0 0 0,0 0 0,0 1 0,0-1 0,0 1 0,0-1 0,0 1 0,0-1 0,0 1 0,0 0 0,1 0-13,-2-1-19,0 0-10,0 0 7,0 0-7,0 0 5,0 0 32,-7 15-136,-11-19 125,18 4-10,-37-15-379,24 10 293,-18-3 59,30 8 32,-49 0-104,41 0 423,7 0-293,-1 0 1,0 0-1,1 0 0,-1 0 1,0 1-1,1-1 0,-1 1 1,0-1-1,1 1 0,-1 0 1,1 0-1,-1 0-18,-7 3 40,9-3-36,1-1 1,-1 0-1,0 1 1,0-1 0,0 1-1,0-1 1,1 1-1,-1-1 1,0 1-1,1 0 1,-1-1 0,0 1-1,1 0 1,-1 0-1,1-1 1,-1 1 0,1 0-1,-1 0 1,1 0-1,0-1 1,-1 2-5,0-1 16,1-1 1,-1 1-1,0-1 0,1 1 1,-1-1-1,0 1 0,0-1 1,0 1-1,1-1 0,-1 0 1,0 1-1,0-1 1,0 0-1,0 0 0,0 0 1,0 0-1,0 0 0,0 0 1,1 0-1,-1 0 0,-1 0-16,2 0 16,-1 0 0,0-1 0,0 1-1,0 0 1,1 0 0,-1 0-1,0 0 1,0 1 0,0-1 0,1 0-1,-1 0 1,0 0 0,0 1-1,1-1 1,-1 0 0,0 1 0,1-1-1,-1 0 1,0 1 0,1-1-1,-1 1 1,1-1 0,-1 1 0,0-1-1,1 1-15,-1-1 7,1 1-1,0-1 1,-1 0-1,1 0 1,-1 0-1,1 0 0,-1 0 1,1 0-1,0 0 1,-1 0-1,1 0 1,-1 0-1,1 0 1,-1 0-1,1 0 1,-1 0-1,1 0 1,0 0-1,-1 0 0,1 0 1,-1-1-1,1 1 1,0 0-1,-1 0 1,1-1-1,-1 1 1,1 0-1,0 0 1,-1-1-1,1 1 1,0 0-1,0-1 0,-1 1 1,1-1-1,0 1-6,-2-8-129,16 5 110,43 6 987,-33-1-469,-18-1-391,-1-1 0,1 1 0,-1-1 0,1 0 0,0 0 0,-1-1 0,1 0 0,0 0 0,-1 0 0,4-2-108,-3 2 141,-1 0 0,1 0 0,0 1 0,0-1 0,-1 1-1,1 0 1,0 1 0,5 1-141,5-1-30,47 5 556,15 3-137,-77-9-392,-1 0 27,41-1 80,3-16 273,-49 18-446,1 0 0,-1-1 0,1 1 0,0-1 0,-1 0 1,1 0-1,-1 0 0,1-1 0,-1 0 0,1 0 0,0 0 0,-1 0 1,1-1 68,-70-23-904,48 14 904,16 5-55,-1 1-1,0 1 1,0 0 0,-1 1-1,1 0 1,-1 0-1,1 2 1,-1-1 0,-10 1 55,0 0-512,16 1 516,1-1 0,0 1 0,-1 0 0,1 0 0,0 0 0,-1 1 0,1 0 0,0 0 0,0 1 0,0-1 1,0 1-1,0 0 0,-1 1-4,-59 33 306,59-34-293,0-1-1,0 0 0,0 0 1,-1 0-1,1-1 0,0 0 0,0 0 1,-1 0-1,-3-1-12,-12 0 23,8 4 2,12-3-22,1 1-1,0-1 1,0 1-1,0-1 1,0 0 0,-1 1-1,1-1 1,0 0-1,0 0 1,-1 0 0,1 0-1,0 0 1,0 0-1,-1-1 1,1 1 0,0 0-1,0-1-2,-9-1 95,-1 1 0,1 0-1,-1 0 1,1 1 0,-11 0-95,-1 1 70,22-1-80,0 0 2,-45 0 16,-20-6 467,52 2-417,6 1 45,0 1 0,0 0 0,0 0 0,-1 1 0,1 0 0,-1 1 0,-5-1-103,13 1 32,0 0 29,0 0 11,0 0-24,0 0-24,0 0-2,-13-1 84,-27-3-78,39 3-27,0 1 1,0 0-1,0 0 1,0 0 0,0 0-1,0 0 1,0 0-1,0 0 1,0 0 0,0 0-1,0 0 1,0 0-1,0 0 1,0 1 0,0-1-1,0 0 1,0 1-1,0-1 1,1 1 0,-1-1-1,0 1 1,0-1-1,0 2-1,1-2 8,0 0-18,0 0 2,0 0 24,0 0-24,0 0-3,0 0 14,0 0-25,0 0 4,-13 0 18,19 2 3,-5-2-4,0 0 1,-1 1-1,1-1 0,0 0 1,0 0-1,0 0 1,-1 0-1,1 0 0,0 0 1,0 0-1,0 0 1,-1 0-1,1-1 0,0 1 1,0 0-1,-1 0 0,1-1 1,0 1-1,-1-1 1,1 1-1,0 0 0,-1-1 1,1 1-1,0-1 0,-1 1 1,1-1-1,0 0 1,-1 1 8,0 0-21,0 0-14,0 0 14,17 3 22,-9-1-5,-14-2-6,-5 4-38,-15 2 152,25-6-115,1 0 8,-34-4-55,-50 3 31,56 7 195,28-6-200,-1 1 34,0 0-1,1 0 1,-1 0-1,0-1 1,0 1-1,0 0 1,0 0-1,0-1 1,0 1 0,0-1-1,0 1 1,0-1-1,0 1 1,0-1-1,0 0 1,0 1-1,-1-1 1,1 0 0,0 0-1,0 0 1,0 0-1,0 0 1,0 0-1,-1 0 1,1 0-1,0-1 1,-1 1-10,-2 0 3,4 0 5,0 0-13,-25-7 64,-42-8-17,19 11 786,48 4-796,0 0 18,-37 10 623,-28-7 292,65-3-925,0 0 14,0 0-14,0 0-6,-61 0 81,-39-9-91,92 9 1,6 0-15,0-1 1,0 1-1,0 0 0,0 0 1,0 0-1,0 1 1,0-1-1,0 0 1,0 1-1,0-1 1,0 1-1,0 0 1,0 0-1,1-1 1,-2 2-11,-2-1 41,0 0 1,1 0 0,-1-1 0,0 1 0,0-1 0,0 0 0,0 0 0,0-1-1,-1 0-41,-23-1 197,-50-10-184,69 12 4,6-1-3,0 1-1,0-1 0,0 1 0,0 0 1,0 0-1,0 1 0,0-1 0,0 1 1,0 0-1,1 0 0,-1 0 1,-3 2-14,-53-3 285,-51 6-341,110-6 75,1 0-30,0 0-8,0 0 33,0 0-17,-1 0-8628,5 0 5427</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4T17:21:05.047"/>
    </inkml:context>
    <inkml:brush xml:id="br0">
      <inkml:brushProperty name="width" value="0.1" units="cm"/>
      <inkml:brushProperty name="height" value="0.1" units="cm"/>
      <inkml:brushProperty name="color" value="#FFFFFF"/>
    </inkml:brush>
  </inkml:definitions>
  <inkml:trace contextRef="#ctx0" brushRef="#br0">28 16 9236,'0'0'1340,"-22"-7"3312,17 0-4290,9 6 5660,0 1-5853,-3 0-1,2 2-12,1 0-1,-1-1 1,1 1 0,-1 0 0,1-1 0,0 0 0,0 0 0,-1 0-1,1 0 1,0-1 0,0 1 0,3-1-156,28 2 169,-26-1-90,0-1 0,0 1 0,0-1-1,-1-1 1,1 1 0,0-2 0,0 1 0,6-3-79,-7 2 42,0 1 0,0 0 0,0 0 0,0 0 0,0 1 0,1 1 0,-1-1 0,4 2-42,30 0 123,-16-2-120,-25 0-17,-1 0-2,23 3-40,-19-1 57,0-1 0,0 0 0,0 0 0,0-1 0,1 1 0,-1-1 0,0 0 0,0 0-1,0 0 1,1 0 0,-1-1 0,0 0 0,4 0-1,19-2 116,-19 3-120,0 0 0,0 1-1,0 0 1,0 0 0,0 1-1,0 0 1,0 1 0,6 2 4,-10-3 31,1 0 0,0 0 0,0 0-1,0-1 1,0 0 0,0 0 0,0 0 0,0 0 0,0-1 0,0 0 0,0 0 0,3 0-31,-8 0 69,27-2 64,-27 2-162,0 0-48,0 0-67,0 0-142,-14 1-3886,7 2 1819</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4T17:21:05.698"/>
    </inkml:context>
    <inkml:brush xml:id="br0">
      <inkml:brushProperty name="width" value="0.1" units="cm"/>
      <inkml:brushProperty name="height" value="0.1" units="cm"/>
      <inkml:brushProperty name="color" value="#FFFFFF"/>
    </inkml:brush>
  </inkml:definitions>
  <inkml:trace contextRef="#ctx0" brushRef="#br0">1 1 4866</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4T17:21:13.923"/>
    </inkml:context>
    <inkml:brush xml:id="br0">
      <inkml:brushProperty name="width" value="0.1" units="cm"/>
      <inkml:brushProperty name="height" value="0.1" units="cm"/>
      <inkml:brushProperty name="color" value="#FFFFFF"/>
    </inkml:brush>
  </inkml:definitions>
  <inkml:trace contextRef="#ctx0" brushRef="#br0">55 25 6403,'0'0'1883,"-28"-20"5558,27 20-7297,1 0-42,0 0-12,0 0 36,0 0 7,0 0-80,0 0-20,0 0-1,-26-4 4914,94 7-1905,-67-3-2913,-1 0-64,1 1-32,0 0-1,0 0 1,0 0-1,0 0 1,0 0 0,0 0-1,0 0 1,1 0-1,-1-1 1,0 1-1,1 0 1,-1-1-1,0 1 1,1-1 0,-1 1-1,1-1 1,-1 0-1,1 0 1,-1 1-1,1-1-31,42 1 583,-30-1-569,1-3 993,-14 2-1010,-1 1 0,1 0-1,0-1 1,-1 1 0,1 0-1,0 0 1,-1-1-1,1 1 1,0 0 0,0 0-1,-1 0 1,1 0-1,0 0 1,0 0 0,-1 0-1,1 0 1,0 1 0,0-1-1,-1 0 1,1 0-1,0 1 1,0-1 0,-1 0-1,1 1 1,-1-1-1,1 0 1,0 1 0,-1-1-1,1 1 4,4 1 7,0-1-1,0 0 0,-1 0 1,1-1-1,0 0 1,0 1-1,0-2 0,0 1 1,0 0-1,0-1-6,28 0 91,-26 1 197,30-5-304,-30 2 21,1 1 0,-1 0 0,1 1 0,-1 0 0,1 0 0,-1 1 0,3-1-5,-10 1 18,1 0-18,1 0 14,100 13 229,-61-1 101,9-12-275,-50 0-45,0 0-11,0 0-23,31 0-38,14 0 34,-14 6-26,41-6-189,-71 0 240,-1 0-1,15-5-349,-35 9 563,13-2-173,13-6-125,-4 3 72,1 0 0,0 0 0,0 0 0,0 0 0,0 1 0,0-1 0,0 1 0,0 0 1,0 0-1,0 0 0,0 0 0,0 1 0,1-1 2,27 0-90,-26-1 82,1 0 0,-1 1 0,1 0 0,-1 0 0,0 0 0,1 0 0,-1 1 1,1 0-1,-1 0 0,0 1 0,4 0 8,28 5-23,107-3-27,-85-2-214,-47 4 377,-11-5-116,0 0 1,1 0 0,-1 0-1,1 0 1,-1 0 0,1-1-1,0 1 1,-1 0-1,1-1 1,0 1 0,-1-1-1,1 0 1,0 0 0,0 1 2,-1-1 18,-1 0-26,0 0-2,48 0 338,-46 0-326,-1 0 0,1-1 0,-1 1 0,1 0 0,-1 0 0,0-1 0,1 1 0,-1-1 0,0 1 0,1-1 0,-1 1 0,0-1 0,0 0 0,1 0 0,-1 0 0,0 1 0,0-1 0,0 0 0,0 0 1,0-1-1,0 1-2,-1 1-15,0 0 0,0-1 0,0 1 0,1 0 0,-1 0 1,0-1-1,0 1 0,0 0 0,0 0 0,0-1 0,0 1 1,0 0-1,0 0 0,0-1 0,0 1 0,0 0 0,0 0 1,0-1-1,0 1 0,0 0 0,0 0 0,0-1 0,0 1 1,0 0-1,-1 0 0,1 0 0,0-1 0,0 1 0,0 0 1,0 0-1,0-1 0,-1 1 0,1 0 0,0 0 0,0 0 1,0 0-1,-1-1 0,1 1 0,0 0 0,0 0 0,-1 0 1,1 0-1,0 0 0,0 0 0,-1 0 0,1 0 0,0 0 1,0 0-1,-1 0 0,1 0 0,0 0 0,0 0 0,-1 0 1,1 0-1,0 0 0,0 0 0,-1 0 0,1 0 0,0 0 1,0 0-1,-1 0 15,-28 1 561,13-1-1114,16 0 502,-3 0 93,1-1-1,-1 0 0,1 0 0,-1 0 0,1-1 0,-1 1 0,1-1 0,0 1 0,-1-1 0,0-1-41,-2-3 70,-1 1 36,108 18-276,41-10 1138,-141-3-952,0 0 0,0 0 1,0 0-1,0 0 0,1 1 0,-1-1 0,0 1 0,0 0 0,0-1 1,0 1-1,0 0 0,0 0 0,1 2-16,-1-2 15,-1 0 0,1-1 0,-1 1-1,1 0 1,0 0 0,-1-1 0,1 1 0,0-1 0,-1 1-1,1-1 1,0 0 0,0 0 0,1 0-15,-1 1 8,-1-1 0,1 0 1,0 0-1,0 0 0,-1-1 0,1 1 0,0 0 1,0-1-1,-1 1 0,1-1 0,0 1 0,-1-1 0,1 0 1,-1 0-1,1 1 0,-1-1 0,1-1 0,-1 1 1,0 0-1,2-1-8,16-11-33,-14 12 419,-1-1 1,1 1 0,-1 0 0,1 0 0,0 1 0,-1-1 0,1 1-1,0 0-386,-2 0 158,1 0-72,-1 0 0,1 1-1,0-1 1,-1 0 0,1 1 0,-1 0-1,1 0 1,-1 0 0,0 0 0,1 1-1,-1-1 1,0 1 0,1 0-86,-1 1 32</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4T17:21:14.258"/>
    </inkml:context>
    <inkml:brush xml:id="br0">
      <inkml:brushProperty name="width" value="0.1" units="cm"/>
      <inkml:brushProperty name="height" value="0.1" units="cm"/>
      <inkml:brushProperty name="color" value="#FFFFFF"/>
    </inkml:brush>
  </inkml:definitions>
  <inkml:trace contextRef="#ctx0" brushRef="#br0">71 6 32767,'3'2'-1925,"-14"-3"-568,6 0 1169,1 0 0,0 0 0,-1 0 0,1 0 0,-1 0 0,0 1-1,1 0 1,-1 0 0,1 0 0,-1 1 1324,-8 1-10242</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4T17:22:12.521"/>
    </inkml:context>
    <inkml:brush xml:id="br0">
      <inkml:brushProperty name="width" value="0.1" units="cm"/>
      <inkml:brushProperty name="height" value="0.1" units="cm"/>
      <inkml:brushProperty name="color" value="#FFFFFF"/>
    </inkml:brush>
  </inkml:definitions>
  <inkml:trace contextRef="#ctx0" brushRef="#br0">1341 239 12614,'-4'3'423,"0"0"0,0 0 0,-1-1 1,1 0-1,-1 0 0,1 0 0,-1 0 0,0-1 1,1 0-1,-1 0 0,0 0 0,0 0 1,0-1-1,0 0-423,-83-1 2758,41-1-2789,33 1 49,1 0 0,-1-1 1,1-1-1,-1 0 0,1-1 0,0 0 1,-10-5-19,-88-47-147,101 51 142,-62-33-116,-2 4 0,-1 3 0,-49-12 121,41 19-13,82 24 17,0 0 0,0-1 1,0 1-1,0 0 1,0 0-1,0 0 1,0 0-1,-1 0 0,1 0 1,0 0-1,0 0 1,0 0-1,0 1 1,0-1-1,0 0 0,0 1 1,0-1-1,0 1 1,0-1-1,0 1 0,0-1 1,0 1-5,1 0 5,-1-1 1,1 1-1,0 0 0,0-1 1,-1 1-1,1 0 0,0 0 1,0-1-1,0 1 0,0 0 1,0 0-1,0 0 0,0-1 1,0 1-1,0 0 0,0 0 0,1-1 1,-1 1-1,0 0 0,0-1 1,1 1-1,-1 0 0,0 0-5,3 3 20,-1 0-1,1 1 0,0-1 0,0 0 0,0-1 0,0 1 0,0 0 1,1-1-1,0 1-19,21 12 46,1 0-1,0-2 1,1 0 0,0-2 0,1-1 0,0-2 0,0 0-1,1-2 1,1-1 0,14 0-46,54 4 69,0-5 0,52-6-69,-58 0 1,-86 1-4,10 1-12,-1 0 0,1-2 0,0 0 0,-1 0-1,1-2 1,-1 1 0,0-2 0,0 0 0,0-1 0,13-7 15,-27 12-6,0-1 0,0 1 0,1-1 0,-1 0 1,0 0-1,0 1 0,0-1 0,0 0 0,0 0 0,0 0 1,0 0-1,0 0 0,0 0 0,-1-1 0,1 1 1,0 0-1,-1 0 0,1-1 0,-1 1 0,1 0 0,-1-1 1,0 1-1,1 0 0,-1-2 6,-1 2-4,1 0 0,0 0 0,-1 0 0,0 1 1,1-1-1,-1 0 0,0 0 0,1 0 0,-1 0 0,0 1 0,0-1 0,1 0 0,-1 1 1,0-1-1,0 1 0,0-1 0,0 1 0,0-1 0,0 1 0,0 0 0,0-1 0,0 1 0,0 0 1,0 0-1,0 0 0,0 0 0,0 0 0,0 0 0,0 0 0,-1 0 0,1 0 0,0 0 4,-25 3 4,0 0-1,0 2 0,0 0 1,1 2-1,-1 1 0,2 1 0,-15 8-3,-1-2 12,0-1-1,-19 4-11,-17-6 169,0-3 1,-1-3 0,1-4-1,-30-4-169,12 1 365,93 1-282,1 0 23,1 2 20,0-1-114,1 0 1,-1 0-1,0 0 1,1 0-1,-1 0 0,1 0 1,-1 0-1,1-1 1,-1 1-1,1-1 1,-1 1-1,1-1 1,0 1-1,-1-1 0,1 0 1,0 0-1,-1 0 1,1 0-1,0 0 1,0 0-13,16 1 52,32 10 46,1-3 0,0-3 0,52 0-98,126-5-782,-254-1 605,1-1 0,-1-2 0,1 0 0,0-2 0,-20-6 177,-121-50-225,116 42 177,-4-2 35,12 4-5,-1 2-1,0 1 0,-1 2 0,-1 3 0,-3 0 19,44 10 8,1-1-1,-1 1 1,1 0-1,-1 0 1,0 0-1,1 0 0,-1 1 1,0-1-1,1 1 1,-1-1-1,0 1 1,0 0-8,3-1 9,-1 1 0,1-1 0,0 0 1,-1 1-1,1-1 0,-1 0 1,1 1-1,0-1 0,-1 0 0,1 1 1,0-1-1,0 1 0,-1-1 1,1 1-1,0-1 0,0 1 0,0-1 1,0 1-1,-1-1 0,1 1 1,0-1-1,0 1 0,0-1 0,0 1 1,0-1-1,0 1 0,0-1 1,0 1-1,1-1 0,-1 1 0,0-1 1,0 1-1,0 0-9,3 3 35,-1 0 0,1 0 0,-1 0 0,1 0-1,1 0 1,-1-1 0,0 1 0,1-1 0,0 0 0,1 2-35,17 9 13,-1 0 1,2-1-1,0-1 1,0-1-1,1-1 1,0-1-1,1-1 1,0-1-1,0-2 1,23 3-14,35 0 61,0-3 1,58-6-62,-55 0 9,-83 1-4,-21 0-88,-77-1-53,18-1 93,0 3-1,0 4 0,-53 10 44,43 0-26,42-8 72,1 2 0,0 1 0,-28 13-46,69-23 11,1 1 0,0 0 0,0 0 0,0 0 0,0 0 0,0 0 0,0 0 0,0 1 0,0-1 0,1 0 0,-1 1-1,0 0 1,1-1 0,-1 1 0,1 0 0,0 0 0,0 0 0,-1 0 0,1 0 0,0 0 0,1 0 0,-1 0 0,0 0-1,1 1 1,-1-1 0,1 0 0,0 0 0,-1 1 0,1-1 0,0 0 0,0 0 0,1 1 0,-1 1-11,1-3 13,-1 0 1,1 0 0,-1 0 0,1-1 0,-1 1 0,1 0-1,0 0 1,-1-1 0,1 1 0,0-1 0,0 1-1,0 0 1,-1-1 0,1 1 0,0-1 0,0 0 0,0 1-1,0-1 1,0 0 0,0 1 0,0-1 0,0 0-1,0 0 1,0 0 0,0 0 0,0 0 0,0 0-1,-1 0 1,2 0-14,45-1 230,-31 1-145,32-3-11,0-2 0,0-2 0,15-5-74,72-11-25,-104 20 30,75-5 30,-167 9-32,24 0-3,-1-1 0,1-1 0,0-2 0,-5-3 0,-6-1-40,0 3 1,0 1-1,-1 3 1,0 2 39,-32-1 16,62-6 12,19 5-25,0 0 0,0 0 1,-1 0-1,1 0 0,0 0 0,0 0 0,-1 0 0,1 0 0,0 0 0,0 0 1,-1 0-1,1-1 0,0 1 0,0 0 0,-1 0 0,1 0 0,0 0 0,0-1 0,0 1 1,-1 0-1,1 0 0,0 0 0,0-1 0,0 1 0,0 0 0,-1 0 0,1 0 1,0-1-1,0 1 0,0 0 0,0 0 0,0-1 0,0 1 0,0 0 0,0-1 1,0 1-1,0 0 0,0 0 0,0-1 0,0 1 0,0 0 0,0 0 0,0-1 0,0 1 1,0 0-1,0 0 0,0-1 0,0 1 0,1 0 0,-1 0 0,0-1 0,0 1 1,0 0-1,0 0 0,1 0 0,-1-1 0,0 1 0,0 0 0,0 0 0,1 0 1,-1 0-1,0-1 0,0 1 0,1 0 0,-1 0 0,0 0 0,0 0 0,1 0-3,3-1 12,1 0-1,-1 0 0,1 1 0,-1-1 0,1 1 0,-1 0 0,1 1 0,-1-1 0,2 1-11,12 0 15,36-4 32,44-9-47,-4 2-60,-113 9 22,0-1 1,0-1-1,0-1 1,1-1-1,-5-1 38,4 0-23,0 1 0,0 1-1,-1 1 1,0 1 0,-4 0 23,-21 1-19,21-1 17,0 2 1,0 1-1,-3 1 2,21-1-1,0 0-1,-1 0 0,1 1 1,0-1-1,0 1 0,0 1 0,0-1 1,1 1-1,-1 0 0,1 1 1,-1-1-1,1 1 0,-4 3 2,6-4 0,0-1 0,1 0 0,-1 1-1,1-1 1,-1 1 0,1 0 0,0-1-1,0 1 1,0 0 0,0 1 0,0-1 0,1 0-1,0 0 1,-1 1 0,1-1 0,0 1-1,1-1 1,-1 1 0,1-1 0,-1 1-1,1-1 1,0 1 0,1 3 0,-1-5 0,1-1 0,-1 0 1,1 1-1,-1-1 0,1 0 0,0 0 0,0 1 0,0-1 1,-1 0-1,1 0 0,0 0 0,0 0 0,0 0 0,1 0 1,-1 0-1,0 0 0,0 0 0,0-1 0,1 1 0,-1 0 1,0-1-1,1 1 0,-1-1 0,1 0 0,-1 1 0,1-1 0,43 8-12,-38-9-33,-1 1 0,1-1 0,-1 0 0,0-1 0,0 1-1,0-1 1,0 0 0,0-1 0,0 0 0,0 0 0,-1 0 0,1 0 0,-1-1 0,1 0 45,11-11-120,0 0 0,-1-2 0,5-6 120,29-28-95,-49 51 99,0-1-1,0 0 1,0 1-1,0-1 1,-1 0-1,1 0 0,0 0 1,0 0-1,-1 0 1,1 0-1,0 0 1,-1 0-1,1 0 1,-1 0-1,1 0 1,-1 0-1,0 0 1,1-1-4,-2 1 1,1 1 0,0-1 0,0 1 0,0 0 1,-1-1-1,1 1 0,0-1 0,-1 1 0,1-1 1,0 1-1,-1 0 0,1-1 0,-1 1 0,1 0 1,-1-1-1,1 1 0,0 0 0,-1 0 0,1 0 1,-1-1-1,1 1 0,-1 0 0,1 0 0,-1 0 0,0 0 1,1 0-1,-1 0-1,-49-1-42,36 2-16,-162-1-564,174 0 623,0 0-1,0 0 1,0 0-1,0 0 1,0 0-1,0 0 1,0 1-1,0-1 1,0 1-1,0-1 1,0 1-1,1 0 1,-1 0-1,0 0 1,0 0-1,1 0 1,-1 0-1,1 0 1,-1 0-1,1 1 1,-1-1-1,1 1 1,0-1-1,0 1 1,0-1-1,-1 1 1,2 0-1,-1 0 1,-1 1-1,0 5 27,1 0 0,0-1 0,0 1 1,0 0-1,1 0 0,0 0 0,1 1-27,-1 12 91,1-20-88,0 0 0,0 0 0,-1 0 0,1 0 0,0-1 0,0 1 0,0 0 0,0 0 0,0-1 0,0 1 0,0 0 0,1-1-1,-1 1 1,0-1 0,0 1 0,0-1 0,1 0 0,-1 0 0,0 1 0,0-1 0,1 0 0,-1 0 0,0 0 0,0 0 0,1-1 0,0 1-3,53 0-97,-37-1-27,-22 14 279,-13 11-117,0 1-1,2 1 1,-3 8-38,12-22 3,1 0-1,0 1 1,1-1-1,1 1 1,0 0-1,0 0 1,1 0 0,1 0-1,0 2-2,1-13 5,1-1 0,-1 0 1,0 0-1,1 1 0,-1-1 0,1 0 0,0 0 0,-1 0 1,1 0-1,0 0 0,0 1 0,-1-1 0,1-1 1,0 1-1,0 0 0,0 0 0,0 0 0,0 0 0,0-1 1,0 1-1,1 0 0,-1-1 0,0 1 0,0-1 0,0 0 1,1 1-1,-1-1 0,0 0 0,1 0 0,-1 1 1,0-1-1,2 0-5,53 1 185,-40-1-130,-13 0-51,-1 0 0,1 0 1,0 0-1,-1 0 1,1-1-1,0 1 0,-1-1 1,1 1-1,-1-1 1,1 0-1,-1 0 0,1 0 1,-1 0-1,0-1 1,1 1-1,-1-1 0,0 1 1,0-1-1,2-2-4,-2 1-3,0 0 0,0-1 0,-1 1 1,1-1-1,-1 0 0,0 0 0,0 0 0,0 1 0,-1-1 0,1 0 0,-1 0 0,0 0 0,0 0 0,0-1 3,0-129-24,0 132 16,0 2 32,0 40 99,0-29-114,-1-1 1,0 1-1,-1-1 0,0 1 1,-1 0-10,2-7 0,0 0 1,0-1 0,0 1 0,-1-1 0,1 1 0,-1-1 0,0 0-1,0 0 1,0 1 0,-1-1 0,1-1 0,-1 1 0,1 0 0,-2 0-1,-10 11 30,12-12 5,0 1 0,0-1 0,-1 1 0,1-1 0,0 0 0,-1 0 0,0 0 0,1 0 0,-1-1 1,0 1-1,0-1 0,-2 1-35,6-5 32,0 0 0,0-1 0,0 1 0,0 0 0,0-1 0,1 1 0,-1 0 0,3-3-32,5-9 0,0 0 1,1 1 0,1 0 0,1 0 0,0 1-1,6-5 0,-12 13-2,0 1-1,0-1 1,1 1-1,-1 0 0,1 1 1,0-1-1,0 1 0,0 1 1,0-1-1,1 1 1,-1 0-1,1 1 0,-1 0 1,1 0-1,5 1 3,-6 0-4,0 0 0,0-1 0,1 0 0,-1 0-1,0 0 1,0-1 0,0 0 0,-1 0 0,1-1 0,0 0 0,-1 0 0,0-1 0,6-4 4,-133 57-467,72-38 498,0-1 1,0-3-1,-1-2 1,0-2-1,-8-3-31,56 0 96,9 0-6,1 0 0,-1 0 0,1 0 0,-1 1-1,1 0 1,-1 0 0,5 2-90,43 5 150,27-8-83,0-4 0,45-10-67,113-13-25,-192 23 10,95 3 25,-139 1-3,-1 0-1,1 1 0,0-1 1,-1 1-1,1 0 0,-1 0 1,0 0-1,1 1 0,-1-1 1,0 1-1,0 0 0,0-1 1,0 2-1,0-1 0,0 0 1,0 0-1,-1 1 0,1 0 1,-1-1-1,0 1 0,0 0 1,0 0-1,0 0 0,1 3-6,-3-6 2,0 0-1,0 0 0,0 1 0,1-1 0,-1 0 1,0 0-1,0 1 0,0-1 0,0 0 0,0 0 1,0 1-1,0-1 0,0 0 0,0 0 1,1 1-1,-1-1 0,0 0 0,0 0 0,-1 1 1,1-1-1,0 0 0,0 1 0,0-1 0,0 0 1,0 0-1,0 1 0,0-1 0,0 0 0,0 0 1,-1 1-1,1-1 0,0 0 0,0 0 0,0 0 1,0 1-1,-1-1 0,1 0 0,0 0 1,0 0-1,-1 0 0,1 1 0,0-1 0,0 0 1,-1 0-2,-18 4-37,-20-7-97,20-1 101,0-1 1,0-1-1,1-1 0,0-1 0,-2-2 33,-3 0 41,0 0-1,0 1 0,-5 1-40,77 22 359,-34-9-321,0 0-1,1-2 1,-1 1-1,1-2 1,-1 0 0,3-1-38,275-1 437,-291 0-421,-2 0-16,0-1 0,0 1-1,0-1 1,1 1 0,-1-1 0,0 1-1,0 0 1,0-1 0,0 1 0,0-1-1,0 1 1,0-1 0,0 1 0,0-1-1,-1 1 1,1-1 0,0 1 0,0 0-1,0-1 1,0 1 0,-1-1 0,1 1-1,0 0 1,0-1 0,-1 1 0,1-1-1,0 1 1,-1 0 0,1-1-1,0 1 1,-1 0 0,1 0 0,-1-1-1,1 1 1,0 0 0,-1 0 0,0 0 0,-15-11-23,-4 2 9,-1 0 1,0 1-1,0 1 1,0 1-1,-1 1 0,0 1 1,0 1-1,0 1 0,-18 1 14,34 1 0,-53 0 12,47 0 27,39 0 44,30 0-64,-26 2-5,0-2 0,-1 0 0,1-3 0,0 0 0,-1-2 0,1-1 0,-2-2-1,6-2-13,8-5-14,29-11-40,-54 17 21,-18 6 17,-7 2 0,-17 0-101,-1-2 1,1-1-1,-22-6 117,21 4-6,1 2 0,-1 0 0,-26 0 6,15 4 69,33 0-13,5 18 248,-1-13-264,1 1 0,0-1-1,0 0 1,0 0 0,1 0-1,0 0 1,0 0-1,0-1 1,0 1 0,1-1-1,0 0 1,0 0 0,1 1-40,7 5 51,1-1 0,0 0 0,12 5-51,-16-8 12,1-1-5,1 0 1,-1-1 0,1 0 0,0 0-1,1-1 1,-1-1 0,0 0-1,11 1-7,95-1-35,-68-3-39,-48 1 65,0 0 0,0 0 0,0 0 0,0 0 0,0 1 0,0-2 0,1 1 0,-1 0 0,0 0 0,0 0 0,0 0 0,0-1 0,0 1 0,0-1 0,0 1 0,0-1 0,0 1 0,0-1 0,0 1 0,0-1 0,0 0 0,0 0 0,0 1 0,-1-1 0,1 0 0,0 0 0,0 0 0,0-1 9,-1 1-13,0-1-1,0 1 1,0-1-1,0 0 1,-1 1-1,1-1 1,0 1-1,-1-1 1,1 1-1,-1-1 1,0 1-1,1 0 1,-1-1-1,0 1 1,0 0-1,0-1 1,0 1-1,0-1 14,-3-2-4,1 0-1,-1 0 1,0 0-1,0 0 1,0 1-1,-1-1 1,1 1 0,-1 0-1,1 1 1,-1-1-1,0 1 1,0 0-1,-2-1 5,3 3 38,0-1 0,0 0 0,-1 1 0,1 0 0,0 0 0,-1 0 0,1 1 0,0 0-1,0-1 1,-4 2-38,1 13 27,3-9-22,1 1-1,-1 0 0,1 0 0,1 0 1,0 0-1,0 1 0,0-1 0,1 1 0,0-1 1,0 1-5,-12 73 69,13-79-74,0-2 26,0 0-16,0 0-63,0-3-41,2-8 79,0 1-1,1 0 1,0 0-1,1 0 1,-1 0 0,2 1-1,0 0 1,1-3 20,12-24-18,-10 19 11,1 1 1,0 1 0,1-1-1,7-6 7,-8 9-1,-6 11 38,-9 12 52,-19 38 145,14-17-240,8-25 4,1 0-1,0-1 1,0 1-1,1 0 0,0 0 1,0 0-1,0 1 0,1-1 1,0 1 2,0 58 45,0-63-24,0-2-7,1 0-21,0 0 1,0 0 0,-1 0-1,1-1 1,0 1 0,0 0 0,0-1-1,0 1 1,0-1 0,-1 1-1,1-1 1,0 1 0,0-1-1,-1 0 1,1 1 0,0-1-1,-1 0 1,1 1 0,-1-1-1,1 0 1,-1 0 0,1 0-1,-1 1 1,1-1 0,-1 0-1,0 0 1,0 0 0,1 0 0,-1 0-1,0 0 1,0 0 6,3-39-121,-1 20-48,17-107-76,-19 147 342,-1 33 83,3 0-1,8 45-179,1 5 40,-11-100-16,0-3-5,0-269-1,0 268 9,0 1 64,0 3 47,-1 1-115,0 0 0,1 1 0,-2-1 0,1 0 0,0 0-1,-1 0 1,0 0 0,0 0 0,0 0 0,0 0 0,0 0-1,-1 0-22,-17 37 63,18-35-60,0 0 0,-1 0 0,1-1 1,-1 1-1,0 0 0,0-1 0,-1 1-3,-14 30 2,17-35-3,1 0 0,0 0 0,-1 0 0,1 0 0,-1 0 0,0 0 0,1 0 1,-1 0-1,0 0 0,0-1 0,0 1 0,1 0 0,-1 0 0,0-1 0,0 1 0,-1 0 1,-10 11-15,-3 1 17,5-6 12,7-2 34,-10 9-85,6-36-341,6 21 366,0-8-45,0-1-1,1 1 1,0-1-1,0 0 1,1 1-1,0-1 0,2-6 58,2-28-42,-5 43 45,1 1 0,0 0 0,0-1 0,0 1-1,0 0 1,0 0 0,-1 0 0,1 0 0,0 0 0,0 0 0,0 0 0,0 0 0,0 0 0,0 0 0,0 0-1,-1 0 1,1 1 0,0-1 0,0 0 0,0 1 0,0-1 0,0 1-3,1 8 32,-1 0 1,0 1 0,0-1-1,-1 0 1,0 1-1,0-1 1,-2 7-33,0 15 100,2-30-95,1 1 0,-1 0 1,0 0-1,0 0 0,0 0 0,-1 0 0,1 0 0,0 0 1,-1 0-1,0-1 0,1 1 0,-1 0 0,0 0 0,0-1 1,0 1-1,0 0 0,0-1 0,0 1 0,0-1 0,0 1 1,-1-1-1,1 0 0,-1 1 0,1-1 0,-1 0 0,1 0 1,-1 0-1,0 0-5,-3 0 4,-1 1 0,0-1 1,1 0-1,-1-1 0,0 1 0,0-1 0,1 0 1,-3-1-5,-9 1-24,11-2 7,-1 0 1,1 0-1,0 0 1,1-1-1,-1 0 1,0 0 0,1 0-1,-1-1 1,1 0-1,0 0 1,0 0-1,1-1 1,-1 0-1,-1-2 17,-26-21 76,28 22-21,5 19-27,-9 83-34,8-93-26,-24-4-186,17-3 211,1 0 0,0 0 0,0-1 0,0 0-1,0 0 1,1 0 0,0-1 0,0 1 0,0-1 0,1-1 0,0 1 0,-1-2 7,-17-21 26,2 13 8,19 16-35,0 0 0,1 0-1,-1 0 1,0 0 0,0 0 0,0 0-1,0 0 1,1 0 0,-1 0-1,0 1 1,0-1 0,0 0 0,1 1-1,-1-1 1,0 0 0,0 1 0,1-1-1,-1 1 1,0 0 0,1-1-1,-1 1 1,1-1 0,-1 1 0,1 0-1,-1-1 1,1 1 0,-1 0 0,1 0-1,-1 0 2,-3 10 64,0 0-1,0 0 1,1 0-1,1 0 0,0 1 1,0-1-1,1 1 1,1-1-1,0 1 0,1 10-63,-1-7 87,0-14-81,0-1 0,0 1 1,0-1-1,0 1 0,0-1 0,0 1 1,0 0-1,0-1 0,0 1 1,0-1-1,0 1 0,0-1 0,1 1 1,-1-1-1,0 1 0,0-1 1,0 1-1,1-1 0,-1 1 1,0-1-1,1 0 0,-1 1 0,0-1 1,1 1-1,-1-1 0,0 0 1,1 1-1,-1-1 0,1 0 0,-1 1 1,1-1-1,-1 0 0,1 0 1,-1 0-1,1 1-6,0-1-2,-1-1 1,1 1-1,-1 0 0,0 0 1,1 0-1,-1-1 0,1 1 1,-1 0-1,1-1 0,-1 1 1,0 0-1,1-1 0,-1 1 1,0 0-1,1-1 0,-1 1 1,0-1-1,1 1 0,-1-1 1,0 1-1,0 0 0,0-1 1,0 1-1,1-1 0,-1 1 1,0-1-1,0 1 0,0-1 1,0 1-1,0-1 0,0 1 1,0-1-1,0 0 2,0-7-64,0 0-1,0 0 1,-1 0-1,0 0 1,0 0-1,-1 0 1,0 1-1,-1-1 65,1 3-22,0 1-1,-1 0 0,1 0 0,-1 0 0,0 1 1,0-1-1,-1 1 0,1-1 0,-1 1 0,0 0 0,1 0 1,-1 1-1,-1-1 0,-1 0 23,-7-7-27,11 9 25,-1-1 0,1 0 0,0 0 0,0 1 0,-1 0-1,1-1 1,-1 1 0,0 0 0,1 0 0,-3 0 2,4 1 19,1 0-19,0 0 24,0 3 10,1 2-5,0 1 0,1-1 0,-1 0 0,1 0 0,0 0 0,1 0 0,-1-1 0,1 1 0,0-1 0,0 1 0,0-1-1,1 0 1,0 0 0,-1 0 0,4 2-29,15 19 305,-18-24-286,-1 0 0,0 0 0,1 0-1,-1-1 1,1 0 0,-1 1 0,1-1 0,-1-1-1,0 1 1,1 0 0,0-1-19,4 1 20,-6 0-26,0 0 1,-1-1-1,1 1 0,0 0 0,0 0 0,0-1 0,0 1 1,-1-1-1,1 1 0,0-1 0,-1 0 0,1 0 0,0 0 1,-1 0-1,1 0 0,-1 0 0,0 0 0,1-1 1,-1 1 5,16-11-53,-11 7 34,-6 4 17,1 1 0,-1-1 0,0 1-1,1-1 1,-1 1 0,1-1-1,-1 1 1,1-1 0,-1 1 0,1-1-1,-1 1 1,1 0 0,0-1 0,-1 1-1,1 0 1,-1 0 0,1-1 0,0 1-1,-1 0 1,1 0 0,0 0 0,-1 0-1,1 0 1,0 0 0,-1 0 0,1 0-1,0 0 3,1 0-29,-2 0-27,-6-2-7,1 1 0,-1-1 0,1-1-1,-1 1 1,1-1 0,-5-3 63,-18-15-26,-1 1 0,-2 1 0,1 1 0,-8 0 26,38 17 6,0 1 0,0 0 0,-1 0 1,1 0-1,0-1 0,-1 1 0,1 0 0,0 0 0,-1 0 0,1 0 1,0 0-1,-1 0 0,1 0 0,0 0 0,-1 0 0,1 0 0,0 0 1,-1 0-1,1 0 0,0 0 0,-1 0 0,1 0 0,0 0 0,-1 0 0,1 0 1,0 0-1,-1 1 0,1-1 0,0 0 0,-1 0 0,1 0 0,0 0 1,0 1-1,-1-1 0,1 0 0,0 0 0,0 1 0,-1-1 0,1 0 0,0 1 1,0-1-1,0 0 0,0 1 0,-1-1-6,4 20 136,-2-14-107,1 0-1,1 0 0,-1-1 1,1 1-1,0-1 0,3 5-28,2-4 38,0 0 0,1 0 0,-1-1-1,1 1 1,0-2 0,0 0 0,1 0-1,-1 0 1,1-1 0,0-1 0,-1 0-1,1 0 1,1-1-38,28 8 99,-37-8-98,0 0 0,1-1 1,-1 1-1,1-1 0,-1 0 0,1 1 1,-1-1-1,1 0 0,-1-1 0,0 1 1,3 0-2,-5-1 0,0 1 0,1 0 1,-1 0-1,1 0 1,-1-1-1,0 1 0,1 0 1,-1-1-1,0 1 1,1 0-1,-1-1 0,0 1 1,0 0-1,1-1 0,-1 1 1,0 0-1,0-1 1,1 1-1,-1-1 0,0 1 1,0 0-1,0-1 1,0 1-1,0-1 0,0 1 1,0-1-1,0 1 1,0-1-1,0 1 0,0 0 1,0-1-1,0 1 1,0-1-1,0 0 0,-3-5 3,0-1 0,0 1 0,0-1 0,-1 1 1,0 0-1,-3-3-3,-6-11 2,6 10-15,-2-1 0,1 2 0,-1-1-1,-7-5 14,-8-8-24,20 20 18,0 0 1,0 1 0,0 0-1,-1 0 1,1 0 0,-1 1 0,1-1-1,-1 1 1,1 0 0,-1 0-1,0 1 1,1-1 0,-1 1-1,0 0 1,0 0 0,1 1 0,-1 0 5,-7-1-4,10 0 7,1 1 1,-1 0-1,1 0 0,-1 0 0,1 0 0,0 0 0,-1 0 1,1 0-1,0 0 0,0 0 0,-1 1 0,1-1 0,0 0 1,0 1-1,1-1 0,-1 1 0,0-1 0,0 1 0,1-1 0,-1 1 1,1 0-1,-1-1 0,1 1 0,0 0 0,0 0 0,0-1 1,0 1-1,0 0 0,0-1 0,0 1 0,0 0-3,0 6 22,0 0-1,0 0 1,0 0-1,1 0 0,1 0 1,-1 0-1,2 3-21,0-4 26,0-1-1,0 1 0,1-1 1,0 1-1,1-1 1,-1 0-1,1-1 0,0 1 1,0-1-1,1 0 0,0 0 1,2 1-26,13 9 66,2-1 1,19 9-67,-33-19 3,3 1-2,0-1 1,1 0 0,0-1 0,0-1 0,0 0 0,0 0 0,0-2 0,1 1 0,-1-2 0,9-1-2,15 1-43,-34 2 32,-1-1 1,0 0 0,1 0 0,-1 0 0,0-1 0,0 1 0,1-1 0,-1 1 0,0-1 0,0 0 0,0 1 0,0-1 0,0 0 0,0-1 0,0 1 0,0 0 0,0 0 0,0-1 0,-1 1 0,1-1 0,0 0 0,-1 0 0,1 1 0,-1-1-1,0 0 1,0 0 0,0 0 0,0 0 0,0 0 10,2-6-13,-2 0 0,1 0 0,-1 0 0,0-1 0,-1 1 0,0 0-1,0-3 14,0 8 7,0 2 113,-1 0-103,0 1-1,1-1 0,-1 1 0,0 0 0,0-1 1,0 1-1,0 0 0,0 0 0,0 0 0,0 0 1,0-1-1,0 1 0,1 0 0,-1 0 0,0 1 0,0-1 1,0 0-1,0 0 0,0 0 0,0 1 0,0-1 1,0 0-1,0 1 0,1-1 0,-1 1 0,0-1 1,0 1-1,0 0-16,-23 12 80,20-10-81,-1 0 1,1 0-1,-1 0 1,0-1-1,0 0 1,0 0-1,0-1 1,0 1-1,0-1 1,-1 0-1,1-1 1,0 1-1,-1-1 1,1 0-1,-5 0 1,7 0-13,3 0 15,0 0-7,44-7-16,-41 5 17,1 0-1,-1 0 1,1 0 0,0 1 0,-1-1 0,1 1 0,0 0 0,0 1 0,0-1 0,0 1 0,0-1 0,0 1-1,0 0 1,0 0 0,1 1 4,-3-1-21,-15 0-35,-3 2 35,0 0-1,1 1 1,0 1 0,-1 0-1,1 1 1,-4 2 21,17-6 0,0 0 0,0 1-1,0-1 1,1 0 0,-1 1 0,0-1 0,1 1 0,-1-1 0,1 1 0,-1 0 0,1 0-1,0-1 1,-1 2 0,2-3 9,0 1 0,-1-1-1,1 0 1,0 0 0,-1 1-1,1-1 1,0 0 0,0 1-1,0-1 1,-1 0 0,1 1-1,0-1 1,0 0 0,0 1-1,0-1 1,0 0 0,0 1-1,-1-1 1,1 1 0,0-1-1,0 0 1,0 1 0,0-1-1,0 1 1,0-1 0,1 0 0,-1 1-1,0-1 1,0 0 0,0 1-1,0-1 1,0 1 0,1-1-1,-1 0 1,0 1 0,0-1-1,0 0 1,1 0 0,-1 1-1,0-1 1,1 0 0,-1 1-9,5-2 11,1 1 0,-1-1-1,0 0 1,0-1 0,0 1 0,0-1 0,0 0 0,0 0 0,0-1 0,-1 1 0,3-2-11,-2 0-3,1 1 0,-1 1 1,1-1-1,-1 1 0,1 0 1,0 0-1,0 0 0,5 0 3,-4 2-4,-3 0 1,-1 0-1,1 0 1,0 0 0,-1-1 0,1 1 0,-1-1 0,1 0-1,-1 0 1,0 0 0,1 0 0,-1-1 0,0 1-1,0-1 1,0 0 0,0 0 0,0 0 0,2-2 3,-42 4-35,36 3 34,1 1 0,-1-1 0,1 1 0,0-1 0,0 0 0,0 1 0,0-1-1,0 1 1,1-1 0,0 1 1,0-2 0,0 0-1,1 0 1,-1 0-1,1 0 1,-1 0-1,1-1 1,0 1-1,0-1 1,-1 1-1,1-1 0,0 1 1,0-1-1,0 0 1,1 0-1,-1 0 1,0-1-1,0 1 1,1 0-1,-1-1 1,0 1-1,1-1 1,-1 0-1,0 0 0,1 0 1,-1 0-1,0 0 1,1 0-1,-1-1 1,0 1-1,1-1 1,0 0 0,3-1-1,-1 1 0,0-1 0,1-1 0,-1 1 0,0-1 0,0 0 0,-1 0 0,1 0 0,0-1 0,-1 1 0,0-1 0,0 0 0,1-2 1,3-4 7,-5 8-3,-1-1-1,0 1 1,0-1 0,0 0-1,0 0 1,0 1-1,-1-1 1,1 0-1,-1 0 1,0-1-1,0 1 1,0 0-1,0 0 1,-1-1-1,1 1 1,-1-3-4,-15 26 57,11-16-47,-10 16 27,5-9-34,1 0 0,1 0 0,0 1 0,1 0 0,0 1 0,0-1 0,1 4-3,3-12-2,-1-1-1,1 1 1,0-1-1,-1 1 0,0-1 1,0 0-1,0 0 0,0 0 1,0 0-1,-4 1 3,2 0 5,5-4-5,0 1-1,-1-1 1,1 0 0,-1 0 0,1 1-1,0-1 1,-1 0 0,1 1-1,0-1 1,-1 0 0,1 1-1,0-1 1,0 1 0,-1-1 0,1 0-1,0 1 1,0-1 0,0 1-1,0-1 1,-1 0 0,1 1-1,0-1 1,0 1 0,0-1-1,0 1 1,0-1 0,0 1 0,0-1-1,0 1 1,0-1 0,0 1-1,1-1 1,-1 0 0,0 1-1,0-1 1,0 1 0,0-1 0,1 0-1,-1 1 1,0-1 0,1 1-1,-1-1 1,0 0 0,0 1-1,1-1 1,-1 0 0,1 1-1,-1-1 1,0 0 0,1 0 0,-1 0-1,1 1 1,-1-1 0,0 0-1,1 0 1,-1 0 0,1 0-1,-1 0 1,1 0 0,-1 0 0,1 0-1,-1 0 1,1 0 0,-1 0-1,0 0 1,1 0 0,-1 0-1,1 0 1,-1 0 0,1 0 0,3-4-3,0 0 1,0 1-1,0-2 1,-1 1-1,1 0 0,-1 0 1,0-1-1,1-3 3,14-18-17,-13 21 5,8-8-29,0 0 1,-2-1-1,1 0 0,-2-1 0,8-15 41,-18 30 0,0 0 0,1-1 0,-1 1 0,0-1 0,0 1 0,0-1 0,0 1 1,0-1-1,0 1 0,-1 0 0,1-1 0,0 1 0,0-1 0,0 1 0,0 0 0,0-1 0,-1 1 0,1-1 0,0 1 0,0 0 0,-1-1 0,1 1 0,0 0 0,-1-1 0,1 1 0,0 0 0,-1-1 0,1 1 0,0 0 0,-1 0 0,1 0 0,-1-1 0,1 1 0,0 0 0,-1 0 0,1 0 0,-1 0 0,1 0 0,-1 0 0,1 0 0,0 0 0,-1 0 0,1 0 1,-1 0-1,1 0 0,-1 0 0,1 0 0,-1 0 0,-28 0-16,25 0 14,0 1 2,0-1 0,-1 1-1,1 0 1,0 0 0,0 1 0,0-1-1,0 1 1,0 0 0,1 0 0,-1 0-1,0 1 1,1-1 0,0 1-1,-3 2 1,-51 53 15,48-46-17,-1-1 0,-1-1 0,0 0 0,-9 7 2,20-17-1,-1 0 0,1 0 0,0 0 0,-1 1 0,1-1 0,-1 0 0,1 0 0,-1 0 0,1 0 0,0 0 1,-1 0-1,1 0 0,-1 0 0,1 0 0,-1-1 0,1 1 0,0 0 0,-1 0 0,1 0 0,-1 0 0,1-1 0,0 1 0,-1 0 0,1 0 0,0-1 0,-1 1 0,1 0 0,0 0 0,-1-1 0,1 1 1,0-1-1,0 1 0,-1 0 0,1-1 0,0 1 0,0 0 0,0-1 0,0 1 0,-1-1 0,1 1 0,0 0 0,0-1 0,0 1 0,0-1 0,0 1 0,0-1 0,0 1 0,0 0 0,0-1 0,0 1 1,0-1-1,1 1 0,-1-1 0,0 1 0,0 0 0,0-1 0,1 1 1,0-27-18,2 15 11,1 1 0,-1 0 1,2 0-1,-1 0 0,2 1 0,1-4 7,-1 4-6,0-1-1,-1 0 1,0 0-1,-1 0 0,-1-1 1,1-4 6,4-9-5,0-10 2,-8 34 16,0 1 14,0 0-8,0 0-3,0 0-8,0 36-24,0-33 17,-1 0 0,0 1 0,0-1 1,0 0-1,0 0 0,-1 0 0,1 0 1,-1 0-1,0 0 0,0 0 0,0 0-1,0-2 1,1 1 0,-1 0-1,1 0 1,0 0 0,-1 0 0,1 0-1,0 0 1,0 0 0,0 0-1,1 0 1,-1 0 0,1 1 0,-1-1-1,1 0 1,-1 1 0,1-1-1,0 0 1,0 0 0,0 1 0,1-1-1,-1 0 1,1 2-1,28-17 48,-26 9-60,1-1-1,-1 0 1,0-1 0,0 1-1,0 0 1,-1-1 0,0 0-1,0 1 1,0-1 0,-1 0-1,1 0 1,-2 0 0,1 0-1,-1 0 1,1 0 0,-2 0 12,1 13-11,1 2 12,-1 0 0,0 0-1,0-1 1,-1 1 0,0-1-1,-1 1 1,0-1 0,0 1-1,-1-1 1,0 0 0,-3 6-1,-21 49 5,26-54 25,1-193-175,0 182 142,-1 1 2,1 0-1,0 0 0,0 0 1,-1 0-1,1-1 0,0 1 1,0 0-1,0 0 0,1 0 1,-1-1-1,0 1 0,0 0 1,0 0-1,1 0 0,-1 0 0,1-1 1,-1 1-1,1 0 0,-1 0 1,1 0-1,0 0 0,-1 0 1,1 0-1,0 0 0,0 1 1,0-1-1,0 0 0,0 0 1,0 1-1,0-1 0,0 0 0,0 1 1,1-1 1,-1 21 21,1 2-23,0-1-1,2 0 1,0 0-1,2 0 1,0 1 2,15 63 17,-19-69-9,-2-14-7,-1-1 1,1 1 0,0-1 0,0 0 0,0 1 0,0-1 0,0 1 0,1-1-1,-1 1 1,0-1 0,1 0 0,-1 1 0,1-1 0,-1 1 0,1-1 0,-1 0-1,1 0 1,0 1 0,0-1 0,0 0 0,0 0 0,0 0 0,0 0 0,0 0-1,0 0 1,0 0 0,0 0 0,1-1 0,-1 1 0,0 0 0,1-1 0,-1 1-1,0-1 1,1 1 0,-1-1 0,0 0 0,1 1 0,-1-1 0,1 0 0,-1 0-1,1 0 1,-1 0 0,1 0 0,-1-1 0,0 1 0,1 0-2,-1-1 2,0 0 0,-1 0 0,1 0 0,0 0 1,-1 1-1,1-1 0,-1 0 0,1 0 0,-1 0 0,1-1 1,-1 1-1,1 0 0,-1 0 0,0 0 0,0 0 0,0 0 1,0 0-1,0 0 0,0 0 0,0-1 0,0 1 0,0 0 1,0 0-3,0-41 58,-1 29-3,1-8 229,-1 15-332,0 0 0,1 0 0,0 0 0,0 0 0,1 0 0,0 0 0,0 0 0,0 0 0,0 1 0,1-1 0,0 0 0,0 1 0,1-1 1,0 1-1,0 0 0,3-5 48,7-7-200,-7 10 162,-1-1 0,1 1 1,1 0-1,-1 1 0,1-1 0,0 1 0,5-3 38,-10 8-48,-2 1 0,0 0 43,0 0-11,0 0 16,0 0-21,0 0 7,0 0 30,0 0 24,-32 0 0,-50-4-144,80 4 78,2 0-4,0-14-6074,0 14 3639</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4T17:50:02.067"/>
    </inkml:context>
    <inkml:brush xml:id="br0">
      <inkml:brushProperty name="width" value="0.1" units="cm"/>
      <inkml:brushProperty name="height" value="0.1" units="cm"/>
      <inkml:brushProperty name="color" value="#FFFFFF"/>
    </inkml:brush>
  </inkml:definitions>
  <inkml:trace contextRef="#ctx0" brushRef="#br0">115 234 9060,'0'0'150,"-1"-1"-1,0 1 1,0 0-1,1 0 1,-1-1-1,0 1 0,1-1 1,-1 1-1,0-1 1,1 1-1,-1-1 1,1 1-1,-1-1 1,0 1-1,1-1 1,0 1-1,-1-1 1,1 0-1,-1 1 1,1-1-1,0 0 1,-1 0-1,1 1 1,0-1-1,0 0 1,0 0-150,-8-29 1650,2 7-653,-1 12-812,0-1 0,-1 1 0,0 1 0,-1 0 0,0 0 0,-9-7-185,18 17 7,0-1 1,-1 1 0,1 0 0,0-1 0,-1 1-1,1-1 1,-1 1 0,1 0 0,-1 0-1,1-1 1,0 1 0,-1 0 0,1 0-1,-1 0 1,1-1 0,-1 1 0,1 0 0,-1 0-1,1 0 1,-1 0 0,1 0 0,-1 0-1,0 0 1,1 0 0,-1 0 0,1 0-1,-1 0 1,1 1 0,-1-1 0,1 0 0,0 0-1,-1 0 1,1 1 0,-1-1 0,1 0-1,-1 0 1,1 1 0,0-1 0,-1 1-1,1-1 1,-1 0 0,1 1 0,0-1 0,0 1-1,-1-1 1,1 0 0,0 1 0,0-1-1,-1 1 1,1-1 0,0 1 0,0-1 0,0 1-1,0-1 1,0 1 0,0-1 0,0 1-1,0-1 1,0 1 0,0-1 0,0 1-1,0-1 1,0 1 0,0-1-8,0 47 411,1-35-258,0 2-49,0 0-1,1 0 0,1 0 1,0-1-1,1 0 0,0 1 0,1-1 1,0-1-1,2 1 0,-1-1 0,1 0 1,1 0-1,0-1 0,1 0 0,0-1 1,0 0-1,9 7-103,-15-15 0,0 0 1,0 0 0,0-1-1,1 1 1,-1-1-1,0 0 1,1 0-1,-1 0 1,1 0-1,-1 0 1,1-1-1,-1 0 1,1 0-1,0 0 1,1 0-1,-4-1 5,0 0-1,0 0 1,-1-1 0,1 1 0,0 0-1,-1-1 1,1 1 0,-1 0 0,1-1-1,-1 1 1,0 0 0,0-1 0,1 1 0,-1-1-1,0 1 1,0-1 0,0 1 0,-1 0-1,1-1 1,0 1 0,-1-2-5,1-1 15,-1-7-10,-1-1 0,0 1-1,-1 0 1,0 0 0,-1 0 0,0 0 0,-1 1 0,0-1 0,0 1 0,-1 0 0,-3-3-5,0-1 6,0-1 0,2 0-1,0 0 1,-3-12-6,4 21-12,3 19 16,0 20 20,3-9-15,1 0 1,1 0-1,1 0 0,1 0 1,2-1-1,4 13-9,-8-28-13,23 58 9,-24-61-1,1-1 1,0 0-1,0-1 1,1 1 0,-1 0-1,1-1 1,0 1-1,0-1 1,0 0 0,0 0-1,0 0 1,1 0-1,3 2 5,-7-5-4,1 0-1,-1 0 1,1 1 0,-1-1-1,1 0 1,-1 0-1,0 0 1,1 0-1,-1 0 1,1 0-1,-1 0 1,1 0-1,-1 0 1,1 0-1,-1 0 1,1 0 0,-1 0-1,0 0 1,1 0-1,-1 0 1,1 0-1,-1-1 1,1 1-1,-1 0 1,0 0-1,1 0 1,-1-1 0,0 1-1,1 0 1,-1-1-1,0 1 1,1 0-1,-1-1 1,0 1-1,1 0 1,-1-1-1,0 1 5,6-24-34,-9-24 41,-36-108 55,8 36 618,35 263-581,4-93-121,2 1 1,2-1 0,14 33 21,-26-82-6,0 0 0,0 0 0,1 0 1,-1 0-1,0 0 0,0 0 0,1 0 1,-1 0-1,0 0 0,1 0 0,-1-1 1,1 1-1,-1 0 0,1 0 1,-1 0-1,1-1 0,0 1 0,0 0 1,-1 0-1,1-1 0,0 1 0,0-1 1,0 1-1,-1-1 0,1 1 0,0-1 6,6-21-110,-7-43-60,-12 12 167,-1 1 0,-3 1 0,-9-18 3,20 53 65,3 10-43,0 0 1,0 1-1,-1-1 0,1 1 0,-1 0 1,0 0-1,0 0 0,0 0 1,-1 0-1,1 0 0,-1 1 0,-2-2-22,5 4 2,0 1 0,0-1 0,0 1-1,1-1 1,-1 1 0,0 0 0,0-1-1,0 1 1,0 0 0,0 0-1,0 0 1,0-1 0,0 1 0,0 0-1,0 0 1,0 0 0,0 1 0,0-1-1,0 0 1,0 0 0,0 0 0,1 1-1,-1-1 1,-1 1-2,0 0-1,1 1-1,-1-1 1,1 1 0,0-1 0,-1 1-1,1 0 1,0 0 0,0-1-1,0 1 1,0 0 0,0 0-1,0 0 1,1 0 0,-1 0 0,1 0-1,-1 2 2,-3 15-10,1 0 1,1 0-1,0 0 0,2 0 0,0 0 0,1 1 0,1-1 1,1 0-1,1 0 0,0-1 0,1 1 0,2-1 0,-1 0 1,2 0-1,0-1 0,10 14 10,-17-29 0,-1-1-1,1 0 1,0 1 0,0-1 0,0 0-1,0 0 1,0 0 0,0 0 0,1 0-1,-1 0 1,0 0 0,0 0 0,1 0-1,-1 0 1,1 0 0,-1-1 0,1 1-1,-1-1 1,1 1 0,-1-1 0,1 0-1,-1 1 1,1-1 0,-1 0 0,1 0-1,0 0 1,-1 0 0,2-1 0,-2 1 1,1-1 0,-1 0 1,0 0-1,1 0 0,-1 0 0,0 0 1,0 0-1,0 0 0,0-1 0,0 1 1,0 0-1,0-1 0,0 1 0,-1 0 1,1-1-1,0 1 0,-1-1 0,1 1 1,-1-1-1,0 1 0,1-1 0,-1 1 1,0-1-1,0 0 0,0 1 0,0-1 1,0 0-2,-1-22 53,0 0 1,-2 1-1,0 0 1,-2-4-54,3 19 16,0 0 0,0 0 0,-1 0 0,0 0 0,0 0 1,-1 1-1,0 0 0,0-1 0,-1 1 0,0 1 0,0-1 1,-1 1-1,-1-2-16,7 8-1,0 0 0,-1-1 0,1 1 0,0 0 0,-1-1 0,1 1 0,0 0 1,-1 0-1,1-1 0,0 1 0,-1 0 0,1 0 0,-1 0 0,1-1 0,-1 1 0,1 0 1,-1 0-1,1 0 0,0 0 0,-1 0 0,1 0 0,-1 0 0,1 0 0,-1 0 0,1 0 0,-1 0 1,1 0-1,-1 1 0,1-1 0,0 0 0,-1 0 0,1 0 0,-1 1 0,1-1 1,-7 16-72,6 30-81,1-40 134,0 22-20,2-1 1,0 1-1,3 3 39,-3-21 1,0 0-1,0 0 0,1-1 1,1 1-1,0 0 1,0-1-1,0 0 0,1 0 1,7 8-1,-12-17-1,0 0 1,0 0-1,0 1 1,0-1-1,0 0 0,0 0 1,0 0-1,0 1 1,0-1-1,0 0 1,0 0-1,0 0 1,0 1-1,1-1 0,-1 0 1,0 0-1,0 0 1,0 0-1,0 1 1,0-1-1,1 0 0,-1 0 1,0 0-1,0 0 1,0 0-1,1 0 1,-1 0-1,0 0 0,0 1 1,0-1-1,1 0 1,-1 0-1,0 0 1,0 0-1,0 0 0,1 0 1,-1 0-1,0 0 1,0 0-1,0 0 1,1 0-1,-1 0 1,0-1-1,0 1 0,1 0 1,-1 0-1,0 0 1,0 0-1,0 0 1,0 0-1,1 0 0,-1-1 1,0 1-1,0 0 1,0 0-1,0 0 1,0 0-1,1-1 0,-1 1 1,0 0-1,0 0 1,0 0 0,1-22-73,-11-28-30,6 41 120,0 0-1,-1 0 1,-1 1-1,1 0 1,-3-2-17,7 8 5,-1 1 1,1-1-1,-1 0 1,0 1-1,1-1 1,-1 1-1,0 0 1,0-1-1,0 1 1,0 0-1,0 0 1,-1 0-6,2 1 2,0 0-1,0 0 1,0-1 0,-1 1 0,1 0 0,0 1 0,0-1 0,0 0 0,0 0-1,0 0 1,0 1 0,0-1 0,0 0 0,0 1 0,0-1 0,0 1 0,0-1 0,0 1-1,1-1 1,-1 1 0,0 0 0,0-1 0,0 1 0,1 0 0,-1 0 0,0 1-2,-1 1 10,1 1 0,-1-1 0,1 1 0,0 0 1,0 0-1,1-1 0,-1 1 0,1 0 1,0 0-1,0 0 0,0 0 0,0 0-10,4 50 30,-1-45-26,-1 0 0,2 0 0,-1-1 0,1 1 0,0-1 0,1 0 0,0 0 1,0-1-1,3 3-4,6 11-13,-10-51-182,-5 23 198,-1 0 0,0 1 1,0-1-1,0 1 0,-1 0 1,-3-6-4,6 11 5,-1 0 0,1-1-1,-1 1 1,1 0 0,-1-1 0,0 1 0,1 0 0,-1 0 0,0 0 0,0 0 0,0 0 0,0 0 0,0 0-1,0 0 1,-1 0 0,1 0 0,0 0 0,0 1 0,-1-1 0,1 0 0,0 1 0,-1-1 0,1 1 0,0 0-1,-1-1 1,1 1 0,-1 0 0,1 0 0,0 0 0,-1 0 0,1 0 0,-1 0 0,1 0 0,-1 0-5,0 2 1,0 0 1,1 0 0,-1 0 0,0 1 0,1-1 0,-1 0 0,1 0-1,0 1 1,0-1 0,0 1 0,0-1 0,0 1 0,0 0 0,1-1 0,0 1-1,-1 0 1,1-1 0,0 1 0,0 1-2,1 54 31,0-56-30,-1-1-1,0 1 1,1-1-1,-1 0 1,1 1-1,-1-1 1,1 0-1,0 1 1,0-1-1,-1 0 1,1 0-1,0 0 1,0 0-1,0 0 0,0 0 1,0 0-1,0 0 1,1 0-1,-1 0 1,0 0-1,0-1 1,1 1-1,-1-1 1,0 1-1,1-1 1,-1 1-1,1-1 1,-1 0-1,0 0 1,1 1-1,-1-1 1,1 0-1,-1 0 1,1-1-1,-1 1 0,2 0 1,-1 0-1,0-1 1,0 1-1,0 0 1,0-1-1,1 0 1,-1 0-1,0 1 1,0-1-1,0 0 1,0-1 0,-1 1-1,1 0 1,0 0-1,0-1 1,-1 1-1,1-1 1,-1 0-1,1 1 1,-1-1 0,0 0-1,0 0 1,1-1-1,1-8-13,-1 0 0,0 0 0,-1 0 0,0 0 0,-1-4 13,1-14 77,-1 24 71,0 9 103,-1 11-238,4 25 7,7-32-16,11-16-1,-17 5-4,-1 0 0,1 0 0,0 0 0,-1-1 1,0 0-1,0 1 0,0-1 0,0 0 1,0 0-1,-1-1 0,0 1 0,1-4 1,17-59 72,-14 43 58,-20 61 823,-7 38-1007,14-39 34,-1 10-11,11-42 26,4-9 0,3-9 15,34-77 129,-43 90-140,3-6 35,-4 10 48,-3 18-75,2 4-5,0 29 22,1-52-23,0 1 0,0-1 0,0 1 0,0-1 0,1 1 0,0-1 0,-1 1 0,1-1 1,0 0-1,0 1 0,0-1 0,0 0 0,1 0 0,-1 0 0,1 0 0,0 1-1,-1-2-1,0-1 0,0 1 0,0 0 0,0-1 0,0 0 1,0 1-1,0-1 0,0 1 0,0-1 0,0 0 0,1 0 0,-1 0 0,0 0 0,0 0 0,0 0 0,0 0 0,1 0 0,-1 0 0,0-1 0,0 1 0,0 0 1,0-1-1,0 1 0,0-1 0,0 1 0,0-1 0,0 1 0,0-1 0,0 0 0,0 1 0,0-1 0,0 0 0,-1 0 0,1 0 0,0 0 0,0 0 0,-1 0 1,1 0-1,-1 0 0,1 0 0,-1 0 0,1 0 1,22-47-56,-22 45 52,35-109 50,-26 74 30,2 1 1,2 0-1,3-3-76,-16 37 5,0 0 0,0-1-1,0 1 1,0-1 0,-1 0-1,0 1 1,1-1 0,-1 1 0,-1-4-5,1 0-5,-4 34 7,-1 0 1,-1-1 0,-1 0 0,-3 5-3,-8 30-19,14-45 29,-1 1-19,1 0 0,0 0-1,2 0 1,-2 17 9,4-32-32,2-3 28,0 0 0,0 0 0,0 0 0,-1 0 0,1 0 0,0 0 0,-1-1 0,1 1 0,-1 0 0,0-1-1,1 1 1,-1-1 0,0 0 0,0 1 0,0-1 0,0 0 4,19-32 16,-19 32-10,17-35 33,-2-1-1,5-19-38,0-1 54,5-24-17,-22 62-21,2 1 0,0 0 0,1 0 0,1 0 0,1 1 0,8-13-16,-28 78 32,-38 62-63,16-41 12,13-18 0,17-36 26,15-33 5,9-26-98,-2-1 0,-2-1 0,4-21 86,9-26-76,-20 63 83,-11 29-5,-8 17-8,7-11 2,-29 48-264,30-50 240,0-1 1,0 0 0,0 1 0,0-1 0,0 0 0,0 0-1,-1 1 1,1-1 0,0 0 0,0 0 0,-1 0-1,1-1 1,-1 1 0,1 0 0,-1 0 0,1-1-1,-1 1 1,0-1 0,1 1 0,-1-1 0,0 0-1,1 0 1,-1 0 0,0 0 0,1 0 0,-1 0-1,0 0 1,1 0 0,-1-1 0,0 1 0,-1-1 27,3 0-7,-1 0 1,0-1-1,0 1 1,0 0-1,1-1 1,-1 1-1,0-1 1,1 1-1,-1-1 0,1 1 1,0-1-1,0 1 1,-1-1-1,1 1 1,0-1-1,0 1 1,0-1-1,1 1 1,-1-1-1,0 1 1,0-1-1,1 0 7,-2-24 144,-5 14-36,1 1 0,-2 0 1,1 0-1,-2 1 0,1-1 1,-3 0-109,6 7 51,0 1 1,1 0 0,-1 0 0,-1 0 0,1 1-1,0-1 1,-1 1 0,1 0 0,-1 0-1,1 1 1,-1 0 0,0-1 0,0 1 0,0 1-1,1-1 1,-1 1 0,0 0 0,0 0-52,4 0 2,1 0 12,0 0-28,42 8 17,-36-4 4,1 1 1,-1-1-1,0 1 0,-1 0 0,1 0 1,2 5-8,9 7 17,-16-16-27,-1 2-1,47 49 666,-42-47-736,-1 0 0,1 0 0,0-1-1,0 1 1,1-1 0,-1-1 0,1 1 0,0-1 0,0 0-1,0 0 1,1 0 0,-1-1 0,5 1 81,-11-4-2,1 1 0,-1-1 0,0 0 0,1 1 0,-1-1 0,0 1 0,0-1 0,0 0 0,1 1 0,-1-1 0,0 0 0,0 0 0,0 1 0,0-1 0,0 0 0,0 1 0,0-1 0,-1 0 0,1 1 0,0-1 0,0 0-1,-1 1 1,1-1 0,0 1 0,0-1 0,-1 0 0,1 1 0,-1-1 2,-7-19 90,8 20-88,-10-15 145,8 29-97,10 29-10,-4-28-42,2-1 0,0 1 0,0-2 0,1 1 0,1-1 0,1 0 0,0 0 0,0-1 1,1 0-1,1-1 0,9 9 2,-19-19-1,1 0 0,-1 0 1,0-1-1,1 1 0,-1 0 1,0 0-1,1 0 0,-1-1 1,1 1-1,-1-1 0,1 1 1,0-1-1,-1 0 1,1 0-1,-1 0 0,1 1 1,0-2-1,-1 1 0,1 0 1,-1 0-1,1 0 0,0-1 1,-1 1-1,1-1 0,1 0 1,-1 0-1,0-1-1,0 0 1,0 0-1,0 1 1,0-2 0,-1 1-1,1 0 1,-1 0-1,1 0 1,-1-1-1,0 1 1,1-1-1,-1 1 1,0-2 1,3-8-4,-1 1 0,-1-1 0,1 0 0,-2 0-1,0-1 1,0-3 4,-1-36 192,0 52-190,0 0 0,0 0-1,0-1 1,-1 1 0,1 0 0,0 0-1,0 0 1,0 0 0,0 0-1,0 0 1,0 0 0,-1-1-1,1 1 1,0 0 0,0 0-1,0 0 1,0 0 0,-1 0 0,1 0-1,0 0 1,0 0 0,0 0-1,0 0 1,-1 0 0,1 0-1,0 0 1,0 0 0,0 0-1,0 0 1,-1 0 0,1 0 0,0 0-1,0 0 1,0 0 0,0 0-1,-1 0 1,1 0 0,0 1-1,0-1 1,0 0 0,0 0-1,0 0 1,0 0 0,-1 0-1,1 0 1,0 1 0,0-1 0,0 0-1,0 0 1,0 0 0,0 0-1,0 0 1,0 1 0,0-1-1,0 0 1,0 0-2,-9 9 44,6-3-41,0 0 1,1 1-1,0-1 0,0 1 1,0 0-1,1-1 0,0 1 1,0 0-1,1 5-3,1 72 16,1-40-14,-2-39-6,0-1-1,1 1 1,-1-1-1,1 1 1,0-1-1,0 0 0,1 1 1,-1-1-1,2 3 5,-2-6 0,-1 0 0,1-1-1,-1 1 1,1 0-1,-1-1 1,1 1 0,-1-1-1,1 1 1,-1 0-1,1-1 1,0 1 0,-1-1-1,1 0 1,0 1-1,0-1 1,-1 0 0,1 1-1,0-1 1,0 0 0,-1 0-1,1 1 1,0-1-1,0 0 1,0 0 0,0 0-1,-1 0 1,1 0-1,0 0 1,0-1 0,0 1-1,-1 0 1,1 0-1,0 0 1,0-1 0,-1 1-1,1 0 1,0-1-1,0 1 1,-1-1 0,1 1-1,0-1 1,-1 1-1,1-1 1,-1 1 0,1-1-1,-1 0 1,1 1-1,-1-1 1,1 0 0,-1 0-1,0 1 1,1-2 0,2-4 0,0 0 1,0-1-1,0 0 1,-1 1-1,0-1 1,0 0-1,-1 0 1,0 0-1,0 0 1,-1 0-1,0-6 0,-1-57 3,-3 1-1,-5-11-2,3 64 13,-1 21 0,-5 28 1,9-5-27,0 0-1,2-1 1,0 1-1,2 0 0,2 0 1,0-1-1,2 1 1,0-1-1,2 0 0,6 12 14,-12-35-14,0-1 0,1 0-1,-1 0 1,1 0 0,0 0-1,0-1 1,0 1 0,0 0-1,0-1 1,0 1-1,1-1 1,0 0 0,-1 0-1,1 0 1,0 0 0,0 0-1,0-1 1,0 1 0,0-1-1,0 0 1,0 0 0,0 0-1,1 0 1,2 0 14,-3-1-2,-1 0 0,0 0 0,0 0 1,0 0-1,0-1 0,0 1 0,0 0 0,1-1 1,-1 0-1,0 1 0,0-1 0,0 0 0,-1 0 0,1 0 1,0 0-1,0-1 0,0 1 0,-1 0 0,1-1 1,-1 1-1,1-1 0,-1 0 0,0 1 0,1-1 0,-1 0 1,0 0-1,0 0 0,0 0 0,0 0 0,-1 0 1,1 0-1,-1 0 0,1 0 0,-1 0 0,1 0 1,-1-1-1,0 1 0,0-1 2,1-18 46,-1 1 0,0 0 1,-1-1-1,-2 1 0,-1-6-46,2 16 26,0 1 0,0-1 0,-1 1 1,-1-1-1,1 1 0,-2 0 0,1 1 0,-1-1 0,0 1 0,-1 0 0,0 0 0,-2-1-26,8 8 1,-1 0 1,1 1-1,-1-1 0,0 0 0,1 0 0,-1 1 1,0-1-1,0 0 0,0 1 0,0-1 0,1 0 1,-1 1-1,0 0 0,0-1 0,0 1 0,0-1 1,0 1-1,0 0 0,0 0 0,0 0 0,0-1 1,-1 1-1,1 0 0,0 0 0,0 0 0,0 1 1,0-1-1,0 0 0,0 0 0,0 0 0,0 1-1,-1 0 3,1 1 0,0-1-1,-1 1 1,1-1 0,0 1-1,0 0 1,0 0 0,0-1-1,0 1 1,0 0 0,1 0-1,-1 0 1,1 0 0,-1 0-1,1 0-2,-3 13 16,1 0-1,1 0 0,0 14-15,1-14-11,1 1-1,0-1 1,1 0 0,1 1 0,1-1-1,1 3 12,-5-15-2,1 0 0,0 0-1,0 0 1,0 0-1,0 0 1,1 0-1,-1 0 1,1-1-1,0 1 1,0 0-1,0-1 1,0 1-1,0-1 1,1 0-1,-1 0 1,0 0-1,1 0 1,0 0-1,-1 0 1,1-1-1,0 1 1,0-1-1,0 0 1,0 0-1,0 0 1,0 0 0,1-1-1,-1 1 1,0-1-1,0 0 1,0 0-1,2 0 3,-3 0-2,-1 0-1,1-1 0,0 1 1,-1-1-1,1 1 1,0-1-1,-1 0 1,1 1-1,0-1 0,-1 0 1,1 0-1,-1 0 1,0-1-1,1 1 1,-1 0-1,0 0 0,0-1 1,0 1-1,1-1 1,-2 1-1,1-1 0,0 1 1,0-1 2,1-3-9,0 0-1,0 0 1,-1 0 0,0-1-1,0 1 1,0 0 0,-1-1-1,0-2 10,0-9-31,-1 0 0,-1 0 0,0 1-1,-5-16 32,0 2-20,6 19 43,-1 0-1,-1 0 1,0 1-1,-1-1 1,1 1 0,-2-1-1,0 1 1,0 1-1,-1-1 1,-1-1-23,6 10 4,1 0 0,-1 1 0,1-1 0,-1 1 0,0-1 0,1 0 0,-1 1 0,0 0 0,1-1 0,-1 1 0,0-1 0,0 1 0,0 0 0,1 0 0,-1-1 0,0 1 0,0 0 0,0 0 0,1 0 0,-1 0 0,0 0 0,0 0 0,0 0 0,0 0 0,1 0 0,-1 0 0,0 1 0,0-1 0,0 0-4,-1 1 3,1 0 0,-1 1-1,1-1 1,-1 0 0,1 0 0,0 1-1,-1-1 1,1 1 0,0-1 0,0 1-1,0 0 1,-1 1-3,-1 3 4,1 1 1,-1-1-1,1 1 1,0 0-1,0 0 1,0 7-5,-1 18-13,-2 69 34,5-94-32,1-1 0,-1 0 0,1 0 1,0 1-1,1-1 0,-1 0 0,1 0 0,1 0 0,-1-1 0,1 1 0,0 0 0,0-1 0,3 4 11,-5-8-8,-1 0 0,1 0-1,0 0 1,-1 0 0,1-1-1,0 1 1,-1 0-1,1-1 1,0 1 0,0-1-1,0 1 1,-1 0 0,1-1-1,0 0 1,0 1-1,0-1 1,0 1 0,0-1-1,0 0 1,0 0 0,0 0-1,0 0 1,0 0-1,0 0 1,0 0 0,0 0-1,0 0 1,0 0 0,0 0-1,0 0 1,1-1 8,-1 0-4,1-1-1,0 1 1,0-1 0,-1 1 0,1-1 0,-1 0-1,1 0 1,-1 0 0,0 0 0,0 0-1,0 0 1,0 0 0,1-2 4,2-7 11,-1-1 0,1 1 0,-2-1 1,0 0-1,0-1-11,-1-5 25,0 0 0,-2 0 0,-2-18-25,2 29 28,0 0 0,0 0 0,-1 0 0,0 0 0,-1 0 0,0 0 1,0 0-1,0 1 0,-1 0 0,0-1 0,0 1-28,4 5 3,-1 0 0,1 0 0,-1 0 0,0 0 0,0 1 1,1-1-1,-1 0 0,0 0 0,0 0 0,0 1 0,0-1 0,0 0 0,0 1 1,0-1-1,0 1 0,0-1 0,0 1 0,0 0 0,0-1 0,0 1 0,0 0 1,0 0-1,-1 0 0,1 0-3,0 0 1,0 1-1,0-1 1,1 1 0,-1-1 0,0 1-1,0 0 1,0-1 0,1 1 0,-1 0-1,0 0 1,1 0 0,-1-1 0,1 1-1,-1 0 1,1 0 0,-1 0 0,1 0 0,0 0-1,-1 0 1,1 1-1,-2 7 2,0-1 1,1 1-1,0 0 0,0 0 0,1 3-2,0 0-8,-1 2 5,2 1 0,-1-1 0,2 0 1,1 4 2,-2-13-16,0-1 1,1 1-1,0 0 1,0 0-1,0-1 1,1 1-1,-1-1 0,1 0 1,0 1-1,0-1 1,1-1-1,-1 1 1,4 2 15,-6-5-8,0 0 1,0 0-1,0 0 1,1-1-1,-1 1 1,0 0-1,1-1 1,-1 1 0,1-1-1,-1 0 1,1 1-1,-1-1 1,1 0-1,-1 0 1,1 0-1,-1 0 1,1 0-1,-1 0 1,1 0-1,-1-1 1,0 1-1,1 0 1,-1-1-1,1 1 1,-1-1-1,0 0 1,1 1-1,-1-1 1,0 0 0,1 0-1,-1 0 1,0 0-1,0 0 1,0 0-1,0 0 1,0 0-1,0 0 1,0-1-1,-1 1 1,1 0-1,0-1 1,0 0 7,3-5-4,0 1 0,0-1 0,-1 0 0,0 0 0,0-1 0,0 1 0,0-6 4,-1 2-2,-1-1-1,0 0 0,-1 1 0,0-1 1,-1 0-1,0 1 0,-1-5 3,1 13 8,1 0 0,0 0-1,-1 1 1,0-1 0,1 0-1,-1 1 1,0-1 0,-1 0-1,1 1 1,0 0 0,-1-1-1,1 1 1,-1 0 0,0-1 0,0 1-1,0 0 1,0 0 0,0 0-1,0 1 1,0-1 0,-1 1-1,1-1 1,0 1 0,-1 0-1,0-1 1,1 1 0,-1 1-1,0-1 1,1 0 0,-1 1-1,0-1 1,0 1-8,1 0 1,0 1-1,1-1 1,-1 1-1,1 0 1,-1 0 0,1 0-1,-1 0 1,1 0-1,-1 0 1,1 0-1,0 0 1,0 0 0,0 0-1,-1 1 1,1-1-1,1 0 1,-1 1 0,0-1-1,0 1 1,0-1-1,1 1 1,-1 0-1,1-1 1,-1 1 0,1 0-1,0-1 1,-1 1-1,1 0 1,0-1 0,0 1-1,0 0 1,1 1-1,-2 6 0,1 1 1,0 0-1,1 0 1,0 0-1,1 4 0,0-4-29,1 0 0,0-1-1,1 1 1,0-1-1,0 1 1,1-1-1,1 1 30,-5-7-7,1-1-1,-1 0 1,1 0-1,0 1 1,-1-1-1,1 0 1,0-1-1,0 1 1,0 0-1,0-1 1,0 1-1,1-1 1,-1 1-1,0-1 1,1 0-1,-1 0 0,1 0 1,-1 0-1,1-1 1,0 1-1,-1-1 1,1 0-1,0 1 1,-1-1-1,1 0 1,0-1-1,-1 1 1,1 0-1,1-1 8,-2 0 0,0 0 0,0 0 0,-1 0 0,1 0 0,-1-1 0,1 1 0,-1 0 0,0-1 0,1 1 0,-1-1 0,0 1 0,0-1 0,0 0 0,0 0 0,0 1 0,0-1 0,-1 0 0,1 0 0,-1 0 0,1 0 0,-1 0 0,0 0 0,1 1 0,-1-2 0,3-52 75,-3 47-70,-1 0 7,0 0 0,0 1 0,-1-1 0,0 0 0,0 1 0,-4-7-12,-8-38 80,11 39-34,-1 14-23,-1 20-4,5-7-13,-1 2-3,1 0 0,1 0 1,1 0-1,1 3-3,-3-17-10,0 0 0,0 1 0,0-1 0,1 0 1,0 0-1,-1 0 0,1 0 0,0 0 0,0 0 0,0 0 1,0 0-1,0 0 0,0 0 0,1 0 0,-1-1 0,1 1 1,-1 0-1,1-1 0,0 0 0,-1 1 0,1-1 0,0 0 1,0 0-1,0 0 0,0 0 0,0 0 0,0 0 1,0 0-1,0-1 0,0 1 0,1-1 0,-1 0 10,-1 0 0,0 0 0,0-1 0,-1 1 0,1-1 0,0 1 0,-1-1 1,1 1-1,0-1 0,-1 1 0,1-1 0,0 0 0,-1 1 0,1-1 0,-1 0 0,1 1 0,-1-1 0,0 0 0,1 0 0,-1 1 0,0-1 0,1 0 0,-1 0 0,0 0 0,0 0 0,0 0 0,0 1 0,0-1 0,0 0 0,0 0 0,0 0 0,0 0 0,-1-37 41,1 28-27,0 7-3,0 1-1,-1 0 0,1-1 0,0 1 1,-1 0-1,0-1 0,1 1 1,-1 0-1,0 0 0,0 0 0,-1-2-10,-5 2 136,1 19-70,3 26 31,1 1 0,2-1 0,5 36-97,0-47-19,-3-23 2,-1-1-1,0 0 1,0 1 0,-1-1 0,0 0 0,0 1 0,-2 3 17,2-10-4,-1 0 0,0 1 1,0-1-1,0 0 1,0 0-1,0 0 0,0 0 1,0 0-1,-1 0 1,1 0-1,-1 0 0,0 0 1,0-1-1,1 1 1,-1-1-1,0 1 0,0-1 1,0 0-1,0 0 1,-1 0-1,1 0 0,0 0 1,0 0-1,-1-1 1,1 1-1,0-1 0,-1 1 1,0-1 3,-25 3 89,0-1 0,0-1 1,-9-2-90,2 1-31,35 0 29,0 0 0,0 0 0,0 0 1,0 0-1,-1 0 0,1-1 0,0 1 0,0 0 0,0 0 0,0 0 0,0 0 0,-1 0 0,1 0 0,0 0 1,0 0-1,0 0 0,0-1 0,0 1 0,0 0 0,0 0 0,0 0 0,-1 0 0,1 0 0,0 0 0,0-1 1,0 1-1,0 0 0,0 0 0,0 0 0,0 0 0,0-1 0,0 1 0,0 0 0,0 0 0,0 0 0,0 0 1,0-1-1,0 1 0,0 0 0,0 0 0,0 0 0,0 0 0,0 0 0,0-1 0,0 1 0,1 0 1,-1 0-1,0 0 0,0 0 0,0 0 0,0-1 0,0 1 0,0 0 0,0 0 0,1 0 0,-1 0 0,0 0 1,0 0-1,0 0 0,0 0 0,0 0 2,9-10-14,-8 9 11,12-5-10,0 1 1,1 0 0,-1 1 0,1 1-1,0 0 1,13 0 12,-8 0-22,-20 3 22,1-1 0,0 1 0,0 0-1,0 0 1,0 0 0,0 0 0,0 0-1,0 0 1,0 0 0,0 0-1,0 0 1,0 0 0,0 0 0,0 0-1,0 0 1,0-1 0,0 1 0,0 0-1,0 0 1,0 0 0,0 0-1,0 0 1,0 0 0,0 0 0,0 0-1,0 0 1,0 0 0,0 0 0,0 0-1,0 0 1,0 0 0,1-1 0,-52-4 66,0 2 1,-45 3-67,43 0 21,53 0-21,1 0 0,-1 0 0,1 0 0,-1 0 0,1 0 0,-1-1 0,1 1 0,-1 0 0,0 0 0,1 0 0,-1-1 0,1 1 0,-1 0 0,0 0 0,1-1 0,-1 1 0,0 0 0,1-1 0,-1 1 0,0 0 0,1-1 0,-1 1 0,0-1 0,0 1 0,0 0 0,1-1 0,-1 1 0,0-1 0,0 1 0,0-1 0,0 1 0,0-1 0,0 1 0,0-1 0,0 1 0,0 0 0,0-1 0,0 1 0,0-1 0,0 1 0,0-1 0,0 1 0,0-1 0,-1 1 0,1 0 0,0-1 0,0 1 0,0-1 0,-1 1 0,1 0 0,0-1 0,-1 1 0,1 0 0,0-1 0,-1 1 0,1 0 0,0-1 0,-1 1 0,1 0 0,-1 0 0,1-1 0,0 1 0,-1 0 0,1 0 0,-1 0 0,1 0 0,-1 0 0,8 0-3,-1 1-1,1 0 0,-1 1 0,1 0 0,-1 0 0,0 0 0,0 1 0,0-1 0,5 5 4,-3-3-7,0 0-1,1 0 1,-1-1 0,1 0-1,4 0 8,14-2-132,-27-1 124,1 0-1,-1 0 1,1-1-1,-1 1 1,1 0 0,-1 0-1,0 0 1,1-1-1,-1 1 1,0 0 0,1-1-1,-1 1 1,0 0-1,1-1 1,-1 1 0,0 0-1,0-1 1,1 1-1,-1-1 1,0 1 0,0 0-1,0-1 1,0 1-1,1-1 1,-1 1-1,0-1 1,0 1 0,0 0-1,0-1 9,-1-4-37,0 0 0,0 1 0,-1-1 0,0 1 0,0 0 0,0-1 0,0 1 0,-2-2 37,2 1 13,0 2-2,1 0-1,-1 0 0,0-1 0,0 1 0,0 1 0,0-1 1,0 0-1,-1 0 0,1 1 0,-1-1 0,0 1 0,0 0 1,0 0-1,0 0 0,0 0 0,0 1 0,0-1 0,-1 1 0,1 0 1,0 0-1,-1 0 0,1 0 0,-1 0 0,0 1 0,1 0 1,-3 0-11,6 0 3,-1 0 1,0 0-1,0 0 1,1 0-1,-1 1 1,0-1-1,0 0 1,1 1 0,-1-1-1,0 1 1,1-1-1,-1 0 1,1 1-1,-1-1 1,0 1-1,1 0 1,-1-1 0,1 1-1,0-1 1,-1 1-1,1 0 1,-1 0-1,1-1 1,0 1-1,0 0 1,-1-1 0,1 1-1,0 0 1,0 0-1,0-1 1,0 1-1,0 0 1,0 0-1,0 0 1,0-1 0,0 1-1,0 0 1,0 0-1,0-1-3,1 2 1,-1 0 1,0 0-1,0 0 0,1 0 0,0 0 1,-1 0-1,1 0 0,0-1 1,-1 1-1,1 0 0,0 0 0,1-1 1,-1 1-1,0-1 0,0 1 0,1-1 1,0 2-2,8 2-6,0 1 0,0-1 0,0-1 1,0 0-1,1 0 0,0-1 0,0-1 0,0 1 1,0-2-1,0 0 0,0 0 0,9-1 6,-20 0-5,1 0 1,-1 0-1,1 0 0,0 0 0,-1 0 0,1 0 0,0 0 0,-1-1 1,1 1-1,0 0 0,-1 0 0,1 0 0,-1-1 0,1 1 0,-1 0 1,1-1-1,-1 1 0,1-1 0,-1 1 0,1-1 0,-1 1 0,1-1 0,-1 1 1,0-1-1,1 1 0,-1-1 0,0 1 0,1-1 0,-1 1 0,0-1 1,0 0-1,1 1 0,-1-1 0,0 0 0,0 1 0,0-1 0,0 0 1,0 1-1,0-1 0,0 1 0,0-1 0,0 0 0,-1 1 0,1-1 0,0 0 1,0 1-1,0-1 0,-1 1 0,1-1 0,0 0 0,-1 1 0,1-1 1,0 1-1,-1-1 5,-1-3-60,0 1 1,1 0-1,-1-1 1,-1 1-1,1 0 1,0 0 0,-1 0-1,0 0 1,-1 0 59,2 1-7,-1 0 0,1 0 1,-1 1-1,0 0 0,1-1 1,-1 1-1,0 0 0,0 0 1,0 0-1,0 1 1,0-1-1,-2 1 7,4 0 5,0 0-1,1 0 1,-1 0 0,0 0 0,0 1 0,1-1-1,-1 0 1,0 1 0,0-1 0,1 1 0,-1-1-1,0 1 1,1-1 0,-1 1 0,1-1 0,-1 1-1,0 0 1,1-1 0,-1 1 0,1 0 0,0-1-1,-1 1 1,1 0 0,0 0 0,-1-1 0,1 1-1,0 0 1,0 0 0,0 0 0,-1-1 0,1 1-1,0 0 1,0 0 0,0 0 0,1 0 0,-1-1-1,0 1 1,0 0 0,0 0 0,0 0 0,1-1-1,-1 1 1,0 0 0,1 0 0,-1 0-5,1 0 2,0 1 0,0-1 1,0 1-1,-1-1 0,1 0 1,1 0-1,-1 1 0,0-1 1,0 0-1,0 0 0,1 0 0,-1 0 1,0 0-1,1 0 0,-1 0 1,1-1-1,-1 1 0,1 0 1,-1-1-1,1 0 0,0 1 1,-1-1-1,1 0 0,-1 1 1,1-1-1,0 0 0,-1 0 1,1-1-1,0 1 0,-1 0 0,1 0 1,0-1-1,0 0-2,3 1 0,0-1 1,0 0-1,-1 0 0,1 0 1,0-1-1,-1 0 0,1 0 1,-1 0-1,0 0 0,0-1 1,1 0-1,0-2 5,-1 0 0,-1-1 0,1 1-1,-1-1 1,0 0 0,0 0 0,-1 0 0,0 0 0,0 0 0,0 0 0,-1-1 0,0 1 0,0-1 0,0 1 0,-1-1 0,0 1 0,0-1 0,-1-2-5,-2-17 174,0 1 1,-2-1 0,-7-20-175,12 46 3,0-1 0,0 1 0,0-1 0,0 0 0,0 1 0,-1-1 0,1 1 0,0-1 0,0 1 0,0-1 0,-1 1 0,1-1-1,0 1 1,0-1 0,-1 1 0,1 0 0,0-1 0,-1 1 0,1-1 0,-1 1 0,1 0 0,-1-1 0,1 1 0,0 0 0,-1 0 0,1-1 0,-1 1 0,1 0-1,-1 0 1,0 0 0,1-1 0,-1 1 0,1 0-3,-15 12 4,13-8-25,-1-1 1,1 1 0,0 0-1,1-1 1,-1 1-1,1 0 1,-1 0-1,1 0 1,0 1-1,0-1 21,3 17-198,-2-21 194,0 0 0,0 0 1,0-1-1,0 1 0,0 0 1,0 0-1,0 0 0,-1 0 1,1 0-1,0 0 0,0 0 1,0 0-1,0 0 0,0 0 1,0 0-1,0 0 0,-1 0 1,1 0-1,0 0 0,0 0 1,0 0-1,0 0 0,0 0 1,0 0-1,0 1 0,0-1 1,-1 0-1,1 0 0,0 0 1,0 0-1,0 0 0,0 0 1,0 0-1,0 0 0,0 0 1,0 0-1,0 0 0,0 1 1,0-1-1,0 0 0,-1 0 1,1 0-1,0 0 0,0 0 1,0 0-1,0 0 0,0 1 4,-4-4 129,3 2-121,1 1 1,-1 0-1,0-1 1,1 1 0,-1 0-1,1 0 1,-1-1 0,0 1-1,1 0 1,-1 0 0,0 0-1,1 0 1,-1 0 0,0 0-1,1 0 1,-1 0 0,0 0-1,1 0 1,-1 0 0,1 1-1,-1-1 1,0 0 0,1 0-1,-1 1 1,1-1 0,-1 0-1,0 1 1,1-1 0,-1 0-9,-12 21 82,-4 36-101,14-44 46,-16 52-14,7-29-17,2 1 0,0 7 4,-2 5-43,12-47 40,0-1 1,0 1 0,-1-1 0,1 1-1,0-1 1,-1 0 0,1 1 0,-1-1-1,0 0 1,1 1 0,-1-1 0,0 0-1,0 0 1,0 0 0,1 0 0,-1 0-1,-1 0 1,1 0 0,0 0 0,0 0-1,0 0 1,0 0 0,-1-1 0,1 1-1,0 0 1,-1-1 0,1 1 0,0-1 2,-1-2-3,0 1 1,1-1-1,-1 0 1,1 0-1,-1 0 1,1-1-1,0 1 0,0 0 1,0 0-1,0 0 1,1-1-1,-1 1 1,0-1-1,1 1 1,0 0-1,-1-2 3,-3-13-31,-11-29-135,7 24 21,6 60 165,1-32-17,1 17-2,0-22-1,0-1-1,0 1 1,0 0 0,0-1 0,0 1 0,0-1-1,0 1 1,1-1 0,-1 1 0,0-1 0,0 1-1,0-1 1,1 1 0,-1-1 0,0 1 0,1-1-1,-1 1 1,0-1 0,1 0 0,-1 1 0,1-1-1,-1 0 1,0 1 0,1-1 0,-1 0 0,1 1 0,-1-1-1,1 0 1,-1 0 0,1 0 0,-1 1 0,1-1-1,-1 0 1,1 0 0,2-3 0,-1-1 1,0 1-1,0 0 1,0-1-1,0 0 0,-1 1 1,1-1-1,-1 0 0,0 0 1,0 0-1,-1 0 1,1 0-1,0 0-8,1-19 53,-3 37 169,1 3 38,0-32-4623,0 15 1847</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4T17:50:03.001"/>
    </inkml:context>
    <inkml:brush xml:id="br0">
      <inkml:brushProperty name="width" value="0.1" units="cm"/>
      <inkml:brushProperty name="height" value="0.1" units="cm"/>
      <inkml:brushProperty name="color" value="#FFFFFF"/>
    </inkml:brush>
  </inkml:definitions>
  <inkml:trace contextRef="#ctx0" brushRef="#br0">35 2 10021,'-8'0'1183,"8"0"-1085,-1-1 1,0 1-1,0 0 0,1 0 0,-1 0 1,0-1-1,0 1 0,0 0 0,0 0 1,1 0-1,-1 0 0,0 0 0,0 0 1,0 1-1,0-1 0,1 0 0,-1 0 1,0 1-1,0-1 0,1 0 0,-1 1 1,0-1-1,0 0 0,1 1 0,-1-1 1,0 1-1,1 0 0,-1-1 0,1 1 1,-1-1-1,1 1 0,-1 0 0,1-1 1,-1 1-1,1 0 0,-1 0 0,1-1 0,0 2-97,0-1 180,0 32 939,-1-20-547,4 46 811,-3-57-1378,0-1 1,1 1-1,-1-1 1,0 1-1,1-1 1,-1 1 0,1-1-1,-1 1 1,1-1-1,0 0 1,-1 1-1,1-1 1,0 0 0,0 0-1,0 1 1,0-1-1,0 0 1,0 0-1,1 0 1,-1 0 0,0 0-1,0-1 1,1 1-1,-1 0 1,1 0-1,-1-1 1,0 1 0,1-1-1,-1 0 1,1 1-1,-1-1 1,2 0-7,-2-1-1,0-1-1,0 1 1,-1-1 0,1 1 0,0-1 0,-1 0 0,1 1 0,-1-1-1,0 0 1,0 0 0,1 1 0,-1-1 0,0 0 0,0 0-1,-1 1 1,1-2 1,0 0 13,-1 0 1,1 0-1,0 0 0,1 0 0,-1 0 0,0 1 0,1-1 0,0 0 1,-1 0-1,1 0 0,0 1 0,1-1 0,-1 0 0,1 0-13,-1 2-5,0 41 162,2-17-31,-3-13-4995,0-12-3332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4T17:18:11.028"/>
    </inkml:context>
    <inkml:brush xml:id="br0">
      <inkml:brushProperty name="width" value="0.1" units="cm"/>
      <inkml:brushProperty name="height" value="0.1" units="cm"/>
      <inkml:brushProperty name="color" value="#FFFFFF"/>
    </inkml:brush>
  </inkml:definitions>
  <inkml:trace contextRef="#ctx0" brushRef="#br0">66 43 10549,'-8'-1'6259,"-22"-2"-4106,3-12-368,30 9-1262,17 2-572,101 6-1,-120-2 87,-1 0-2,-32 5 42,-33-3 180,59-3-5,8 0-35,35 0-105,-21 1-153,19-1 22,-1 1 1,0 2-1,0 2 1,0 0-1,0 3 1,9 3 18,-75-19-49,0 1 1,-19-2 48,37 8 342,0 0 0,0 1 0,1 1 0,-1 0 0,0 1 0,0 0 0,-12 4-342,21-2 705,15 0-443,16 0-159,90-7-10,-54 1-117,0 3 0,15 3 24,-43 1 45,10 1-381,-45-5 328,1 0-1,0 0 1,0 0 0,0 0 0,0 0 0,0 0-1,0 0 1,0 0 0,0 0 0,0 0-1,0 0 1,-1 0 0,1 0 0,0 0 0,0 0-1,0 0 1,0-1 0,0 1 0,0 0 0,0 0-1,0 0 1,0 0 0,0 0 0,0 0 0,0 0-1,0 0 1,0 0 0,0 0 0,0-1 0,0 1-1,0 0 1,0 0 0,0 0 0,0 0-1,0 0 1,0 0 0,0 0 0,0 0 0,0-1-1,0 1 1,0 0 0,0 0 0,0 0 8,-30-10-479,7 4 416,1 1 0,-1 1 1,0 1-1,-1 1 0,1 1 1,0 1-1,-9 1 63,-38 7 690,-53 13-690,68-18 146,54-3-130,35 14-21,-8-9 4,0-1 1,1-1-1,-1-1 0,20-2 1,45-2-61,-105 3 53,0 1 1,0 0-1,0 1 1,0 0-1,-1 1 8,2 0 15,0 0-1,-1-1 1,1-1-1,-1-1 1,0 0-15,148-4 477,98-16-477,-208 14 78,0 0 0,-1-2 0,0 0 0,0-1 0,2-3-78,6-1 16,-31 12-16,1-1 0,-1 1 0,1-1 0,0 1 0,-1 0 0,1-1 0,0 1 0,-1 0 0,1 0 0,0 0 0,0-1 0,-1 1 0,1 0 0,0 0 0,0 0 0,-1 0 0,1 0 0,0 0 0,0 1 0,-1-1 0,1 0 0,0 0 0,-1 0 0,1 1 0,0-1 0,-1 0 0,1 1 0,0-1 0,-1 1 0,1-1 0,-1 1 0,1-1 0,0 1 0,-1 0 0,0-1 0,0 1 0,0 0 0,0-1 0,-1 1 0,1 0 0,0 0 0,-1-1 0,1 1-1,0 0 1,-1-1 0,1 1 0,-1-1 0,1 1 0,-1-1 0,1 1 0,-1-1 0,0 1 0,1-1 0,-1 1-1,0-1 1,1 0 0,-1 1 0,0-1 0,1 0 0,-1 1 0,0-1 0,0 0 0,1 0 0,-1 0-1,0 0 1,0 0 0,1 0 0,-1 0 0,0 0 0,-137 10 872,185-7-862,-1 1-1,1 3 0,-1 2 0,13 5-9,-4-2-29,-19-11 9,-29-4 12,-24 0 4,4 2 28,-1 1-1,0 1 0,0 0 0,0 1 0,1 0 0,-7 3-23,-49 6 72,145-24-80,-61 12-12,227-13-101,-156 29 254,-120-39-29,29 22-38,0 0 0,1 0 0,-1 1-1,0-1 1,-1 1 0,1 1 0,0-1 0,0 1 0,0-1-1,0 1 1,-1 1 0,1-1 0,0 1 0,0 0-1,0 0 1,0 0 0,0 1 0,0 0 0,0 0-1,0 0 1,-3 3-66,8-5 8,-1 0 0,1 0 0,0 0 0,-1 1 0,1-1 0,0 0 0,0 0 0,-1 0 0,1 1 0,0-1 0,0 0 0,-1 1 0,1-1 0,0 0 0,0 0 0,0 1 0,-1-1 0,1 0 0,0 1 0,0-1 0,0 0 0,0 1 0,0-1 0,0 0 0,0 1 0,0-1 0,0 1 0,0-1 0,0 0 0,0 1 0,0-1 0,0 0 0,0 1 0,0-1 0,0 0 0,0 1 0,0-1-8,14 6 87,24-5-89,-35-1 29,64 1-108,7-1 487,0-2 0,9-4-406,-27-1-2081,50 1 2081,-147 13 1390,-25-11-1850,51 2 576,-1 0 1,0 2-1,0 0 0,1 1 1,-1 0-1,-6 2-116,248-4 782,-230-3-1185,3 2 342,11 7 74,-2-4-12,-1 0 0,1 0 0,0 0 0,0-1 0,0 0 1,0 0-1,0-1 0,-1 0 0,1-1 0,0 0 0,-1 0 0,1-1-1,20-3 88,6-2 933,-27 6-987,-1 0 1,1 0 0,-1 0-1,1 1 1,0 0-1,-1 0 1,1 1-1,0 0 1,0 0-1,0 0 1,-1 1 0,1 0-1,1 1-34,-33-24-443,24 21 413,0 0 1,0 1-1,0-1 1,0 0 0,0 0-1,0 1 1,0-1-1,0 1 1,0-1 0,0 1-1,0-1 1,0 1-1,0 0 1,0-1 0,0 1-1,0 0 1,-1 0-1,1 0 1,0 0 0,0 0-1,0 0 1,0 0-1,-1 1 1,1-1 0,0 0-1,0 0 1,0 1-1,0-1 1,0 1 0,0-1-1,0 1 1,0 0-1,0-1 1,0 1 0,0 0-1,0-1 1,1 1-1,-2 1 30,8 2 38,0-1-1,0 1 0,0-1 1,0 0-1,0 0 0,1-1 1,3 2-38,32-5-3,-11-1-16,-40 1 30,12 2-26,-2-1 14,-1 1 0,1-1 0,0 1 0,0-1 0,-1 1 0,1-1 0,0 1 0,-1 0 0,1 0 0,-1-1 0,1 1 0,-1 0-1,1 0 1,-1-1 0,1 1 0,-1 0 0,0 0 0,1 0 0,-1 0 0,0 0 0,0 0 0,0-1 0,0 1 0,0 0 0,0 0 0,0 0 0,0 0 1,0 13 46,0 7-73,6-35 40,-6 13-14,0 0 0,0 0 0,0 1 0,0-1 0,0 0-1,0 0 1,1 0 0,-1 0 0,0 0 0,0 0 0,1 0-1,-1 0 1,1 0 0,-1 0 0,1 1 0,-1-1 0,1 0 0,0 0-1,-1 1 1,1-1 0,0 0 0,0 1 0,-1-1 0,2 0 1,11 17-13,-1 1 5,-12-16-34,0-1-12,-1-29-65,0 19 74,1 15-183,0-5 218,0 0 12,0 0-26,0 0-11,0 0-7,-42 4-2832,7 0-7762,26-4 308</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6T22:25:51.902"/>
    </inkml:context>
    <inkml:brush xml:id="br0">
      <inkml:brushProperty name="width" value="0.35" units="cm"/>
      <inkml:brushProperty name="height" value="0.35" units="cm"/>
      <inkml:brushProperty name="color" value="#FFFFFF"/>
      <inkml:brushProperty name="ignorePressure" value="1"/>
    </inkml:brush>
  </inkml:definitions>
  <inkml:trace contextRef="#ctx0" brushRef="#br0">67 1,'-10'20,"0"1,1 0,1 1,1 0,1 0,1 0,0 1,2 0,0 45,6 1080,-6-590,11-372,-2-96,-5-51,-1-17,1-1,1 1,1-1,0 1,2-1,9 25,-9-26,-1-1,-1 1,0 0,-2 1,0-1,-1 0,-4 28,1 16,3 612,-13-479,15-156,-1-27,0 1,-1-1,0 1,-2-1,-2 17,1-23</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6T22:26:58.705"/>
    </inkml:context>
    <inkml:brush xml:id="br0">
      <inkml:brushProperty name="width" value="0.35" units="cm"/>
      <inkml:brushProperty name="height" value="0.35" units="cm"/>
      <inkml:brushProperty name="color" value="#FFFFFF"/>
      <inkml:brushProperty name="ignorePressure" value="1"/>
    </inkml:brush>
  </inkml:definitions>
  <inkml:trace contextRef="#ctx0" brushRef="#br0">1 9,'0'-4,"0"0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6T22:27:02.965"/>
    </inkml:context>
    <inkml:brush xml:id="br0">
      <inkml:brushProperty name="width" value="0.35" units="cm"/>
      <inkml:brushProperty name="height" value="0.35" units="cm"/>
      <inkml:brushProperty name="color" value="#FFFFFF"/>
      <inkml:brushProperty name="ignorePressure" value="1"/>
    </inkml:brush>
  </inkml:definitions>
  <inkml:trace contextRef="#ctx0" brushRef="#br0">379 451,'0'0,"-1"0,1 0,-1 0,1 0,0 0,-1 0,1 0,-1 0,1 1,-1-1,1 0,0 0,-1 0,1 1,0-1,-1 0,1 0,0 1,-1-1,1 0,0 1,0-1,-1 1,1-1,0 0,0 1,-1-1,1 1,0-1,0 0,0 1,0-1,0 1,0-1,0 1,0-1,0 0,0 1,0-1,0 1,0-1,0 1,0-1,0 0,1 1,-1-1,0 1,0-1,1 0,-1 1,0-1,0 0,1 1,-1-1,1 1,16 23,-11-19,0 0,1 0,0-1,0 1,0-1,1-1,-1 0,1 0,0 0,0-1,8 2,14 0,51 2,-47-5,50 4,1222 39,-1289-45,1 0,0-2,0 0,-1-1,1-1,-1 0,-1-1,1-1,-1-1,0 0,0-1,-1-1,-1 0,19-16,-32 25,-1 0,1 0,0 0,-1 0,1-1,-1 1,1 0,-1 0,0 0,1 0,-1-1,0 1,0 0,0 0,0 0,0-1,0 1,0 0,0 0,0 0,0-1,-1 1,1 0,-1 0,1 0,-1 0,1 0,-1-1,0 1,1 0,-1 0,0 1,0-1,0 0,1 0,-1 0,0 0,0 1,0-1,-2 0,-48-33,49 33,-21-11,-2 1,1 2,-1 0,-1 2,1 0,-1 2,-35-2,-193 1,174 7,-1066 2,1792-20,-499 15,358-1,-479 3,54 4,-75-4,0 1,-1 0,1 0,0 0,0 0,0 1,-1 0,1 0,-1 0,1 1,6 4,-11-7,1 1,-1-1,0 0,0 0,1 0,-1 1,0-1,0 0,1 0,-1 1,0-1,0 0,0 0,0 1,1-1,-1 0,0 1,0-1,0 0,0 0,0 1,0-1,0 0,0 1,0-1,0 0,0 1,0-1,0 0,0 1,0-1,0 0,0 1,0-1,0 0,-1 0,1 1,0-1,0 0,0 1,-1-1,1 0,0 0,0 0,0 1,-1-1,1 0,0 0,-1 0,1 1,0-1,0 0,-1 0,1 0,-26 7,-61 3,0-4,-149-9,127 0,65 2,-1175-13,1211 13,0 0,1-1,-1 0,0 0,1 0,-1-1,1 0,0-1,0 1,0-1,1-1,-1 1,1-1,0 0,0-1,1 1,0-1,0 0,0-1,0 1,-6-14,9 16,0 0,0 0,0 0,0 0,1-1,-1 1,1-1,0 1,0-1,1 1,0-1,-1 1,2-1,-1 1,0-1,1 1,0-1,0 1,0-1,0 1,1 0,0-1,0 1,0 0,0 0,1 0,0 1,-1-1,1 1,1-1,-1 1,0 0,1 0,-1 0,1 1,0-1,0 1,5-2,-4 2,-1 1,1 0,-1 0,1 0,0 0,-1 1,1 0,0 0,-1 0,1 1,0-1,-1 1,1 0,-1 0,1 1,-1 0,0-1,1 1,-1 1,0-1,0 0,0 1,-1 0,7 7,9 6,-2 2,0 0,18 26,-31-39,17 24,-11-14,1 0,1 0,0-1,1 0,29 22,-41-35,0-1,-1 1,1 0,0-1,0 1,0-1,0 0,0 1,0-1,0 0,0 1,0-1,0 0,0 0,0 0,0 0,0 0,0 0,0 0,0 0,0-1,0 1,0 0,0-1,0 1,0 0,0-1,1 0,-1-1,1 1,0-1,-1 0,0 0,1 0,-1 0,0 0,0 0,0 0,0-1,-1 1,1-2,2-11,0 1,-2 0,1-17,-2 28,0-8,1-5,-1 0,0 0,-5-28,5 42,0 0,0 0,-1 0,1 0,-1-1,0 1,1 0,-1 0,0 0,0 1,0-1,0 0,0 0,-1 0,1 1,-1-1,1 1,-1-1,1 1,-1-1,0 1,0 0,1 0,-1 0,0 0,0 0,0 0,0 1,-1-1,1 1,0-1,0 1,0 0,0 0,-5 0,-5 3,-1 0,0 1,1 0,0 1,0 1,0 0,-11 8,-76 56,80-56,1 2,1 0,0 2,1-1,-24 37,35-46,0 0,0 0,0 1,1 0,0 0,1 0,0 1,0-1,1 1,1 0,-1-1,1 1,1 0,0 0,0 0,4 17,-3-24,-1 0,1 1,1-1,-1 0,0 1,1-1,0 0,-1 0,1 0,0-1,1 1,-1 0,0-1,1 1,0-1,-1 0,1 0,0 0,0 0,0-1,0 1,0-1,1 0,-1 1,0-2,1 1,-1 0,1-1,-1 1,1-1,-1 0,6 0,6-2,0 0,-1-1,1-1,-1 0,1-1,13-7,16-5,-1-2,-1-2,-1-1,53-39,-92 59,1 0,0-1,0 1,-1-1,1 1,-1-1,0 0,0 0,0 0,0 0,-1 0,1-1,-1 1,2-6,-3 8,0 1,0-1,0 0,0 0,0 0,0 0,-1 1,1-1,0 0,0 0,-1 1,1-1,0 0,-1 0,1 1,-1-1,1 0,-1 1,1-1,-1 0,0 1,1-1,-2 0,0 0,0 0,-1 0,1 0,-1 0,1 0,-1 1,0-1,1 1,-1-1,-4 1,-55 1,-66 9,-14 0,132-9,-40 2,49-3,-1 0,0 0,1 0,-1 1,1-1,-1 0,1 1,0 0,-1-1,1 1,-1 0,1-1,0 1,0 0,-1 0,1 0,0 0,0 0,0 1,0-1,0 0,0 0,0 1,1-1,-2 2,2-3,0 1,0-1,0 1,1-1,-1 1,0-1,0 1,0-1,0 1,0-1,1 1,-1-1,0 1,0-1,1 1,-1-1,0 0,1 1,-1-1,0 0,1 1,-1-1,1 0,-1 1,1-1,-1 0,1 0,-1 0,0 1,1-1,-1 0,1 0,-1 0,2 0,15 4,0 0,0-2,0 0,0-1,1 0,30-4,-23 2,474-54,17-2,-488 58,1 1,-1 1,0 2,43 12,49 7,254 7,-311-23,-18 0,0-2,1-3,0-1,82-9,-122 6,0 0,-1 0,1-1,0 0,-1 0,11-6,-16 7,1 1,0-1,0 1,0-1,-1 0,1 1,0-1,-1 0,1 0,0 1,-1-1,1 0,-1 0,0 0,1 0,-1 0,0 0,1 1,-1-1,0 0,0 0,0 0,0 0,0 0,0 0,0 0,0 0,0 0,0 0,0 0,-1 0,1 0,0 0,-1 0,1 0,-1 1,1-1,-1 0,1 0,-1 0,0 1,1-1,-1 0,0 1,0-1,1 1,-1-1,0 0,0 1,-1-1,-13-9,0 0,-1 0,0 2,-1 0,-34-11,-1-1,-389-174,428 188,-1 2,1 0,-1 0,1 1,-1 1,-28-1,38 3,0 0,-1 0,1 0,0 1,-1 0,1 0,0 0,0 1,0-1,0 1,-6 3,8-4,1 1,-1-1,1 1,-1-1,1 1,-1 0,1 0,0-1,0 1,0 0,0 0,0 0,0 0,1 1,-1-1,1 0,-1 0,1 0,0 0,0 1,0-1,0 0,0 4,1-3,0 0,-1 0,1 0,0 1,0-1,1 0,-1 0,1-1,-1 1,1 0,0-1,0 1,0-1,1 1,-1-1,0 0,1 0,0 0,-1 0,1 0,0-1,0 1,0-1,5 2,7 2,0-1,1-1,27 3,-37-5,160 10,179-11,-342 0,0 0,0 0,1 0,-1 0,0-1,0 1,1-1,-1 0,0 0,0 0,0 0,0 0,0-1,-1 1,1-1,0 0,-1 0,1 0,3-4,-3 1,-1 1,0-1,0 0,-1 0,1 1,-1-1,0 0,-1 0,1 0,-1 0,0-10,0 9,-1 0,1 0,-1 0,0 0,0 1,0-1,-1 0,0 1,0 0,-1-1,1 1,-1 0,0 0,-1 0,1 0,-1 1,0-1,-5-4,5 7,1-1,-1 1,0 0,0 0,0 0,0 0,0 1,-1 0,1 0,0 0,-1 0,1 0,-1 1,1 0,-1 0,1 0,-1 1,1 0,0-1,-1 1,1 1,0-1,0 1,-8 3,1 1,1 1,-1-1,1 2,0 0,1 0,0 0,-11 14,17-18,-1 1,1 0,0 0,0 0,0 0,1 1,0-1,-2 7,3-10,1 1,-1 0,1-1,0 1,0 0,0-1,0 1,1 0,-1-1,0 1,1 0,0-1,0 1,0-1,0 1,0-1,0 0,2 3,0-2,-1-1,1 0,0 1,-1-1,1 0,0 0,0 0,0-1,1 1,-1-1,0 0,1 0,-1 0,0 0,7 0,60 3,-49-4,255 0,-95-2,-166-1,-19-2,-26-4,28 9,-7-2,0 1,0 1,0-1,-12 2,19 0,-1-1,1 0,0 1,-1 0,1 0,0-1,0 1,0 0,-1 1,1-1,0 0,0 1,1-1,-1 1,0 0,0-1,1 1,-1 0,1 0,0 0,-2 3,-4 13</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6T22:27:05.859"/>
    </inkml:context>
    <inkml:brush xml:id="br0">
      <inkml:brushProperty name="width" value="0.35" units="cm"/>
      <inkml:brushProperty name="height" value="0.35" units="cm"/>
      <inkml:brushProperty name="color" value="#FFFFFF"/>
      <inkml:brushProperty name="ignorePressure" value="1"/>
    </inkml:brush>
  </inkml:definitions>
  <inkml:trace contextRef="#ctx0" brushRef="#br0">2585 174,'-32'-1,"0"-2,-59-14,56 9,-1 2,-41-2,64 8,-412 5,376 0,-1 3,-88 25,135-32,1-1,0 1,-1 0,1-1,0 1,0 0,0 1,-1-1,1 0,1 1,-1-1,0 1,0-1,0 1,1 0,-1 0,1 0,0 0,-1 0,1 0,0 0,-2 5,3-4,0 0,1-1,-1 1,0 0,1 0,-1 0,1 0,0-1,0 1,0 0,0-1,1 1,-1-1,1 1,-1-1,1 0,0 0,0 1,3 2,9 7,1 0,0 0,0-2,1 0,1-1,-1 0,1-1,1-1,0-1,-1 0,2-2,-1 0,1-1,-1 0,23-1,25-2,-1-2,122-20,-80 4,-1-5,-1-4,112-45,-205 67,37-17,-46 21,-1 0,0 0,0 0,0 0,0-1,0 1,-1-1,1 1,0-1,-1 0,1 0,-1 0,0 0,1 0,-1 0,1-3,-2 4,0 0,0 0,0 0,0 0,-1 0,1 0,0 0,0-1,-1 1,1 0,-1 0,1 0,-1 0,1 0,-1 1,0-1,0 0,1 0,-1 0,0 0,0 1,0-1,0 0,0 1,0-1,0 1,-1-1,-36-14,-43-1,0 3,-128-4,142 13,-624-9,646 24,33-1,12-10,1 1,-1 0,1 0,-1-1,1 1,0-1,-1 1,1-1,0 1,0-1,-1 1,1-1,0 1,0-1,0 0,-1 0,1 1,0-1,0 0,0 0,0 0,1 0,19 3,-1 0,1-2,0 0,33-4,90-16,-107 13,108-22,-120 18,-25 10,0 0,1 0,-1 0,0 0,0 0,0-1,0 1,0 0,0 0,0 0,0 0,0 0,1-1,-1 1,0 0,0 0,0 0,0 0,0-1,0 1,0 0,0 0,0 0,0 0,0-1,0 1,-1 0,1 0,0 0,0 0,0 0,0-1,0 1,0 0,0 0,0 0,0 0,0 0,-1-1,1 1,0 0,0 0,0 0,0 0,0 0,-1 0,1 0,0 0,0 0,0 0,0 0,0 0,-1 0,1 0,0 0,0 0,0 0,0 0,-1 0,-49-7,-158 6,-382 48,515-35,-94 30,-45 7,151-32,61-17,-1 1,1 0,0 0,-1 0,1 0,0 0,-1 1,1-1,0 1,0-1,0 1,0 0,0 0,1 0,-1 0,0 0,1 0,0 0,-1 0,1 1,-1 3,2-4,0 0,1 0,0-1,-1 1,1-1,0 1,0 0,0-1,0 1,0-1,1 0,-1 1,0-1,0 0,1 0,-1 0,1 0,-1 0,1 0,0 0,-1-1,1 1,0 0,-1-1,1 1,0-1,3 0,-3 1,39 11,1-2,76 8,91-4,-164-13,-14 1,5 0,71-4,-98 1,0 0,0-1,0 0,-1 0,1-1,-1 0,1 0,-1-1,0 0,0-1,-1 0,1 0,7-7,-13 11,-1 0,1-1,-1 1,1 0,-1-1,1 1,-1-1,0 1,0-1,0 0,0 0,0 1,0-1,-1 0,1 0,0 0,-1 0,1 0,-1 0,0 0,0 0,0 0,0 0,0 0,0 0,0 0,-1 0,1 1,-1-1,0 0,1 0,-1 0,0 0,0 1,0-1,0 0,0 1,-3-4,-2 0,0 0,0 1,-1 0,1 0,-1 0,0 0,0 1,-1 1,-8-4,-39-7,1 2,-2 2,-68-2,-172 9,206 3,-55 1,-179 24,319-25,0 0,0 0,-1 1,1-1,0 1,0 0,1 0,-9 6,12-8,1 1,-1-1,1 1,-1-1,1 1,-1-1,1 1,-1 0,1-1,-1 1,1 0,0-1,-1 1,1 0,0 0,0-1,-1 1,1 0,0 0,0-1,0 1,0 0,0 0,0 1,1 0,0-1,0 1,0 0,0-1,0 1,0 0,0-1,1 0,-1 1,1-1,-1 0,1 1,-1-1,4 1,4 3,0 0,0-1,0 0,1-1,-1 0,1-1,0 0,15 2,85-1,-87-3,25 0,1-2,-1-2,0-2,0-3,83-25,-126 32,0 0,0 0,0 0,0-1,-1 0,0 0,1 0,-1 0,0-1,0 0,-1 0,1 0,-1 0,0 0,3-5,-5 6,0 1,-1-1,1 1,0-1,-1 1,0-1,1 0,-1 1,0-1,-1 0,1 1,0-1,-1 1,1-1,-1 0,0 1,0-1,0 1,0 0,0-1,0 1,-1 0,1 0,-1 0,0 0,1 0,-1 0,0 0,0 0,0 1,-4-3,-3-2,0 1,-1 0,1 0,-1 1,0 0,0 0,0 1,0 1,-20-3,-12 1,-49 3,56 1,-11 0,0 2,0 2,-64 14,86-12,0 1,1 0,0 2,0 1,1 0,1 2,0 1,-25 18,43-28,-1-1,1 1,0 0,0 0,0 0,0 0,1 0,-1 1,1-1,0 1,0 0,0 0,1 0,-1 0,1 0,0 0,0 0,0 0,0 0,1 0,0 1,0-1,1 7,0-6,1-1,-1 1,1-1,0 0,1 0,-1 1,1-1,0-1,0 1,0 0,0-1,1 0,-1 1,1-1,0-1,0 1,0 0,0-1,1 0,8 3,5 1,0-1,0 0,1-2,0 0,0-1,20 0,115-9,-134 5,102-12,-111 12,1 0,-1-1,0-1,0 0,0-1,-1 1,1-2,9-6,-18 11,0 0,0-1,-1 1,1 0,0-1,-1 1,1-1,-1 0,1 0,-1 1,0-1,0 0,0 0,0 0,0 0,0 0,0 0,-1 0,1-1,-1 1,1 0,-1 0,0 0,0-4,-1 3,0 0,0 0,-1 0,1 0,-1 0,0 0,0 0,0 1,0-1,0 1,0 0,-1-1,1 1,-5-3,-7-4,-1 0,0 1,0 1,-1 0,-20-5,-9 1,-1 3,1 1,-1 2,0 3,-1 1,1 2,-61 11,29 5,73-15,0-1,1 1,-1 0,1 0,0 0,-1 1,1 0,0 0,1 0,-1 0,0 0,1 1,-5 6,7-8,0 1,0-1,1 1,-1 0,1-1,0 1,0 0,0-1,0 1,0-1,1 1,-1 0,1-1,-1 1,1-1,0 1,0-1,0 1,1-1,-1 0,0 0,1 1,0-1,-1 0,1 0,0-1,4 4,5 5,-1 0,2-1,22 14,-23-17,0-1,0 0,1-1,0 0,0 0,0-2,14 2,92 4,-84-6,28 0,39 4,192-16,-289 10,1-1,-1 0,0 0,0 0,0 0,0-1,0 0,4-2,-8 4,1 0,-1 0,0-1,1 1,-1 0,0 0,1-1,-1 1,0 0,0-1,1 1,-1 0,0-1,0 1,0-1,1 1,-1 0,0-1,0 1,0-1,0 1,0 0,0-1,0 1,0-1,0 1,0 0,0-1,0 0,-18-13,-9 1,-1 2,-1 0,0 2,0 2,-42-6,-153-7,218 19,-31-1,12-1,0 2,0 1,0 1,-30 4,53-4,0-1,0 0,0 0,1 1,-1 0,0-1,0 1,0 0,0 0,1 0,-1 0,1 0,-1 0,0 0,1 0,0 1,-1-1,1 1,0-1,0 1,-2 2,3-2,0-1,-1 1,1 0,0 0,0-1,1 1,-1 0,0 0,1-1,-1 1,1 0,-1-1,1 1,0-1,-1 1,1-1,0 1,0-1,0 1,0-1,1 0,1 2,13 14</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6T22:27:17.606"/>
    </inkml:context>
    <inkml:brush xml:id="br0">
      <inkml:brushProperty name="width" value="0.35" units="cm"/>
      <inkml:brushProperty name="height" value="0.35" units="cm"/>
      <inkml:brushProperty name="color" value="#FFFFFF"/>
      <inkml:brushProperty name="ignorePressure" value="1"/>
    </inkml:brush>
  </inkml:definitions>
  <inkml:trace contextRef="#ctx0" brushRef="#br0">0 1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6T22:27:26.840"/>
    </inkml:context>
    <inkml:brush xml:id="br0">
      <inkml:brushProperty name="width" value="0.35" units="cm"/>
      <inkml:brushProperty name="height" value="0.35" units="cm"/>
      <inkml:brushProperty name="color" value="#FFFFFF"/>
      <inkml:brushProperty name="ignorePressure" value="1"/>
    </inkml:brush>
  </inkml:definitions>
  <inkml:trace contextRef="#ctx0" brushRef="#br0">1 1,'0'0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6T22:26:06.848"/>
    </inkml:context>
    <inkml:brush xml:id="br0">
      <inkml:brushProperty name="width" value="0.35" units="cm"/>
      <inkml:brushProperty name="height" value="0.35" units="cm"/>
      <inkml:brushProperty name="color" value="#FFFFFF"/>
      <inkml:brushProperty name="ignorePressure" value="1"/>
    </inkml:brush>
  </inkml:definitions>
  <inkml:trace contextRef="#ctx0" brushRef="#br0">865 27,'-23'0,"-13"1,-1-2,1-1,-67-13,81 11,0 2,0 0,0 2,-36 3,-5-1,-28 0,-96-4,51-4,129 6</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6T22:26:09.204"/>
    </inkml:context>
    <inkml:brush xml:id="br0">
      <inkml:brushProperty name="width" value="0.35" units="cm"/>
      <inkml:brushProperty name="height" value="0.35" units="cm"/>
      <inkml:brushProperty name="color" value="#FFFFFF"/>
      <inkml:brushProperty name="ignorePressure" value="1"/>
    </inkml:brush>
  </inkml:definitions>
  <inkml:trace contextRef="#ctx0" brushRef="#br0">1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6T22:26:09.924"/>
    </inkml:context>
    <inkml:brush xml:id="br0">
      <inkml:brushProperty name="width" value="0.35" units="cm"/>
      <inkml:brushProperty name="height" value="0.35" units="cm"/>
      <inkml:brushProperty name="color" value="#FFFFFF"/>
      <inkml:brushProperty name="ignorePressure" value="1"/>
    </inkml:brush>
  </inkml:definitions>
  <inkml:trace contextRef="#ctx0" brushRef="#br0">1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6T22:29:30.284"/>
    </inkml:context>
    <inkml:brush xml:id="br0">
      <inkml:brushProperty name="width" value="0.35" units="cm"/>
      <inkml:brushProperty name="height" value="0.35" units="cm"/>
      <inkml:brushProperty name="color" value="#FFFFFF"/>
      <inkml:brushProperty name="ignorePressure" value="1"/>
    </inkml:brush>
  </inkml:definitions>
  <inkml:trace contextRef="#ctx0" brushRef="#br0">125 0,'-2'0,"0"1,0-1,0 0,0 1,0 0,0-1,0 1,0 0,1 0,-1 0,0 0,1 0,-1 0,0 1,1-1,0 1,-1-1,1 1,0-1,0 1,0 0,0-1,0 1,0 0,0 0,1 0,-1 0,1-1,-1 1,1 0,0 0,-1 0,1 3,-1 13,0-1,1 1,3 18,-1-5,10 216,-9 81,-5-174,1-129,-2 1,-7 32,5-34,2 1,-2 40,5-25,0 640,-9-546,-28 138,25-197,4 5,3 0,8 101,0-38,-3 493,0-627,1 1,1 0,0 0,6 17,-5-17,0 1,0 0,2 21,-5-25,0 1,1-1,1 0,-1 1,1-1,0 0,1 1,-1-1,2-1,-1 1,1 0,7 9,-7-8,-1-1,0 0,0 1,-1 0,0 0,0 0,-1 0,1 9,-1-7,1 0,0 0,0 0,6 14,-6-21,-1 0,1 0,-1 0,1 0,0-1,0 1,1-1,-1 1,1-1,-1 0,1 0,-1 0,1 0,0-1,0 1,0-1,0 1,4 0,7 3,0-1,0-1,0 0,1-1,-1 0,1-2,0 1,-1-2,1 0,-1 0,1-2,-1 0,1 0,-1-1,-1-1,17-7,5 3,-21 8</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4T17:18:17.630"/>
    </inkml:context>
    <inkml:brush xml:id="br0">
      <inkml:brushProperty name="width" value="0.1" units="cm"/>
      <inkml:brushProperty name="height" value="0.1" units="cm"/>
      <inkml:brushProperty name="color" value="#FFFFFF"/>
    </inkml:brush>
  </inkml:definitions>
  <inkml:trace contextRef="#ctx0" brushRef="#br0">103 37 10293,'0'0'1304,"0"0"-317,0 0-226,-9-36 1530,3 87 2133,-9 37-4424,16-100 9,0-1 0,-1 1 0,0-1 0,-1 1 0,-1-1 0,0 1 0,-1 0 0,0 0 0,-1 0 1,-1-3-10,2 84 168,3-69-168,-1 42 6,1-42-6,0 0 0,0 0 0,0 0 0,0 0 0,0 0-1,0 0 1,0 0 0,0 0 0,0 0 0,0-1 0,0 1 0,0 0 0,0 0 0,0 0 0,0 0 0,0 0 0,0 0-1,0 0 1,-1 0 0,1 0 0,0 0 0,0 0 0,0 0 0,0 0 0,0 0 0,0 0 0,0 0 0,0 0 0,0 0-1,0 0 1,0 0 0,0 0 0,-1 0 0,1 0 0,-4-25 7,-1-40 57,7 56-31,6 42-20,-2 29-61,-6-62 45,0 0 30,0-37-46,-4 8-4,0 17 4,4 11 19,0 1 0,0 0 0,0 0-1,0 0 1,0 0 0,-1 0 0,1 0 0,0 0 0,0 0-1,0 0 1,0 0 0,-1 0 0,1 0 0,0 0 0,0 0 0,0 0-1,0 0 1,-1 0 0,1 0 0,0 0 0,0 0 0,0 0-1,0 0 1,0 0 0,-1 0 0,1 0 0,0 1 0,0-1 0,0 0-1,0 0 1,0 0 0,-1 0 0,1 0 0,0 0 0,0 0-1,0 1 1,0-1 0,0 0 0,0 0 0,0 0 0,0 0 0,0 1-1,0-1 1,0 0 0,0 0 0,-1 0 0,1 0 0,0 0-1,0 1 1,0-1 0,0 0 0,0 0 0,1 0 0,-1 0-1,0 1 1,0-1 0,-11 50-33,10-46 18,2-7 0,-1-28-12,-1 16 16,-1 38 25,1-18-15,1 0 0,0 0-1,0 0 1,0 0 0,1 0 0,-1 0 0,1 0 0,0 0 0,1 0 0,0 0 1,-2-5 2,1 0 0,0-1 1,0 1-1,0 0 0,-1-1 1,1 1-1,0-1 0,-1 1 1,1-1-1,0 1 1,-1-1-1,1 0 0,-1 1 1,1-1-1,-1 0 0,1 0 1,-1 1-1,0-1 0,1 0 1,-1 0-1,0 1 1,0-1-1,1 0 0,-1 0 1,0 0-1,0 0 0,0 0 1,0 1-1,0-1 0,0-1-2,4-28-57,-4 30 17,-4-4-478,4 4 520,0 0 0,0 1 0,1-1 0,-1 0 0,-1 0 0,1 1 0,0-1 1,0 0-1,0 1 0,0-1 0,0 0 0,0 1 0,0-1 0,0 0 0,0 0 0,-1 1 0,1-1 0,0 0 0,0 0 0,0 1 0,0-1 0,-1 0 0,1 0 1,0 1-1,0-1 0,-1 0 0,1 0 0,0 0 0,0 0 0,-1 0 0,1 1 0,0-1 0,-1 0 0,1 0 0,0 0 0,0 0 0,-1 0 0,1 0 0,0 0 1,-1 0-1,1 0 0,0 0 0,-1 0 0,1 0 0,0 0 0,0 0 0,-1 0 0,1 0 0,0-1 0,-1 1 0,1 0 0,0 0 0,0 0 0,-1 0 0,1 0 1,0-1-1,0 1 0,-1 0 0,1 0 0,0-1 0,0 1 0,0 0 0,0 0 0,-1-1 0,1 1 0,0 0 0,0 0 0,0-1 0,0 1 0,0 0-2,-3 5 143,2-13-95,1 6-52,1 1 0,-1 0 1,0-1-1,0 1 0,0 0 1,0-1-1,0 1 0,0-1 1,-1 1-1,1 0 0,0-1 1,-1 1-1,1 0 1,-1-1-1,1 1 0,-1 0 1,1 0-1,-1-1 0,0 1 1,0 0-1,0 0 0,0 0 1,1 0-1,-1 0 0,-1 0 1,1 0-1,0 0 0,-1 0 4,3 24 127,2-15 0,3-22-95,-6 7-77,-3 17 180,3-9-124,0 0 1,0 0-1,0 1 0,0-1 0,0 0 1,0 1-1,0-1 0,0 0 1,0 0-1,1 1 0,-1-1 0,0 0 1,1 0-1,-1 0 0,1 1 0,-1-1 1,1 0-1,0 0 0,0 0 0,-1 0 1,1 0-1,0 0 0,0 0 0,0-1 1,0 1-1,0 0 0,0 0 0,1 0-11,-1 0-1,1 1 0,0 0 0,0 0-1,-1 0 1,1 0 0,-1 0 0,1 1 0,-1-1-1,0 0 1,0 1 0,0-1 0,0 0-1,0 1 1,-1-1 0,1 1 0,-1 0-1,0-1 1,0 1 0,0-1 0,0 2 1,-1 69 16,0-44-2,1-126-1281,-1 118 1968,0-11-627,1 1 0,0-1 0,1 0 0,2 10-74,0 7 28,4 14-26,-3-102-162,-10 29 187,-1 24-11,-4 19-38,7 2 22,0 0 0,1 0 1,1 1-1,0-1 0,1 1 0,0 0 1,1 0-1,1 5 0,-1-7-13,3-10 51,3-13-32,3-13-31,-4-27-83,-5 48 100,0-1 1,0 1-1,0 0 1,0 0-1,0-1 1,-1 1-1,0 0 1,1 0-1,-1 0 1,0 0-1,-1 0 1,1 0 0,-2-2 7,3 51 56,0 19 98,0-64-151,0-31-128,0 20 57,-2-44-189,2 50 248,-1 1 0,1-1-1,-1 1 1,0-1 0,0 1 0,0-1 0,0 1-1,0 0 1,-1-1 0,0 1 0,1 0 0,-3-2 9,4 49 142,0-32-111,0 25 55,0-62 20,0-22-62,0 44 3,0 5-11,0 24-43,0-25 15,0-1 0,0-21 3,0 50-15,0-49 21,-7 57-39,2 0-1,2 4 23,3-40 5,4-41 25,-4-27-348,0 67 294,0 0 0,0 10 33,0-20-141,-4-95-1250,4 105 1342,0 0-10,0 0-6,0 0 16,0 0-6,0 0 4,0 0 26,1-19 172,1 12-47,-1 18-54,-1-11-55,0 1 0,-1-1-1,1 1 1,0-1 0,0 1 0,0-1 0,0 1 0,0 0 0,0-1 0,0 1 0,0-1-1,0 1 1,0-1 0,0 1 0,0-1 0,1 1 0,-1-1 0,0 1 0,0 0 0,1-1 0,-1 0-1,0 1 1,1-1 0,-1 1 0,0-1 0,1 1 0,-1-1 0,0 0 0,1 1 0,-1-1-1,1 0 1,-1 1 0,1-1 0,-1 0 0,1 1 0,0-2-13,-1 0-1,1 1 1,-1-1-1,1 0 1,0 0 0,-1 1-1,1-1 1,-1 0-1,0 0 1,1 0 0,-1 1-1,0-1 1,1 0-1,-1 0 1,0 0-1,0 0 1,0 0 0,0 0-1,0 0 1,0 1-1,0-1 1,0 0 0,0-1 13,-3-60-163,3 62 147,0 0 35,0 0 2,0 0 11,0 61 480,1-33-538,2 0 0,4 18 26,0 6 97,3 4 68,-6-39-71,-1 0 0,-1 1-1,0 14-93,-2-32 27,0 0 29,0 0 10,0-45-116,-3 30 23,-3 35 87,-3 39 270,9-7-210,0-39-103,0-49-77,2 5 132,-2 23 135,-3 25-113,0 28 404,0-19-292,3-22-194,0-10-85,1-17 52,0 17 24,-1-1-1,1 0 1,-1 1 0,0-1-1,-1 0 1,0 1 0,0-1-1,0 1 1,-1-1 0,1 1-1,-2-1-2,0 16-1,-1-1 0,2 1-1,-1 0 1,1 0 0,0 0-1,0 6 2,1 27-5,2-38-5,2-25 7,0-10-60,-9 50-189,4 19 280,4-64-13,-3 16 35,-1 25-24,-1 3-8,1-41 5,1 7 204,-1 29-99,-1 1-74,2-37-60,1 17 46,0 9 39,2 9 69,1-12-178,0-11-132,9-41-1002,-12 52 1202,0 0 58,0 0-6,0 0 14,0 0-2,0 0 386,0-6-491,-1 8-3,-2 18 3,-2 9 71,5-28-68,0-1-80,0 0-152,14-4-4989,-10 4 3724</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6T22:29:36.411"/>
    </inkml:context>
    <inkml:brush xml:id="br0">
      <inkml:brushProperty name="width" value="0.35" units="cm"/>
      <inkml:brushProperty name="height" value="0.35" units="cm"/>
      <inkml:brushProperty name="color" value="#FFFFFF"/>
      <inkml:brushProperty name="ignorePressure" value="1"/>
    </inkml:brush>
  </inkml:definitions>
  <inkml:trace contextRef="#ctx0" brushRef="#br0">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6T22:29:37.053"/>
    </inkml:context>
    <inkml:brush xml:id="br0">
      <inkml:brushProperty name="width" value="0.35" units="cm"/>
      <inkml:brushProperty name="height" value="0.35" units="cm"/>
      <inkml:brushProperty name="color" value="#FFFFFF"/>
      <inkml:brushProperty name="ignorePressure" value="1"/>
    </inkml:brush>
  </inkml:definitions>
  <inkml:trace contextRef="#ctx0" brushRef="#br0">1 0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6T22:29:37.611"/>
    </inkml:context>
    <inkml:brush xml:id="br0">
      <inkml:brushProperty name="width" value="0.35" units="cm"/>
      <inkml:brushProperty name="height" value="0.35" units="cm"/>
      <inkml:brushProperty name="color" value="#FFFFFF"/>
      <inkml:brushProperty name="ignorePressure" value="1"/>
    </inkml:brush>
  </inkml:definitions>
  <inkml:trace contextRef="#ctx0" brushRef="#br0">0 1,'1'0,"1"0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6T22:29:38.034"/>
    </inkml:context>
    <inkml:brush xml:id="br0">
      <inkml:brushProperty name="width" value="0.35" units="cm"/>
      <inkml:brushProperty name="height" value="0.35" units="cm"/>
      <inkml:brushProperty name="color" value="#FFFFFF"/>
      <inkml:brushProperty name="ignorePressure" value="1"/>
    </inkml:brush>
  </inkml:definitions>
  <inkml:trace contextRef="#ctx0" brushRef="#br0">0 0,'4'0,"0"0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6T22:29:38.422"/>
    </inkml:context>
    <inkml:brush xml:id="br0">
      <inkml:brushProperty name="width" value="0.35" units="cm"/>
      <inkml:brushProperty name="height" value="0.35" units="cm"/>
      <inkml:brushProperty name="color" value="#FFFFFF"/>
      <inkml:brushProperty name="ignorePressure" value="1"/>
    </inkml:brush>
  </inkml:definitions>
  <inkml:trace contextRef="#ctx0" brushRef="#br0">1 0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6T22:29:38.795"/>
    </inkml:context>
    <inkml:brush xml:id="br0">
      <inkml:brushProperty name="width" value="0.35" units="cm"/>
      <inkml:brushProperty name="height" value="0.35" units="cm"/>
      <inkml:brushProperty name="color" value="#FFFFFF"/>
      <inkml:brushProperty name="ignorePressure" value="1"/>
    </inkml:brush>
  </inkml:definitions>
  <inkml:trace contextRef="#ctx0" brushRef="#br0">1 0,'2'0,"2"0,1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6T22:29:39.217"/>
    </inkml:context>
    <inkml:brush xml:id="br0">
      <inkml:brushProperty name="width" value="0.35" units="cm"/>
      <inkml:brushProperty name="height" value="0.35" units="cm"/>
      <inkml:brushProperty name="color" value="#FFFFFF"/>
      <inkml:brushProperty name="ignorePressure" value="1"/>
    </inkml:brush>
  </inkml:definitions>
  <inkml:trace contextRef="#ctx0" brushRef="#br0">0 1,'1'0,"3"0,1 0,1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6T22:29:39.544"/>
    </inkml:context>
    <inkml:brush xml:id="br0">
      <inkml:brushProperty name="width" value="0.35" units="cm"/>
      <inkml:brushProperty name="height" value="0.35" units="cm"/>
      <inkml:brushProperty name="color" value="#FFFFFF"/>
      <inkml:brushProperty name="ignorePressure" value="1"/>
    </inkml:brush>
  </inkml:definitions>
  <inkml:trace contextRef="#ctx0" brushRef="#br0">1 1,'1'0,"2"0,2 0,0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6T22:29:39.903"/>
    </inkml:context>
    <inkml:brush xml:id="br0">
      <inkml:brushProperty name="width" value="0.35" units="cm"/>
      <inkml:brushProperty name="height" value="0.35" units="cm"/>
      <inkml:brushProperty name="color" value="#FFFFFF"/>
      <inkml:brushProperty name="ignorePressure" value="1"/>
    </inkml:brush>
  </inkml:definitions>
  <inkml:trace contextRef="#ctx0" brushRef="#br0">0 1,'0'0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6T22:29:40.795"/>
    </inkml:context>
    <inkml:brush xml:id="br0">
      <inkml:brushProperty name="width" value="0.35" units="cm"/>
      <inkml:brushProperty name="height" value="0.35" units="cm"/>
      <inkml:brushProperty name="color" value="#FFFFFF"/>
      <inkml:brushProperty name="ignorePressure" value="1"/>
    </inkml:brush>
  </inkml:definitions>
  <inkml:trace contextRef="#ctx0" brushRef="#br0">1 0,'0'1,"0"1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4T17:18:39.205"/>
    </inkml:context>
    <inkml:brush xml:id="br0">
      <inkml:brushProperty name="width" value="0.1" units="cm"/>
      <inkml:brushProperty name="height" value="0.1" units="cm"/>
      <inkml:brushProperty name="color" value="#FFFFFF"/>
    </inkml:brush>
  </inkml:definitions>
  <inkml:trace contextRef="#ctx0" brushRef="#br0">118 359 10293,'-1'-1'393,"0"1"1,0-1-1,1 1 0,-1 0 1,0-1-1,0 1 1,0 0-1,0-1 0,0 1 1,0 0-1,0 0 1,0 0-1,0 0 0,0 0 1,0 0-1,1 0 1,-1 0-1,0 0 1,-1 1-394,-6 11 2739,9 34-3377,0-24 1416,1-53-846,-1 23 162,0 1-1,-1-1 1,0 0-1,-1 1 1,1-1-1,-1 1 1,-1-1-1,0-3-93,-2 8 524,1 11-470,1 10-218,3 6-200,0-42-276,-1 32 665,0-11-406,0-25-79,0 15 260,0 6 194,1 0-1,-1 0 1,0 0 0,0 0 0,1 0-1,-1 0 1,0 0 0,0 0 0,0 0 0,0 0-1,0 0 1,0 0 0,0 0 0,-1 0-1,1 0 1,0 0 0,0 1 0,-1-1 0,1 0-1,-1 0 1,1 0 0,-1 0 0,1 0 0,-1 1-1,1-1 1,-1 0 0,0 0 0,1 1-1,-1-1 1,0 1 0,0-1 0,1 0 0,-1 1-1,0-1 1,0 1 0,0 0 6,0 26 408,1-17-20,0-27-829,-2-12 77,1 51 1040,1-20-745,0-1 15,0 0 11,1 10-79,-2-22 15,-2-5 168,-2 19 73,-2 27 58,7-15-78,2-18-117,0-23-95,-2 27 130,0 0-8,6 41 136,8-28-310,-14-14 137,1 0-1,-1 1 0,0-1 1,1 0-1,-1 0 0,0 0 1,1 0-1,-1 1 0,0-1 1,0 0-1,0 0 0,0 0 1,0 0-1,0 0 0,0 0 1,0 1-1,0-1 0,0 0 1,-1 0-1,1 0 0,0 0 1,0 0-1,-1 0 14,1 1 14,0-1 0,0 0 0,0 1-1,1-1 1,-1 1 0,0-1 0,0 0 0,-1 1 0,1-1 0,0 0-1,0 1 1,0-1 0,0 1 0,0-1 0,-1 0 0,1 1-1,0-1 1,-1 1 0,1-1 0,0 1 0,-1-1 0,1 1 0,0-1-1,-1 1 1,1-1 0,-1 1 0,1-1 0,-1 1 0,1 0-1,-1-1 1,0 1 0,1 0 0,-1 0 0,1-1 0,-1 1-1,0 0 1,1 0 0,-1 0-14,0 1-5,0-1 1,0 1-1,1 0 0,-1 0 0,0 0 1,1 0-1,-1 0 0,0 0 0,1 0 1,0 0-1,-1 0 0,1 0 0,-1 0 1,1 0-1,0 0 0,0 0 0,0 1 1,0-1-1,0 0 0,0 0 0,0 0 1,0 1 4,0-2-22,0 0 25,0 0-8,0 0 7,-4-22 22,3 23-28,1 0 0,-1 0 0,1 0 0,0 0 0,-1 1 0,1-1 0,0 0-1,-1 0 1,1 0 0,0 0 0,0 0 0,0 0 0,0 1 0,0-1 0,0 0 0,0 0-1,1 0 1,-1 0 0,0 0 0,1 0 0,-1 1 0,1-1 0,-1 0 0,1 0 4,-1-1-3,0 0-1,0 0 1,0 0 0,0 1 0,0-1-1,0 0 1,0 0 0,0 0 0,0 0-1,1 0 1,-1 0 0,0 1 0,0-1-1,0 0 1,0 0 0,0 0 0,0 0-1,1 0 1,-1 0 0,0 0 0,0 0-1,0 0 1,0 0 0,0 0 0,1 0-1,-1 0 1,0 0 0,0 0 0,0 0-1,0 0 1,0 0 0,1 0 0,-1 0-1,0 0 1,0 0 0,0 0 0,0 0-1,0 0 1,1 0 0,-1 0 0,0 0-1,0 0 1,0 0 0,0 0 0,0 0-1,0 0 1,1-1 0,-1 1 0,0 0-1,0 0 1,0 0 3,3-20-224,-3 10 796,0 12-288,0 24-306,0 42-433,0-68 495,0 0-11,0 0 35,0 0 40,5 0 265,-4 2-272,-1 9-29,10 104-562,-10-191 710,0 75-79,0 1 12,0 45 144,0-35-302,1 23 290,-2 0 1,-2 0-1,-2 5-281,3-34-197,1-19 72,0-39 42,2 11 133,-1 40-29,0 5-1,1 21 14,-1 177-226,0-199 155,1-8-2,0 0 1,0 0-1,0 1 1,-1-1-1,0 0 0,-1-6 39,1 6-19,-1 70 310,9 62-291,0-198 48,-8 275-302,0-275 433,0 73-83,0 0 19,0 37 371,0 146-422,7-214-94,-6 12 133,-1 12-22,1 0 1,-1 0-1,-1 0 0,1 0 0,-1 0 0,0 0 0,-1 0 1,-2-6-82,-4 63 1080,-2 125-1077,10-174-57,0-1-50,0 0-21,3-43-451,-3-52-17,-1 255 725,-1-62-114,2-95 4,0 22-179,0-45-143,0-102 156,-3 332 1024,3-210-866,0 0-6,0 0-30,0 0-2,3-44-128,-12 88 663,3 1 0,0 17-511,12 23-456,-5-95-3,1 15 457,-5 25 172,-3-7-104,1 0 1,1 0-1,2 0 0,0 0 1,1 1-1,2 18-66,-1-16-102,14 23 289,-12-47-179,-1-1-8,0 1 1,0 0-1,0 0 1,0 0-1,0 0 1,0 0-1,-1 0 1,1 0-1,0 1 0,-1-1 1,0 0-1,0 0 1,1 0-1,-1 1 1,-1-1-1,1 0 1,0 0-1,0 0 1,-1 0-1,0 1 0,1 19 15,2-15 11,0 0 0,-1 0 0,0 0 0,0 0 0,-1 0 0,0 0 0,0 0 0,-1 1 0,1-1 0,-2 0 0,1 0 0,-3 6-26,2-9 5,0 0 0,0 0 0,0 1 0,1-1 0,-1 0-1,1 1 1,0 0 0,1-1 0,-1 1 0,1-1 0,0 1 0,0 4-5,-3 156 837,6-14 247,2 122 1394,-5-273-2454,0 0-13,0 0-22,0 0 6,0 0 31,0 0-31,0 0-3,0 0 21,3 49-21,-1-42 15,0 0 0,-1 0 0,0 0-1,0 0 1,-1 0 0,0 0 0,0 0-1,0 0 1,-1 0 0,-1 3-7,1 15 39,1 50 127,0-75-172,-3 53 33,-10-22-64,13-31 29,0 0 10,0 0-15,0 0 26,0 0-23,0 0-9,0 0 30,0-33-30,-6-55-597,-4-1 626,13 2 22,-3 86-26,0 1-17,0-44 48,0 39-36,0 0-1,0-1 1,-1 1-1,1 0 1,-1 0-1,0 0 1,-1 0-1,1 0 1,-1 0-1,0 0 1,-1-1-1,2 0 13,0-1-1,0 1 1,0 0 0,1-1 0,0 1 0,0 0 0,1-1-13,-1 3 14,-8-29 2,8-47-22,0 80 1,0 0 29,0 0-3,0 0-34,0-46 138,0-4-61,0 50-58,0 0-12,0-48 68,0-221 277,11 178-326,-11 91 3,0 0 5,10-44-7,-5-19-153,-5 63 134,0 0 18,5-39 19,6-117-189,-27 40 162,14-150-205,15 154 112,-3-32 160,-4 62-27,-6 81-8,0 1 22,0-44 48,0-66 45,-9 67 195,7-80-929,2 123 574,0 0-8,-10-52-323,8 44 256,1 0 0,0 1-1,0-1 1,1 0-1,0 0 1,0 0-1,1 1 1,0-3 83,1-19-13,4-80 72,-4 61-155,-2 48 128,0-35 149,-5-131-1189,2 51 1184,3 115-131,6-50-290,-5 46-133,2-10-1449,1 7-2550,0 4 1693</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6T22:29:44.327"/>
    </inkml:context>
    <inkml:brush xml:id="br0">
      <inkml:brushProperty name="width" value="0.35" units="cm"/>
      <inkml:brushProperty name="height" value="0.35" units="cm"/>
      <inkml:brushProperty name="color" value="#FFFFFF"/>
      <inkml:brushProperty name="ignorePressure" value="1"/>
    </inkml:brush>
  </inkml:definitions>
  <inkml:trace contextRef="#ctx0" brushRef="#br0">1 0,'0'0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6T22:29:45.041"/>
    </inkml:context>
    <inkml:brush xml:id="br0">
      <inkml:brushProperty name="width" value="0.35" units="cm"/>
      <inkml:brushProperty name="height" value="0.35" units="cm"/>
      <inkml:brushProperty name="color" value="#FFFFFF"/>
      <inkml:brushProperty name="ignorePressure" value="1"/>
    </inkml:brush>
  </inkml:definitions>
  <inkml:trace contextRef="#ctx0" brushRef="#br0">6 1,'-3'0,"0"0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6T22:29:45.527"/>
    </inkml:context>
    <inkml:brush xml:id="br0">
      <inkml:brushProperty name="width" value="0.35" units="cm"/>
      <inkml:brushProperty name="height" value="0.35" units="cm"/>
      <inkml:brushProperty name="color" value="#FFFFFF"/>
      <inkml:brushProperty name="ignorePressure" value="1"/>
    </inkml:brush>
  </inkml:definitions>
  <inkml:trace contextRef="#ctx0" brushRef="#br0">0 0,'0'0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6T22:29:46.077"/>
    </inkml:context>
    <inkml:brush xml:id="br0">
      <inkml:brushProperty name="width" value="0.35" units="cm"/>
      <inkml:brushProperty name="height" value="0.35" units="cm"/>
      <inkml:brushProperty name="color" value="#FFFFFF"/>
      <inkml:brushProperty name="ignorePressure" value="1"/>
    </inkml:brush>
  </inkml:definitions>
  <inkml:trace contextRef="#ctx0" brushRef="#br0">1 1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6T22:29:48.140"/>
    </inkml:context>
    <inkml:brush xml:id="br0">
      <inkml:brushProperty name="width" value="0.35" units="cm"/>
      <inkml:brushProperty name="height" value="0.35" units="cm"/>
      <inkml:brushProperty name="color" value="#FFFFFF"/>
      <inkml:brushProperty name="ignorePressure" value="1"/>
    </inkml:brush>
  </inkml:definitions>
  <inkml:trace contextRef="#ctx0" brushRef="#br0">1 0,'0'0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6T22:29:50.986"/>
    </inkml:context>
    <inkml:brush xml:id="br0">
      <inkml:brushProperty name="width" value="0.35" units="cm"/>
      <inkml:brushProperty name="height" value="0.35" units="cm"/>
      <inkml:brushProperty name="color" value="#FFFFFF"/>
      <inkml:brushProperty name="ignorePressure" value="1"/>
    </inkml:brush>
  </inkml:definitions>
  <inkml:trace contextRef="#ctx0" brushRef="#br0">1 0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6T22:29:51.521"/>
    </inkml:context>
    <inkml:brush xml:id="br0">
      <inkml:brushProperty name="width" value="0.35" units="cm"/>
      <inkml:brushProperty name="height" value="0.35" units="cm"/>
      <inkml:brushProperty name="color" value="#FFFFFF"/>
      <inkml:brushProperty name="ignorePressure" value="1"/>
    </inkml:brush>
  </inkml:definitions>
  <inkml:trace contextRef="#ctx0" brushRef="#br0">0 1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6T22:29:52.933"/>
    </inkml:context>
    <inkml:brush xml:id="br0">
      <inkml:brushProperty name="width" value="0.35" units="cm"/>
      <inkml:brushProperty name="height" value="0.35" units="cm"/>
      <inkml:brushProperty name="color" value="#FFFFFF"/>
      <inkml:brushProperty name="ignorePressure" value="1"/>
    </inkml:brush>
  </inkml:definitions>
  <inkml:trace contextRef="#ctx0" brushRef="#br0">0 1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4T17:18:41.804"/>
    </inkml:context>
    <inkml:brush xml:id="br0">
      <inkml:brushProperty name="width" value="0.1" units="cm"/>
      <inkml:brushProperty name="height" value="0.1" units="cm"/>
      <inkml:brushProperty name="color" value="#FFFFFF"/>
    </inkml:brush>
  </inkml:definitions>
  <inkml:trace contextRef="#ctx0" brushRef="#br0">92 227 9236,'0'0'1548,"0"0"-479,-19-14 5093,-1-1-5032,20 14-995,-1 0 1,1 0-1,0 1 1,-1-1 0,1 0-1,-1 0 1,1 1-1,-1-1 1,1 0-1,-1 1 1,1-1-1,-1 0 1,0 1-1,1-1 1,-1 1 0,0-1-1,0 1 1,1-1-1,-1 1 1,0 0-1,0-1 1,0 1-1,1 0 1,-1 0-1,0 0 1,0-1 0,0 1-1,0 0 1,0 0-1,0 0 1,0 0-136,0 1 40,1-1 1,-1 1-1,0 0 1,0-1-1,0 1 1,1 0-1,-1 0 1,0-1-1,1 1 1,-1 0-1,0 0 1,1 0-1,-1 0 1,1 0-1,0 0 1,-1 0-1,1-1 1,0 1-1,-1 1 1,1-1-1,0 0 1,0 0-1,0 0 1,0 0-1,0 0 1,0 0-1,0 0-39,-5 45 617,5-45-628,-6 36 1792,5-37-1770,0 1 1,1 0-1,-1-1 0,1 1 1,-1 0-1,1-1 0,-1 1 1,1 0-1,-1 0 1,1 0-1,0-1 0,-1 1 1,1 0-1,0 0 0,0 0 1,-1 0-1,1 0 0,0-1 1,0 1-1,0 0 0,0 0 1,0 0-1,1 0 1,-1 0-1,0 0 0,0-1 1,0 1-1,1 0-12,9 30-61,-6-19 75,4 38-214,-8-49 160,0-1 0,0 0 24,5-49-59,-7-48 30,-11 18-393,13-46-485,0 71-8401,0 50 7013</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4T17:18:44.580"/>
    </inkml:context>
    <inkml:brush xml:id="br0">
      <inkml:brushProperty name="width" value="0.1" units="cm"/>
      <inkml:brushProperty name="height" value="0.1" units="cm"/>
      <inkml:brushProperty name="color" value="#FFFFFF"/>
    </inkml:brush>
  </inkml:definitions>
  <inkml:trace contextRef="#ctx0" brushRef="#br0">19 1 6403,'0'23'8979,"0"2"-7484,-2-23-1376,0 0 0,0 1-1,0-1 1,1 1 0,-1 0 0,1 0 0,0 0-1,0-1 1,0 1 0,0 0 0,0 0 0,1 0-1,-1 0 1,1 1 0,0-1 0,0 0 0,0 1-119,5-25-3255,-5 16 1651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4T17:19:16.607"/>
    </inkml:context>
    <inkml:brush xml:id="br0">
      <inkml:brushProperty name="width" value="0.1" units="cm"/>
      <inkml:brushProperty name="height" value="0.1" units="cm"/>
      <inkml:brushProperty name="color" value="#FFFFFF"/>
    </inkml:brush>
  </inkml:definitions>
  <inkml:trace contextRef="#ctx0" brushRef="#br0">0 54 8180,'3'-11'6090,"8"3"-4458,-5 5-873,-5 3-700,-1 0 23,0 0-15,0 0-8,-3 2 301,12-26-406,-2 14 205,-4 14 1033,-3-3-1216,0-1 48,0 3-16</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4T17:19:01.244"/>
    </inkml:context>
    <inkml:brush xml:id="br0">
      <inkml:brushProperty name="width" value="0.1" units="cm"/>
      <inkml:brushProperty name="height" value="0.1" units="cm"/>
      <inkml:brushProperty name="color" value="#FFFFFF"/>
    </inkml:brush>
  </inkml:definitions>
  <inkml:trace contextRef="#ctx0" brushRef="#br0">52 34 9412,'1'0'281,"-1"0"0,1 0-1,0 0 1,-1 0 0,1 0-1,-1 0 1,1 0-1,0 0 1,-1 0 0,1 0-1,0 0 1,-1 0 0,1-1-1,-1 1 1,1 0 0,0-1-1,-1 1 1,1 0 0,-1-1-1,1 1 1,-1-1 0,1 1-1,-1 0 1,0-1-1,1 0-280,-1 1 131,-1 0 0,1-1 0,0 1 0,-1 0 0,1-1 0,0 1 0,-1 0 0,1 0 0,-1 0 0,1-1 0,0 1 0,-1 0 0,1 0 0,-1 0 0,1 0 0,-1 0 0,1 0 0,-1 0 0,1 0 0,0 0 0,-1 0 0,1 0 0,-1 0 0,1 0 0,-1 0 0,1 0 0,-1 0 0,1 0-1,0 1 1,-1-1 0,1 0 0,-1 0 0,1 1 0,0-1 0,-1 0-131,-12 2 275,13-2-265,-1 0 0,1 0 0,-1 0 0,1 0 0,0 0 0,-1 0 0,1 0 0,-1 0 0,1 0 0,-1 1 0,1-1 0,-1 0 0,1 0 0,0 0 0,-1 1 0,1-1 0,-1 0 0,1 0 0,0 1 0,-1-1 0,1 0 0,0 1 1,-1-1-1,1 0 0,0 1 0,0-1 0,-1 0 0,1 1 0,0-1 0,0 1 0,0-1 0,0 0 0,-1 1 0,1-1 0,0 1 0,0-1 0,0 1 0,0-1 0,0 1 0,0-1 0,0 1 0,0-1 0,0 0 0,0 1 0,1-1 0,-1 1 0,0-1 1,0 1-1,0-1 0,0 1-10,0-2 51,0 1 1,0 0 0,0 0 0,0-1 0,-1 1 0,1 0-1,0 0 1,0-1 0,0 1 0,-1 0 0,1 0 0,0 0-1,0 0 1,-1-1 0,1 1 0,0 0 0,0 0 0,-1 0-1,1 0 1,0 0 0,-1 0 0,1 0 0,0 0 0,0 0-1,-1 0 1,1 0 0,0 0 0,-1 0 0,1 0 0,0 0-1,-1 0 1,1 0 0,0 0 0,0 0 0,-1 0 0,1 0-1,0 1 1,0-1 0,-1 0 0,1 0 0,0 0 0,0 0-1,-1 1 1,1-1 0,0 0 0,0 0 0,0 1 0,0-1-1,-1 0 1,1 0 0,0 1 0,0-1 0,0 0 0,0 0-1,0 1 1,0-1-52,0 0-13,0 0 34,0 0 14,0 0 8,0 0-1,-15 8 489,15-8-518,-1 1 0,1-1 0,0 0 0,0 1 0,0-1 0,0 1-1,0-1 1,0 0 0,0 1 0,0-1 0,1 0 0,-1 1 0,0-1 0,0 1-1,0-1 1,0 0 0,0 1 0,1-1 0,-1 0 0,0 1 0,0-1 0,1 0-1,-1 0 1,0 1 0,0-1 0,1 0 0,-1 0 0,0 1 0,1-1 0,-1 0 0,0 0-1,1 0 1,-1 1 0,0-1 0,1 0 0,-1 0 0,0 0 0,1 0 0,-1 0-1,1 0 1,-1 0 0,0 0 0,1 0 0,-1 0 0,1 0 0,-1 0 0,0 0-1,1 0 1,-1 0 0,0 0 0,1-1 0,-1 1-13,1 0 26,0-1 1,0 1 0,0-1-1,0 1 1,-1-1-1,1 1 1,0-1-1,-1 0 1,1 0 0,0 1-1,-1-1 1,1 0-1,-1 0 1,1 1-1,-1-1 1,1 0 0,-1 0-1,0 0 1,0 0-1,1 0 1,-1 0-1,0 0 1,0 0 0,0 0-27,2 2 56,0 0 0,0 1 0,0-1 0,1 0 0,-1 0 0,0-1 0,0 1 0,1 0 1,-1-1-1,0 1 0,1-1 0,-1 0 0,0 0 0,1 0 0,-1 0 0,1 0-56,50 2 954,-1 0 124,-37 0-846,0-1-1,0-1 1,0 0-1,0-1 1,11-3-232,-21 4 20,-1-1 0,1 1 0,0 0 0,-1 0 1,1 1-1,0-1 0,-1 1 0,1 0 0,4 2-20,-7-2 28,1 0-1,0-1 0,-1 1 0,1 0 1,0-1-1,0 1 0,0-1 0,-1 0 0,1 0 1,0 0-1,0 0 0,0-1 0,-1 1 1,1-1-1,0 1 0,0-1 0,-1 0 0,1 0 1,-1 0-1,1-1 0,-1 1 0,1-1 1,-1 1-1,1-2-27,2 1 58,-1 0 1,0 0-1,1 0 0,0 1 1,-1 0-1,1 0 1,0 0-1,0 0 0,-1 0 1,1 1-1,0 0 1,0 0-1,1 1-58,42-6 428,-42 4-428,1 0 0,-1 0 0,0 1 0,1 0 0,-1 0 0,1 0 0,-1 1 0,1 0 0,1 1 0,-2-1 0,0 0 0,0 0 0,0 0 0,0-1 0,0 0 0,-1 0 0,1-1 0,0 1 0,0-1 0,0-1 0,0 1 0,17-10 0,-16 8 0,-1 0 0,1 0 0,0 0 0,0 1 0,0 0 0,5 0 0,-4 0 0,-1 1 0,1 0 0,0 0 0,-1 1 0,1 0 0,0 1 0,-1-1 0,1 1 0,7 2 0,-7 1 0,1-1 0,0 0 0,0-1 0,1 0 0,-1-1 0,0 1 0,1-2 0,-1 1 0,0-2 0,1 1 0,-1-1 0,7-2 0,32 1 0,-46 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7EF0BD-EA07-422E-A20B-B9FCDF8307A2}" type="datetimeFigureOut">
              <a:rPr lang="pt-BR" smtClean="0"/>
              <a:t>18/06/2024</a:t>
            </a:fld>
            <a:endParaRPr lang="pt-B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DE22FB-4F32-4F44-9195-D0BEF89D065E}" type="slidenum">
              <a:rPr lang="pt-BR" smtClean="0"/>
              <a:t>‹#›</a:t>
            </a:fld>
            <a:endParaRPr lang="pt-BR"/>
          </a:p>
        </p:txBody>
      </p:sp>
    </p:spTree>
    <p:extLst>
      <p:ext uri="{BB962C8B-B14F-4D97-AF65-F5344CB8AC3E}">
        <p14:creationId xmlns:p14="http://schemas.microsoft.com/office/powerpoint/2010/main" val="35820213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a:t>Resp.:</a:t>
            </a:r>
            <a:r>
              <a:rPr lang="pt-BR" b="0" dirty="0"/>
              <a:t> Vimos um jogo dessa natureza na questão 5 da lista 1. Lembre-se, ele não possui equilíbrio de Nash em estratégias puras. Revisite a solução nos slides da “Aula 2 - Aplicações - Microeconomia 2”</a:t>
            </a:r>
            <a:endParaRPr lang="en-US" b="0" dirty="0"/>
          </a:p>
        </p:txBody>
      </p:sp>
      <p:sp>
        <p:nvSpPr>
          <p:cNvPr id="4" name="Slide Number Placeholder 3"/>
          <p:cNvSpPr>
            <a:spLocks noGrp="1"/>
          </p:cNvSpPr>
          <p:nvPr>
            <p:ph type="sldNum" sz="quarter" idx="5"/>
          </p:nvPr>
        </p:nvSpPr>
        <p:spPr/>
        <p:txBody>
          <a:bodyPr/>
          <a:lstStyle/>
          <a:p>
            <a:fld id="{B2DE22FB-4F32-4F44-9195-D0BEF89D065E}" type="slidenum">
              <a:rPr lang="pt-BR" smtClean="0"/>
              <a:t>6</a:t>
            </a:fld>
            <a:endParaRPr lang="pt-BR"/>
          </a:p>
        </p:txBody>
      </p:sp>
    </p:spTree>
    <p:extLst>
      <p:ext uri="{BB962C8B-B14F-4D97-AF65-F5344CB8AC3E}">
        <p14:creationId xmlns:p14="http://schemas.microsoft.com/office/powerpoint/2010/main" val="19040818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err="1"/>
              <a:t>Perg</a:t>
            </a:r>
            <a:r>
              <a:rPr lang="pt-BR" b="1" dirty="0"/>
              <a:t>.: </a:t>
            </a:r>
            <a:r>
              <a:rPr lang="pt-BR" dirty="0"/>
              <a:t>Há alguma estratégia pura estritamente dominada por outra estratégia pura aqui? </a:t>
            </a:r>
          </a:p>
          <a:p>
            <a:endParaRPr lang="pt-BR" dirty="0"/>
          </a:p>
          <a:p>
            <a:r>
              <a:rPr lang="pt-BR" dirty="0"/>
              <a:t>A resposta é “não”, mas ainda assim há estratégias mistas que dominam estritamente uma estratégia pura</a:t>
            </a:r>
          </a:p>
        </p:txBody>
      </p:sp>
      <p:sp>
        <p:nvSpPr>
          <p:cNvPr id="4" name="Slide Number Placeholder 3"/>
          <p:cNvSpPr>
            <a:spLocks noGrp="1"/>
          </p:cNvSpPr>
          <p:nvPr>
            <p:ph type="sldNum" sz="quarter" idx="5"/>
          </p:nvPr>
        </p:nvSpPr>
        <p:spPr/>
        <p:txBody>
          <a:bodyPr/>
          <a:lstStyle/>
          <a:p>
            <a:fld id="{B2DE22FB-4F32-4F44-9195-D0BEF89D065E}" type="slidenum">
              <a:rPr lang="pt-BR" smtClean="0"/>
              <a:t>20</a:t>
            </a:fld>
            <a:endParaRPr lang="pt-BR"/>
          </a:p>
        </p:txBody>
      </p:sp>
    </p:spTree>
    <p:extLst>
      <p:ext uri="{BB962C8B-B14F-4D97-AF65-F5344CB8AC3E}">
        <p14:creationId xmlns:p14="http://schemas.microsoft.com/office/powerpoint/2010/main" val="36023178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pt-BR" b="1" dirty="0"/>
                  <a:t>Conc: </a:t>
                </a:r>
                <a:r>
                  <a:rPr lang="pt-BR" dirty="0"/>
                  <a:t>esse exemplo mostra o papel de estratégia mista em encontrar “outra estratégia que domina estritamente </a:t>
                </a:r>
                <a14:m>
                  <m:oMath xmlns:m="http://schemas.openxmlformats.org/officeDocument/2006/math">
                    <m:sSub>
                      <m:sSubPr>
                        <m:ctrlPr>
                          <a:rPr lang="pt-BR" b="0" i="1" smtClean="0">
                            <a:latin typeface="Cambria Math" panose="02040503050406030204" pitchFamily="18" charset="0"/>
                          </a:rPr>
                        </m:ctrlPr>
                      </m:sSubPr>
                      <m:e>
                        <m:r>
                          <a:rPr lang="pt-BR" b="0" i="1" smtClean="0">
                            <a:latin typeface="Cambria Math" panose="02040503050406030204" pitchFamily="18" charset="0"/>
                          </a:rPr>
                          <m:t>𝑠</m:t>
                        </m:r>
                      </m:e>
                      <m:sub>
                        <m:r>
                          <a:rPr lang="pt-BR" b="0" i="1" smtClean="0">
                            <a:latin typeface="Cambria Math" panose="02040503050406030204" pitchFamily="18" charset="0"/>
                          </a:rPr>
                          <m:t>𝑖</m:t>
                        </m:r>
                      </m:sub>
                    </m:sSub>
                  </m:oMath>
                </a14:m>
                <a:r>
                  <a:rPr lang="pt-BR" dirty="0"/>
                  <a:t>”</a:t>
                </a:r>
              </a:p>
            </p:txBody>
          </p:sp>
        </mc:Choice>
        <mc:Fallback xmlns="">
          <p:sp>
            <p:nvSpPr>
              <p:cNvPr id="3" name="Notes Placeholder 2"/>
              <p:cNvSpPr>
                <a:spLocks noGrp="1"/>
              </p:cNvSpPr>
              <p:nvPr>
                <p:ph type="body" idx="1"/>
              </p:nvPr>
            </p:nvSpPr>
            <p:spPr/>
            <p:txBody>
              <a:bodyPr/>
              <a:lstStyle/>
              <a:p>
                <a:r>
                  <a:rPr lang="pt-BR" dirty="0"/>
                  <a:t>Conc: esse exemplo mostra o papel de estratégia mista em encontrar “outra estratégia que domina estritamente </a:t>
                </a:r>
                <a:r>
                  <a:rPr lang="pt-BR" b="0" i="0">
                    <a:latin typeface="Cambria Math" panose="02040503050406030204" pitchFamily="18" charset="0"/>
                  </a:rPr>
                  <a:t>𝑠_𝑖</a:t>
                </a:r>
                <a:r>
                  <a:rPr lang="pt-BR" dirty="0"/>
                  <a:t>”</a:t>
                </a:r>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21</a:t>
            </a:fld>
            <a:endParaRPr lang="pt-BR"/>
          </a:p>
        </p:txBody>
      </p:sp>
    </p:spTree>
    <p:extLst>
      <p:ext uri="{BB962C8B-B14F-4D97-AF65-F5344CB8AC3E}">
        <p14:creationId xmlns:p14="http://schemas.microsoft.com/office/powerpoint/2010/main" val="29014287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err="1"/>
                  <a:t>Conc</a:t>
                </a:r>
                <a:r>
                  <a:rPr lang="pt-BR" b="1" dirty="0"/>
                  <a:t>:</a:t>
                </a:r>
                <a:r>
                  <a:rPr lang="pt-BR" dirty="0"/>
                  <a:t> Note</a:t>
                </a:r>
                <a:r>
                  <a:rPr lang="pt-BR" baseline="0" dirty="0"/>
                  <a:t> que </a:t>
                </a:r>
                <a:r>
                  <a:rPr lang="pt-BR" dirty="0"/>
                  <a:t>nesse jogo, </a:t>
                </a:r>
                <a14:m>
                  <m:oMath xmlns:m="http://schemas.openxmlformats.org/officeDocument/2006/math">
                    <m:r>
                      <a:rPr lang="pt-BR" b="0" i="1" smtClean="0">
                        <a:latin typeface="Cambria Math" panose="02040503050406030204" pitchFamily="18" charset="0"/>
                      </a:rPr>
                      <m:t>𝐵</m:t>
                    </m:r>
                  </m:oMath>
                </a14:m>
                <a:r>
                  <a:rPr lang="pt-BR" dirty="0"/>
                  <a:t> não é a melhor resposta (em estratégias puras) do jogador </a:t>
                </a:r>
                <a14:m>
                  <m:oMath xmlns:m="http://schemas.openxmlformats.org/officeDocument/2006/math">
                    <m:r>
                      <a:rPr lang="pt-BR" b="0" i="1" smtClean="0">
                        <a:latin typeface="Cambria Math" panose="02040503050406030204" pitchFamily="18" charset="0"/>
                      </a:rPr>
                      <m:t>1</m:t>
                    </m:r>
                  </m:oMath>
                </a14:m>
                <a:r>
                  <a:rPr lang="pt-BR" dirty="0"/>
                  <a:t> nem para </a:t>
                </a:r>
                <a14:m>
                  <m:oMath xmlns:m="http://schemas.openxmlformats.org/officeDocument/2006/math">
                    <m:r>
                      <a:rPr lang="pt-BR" b="0" i="1" smtClean="0">
                        <a:latin typeface="Cambria Math" panose="02040503050406030204" pitchFamily="18" charset="0"/>
                      </a:rPr>
                      <m:t>𝐿</m:t>
                    </m:r>
                  </m:oMath>
                </a14:m>
                <a:r>
                  <a:rPr lang="pt-BR" dirty="0"/>
                  <a:t> nem para </a:t>
                </a:r>
                <a14:m>
                  <m:oMath xmlns:m="http://schemas.openxmlformats.org/officeDocument/2006/math">
                    <m:r>
                      <a:rPr lang="pt-BR" b="0" i="1" smtClean="0">
                        <a:latin typeface="Cambria Math" panose="02040503050406030204" pitchFamily="18" charset="0"/>
                      </a:rPr>
                      <m:t>𝑅</m:t>
                    </m:r>
                  </m:oMath>
                </a14:m>
                <a:r>
                  <a:rPr lang="pt-BR" dirty="0"/>
                  <a:t> do jogador 2</a:t>
                </a:r>
              </a:p>
              <a:p>
                <a:endParaRPr lang="pt-BR"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Nesse jogo, </a:t>
                </a:r>
                <a:r>
                  <a:rPr lang="pt-BR" b="0" i="0">
                    <a:latin typeface="Cambria Math" panose="02040503050406030204" pitchFamily="18" charset="0"/>
                  </a:rPr>
                  <a:t>𝐵</a:t>
                </a:r>
                <a:r>
                  <a:rPr lang="pt-BR" dirty="0"/>
                  <a:t> não é a melhor resposta (em estratégias puras) do jogador </a:t>
                </a:r>
                <a:r>
                  <a:rPr lang="pt-BR" b="0" i="0">
                    <a:latin typeface="Cambria Math" panose="02040503050406030204" pitchFamily="18" charset="0"/>
                  </a:rPr>
                  <a:t>1</a:t>
                </a:r>
                <a:r>
                  <a:rPr lang="pt-BR" dirty="0"/>
                  <a:t> nem para </a:t>
                </a:r>
                <a:r>
                  <a:rPr lang="pt-BR" b="0" i="0">
                    <a:latin typeface="Cambria Math" panose="02040503050406030204" pitchFamily="18" charset="0"/>
                  </a:rPr>
                  <a:t>𝐿</a:t>
                </a:r>
                <a:r>
                  <a:rPr lang="pt-BR" dirty="0"/>
                  <a:t> nem para </a:t>
                </a:r>
                <a:r>
                  <a:rPr lang="pt-BR" b="0" i="0">
                    <a:latin typeface="Cambria Math" panose="02040503050406030204" pitchFamily="18" charset="0"/>
                  </a:rPr>
                  <a:t>𝑅</a:t>
                </a:r>
                <a:r>
                  <a:rPr lang="pt-BR" dirty="0"/>
                  <a:t> do jogador 2</a:t>
                </a:r>
              </a:p>
              <a:p>
                <a:endParaRPr lang="pt-BR" dirty="0"/>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22</a:t>
            </a:fld>
            <a:endParaRPr lang="pt-BR"/>
          </a:p>
        </p:txBody>
      </p:sp>
    </p:spTree>
    <p:extLst>
      <p:ext uri="{BB962C8B-B14F-4D97-AF65-F5344CB8AC3E}">
        <p14:creationId xmlns:p14="http://schemas.microsoft.com/office/powerpoint/2010/main" val="33669650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P3:</a:t>
                </a:r>
                <a:r>
                  <a:rPr lang="en-US" b="0" dirty="0"/>
                  <a:t> note o</a:t>
                </a:r>
                <a:r>
                  <a:rPr lang="pt-BR" b="0" noProof="0" dirty="0"/>
                  <a:t> exemplo abaixo considerando</a:t>
                </a:r>
                <a:r>
                  <a:rPr lang="en-US" b="0" dirty="0"/>
                  <a:t> </a:t>
                </a:r>
                <a14:m>
                  <m:oMath xmlns:m="http://schemas.openxmlformats.org/officeDocument/2006/math">
                    <m:r>
                      <a:rPr lang="en-US" b="0" i="1" dirty="0" smtClean="0">
                        <a:latin typeface="Cambria Math" panose="02040503050406030204" pitchFamily="18" charset="0"/>
                      </a:rPr>
                      <m:t>𝑞</m:t>
                    </m:r>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1</m:t>
                        </m:r>
                      </m:num>
                      <m:den>
                        <m:r>
                          <a:rPr lang="en-US" b="0" i="1" dirty="0" smtClean="0">
                            <a:latin typeface="Cambria Math" panose="02040503050406030204" pitchFamily="18" charset="0"/>
                          </a:rPr>
                          <m:t>2</m:t>
                        </m:r>
                      </m:den>
                    </m:f>
                  </m:oMath>
                </a14:m>
                <a:r>
                  <a:rPr lang="en-US" b="0" dirty="0"/>
                  <a:t> (que</a:t>
                </a:r>
                <a:r>
                  <a:rPr lang="en-US" b="0" baseline="0" dirty="0"/>
                  <a:t> é um valor entre </a:t>
                </a:r>
                <a14:m>
                  <m:oMath xmlns:m="http://schemas.openxmlformats.org/officeDocument/2006/math">
                    <m:f>
                      <m:fPr>
                        <m:ctrlPr>
                          <a:rPr lang="en-US" b="0" i="1" baseline="0" dirty="0" smtClean="0">
                            <a:latin typeface="Cambria Math" panose="02040503050406030204" pitchFamily="18" charset="0"/>
                          </a:rPr>
                        </m:ctrlPr>
                      </m:fPr>
                      <m:num>
                        <m:r>
                          <a:rPr lang="en-US" b="0" i="1" baseline="0" dirty="0" smtClean="0">
                            <a:latin typeface="Cambria Math" panose="02040503050406030204" pitchFamily="18" charset="0"/>
                          </a:rPr>
                          <m:t>1</m:t>
                        </m:r>
                      </m:num>
                      <m:den>
                        <m:r>
                          <a:rPr lang="en-US" b="0" i="1" baseline="0" dirty="0" smtClean="0">
                            <a:latin typeface="Cambria Math" panose="02040503050406030204" pitchFamily="18" charset="0"/>
                          </a:rPr>
                          <m:t>3</m:t>
                        </m:r>
                      </m:den>
                    </m:f>
                  </m:oMath>
                </a14:m>
                <a:r>
                  <a:rPr lang="en-US" b="0" baseline="0" dirty="0"/>
                  <a:t> e </a:t>
                </a:r>
                <a14:m>
                  <m:oMath xmlns:m="http://schemas.openxmlformats.org/officeDocument/2006/math">
                    <m:f>
                      <m:fPr>
                        <m:ctrlPr>
                          <a:rPr lang="en-US" b="0" i="1" baseline="0" dirty="0" smtClean="0">
                            <a:latin typeface="Cambria Math" panose="02040503050406030204" pitchFamily="18" charset="0"/>
                          </a:rPr>
                        </m:ctrlPr>
                      </m:fPr>
                      <m:num>
                        <m:r>
                          <a:rPr lang="en-US" b="0" i="1" baseline="0" dirty="0" smtClean="0">
                            <a:latin typeface="Cambria Math" panose="02040503050406030204" pitchFamily="18" charset="0"/>
                          </a:rPr>
                          <m:t>2</m:t>
                        </m:r>
                      </m:num>
                      <m:den>
                        <m:r>
                          <a:rPr lang="en-US" b="0" i="1" baseline="0" dirty="0" smtClean="0">
                            <a:latin typeface="Cambria Math" panose="02040503050406030204" pitchFamily="18" charset="0"/>
                          </a:rPr>
                          <m:t>3</m:t>
                        </m:r>
                      </m:den>
                    </m:f>
                  </m:oMath>
                </a14:m>
                <a:r>
                  <a:rPr lang="en-US" b="0" dirty="0"/>
                  <a:t>)</a:t>
                </a:r>
                <a:r>
                  <a:rPr lang="pt-BR" b="0" dirty="0"/>
                  <a:t>:</a:t>
                </a:r>
                <a:endParaRPr lang="en-US" b="0" dirty="0"/>
              </a:p>
              <a:p>
                <a:pPr marL="457200" marR="0" lvl="1" indent="0" algn="l" defTabSz="914400" rtl="0" eaLnBrk="1" fontAlgn="auto" latinLnBrk="0" hangingPunct="1">
                  <a:lnSpc>
                    <a:spcPct val="100000"/>
                  </a:lnSpc>
                  <a:spcBef>
                    <a:spcPts val="0"/>
                  </a:spcBef>
                  <a:spcAft>
                    <a:spcPts val="0"/>
                  </a:spcAft>
                  <a:buClrTx/>
                  <a:buSzTx/>
                  <a:buFontTx/>
                  <a:buNone/>
                  <a:tabLst/>
                  <a:defRPr/>
                </a:pPr>
                <a:r>
                  <a:rPr lang="en-US" b="0" dirty="0"/>
                  <a:t>Se </a:t>
                </a:r>
                <a14:m>
                  <m:oMath xmlns:m="http://schemas.openxmlformats.org/officeDocument/2006/math">
                    <m:r>
                      <a:rPr lang="en-US" b="0" i="1" dirty="0" smtClean="0">
                        <a:latin typeface="Cambria Math" panose="02040503050406030204" pitchFamily="18" charset="0"/>
                      </a:rPr>
                      <m:t>𝑞</m:t>
                    </m:r>
                    <m:r>
                      <a:rPr lang="en-US" b="0" i="1" dirty="0">
                        <a:latin typeface="Cambria Math" panose="02040503050406030204" pitchFamily="18" charset="0"/>
                      </a:rPr>
                      <m:t>=</m:t>
                    </m:r>
                    <m:f>
                      <m:fPr>
                        <m:ctrlPr>
                          <a:rPr lang="en-US" b="0" i="1" dirty="0">
                            <a:latin typeface="Cambria Math" panose="02040503050406030204" pitchFamily="18" charset="0"/>
                          </a:rPr>
                        </m:ctrlPr>
                      </m:fPr>
                      <m:num>
                        <m:r>
                          <a:rPr lang="en-US" b="0" i="1" dirty="0">
                            <a:latin typeface="Cambria Math" panose="02040503050406030204" pitchFamily="18" charset="0"/>
                          </a:rPr>
                          <m:t>1</m:t>
                        </m:r>
                      </m:num>
                      <m:den>
                        <m:r>
                          <a:rPr lang="en-US" b="0" i="1" dirty="0">
                            <a:latin typeface="Cambria Math" panose="02040503050406030204" pitchFamily="18" charset="0"/>
                          </a:rPr>
                          <m:t>2</m:t>
                        </m:r>
                      </m:den>
                    </m:f>
                  </m:oMath>
                </a14:m>
                <a:r>
                  <a:rPr lang="en-US" b="0" dirty="0"/>
                  <a:t>,</a:t>
                </a:r>
                <a:r>
                  <a:rPr lang="en-US" b="0" baseline="0" dirty="0"/>
                  <a:t> o payoff </a:t>
                </a:r>
                <a:r>
                  <a:rPr lang="pt-BR" b="0" baseline="0" noProof="0" dirty="0"/>
                  <a:t>esperado</a:t>
                </a:r>
                <a:r>
                  <a:rPr lang="en-US" b="0" baseline="0" dirty="0"/>
                  <a:t> de </a:t>
                </a:r>
                <a:r>
                  <a:rPr lang="pt-BR" b="0" baseline="0" noProof="0" dirty="0"/>
                  <a:t>jogar</a:t>
                </a:r>
                <a:r>
                  <a:rPr lang="en-US" b="0" baseline="0" dirty="0"/>
                  <a:t> T </a:t>
                </a:r>
                <a:r>
                  <a:rPr lang="pt-BR" b="0" baseline="0" dirty="0"/>
                  <a:t>é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pt-BR" b="0" i="1" smtClean="0">
                            <a:latin typeface="Cambria Math" panose="02040503050406030204" pitchFamily="18" charset="0"/>
                          </a:rPr>
                          <m:t>2</m:t>
                        </m:r>
                      </m:den>
                    </m:f>
                    <m:r>
                      <a:rPr lang="en-US" b="0" i="1" smtClean="0">
                        <a:latin typeface="Cambria Math" panose="02040503050406030204" pitchFamily="18" charset="0"/>
                      </a:rPr>
                      <m:t>×3+</m:t>
                    </m:r>
                    <m:f>
                      <m:fPr>
                        <m:ctrlPr>
                          <a:rPr lang="en-US" b="0" i="1" smtClean="0">
                            <a:latin typeface="Cambria Math" panose="02040503050406030204" pitchFamily="18" charset="0"/>
                          </a:rPr>
                        </m:ctrlPr>
                      </m:fPr>
                      <m:num>
                        <m:r>
                          <a:rPr lang="pt-BR" b="0" i="1" smtClean="0">
                            <a:latin typeface="Cambria Math" panose="02040503050406030204" pitchFamily="18" charset="0"/>
                          </a:rPr>
                          <m:t>1</m:t>
                        </m:r>
                      </m:num>
                      <m:den>
                        <m:r>
                          <a:rPr lang="pt-BR" b="0" i="1" smtClean="0">
                            <a:latin typeface="Cambria Math" panose="02040503050406030204" pitchFamily="18" charset="0"/>
                          </a:rPr>
                          <m:t>2</m:t>
                        </m:r>
                      </m:den>
                    </m:f>
                    <m:r>
                      <a:rPr lang="en-US" b="0" i="1" smtClean="0">
                        <a:latin typeface="Cambria Math" panose="02040503050406030204" pitchFamily="18" charset="0"/>
                      </a:rPr>
                      <m:t>×</m:t>
                    </m:r>
                    <m:r>
                      <a:rPr lang="pt-BR" b="0" i="1" smtClean="0">
                        <a:latin typeface="Cambria Math" panose="02040503050406030204" pitchFamily="18" charset="0"/>
                      </a:rPr>
                      <m:t>0=1,5</m:t>
                    </m:r>
                  </m:oMath>
                </a14:m>
                <a:endParaRPr lang="pt-BR" dirty="0"/>
              </a:p>
              <a:p>
                <a:pPr marL="457200" marR="0" lvl="1" indent="0" algn="l" defTabSz="914400" rtl="0" eaLnBrk="1" fontAlgn="auto" latinLnBrk="0" hangingPunct="1">
                  <a:lnSpc>
                    <a:spcPct val="100000"/>
                  </a:lnSpc>
                  <a:spcBef>
                    <a:spcPts val="0"/>
                  </a:spcBef>
                  <a:spcAft>
                    <a:spcPts val="0"/>
                  </a:spcAft>
                  <a:buClrTx/>
                  <a:buSzTx/>
                  <a:buFontTx/>
                  <a:buNone/>
                  <a:tabLst/>
                  <a:defRPr/>
                </a:pPr>
                <a:r>
                  <a:rPr lang="en-US" b="0" dirty="0"/>
                  <a:t>Se </a:t>
                </a:r>
                <a14:m>
                  <m:oMath xmlns:m="http://schemas.openxmlformats.org/officeDocument/2006/math">
                    <m:r>
                      <a:rPr lang="en-US" b="0" i="1" dirty="0" smtClean="0">
                        <a:latin typeface="Cambria Math" panose="02040503050406030204" pitchFamily="18" charset="0"/>
                      </a:rPr>
                      <m:t>𝑞</m:t>
                    </m:r>
                    <m:r>
                      <a:rPr lang="en-US" b="0" i="1" dirty="0">
                        <a:latin typeface="Cambria Math" panose="02040503050406030204" pitchFamily="18" charset="0"/>
                      </a:rPr>
                      <m:t>=</m:t>
                    </m:r>
                    <m:f>
                      <m:fPr>
                        <m:ctrlPr>
                          <a:rPr lang="en-US" b="0" i="1" dirty="0">
                            <a:latin typeface="Cambria Math" panose="02040503050406030204" pitchFamily="18" charset="0"/>
                          </a:rPr>
                        </m:ctrlPr>
                      </m:fPr>
                      <m:num>
                        <m:r>
                          <a:rPr lang="en-US" b="0" i="1" dirty="0">
                            <a:latin typeface="Cambria Math" panose="02040503050406030204" pitchFamily="18" charset="0"/>
                          </a:rPr>
                          <m:t>1</m:t>
                        </m:r>
                      </m:num>
                      <m:den>
                        <m:r>
                          <a:rPr lang="en-US" b="0" i="1" dirty="0">
                            <a:latin typeface="Cambria Math" panose="02040503050406030204" pitchFamily="18" charset="0"/>
                          </a:rPr>
                          <m:t>2</m:t>
                        </m:r>
                      </m:den>
                    </m:f>
                  </m:oMath>
                </a14:m>
                <a:r>
                  <a:rPr lang="en-US" b="0" dirty="0"/>
                  <a:t>,</a:t>
                </a:r>
                <a:r>
                  <a:rPr lang="en-US" b="0" baseline="0" dirty="0"/>
                  <a:t> o payoff </a:t>
                </a:r>
                <a:r>
                  <a:rPr lang="pt-BR" b="0" baseline="0" noProof="0" dirty="0"/>
                  <a:t>esperado</a:t>
                </a:r>
                <a:r>
                  <a:rPr lang="en-US" b="0" baseline="0" dirty="0"/>
                  <a:t> de </a:t>
                </a:r>
                <a:r>
                  <a:rPr lang="pt-BR" b="0" baseline="0" noProof="0" dirty="0"/>
                  <a:t>jogar</a:t>
                </a:r>
                <a:r>
                  <a:rPr lang="en-US" b="0" baseline="0" dirty="0"/>
                  <a:t> M </a:t>
                </a:r>
                <a:r>
                  <a:rPr lang="pt-BR" b="0" baseline="0" dirty="0"/>
                  <a:t>é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pt-BR" b="0" i="1" smtClean="0">
                            <a:latin typeface="Cambria Math" panose="02040503050406030204" pitchFamily="18" charset="0"/>
                          </a:rPr>
                          <m:t>2</m:t>
                        </m:r>
                      </m:den>
                    </m:f>
                    <m:r>
                      <a:rPr lang="en-US" b="0" i="1" smtClean="0">
                        <a:latin typeface="Cambria Math" panose="02040503050406030204" pitchFamily="18" charset="0"/>
                      </a:rPr>
                      <m:t>×</m:t>
                    </m:r>
                    <m:r>
                      <a:rPr lang="pt-BR" b="0" i="1" smtClean="0">
                        <a:latin typeface="Cambria Math" panose="02040503050406030204" pitchFamily="18" charset="0"/>
                      </a:rPr>
                      <m:t>0</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pt-BR" b="0" i="1" smtClean="0">
                            <a:latin typeface="Cambria Math" panose="02040503050406030204" pitchFamily="18" charset="0"/>
                          </a:rPr>
                          <m:t>1</m:t>
                        </m:r>
                      </m:num>
                      <m:den>
                        <m:r>
                          <a:rPr lang="pt-BR" b="0" i="1" smtClean="0">
                            <a:latin typeface="Cambria Math" panose="02040503050406030204" pitchFamily="18" charset="0"/>
                          </a:rPr>
                          <m:t>2</m:t>
                        </m:r>
                      </m:den>
                    </m:f>
                    <m:r>
                      <a:rPr lang="en-US" b="0" i="1" smtClean="0">
                        <a:latin typeface="Cambria Math" panose="02040503050406030204" pitchFamily="18" charset="0"/>
                      </a:rPr>
                      <m:t>×</m:t>
                    </m:r>
                    <m:r>
                      <a:rPr lang="pt-BR" b="0" i="1" smtClean="0">
                        <a:latin typeface="Cambria Math" panose="02040503050406030204" pitchFamily="18" charset="0"/>
                      </a:rPr>
                      <m:t>3=1,5</m:t>
                    </m:r>
                  </m:oMath>
                </a14:m>
                <a:endParaRPr lang="pt-BR" dirty="0"/>
              </a:p>
              <a:p>
                <a:pPr marL="457200" marR="0" lvl="1" indent="0" algn="l" defTabSz="914400" rtl="0" eaLnBrk="1" fontAlgn="auto" latinLnBrk="0" hangingPunct="1">
                  <a:lnSpc>
                    <a:spcPct val="100000"/>
                  </a:lnSpc>
                  <a:spcBef>
                    <a:spcPts val="0"/>
                  </a:spcBef>
                  <a:spcAft>
                    <a:spcPts val="0"/>
                  </a:spcAft>
                  <a:buClrTx/>
                  <a:buSzTx/>
                  <a:buFontTx/>
                  <a:buNone/>
                  <a:tabLst/>
                  <a:defRPr/>
                </a:pPr>
                <a:r>
                  <a:rPr lang="en-US" b="0" dirty="0"/>
                  <a:t>Se </a:t>
                </a:r>
                <a14:m>
                  <m:oMath xmlns:m="http://schemas.openxmlformats.org/officeDocument/2006/math">
                    <m:r>
                      <a:rPr lang="en-US" b="0" i="1" dirty="0" smtClean="0">
                        <a:latin typeface="Cambria Math" panose="02040503050406030204" pitchFamily="18" charset="0"/>
                      </a:rPr>
                      <m:t>𝑞</m:t>
                    </m:r>
                    <m:r>
                      <a:rPr lang="en-US" b="0" i="1" dirty="0">
                        <a:latin typeface="Cambria Math" panose="02040503050406030204" pitchFamily="18" charset="0"/>
                      </a:rPr>
                      <m:t>=</m:t>
                    </m:r>
                    <m:f>
                      <m:fPr>
                        <m:ctrlPr>
                          <a:rPr lang="en-US" b="0" i="1" dirty="0">
                            <a:latin typeface="Cambria Math" panose="02040503050406030204" pitchFamily="18" charset="0"/>
                          </a:rPr>
                        </m:ctrlPr>
                      </m:fPr>
                      <m:num>
                        <m:r>
                          <a:rPr lang="en-US" b="0" i="1" dirty="0">
                            <a:latin typeface="Cambria Math" panose="02040503050406030204" pitchFamily="18" charset="0"/>
                          </a:rPr>
                          <m:t>1</m:t>
                        </m:r>
                      </m:num>
                      <m:den>
                        <m:r>
                          <a:rPr lang="en-US" b="0" i="1" dirty="0">
                            <a:latin typeface="Cambria Math" panose="02040503050406030204" pitchFamily="18" charset="0"/>
                          </a:rPr>
                          <m:t>2</m:t>
                        </m:r>
                      </m:den>
                    </m:f>
                  </m:oMath>
                </a14:m>
                <a:r>
                  <a:rPr lang="en-US" b="0" dirty="0"/>
                  <a:t>,</a:t>
                </a:r>
                <a:r>
                  <a:rPr lang="en-US" b="0" baseline="0" dirty="0"/>
                  <a:t> o payoff </a:t>
                </a:r>
                <a:r>
                  <a:rPr lang="pt-BR" b="0" baseline="0" noProof="0" dirty="0"/>
                  <a:t>esperado</a:t>
                </a:r>
                <a:r>
                  <a:rPr lang="en-US" b="0" baseline="0" dirty="0"/>
                  <a:t> de </a:t>
                </a:r>
                <a:r>
                  <a:rPr lang="pt-BR" b="0" baseline="0" noProof="0" dirty="0"/>
                  <a:t>jogar</a:t>
                </a:r>
                <a:r>
                  <a:rPr lang="en-US" b="0" baseline="0" dirty="0"/>
                  <a:t> B </a:t>
                </a:r>
                <a:r>
                  <a:rPr lang="pt-BR" b="0" baseline="0" dirty="0"/>
                  <a:t>é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pt-BR" b="0" i="1" smtClean="0">
                            <a:latin typeface="Cambria Math" panose="02040503050406030204" pitchFamily="18" charset="0"/>
                          </a:rPr>
                          <m:t>2</m:t>
                        </m:r>
                      </m:den>
                    </m:f>
                    <m:r>
                      <a:rPr lang="en-US" b="0" i="1" smtClean="0">
                        <a:latin typeface="Cambria Math" panose="02040503050406030204" pitchFamily="18" charset="0"/>
                      </a:rPr>
                      <m:t>×</m:t>
                    </m:r>
                    <m:r>
                      <a:rPr lang="pt-BR" b="0" i="1" smtClean="0">
                        <a:latin typeface="Cambria Math" panose="02040503050406030204" pitchFamily="18" charset="0"/>
                      </a:rPr>
                      <m:t>2</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pt-BR" b="0" i="1" smtClean="0">
                            <a:latin typeface="Cambria Math" panose="02040503050406030204" pitchFamily="18" charset="0"/>
                          </a:rPr>
                          <m:t>1</m:t>
                        </m:r>
                      </m:num>
                      <m:den>
                        <m:r>
                          <a:rPr lang="pt-BR" b="0" i="1" smtClean="0">
                            <a:latin typeface="Cambria Math" panose="02040503050406030204" pitchFamily="18" charset="0"/>
                          </a:rPr>
                          <m:t>2</m:t>
                        </m:r>
                      </m:den>
                    </m:f>
                    <m:r>
                      <a:rPr lang="en-US" b="0" i="1" smtClean="0">
                        <a:latin typeface="Cambria Math" panose="02040503050406030204" pitchFamily="18" charset="0"/>
                      </a:rPr>
                      <m:t>×</m:t>
                    </m:r>
                    <m:r>
                      <a:rPr lang="pt-BR" b="0" i="1" smtClean="0">
                        <a:latin typeface="Cambria Math" panose="02040503050406030204" pitchFamily="18" charset="0"/>
                      </a:rPr>
                      <m:t>2=2</m:t>
                    </m:r>
                  </m:oMath>
                </a14:m>
                <a:endParaRPr lang="pt-BR" dirty="0"/>
              </a:p>
              <a:p>
                <a:pPr marL="457200" marR="0" lvl="1"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err="1"/>
                  <a:t>Conc</a:t>
                </a:r>
                <a:r>
                  <a:rPr lang="pt-BR" b="1" dirty="0"/>
                  <a:t>: </a:t>
                </a:r>
                <a:r>
                  <a:rPr lang="pt-BR" dirty="0"/>
                  <a:t>esse exemplo ilustra o papel das estratégias mistas nas "crenças de que o jogador </a:t>
                </a:r>
                <a14:m>
                  <m:oMath xmlns:m="http://schemas.openxmlformats.org/officeDocument/2006/math">
                    <m:r>
                      <a:rPr lang="pt-BR" b="0" i="1" dirty="0" smtClean="0">
                        <a:latin typeface="Cambria Math" panose="02040503050406030204" pitchFamily="18" charset="0"/>
                      </a:rPr>
                      <m:t>𝑖</m:t>
                    </m:r>
                  </m:oMath>
                </a14:m>
                <a:r>
                  <a:rPr lang="pt-BR" dirty="0"/>
                  <a:t> possa sustentar".</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P3. </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b="0" dirty="0"/>
                  <a:t>Ex. se q=1/2,</a:t>
                </a:r>
                <a:r>
                  <a:rPr lang="en-US" b="0" baseline="0" dirty="0"/>
                  <a:t> o payoff </a:t>
                </a:r>
                <a:r>
                  <a:rPr lang="en-US" b="0" baseline="0" dirty="0" err="1"/>
                  <a:t>esperado</a:t>
                </a:r>
                <a:r>
                  <a:rPr lang="en-US" b="0" baseline="0" dirty="0"/>
                  <a:t> de </a:t>
                </a:r>
                <a:r>
                  <a:rPr lang="en-US" b="0" baseline="0" dirty="0" err="1"/>
                  <a:t>jogar</a:t>
                </a:r>
                <a:r>
                  <a:rPr lang="en-US" b="0" baseline="0" dirty="0"/>
                  <a:t> T </a:t>
                </a:r>
                <a:r>
                  <a:rPr lang="pt-BR" b="0" baseline="0" dirty="0"/>
                  <a:t>é </a:t>
                </a:r>
                <a:r>
                  <a:rPr lang="en-US" b="0" i="0">
                    <a:latin typeface="Cambria Math" panose="02040503050406030204" pitchFamily="18" charset="0"/>
                  </a:rPr>
                  <a:t>1/</a:t>
                </a:r>
                <a:r>
                  <a:rPr lang="pt-BR" b="0" i="0">
                    <a:latin typeface="Cambria Math" panose="02040503050406030204" pitchFamily="18" charset="0"/>
                  </a:rPr>
                  <a:t>2</a:t>
                </a:r>
                <a:r>
                  <a:rPr lang="en-US" b="0" i="0">
                    <a:latin typeface="Cambria Math" panose="02040503050406030204" pitchFamily="18" charset="0"/>
                  </a:rPr>
                  <a:t>×3+</a:t>
                </a:r>
                <a:r>
                  <a:rPr lang="pt-BR" b="0" i="0">
                    <a:latin typeface="Cambria Math" panose="02040503050406030204" pitchFamily="18" charset="0"/>
                  </a:rPr>
                  <a:t>1</a:t>
                </a:r>
                <a:r>
                  <a:rPr lang="en-US" b="0" i="0">
                    <a:latin typeface="Cambria Math" panose="02040503050406030204" pitchFamily="18" charset="0"/>
                  </a:rPr>
                  <a:t>/</a:t>
                </a:r>
                <a:r>
                  <a:rPr lang="pt-BR" b="0" i="0">
                    <a:latin typeface="Cambria Math" panose="02040503050406030204" pitchFamily="18" charset="0"/>
                  </a:rPr>
                  <a:t>2</a:t>
                </a:r>
                <a:r>
                  <a:rPr lang="en-US" b="0" i="0">
                    <a:latin typeface="Cambria Math" panose="02040503050406030204" pitchFamily="18" charset="0"/>
                  </a:rPr>
                  <a:t>×</a:t>
                </a:r>
                <a:r>
                  <a:rPr lang="pt-BR" b="0" i="0">
                    <a:latin typeface="Cambria Math" panose="02040503050406030204" pitchFamily="18" charset="0"/>
                  </a:rPr>
                  <a:t>0=1,5</a:t>
                </a:r>
                <a:endParaRPr lang="pt-BR" dirty="0"/>
              </a:p>
              <a:p>
                <a:pPr marL="457200" marR="0" lvl="1" indent="0" algn="l" defTabSz="914400" rtl="0" eaLnBrk="1" fontAlgn="auto" latinLnBrk="0" hangingPunct="1">
                  <a:lnSpc>
                    <a:spcPct val="100000"/>
                  </a:lnSpc>
                  <a:spcBef>
                    <a:spcPts val="0"/>
                  </a:spcBef>
                  <a:spcAft>
                    <a:spcPts val="0"/>
                  </a:spcAft>
                  <a:buClrTx/>
                  <a:buSzTx/>
                  <a:buFontTx/>
                  <a:buNone/>
                  <a:tabLst/>
                  <a:defRPr/>
                </a:pPr>
                <a:r>
                  <a:rPr lang="en-US" b="0" dirty="0"/>
                  <a:t>Ex. se q=1/2,</a:t>
                </a:r>
                <a:r>
                  <a:rPr lang="en-US" b="0" baseline="0" dirty="0"/>
                  <a:t> o payoff </a:t>
                </a:r>
                <a:r>
                  <a:rPr lang="en-US" b="0" baseline="0" dirty="0" err="1"/>
                  <a:t>esperado</a:t>
                </a:r>
                <a:r>
                  <a:rPr lang="en-US" b="0" baseline="0" dirty="0"/>
                  <a:t> de </a:t>
                </a:r>
                <a:r>
                  <a:rPr lang="en-US" b="0" baseline="0" dirty="0" err="1"/>
                  <a:t>jogar</a:t>
                </a:r>
                <a:r>
                  <a:rPr lang="en-US" b="0" baseline="0" dirty="0"/>
                  <a:t> M </a:t>
                </a:r>
                <a:r>
                  <a:rPr lang="pt-BR" b="0" baseline="0" dirty="0"/>
                  <a:t>é </a:t>
                </a:r>
                <a:r>
                  <a:rPr lang="en-US" b="0" i="0">
                    <a:latin typeface="Cambria Math" panose="02040503050406030204" pitchFamily="18" charset="0"/>
                  </a:rPr>
                  <a:t>1/</a:t>
                </a:r>
                <a:r>
                  <a:rPr lang="pt-BR" b="0" i="0">
                    <a:latin typeface="Cambria Math" panose="02040503050406030204" pitchFamily="18" charset="0"/>
                  </a:rPr>
                  <a:t>2</a:t>
                </a:r>
                <a:r>
                  <a:rPr lang="en-US" b="0" i="0">
                    <a:latin typeface="Cambria Math" panose="02040503050406030204" pitchFamily="18" charset="0"/>
                  </a:rPr>
                  <a:t>×</a:t>
                </a:r>
                <a:r>
                  <a:rPr lang="pt-BR" b="0" i="0">
                    <a:latin typeface="Cambria Math" panose="02040503050406030204" pitchFamily="18" charset="0"/>
                  </a:rPr>
                  <a:t>0</a:t>
                </a:r>
                <a:r>
                  <a:rPr lang="en-US" b="0" i="0">
                    <a:latin typeface="Cambria Math" panose="02040503050406030204" pitchFamily="18" charset="0"/>
                  </a:rPr>
                  <a:t>+</a:t>
                </a:r>
                <a:r>
                  <a:rPr lang="pt-BR" b="0" i="0">
                    <a:latin typeface="Cambria Math" panose="02040503050406030204" pitchFamily="18" charset="0"/>
                  </a:rPr>
                  <a:t>1</a:t>
                </a:r>
                <a:r>
                  <a:rPr lang="en-US" b="0" i="0">
                    <a:latin typeface="Cambria Math" panose="02040503050406030204" pitchFamily="18" charset="0"/>
                  </a:rPr>
                  <a:t>/</a:t>
                </a:r>
                <a:r>
                  <a:rPr lang="pt-BR" b="0" i="0">
                    <a:latin typeface="Cambria Math" panose="02040503050406030204" pitchFamily="18" charset="0"/>
                  </a:rPr>
                  <a:t>2</a:t>
                </a:r>
                <a:r>
                  <a:rPr lang="en-US" b="0" i="0">
                    <a:latin typeface="Cambria Math" panose="02040503050406030204" pitchFamily="18" charset="0"/>
                  </a:rPr>
                  <a:t>×</a:t>
                </a:r>
                <a:r>
                  <a:rPr lang="pt-BR" b="0" i="0">
                    <a:latin typeface="Cambria Math" panose="02040503050406030204" pitchFamily="18" charset="0"/>
                  </a:rPr>
                  <a:t>3=1,5</a:t>
                </a:r>
                <a:endParaRPr lang="pt-BR" dirty="0"/>
              </a:p>
              <a:p>
                <a:pPr marL="457200" marR="0" lvl="1" indent="0" algn="l" defTabSz="914400" rtl="0" eaLnBrk="1" fontAlgn="auto" latinLnBrk="0" hangingPunct="1">
                  <a:lnSpc>
                    <a:spcPct val="100000"/>
                  </a:lnSpc>
                  <a:spcBef>
                    <a:spcPts val="0"/>
                  </a:spcBef>
                  <a:spcAft>
                    <a:spcPts val="0"/>
                  </a:spcAft>
                  <a:buClrTx/>
                  <a:buSzTx/>
                  <a:buFontTx/>
                  <a:buNone/>
                  <a:tabLst/>
                  <a:defRPr/>
                </a:pPr>
                <a:r>
                  <a:rPr lang="en-US" b="0" dirty="0"/>
                  <a:t>Ex. se q=1/2,</a:t>
                </a:r>
                <a:r>
                  <a:rPr lang="en-US" b="0" baseline="0" dirty="0"/>
                  <a:t> o payoff </a:t>
                </a:r>
                <a:r>
                  <a:rPr lang="en-US" b="0" baseline="0" dirty="0" err="1"/>
                  <a:t>esperado</a:t>
                </a:r>
                <a:r>
                  <a:rPr lang="en-US" b="0" baseline="0" dirty="0"/>
                  <a:t> de </a:t>
                </a:r>
                <a:r>
                  <a:rPr lang="en-US" b="0" baseline="0" dirty="0" err="1"/>
                  <a:t>jogar</a:t>
                </a:r>
                <a:r>
                  <a:rPr lang="en-US" b="0" baseline="0" dirty="0"/>
                  <a:t> B </a:t>
                </a:r>
                <a:r>
                  <a:rPr lang="pt-BR" b="0" baseline="0" dirty="0"/>
                  <a:t>é </a:t>
                </a:r>
                <a:r>
                  <a:rPr lang="en-US" b="0" i="0">
                    <a:latin typeface="Cambria Math" panose="02040503050406030204" pitchFamily="18" charset="0"/>
                  </a:rPr>
                  <a:t>1/</a:t>
                </a:r>
                <a:r>
                  <a:rPr lang="pt-BR" b="0" i="0">
                    <a:latin typeface="Cambria Math" panose="02040503050406030204" pitchFamily="18" charset="0"/>
                  </a:rPr>
                  <a:t>2</a:t>
                </a:r>
                <a:r>
                  <a:rPr lang="en-US" b="0" i="0">
                    <a:latin typeface="Cambria Math" panose="02040503050406030204" pitchFamily="18" charset="0"/>
                  </a:rPr>
                  <a:t>×</a:t>
                </a:r>
                <a:r>
                  <a:rPr lang="pt-BR" b="0" i="0">
                    <a:latin typeface="Cambria Math" panose="02040503050406030204" pitchFamily="18" charset="0"/>
                  </a:rPr>
                  <a:t>2</a:t>
                </a:r>
                <a:r>
                  <a:rPr lang="en-US" b="0" i="0">
                    <a:latin typeface="Cambria Math" panose="02040503050406030204" pitchFamily="18" charset="0"/>
                  </a:rPr>
                  <a:t>+</a:t>
                </a:r>
                <a:r>
                  <a:rPr lang="pt-BR" b="0" i="0">
                    <a:latin typeface="Cambria Math" panose="02040503050406030204" pitchFamily="18" charset="0"/>
                  </a:rPr>
                  <a:t>1</a:t>
                </a:r>
                <a:r>
                  <a:rPr lang="en-US" b="0" i="0">
                    <a:latin typeface="Cambria Math" panose="02040503050406030204" pitchFamily="18" charset="0"/>
                  </a:rPr>
                  <a:t>/</a:t>
                </a:r>
                <a:r>
                  <a:rPr lang="pt-BR" b="0" i="0">
                    <a:latin typeface="Cambria Math" panose="02040503050406030204" pitchFamily="18" charset="0"/>
                  </a:rPr>
                  <a:t>2</a:t>
                </a:r>
                <a:r>
                  <a:rPr lang="en-US" b="0" i="0">
                    <a:latin typeface="Cambria Math" panose="02040503050406030204" pitchFamily="18" charset="0"/>
                  </a:rPr>
                  <a:t>×</a:t>
                </a:r>
                <a:r>
                  <a:rPr lang="pt-BR" b="0" i="0">
                    <a:latin typeface="Cambria Math" panose="02040503050406030204" pitchFamily="18" charset="0"/>
                  </a:rPr>
                  <a:t>2=2</a:t>
                </a:r>
                <a:endParaRPr lang="pt-BR" dirty="0"/>
              </a:p>
              <a:p>
                <a:pPr marL="457200" marR="0" lvl="1"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err="1"/>
                  <a:t>Conc</a:t>
                </a:r>
                <a:r>
                  <a:rPr lang="pt-BR" dirty="0"/>
                  <a:t>: esse exemplo ilustra o papel das estratégias mistas nas "crenças de que o jogador </a:t>
                </a:r>
                <a:r>
                  <a:rPr lang="pt-BR" b="0" i="0" dirty="0">
                    <a:latin typeface="Cambria Math" panose="02040503050406030204" pitchFamily="18" charset="0"/>
                  </a:rPr>
                  <a:t>𝑖</a:t>
                </a:r>
                <a:r>
                  <a:rPr lang="pt-BR" dirty="0"/>
                  <a:t> possa sustentar".</a:t>
                </a:r>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23</a:t>
            </a:fld>
            <a:endParaRPr lang="pt-BR"/>
          </a:p>
        </p:txBody>
      </p:sp>
    </p:spTree>
    <p:extLst>
      <p:ext uri="{BB962C8B-B14F-4D97-AF65-F5344CB8AC3E}">
        <p14:creationId xmlns:p14="http://schemas.microsoft.com/office/powerpoint/2010/main" val="11189187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err="1"/>
                  <a:t>Intro</a:t>
                </a:r>
                <a:r>
                  <a:rPr lang="pt-BR" b="1" dirty="0"/>
                  <a:t>: </a:t>
                </a:r>
                <a:r>
                  <a:rPr lang="pt-BR" dirty="0"/>
                  <a:t>Agora vamos discutir sobre a existência do equilíbrio. Ver slide 61 da aula 1 - Nash (1950)  mostra que em qualquer jogo finito (i.e., um jogo cujo numero de jogadores </a:t>
                </a:r>
                <a14:m>
                  <m:oMath xmlns:m="http://schemas.openxmlformats.org/officeDocument/2006/math">
                    <m:r>
                      <a:rPr lang="pt-BR" i="1">
                        <a:latin typeface="Cambria Math" panose="02040503050406030204" pitchFamily="18" charset="0"/>
                      </a:rPr>
                      <m:t>𝑛</m:t>
                    </m:r>
                  </m:oMath>
                </a14:m>
                <a:r>
                  <a:rPr lang="pt-BR" dirty="0"/>
                  <a:t> e os espaços</a:t>
                </a:r>
                <a:r>
                  <a:rPr lang="en-US" dirty="0"/>
                  <a:t> de </a:t>
                </a:r>
                <a:r>
                  <a:rPr lang="pt-BR" dirty="0"/>
                  <a:t>estratégia</a:t>
                </a:r>
                <a:r>
                  <a:rPr lang="en-US"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𝑆</m:t>
                        </m:r>
                      </m:e>
                      <m:sub>
                        <m:r>
                          <a:rPr lang="pt-BR" i="1">
                            <a:latin typeface="Cambria Math" panose="02040503050406030204" pitchFamily="18" charset="0"/>
                          </a:rPr>
                          <m:t>1</m:t>
                        </m:r>
                      </m:sub>
                    </m:sSub>
                    <m:r>
                      <a:rPr lang="pt-BR" i="1">
                        <a:latin typeface="Cambria Math" panose="02040503050406030204" pitchFamily="18" charset="0"/>
                      </a:rPr>
                      <m:t>, …, </m:t>
                    </m:r>
                    <m:sSub>
                      <m:sSubPr>
                        <m:ctrlPr>
                          <a:rPr lang="pt-BR" i="1">
                            <a:latin typeface="Cambria Math" panose="02040503050406030204" pitchFamily="18" charset="0"/>
                          </a:rPr>
                        </m:ctrlPr>
                      </m:sSubPr>
                      <m:e>
                        <m:r>
                          <a:rPr lang="pt-BR" i="1">
                            <a:latin typeface="Cambria Math" panose="02040503050406030204" pitchFamily="18" charset="0"/>
                          </a:rPr>
                          <m:t>𝑆</m:t>
                        </m:r>
                      </m:e>
                      <m:sub>
                        <m:r>
                          <a:rPr lang="pt-BR" i="1">
                            <a:latin typeface="Cambria Math" panose="02040503050406030204" pitchFamily="18" charset="0"/>
                          </a:rPr>
                          <m:t>𝑛</m:t>
                        </m:r>
                      </m:sub>
                    </m:sSub>
                  </m:oMath>
                </a14:m>
                <a:r>
                  <a:rPr lang="pt-BR" dirty="0"/>
                  <a:t> são finitos) existe </a:t>
                </a:r>
                <a:r>
                  <a:rPr lang="pt-BR" i="1" u="sng" dirty="0"/>
                  <a:t>pelo menos </a:t>
                </a:r>
                <a:r>
                  <a:rPr lang="pt-BR" dirty="0"/>
                  <a:t>um equilíbrio de Nash - </a:t>
                </a:r>
                <a:r>
                  <a:rPr lang="pt-BR" i="0" u="sng" dirty="0"/>
                  <a:t>não necessariamente em estratégias puras</a:t>
                </a:r>
                <a:r>
                  <a:rPr lang="pt-BR" i="0" dirty="0"/>
                  <a:t>.</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Agora vamos discutir sobre a existência do equilíbrio. Slide 62 da aula 1: Nash (1950)  mostra que em qualquer jogo finito (i.e., um jogo cujo numero de jogadores </a:t>
                </a:r>
                <a:r>
                  <a:rPr lang="pt-BR" i="0">
                    <a:latin typeface="Cambria Math" panose="02040503050406030204" pitchFamily="18" charset="0"/>
                  </a:rPr>
                  <a:t>𝑛</a:t>
                </a:r>
                <a:r>
                  <a:rPr lang="pt-BR" dirty="0"/>
                  <a:t> e os espaços</a:t>
                </a:r>
                <a:r>
                  <a:rPr lang="en-US" dirty="0"/>
                  <a:t> de </a:t>
                </a:r>
                <a:r>
                  <a:rPr lang="pt-BR" dirty="0"/>
                  <a:t>estratégia</a:t>
                </a:r>
                <a:r>
                  <a:rPr lang="en-US" dirty="0"/>
                  <a:t> </a:t>
                </a:r>
                <a:r>
                  <a:rPr lang="pt-BR" i="0">
                    <a:latin typeface="Cambria Math" panose="02040503050406030204" pitchFamily="18" charset="0"/>
                  </a:rPr>
                  <a:t>𝑆_1, …, 𝑆_𝑛</a:t>
                </a:r>
                <a:r>
                  <a:rPr lang="pt-BR" dirty="0"/>
                  <a:t> são finitos) existe </a:t>
                </a:r>
                <a:r>
                  <a:rPr lang="pt-BR" i="1" u="sng" dirty="0"/>
                  <a:t>pelo menos </a:t>
                </a:r>
                <a:r>
                  <a:rPr lang="pt-BR" dirty="0"/>
                  <a:t>um equilíbrio de Nash - </a:t>
                </a:r>
                <a:r>
                  <a:rPr lang="pt-BR" i="0" u="sng" dirty="0"/>
                  <a:t>não necessariamente em estratégias puras</a:t>
                </a:r>
                <a:r>
                  <a:rPr lang="pt-BR" i="0" dirty="0"/>
                  <a:t>.</a:t>
                </a:r>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24</a:t>
            </a:fld>
            <a:endParaRPr lang="pt-BR"/>
          </a:p>
        </p:txBody>
      </p:sp>
    </p:spTree>
    <p:extLst>
      <p:ext uri="{BB962C8B-B14F-4D97-AF65-F5344CB8AC3E}">
        <p14:creationId xmlns:p14="http://schemas.microsoft.com/office/powerpoint/2010/main" val="11140111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pt-BR" dirty="0"/>
                  <a:t>Ver slide da aula 1 - Nash (1950)  mostra que em qualquer jogo finito (i.e., um jogo cujo numero de jogadores </a:t>
                </a:r>
                <a14:m>
                  <m:oMath xmlns:m="http://schemas.openxmlformats.org/officeDocument/2006/math">
                    <m:r>
                      <a:rPr lang="pt-BR" i="1">
                        <a:latin typeface="Cambria Math" panose="02040503050406030204" pitchFamily="18" charset="0"/>
                      </a:rPr>
                      <m:t>𝑛</m:t>
                    </m:r>
                  </m:oMath>
                </a14:m>
                <a:r>
                  <a:rPr lang="pt-BR" dirty="0"/>
                  <a:t> e os espaços</a:t>
                </a:r>
                <a:r>
                  <a:rPr lang="en-US" dirty="0"/>
                  <a:t> de </a:t>
                </a:r>
                <a:r>
                  <a:rPr lang="pt-BR" dirty="0"/>
                  <a:t>estratégia</a:t>
                </a:r>
                <a:r>
                  <a:rPr lang="en-US"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𝑆</m:t>
                        </m:r>
                      </m:e>
                      <m:sub>
                        <m:r>
                          <a:rPr lang="pt-BR" i="1">
                            <a:latin typeface="Cambria Math" panose="02040503050406030204" pitchFamily="18" charset="0"/>
                          </a:rPr>
                          <m:t>1</m:t>
                        </m:r>
                      </m:sub>
                    </m:sSub>
                    <m:r>
                      <a:rPr lang="pt-BR" i="1">
                        <a:latin typeface="Cambria Math" panose="02040503050406030204" pitchFamily="18" charset="0"/>
                      </a:rPr>
                      <m:t>, …, </m:t>
                    </m:r>
                    <m:sSub>
                      <m:sSubPr>
                        <m:ctrlPr>
                          <a:rPr lang="pt-BR" i="1">
                            <a:latin typeface="Cambria Math" panose="02040503050406030204" pitchFamily="18" charset="0"/>
                          </a:rPr>
                        </m:ctrlPr>
                      </m:sSubPr>
                      <m:e>
                        <m:r>
                          <a:rPr lang="pt-BR" i="1">
                            <a:latin typeface="Cambria Math" panose="02040503050406030204" pitchFamily="18" charset="0"/>
                          </a:rPr>
                          <m:t>𝑆</m:t>
                        </m:r>
                      </m:e>
                      <m:sub>
                        <m:r>
                          <a:rPr lang="pt-BR" i="1">
                            <a:latin typeface="Cambria Math" panose="02040503050406030204" pitchFamily="18" charset="0"/>
                          </a:rPr>
                          <m:t>𝑛</m:t>
                        </m:r>
                      </m:sub>
                    </m:sSub>
                  </m:oMath>
                </a14:m>
                <a:r>
                  <a:rPr lang="pt-BR" dirty="0"/>
                  <a:t> são finitos) existe </a:t>
                </a:r>
                <a:r>
                  <a:rPr lang="pt-BR" i="1" u="sng" dirty="0"/>
                  <a:t>pelo menos </a:t>
                </a:r>
                <a:r>
                  <a:rPr lang="pt-BR" dirty="0"/>
                  <a:t>um equilíbrio de Nash - </a:t>
                </a:r>
                <a:r>
                  <a:rPr lang="pt-BR" i="0" u="sng" dirty="0"/>
                  <a:t>não necessariamente em estratégias puras</a:t>
                </a:r>
                <a:r>
                  <a:rPr lang="pt-BR" i="0" dirty="0"/>
                  <a:t>.</a:t>
                </a:r>
                <a:endParaRPr lang="pt-BR" dirty="0"/>
              </a:p>
            </p:txBody>
          </p:sp>
        </mc:Choice>
        <mc:Fallback xmlns="">
          <p:sp>
            <p:nvSpPr>
              <p:cNvPr id="3" name="Notes Placeholder 2"/>
              <p:cNvSpPr>
                <a:spLocks noGrp="1"/>
              </p:cNvSpPr>
              <p:nvPr>
                <p:ph type="body" idx="1"/>
              </p:nvPr>
            </p:nvSpPr>
            <p:spPr/>
            <p:txBody>
              <a:bodyPr/>
              <a:lstStyle/>
              <a:p>
                <a:r>
                  <a:rPr lang="pt-BR" dirty="0"/>
                  <a:t>Slide 62 da aula 1: Nash (1950)  mostra que em qualquer jogo finito (i.e., um jogo cujo numero de jogadores </a:t>
                </a:r>
                <a:r>
                  <a:rPr lang="pt-BR" i="0">
                    <a:latin typeface="Cambria Math" panose="02040503050406030204" pitchFamily="18" charset="0"/>
                  </a:rPr>
                  <a:t>𝑛</a:t>
                </a:r>
                <a:r>
                  <a:rPr lang="pt-BR" dirty="0"/>
                  <a:t> e os espaços</a:t>
                </a:r>
                <a:r>
                  <a:rPr lang="en-US" dirty="0"/>
                  <a:t> de </a:t>
                </a:r>
                <a:r>
                  <a:rPr lang="pt-BR" dirty="0"/>
                  <a:t>estratégia</a:t>
                </a:r>
                <a:r>
                  <a:rPr lang="en-US" dirty="0"/>
                  <a:t> </a:t>
                </a:r>
                <a:r>
                  <a:rPr lang="pt-BR" i="0">
                    <a:latin typeface="Cambria Math" panose="02040503050406030204" pitchFamily="18" charset="0"/>
                  </a:rPr>
                  <a:t>𝑆_1, …, 𝑆_𝑛</a:t>
                </a:r>
                <a:r>
                  <a:rPr lang="pt-BR" dirty="0"/>
                  <a:t> são finitos) existe </a:t>
                </a:r>
                <a:r>
                  <a:rPr lang="pt-BR" i="1" u="sng" dirty="0"/>
                  <a:t>pelo menos </a:t>
                </a:r>
                <a:r>
                  <a:rPr lang="pt-BR" dirty="0"/>
                  <a:t>um equilíbrio de Nash - </a:t>
                </a:r>
                <a:r>
                  <a:rPr lang="pt-BR" i="0" u="sng" dirty="0"/>
                  <a:t>não necessariamente em estratégias puras</a:t>
                </a:r>
                <a:r>
                  <a:rPr lang="pt-BR" i="0" dirty="0"/>
                  <a:t>.</a:t>
                </a:r>
                <a:endParaRPr lang="pt-BR" dirty="0"/>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25</a:t>
            </a:fld>
            <a:endParaRPr lang="pt-BR"/>
          </a:p>
        </p:txBody>
      </p:sp>
    </p:spTree>
    <p:extLst>
      <p:ext uri="{BB962C8B-B14F-4D97-AF65-F5344CB8AC3E}">
        <p14:creationId xmlns:p14="http://schemas.microsoft.com/office/powerpoint/2010/main" val="17309836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pt-BR" b="1" dirty="0"/>
                  <a:t>P3: </a:t>
                </a:r>
                <a:r>
                  <a:rPr lang="pt-BR" b="0" dirty="0"/>
                  <a:t>esta é a</a:t>
                </a:r>
                <a:r>
                  <a:rPr lang="pt-BR" dirty="0"/>
                  <a:t> condição para que o payoff esperado de 1 para jogar </a:t>
                </a:r>
                <a14:m>
                  <m:oMath xmlns:m="http://schemas.openxmlformats.org/officeDocument/2006/math">
                    <m:r>
                      <a:rPr lang="pt-BR" i="1" dirty="0" smtClean="0">
                        <a:latin typeface="Cambria Math" panose="02040503050406030204" pitchFamily="18" charset="0"/>
                      </a:rPr>
                      <m:t>𝐻𝑒𝑎𝑑𝑠</m:t>
                    </m:r>
                  </m:oMath>
                </a14:m>
                <a:r>
                  <a:rPr lang="pt-BR" dirty="0"/>
                  <a:t> seja maior que o payoff esperado de 1  jogar </a:t>
                </a:r>
                <a14:m>
                  <m:oMath xmlns:m="http://schemas.openxmlformats.org/officeDocument/2006/math">
                    <m:r>
                      <a:rPr lang="pt-BR" i="1" dirty="0" smtClean="0">
                        <a:latin typeface="Cambria Math" panose="02040503050406030204" pitchFamily="18" charset="0"/>
                      </a:rPr>
                      <m:t>𝑇𝑎𝑖𝑙𝑠</m:t>
                    </m:r>
                  </m:oMath>
                </a14:m>
                <a:r>
                  <a:rPr lang="pt-BR" dirty="0"/>
                  <a:t>. Agora basta resolver para </a:t>
                </a:r>
                <a14:m>
                  <m:oMath xmlns:m="http://schemas.openxmlformats.org/officeDocument/2006/math">
                    <m:r>
                      <a:rPr lang="pt-BR" i="1" dirty="0" smtClean="0">
                        <a:latin typeface="Cambria Math" panose="02040503050406030204" pitchFamily="18" charset="0"/>
                      </a:rPr>
                      <m:t>𝑞</m:t>
                    </m:r>
                  </m:oMath>
                </a14:m>
                <a:r>
                  <a:rPr lang="pt-BR" dirty="0"/>
                  <a:t>.</a:t>
                </a:r>
              </a:p>
              <a:p>
                <a:endParaRPr lang="pt-BR" dirty="0"/>
              </a:p>
              <a:p>
                <a:r>
                  <a:rPr lang="pt-BR" b="1" dirty="0" err="1"/>
                  <a:t>Conc</a:t>
                </a:r>
                <a:r>
                  <a:rPr lang="pt-BR" b="1" dirty="0"/>
                  <a:t>:</a:t>
                </a:r>
                <a:r>
                  <a:rPr lang="pt-BR" dirty="0"/>
                  <a:t> Ainda precisamos considerar respostas do jogador 1 quando ele incluir sua própria estratégia mista. </a:t>
                </a:r>
              </a:p>
            </p:txBody>
          </p:sp>
        </mc:Choice>
        <mc:Fallback xmlns="">
          <p:sp>
            <p:nvSpPr>
              <p:cNvPr id="3" name="Notes Placeholder 2"/>
              <p:cNvSpPr>
                <a:spLocks noGrp="1"/>
              </p:cNvSpPr>
              <p:nvPr>
                <p:ph type="body" idx="1"/>
              </p:nvPr>
            </p:nvSpPr>
            <p:spPr/>
            <p:txBody>
              <a:bodyPr/>
              <a:lstStyle/>
              <a:p>
                <a:r>
                  <a:rPr lang="pt-BR" dirty="0"/>
                  <a:t>P3 – condição para que o payoff esperado de 1 para jogar Heads seja maior que o payoff esperado de jogar </a:t>
                </a:r>
                <a:r>
                  <a:rPr lang="pt-BR" dirty="0" err="1"/>
                  <a:t>Tails</a:t>
                </a:r>
                <a:r>
                  <a:rPr lang="pt-BR" dirty="0"/>
                  <a:t> (resolver para </a:t>
                </a:r>
                <a:r>
                  <a:rPr lang="pt-BR" i="0" dirty="0">
                    <a:latin typeface="Cambria Math" panose="02040503050406030204" pitchFamily="18" charset="0"/>
                  </a:rPr>
                  <a:t>𝑞</a:t>
                </a:r>
                <a:r>
                  <a:rPr lang="pt-BR" dirty="0"/>
                  <a:t>) </a:t>
                </a:r>
              </a:p>
              <a:p>
                <a:endParaRPr lang="pt-BR" dirty="0"/>
              </a:p>
              <a:p>
                <a:r>
                  <a:rPr lang="pt-BR" dirty="0" err="1"/>
                  <a:t>Conc</a:t>
                </a:r>
                <a:r>
                  <a:rPr lang="pt-BR" dirty="0"/>
                  <a:t>: Ainda precisamos considerar respostas do jogador 1 quando ele incluir sua própria estratégia mista. </a:t>
                </a:r>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28</a:t>
            </a:fld>
            <a:endParaRPr lang="pt-BR"/>
          </a:p>
        </p:txBody>
      </p:sp>
    </p:spTree>
    <p:extLst>
      <p:ext uri="{BB962C8B-B14F-4D97-AF65-F5344CB8AC3E}">
        <p14:creationId xmlns:p14="http://schemas.microsoft.com/office/powerpoint/2010/main" val="11699284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pt-BR" b="1" dirty="0" err="1"/>
                  <a:t>Intro</a:t>
                </a:r>
                <a:r>
                  <a:rPr lang="pt-BR" b="1" dirty="0"/>
                  <a:t>:</a:t>
                </a:r>
                <a:r>
                  <a:rPr lang="pt-BR" dirty="0"/>
                  <a:t> o que vamos fazer agora é análogo ao que fizemos para encontrar as funções de reação em Cournot, na aula 2. </a:t>
                </a:r>
              </a:p>
              <a:p>
                <a:endParaRPr lang="pt-BR" dirty="0"/>
              </a:p>
              <a:p>
                <a:r>
                  <a:rPr lang="pt-BR" b="1" dirty="0"/>
                  <a:t>P2:</a:t>
                </a:r>
                <a:r>
                  <a:rPr lang="pt-BR" dirty="0"/>
                  <a:t> </a:t>
                </a:r>
                <a14:m>
                  <m:oMath xmlns:m="http://schemas.openxmlformats.org/officeDocument/2006/math">
                    <m:r>
                      <a:rPr lang="pt-BR" i="1" smtClean="0">
                        <a:latin typeface="Cambria Math" panose="02040503050406030204" pitchFamily="18" charset="0"/>
                      </a:rPr>
                      <m:t>𝑟</m:t>
                    </m:r>
                    <m:d>
                      <m:dPr>
                        <m:begChr m:val="["/>
                        <m:endChr m:val="]"/>
                        <m:ctrlPr>
                          <a:rPr lang="pt-BR" i="1">
                            <a:latin typeface="Cambria Math" panose="02040503050406030204" pitchFamily="18" charset="0"/>
                          </a:rPr>
                        </m:ctrlPr>
                      </m:dPr>
                      <m:e>
                        <m:r>
                          <a:rPr lang="pt-BR" i="1">
                            <a:latin typeface="Cambria Math" panose="02040503050406030204" pitchFamily="18" charset="0"/>
                          </a:rPr>
                          <m:t>𝑞</m:t>
                        </m:r>
                        <m:r>
                          <a:rPr lang="pt-BR" i="1">
                            <a:latin typeface="Cambria Math" panose="02040503050406030204" pitchFamily="18" charset="0"/>
                          </a:rPr>
                          <m:t>⋅</m:t>
                        </m:r>
                        <m:d>
                          <m:dPr>
                            <m:ctrlPr>
                              <a:rPr lang="pt-BR" i="1">
                                <a:latin typeface="Cambria Math" panose="02040503050406030204" pitchFamily="18" charset="0"/>
                              </a:rPr>
                            </m:ctrlPr>
                          </m:dPr>
                          <m:e>
                            <m:r>
                              <a:rPr lang="pt-BR" i="1">
                                <a:latin typeface="Cambria Math" panose="02040503050406030204" pitchFamily="18" charset="0"/>
                              </a:rPr>
                              <m:t>−1</m:t>
                            </m:r>
                          </m:e>
                        </m:d>
                        <m:r>
                          <a:rPr lang="pt-BR" i="1">
                            <a:latin typeface="Cambria Math" panose="02040503050406030204" pitchFamily="18" charset="0"/>
                          </a:rPr>
                          <m:t>+</m:t>
                        </m:r>
                        <m:d>
                          <m:dPr>
                            <m:ctrlPr>
                              <a:rPr lang="pt-BR" i="1">
                                <a:latin typeface="Cambria Math" panose="02040503050406030204" pitchFamily="18" charset="0"/>
                              </a:rPr>
                            </m:ctrlPr>
                          </m:dPr>
                          <m:e>
                            <m:r>
                              <a:rPr lang="pt-BR" i="1">
                                <a:latin typeface="Cambria Math" panose="02040503050406030204" pitchFamily="18" charset="0"/>
                              </a:rPr>
                              <m:t>1−</m:t>
                            </m:r>
                            <m:r>
                              <a:rPr lang="pt-BR" i="1">
                                <a:latin typeface="Cambria Math" panose="02040503050406030204" pitchFamily="18" charset="0"/>
                              </a:rPr>
                              <m:t>𝑞</m:t>
                            </m:r>
                          </m:e>
                        </m:d>
                        <m:r>
                          <a:rPr lang="pt-BR" i="1">
                            <a:latin typeface="Cambria Math" panose="02040503050406030204" pitchFamily="18" charset="0"/>
                          </a:rPr>
                          <m:t>⋅1</m:t>
                        </m:r>
                      </m:e>
                    </m:d>
                    <m:r>
                      <a:rPr lang="pt-BR" i="1">
                        <a:latin typeface="Cambria Math" panose="02040503050406030204" pitchFamily="18" charset="0"/>
                      </a:rPr>
                      <m:t>+</m:t>
                    </m:r>
                    <m:d>
                      <m:dPr>
                        <m:ctrlPr>
                          <a:rPr lang="pt-BR" i="1">
                            <a:latin typeface="Cambria Math" panose="02040503050406030204" pitchFamily="18" charset="0"/>
                          </a:rPr>
                        </m:ctrlPr>
                      </m:dPr>
                      <m:e>
                        <m:r>
                          <a:rPr lang="pt-BR" i="1">
                            <a:latin typeface="Cambria Math" panose="02040503050406030204" pitchFamily="18" charset="0"/>
                          </a:rPr>
                          <m:t>1−</m:t>
                        </m:r>
                        <m:r>
                          <a:rPr lang="pt-BR" i="1">
                            <a:latin typeface="Cambria Math" panose="02040503050406030204" pitchFamily="18" charset="0"/>
                          </a:rPr>
                          <m:t>𝑟</m:t>
                        </m:r>
                      </m:e>
                    </m:d>
                    <m:d>
                      <m:dPr>
                        <m:begChr m:val="["/>
                        <m:endChr m:val="]"/>
                        <m:ctrlPr>
                          <a:rPr lang="pt-BR" i="1">
                            <a:latin typeface="Cambria Math" panose="02040503050406030204" pitchFamily="18" charset="0"/>
                          </a:rPr>
                        </m:ctrlPr>
                      </m:dPr>
                      <m:e>
                        <m:r>
                          <a:rPr lang="pt-BR" i="1">
                            <a:latin typeface="Cambria Math" panose="02040503050406030204" pitchFamily="18" charset="0"/>
                          </a:rPr>
                          <m:t>𝑞</m:t>
                        </m:r>
                        <m:r>
                          <a:rPr lang="pt-BR" i="1">
                            <a:latin typeface="Cambria Math" panose="02040503050406030204" pitchFamily="18" charset="0"/>
                          </a:rPr>
                          <m:t>⋅1+</m:t>
                        </m:r>
                        <m:d>
                          <m:dPr>
                            <m:ctrlPr>
                              <a:rPr lang="pt-BR" i="1">
                                <a:latin typeface="Cambria Math" panose="02040503050406030204" pitchFamily="18" charset="0"/>
                              </a:rPr>
                            </m:ctrlPr>
                          </m:dPr>
                          <m:e>
                            <m:r>
                              <a:rPr lang="pt-BR" i="1">
                                <a:latin typeface="Cambria Math" panose="02040503050406030204" pitchFamily="18" charset="0"/>
                              </a:rPr>
                              <m:t>1−</m:t>
                            </m:r>
                            <m:r>
                              <a:rPr lang="pt-BR" i="1">
                                <a:latin typeface="Cambria Math" panose="02040503050406030204" pitchFamily="18" charset="0"/>
                              </a:rPr>
                              <m:t>𝑞</m:t>
                            </m:r>
                          </m:e>
                        </m:d>
                        <m:r>
                          <a:rPr lang="pt-BR" i="1">
                            <a:latin typeface="Cambria Math" panose="02040503050406030204" pitchFamily="18" charset="0"/>
                          </a:rPr>
                          <m:t>⋅</m:t>
                        </m:r>
                        <m:d>
                          <m:dPr>
                            <m:ctrlPr>
                              <a:rPr lang="pt-BR" i="1">
                                <a:latin typeface="Cambria Math" panose="02040503050406030204" pitchFamily="18" charset="0"/>
                              </a:rPr>
                            </m:ctrlPr>
                          </m:dPr>
                          <m:e>
                            <m:r>
                              <a:rPr lang="pt-BR" i="1">
                                <a:latin typeface="Cambria Math" panose="02040503050406030204" pitchFamily="18" charset="0"/>
                              </a:rPr>
                              <m:t>−1</m:t>
                            </m:r>
                          </m:e>
                        </m:d>
                      </m:e>
                    </m:d>
                  </m:oMath>
                </a14:m>
                <a:endParaRPr lang="pt-BR" dirty="0"/>
              </a:p>
            </p:txBody>
          </p:sp>
        </mc:Choice>
        <mc:Fallback xmlns="">
          <p:sp>
            <p:nvSpPr>
              <p:cNvPr id="3" name="Notes Placeholder 2"/>
              <p:cNvSpPr>
                <a:spLocks noGrp="1"/>
              </p:cNvSpPr>
              <p:nvPr>
                <p:ph type="body" idx="1"/>
              </p:nvPr>
            </p:nvSpPr>
            <p:spPr/>
            <p:txBody>
              <a:bodyPr/>
              <a:lstStyle/>
              <a:p>
                <a:r>
                  <a:rPr lang="pt-BR" dirty="0"/>
                  <a:t>P1. o que vamos fazer agora é análogo ao que fizemos para encontrar as funções de reação em Cournot, na aula 2 </a:t>
                </a:r>
              </a:p>
              <a:p>
                <a:endParaRPr lang="pt-BR" dirty="0"/>
              </a:p>
              <a:p>
                <a:r>
                  <a:rPr lang="pt-BR" dirty="0"/>
                  <a:t>P2. </a:t>
                </a:r>
                <a:r>
                  <a:rPr lang="pt-BR" i="0">
                    <a:latin typeface="Cambria Math" panose="02040503050406030204" pitchFamily="18" charset="0"/>
                  </a:rPr>
                  <a:t>𝑟[𝑞⋅(−1)+(1−𝑞)⋅1]+(1−𝑟)[𝑞⋅1+(1−𝑞)⋅(−1)]</a:t>
                </a:r>
                <a:endParaRPr lang="pt-BR" dirty="0"/>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29</a:t>
            </a:fld>
            <a:endParaRPr lang="pt-BR"/>
          </a:p>
        </p:txBody>
      </p:sp>
    </p:spTree>
    <p:extLst>
      <p:ext uri="{BB962C8B-B14F-4D97-AF65-F5344CB8AC3E}">
        <p14:creationId xmlns:p14="http://schemas.microsoft.com/office/powerpoint/2010/main" val="41154993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pt-BR" dirty="0"/>
                  <a:t>......   H     T</a:t>
                </a:r>
              </a:p>
              <a:p>
                <a:r>
                  <a:rPr lang="pt-BR" dirty="0"/>
                  <a:t>H (-1,1) (1,-1)</a:t>
                </a:r>
              </a:p>
              <a:p>
                <a:r>
                  <a:rPr lang="pt-BR" dirty="0"/>
                  <a:t>T  (1,-1) (-1,1)</a:t>
                </a:r>
              </a:p>
              <a:p>
                <a:endParaRPr lang="en-US" b="1" dirty="0"/>
              </a:p>
              <a:p>
                <a:r>
                  <a:rPr lang="en-US" b="1" dirty="0"/>
                  <a:t>Conc</a:t>
                </a:r>
                <a:r>
                  <a:rPr lang="pt-BR" b="1" dirty="0"/>
                  <a:t>:</a:t>
                </a:r>
                <a:r>
                  <a:rPr lang="pt-BR" dirty="0"/>
                  <a:t> lembre-se que para eventos estatisticamente independentes </a:t>
                </a:r>
                <a14:m>
                  <m:oMath xmlns:m="http://schemas.openxmlformats.org/officeDocument/2006/math">
                    <m:r>
                      <a:rPr lang="pt-BR" i="1" dirty="0" smtClean="0">
                        <a:latin typeface="Cambria Math" panose="02040503050406030204" pitchFamily="18" charset="0"/>
                      </a:rPr>
                      <m:t>𝐴</m:t>
                    </m:r>
                  </m:oMath>
                </a14:m>
                <a:r>
                  <a:rPr lang="pt-BR" dirty="0"/>
                  <a:t> e </a:t>
                </a:r>
                <a14:m>
                  <m:oMath xmlns:m="http://schemas.openxmlformats.org/officeDocument/2006/math">
                    <m:r>
                      <a:rPr lang="pt-BR" i="1" dirty="0" smtClean="0">
                        <a:latin typeface="Cambria Math" panose="02040503050406030204" pitchFamily="18" charset="0"/>
                      </a:rPr>
                      <m:t>𝐵</m:t>
                    </m:r>
                  </m:oMath>
                </a14:m>
                <a:r>
                  <a:rPr lang="pt-BR" dirty="0"/>
                  <a:t>, temos que a probabilidade de </a:t>
                </a:r>
                <a14:m>
                  <m:oMath xmlns:m="http://schemas.openxmlformats.org/officeDocument/2006/math">
                    <m:r>
                      <a:rPr lang="pt-BR" i="1" dirty="0" smtClean="0">
                        <a:latin typeface="Cambria Math" panose="02040503050406030204" pitchFamily="18" charset="0"/>
                      </a:rPr>
                      <m:t>𝐴</m:t>
                    </m:r>
                  </m:oMath>
                </a14:m>
                <a:r>
                  <a:rPr lang="pt-BR" dirty="0"/>
                  <a:t> ocorrer e </a:t>
                </a:r>
                <a14:m>
                  <m:oMath xmlns:m="http://schemas.openxmlformats.org/officeDocument/2006/math">
                    <m:r>
                      <a:rPr lang="pt-BR" i="1" dirty="0" smtClean="0">
                        <a:latin typeface="Cambria Math" panose="02040503050406030204" pitchFamily="18" charset="0"/>
                      </a:rPr>
                      <m:t>𝐵</m:t>
                    </m:r>
                  </m:oMath>
                </a14:m>
                <a:r>
                  <a:rPr lang="pt-BR" dirty="0"/>
                  <a:t> o correr, i.e., </a:t>
                </a:r>
                <a14:m>
                  <m:oMath xmlns:m="http://schemas.openxmlformats.org/officeDocument/2006/math">
                    <m:r>
                      <a:rPr lang="pt-BR" i="1" dirty="0" smtClean="0">
                        <a:latin typeface="Cambria Math" panose="02040503050406030204" pitchFamily="18" charset="0"/>
                      </a:rPr>
                      <m:t>𝑃</m:t>
                    </m:r>
                    <m:r>
                      <a:rPr lang="pt-BR" b="0" i="1" dirty="0" smtClean="0">
                        <a:latin typeface="Cambria Math" panose="02040503050406030204" pitchFamily="18" charset="0"/>
                      </a:rPr>
                      <m:t>𝑟</m:t>
                    </m:r>
                    <m:r>
                      <a:rPr lang="pt-BR" i="1" dirty="0" smtClean="0">
                        <a:latin typeface="Cambria Math" panose="02040503050406030204" pitchFamily="18" charset="0"/>
                      </a:rPr>
                      <m:t>(</m:t>
                    </m:r>
                    <m:r>
                      <a:rPr lang="pt-BR" i="1" dirty="0" smtClean="0">
                        <a:latin typeface="Cambria Math" panose="02040503050406030204" pitchFamily="18" charset="0"/>
                      </a:rPr>
                      <m:t>𝐴</m:t>
                    </m:r>
                    <m:r>
                      <a:rPr lang="pt-BR" i="1" dirty="0" smtClean="0">
                        <a:latin typeface="Cambria Math" panose="02040503050406030204" pitchFamily="18" charset="0"/>
                      </a:rPr>
                      <m:t>,</m:t>
                    </m:r>
                    <m:r>
                      <a:rPr lang="pt-BR" i="1" dirty="0" smtClean="0">
                        <a:latin typeface="Cambria Math" panose="02040503050406030204" pitchFamily="18" charset="0"/>
                      </a:rPr>
                      <m:t>𝐵</m:t>
                    </m:r>
                    <m:r>
                      <a:rPr lang="pt-BR" i="1" dirty="0" smtClean="0">
                        <a:latin typeface="Cambria Math" panose="02040503050406030204" pitchFamily="18" charset="0"/>
                      </a:rPr>
                      <m:t>)</m:t>
                    </m:r>
                  </m:oMath>
                </a14:m>
                <a:r>
                  <a:rPr lang="pt-BR" dirty="0"/>
                  <a:t>, é igual a probabilidade de A ocorrer, </a:t>
                </a:r>
                <a14:m>
                  <m:oMath xmlns:m="http://schemas.openxmlformats.org/officeDocument/2006/math">
                    <m:r>
                      <a:rPr lang="pt-BR" i="1" dirty="0" smtClean="0">
                        <a:latin typeface="Cambria Math" panose="02040503050406030204" pitchFamily="18" charset="0"/>
                      </a:rPr>
                      <m:t>𝑃</m:t>
                    </m:r>
                    <m:r>
                      <a:rPr lang="pt-BR" b="0" i="1" dirty="0" smtClean="0">
                        <a:latin typeface="Cambria Math" panose="02040503050406030204" pitchFamily="18" charset="0"/>
                      </a:rPr>
                      <m:t>𝑟</m:t>
                    </m:r>
                    <m:r>
                      <a:rPr lang="pt-BR" i="1" dirty="0" smtClean="0">
                        <a:latin typeface="Cambria Math" panose="02040503050406030204" pitchFamily="18" charset="0"/>
                      </a:rPr>
                      <m:t>(</m:t>
                    </m:r>
                    <m:r>
                      <a:rPr lang="pt-BR" i="1" dirty="0" smtClean="0">
                        <a:latin typeface="Cambria Math" panose="02040503050406030204" pitchFamily="18" charset="0"/>
                      </a:rPr>
                      <m:t>𝐴</m:t>
                    </m:r>
                    <m:r>
                      <a:rPr lang="pt-BR" i="1" dirty="0" smtClean="0">
                        <a:latin typeface="Cambria Math" panose="02040503050406030204" pitchFamily="18" charset="0"/>
                      </a:rPr>
                      <m:t>)</m:t>
                    </m:r>
                  </m:oMath>
                </a14:m>
                <a:r>
                  <a:rPr lang="pt-BR" dirty="0"/>
                  <a:t>, vezes a probabilidade de B ocorrer, </a:t>
                </a:r>
                <a14:m>
                  <m:oMath xmlns:m="http://schemas.openxmlformats.org/officeDocument/2006/math">
                    <m:r>
                      <a:rPr lang="pt-BR" i="1" dirty="0" smtClean="0">
                        <a:latin typeface="Cambria Math" panose="02040503050406030204" pitchFamily="18" charset="0"/>
                      </a:rPr>
                      <m:t>𝑃</m:t>
                    </m:r>
                    <m:r>
                      <a:rPr lang="pt-BR" b="0" i="1" dirty="0" smtClean="0">
                        <a:latin typeface="Cambria Math" panose="02040503050406030204" pitchFamily="18" charset="0"/>
                      </a:rPr>
                      <m:t>𝑟</m:t>
                    </m:r>
                    <m:r>
                      <a:rPr lang="pt-BR" i="1" dirty="0" smtClean="0">
                        <a:latin typeface="Cambria Math" panose="02040503050406030204" pitchFamily="18" charset="0"/>
                      </a:rPr>
                      <m:t>(</m:t>
                    </m:r>
                    <m:r>
                      <a:rPr lang="pt-BR" i="1" dirty="0" smtClean="0">
                        <a:latin typeface="Cambria Math" panose="02040503050406030204" pitchFamily="18" charset="0"/>
                      </a:rPr>
                      <m:t>𝐵</m:t>
                    </m:r>
                    <m:r>
                      <a:rPr lang="pt-BR" i="1" dirty="0" smtClean="0">
                        <a:latin typeface="Cambria Math" panose="02040503050406030204" pitchFamily="18" charset="0"/>
                      </a:rPr>
                      <m:t>)</m:t>
                    </m:r>
                  </m:oMath>
                </a14:m>
                <a:r>
                  <a:rPr lang="pt-BR" dirty="0"/>
                  <a:t>.</a:t>
                </a:r>
                <a:endParaRPr lang="en-US" dirty="0"/>
              </a:p>
            </p:txBody>
          </p:sp>
        </mc:Choice>
        <mc:Fallback xmlns="">
          <p:sp>
            <p:nvSpPr>
              <p:cNvPr id="3" name="Notes Placeholder 2"/>
              <p:cNvSpPr>
                <a:spLocks noGrp="1"/>
              </p:cNvSpPr>
              <p:nvPr>
                <p:ph type="body" idx="1"/>
              </p:nvPr>
            </p:nvSpPr>
            <p:spPr/>
            <p:txBody>
              <a:bodyPr/>
              <a:lstStyle/>
              <a:p>
                <a:r>
                  <a:rPr lang="pt-BR" dirty="0"/>
                  <a:t>......   H     T</a:t>
                </a:r>
              </a:p>
              <a:p>
                <a:r>
                  <a:rPr lang="pt-BR" dirty="0"/>
                  <a:t>H (-1,1) (1,-1)</a:t>
                </a:r>
              </a:p>
              <a:p>
                <a:r>
                  <a:rPr lang="pt-BR" dirty="0"/>
                  <a:t>T  (1,-1) (-1,1)</a:t>
                </a:r>
              </a:p>
              <a:p>
                <a:endParaRPr lang="en-US" b="1" dirty="0"/>
              </a:p>
              <a:p>
                <a:r>
                  <a:rPr lang="en-US" b="1" dirty="0"/>
                  <a:t>Conc</a:t>
                </a:r>
                <a:r>
                  <a:rPr lang="pt-BR" b="1" dirty="0"/>
                  <a:t>:</a:t>
                </a:r>
                <a:r>
                  <a:rPr lang="pt-BR" dirty="0"/>
                  <a:t> lembre-se que para eventos estatisticamente independentes </a:t>
                </a:r>
                <a:r>
                  <a:rPr lang="pt-BR" i="0" dirty="0">
                    <a:latin typeface="Cambria Math" panose="02040503050406030204" pitchFamily="18" charset="0"/>
                  </a:rPr>
                  <a:t>𝐴</a:t>
                </a:r>
                <a:r>
                  <a:rPr lang="pt-BR" dirty="0"/>
                  <a:t> e </a:t>
                </a:r>
                <a:r>
                  <a:rPr lang="pt-BR" i="0" dirty="0">
                    <a:latin typeface="Cambria Math" panose="02040503050406030204" pitchFamily="18" charset="0"/>
                  </a:rPr>
                  <a:t>𝐵</a:t>
                </a:r>
                <a:r>
                  <a:rPr lang="pt-BR" dirty="0"/>
                  <a:t>, temos que a probabilidade de </a:t>
                </a:r>
                <a:r>
                  <a:rPr lang="pt-BR" i="0" dirty="0">
                    <a:latin typeface="Cambria Math" panose="02040503050406030204" pitchFamily="18" charset="0"/>
                  </a:rPr>
                  <a:t>𝐴</a:t>
                </a:r>
                <a:r>
                  <a:rPr lang="pt-BR" dirty="0"/>
                  <a:t> ocorrer e </a:t>
                </a:r>
                <a:r>
                  <a:rPr lang="pt-BR" i="0" dirty="0">
                    <a:latin typeface="Cambria Math" panose="02040503050406030204" pitchFamily="18" charset="0"/>
                  </a:rPr>
                  <a:t>𝐵</a:t>
                </a:r>
                <a:r>
                  <a:rPr lang="pt-BR" dirty="0"/>
                  <a:t> o correr, i.e., </a:t>
                </a:r>
                <a:r>
                  <a:rPr lang="pt-BR" i="0" dirty="0">
                    <a:latin typeface="Cambria Math" panose="02040503050406030204" pitchFamily="18" charset="0"/>
                  </a:rPr>
                  <a:t>𝑃</a:t>
                </a:r>
                <a:r>
                  <a:rPr lang="pt-BR" b="0" i="0" dirty="0">
                    <a:latin typeface="Cambria Math" panose="02040503050406030204" pitchFamily="18" charset="0"/>
                  </a:rPr>
                  <a:t>𝑟</a:t>
                </a:r>
                <a:r>
                  <a:rPr lang="pt-BR" i="0" dirty="0">
                    <a:latin typeface="Cambria Math" panose="02040503050406030204" pitchFamily="18" charset="0"/>
                  </a:rPr>
                  <a:t>(𝐴,𝐵)</a:t>
                </a:r>
                <a:r>
                  <a:rPr lang="pt-BR" dirty="0"/>
                  <a:t>, é igual a probabilidade de A ocorrer, </a:t>
                </a:r>
                <a:r>
                  <a:rPr lang="pt-BR" i="0" dirty="0">
                    <a:latin typeface="Cambria Math" panose="02040503050406030204" pitchFamily="18" charset="0"/>
                  </a:rPr>
                  <a:t>𝑃</a:t>
                </a:r>
                <a:r>
                  <a:rPr lang="pt-BR" b="0" i="0" dirty="0">
                    <a:latin typeface="Cambria Math" panose="02040503050406030204" pitchFamily="18" charset="0"/>
                  </a:rPr>
                  <a:t>𝑟</a:t>
                </a:r>
                <a:r>
                  <a:rPr lang="pt-BR" i="0" dirty="0">
                    <a:latin typeface="Cambria Math" panose="02040503050406030204" pitchFamily="18" charset="0"/>
                  </a:rPr>
                  <a:t>(𝐴)</a:t>
                </a:r>
                <a:r>
                  <a:rPr lang="pt-BR" dirty="0"/>
                  <a:t>, vezes a probabilidade de B ocorrer, </a:t>
                </a:r>
                <a:r>
                  <a:rPr lang="pt-BR" i="0" dirty="0">
                    <a:latin typeface="Cambria Math" panose="02040503050406030204" pitchFamily="18" charset="0"/>
                  </a:rPr>
                  <a:t>𝑃</a:t>
                </a:r>
                <a:r>
                  <a:rPr lang="pt-BR" b="0" i="0" dirty="0">
                    <a:latin typeface="Cambria Math" panose="02040503050406030204" pitchFamily="18" charset="0"/>
                  </a:rPr>
                  <a:t>𝑟</a:t>
                </a:r>
                <a:r>
                  <a:rPr lang="pt-BR" i="0" dirty="0">
                    <a:latin typeface="Cambria Math" panose="02040503050406030204" pitchFamily="18" charset="0"/>
                  </a:rPr>
                  <a:t>(𝐵)</a:t>
                </a:r>
                <a:r>
                  <a:rPr lang="pt-BR" dirty="0"/>
                  <a:t>.</a:t>
                </a:r>
                <a:endParaRPr lang="en-US" dirty="0"/>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31</a:t>
            </a:fld>
            <a:endParaRPr lang="pt-BR"/>
          </a:p>
        </p:txBody>
      </p:sp>
    </p:spTree>
    <p:extLst>
      <p:ext uri="{BB962C8B-B14F-4D97-AF65-F5344CB8AC3E}">
        <p14:creationId xmlns:p14="http://schemas.microsoft.com/office/powerpoint/2010/main" val="21012589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Intro: </a:t>
                </a:r>
                <a:r>
                  <a:rPr lang="pt-BR" b="0" dirty="0"/>
                  <a:t>Do slide anterior, vimos que </a:t>
                </a:r>
                <a:r>
                  <a:rPr lang="pt-BR" dirty="0"/>
                  <a:t>(1.3.1) </a:t>
                </a:r>
                <a14:m>
                  <m:oMath xmlns:m="http://schemas.openxmlformats.org/officeDocument/2006/math">
                    <m:d>
                      <m:dPr>
                        <m:ctrlPr>
                          <a:rPr lang="pt-BR" i="1" smtClean="0">
                            <a:latin typeface="Cambria Math" panose="02040503050406030204" pitchFamily="18" charset="0"/>
                          </a:rPr>
                        </m:ctrlPr>
                      </m:dPr>
                      <m:e>
                        <m:r>
                          <a:rPr lang="pt-BR" i="1">
                            <a:latin typeface="Cambria Math" panose="02040503050406030204" pitchFamily="18" charset="0"/>
                          </a:rPr>
                          <m:t>2</m:t>
                        </m:r>
                        <m:r>
                          <a:rPr lang="pt-BR" i="1">
                            <a:latin typeface="Cambria Math" panose="02040503050406030204" pitchFamily="18" charset="0"/>
                          </a:rPr>
                          <m:t>𝑞</m:t>
                        </m:r>
                        <m:r>
                          <a:rPr lang="pt-BR" i="1">
                            <a:latin typeface="Cambria Math" panose="02040503050406030204" pitchFamily="18" charset="0"/>
                          </a:rPr>
                          <m:t>−1</m:t>
                        </m:r>
                      </m:e>
                    </m:d>
                    <m:r>
                      <a:rPr lang="pt-BR" i="1">
                        <a:latin typeface="Cambria Math" panose="02040503050406030204" pitchFamily="18" charset="0"/>
                      </a:rPr>
                      <m:t>+</m:t>
                    </m:r>
                    <m:r>
                      <a:rPr lang="pt-BR" i="1">
                        <a:latin typeface="Cambria Math" panose="02040503050406030204" pitchFamily="18" charset="0"/>
                      </a:rPr>
                      <m:t>𝑟</m:t>
                    </m:r>
                    <m:r>
                      <a:rPr lang="pt-BR" i="1">
                        <a:latin typeface="Cambria Math" panose="02040503050406030204" pitchFamily="18" charset="0"/>
                      </a:rPr>
                      <m:t>(2−4</m:t>
                    </m:r>
                    <m:r>
                      <a:rPr lang="pt-BR" i="1">
                        <a:latin typeface="Cambria Math" panose="02040503050406030204" pitchFamily="18" charset="0"/>
                      </a:rPr>
                      <m:t>𝑞</m:t>
                    </m:r>
                    <m:r>
                      <a:rPr lang="pt-BR" i="1">
                        <a:latin typeface="Cambria Math" panose="02040503050406030204" pitchFamily="18" charset="0"/>
                      </a:rPr>
                      <m:t>)</m:t>
                    </m:r>
                  </m:oMath>
                </a14:m>
                <a:r>
                  <a:rPr lang="pt-BR"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P1: </a:t>
                </a:r>
                <a:r>
                  <a:rPr lang="pt-BR" dirty="0"/>
                  <a:t>A melhor resposta de 1 é </a:t>
                </a:r>
                <a14:m>
                  <m:oMath xmlns:m="http://schemas.openxmlformats.org/officeDocument/2006/math">
                    <m:r>
                      <a:rPr lang="pt-BR" i="1" dirty="0" smtClean="0">
                        <a:latin typeface="Cambria Math" panose="02040503050406030204" pitchFamily="18" charset="0"/>
                      </a:rPr>
                      <m:t>𝐻𝑒𝑎𝑑𝑠</m:t>
                    </m:r>
                  </m:oMath>
                </a14:m>
                <a:r>
                  <a:rPr lang="pt-BR" dirty="0"/>
                  <a:t> (</a:t>
                </a:r>
                <a14:m>
                  <m:oMath xmlns:m="http://schemas.openxmlformats.org/officeDocument/2006/math">
                    <m:r>
                      <a:rPr lang="pt-BR" i="1" dirty="0" smtClean="0">
                        <a:latin typeface="Cambria Math" panose="02040503050406030204" pitchFamily="18" charset="0"/>
                      </a:rPr>
                      <m:t>𝑟</m:t>
                    </m:r>
                    <m:r>
                      <a:rPr lang="pt-BR" i="1" dirty="0" smtClean="0">
                        <a:latin typeface="Cambria Math" panose="02040503050406030204" pitchFamily="18" charset="0"/>
                      </a:rPr>
                      <m:t>=1</m:t>
                    </m:r>
                  </m:oMath>
                </a14:m>
                <a:r>
                  <a:rPr lang="pt-BR" dirty="0"/>
                  <a:t>) se </a:t>
                </a:r>
                <a14:m>
                  <m:oMath xmlns:m="http://schemas.openxmlformats.org/officeDocument/2006/math">
                    <m:r>
                      <a:rPr lang="pt-BR" i="1" smtClean="0">
                        <a:latin typeface="Cambria Math" panose="02040503050406030204" pitchFamily="18" charset="0"/>
                      </a:rPr>
                      <m:t>2−4</m:t>
                    </m:r>
                    <m:r>
                      <a:rPr lang="pt-BR" i="1" smtClean="0">
                        <a:latin typeface="Cambria Math" panose="02040503050406030204" pitchFamily="18" charset="0"/>
                      </a:rPr>
                      <m:t>𝑞</m:t>
                    </m:r>
                    <m:r>
                      <a:rPr lang="pt-BR" b="0" i="1" smtClean="0">
                        <a:latin typeface="Cambria Math" panose="02040503050406030204" pitchFamily="18" charset="0"/>
                      </a:rPr>
                      <m:t>&gt;0→</m:t>
                    </m:r>
                    <m:r>
                      <a:rPr lang="pt-BR" b="0" i="1" smtClean="0">
                        <a:latin typeface="Cambria Math" panose="02040503050406030204" pitchFamily="18" charset="0"/>
                      </a:rPr>
                      <m:t>𝑞</m:t>
                    </m:r>
                    <m:r>
                      <a:rPr lang="pt-BR" b="0" i="1" smtClean="0">
                        <a:latin typeface="Cambria Math" panose="02040503050406030204" pitchFamily="18" charset="0"/>
                      </a:rPr>
                      <m:t>&lt;</m:t>
                    </m:r>
                    <m:f>
                      <m:fPr>
                        <m:ctrlPr>
                          <a:rPr lang="en-US" b="0" i="1" smtClean="0">
                            <a:latin typeface="Cambria Math" panose="02040503050406030204" pitchFamily="18" charset="0"/>
                          </a:rPr>
                        </m:ctrlPr>
                      </m:fPr>
                      <m:num>
                        <m:r>
                          <a:rPr lang="pt-BR" b="0" i="1" smtClean="0">
                            <a:latin typeface="Cambria Math" panose="02040503050406030204" pitchFamily="18" charset="0"/>
                          </a:rPr>
                          <m:t>1</m:t>
                        </m:r>
                      </m:num>
                      <m:den>
                        <m:r>
                          <a:rPr lang="en-US" b="0" i="1" smtClean="0">
                            <a:latin typeface="Cambria Math" panose="02040503050406030204" pitchFamily="18" charset="0"/>
                          </a:rPr>
                          <m:t>2</m:t>
                        </m:r>
                      </m:den>
                    </m:f>
                  </m:oMath>
                </a14:m>
                <a:r>
                  <a:rPr lang="pt-BR" dirty="0"/>
                  <a:t>  e </a:t>
                </a:r>
                <a14:m>
                  <m:oMath xmlns:m="http://schemas.openxmlformats.org/officeDocument/2006/math">
                    <m:r>
                      <a:rPr lang="pt-BR" i="1" dirty="0" smtClean="0">
                        <a:latin typeface="Cambria Math" panose="02040503050406030204" pitchFamily="18" charset="0"/>
                      </a:rPr>
                      <m:t>𝑇𝑎𝑖𝑙𝑠</m:t>
                    </m:r>
                  </m:oMath>
                </a14:m>
                <a:r>
                  <a:rPr lang="pt-BR" dirty="0"/>
                  <a:t> (</a:t>
                </a:r>
                <a14:m>
                  <m:oMath xmlns:m="http://schemas.openxmlformats.org/officeDocument/2006/math">
                    <m:r>
                      <a:rPr lang="pt-BR" i="1" dirty="0" smtClean="0">
                        <a:latin typeface="Cambria Math" panose="02040503050406030204" pitchFamily="18" charset="0"/>
                      </a:rPr>
                      <m:t>𝑟</m:t>
                    </m:r>
                    <m:r>
                      <a:rPr lang="pt-BR" i="1" dirty="0" smtClean="0">
                        <a:latin typeface="Cambria Math" panose="02040503050406030204" pitchFamily="18" charset="0"/>
                      </a:rPr>
                      <m:t>=0</m:t>
                    </m:r>
                  </m:oMath>
                </a14:m>
                <a:r>
                  <a:rPr lang="pt-BR" dirty="0"/>
                  <a:t>) se </a:t>
                </a:r>
                <a14:m>
                  <m:oMath xmlns:m="http://schemas.openxmlformats.org/officeDocument/2006/math">
                    <m:r>
                      <a:rPr lang="pt-BR" b="0" i="1" smtClean="0">
                        <a:latin typeface="Cambria Math" panose="02040503050406030204" pitchFamily="18" charset="0"/>
                      </a:rPr>
                      <m:t>𝑞</m:t>
                    </m:r>
                    <m:r>
                      <a:rPr lang="en-US" b="0" i="1" smtClean="0">
                        <a:latin typeface="Cambria Math" panose="02040503050406030204" pitchFamily="18" charset="0"/>
                      </a:rPr>
                      <m:t>&gt;</m:t>
                    </m:r>
                    <m:f>
                      <m:fPr>
                        <m:ctrlPr>
                          <a:rPr lang="en-US" b="0" i="1" smtClean="0">
                            <a:latin typeface="Cambria Math" panose="02040503050406030204" pitchFamily="18" charset="0"/>
                          </a:rPr>
                        </m:ctrlPr>
                      </m:fPr>
                      <m:num>
                        <m:r>
                          <a:rPr lang="pt-BR" b="0" i="1" smtClean="0">
                            <a:latin typeface="Cambria Math" panose="02040503050406030204" pitchFamily="18" charset="0"/>
                          </a:rPr>
                          <m:t>1</m:t>
                        </m:r>
                      </m:num>
                      <m:den>
                        <m:r>
                          <a:rPr lang="en-US" b="0" i="1" smtClean="0">
                            <a:latin typeface="Cambria Math" panose="02040503050406030204" pitchFamily="18" charset="0"/>
                          </a:rPr>
                          <m:t>2</m:t>
                        </m:r>
                      </m:den>
                    </m:f>
                  </m:oMath>
                </a14:m>
                <a:endParaRPr lang="pt-BR" dirty="0"/>
              </a:p>
              <a:p>
                <a:endParaRPr lang="pt-BR"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(1.3.1) </a:t>
                </a:r>
                <a:r>
                  <a:rPr lang="pt-BR" i="0">
                    <a:latin typeface="Cambria Math" panose="02040503050406030204" pitchFamily="18" charset="0"/>
                  </a:rPr>
                  <a:t>(2𝑞−1)+𝑟(2−4𝑞)</a:t>
                </a:r>
                <a:endParaRPr lang="pt-BR" dirty="0"/>
              </a:p>
              <a:p>
                <a:endParaRPr lang="pt-BR" dirty="0"/>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33</a:t>
            </a:fld>
            <a:endParaRPr lang="pt-BR"/>
          </a:p>
        </p:txBody>
      </p:sp>
    </p:spTree>
    <p:extLst>
      <p:ext uri="{BB962C8B-B14F-4D97-AF65-F5344CB8AC3E}">
        <p14:creationId xmlns:p14="http://schemas.microsoft.com/office/powerpoint/2010/main" val="2722776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5"/>
          </p:nvPr>
        </p:nvSpPr>
        <p:spPr/>
        <p:txBody>
          <a:bodyPr/>
          <a:lstStyle/>
          <a:p>
            <a:fld id="{B2DE22FB-4F32-4F44-9195-D0BEF89D065E}" type="slidenum">
              <a:rPr lang="pt-BR" smtClean="0"/>
              <a:t>11</a:t>
            </a:fld>
            <a:endParaRPr lang="pt-BR"/>
          </a:p>
        </p:txBody>
      </p:sp>
    </p:spTree>
    <p:extLst>
      <p:ext uri="{BB962C8B-B14F-4D97-AF65-F5344CB8AC3E}">
        <p14:creationId xmlns:p14="http://schemas.microsoft.com/office/powerpoint/2010/main" val="34521926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err="1"/>
                  <a:t>Intro</a:t>
                </a:r>
                <a:r>
                  <a:rPr lang="pt-BR" b="1" dirty="0"/>
                  <a:t>: </a:t>
                </a:r>
                <a:r>
                  <a:rPr lang="pt-BR" b="0" dirty="0"/>
                  <a:t>lembre-se que </a:t>
                </a:r>
                <a:r>
                  <a:rPr lang="pt-BR" dirty="0"/>
                  <a:t>(1.3.1) </a:t>
                </a:r>
                <a14:m>
                  <m:oMath xmlns:m="http://schemas.openxmlformats.org/officeDocument/2006/math">
                    <m:d>
                      <m:dPr>
                        <m:ctrlPr>
                          <a:rPr lang="pt-BR" i="1" smtClean="0">
                            <a:latin typeface="Cambria Math" panose="02040503050406030204" pitchFamily="18" charset="0"/>
                          </a:rPr>
                        </m:ctrlPr>
                      </m:dPr>
                      <m:e>
                        <m:r>
                          <a:rPr lang="pt-BR" i="1">
                            <a:latin typeface="Cambria Math" panose="02040503050406030204" pitchFamily="18" charset="0"/>
                          </a:rPr>
                          <m:t>2</m:t>
                        </m:r>
                        <m:r>
                          <a:rPr lang="pt-BR" i="1">
                            <a:latin typeface="Cambria Math" panose="02040503050406030204" pitchFamily="18" charset="0"/>
                          </a:rPr>
                          <m:t>𝑞</m:t>
                        </m:r>
                        <m:r>
                          <a:rPr lang="pt-BR" i="1">
                            <a:latin typeface="Cambria Math" panose="02040503050406030204" pitchFamily="18" charset="0"/>
                          </a:rPr>
                          <m:t>−1</m:t>
                        </m:r>
                      </m:e>
                    </m:d>
                    <m:r>
                      <a:rPr lang="pt-BR" i="1">
                        <a:latin typeface="Cambria Math" panose="02040503050406030204" pitchFamily="18" charset="0"/>
                      </a:rPr>
                      <m:t>+</m:t>
                    </m:r>
                    <m:r>
                      <a:rPr lang="pt-BR" i="1">
                        <a:latin typeface="Cambria Math" panose="02040503050406030204" pitchFamily="18" charset="0"/>
                      </a:rPr>
                      <m:t>𝑟</m:t>
                    </m:r>
                    <m:r>
                      <a:rPr lang="pt-BR" i="1">
                        <a:latin typeface="Cambria Math" panose="02040503050406030204" pitchFamily="18" charset="0"/>
                      </a:rPr>
                      <m:t>(2−4</m:t>
                    </m:r>
                    <m:r>
                      <a:rPr lang="pt-BR" i="1">
                        <a:latin typeface="Cambria Math" panose="02040503050406030204" pitchFamily="18" charset="0"/>
                      </a:rPr>
                      <m:t>𝑞</m:t>
                    </m:r>
                    <m:r>
                      <a:rPr lang="pt-BR" i="1">
                        <a:latin typeface="Cambria Math" panose="02040503050406030204" pitchFamily="18" charset="0"/>
                      </a:rPr>
                      <m:t>)</m:t>
                    </m:r>
                  </m:oMath>
                </a14:m>
                <a:endParaRPr lang="pt-BR" dirty="0"/>
              </a:p>
              <a:p>
                <a:endParaRPr lang="pt-BR" dirty="0"/>
              </a:p>
              <a:p>
                <a:endParaRPr lang="pt-BR"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(1.3.1) </a:t>
                </a:r>
                <a:r>
                  <a:rPr lang="pt-BR" i="0">
                    <a:latin typeface="Cambria Math" panose="02040503050406030204" pitchFamily="18" charset="0"/>
                  </a:rPr>
                  <a:t>(2𝑞−1)+𝑟(2−4𝑞)</a:t>
                </a:r>
                <a:endParaRPr lang="pt-BR" dirty="0"/>
              </a:p>
              <a:p>
                <a:endParaRPr lang="pt-BR" dirty="0"/>
              </a:p>
              <a:p>
                <a:endParaRPr lang="pt-BR" dirty="0"/>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34</a:t>
            </a:fld>
            <a:endParaRPr lang="pt-BR"/>
          </a:p>
        </p:txBody>
      </p:sp>
    </p:spTree>
    <p:extLst>
      <p:ext uri="{BB962C8B-B14F-4D97-AF65-F5344CB8AC3E}">
        <p14:creationId xmlns:p14="http://schemas.microsoft.com/office/powerpoint/2010/main" val="26887170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Intro: </a:t>
                </a:r>
                <a:r>
                  <a:rPr lang="pt-BR" b="0" dirty="0"/>
                  <a:t>lembre-se que </a:t>
                </a:r>
                <a:r>
                  <a:rPr lang="pt-BR" dirty="0"/>
                  <a:t>(1.3.1) </a:t>
                </a:r>
                <a14:m>
                  <m:oMath xmlns:m="http://schemas.openxmlformats.org/officeDocument/2006/math">
                    <m:d>
                      <m:dPr>
                        <m:ctrlPr>
                          <a:rPr lang="pt-BR" i="1" smtClean="0">
                            <a:latin typeface="Cambria Math" panose="02040503050406030204" pitchFamily="18" charset="0"/>
                          </a:rPr>
                        </m:ctrlPr>
                      </m:dPr>
                      <m:e>
                        <m:r>
                          <a:rPr lang="pt-BR" i="1">
                            <a:latin typeface="Cambria Math" panose="02040503050406030204" pitchFamily="18" charset="0"/>
                          </a:rPr>
                          <m:t>2</m:t>
                        </m:r>
                        <m:r>
                          <a:rPr lang="pt-BR" i="1">
                            <a:latin typeface="Cambria Math" panose="02040503050406030204" pitchFamily="18" charset="0"/>
                          </a:rPr>
                          <m:t>𝑞</m:t>
                        </m:r>
                        <m:r>
                          <a:rPr lang="pt-BR" i="1">
                            <a:latin typeface="Cambria Math" panose="02040503050406030204" pitchFamily="18" charset="0"/>
                          </a:rPr>
                          <m:t>−1</m:t>
                        </m:r>
                      </m:e>
                    </m:d>
                    <m:r>
                      <a:rPr lang="pt-BR" i="1">
                        <a:latin typeface="Cambria Math" panose="02040503050406030204" pitchFamily="18" charset="0"/>
                      </a:rPr>
                      <m:t>+</m:t>
                    </m:r>
                    <m:r>
                      <a:rPr lang="pt-BR" i="1">
                        <a:latin typeface="Cambria Math" panose="02040503050406030204" pitchFamily="18" charset="0"/>
                      </a:rPr>
                      <m:t>𝑟</m:t>
                    </m:r>
                    <m:r>
                      <a:rPr lang="pt-BR" i="1">
                        <a:latin typeface="Cambria Math" panose="02040503050406030204" pitchFamily="18" charset="0"/>
                      </a:rPr>
                      <m:t>(2−4</m:t>
                    </m:r>
                    <m:r>
                      <a:rPr lang="pt-BR" i="1">
                        <a:latin typeface="Cambria Math" panose="02040503050406030204" pitchFamily="18" charset="0"/>
                      </a:rPr>
                      <m:t>𝑞</m:t>
                    </m:r>
                    <m:r>
                      <a:rPr lang="pt-BR" i="1">
                        <a:latin typeface="Cambria Math" panose="02040503050406030204" pitchFamily="18" charset="0"/>
                      </a:rPr>
                      <m:t>)</m:t>
                    </m:r>
                  </m:oMath>
                </a14:m>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“Melhor </a:t>
                </a:r>
                <a:r>
                  <a:rPr lang="pt-BR" noProof="0" dirty="0"/>
                  <a:t>resposta de </a:t>
                </a:r>
                <a14:m>
                  <m:oMath xmlns:m="http://schemas.openxmlformats.org/officeDocument/2006/math">
                    <m:r>
                      <a:rPr lang="pt-BR" b="0" i="1" noProof="0" smtClean="0">
                        <a:latin typeface="Cambria Math" panose="02040503050406030204" pitchFamily="18" charset="0"/>
                      </a:rPr>
                      <m:t>1</m:t>
                    </m:r>
                  </m:oMath>
                </a14:m>
                <a:r>
                  <a:rPr lang="pt-BR" noProof="0" dirty="0"/>
                  <a:t> é </a:t>
                </a:r>
                <a14:m>
                  <m:oMath xmlns:m="http://schemas.openxmlformats.org/officeDocument/2006/math">
                    <m:r>
                      <a:rPr lang="pt-BR" b="0" i="1" noProof="0" smtClean="0">
                        <a:latin typeface="Cambria Math" panose="02040503050406030204" pitchFamily="18" charset="0"/>
                      </a:rPr>
                      <m:t>𝑟</m:t>
                    </m:r>
                    <m:r>
                      <a:rPr lang="pt-BR" b="0" i="1" noProof="0" smtClean="0">
                        <a:latin typeface="Cambria Math" panose="02040503050406030204" pitchFamily="18" charset="0"/>
                      </a:rPr>
                      <m:t>=1</m:t>
                    </m:r>
                  </m:oMath>
                </a14:m>
                <a:r>
                  <a:rPr lang="pt-BR" noProof="0" dirty="0"/>
                  <a:t> (</a:t>
                </a:r>
                <a14:m>
                  <m:oMath xmlns:m="http://schemas.openxmlformats.org/officeDocument/2006/math">
                    <m:r>
                      <a:rPr lang="pt-BR" b="0" i="1" noProof="0" smtClean="0">
                        <a:latin typeface="Cambria Math" panose="02040503050406030204" pitchFamily="18" charset="0"/>
                      </a:rPr>
                      <m:t>𝐻𝑒𝑎𝑑𝑠</m:t>
                    </m:r>
                  </m:oMath>
                </a14:m>
                <a:r>
                  <a:rPr lang="pt-BR" noProof="0" dirty="0"/>
                  <a:t>) se </a:t>
                </a:r>
                <a14:m>
                  <m:oMath xmlns:m="http://schemas.openxmlformats.org/officeDocument/2006/math">
                    <m:r>
                      <a:rPr lang="pt-BR" b="0" i="1" noProof="0" smtClean="0">
                        <a:latin typeface="Cambria Math" panose="02040503050406030204" pitchFamily="18" charset="0"/>
                      </a:rPr>
                      <m:t>𝑞</m:t>
                    </m:r>
                    <m:r>
                      <a:rPr lang="pt-BR" b="0" i="1" noProof="0" smtClean="0">
                        <a:latin typeface="Cambria Math" panose="02040503050406030204" pitchFamily="18" charset="0"/>
                      </a:rPr>
                      <m:t>&lt;1/2</m:t>
                    </m:r>
                  </m:oMath>
                </a14:m>
                <a:r>
                  <a:rPr lang="pt-BR" dirty="0"/>
                  <a:t>”</a:t>
                </a:r>
                <a:r>
                  <a:rPr lang="pt-BR" baseline="0" dirty="0"/>
                  <a:t> em outras palavras e de forma coloquial, fica “1 decidirá jogar </a:t>
                </a:r>
                <a14:m>
                  <m:oMath xmlns:m="http://schemas.openxmlformats.org/officeDocument/2006/math">
                    <m:r>
                      <a:rPr lang="pt-BR" i="1" baseline="0" dirty="0" smtClean="0">
                        <a:latin typeface="Cambria Math" panose="02040503050406030204" pitchFamily="18" charset="0"/>
                      </a:rPr>
                      <m:t>𝐻𝑒𝑎𝑑𝑠</m:t>
                    </m:r>
                  </m:oMath>
                </a14:m>
                <a:r>
                  <a:rPr lang="pt-BR" dirty="0"/>
                  <a:t> se ele </a:t>
                </a:r>
                <a:r>
                  <a:rPr lang="pt-BR" i="1" dirty="0"/>
                  <a:t>acredita</a:t>
                </a:r>
                <a:r>
                  <a:rPr lang="pt-BR" dirty="0"/>
                  <a:t> que a probabilidade de 2 jogar </a:t>
                </a:r>
                <a14:m>
                  <m:oMath xmlns:m="http://schemas.openxmlformats.org/officeDocument/2006/math">
                    <m:r>
                      <a:rPr lang="pt-BR" i="1" dirty="0" smtClean="0">
                        <a:latin typeface="Cambria Math" panose="02040503050406030204" pitchFamily="18" charset="0"/>
                      </a:rPr>
                      <m:t>𝐻𝑒𝑎𝑑𝑠</m:t>
                    </m:r>
                  </m:oMath>
                </a14:m>
                <a:r>
                  <a:rPr lang="pt-BR" dirty="0"/>
                  <a:t> é menor que 0,5”. Se imaginarmos isso como um jogo repetido, 1 jogará </a:t>
                </a:r>
                <a14:m>
                  <m:oMath xmlns:m="http://schemas.openxmlformats.org/officeDocument/2006/math">
                    <m:r>
                      <a:rPr lang="pt-BR" i="1" dirty="0" smtClean="0">
                        <a:latin typeface="Cambria Math" panose="02040503050406030204" pitchFamily="18" charset="0"/>
                      </a:rPr>
                      <m:t>𝐻𝑒𝑎𝑑𝑠</m:t>
                    </m:r>
                  </m:oMath>
                </a14:m>
                <a:r>
                  <a:rPr lang="pt-BR" dirty="0"/>
                  <a:t> com</a:t>
                </a:r>
                <a:r>
                  <a:rPr lang="pt-BR" baseline="0" dirty="0"/>
                  <a:t> certeza se </a:t>
                </a:r>
                <a:r>
                  <a:rPr lang="pt-BR" i="1" baseline="0" dirty="0"/>
                  <a:t>acreditar </a:t>
                </a:r>
                <a:r>
                  <a:rPr lang="pt-BR" i="0" baseline="0" dirty="0"/>
                  <a:t>que 2 joga </a:t>
                </a:r>
                <a14:m>
                  <m:oMath xmlns:m="http://schemas.openxmlformats.org/officeDocument/2006/math">
                    <m:r>
                      <a:rPr lang="pt-BR" i="1" baseline="0" dirty="0" smtClean="0">
                        <a:latin typeface="Cambria Math" panose="02040503050406030204" pitchFamily="18" charset="0"/>
                      </a:rPr>
                      <m:t>𝑇𝑎𝑖𝑙𝑠</m:t>
                    </m:r>
                  </m:oMath>
                </a14:m>
                <a:r>
                  <a:rPr lang="pt-BR" i="0" dirty="0"/>
                  <a:t> mais de</a:t>
                </a:r>
                <a:r>
                  <a:rPr lang="pt-BR" i="0" baseline="0" dirty="0"/>
                  <a:t> a metade das vezes.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“Melhor </a:t>
                </a:r>
                <a:r>
                  <a:rPr lang="pt-BR" noProof="0" dirty="0"/>
                  <a:t>resposta de </a:t>
                </a:r>
                <a14:m>
                  <m:oMath xmlns:m="http://schemas.openxmlformats.org/officeDocument/2006/math">
                    <m:r>
                      <a:rPr lang="pt-BR" b="0" i="1" noProof="0" smtClean="0">
                        <a:latin typeface="Cambria Math" panose="02040503050406030204" pitchFamily="18" charset="0"/>
                      </a:rPr>
                      <m:t>1</m:t>
                    </m:r>
                  </m:oMath>
                </a14:m>
                <a:r>
                  <a:rPr lang="pt-BR" noProof="0" dirty="0"/>
                  <a:t> é </a:t>
                </a:r>
                <a14:m>
                  <m:oMath xmlns:m="http://schemas.openxmlformats.org/officeDocument/2006/math">
                    <m:r>
                      <a:rPr lang="pt-BR" b="0" i="1" noProof="0" smtClean="0">
                        <a:latin typeface="Cambria Math" panose="02040503050406030204" pitchFamily="18" charset="0"/>
                      </a:rPr>
                      <m:t>𝑟</m:t>
                    </m:r>
                    <m:r>
                      <a:rPr lang="pt-BR" b="0" i="1" noProof="0" smtClean="0">
                        <a:latin typeface="Cambria Math" panose="02040503050406030204" pitchFamily="18" charset="0"/>
                      </a:rPr>
                      <m:t>=0</m:t>
                    </m:r>
                  </m:oMath>
                </a14:m>
                <a:r>
                  <a:rPr lang="pt-BR" noProof="0" dirty="0"/>
                  <a:t> (</a:t>
                </a:r>
                <a14:m>
                  <m:oMath xmlns:m="http://schemas.openxmlformats.org/officeDocument/2006/math">
                    <m:r>
                      <a:rPr lang="pt-BR" b="0" i="1" noProof="0" smtClean="0">
                        <a:latin typeface="Cambria Math" panose="02040503050406030204" pitchFamily="18" charset="0"/>
                      </a:rPr>
                      <m:t>𝑇𝑎𝑖𝑙𝑠</m:t>
                    </m:r>
                  </m:oMath>
                </a14:m>
                <a:r>
                  <a:rPr lang="pt-BR" noProof="0" dirty="0"/>
                  <a:t>) se </a:t>
                </a:r>
                <a14:m>
                  <m:oMath xmlns:m="http://schemas.openxmlformats.org/officeDocument/2006/math">
                    <m:r>
                      <a:rPr lang="pt-BR" b="0" i="1" noProof="0" smtClean="0">
                        <a:latin typeface="Cambria Math" panose="02040503050406030204" pitchFamily="18" charset="0"/>
                      </a:rPr>
                      <m:t>𝑞</m:t>
                    </m:r>
                    <m:r>
                      <a:rPr lang="pt-BR" b="0" i="1" noProof="0" smtClean="0">
                        <a:latin typeface="Cambria Math" panose="02040503050406030204" pitchFamily="18" charset="0"/>
                      </a:rPr>
                      <m:t>&gt;1/2</m:t>
                    </m:r>
                  </m:oMath>
                </a14:m>
                <a:r>
                  <a:rPr lang="pt-BR" dirty="0"/>
                  <a:t>”</a:t>
                </a:r>
                <a:r>
                  <a:rPr lang="pt-BR" baseline="0" dirty="0"/>
                  <a:t> em outras palavras e de forma coloquial, fica “1 decidirá jogar </a:t>
                </a:r>
                <a14:m>
                  <m:oMath xmlns:m="http://schemas.openxmlformats.org/officeDocument/2006/math">
                    <m:r>
                      <a:rPr lang="pt-BR" b="0" i="1" baseline="0" dirty="0" smtClean="0">
                        <a:latin typeface="Cambria Math" panose="02040503050406030204" pitchFamily="18" charset="0"/>
                      </a:rPr>
                      <m:t>𝑇𝑎𝑖𝑙𝑠</m:t>
                    </m:r>
                  </m:oMath>
                </a14:m>
                <a:r>
                  <a:rPr lang="pt-BR" dirty="0"/>
                  <a:t> se ele </a:t>
                </a:r>
                <a:r>
                  <a:rPr lang="pt-BR" i="1" dirty="0"/>
                  <a:t>acredita</a:t>
                </a:r>
                <a:r>
                  <a:rPr lang="pt-BR" dirty="0"/>
                  <a:t> que a probabilidade de 2 jogar </a:t>
                </a:r>
                <a14:m>
                  <m:oMath xmlns:m="http://schemas.openxmlformats.org/officeDocument/2006/math">
                    <m:r>
                      <a:rPr lang="pt-BR" i="1" dirty="0" smtClean="0">
                        <a:latin typeface="Cambria Math" panose="02040503050406030204" pitchFamily="18" charset="0"/>
                      </a:rPr>
                      <m:t>𝐻𝑒𝑎𝑑𝑠</m:t>
                    </m:r>
                  </m:oMath>
                </a14:m>
                <a:r>
                  <a:rPr lang="pt-BR" dirty="0"/>
                  <a:t> é maior que 0,5”. Se imaginarmos isso como um jogo repetido, 1 jogará </a:t>
                </a:r>
                <a14:m>
                  <m:oMath xmlns:m="http://schemas.openxmlformats.org/officeDocument/2006/math">
                    <m:r>
                      <a:rPr lang="pt-BR" i="1" dirty="0" smtClean="0">
                        <a:latin typeface="Cambria Math" panose="02040503050406030204" pitchFamily="18" charset="0"/>
                      </a:rPr>
                      <m:t>𝑇𝑎𝑖𝑙𝑠</m:t>
                    </m:r>
                  </m:oMath>
                </a14:m>
                <a:r>
                  <a:rPr lang="pt-BR" dirty="0"/>
                  <a:t> com</a:t>
                </a:r>
                <a:r>
                  <a:rPr lang="pt-BR" baseline="0" dirty="0"/>
                  <a:t> certeza se </a:t>
                </a:r>
                <a:r>
                  <a:rPr lang="pt-BR" i="1" baseline="0" dirty="0"/>
                  <a:t>acreditar </a:t>
                </a:r>
                <a:r>
                  <a:rPr lang="pt-BR" i="0" baseline="0" dirty="0"/>
                  <a:t>que 2 joga </a:t>
                </a:r>
                <a14:m>
                  <m:oMath xmlns:m="http://schemas.openxmlformats.org/officeDocument/2006/math">
                    <m:r>
                      <a:rPr lang="pt-BR" b="0" i="1" baseline="0" dirty="0" smtClean="0">
                        <a:latin typeface="Cambria Math" panose="02040503050406030204" pitchFamily="18" charset="0"/>
                      </a:rPr>
                      <m:t>𝐻𝑒𝑎𝑑𝑠</m:t>
                    </m:r>
                  </m:oMath>
                </a14:m>
                <a:r>
                  <a:rPr lang="pt-BR" i="0" dirty="0"/>
                  <a:t> mais de</a:t>
                </a:r>
                <a:r>
                  <a:rPr lang="pt-BR" i="0" baseline="0" dirty="0"/>
                  <a:t> a metade das vezes.</a:t>
                </a:r>
                <a:endParaRPr lang="pt-BR"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endParaRPr lang="pt-BR" dirty="0"/>
              </a:p>
              <a:p>
                <a:endParaRPr lang="pt-BR"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(1.3.1) </a:t>
                </a:r>
                <a:r>
                  <a:rPr lang="pt-BR" i="0">
                    <a:latin typeface="Cambria Math" panose="02040503050406030204" pitchFamily="18" charset="0"/>
                  </a:rPr>
                  <a:t>(2𝑞−1)+𝑟(2−4𝑞)</a:t>
                </a:r>
                <a:endParaRPr lang="pt-BR" dirty="0"/>
              </a:p>
              <a:p>
                <a:endParaRPr lang="pt-BR" dirty="0"/>
              </a:p>
              <a:p>
                <a:endParaRPr lang="pt-BR" dirty="0"/>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35</a:t>
            </a:fld>
            <a:endParaRPr lang="pt-BR"/>
          </a:p>
        </p:txBody>
      </p:sp>
    </p:spTree>
    <p:extLst>
      <p:ext uri="{BB962C8B-B14F-4D97-AF65-F5344CB8AC3E}">
        <p14:creationId xmlns:p14="http://schemas.microsoft.com/office/powerpoint/2010/main" val="12649376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Intro: </a:t>
                </a:r>
                <a:r>
                  <a:rPr lang="pt-BR" b="0" dirty="0"/>
                  <a:t>lembre-se que </a:t>
                </a:r>
                <a:r>
                  <a:rPr lang="pt-BR" dirty="0"/>
                  <a:t>(1.3.1) </a:t>
                </a:r>
                <a14:m>
                  <m:oMath xmlns:m="http://schemas.openxmlformats.org/officeDocument/2006/math">
                    <m:d>
                      <m:dPr>
                        <m:ctrlPr>
                          <a:rPr lang="pt-BR" i="1" smtClean="0">
                            <a:latin typeface="Cambria Math" panose="02040503050406030204" pitchFamily="18" charset="0"/>
                          </a:rPr>
                        </m:ctrlPr>
                      </m:dPr>
                      <m:e>
                        <m:r>
                          <a:rPr lang="pt-BR" i="1">
                            <a:latin typeface="Cambria Math" panose="02040503050406030204" pitchFamily="18" charset="0"/>
                          </a:rPr>
                          <m:t>2</m:t>
                        </m:r>
                        <m:r>
                          <a:rPr lang="pt-BR" i="1">
                            <a:latin typeface="Cambria Math" panose="02040503050406030204" pitchFamily="18" charset="0"/>
                          </a:rPr>
                          <m:t>𝑞</m:t>
                        </m:r>
                        <m:r>
                          <a:rPr lang="pt-BR" i="1">
                            <a:latin typeface="Cambria Math" panose="02040503050406030204" pitchFamily="18" charset="0"/>
                          </a:rPr>
                          <m:t>−1</m:t>
                        </m:r>
                      </m:e>
                    </m:d>
                    <m:r>
                      <a:rPr lang="pt-BR" i="1">
                        <a:latin typeface="Cambria Math" panose="02040503050406030204" pitchFamily="18" charset="0"/>
                      </a:rPr>
                      <m:t>+</m:t>
                    </m:r>
                    <m:r>
                      <a:rPr lang="pt-BR" i="1">
                        <a:latin typeface="Cambria Math" panose="02040503050406030204" pitchFamily="18" charset="0"/>
                      </a:rPr>
                      <m:t>𝑟</m:t>
                    </m:r>
                    <m:r>
                      <a:rPr lang="pt-BR" i="1">
                        <a:latin typeface="Cambria Math" panose="02040503050406030204" pitchFamily="18" charset="0"/>
                      </a:rPr>
                      <m:t>(2−4</m:t>
                    </m:r>
                    <m:r>
                      <a:rPr lang="pt-BR" i="1">
                        <a:latin typeface="Cambria Math" panose="02040503050406030204" pitchFamily="18" charset="0"/>
                      </a:rPr>
                      <m:t>𝑞</m:t>
                    </m:r>
                    <m:r>
                      <a:rPr lang="pt-BR" i="1">
                        <a:latin typeface="Cambria Math" panose="02040503050406030204" pitchFamily="18" charset="0"/>
                      </a:rPr>
                      <m:t>)</m:t>
                    </m:r>
                  </m:oMath>
                </a14:m>
                <a:endParaRPr lang="pt-BR" dirty="0"/>
              </a:p>
              <a:p>
                <a:endParaRPr lang="pt-BR" dirty="0"/>
              </a:p>
              <a:p>
                <a:endParaRPr lang="pt-BR"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(1.3.1) </a:t>
                </a:r>
                <a:r>
                  <a:rPr lang="pt-BR" i="0">
                    <a:latin typeface="Cambria Math" panose="02040503050406030204" pitchFamily="18" charset="0"/>
                  </a:rPr>
                  <a:t>(2𝑞−1)+𝑟(2−4𝑞)</a:t>
                </a:r>
                <a:endParaRPr lang="pt-BR" dirty="0"/>
              </a:p>
              <a:p>
                <a:endParaRPr lang="pt-BR" dirty="0"/>
              </a:p>
              <a:p>
                <a:endParaRPr lang="pt-BR" dirty="0"/>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36</a:t>
            </a:fld>
            <a:endParaRPr lang="pt-BR"/>
          </a:p>
        </p:txBody>
      </p:sp>
    </p:spTree>
    <p:extLst>
      <p:ext uri="{BB962C8B-B14F-4D97-AF65-F5344CB8AC3E}">
        <p14:creationId xmlns:p14="http://schemas.microsoft.com/office/powerpoint/2010/main" val="10730188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noProof="0" dirty="0" err="1"/>
              <a:t>Intro</a:t>
            </a:r>
            <a:r>
              <a:rPr lang="pt-BR" b="1" noProof="0" dirty="0"/>
              <a:t>:</a:t>
            </a:r>
            <a:r>
              <a:rPr lang="pt-BR" b="0" noProof="0" dirty="0"/>
              <a:t> Agora vamos generalizar o problema com dois jogadores utilizando um número arbitrário de estratégias puras</a:t>
            </a:r>
            <a:endParaRPr lang="pt-BR" b="0" dirty="0"/>
          </a:p>
        </p:txBody>
      </p:sp>
      <p:sp>
        <p:nvSpPr>
          <p:cNvPr id="4" name="Slide Number Placeholder 3"/>
          <p:cNvSpPr>
            <a:spLocks noGrp="1"/>
          </p:cNvSpPr>
          <p:nvPr>
            <p:ph type="sldNum" sz="quarter" idx="5"/>
          </p:nvPr>
        </p:nvSpPr>
        <p:spPr/>
        <p:txBody>
          <a:bodyPr/>
          <a:lstStyle/>
          <a:p>
            <a:fld id="{B2DE22FB-4F32-4F44-9195-D0BEF89D065E}" type="slidenum">
              <a:rPr lang="pt-BR" smtClean="0"/>
              <a:t>37</a:t>
            </a:fld>
            <a:endParaRPr lang="pt-BR"/>
          </a:p>
        </p:txBody>
      </p:sp>
    </p:spTree>
    <p:extLst>
      <p:ext uri="{BB962C8B-B14F-4D97-AF65-F5344CB8AC3E}">
        <p14:creationId xmlns:p14="http://schemas.microsoft.com/office/powerpoint/2010/main" val="2438630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pt-BR" b="1" dirty="0"/>
                  <a:t>Conc.: </a:t>
                </a:r>
                <a:r>
                  <a:rPr lang="pt-BR" dirty="0"/>
                  <a:t>(1.3.2) denota o payoff esperado de o jogador 1 jogar </a:t>
                </a:r>
                <a:r>
                  <a:rPr lang="pt-BR" b="1" dirty="0"/>
                  <a:t>com certeza </a:t>
                </a:r>
                <a:r>
                  <a:rPr lang="pt-BR" dirty="0"/>
                  <a:t>a estratégia </a:t>
                </a:r>
                <a14:m>
                  <m:oMath xmlns:m="http://schemas.openxmlformats.org/officeDocument/2006/math">
                    <m:sSub>
                      <m:sSubPr>
                        <m:ctrlPr>
                          <a:rPr lang="pt-BR" b="0" i="1" smtClean="0">
                            <a:latin typeface="Cambria Math" panose="02040503050406030204" pitchFamily="18" charset="0"/>
                          </a:rPr>
                        </m:ctrlPr>
                      </m:sSubPr>
                      <m:e>
                        <m:r>
                          <a:rPr lang="pt-BR" b="0" i="1" smtClean="0">
                            <a:latin typeface="Cambria Math" panose="02040503050406030204" pitchFamily="18" charset="0"/>
                          </a:rPr>
                          <m:t>𝑠</m:t>
                        </m:r>
                      </m:e>
                      <m:sub>
                        <m:r>
                          <a:rPr lang="pt-BR" b="0" i="1" smtClean="0">
                            <a:latin typeface="Cambria Math" panose="02040503050406030204" pitchFamily="18" charset="0"/>
                          </a:rPr>
                          <m:t>1</m:t>
                        </m:r>
                        <m:r>
                          <a:rPr lang="pt-BR" b="0" i="1" smtClean="0">
                            <a:latin typeface="Cambria Math" panose="02040503050406030204" pitchFamily="18" charset="0"/>
                          </a:rPr>
                          <m:t>𝑗</m:t>
                        </m:r>
                      </m:sub>
                    </m:sSub>
                  </m:oMath>
                </a14:m>
                <a:r>
                  <a:rPr lang="pt-BR" dirty="0"/>
                  <a:t>, mas</a:t>
                </a:r>
                <a:r>
                  <a:rPr lang="pt-BR" baseline="0" dirty="0"/>
                  <a:t> </a:t>
                </a:r>
                <a:r>
                  <a:rPr lang="pt-BR" dirty="0"/>
                  <a:t>dado que há</a:t>
                </a:r>
                <a:r>
                  <a:rPr lang="pt-BR" baseline="0" dirty="0"/>
                  <a:t> incerteza sobre qual estratégia o jogador 2 jogará</a:t>
                </a:r>
                <a:endParaRPr lang="pt-BR" dirty="0"/>
              </a:p>
            </p:txBody>
          </p:sp>
        </mc:Choice>
        <mc:Fallback xmlns="">
          <p:sp>
            <p:nvSpPr>
              <p:cNvPr id="3" name="Notes Placeholder 2"/>
              <p:cNvSpPr>
                <a:spLocks noGrp="1"/>
              </p:cNvSpPr>
              <p:nvPr>
                <p:ph type="body" idx="1"/>
              </p:nvPr>
            </p:nvSpPr>
            <p:spPr/>
            <p:txBody>
              <a:bodyPr/>
              <a:lstStyle/>
              <a:p>
                <a:r>
                  <a:rPr lang="pt-BR" dirty="0"/>
                  <a:t>(1.3.2) denota o payoff esperado de o jogador 1 jogar </a:t>
                </a:r>
                <a:r>
                  <a:rPr lang="pt-BR" b="1" dirty="0"/>
                  <a:t>com certeza </a:t>
                </a:r>
                <a:r>
                  <a:rPr lang="pt-BR" dirty="0"/>
                  <a:t>a estratégia </a:t>
                </a:r>
                <a:r>
                  <a:rPr lang="pt-BR" b="0" i="0">
                    <a:latin typeface="Cambria Math" panose="02040503050406030204" pitchFamily="18" charset="0"/>
                  </a:rPr>
                  <a:t>𝑠_1𝑗</a:t>
                </a:r>
                <a:r>
                  <a:rPr lang="pt-BR" dirty="0"/>
                  <a:t>, mas</a:t>
                </a:r>
                <a:r>
                  <a:rPr lang="pt-BR" baseline="0" dirty="0"/>
                  <a:t> </a:t>
                </a:r>
                <a:r>
                  <a:rPr lang="pt-BR" dirty="0"/>
                  <a:t>dado que há</a:t>
                </a:r>
                <a:r>
                  <a:rPr lang="pt-BR" baseline="0" dirty="0"/>
                  <a:t> incerteza sobre qual estratégia o jogador 2 jogará</a:t>
                </a:r>
                <a:endParaRPr lang="pt-BR" dirty="0"/>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38</a:t>
            </a:fld>
            <a:endParaRPr lang="pt-BR"/>
          </a:p>
        </p:txBody>
      </p:sp>
    </p:spTree>
    <p:extLst>
      <p:ext uri="{BB962C8B-B14F-4D97-AF65-F5344CB8AC3E}">
        <p14:creationId xmlns:p14="http://schemas.microsoft.com/office/powerpoint/2010/main" val="37362430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err="1"/>
              <a:t>Perg</a:t>
            </a:r>
            <a:r>
              <a:rPr lang="pt-BR" b="1" dirty="0"/>
              <a:t>.:</a:t>
            </a:r>
            <a:r>
              <a:rPr lang="pt-BR" dirty="0"/>
              <a:t> Mas e se o jogador 1 atribuir probabilidades a cada uma das estratégias do seu espaço de estratégias, como fica seu payoff esperado?</a:t>
            </a:r>
          </a:p>
          <a:p>
            <a:endParaRPr lang="pt-BR" dirty="0"/>
          </a:p>
          <a:p>
            <a:r>
              <a:rPr lang="pt-BR" b="1" dirty="0"/>
              <a:t>Resp.:</a:t>
            </a:r>
            <a:r>
              <a:rPr lang="pt-BR" dirty="0"/>
              <a:t> ver próximo slide.</a:t>
            </a:r>
          </a:p>
        </p:txBody>
      </p:sp>
      <p:sp>
        <p:nvSpPr>
          <p:cNvPr id="4" name="Slide Number Placeholder 3"/>
          <p:cNvSpPr>
            <a:spLocks noGrp="1"/>
          </p:cNvSpPr>
          <p:nvPr>
            <p:ph type="sldNum" sz="quarter" idx="5"/>
          </p:nvPr>
        </p:nvSpPr>
        <p:spPr/>
        <p:txBody>
          <a:bodyPr/>
          <a:lstStyle/>
          <a:p>
            <a:fld id="{B2DE22FB-4F32-4F44-9195-D0BEF89D065E}" type="slidenum">
              <a:rPr lang="pt-BR" smtClean="0"/>
              <a:t>39</a:t>
            </a:fld>
            <a:endParaRPr lang="pt-BR"/>
          </a:p>
        </p:txBody>
      </p:sp>
    </p:spTree>
    <p:extLst>
      <p:ext uri="{BB962C8B-B14F-4D97-AF65-F5344CB8AC3E}">
        <p14:creationId xmlns:p14="http://schemas.microsoft.com/office/powerpoint/2010/main" val="920695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a:t>Conc.: </a:t>
            </a:r>
            <a:r>
              <a:rPr lang="pt-BR" dirty="0"/>
              <a:t>Note que isso é a generalização do que fizemos 8 slides antes</a:t>
            </a:r>
          </a:p>
        </p:txBody>
      </p:sp>
      <p:sp>
        <p:nvSpPr>
          <p:cNvPr id="4" name="Slide Number Placeholder 3"/>
          <p:cNvSpPr>
            <a:spLocks noGrp="1"/>
          </p:cNvSpPr>
          <p:nvPr>
            <p:ph type="sldNum" sz="quarter" idx="5"/>
          </p:nvPr>
        </p:nvSpPr>
        <p:spPr/>
        <p:txBody>
          <a:bodyPr/>
          <a:lstStyle/>
          <a:p>
            <a:fld id="{B2DE22FB-4F32-4F44-9195-D0BEF89D065E}" type="slidenum">
              <a:rPr lang="pt-BR" smtClean="0"/>
              <a:t>40</a:t>
            </a:fld>
            <a:endParaRPr lang="pt-BR"/>
          </a:p>
        </p:txBody>
      </p:sp>
    </p:spTree>
    <p:extLst>
      <p:ext uri="{BB962C8B-B14F-4D97-AF65-F5344CB8AC3E}">
        <p14:creationId xmlns:p14="http://schemas.microsoft.com/office/powerpoint/2010/main" val="34635848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   H     T</a:t>
            </a:r>
          </a:p>
          <a:p>
            <a:r>
              <a:rPr lang="pt-BR" dirty="0"/>
              <a:t>H (-1,1) (1,-1)</a:t>
            </a:r>
          </a:p>
          <a:p>
            <a:r>
              <a:rPr lang="pt-BR" dirty="0"/>
              <a:t>T  (1,-1) (-1,1)</a:t>
            </a:r>
          </a:p>
        </p:txBody>
      </p:sp>
      <p:sp>
        <p:nvSpPr>
          <p:cNvPr id="4" name="Slide Number Placeholder 3"/>
          <p:cNvSpPr>
            <a:spLocks noGrp="1"/>
          </p:cNvSpPr>
          <p:nvPr>
            <p:ph type="sldNum" sz="quarter" idx="5"/>
          </p:nvPr>
        </p:nvSpPr>
        <p:spPr/>
        <p:txBody>
          <a:bodyPr/>
          <a:lstStyle/>
          <a:p>
            <a:fld id="{B2DE22FB-4F32-4F44-9195-D0BEF89D065E}" type="slidenum">
              <a:rPr lang="pt-BR" smtClean="0"/>
              <a:t>41</a:t>
            </a:fld>
            <a:endParaRPr lang="pt-BR"/>
          </a:p>
        </p:txBody>
      </p:sp>
    </p:spTree>
    <p:extLst>
      <p:ext uri="{BB962C8B-B14F-4D97-AF65-F5344CB8AC3E}">
        <p14:creationId xmlns:p14="http://schemas.microsoft.com/office/powerpoint/2010/main" val="3770537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pt-BR" dirty="0"/>
                  <a:t>* i.e., para</a:t>
                </a:r>
                <a:r>
                  <a:rPr lang="pt-BR" baseline="0" dirty="0"/>
                  <a:t> uma estratégia mista ser melhor resposta a </a:t>
                </a:r>
                <a14:m>
                  <m:oMath xmlns:m="http://schemas.openxmlformats.org/officeDocument/2006/math">
                    <m:sSub>
                      <m:sSubPr>
                        <m:ctrlPr>
                          <a:rPr lang="pt-BR" b="0" i="1" baseline="0" smtClean="0">
                            <a:latin typeface="Cambria Math" panose="02040503050406030204" pitchFamily="18" charset="0"/>
                          </a:rPr>
                        </m:ctrlPr>
                      </m:sSubPr>
                      <m:e>
                        <m:r>
                          <a:rPr lang="pt-BR" b="0" i="1" baseline="0" smtClean="0">
                            <a:latin typeface="Cambria Math" panose="02040503050406030204" pitchFamily="18" charset="0"/>
                          </a:rPr>
                          <m:t>𝑝</m:t>
                        </m:r>
                      </m:e>
                      <m:sub>
                        <m:r>
                          <a:rPr lang="pt-BR" b="0" i="1" baseline="0" smtClean="0">
                            <a:latin typeface="Cambria Math" panose="02040503050406030204" pitchFamily="18" charset="0"/>
                          </a:rPr>
                          <m:t>2</m:t>
                        </m:r>
                      </m:sub>
                    </m:sSub>
                  </m:oMath>
                </a14:m>
                <a:r>
                  <a:rPr lang="pt-BR" dirty="0"/>
                  <a:t> ela deve atribuir probabilidade não nula a uma dada</a:t>
                </a:r>
                <a:r>
                  <a:rPr lang="pt-BR" baseline="0" dirty="0"/>
                  <a:t> estratégia pura </a:t>
                </a:r>
                <a14:m>
                  <m:oMath xmlns:m="http://schemas.openxmlformats.org/officeDocument/2006/math">
                    <m:sSub>
                      <m:sSubPr>
                        <m:ctrlPr>
                          <a:rPr lang="pt-BR" b="0" i="1" baseline="0" smtClean="0">
                            <a:latin typeface="Cambria Math" panose="02040503050406030204" pitchFamily="18" charset="0"/>
                          </a:rPr>
                        </m:ctrlPr>
                      </m:sSubPr>
                      <m:e>
                        <m:r>
                          <a:rPr lang="pt-BR" b="0" i="1" baseline="0" smtClean="0">
                            <a:latin typeface="Cambria Math" panose="02040503050406030204" pitchFamily="18" charset="0"/>
                          </a:rPr>
                          <m:t>𝑠</m:t>
                        </m:r>
                      </m:e>
                      <m:sub>
                        <m:r>
                          <a:rPr lang="pt-BR" b="0" i="1" baseline="0" smtClean="0">
                            <a:latin typeface="Cambria Math" panose="02040503050406030204" pitchFamily="18" charset="0"/>
                          </a:rPr>
                          <m:t>1</m:t>
                        </m:r>
                        <m:r>
                          <a:rPr lang="pt-BR" b="0" i="1" baseline="0" smtClean="0">
                            <a:latin typeface="Cambria Math" panose="02040503050406030204" pitchFamily="18" charset="0"/>
                          </a:rPr>
                          <m:t>𝑗</m:t>
                        </m:r>
                      </m:sub>
                    </m:sSub>
                  </m:oMath>
                </a14:m>
                <a:r>
                  <a:rPr lang="pt-BR" dirty="0"/>
                  <a:t> somente se o payoff esperado de jogar essa estratégia pura for pelo menos tão alto quanto o de jogar qualquer outra estratégia </a:t>
                </a:r>
                <a14:m>
                  <m:oMath xmlns:m="http://schemas.openxmlformats.org/officeDocument/2006/math">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𝑠</m:t>
                        </m:r>
                      </m:e>
                      <m:sub>
                        <m:r>
                          <a:rPr lang="pt-BR" b="0" i="1" noProof="0" smtClean="0">
                            <a:latin typeface="Cambria Math" panose="02040503050406030204" pitchFamily="18" charset="0"/>
                          </a:rPr>
                          <m:t>1</m:t>
                        </m:r>
                        <m:sSup>
                          <m:sSupPr>
                            <m:ctrlPr>
                              <a:rPr lang="pt-BR" b="0" i="1" noProof="0" smtClean="0">
                                <a:latin typeface="Cambria Math" panose="02040503050406030204" pitchFamily="18" charset="0"/>
                              </a:rPr>
                            </m:ctrlPr>
                          </m:sSupPr>
                          <m:e>
                            <m:r>
                              <a:rPr lang="pt-BR" b="0" i="1" noProof="0" smtClean="0">
                                <a:latin typeface="Cambria Math" panose="02040503050406030204" pitchFamily="18" charset="0"/>
                              </a:rPr>
                              <m:t>𝑗</m:t>
                            </m:r>
                          </m:e>
                          <m:sup>
                            <m:r>
                              <a:rPr lang="pt-BR" b="0" i="1" noProof="0" smtClean="0">
                                <a:latin typeface="Cambria Math" panose="02040503050406030204" pitchFamily="18" charset="0"/>
                              </a:rPr>
                              <m:t>′</m:t>
                            </m:r>
                          </m:sup>
                        </m:sSup>
                      </m:sub>
                    </m:sSub>
                  </m:oMath>
                </a14:m>
                <a:r>
                  <a:rPr lang="pt-BR" dirty="0"/>
                  <a:t> </a:t>
                </a:r>
                <a14:m>
                  <m:oMath xmlns:m="http://schemas.openxmlformats.org/officeDocument/2006/math">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𝑆</m:t>
                        </m:r>
                      </m:e>
                      <m:sub>
                        <m:r>
                          <a:rPr lang="en-US" b="0" i="1" dirty="0" smtClean="0">
                            <a:latin typeface="Cambria Math" panose="02040503050406030204" pitchFamily="18" charset="0"/>
                          </a:rPr>
                          <m:t>1</m:t>
                        </m:r>
                      </m:sub>
                    </m:sSub>
                  </m:oMath>
                </a14:m>
                <a:r>
                  <a:rPr lang="pt-BR" dirty="0"/>
                  <a:t>. Ou seja, se a estratégia pura for melhor resposta a </a:t>
                </a:r>
                <a14:m>
                  <m:oMath xmlns:m="http://schemas.openxmlformats.org/officeDocument/2006/math">
                    <m:sSub>
                      <m:sSubPr>
                        <m:ctrlPr>
                          <a:rPr lang="pt-BR" b="0" i="1" smtClean="0">
                            <a:latin typeface="Cambria Math" panose="02040503050406030204" pitchFamily="18" charset="0"/>
                          </a:rPr>
                        </m:ctrlPr>
                      </m:sSubPr>
                      <m:e>
                        <m:r>
                          <a:rPr lang="pt-BR" b="0" i="1" smtClean="0">
                            <a:latin typeface="Cambria Math" panose="02040503050406030204" pitchFamily="18" charset="0"/>
                          </a:rPr>
                          <m:t>𝑝</m:t>
                        </m:r>
                      </m:e>
                      <m:sub>
                        <m:r>
                          <a:rPr lang="pt-BR" b="0" i="1" smtClean="0">
                            <a:latin typeface="Cambria Math" panose="02040503050406030204" pitchFamily="18" charset="0"/>
                          </a:rPr>
                          <m:t>2</m:t>
                        </m:r>
                      </m:sub>
                    </m:sSub>
                  </m:oMath>
                </a14:m>
                <a:endParaRPr lang="pt-BR" dirty="0"/>
              </a:p>
            </p:txBody>
          </p:sp>
        </mc:Choice>
        <mc:Fallback xmlns="">
          <p:sp>
            <p:nvSpPr>
              <p:cNvPr id="3" name="Notes Placeholder 2"/>
              <p:cNvSpPr>
                <a:spLocks noGrp="1"/>
              </p:cNvSpPr>
              <p:nvPr>
                <p:ph type="body" idx="1"/>
              </p:nvPr>
            </p:nvSpPr>
            <p:spPr/>
            <p:txBody>
              <a:bodyPr/>
              <a:lstStyle/>
              <a:p>
                <a:r>
                  <a:rPr lang="pt-BR" dirty="0"/>
                  <a:t>* i.e., para</a:t>
                </a:r>
                <a:r>
                  <a:rPr lang="pt-BR" baseline="0" dirty="0"/>
                  <a:t> uma estratégia mista ser melhor resposta a </a:t>
                </a:r>
                <a:r>
                  <a:rPr lang="pt-BR" b="0" i="0" baseline="0">
                    <a:latin typeface="Cambria Math" panose="02040503050406030204" pitchFamily="18" charset="0"/>
                  </a:rPr>
                  <a:t>𝑝_2</a:t>
                </a:r>
                <a:r>
                  <a:rPr lang="pt-BR" dirty="0"/>
                  <a:t> ela deve atribuir probabilidade não nula a uma dada</a:t>
                </a:r>
                <a:r>
                  <a:rPr lang="pt-BR" baseline="0" dirty="0"/>
                  <a:t> estratégia pura </a:t>
                </a:r>
                <a:r>
                  <a:rPr lang="pt-BR" b="0" i="0" baseline="0">
                    <a:latin typeface="Cambria Math" panose="02040503050406030204" pitchFamily="18" charset="0"/>
                  </a:rPr>
                  <a:t>𝑠_1𝑗</a:t>
                </a:r>
                <a:r>
                  <a:rPr lang="pt-BR" dirty="0"/>
                  <a:t> somente se o payoff esperado de jogar essa estratégia pura for pelo menos tão alto quanto o de jogar qualquer outra estratégia </a:t>
                </a:r>
                <a:r>
                  <a:rPr lang="pt-BR" b="0" i="0" noProof="0">
                    <a:latin typeface="Cambria Math" panose="02040503050406030204" pitchFamily="18" charset="0"/>
                  </a:rPr>
                  <a:t>𝑠_(1𝑗^′ )</a:t>
                </a:r>
                <a:r>
                  <a:rPr lang="pt-BR" dirty="0"/>
                  <a:t> </a:t>
                </a:r>
                <a:r>
                  <a:rPr lang="en-US" b="0" i="0" dirty="0">
                    <a:latin typeface="Cambria Math" panose="02040503050406030204" pitchFamily="18" charset="0"/>
                  </a:rPr>
                  <a:t>∈𝑆_1</a:t>
                </a:r>
                <a:r>
                  <a:rPr lang="pt-BR" dirty="0"/>
                  <a:t>. Ou seja, se a estratégia pura for melhor resposta a </a:t>
                </a:r>
                <a:r>
                  <a:rPr lang="pt-BR" b="0" i="0">
                    <a:latin typeface="Cambria Math" panose="02040503050406030204" pitchFamily="18" charset="0"/>
                  </a:rPr>
                  <a:t>𝑝_2</a:t>
                </a:r>
                <a:endParaRPr lang="pt-BR" dirty="0"/>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42</a:t>
            </a:fld>
            <a:endParaRPr lang="pt-BR"/>
          </a:p>
        </p:txBody>
      </p:sp>
    </p:spTree>
    <p:extLst>
      <p:ext uri="{BB962C8B-B14F-4D97-AF65-F5344CB8AC3E}">
        <p14:creationId xmlns:p14="http://schemas.microsoft.com/office/powerpoint/2010/main" val="9433187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2DE22FB-4F32-4F44-9195-D0BEF89D065E}" type="slidenum">
              <a:rPr lang="pt-BR" smtClean="0"/>
              <a:t>44</a:t>
            </a:fld>
            <a:endParaRPr lang="pt-BR"/>
          </a:p>
        </p:txBody>
      </p:sp>
    </p:spTree>
    <p:extLst>
      <p:ext uri="{BB962C8B-B14F-4D97-AF65-F5344CB8AC3E}">
        <p14:creationId xmlns:p14="http://schemas.microsoft.com/office/powerpoint/2010/main" val="1677802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pt-BR" b="1" dirty="0"/>
                  <a:t>Conc.:</a:t>
                </a:r>
                <a:r>
                  <a:rPr lang="pt-BR" dirty="0"/>
                  <a:t> Outros exemplos são pôquer, futebol, batalha, etc. No pôquer, uma questão análoga é o quanto blefar. Se o jogador </a:t>
                </a:r>
                <a14:m>
                  <m:oMath xmlns:m="http://schemas.openxmlformats.org/officeDocument/2006/math">
                    <m:r>
                      <a:rPr lang="pt-BR" b="0" i="1" smtClean="0">
                        <a:latin typeface="Cambria Math" panose="02040503050406030204" pitchFamily="18" charset="0"/>
                      </a:rPr>
                      <m:t>𝑖</m:t>
                    </m:r>
                  </m:oMath>
                </a14:m>
                <a:r>
                  <a:rPr lang="pt-BR" dirty="0"/>
                  <a:t> é conhecido</a:t>
                </a:r>
                <a:r>
                  <a:rPr lang="pt-BR" baseline="0" dirty="0"/>
                  <a:t> por nunca blefar, seus oponentes saberão que devem </a:t>
                </a:r>
                <a:r>
                  <a:rPr lang="pt-BR" sz="1200" b="0" i="0" kern="1200" dirty="0">
                    <a:solidFill>
                      <a:schemeClr val="tx1"/>
                    </a:solidFill>
                    <a:effectLst/>
                    <a:latin typeface="+mn-lt"/>
                    <a:ea typeface="+mn-ea"/>
                    <a:cs typeface="+mn-cs"/>
                  </a:rPr>
                  <a:t>desistir da mão (</a:t>
                </a:r>
                <a:r>
                  <a:rPr lang="pt-BR" sz="1200" b="0" i="0" kern="1200" dirty="0" err="1">
                    <a:solidFill>
                      <a:schemeClr val="tx1"/>
                    </a:solidFill>
                    <a:effectLst/>
                    <a:latin typeface="+mn-lt"/>
                    <a:ea typeface="+mn-ea"/>
                    <a:cs typeface="+mn-cs"/>
                  </a:rPr>
                  <a:t>fold</a:t>
                </a:r>
                <a:r>
                  <a:rPr lang="pt-BR" sz="1200" b="0" i="0" kern="1200" dirty="0">
                    <a:solidFill>
                      <a:schemeClr val="tx1"/>
                    </a:solidFill>
                    <a:effectLst/>
                    <a:latin typeface="+mn-lt"/>
                    <a:ea typeface="+mn-ea"/>
                    <a:cs typeface="+mn-cs"/>
                  </a:rPr>
                  <a:t>) sempre que </a:t>
                </a:r>
                <a14:m>
                  <m:oMath xmlns:m="http://schemas.openxmlformats.org/officeDocument/2006/math">
                    <m:r>
                      <a:rPr lang="pt-BR" sz="1200" b="0" i="1" kern="1200" smtClean="0">
                        <a:solidFill>
                          <a:schemeClr val="tx1"/>
                        </a:solidFill>
                        <a:effectLst/>
                        <a:latin typeface="Cambria Math" panose="02040503050406030204" pitchFamily="18" charset="0"/>
                        <a:ea typeface="+mn-ea"/>
                        <a:cs typeface="+mn-cs"/>
                      </a:rPr>
                      <m:t>𝑖</m:t>
                    </m:r>
                  </m:oMath>
                </a14:m>
                <a:r>
                  <a:rPr lang="pt-BR" dirty="0"/>
                  <a:t> apostar alto. Blefar frequentemente também é uma estratégia</a:t>
                </a:r>
                <a:r>
                  <a:rPr lang="pt-BR" baseline="0" dirty="0"/>
                  <a:t> perdedora.</a:t>
                </a:r>
              </a:p>
              <a:p>
                <a:endParaRPr lang="pt-BR" baseline="0" dirty="0"/>
              </a:p>
              <a:p>
                <a:endParaRPr lang="pt-BR" dirty="0"/>
              </a:p>
            </p:txBody>
          </p:sp>
        </mc:Choice>
        <mc:Fallback xmlns="">
          <p:sp>
            <p:nvSpPr>
              <p:cNvPr id="3" name="Notes Placeholder 2"/>
              <p:cNvSpPr>
                <a:spLocks noGrp="1"/>
              </p:cNvSpPr>
              <p:nvPr>
                <p:ph type="body" idx="1"/>
              </p:nvPr>
            </p:nvSpPr>
            <p:spPr/>
            <p:txBody>
              <a:bodyPr/>
              <a:lstStyle/>
              <a:p>
                <a:r>
                  <a:rPr lang="pt-BR" dirty="0"/>
                  <a:t>Pôquer, futebol, batalha, etc. No pôquer, uma questão análoga é o quanto blefar. Se o jogador </a:t>
                </a:r>
                <a:r>
                  <a:rPr lang="pt-BR" b="0" i="0">
                    <a:latin typeface="Cambria Math" panose="02040503050406030204" pitchFamily="18" charset="0"/>
                  </a:rPr>
                  <a:t>𝑖</a:t>
                </a:r>
                <a:r>
                  <a:rPr lang="pt-BR" dirty="0"/>
                  <a:t> é conhecido</a:t>
                </a:r>
                <a:r>
                  <a:rPr lang="pt-BR" baseline="0" dirty="0"/>
                  <a:t> por nunca blefar, seus oponentes saberão que devem </a:t>
                </a:r>
                <a:r>
                  <a:rPr lang="pt-BR" sz="1200" b="0" i="0" kern="1200" dirty="0">
                    <a:solidFill>
                      <a:schemeClr val="tx1"/>
                    </a:solidFill>
                    <a:effectLst/>
                    <a:latin typeface="+mn-lt"/>
                    <a:ea typeface="+mn-ea"/>
                    <a:cs typeface="+mn-cs"/>
                  </a:rPr>
                  <a:t>desistir da mão (</a:t>
                </a:r>
                <a:r>
                  <a:rPr lang="pt-BR" sz="1200" b="0" i="0" kern="1200" dirty="0" err="1">
                    <a:solidFill>
                      <a:schemeClr val="tx1"/>
                    </a:solidFill>
                    <a:effectLst/>
                    <a:latin typeface="+mn-lt"/>
                    <a:ea typeface="+mn-ea"/>
                    <a:cs typeface="+mn-cs"/>
                  </a:rPr>
                  <a:t>fold</a:t>
                </a:r>
                <a:r>
                  <a:rPr lang="pt-BR" sz="1200" b="0" i="0" kern="1200" dirty="0">
                    <a:solidFill>
                      <a:schemeClr val="tx1"/>
                    </a:solidFill>
                    <a:effectLst/>
                    <a:latin typeface="+mn-lt"/>
                    <a:ea typeface="+mn-ea"/>
                    <a:cs typeface="+mn-cs"/>
                  </a:rPr>
                  <a:t>) sempre que </a:t>
                </a:r>
                <a:r>
                  <a:rPr lang="pt-BR" sz="1200" b="0" i="0" kern="1200">
                    <a:solidFill>
                      <a:schemeClr val="tx1"/>
                    </a:solidFill>
                    <a:effectLst/>
                    <a:latin typeface="Cambria Math" panose="02040503050406030204" pitchFamily="18" charset="0"/>
                    <a:ea typeface="+mn-ea"/>
                    <a:cs typeface="+mn-cs"/>
                  </a:rPr>
                  <a:t>𝑖</a:t>
                </a:r>
                <a:r>
                  <a:rPr lang="pt-BR" dirty="0"/>
                  <a:t> apostar alto. Blefar frequentemente também é uma estratégia</a:t>
                </a:r>
                <a:r>
                  <a:rPr lang="pt-BR" baseline="0" dirty="0"/>
                  <a:t> perdedora.</a:t>
                </a:r>
              </a:p>
              <a:p>
                <a:endParaRPr lang="pt-BR" baseline="0" dirty="0"/>
              </a:p>
              <a:p>
                <a:endParaRPr lang="pt-BR" dirty="0"/>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12</a:t>
            </a:fld>
            <a:endParaRPr lang="pt-BR"/>
          </a:p>
        </p:txBody>
      </p:sp>
    </p:spTree>
    <p:extLst>
      <p:ext uri="{BB962C8B-B14F-4D97-AF65-F5344CB8AC3E}">
        <p14:creationId xmlns:p14="http://schemas.microsoft.com/office/powerpoint/2010/main" val="31254691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pt-BR" b="1" dirty="0"/>
                  <a:t>Conc.: </a:t>
                </a:r>
                <a:r>
                  <a:rPr lang="pt-BR" dirty="0"/>
                  <a:t>“A estratégia mista de cada jogador deve ser melhor resposta para a estratégia mista do outro jogador”. Isto é, para cada jogador </a:t>
                </a:r>
                <a14:m>
                  <m:oMath xmlns:m="http://schemas.openxmlformats.org/officeDocument/2006/math">
                    <m:r>
                      <a:rPr lang="pt-BR" b="0" i="1" smtClean="0">
                        <a:latin typeface="Cambria Math" panose="02040503050406030204" pitchFamily="18" charset="0"/>
                      </a:rPr>
                      <m:t>𝑖</m:t>
                    </m:r>
                  </m:oMath>
                </a14:m>
                <a:r>
                  <a:rPr lang="pt-BR" dirty="0"/>
                  <a:t>, dada a estratégia mista do outro jogador, não existe nenhuma distribuição de probabilidade </a:t>
                </a:r>
                <a14:m>
                  <m:oMath xmlns:m="http://schemas.openxmlformats.org/officeDocument/2006/math">
                    <m:sSub>
                      <m:sSubPr>
                        <m:ctrlPr>
                          <a:rPr lang="pt-BR" b="0" i="1" smtClean="0">
                            <a:latin typeface="Cambria Math" panose="02040503050406030204" pitchFamily="18" charset="0"/>
                          </a:rPr>
                        </m:ctrlPr>
                      </m:sSubPr>
                      <m:e>
                        <m:r>
                          <a:rPr lang="pt-BR" b="0" i="1" smtClean="0">
                            <a:latin typeface="Cambria Math" panose="02040503050406030204" pitchFamily="18" charset="0"/>
                          </a:rPr>
                          <m:t>𝑝</m:t>
                        </m:r>
                      </m:e>
                      <m:sub>
                        <m:r>
                          <a:rPr lang="pt-BR" b="0" i="1" smtClean="0">
                            <a:latin typeface="Cambria Math" panose="02040503050406030204" pitchFamily="18" charset="0"/>
                          </a:rPr>
                          <m:t>𝑖</m:t>
                        </m:r>
                      </m:sub>
                    </m:sSub>
                  </m:oMath>
                </a14:m>
                <a:r>
                  <a:rPr lang="pt-BR" dirty="0"/>
                  <a:t> que gere </a:t>
                </a:r>
                <a:r>
                  <a:rPr lang="pt-BR" dirty="0" err="1"/>
                  <a:t>payoffs</a:t>
                </a:r>
                <a:r>
                  <a:rPr lang="pt-BR" baseline="0" dirty="0"/>
                  <a:t> estritamente maiores que </a:t>
                </a:r>
                <a14:m>
                  <m:oMath xmlns:m="http://schemas.openxmlformats.org/officeDocument/2006/math">
                    <m:sSubSup>
                      <m:sSubSupPr>
                        <m:ctrlPr>
                          <a:rPr lang="pt-BR" b="0" i="1" noProof="0" smtClean="0">
                            <a:latin typeface="Cambria Math" panose="02040503050406030204" pitchFamily="18" charset="0"/>
                          </a:rPr>
                        </m:ctrlPr>
                      </m:sSubSupPr>
                      <m:e>
                        <m:r>
                          <a:rPr lang="pt-BR" b="0" i="1" noProof="0" smtClean="0">
                            <a:latin typeface="Cambria Math" panose="02040503050406030204" pitchFamily="18" charset="0"/>
                          </a:rPr>
                          <m:t>𝑝</m:t>
                        </m:r>
                      </m:e>
                      <m:sub>
                        <m:r>
                          <a:rPr lang="pt-BR" b="0" i="1" noProof="0" smtClean="0">
                            <a:latin typeface="Cambria Math" panose="02040503050406030204" pitchFamily="18" charset="0"/>
                          </a:rPr>
                          <m:t>𝑖</m:t>
                        </m:r>
                      </m:sub>
                      <m:sup>
                        <m:r>
                          <a:rPr lang="pt-BR" b="0" i="1" noProof="0" smtClean="0">
                            <a:latin typeface="Cambria Math" panose="02040503050406030204" pitchFamily="18" charset="0"/>
                          </a:rPr>
                          <m:t>∗</m:t>
                        </m:r>
                      </m:sup>
                    </m:sSubSup>
                  </m:oMath>
                </a14:m>
                <a:endParaRPr lang="pt-BR" dirty="0"/>
              </a:p>
            </p:txBody>
          </p:sp>
        </mc:Choice>
        <mc:Fallback xmlns="">
          <p:sp>
            <p:nvSpPr>
              <p:cNvPr id="3" name="Notes Placeholder 2"/>
              <p:cNvSpPr>
                <a:spLocks noGrp="1"/>
              </p:cNvSpPr>
              <p:nvPr>
                <p:ph type="body" idx="1"/>
              </p:nvPr>
            </p:nvSpPr>
            <p:spPr/>
            <p:txBody>
              <a:bodyPr/>
              <a:lstStyle/>
              <a:p>
                <a:r>
                  <a:rPr lang="pt-BR" b="1" dirty="0"/>
                  <a:t>Conc.: </a:t>
                </a:r>
                <a:r>
                  <a:rPr lang="pt-BR" dirty="0"/>
                  <a:t>“A estratégia mista de cada jogador deve ser melhor resposta para a estratégia mista do outro jogador”. Isto é, para cada jogador </a:t>
                </a:r>
                <a:r>
                  <a:rPr lang="pt-BR" b="0" i="0">
                    <a:latin typeface="Cambria Math" panose="02040503050406030204" pitchFamily="18" charset="0"/>
                  </a:rPr>
                  <a:t>𝑖</a:t>
                </a:r>
                <a:r>
                  <a:rPr lang="pt-BR" dirty="0"/>
                  <a:t>, dada a estratégia mista do outro jogador, não existe nenhuma distribuição de probabilidade </a:t>
                </a:r>
                <a:r>
                  <a:rPr lang="pt-BR" b="0" i="0">
                    <a:latin typeface="Cambria Math" panose="02040503050406030204" pitchFamily="18" charset="0"/>
                  </a:rPr>
                  <a:t>𝑝_𝑖</a:t>
                </a:r>
                <a:r>
                  <a:rPr lang="pt-BR" dirty="0"/>
                  <a:t> que gere </a:t>
                </a:r>
                <a:r>
                  <a:rPr lang="pt-BR" dirty="0" err="1"/>
                  <a:t>payoffs</a:t>
                </a:r>
                <a:r>
                  <a:rPr lang="pt-BR" baseline="0" dirty="0"/>
                  <a:t> estritamente maiores que </a:t>
                </a:r>
                <a:r>
                  <a:rPr lang="pt-BR" b="0" i="0" noProof="0">
                    <a:latin typeface="Cambria Math" panose="02040503050406030204" pitchFamily="18" charset="0"/>
                  </a:rPr>
                  <a:t>𝑝_𝑖^∗</a:t>
                </a:r>
                <a:endParaRPr lang="pt-BR" dirty="0"/>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45</a:t>
            </a:fld>
            <a:endParaRPr lang="pt-BR"/>
          </a:p>
        </p:txBody>
      </p:sp>
    </p:spTree>
    <p:extLst>
      <p:ext uri="{BB962C8B-B14F-4D97-AF65-F5344CB8AC3E}">
        <p14:creationId xmlns:p14="http://schemas.microsoft.com/office/powerpoint/2010/main" val="11882451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err="1"/>
              <a:t>Conc</a:t>
            </a:r>
            <a:r>
              <a:rPr lang="pt-BR" b="1" dirty="0"/>
              <a:t>: </a:t>
            </a:r>
            <a:r>
              <a:rPr lang="pt-BR" dirty="0"/>
              <a:t>Vamos aplicar essa definição ao Matching Pennies, completando aquele diagrama de 10 slides antes com a correspondência de melhor resposta do jogador 2. Nas provas passadas eu pedi para desenharem esses diagramas, então é bom praticar.</a:t>
            </a:r>
          </a:p>
        </p:txBody>
      </p:sp>
      <p:sp>
        <p:nvSpPr>
          <p:cNvPr id="4" name="Slide Number Placeholder 3"/>
          <p:cNvSpPr>
            <a:spLocks noGrp="1"/>
          </p:cNvSpPr>
          <p:nvPr>
            <p:ph type="sldNum" sz="quarter" idx="5"/>
          </p:nvPr>
        </p:nvSpPr>
        <p:spPr/>
        <p:txBody>
          <a:bodyPr/>
          <a:lstStyle/>
          <a:p>
            <a:fld id="{B2DE22FB-4F32-4F44-9195-D0BEF89D065E}" type="slidenum">
              <a:rPr lang="pt-BR" smtClean="0"/>
              <a:t>46</a:t>
            </a:fld>
            <a:endParaRPr lang="pt-BR"/>
          </a:p>
        </p:txBody>
      </p:sp>
    </p:spTree>
    <p:extLst>
      <p:ext uri="{BB962C8B-B14F-4D97-AF65-F5344CB8AC3E}">
        <p14:creationId xmlns:p14="http://schemas.microsoft.com/office/powerpoint/2010/main" val="7220591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pt-BR" b="1" dirty="0" err="1"/>
                  <a:t>Intro</a:t>
                </a:r>
                <a:r>
                  <a:rPr lang="pt-BR" b="1" dirty="0"/>
                  <a:t>: </a:t>
                </a:r>
                <a:r>
                  <a:rPr lang="pt-BR" dirty="0"/>
                  <a:t>agora vamos encontrar a correspondência de melhor resposta do jogador 2</a:t>
                </a:r>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pt-BR" b="0" i="1" noProof="0" smtClean="0">
                        <a:latin typeface="Cambria Math" panose="02040503050406030204" pitchFamily="18" charset="0"/>
                      </a:rPr>
                      <m:t>𝑟</m:t>
                    </m:r>
                    <m:r>
                      <a:rPr lang="pt-BR" b="0" i="1" noProof="0" smtClean="0">
                        <a:latin typeface="Cambria Math" panose="02040503050406030204" pitchFamily="18" charset="0"/>
                        <a:ea typeface="Cambria Math" panose="02040503050406030204" pitchFamily="18" charset="0"/>
                      </a:rPr>
                      <m:t>⋅1</m:t>
                    </m:r>
                    <m:r>
                      <a:rPr lang="pt-BR" b="0" i="1" noProof="0" smtClean="0">
                        <a:latin typeface="Cambria Math" panose="02040503050406030204" pitchFamily="18" charset="0"/>
                      </a:rPr>
                      <m:t>+</m:t>
                    </m:r>
                    <m:d>
                      <m:dPr>
                        <m:ctrlPr>
                          <a:rPr lang="pt-BR" b="0" i="1" noProof="0" smtClean="0">
                            <a:latin typeface="Cambria Math" panose="02040503050406030204" pitchFamily="18" charset="0"/>
                          </a:rPr>
                        </m:ctrlPr>
                      </m:dPr>
                      <m:e>
                        <m:r>
                          <a:rPr lang="pt-BR" b="0" i="1" noProof="0" smtClean="0">
                            <a:latin typeface="Cambria Math" panose="02040503050406030204" pitchFamily="18" charset="0"/>
                          </a:rPr>
                          <m:t>1−</m:t>
                        </m:r>
                        <m:r>
                          <a:rPr lang="pt-BR" b="0" i="1" noProof="0" smtClean="0">
                            <a:latin typeface="Cambria Math" panose="02040503050406030204" pitchFamily="18" charset="0"/>
                          </a:rPr>
                          <m:t>𝑟</m:t>
                        </m:r>
                      </m:e>
                    </m:d>
                    <m:r>
                      <a:rPr lang="pt-BR" b="0" i="1" noProof="0" smtClean="0">
                        <a:latin typeface="Cambria Math" panose="02040503050406030204" pitchFamily="18" charset="0"/>
                      </a:rPr>
                      <m:t>⋅</m:t>
                    </m:r>
                    <m:d>
                      <m:dPr>
                        <m:ctrlPr>
                          <a:rPr lang="pt-BR" b="0" i="1" noProof="0" smtClean="0">
                            <a:latin typeface="Cambria Math" panose="02040503050406030204" pitchFamily="18" charset="0"/>
                          </a:rPr>
                        </m:ctrlPr>
                      </m:dPr>
                      <m:e>
                        <m:r>
                          <a:rPr lang="pt-BR" b="0" i="1" noProof="0" smtClean="0">
                            <a:latin typeface="Cambria Math" panose="02040503050406030204" pitchFamily="18" charset="0"/>
                          </a:rPr>
                          <m:t>−1</m:t>
                        </m:r>
                      </m:e>
                    </m:d>
                    <m:r>
                      <a:rPr lang="pt-BR" b="0" i="1" noProof="0" smtClean="0">
                        <a:latin typeface="Cambria Math" panose="02040503050406030204" pitchFamily="18" charset="0"/>
                      </a:rPr>
                      <m:t>=2</m:t>
                    </m:r>
                    <m:r>
                      <a:rPr lang="pt-BR" b="0" i="1" noProof="0" smtClean="0">
                        <a:latin typeface="Cambria Math" panose="02040503050406030204" pitchFamily="18" charset="0"/>
                      </a:rPr>
                      <m:t>𝑟</m:t>
                    </m:r>
                    <m:r>
                      <a:rPr lang="pt-BR" b="0" i="1" noProof="0" smtClean="0">
                        <a:latin typeface="Cambria Math" panose="02040503050406030204" pitchFamily="18" charset="0"/>
                      </a:rPr>
                      <m:t>−1</m:t>
                    </m:r>
                  </m:oMath>
                </a14:m>
                <a:r>
                  <a:rPr lang="pt-BR" noProof="0" dirty="0"/>
                  <a:t> para jogar </a:t>
                </a:r>
                <a14:m>
                  <m:oMath xmlns:m="http://schemas.openxmlformats.org/officeDocument/2006/math">
                    <m:r>
                      <a:rPr lang="pt-BR" b="0" i="1" noProof="0" smtClean="0">
                        <a:latin typeface="Cambria Math" panose="02040503050406030204" pitchFamily="18" charset="0"/>
                      </a:rPr>
                      <m:t>𝐻𝑒𝑎𝑑𝑠</m:t>
                    </m:r>
                  </m:oMath>
                </a14:m>
                <a:r>
                  <a:rPr lang="pt-BR" noProof="0" dirty="0"/>
                  <a:t> </a:t>
                </a:r>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pt-BR" b="0" i="1" noProof="0" smtClean="0">
                        <a:latin typeface="Cambria Math" panose="02040503050406030204" pitchFamily="18" charset="0"/>
                      </a:rPr>
                      <m:t>𝑟</m:t>
                    </m:r>
                    <m:r>
                      <a:rPr lang="pt-BR" b="0" i="1" noProof="0" smtClean="0">
                        <a:latin typeface="Cambria Math" panose="02040503050406030204" pitchFamily="18" charset="0"/>
                        <a:ea typeface="Cambria Math" panose="02040503050406030204" pitchFamily="18" charset="0"/>
                      </a:rPr>
                      <m:t>⋅(−1)</m:t>
                    </m:r>
                    <m:r>
                      <a:rPr lang="pt-BR" b="0" i="1" noProof="0" smtClean="0">
                        <a:latin typeface="Cambria Math" panose="02040503050406030204" pitchFamily="18" charset="0"/>
                      </a:rPr>
                      <m:t>+</m:t>
                    </m:r>
                    <m:d>
                      <m:dPr>
                        <m:ctrlPr>
                          <a:rPr lang="pt-BR" b="0" i="1" noProof="0" smtClean="0">
                            <a:latin typeface="Cambria Math" panose="02040503050406030204" pitchFamily="18" charset="0"/>
                          </a:rPr>
                        </m:ctrlPr>
                      </m:dPr>
                      <m:e>
                        <m:r>
                          <a:rPr lang="pt-BR" b="0" i="1" noProof="0" smtClean="0">
                            <a:latin typeface="Cambria Math" panose="02040503050406030204" pitchFamily="18" charset="0"/>
                          </a:rPr>
                          <m:t>1−</m:t>
                        </m:r>
                        <m:r>
                          <a:rPr lang="pt-BR" b="0" i="1" noProof="0" smtClean="0">
                            <a:latin typeface="Cambria Math" panose="02040503050406030204" pitchFamily="18" charset="0"/>
                          </a:rPr>
                          <m:t>𝑟</m:t>
                        </m:r>
                      </m:e>
                    </m:d>
                    <m:r>
                      <a:rPr lang="pt-BR" b="0" i="1" noProof="0" smtClean="0">
                        <a:latin typeface="Cambria Math" panose="02040503050406030204" pitchFamily="18" charset="0"/>
                      </a:rPr>
                      <m:t>⋅1=1−2</m:t>
                    </m:r>
                    <m:r>
                      <a:rPr lang="pt-BR" b="0" i="1" noProof="0" smtClean="0">
                        <a:latin typeface="Cambria Math" panose="02040503050406030204" pitchFamily="18" charset="0"/>
                      </a:rPr>
                      <m:t>𝑟</m:t>
                    </m:r>
                  </m:oMath>
                </a14:m>
                <a:r>
                  <a:rPr lang="pt-BR" noProof="0" dirty="0"/>
                  <a:t> para jogar </a:t>
                </a:r>
                <a14:m>
                  <m:oMath xmlns:m="http://schemas.openxmlformats.org/officeDocument/2006/math">
                    <m:r>
                      <a:rPr lang="pt-BR" b="0" i="1" noProof="0" smtClean="0">
                        <a:latin typeface="Cambria Math" panose="02040503050406030204" pitchFamily="18" charset="0"/>
                      </a:rPr>
                      <m:t>𝑇𝑎𝑖𝑙𝑠</m:t>
                    </m:r>
                  </m:oMath>
                </a14:m>
                <a:endParaRPr lang="pt-BR" noProof="0" dirty="0"/>
              </a:p>
              <a:p>
                <a:endParaRPr lang="pt-BR" dirty="0"/>
              </a:p>
              <a:p>
                <a:endParaRPr lang="pt-BR" dirty="0"/>
              </a:p>
              <a:p>
                <a14:m>
                  <m:oMath xmlns:m="http://schemas.openxmlformats.org/officeDocument/2006/math">
                    <m:r>
                      <a:rPr lang="pt-BR" b="0" i="1" noProof="0" smtClean="0">
                        <a:latin typeface="Cambria Math" panose="02040503050406030204" pitchFamily="18" charset="0"/>
                      </a:rPr>
                      <m:t>2</m:t>
                    </m:r>
                    <m:r>
                      <a:rPr lang="pt-BR" b="0" i="1" noProof="0" smtClean="0">
                        <a:latin typeface="Cambria Math" panose="02040503050406030204" pitchFamily="18" charset="0"/>
                      </a:rPr>
                      <m:t>𝑟</m:t>
                    </m:r>
                    <m:r>
                      <a:rPr lang="pt-BR" b="0" i="1" noProof="0" smtClean="0">
                        <a:latin typeface="Cambria Math" panose="02040503050406030204" pitchFamily="18" charset="0"/>
                      </a:rPr>
                      <m:t>−1&gt;1−2</m:t>
                    </m:r>
                    <m:r>
                      <a:rPr lang="pt-BR" b="0" i="1" noProof="0" smtClean="0">
                        <a:latin typeface="Cambria Math" panose="02040503050406030204" pitchFamily="18" charset="0"/>
                      </a:rPr>
                      <m:t>𝑟</m:t>
                    </m:r>
                  </m:oMath>
                </a14:m>
                <a:r>
                  <a:rPr lang="pt-BR" noProof="0" dirty="0"/>
                  <a:t> se e somente se </a:t>
                </a:r>
                <a14:m>
                  <m:oMath xmlns:m="http://schemas.openxmlformats.org/officeDocument/2006/math">
                    <m:r>
                      <a:rPr lang="pt-BR" b="0" i="1" noProof="0" smtClean="0">
                        <a:latin typeface="Cambria Math" panose="02040503050406030204" pitchFamily="18" charset="0"/>
                      </a:rPr>
                      <m:t>𝑟</m:t>
                    </m:r>
                    <m:r>
                      <a:rPr lang="pt-BR" b="0" i="1" noProof="0" smtClean="0">
                        <a:latin typeface="Cambria Math" panose="02040503050406030204" pitchFamily="18" charset="0"/>
                      </a:rPr>
                      <m:t>&gt;1/2</m:t>
                    </m:r>
                  </m:oMath>
                </a14:m>
                <a:r>
                  <a:rPr lang="pt-BR" noProof="0" dirty="0"/>
                  <a:t>. I.e., se </a:t>
                </a:r>
                <a14:m>
                  <m:oMath xmlns:m="http://schemas.openxmlformats.org/officeDocument/2006/math">
                    <m:r>
                      <a:rPr lang="pt-BR" b="0" i="1" noProof="0" smtClean="0">
                        <a:latin typeface="Cambria Math" panose="02040503050406030204" pitchFamily="18" charset="0"/>
                      </a:rPr>
                      <m:t>𝑟</m:t>
                    </m:r>
                    <m:r>
                      <a:rPr lang="pt-BR" b="0" i="1" noProof="0" smtClean="0">
                        <a:latin typeface="Cambria Math" panose="02040503050406030204" pitchFamily="18" charset="0"/>
                      </a:rPr>
                      <m:t>&gt;1/2</m:t>
                    </m:r>
                  </m:oMath>
                </a14:m>
                <a:r>
                  <a:rPr lang="pt-BR" noProof="0" dirty="0"/>
                  <a:t>, a melhor resposta do jogador </a:t>
                </a:r>
                <a14:m>
                  <m:oMath xmlns:m="http://schemas.openxmlformats.org/officeDocument/2006/math">
                    <m:r>
                      <a:rPr lang="pt-BR" b="0" i="1" noProof="0" smtClean="0">
                        <a:latin typeface="Cambria Math" panose="02040503050406030204" pitchFamily="18" charset="0"/>
                      </a:rPr>
                      <m:t>2</m:t>
                    </m:r>
                  </m:oMath>
                </a14:m>
                <a:r>
                  <a:rPr lang="pt-BR" noProof="0" dirty="0"/>
                  <a:t> é </a:t>
                </a:r>
                <a14:m>
                  <m:oMath xmlns:m="http://schemas.openxmlformats.org/officeDocument/2006/math">
                    <m:r>
                      <a:rPr lang="pt-BR" b="0" i="1" noProof="0" smtClean="0">
                        <a:latin typeface="Cambria Math" panose="02040503050406030204" pitchFamily="18" charset="0"/>
                      </a:rPr>
                      <m:t>𝐻𝑒𝑎𝑑𝑠</m:t>
                    </m:r>
                  </m:oMath>
                </a14:m>
                <a:r>
                  <a:rPr lang="pt-BR" noProof="0" dirty="0"/>
                  <a:t> </a:t>
                </a:r>
                <a:endParaRPr lang="pt-BR" dirty="0"/>
              </a:p>
            </p:txBody>
          </p:sp>
        </mc:Choice>
        <mc:Fallback xmlns="">
          <p:sp>
            <p:nvSpPr>
              <p:cNvPr id="3" name="Notes Placeholder 2"/>
              <p:cNvSpPr>
                <a:spLocks noGrp="1"/>
              </p:cNvSpPr>
              <p:nvPr>
                <p:ph type="body" idx="1"/>
              </p:nvPr>
            </p:nvSpPr>
            <p:spPr/>
            <p:txBody>
              <a:bodyPr/>
              <a:lstStyle/>
              <a:p>
                <a:r>
                  <a:rPr lang="pt-BR" b="1" dirty="0" err="1"/>
                  <a:t>Intro</a:t>
                </a:r>
                <a:r>
                  <a:rPr lang="pt-BR" b="1" dirty="0"/>
                  <a:t>: </a:t>
                </a:r>
                <a:r>
                  <a:rPr lang="pt-BR" dirty="0"/>
                  <a:t>agora vamos encontrar a correspondência de melhor resposta do jogador 2</a:t>
                </a:r>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noProof="0">
                    <a:latin typeface="Cambria Math" panose="02040503050406030204" pitchFamily="18" charset="0"/>
                  </a:rPr>
                  <a:t>𝑟</a:t>
                </a:r>
                <a:r>
                  <a:rPr lang="pt-BR" b="0" i="0" noProof="0">
                    <a:latin typeface="Cambria Math" panose="02040503050406030204" pitchFamily="18" charset="0"/>
                    <a:ea typeface="Cambria Math" panose="02040503050406030204" pitchFamily="18" charset="0"/>
                  </a:rPr>
                  <a:t>⋅1</a:t>
                </a:r>
                <a:r>
                  <a:rPr lang="pt-BR" b="0" i="0" noProof="0">
                    <a:latin typeface="Cambria Math" panose="02040503050406030204" pitchFamily="18" charset="0"/>
                  </a:rPr>
                  <a:t>+(1−𝑟)⋅(−1)=2𝑟−1</a:t>
                </a:r>
                <a:r>
                  <a:rPr lang="pt-BR" noProof="0" dirty="0"/>
                  <a:t> para jogar </a:t>
                </a:r>
                <a:r>
                  <a:rPr lang="pt-BR" b="0" i="0" noProof="0">
                    <a:latin typeface="Cambria Math" panose="02040503050406030204" pitchFamily="18" charset="0"/>
                  </a:rPr>
                  <a:t>𝐻𝑒𝑎𝑑𝑠</a:t>
                </a:r>
                <a:r>
                  <a:rPr lang="pt-BR" noProof="0"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noProof="0">
                    <a:latin typeface="Cambria Math" panose="02040503050406030204" pitchFamily="18" charset="0"/>
                  </a:rPr>
                  <a:t>𝑟</a:t>
                </a:r>
                <a:r>
                  <a:rPr lang="pt-BR" b="0" i="0" noProof="0">
                    <a:latin typeface="Cambria Math" panose="02040503050406030204" pitchFamily="18" charset="0"/>
                    <a:ea typeface="Cambria Math" panose="02040503050406030204" pitchFamily="18" charset="0"/>
                  </a:rPr>
                  <a:t>⋅(−1)</a:t>
                </a:r>
                <a:r>
                  <a:rPr lang="pt-BR" b="0" i="0" noProof="0">
                    <a:latin typeface="Cambria Math" panose="02040503050406030204" pitchFamily="18" charset="0"/>
                  </a:rPr>
                  <a:t>+(1−𝑟)⋅1=1−2𝑟</a:t>
                </a:r>
                <a:r>
                  <a:rPr lang="pt-BR" noProof="0" dirty="0"/>
                  <a:t> para jogar </a:t>
                </a:r>
                <a:r>
                  <a:rPr lang="pt-BR" b="0" i="0" noProof="0">
                    <a:latin typeface="Cambria Math" panose="02040503050406030204" pitchFamily="18" charset="0"/>
                  </a:rPr>
                  <a:t>𝑇𝑎𝑖𝑙𝑠</a:t>
                </a:r>
                <a:endParaRPr lang="pt-BR" noProof="0" dirty="0"/>
              </a:p>
              <a:p>
                <a:endParaRPr lang="pt-BR" dirty="0"/>
              </a:p>
              <a:p>
                <a:endParaRPr lang="pt-BR" dirty="0"/>
              </a:p>
              <a:p>
                <a:r>
                  <a:rPr lang="pt-BR" b="0" i="0" noProof="0">
                    <a:latin typeface="Cambria Math" panose="02040503050406030204" pitchFamily="18" charset="0"/>
                  </a:rPr>
                  <a:t>2𝑟−1&gt;1−2𝑟</a:t>
                </a:r>
                <a:r>
                  <a:rPr lang="pt-BR" noProof="0" dirty="0"/>
                  <a:t> se e somente se </a:t>
                </a:r>
                <a:r>
                  <a:rPr lang="pt-BR" b="0" i="0" noProof="0">
                    <a:latin typeface="Cambria Math" panose="02040503050406030204" pitchFamily="18" charset="0"/>
                  </a:rPr>
                  <a:t>𝑟&gt;1/2</a:t>
                </a:r>
                <a:r>
                  <a:rPr lang="pt-BR" noProof="0" dirty="0"/>
                  <a:t>. I.e., se </a:t>
                </a:r>
                <a:r>
                  <a:rPr lang="pt-BR" b="0" i="0" noProof="0">
                    <a:latin typeface="Cambria Math" panose="02040503050406030204" pitchFamily="18" charset="0"/>
                  </a:rPr>
                  <a:t>𝑟&gt;1/2</a:t>
                </a:r>
                <a:r>
                  <a:rPr lang="pt-BR" noProof="0" dirty="0"/>
                  <a:t>, a melhor resposta do jogador </a:t>
                </a:r>
                <a:r>
                  <a:rPr lang="pt-BR" b="0" i="0" noProof="0">
                    <a:latin typeface="Cambria Math" panose="02040503050406030204" pitchFamily="18" charset="0"/>
                  </a:rPr>
                  <a:t>2</a:t>
                </a:r>
                <a:r>
                  <a:rPr lang="pt-BR" noProof="0" dirty="0"/>
                  <a:t> é </a:t>
                </a:r>
                <a:r>
                  <a:rPr lang="pt-BR" b="0" i="0" noProof="0">
                    <a:latin typeface="Cambria Math" panose="02040503050406030204" pitchFamily="18" charset="0"/>
                  </a:rPr>
                  <a:t>𝐻𝑒𝑎𝑑𝑠</a:t>
                </a:r>
                <a:r>
                  <a:rPr lang="pt-BR" noProof="0" dirty="0"/>
                  <a:t> </a:t>
                </a:r>
                <a:endParaRPr lang="pt-BR" dirty="0"/>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47</a:t>
            </a:fld>
            <a:endParaRPr lang="pt-BR"/>
          </a:p>
        </p:txBody>
      </p:sp>
    </p:spTree>
    <p:extLst>
      <p:ext uri="{BB962C8B-B14F-4D97-AF65-F5344CB8AC3E}">
        <p14:creationId xmlns:p14="http://schemas.microsoft.com/office/powerpoint/2010/main" val="35489909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pt-BR" dirty="0"/>
                  <a:t>......   H     T</a:t>
                </a:r>
              </a:p>
              <a:p>
                <a:r>
                  <a:rPr lang="pt-BR" dirty="0"/>
                  <a:t>H (-1,1) (1,-1)</a:t>
                </a:r>
              </a:p>
              <a:p>
                <a:r>
                  <a:rPr lang="pt-BR" dirty="0"/>
                  <a:t>T  (1,-1) (-1,1)</a:t>
                </a:r>
              </a:p>
              <a:p>
                <a:endParaRPr lang="pt-BR" dirty="0"/>
              </a:p>
              <a:p>
                <a:r>
                  <a:rPr lang="pt-BR" b="1" dirty="0"/>
                  <a:t>P3:</a:t>
                </a:r>
                <a:r>
                  <a:rPr lang="pt-BR" dirty="0"/>
                  <a:t> O payoff esperado de </a:t>
                </a:r>
                <a14:m>
                  <m:oMath xmlns:m="http://schemas.openxmlformats.org/officeDocument/2006/math">
                    <m:r>
                      <a:rPr lang="pt-BR" i="1" dirty="0" smtClean="0">
                        <a:latin typeface="Cambria Math" panose="02040503050406030204" pitchFamily="18" charset="0"/>
                      </a:rPr>
                      <m:t>𝐻𝑒𝑎𝑑𝑠</m:t>
                    </m:r>
                    <m:r>
                      <a:rPr lang="pt-BR" i="1" dirty="0" smtClean="0">
                        <a:latin typeface="Cambria Math" panose="02040503050406030204" pitchFamily="18" charset="0"/>
                      </a:rPr>
                      <m:t> </m:t>
                    </m:r>
                  </m:oMath>
                </a14:m>
                <a:r>
                  <a:rPr lang="pt-BR" dirty="0"/>
                  <a:t>&gt; payoff esperado de </a:t>
                </a:r>
                <a14:m>
                  <m:oMath xmlns:m="http://schemas.openxmlformats.org/officeDocument/2006/math">
                    <m:r>
                      <a:rPr lang="pt-BR" i="1" dirty="0" smtClean="0">
                        <a:latin typeface="Cambria Math" panose="02040503050406030204" pitchFamily="18" charset="0"/>
                      </a:rPr>
                      <m:t>𝑇𝑎𝑖𝑙𝑠</m:t>
                    </m:r>
                  </m:oMath>
                </a14:m>
                <a:r>
                  <a:rPr lang="pt-BR" dirty="0"/>
                  <a:t> se e somente se </a:t>
                </a:r>
                <a14:m>
                  <m:oMath xmlns:m="http://schemas.openxmlformats.org/officeDocument/2006/math">
                    <m:r>
                      <a:rPr lang="pt-BR" i="1" dirty="0" smtClean="0">
                        <a:latin typeface="Cambria Math" panose="02040503050406030204" pitchFamily="18" charset="0"/>
                      </a:rPr>
                      <m:t>𝑟</m:t>
                    </m:r>
                    <m:r>
                      <a:rPr lang="pt-BR" i="1" dirty="0" smtClean="0">
                        <a:latin typeface="Cambria Math" panose="02040503050406030204" pitchFamily="18" charset="0"/>
                      </a:rPr>
                      <m:t>&gt;1/2</m:t>
                    </m:r>
                  </m:oMath>
                </a14:m>
                <a:r>
                  <a:rPr lang="en-US" dirty="0"/>
                  <a:t>. </a:t>
                </a:r>
                <a:r>
                  <a:rPr lang="en-US" dirty="0" err="1"/>
                  <a:t>Ou</a:t>
                </a:r>
                <a:r>
                  <a:rPr lang="en-US" dirty="0"/>
                  <a:t> </a:t>
                </a:r>
                <a:r>
                  <a:rPr lang="en-US" dirty="0" err="1"/>
                  <a:t>seja</a:t>
                </a:r>
                <a:r>
                  <a:rPr lang="en-US" dirty="0"/>
                  <a:t>,</a:t>
                </a:r>
                <a:r>
                  <a:rPr lang="pt-BR" dirty="0"/>
                  <a:t> se </a:t>
                </a:r>
                <a14:m>
                  <m:oMath xmlns:m="http://schemas.openxmlformats.org/officeDocument/2006/math">
                    <m:r>
                      <a:rPr lang="pt-BR" i="1" dirty="0" smtClean="0">
                        <a:latin typeface="Cambria Math" panose="02040503050406030204" pitchFamily="18" charset="0"/>
                      </a:rPr>
                      <m:t>𝑟</m:t>
                    </m:r>
                    <m:r>
                      <a:rPr lang="pt-BR" i="1" dirty="0" smtClean="0">
                        <a:latin typeface="Cambria Math" panose="02040503050406030204" pitchFamily="18" charset="0"/>
                      </a:rPr>
                      <m:t>&gt;1/2</m:t>
                    </m:r>
                  </m:oMath>
                </a14:m>
                <a:r>
                  <a:rPr lang="pt-BR" dirty="0"/>
                  <a:t>,</a:t>
                </a:r>
                <a:r>
                  <a:rPr lang="pt-BR" baseline="0" dirty="0"/>
                  <a:t> melhor resposta é jogar Heads, </a:t>
                </a:r>
                <a14:m>
                  <m:oMath xmlns:m="http://schemas.openxmlformats.org/officeDocument/2006/math">
                    <m:sSup>
                      <m:sSupPr>
                        <m:ctrlPr>
                          <a:rPr lang="en-US" b="0" i="1" baseline="0" smtClean="0">
                            <a:latin typeface="Cambria Math" panose="02040503050406030204" pitchFamily="18" charset="0"/>
                          </a:rPr>
                        </m:ctrlPr>
                      </m:sSupPr>
                      <m:e>
                        <m:r>
                          <a:rPr lang="pt-BR" b="0" i="1" baseline="0" smtClean="0">
                            <a:latin typeface="Cambria Math" panose="02040503050406030204" pitchFamily="18" charset="0"/>
                          </a:rPr>
                          <m:t>𝑞</m:t>
                        </m:r>
                      </m:e>
                      <m:sup>
                        <m:r>
                          <a:rPr lang="pt-BR" b="0" i="1" baseline="0" smtClean="0">
                            <a:latin typeface="Cambria Math" panose="02040503050406030204" pitchFamily="18" charset="0"/>
                          </a:rPr>
                          <m:t>∗</m:t>
                        </m:r>
                      </m:sup>
                    </m:sSup>
                    <m:d>
                      <m:dPr>
                        <m:ctrlPr>
                          <a:rPr lang="pt-BR" b="0" i="1" baseline="0" smtClean="0">
                            <a:latin typeface="Cambria Math" panose="02040503050406030204" pitchFamily="18" charset="0"/>
                          </a:rPr>
                        </m:ctrlPr>
                      </m:dPr>
                      <m:e>
                        <m:r>
                          <a:rPr lang="pt-BR" b="0" i="1" baseline="0" smtClean="0">
                            <a:latin typeface="Cambria Math" panose="02040503050406030204" pitchFamily="18" charset="0"/>
                          </a:rPr>
                          <m:t>𝑟</m:t>
                        </m:r>
                      </m:e>
                    </m:d>
                    <m:r>
                      <a:rPr lang="en-US" b="0" i="1" baseline="0" smtClean="0">
                        <a:latin typeface="Cambria Math" panose="02040503050406030204" pitchFamily="18" charset="0"/>
                      </a:rPr>
                      <m:t>=1</m:t>
                    </m:r>
                  </m:oMath>
                </a14:m>
                <a:r>
                  <a:rPr lang="pt-BR" baseline="0" dirty="0"/>
                  <a:t>. Se </a:t>
                </a:r>
                <a14:m>
                  <m:oMath xmlns:m="http://schemas.openxmlformats.org/officeDocument/2006/math">
                    <m:r>
                      <a:rPr lang="pt-BR" i="1" dirty="0" smtClean="0">
                        <a:latin typeface="Cambria Math" panose="02040503050406030204" pitchFamily="18" charset="0"/>
                      </a:rPr>
                      <m:t>𝑟</m:t>
                    </m:r>
                    <m:r>
                      <a:rPr lang="pt-BR" i="1" dirty="0" smtClean="0">
                        <a:latin typeface="Cambria Math" panose="02040503050406030204" pitchFamily="18" charset="0"/>
                      </a:rPr>
                      <m:t>&lt;1/2</m:t>
                    </m:r>
                  </m:oMath>
                </a14:m>
                <a:r>
                  <a:rPr lang="pt-BR" dirty="0"/>
                  <a:t>, melhor resposta é jogar </a:t>
                </a:r>
                <a:r>
                  <a:rPr lang="pt-BR" dirty="0" err="1"/>
                  <a:t>Tails</a:t>
                </a:r>
                <a:r>
                  <a:rPr lang="pt-BR" dirty="0"/>
                  <a:t>,</a:t>
                </a:r>
                <a:r>
                  <a:rPr lang="pt-BR" baseline="0" dirty="0"/>
                  <a:t> </a:t>
                </a:r>
                <a14:m>
                  <m:oMath xmlns:m="http://schemas.openxmlformats.org/officeDocument/2006/math">
                    <m:sSup>
                      <m:sSupPr>
                        <m:ctrlPr>
                          <a:rPr lang="en-US" b="0" i="1" baseline="0" smtClean="0">
                            <a:latin typeface="Cambria Math" panose="02040503050406030204" pitchFamily="18" charset="0"/>
                          </a:rPr>
                        </m:ctrlPr>
                      </m:sSupPr>
                      <m:e>
                        <m:r>
                          <a:rPr lang="pt-BR" b="0" i="1" baseline="0" smtClean="0">
                            <a:latin typeface="Cambria Math" panose="02040503050406030204" pitchFamily="18" charset="0"/>
                          </a:rPr>
                          <m:t>𝑞</m:t>
                        </m:r>
                      </m:e>
                      <m:sup>
                        <m:r>
                          <a:rPr lang="pt-BR" b="0" i="1" baseline="0" smtClean="0">
                            <a:latin typeface="Cambria Math" panose="02040503050406030204" pitchFamily="18" charset="0"/>
                          </a:rPr>
                          <m:t>∗</m:t>
                        </m:r>
                      </m:sup>
                    </m:sSup>
                    <m:d>
                      <m:dPr>
                        <m:ctrlPr>
                          <a:rPr lang="pt-BR" b="0" i="1" baseline="0" smtClean="0">
                            <a:latin typeface="Cambria Math" panose="02040503050406030204" pitchFamily="18" charset="0"/>
                          </a:rPr>
                        </m:ctrlPr>
                      </m:dPr>
                      <m:e>
                        <m:r>
                          <a:rPr lang="pt-BR" b="0" i="1" baseline="0" smtClean="0">
                            <a:latin typeface="Cambria Math" panose="02040503050406030204" pitchFamily="18" charset="0"/>
                          </a:rPr>
                          <m:t>𝑟</m:t>
                        </m:r>
                      </m:e>
                    </m:d>
                    <m:r>
                      <a:rPr lang="en-US" b="0" i="1" baseline="0" smtClean="0">
                        <a:latin typeface="Cambria Math" panose="02040503050406030204" pitchFamily="18" charset="0"/>
                      </a:rPr>
                      <m:t>=0</m:t>
                    </m:r>
                  </m:oMath>
                </a14:m>
                <a:r>
                  <a:rPr lang="pt-BR" dirty="0"/>
                  <a:t>.</a:t>
                </a:r>
              </a:p>
              <a:p>
                <a:endParaRPr lang="pt-BR" dirty="0"/>
              </a:p>
            </p:txBody>
          </p:sp>
        </mc:Choice>
        <mc:Fallback xmlns="">
          <p:sp>
            <p:nvSpPr>
              <p:cNvPr id="3" name="Notes Placeholder 2"/>
              <p:cNvSpPr>
                <a:spLocks noGrp="1"/>
              </p:cNvSpPr>
              <p:nvPr>
                <p:ph type="body" idx="1"/>
              </p:nvPr>
            </p:nvSpPr>
            <p:spPr/>
            <p:txBody>
              <a:bodyPr/>
              <a:lstStyle/>
              <a:p>
                <a:r>
                  <a:rPr lang="pt-BR" dirty="0"/>
                  <a:t>......   H     T</a:t>
                </a:r>
              </a:p>
              <a:p>
                <a:r>
                  <a:rPr lang="pt-BR" dirty="0"/>
                  <a:t>H (-1,1) (1,-1)</a:t>
                </a:r>
              </a:p>
              <a:p>
                <a:r>
                  <a:rPr lang="pt-BR" dirty="0"/>
                  <a:t>T  (1,-1) (-1,1)</a:t>
                </a:r>
              </a:p>
              <a:p>
                <a:endParaRPr lang="pt-BR" dirty="0"/>
              </a:p>
              <a:p>
                <a:r>
                  <a:rPr lang="pt-BR" dirty="0"/>
                  <a:t>P3. O payoff esperado de Heads &gt; payoff esperado de </a:t>
                </a:r>
                <a:r>
                  <a:rPr lang="pt-BR" dirty="0" err="1"/>
                  <a:t>Tails</a:t>
                </a:r>
                <a:r>
                  <a:rPr lang="pt-BR" dirty="0"/>
                  <a:t> </a:t>
                </a:r>
                <a:r>
                  <a:rPr lang="pt-BR" dirty="0" err="1"/>
                  <a:t>sse</a:t>
                </a:r>
                <a:r>
                  <a:rPr lang="pt-BR" dirty="0"/>
                  <a:t> </a:t>
                </a:r>
                <a:r>
                  <a:rPr lang="pt-BR" i="0" dirty="0">
                    <a:latin typeface="Cambria Math" panose="02040503050406030204" pitchFamily="18" charset="0"/>
                  </a:rPr>
                  <a:t>𝑟&gt;1/2</a:t>
                </a:r>
                <a:r>
                  <a:rPr lang="en-US" dirty="0"/>
                  <a:t>. </a:t>
                </a:r>
                <a:r>
                  <a:rPr lang="en-US" dirty="0" err="1"/>
                  <a:t>Ou</a:t>
                </a:r>
                <a:r>
                  <a:rPr lang="en-US" dirty="0"/>
                  <a:t> </a:t>
                </a:r>
                <a:r>
                  <a:rPr lang="en-US" dirty="0" err="1"/>
                  <a:t>seja</a:t>
                </a:r>
                <a:r>
                  <a:rPr lang="en-US" dirty="0"/>
                  <a:t>,</a:t>
                </a:r>
                <a:r>
                  <a:rPr lang="pt-BR" dirty="0"/>
                  <a:t> se </a:t>
                </a:r>
                <a:r>
                  <a:rPr lang="pt-BR" i="0" dirty="0">
                    <a:latin typeface="Cambria Math" panose="02040503050406030204" pitchFamily="18" charset="0"/>
                  </a:rPr>
                  <a:t>𝑟&gt;1/2</a:t>
                </a:r>
                <a:r>
                  <a:rPr lang="pt-BR" dirty="0"/>
                  <a:t>,</a:t>
                </a:r>
                <a:r>
                  <a:rPr lang="pt-BR" baseline="0" dirty="0"/>
                  <a:t> melhor resposta é jogar Heads, </a:t>
                </a:r>
                <a:r>
                  <a:rPr lang="pt-BR" b="0" i="0" baseline="0">
                    <a:latin typeface="Cambria Math" panose="02040503050406030204" pitchFamily="18" charset="0"/>
                  </a:rPr>
                  <a:t>𝑞</a:t>
                </a:r>
                <a:r>
                  <a:rPr lang="en-US" b="0" i="0" baseline="0">
                    <a:latin typeface="Cambria Math" panose="02040503050406030204" pitchFamily="18" charset="0"/>
                  </a:rPr>
                  <a:t>^</a:t>
                </a:r>
                <a:r>
                  <a:rPr lang="pt-BR" b="0" i="0" baseline="0">
                    <a:latin typeface="Cambria Math" panose="02040503050406030204" pitchFamily="18" charset="0"/>
                  </a:rPr>
                  <a:t>∗ (𝑟)</a:t>
                </a:r>
                <a:r>
                  <a:rPr lang="en-US" b="0" i="0" baseline="0">
                    <a:latin typeface="Cambria Math" panose="02040503050406030204" pitchFamily="18" charset="0"/>
                  </a:rPr>
                  <a:t>=1</a:t>
                </a:r>
                <a:r>
                  <a:rPr lang="pt-BR" baseline="0" dirty="0"/>
                  <a:t>. Se </a:t>
                </a:r>
                <a:r>
                  <a:rPr lang="pt-BR" i="0" dirty="0">
                    <a:latin typeface="Cambria Math" panose="02040503050406030204" pitchFamily="18" charset="0"/>
                  </a:rPr>
                  <a:t>𝑟&lt;1/2</a:t>
                </a:r>
                <a:r>
                  <a:rPr lang="pt-BR" dirty="0"/>
                  <a:t>, melhor resposta é jogar </a:t>
                </a:r>
                <a:r>
                  <a:rPr lang="pt-BR" dirty="0" err="1"/>
                  <a:t>Tails</a:t>
                </a:r>
                <a:r>
                  <a:rPr lang="pt-BR" dirty="0"/>
                  <a:t>,</a:t>
                </a:r>
                <a:r>
                  <a:rPr lang="pt-BR" baseline="0" dirty="0"/>
                  <a:t> </a:t>
                </a:r>
                <a:r>
                  <a:rPr lang="pt-BR" b="0" i="0" baseline="0">
                    <a:latin typeface="Cambria Math" panose="02040503050406030204" pitchFamily="18" charset="0"/>
                  </a:rPr>
                  <a:t>𝑞</a:t>
                </a:r>
                <a:r>
                  <a:rPr lang="en-US" b="0" i="0" baseline="0">
                    <a:latin typeface="Cambria Math" panose="02040503050406030204" pitchFamily="18" charset="0"/>
                  </a:rPr>
                  <a:t>^</a:t>
                </a:r>
                <a:r>
                  <a:rPr lang="pt-BR" b="0" i="0" baseline="0">
                    <a:latin typeface="Cambria Math" panose="02040503050406030204" pitchFamily="18" charset="0"/>
                  </a:rPr>
                  <a:t>∗ (𝑟)</a:t>
                </a:r>
                <a:r>
                  <a:rPr lang="en-US" b="0" i="0" baseline="0">
                    <a:latin typeface="Cambria Math" panose="02040503050406030204" pitchFamily="18" charset="0"/>
                  </a:rPr>
                  <a:t>=0</a:t>
                </a:r>
                <a:r>
                  <a:rPr lang="pt-BR" dirty="0"/>
                  <a:t>.</a:t>
                </a:r>
              </a:p>
              <a:p>
                <a:endParaRPr lang="pt-BR" dirty="0"/>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48</a:t>
            </a:fld>
            <a:endParaRPr lang="pt-BR"/>
          </a:p>
        </p:txBody>
      </p:sp>
    </p:spTree>
    <p:extLst>
      <p:ext uri="{BB962C8B-B14F-4D97-AF65-F5344CB8AC3E}">
        <p14:creationId xmlns:p14="http://schemas.microsoft.com/office/powerpoint/2010/main" val="16911810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pt-BR" b="1" dirty="0" err="1">
                    <a:solidFill>
                      <a:schemeClr val="tx1"/>
                    </a:solidFill>
                    <a:highlight>
                      <a:srgbClr val="FFFF00"/>
                    </a:highlight>
                  </a:rPr>
                  <a:t>Intro</a:t>
                </a:r>
                <a:r>
                  <a:rPr lang="pt-BR" b="1" dirty="0">
                    <a:solidFill>
                      <a:schemeClr val="tx1"/>
                    </a:solidFill>
                    <a:highlight>
                      <a:srgbClr val="FFFF00"/>
                    </a:highlight>
                  </a:rPr>
                  <a:t>.:</a:t>
                </a:r>
                <a:r>
                  <a:rPr lang="pt-BR" dirty="0">
                    <a:solidFill>
                      <a:schemeClr val="tx1"/>
                    </a:solidFill>
                    <a:highlight>
                      <a:srgbClr val="FFFF00"/>
                    </a:highlight>
                  </a:rPr>
                  <a:t> </a:t>
                </a:r>
                <a:r>
                  <a:rPr lang="pt-BR" b="1" dirty="0">
                    <a:solidFill>
                      <a:schemeClr val="tx1"/>
                    </a:solidFill>
                    <a:highlight>
                      <a:srgbClr val="FFFF00"/>
                    </a:highlight>
                  </a:rPr>
                  <a:t>Note que os eixos estão invertidos com relação à figura anterior. Isso se dá porque agora estamos vendo da perspectiva do jogador 2</a:t>
                </a:r>
              </a:p>
              <a:p>
                <a:endParaRPr lang="pt-BR" b="1" dirty="0">
                  <a:solidFill>
                    <a:schemeClr val="tx1"/>
                  </a:solidFill>
                  <a:highlight>
                    <a:srgbClr val="FFFF00"/>
                  </a:highlight>
                </a:endParaRPr>
              </a:p>
              <a:p>
                <a:r>
                  <a:rPr lang="pt-BR" b="1" dirty="0">
                    <a:solidFill>
                      <a:schemeClr val="tx1"/>
                    </a:solidFill>
                    <a:highlight>
                      <a:srgbClr val="FFFF00"/>
                    </a:highlight>
                  </a:rPr>
                  <a:t>Conc.:</a:t>
                </a:r>
                <a:r>
                  <a:rPr lang="pt-BR" b="0" dirty="0">
                    <a:solidFill>
                      <a:schemeClr val="tx1"/>
                    </a:solidFill>
                    <a:highlight>
                      <a:srgbClr val="FFFF00"/>
                    </a:highlight>
                  </a:rPr>
                  <a:t> Lembre-se do slide anterior: “</a:t>
                </a:r>
                <a:r>
                  <a:rPr lang="en-US" b="0" dirty="0" err="1"/>
                  <a:t>Ou</a:t>
                </a:r>
                <a:r>
                  <a:rPr lang="en-US" b="0" dirty="0"/>
                  <a:t> </a:t>
                </a:r>
                <a:r>
                  <a:rPr lang="en-US" b="0" dirty="0" err="1"/>
                  <a:t>seja</a:t>
                </a:r>
                <a:r>
                  <a:rPr lang="en-US" b="0" dirty="0"/>
                  <a:t>,</a:t>
                </a:r>
                <a:r>
                  <a:rPr lang="pt-BR" b="0" dirty="0"/>
                  <a:t> se </a:t>
                </a:r>
                <a14:m>
                  <m:oMath xmlns:m="http://schemas.openxmlformats.org/officeDocument/2006/math">
                    <m:r>
                      <a:rPr lang="pt-BR" b="0" i="1" dirty="0" smtClean="0">
                        <a:latin typeface="Cambria Math" panose="02040503050406030204" pitchFamily="18" charset="0"/>
                      </a:rPr>
                      <m:t>𝑟</m:t>
                    </m:r>
                    <m:r>
                      <a:rPr lang="pt-BR" b="0" i="1" dirty="0" smtClean="0">
                        <a:latin typeface="Cambria Math" panose="02040503050406030204" pitchFamily="18" charset="0"/>
                      </a:rPr>
                      <m:t>&gt;1/2</m:t>
                    </m:r>
                  </m:oMath>
                </a14:m>
                <a:r>
                  <a:rPr lang="pt-BR" b="0" dirty="0"/>
                  <a:t>,</a:t>
                </a:r>
                <a:r>
                  <a:rPr lang="pt-BR" b="0" baseline="0" dirty="0"/>
                  <a:t> melhor resposta é jogar Heads”</a:t>
                </a:r>
                <a:endParaRPr lang="pt-BR" b="0" dirty="0">
                  <a:solidFill>
                    <a:schemeClr val="tx1"/>
                  </a:solidFill>
                  <a:highlight>
                    <a:srgbClr val="FFFF00"/>
                  </a:highlight>
                </a:endParaRPr>
              </a:p>
            </p:txBody>
          </p:sp>
        </mc:Choice>
        <mc:Fallback xmlns="">
          <p:sp>
            <p:nvSpPr>
              <p:cNvPr id="3" name="Notes Placeholder 2"/>
              <p:cNvSpPr>
                <a:spLocks noGrp="1"/>
              </p:cNvSpPr>
              <p:nvPr>
                <p:ph type="body" idx="1"/>
              </p:nvPr>
            </p:nvSpPr>
            <p:spPr/>
            <p:txBody>
              <a:bodyPr/>
              <a:lstStyle/>
              <a:p>
                <a:r>
                  <a:rPr lang="pt-BR" b="1" dirty="0" err="1">
                    <a:solidFill>
                      <a:schemeClr val="tx1"/>
                    </a:solidFill>
                    <a:highlight>
                      <a:srgbClr val="FFFF00"/>
                    </a:highlight>
                  </a:rPr>
                  <a:t>Intro</a:t>
                </a:r>
                <a:r>
                  <a:rPr lang="pt-BR" b="1" dirty="0">
                    <a:solidFill>
                      <a:schemeClr val="tx1"/>
                    </a:solidFill>
                    <a:highlight>
                      <a:srgbClr val="FFFF00"/>
                    </a:highlight>
                  </a:rPr>
                  <a:t>.:</a:t>
                </a:r>
                <a:r>
                  <a:rPr lang="pt-BR" dirty="0">
                    <a:solidFill>
                      <a:schemeClr val="tx1"/>
                    </a:solidFill>
                    <a:highlight>
                      <a:srgbClr val="FFFF00"/>
                    </a:highlight>
                  </a:rPr>
                  <a:t> </a:t>
                </a:r>
                <a:r>
                  <a:rPr lang="pt-BR" b="1" dirty="0">
                    <a:solidFill>
                      <a:schemeClr val="tx1"/>
                    </a:solidFill>
                    <a:highlight>
                      <a:srgbClr val="FFFF00"/>
                    </a:highlight>
                  </a:rPr>
                  <a:t>Note que os eixos estão invertidos com relação à figura anterior. Isso se dá porque agora estamos vendo da perspectiva do jogador 2</a:t>
                </a:r>
              </a:p>
              <a:p>
                <a:endParaRPr lang="pt-BR" b="1" dirty="0">
                  <a:solidFill>
                    <a:schemeClr val="tx1"/>
                  </a:solidFill>
                  <a:highlight>
                    <a:srgbClr val="FFFF00"/>
                  </a:highlight>
                </a:endParaRPr>
              </a:p>
              <a:p>
                <a:r>
                  <a:rPr lang="pt-BR" b="1" dirty="0">
                    <a:solidFill>
                      <a:schemeClr val="tx1"/>
                    </a:solidFill>
                    <a:highlight>
                      <a:srgbClr val="FFFF00"/>
                    </a:highlight>
                  </a:rPr>
                  <a:t>Conc.:</a:t>
                </a:r>
                <a:r>
                  <a:rPr lang="pt-BR" b="0" dirty="0">
                    <a:solidFill>
                      <a:schemeClr val="tx1"/>
                    </a:solidFill>
                    <a:highlight>
                      <a:srgbClr val="FFFF00"/>
                    </a:highlight>
                  </a:rPr>
                  <a:t> Lembre-se do slide anterior: “</a:t>
                </a:r>
                <a:r>
                  <a:rPr lang="en-US" b="0" dirty="0" err="1"/>
                  <a:t>Ou</a:t>
                </a:r>
                <a:r>
                  <a:rPr lang="en-US" b="0" dirty="0"/>
                  <a:t> </a:t>
                </a:r>
                <a:r>
                  <a:rPr lang="en-US" b="0" dirty="0" err="1"/>
                  <a:t>seja</a:t>
                </a:r>
                <a:r>
                  <a:rPr lang="en-US" b="0" dirty="0"/>
                  <a:t>,</a:t>
                </a:r>
                <a:r>
                  <a:rPr lang="pt-BR" b="0" dirty="0"/>
                  <a:t> se </a:t>
                </a:r>
                <a:r>
                  <a:rPr lang="pt-BR" b="0" i="0" dirty="0">
                    <a:latin typeface="Cambria Math" panose="02040503050406030204" pitchFamily="18" charset="0"/>
                  </a:rPr>
                  <a:t>𝑟&gt;1/2</a:t>
                </a:r>
                <a:r>
                  <a:rPr lang="pt-BR" b="0" dirty="0"/>
                  <a:t>,</a:t>
                </a:r>
                <a:r>
                  <a:rPr lang="pt-BR" b="0" baseline="0" dirty="0"/>
                  <a:t> melhor resposta é jogar Heads”</a:t>
                </a:r>
                <a:endParaRPr lang="pt-BR" b="0" dirty="0">
                  <a:solidFill>
                    <a:schemeClr val="tx1"/>
                  </a:solidFill>
                  <a:highlight>
                    <a:srgbClr val="FFFF00"/>
                  </a:highlight>
                </a:endParaRPr>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49</a:t>
            </a:fld>
            <a:endParaRPr lang="pt-BR"/>
          </a:p>
        </p:txBody>
      </p:sp>
    </p:spTree>
    <p:extLst>
      <p:ext uri="{BB962C8B-B14F-4D97-AF65-F5344CB8AC3E}">
        <p14:creationId xmlns:p14="http://schemas.microsoft.com/office/powerpoint/2010/main" val="27453059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err="1"/>
              <a:t>Intro</a:t>
            </a:r>
            <a:r>
              <a:rPr lang="pt-BR" b="1" dirty="0"/>
              <a:t>: Pronto, agora “desinvertemos” os eixos</a:t>
            </a:r>
            <a:endParaRPr lang="en-US" b="1" dirty="0"/>
          </a:p>
        </p:txBody>
      </p:sp>
      <p:sp>
        <p:nvSpPr>
          <p:cNvPr id="4" name="Slide Number Placeholder 3"/>
          <p:cNvSpPr>
            <a:spLocks noGrp="1"/>
          </p:cNvSpPr>
          <p:nvPr>
            <p:ph type="sldNum" sz="quarter" idx="5"/>
          </p:nvPr>
        </p:nvSpPr>
        <p:spPr/>
        <p:txBody>
          <a:bodyPr/>
          <a:lstStyle/>
          <a:p>
            <a:fld id="{B2DE22FB-4F32-4F44-9195-D0BEF89D065E}" type="slidenum">
              <a:rPr lang="pt-BR" smtClean="0"/>
              <a:t>50</a:t>
            </a:fld>
            <a:endParaRPr lang="pt-BR"/>
          </a:p>
        </p:txBody>
      </p:sp>
    </p:spTree>
    <p:extLst>
      <p:ext uri="{BB962C8B-B14F-4D97-AF65-F5344CB8AC3E}">
        <p14:creationId xmlns:p14="http://schemas.microsoft.com/office/powerpoint/2010/main" val="20704610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noProof="0" dirty="0" err="1"/>
              <a:t>Perg</a:t>
            </a:r>
            <a:r>
              <a:rPr lang="pt-BR" b="1" noProof="0" dirty="0"/>
              <a:t>.:</a:t>
            </a:r>
            <a:r>
              <a:rPr lang="pt-BR" noProof="0" dirty="0"/>
              <a:t> Quantos equilíbrios de Nash temos? Quais são?</a:t>
            </a:r>
          </a:p>
        </p:txBody>
      </p:sp>
      <p:sp>
        <p:nvSpPr>
          <p:cNvPr id="4" name="Slide Number Placeholder 3"/>
          <p:cNvSpPr>
            <a:spLocks noGrp="1"/>
          </p:cNvSpPr>
          <p:nvPr>
            <p:ph type="sldNum" sz="quarter" idx="5"/>
          </p:nvPr>
        </p:nvSpPr>
        <p:spPr/>
        <p:txBody>
          <a:bodyPr/>
          <a:lstStyle/>
          <a:p>
            <a:fld id="{B2DE22FB-4F32-4F44-9195-D0BEF89D065E}" type="slidenum">
              <a:rPr lang="pt-BR" smtClean="0"/>
              <a:t>51</a:t>
            </a:fld>
            <a:endParaRPr lang="pt-BR"/>
          </a:p>
        </p:txBody>
      </p:sp>
    </p:spTree>
    <p:extLst>
      <p:ext uri="{BB962C8B-B14F-4D97-AF65-F5344CB8AC3E}">
        <p14:creationId xmlns:p14="http://schemas.microsoft.com/office/powerpoint/2010/main" val="8814766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P4:</a:t>
                </a:r>
                <a:r>
                  <a:rPr lang="pt-BR" dirty="0"/>
                  <a:t> Ou seja, </a:t>
                </a:r>
                <a14:m>
                  <m:oMath xmlns:m="http://schemas.openxmlformats.org/officeDocument/2006/math">
                    <m:r>
                      <a:rPr lang="en-US" b="0" i="1" dirty="0" smtClean="0">
                        <a:latin typeface="Cambria Math" panose="02040503050406030204" pitchFamily="18" charset="0"/>
                      </a:rPr>
                      <m:t>𝑞</m:t>
                    </m:r>
                    <m:r>
                      <a:rPr lang="en-US" b="0" i="1" dirty="0" smtClean="0">
                        <a:latin typeface="Cambria Math" panose="02040503050406030204" pitchFamily="18" charset="0"/>
                      </a:rPr>
                      <m:t>&gt;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1</m:t>
                        </m:r>
                      </m:num>
                      <m:den>
                        <m:r>
                          <a:rPr lang="en-US" b="0" i="1" dirty="0" smtClean="0">
                            <a:latin typeface="Cambria Math" panose="02040503050406030204" pitchFamily="18" charset="0"/>
                          </a:rPr>
                          <m:t>3</m:t>
                        </m:r>
                      </m:den>
                    </m:f>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𝑟</m:t>
                        </m:r>
                      </m:e>
                      <m:sup>
                        <m:r>
                          <a:rPr lang="en-US" b="0" i="1" dirty="0" smtClean="0">
                            <a:latin typeface="Cambria Math" panose="02040503050406030204" pitchFamily="18" charset="0"/>
                          </a:rPr>
                          <m:t>∗</m:t>
                        </m:r>
                      </m:sup>
                    </m:sSup>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𝑞</m:t>
                        </m:r>
                      </m:e>
                    </m:d>
                    <m:r>
                      <a:rPr lang="en-US" b="0" i="1" dirty="0" smtClean="0">
                        <a:latin typeface="Cambria Math" panose="02040503050406030204" pitchFamily="18" charset="0"/>
                      </a:rPr>
                      <m:t>=1</m:t>
                    </m:r>
                  </m:oMath>
                </a14:m>
                <a:r>
                  <a:rPr lang="pt-BR" dirty="0"/>
                  <a:t> (Opera). </a:t>
                </a:r>
                <a14:m>
                  <m:oMath xmlns:m="http://schemas.openxmlformats.org/officeDocument/2006/math">
                    <m:r>
                      <a:rPr lang="en-US" b="0" i="1" dirty="0" smtClean="0">
                        <a:latin typeface="Cambria Math" panose="02040503050406030204" pitchFamily="18" charset="0"/>
                      </a:rPr>
                      <m:t>𝑞</m:t>
                    </m:r>
                    <m:r>
                      <a:rPr lang="pt-BR" b="0" i="1" dirty="0" smtClean="0">
                        <a:latin typeface="Cambria Math" panose="02040503050406030204" pitchFamily="18" charset="0"/>
                      </a:rPr>
                      <m:t>&lt;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1</m:t>
                        </m:r>
                      </m:num>
                      <m:den>
                        <m:r>
                          <a:rPr lang="en-US" b="0" i="1" dirty="0" smtClean="0">
                            <a:latin typeface="Cambria Math" panose="02040503050406030204" pitchFamily="18" charset="0"/>
                          </a:rPr>
                          <m:t>3</m:t>
                        </m:r>
                      </m:den>
                    </m:f>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𝑟</m:t>
                        </m:r>
                      </m:e>
                      <m:sup>
                        <m:r>
                          <a:rPr lang="en-US" b="0" i="1" dirty="0" smtClean="0">
                            <a:latin typeface="Cambria Math" panose="02040503050406030204" pitchFamily="18" charset="0"/>
                          </a:rPr>
                          <m:t>∗</m:t>
                        </m:r>
                      </m:sup>
                    </m:sSup>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𝑞</m:t>
                        </m:r>
                      </m:e>
                    </m:d>
                    <m:r>
                      <a:rPr lang="en-US" b="0" i="1" dirty="0" smtClean="0">
                        <a:latin typeface="Cambria Math" panose="02040503050406030204" pitchFamily="18" charset="0"/>
                      </a:rPr>
                      <m:t>=</m:t>
                    </m:r>
                    <m:r>
                      <a:rPr lang="pt-BR" b="0" i="1" dirty="0" smtClean="0">
                        <a:latin typeface="Cambria Math" panose="02040503050406030204" pitchFamily="18" charset="0"/>
                      </a:rPr>
                      <m:t>0</m:t>
                    </m:r>
                  </m:oMath>
                </a14:m>
                <a:r>
                  <a:rPr lang="pt-BR" dirty="0"/>
                  <a:t> (</a:t>
                </a:r>
                <a:r>
                  <a:rPr lang="pt-BR" dirty="0" err="1"/>
                  <a:t>Fight</a:t>
                </a:r>
                <a:r>
                  <a:rPr lang="pt-BR"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P4. Ou seja, </a:t>
                </a:r>
                <a:r>
                  <a:rPr lang="en-US" b="0" i="0" dirty="0">
                    <a:latin typeface="Cambria Math" panose="02040503050406030204" pitchFamily="18" charset="0"/>
                  </a:rPr>
                  <a:t>𝑞&gt;1/3→𝑟^∗ (𝑞)=1</a:t>
                </a:r>
                <a:r>
                  <a:rPr lang="pt-BR" dirty="0"/>
                  <a:t> (Opera). </a:t>
                </a:r>
                <a:r>
                  <a:rPr lang="en-US" b="0" i="0" dirty="0">
                    <a:latin typeface="Cambria Math" panose="02040503050406030204" pitchFamily="18" charset="0"/>
                  </a:rPr>
                  <a:t>𝑞</a:t>
                </a:r>
                <a:r>
                  <a:rPr lang="pt-BR" b="0" i="0" dirty="0">
                    <a:latin typeface="Cambria Math" panose="02040503050406030204" pitchFamily="18" charset="0"/>
                  </a:rPr>
                  <a:t>&lt;</a:t>
                </a:r>
                <a:r>
                  <a:rPr lang="en-US" b="0" i="0" dirty="0">
                    <a:latin typeface="Cambria Math" panose="02040503050406030204" pitchFamily="18" charset="0"/>
                  </a:rPr>
                  <a:t>1/3→𝑟^∗ (𝑞)=</a:t>
                </a:r>
                <a:r>
                  <a:rPr lang="pt-BR" b="0" i="0" dirty="0">
                    <a:latin typeface="Cambria Math" panose="02040503050406030204" pitchFamily="18" charset="0"/>
                  </a:rPr>
                  <a:t>0</a:t>
                </a:r>
                <a:r>
                  <a:rPr lang="pt-BR" dirty="0"/>
                  <a:t> (</a:t>
                </a:r>
                <a:r>
                  <a:rPr lang="pt-BR" dirty="0" err="1"/>
                  <a:t>Fight</a:t>
                </a:r>
                <a:r>
                  <a:rPr lang="pt-BR"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54</a:t>
            </a:fld>
            <a:endParaRPr lang="pt-BR"/>
          </a:p>
        </p:txBody>
      </p:sp>
    </p:spTree>
    <p:extLst>
      <p:ext uri="{BB962C8B-B14F-4D97-AF65-F5344CB8AC3E}">
        <p14:creationId xmlns:p14="http://schemas.microsoft.com/office/powerpoint/2010/main" val="246276023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b="1" dirty="0"/>
                  <a:t>Intro:</a:t>
                </a:r>
                <a:r>
                  <a:rPr lang="en-US" b="0" dirty="0"/>
                  <a:t> </a:t>
                </a:r>
                <a14:m>
                  <m:oMath xmlns:m="http://schemas.openxmlformats.org/officeDocument/2006/math">
                    <m:r>
                      <a:rPr lang="en-US" b="0" i="1" dirty="0" smtClean="0">
                        <a:latin typeface="Cambria Math" panose="02040503050406030204" pitchFamily="18" charset="0"/>
                      </a:rPr>
                      <m:t>2</m:t>
                    </m:r>
                    <m:r>
                      <a:rPr lang="en-US" b="0" i="1" dirty="0" smtClean="0">
                        <a:latin typeface="Cambria Math" panose="02040503050406030204" pitchFamily="18" charset="0"/>
                      </a:rPr>
                      <m:t>𝑞</m:t>
                    </m:r>
                    <m:r>
                      <a:rPr lang="en-US" b="0" i="1" dirty="0" smtClean="0">
                        <a:latin typeface="Cambria Math" panose="02040503050406030204" pitchFamily="18" charset="0"/>
                      </a:rPr>
                      <m:t>&gt;1−</m:t>
                    </m:r>
                    <m:r>
                      <a:rPr lang="en-US" b="0" i="1" dirty="0" smtClean="0">
                        <a:latin typeface="Cambria Math" panose="02040503050406030204" pitchFamily="18" charset="0"/>
                      </a:rPr>
                      <m:t>𝑞</m:t>
                    </m:r>
                    <m:r>
                      <a:rPr lang="pt-BR" b="0" i="1" dirty="0" smtClean="0">
                        <a:latin typeface="Cambria Math" panose="02040503050406030204" pitchFamily="18" charset="0"/>
                      </a:rPr>
                      <m:t>→</m:t>
                    </m:r>
                    <m:r>
                      <a:rPr lang="en-US" b="0" i="1" dirty="0" smtClean="0">
                        <a:latin typeface="Cambria Math" panose="02040503050406030204" pitchFamily="18" charset="0"/>
                      </a:rPr>
                      <m:t>𝑞</m:t>
                    </m:r>
                    <m:r>
                      <a:rPr lang="en-US" b="0" i="1" dirty="0" smtClean="0">
                        <a:latin typeface="Cambria Math" panose="02040503050406030204" pitchFamily="18" charset="0"/>
                      </a:rPr>
                      <m:t>&gt;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1</m:t>
                        </m:r>
                      </m:num>
                      <m:den>
                        <m:r>
                          <a:rPr lang="en-US" b="0" i="1" dirty="0" smtClean="0">
                            <a:latin typeface="Cambria Math" panose="02040503050406030204" pitchFamily="18" charset="0"/>
                          </a:rPr>
                          <m:t>3</m:t>
                        </m:r>
                      </m:den>
                    </m:f>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𝑟</m:t>
                        </m:r>
                      </m:e>
                      <m:sup>
                        <m:r>
                          <a:rPr lang="en-US" b="0" i="1" dirty="0" smtClean="0">
                            <a:latin typeface="Cambria Math" panose="02040503050406030204" pitchFamily="18" charset="0"/>
                          </a:rPr>
                          <m:t>∗</m:t>
                        </m:r>
                      </m:sup>
                    </m:sSup>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𝑞</m:t>
                        </m:r>
                      </m:e>
                    </m:d>
                    <m:r>
                      <a:rPr lang="en-US" b="0" i="1" dirty="0" smtClean="0">
                        <a:latin typeface="Cambria Math" panose="02040503050406030204" pitchFamily="18" charset="0"/>
                      </a:rPr>
                      <m:t>=1</m:t>
                    </m:r>
                  </m:oMath>
                </a14:m>
                <a:r>
                  <a:rPr lang="pt-BR" dirty="0"/>
                  <a:t> (Opera). </a:t>
                </a:r>
                <a14:m>
                  <m:oMath xmlns:m="http://schemas.openxmlformats.org/officeDocument/2006/math">
                    <m:r>
                      <a:rPr lang="en-US" b="0" i="1" dirty="0" smtClean="0">
                        <a:latin typeface="Cambria Math" panose="02040503050406030204" pitchFamily="18" charset="0"/>
                      </a:rPr>
                      <m:t>𝑞</m:t>
                    </m:r>
                    <m:r>
                      <a:rPr lang="pt-BR" b="0" i="1" dirty="0" smtClean="0">
                        <a:latin typeface="Cambria Math" panose="02040503050406030204" pitchFamily="18" charset="0"/>
                      </a:rPr>
                      <m:t>&lt;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1</m:t>
                        </m:r>
                      </m:num>
                      <m:den>
                        <m:r>
                          <a:rPr lang="en-US" b="0" i="1" dirty="0" smtClean="0">
                            <a:latin typeface="Cambria Math" panose="02040503050406030204" pitchFamily="18" charset="0"/>
                          </a:rPr>
                          <m:t>3</m:t>
                        </m:r>
                      </m:den>
                    </m:f>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𝑟</m:t>
                        </m:r>
                      </m:e>
                      <m:sup>
                        <m:r>
                          <a:rPr lang="en-US" b="0" i="1" dirty="0" smtClean="0">
                            <a:latin typeface="Cambria Math" panose="02040503050406030204" pitchFamily="18" charset="0"/>
                          </a:rPr>
                          <m:t>∗</m:t>
                        </m:r>
                      </m:sup>
                    </m:sSup>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𝑞</m:t>
                        </m:r>
                      </m:e>
                    </m:d>
                    <m:r>
                      <a:rPr lang="en-US" b="0" i="1" dirty="0" smtClean="0">
                        <a:latin typeface="Cambria Math" panose="02040503050406030204" pitchFamily="18" charset="0"/>
                      </a:rPr>
                      <m:t>=</m:t>
                    </m:r>
                    <m:r>
                      <a:rPr lang="pt-BR" b="0" i="1" dirty="0" smtClean="0">
                        <a:latin typeface="Cambria Math" panose="02040503050406030204" pitchFamily="18" charset="0"/>
                      </a:rPr>
                      <m:t>0</m:t>
                    </m:r>
                  </m:oMath>
                </a14:m>
                <a:r>
                  <a:rPr lang="pt-BR" dirty="0"/>
                  <a:t> (</a:t>
                </a:r>
                <a:r>
                  <a:rPr lang="pt-BR" dirty="0" err="1"/>
                  <a:t>Fight</a:t>
                </a:r>
                <a:r>
                  <a:rPr lang="pt-BR" dirty="0"/>
                  <a:t>)</a:t>
                </a:r>
              </a:p>
            </p:txBody>
          </p:sp>
        </mc:Choice>
        <mc:Fallback xmlns="">
          <p:sp>
            <p:nvSpPr>
              <p:cNvPr id="3" name="Notes Placeholder 2"/>
              <p:cNvSpPr>
                <a:spLocks noGrp="1"/>
              </p:cNvSpPr>
              <p:nvPr>
                <p:ph type="body" idx="1"/>
              </p:nvPr>
            </p:nvSpPr>
            <p:spPr/>
            <p:txBody>
              <a:bodyPr/>
              <a:lstStyle/>
              <a:p>
                <a:r>
                  <a:rPr lang="en-US" b="0" i="0" dirty="0">
                    <a:latin typeface="Cambria Math" panose="02040503050406030204" pitchFamily="18" charset="0"/>
                  </a:rPr>
                  <a:t>2𝑞&gt;1−𝑞</a:t>
                </a:r>
                <a:r>
                  <a:rPr lang="pt-BR" b="0" i="0" dirty="0">
                    <a:latin typeface="Cambria Math" panose="02040503050406030204" pitchFamily="18" charset="0"/>
                  </a:rPr>
                  <a:t>→</a:t>
                </a:r>
                <a:r>
                  <a:rPr lang="en-US" b="0" i="0" dirty="0">
                    <a:latin typeface="Cambria Math" panose="02040503050406030204" pitchFamily="18" charset="0"/>
                  </a:rPr>
                  <a:t>𝑞&gt;1/3→𝑟^∗ (𝑞)=1</a:t>
                </a:r>
                <a:r>
                  <a:rPr lang="pt-BR" dirty="0"/>
                  <a:t> (Opera). </a:t>
                </a:r>
                <a:r>
                  <a:rPr lang="en-US" b="0" i="0" dirty="0">
                    <a:latin typeface="Cambria Math" panose="02040503050406030204" pitchFamily="18" charset="0"/>
                  </a:rPr>
                  <a:t>𝑞</a:t>
                </a:r>
                <a:r>
                  <a:rPr lang="pt-BR" b="0" i="0" dirty="0">
                    <a:latin typeface="Cambria Math" panose="02040503050406030204" pitchFamily="18" charset="0"/>
                  </a:rPr>
                  <a:t>&lt;</a:t>
                </a:r>
                <a:r>
                  <a:rPr lang="en-US" b="0" i="0" dirty="0">
                    <a:latin typeface="Cambria Math" panose="02040503050406030204" pitchFamily="18" charset="0"/>
                  </a:rPr>
                  <a:t>1/3→𝑟^∗ (𝑞)=</a:t>
                </a:r>
                <a:r>
                  <a:rPr lang="pt-BR" b="0" i="0" dirty="0">
                    <a:latin typeface="Cambria Math" panose="02040503050406030204" pitchFamily="18" charset="0"/>
                  </a:rPr>
                  <a:t>0</a:t>
                </a:r>
                <a:r>
                  <a:rPr lang="pt-BR" dirty="0"/>
                  <a:t> (</a:t>
                </a:r>
                <a:r>
                  <a:rPr lang="pt-BR" dirty="0" err="1"/>
                  <a:t>Fight</a:t>
                </a:r>
                <a:r>
                  <a:rPr lang="pt-BR" dirty="0"/>
                  <a:t>)</a:t>
                </a:r>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55</a:t>
            </a:fld>
            <a:endParaRPr lang="pt-BR"/>
          </a:p>
        </p:txBody>
      </p:sp>
    </p:spTree>
    <p:extLst>
      <p:ext uri="{BB962C8B-B14F-4D97-AF65-F5344CB8AC3E}">
        <p14:creationId xmlns:p14="http://schemas.microsoft.com/office/powerpoint/2010/main" val="325130894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P3. Payoff esperado de opera &gt; Payoff esperado de </a:t>
            </a:r>
            <a:r>
              <a:rPr lang="pt-BR" dirty="0" err="1"/>
              <a:t>fight</a:t>
            </a:r>
            <a:endParaRPr lang="pt-BR" dirty="0"/>
          </a:p>
        </p:txBody>
      </p:sp>
      <p:sp>
        <p:nvSpPr>
          <p:cNvPr id="4" name="Slide Number Placeholder 3"/>
          <p:cNvSpPr>
            <a:spLocks noGrp="1"/>
          </p:cNvSpPr>
          <p:nvPr>
            <p:ph type="sldNum" sz="quarter" idx="5"/>
          </p:nvPr>
        </p:nvSpPr>
        <p:spPr/>
        <p:txBody>
          <a:bodyPr/>
          <a:lstStyle/>
          <a:p>
            <a:fld id="{B2DE22FB-4F32-4F44-9195-D0BEF89D065E}" type="slidenum">
              <a:rPr lang="pt-BR" smtClean="0"/>
              <a:t>56</a:t>
            </a:fld>
            <a:endParaRPr lang="pt-BR"/>
          </a:p>
        </p:txBody>
      </p:sp>
    </p:spTree>
    <p:extLst>
      <p:ext uri="{BB962C8B-B14F-4D97-AF65-F5344CB8AC3E}">
        <p14:creationId xmlns:p14="http://schemas.microsoft.com/office/powerpoint/2010/main" val="15900653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pt-BR" b="1" dirty="0" err="1"/>
                  <a:t>Intro</a:t>
                </a:r>
                <a:r>
                  <a:rPr lang="pt-BR" b="1" dirty="0"/>
                  <a:t>:</a:t>
                </a:r>
                <a:r>
                  <a:rPr lang="pt-BR" dirty="0"/>
                  <a:t> no contexto desses jogos em que cada jogador deseja prever o que o outro fará, não haverá equilíbrio de Nash dos moldes em que vimos nas aulas anteriores...</a:t>
                </a:r>
              </a:p>
              <a:p>
                <a:endParaRPr lang="pt-BR" dirty="0"/>
              </a:p>
              <a:p>
                <a:r>
                  <a:rPr lang="pt-BR" b="1" dirty="0"/>
                  <a:t>P2:</a:t>
                </a:r>
                <a:r>
                  <a:rPr lang="pt-BR" dirty="0"/>
                  <a:t> introduziremos um vetor de probabilidades a serem aplicadas a cada elemento </a:t>
                </a:r>
                <a14:m>
                  <m:oMath xmlns:m="http://schemas.openxmlformats.org/officeDocument/2006/math">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𝑠</m:t>
                        </m:r>
                      </m:e>
                      <m:sub>
                        <m:r>
                          <a:rPr lang="pt-BR" i="1" noProof="0" smtClean="0">
                            <a:latin typeface="Cambria Math" panose="02040503050406030204" pitchFamily="18" charset="0"/>
                          </a:rPr>
                          <m:t>𝑖</m:t>
                        </m:r>
                      </m:sub>
                    </m:sSub>
                    <m:r>
                      <a:rPr lang="pt-BR" b="0" i="1" noProof="0" smtClean="0">
                        <a:latin typeface="Cambria Math" panose="02040503050406030204" pitchFamily="18" charset="0"/>
                      </a:rPr>
                      <m:t>∈</m:t>
                    </m:r>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𝑆</m:t>
                        </m:r>
                      </m:e>
                      <m:sub>
                        <m:r>
                          <a:rPr lang="pt-BR" b="0" i="1" noProof="0" smtClean="0">
                            <a:latin typeface="Cambria Math" panose="02040503050406030204" pitchFamily="18" charset="0"/>
                          </a:rPr>
                          <m:t>𝑖</m:t>
                        </m:r>
                      </m:sub>
                    </m:sSub>
                  </m:oMath>
                </a14:m>
                <a:endParaRPr lang="pt-BR" dirty="0"/>
              </a:p>
            </p:txBody>
          </p:sp>
        </mc:Choice>
        <mc:Fallback xmlns="">
          <p:sp>
            <p:nvSpPr>
              <p:cNvPr id="3" name="Notes Placeholder 2"/>
              <p:cNvSpPr>
                <a:spLocks noGrp="1"/>
              </p:cNvSpPr>
              <p:nvPr>
                <p:ph type="body" idx="1"/>
              </p:nvPr>
            </p:nvSpPr>
            <p:spPr/>
            <p:txBody>
              <a:bodyPr/>
              <a:lstStyle/>
              <a:p>
                <a:r>
                  <a:rPr lang="pt-BR" dirty="0" err="1"/>
                  <a:t>Intro</a:t>
                </a:r>
                <a:r>
                  <a:rPr lang="pt-BR" dirty="0"/>
                  <a:t>: no contexto desses jogos em que cada jogador deseja prever o que o outro fará, não haverá equilíbrio de Nash dos moldes em que vimos nas aulas anteriores...</a:t>
                </a:r>
              </a:p>
              <a:p>
                <a:endParaRPr lang="pt-BR" dirty="0"/>
              </a:p>
              <a:p>
                <a:r>
                  <a:rPr lang="pt-BR" dirty="0"/>
                  <a:t>P2. introduziremos um vetor de probabilidades a serem aplicadas a cada elemento </a:t>
                </a:r>
                <a:r>
                  <a:rPr lang="pt-BR" i="0" noProof="0">
                    <a:latin typeface="Cambria Math" panose="02040503050406030204" pitchFamily="18" charset="0"/>
                  </a:rPr>
                  <a:t>𝑠_𝑖</a:t>
                </a:r>
                <a:r>
                  <a:rPr lang="pt-BR" b="0" i="0" noProof="0">
                    <a:latin typeface="Cambria Math" panose="02040503050406030204" pitchFamily="18" charset="0"/>
                  </a:rPr>
                  <a:t>∈𝑆_𝑖</a:t>
                </a:r>
                <a:endParaRPr lang="pt-BR" dirty="0"/>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13</a:t>
            </a:fld>
            <a:endParaRPr lang="pt-BR"/>
          </a:p>
        </p:txBody>
      </p:sp>
    </p:spTree>
    <p:extLst>
      <p:ext uri="{BB962C8B-B14F-4D97-AF65-F5344CB8AC3E}">
        <p14:creationId xmlns:p14="http://schemas.microsoft.com/office/powerpoint/2010/main" val="42427147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l" rtl="0"/>
                <a14:m>
                  <m:oMath xmlns:m="http://schemas.openxmlformats.org/officeDocument/2006/math">
                    <m:r>
                      <a:rPr lang="pt-BR" b="0" i="1" u="none" strike="noStrike" dirty="0" smtClean="0">
                        <a:solidFill>
                          <a:srgbClr val="373A3C"/>
                        </a:solidFill>
                        <a:effectLst/>
                        <a:latin typeface="Cambria Math" panose="02040503050406030204" pitchFamily="18" charset="0"/>
                      </a:rPr>
                      <m:t>(</m:t>
                    </m:r>
                    <m:sSubSup>
                      <m:sSubSupPr>
                        <m:ctrlPr>
                          <a:rPr lang="en-US" b="0" i="1" u="none" strike="noStrike" dirty="0" smtClean="0">
                            <a:solidFill>
                              <a:srgbClr val="373A3C"/>
                            </a:solidFill>
                            <a:effectLst/>
                            <a:latin typeface="Cambria Math" panose="02040503050406030204" pitchFamily="18" charset="0"/>
                          </a:rPr>
                        </m:ctrlPr>
                      </m:sSubSupPr>
                      <m:e>
                        <m:r>
                          <a:rPr lang="pt-BR" b="0" i="1" u="none" strike="noStrike" dirty="0" smtClean="0">
                            <a:solidFill>
                              <a:srgbClr val="373A3C"/>
                            </a:solidFill>
                            <a:effectLst/>
                            <a:latin typeface="Cambria Math" panose="02040503050406030204" pitchFamily="18" charset="0"/>
                          </a:rPr>
                          <m:t>𝑝</m:t>
                        </m:r>
                      </m:e>
                      <m:sub>
                        <m:r>
                          <a:rPr lang="pt-BR" b="0" i="1" u="none" strike="noStrike" dirty="0" smtClean="0">
                            <a:solidFill>
                              <a:srgbClr val="373A3C"/>
                            </a:solidFill>
                            <a:effectLst/>
                            <a:latin typeface="Cambria Math" panose="02040503050406030204" pitchFamily="18" charset="0"/>
                          </a:rPr>
                          <m:t>1</m:t>
                        </m:r>
                      </m:sub>
                      <m:sup>
                        <m:r>
                          <a:rPr lang="pt-BR" b="0" i="1" u="none" strike="noStrike" dirty="0" smtClean="0">
                            <a:solidFill>
                              <a:srgbClr val="373A3C"/>
                            </a:solidFill>
                            <a:effectLst/>
                            <a:latin typeface="Cambria Math" panose="02040503050406030204" pitchFamily="18" charset="0"/>
                          </a:rPr>
                          <m:t>∗</m:t>
                        </m:r>
                      </m:sup>
                    </m:sSubSup>
                    <m:r>
                      <a:rPr lang="pt-BR" b="0" i="1" u="none" strike="noStrike" dirty="0" smtClean="0">
                        <a:solidFill>
                          <a:srgbClr val="373A3C"/>
                        </a:solidFill>
                        <a:effectLst/>
                        <a:latin typeface="Cambria Math" panose="02040503050406030204" pitchFamily="18" charset="0"/>
                      </a:rPr>
                      <m:t>,</m:t>
                    </m:r>
                    <m:sSubSup>
                      <m:sSubSupPr>
                        <m:ctrlPr>
                          <a:rPr lang="en-US" b="0" i="1" u="none" strike="noStrike" dirty="0" smtClean="0">
                            <a:solidFill>
                              <a:srgbClr val="373A3C"/>
                            </a:solidFill>
                            <a:effectLst/>
                            <a:latin typeface="Cambria Math" panose="02040503050406030204" pitchFamily="18" charset="0"/>
                          </a:rPr>
                        </m:ctrlPr>
                      </m:sSubSupPr>
                      <m:e>
                        <m:r>
                          <a:rPr lang="pt-BR" b="0" i="1" u="none" strike="noStrike" dirty="0" smtClean="0">
                            <a:solidFill>
                              <a:srgbClr val="373A3C"/>
                            </a:solidFill>
                            <a:effectLst/>
                            <a:latin typeface="Cambria Math" panose="02040503050406030204" pitchFamily="18" charset="0"/>
                          </a:rPr>
                          <m:t>𝑝</m:t>
                        </m:r>
                      </m:e>
                      <m:sub>
                        <m:r>
                          <a:rPr lang="pt-BR" b="0" i="1" u="none" strike="noStrike" dirty="0" smtClean="0">
                            <a:solidFill>
                              <a:srgbClr val="373A3C"/>
                            </a:solidFill>
                            <a:effectLst/>
                            <a:latin typeface="Cambria Math" panose="02040503050406030204" pitchFamily="18" charset="0"/>
                          </a:rPr>
                          <m:t>2</m:t>
                        </m:r>
                      </m:sub>
                      <m:sup>
                        <m:r>
                          <a:rPr lang="pt-BR" b="0" i="1" u="none" strike="noStrike" dirty="0" smtClean="0">
                            <a:solidFill>
                              <a:srgbClr val="373A3C"/>
                            </a:solidFill>
                            <a:effectLst/>
                            <a:latin typeface="Cambria Math" panose="02040503050406030204" pitchFamily="18" charset="0"/>
                          </a:rPr>
                          <m:t>∗</m:t>
                        </m:r>
                      </m:sup>
                    </m:sSubSup>
                    <m:r>
                      <a:rPr lang="pt-BR" b="0" i="1" u="none" strike="noStrike" dirty="0" smtClean="0">
                        <a:solidFill>
                          <a:srgbClr val="373A3C"/>
                        </a:solidFill>
                        <a:effectLst/>
                        <a:latin typeface="Cambria Math" panose="02040503050406030204" pitchFamily="18" charset="0"/>
                      </a:rPr>
                      <m:t>)=((</m:t>
                    </m:r>
                    <m:sSup>
                      <m:sSupPr>
                        <m:ctrlPr>
                          <a:rPr lang="en-US" b="0" i="1" u="none" strike="noStrike" dirty="0" smtClean="0">
                            <a:solidFill>
                              <a:srgbClr val="373A3C"/>
                            </a:solidFill>
                            <a:effectLst/>
                            <a:latin typeface="Cambria Math" panose="02040503050406030204" pitchFamily="18" charset="0"/>
                          </a:rPr>
                        </m:ctrlPr>
                      </m:sSupPr>
                      <m:e>
                        <m:r>
                          <a:rPr lang="pt-BR" b="0" i="1" u="none" strike="noStrike" dirty="0" smtClean="0">
                            <a:solidFill>
                              <a:srgbClr val="373A3C"/>
                            </a:solidFill>
                            <a:effectLst/>
                            <a:latin typeface="Cambria Math" panose="02040503050406030204" pitchFamily="18" charset="0"/>
                          </a:rPr>
                          <m:t>𝑟</m:t>
                        </m:r>
                      </m:e>
                      <m:sup>
                        <m:r>
                          <a:rPr lang="pt-BR" b="0" i="1" u="none" strike="noStrike" dirty="0" smtClean="0">
                            <a:solidFill>
                              <a:srgbClr val="373A3C"/>
                            </a:solidFill>
                            <a:effectLst/>
                            <a:latin typeface="Cambria Math" panose="02040503050406030204" pitchFamily="18" charset="0"/>
                          </a:rPr>
                          <m:t>∗</m:t>
                        </m:r>
                      </m:sup>
                    </m:sSup>
                    <m:r>
                      <a:rPr lang="pt-BR" b="0" i="1" u="none" strike="noStrike" dirty="0" smtClean="0">
                        <a:solidFill>
                          <a:srgbClr val="373A3C"/>
                        </a:solidFill>
                        <a:effectLst/>
                        <a:latin typeface="Cambria Math" panose="02040503050406030204" pitchFamily="18" charset="0"/>
                      </a:rPr>
                      <m:t>,1−</m:t>
                    </m:r>
                    <m:sSup>
                      <m:sSupPr>
                        <m:ctrlPr>
                          <a:rPr lang="en-US" b="0" i="1" u="none" strike="noStrike" dirty="0" smtClean="0">
                            <a:solidFill>
                              <a:srgbClr val="373A3C"/>
                            </a:solidFill>
                            <a:effectLst/>
                            <a:latin typeface="Cambria Math" panose="02040503050406030204" pitchFamily="18" charset="0"/>
                          </a:rPr>
                        </m:ctrlPr>
                      </m:sSupPr>
                      <m:e>
                        <m:r>
                          <a:rPr lang="pt-BR" b="0" i="1" u="none" strike="noStrike" dirty="0" smtClean="0">
                            <a:solidFill>
                              <a:srgbClr val="373A3C"/>
                            </a:solidFill>
                            <a:effectLst/>
                            <a:latin typeface="Cambria Math" panose="02040503050406030204" pitchFamily="18" charset="0"/>
                          </a:rPr>
                          <m:t>𝑟</m:t>
                        </m:r>
                      </m:e>
                      <m:sup>
                        <m:r>
                          <a:rPr lang="pt-BR" b="0" i="1" u="none" strike="noStrike" dirty="0" smtClean="0">
                            <a:solidFill>
                              <a:srgbClr val="373A3C"/>
                            </a:solidFill>
                            <a:effectLst/>
                            <a:latin typeface="Cambria Math" panose="02040503050406030204" pitchFamily="18" charset="0"/>
                          </a:rPr>
                          <m:t>∗</m:t>
                        </m:r>
                      </m:sup>
                    </m:sSup>
                    <m:r>
                      <a:rPr lang="pt-BR" b="0" i="1" u="none" strike="noStrike" dirty="0" smtClean="0">
                        <a:solidFill>
                          <a:srgbClr val="373A3C"/>
                        </a:solidFill>
                        <a:effectLst/>
                        <a:latin typeface="Cambria Math" panose="02040503050406030204" pitchFamily="18" charset="0"/>
                      </a:rPr>
                      <m:t>),(</m:t>
                    </m:r>
                    <m:sSup>
                      <m:sSupPr>
                        <m:ctrlPr>
                          <a:rPr lang="en-US" b="0" i="1" u="none" strike="noStrike" dirty="0" smtClean="0">
                            <a:solidFill>
                              <a:srgbClr val="373A3C"/>
                            </a:solidFill>
                            <a:effectLst/>
                            <a:latin typeface="Cambria Math" panose="02040503050406030204" pitchFamily="18" charset="0"/>
                          </a:rPr>
                        </m:ctrlPr>
                      </m:sSupPr>
                      <m:e>
                        <m:r>
                          <a:rPr lang="pt-BR" b="0" i="1" u="none" strike="noStrike" dirty="0" smtClean="0">
                            <a:solidFill>
                              <a:srgbClr val="373A3C"/>
                            </a:solidFill>
                            <a:effectLst/>
                            <a:latin typeface="Cambria Math" panose="02040503050406030204" pitchFamily="18" charset="0"/>
                          </a:rPr>
                          <m:t>𝑞</m:t>
                        </m:r>
                      </m:e>
                      <m:sup>
                        <m:r>
                          <a:rPr lang="pt-BR" b="0" i="1" u="none" strike="noStrike" dirty="0" smtClean="0">
                            <a:solidFill>
                              <a:srgbClr val="373A3C"/>
                            </a:solidFill>
                            <a:effectLst/>
                            <a:latin typeface="Cambria Math" panose="02040503050406030204" pitchFamily="18" charset="0"/>
                          </a:rPr>
                          <m:t>∗</m:t>
                        </m:r>
                      </m:sup>
                    </m:sSup>
                    <m:r>
                      <a:rPr lang="pt-BR" b="0" i="1" u="none" strike="noStrike" dirty="0" smtClean="0">
                        <a:solidFill>
                          <a:srgbClr val="373A3C"/>
                        </a:solidFill>
                        <a:effectLst/>
                        <a:latin typeface="Cambria Math" panose="02040503050406030204" pitchFamily="18" charset="0"/>
                      </a:rPr>
                      <m:t>,1−</m:t>
                    </m:r>
                    <m:sSup>
                      <m:sSupPr>
                        <m:ctrlPr>
                          <a:rPr lang="en-US" b="0" i="1" u="none" strike="noStrike" dirty="0" smtClean="0">
                            <a:solidFill>
                              <a:srgbClr val="373A3C"/>
                            </a:solidFill>
                            <a:effectLst/>
                            <a:latin typeface="Cambria Math" panose="02040503050406030204" pitchFamily="18" charset="0"/>
                          </a:rPr>
                        </m:ctrlPr>
                      </m:sSupPr>
                      <m:e>
                        <m:r>
                          <a:rPr lang="pt-BR" b="0" i="1" u="none" strike="noStrike" dirty="0" smtClean="0">
                            <a:solidFill>
                              <a:srgbClr val="373A3C"/>
                            </a:solidFill>
                            <a:effectLst/>
                            <a:latin typeface="Cambria Math" panose="02040503050406030204" pitchFamily="18" charset="0"/>
                          </a:rPr>
                          <m:t>𝑞</m:t>
                        </m:r>
                      </m:e>
                      <m:sup>
                        <m:r>
                          <a:rPr lang="pt-BR" b="0" i="1" u="none" strike="noStrike" dirty="0" smtClean="0">
                            <a:solidFill>
                              <a:srgbClr val="373A3C"/>
                            </a:solidFill>
                            <a:effectLst/>
                            <a:latin typeface="Cambria Math" panose="02040503050406030204" pitchFamily="18" charset="0"/>
                          </a:rPr>
                          <m:t>∗</m:t>
                        </m:r>
                      </m:sup>
                    </m:sSup>
                    <m:r>
                      <a:rPr lang="pt-BR" b="0" i="1" u="none" strike="noStrike" dirty="0" smtClean="0">
                        <a:solidFill>
                          <a:srgbClr val="373A3C"/>
                        </a:solidFill>
                        <a:effectLst/>
                        <a:latin typeface="Cambria Math" panose="02040503050406030204" pitchFamily="18" charset="0"/>
                      </a:rPr>
                      <m:t>),)=((</m:t>
                    </m:r>
                    <m:f>
                      <m:fPr>
                        <m:ctrlPr>
                          <a:rPr lang="en-US" b="0" i="1" u="none" strike="noStrike" dirty="0" smtClean="0">
                            <a:solidFill>
                              <a:srgbClr val="373A3C"/>
                            </a:solidFill>
                            <a:effectLst/>
                            <a:latin typeface="Cambria Math" panose="02040503050406030204" pitchFamily="18" charset="0"/>
                          </a:rPr>
                        </m:ctrlPr>
                      </m:fPr>
                      <m:num>
                        <m:r>
                          <a:rPr lang="pt-BR" b="0" i="1" u="none" strike="noStrike" dirty="0" smtClean="0">
                            <a:solidFill>
                              <a:srgbClr val="373A3C"/>
                            </a:solidFill>
                            <a:effectLst/>
                            <a:latin typeface="Cambria Math" panose="02040503050406030204" pitchFamily="18" charset="0"/>
                          </a:rPr>
                          <m:t>2</m:t>
                        </m:r>
                      </m:num>
                      <m:den>
                        <m:r>
                          <a:rPr lang="pt-BR" b="0" i="1" u="none" strike="noStrike" dirty="0" smtClean="0">
                            <a:solidFill>
                              <a:srgbClr val="373A3C"/>
                            </a:solidFill>
                            <a:effectLst/>
                            <a:latin typeface="Cambria Math" panose="02040503050406030204" pitchFamily="18" charset="0"/>
                          </a:rPr>
                          <m:t>3</m:t>
                        </m:r>
                      </m:den>
                    </m:f>
                    <m:r>
                      <a:rPr lang="pt-BR" b="0" i="1" u="none" strike="noStrike" dirty="0" smtClean="0">
                        <a:solidFill>
                          <a:srgbClr val="373A3C"/>
                        </a:solidFill>
                        <a:effectLst/>
                        <a:latin typeface="Cambria Math" panose="02040503050406030204" pitchFamily="18" charset="0"/>
                      </a:rPr>
                      <m:t>,</m:t>
                    </m:r>
                    <m:f>
                      <m:fPr>
                        <m:ctrlPr>
                          <a:rPr lang="en-US" b="0" i="1" u="none" strike="noStrike" dirty="0" smtClean="0">
                            <a:solidFill>
                              <a:srgbClr val="373A3C"/>
                            </a:solidFill>
                            <a:effectLst/>
                            <a:latin typeface="Cambria Math" panose="02040503050406030204" pitchFamily="18" charset="0"/>
                          </a:rPr>
                        </m:ctrlPr>
                      </m:fPr>
                      <m:num>
                        <m:r>
                          <a:rPr lang="pt-BR" b="0" i="1" u="none" strike="noStrike" dirty="0" smtClean="0">
                            <a:solidFill>
                              <a:srgbClr val="373A3C"/>
                            </a:solidFill>
                            <a:effectLst/>
                            <a:latin typeface="Cambria Math" panose="02040503050406030204" pitchFamily="18" charset="0"/>
                          </a:rPr>
                          <m:t>1</m:t>
                        </m:r>
                      </m:num>
                      <m:den>
                        <m:r>
                          <a:rPr lang="pt-BR" b="0" i="1" u="none" strike="noStrike" dirty="0" smtClean="0">
                            <a:solidFill>
                              <a:srgbClr val="373A3C"/>
                            </a:solidFill>
                            <a:effectLst/>
                            <a:latin typeface="Cambria Math" panose="02040503050406030204" pitchFamily="18" charset="0"/>
                          </a:rPr>
                          <m:t>3</m:t>
                        </m:r>
                      </m:den>
                    </m:f>
                    <m:r>
                      <a:rPr lang="pt-BR" b="0" i="1" u="none" strike="noStrike" dirty="0" smtClean="0">
                        <a:solidFill>
                          <a:srgbClr val="373A3C"/>
                        </a:solidFill>
                        <a:effectLst/>
                        <a:latin typeface="Cambria Math" panose="02040503050406030204" pitchFamily="18" charset="0"/>
                      </a:rPr>
                      <m:t>),(</m:t>
                    </m:r>
                    <m:f>
                      <m:fPr>
                        <m:ctrlPr>
                          <a:rPr lang="en-US" b="0" i="1" u="none" strike="noStrike" dirty="0" smtClean="0">
                            <a:solidFill>
                              <a:srgbClr val="373A3C"/>
                            </a:solidFill>
                            <a:effectLst/>
                            <a:latin typeface="Cambria Math" panose="02040503050406030204" pitchFamily="18" charset="0"/>
                          </a:rPr>
                        </m:ctrlPr>
                      </m:fPr>
                      <m:num>
                        <m:r>
                          <a:rPr lang="pt-BR" b="0" i="1" u="none" strike="noStrike" dirty="0" smtClean="0">
                            <a:solidFill>
                              <a:srgbClr val="373A3C"/>
                            </a:solidFill>
                            <a:effectLst/>
                            <a:latin typeface="Cambria Math" panose="02040503050406030204" pitchFamily="18" charset="0"/>
                          </a:rPr>
                          <m:t>1</m:t>
                        </m:r>
                      </m:num>
                      <m:den>
                        <m:r>
                          <a:rPr lang="pt-BR" b="0" i="1" u="none" strike="noStrike" dirty="0" smtClean="0">
                            <a:solidFill>
                              <a:srgbClr val="373A3C"/>
                            </a:solidFill>
                            <a:effectLst/>
                            <a:latin typeface="Cambria Math" panose="02040503050406030204" pitchFamily="18" charset="0"/>
                          </a:rPr>
                          <m:t>3</m:t>
                        </m:r>
                      </m:den>
                    </m:f>
                    <m:r>
                      <a:rPr lang="pt-BR" b="0" i="1" u="none" strike="noStrike" dirty="0" smtClean="0">
                        <a:solidFill>
                          <a:srgbClr val="373A3C"/>
                        </a:solidFill>
                        <a:effectLst/>
                        <a:latin typeface="Cambria Math" panose="02040503050406030204" pitchFamily="18" charset="0"/>
                      </a:rPr>
                      <m:t>,</m:t>
                    </m:r>
                    <m:f>
                      <m:fPr>
                        <m:ctrlPr>
                          <a:rPr lang="en-US" b="0" i="1" u="none" strike="noStrike" dirty="0" smtClean="0">
                            <a:solidFill>
                              <a:srgbClr val="373A3C"/>
                            </a:solidFill>
                            <a:effectLst/>
                            <a:latin typeface="Cambria Math" panose="02040503050406030204" pitchFamily="18" charset="0"/>
                          </a:rPr>
                        </m:ctrlPr>
                      </m:fPr>
                      <m:num>
                        <m:r>
                          <a:rPr lang="pt-BR" b="0" i="1" u="none" strike="noStrike" dirty="0" smtClean="0">
                            <a:solidFill>
                              <a:srgbClr val="373A3C"/>
                            </a:solidFill>
                            <a:effectLst/>
                            <a:latin typeface="Cambria Math" panose="02040503050406030204" pitchFamily="18" charset="0"/>
                          </a:rPr>
                          <m:t>2</m:t>
                        </m:r>
                      </m:num>
                      <m:den>
                        <m:r>
                          <a:rPr lang="pt-BR" b="0" i="1" u="none" strike="noStrike" dirty="0" smtClean="0">
                            <a:solidFill>
                              <a:srgbClr val="373A3C"/>
                            </a:solidFill>
                            <a:effectLst/>
                            <a:latin typeface="Cambria Math" panose="02040503050406030204" pitchFamily="18" charset="0"/>
                          </a:rPr>
                          <m:t>3</m:t>
                        </m:r>
                      </m:den>
                    </m:f>
                    <m:r>
                      <a:rPr lang="pt-BR" b="0" i="1" u="none" strike="noStrike" dirty="0" smtClean="0">
                        <a:solidFill>
                          <a:srgbClr val="373A3C"/>
                        </a:solidFill>
                        <a:effectLst/>
                        <a:latin typeface="Cambria Math" panose="02040503050406030204" pitchFamily="18" charset="0"/>
                      </a:rPr>
                      <m:t>)) </m:t>
                    </m:r>
                  </m:oMath>
                </a14:m>
                <a:r>
                  <a:rPr lang="pt-BR" b="0" i="0" dirty="0">
                    <a:solidFill>
                      <a:srgbClr val="373A3C"/>
                    </a:solidFill>
                    <a:effectLst/>
                    <a:latin typeface="-apple-system"/>
                  </a:rPr>
                  <a:t>. Outra forma de pensar o E.N. em estratégias mistas é cada jogador escolhendo probabilidades de modo que, em equilíbrio, ninguém tenha incentivo para mudar de comportamento; daí o conceito de melhores respostas para cada jogador dadas as estratégias dos demais. Concordam? </a:t>
                </a:r>
                <a:r>
                  <a:rPr lang="pt-BR" b="1" i="0" dirty="0">
                    <a:solidFill>
                      <a:srgbClr val="373A3C"/>
                    </a:solidFill>
                    <a:effectLst/>
                    <a:latin typeface="-apple-system"/>
                  </a:rPr>
                  <a:t>Desse modo, cada jogador deve escolher probabilidades que deixem os demais jogadores incapazes de aumentar seus payoffs esperado jogando uma estratégia alternativa. </a:t>
                </a:r>
              </a:p>
              <a:p>
                <a:pPr algn="l" rtl="0"/>
                <a:endParaRPr lang="pt-BR" b="0" i="0" dirty="0">
                  <a:solidFill>
                    <a:srgbClr val="373A3C"/>
                  </a:solidFill>
                  <a:effectLst/>
                  <a:latin typeface="-apple-system"/>
                </a:endParaRPr>
              </a:p>
              <a:p>
                <a:pPr algn="l" rtl="0"/>
                <a:r>
                  <a:rPr lang="pt-BR" b="1" i="0" dirty="0">
                    <a:solidFill>
                      <a:srgbClr val="373A3C"/>
                    </a:solidFill>
                    <a:effectLst/>
                    <a:latin typeface="-apple-system"/>
                  </a:rPr>
                  <a:t>P: </a:t>
                </a:r>
                <a:r>
                  <a:rPr lang="pt-BR" b="0" i="0" dirty="0">
                    <a:solidFill>
                      <a:srgbClr val="373A3C"/>
                    </a:solidFill>
                    <a:effectLst/>
                    <a:latin typeface="-apple-system"/>
                  </a:rPr>
                  <a:t>Qual probabilidade Pat deve atribuir a Opera de modo a deixar Chris indiferente entre jogar Opera e </a:t>
                </a:r>
                <a:r>
                  <a:rPr lang="pt-BR" b="0" i="0" dirty="0" err="1">
                    <a:solidFill>
                      <a:srgbClr val="373A3C"/>
                    </a:solidFill>
                    <a:effectLst/>
                    <a:latin typeface="-apple-system"/>
                  </a:rPr>
                  <a:t>Fight</a:t>
                </a:r>
                <a:r>
                  <a:rPr lang="pt-BR" b="0" i="0" dirty="0">
                    <a:solidFill>
                      <a:srgbClr val="373A3C"/>
                    </a:solidFill>
                    <a:effectLst/>
                    <a:latin typeface="-apple-system"/>
                  </a:rPr>
                  <a:t>? </a:t>
                </a:r>
                <a:r>
                  <a:rPr lang="pt-BR" b="1" i="0" dirty="0">
                    <a:solidFill>
                      <a:srgbClr val="373A3C"/>
                    </a:solidFill>
                    <a:effectLst/>
                    <a:latin typeface="-apple-system"/>
                  </a:rPr>
                  <a:t>R:  </a:t>
                </a:r>
                <a14:m>
                  <m:oMath xmlns:m="http://schemas.openxmlformats.org/officeDocument/2006/math">
                    <m:f>
                      <m:fPr>
                        <m:ctrlPr>
                          <a:rPr lang="pt-BR" b="0" i="1" u="none" strike="noStrike" dirty="0" smtClean="0">
                            <a:solidFill>
                              <a:srgbClr val="373A3C"/>
                            </a:solidFill>
                            <a:effectLst/>
                            <a:latin typeface="Cambria Math" panose="02040503050406030204" pitchFamily="18" charset="0"/>
                          </a:rPr>
                        </m:ctrlPr>
                      </m:fPr>
                      <m:num>
                        <m:r>
                          <a:rPr lang="pt-BR" b="0" i="1" u="none" strike="noStrike" dirty="0" smtClean="0">
                            <a:solidFill>
                              <a:srgbClr val="373A3C"/>
                            </a:solidFill>
                            <a:effectLst/>
                            <a:latin typeface="Cambria Math" panose="02040503050406030204" pitchFamily="18" charset="0"/>
                          </a:rPr>
                          <m:t>1</m:t>
                        </m:r>
                      </m:num>
                      <m:den>
                        <m:r>
                          <a:rPr lang="pt-BR" b="0" i="1" u="none" strike="noStrike" dirty="0" smtClean="0">
                            <a:solidFill>
                              <a:srgbClr val="373A3C"/>
                            </a:solidFill>
                            <a:effectLst/>
                            <a:latin typeface="Cambria Math" panose="02040503050406030204" pitchFamily="18" charset="0"/>
                          </a:rPr>
                          <m:t>3</m:t>
                        </m:r>
                      </m:den>
                    </m:f>
                  </m:oMath>
                </a14:m>
                <a:r>
                  <a:rPr lang="pt-BR" b="0" i="0" dirty="0">
                    <a:solidFill>
                      <a:srgbClr val="373A3C"/>
                    </a:solidFill>
                    <a:effectLst/>
                    <a:latin typeface="-apple-system"/>
                  </a:rPr>
                  <a:t> (ver slide 55 - se </a:t>
                </a:r>
                <a14:m>
                  <m:oMath xmlns:m="http://schemas.openxmlformats.org/officeDocument/2006/math">
                    <m:r>
                      <a:rPr lang="pt-BR" b="0" i="1" u="none" strike="noStrike" dirty="0" smtClean="0">
                        <a:solidFill>
                          <a:srgbClr val="373A3C"/>
                        </a:solidFill>
                        <a:effectLst/>
                        <a:latin typeface="Cambria Math" panose="02040503050406030204" pitchFamily="18" charset="0"/>
                      </a:rPr>
                      <m:t>𝑞</m:t>
                    </m:r>
                    <m:r>
                      <a:rPr lang="pt-BR" b="0" i="1" u="none" strike="noStrike" dirty="0" smtClean="0">
                        <a:solidFill>
                          <a:srgbClr val="373A3C"/>
                        </a:solidFill>
                        <a:effectLst/>
                        <a:latin typeface="Cambria Math" panose="02040503050406030204" pitchFamily="18" charset="0"/>
                      </a:rPr>
                      <m:t>&gt;</m:t>
                    </m:r>
                    <m:f>
                      <m:fPr>
                        <m:ctrlPr>
                          <a:rPr lang="pt-BR" b="0" i="1" u="none" strike="noStrike" dirty="0" smtClean="0">
                            <a:solidFill>
                              <a:srgbClr val="373A3C"/>
                            </a:solidFill>
                            <a:effectLst/>
                            <a:latin typeface="Cambria Math" panose="02040503050406030204" pitchFamily="18" charset="0"/>
                          </a:rPr>
                        </m:ctrlPr>
                      </m:fPr>
                      <m:num>
                        <m:r>
                          <a:rPr lang="pt-BR" b="0" i="1" u="none" strike="noStrike" dirty="0" smtClean="0">
                            <a:solidFill>
                              <a:srgbClr val="373A3C"/>
                            </a:solidFill>
                            <a:effectLst/>
                            <a:latin typeface="Cambria Math" panose="02040503050406030204" pitchFamily="18" charset="0"/>
                          </a:rPr>
                          <m:t>1</m:t>
                        </m:r>
                      </m:num>
                      <m:den>
                        <m:r>
                          <a:rPr lang="pt-BR" b="0" i="1" u="none" strike="noStrike" dirty="0" smtClean="0">
                            <a:solidFill>
                              <a:srgbClr val="373A3C"/>
                            </a:solidFill>
                            <a:effectLst/>
                            <a:latin typeface="Cambria Math" panose="02040503050406030204" pitchFamily="18" charset="0"/>
                          </a:rPr>
                          <m:t>3</m:t>
                        </m:r>
                      </m:den>
                    </m:f>
                  </m:oMath>
                </a14:m>
                <a:r>
                  <a:rPr lang="pt-BR" b="0" i="0" dirty="0">
                    <a:solidFill>
                      <a:srgbClr val="373A3C"/>
                    </a:solidFill>
                    <a:effectLst/>
                    <a:latin typeface="-apple-system"/>
                  </a:rPr>
                  <a:t>, a melhor resposta de Chris é Opera. Se </a:t>
                </a:r>
                <a14:m>
                  <m:oMath xmlns:m="http://schemas.openxmlformats.org/officeDocument/2006/math">
                    <m:r>
                      <a:rPr lang="pt-BR" b="0" i="1" u="none" strike="noStrike" dirty="0" smtClean="0">
                        <a:solidFill>
                          <a:srgbClr val="373A3C"/>
                        </a:solidFill>
                        <a:effectLst/>
                        <a:latin typeface="Cambria Math" panose="02040503050406030204" pitchFamily="18" charset="0"/>
                      </a:rPr>
                      <m:t>𝑞</m:t>
                    </m:r>
                    <m:r>
                      <a:rPr lang="pt-BR" b="0" i="1" u="none" strike="noStrike" dirty="0" smtClean="0">
                        <a:solidFill>
                          <a:srgbClr val="373A3C"/>
                        </a:solidFill>
                        <a:effectLst/>
                        <a:latin typeface="Cambria Math" panose="02040503050406030204" pitchFamily="18" charset="0"/>
                      </a:rPr>
                      <m:t>&lt;</m:t>
                    </m:r>
                    <m:f>
                      <m:fPr>
                        <m:ctrlPr>
                          <a:rPr lang="en-US" b="0" i="1" u="none" strike="noStrike" dirty="0" smtClean="0">
                            <a:solidFill>
                              <a:srgbClr val="373A3C"/>
                            </a:solidFill>
                            <a:effectLst/>
                            <a:latin typeface="Cambria Math" panose="02040503050406030204" pitchFamily="18" charset="0"/>
                          </a:rPr>
                        </m:ctrlPr>
                      </m:fPr>
                      <m:num>
                        <m:r>
                          <a:rPr lang="pt-BR" b="0" i="1" u="none" strike="noStrike" dirty="0" smtClean="0">
                            <a:solidFill>
                              <a:srgbClr val="373A3C"/>
                            </a:solidFill>
                            <a:effectLst/>
                            <a:latin typeface="Cambria Math" panose="02040503050406030204" pitchFamily="18" charset="0"/>
                          </a:rPr>
                          <m:t>1</m:t>
                        </m:r>
                      </m:num>
                      <m:den>
                        <m:r>
                          <a:rPr lang="pt-BR" b="0" i="1" u="none" strike="noStrike" dirty="0" smtClean="0">
                            <a:solidFill>
                              <a:srgbClr val="373A3C"/>
                            </a:solidFill>
                            <a:effectLst/>
                            <a:latin typeface="Cambria Math" panose="02040503050406030204" pitchFamily="18" charset="0"/>
                          </a:rPr>
                          <m:t>3</m:t>
                        </m:r>
                      </m:den>
                    </m:f>
                  </m:oMath>
                </a14:m>
                <a:r>
                  <a:rPr lang="pt-BR" b="0" i="0" dirty="0">
                    <a:solidFill>
                      <a:srgbClr val="373A3C"/>
                    </a:solidFill>
                    <a:effectLst/>
                    <a:latin typeface="-apple-system"/>
                  </a:rPr>
                  <a:t>, a melhor resposta de Chris é </a:t>
                </a:r>
                <a:r>
                  <a:rPr lang="pt-BR" b="0" i="0" dirty="0" err="1">
                    <a:solidFill>
                      <a:srgbClr val="373A3C"/>
                    </a:solidFill>
                    <a:effectLst/>
                    <a:latin typeface="-apple-system"/>
                  </a:rPr>
                  <a:t>Fight</a:t>
                </a:r>
                <a:r>
                  <a:rPr lang="pt-BR" b="0" i="0" dirty="0">
                    <a:solidFill>
                      <a:srgbClr val="373A3C"/>
                    </a:solidFill>
                    <a:effectLst/>
                    <a:latin typeface="-apple-system"/>
                  </a:rPr>
                  <a:t>. Se </a:t>
                </a:r>
                <a14:m>
                  <m:oMath xmlns:m="http://schemas.openxmlformats.org/officeDocument/2006/math">
                    <m:r>
                      <a:rPr lang="pt-BR" b="0" i="1" u="none" strike="noStrike" dirty="0" smtClean="0">
                        <a:solidFill>
                          <a:srgbClr val="373A3C"/>
                        </a:solidFill>
                        <a:effectLst/>
                        <a:latin typeface="Cambria Math" panose="02040503050406030204" pitchFamily="18" charset="0"/>
                      </a:rPr>
                      <m:t>𝑞</m:t>
                    </m:r>
                    <m:r>
                      <a:rPr lang="pt-BR" b="0" i="1" u="none" strike="noStrike" dirty="0" smtClean="0">
                        <a:solidFill>
                          <a:srgbClr val="373A3C"/>
                        </a:solidFill>
                        <a:effectLst/>
                        <a:latin typeface="Cambria Math" panose="02040503050406030204" pitchFamily="18" charset="0"/>
                      </a:rPr>
                      <m:t>=</m:t>
                    </m:r>
                    <m:f>
                      <m:fPr>
                        <m:ctrlPr>
                          <a:rPr lang="pt-BR" b="0" i="1" u="none" strike="noStrike" dirty="0" smtClean="0">
                            <a:solidFill>
                              <a:srgbClr val="373A3C"/>
                            </a:solidFill>
                            <a:effectLst/>
                            <a:latin typeface="Cambria Math" panose="02040503050406030204" pitchFamily="18" charset="0"/>
                          </a:rPr>
                        </m:ctrlPr>
                      </m:fPr>
                      <m:num>
                        <m:r>
                          <a:rPr lang="pt-BR" b="0" i="1" u="none" strike="noStrike" dirty="0" smtClean="0">
                            <a:solidFill>
                              <a:srgbClr val="373A3C"/>
                            </a:solidFill>
                            <a:effectLst/>
                            <a:latin typeface="Cambria Math" panose="02040503050406030204" pitchFamily="18" charset="0"/>
                          </a:rPr>
                          <m:t>1</m:t>
                        </m:r>
                      </m:num>
                      <m:den>
                        <m:r>
                          <a:rPr lang="pt-BR" b="0" i="1" u="none" strike="noStrike" dirty="0" smtClean="0">
                            <a:solidFill>
                              <a:srgbClr val="373A3C"/>
                            </a:solidFill>
                            <a:effectLst/>
                            <a:latin typeface="Cambria Math" panose="02040503050406030204" pitchFamily="18" charset="0"/>
                          </a:rPr>
                          <m:t>3</m:t>
                        </m:r>
                      </m:den>
                    </m:f>
                  </m:oMath>
                </a14:m>
                <a:r>
                  <a:rPr lang="pt-BR" b="0" i="0" dirty="0">
                    <a:solidFill>
                      <a:srgbClr val="373A3C"/>
                    </a:solidFill>
                    <a:effectLst/>
                    <a:latin typeface="-apple-system"/>
                  </a:rPr>
                  <a:t>, Chris é indiferente). </a:t>
                </a:r>
              </a:p>
              <a:p>
                <a:pPr algn="l" rtl="0"/>
                <a:endParaRPr lang="pt-BR" b="0" i="0" dirty="0">
                  <a:solidFill>
                    <a:srgbClr val="373A3C"/>
                  </a:solidFill>
                  <a:effectLst/>
                  <a:latin typeface="-apple-system"/>
                </a:endParaRPr>
              </a:p>
              <a:p>
                <a:pPr algn="l" rtl="0"/>
                <a:r>
                  <a:rPr lang="pt-BR" b="1" i="0" dirty="0">
                    <a:solidFill>
                      <a:srgbClr val="373A3C"/>
                    </a:solidFill>
                    <a:effectLst/>
                    <a:latin typeface="-apple-system"/>
                  </a:rPr>
                  <a:t>P: </a:t>
                </a:r>
                <a:r>
                  <a:rPr lang="pt-BR" b="0" i="0" dirty="0">
                    <a:solidFill>
                      <a:srgbClr val="373A3C"/>
                    </a:solidFill>
                    <a:effectLst/>
                    <a:latin typeface="-apple-system"/>
                  </a:rPr>
                  <a:t>Qual probabilidade Chris deve atribuir a Opera a deixar Pat indiferente entre jogar Opera e </a:t>
                </a:r>
                <a:r>
                  <a:rPr lang="pt-BR" b="0" i="0" dirty="0" err="1">
                    <a:solidFill>
                      <a:srgbClr val="373A3C"/>
                    </a:solidFill>
                    <a:effectLst/>
                    <a:latin typeface="-apple-system"/>
                  </a:rPr>
                  <a:t>Fight</a:t>
                </a:r>
                <a:r>
                  <a:rPr lang="pt-BR" b="0" i="0" dirty="0">
                    <a:solidFill>
                      <a:srgbClr val="373A3C"/>
                    </a:solidFill>
                    <a:effectLst/>
                    <a:latin typeface="-apple-system"/>
                  </a:rPr>
                  <a:t>? </a:t>
                </a:r>
                <a:r>
                  <a:rPr lang="pt-BR" b="1" i="0" dirty="0">
                    <a:solidFill>
                      <a:srgbClr val="373A3C"/>
                    </a:solidFill>
                    <a:effectLst/>
                    <a:latin typeface="-apple-system"/>
                  </a:rPr>
                  <a:t>R:</a:t>
                </a:r>
                <a:r>
                  <a:rPr lang="pt-BR" b="0" i="0" dirty="0">
                    <a:solidFill>
                      <a:srgbClr val="373A3C"/>
                    </a:solidFill>
                    <a:effectLst/>
                    <a:latin typeface="-apple-system"/>
                  </a:rPr>
                  <a:t> </a:t>
                </a:r>
                <a14:m>
                  <m:oMath xmlns:m="http://schemas.openxmlformats.org/officeDocument/2006/math">
                    <m:f>
                      <m:fPr>
                        <m:ctrlPr>
                          <a:rPr lang="pt-BR" b="0" i="1" u="none" strike="noStrike" dirty="0" smtClean="0">
                            <a:solidFill>
                              <a:srgbClr val="373A3C"/>
                            </a:solidFill>
                            <a:effectLst/>
                            <a:latin typeface="Cambria Math" panose="02040503050406030204" pitchFamily="18" charset="0"/>
                          </a:rPr>
                        </m:ctrlPr>
                      </m:fPr>
                      <m:num>
                        <m:r>
                          <a:rPr lang="pt-BR" b="0" i="1" u="none" strike="noStrike" dirty="0" smtClean="0">
                            <a:solidFill>
                              <a:srgbClr val="373A3C"/>
                            </a:solidFill>
                            <a:effectLst/>
                            <a:latin typeface="Cambria Math" panose="02040503050406030204" pitchFamily="18" charset="0"/>
                          </a:rPr>
                          <m:t>2</m:t>
                        </m:r>
                      </m:num>
                      <m:den>
                        <m:r>
                          <a:rPr lang="pt-BR" b="0" i="1" u="none" strike="noStrike" dirty="0" smtClean="0">
                            <a:solidFill>
                              <a:srgbClr val="373A3C"/>
                            </a:solidFill>
                            <a:effectLst/>
                            <a:latin typeface="Cambria Math" panose="02040503050406030204" pitchFamily="18" charset="0"/>
                          </a:rPr>
                          <m:t>3</m:t>
                        </m:r>
                      </m:den>
                    </m:f>
                  </m:oMath>
                </a14:m>
                <a:r>
                  <a:rPr lang="pt-BR" b="0" i="0" dirty="0">
                    <a:solidFill>
                      <a:srgbClr val="373A3C"/>
                    </a:solidFill>
                    <a:effectLst/>
                    <a:latin typeface="-apple-system"/>
                  </a:rPr>
                  <a:t> (ver slide 57 - se </a:t>
                </a:r>
                <a14:m>
                  <m:oMath xmlns:m="http://schemas.openxmlformats.org/officeDocument/2006/math">
                    <m:r>
                      <a:rPr lang="pt-BR" b="0" i="1" u="none" strike="noStrike" dirty="0" smtClean="0">
                        <a:solidFill>
                          <a:srgbClr val="373A3C"/>
                        </a:solidFill>
                        <a:effectLst/>
                        <a:latin typeface="Cambria Math" panose="02040503050406030204" pitchFamily="18" charset="0"/>
                      </a:rPr>
                      <m:t>𝑟</m:t>
                    </m:r>
                    <m:r>
                      <a:rPr lang="pt-BR" b="0" i="1" u="none" strike="noStrike" dirty="0" smtClean="0">
                        <a:solidFill>
                          <a:srgbClr val="373A3C"/>
                        </a:solidFill>
                        <a:effectLst/>
                        <a:latin typeface="Cambria Math" panose="02040503050406030204" pitchFamily="18" charset="0"/>
                      </a:rPr>
                      <m:t>&gt;</m:t>
                    </m:r>
                    <m:f>
                      <m:fPr>
                        <m:ctrlPr>
                          <a:rPr lang="pt-BR" b="0" i="1" u="none" strike="noStrike" dirty="0" smtClean="0">
                            <a:solidFill>
                              <a:srgbClr val="373A3C"/>
                            </a:solidFill>
                            <a:effectLst/>
                            <a:latin typeface="Cambria Math" panose="02040503050406030204" pitchFamily="18" charset="0"/>
                          </a:rPr>
                        </m:ctrlPr>
                      </m:fPr>
                      <m:num>
                        <m:r>
                          <a:rPr lang="pt-BR" b="0" i="1" u="none" strike="noStrike" dirty="0" smtClean="0">
                            <a:solidFill>
                              <a:srgbClr val="373A3C"/>
                            </a:solidFill>
                            <a:effectLst/>
                            <a:latin typeface="Cambria Math" panose="02040503050406030204" pitchFamily="18" charset="0"/>
                          </a:rPr>
                          <m:t>2</m:t>
                        </m:r>
                      </m:num>
                      <m:den>
                        <m:r>
                          <a:rPr lang="pt-BR" b="0" i="1" u="none" strike="noStrike" dirty="0" smtClean="0">
                            <a:solidFill>
                              <a:srgbClr val="373A3C"/>
                            </a:solidFill>
                            <a:effectLst/>
                            <a:latin typeface="Cambria Math" panose="02040503050406030204" pitchFamily="18" charset="0"/>
                          </a:rPr>
                          <m:t>3</m:t>
                        </m:r>
                      </m:den>
                    </m:f>
                  </m:oMath>
                </a14:m>
                <a:r>
                  <a:rPr lang="pt-BR" b="0" i="0" dirty="0">
                    <a:solidFill>
                      <a:srgbClr val="373A3C"/>
                    </a:solidFill>
                    <a:effectLst/>
                    <a:latin typeface="-apple-system"/>
                  </a:rPr>
                  <a:t>), a melhor resposta de Pat é Opera. Se </a:t>
                </a:r>
                <a14:m>
                  <m:oMath xmlns:m="http://schemas.openxmlformats.org/officeDocument/2006/math">
                    <m:r>
                      <a:rPr lang="pt-BR" b="0" i="1" u="none" strike="noStrike" dirty="0" smtClean="0">
                        <a:solidFill>
                          <a:srgbClr val="373A3C"/>
                        </a:solidFill>
                        <a:effectLst/>
                        <a:latin typeface="Cambria Math" panose="02040503050406030204" pitchFamily="18" charset="0"/>
                      </a:rPr>
                      <m:t>𝑟</m:t>
                    </m:r>
                    <m:r>
                      <a:rPr lang="pt-BR" b="0" i="1" u="none" strike="noStrike" dirty="0" smtClean="0">
                        <a:solidFill>
                          <a:srgbClr val="373A3C"/>
                        </a:solidFill>
                        <a:effectLst/>
                        <a:latin typeface="Cambria Math" panose="02040503050406030204" pitchFamily="18" charset="0"/>
                      </a:rPr>
                      <m:t>&lt;</m:t>
                    </m:r>
                    <m:f>
                      <m:fPr>
                        <m:ctrlPr>
                          <a:rPr lang="en-US" b="0" i="1" u="none" strike="noStrike" dirty="0" smtClean="0">
                            <a:solidFill>
                              <a:srgbClr val="373A3C"/>
                            </a:solidFill>
                            <a:effectLst/>
                            <a:latin typeface="Cambria Math" panose="02040503050406030204" pitchFamily="18" charset="0"/>
                          </a:rPr>
                        </m:ctrlPr>
                      </m:fPr>
                      <m:num>
                        <m:r>
                          <a:rPr lang="pt-BR" b="0" i="1" u="none" strike="noStrike" dirty="0" smtClean="0">
                            <a:solidFill>
                              <a:srgbClr val="373A3C"/>
                            </a:solidFill>
                            <a:effectLst/>
                            <a:latin typeface="Cambria Math" panose="02040503050406030204" pitchFamily="18" charset="0"/>
                          </a:rPr>
                          <m:t>2</m:t>
                        </m:r>
                      </m:num>
                      <m:den>
                        <m:r>
                          <a:rPr lang="pt-BR" b="0" i="1" u="none" strike="noStrike" dirty="0" smtClean="0">
                            <a:solidFill>
                              <a:srgbClr val="373A3C"/>
                            </a:solidFill>
                            <a:effectLst/>
                            <a:latin typeface="Cambria Math" panose="02040503050406030204" pitchFamily="18" charset="0"/>
                          </a:rPr>
                          <m:t>3</m:t>
                        </m:r>
                      </m:den>
                    </m:f>
                  </m:oMath>
                </a14:m>
                <a:r>
                  <a:rPr lang="pt-BR" b="0" i="0" dirty="0">
                    <a:solidFill>
                      <a:srgbClr val="373A3C"/>
                    </a:solidFill>
                    <a:effectLst/>
                    <a:latin typeface="-apple-system"/>
                  </a:rPr>
                  <a:t>, a melhor resposta de Pat é </a:t>
                </a:r>
                <a:r>
                  <a:rPr lang="pt-BR" b="0" i="0" dirty="0" err="1">
                    <a:solidFill>
                      <a:srgbClr val="373A3C"/>
                    </a:solidFill>
                    <a:effectLst/>
                    <a:latin typeface="-apple-system"/>
                  </a:rPr>
                  <a:t>Fight</a:t>
                </a:r>
                <a:r>
                  <a:rPr lang="pt-BR" b="0" i="0" dirty="0">
                    <a:solidFill>
                      <a:srgbClr val="373A3C"/>
                    </a:solidFill>
                    <a:effectLst/>
                    <a:latin typeface="-apple-system"/>
                  </a:rPr>
                  <a:t>. Se </a:t>
                </a:r>
                <a14:m>
                  <m:oMath xmlns:m="http://schemas.openxmlformats.org/officeDocument/2006/math">
                    <m:r>
                      <a:rPr lang="pt-BR" b="0" i="1" u="none" strike="noStrike" dirty="0" smtClean="0">
                        <a:solidFill>
                          <a:srgbClr val="373A3C"/>
                        </a:solidFill>
                        <a:effectLst/>
                        <a:latin typeface="Cambria Math" panose="02040503050406030204" pitchFamily="18" charset="0"/>
                      </a:rPr>
                      <m:t>𝑟</m:t>
                    </m:r>
                    <m:r>
                      <a:rPr lang="pt-BR" b="0" i="1" u="none" strike="noStrike" dirty="0" smtClean="0">
                        <a:solidFill>
                          <a:srgbClr val="373A3C"/>
                        </a:solidFill>
                        <a:effectLst/>
                        <a:latin typeface="Cambria Math" panose="02040503050406030204" pitchFamily="18" charset="0"/>
                      </a:rPr>
                      <m:t>=</m:t>
                    </m:r>
                    <m:f>
                      <m:fPr>
                        <m:ctrlPr>
                          <a:rPr lang="en-US" b="0" i="1" u="none" strike="noStrike" dirty="0" smtClean="0">
                            <a:solidFill>
                              <a:srgbClr val="373A3C"/>
                            </a:solidFill>
                            <a:effectLst/>
                            <a:latin typeface="Cambria Math" panose="02040503050406030204" pitchFamily="18" charset="0"/>
                          </a:rPr>
                        </m:ctrlPr>
                      </m:fPr>
                      <m:num>
                        <m:r>
                          <a:rPr lang="pt-BR" b="0" i="1" u="none" strike="noStrike" dirty="0" smtClean="0">
                            <a:solidFill>
                              <a:srgbClr val="373A3C"/>
                            </a:solidFill>
                            <a:effectLst/>
                            <a:latin typeface="Cambria Math" panose="02040503050406030204" pitchFamily="18" charset="0"/>
                          </a:rPr>
                          <m:t>2</m:t>
                        </m:r>
                      </m:num>
                      <m:den>
                        <m:r>
                          <a:rPr lang="pt-BR" b="0" i="1" u="none" strike="noStrike" dirty="0" smtClean="0">
                            <a:solidFill>
                              <a:srgbClr val="373A3C"/>
                            </a:solidFill>
                            <a:effectLst/>
                            <a:latin typeface="Cambria Math" panose="02040503050406030204" pitchFamily="18" charset="0"/>
                          </a:rPr>
                          <m:t>3</m:t>
                        </m:r>
                      </m:den>
                    </m:f>
                  </m:oMath>
                </a14:m>
                <a:r>
                  <a:rPr lang="pt-BR" b="0" i="0" dirty="0">
                    <a:solidFill>
                      <a:srgbClr val="373A3C"/>
                    </a:solidFill>
                    <a:effectLst/>
                    <a:latin typeface="-apple-system"/>
                  </a:rPr>
                  <a:t>, Pat é indiferente). </a:t>
                </a:r>
              </a:p>
              <a:p>
                <a:pPr algn="l" rtl="0"/>
                <a:endParaRPr lang="pt-BR" b="0" i="0" dirty="0">
                  <a:solidFill>
                    <a:srgbClr val="373A3C"/>
                  </a:solidFill>
                  <a:effectLst/>
                  <a:latin typeface="-apple-system"/>
                </a:endParaRPr>
              </a:p>
              <a:p>
                <a:pPr algn="l" rtl="0"/>
                <a:r>
                  <a:rPr lang="pt-BR" b="0" i="0" dirty="0">
                    <a:solidFill>
                      <a:srgbClr val="373A3C"/>
                    </a:solidFill>
                    <a:effectLst/>
                    <a:latin typeface="-apple-system"/>
                  </a:rPr>
                  <a:t>Portanto, </a:t>
                </a:r>
                <a14:m>
                  <m:oMath xmlns:m="http://schemas.openxmlformats.org/officeDocument/2006/math">
                    <m:r>
                      <a:rPr lang="pt-BR" b="0" i="1" u="none" strike="noStrike" dirty="0" smtClean="0">
                        <a:solidFill>
                          <a:srgbClr val="373A3C"/>
                        </a:solidFill>
                        <a:effectLst/>
                        <a:latin typeface="Cambria Math" panose="02040503050406030204" pitchFamily="18" charset="0"/>
                      </a:rPr>
                      <m:t>(</m:t>
                    </m:r>
                    <m:sSubSup>
                      <m:sSubSupPr>
                        <m:ctrlPr>
                          <a:rPr lang="en-US" b="0" i="1" u="none" strike="noStrike" dirty="0" smtClean="0">
                            <a:solidFill>
                              <a:srgbClr val="373A3C"/>
                            </a:solidFill>
                            <a:effectLst/>
                            <a:latin typeface="Cambria Math" panose="02040503050406030204" pitchFamily="18" charset="0"/>
                          </a:rPr>
                        </m:ctrlPr>
                      </m:sSubSupPr>
                      <m:e>
                        <m:r>
                          <a:rPr lang="pt-BR" b="0" i="1" u="none" strike="noStrike" dirty="0" smtClean="0">
                            <a:solidFill>
                              <a:srgbClr val="373A3C"/>
                            </a:solidFill>
                            <a:effectLst/>
                            <a:latin typeface="Cambria Math" panose="02040503050406030204" pitchFamily="18" charset="0"/>
                          </a:rPr>
                          <m:t>𝑝</m:t>
                        </m:r>
                      </m:e>
                      <m:sub>
                        <m:r>
                          <a:rPr lang="pt-BR" b="0" i="1" u="none" strike="noStrike" dirty="0" smtClean="0">
                            <a:solidFill>
                              <a:srgbClr val="373A3C"/>
                            </a:solidFill>
                            <a:effectLst/>
                            <a:latin typeface="Cambria Math" panose="02040503050406030204" pitchFamily="18" charset="0"/>
                          </a:rPr>
                          <m:t>1</m:t>
                        </m:r>
                      </m:sub>
                      <m:sup>
                        <m:r>
                          <a:rPr lang="pt-BR" b="0" i="1" u="none" strike="noStrike" dirty="0" smtClean="0">
                            <a:solidFill>
                              <a:srgbClr val="373A3C"/>
                            </a:solidFill>
                            <a:effectLst/>
                            <a:latin typeface="Cambria Math" panose="02040503050406030204" pitchFamily="18" charset="0"/>
                          </a:rPr>
                          <m:t>∗</m:t>
                        </m:r>
                      </m:sup>
                    </m:sSubSup>
                    <m:r>
                      <a:rPr lang="pt-BR" b="0" i="1" u="none" strike="noStrike" dirty="0" smtClean="0">
                        <a:solidFill>
                          <a:srgbClr val="373A3C"/>
                        </a:solidFill>
                        <a:effectLst/>
                        <a:latin typeface="Cambria Math" panose="02040503050406030204" pitchFamily="18" charset="0"/>
                      </a:rPr>
                      <m:t>,</m:t>
                    </m:r>
                    <m:sSubSup>
                      <m:sSubSupPr>
                        <m:ctrlPr>
                          <a:rPr lang="en-US" b="0" i="1" u="none" strike="noStrike" dirty="0" smtClean="0">
                            <a:solidFill>
                              <a:srgbClr val="373A3C"/>
                            </a:solidFill>
                            <a:effectLst/>
                            <a:latin typeface="Cambria Math" panose="02040503050406030204" pitchFamily="18" charset="0"/>
                          </a:rPr>
                        </m:ctrlPr>
                      </m:sSubSupPr>
                      <m:e>
                        <m:r>
                          <a:rPr lang="pt-BR" b="0" i="1" u="none" strike="noStrike" dirty="0" smtClean="0">
                            <a:solidFill>
                              <a:srgbClr val="373A3C"/>
                            </a:solidFill>
                            <a:effectLst/>
                            <a:latin typeface="Cambria Math" panose="02040503050406030204" pitchFamily="18" charset="0"/>
                          </a:rPr>
                          <m:t>𝑝</m:t>
                        </m:r>
                      </m:e>
                      <m:sub>
                        <m:r>
                          <a:rPr lang="pt-BR" b="0" i="1" u="none" strike="noStrike" dirty="0" smtClean="0">
                            <a:solidFill>
                              <a:srgbClr val="373A3C"/>
                            </a:solidFill>
                            <a:effectLst/>
                            <a:latin typeface="Cambria Math" panose="02040503050406030204" pitchFamily="18" charset="0"/>
                          </a:rPr>
                          <m:t>2</m:t>
                        </m:r>
                      </m:sub>
                      <m:sup>
                        <m:r>
                          <a:rPr lang="pt-BR" b="0" i="1" u="none" strike="noStrike" dirty="0" smtClean="0">
                            <a:solidFill>
                              <a:srgbClr val="373A3C"/>
                            </a:solidFill>
                            <a:effectLst/>
                            <a:latin typeface="Cambria Math" panose="02040503050406030204" pitchFamily="18" charset="0"/>
                          </a:rPr>
                          <m:t>∗</m:t>
                        </m:r>
                      </m:sup>
                    </m:sSubSup>
                    <m:r>
                      <a:rPr lang="pt-BR" b="0" i="1" u="none" strike="noStrike" dirty="0" smtClean="0">
                        <a:solidFill>
                          <a:srgbClr val="373A3C"/>
                        </a:solidFill>
                        <a:effectLst/>
                        <a:latin typeface="Cambria Math" panose="02040503050406030204" pitchFamily="18" charset="0"/>
                      </a:rPr>
                      <m:t>)=((</m:t>
                    </m:r>
                    <m:f>
                      <m:fPr>
                        <m:ctrlPr>
                          <a:rPr lang="en-US" b="0" i="1" u="none" strike="noStrike" dirty="0" smtClean="0">
                            <a:solidFill>
                              <a:srgbClr val="373A3C"/>
                            </a:solidFill>
                            <a:effectLst/>
                            <a:latin typeface="Cambria Math" panose="02040503050406030204" pitchFamily="18" charset="0"/>
                          </a:rPr>
                        </m:ctrlPr>
                      </m:fPr>
                      <m:num>
                        <m:r>
                          <a:rPr lang="pt-BR" b="0" i="1" u="none" strike="noStrike" dirty="0" smtClean="0">
                            <a:solidFill>
                              <a:srgbClr val="373A3C"/>
                            </a:solidFill>
                            <a:effectLst/>
                            <a:latin typeface="Cambria Math" panose="02040503050406030204" pitchFamily="18" charset="0"/>
                          </a:rPr>
                          <m:t>2</m:t>
                        </m:r>
                      </m:num>
                      <m:den>
                        <m:r>
                          <a:rPr lang="en-US" b="0" i="1" u="none" strike="noStrike" dirty="0" smtClean="0">
                            <a:solidFill>
                              <a:srgbClr val="373A3C"/>
                            </a:solidFill>
                            <a:effectLst/>
                            <a:latin typeface="Cambria Math" panose="02040503050406030204" pitchFamily="18" charset="0"/>
                          </a:rPr>
                          <m:t>3</m:t>
                        </m:r>
                      </m:den>
                    </m:f>
                    <m:r>
                      <a:rPr lang="pt-BR" b="0" i="1" u="none" strike="noStrike" dirty="0" smtClean="0">
                        <a:solidFill>
                          <a:srgbClr val="373A3C"/>
                        </a:solidFill>
                        <a:effectLst/>
                        <a:latin typeface="Cambria Math" panose="02040503050406030204" pitchFamily="18" charset="0"/>
                      </a:rPr>
                      <m:t>,</m:t>
                    </m:r>
                    <m:f>
                      <m:fPr>
                        <m:ctrlPr>
                          <a:rPr lang="pt-BR" b="0" i="1" u="none" strike="noStrike" dirty="0" smtClean="0">
                            <a:solidFill>
                              <a:srgbClr val="373A3C"/>
                            </a:solidFill>
                            <a:effectLst/>
                            <a:latin typeface="Cambria Math" panose="02040503050406030204" pitchFamily="18" charset="0"/>
                          </a:rPr>
                        </m:ctrlPr>
                      </m:fPr>
                      <m:num>
                        <m:r>
                          <a:rPr lang="pt-BR" b="0" i="1" u="none" strike="noStrike" dirty="0" smtClean="0">
                            <a:solidFill>
                              <a:srgbClr val="373A3C"/>
                            </a:solidFill>
                            <a:effectLst/>
                            <a:latin typeface="Cambria Math" panose="02040503050406030204" pitchFamily="18" charset="0"/>
                          </a:rPr>
                          <m:t>1</m:t>
                        </m:r>
                      </m:num>
                      <m:den>
                        <m:r>
                          <a:rPr lang="pt-BR" b="0" i="1" u="none" strike="noStrike" dirty="0" smtClean="0">
                            <a:solidFill>
                              <a:srgbClr val="373A3C"/>
                            </a:solidFill>
                            <a:effectLst/>
                            <a:latin typeface="Cambria Math" panose="02040503050406030204" pitchFamily="18" charset="0"/>
                          </a:rPr>
                          <m:t>3</m:t>
                        </m:r>
                      </m:den>
                    </m:f>
                    <m:r>
                      <a:rPr lang="pt-BR" b="0" i="1" u="none" strike="noStrike" dirty="0" smtClean="0">
                        <a:solidFill>
                          <a:srgbClr val="373A3C"/>
                        </a:solidFill>
                        <a:effectLst/>
                        <a:latin typeface="Cambria Math" panose="02040503050406030204" pitchFamily="18" charset="0"/>
                      </a:rPr>
                      <m:t>),(</m:t>
                    </m:r>
                    <m:f>
                      <m:fPr>
                        <m:ctrlPr>
                          <a:rPr lang="pt-BR" b="0" i="1" u="none" strike="noStrike" dirty="0" smtClean="0">
                            <a:solidFill>
                              <a:srgbClr val="373A3C"/>
                            </a:solidFill>
                            <a:effectLst/>
                            <a:latin typeface="Cambria Math" panose="02040503050406030204" pitchFamily="18" charset="0"/>
                          </a:rPr>
                        </m:ctrlPr>
                      </m:fPr>
                      <m:num>
                        <m:r>
                          <a:rPr lang="pt-BR" b="0" i="1" u="none" strike="noStrike" dirty="0" smtClean="0">
                            <a:solidFill>
                              <a:srgbClr val="373A3C"/>
                            </a:solidFill>
                            <a:effectLst/>
                            <a:latin typeface="Cambria Math" panose="02040503050406030204" pitchFamily="18" charset="0"/>
                          </a:rPr>
                          <m:t>1</m:t>
                        </m:r>
                      </m:num>
                      <m:den>
                        <m:r>
                          <a:rPr lang="pt-BR" b="0" i="1" u="none" strike="noStrike" dirty="0" smtClean="0">
                            <a:solidFill>
                              <a:srgbClr val="373A3C"/>
                            </a:solidFill>
                            <a:effectLst/>
                            <a:latin typeface="Cambria Math" panose="02040503050406030204" pitchFamily="18" charset="0"/>
                          </a:rPr>
                          <m:t>3</m:t>
                        </m:r>
                      </m:den>
                    </m:f>
                    <m:r>
                      <a:rPr lang="pt-BR" b="0" i="1" u="none" strike="noStrike" dirty="0" smtClean="0">
                        <a:solidFill>
                          <a:srgbClr val="373A3C"/>
                        </a:solidFill>
                        <a:effectLst/>
                        <a:latin typeface="Cambria Math" panose="02040503050406030204" pitchFamily="18" charset="0"/>
                      </a:rPr>
                      <m:t>,</m:t>
                    </m:r>
                    <m:f>
                      <m:fPr>
                        <m:ctrlPr>
                          <a:rPr lang="pt-BR" b="0" i="1" u="none" strike="noStrike" dirty="0" smtClean="0">
                            <a:solidFill>
                              <a:srgbClr val="373A3C"/>
                            </a:solidFill>
                            <a:effectLst/>
                            <a:latin typeface="Cambria Math" panose="02040503050406030204" pitchFamily="18" charset="0"/>
                          </a:rPr>
                        </m:ctrlPr>
                      </m:fPr>
                      <m:num>
                        <m:r>
                          <a:rPr lang="pt-BR" b="0" i="1" u="none" strike="noStrike" dirty="0" smtClean="0">
                            <a:solidFill>
                              <a:srgbClr val="373A3C"/>
                            </a:solidFill>
                            <a:effectLst/>
                            <a:latin typeface="Cambria Math" panose="02040503050406030204" pitchFamily="18" charset="0"/>
                          </a:rPr>
                          <m:t>2</m:t>
                        </m:r>
                      </m:num>
                      <m:den>
                        <m:r>
                          <a:rPr lang="pt-BR" b="0" i="1" u="none" strike="noStrike" dirty="0" smtClean="0">
                            <a:solidFill>
                              <a:srgbClr val="373A3C"/>
                            </a:solidFill>
                            <a:effectLst/>
                            <a:latin typeface="Cambria Math" panose="02040503050406030204" pitchFamily="18" charset="0"/>
                          </a:rPr>
                          <m:t>3</m:t>
                        </m:r>
                      </m:den>
                    </m:f>
                    <m:r>
                      <a:rPr lang="pt-BR" b="0" i="1" u="none" strike="noStrike" dirty="0" smtClean="0">
                        <a:solidFill>
                          <a:srgbClr val="373A3C"/>
                        </a:solidFill>
                        <a:effectLst/>
                        <a:latin typeface="Cambria Math" panose="02040503050406030204" pitchFamily="18" charset="0"/>
                      </a:rPr>
                      <m:t>))</m:t>
                    </m:r>
                  </m:oMath>
                </a14:m>
                <a:r>
                  <a:rPr lang="pt-BR" b="0" i="0" dirty="0">
                    <a:solidFill>
                      <a:srgbClr val="373A3C"/>
                    </a:solidFill>
                    <a:effectLst/>
                    <a:latin typeface="-apple-system"/>
                  </a:rPr>
                  <a:t> é E.N. em estratégias mistas. </a:t>
                </a:r>
                <a:endParaRPr lang="pt-BR" dirty="0"/>
              </a:p>
            </p:txBody>
          </p:sp>
        </mc:Choice>
        <mc:Fallback xmlns="">
          <p:sp>
            <p:nvSpPr>
              <p:cNvPr id="3" name="Notes Placeholder 2"/>
              <p:cNvSpPr>
                <a:spLocks noGrp="1"/>
              </p:cNvSpPr>
              <p:nvPr>
                <p:ph type="body" idx="1"/>
              </p:nvPr>
            </p:nvSpPr>
            <p:spPr/>
            <p:txBody>
              <a:bodyPr/>
              <a:lstStyle/>
              <a:p>
                <a:pPr algn="l" rtl="0"/>
                <a:r>
                  <a:rPr lang="pt-BR" b="0" i="0" u="none" strike="noStrike" dirty="0">
                    <a:solidFill>
                      <a:srgbClr val="373A3C"/>
                    </a:solidFill>
                    <a:effectLst/>
                    <a:latin typeface="Cambria Math" panose="02040503050406030204" pitchFamily="18" charset="0"/>
                  </a:rPr>
                  <a:t>(𝑝</a:t>
                </a:r>
                <a:r>
                  <a:rPr lang="en-US" b="0" i="0" u="none" strike="noStrike" dirty="0">
                    <a:solidFill>
                      <a:srgbClr val="373A3C"/>
                    </a:solidFill>
                    <a:effectLst/>
                    <a:latin typeface="Cambria Math" panose="02040503050406030204" pitchFamily="18" charset="0"/>
                  </a:rPr>
                  <a:t>_</a:t>
                </a:r>
                <a:r>
                  <a:rPr lang="pt-BR" b="0" i="0" u="none" strike="noStrike" dirty="0">
                    <a:solidFill>
                      <a:srgbClr val="373A3C"/>
                    </a:solidFill>
                    <a:effectLst/>
                    <a:latin typeface="Cambria Math" panose="02040503050406030204" pitchFamily="18" charset="0"/>
                  </a:rPr>
                  <a:t>1^∗,𝑝</a:t>
                </a:r>
                <a:r>
                  <a:rPr lang="en-US" b="0" i="0" u="none" strike="noStrike" dirty="0">
                    <a:solidFill>
                      <a:srgbClr val="373A3C"/>
                    </a:solidFill>
                    <a:effectLst/>
                    <a:latin typeface="Cambria Math" panose="02040503050406030204" pitchFamily="18" charset="0"/>
                  </a:rPr>
                  <a:t>_</a:t>
                </a:r>
                <a:r>
                  <a:rPr lang="pt-BR" b="0" i="0" u="none" strike="noStrike" dirty="0">
                    <a:solidFill>
                      <a:srgbClr val="373A3C"/>
                    </a:solidFill>
                    <a:effectLst/>
                    <a:latin typeface="Cambria Math" panose="02040503050406030204" pitchFamily="18" charset="0"/>
                  </a:rPr>
                  <a:t>2^∗)=((𝑟</a:t>
                </a:r>
                <a:r>
                  <a:rPr lang="en-US" b="0" i="0" u="none" strike="noStrike" dirty="0">
                    <a:solidFill>
                      <a:srgbClr val="373A3C"/>
                    </a:solidFill>
                    <a:effectLst/>
                    <a:latin typeface="Cambria Math" panose="02040503050406030204" pitchFamily="18" charset="0"/>
                  </a:rPr>
                  <a:t>^</a:t>
                </a:r>
                <a:r>
                  <a:rPr lang="pt-BR" b="0" i="0" u="none" strike="noStrike" dirty="0">
                    <a:solidFill>
                      <a:srgbClr val="373A3C"/>
                    </a:solidFill>
                    <a:effectLst/>
                    <a:latin typeface="Cambria Math" panose="02040503050406030204" pitchFamily="18" charset="0"/>
                  </a:rPr>
                  <a:t>∗,1−𝑟</a:t>
                </a:r>
                <a:r>
                  <a:rPr lang="en-US" b="0" i="0" u="none" strike="noStrike" dirty="0">
                    <a:solidFill>
                      <a:srgbClr val="373A3C"/>
                    </a:solidFill>
                    <a:effectLst/>
                    <a:latin typeface="Cambria Math" panose="02040503050406030204" pitchFamily="18" charset="0"/>
                  </a:rPr>
                  <a:t>^</a:t>
                </a:r>
                <a:r>
                  <a:rPr lang="pt-BR" b="0" i="0" u="none" strike="noStrike" dirty="0">
                    <a:solidFill>
                      <a:srgbClr val="373A3C"/>
                    </a:solidFill>
                    <a:effectLst/>
                    <a:latin typeface="Cambria Math" panose="02040503050406030204" pitchFamily="18" charset="0"/>
                  </a:rPr>
                  <a:t>∗),(𝑞</a:t>
                </a:r>
                <a:r>
                  <a:rPr lang="en-US" b="0" i="0" u="none" strike="noStrike" dirty="0">
                    <a:solidFill>
                      <a:srgbClr val="373A3C"/>
                    </a:solidFill>
                    <a:effectLst/>
                    <a:latin typeface="Cambria Math" panose="02040503050406030204" pitchFamily="18" charset="0"/>
                  </a:rPr>
                  <a:t>^</a:t>
                </a:r>
                <a:r>
                  <a:rPr lang="pt-BR" b="0" i="0" u="none" strike="noStrike" dirty="0">
                    <a:solidFill>
                      <a:srgbClr val="373A3C"/>
                    </a:solidFill>
                    <a:effectLst/>
                    <a:latin typeface="Cambria Math" panose="02040503050406030204" pitchFamily="18" charset="0"/>
                  </a:rPr>
                  <a:t>∗,1−𝑞</a:t>
                </a:r>
                <a:r>
                  <a:rPr lang="en-US" b="0" i="0" u="none" strike="noStrike" dirty="0">
                    <a:solidFill>
                      <a:srgbClr val="373A3C"/>
                    </a:solidFill>
                    <a:effectLst/>
                    <a:latin typeface="Cambria Math" panose="02040503050406030204" pitchFamily="18" charset="0"/>
                  </a:rPr>
                  <a:t>^</a:t>
                </a:r>
                <a:r>
                  <a:rPr lang="pt-BR" b="0" i="0" u="none" strike="noStrike" dirty="0">
                    <a:solidFill>
                      <a:srgbClr val="373A3C"/>
                    </a:solidFill>
                    <a:effectLst/>
                    <a:latin typeface="Cambria Math" panose="02040503050406030204" pitchFamily="18" charset="0"/>
                  </a:rPr>
                  <a:t>∗),)=((2</a:t>
                </a:r>
                <a:r>
                  <a:rPr lang="en-US" b="0" i="0" u="none" strike="noStrike" dirty="0">
                    <a:solidFill>
                      <a:srgbClr val="373A3C"/>
                    </a:solidFill>
                    <a:effectLst/>
                    <a:latin typeface="Cambria Math" panose="02040503050406030204" pitchFamily="18" charset="0"/>
                  </a:rPr>
                  <a:t>/</a:t>
                </a:r>
                <a:r>
                  <a:rPr lang="pt-BR" b="0" i="0" u="none" strike="noStrike" dirty="0">
                    <a:solidFill>
                      <a:srgbClr val="373A3C"/>
                    </a:solidFill>
                    <a:effectLst/>
                    <a:latin typeface="Cambria Math" panose="02040503050406030204" pitchFamily="18" charset="0"/>
                  </a:rPr>
                  <a:t>3, 1</a:t>
                </a:r>
                <a:r>
                  <a:rPr lang="en-US" b="0" i="0" u="none" strike="noStrike" dirty="0">
                    <a:solidFill>
                      <a:srgbClr val="373A3C"/>
                    </a:solidFill>
                    <a:effectLst/>
                    <a:latin typeface="Cambria Math" panose="02040503050406030204" pitchFamily="18" charset="0"/>
                  </a:rPr>
                  <a:t>/</a:t>
                </a:r>
                <a:r>
                  <a:rPr lang="pt-BR" b="0" i="0" u="none" strike="noStrike" dirty="0">
                    <a:solidFill>
                      <a:srgbClr val="373A3C"/>
                    </a:solidFill>
                    <a:effectLst/>
                    <a:latin typeface="Cambria Math" panose="02040503050406030204" pitchFamily="18" charset="0"/>
                  </a:rPr>
                  <a:t>3),(1</a:t>
                </a:r>
                <a:r>
                  <a:rPr lang="en-US" b="0" i="0" u="none" strike="noStrike" dirty="0">
                    <a:solidFill>
                      <a:srgbClr val="373A3C"/>
                    </a:solidFill>
                    <a:effectLst/>
                    <a:latin typeface="Cambria Math" panose="02040503050406030204" pitchFamily="18" charset="0"/>
                  </a:rPr>
                  <a:t>/</a:t>
                </a:r>
                <a:r>
                  <a:rPr lang="pt-BR" b="0" i="0" u="none" strike="noStrike" dirty="0">
                    <a:solidFill>
                      <a:srgbClr val="373A3C"/>
                    </a:solidFill>
                    <a:effectLst/>
                    <a:latin typeface="Cambria Math" panose="02040503050406030204" pitchFamily="18" charset="0"/>
                  </a:rPr>
                  <a:t>3, 2</a:t>
                </a:r>
                <a:r>
                  <a:rPr lang="en-US" b="0" i="0" u="none" strike="noStrike" dirty="0">
                    <a:solidFill>
                      <a:srgbClr val="373A3C"/>
                    </a:solidFill>
                    <a:effectLst/>
                    <a:latin typeface="Cambria Math" panose="02040503050406030204" pitchFamily="18" charset="0"/>
                  </a:rPr>
                  <a:t>/</a:t>
                </a:r>
                <a:r>
                  <a:rPr lang="pt-BR" b="0" i="0" u="none" strike="noStrike" dirty="0">
                    <a:solidFill>
                      <a:srgbClr val="373A3C"/>
                    </a:solidFill>
                    <a:effectLst/>
                    <a:latin typeface="Cambria Math" panose="02040503050406030204" pitchFamily="18" charset="0"/>
                  </a:rPr>
                  <a:t>3)) </a:t>
                </a:r>
                <a:r>
                  <a:rPr lang="pt-BR" b="0" i="0" dirty="0">
                    <a:solidFill>
                      <a:srgbClr val="373A3C"/>
                    </a:solidFill>
                    <a:effectLst/>
                    <a:latin typeface="-apple-system"/>
                  </a:rPr>
                  <a:t>. Outra forma de pensar o E.N. em estratégias mistas é cada jogador escolhendo probabilidades de modo que, em equilíbrio, ninguém tenha incentivo para mudar de comportamento; daí o conceito de melhores respostas para cada jogador dadas as estratégias dos demais. Concordam? Desse modo, cada jogador deve escolher probabilidades que deixem os demais jogadores incapazes de aumentar seus payoffs esperado jogando uma estratégia alternativa. </a:t>
                </a:r>
              </a:p>
              <a:p>
                <a:pPr algn="l" rtl="0"/>
                <a:endParaRPr lang="pt-BR" b="0" i="0" dirty="0">
                  <a:solidFill>
                    <a:srgbClr val="373A3C"/>
                  </a:solidFill>
                  <a:effectLst/>
                  <a:latin typeface="-apple-system"/>
                </a:endParaRPr>
              </a:p>
              <a:p>
                <a:pPr algn="l" rtl="0"/>
                <a:r>
                  <a:rPr lang="pt-BR" b="0" i="0" dirty="0">
                    <a:solidFill>
                      <a:srgbClr val="373A3C"/>
                    </a:solidFill>
                    <a:effectLst/>
                    <a:latin typeface="-apple-system"/>
                  </a:rPr>
                  <a:t>P: Qual probabilidade Pat deve atribuir a Opera de modo a deixar Chris indiferente entre jogar Opera e </a:t>
                </a:r>
                <a:r>
                  <a:rPr lang="pt-BR" b="0" i="0" dirty="0" err="1">
                    <a:solidFill>
                      <a:srgbClr val="373A3C"/>
                    </a:solidFill>
                    <a:effectLst/>
                    <a:latin typeface="-apple-system"/>
                  </a:rPr>
                  <a:t>Fight</a:t>
                </a:r>
                <a:r>
                  <a:rPr lang="pt-BR" b="0" i="0" dirty="0">
                    <a:solidFill>
                      <a:srgbClr val="373A3C"/>
                    </a:solidFill>
                    <a:effectLst/>
                    <a:latin typeface="-apple-system"/>
                  </a:rPr>
                  <a:t>? R:  </a:t>
                </a:r>
                <a:r>
                  <a:rPr lang="pt-BR" b="0" i="0" u="none" strike="noStrike" dirty="0">
                    <a:solidFill>
                      <a:srgbClr val="373A3C"/>
                    </a:solidFill>
                    <a:effectLst/>
                    <a:latin typeface="Cambria Math" panose="02040503050406030204" pitchFamily="18" charset="0"/>
                  </a:rPr>
                  <a:t>1/3</a:t>
                </a:r>
                <a:r>
                  <a:rPr lang="pt-BR" b="0" i="0" dirty="0">
                    <a:solidFill>
                      <a:srgbClr val="373A3C"/>
                    </a:solidFill>
                    <a:effectLst/>
                    <a:latin typeface="-apple-system"/>
                  </a:rPr>
                  <a:t> (ver slide 58 - se </a:t>
                </a:r>
                <a:r>
                  <a:rPr lang="pt-BR" b="0" i="0" u="none" strike="noStrike" dirty="0">
                    <a:solidFill>
                      <a:srgbClr val="373A3C"/>
                    </a:solidFill>
                    <a:effectLst/>
                    <a:latin typeface="Cambria Math" panose="02040503050406030204" pitchFamily="18" charset="0"/>
                  </a:rPr>
                  <a:t>𝑞&gt;1/3</a:t>
                </a:r>
                <a:r>
                  <a:rPr lang="pt-BR" b="0" i="0" dirty="0">
                    <a:solidFill>
                      <a:srgbClr val="373A3C"/>
                    </a:solidFill>
                    <a:effectLst/>
                    <a:latin typeface="-apple-system"/>
                  </a:rPr>
                  <a:t>, a melhor resposta de Chris é Opera. Se </a:t>
                </a:r>
                <a:r>
                  <a:rPr lang="pt-BR" b="0" i="0" u="none" strike="noStrike" dirty="0">
                    <a:solidFill>
                      <a:srgbClr val="373A3C"/>
                    </a:solidFill>
                    <a:effectLst/>
                    <a:latin typeface="Cambria Math" panose="02040503050406030204" pitchFamily="18" charset="0"/>
                  </a:rPr>
                  <a:t>𝑞&lt;1</a:t>
                </a:r>
                <a:r>
                  <a:rPr lang="en-US" b="0" i="0" u="none" strike="noStrike" dirty="0">
                    <a:solidFill>
                      <a:srgbClr val="373A3C"/>
                    </a:solidFill>
                    <a:effectLst/>
                    <a:latin typeface="Cambria Math" panose="02040503050406030204" pitchFamily="18" charset="0"/>
                  </a:rPr>
                  <a:t>/</a:t>
                </a:r>
                <a:r>
                  <a:rPr lang="pt-BR" b="0" i="0" u="none" strike="noStrike" dirty="0">
                    <a:solidFill>
                      <a:srgbClr val="373A3C"/>
                    </a:solidFill>
                    <a:effectLst/>
                    <a:latin typeface="Cambria Math" panose="02040503050406030204" pitchFamily="18" charset="0"/>
                  </a:rPr>
                  <a:t>3</a:t>
                </a:r>
                <a:r>
                  <a:rPr lang="pt-BR" b="0" i="0" dirty="0">
                    <a:solidFill>
                      <a:srgbClr val="373A3C"/>
                    </a:solidFill>
                    <a:effectLst/>
                    <a:latin typeface="-apple-system"/>
                  </a:rPr>
                  <a:t>, a melhor resposta de Chris é </a:t>
                </a:r>
                <a:r>
                  <a:rPr lang="pt-BR" b="0" i="0" dirty="0" err="1">
                    <a:solidFill>
                      <a:srgbClr val="373A3C"/>
                    </a:solidFill>
                    <a:effectLst/>
                    <a:latin typeface="-apple-system"/>
                  </a:rPr>
                  <a:t>Fight</a:t>
                </a:r>
                <a:r>
                  <a:rPr lang="pt-BR" b="0" i="0" dirty="0">
                    <a:solidFill>
                      <a:srgbClr val="373A3C"/>
                    </a:solidFill>
                    <a:effectLst/>
                    <a:latin typeface="-apple-system"/>
                  </a:rPr>
                  <a:t>. Se </a:t>
                </a:r>
                <a:r>
                  <a:rPr lang="pt-BR" b="0" i="0" u="none" strike="noStrike" dirty="0">
                    <a:solidFill>
                      <a:srgbClr val="373A3C"/>
                    </a:solidFill>
                    <a:effectLst/>
                    <a:latin typeface="Cambria Math" panose="02040503050406030204" pitchFamily="18" charset="0"/>
                  </a:rPr>
                  <a:t>𝑞=1/3</a:t>
                </a:r>
                <a:r>
                  <a:rPr lang="pt-BR" b="0" i="0" dirty="0">
                    <a:solidFill>
                      <a:srgbClr val="373A3C"/>
                    </a:solidFill>
                    <a:effectLst/>
                    <a:latin typeface="-apple-system"/>
                  </a:rPr>
                  <a:t>, Chris é indiferente). </a:t>
                </a:r>
              </a:p>
              <a:p>
                <a:pPr algn="l" rtl="0"/>
                <a:endParaRPr lang="pt-BR" b="0" i="0" dirty="0">
                  <a:solidFill>
                    <a:srgbClr val="373A3C"/>
                  </a:solidFill>
                  <a:effectLst/>
                  <a:latin typeface="-apple-system"/>
                </a:endParaRPr>
              </a:p>
              <a:p>
                <a:pPr algn="l" rtl="0"/>
                <a:r>
                  <a:rPr lang="pt-BR" b="0" i="0" dirty="0">
                    <a:solidFill>
                      <a:srgbClr val="373A3C"/>
                    </a:solidFill>
                    <a:effectLst/>
                    <a:latin typeface="-apple-system"/>
                  </a:rPr>
                  <a:t>P: Qual probabilidade Chris deve atribuir a Opera a deixar Pat indiferente entre jogar Opera e </a:t>
                </a:r>
                <a:r>
                  <a:rPr lang="pt-BR" b="0" i="0" dirty="0" err="1">
                    <a:solidFill>
                      <a:srgbClr val="373A3C"/>
                    </a:solidFill>
                    <a:effectLst/>
                    <a:latin typeface="-apple-system"/>
                  </a:rPr>
                  <a:t>Fight</a:t>
                </a:r>
                <a:r>
                  <a:rPr lang="pt-BR" b="0" i="0" dirty="0">
                    <a:solidFill>
                      <a:srgbClr val="373A3C"/>
                    </a:solidFill>
                    <a:effectLst/>
                    <a:latin typeface="-apple-system"/>
                  </a:rPr>
                  <a:t>? R: </a:t>
                </a:r>
                <a:r>
                  <a:rPr lang="pt-BR" b="0" i="0" u="none" strike="noStrike" dirty="0">
                    <a:solidFill>
                      <a:srgbClr val="373A3C"/>
                    </a:solidFill>
                    <a:effectLst/>
                    <a:latin typeface="Cambria Math" panose="02040503050406030204" pitchFamily="18" charset="0"/>
                  </a:rPr>
                  <a:t>2/3</a:t>
                </a:r>
                <a:r>
                  <a:rPr lang="pt-BR" b="0" i="0" dirty="0">
                    <a:solidFill>
                      <a:srgbClr val="373A3C"/>
                    </a:solidFill>
                    <a:effectLst/>
                    <a:latin typeface="-apple-system"/>
                  </a:rPr>
                  <a:t> (ver slide 60 - se </a:t>
                </a:r>
                <a:r>
                  <a:rPr lang="pt-BR" b="0" i="0" u="none" strike="noStrike" dirty="0">
                    <a:solidFill>
                      <a:srgbClr val="373A3C"/>
                    </a:solidFill>
                    <a:effectLst/>
                    <a:latin typeface="Cambria Math" panose="02040503050406030204" pitchFamily="18" charset="0"/>
                  </a:rPr>
                  <a:t>𝑟&gt;2/3</a:t>
                </a:r>
                <a:r>
                  <a:rPr lang="pt-BR" b="0" i="0" dirty="0">
                    <a:solidFill>
                      <a:srgbClr val="373A3C"/>
                    </a:solidFill>
                    <a:effectLst/>
                    <a:latin typeface="-apple-system"/>
                  </a:rPr>
                  <a:t>), a melhor resposta de Pat é Opera. Se </a:t>
                </a:r>
                <a:r>
                  <a:rPr lang="pt-BR" b="0" i="0" u="none" strike="noStrike" dirty="0">
                    <a:solidFill>
                      <a:srgbClr val="373A3C"/>
                    </a:solidFill>
                    <a:effectLst/>
                    <a:latin typeface="Cambria Math" panose="02040503050406030204" pitchFamily="18" charset="0"/>
                  </a:rPr>
                  <a:t>𝑟&lt;2</a:t>
                </a:r>
                <a:r>
                  <a:rPr lang="en-US" b="0" i="0" u="none" strike="noStrike" dirty="0">
                    <a:solidFill>
                      <a:srgbClr val="373A3C"/>
                    </a:solidFill>
                    <a:effectLst/>
                    <a:latin typeface="Cambria Math" panose="02040503050406030204" pitchFamily="18" charset="0"/>
                  </a:rPr>
                  <a:t>/</a:t>
                </a:r>
                <a:r>
                  <a:rPr lang="pt-BR" b="0" i="0" u="none" strike="noStrike" dirty="0">
                    <a:solidFill>
                      <a:srgbClr val="373A3C"/>
                    </a:solidFill>
                    <a:effectLst/>
                    <a:latin typeface="Cambria Math" panose="02040503050406030204" pitchFamily="18" charset="0"/>
                  </a:rPr>
                  <a:t>3</a:t>
                </a:r>
                <a:r>
                  <a:rPr lang="pt-BR" b="0" i="0" dirty="0">
                    <a:solidFill>
                      <a:srgbClr val="373A3C"/>
                    </a:solidFill>
                    <a:effectLst/>
                    <a:latin typeface="-apple-system"/>
                  </a:rPr>
                  <a:t>, a melhor resposta de Pat é </a:t>
                </a:r>
                <a:r>
                  <a:rPr lang="pt-BR" b="0" i="0" dirty="0" err="1">
                    <a:solidFill>
                      <a:srgbClr val="373A3C"/>
                    </a:solidFill>
                    <a:effectLst/>
                    <a:latin typeface="-apple-system"/>
                  </a:rPr>
                  <a:t>Fight</a:t>
                </a:r>
                <a:r>
                  <a:rPr lang="pt-BR" b="0" i="0" dirty="0">
                    <a:solidFill>
                      <a:srgbClr val="373A3C"/>
                    </a:solidFill>
                    <a:effectLst/>
                    <a:latin typeface="-apple-system"/>
                  </a:rPr>
                  <a:t>. Se </a:t>
                </a:r>
                <a:r>
                  <a:rPr lang="pt-BR" b="0" i="0" u="none" strike="noStrike" dirty="0">
                    <a:solidFill>
                      <a:srgbClr val="373A3C"/>
                    </a:solidFill>
                    <a:effectLst/>
                    <a:latin typeface="Cambria Math" panose="02040503050406030204" pitchFamily="18" charset="0"/>
                  </a:rPr>
                  <a:t>𝑟=2</a:t>
                </a:r>
                <a:r>
                  <a:rPr lang="en-US" b="0" i="0" u="none" strike="noStrike" dirty="0">
                    <a:solidFill>
                      <a:srgbClr val="373A3C"/>
                    </a:solidFill>
                    <a:effectLst/>
                    <a:latin typeface="Cambria Math" panose="02040503050406030204" pitchFamily="18" charset="0"/>
                  </a:rPr>
                  <a:t>/</a:t>
                </a:r>
                <a:r>
                  <a:rPr lang="pt-BR" b="0" i="0" u="none" strike="noStrike" dirty="0">
                    <a:solidFill>
                      <a:srgbClr val="373A3C"/>
                    </a:solidFill>
                    <a:effectLst/>
                    <a:latin typeface="Cambria Math" panose="02040503050406030204" pitchFamily="18" charset="0"/>
                  </a:rPr>
                  <a:t>3</a:t>
                </a:r>
                <a:r>
                  <a:rPr lang="pt-BR" b="0" i="0" dirty="0">
                    <a:solidFill>
                      <a:srgbClr val="373A3C"/>
                    </a:solidFill>
                    <a:effectLst/>
                    <a:latin typeface="-apple-system"/>
                  </a:rPr>
                  <a:t>, Pat é indiferente). </a:t>
                </a:r>
              </a:p>
              <a:p>
                <a:pPr algn="l" rtl="0"/>
                <a:endParaRPr lang="pt-BR" b="0" i="0" dirty="0">
                  <a:solidFill>
                    <a:srgbClr val="373A3C"/>
                  </a:solidFill>
                  <a:effectLst/>
                  <a:latin typeface="-apple-system"/>
                </a:endParaRPr>
              </a:p>
              <a:p>
                <a:pPr algn="l" rtl="0"/>
                <a:r>
                  <a:rPr lang="pt-BR" b="0" i="0" dirty="0">
                    <a:solidFill>
                      <a:srgbClr val="373A3C"/>
                    </a:solidFill>
                    <a:effectLst/>
                    <a:latin typeface="-apple-system"/>
                  </a:rPr>
                  <a:t>Portanto, </a:t>
                </a:r>
                <a:r>
                  <a:rPr lang="pt-BR" b="0" i="0" u="none" strike="noStrike" dirty="0">
                    <a:solidFill>
                      <a:srgbClr val="373A3C"/>
                    </a:solidFill>
                    <a:effectLst/>
                    <a:latin typeface="Cambria Math" panose="02040503050406030204" pitchFamily="18" charset="0"/>
                  </a:rPr>
                  <a:t>(𝑝</a:t>
                </a:r>
                <a:r>
                  <a:rPr lang="en-US" b="0" i="0" u="none" strike="noStrike" dirty="0">
                    <a:solidFill>
                      <a:srgbClr val="373A3C"/>
                    </a:solidFill>
                    <a:effectLst/>
                    <a:latin typeface="Cambria Math" panose="02040503050406030204" pitchFamily="18" charset="0"/>
                  </a:rPr>
                  <a:t>_</a:t>
                </a:r>
                <a:r>
                  <a:rPr lang="pt-BR" b="0" i="0" u="none" strike="noStrike" dirty="0">
                    <a:solidFill>
                      <a:srgbClr val="373A3C"/>
                    </a:solidFill>
                    <a:effectLst/>
                    <a:latin typeface="Cambria Math" panose="02040503050406030204" pitchFamily="18" charset="0"/>
                  </a:rPr>
                  <a:t>1^∗,𝑝</a:t>
                </a:r>
                <a:r>
                  <a:rPr lang="en-US" b="0" i="0" u="none" strike="noStrike" dirty="0">
                    <a:solidFill>
                      <a:srgbClr val="373A3C"/>
                    </a:solidFill>
                    <a:effectLst/>
                    <a:latin typeface="Cambria Math" panose="02040503050406030204" pitchFamily="18" charset="0"/>
                  </a:rPr>
                  <a:t>_</a:t>
                </a:r>
                <a:r>
                  <a:rPr lang="pt-BR" b="0" i="0" u="none" strike="noStrike" dirty="0">
                    <a:solidFill>
                      <a:srgbClr val="373A3C"/>
                    </a:solidFill>
                    <a:effectLst/>
                    <a:latin typeface="Cambria Math" panose="02040503050406030204" pitchFamily="18" charset="0"/>
                  </a:rPr>
                  <a:t>2^∗)=((2</a:t>
                </a:r>
                <a:r>
                  <a:rPr lang="en-US" b="0" i="0" u="none" strike="noStrike" dirty="0">
                    <a:solidFill>
                      <a:srgbClr val="373A3C"/>
                    </a:solidFill>
                    <a:effectLst/>
                    <a:latin typeface="Cambria Math" panose="02040503050406030204" pitchFamily="18" charset="0"/>
                  </a:rPr>
                  <a:t>/3</a:t>
                </a:r>
                <a:r>
                  <a:rPr lang="pt-BR" b="0" i="0" u="none" strike="noStrike" dirty="0">
                    <a:solidFill>
                      <a:srgbClr val="373A3C"/>
                    </a:solidFill>
                    <a:effectLst/>
                    <a:latin typeface="Cambria Math" panose="02040503050406030204" pitchFamily="18" charset="0"/>
                  </a:rPr>
                  <a:t>, 1/3),(1/3, 2/3))</a:t>
                </a:r>
                <a:r>
                  <a:rPr lang="pt-BR" b="0" i="0" dirty="0">
                    <a:solidFill>
                      <a:srgbClr val="373A3C"/>
                    </a:solidFill>
                    <a:effectLst/>
                    <a:latin typeface="-apple-system"/>
                  </a:rPr>
                  <a:t> é E.N. em estratégias mistas</a:t>
                </a:r>
                <a:r>
                  <a:rPr lang="pt-BR" b="0" i="0">
                    <a:solidFill>
                      <a:srgbClr val="373A3C"/>
                    </a:solidFill>
                    <a:effectLst/>
                    <a:latin typeface="-apple-system"/>
                  </a:rPr>
                  <a:t>. </a:t>
                </a:r>
                <a:endParaRPr lang="pt-BR" dirty="0"/>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58</a:t>
            </a:fld>
            <a:endParaRPr lang="pt-BR"/>
          </a:p>
        </p:txBody>
      </p:sp>
    </p:spTree>
    <p:extLst>
      <p:ext uri="{BB962C8B-B14F-4D97-AF65-F5344CB8AC3E}">
        <p14:creationId xmlns:p14="http://schemas.microsoft.com/office/powerpoint/2010/main" val="416854113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pt-BR" b="1" dirty="0"/>
                  <a:t>P2:</a:t>
                </a:r>
                <a:r>
                  <a:rPr lang="pt-BR" dirty="0"/>
                  <a:t> </a:t>
                </a:r>
                <a14:m>
                  <m:oMath xmlns:m="http://schemas.openxmlformats.org/officeDocument/2006/math">
                    <m:r>
                      <a:rPr lang="pt-BR" i="1" dirty="0" smtClean="0">
                        <a:latin typeface="Cambria Math" panose="02040503050406030204" pitchFamily="18" charset="0"/>
                      </a:rPr>
                      <m:t>(</m:t>
                    </m:r>
                    <m:r>
                      <a:rPr lang="en-US" b="0" i="1" dirty="0" smtClean="0">
                        <a:latin typeface="Cambria Math" panose="02040503050406030204" pitchFamily="18" charset="0"/>
                      </a:rPr>
                      <m:t>𝑞</m:t>
                    </m:r>
                    <m:r>
                      <a:rPr lang="en-US" b="0" i="1" dirty="0" smtClean="0">
                        <a:latin typeface="Cambria Math" panose="02040503050406030204" pitchFamily="18" charset="0"/>
                      </a:rPr>
                      <m:t>=0,</m:t>
                    </m:r>
                    <m:r>
                      <a:rPr lang="en-US" b="0" i="1" dirty="0" smtClean="0">
                        <a:latin typeface="Cambria Math" panose="02040503050406030204" pitchFamily="18" charset="0"/>
                      </a:rPr>
                      <m:t>𝑟</m:t>
                    </m:r>
                    <m:r>
                      <a:rPr lang="en-US" b="0" i="1" dirty="0" smtClean="0">
                        <a:latin typeface="Cambria Math" panose="02040503050406030204" pitchFamily="18" charset="0"/>
                      </a:rPr>
                      <m:t>=0)</m:t>
                    </m:r>
                  </m:oMath>
                </a14:m>
                <a:r>
                  <a:rPr lang="en-US" dirty="0"/>
                  <a:t> indica o que </a:t>
                </a:r>
                <a:r>
                  <a:rPr lang="pt-BR" noProof="0" dirty="0"/>
                  <a:t>acontece</a:t>
                </a:r>
                <a:r>
                  <a:rPr lang="en-US" dirty="0"/>
                  <a:t> no E.N. </a:t>
                </a:r>
                <a:r>
                  <a:rPr lang="pt-BR" noProof="0" dirty="0"/>
                  <a:t>em estratégias</a:t>
                </a:r>
                <a:r>
                  <a:rPr lang="pt-BR" baseline="0" noProof="0" dirty="0"/>
                  <a:t> puras </a:t>
                </a:r>
                <a14:m>
                  <m:oMath xmlns:m="http://schemas.openxmlformats.org/officeDocument/2006/math">
                    <m:r>
                      <a:rPr lang="en-US" i="1" baseline="0" dirty="0" smtClean="0">
                        <a:latin typeface="Cambria Math" panose="02040503050406030204" pitchFamily="18" charset="0"/>
                      </a:rPr>
                      <m:t>(</m:t>
                    </m:r>
                    <m:r>
                      <a:rPr lang="en-US" i="1" baseline="0" dirty="0" smtClean="0">
                        <a:latin typeface="Cambria Math" panose="02040503050406030204" pitchFamily="18" charset="0"/>
                      </a:rPr>
                      <m:t>𝐹𝑖𝑔h𝑡</m:t>
                    </m:r>
                    <m:r>
                      <a:rPr lang="en-US" i="1" baseline="0" dirty="0" smtClean="0">
                        <a:latin typeface="Cambria Math" panose="02040503050406030204" pitchFamily="18" charset="0"/>
                      </a:rPr>
                      <m:t>, </m:t>
                    </m:r>
                    <m:r>
                      <a:rPr lang="en-US" i="1" baseline="0" dirty="0" smtClean="0">
                        <a:latin typeface="Cambria Math" panose="02040503050406030204" pitchFamily="18" charset="0"/>
                      </a:rPr>
                      <m:t>𝐹𝑖𝑔h𝑡</m:t>
                    </m:r>
                    <m:r>
                      <a:rPr lang="en-US" i="1" baseline="0" dirty="0" smtClean="0">
                        <a:latin typeface="Cambria Math" panose="02040503050406030204" pitchFamily="18" charset="0"/>
                      </a:rPr>
                      <m:t>)</m:t>
                    </m:r>
                  </m:oMath>
                </a14:m>
                <a:r>
                  <a:rPr lang="en-US" dirty="0"/>
                  <a:t>; </a:t>
                </a:r>
                <a14:m>
                  <m:oMath xmlns:m="http://schemas.openxmlformats.org/officeDocument/2006/math">
                    <m:r>
                      <a:rPr lang="en-US" b="0" i="1" dirty="0" smtClean="0">
                        <a:latin typeface="Cambria Math" panose="02040503050406030204" pitchFamily="18" charset="0"/>
                      </a:rPr>
                      <m:t>(</m:t>
                    </m:r>
                    <m:r>
                      <a:rPr lang="en-US" b="0" i="1" dirty="0" smtClean="0">
                        <a:latin typeface="Cambria Math" panose="02040503050406030204" pitchFamily="18" charset="0"/>
                      </a:rPr>
                      <m:t>𝑞</m:t>
                    </m:r>
                    <m:r>
                      <a:rPr lang="en-US" b="0" i="1" dirty="0" smtClean="0">
                        <a:latin typeface="Cambria Math" panose="02040503050406030204" pitchFamily="18" charset="0"/>
                      </a:rPr>
                      <m:t>=1,</m:t>
                    </m:r>
                    <m:r>
                      <a:rPr lang="en-US" b="0" i="1" dirty="0" smtClean="0">
                        <a:latin typeface="Cambria Math" panose="02040503050406030204" pitchFamily="18" charset="0"/>
                      </a:rPr>
                      <m:t>𝑟</m:t>
                    </m:r>
                    <m:r>
                      <a:rPr lang="en-US" b="0" i="1" dirty="0" smtClean="0">
                        <a:latin typeface="Cambria Math" panose="02040503050406030204" pitchFamily="18" charset="0"/>
                      </a:rPr>
                      <m:t>=1)</m:t>
                    </m:r>
                  </m:oMath>
                </a14:m>
                <a:r>
                  <a:rPr lang="en-US" dirty="0"/>
                  <a:t> indica o que acontece no E.N. </a:t>
                </a:r>
                <a:r>
                  <a:rPr lang="pt-BR" noProof="0" dirty="0"/>
                  <a:t>em estratégias</a:t>
                </a:r>
                <a:r>
                  <a:rPr lang="pt-BR" baseline="0" noProof="0" dirty="0"/>
                  <a:t> puras </a:t>
                </a:r>
                <a14:m>
                  <m:oMath xmlns:m="http://schemas.openxmlformats.org/officeDocument/2006/math">
                    <m:r>
                      <a:rPr lang="en-US" i="1" baseline="0" dirty="0" smtClean="0">
                        <a:latin typeface="Cambria Math" panose="02040503050406030204" pitchFamily="18" charset="0"/>
                      </a:rPr>
                      <m:t>(</m:t>
                    </m:r>
                    <m:r>
                      <a:rPr lang="pt-BR" b="0" i="1" baseline="0" dirty="0" smtClean="0">
                        <a:latin typeface="Cambria Math" panose="02040503050406030204" pitchFamily="18" charset="0"/>
                      </a:rPr>
                      <m:t>𝑂𝑝𝑒𝑟𝑎</m:t>
                    </m:r>
                    <m:r>
                      <a:rPr lang="en-US" i="1" baseline="0" dirty="0" smtClean="0">
                        <a:latin typeface="Cambria Math" panose="02040503050406030204" pitchFamily="18" charset="0"/>
                      </a:rPr>
                      <m:t>,</m:t>
                    </m:r>
                    <m:r>
                      <a:rPr lang="pt-BR" b="0" i="1" baseline="0" dirty="0" smtClean="0">
                        <a:latin typeface="Cambria Math" panose="02040503050406030204" pitchFamily="18" charset="0"/>
                      </a:rPr>
                      <m:t>𝑂𝑝𝑒𝑟𝑎</m:t>
                    </m:r>
                    <m:r>
                      <a:rPr lang="en-US" i="1" baseline="0" dirty="0" smtClean="0">
                        <a:latin typeface="Cambria Math" panose="02040503050406030204" pitchFamily="18" charset="0"/>
                      </a:rPr>
                      <m:t>)</m:t>
                    </m:r>
                  </m:oMath>
                </a14:m>
                <a:r>
                  <a:rPr lang="en-US" dirty="0"/>
                  <a:t>; </a:t>
                </a:r>
                <a:r>
                  <a:rPr lang="pt-BR" dirty="0"/>
                  <a:t>e </a:t>
                </a:r>
                <a14:m>
                  <m:oMath xmlns:m="http://schemas.openxmlformats.org/officeDocument/2006/math">
                    <m:d>
                      <m:dPr>
                        <m:ctrlPr>
                          <a:rPr lang="pt-BR" b="0" i="1" dirty="0" smtClean="0">
                            <a:latin typeface="Cambria Math" panose="02040503050406030204" pitchFamily="18" charset="0"/>
                          </a:rPr>
                        </m:ctrlPr>
                      </m:dPr>
                      <m:e>
                        <m:r>
                          <a:rPr lang="en-US" b="0" i="1" dirty="0" smtClean="0">
                            <a:latin typeface="Cambria Math" panose="02040503050406030204" pitchFamily="18" charset="0"/>
                          </a:rPr>
                          <m:t>𝑞</m:t>
                        </m:r>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1</m:t>
                            </m:r>
                          </m:num>
                          <m:den>
                            <m:r>
                              <a:rPr lang="en-US" b="0" i="1" dirty="0" smtClean="0">
                                <a:latin typeface="Cambria Math" panose="02040503050406030204" pitchFamily="18" charset="0"/>
                              </a:rPr>
                              <m:t>3</m:t>
                            </m:r>
                          </m:den>
                        </m:f>
                        <m:r>
                          <a:rPr lang="en-US" b="0" i="1" dirty="0" smtClean="0">
                            <a:latin typeface="Cambria Math" panose="02040503050406030204" pitchFamily="18" charset="0"/>
                          </a:rPr>
                          <m:t>,</m:t>
                        </m:r>
                        <m:r>
                          <a:rPr lang="en-US" b="0" i="1" dirty="0" smtClean="0">
                            <a:latin typeface="Cambria Math" panose="02040503050406030204" pitchFamily="18" charset="0"/>
                          </a:rPr>
                          <m:t>𝑟</m:t>
                        </m:r>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2</m:t>
                            </m:r>
                          </m:num>
                          <m:den>
                            <m:r>
                              <a:rPr lang="en-US" b="0" i="1" dirty="0" smtClean="0">
                                <a:latin typeface="Cambria Math" panose="02040503050406030204" pitchFamily="18" charset="0"/>
                              </a:rPr>
                              <m:t>3</m:t>
                            </m:r>
                          </m:den>
                        </m:f>
                      </m:e>
                    </m:d>
                  </m:oMath>
                </a14:m>
                <a:r>
                  <a:rPr lang="en-US" dirty="0"/>
                  <a:t> indica o que acontece no</a:t>
                </a:r>
                <a:r>
                  <a:rPr lang="en-US" baseline="0" dirty="0"/>
                  <a:t> E.N. </a:t>
                </a:r>
                <a:r>
                  <a:rPr lang="pt-BR" baseline="0" noProof="0" dirty="0"/>
                  <a:t>em estratégias mistas em </a:t>
                </a:r>
                <a:r>
                  <a:rPr lang="en-US" baseline="0" dirty="0"/>
                  <a:t>que Pat </a:t>
                </a:r>
                <a:r>
                  <a:rPr lang="pt-BR" baseline="0" noProof="0" dirty="0"/>
                  <a:t>joga</a:t>
                </a:r>
                <a:r>
                  <a:rPr lang="en-US" baseline="0" dirty="0"/>
                  <a:t> </a:t>
                </a:r>
                <a14:m>
                  <m:oMath xmlns:m="http://schemas.openxmlformats.org/officeDocument/2006/math">
                    <m:r>
                      <a:rPr lang="en-US" i="1" baseline="0" dirty="0" smtClean="0">
                        <a:latin typeface="Cambria Math" panose="02040503050406030204" pitchFamily="18" charset="0"/>
                      </a:rPr>
                      <m:t>𝑂𝑝𝑒𝑟𝑎</m:t>
                    </m:r>
                  </m:oMath>
                </a14:m>
                <a:r>
                  <a:rPr lang="en-US" baseline="0" dirty="0"/>
                  <a:t> com </a:t>
                </a:r>
                <a:r>
                  <a:rPr lang="pt-BR" baseline="0" noProof="0" dirty="0"/>
                  <a:t>probabilidade</a:t>
                </a:r>
                <a:r>
                  <a:rPr lang="en-US" baseline="0" dirty="0"/>
                  <a:t> </a:t>
                </a:r>
                <a14:m>
                  <m:oMath xmlns:m="http://schemas.openxmlformats.org/officeDocument/2006/math">
                    <m:f>
                      <m:fPr>
                        <m:ctrlPr>
                          <a:rPr lang="en-US" i="1" baseline="0" dirty="0" smtClean="0">
                            <a:latin typeface="Cambria Math" panose="02040503050406030204" pitchFamily="18" charset="0"/>
                          </a:rPr>
                        </m:ctrlPr>
                      </m:fPr>
                      <m:num>
                        <m:r>
                          <a:rPr lang="en-US" i="1" baseline="0" dirty="0" smtClean="0">
                            <a:latin typeface="Cambria Math" panose="02040503050406030204" pitchFamily="18" charset="0"/>
                          </a:rPr>
                          <m:t>1</m:t>
                        </m:r>
                      </m:num>
                      <m:den>
                        <m:r>
                          <a:rPr lang="en-US" i="1" baseline="0" dirty="0" smtClean="0">
                            <a:latin typeface="Cambria Math" panose="02040503050406030204" pitchFamily="18" charset="0"/>
                          </a:rPr>
                          <m:t>3</m:t>
                        </m:r>
                      </m:den>
                    </m:f>
                  </m:oMath>
                </a14:m>
                <a:r>
                  <a:rPr lang="en-US" baseline="0" dirty="0"/>
                  <a:t> e </a:t>
                </a:r>
                <a:r>
                  <a:rPr lang="pt-BR" baseline="0" noProof="0" dirty="0"/>
                  <a:t>Cris joga </a:t>
                </a:r>
                <a14:m>
                  <m:oMath xmlns:m="http://schemas.openxmlformats.org/officeDocument/2006/math">
                    <m:r>
                      <a:rPr lang="en-US" i="1" baseline="0" dirty="0" smtClean="0">
                        <a:latin typeface="Cambria Math" panose="02040503050406030204" pitchFamily="18" charset="0"/>
                      </a:rPr>
                      <m:t>𝑂𝑝𝑒𝑟𝑎</m:t>
                    </m:r>
                    <m:r>
                      <a:rPr lang="en-US" i="1" baseline="0" dirty="0" smtClean="0">
                        <a:latin typeface="Cambria Math" panose="02040503050406030204" pitchFamily="18" charset="0"/>
                      </a:rPr>
                      <m:t> </m:t>
                    </m:r>
                  </m:oMath>
                </a14:m>
                <a:r>
                  <a:rPr lang="en-US" baseline="0" dirty="0"/>
                  <a:t>com </a:t>
                </a:r>
                <a:r>
                  <a:rPr lang="pt-BR" baseline="0" noProof="0" dirty="0"/>
                  <a:t>probabilidade</a:t>
                </a:r>
                <a:r>
                  <a:rPr lang="en-US" baseline="0" dirty="0"/>
                  <a:t> </a:t>
                </a:r>
                <a14:m>
                  <m:oMath xmlns:m="http://schemas.openxmlformats.org/officeDocument/2006/math">
                    <m:f>
                      <m:fPr>
                        <m:ctrlPr>
                          <a:rPr lang="en-US" i="1" baseline="0" dirty="0" smtClean="0">
                            <a:latin typeface="Cambria Math" panose="02040503050406030204" pitchFamily="18" charset="0"/>
                          </a:rPr>
                        </m:ctrlPr>
                      </m:fPr>
                      <m:num>
                        <m:r>
                          <a:rPr lang="en-US" i="1" baseline="0" dirty="0" smtClean="0">
                            <a:latin typeface="Cambria Math" panose="02040503050406030204" pitchFamily="18" charset="0"/>
                          </a:rPr>
                          <m:t>2</m:t>
                        </m:r>
                      </m:num>
                      <m:den>
                        <m:r>
                          <a:rPr lang="en-US" i="1" baseline="0" dirty="0" smtClean="0">
                            <a:latin typeface="Cambria Math" panose="02040503050406030204" pitchFamily="18" charset="0"/>
                          </a:rPr>
                          <m:t>3</m:t>
                        </m:r>
                      </m:den>
                    </m:f>
                  </m:oMath>
                </a14:m>
                <a:r>
                  <a:rPr lang="en-US" dirty="0"/>
                  <a:t> . </a:t>
                </a:r>
              </a:p>
              <a:p>
                <a:endParaRPr lang="en-US" dirty="0"/>
              </a:p>
              <a:p>
                <a:r>
                  <a:rPr lang="en-US" b="1" dirty="0"/>
                  <a:t>Nota</a:t>
                </a:r>
                <a:r>
                  <a:rPr lang="pt-BR" b="1" dirty="0"/>
                  <a:t>:</a:t>
                </a:r>
                <a:r>
                  <a:rPr lang="pt-BR" baseline="0" dirty="0"/>
                  <a:t> </a:t>
                </a:r>
                <a:r>
                  <a:rPr lang="en-US" dirty="0"/>
                  <a:t>Para </a:t>
                </a:r>
                <a:r>
                  <a:rPr lang="pt-BR" noProof="0" dirty="0"/>
                  <a:t>escrever os</a:t>
                </a:r>
                <a:r>
                  <a:rPr lang="pt-BR" baseline="0" noProof="0" dirty="0"/>
                  <a:t> equilíbrios</a:t>
                </a:r>
                <a:r>
                  <a:rPr lang="en-US" baseline="0" dirty="0"/>
                  <a:t> de Nash, </a:t>
                </a:r>
                <a:r>
                  <a:rPr lang="pt-BR" baseline="0" noProof="0" dirty="0"/>
                  <a:t>entretanto, indique as distribuições de probabilidade dos jogadores da seguinte</a:t>
                </a:r>
                <a:r>
                  <a:rPr lang="en-US" baseline="0" dirty="0"/>
                  <a:t> forma: (</a:t>
                </a:r>
                <a14:m>
                  <m:oMath xmlns:m="http://schemas.openxmlformats.org/officeDocument/2006/math">
                    <m:sSubSup>
                      <m:sSubSupPr>
                        <m:ctrlPr>
                          <a:rPr lang="en-US" b="0" i="1" baseline="0" smtClean="0">
                            <a:latin typeface="Cambria Math" panose="02040503050406030204" pitchFamily="18" charset="0"/>
                          </a:rPr>
                        </m:ctrlPr>
                      </m:sSubSupPr>
                      <m:e>
                        <m:r>
                          <a:rPr lang="pt-BR" b="0" i="1" baseline="0" smtClean="0">
                            <a:latin typeface="Cambria Math" panose="02040503050406030204" pitchFamily="18" charset="0"/>
                          </a:rPr>
                          <m:t>𝑝</m:t>
                        </m:r>
                      </m:e>
                      <m:sub>
                        <m:r>
                          <a:rPr lang="pt-BR" b="0" i="1" baseline="0" smtClean="0">
                            <a:latin typeface="Cambria Math" panose="02040503050406030204" pitchFamily="18" charset="0"/>
                          </a:rPr>
                          <m:t>1</m:t>
                        </m:r>
                      </m:sub>
                      <m:sup>
                        <m:r>
                          <a:rPr lang="en-US" b="0" i="1" baseline="0" smtClean="0">
                            <a:latin typeface="Cambria Math" panose="02040503050406030204" pitchFamily="18" charset="0"/>
                          </a:rPr>
                          <m:t>∗</m:t>
                        </m:r>
                      </m:sup>
                    </m:sSubSup>
                    <m:r>
                      <a:rPr lang="en-US" b="0" i="1" baseline="0" smtClean="0">
                        <a:latin typeface="Cambria Math" panose="02040503050406030204" pitchFamily="18" charset="0"/>
                      </a:rPr>
                      <m:t>,</m:t>
                    </m:r>
                    <m:sSubSup>
                      <m:sSubSupPr>
                        <m:ctrlPr>
                          <a:rPr lang="en-US" b="0" i="1" baseline="0" smtClean="0">
                            <a:latin typeface="Cambria Math" panose="02040503050406030204" pitchFamily="18" charset="0"/>
                          </a:rPr>
                        </m:ctrlPr>
                      </m:sSubSupPr>
                      <m:e>
                        <m:r>
                          <a:rPr lang="pt-BR" b="0" i="1" baseline="0" smtClean="0">
                            <a:latin typeface="Cambria Math" panose="02040503050406030204" pitchFamily="18" charset="0"/>
                          </a:rPr>
                          <m:t>𝑝</m:t>
                        </m:r>
                      </m:e>
                      <m:sub>
                        <m:r>
                          <a:rPr lang="en-US" b="0" i="1" baseline="0" smtClean="0">
                            <a:latin typeface="Cambria Math" panose="02040503050406030204" pitchFamily="18" charset="0"/>
                          </a:rPr>
                          <m:t>2</m:t>
                        </m:r>
                      </m:sub>
                      <m:sup>
                        <m:r>
                          <a:rPr lang="en-US" b="0" i="1" baseline="0" smtClean="0">
                            <a:latin typeface="Cambria Math" panose="02040503050406030204" pitchFamily="18" charset="0"/>
                          </a:rPr>
                          <m:t>∗</m:t>
                        </m:r>
                      </m:sup>
                    </m:sSubSup>
                    <m:r>
                      <a:rPr lang="en-US" b="0" i="1" baseline="0" smtClean="0">
                        <a:latin typeface="Cambria Math" panose="02040503050406030204" pitchFamily="18" charset="0"/>
                      </a:rPr>
                      <m:t>)=</m:t>
                    </m:r>
                    <m:d>
                      <m:dPr>
                        <m:ctrlPr>
                          <a:rPr lang="en-US" b="0" i="1" baseline="0" smtClean="0">
                            <a:latin typeface="Cambria Math" panose="02040503050406030204" pitchFamily="18" charset="0"/>
                          </a:rPr>
                        </m:ctrlPr>
                      </m:dPr>
                      <m:e>
                        <m:r>
                          <a:rPr lang="pt-BR" b="0" i="1" dirty="0" smtClean="0">
                            <a:latin typeface="Cambria Math" panose="02040503050406030204" pitchFamily="18" charset="0"/>
                          </a:rPr>
                          <m:t> </m:t>
                        </m:r>
                        <m:d>
                          <m:dPr>
                            <m:ctrlPr>
                              <a:rPr lang="pt-BR" b="0" i="1" dirty="0" smtClean="0">
                                <a:latin typeface="Cambria Math" panose="02040503050406030204" pitchFamily="18" charset="0"/>
                              </a:rPr>
                            </m:ctrlPr>
                          </m:dPr>
                          <m:e>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2</m:t>
                                </m:r>
                              </m:num>
                              <m:den>
                                <m:r>
                                  <a:rPr lang="en-US" b="0" i="1" dirty="0" smtClean="0">
                                    <a:latin typeface="Cambria Math" panose="02040503050406030204" pitchFamily="18" charset="0"/>
                                  </a:rPr>
                                  <m:t>3</m:t>
                                </m:r>
                              </m:den>
                            </m:f>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1</m:t>
                                </m:r>
                              </m:num>
                              <m:den>
                                <m:r>
                                  <a:rPr lang="en-US" b="0" i="1" dirty="0" smtClean="0">
                                    <a:latin typeface="Cambria Math" panose="02040503050406030204" pitchFamily="18" charset="0"/>
                                  </a:rPr>
                                  <m:t>3</m:t>
                                </m:r>
                              </m:den>
                            </m:f>
                          </m:e>
                        </m:d>
                        <m:r>
                          <a:rPr lang="en-US" b="0" i="0" dirty="0" smtClean="0">
                            <a:latin typeface="Cambria Math" panose="02040503050406030204" pitchFamily="18" charset="0"/>
                          </a:rPr>
                          <m:t>,</m:t>
                        </m:r>
                        <m:d>
                          <m:dPr>
                            <m:ctrlPr>
                              <a:rPr lang="pt-BR" b="0" i="1" dirty="0" smtClean="0">
                                <a:latin typeface="Cambria Math" panose="02040503050406030204" pitchFamily="18" charset="0"/>
                              </a:rPr>
                            </m:ctrlPr>
                          </m:dPr>
                          <m:e>
                            <m:f>
                              <m:fPr>
                                <m:ctrlPr>
                                  <a:rPr lang="en-US" b="0" i="1" dirty="0" smtClean="0">
                                    <a:latin typeface="Cambria Math" panose="02040503050406030204" pitchFamily="18" charset="0"/>
                                  </a:rPr>
                                </m:ctrlPr>
                              </m:fPr>
                              <m:num>
                                <m:r>
                                  <a:rPr lang="pt-BR" b="0" i="1" dirty="0" smtClean="0">
                                    <a:latin typeface="Cambria Math" panose="02040503050406030204" pitchFamily="18" charset="0"/>
                                  </a:rPr>
                                  <m:t>1</m:t>
                                </m:r>
                              </m:num>
                              <m:den>
                                <m:r>
                                  <a:rPr lang="en-US" b="0" i="1" dirty="0" smtClean="0">
                                    <a:latin typeface="Cambria Math" panose="02040503050406030204" pitchFamily="18" charset="0"/>
                                  </a:rPr>
                                  <m:t>3</m:t>
                                </m:r>
                              </m:den>
                            </m:f>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2</m:t>
                                </m:r>
                              </m:num>
                              <m:den>
                                <m:r>
                                  <a:rPr lang="en-US" b="0" i="1" dirty="0" smtClean="0">
                                    <a:latin typeface="Cambria Math" panose="02040503050406030204" pitchFamily="18" charset="0"/>
                                  </a:rPr>
                                  <m:t>3</m:t>
                                </m:r>
                              </m:den>
                            </m:f>
                          </m:e>
                        </m:d>
                      </m:e>
                    </m:d>
                  </m:oMath>
                </a14:m>
                <a:endParaRPr lang="en-US" dirty="0"/>
              </a:p>
            </p:txBody>
          </p:sp>
        </mc:Choice>
        <mc:Fallback xmlns="">
          <p:sp>
            <p:nvSpPr>
              <p:cNvPr id="3" name="Notes Placeholder 2"/>
              <p:cNvSpPr>
                <a:spLocks noGrp="1"/>
              </p:cNvSpPr>
              <p:nvPr>
                <p:ph type="body" idx="1"/>
              </p:nvPr>
            </p:nvSpPr>
            <p:spPr/>
            <p:txBody>
              <a:bodyPr/>
              <a:lstStyle/>
              <a:p>
                <a:r>
                  <a:rPr lang="pt-BR" b="1" dirty="0"/>
                  <a:t>P2:</a:t>
                </a:r>
                <a:r>
                  <a:rPr lang="pt-BR" dirty="0"/>
                  <a:t> </a:t>
                </a:r>
                <a:r>
                  <a:rPr lang="pt-BR" i="0" dirty="0">
                    <a:latin typeface="Cambria Math" panose="02040503050406030204" pitchFamily="18" charset="0"/>
                  </a:rPr>
                  <a:t>(</a:t>
                </a:r>
                <a:r>
                  <a:rPr lang="en-US" b="0" i="0" dirty="0">
                    <a:latin typeface="Cambria Math" panose="02040503050406030204" pitchFamily="18" charset="0"/>
                  </a:rPr>
                  <a:t>𝑞=0,𝑟=0)</a:t>
                </a:r>
                <a:r>
                  <a:rPr lang="en-US" dirty="0"/>
                  <a:t> indica o que </a:t>
                </a:r>
                <a:r>
                  <a:rPr lang="pt-BR" noProof="0" dirty="0"/>
                  <a:t>acontece</a:t>
                </a:r>
                <a:r>
                  <a:rPr lang="en-US" dirty="0"/>
                  <a:t> no E.N. </a:t>
                </a:r>
                <a:r>
                  <a:rPr lang="pt-BR" noProof="0" dirty="0"/>
                  <a:t>em estratégias</a:t>
                </a:r>
                <a:r>
                  <a:rPr lang="pt-BR" baseline="0" noProof="0" dirty="0"/>
                  <a:t> puras </a:t>
                </a:r>
                <a:r>
                  <a:rPr lang="en-US" i="0" baseline="0" dirty="0">
                    <a:latin typeface="Cambria Math" panose="02040503050406030204" pitchFamily="18" charset="0"/>
                  </a:rPr>
                  <a:t>(𝐹𝑖𝑔ℎ𝑡, 𝐹𝑖𝑔ℎ𝑡)</a:t>
                </a:r>
                <a:r>
                  <a:rPr lang="en-US" dirty="0"/>
                  <a:t>; </a:t>
                </a:r>
                <a:r>
                  <a:rPr lang="en-US" b="0" i="0" dirty="0">
                    <a:latin typeface="Cambria Math" panose="02040503050406030204" pitchFamily="18" charset="0"/>
                  </a:rPr>
                  <a:t>(𝑞=1,𝑟=1)</a:t>
                </a:r>
                <a:r>
                  <a:rPr lang="en-US" dirty="0"/>
                  <a:t> indica o que acontece no E.N. </a:t>
                </a:r>
                <a:r>
                  <a:rPr lang="pt-BR" noProof="0" dirty="0"/>
                  <a:t>em estratégias</a:t>
                </a:r>
                <a:r>
                  <a:rPr lang="pt-BR" baseline="0" noProof="0" dirty="0"/>
                  <a:t> puras </a:t>
                </a:r>
                <a:r>
                  <a:rPr lang="en-US" i="0" baseline="0" dirty="0">
                    <a:latin typeface="Cambria Math" panose="02040503050406030204" pitchFamily="18" charset="0"/>
                  </a:rPr>
                  <a:t>(</a:t>
                </a:r>
                <a:r>
                  <a:rPr lang="pt-BR" b="0" i="0" baseline="0" dirty="0">
                    <a:latin typeface="Cambria Math" panose="02040503050406030204" pitchFamily="18" charset="0"/>
                  </a:rPr>
                  <a:t>𝑂𝑝𝑒𝑟𝑎</a:t>
                </a:r>
                <a:r>
                  <a:rPr lang="en-US" i="0" baseline="0" dirty="0">
                    <a:latin typeface="Cambria Math" panose="02040503050406030204" pitchFamily="18" charset="0"/>
                  </a:rPr>
                  <a:t>,</a:t>
                </a:r>
                <a:r>
                  <a:rPr lang="pt-BR" b="0" i="0" baseline="0" dirty="0">
                    <a:latin typeface="Cambria Math" panose="02040503050406030204" pitchFamily="18" charset="0"/>
                  </a:rPr>
                  <a:t>𝑂𝑝𝑒𝑟𝑎</a:t>
                </a:r>
                <a:r>
                  <a:rPr lang="en-US" i="0" baseline="0" dirty="0">
                    <a:latin typeface="Cambria Math" panose="02040503050406030204" pitchFamily="18" charset="0"/>
                  </a:rPr>
                  <a:t>)</a:t>
                </a:r>
                <a:r>
                  <a:rPr lang="en-US" dirty="0"/>
                  <a:t>; </a:t>
                </a:r>
                <a:r>
                  <a:rPr lang="pt-BR" dirty="0"/>
                  <a:t>e </a:t>
                </a:r>
                <a:r>
                  <a:rPr lang="pt-BR" b="0" i="0" dirty="0">
                    <a:latin typeface="Cambria Math" panose="02040503050406030204" pitchFamily="18" charset="0"/>
                  </a:rPr>
                  <a:t>(</a:t>
                </a:r>
                <a:r>
                  <a:rPr lang="en-US" b="0" i="0" dirty="0">
                    <a:latin typeface="Cambria Math" panose="02040503050406030204" pitchFamily="18" charset="0"/>
                  </a:rPr>
                  <a:t>𝑞=1/3,𝑟=2/3)</a:t>
                </a:r>
                <a:r>
                  <a:rPr lang="en-US" dirty="0"/>
                  <a:t> indica o que acontece no</a:t>
                </a:r>
                <a:r>
                  <a:rPr lang="en-US" baseline="0" dirty="0"/>
                  <a:t> E.N. </a:t>
                </a:r>
                <a:r>
                  <a:rPr lang="pt-BR" baseline="0" noProof="0" dirty="0"/>
                  <a:t>em estratégias mistas em </a:t>
                </a:r>
                <a:r>
                  <a:rPr lang="en-US" baseline="0" dirty="0"/>
                  <a:t>que Pat </a:t>
                </a:r>
                <a:r>
                  <a:rPr lang="pt-BR" baseline="0" noProof="0" dirty="0"/>
                  <a:t>joga</a:t>
                </a:r>
                <a:r>
                  <a:rPr lang="en-US" baseline="0" dirty="0"/>
                  <a:t> </a:t>
                </a:r>
                <a:r>
                  <a:rPr lang="en-US" i="0" baseline="0" dirty="0">
                    <a:latin typeface="Cambria Math" panose="02040503050406030204" pitchFamily="18" charset="0"/>
                  </a:rPr>
                  <a:t>𝑂𝑝𝑒𝑟𝑎</a:t>
                </a:r>
                <a:r>
                  <a:rPr lang="en-US" baseline="0" dirty="0"/>
                  <a:t> com </a:t>
                </a:r>
                <a:r>
                  <a:rPr lang="pt-BR" baseline="0" noProof="0" dirty="0"/>
                  <a:t>probabilidade</a:t>
                </a:r>
                <a:r>
                  <a:rPr lang="en-US" baseline="0" dirty="0"/>
                  <a:t> </a:t>
                </a:r>
                <a:r>
                  <a:rPr lang="en-US" i="0" baseline="0" dirty="0">
                    <a:latin typeface="Cambria Math" panose="02040503050406030204" pitchFamily="18" charset="0"/>
                  </a:rPr>
                  <a:t>1/3</a:t>
                </a:r>
                <a:r>
                  <a:rPr lang="en-US" baseline="0" dirty="0"/>
                  <a:t> e </a:t>
                </a:r>
                <a:r>
                  <a:rPr lang="pt-BR" baseline="0" noProof="0" dirty="0"/>
                  <a:t>Cris joga </a:t>
                </a:r>
                <a:r>
                  <a:rPr lang="en-US" i="0" baseline="0" dirty="0">
                    <a:latin typeface="Cambria Math" panose="02040503050406030204" pitchFamily="18" charset="0"/>
                  </a:rPr>
                  <a:t>𝑂𝑝𝑒𝑟𝑎 </a:t>
                </a:r>
                <a:r>
                  <a:rPr lang="en-US" baseline="0" dirty="0"/>
                  <a:t>com </a:t>
                </a:r>
                <a:r>
                  <a:rPr lang="pt-BR" baseline="0" noProof="0" dirty="0"/>
                  <a:t>probabilidade</a:t>
                </a:r>
                <a:r>
                  <a:rPr lang="en-US" baseline="0" dirty="0"/>
                  <a:t> </a:t>
                </a:r>
                <a:r>
                  <a:rPr lang="en-US" i="0" baseline="0" dirty="0">
                    <a:latin typeface="Cambria Math" panose="02040503050406030204" pitchFamily="18" charset="0"/>
                  </a:rPr>
                  <a:t>2/3</a:t>
                </a:r>
                <a:r>
                  <a:rPr lang="en-US" dirty="0"/>
                  <a:t> . </a:t>
                </a:r>
              </a:p>
              <a:p>
                <a:endParaRPr lang="en-US" dirty="0"/>
              </a:p>
              <a:p>
                <a:r>
                  <a:rPr lang="en-US" b="1" dirty="0"/>
                  <a:t>Nota</a:t>
                </a:r>
                <a:r>
                  <a:rPr lang="pt-BR" b="1" dirty="0"/>
                  <a:t>:</a:t>
                </a:r>
                <a:r>
                  <a:rPr lang="pt-BR" baseline="0" dirty="0"/>
                  <a:t> </a:t>
                </a:r>
                <a:r>
                  <a:rPr lang="en-US" dirty="0"/>
                  <a:t>Para </a:t>
                </a:r>
                <a:r>
                  <a:rPr lang="pt-BR" noProof="0" dirty="0"/>
                  <a:t>escrever os</a:t>
                </a:r>
                <a:r>
                  <a:rPr lang="pt-BR" baseline="0" noProof="0" dirty="0"/>
                  <a:t> equilíbrios</a:t>
                </a:r>
                <a:r>
                  <a:rPr lang="en-US" baseline="0" dirty="0"/>
                  <a:t> de Nash, </a:t>
                </a:r>
                <a:r>
                  <a:rPr lang="pt-BR" baseline="0" noProof="0" dirty="0"/>
                  <a:t>entretanto, indique as distribuições de probabilidade dos jogadores da seguinte</a:t>
                </a:r>
                <a:r>
                  <a:rPr lang="en-US" baseline="0" dirty="0"/>
                  <a:t> forma: (</a:t>
                </a:r>
                <a:r>
                  <a:rPr lang="pt-BR" b="0" i="0" baseline="0">
                    <a:latin typeface="Cambria Math" panose="02040503050406030204" pitchFamily="18" charset="0"/>
                  </a:rPr>
                  <a:t>𝑝</a:t>
                </a:r>
                <a:r>
                  <a:rPr lang="en-US" b="0" i="0" baseline="0">
                    <a:latin typeface="Cambria Math" panose="02040503050406030204" pitchFamily="18" charset="0"/>
                  </a:rPr>
                  <a:t>_</a:t>
                </a:r>
                <a:r>
                  <a:rPr lang="pt-BR" b="0" i="0" baseline="0">
                    <a:latin typeface="Cambria Math" panose="02040503050406030204" pitchFamily="18" charset="0"/>
                  </a:rPr>
                  <a:t>1^</a:t>
                </a:r>
                <a:r>
                  <a:rPr lang="en-US" b="0" i="0" baseline="0">
                    <a:latin typeface="Cambria Math" panose="02040503050406030204" pitchFamily="18" charset="0"/>
                  </a:rPr>
                  <a:t>∗,</a:t>
                </a:r>
                <a:r>
                  <a:rPr lang="pt-BR" b="0" i="0" baseline="0">
                    <a:latin typeface="Cambria Math" panose="02040503050406030204" pitchFamily="18" charset="0"/>
                  </a:rPr>
                  <a:t>𝑝</a:t>
                </a:r>
                <a:r>
                  <a:rPr lang="en-US" b="0" i="0" baseline="0">
                    <a:latin typeface="Cambria Math" panose="02040503050406030204" pitchFamily="18" charset="0"/>
                  </a:rPr>
                  <a:t>_2</a:t>
                </a:r>
                <a:r>
                  <a:rPr lang="pt-BR" b="0" i="0" baseline="0">
                    <a:latin typeface="Cambria Math" panose="02040503050406030204" pitchFamily="18" charset="0"/>
                  </a:rPr>
                  <a:t>^</a:t>
                </a:r>
                <a:r>
                  <a:rPr lang="en-US" b="0" i="0" baseline="0">
                    <a:latin typeface="Cambria Math" panose="02040503050406030204" pitchFamily="18" charset="0"/>
                  </a:rPr>
                  <a:t>∗)=(</a:t>
                </a:r>
                <a:r>
                  <a:rPr lang="pt-BR" b="0" i="0" dirty="0">
                    <a:latin typeface="Cambria Math" panose="02040503050406030204" pitchFamily="18" charset="0"/>
                  </a:rPr>
                  <a:t> (</a:t>
                </a:r>
                <a:r>
                  <a:rPr lang="en-US" b="0" i="0" dirty="0">
                    <a:latin typeface="Cambria Math" panose="02040503050406030204" pitchFamily="18" charset="0"/>
                  </a:rPr>
                  <a:t>2/3,1/3</a:t>
                </a:r>
                <a:r>
                  <a:rPr lang="pt-BR" b="0" i="0" dirty="0">
                    <a:latin typeface="Cambria Math" panose="02040503050406030204" pitchFamily="18" charset="0"/>
                  </a:rPr>
                  <a:t>)</a:t>
                </a:r>
                <a:r>
                  <a:rPr lang="en-US" b="0" i="0" dirty="0">
                    <a:latin typeface="Cambria Math" panose="02040503050406030204" pitchFamily="18" charset="0"/>
                  </a:rPr>
                  <a:t>,</a:t>
                </a:r>
                <a:r>
                  <a:rPr lang="pt-BR" b="0" i="0" dirty="0">
                    <a:latin typeface="Cambria Math" panose="02040503050406030204" pitchFamily="18" charset="0"/>
                  </a:rPr>
                  <a:t>(1</a:t>
                </a:r>
                <a:r>
                  <a:rPr lang="en-US" b="0" i="0" dirty="0">
                    <a:latin typeface="Cambria Math" panose="02040503050406030204" pitchFamily="18" charset="0"/>
                  </a:rPr>
                  <a:t>/3,2/3</a:t>
                </a:r>
                <a:r>
                  <a:rPr lang="pt-BR" b="0" i="0" dirty="0">
                    <a:latin typeface="Cambria Math" panose="02040503050406030204" pitchFamily="18" charset="0"/>
                  </a:rPr>
                  <a:t>)</a:t>
                </a:r>
                <a:r>
                  <a:rPr lang="en-US" b="0" i="0" baseline="0">
                    <a:latin typeface="Cambria Math" panose="02040503050406030204" pitchFamily="18" charset="0"/>
                  </a:rPr>
                  <a:t>)</a:t>
                </a:r>
                <a:endParaRPr lang="en-US" dirty="0"/>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59</a:t>
            </a:fld>
            <a:endParaRPr lang="pt-BR"/>
          </a:p>
        </p:txBody>
      </p:sp>
    </p:spTree>
    <p:extLst>
      <p:ext uri="{BB962C8B-B14F-4D97-AF65-F5344CB8AC3E}">
        <p14:creationId xmlns:p14="http://schemas.microsoft.com/office/powerpoint/2010/main" val="183077142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b="1" dirty="0"/>
                  <a:t>P1</a:t>
                </a:r>
                <a:r>
                  <a:rPr lang="pt-BR" sz="1200" b="1" dirty="0"/>
                  <a:t>:</a:t>
                </a:r>
                <a:r>
                  <a:rPr lang="pt-BR" sz="1200" b="1" baseline="0" dirty="0"/>
                  <a:t> </a:t>
                </a:r>
                <a:r>
                  <a:rPr lang="pt-BR" sz="1200" b="0" baseline="0" dirty="0"/>
                  <a:t>lembre-se</a:t>
                </a:r>
                <a:r>
                  <a:rPr lang="en-US" sz="1200" b="0" dirty="0"/>
                  <a:t> </a:t>
                </a:r>
                <a14:m>
                  <m:oMath xmlns:m="http://schemas.openxmlformats.org/officeDocument/2006/math">
                    <m:r>
                      <a:rPr lang="en-US" sz="1200" b="0" i="1" smtClean="0">
                        <a:latin typeface="Cambria Math" panose="02040503050406030204" pitchFamily="18" charset="0"/>
                      </a:rPr>
                      <m:t>𝑖</m:t>
                    </m:r>
                  </m:oMath>
                </a14:m>
                <a:r>
                  <a:rPr lang="en-US" sz="1200" dirty="0"/>
                  <a:t>) </a:t>
                </a:r>
                <a14:m>
                  <m:oMath xmlns:m="http://schemas.openxmlformats.org/officeDocument/2006/math">
                    <m:r>
                      <a:rPr lang="en-US" sz="1200" b="0" i="1" smtClean="0">
                        <a:latin typeface="Cambria Math" panose="02040503050406030204" pitchFamily="18" charset="0"/>
                      </a:rPr>
                      <m:t>𝑥</m:t>
                    </m:r>
                    <m:r>
                      <a:rPr lang="en-US" sz="1200" b="0" i="1" smtClean="0">
                        <a:latin typeface="Cambria Math" panose="02040503050406030204" pitchFamily="18" charset="0"/>
                      </a:rPr>
                      <m:t>&gt;</m:t>
                    </m:r>
                    <m:r>
                      <a:rPr lang="en-US" sz="1200" b="0" i="1" smtClean="0">
                        <a:latin typeface="Cambria Math" panose="02040503050406030204" pitchFamily="18" charset="0"/>
                      </a:rPr>
                      <m:t>𝑧</m:t>
                    </m:r>
                  </m:oMath>
                </a14:m>
                <a:r>
                  <a:rPr lang="pt-BR" sz="1200" dirty="0"/>
                  <a:t> e </a:t>
                </a:r>
                <a14:m>
                  <m:oMath xmlns:m="http://schemas.openxmlformats.org/officeDocument/2006/math">
                    <m:r>
                      <a:rPr lang="en-US" sz="1200" b="0" i="1" smtClean="0">
                        <a:latin typeface="Cambria Math" panose="02040503050406030204" pitchFamily="18" charset="0"/>
                      </a:rPr>
                      <m:t>𝑦</m:t>
                    </m:r>
                    <m:r>
                      <a:rPr lang="en-US" sz="1200" b="0" i="1" smtClean="0">
                        <a:latin typeface="Cambria Math" panose="02040503050406030204" pitchFamily="18" charset="0"/>
                      </a:rPr>
                      <m:t>&gt;</m:t>
                    </m:r>
                    <m:r>
                      <a:rPr lang="en-US" sz="1200" b="0" i="1" smtClean="0">
                        <a:latin typeface="Cambria Math" panose="02040503050406030204" pitchFamily="18" charset="0"/>
                      </a:rPr>
                      <m:t>𝑤</m:t>
                    </m:r>
                  </m:oMath>
                </a14:m>
                <a:r>
                  <a:rPr lang="pt-BR" sz="1200" dirty="0"/>
                  <a:t>, (</a:t>
                </a:r>
                <a14:m>
                  <m:oMath xmlns:m="http://schemas.openxmlformats.org/officeDocument/2006/math">
                    <m:r>
                      <a:rPr lang="en-US" sz="1200" b="0" i="1" smtClean="0">
                        <a:latin typeface="Cambria Math" panose="02040503050406030204" pitchFamily="18" charset="0"/>
                      </a:rPr>
                      <m:t>𝑖𝑖</m:t>
                    </m:r>
                  </m:oMath>
                </a14:m>
                <a:r>
                  <a:rPr lang="pt-BR" sz="1200" dirty="0"/>
                  <a:t>) </a:t>
                </a:r>
                <a14:m>
                  <m:oMath xmlns:m="http://schemas.openxmlformats.org/officeDocument/2006/math">
                    <m:r>
                      <a:rPr lang="en-US" sz="1200" b="0" i="1" smtClean="0">
                        <a:latin typeface="Cambria Math" panose="02040503050406030204" pitchFamily="18" charset="0"/>
                      </a:rPr>
                      <m:t>𝑥</m:t>
                    </m:r>
                    <m:r>
                      <a:rPr lang="en-US" sz="1200" b="0" i="1" smtClean="0">
                        <a:latin typeface="Cambria Math" panose="02040503050406030204" pitchFamily="18" charset="0"/>
                      </a:rPr>
                      <m:t>&lt;</m:t>
                    </m:r>
                    <m:r>
                      <a:rPr lang="en-US" sz="1200" b="0" i="1" smtClean="0">
                        <a:latin typeface="Cambria Math" panose="02040503050406030204" pitchFamily="18" charset="0"/>
                      </a:rPr>
                      <m:t>𝑧</m:t>
                    </m:r>
                  </m:oMath>
                </a14:m>
                <a:r>
                  <a:rPr lang="pt-BR" sz="1200" dirty="0"/>
                  <a:t> e </a:t>
                </a:r>
                <a14:m>
                  <m:oMath xmlns:m="http://schemas.openxmlformats.org/officeDocument/2006/math">
                    <m:r>
                      <a:rPr lang="en-US" sz="1200" b="0" i="1" smtClean="0">
                        <a:latin typeface="Cambria Math" panose="02040503050406030204" pitchFamily="18" charset="0"/>
                      </a:rPr>
                      <m:t>𝑦</m:t>
                    </m:r>
                    <m:r>
                      <a:rPr lang="en-US" sz="1200" b="0" i="1" smtClean="0">
                        <a:latin typeface="Cambria Math" panose="02040503050406030204" pitchFamily="18" charset="0"/>
                      </a:rPr>
                      <m:t>&lt;</m:t>
                    </m:r>
                    <m:r>
                      <a:rPr lang="en-US" sz="1200" b="0" i="1" smtClean="0">
                        <a:latin typeface="Cambria Math" panose="02040503050406030204" pitchFamily="18" charset="0"/>
                      </a:rPr>
                      <m:t>𝑤</m:t>
                    </m:r>
                  </m:oMath>
                </a14:m>
                <a:endParaRPr lang="pt-BR" dirty="0"/>
              </a:p>
            </p:txBody>
          </p:sp>
        </mc:Choice>
        <mc:Fallback xmlns="">
          <p:sp>
            <p:nvSpPr>
              <p:cNvPr id="3" name="Notes Placeholder 2"/>
              <p:cNvSpPr>
                <a:spLocks noGrp="1"/>
              </p:cNvSpPr>
              <p:nvPr>
                <p:ph type="body" idx="1"/>
              </p:nvPr>
            </p:nvSpPr>
            <p:spPr/>
            <p:txBody>
              <a:bodyPr/>
              <a:lstStyle/>
              <a:p>
                <a:r>
                  <a:rPr lang="en-US" sz="1200" b="0" dirty="0"/>
                  <a:t>P1. </a:t>
                </a:r>
                <a:r>
                  <a:rPr lang="en-US" sz="1200" b="0" i="0">
                    <a:latin typeface="Cambria Math" panose="02040503050406030204" pitchFamily="18" charset="0"/>
                  </a:rPr>
                  <a:t>𝑖</a:t>
                </a:r>
                <a:r>
                  <a:rPr lang="en-US" sz="1200" dirty="0"/>
                  <a:t>) </a:t>
                </a:r>
                <a:r>
                  <a:rPr lang="en-US" sz="1200" b="0" i="0">
                    <a:latin typeface="Cambria Math" panose="02040503050406030204" pitchFamily="18" charset="0"/>
                  </a:rPr>
                  <a:t>𝑥&gt;𝑧</a:t>
                </a:r>
                <a:r>
                  <a:rPr lang="pt-BR" sz="1200" dirty="0"/>
                  <a:t> e </a:t>
                </a:r>
                <a:r>
                  <a:rPr lang="en-US" sz="1200" b="0" i="0">
                    <a:latin typeface="Cambria Math" panose="02040503050406030204" pitchFamily="18" charset="0"/>
                  </a:rPr>
                  <a:t>𝑦&gt;𝑤</a:t>
                </a:r>
                <a:r>
                  <a:rPr lang="pt-BR" sz="1200" dirty="0"/>
                  <a:t>, (</a:t>
                </a:r>
                <a:r>
                  <a:rPr lang="en-US" sz="1200" b="0" i="0">
                    <a:latin typeface="Cambria Math" panose="02040503050406030204" pitchFamily="18" charset="0"/>
                  </a:rPr>
                  <a:t>𝑖𝑖</a:t>
                </a:r>
                <a:r>
                  <a:rPr lang="pt-BR" sz="1200" dirty="0"/>
                  <a:t>) </a:t>
                </a:r>
                <a:r>
                  <a:rPr lang="en-US" sz="1200" b="0" i="0">
                    <a:latin typeface="Cambria Math" panose="02040503050406030204" pitchFamily="18" charset="0"/>
                  </a:rPr>
                  <a:t>𝑥&lt;𝑧</a:t>
                </a:r>
                <a:r>
                  <a:rPr lang="pt-BR" sz="1200" dirty="0"/>
                  <a:t> e </a:t>
                </a:r>
                <a:r>
                  <a:rPr lang="en-US" sz="1200" b="0" i="0">
                    <a:latin typeface="Cambria Math" panose="02040503050406030204" pitchFamily="18" charset="0"/>
                  </a:rPr>
                  <a:t>𝑦&lt;𝑤</a:t>
                </a:r>
                <a:endParaRPr lang="pt-BR" dirty="0"/>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62</a:t>
            </a:fld>
            <a:endParaRPr lang="pt-BR"/>
          </a:p>
        </p:txBody>
      </p:sp>
    </p:spTree>
    <p:extLst>
      <p:ext uri="{BB962C8B-B14F-4D97-AF65-F5344CB8AC3E}">
        <p14:creationId xmlns:p14="http://schemas.microsoft.com/office/powerpoint/2010/main" val="412618328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b="1" dirty="0"/>
                  <a:t>P1</a:t>
                </a:r>
                <a:r>
                  <a:rPr lang="pt-BR" sz="1200" b="1" dirty="0"/>
                  <a:t>:</a:t>
                </a:r>
                <a:r>
                  <a:rPr lang="pt-BR" sz="1200" b="1" baseline="0" dirty="0"/>
                  <a:t> </a:t>
                </a:r>
                <a:r>
                  <a:rPr lang="pt-BR" sz="1200" b="0" baseline="0" dirty="0"/>
                  <a:t>lembre-se</a:t>
                </a:r>
                <a:r>
                  <a:rPr lang="en-US" sz="1200" b="0" dirty="0"/>
                  <a:t> </a:t>
                </a:r>
                <a14:m>
                  <m:oMath xmlns:m="http://schemas.openxmlformats.org/officeDocument/2006/math">
                    <m:r>
                      <a:rPr lang="en-US" sz="1200" b="0" i="1" smtClean="0">
                        <a:latin typeface="Cambria Math" panose="02040503050406030204" pitchFamily="18" charset="0"/>
                      </a:rPr>
                      <m:t>𝑖</m:t>
                    </m:r>
                  </m:oMath>
                </a14:m>
                <a:r>
                  <a:rPr lang="en-US" sz="1200" dirty="0"/>
                  <a:t>) </a:t>
                </a:r>
                <a14:m>
                  <m:oMath xmlns:m="http://schemas.openxmlformats.org/officeDocument/2006/math">
                    <m:r>
                      <a:rPr lang="en-US" sz="1200" b="0" i="1" smtClean="0">
                        <a:latin typeface="Cambria Math" panose="02040503050406030204" pitchFamily="18" charset="0"/>
                      </a:rPr>
                      <m:t>𝑥</m:t>
                    </m:r>
                    <m:r>
                      <a:rPr lang="en-US" sz="1200" b="0" i="1" smtClean="0">
                        <a:latin typeface="Cambria Math" panose="02040503050406030204" pitchFamily="18" charset="0"/>
                      </a:rPr>
                      <m:t>&gt;</m:t>
                    </m:r>
                    <m:r>
                      <a:rPr lang="en-US" sz="1200" b="0" i="1" smtClean="0">
                        <a:latin typeface="Cambria Math" panose="02040503050406030204" pitchFamily="18" charset="0"/>
                      </a:rPr>
                      <m:t>𝑧</m:t>
                    </m:r>
                  </m:oMath>
                </a14:m>
                <a:r>
                  <a:rPr lang="pt-BR" sz="1200" dirty="0"/>
                  <a:t> e </a:t>
                </a:r>
                <a14:m>
                  <m:oMath xmlns:m="http://schemas.openxmlformats.org/officeDocument/2006/math">
                    <m:r>
                      <a:rPr lang="en-US" sz="1200" b="0" i="1" smtClean="0">
                        <a:latin typeface="Cambria Math" panose="02040503050406030204" pitchFamily="18" charset="0"/>
                      </a:rPr>
                      <m:t>𝑦</m:t>
                    </m:r>
                    <m:r>
                      <a:rPr lang="en-US" sz="1200" b="0" i="1" smtClean="0">
                        <a:latin typeface="Cambria Math" panose="02040503050406030204" pitchFamily="18" charset="0"/>
                      </a:rPr>
                      <m:t>&gt;</m:t>
                    </m:r>
                    <m:r>
                      <a:rPr lang="en-US" sz="1200" b="0" i="1" smtClean="0">
                        <a:latin typeface="Cambria Math" panose="02040503050406030204" pitchFamily="18" charset="0"/>
                      </a:rPr>
                      <m:t>𝑤</m:t>
                    </m:r>
                  </m:oMath>
                </a14:m>
                <a:r>
                  <a:rPr lang="pt-BR" sz="1200" dirty="0"/>
                  <a:t>, (</a:t>
                </a:r>
                <a14:m>
                  <m:oMath xmlns:m="http://schemas.openxmlformats.org/officeDocument/2006/math">
                    <m:r>
                      <a:rPr lang="en-US" sz="1200" b="0" i="1" smtClean="0">
                        <a:latin typeface="Cambria Math" panose="02040503050406030204" pitchFamily="18" charset="0"/>
                      </a:rPr>
                      <m:t>𝑖𝑖</m:t>
                    </m:r>
                  </m:oMath>
                </a14:m>
                <a:r>
                  <a:rPr lang="pt-BR" sz="1200" dirty="0"/>
                  <a:t>) </a:t>
                </a:r>
                <a14:m>
                  <m:oMath xmlns:m="http://schemas.openxmlformats.org/officeDocument/2006/math">
                    <m:r>
                      <a:rPr lang="en-US" sz="1200" b="0" i="1" smtClean="0">
                        <a:latin typeface="Cambria Math" panose="02040503050406030204" pitchFamily="18" charset="0"/>
                      </a:rPr>
                      <m:t>𝑥</m:t>
                    </m:r>
                    <m:r>
                      <a:rPr lang="en-US" sz="1200" b="0" i="1" smtClean="0">
                        <a:latin typeface="Cambria Math" panose="02040503050406030204" pitchFamily="18" charset="0"/>
                      </a:rPr>
                      <m:t>&lt;</m:t>
                    </m:r>
                    <m:r>
                      <a:rPr lang="en-US" sz="1200" b="0" i="1" smtClean="0">
                        <a:latin typeface="Cambria Math" panose="02040503050406030204" pitchFamily="18" charset="0"/>
                      </a:rPr>
                      <m:t>𝑧</m:t>
                    </m:r>
                  </m:oMath>
                </a14:m>
                <a:r>
                  <a:rPr lang="pt-BR" sz="1200" dirty="0"/>
                  <a:t> e </a:t>
                </a:r>
                <a14:m>
                  <m:oMath xmlns:m="http://schemas.openxmlformats.org/officeDocument/2006/math">
                    <m:r>
                      <a:rPr lang="en-US" sz="1200" b="0" i="1" smtClean="0">
                        <a:latin typeface="Cambria Math" panose="02040503050406030204" pitchFamily="18" charset="0"/>
                      </a:rPr>
                      <m:t>𝑦</m:t>
                    </m:r>
                    <m:r>
                      <a:rPr lang="en-US" sz="1200" b="0" i="1" smtClean="0">
                        <a:latin typeface="Cambria Math" panose="02040503050406030204" pitchFamily="18" charset="0"/>
                      </a:rPr>
                      <m:t>&lt;</m:t>
                    </m:r>
                    <m:r>
                      <a:rPr lang="en-US" sz="1200" b="0" i="1" smtClean="0">
                        <a:latin typeface="Cambria Math" panose="02040503050406030204" pitchFamily="18" charset="0"/>
                      </a:rPr>
                      <m:t>𝑤</m:t>
                    </m:r>
                  </m:oMath>
                </a14:m>
                <a:endParaRPr lang="pt-BR" dirty="0"/>
              </a:p>
            </p:txBody>
          </p:sp>
        </mc:Choice>
        <mc:Fallback xmlns="">
          <p:sp>
            <p:nvSpPr>
              <p:cNvPr id="3" name="Notes Placeholder 2"/>
              <p:cNvSpPr>
                <a:spLocks noGrp="1"/>
              </p:cNvSpPr>
              <p:nvPr>
                <p:ph type="body" idx="1"/>
              </p:nvPr>
            </p:nvSpPr>
            <p:spPr/>
            <p:txBody>
              <a:bodyPr/>
              <a:lstStyle/>
              <a:p>
                <a:r>
                  <a:rPr lang="en-US" sz="1200" b="0" dirty="0"/>
                  <a:t>P1. </a:t>
                </a:r>
                <a:r>
                  <a:rPr lang="en-US" sz="1200" b="0" i="0">
                    <a:latin typeface="Cambria Math" panose="02040503050406030204" pitchFamily="18" charset="0"/>
                  </a:rPr>
                  <a:t>𝑖</a:t>
                </a:r>
                <a:r>
                  <a:rPr lang="en-US" sz="1200" dirty="0"/>
                  <a:t>) </a:t>
                </a:r>
                <a:r>
                  <a:rPr lang="en-US" sz="1200" b="0" i="0">
                    <a:latin typeface="Cambria Math" panose="02040503050406030204" pitchFamily="18" charset="0"/>
                  </a:rPr>
                  <a:t>𝑥&gt;𝑧</a:t>
                </a:r>
                <a:r>
                  <a:rPr lang="pt-BR" sz="1200" dirty="0"/>
                  <a:t> e </a:t>
                </a:r>
                <a:r>
                  <a:rPr lang="en-US" sz="1200" b="0" i="0">
                    <a:latin typeface="Cambria Math" panose="02040503050406030204" pitchFamily="18" charset="0"/>
                  </a:rPr>
                  <a:t>𝑦&gt;𝑤</a:t>
                </a:r>
                <a:r>
                  <a:rPr lang="pt-BR" sz="1200" dirty="0"/>
                  <a:t>, (</a:t>
                </a:r>
                <a:r>
                  <a:rPr lang="en-US" sz="1200" b="0" i="0">
                    <a:latin typeface="Cambria Math" panose="02040503050406030204" pitchFamily="18" charset="0"/>
                  </a:rPr>
                  <a:t>𝑖𝑖</a:t>
                </a:r>
                <a:r>
                  <a:rPr lang="pt-BR" sz="1200" dirty="0"/>
                  <a:t>) </a:t>
                </a:r>
                <a:r>
                  <a:rPr lang="en-US" sz="1200" b="0" i="0">
                    <a:latin typeface="Cambria Math" panose="02040503050406030204" pitchFamily="18" charset="0"/>
                  </a:rPr>
                  <a:t>𝑥&lt;𝑧</a:t>
                </a:r>
                <a:r>
                  <a:rPr lang="pt-BR" sz="1200" dirty="0"/>
                  <a:t> e </a:t>
                </a:r>
                <a:r>
                  <a:rPr lang="en-US" sz="1200" b="0" i="0">
                    <a:latin typeface="Cambria Math" panose="02040503050406030204" pitchFamily="18" charset="0"/>
                  </a:rPr>
                  <a:t>𝑦&lt;𝑤</a:t>
                </a:r>
                <a:endParaRPr lang="pt-BR" dirty="0"/>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63</a:t>
            </a:fld>
            <a:endParaRPr lang="pt-BR"/>
          </a:p>
        </p:txBody>
      </p:sp>
    </p:spTree>
    <p:extLst>
      <p:ext uri="{BB962C8B-B14F-4D97-AF65-F5344CB8AC3E}">
        <p14:creationId xmlns:p14="http://schemas.microsoft.com/office/powerpoint/2010/main" val="176663929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pt-BR" sz="1200" b="1" dirty="0"/>
                  <a:t>P1: </a:t>
                </a:r>
                <a:r>
                  <a:rPr lang="pt-BR" sz="1200" b="0" dirty="0"/>
                  <a:t>Lembre-se</a:t>
                </a:r>
                <a:r>
                  <a:rPr lang="pt-BR" sz="1200" baseline="0" dirty="0"/>
                  <a:t> </a:t>
                </a:r>
                <a:r>
                  <a:rPr lang="pt-BR" sz="1200" dirty="0"/>
                  <a:t>(</a:t>
                </a:r>
                <a14:m>
                  <m:oMath xmlns:m="http://schemas.openxmlformats.org/officeDocument/2006/math">
                    <m:r>
                      <a:rPr lang="en-US" sz="1200" b="0" i="1" smtClean="0">
                        <a:latin typeface="Cambria Math" panose="02040503050406030204" pitchFamily="18" charset="0"/>
                      </a:rPr>
                      <m:t>𝑖𝑖𝑖</m:t>
                    </m:r>
                  </m:oMath>
                </a14:m>
                <a:r>
                  <a:rPr lang="pt-BR" sz="1200" dirty="0"/>
                  <a:t>) </a:t>
                </a:r>
                <a14:m>
                  <m:oMath xmlns:m="http://schemas.openxmlformats.org/officeDocument/2006/math">
                    <m:r>
                      <a:rPr lang="en-US" sz="1200" b="0" i="1" smtClean="0">
                        <a:latin typeface="Cambria Math" panose="02040503050406030204" pitchFamily="18" charset="0"/>
                      </a:rPr>
                      <m:t>𝑥</m:t>
                    </m:r>
                    <m:r>
                      <a:rPr lang="en-US" sz="1200" b="0" i="1" smtClean="0">
                        <a:latin typeface="Cambria Math" panose="02040503050406030204" pitchFamily="18" charset="0"/>
                      </a:rPr>
                      <m:t>&gt;</m:t>
                    </m:r>
                    <m:r>
                      <a:rPr lang="en-US" sz="1200" b="0" i="1" smtClean="0">
                        <a:latin typeface="Cambria Math" panose="02040503050406030204" pitchFamily="18" charset="0"/>
                      </a:rPr>
                      <m:t>𝑧</m:t>
                    </m:r>
                  </m:oMath>
                </a14:m>
                <a:r>
                  <a:rPr lang="pt-BR" sz="1200" dirty="0"/>
                  <a:t> e </a:t>
                </a:r>
                <a14:m>
                  <m:oMath xmlns:m="http://schemas.openxmlformats.org/officeDocument/2006/math">
                    <m:r>
                      <a:rPr lang="en-US" sz="1200" b="0" i="1" smtClean="0">
                        <a:latin typeface="Cambria Math" panose="02040503050406030204" pitchFamily="18" charset="0"/>
                      </a:rPr>
                      <m:t>𝑦</m:t>
                    </m:r>
                    <m:r>
                      <a:rPr lang="en-US" sz="1200" b="0" i="1" smtClean="0">
                        <a:latin typeface="Cambria Math" panose="02040503050406030204" pitchFamily="18" charset="0"/>
                      </a:rPr>
                      <m:t>&lt;</m:t>
                    </m:r>
                    <m:r>
                      <a:rPr lang="en-US" sz="1200" b="0" i="1" smtClean="0">
                        <a:latin typeface="Cambria Math" panose="02040503050406030204" pitchFamily="18" charset="0"/>
                      </a:rPr>
                      <m:t>𝑤</m:t>
                    </m:r>
                  </m:oMath>
                </a14:m>
                <a:r>
                  <a:rPr lang="pt-BR" sz="1200" dirty="0"/>
                  <a:t>, (</a:t>
                </a:r>
                <a14:m>
                  <m:oMath xmlns:m="http://schemas.openxmlformats.org/officeDocument/2006/math">
                    <m:r>
                      <a:rPr lang="en-US" sz="1200" b="0" i="1" smtClean="0">
                        <a:latin typeface="Cambria Math" panose="02040503050406030204" pitchFamily="18" charset="0"/>
                      </a:rPr>
                      <m:t>𝑖𝑣</m:t>
                    </m:r>
                  </m:oMath>
                </a14:m>
                <a:r>
                  <a:rPr lang="pt-BR" sz="1200" dirty="0"/>
                  <a:t>) </a:t>
                </a:r>
                <a14:m>
                  <m:oMath xmlns:m="http://schemas.openxmlformats.org/officeDocument/2006/math">
                    <m:r>
                      <a:rPr lang="en-US" sz="1200" b="0" i="1" smtClean="0">
                        <a:latin typeface="Cambria Math" panose="02040503050406030204" pitchFamily="18" charset="0"/>
                      </a:rPr>
                      <m:t>𝑥</m:t>
                    </m:r>
                    <m:r>
                      <a:rPr lang="en-US" sz="1200" b="0" i="1" smtClean="0">
                        <a:latin typeface="Cambria Math" panose="02040503050406030204" pitchFamily="18" charset="0"/>
                      </a:rPr>
                      <m:t>&lt;</m:t>
                    </m:r>
                    <m:r>
                      <a:rPr lang="en-US" sz="1200" b="0" i="1" smtClean="0">
                        <a:latin typeface="Cambria Math" panose="02040503050406030204" pitchFamily="18" charset="0"/>
                      </a:rPr>
                      <m:t>𝑧</m:t>
                    </m:r>
                  </m:oMath>
                </a14:m>
                <a:r>
                  <a:rPr lang="pt-BR" sz="1200" dirty="0"/>
                  <a:t> e </a:t>
                </a:r>
                <a14:m>
                  <m:oMath xmlns:m="http://schemas.openxmlformats.org/officeDocument/2006/math">
                    <m:r>
                      <a:rPr lang="en-US" sz="1200" b="0" i="1" smtClean="0">
                        <a:latin typeface="Cambria Math" panose="02040503050406030204" pitchFamily="18" charset="0"/>
                      </a:rPr>
                      <m:t>𝑦</m:t>
                    </m:r>
                    <m:r>
                      <a:rPr lang="en-US" sz="1200" b="0" i="1" smtClean="0">
                        <a:latin typeface="Cambria Math" panose="02040503050406030204" pitchFamily="18" charset="0"/>
                      </a:rPr>
                      <m:t>&gt;</m:t>
                    </m:r>
                    <m:r>
                      <a:rPr lang="en-US" sz="1200" b="0" i="1" smtClean="0">
                        <a:latin typeface="Cambria Math" panose="02040503050406030204" pitchFamily="18" charset="0"/>
                      </a:rPr>
                      <m:t>𝑤</m:t>
                    </m:r>
                  </m:oMath>
                </a14:m>
                <a:endParaRPr lang="pt-BR" sz="1200" b="0" dirty="0"/>
              </a:p>
              <a:p>
                <a:endParaRPr lang="pt-BR" dirty="0"/>
              </a:p>
              <a:p>
                <a:r>
                  <a:rPr lang="pt-BR" b="1" dirty="0"/>
                  <a:t>P2:</a:t>
                </a:r>
                <a:r>
                  <a:rPr lang="pt-BR" dirty="0"/>
                  <a:t> existe algum </a:t>
                </a:r>
                <a14:m>
                  <m:oMath xmlns:m="http://schemas.openxmlformats.org/officeDocument/2006/math">
                    <m:sSup>
                      <m:sSupPr>
                        <m:ctrlPr>
                          <a:rPr lang="en-US" b="0" i="1" smtClean="0">
                            <a:latin typeface="Cambria Math" panose="02040503050406030204" pitchFamily="18" charset="0"/>
                          </a:rPr>
                        </m:ctrlPr>
                      </m:sSupPr>
                      <m:e>
                        <m:r>
                          <a:rPr lang="pt-BR" b="0" i="1" smtClean="0">
                            <a:latin typeface="Cambria Math" panose="02040503050406030204" pitchFamily="18" charset="0"/>
                          </a:rPr>
                          <m:t>𝑞</m:t>
                        </m:r>
                      </m:e>
                      <m:sup>
                        <m:r>
                          <a:rPr lang="en-US" b="0" i="1" smtClean="0">
                            <a:latin typeface="Cambria Math" panose="02040503050406030204" pitchFamily="18" charset="0"/>
                          </a:rPr>
                          <m:t>′</m:t>
                        </m:r>
                      </m:sup>
                    </m:sSup>
                  </m:oMath>
                </a14:m>
                <a:r>
                  <a:rPr lang="pt-BR" dirty="0"/>
                  <a:t> para o qual o payoff</a:t>
                </a:r>
                <a:r>
                  <a:rPr lang="pt-BR" baseline="0" dirty="0"/>
                  <a:t> esperado de 1 jogar </a:t>
                </a:r>
                <a14:m>
                  <m:oMath xmlns:m="http://schemas.openxmlformats.org/officeDocument/2006/math">
                    <m:r>
                      <a:rPr lang="pt-BR" i="1" baseline="0" dirty="0" smtClean="0">
                        <a:latin typeface="Cambria Math" panose="02040503050406030204" pitchFamily="18" charset="0"/>
                      </a:rPr>
                      <m:t>𝑈𝑝</m:t>
                    </m:r>
                  </m:oMath>
                </a14:m>
                <a:r>
                  <a:rPr lang="pt-BR" baseline="0" dirty="0"/>
                  <a:t> é igual ao payoff esperado de 1 jogar </a:t>
                </a:r>
                <a14:m>
                  <m:oMath xmlns:m="http://schemas.openxmlformats.org/officeDocument/2006/math">
                    <m:r>
                      <a:rPr lang="pt-BR" i="1" baseline="0" dirty="0" smtClean="0">
                        <a:latin typeface="Cambria Math" panose="02040503050406030204" pitchFamily="18" charset="0"/>
                      </a:rPr>
                      <m:t>𝐷𝑜𝑤𝑛</m:t>
                    </m:r>
                  </m:oMath>
                </a14:m>
                <a:r>
                  <a:rPr lang="pt-BR" baseline="0" dirty="0"/>
                  <a:t>, e, portanto, ele estaria indiferente</a:t>
                </a:r>
                <a:endParaRPr lang="pt-BR" dirty="0"/>
              </a:p>
            </p:txBody>
          </p:sp>
        </mc:Choice>
        <mc:Fallback xmlns="">
          <p:sp>
            <p:nvSpPr>
              <p:cNvPr id="3" name="Notes Placeholder 2"/>
              <p:cNvSpPr>
                <a:spLocks noGrp="1"/>
              </p:cNvSpPr>
              <p:nvPr>
                <p:ph type="body" idx="1"/>
              </p:nvPr>
            </p:nvSpPr>
            <p:spPr/>
            <p:txBody>
              <a:bodyPr/>
              <a:lstStyle/>
              <a:p>
                <a:r>
                  <a:rPr lang="pt-BR" sz="1200" dirty="0"/>
                  <a:t>P1.</a:t>
                </a:r>
                <a:r>
                  <a:rPr lang="pt-BR" sz="1200" baseline="0" dirty="0"/>
                  <a:t> </a:t>
                </a:r>
                <a:r>
                  <a:rPr lang="pt-BR" sz="1200" dirty="0"/>
                  <a:t>(</a:t>
                </a:r>
                <a:r>
                  <a:rPr lang="en-US" sz="1200" b="0" i="0">
                    <a:latin typeface="Cambria Math" panose="02040503050406030204" pitchFamily="18" charset="0"/>
                  </a:rPr>
                  <a:t>𝑖𝑖𝑖</a:t>
                </a:r>
                <a:r>
                  <a:rPr lang="pt-BR" sz="1200" dirty="0"/>
                  <a:t>) </a:t>
                </a:r>
                <a:r>
                  <a:rPr lang="en-US" sz="1200" b="0" i="0">
                    <a:latin typeface="Cambria Math" panose="02040503050406030204" pitchFamily="18" charset="0"/>
                  </a:rPr>
                  <a:t>𝑥&gt;𝑧</a:t>
                </a:r>
                <a:r>
                  <a:rPr lang="pt-BR" sz="1200" dirty="0"/>
                  <a:t> e </a:t>
                </a:r>
                <a:r>
                  <a:rPr lang="en-US" sz="1200" b="0" i="0">
                    <a:latin typeface="Cambria Math" panose="02040503050406030204" pitchFamily="18" charset="0"/>
                  </a:rPr>
                  <a:t>𝑦&lt;𝑤</a:t>
                </a:r>
                <a:r>
                  <a:rPr lang="pt-BR" sz="1200" dirty="0"/>
                  <a:t>, (</a:t>
                </a:r>
                <a:r>
                  <a:rPr lang="en-US" sz="1200" b="0" i="0">
                    <a:latin typeface="Cambria Math" panose="02040503050406030204" pitchFamily="18" charset="0"/>
                  </a:rPr>
                  <a:t>𝑖𝑣</a:t>
                </a:r>
                <a:r>
                  <a:rPr lang="pt-BR" sz="1200" dirty="0"/>
                  <a:t>) </a:t>
                </a:r>
                <a:r>
                  <a:rPr lang="en-US" sz="1200" b="0" i="0">
                    <a:latin typeface="Cambria Math" panose="02040503050406030204" pitchFamily="18" charset="0"/>
                  </a:rPr>
                  <a:t>𝑥&lt;𝑧</a:t>
                </a:r>
                <a:r>
                  <a:rPr lang="pt-BR" sz="1200" dirty="0"/>
                  <a:t> e </a:t>
                </a:r>
                <a:r>
                  <a:rPr lang="en-US" sz="1200" b="0" i="0">
                    <a:latin typeface="Cambria Math" panose="02040503050406030204" pitchFamily="18" charset="0"/>
                  </a:rPr>
                  <a:t>𝑦&gt;𝑤</a:t>
                </a:r>
                <a:endParaRPr lang="pt-BR" sz="1200" b="0" dirty="0"/>
              </a:p>
              <a:p>
                <a:endParaRPr lang="pt-BR" dirty="0"/>
              </a:p>
              <a:p>
                <a:r>
                  <a:rPr lang="pt-BR" dirty="0"/>
                  <a:t>P2. existe algum </a:t>
                </a:r>
                <a:r>
                  <a:rPr lang="pt-BR" b="0" i="0">
                    <a:latin typeface="Cambria Math" panose="02040503050406030204" pitchFamily="18" charset="0"/>
                  </a:rPr>
                  <a:t>𝑞</a:t>
                </a:r>
                <a:r>
                  <a:rPr lang="en-US" b="0" i="0">
                    <a:latin typeface="Cambria Math" panose="02040503050406030204" pitchFamily="18" charset="0"/>
                  </a:rPr>
                  <a:t>^′</a:t>
                </a:r>
                <a:r>
                  <a:rPr lang="pt-BR" dirty="0"/>
                  <a:t> para o qual o payoff</a:t>
                </a:r>
                <a:r>
                  <a:rPr lang="pt-BR" baseline="0" dirty="0"/>
                  <a:t> esperado de 1 jogar </a:t>
                </a:r>
                <a:r>
                  <a:rPr lang="pt-BR" baseline="0" dirty="0" err="1"/>
                  <a:t>up</a:t>
                </a:r>
                <a:r>
                  <a:rPr lang="pt-BR" baseline="0" dirty="0"/>
                  <a:t> é igual ao payoff esperado de 1 jogar </a:t>
                </a:r>
                <a:r>
                  <a:rPr lang="pt-BR" baseline="0" dirty="0" err="1"/>
                  <a:t>down</a:t>
                </a:r>
                <a:r>
                  <a:rPr lang="pt-BR" baseline="0" dirty="0"/>
                  <a:t>, e, portanto, ele estaria indiferente</a:t>
                </a:r>
                <a:endParaRPr lang="pt-BR" dirty="0"/>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64</a:t>
            </a:fld>
            <a:endParaRPr lang="pt-BR"/>
          </a:p>
        </p:txBody>
      </p:sp>
    </p:spTree>
    <p:extLst>
      <p:ext uri="{BB962C8B-B14F-4D97-AF65-F5344CB8AC3E}">
        <p14:creationId xmlns:p14="http://schemas.microsoft.com/office/powerpoint/2010/main" val="369765810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pt-BR" sz="1200" b="1" dirty="0"/>
                  <a:t>P1: </a:t>
                </a:r>
                <a:r>
                  <a:rPr lang="pt-BR" sz="1200" b="0" dirty="0"/>
                  <a:t>Lembre-se</a:t>
                </a:r>
                <a:r>
                  <a:rPr lang="pt-BR" sz="1200" baseline="0" dirty="0"/>
                  <a:t> </a:t>
                </a:r>
                <a:r>
                  <a:rPr lang="pt-BR" sz="1200" dirty="0"/>
                  <a:t>(</a:t>
                </a:r>
                <a14:m>
                  <m:oMath xmlns:m="http://schemas.openxmlformats.org/officeDocument/2006/math">
                    <m:r>
                      <a:rPr lang="en-US" sz="1200" b="0" i="1" smtClean="0">
                        <a:latin typeface="Cambria Math" panose="02040503050406030204" pitchFamily="18" charset="0"/>
                      </a:rPr>
                      <m:t>𝑖𝑖𝑖</m:t>
                    </m:r>
                  </m:oMath>
                </a14:m>
                <a:r>
                  <a:rPr lang="pt-BR" sz="1200" dirty="0"/>
                  <a:t>) </a:t>
                </a:r>
                <a14:m>
                  <m:oMath xmlns:m="http://schemas.openxmlformats.org/officeDocument/2006/math">
                    <m:r>
                      <a:rPr lang="en-US" sz="1200" b="0" i="1" smtClean="0">
                        <a:latin typeface="Cambria Math" panose="02040503050406030204" pitchFamily="18" charset="0"/>
                      </a:rPr>
                      <m:t>𝑥</m:t>
                    </m:r>
                    <m:r>
                      <a:rPr lang="en-US" sz="1200" b="0" i="1" smtClean="0">
                        <a:latin typeface="Cambria Math" panose="02040503050406030204" pitchFamily="18" charset="0"/>
                      </a:rPr>
                      <m:t>&gt;</m:t>
                    </m:r>
                    <m:r>
                      <a:rPr lang="en-US" sz="1200" b="0" i="1" smtClean="0">
                        <a:latin typeface="Cambria Math" panose="02040503050406030204" pitchFamily="18" charset="0"/>
                      </a:rPr>
                      <m:t>𝑧</m:t>
                    </m:r>
                  </m:oMath>
                </a14:m>
                <a:r>
                  <a:rPr lang="pt-BR" sz="1200" dirty="0"/>
                  <a:t> e </a:t>
                </a:r>
                <a14:m>
                  <m:oMath xmlns:m="http://schemas.openxmlformats.org/officeDocument/2006/math">
                    <m:r>
                      <a:rPr lang="en-US" sz="1200" b="0" i="1" smtClean="0">
                        <a:latin typeface="Cambria Math" panose="02040503050406030204" pitchFamily="18" charset="0"/>
                      </a:rPr>
                      <m:t>𝑦</m:t>
                    </m:r>
                    <m:r>
                      <a:rPr lang="en-US" sz="1200" b="0" i="1" smtClean="0">
                        <a:latin typeface="Cambria Math" panose="02040503050406030204" pitchFamily="18" charset="0"/>
                      </a:rPr>
                      <m:t>&lt;</m:t>
                    </m:r>
                    <m:r>
                      <a:rPr lang="en-US" sz="1200" b="0" i="1" smtClean="0">
                        <a:latin typeface="Cambria Math" panose="02040503050406030204" pitchFamily="18" charset="0"/>
                      </a:rPr>
                      <m:t>𝑤</m:t>
                    </m:r>
                  </m:oMath>
                </a14:m>
                <a:r>
                  <a:rPr lang="pt-BR" sz="1200" dirty="0"/>
                  <a:t>, (</a:t>
                </a:r>
                <a14:m>
                  <m:oMath xmlns:m="http://schemas.openxmlformats.org/officeDocument/2006/math">
                    <m:r>
                      <a:rPr lang="en-US" sz="1200" b="0" i="1" smtClean="0">
                        <a:latin typeface="Cambria Math" panose="02040503050406030204" pitchFamily="18" charset="0"/>
                      </a:rPr>
                      <m:t>𝑖𝑣</m:t>
                    </m:r>
                  </m:oMath>
                </a14:m>
                <a:r>
                  <a:rPr lang="pt-BR" sz="1200" dirty="0"/>
                  <a:t>) </a:t>
                </a:r>
                <a14:m>
                  <m:oMath xmlns:m="http://schemas.openxmlformats.org/officeDocument/2006/math">
                    <m:r>
                      <a:rPr lang="en-US" sz="1200" b="0" i="1" smtClean="0">
                        <a:latin typeface="Cambria Math" panose="02040503050406030204" pitchFamily="18" charset="0"/>
                      </a:rPr>
                      <m:t>𝑥</m:t>
                    </m:r>
                    <m:r>
                      <a:rPr lang="en-US" sz="1200" b="0" i="1" smtClean="0">
                        <a:latin typeface="Cambria Math" panose="02040503050406030204" pitchFamily="18" charset="0"/>
                      </a:rPr>
                      <m:t>&lt;</m:t>
                    </m:r>
                    <m:r>
                      <a:rPr lang="en-US" sz="1200" b="0" i="1" smtClean="0">
                        <a:latin typeface="Cambria Math" panose="02040503050406030204" pitchFamily="18" charset="0"/>
                      </a:rPr>
                      <m:t>𝑧</m:t>
                    </m:r>
                  </m:oMath>
                </a14:m>
                <a:r>
                  <a:rPr lang="pt-BR" sz="1200" dirty="0"/>
                  <a:t> e </a:t>
                </a:r>
                <a14:m>
                  <m:oMath xmlns:m="http://schemas.openxmlformats.org/officeDocument/2006/math">
                    <m:r>
                      <a:rPr lang="en-US" sz="1200" b="0" i="1" smtClean="0">
                        <a:latin typeface="Cambria Math" panose="02040503050406030204" pitchFamily="18" charset="0"/>
                      </a:rPr>
                      <m:t>𝑦</m:t>
                    </m:r>
                    <m:r>
                      <a:rPr lang="en-US" sz="1200" b="0" i="1" smtClean="0">
                        <a:latin typeface="Cambria Math" panose="02040503050406030204" pitchFamily="18" charset="0"/>
                      </a:rPr>
                      <m:t>&gt;</m:t>
                    </m:r>
                    <m:r>
                      <a:rPr lang="en-US" sz="1200" b="0" i="1" smtClean="0">
                        <a:latin typeface="Cambria Math" panose="02040503050406030204" pitchFamily="18" charset="0"/>
                      </a:rPr>
                      <m:t>𝑤</m:t>
                    </m:r>
                  </m:oMath>
                </a14:m>
                <a:endParaRPr lang="pt-BR" sz="1200" b="0" dirty="0"/>
              </a:p>
              <a:p>
                <a:endParaRPr lang="pt-BR"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P1.</a:t>
                </a:r>
                <a:r>
                  <a:rPr lang="pt-BR" sz="1200" baseline="0" dirty="0"/>
                  <a:t> </a:t>
                </a:r>
                <a:r>
                  <a:rPr lang="pt-BR" sz="1200" dirty="0"/>
                  <a:t>(</a:t>
                </a:r>
                <a:r>
                  <a:rPr lang="en-US" sz="1200" b="0" i="0">
                    <a:latin typeface="Cambria Math" panose="02040503050406030204" pitchFamily="18" charset="0"/>
                  </a:rPr>
                  <a:t>𝑖𝑖𝑖</a:t>
                </a:r>
                <a:r>
                  <a:rPr lang="pt-BR" sz="1200" dirty="0"/>
                  <a:t>) </a:t>
                </a:r>
                <a:r>
                  <a:rPr lang="en-US" sz="1200" b="0" i="0">
                    <a:latin typeface="Cambria Math" panose="02040503050406030204" pitchFamily="18" charset="0"/>
                  </a:rPr>
                  <a:t>𝑥&gt;𝑧</a:t>
                </a:r>
                <a:r>
                  <a:rPr lang="pt-BR" sz="1200" dirty="0"/>
                  <a:t> e </a:t>
                </a:r>
                <a:r>
                  <a:rPr lang="en-US" sz="1200" b="0" i="0">
                    <a:latin typeface="Cambria Math" panose="02040503050406030204" pitchFamily="18" charset="0"/>
                  </a:rPr>
                  <a:t>𝑦&lt;𝑤</a:t>
                </a:r>
                <a:r>
                  <a:rPr lang="pt-BR" sz="1200" dirty="0"/>
                  <a:t>, (</a:t>
                </a:r>
                <a:r>
                  <a:rPr lang="en-US" sz="1200" b="0" i="0">
                    <a:latin typeface="Cambria Math" panose="02040503050406030204" pitchFamily="18" charset="0"/>
                  </a:rPr>
                  <a:t>𝑖𝑣</a:t>
                </a:r>
                <a:r>
                  <a:rPr lang="pt-BR" sz="1200" dirty="0"/>
                  <a:t>) </a:t>
                </a:r>
                <a:r>
                  <a:rPr lang="en-US" sz="1200" b="0" i="0">
                    <a:latin typeface="Cambria Math" panose="02040503050406030204" pitchFamily="18" charset="0"/>
                  </a:rPr>
                  <a:t>𝑥&lt;𝑧</a:t>
                </a:r>
                <a:r>
                  <a:rPr lang="pt-BR" sz="1200" dirty="0"/>
                  <a:t> e </a:t>
                </a:r>
                <a:r>
                  <a:rPr lang="en-US" sz="1200" b="0" i="0">
                    <a:latin typeface="Cambria Math" panose="02040503050406030204" pitchFamily="18" charset="0"/>
                  </a:rPr>
                  <a:t>𝑦&gt;𝑤</a:t>
                </a:r>
                <a:endParaRPr lang="pt-BR" sz="1200" b="0" dirty="0"/>
              </a:p>
              <a:p>
                <a:endParaRPr lang="pt-BR" dirty="0"/>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65</a:t>
            </a:fld>
            <a:endParaRPr lang="pt-BR"/>
          </a:p>
        </p:txBody>
      </p:sp>
    </p:spTree>
    <p:extLst>
      <p:ext uri="{BB962C8B-B14F-4D97-AF65-F5344CB8AC3E}">
        <p14:creationId xmlns:p14="http://schemas.microsoft.com/office/powerpoint/2010/main" val="179898131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Intro:</a:t>
                </a:r>
                <a:r>
                  <a:rPr lang="en-US" b="0" dirty="0"/>
                  <a:t> </a:t>
                </a:r>
                <a:r>
                  <a:rPr lang="en-US" b="0" dirty="0" err="1"/>
                  <a:t>Lembre</a:t>
                </a:r>
                <a:r>
                  <a:rPr lang="en-US" b="0" dirty="0"/>
                  <a:t>-se que</a:t>
                </a:r>
                <a:r>
                  <a:rPr lang="en-US" b="0" baseline="0" dirty="0"/>
                  <a:t> </a:t>
                </a:r>
                <a14:m>
                  <m:oMath xmlns:m="http://schemas.openxmlformats.org/officeDocument/2006/math">
                    <m:d>
                      <m:dPr>
                        <m:ctrlPr>
                          <a:rPr lang="pt-BR" i="1" smtClean="0">
                            <a:latin typeface="Cambria Math" panose="02040503050406030204" pitchFamily="18" charset="0"/>
                          </a:rPr>
                        </m:ctrlPr>
                      </m:dPr>
                      <m:e>
                        <m:r>
                          <a:rPr lang="pt-BR" i="1" smtClean="0">
                            <a:latin typeface="Cambria Math" panose="02040503050406030204" pitchFamily="18" charset="0"/>
                          </a:rPr>
                          <m:t>1.3.6</m:t>
                        </m:r>
                      </m:e>
                    </m:d>
                    <m:r>
                      <a:rPr lang="pt-BR" b="0" i="1" smtClean="0">
                        <a:latin typeface="Cambria Math" panose="02040503050406030204" pitchFamily="18" charset="0"/>
                      </a:rPr>
                      <m:t> </m:t>
                    </m:r>
                    <m:sSup>
                      <m:sSupPr>
                        <m:ctrlPr>
                          <a:rPr lang="en-US" b="0" i="1" smtClean="0">
                            <a:latin typeface="Cambria Math" panose="02040503050406030204" pitchFamily="18" charset="0"/>
                          </a:rPr>
                        </m:ctrlPr>
                      </m:sSupPr>
                      <m:e>
                        <m:r>
                          <a:rPr lang="pt-BR" b="0" i="1" smtClean="0">
                            <a:latin typeface="Cambria Math" panose="02040503050406030204" pitchFamily="18" charset="0"/>
                          </a:rPr>
                          <m:t>𝑞</m:t>
                        </m:r>
                      </m:e>
                      <m:sup>
                        <m:r>
                          <a:rPr lang="en-US" b="0" i="1" smtClean="0">
                            <a:latin typeface="Cambria Math" panose="02040503050406030204" pitchFamily="18" charset="0"/>
                          </a:rPr>
                          <m:t>′</m:t>
                        </m:r>
                      </m:sup>
                    </m:sSup>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𝑦</m:t>
                        </m:r>
                      </m:e>
                    </m:d>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m:t>
                    </m:r>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oMath>
                </a14:m>
                <a:endParaRPr lang="pt-BR" b="0" dirty="0"/>
              </a:p>
              <a:p>
                <a:endParaRPr lang="pt-BR"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0" i="0">
                    <a:latin typeface="Cambria Math" panose="02040503050406030204" pitchFamily="18" charset="0"/>
                  </a:rPr>
                  <a:t>𝑞</a:t>
                </a:r>
                <a:r>
                  <a:rPr lang="en-US" b="0" i="0">
                    <a:latin typeface="Cambria Math" panose="02040503050406030204" pitchFamily="18" charset="0"/>
                  </a:rPr>
                  <a:t>^′=(𝑤−𝑦)/(𝑥−𝑧+𝑤−𝑦)</a:t>
                </a:r>
                <a:endParaRPr lang="pt-BR" b="0" dirty="0"/>
              </a:p>
              <a:p>
                <a:endParaRPr lang="pt-BR" dirty="0"/>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66</a:t>
            </a:fld>
            <a:endParaRPr lang="pt-BR"/>
          </a:p>
        </p:txBody>
      </p:sp>
    </p:spTree>
    <p:extLst>
      <p:ext uri="{BB962C8B-B14F-4D97-AF65-F5344CB8AC3E}">
        <p14:creationId xmlns:p14="http://schemas.microsoft.com/office/powerpoint/2010/main" val="38298972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a:t>P1:</a:t>
            </a:r>
            <a:r>
              <a:rPr lang="pt-BR" dirty="0"/>
              <a:t> Cheque a intersecção das 16 combinações de correspondência de melhor resposta dos jogadores 1 e 2 como exercício</a:t>
            </a:r>
          </a:p>
          <a:p>
            <a:endParaRPr lang="pt-BR" dirty="0"/>
          </a:p>
          <a:p>
            <a:r>
              <a:rPr lang="en-US" dirty="0" err="1"/>
              <a:t>Você</a:t>
            </a:r>
            <a:r>
              <a:rPr lang="en-US" dirty="0"/>
              <a:t> </a:t>
            </a:r>
            <a:r>
              <a:rPr lang="en-US" dirty="0" err="1"/>
              <a:t>irá</a:t>
            </a:r>
            <a:r>
              <a:rPr lang="en-US" dirty="0"/>
              <a:t> </a:t>
            </a:r>
            <a:r>
              <a:rPr lang="en-US" dirty="0" err="1"/>
              <a:t>encontrar</a:t>
            </a:r>
            <a:r>
              <a:rPr lang="en-US" dirty="0"/>
              <a:t> </a:t>
            </a:r>
            <a:r>
              <a:rPr lang="en-US" dirty="0" err="1"/>
              <a:t>ou</a:t>
            </a:r>
            <a:r>
              <a:rPr lang="en-US" dirty="0"/>
              <a:t> </a:t>
            </a:r>
            <a:r>
              <a:rPr lang="pt-BR" dirty="0"/>
              <a:t>um único equilíbrio de Nash em estratégias puras (e.g., dilema dos prisioneiros); ou um único equilíbrio de Nash em estratégias mistas (e.g., </a:t>
            </a:r>
            <a:r>
              <a:rPr lang="pt-BR" i="1" dirty="0" err="1"/>
              <a:t>matching</a:t>
            </a:r>
            <a:r>
              <a:rPr lang="pt-BR" i="1" dirty="0"/>
              <a:t> </a:t>
            </a:r>
            <a:r>
              <a:rPr lang="pt-BR" i="1" dirty="0" err="1"/>
              <a:t>pennies</a:t>
            </a:r>
            <a:r>
              <a:rPr lang="pt-BR" dirty="0"/>
              <a:t>) ou (3) dois equilíbrios de Nash em estratégias puras e um em estratégias mistas (e.g., batalha dos sexos)</a:t>
            </a:r>
          </a:p>
          <a:p>
            <a:endParaRPr lang="en-US" dirty="0"/>
          </a:p>
        </p:txBody>
      </p:sp>
      <p:sp>
        <p:nvSpPr>
          <p:cNvPr id="4" name="Slide Number Placeholder 3"/>
          <p:cNvSpPr>
            <a:spLocks noGrp="1"/>
          </p:cNvSpPr>
          <p:nvPr>
            <p:ph type="sldNum" sz="quarter" idx="5"/>
          </p:nvPr>
        </p:nvSpPr>
        <p:spPr/>
        <p:txBody>
          <a:bodyPr/>
          <a:lstStyle/>
          <a:p>
            <a:fld id="{B2DE22FB-4F32-4F44-9195-D0BEF89D065E}" type="slidenum">
              <a:rPr lang="pt-BR" smtClean="0"/>
              <a:t>67</a:t>
            </a:fld>
            <a:endParaRPr lang="pt-BR"/>
          </a:p>
        </p:txBody>
      </p:sp>
    </p:spTree>
    <p:extLst>
      <p:ext uri="{BB962C8B-B14F-4D97-AF65-F5344CB8AC3E}">
        <p14:creationId xmlns:p14="http://schemas.microsoft.com/office/powerpoint/2010/main" val="259853063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a:t>P1:</a:t>
            </a:r>
            <a:r>
              <a:rPr lang="pt-BR" dirty="0"/>
              <a:t> Cheque a intersecção das 16 combinações de correspondência de melhor resposta dos jogadores 1 e 2 como exercício</a:t>
            </a:r>
          </a:p>
          <a:p>
            <a:endParaRPr lang="pt-BR" dirty="0"/>
          </a:p>
          <a:p>
            <a:r>
              <a:rPr lang="en-US" dirty="0" err="1"/>
              <a:t>Você</a:t>
            </a:r>
            <a:r>
              <a:rPr lang="en-US" dirty="0"/>
              <a:t> </a:t>
            </a:r>
            <a:r>
              <a:rPr lang="en-US" dirty="0" err="1"/>
              <a:t>irá</a:t>
            </a:r>
            <a:r>
              <a:rPr lang="en-US" dirty="0"/>
              <a:t> </a:t>
            </a:r>
            <a:r>
              <a:rPr lang="en-US" dirty="0" err="1"/>
              <a:t>encontrar</a:t>
            </a:r>
            <a:r>
              <a:rPr lang="en-US" dirty="0"/>
              <a:t> </a:t>
            </a:r>
            <a:r>
              <a:rPr lang="en-US" dirty="0" err="1"/>
              <a:t>ou</a:t>
            </a:r>
            <a:r>
              <a:rPr lang="en-US" dirty="0"/>
              <a:t> </a:t>
            </a:r>
            <a:r>
              <a:rPr lang="pt-BR" dirty="0"/>
              <a:t>um único equilíbrio de Nash em estratégias puras (e.g., dilema dos prisioneiros); ou um único equilíbrio de Nash em estratégias mistas (e.g., </a:t>
            </a:r>
            <a:r>
              <a:rPr lang="pt-BR" i="1" dirty="0" err="1"/>
              <a:t>matching</a:t>
            </a:r>
            <a:r>
              <a:rPr lang="pt-BR" i="1" dirty="0"/>
              <a:t> </a:t>
            </a:r>
            <a:r>
              <a:rPr lang="pt-BR" i="1" dirty="0" err="1"/>
              <a:t>pennies</a:t>
            </a:r>
            <a:r>
              <a:rPr lang="pt-BR" dirty="0"/>
              <a:t>) ou (3) dois equilíbrios de Nash em estratégias puras e um em estratégias mistas (e.g., batalha dos sexos)</a:t>
            </a:r>
          </a:p>
        </p:txBody>
      </p:sp>
      <p:sp>
        <p:nvSpPr>
          <p:cNvPr id="4" name="Slide Number Placeholder 3"/>
          <p:cNvSpPr>
            <a:spLocks noGrp="1"/>
          </p:cNvSpPr>
          <p:nvPr>
            <p:ph type="sldNum" sz="quarter" idx="5"/>
          </p:nvPr>
        </p:nvSpPr>
        <p:spPr/>
        <p:txBody>
          <a:bodyPr/>
          <a:lstStyle/>
          <a:p>
            <a:fld id="{B2DE22FB-4F32-4F44-9195-D0BEF89D065E}" type="slidenum">
              <a:rPr lang="pt-BR" smtClean="0"/>
              <a:t>68</a:t>
            </a:fld>
            <a:endParaRPr lang="pt-BR"/>
          </a:p>
        </p:txBody>
      </p:sp>
    </p:spTree>
    <p:extLst>
      <p:ext uri="{BB962C8B-B14F-4D97-AF65-F5344CB8AC3E}">
        <p14:creationId xmlns:p14="http://schemas.microsoft.com/office/powerpoint/2010/main" val="86037037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pt-BR" sz="1800" b="1" dirty="0">
                <a:effectLst/>
                <a:latin typeface="Calibri" panose="020F0502020204030204" pitchFamily="34" charset="0"/>
                <a:ea typeface="Calibri" panose="020F0502020204030204" pitchFamily="34" charset="0"/>
                <a:cs typeface="Times New Roman" panose="02020603050405020304" pitchFamily="18" charset="0"/>
              </a:rPr>
              <a:t>P4:</a:t>
            </a:r>
            <a:r>
              <a:rPr lang="pt-BR" sz="1800" dirty="0">
                <a:effectLst/>
                <a:latin typeface="Calibri" panose="020F0502020204030204" pitchFamily="34" charset="0"/>
                <a:ea typeface="Calibri" panose="020F0502020204030204" pitchFamily="34" charset="0"/>
                <a:cs typeface="Times New Roman" panose="02020603050405020304" pitchFamily="18" charset="0"/>
              </a:rPr>
              <a:t> Ver os teoremas 1.2 e 1.3 nas páginas 34 e 35 de </a:t>
            </a:r>
            <a:r>
              <a:rPr lang="pt-BR" sz="1800" dirty="0" err="1">
                <a:effectLst/>
                <a:latin typeface="Calibri" panose="020F0502020204030204" pitchFamily="34" charset="0"/>
                <a:ea typeface="Calibri" panose="020F0502020204030204" pitchFamily="34" charset="0"/>
                <a:cs typeface="Times New Roman" panose="02020603050405020304" pitchFamily="18" charset="0"/>
              </a:rPr>
              <a:t>Fudenberg</a:t>
            </a:r>
            <a:r>
              <a:rPr lang="pt-BR" sz="1800" dirty="0">
                <a:effectLst/>
                <a:latin typeface="Calibri" panose="020F0502020204030204" pitchFamily="34" charset="0"/>
                <a:ea typeface="Calibri" panose="020F0502020204030204" pitchFamily="34" charset="0"/>
                <a:cs typeface="Times New Roman" panose="02020603050405020304" pitchFamily="18" charset="0"/>
              </a:rPr>
              <a:t> e </a:t>
            </a:r>
            <a:r>
              <a:rPr lang="pt-BR" sz="1800" dirty="0" err="1">
                <a:effectLst/>
                <a:latin typeface="Calibri" panose="020F0502020204030204" pitchFamily="34" charset="0"/>
                <a:ea typeface="Calibri" panose="020F0502020204030204" pitchFamily="34" charset="0"/>
                <a:cs typeface="Times New Roman" panose="02020603050405020304" pitchFamily="18" charset="0"/>
              </a:rPr>
              <a:t>Tirole</a:t>
            </a:r>
            <a:r>
              <a:rPr lang="pt-BR" sz="1800" dirty="0">
                <a:effectLst/>
                <a:latin typeface="Calibri" panose="020F0502020204030204" pitchFamily="34" charset="0"/>
                <a:ea typeface="Calibri" panose="020F0502020204030204" pitchFamily="34" charset="0"/>
                <a:cs typeface="Times New Roman" panose="02020603050405020304" pitchFamily="18" charset="0"/>
              </a:rPr>
              <a:t> (1991). O primeiro fala sobre a existência de equilíbrio de Nash em estratégias puras e o segundo fala sobre a existência de equilíbrio de Nash em estratégias mistas.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pt-BR"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2DE22FB-4F32-4F44-9195-D0BEF89D065E}" type="slidenum">
              <a:rPr lang="pt-BR" smtClean="0"/>
              <a:t>71</a:t>
            </a:fld>
            <a:endParaRPr lang="pt-BR"/>
          </a:p>
        </p:txBody>
      </p:sp>
    </p:spTree>
    <p:extLst>
      <p:ext uri="{BB962C8B-B14F-4D97-AF65-F5344CB8AC3E}">
        <p14:creationId xmlns:p14="http://schemas.microsoft.com/office/powerpoint/2010/main" val="19863902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a:t>P3: </a:t>
            </a:r>
            <a:r>
              <a:rPr lang="pt-BR" dirty="0"/>
              <a:t>uma estratégia mista que atribui probabilidade 1 (certeza) a uma das ações é uma estratégia pura. </a:t>
            </a:r>
            <a:r>
              <a:rPr lang="pt-BR" sz="1800" dirty="0">
                <a:effectLst/>
                <a:latin typeface="Calibri" panose="020F0502020204030204" pitchFamily="34" charset="0"/>
                <a:ea typeface="Calibri" panose="020F0502020204030204" pitchFamily="34" charset="0"/>
                <a:cs typeface="Arial" panose="020B0604020202020204" pitchFamily="34" charset="0"/>
              </a:rPr>
              <a:t>É possível considerar uma </a:t>
            </a:r>
            <a:r>
              <a:rPr lang="pt-BR" sz="1800" i="1" dirty="0">
                <a:effectLst/>
                <a:latin typeface="Calibri" panose="020F0502020204030204" pitchFamily="34" charset="0"/>
                <a:ea typeface="Calibri" panose="020F0502020204030204" pitchFamily="34" charset="0"/>
                <a:cs typeface="Arial" panose="020B0604020202020204" pitchFamily="34" charset="0"/>
              </a:rPr>
              <a:t>estratégia pura</a:t>
            </a:r>
            <a:r>
              <a:rPr lang="pt-BR" sz="1800" dirty="0">
                <a:effectLst/>
                <a:latin typeface="Calibri" panose="020F0502020204030204" pitchFamily="34" charset="0"/>
                <a:ea typeface="Calibri" panose="020F0502020204030204" pitchFamily="34" charset="0"/>
                <a:cs typeface="Arial" panose="020B0604020202020204" pitchFamily="34" charset="0"/>
              </a:rPr>
              <a:t> como um caso </a:t>
            </a:r>
            <a:r>
              <a:rPr lang="pt-BR" sz="1800" i="1" dirty="0">
                <a:effectLst/>
                <a:latin typeface="Calibri" panose="020F0502020204030204" pitchFamily="34" charset="0"/>
                <a:ea typeface="Calibri" panose="020F0502020204030204" pitchFamily="34" charset="0"/>
                <a:cs typeface="Arial" panose="020B0604020202020204" pitchFamily="34" charset="0"/>
              </a:rPr>
              <a:t>degenerado</a:t>
            </a:r>
            <a:r>
              <a:rPr lang="pt-BR" sz="1800" dirty="0">
                <a:effectLst/>
                <a:latin typeface="Calibri" panose="020F0502020204030204" pitchFamily="34" charset="0"/>
                <a:ea typeface="Calibri" panose="020F0502020204030204" pitchFamily="34" charset="0"/>
                <a:cs typeface="Arial" panose="020B0604020202020204" pitchFamily="34" charset="0"/>
              </a:rPr>
              <a:t> de estratégia mista (https://en.wikipedia.org/wiki/</a:t>
            </a:r>
            <a:r>
              <a:rPr lang="pt-BR" sz="1800" dirty="0" err="1">
                <a:effectLst/>
                <a:latin typeface="Calibri" panose="020F0502020204030204" pitchFamily="34" charset="0"/>
                <a:ea typeface="Calibri" panose="020F0502020204030204" pitchFamily="34" charset="0"/>
                <a:cs typeface="Arial" panose="020B0604020202020204" pitchFamily="34" charset="0"/>
              </a:rPr>
              <a:t>Degenerate_distribution</a:t>
            </a:r>
            <a:r>
              <a:rPr lang="pt-BR" sz="1800" dirty="0">
                <a:effectLst/>
                <a:latin typeface="Calibri" panose="020F0502020204030204" pitchFamily="34" charset="0"/>
                <a:ea typeface="Calibri" panose="020F0502020204030204" pitchFamily="34" charset="0"/>
                <a:cs typeface="Arial" panose="020B0604020202020204" pitchFamily="34" charset="0"/>
              </a:rPr>
              <a:t>). Por simplicidade e coloquialismo, entretanto, separaremos esses dois conceitos entre “estratégia pura” e “estratégia mista”</a:t>
            </a:r>
            <a:endParaRPr lang="pt-BR" dirty="0"/>
          </a:p>
        </p:txBody>
      </p:sp>
      <p:sp>
        <p:nvSpPr>
          <p:cNvPr id="4" name="Slide Number Placeholder 3"/>
          <p:cNvSpPr>
            <a:spLocks noGrp="1"/>
          </p:cNvSpPr>
          <p:nvPr>
            <p:ph type="sldNum" sz="quarter" idx="5"/>
          </p:nvPr>
        </p:nvSpPr>
        <p:spPr/>
        <p:txBody>
          <a:bodyPr/>
          <a:lstStyle/>
          <a:p>
            <a:fld id="{B2DE22FB-4F32-4F44-9195-D0BEF89D065E}" type="slidenum">
              <a:rPr lang="pt-BR" smtClean="0"/>
              <a:t>14</a:t>
            </a:fld>
            <a:endParaRPr lang="pt-BR"/>
          </a:p>
        </p:txBody>
      </p:sp>
    </p:spTree>
    <p:extLst>
      <p:ext uri="{BB962C8B-B14F-4D97-AF65-F5344CB8AC3E}">
        <p14:creationId xmlns:p14="http://schemas.microsoft.com/office/powerpoint/2010/main" val="156078428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5"/>
          </p:nvPr>
        </p:nvSpPr>
        <p:spPr/>
        <p:txBody>
          <a:bodyPr/>
          <a:lstStyle/>
          <a:p>
            <a:fld id="{B2DE22FB-4F32-4F44-9195-D0BEF89D065E}" type="slidenum">
              <a:rPr lang="pt-BR" smtClean="0"/>
              <a:t>72</a:t>
            </a:fld>
            <a:endParaRPr lang="pt-BR"/>
          </a:p>
        </p:txBody>
      </p:sp>
    </p:spTree>
    <p:extLst>
      <p:ext uri="{BB962C8B-B14F-4D97-AF65-F5344CB8AC3E}">
        <p14:creationId xmlns:p14="http://schemas.microsoft.com/office/powerpoint/2010/main" val="1705333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a:t>P1: </a:t>
            </a:r>
            <a:r>
              <a:rPr lang="pt-BR" b="0" i="0" dirty="0" err="1">
                <a:solidFill>
                  <a:srgbClr val="222222"/>
                </a:solidFill>
                <a:effectLst/>
                <a:latin typeface="Arial" panose="020B0604020202020204" pitchFamily="34" charset="0"/>
              </a:rPr>
              <a:t>Fiani</a:t>
            </a:r>
            <a:r>
              <a:rPr lang="pt-BR" b="0" i="0" dirty="0">
                <a:solidFill>
                  <a:srgbClr val="222222"/>
                </a:solidFill>
                <a:effectLst/>
                <a:latin typeface="Arial" panose="020B0604020202020204" pitchFamily="34" charset="0"/>
              </a:rPr>
              <a:t>, Ronaldo. </a:t>
            </a:r>
            <a:r>
              <a:rPr lang="pt-BR" b="0" i="1" dirty="0">
                <a:solidFill>
                  <a:srgbClr val="222222"/>
                </a:solidFill>
                <a:effectLst/>
                <a:latin typeface="Arial" panose="020B0604020202020204" pitchFamily="34" charset="0"/>
              </a:rPr>
              <a:t>Teoria dos jogos: para cursos de administração e economia</a:t>
            </a:r>
            <a:r>
              <a:rPr lang="pt-BR" b="0" i="0" dirty="0">
                <a:solidFill>
                  <a:srgbClr val="222222"/>
                </a:solidFill>
                <a:effectLst/>
                <a:latin typeface="Arial" panose="020B0604020202020204" pitchFamily="34" charset="0"/>
              </a:rPr>
              <a:t>. Elsevier Brasil, 2015.</a:t>
            </a:r>
            <a:endParaRPr lang="pt-BR" b="1" dirty="0"/>
          </a:p>
          <a:p>
            <a:endParaRPr lang="pt-BR" b="1" dirty="0"/>
          </a:p>
          <a:p>
            <a:r>
              <a:rPr lang="pt-BR" b="1" dirty="0"/>
              <a:t>P2:</a:t>
            </a:r>
            <a:r>
              <a:rPr lang="pt-BR" dirty="0"/>
              <a:t> </a:t>
            </a:r>
            <a:r>
              <a:rPr lang="en-US" b="0" i="0" dirty="0" err="1">
                <a:solidFill>
                  <a:srgbClr val="333333"/>
                </a:solidFill>
                <a:effectLst/>
                <a:latin typeface="-apple-system"/>
              </a:rPr>
              <a:t>Harsanyi</a:t>
            </a:r>
            <a:r>
              <a:rPr lang="en-US" b="0" i="0" dirty="0">
                <a:solidFill>
                  <a:srgbClr val="333333"/>
                </a:solidFill>
                <a:effectLst/>
                <a:latin typeface="-apple-system"/>
              </a:rPr>
              <a:t>, J.C. Games with randomly disturbed payoffs: A new rationale for mixed-strategy equilibrium points. </a:t>
            </a:r>
            <a:r>
              <a:rPr lang="en-US" b="0" i="1" dirty="0">
                <a:solidFill>
                  <a:srgbClr val="333333"/>
                </a:solidFill>
                <a:effectLst/>
                <a:latin typeface="-apple-system"/>
              </a:rPr>
              <a:t>Int J Game Theory</a:t>
            </a:r>
            <a:r>
              <a:rPr lang="en-US" b="0" i="0" dirty="0">
                <a:solidFill>
                  <a:srgbClr val="333333"/>
                </a:solidFill>
                <a:effectLst/>
                <a:latin typeface="-apple-system"/>
              </a:rPr>
              <a:t> </a:t>
            </a:r>
            <a:r>
              <a:rPr lang="en-US" b="1" i="0" dirty="0">
                <a:solidFill>
                  <a:srgbClr val="333333"/>
                </a:solidFill>
                <a:effectLst/>
                <a:latin typeface="-apple-system"/>
              </a:rPr>
              <a:t>2, </a:t>
            </a:r>
            <a:r>
              <a:rPr lang="en-US" b="0" i="0" dirty="0">
                <a:solidFill>
                  <a:srgbClr val="333333"/>
                </a:solidFill>
                <a:effectLst/>
                <a:latin typeface="-apple-system"/>
              </a:rPr>
              <a:t>1–23 (1973). https://doi.org/10.1007/BF01737554</a:t>
            </a:r>
            <a:endParaRPr lang="en-US" dirty="0"/>
          </a:p>
        </p:txBody>
      </p:sp>
      <p:sp>
        <p:nvSpPr>
          <p:cNvPr id="4" name="Slide Number Placeholder 3"/>
          <p:cNvSpPr>
            <a:spLocks noGrp="1"/>
          </p:cNvSpPr>
          <p:nvPr>
            <p:ph type="sldNum" sz="quarter" idx="5"/>
          </p:nvPr>
        </p:nvSpPr>
        <p:spPr/>
        <p:txBody>
          <a:bodyPr/>
          <a:lstStyle/>
          <a:p>
            <a:fld id="{B2DE22FB-4F32-4F44-9195-D0BEF89D065E}" type="slidenum">
              <a:rPr lang="pt-BR" smtClean="0"/>
              <a:t>73</a:t>
            </a:fld>
            <a:endParaRPr lang="pt-BR"/>
          </a:p>
        </p:txBody>
      </p:sp>
    </p:spTree>
    <p:extLst>
      <p:ext uri="{BB962C8B-B14F-4D97-AF65-F5344CB8AC3E}">
        <p14:creationId xmlns:p14="http://schemas.microsoft.com/office/powerpoint/2010/main" val="422755164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Rosenthal, 1979 - Sequences of Games with Varying Opponents. </a:t>
            </a:r>
            <a:r>
              <a:rPr lang="en-US" dirty="0" err="1"/>
              <a:t>Econometrica</a:t>
            </a:r>
            <a:r>
              <a:rPr lang="en-US" dirty="0"/>
              <a:t> 47(6), pp. 1353-1366 https://doi.org/10.2307/1914005</a:t>
            </a:r>
          </a:p>
        </p:txBody>
      </p:sp>
      <p:sp>
        <p:nvSpPr>
          <p:cNvPr id="4" name="Slide Number Placeholder 3"/>
          <p:cNvSpPr>
            <a:spLocks noGrp="1"/>
          </p:cNvSpPr>
          <p:nvPr>
            <p:ph type="sldNum" sz="quarter" idx="5"/>
          </p:nvPr>
        </p:nvSpPr>
        <p:spPr/>
        <p:txBody>
          <a:bodyPr/>
          <a:lstStyle/>
          <a:p>
            <a:fld id="{B2DE22FB-4F32-4F44-9195-D0BEF89D065E}" type="slidenum">
              <a:rPr lang="pt-BR" smtClean="0"/>
              <a:t>74</a:t>
            </a:fld>
            <a:endParaRPr lang="pt-BR"/>
          </a:p>
        </p:txBody>
      </p:sp>
    </p:spTree>
    <p:extLst>
      <p:ext uri="{BB962C8B-B14F-4D97-AF65-F5344CB8AC3E}">
        <p14:creationId xmlns:p14="http://schemas.microsoft.com/office/powerpoint/2010/main" val="252488311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a:t>Conc.:</a:t>
            </a:r>
            <a:r>
              <a:rPr lang="pt-BR" dirty="0"/>
              <a:t> A inclusão de incerteza sobre o </a:t>
            </a:r>
            <a:r>
              <a:rPr lang="pt-BR" i="1" dirty="0"/>
              <a:t>tipo</a:t>
            </a:r>
            <a:r>
              <a:rPr lang="pt-BR" dirty="0"/>
              <a:t> do outro jogador, que por sua vez envolve incerteza sobre o quanto cada jogador tem a ganhar ou perder, motivará melhor o entendimento de estratégias mistas. </a:t>
            </a:r>
          </a:p>
        </p:txBody>
      </p:sp>
      <p:sp>
        <p:nvSpPr>
          <p:cNvPr id="4" name="Slide Number Placeholder 3"/>
          <p:cNvSpPr>
            <a:spLocks noGrp="1"/>
          </p:cNvSpPr>
          <p:nvPr>
            <p:ph type="sldNum" sz="quarter" idx="5"/>
          </p:nvPr>
        </p:nvSpPr>
        <p:spPr/>
        <p:txBody>
          <a:bodyPr/>
          <a:lstStyle/>
          <a:p>
            <a:fld id="{B2DE22FB-4F32-4F44-9195-D0BEF89D065E}" type="slidenum">
              <a:rPr lang="pt-BR" smtClean="0"/>
              <a:t>77</a:t>
            </a:fld>
            <a:endParaRPr lang="pt-BR"/>
          </a:p>
        </p:txBody>
      </p:sp>
    </p:spTree>
    <p:extLst>
      <p:ext uri="{BB962C8B-B14F-4D97-AF65-F5344CB8AC3E}">
        <p14:creationId xmlns:p14="http://schemas.microsoft.com/office/powerpoint/2010/main" val="28934759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err="1"/>
              <a:t>Intro</a:t>
            </a:r>
            <a:r>
              <a:rPr lang="pt-BR" b="1" dirty="0"/>
              <a:t>: </a:t>
            </a:r>
            <a:r>
              <a:rPr lang="pt-BR" dirty="0"/>
              <a:t>Estratégia mista do jogador 2 requer distribuição de probabilidade sobre três estratégias puras (i.e., </a:t>
            </a:r>
            <a:r>
              <a:rPr lang="pt-BR" dirty="0" err="1"/>
              <a:t>Left</a:t>
            </a:r>
            <a:r>
              <a:rPr lang="pt-BR" dirty="0"/>
              <a:t>, Middle e </a:t>
            </a:r>
            <a:r>
              <a:rPr lang="pt-BR" dirty="0" err="1"/>
              <a:t>Right</a:t>
            </a:r>
            <a:r>
              <a:rPr lang="pt-BR" dirty="0"/>
              <a:t>), enquanto a estratégia mista do jogador 1 requer distribuição de probabilidade sobre duas estratégias puras (i.e., </a:t>
            </a:r>
            <a:r>
              <a:rPr lang="pt-BR" dirty="0" err="1"/>
              <a:t>up</a:t>
            </a:r>
            <a:r>
              <a:rPr lang="pt-BR" dirty="0"/>
              <a:t> e </a:t>
            </a:r>
            <a:r>
              <a:rPr lang="pt-BR" dirty="0" err="1"/>
              <a:t>down</a:t>
            </a:r>
            <a:r>
              <a:rPr lang="pt-BR" dirty="0"/>
              <a:t>)</a:t>
            </a:r>
            <a:endParaRPr lang="pt-BR" noProof="0" dirty="0"/>
          </a:p>
          <a:p>
            <a:endParaRPr lang="pt-BR" dirty="0"/>
          </a:p>
        </p:txBody>
      </p:sp>
      <p:sp>
        <p:nvSpPr>
          <p:cNvPr id="4" name="Slide Number Placeholder 3"/>
          <p:cNvSpPr>
            <a:spLocks noGrp="1"/>
          </p:cNvSpPr>
          <p:nvPr>
            <p:ph type="sldNum" sz="quarter" idx="5"/>
          </p:nvPr>
        </p:nvSpPr>
        <p:spPr/>
        <p:txBody>
          <a:bodyPr/>
          <a:lstStyle/>
          <a:p>
            <a:fld id="{B2DE22FB-4F32-4F44-9195-D0BEF89D065E}" type="slidenum">
              <a:rPr lang="pt-BR" smtClean="0"/>
              <a:t>15</a:t>
            </a:fld>
            <a:endParaRPr lang="pt-BR"/>
          </a:p>
        </p:txBody>
      </p:sp>
    </p:spTree>
    <p:extLst>
      <p:ext uri="{BB962C8B-B14F-4D97-AF65-F5344CB8AC3E}">
        <p14:creationId xmlns:p14="http://schemas.microsoft.com/office/powerpoint/2010/main" val="4585628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pt-BR" b="1" dirty="0">
                    <a:solidFill>
                      <a:srgbClr val="7C345A"/>
                    </a:solidFill>
                  </a:rPr>
                  <a:t>Resp.:</a:t>
                </a:r>
                <a:r>
                  <a:rPr lang="pt-BR" dirty="0">
                    <a:solidFill>
                      <a:srgbClr val="7C345A"/>
                    </a:solidFill>
                  </a:rPr>
                  <a:t> </a:t>
                </a:r>
                <a14:m>
                  <m:oMath xmlns:m="http://schemas.openxmlformats.org/officeDocument/2006/math">
                    <m:d>
                      <m:dPr>
                        <m:ctrlPr>
                          <a:rPr lang="pt-BR" i="1" smtClean="0">
                            <a:solidFill>
                              <a:srgbClr val="7C345A"/>
                            </a:solidFill>
                            <a:latin typeface="Cambria Math" panose="02040503050406030204" pitchFamily="18" charset="0"/>
                          </a:rPr>
                        </m:ctrlPr>
                      </m:dPr>
                      <m:e>
                        <m:r>
                          <a:rPr lang="en-US" b="0" i="1" smtClean="0">
                            <a:solidFill>
                              <a:srgbClr val="7C345A"/>
                            </a:solidFill>
                            <a:latin typeface="Cambria Math" panose="02040503050406030204" pitchFamily="18" charset="0"/>
                          </a:rPr>
                          <m:t>1</m:t>
                        </m:r>
                        <m:r>
                          <a:rPr lang="pt-BR" i="1">
                            <a:solidFill>
                              <a:srgbClr val="7C345A"/>
                            </a:solidFill>
                            <a:latin typeface="Cambria Math" panose="02040503050406030204" pitchFamily="18" charset="0"/>
                          </a:rPr>
                          <m:t>,</m:t>
                        </m:r>
                        <m:r>
                          <a:rPr lang="pt-BR" b="0" i="1" smtClean="0">
                            <a:solidFill>
                              <a:srgbClr val="7C345A"/>
                            </a:solidFill>
                            <a:latin typeface="Cambria Math" panose="02040503050406030204" pitchFamily="18" charset="0"/>
                          </a:rPr>
                          <m:t>0</m:t>
                        </m:r>
                        <m:r>
                          <a:rPr lang="pt-BR" i="1">
                            <a:solidFill>
                              <a:srgbClr val="7C345A"/>
                            </a:solidFill>
                            <a:latin typeface="Cambria Math" panose="02040503050406030204" pitchFamily="18" charset="0"/>
                          </a:rPr>
                          <m:t>,0</m:t>
                        </m:r>
                      </m:e>
                    </m:d>
                  </m:oMath>
                </a14:m>
                <a:r>
                  <a:rPr lang="pt-BR" dirty="0"/>
                  <a:t> equivale à estratégia pura </a:t>
                </a:r>
                <a14:m>
                  <m:oMath xmlns:m="http://schemas.openxmlformats.org/officeDocument/2006/math">
                    <m:r>
                      <a:rPr lang="pt-BR" b="0" i="1" smtClean="0">
                        <a:latin typeface="Cambria Math" panose="02040503050406030204" pitchFamily="18" charset="0"/>
                      </a:rPr>
                      <m:t>𝐿𝑒𝑓𝑡</m:t>
                    </m:r>
                  </m:oMath>
                </a14:m>
                <a:r>
                  <a:rPr lang="pt-BR" dirty="0"/>
                  <a:t>. Jogar </a:t>
                </a:r>
                <a:r>
                  <a:rPr lang="pt-BR" dirty="0" err="1"/>
                  <a:t>Left</a:t>
                </a:r>
                <a:r>
                  <a:rPr lang="pt-BR" dirty="0"/>
                  <a:t> com probabilidade</a:t>
                </a:r>
                <a:r>
                  <a:rPr lang="pt-BR" baseline="0" dirty="0"/>
                  <a:t>=1.</a:t>
                </a:r>
                <a:endParaRPr lang="pt-BR" dirty="0"/>
              </a:p>
            </p:txBody>
          </p:sp>
        </mc:Choice>
        <mc:Fallback xmlns="">
          <p:sp>
            <p:nvSpPr>
              <p:cNvPr id="3" name="Notes Placeholder 2"/>
              <p:cNvSpPr>
                <a:spLocks noGrp="1"/>
              </p:cNvSpPr>
              <p:nvPr>
                <p:ph type="body" idx="1"/>
              </p:nvPr>
            </p:nvSpPr>
            <p:spPr/>
            <p:txBody>
              <a:bodyPr/>
              <a:lstStyle/>
              <a:p>
                <a:r>
                  <a:rPr lang="pt-BR" i="0">
                    <a:solidFill>
                      <a:srgbClr val="7C345A"/>
                    </a:solidFill>
                    <a:latin typeface="Cambria Math" panose="02040503050406030204" pitchFamily="18" charset="0"/>
                  </a:rPr>
                  <a:t>(</a:t>
                </a:r>
                <a:r>
                  <a:rPr lang="en-US" b="0" i="0">
                    <a:solidFill>
                      <a:srgbClr val="7C345A"/>
                    </a:solidFill>
                    <a:latin typeface="Cambria Math" panose="02040503050406030204" pitchFamily="18" charset="0"/>
                  </a:rPr>
                  <a:t>1</a:t>
                </a:r>
                <a:r>
                  <a:rPr lang="pt-BR" i="0">
                    <a:solidFill>
                      <a:srgbClr val="7C345A"/>
                    </a:solidFill>
                    <a:latin typeface="Cambria Math" panose="02040503050406030204" pitchFamily="18" charset="0"/>
                  </a:rPr>
                  <a:t>,</a:t>
                </a:r>
                <a:r>
                  <a:rPr lang="pt-BR" b="0" i="0">
                    <a:solidFill>
                      <a:srgbClr val="7C345A"/>
                    </a:solidFill>
                    <a:latin typeface="Cambria Math" panose="02040503050406030204" pitchFamily="18" charset="0"/>
                  </a:rPr>
                  <a:t>0</a:t>
                </a:r>
                <a:r>
                  <a:rPr lang="pt-BR" i="0">
                    <a:solidFill>
                      <a:srgbClr val="7C345A"/>
                    </a:solidFill>
                    <a:latin typeface="Cambria Math" panose="02040503050406030204" pitchFamily="18" charset="0"/>
                  </a:rPr>
                  <a:t>,0)</a:t>
                </a:r>
                <a:r>
                  <a:rPr lang="pt-BR" dirty="0"/>
                  <a:t> equivale à estratégia pura </a:t>
                </a:r>
                <a:r>
                  <a:rPr lang="pt-BR" b="0" i="0">
                    <a:latin typeface="Cambria Math" panose="02040503050406030204" pitchFamily="18" charset="0"/>
                  </a:rPr>
                  <a:t>𝐿𝑒𝑓𝑡</a:t>
                </a:r>
                <a:r>
                  <a:rPr lang="pt-BR" dirty="0"/>
                  <a:t>. Jogar </a:t>
                </a:r>
                <a:r>
                  <a:rPr lang="pt-BR" dirty="0" err="1"/>
                  <a:t>left</a:t>
                </a:r>
                <a:r>
                  <a:rPr lang="pt-BR" dirty="0"/>
                  <a:t> com probabilidade</a:t>
                </a:r>
                <a:r>
                  <a:rPr lang="pt-BR" baseline="0" dirty="0"/>
                  <a:t>=1 </a:t>
                </a:r>
                <a:endParaRPr lang="pt-BR" dirty="0"/>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16</a:t>
            </a:fld>
            <a:endParaRPr lang="pt-BR"/>
          </a:p>
        </p:txBody>
      </p:sp>
    </p:spTree>
    <p:extLst>
      <p:ext uri="{BB962C8B-B14F-4D97-AF65-F5344CB8AC3E}">
        <p14:creationId xmlns:p14="http://schemas.microsoft.com/office/powerpoint/2010/main" val="12072365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pt-BR" b="1" dirty="0"/>
                  <a:t>Intro:</a:t>
                </a:r>
                <a:r>
                  <a:rPr lang="pt-BR" dirty="0"/>
                  <a:t> Agora vamos generalizar a definição formal de estratégias mistas para </a:t>
                </a:r>
                <a14:m>
                  <m:oMath xmlns:m="http://schemas.openxmlformats.org/officeDocument/2006/math">
                    <m:r>
                      <a:rPr lang="pt-BR" i="1" dirty="0" smtClean="0">
                        <a:latin typeface="Cambria Math" panose="02040503050406030204" pitchFamily="18" charset="0"/>
                      </a:rPr>
                      <m:t>𝑛</m:t>
                    </m:r>
                  </m:oMath>
                </a14:m>
                <a:r>
                  <a:rPr lang="pt-BR" dirty="0"/>
                  <a:t> jogadores e </a:t>
                </a:r>
                <a14:m>
                  <m:oMath xmlns:m="http://schemas.openxmlformats.org/officeDocument/2006/math">
                    <m:r>
                      <a:rPr lang="pt-BR" i="1" dirty="0" smtClean="0">
                        <a:latin typeface="Cambria Math" panose="02040503050406030204" pitchFamily="18" charset="0"/>
                      </a:rPr>
                      <m:t>𝑘</m:t>
                    </m:r>
                  </m:oMath>
                </a14:m>
                <a:r>
                  <a:rPr lang="pt-BR" dirty="0"/>
                  <a:t> ações no </a:t>
                </a:r>
                <a:r>
                  <a:rPr lang="pt-BR" sz="1200" dirty="0"/>
                  <a:t>espaço de estratégias </a:t>
                </a:r>
                <a:r>
                  <a:rPr lang="pt-BR" sz="1200" i="0" u="none" dirty="0"/>
                  <a:t>puras. </a:t>
                </a:r>
              </a:p>
              <a:p>
                <a:endParaRPr lang="pt-BR" sz="1200" i="0" u="none" dirty="0"/>
              </a:p>
              <a:p>
                <a:r>
                  <a:rPr lang="pt-BR" sz="1200" b="1" i="0" u="none" dirty="0"/>
                  <a:t>P4: </a:t>
                </a:r>
                <a:r>
                  <a:rPr lang="pt-BR" sz="1200" b="0" i="0" u="none" dirty="0"/>
                  <a:t>ou seja, </a:t>
                </a:r>
                <a14:m>
                  <m:oMath xmlns:m="http://schemas.openxmlformats.org/officeDocument/2006/math">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𝑝</m:t>
                        </m:r>
                      </m:e>
                      <m:sub>
                        <m:r>
                          <a:rPr lang="pt-BR" b="0" i="1" noProof="0" smtClean="0">
                            <a:latin typeface="Cambria Math" panose="02040503050406030204" pitchFamily="18" charset="0"/>
                          </a:rPr>
                          <m:t>𝑖</m:t>
                        </m:r>
                      </m:sub>
                    </m:sSub>
                  </m:oMath>
                </a14:m>
                <a:r>
                  <a:rPr lang="pt-BR" b="0" i="0" u="none" dirty="0"/>
                  <a:t> denotará genericamente um vetor contendo probabilidades atribuídas a cada ação disponível do</a:t>
                </a:r>
                <a:r>
                  <a:rPr lang="pt-BR" b="0" i="0" u="none" baseline="0" dirty="0"/>
                  <a:t> jogador </a:t>
                </a:r>
                <a14:m>
                  <m:oMath xmlns:m="http://schemas.openxmlformats.org/officeDocument/2006/math">
                    <m:r>
                      <a:rPr lang="pt-BR" b="0" i="1" u="none" baseline="0" smtClean="0">
                        <a:latin typeface="Cambria Math" panose="02040503050406030204" pitchFamily="18" charset="0"/>
                      </a:rPr>
                      <m:t>𝑖</m:t>
                    </m:r>
                  </m:oMath>
                </a14:m>
                <a:r>
                  <a:rPr lang="pt-BR" b="0" i="0" u="none" dirty="0"/>
                  <a:t>.</a:t>
                </a:r>
              </a:p>
            </p:txBody>
          </p:sp>
        </mc:Choice>
        <mc:Fallback xmlns="">
          <p:sp>
            <p:nvSpPr>
              <p:cNvPr id="3" name="Notes Placeholder 2"/>
              <p:cNvSpPr>
                <a:spLocks noGrp="1"/>
              </p:cNvSpPr>
              <p:nvPr>
                <p:ph type="body" idx="1"/>
              </p:nvPr>
            </p:nvSpPr>
            <p:spPr/>
            <p:txBody>
              <a:bodyPr/>
              <a:lstStyle/>
              <a:p>
                <a:r>
                  <a:rPr lang="pt-BR" b="1" dirty="0"/>
                  <a:t>Intro:</a:t>
                </a:r>
                <a:r>
                  <a:rPr lang="pt-BR" dirty="0"/>
                  <a:t> Agora vamos generalizar a definição formal de estratégias mistas para </a:t>
                </a:r>
                <a:r>
                  <a:rPr lang="pt-BR" i="0" dirty="0">
                    <a:latin typeface="Cambria Math" panose="02040503050406030204" pitchFamily="18" charset="0"/>
                  </a:rPr>
                  <a:t>𝑛</a:t>
                </a:r>
                <a:r>
                  <a:rPr lang="pt-BR" dirty="0"/>
                  <a:t> jogadores e </a:t>
                </a:r>
                <a:r>
                  <a:rPr lang="pt-BR" i="0" dirty="0">
                    <a:latin typeface="Cambria Math" panose="02040503050406030204" pitchFamily="18" charset="0"/>
                  </a:rPr>
                  <a:t>𝑘</a:t>
                </a:r>
                <a:r>
                  <a:rPr lang="pt-BR" dirty="0"/>
                  <a:t> ações no </a:t>
                </a:r>
                <a:r>
                  <a:rPr lang="pt-BR" sz="1200" dirty="0"/>
                  <a:t>espaço de estratégias </a:t>
                </a:r>
                <a:r>
                  <a:rPr lang="pt-BR" sz="1200" i="0" u="none" dirty="0"/>
                  <a:t>puras. </a:t>
                </a:r>
              </a:p>
              <a:p>
                <a:endParaRPr lang="pt-BR" sz="1200" i="0" u="none" dirty="0"/>
              </a:p>
              <a:p>
                <a:r>
                  <a:rPr lang="pt-BR" sz="1200" b="1" i="0" u="none" dirty="0"/>
                  <a:t>P4: </a:t>
                </a:r>
                <a:r>
                  <a:rPr lang="pt-BR" sz="1200" b="0" i="0" u="none" dirty="0"/>
                  <a:t>ou seja, </a:t>
                </a:r>
                <a:r>
                  <a:rPr lang="pt-BR" b="0" i="0" noProof="0">
                    <a:latin typeface="Cambria Math" panose="02040503050406030204" pitchFamily="18" charset="0"/>
                  </a:rPr>
                  <a:t>𝑝_𝑖</a:t>
                </a:r>
                <a:r>
                  <a:rPr lang="pt-BR" b="0" i="0" u="none" dirty="0"/>
                  <a:t> denotará genericamente um vetor contendo probabilidades atribuídas a cada ação disponível do</a:t>
                </a:r>
                <a:r>
                  <a:rPr lang="pt-BR" b="0" i="0" u="none" baseline="0" dirty="0"/>
                  <a:t> jogador </a:t>
                </a:r>
                <a:r>
                  <a:rPr lang="pt-BR" b="0" i="0" u="none" baseline="0">
                    <a:latin typeface="Cambria Math" panose="02040503050406030204" pitchFamily="18" charset="0"/>
                  </a:rPr>
                  <a:t>𝑖</a:t>
                </a:r>
                <a:r>
                  <a:rPr lang="pt-BR" b="0" i="0" u="none" dirty="0"/>
                  <a:t>.</a:t>
                </a:r>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17</a:t>
            </a:fld>
            <a:endParaRPr lang="pt-BR"/>
          </a:p>
        </p:txBody>
      </p:sp>
    </p:spTree>
    <p:extLst>
      <p:ext uri="{BB962C8B-B14F-4D97-AF65-F5344CB8AC3E}">
        <p14:creationId xmlns:p14="http://schemas.microsoft.com/office/powerpoint/2010/main" val="17342819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5"/>
          </p:nvPr>
        </p:nvSpPr>
        <p:spPr/>
        <p:txBody>
          <a:bodyPr/>
          <a:lstStyle/>
          <a:p>
            <a:fld id="{B2DE22FB-4F32-4F44-9195-D0BEF89D065E}" type="slidenum">
              <a:rPr lang="pt-BR" smtClean="0"/>
              <a:t>19</a:t>
            </a:fld>
            <a:endParaRPr lang="pt-BR"/>
          </a:p>
        </p:txBody>
      </p:sp>
    </p:spTree>
    <p:extLst>
      <p:ext uri="{BB962C8B-B14F-4D97-AF65-F5344CB8AC3E}">
        <p14:creationId xmlns:p14="http://schemas.microsoft.com/office/powerpoint/2010/main" val="28476824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6DEF9-757C-42F7-88A9-1C86D10507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t-BR"/>
          </a:p>
        </p:txBody>
      </p:sp>
      <p:sp>
        <p:nvSpPr>
          <p:cNvPr id="3" name="Subtitle 2">
            <a:extLst>
              <a:ext uri="{FF2B5EF4-FFF2-40B4-BE49-F238E27FC236}">
                <a16:creationId xmlns:a16="http://schemas.microsoft.com/office/drawing/2014/main" id="{3F1C0870-A1EE-4EF5-A56B-637F634BC9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t-BR"/>
          </a:p>
        </p:txBody>
      </p:sp>
      <p:sp>
        <p:nvSpPr>
          <p:cNvPr id="6" name="Slide Number Placeholder 5">
            <a:extLst>
              <a:ext uri="{FF2B5EF4-FFF2-40B4-BE49-F238E27FC236}">
                <a16:creationId xmlns:a16="http://schemas.microsoft.com/office/drawing/2014/main" id="{A1F903DF-4262-446D-A60D-0660C181A704}"/>
              </a:ext>
            </a:extLst>
          </p:cNvPr>
          <p:cNvSpPr>
            <a:spLocks noGrp="1"/>
          </p:cNvSpPr>
          <p:nvPr>
            <p:ph type="sldNum" sz="quarter" idx="12"/>
          </p:nvPr>
        </p:nvSpPr>
        <p:spPr/>
        <p:txBody>
          <a:bodyPr/>
          <a:lstStyle/>
          <a:p>
            <a:fld id="{AF67EEE8-F201-4410-BA13-233EFB93B646}" type="slidenum">
              <a:rPr lang="pt-BR" smtClean="0"/>
              <a:t>‹#›</a:t>
            </a:fld>
            <a:endParaRPr lang="pt-BR"/>
          </a:p>
        </p:txBody>
      </p:sp>
      <p:sp>
        <p:nvSpPr>
          <p:cNvPr id="5" name="Footer Placeholder 4">
            <a:extLst>
              <a:ext uri="{FF2B5EF4-FFF2-40B4-BE49-F238E27FC236}">
                <a16:creationId xmlns:a16="http://schemas.microsoft.com/office/drawing/2014/main" id="{BAE4F3B4-601C-4B18-AA4D-0536824DE996}"/>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pt-B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dirty="0"/>
              <a:t>Robson Tigre </a:t>
            </a:r>
            <a:endParaRPr lang="en-US" dirty="0"/>
          </a:p>
        </p:txBody>
      </p:sp>
    </p:spTree>
    <p:extLst>
      <p:ext uri="{BB962C8B-B14F-4D97-AF65-F5344CB8AC3E}">
        <p14:creationId xmlns:p14="http://schemas.microsoft.com/office/powerpoint/2010/main" val="323411085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AA448-3B49-43B0-A212-CFADD354EEBF}"/>
              </a:ext>
            </a:extLst>
          </p:cNvPr>
          <p:cNvSpPr>
            <a:spLocks noGrp="1"/>
          </p:cNvSpPr>
          <p:nvPr>
            <p:ph type="title"/>
          </p:nvPr>
        </p:nvSpPr>
        <p:spPr/>
        <p:txBody>
          <a:bodyPr/>
          <a:lstStyle/>
          <a:p>
            <a:r>
              <a:rPr lang="en-US"/>
              <a:t>Click to edit Master title style</a:t>
            </a:r>
            <a:endParaRPr lang="pt-BR"/>
          </a:p>
        </p:txBody>
      </p:sp>
      <p:sp>
        <p:nvSpPr>
          <p:cNvPr id="3" name="Vertical Text Placeholder 2">
            <a:extLst>
              <a:ext uri="{FF2B5EF4-FFF2-40B4-BE49-F238E27FC236}">
                <a16:creationId xmlns:a16="http://schemas.microsoft.com/office/drawing/2014/main" id="{D4C05A91-9969-40CF-83CD-56180DD000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Slide Number Placeholder 5">
            <a:extLst>
              <a:ext uri="{FF2B5EF4-FFF2-40B4-BE49-F238E27FC236}">
                <a16:creationId xmlns:a16="http://schemas.microsoft.com/office/drawing/2014/main" id="{B672A56A-BC7F-4C77-8A65-0957F3FF5F0D}"/>
              </a:ext>
            </a:extLst>
          </p:cNvPr>
          <p:cNvSpPr>
            <a:spLocks noGrp="1"/>
          </p:cNvSpPr>
          <p:nvPr>
            <p:ph type="sldNum" sz="quarter" idx="12"/>
          </p:nvPr>
        </p:nvSpPr>
        <p:spPr/>
        <p:txBody>
          <a:bodyPr/>
          <a:lstStyle/>
          <a:p>
            <a:fld id="{AF67EEE8-F201-4410-BA13-233EFB93B646}" type="slidenum">
              <a:rPr lang="pt-BR" smtClean="0"/>
              <a:t>‹#›</a:t>
            </a:fld>
            <a:endParaRPr lang="pt-BR"/>
          </a:p>
        </p:txBody>
      </p:sp>
      <p:sp>
        <p:nvSpPr>
          <p:cNvPr id="5" name="Footer Placeholder 4">
            <a:extLst>
              <a:ext uri="{FF2B5EF4-FFF2-40B4-BE49-F238E27FC236}">
                <a16:creationId xmlns:a16="http://schemas.microsoft.com/office/drawing/2014/main" id="{640F3728-9482-44DF-9492-132FD7A74DBD}"/>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pt-B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dirty="0"/>
              <a:t>Robson Tigre </a:t>
            </a:r>
            <a:endParaRPr lang="en-US" dirty="0"/>
          </a:p>
        </p:txBody>
      </p:sp>
    </p:spTree>
    <p:extLst>
      <p:ext uri="{BB962C8B-B14F-4D97-AF65-F5344CB8AC3E}">
        <p14:creationId xmlns:p14="http://schemas.microsoft.com/office/powerpoint/2010/main" val="4184735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FA2FFE-7795-47D1-8A09-CE9041FD74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pt-BR"/>
          </a:p>
        </p:txBody>
      </p:sp>
      <p:sp>
        <p:nvSpPr>
          <p:cNvPr id="3" name="Vertical Text Placeholder 2">
            <a:extLst>
              <a:ext uri="{FF2B5EF4-FFF2-40B4-BE49-F238E27FC236}">
                <a16:creationId xmlns:a16="http://schemas.microsoft.com/office/drawing/2014/main" id="{34A3AE03-65DA-49EC-BA98-DB0B7B93851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Slide Number Placeholder 5">
            <a:extLst>
              <a:ext uri="{FF2B5EF4-FFF2-40B4-BE49-F238E27FC236}">
                <a16:creationId xmlns:a16="http://schemas.microsoft.com/office/drawing/2014/main" id="{ECC0D966-12A0-477A-8066-D649325F4180}"/>
              </a:ext>
            </a:extLst>
          </p:cNvPr>
          <p:cNvSpPr>
            <a:spLocks noGrp="1"/>
          </p:cNvSpPr>
          <p:nvPr>
            <p:ph type="sldNum" sz="quarter" idx="12"/>
          </p:nvPr>
        </p:nvSpPr>
        <p:spPr/>
        <p:txBody>
          <a:bodyPr/>
          <a:lstStyle/>
          <a:p>
            <a:fld id="{AF67EEE8-F201-4410-BA13-233EFB93B646}" type="slidenum">
              <a:rPr lang="pt-BR" smtClean="0"/>
              <a:t>‹#›</a:t>
            </a:fld>
            <a:endParaRPr lang="pt-BR"/>
          </a:p>
        </p:txBody>
      </p:sp>
      <p:sp>
        <p:nvSpPr>
          <p:cNvPr id="5" name="Footer Placeholder 4">
            <a:extLst>
              <a:ext uri="{FF2B5EF4-FFF2-40B4-BE49-F238E27FC236}">
                <a16:creationId xmlns:a16="http://schemas.microsoft.com/office/drawing/2014/main" id="{1CDCA3FF-17F5-4F1F-9A86-EBAE8B9AD995}"/>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pt-B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dirty="0"/>
              <a:t>Robson Tigre </a:t>
            </a:r>
            <a:endParaRPr lang="en-US" dirty="0"/>
          </a:p>
        </p:txBody>
      </p:sp>
    </p:spTree>
    <p:extLst>
      <p:ext uri="{BB962C8B-B14F-4D97-AF65-F5344CB8AC3E}">
        <p14:creationId xmlns:p14="http://schemas.microsoft.com/office/powerpoint/2010/main" val="2358808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66F9E-5E69-4D25-B952-A9C97019F888}"/>
              </a:ext>
            </a:extLst>
          </p:cNvPr>
          <p:cNvSpPr>
            <a:spLocks noGrp="1"/>
          </p:cNvSpPr>
          <p:nvPr>
            <p:ph type="title"/>
          </p:nvPr>
        </p:nvSpPr>
        <p:spPr/>
        <p:txBody>
          <a:bodyPr/>
          <a:lstStyle/>
          <a:p>
            <a:r>
              <a:rPr lang="en-US"/>
              <a:t>Click to edit Master title style</a:t>
            </a:r>
            <a:endParaRPr lang="pt-BR"/>
          </a:p>
        </p:txBody>
      </p:sp>
      <p:sp>
        <p:nvSpPr>
          <p:cNvPr id="3" name="Content Placeholder 2">
            <a:extLst>
              <a:ext uri="{FF2B5EF4-FFF2-40B4-BE49-F238E27FC236}">
                <a16:creationId xmlns:a16="http://schemas.microsoft.com/office/drawing/2014/main" id="{E7EC4931-B12F-4339-B029-E74EF42024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Slide Number Placeholder 5">
            <a:extLst>
              <a:ext uri="{FF2B5EF4-FFF2-40B4-BE49-F238E27FC236}">
                <a16:creationId xmlns:a16="http://schemas.microsoft.com/office/drawing/2014/main" id="{FD1BCB6E-EE57-464A-8EE1-AE8C6033FF36}"/>
              </a:ext>
            </a:extLst>
          </p:cNvPr>
          <p:cNvSpPr>
            <a:spLocks noGrp="1"/>
          </p:cNvSpPr>
          <p:nvPr>
            <p:ph type="sldNum" sz="quarter" idx="12"/>
          </p:nvPr>
        </p:nvSpPr>
        <p:spPr/>
        <p:txBody>
          <a:bodyPr/>
          <a:lstStyle/>
          <a:p>
            <a:fld id="{AF67EEE8-F201-4410-BA13-233EFB93B646}" type="slidenum">
              <a:rPr lang="pt-BR" smtClean="0"/>
              <a:t>‹#›</a:t>
            </a:fld>
            <a:endParaRPr lang="pt-BR"/>
          </a:p>
        </p:txBody>
      </p:sp>
      <p:sp>
        <p:nvSpPr>
          <p:cNvPr id="5" name="Footer Placeholder 4">
            <a:extLst>
              <a:ext uri="{FF2B5EF4-FFF2-40B4-BE49-F238E27FC236}">
                <a16:creationId xmlns:a16="http://schemas.microsoft.com/office/drawing/2014/main" id="{14D2E340-DBE1-4559-AE49-1816AD73F019}"/>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pt-B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dirty="0"/>
              <a:t>Robson Tigre </a:t>
            </a:r>
            <a:endParaRPr lang="en-US" dirty="0"/>
          </a:p>
        </p:txBody>
      </p:sp>
    </p:spTree>
    <p:extLst>
      <p:ext uri="{BB962C8B-B14F-4D97-AF65-F5344CB8AC3E}">
        <p14:creationId xmlns:p14="http://schemas.microsoft.com/office/powerpoint/2010/main" val="3740215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AF499-3B36-4D3C-962A-601D35B289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t-BR"/>
          </a:p>
        </p:txBody>
      </p:sp>
      <p:sp>
        <p:nvSpPr>
          <p:cNvPr id="3" name="Text Placeholder 2">
            <a:extLst>
              <a:ext uri="{FF2B5EF4-FFF2-40B4-BE49-F238E27FC236}">
                <a16:creationId xmlns:a16="http://schemas.microsoft.com/office/drawing/2014/main" id="{7A9801C8-99BF-43AC-BD56-0511716D48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09B463CE-2F7C-4DFF-A2E7-D3759BDA94D0}"/>
              </a:ext>
            </a:extLst>
          </p:cNvPr>
          <p:cNvSpPr>
            <a:spLocks noGrp="1"/>
          </p:cNvSpPr>
          <p:nvPr>
            <p:ph type="sldNum" sz="quarter" idx="12"/>
          </p:nvPr>
        </p:nvSpPr>
        <p:spPr/>
        <p:txBody>
          <a:bodyPr/>
          <a:lstStyle/>
          <a:p>
            <a:fld id="{AF67EEE8-F201-4410-BA13-233EFB93B646}" type="slidenum">
              <a:rPr lang="pt-BR" smtClean="0"/>
              <a:t>‹#›</a:t>
            </a:fld>
            <a:endParaRPr lang="pt-BR"/>
          </a:p>
        </p:txBody>
      </p:sp>
      <p:sp>
        <p:nvSpPr>
          <p:cNvPr id="5" name="Footer Placeholder 4">
            <a:extLst>
              <a:ext uri="{FF2B5EF4-FFF2-40B4-BE49-F238E27FC236}">
                <a16:creationId xmlns:a16="http://schemas.microsoft.com/office/drawing/2014/main" id="{FD071012-575B-4507-A6C3-A1B780160790}"/>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pt-B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dirty="0"/>
              <a:t>Robson Tigre </a:t>
            </a:r>
            <a:endParaRPr lang="en-US" dirty="0"/>
          </a:p>
        </p:txBody>
      </p:sp>
    </p:spTree>
    <p:extLst>
      <p:ext uri="{BB962C8B-B14F-4D97-AF65-F5344CB8AC3E}">
        <p14:creationId xmlns:p14="http://schemas.microsoft.com/office/powerpoint/2010/main" val="3278804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D0517-BA1D-4115-8744-7F43E9372C34}"/>
              </a:ext>
            </a:extLst>
          </p:cNvPr>
          <p:cNvSpPr>
            <a:spLocks noGrp="1"/>
          </p:cNvSpPr>
          <p:nvPr>
            <p:ph type="title"/>
          </p:nvPr>
        </p:nvSpPr>
        <p:spPr/>
        <p:txBody>
          <a:bodyPr/>
          <a:lstStyle/>
          <a:p>
            <a:r>
              <a:rPr lang="en-US"/>
              <a:t>Click to edit Master title style</a:t>
            </a:r>
            <a:endParaRPr lang="pt-BR"/>
          </a:p>
        </p:txBody>
      </p:sp>
      <p:sp>
        <p:nvSpPr>
          <p:cNvPr id="3" name="Content Placeholder 2">
            <a:extLst>
              <a:ext uri="{FF2B5EF4-FFF2-40B4-BE49-F238E27FC236}">
                <a16:creationId xmlns:a16="http://schemas.microsoft.com/office/drawing/2014/main" id="{3815BD94-78FA-4E31-87B4-7E4DCCAA36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a:extLst>
              <a:ext uri="{FF2B5EF4-FFF2-40B4-BE49-F238E27FC236}">
                <a16:creationId xmlns:a16="http://schemas.microsoft.com/office/drawing/2014/main" id="{0D0A8045-409A-4603-B9F9-C8F50668EE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Slide Number Placeholder 6">
            <a:extLst>
              <a:ext uri="{FF2B5EF4-FFF2-40B4-BE49-F238E27FC236}">
                <a16:creationId xmlns:a16="http://schemas.microsoft.com/office/drawing/2014/main" id="{1389225F-B569-4F07-8B91-FAD75647ED2C}"/>
              </a:ext>
            </a:extLst>
          </p:cNvPr>
          <p:cNvSpPr>
            <a:spLocks noGrp="1"/>
          </p:cNvSpPr>
          <p:nvPr>
            <p:ph type="sldNum" sz="quarter" idx="12"/>
          </p:nvPr>
        </p:nvSpPr>
        <p:spPr/>
        <p:txBody>
          <a:bodyPr/>
          <a:lstStyle/>
          <a:p>
            <a:fld id="{AF67EEE8-F201-4410-BA13-233EFB93B646}" type="slidenum">
              <a:rPr lang="pt-BR" smtClean="0"/>
              <a:t>‹#›</a:t>
            </a:fld>
            <a:endParaRPr lang="pt-BR"/>
          </a:p>
        </p:txBody>
      </p:sp>
      <p:sp>
        <p:nvSpPr>
          <p:cNvPr id="6" name="Footer Placeholder 4">
            <a:extLst>
              <a:ext uri="{FF2B5EF4-FFF2-40B4-BE49-F238E27FC236}">
                <a16:creationId xmlns:a16="http://schemas.microsoft.com/office/drawing/2014/main" id="{9E4BAB19-312B-4C22-AA06-69833B6D5E57}"/>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pt-B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dirty="0"/>
              <a:t>Robson Tigre </a:t>
            </a:r>
            <a:endParaRPr lang="en-US" dirty="0"/>
          </a:p>
        </p:txBody>
      </p:sp>
    </p:spTree>
    <p:extLst>
      <p:ext uri="{BB962C8B-B14F-4D97-AF65-F5344CB8AC3E}">
        <p14:creationId xmlns:p14="http://schemas.microsoft.com/office/powerpoint/2010/main" val="2120422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5D621-3DEA-440E-87A4-D3F9756FD6BA}"/>
              </a:ext>
            </a:extLst>
          </p:cNvPr>
          <p:cNvSpPr>
            <a:spLocks noGrp="1"/>
          </p:cNvSpPr>
          <p:nvPr>
            <p:ph type="title"/>
          </p:nvPr>
        </p:nvSpPr>
        <p:spPr>
          <a:xfrm>
            <a:off x="839788" y="365125"/>
            <a:ext cx="10515600" cy="1325563"/>
          </a:xfrm>
        </p:spPr>
        <p:txBody>
          <a:bodyPr/>
          <a:lstStyle/>
          <a:p>
            <a:r>
              <a:rPr lang="en-US"/>
              <a:t>Click to edit Master title style</a:t>
            </a:r>
            <a:endParaRPr lang="pt-BR"/>
          </a:p>
        </p:txBody>
      </p:sp>
      <p:sp>
        <p:nvSpPr>
          <p:cNvPr id="3" name="Text Placeholder 2">
            <a:extLst>
              <a:ext uri="{FF2B5EF4-FFF2-40B4-BE49-F238E27FC236}">
                <a16:creationId xmlns:a16="http://schemas.microsoft.com/office/drawing/2014/main" id="{37D8E475-206D-4FD1-999A-CA8FB4A5B4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789F086-60A1-4CC1-9A4E-014F0668D18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a:extLst>
              <a:ext uri="{FF2B5EF4-FFF2-40B4-BE49-F238E27FC236}">
                <a16:creationId xmlns:a16="http://schemas.microsoft.com/office/drawing/2014/main" id="{C1C88BE6-3818-4379-BB2F-FC2B346CFA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51CB41-6876-49A8-8B1A-A53EB726A0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9" name="Slide Number Placeholder 8">
            <a:extLst>
              <a:ext uri="{FF2B5EF4-FFF2-40B4-BE49-F238E27FC236}">
                <a16:creationId xmlns:a16="http://schemas.microsoft.com/office/drawing/2014/main" id="{9DD7F80E-7507-4EB5-ADEE-084E393F7F2A}"/>
              </a:ext>
            </a:extLst>
          </p:cNvPr>
          <p:cNvSpPr>
            <a:spLocks noGrp="1"/>
          </p:cNvSpPr>
          <p:nvPr>
            <p:ph type="sldNum" sz="quarter" idx="12"/>
          </p:nvPr>
        </p:nvSpPr>
        <p:spPr/>
        <p:txBody>
          <a:bodyPr/>
          <a:lstStyle/>
          <a:p>
            <a:fld id="{AF67EEE8-F201-4410-BA13-233EFB93B646}" type="slidenum">
              <a:rPr lang="pt-BR" smtClean="0"/>
              <a:t>‹#›</a:t>
            </a:fld>
            <a:endParaRPr lang="pt-BR"/>
          </a:p>
        </p:txBody>
      </p:sp>
      <p:sp>
        <p:nvSpPr>
          <p:cNvPr id="8" name="Footer Placeholder 4">
            <a:extLst>
              <a:ext uri="{FF2B5EF4-FFF2-40B4-BE49-F238E27FC236}">
                <a16:creationId xmlns:a16="http://schemas.microsoft.com/office/drawing/2014/main" id="{2220694B-8EAE-4835-AA60-37D687CFD2B7}"/>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pt-B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dirty="0"/>
              <a:t>Robson Tigre </a:t>
            </a:r>
            <a:endParaRPr lang="en-US" dirty="0"/>
          </a:p>
        </p:txBody>
      </p:sp>
    </p:spTree>
    <p:extLst>
      <p:ext uri="{BB962C8B-B14F-4D97-AF65-F5344CB8AC3E}">
        <p14:creationId xmlns:p14="http://schemas.microsoft.com/office/powerpoint/2010/main" val="1020414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99C70-AD09-40C1-A780-023A10D1BDE6}"/>
              </a:ext>
            </a:extLst>
          </p:cNvPr>
          <p:cNvSpPr>
            <a:spLocks noGrp="1"/>
          </p:cNvSpPr>
          <p:nvPr>
            <p:ph type="title"/>
          </p:nvPr>
        </p:nvSpPr>
        <p:spPr/>
        <p:txBody>
          <a:bodyPr/>
          <a:lstStyle/>
          <a:p>
            <a:r>
              <a:rPr lang="en-US"/>
              <a:t>Click to edit Master title style</a:t>
            </a:r>
            <a:endParaRPr lang="pt-BR"/>
          </a:p>
        </p:txBody>
      </p:sp>
      <p:sp>
        <p:nvSpPr>
          <p:cNvPr id="5" name="Slide Number Placeholder 4">
            <a:extLst>
              <a:ext uri="{FF2B5EF4-FFF2-40B4-BE49-F238E27FC236}">
                <a16:creationId xmlns:a16="http://schemas.microsoft.com/office/drawing/2014/main" id="{820E4D4E-9877-4FBB-A0B9-7744C2054382}"/>
              </a:ext>
            </a:extLst>
          </p:cNvPr>
          <p:cNvSpPr>
            <a:spLocks noGrp="1"/>
          </p:cNvSpPr>
          <p:nvPr>
            <p:ph type="sldNum" sz="quarter" idx="12"/>
          </p:nvPr>
        </p:nvSpPr>
        <p:spPr/>
        <p:txBody>
          <a:bodyPr/>
          <a:lstStyle/>
          <a:p>
            <a:fld id="{AF67EEE8-F201-4410-BA13-233EFB93B646}" type="slidenum">
              <a:rPr lang="pt-BR" smtClean="0"/>
              <a:t>‹#›</a:t>
            </a:fld>
            <a:endParaRPr lang="pt-BR"/>
          </a:p>
        </p:txBody>
      </p:sp>
      <p:sp>
        <p:nvSpPr>
          <p:cNvPr id="4" name="Footer Placeholder 4">
            <a:extLst>
              <a:ext uri="{FF2B5EF4-FFF2-40B4-BE49-F238E27FC236}">
                <a16:creationId xmlns:a16="http://schemas.microsoft.com/office/drawing/2014/main" id="{94DD2980-4464-45D7-BB6D-DED318B06826}"/>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pt-B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dirty="0"/>
              <a:t>Robson Tigre </a:t>
            </a:r>
            <a:endParaRPr lang="en-US" dirty="0"/>
          </a:p>
        </p:txBody>
      </p:sp>
    </p:spTree>
    <p:extLst>
      <p:ext uri="{BB962C8B-B14F-4D97-AF65-F5344CB8AC3E}">
        <p14:creationId xmlns:p14="http://schemas.microsoft.com/office/powerpoint/2010/main" val="365430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7EF16A4-0C42-4642-AA79-340A17C9FB0F}"/>
              </a:ext>
            </a:extLst>
          </p:cNvPr>
          <p:cNvSpPr>
            <a:spLocks noGrp="1"/>
          </p:cNvSpPr>
          <p:nvPr>
            <p:ph type="sldNum" sz="quarter" idx="12"/>
          </p:nvPr>
        </p:nvSpPr>
        <p:spPr/>
        <p:txBody>
          <a:bodyPr/>
          <a:lstStyle/>
          <a:p>
            <a:fld id="{AF67EEE8-F201-4410-BA13-233EFB93B646}" type="slidenum">
              <a:rPr lang="pt-BR" smtClean="0"/>
              <a:t>‹#›</a:t>
            </a:fld>
            <a:endParaRPr lang="pt-BR"/>
          </a:p>
        </p:txBody>
      </p:sp>
      <p:sp>
        <p:nvSpPr>
          <p:cNvPr id="3" name="Footer Placeholder 4">
            <a:extLst>
              <a:ext uri="{FF2B5EF4-FFF2-40B4-BE49-F238E27FC236}">
                <a16:creationId xmlns:a16="http://schemas.microsoft.com/office/drawing/2014/main" id="{03658FE8-638A-4B55-9139-C47DE12FF3F5}"/>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pt-B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dirty="0"/>
              <a:t>Robson Tigre </a:t>
            </a:r>
            <a:endParaRPr lang="en-US" dirty="0"/>
          </a:p>
        </p:txBody>
      </p:sp>
    </p:spTree>
    <p:extLst>
      <p:ext uri="{BB962C8B-B14F-4D97-AF65-F5344CB8AC3E}">
        <p14:creationId xmlns:p14="http://schemas.microsoft.com/office/powerpoint/2010/main" val="174474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49F09-5620-480D-9DC4-23B6CC70E6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Content Placeholder 2">
            <a:extLst>
              <a:ext uri="{FF2B5EF4-FFF2-40B4-BE49-F238E27FC236}">
                <a16:creationId xmlns:a16="http://schemas.microsoft.com/office/drawing/2014/main" id="{0AF1CA63-EC8C-43F3-8D12-6BDBD28AE5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a:extLst>
              <a:ext uri="{FF2B5EF4-FFF2-40B4-BE49-F238E27FC236}">
                <a16:creationId xmlns:a16="http://schemas.microsoft.com/office/drawing/2014/main" id="{0820596D-297E-40E7-BEF3-62A04D4C37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9DD30363-B0D0-437E-815F-248991885824}"/>
              </a:ext>
            </a:extLst>
          </p:cNvPr>
          <p:cNvSpPr>
            <a:spLocks noGrp="1"/>
          </p:cNvSpPr>
          <p:nvPr>
            <p:ph type="sldNum" sz="quarter" idx="12"/>
          </p:nvPr>
        </p:nvSpPr>
        <p:spPr/>
        <p:txBody>
          <a:bodyPr/>
          <a:lstStyle/>
          <a:p>
            <a:fld id="{AF67EEE8-F201-4410-BA13-233EFB93B646}" type="slidenum">
              <a:rPr lang="pt-BR" smtClean="0"/>
              <a:t>‹#›</a:t>
            </a:fld>
            <a:endParaRPr lang="pt-BR"/>
          </a:p>
        </p:txBody>
      </p:sp>
      <p:sp>
        <p:nvSpPr>
          <p:cNvPr id="6" name="Footer Placeholder 4">
            <a:extLst>
              <a:ext uri="{FF2B5EF4-FFF2-40B4-BE49-F238E27FC236}">
                <a16:creationId xmlns:a16="http://schemas.microsoft.com/office/drawing/2014/main" id="{7A4AC474-3379-43DE-BB22-CD5210FDB36E}"/>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pt-B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dirty="0"/>
              <a:t>Robson Tigre </a:t>
            </a:r>
            <a:endParaRPr lang="en-US" dirty="0"/>
          </a:p>
        </p:txBody>
      </p:sp>
    </p:spTree>
    <p:extLst>
      <p:ext uri="{BB962C8B-B14F-4D97-AF65-F5344CB8AC3E}">
        <p14:creationId xmlns:p14="http://schemas.microsoft.com/office/powerpoint/2010/main" val="2957034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00F6B-90E4-4FDB-84FD-55B3DEAE1E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Picture Placeholder 2">
            <a:extLst>
              <a:ext uri="{FF2B5EF4-FFF2-40B4-BE49-F238E27FC236}">
                <a16:creationId xmlns:a16="http://schemas.microsoft.com/office/drawing/2014/main" id="{5A5A494C-0877-4738-AE50-BD9CF10049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Text Placeholder 3">
            <a:extLst>
              <a:ext uri="{FF2B5EF4-FFF2-40B4-BE49-F238E27FC236}">
                <a16:creationId xmlns:a16="http://schemas.microsoft.com/office/drawing/2014/main" id="{437A33EC-ED2F-48F1-904C-77673C58CE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CF6FF8C5-F782-40F5-9913-46AD43F70EEA}"/>
              </a:ext>
            </a:extLst>
          </p:cNvPr>
          <p:cNvSpPr>
            <a:spLocks noGrp="1"/>
          </p:cNvSpPr>
          <p:nvPr>
            <p:ph type="sldNum" sz="quarter" idx="12"/>
          </p:nvPr>
        </p:nvSpPr>
        <p:spPr/>
        <p:txBody>
          <a:bodyPr/>
          <a:lstStyle/>
          <a:p>
            <a:fld id="{AF67EEE8-F201-4410-BA13-233EFB93B646}" type="slidenum">
              <a:rPr lang="pt-BR" smtClean="0"/>
              <a:t>‹#›</a:t>
            </a:fld>
            <a:endParaRPr lang="pt-BR"/>
          </a:p>
        </p:txBody>
      </p:sp>
      <p:sp>
        <p:nvSpPr>
          <p:cNvPr id="6" name="Footer Placeholder 4">
            <a:extLst>
              <a:ext uri="{FF2B5EF4-FFF2-40B4-BE49-F238E27FC236}">
                <a16:creationId xmlns:a16="http://schemas.microsoft.com/office/drawing/2014/main" id="{EE58AC37-F645-4912-ADFA-8800401EAF33}"/>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pt-B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dirty="0"/>
              <a:t>Robson Tigre </a:t>
            </a:r>
            <a:endParaRPr lang="en-US" dirty="0"/>
          </a:p>
        </p:txBody>
      </p:sp>
    </p:spTree>
    <p:extLst>
      <p:ext uri="{BB962C8B-B14F-4D97-AF65-F5344CB8AC3E}">
        <p14:creationId xmlns:p14="http://schemas.microsoft.com/office/powerpoint/2010/main" val="805008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F59946-044A-47E9-A27B-3A87E1BBBE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a:extLst>
              <a:ext uri="{FF2B5EF4-FFF2-40B4-BE49-F238E27FC236}">
                <a16:creationId xmlns:a16="http://schemas.microsoft.com/office/drawing/2014/main" id="{7DD029C7-79AF-4924-B499-47CFB29F86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Slide Number Placeholder 5">
            <a:extLst>
              <a:ext uri="{FF2B5EF4-FFF2-40B4-BE49-F238E27FC236}">
                <a16:creationId xmlns:a16="http://schemas.microsoft.com/office/drawing/2014/main" id="{7284EFA4-882F-4FA6-AD8C-735FEE3A4D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67EEE8-F201-4410-BA13-233EFB93B646}" type="slidenum">
              <a:rPr lang="pt-BR" smtClean="0"/>
              <a:t>‹#›</a:t>
            </a:fld>
            <a:endParaRPr lang="pt-BR"/>
          </a:p>
        </p:txBody>
      </p:sp>
      <p:sp>
        <p:nvSpPr>
          <p:cNvPr id="10" name="Rectangle 9">
            <a:extLst>
              <a:ext uri="{FF2B5EF4-FFF2-40B4-BE49-F238E27FC236}">
                <a16:creationId xmlns:a16="http://schemas.microsoft.com/office/drawing/2014/main" id="{67122C86-DC25-40DE-B0C6-33E3B1F7E1C1}"/>
              </a:ext>
            </a:extLst>
          </p:cNvPr>
          <p:cNvSpPr/>
          <p:nvPr userDrawn="1"/>
        </p:nvSpPr>
        <p:spPr>
          <a:xfrm>
            <a:off x="0" y="6730940"/>
            <a:ext cx="12192000" cy="127592"/>
          </a:xfrm>
          <a:prstGeom prst="rect">
            <a:avLst/>
          </a:prstGeom>
          <a:gradFill flip="none" rotWithShape="1">
            <a:gsLst>
              <a:gs pos="0">
                <a:srgbClr val="162F4E"/>
              </a:gs>
              <a:gs pos="100000">
                <a:srgbClr val="4AACE9">
                  <a:shade val="100000"/>
                  <a:satMod val="115000"/>
                </a:srgb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ooter Placeholder 4">
            <a:extLst>
              <a:ext uri="{FF2B5EF4-FFF2-40B4-BE49-F238E27FC236}">
                <a16:creationId xmlns:a16="http://schemas.microsoft.com/office/drawing/2014/main" id="{9B9FC6FC-23CF-42B1-9364-ED05AFF447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pt-B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dirty="0"/>
              <a:t>Robson Tigre </a:t>
            </a:r>
            <a:endParaRPr lang="en-US" dirty="0"/>
          </a:p>
        </p:txBody>
      </p:sp>
    </p:spTree>
    <p:extLst>
      <p:ext uri="{BB962C8B-B14F-4D97-AF65-F5344CB8AC3E}">
        <p14:creationId xmlns:p14="http://schemas.microsoft.com/office/powerpoint/2010/main" val="672586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0.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6.png"/><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4.png"/><Relationship Id="rId7"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29.png"/><Relationship Id="rId9" Type="http://schemas.openxmlformats.org/officeDocument/2006/relationships/image" Target="../media/image35.png"/></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6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20.png"/></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40.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20.png"/><Relationship Id="rId4" Type="http://schemas.openxmlformats.org/officeDocument/2006/relationships/image" Target="../media/image41.png"/></Relationships>
</file>

<file path=ppt/slides/_rels/slide3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60.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7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80.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4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3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40.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460.png"/><Relationship Id="rId4" Type="http://schemas.openxmlformats.org/officeDocument/2006/relationships/image" Target="../media/image450.png"/></Relationships>
</file>

<file path=ppt/slides/_rels/slide4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500.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30.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7.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5.xml.rels><?xml version="1.0" encoding="UTF-8" standalone="yes"?>
<Relationships xmlns="http://schemas.openxmlformats.org/package/2006/relationships"><Relationship Id="rId13" Type="http://schemas.openxmlformats.org/officeDocument/2006/relationships/image" Target="../media/image60.png"/><Relationship Id="rId18" Type="http://schemas.openxmlformats.org/officeDocument/2006/relationships/customXml" Target="../ink/ink8.xml"/><Relationship Id="rId26" Type="http://schemas.openxmlformats.org/officeDocument/2006/relationships/customXml" Target="../ink/ink12.xml"/><Relationship Id="rId21" Type="http://schemas.openxmlformats.org/officeDocument/2006/relationships/image" Target="../media/image64.png"/><Relationship Id="rId34" Type="http://schemas.openxmlformats.org/officeDocument/2006/relationships/customXml" Target="../ink/ink16.xml"/><Relationship Id="rId7" Type="http://schemas.openxmlformats.org/officeDocument/2006/relationships/image" Target="../media/image57.png"/><Relationship Id="rId12" Type="http://schemas.openxmlformats.org/officeDocument/2006/relationships/customXml" Target="../ink/ink5.xml"/><Relationship Id="rId17" Type="http://schemas.openxmlformats.org/officeDocument/2006/relationships/image" Target="../media/image62.png"/><Relationship Id="rId25" Type="http://schemas.openxmlformats.org/officeDocument/2006/relationships/image" Target="../media/image66.png"/><Relationship Id="rId33" Type="http://schemas.openxmlformats.org/officeDocument/2006/relationships/image" Target="../media/image70.png"/><Relationship Id="rId2" Type="http://schemas.openxmlformats.org/officeDocument/2006/relationships/notesSlide" Target="../notesSlides/notesSlide38.xml"/><Relationship Id="rId16" Type="http://schemas.openxmlformats.org/officeDocument/2006/relationships/customXml" Target="../ink/ink7.xml"/><Relationship Id="rId20" Type="http://schemas.openxmlformats.org/officeDocument/2006/relationships/customXml" Target="../ink/ink9.xml"/><Relationship Id="rId29" Type="http://schemas.openxmlformats.org/officeDocument/2006/relationships/image" Target="../media/image68.png"/><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59.png"/><Relationship Id="rId24" Type="http://schemas.openxmlformats.org/officeDocument/2006/relationships/customXml" Target="../ink/ink11.xml"/><Relationship Id="rId32" Type="http://schemas.openxmlformats.org/officeDocument/2006/relationships/customXml" Target="../ink/ink15.xml"/><Relationship Id="rId37" Type="http://schemas.openxmlformats.org/officeDocument/2006/relationships/image" Target="../media/image72.png"/><Relationship Id="rId5" Type="http://schemas.openxmlformats.org/officeDocument/2006/relationships/image" Target="../media/image56.png"/><Relationship Id="rId15" Type="http://schemas.openxmlformats.org/officeDocument/2006/relationships/image" Target="../media/image61.png"/><Relationship Id="rId23" Type="http://schemas.openxmlformats.org/officeDocument/2006/relationships/image" Target="../media/image65.png"/><Relationship Id="rId28" Type="http://schemas.openxmlformats.org/officeDocument/2006/relationships/customXml" Target="../ink/ink13.xml"/><Relationship Id="rId36" Type="http://schemas.openxmlformats.org/officeDocument/2006/relationships/customXml" Target="../ink/ink17.xml"/><Relationship Id="rId10" Type="http://schemas.openxmlformats.org/officeDocument/2006/relationships/customXml" Target="../ink/ink4.xml"/><Relationship Id="rId19" Type="http://schemas.openxmlformats.org/officeDocument/2006/relationships/image" Target="../media/image63.png"/><Relationship Id="rId31" Type="http://schemas.openxmlformats.org/officeDocument/2006/relationships/image" Target="../media/image69.png"/><Relationship Id="rId4" Type="http://schemas.openxmlformats.org/officeDocument/2006/relationships/customXml" Target="../ink/ink1.xml"/><Relationship Id="rId9" Type="http://schemas.openxmlformats.org/officeDocument/2006/relationships/image" Target="../media/image58.png"/><Relationship Id="rId14" Type="http://schemas.openxmlformats.org/officeDocument/2006/relationships/customXml" Target="../ink/ink6.xml"/><Relationship Id="rId22" Type="http://schemas.openxmlformats.org/officeDocument/2006/relationships/customXml" Target="../ink/ink10.xml"/><Relationship Id="rId27" Type="http://schemas.openxmlformats.org/officeDocument/2006/relationships/image" Target="../media/image67.png"/><Relationship Id="rId30" Type="http://schemas.openxmlformats.org/officeDocument/2006/relationships/customXml" Target="../ink/ink14.xml"/><Relationship Id="rId35" Type="http://schemas.openxmlformats.org/officeDocument/2006/relationships/image" Target="../media/image71.png"/><Relationship Id="rId8" Type="http://schemas.openxmlformats.org/officeDocument/2006/relationships/customXml" Target="../ink/ink3.xml"/><Relationship Id="rId3" Type="http://schemas.openxmlformats.org/officeDocument/2006/relationships/image" Target="../media/image52.PNG"/></Relationships>
</file>

<file path=ppt/slides/_rels/slide56.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39.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7.xml.rels><?xml version="1.0" encoding="UTF-8" standalone="yes"?>
<Relationships xmlns="http://schemas.openxmlformats.org/package/2006/relationships"><Relationship Id="rId8" Type="http://schemas.openxmlformats.org/officeDocument/2006/relationships/image" Target="../media/image76.png"/><Relationship Id="rId13" Type="http://schemas.openxmlformats.org/officeDocument/2006/relationships/customXml" Target="../ink/ink23.xml"/><Relationship Id="rId18" Type="http://schemas.openxmlformats.org/officeDocument/2006/relationships/image" Target="../media/image81.png"/><Relationship Id="rId26" Type="http://schemas.openxmlformats.org/officeDocument/2006/relationships/image" Target="../media/image85.png"/><Relationship Id="rId3" Type="http://schemas.openxmlformats.org/officeDocument/2006/relationships/customXml" Target="../ink/ink18.xml"/><Relationship Id="rId21" Type="http://schemas.openxmlformats.org/officeDocument/2006/relationships/customXml" Target="../ink/ink27.xml"/><Relationship Id="rId7" Type="http://schemas.openxmlformats.org/officeDocument/2006/relationships/customXml" Target="../ink/ink20.xml"/><Relationship Id="rId12" Type="http://schemas.openxmlformats.org/officeDocument/2006/relationships/image" Target="../media/image78.png"/><Relationship Id="rId17" Type="http://schemas.openxmlformats.org/officeDocument/2006/relationships/customXml" Target="../ink/ink25.xml"/><Relationship Id="rId25" Type="http://schemas.openxmlformats.org/officeDocument/2006/relationships/customXml" Target="../ink/ink29.xml"/><Relationship Id="rId2" Type="http://schemas.openxmlformats.org/officeDocument/2006/relationships/image" Target="../media/image52.PNG"/><Relationship Id="rId16" Type="http://schemas.openxmlformats.org/officeDocument/2006/relationships/image" Target="../media/image80.png"/><Relationship Id="rId20" Type="http://schemas.openxmlformats.org/officeDocument/2006/relationships/image" Target="../media/image82.png"/><Relationship Id="rId1" Type="http://schemas.openxmlformats.org/officeDocument/2006/relationships/slideLayout" Target="../slideLayouts/slideLayout2.xml"/><Relationship Id="rId6" Type="http://schemas.openxmlformats.org/officeDocument/2006/relationships/image" Target="../media/image75.png"/><Relationship Id="rId11" Type="http://schemas.openxmlformats.org/officeDocument/2006/relationships/customXml" Target="../ink/ink22.xml"/><Relationship Id="rId24" Type="http://schemas.openxmlformats.org/officeDocument/2006/relationships/image" Target="../media/image84.png"/><Relationship Id="rId5" Type="http://schemas.openxmlformats.org/officeDocument/2006/relationships/customXml" Target="../ink/ink19.xml"/><Relationship Id="rId15" Type="http://schemas.openxmlformats.org/officeDocument/2006/relationships/customXml" Target="../ink/ink24.xml"/><Relationship Id="rId23" Type="http://schemas.openxmlformats.org/officeDocument/2006/relationships/customXml" Target="../ink/ink28.xml"/><Relationship Id="rId10" Type="http://schemas.openxmlformats.org/officeDocument/2006/relationships/image" Target="../media/image77.png"/><Relationship Id="rId19" Type="http://schemas.openxmlformats.org/officeDocument/2006/relationships/customXml" Target="../ink/ink26.xml"/><Relationship Id="rId4" Type="http://schemas.openxmlformats.org/officeDocument/2006/relationships/image" Target="../media/image74.png"/><Relationship Id="rId9" Type="http://schemas.openxmlformats.org/officeDocument/2006/relationships/customXml" Target="../ink/ink21.xml"/><Relationship Id="rId14" Type="http://schemas.openxmlformats.org/officeDocument/2006/relationships/image" Target="../media/image79.png"/><Relationship Id="rId22" Type="http://schemas.openxmlformats.org/officeDocument/2006/relationships/image" Target="../media/image83.png"/></Relationships>
</file>

<file path=ppt/slides/_rels/slide5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89.png"/><Relationship Id="rId1" Type="http://schemas.openxmlformats.org/officeDocument/2006/relationships/slideLayout" Target="../slideLayouts/slideLayout4.xml"/><Relationship Id="rId4" Type="http://schemas.openxmlformats.org/officeDocument/2006/relationships/image" Target="../media/image53.PNG"/></Relationships>
</file>

<file path=ppt/slides/_rels/slide62.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42.xml"/><Relationship Id="rId1" Type="http://schemas.openxmlformats.org/officeDocument/2006/relationships/slideLayout" Target="../slideLayouts/slideLayout4.xml"/><Relationship Id="rId4" Type="http://schemas.openxmlformats.org/officeDocument/2006/relationships/image" Target="../media/image53.PNG"/></Relationships>
</file>

<file path=ppt/slides/_rels/slide63.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88.png"/><Relationship Id="rId4" Type="http://schemas.openxmlformats.org/officeDocument/2006/relationships/image" Target="../media/image55.png"/></Relationships>
</file>

<file path=ppt/slides/_rels/slide64.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44.xml"/><Relationship Id="rId1" Type="http://schemas.openxmlformats.org/officeDocument/2006/relationships/slideLayout" Target="../slideLayouts/slideLayout4.xml"/><Relationship Id="rId5" Type="http://schemas.openxmlformats.org/officeDocument/2006/relationships/image" Target="../media/image95.png"/><Relationship Id="rId4" Type="http://schemas.openxmlformats.org/officeDocument/2006/relationships/image" Target="../media/image53.PNG"/></Relationships>
</file>

<file path=ppt/slides/_rels/slide65.xml.rels><?xml version="1.0" encoding="UTF-8" standalone="yes"?>
<Relationships xmlns="http://schemas.openxmlformats.org/package/2006/relationships"><Relationship Id="rId3" Type="http://schemas.openxmlformats.org/officeDocument/2006/relationships/image" Target="../media/image950.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93.png"/><Relationship Id="rId4" Type="http://schemas.openxmlformats.org/officeDocument/2006/relationships/image" Target="../media/image92.png"/></Relationships>
</file>

<file path=ppt/slides/_rels/slide66.xml.rels><?xml version="1.0" encoding="UTF-8" standalone="yes"?>
<Relationships xmlns="http://schemas.openxmlformats.org/package/2006/relationships"><Relationship Id="rId13" Type="http://schemas.openxmlformats.org/officeDocument/2006/relationships/customXml" Target="../ink/ink34.xml"/><Relationship Id="rId18" Type="http://schemas.openxmlformats.org/officeDocument/2006/relationships/image" Target="../media/image104.png"/><Relationship Id="rId26" Type="http://schemas.openxmlformats.org/officeDocument/2006/relationships/customXml" Target="../ink/ink41.xml"/><Relationship Id="rId39" Type="http://schemas.openxmlformats.org/officeDocument/2006/relationships/image" Target="../media/image113.png"/><Relationship Id="rId21" Type="http://schemas.openxmlformats.org/officeDocument/2006/relationships/customXml" Target="../ink/ink37.xml"/><Relationship Id="rId34" Type="http://schemas.openxmlformats.org/officeDocument/2006/relationships/customXml" Target="../ink/ink46.xml"/><Relationship Id="rId42" Type="http://schemas.openxmlformats.org/officeDocument/2006/relationships/image" Target="../media/image114.png"/><Relationship Id="rId47" Type="http://schemas.openxmlformats.org/officeDocument/2006/relationships/customXml" Target="../ink/ink56.xml"/><Relationship Id="rId7" Type="http://schemas.openxmlformats.org/officeDocument/2006/relationships/customXml" Target="../ink/ink31.xml"/><Relationship Id="rId2" Type="http://schemas.openxmlformats.org/officeDocument/2006/relationships/notesSlide" Target="../notesSlides/notesSlide46.xml"/><Relationship Id="rId16" Type="http://schemas.openxmlformats.org/officeDocument/2006/relationships/image" Target="../media/image97.png"/><Relationship Id="rId29" Type="http://schemas.openxmlformats.org/officeDocument/2006/relationships/customXml" Target="../ink/ink43.xml"/><Relationship Id="rId1" Type="http://schemas.openxmlformats.org/officeDocument/2006/relationships/slideLayout" Target="../slideLayouts/slideLayout2.xml"/><Relationship Id="rId6" Type="http://schemas.openxmlformats.org/officeDocument/2006/relationships/image" Target="../media/image99.png"/><Relationship Id="rId11" Type="http://schemas.openxmlformats.org/officeDocument/2006/relationships/customXml" Target="../ink/ink33.xml"/><Relationship Id="rId24" Type="http://schemas.openxmlformats.org/officeDocument/2006/relationships/image" Target="../media/image108.png"/><Relationship Id="rId32" Type="http://schemas.openxmlformats.org/officeDocument/2006/relationships/customXml" Target="../ink/ink45.xml"/><Relationship Id="rId37" Type="http://schemas.openxmlformats.org/officeDocument/2006/relationships/customXml" Target="../ink/ink48.xml"/><Relationship Id="rId40" Type="http://schemas.openxmlformats.org/officeDocument/2006/relationships/customXml" Target="../ink/ink50.xml"/><Relationship Id="rId45" Type="http://schemas.openxmlformats.org/officeDocument/2006/relationships/customXml" Target="../ink/ink54.xml"/><Relationship Id="rId5" Type="http://schemas.openxmlformats.org/officeDocument/2006/relationships/customXml" Target="../ink/ink30.xml"/><Relationship Id="rId15" Type="http://schemas.openxmlformats.org/officeDocument/2006/relationships/customXml" Target="../ink/ink35.xml"/><Relationship Id="rId23" Type="http://schemas.openxmlformats.org/officeDocument/2006/relationships/customXml" Target="../ink/ink39.xml"/><Relationship Id="rId28" Type="http://schemas.openxmlformats.org/officeDocument/2006/relationships/image" Target="../media/image109.png"/><Relationship Id="rId36" Type="http://schemas.openxmlformats.org/officeDocument/2006/relationships/customXml" Target="../ink/ink47.xml"/><Relationship Id="rId10" Type="http://schemas.openxmlformats.org/officeDocument/2006/relationships/image" Target="../media/image101.png"/><Relationship Id="rId19" Type="http://schemas.openxmlformats.org/officeDocument/2006/relationships/customXml" Target="../ink/ink36.xml"/><Relationship Id="rId31" Type="http://schemas.openxmlformats.org/officeDocument/2006/relationships/customXml" Target="../ink/ink44.xml"/><Relationship Id="rId44" Type="http://schemas.openxmlformats.org/officeDocument/2006/relationships/customXml" Target="../ink/ink53.xml"/><Relationship Id="rId4" Type="http://schemas.openxmlformats.org/officeDocument/2006/relationships/image" Target="../media/image96.png"/><Relationship Id="rId9" Type="http://schemas.openxmlformats.org/officeDocument/2006/relationships/customXml" Target="../ink/ink32.xml"/><Relationship Id="rId14" Type="http://schemas.openxmlformats.org/officeDocument/2006/relationships/image" Target="../media/image103.png"/><Relationship Id="rId22" Type="http://schemas.openxmlformats.org/officeDocument/2006/relationships/customXml" Target="../ink/ink38.xml"/><Relationship Id="rId27" Type="http://schemas.openxmlformats.org/officeDocument/2006/relationships/customXml" Target="../ink/ink42.xml"/><Relationship Id="rId30" Type="http://schemas.openxmlformats.org/officeDocument/2006/relationships/image" Target="../media/image110.png"/><Relationship Id="rId35" Type="http://schemas.openxmlformats.org/officeDocument/2006/relationships/image" Target="../media/image112.png"/><Relationship Id="rId43" Type="http://schemas.openxmlformats.org/officeDocument/2006/relationships/customXml" Target="../ink/ink52.xml"/><Relationship Id="rId48" Type="http://schemas.openxmlformats.org/officeDocument/2006/relationships/customXml" Target="../ink/ink57.xml"/><Relationship Id="rId8" Type="http://schemas.openxmlformats.org/officeDocument/2006/relationships/image" Target="../media/image100.png"/><Relationship Id="rId3" Type="http://schemas.openxmlformats.org/officeDocument/2006/relationships/image" Target="../media/image970.png"/><Relationship Id="rId12" Type="http://schemas.openxmlformats.org/officeDocument/2006/relationships/image" Target="../media/image102.png"/><Relationship Id="rId17" Type="http://schemas.openxmlformats.org/officeDocument/2006/relationships/image" Target="../media/image98.png"/><Relationship Id="rId25" Type="http://schemas.openxmlformats.org/officeDocument/2006/relationships/customXml" Target="../ink/ink40.xml"/><Relationship Id="rId33" Type="http://schemas.openxmlformats.org/officeDocument/2006/relationships/image" Target="../media/image111.png"/><Relationship Id="rId38" Type="http://schemas.openxmlformats.org/officeDocument/2006/relationships/customXml" Target="../ink/ink49.xml"/><Relationship Id="rId46" Type="http://schemas.openxmlformats.org/officeDocument/2006/relationships/customXml" Target="../ink/ink55.xml"/><Relationship Id="rId20" Type="http://schemas.openxmlformats.org/officeDocument/2006/relationships/image" Target="../media/image107.png"/><Relationship Id="rId41" Type="http://schemas.openxmlformats.org/officeDocument/2006/relationships/customXml" Target="../ink/ink51.xml"/></Relationships>
</file>

<file path=ppt/slides/_rels/slide67.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106.PNG"/></Relationships>
</file>

<file path=ppt/slides/_rels/slide68.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9.xml.rels><?xml version="1.0" encoding="UTF-8" standalone="yes"?>
<Relationships xmlns="http://schemas.openxmlformats.org/package/2006/relationships"><Relationship Id="rId2" Type="http://schemas.openxmlformats.org/officeDocument/2006/relationships/image" Target="../media/image10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01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16.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58E6132-2F24-4ADC-B81B-2EB520711FD7}"/>
              </a:ext>
            </a:extLst>
          </p:cNvPr>
          <p:cNvSpPr>
            <a:spLocks noGrp="1"/>
          </p:cNvSpPr>
          <p:nvPr>
            <p:ph type="ctrTitle"/>
          </p:nvPr>
        </p:nvSpPr>
        <p:spPr>
          <a:xfrm>
            <a:off x="2122711" y="1366553"/>
            <a:ext cx="7946571" cy="2062447"/>
          </a:xfrm>
        </p:spPr>
        <p:txBody>
          <a:bodyPr>
            <a:normAutofit/>
          </a:bodyPr>
          <a:lstStyle/>
          <a:p>
            <a:r>
              <a:rPr lang="pt-BR" sz="7200" b="1" dirty="0"/>
              <a:t>Teoria dos Jogos</a:t>
            </a:r>
            <a:endParaRPr lang="pt-BR" sz="4400" b="1" dirty="0"/>
          </a:p>
        </p:txBody>
      </p:sp>
      <p:sp>
        <p:nvSpPr>
          <p:cNvPr id="7" name="TextBox 6">
            <a:extLst>
              <a:ext uri="{FF2B5EF4-FFF2-40B4-BE49-F238E27FC236}">
                <a16:creationId xmlns:a16="http://schemas.microsoft.com/office/drawing/2014/main" id="{0D85B13A-5A0A-431E-BB18-B5B4CD880CC2}"/>
              </a:ext>
            </a:extLst>
          </p:cNvPr>
          <p:cNvSpPr txBox="1"/>
          <p:nvPr/>
        </p:nvSpPr>
        <p:spPr>
          <a:xfrm>
            <a:off x="3581396" y="3614010"/>
            <a:ext cx="5029200" cy="553998"/>
          </a:xfrm>
          <a:prstGeom prst="rect">
            <a:avLst/>
          </a:prstGeom>
          <a:noFill/>
        </p:spPr>
        <p:txBody>
          <a:bodyPr wrap="square" rtlCol="0">
            <a:spAutoFit/>
          </a:bodyPr>
          <a:lstStyle/>
          <a:p>
            <a:pPr algn="ctr"/>
            <a:r>
              <a:rPr lang="pt-BR" sz="3000" dirty="0"/>
              <a:t>Professor </a:t>
            </a:r>
            <a:r>
              <a:rPr lang="pt-BR" sz="3000"/>
              <a:t>Robson Tigre</a:t>
            </a:r>
            <a:endParaRPr lang="pt-BR" sz="3000" dirty="0"/>
          </a:p>
        </p:txBody>
      </p:sp>
    </p:spTree>
    <p:extLst>
      <p:ext uri="{BB962C8B-B14F-4D97-AF65-F5344CB8AC3E}">
        <p14:creationId xmlns:p14="http://schemas.microsoft.com/office/powerpoint/2010/main" val="3444399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AE856244-CE83-46FF-8DAE-EC25972C56BB}"/>
              </a:ext>
            </a:extLst>
          </p:cNvPr>
          <p:cNvSpPr>
            <a:spLocks noGrp="1"/>
          </p:cNvSpPr>
          <p:nvPr>
            <p:ph idx="1"/>
          </p:nvPr>
        </p:nvSpPr>
        <p:spPr/>
        <p:txBody>
          <a:bodyPr/>
          <a:lstStyle/>
          <a:p>
            <a:pPr marL="0" indent="0">
              <a:buNone/>
            </a:pPr>
            <a:r>
              <a:rPr lang="pt-BR" noProof="0" dirty="0"/>
              <a:t>Por aquela definição, qual é o equilíbrio de Nash do jogo abaixo?</a:t>
            </a:r>
          </a:p>
        </p:txBody>
      </p:sp>
      <p:pic>
        <p:nvPicPr>
          <p:cNvPr id="10" name="Picture 9" descr="A screenshot of a cell phone&#10;&#10;Description automatically generated">
            <a:extLst>
              <a:ext uri="{FF2B5EF4-FFF2-40B4-BE49-F238E27FC236}">
                <a16:creationId xmlns:a16="http://schemas.microsoft.com/office/drawing/2014/main" id="{DDB25280-6256-4C00-B499-161B628B1E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4272" y="2600325"/>
            <a:ext cx="7203455" cy="2810844"/>
          </a:xfrm>
          <a:prstGeom prst="rect">
            <a:avLst/>
          </a:prstGeom>
        </p:spPr>
      </p:pic>
      <p:sp>
        <p:nvSpPr>
          <p:cNvPr id="3" name="Rectangle 2">
            <a:extLst>
              <a:ext uri="{FF2B5EF4-FFF2-40B4-BE49-F238E27FC236}">
                <a16:creationId xmlns:a16="http://schemas.microsoft.com/office/drawing/2014/main" id="{D7CCCAA4-09FB-4A93-B30B-7EA8D198BA82}"/>
              </a:ext>
            </a:extLst>
          </p:cNvPr>
          <p:cNvSpPr/>
          <p:nvPr/>
        </p:nvSpPr>
        <p:spPr>
          <a:xfrm>
            <a:off x="5316584" y="4144939"/>
            <a:ext cx="2743200" cy="491626"/>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6" name="Straight Connector 5">
            <a:extLst>
              <a:ext uri="{FF2B5EF4-FFF2-40B4-BE49-F238E27FC236}">
                <a16:creationId xmlns:a16="http://schemas.microsoft.com/office/drawing/2014/main" id="{F48496C1-1E0D-4AE5-B47B-F550B31949EF}"/>
              </a:ext>
            </a:extLst>
          </p:cNvPr>
          <p:cNvCxnSpPr/>
          <p:nvPr/>
        </p:nvCxnSpPr>
        <p:spPr>
          <a:xfrm>
            <a:off x="5734594" y="4532810"/>
            <a:ext cx="300446"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0496FEC-20AD-4DF4-B732-5B01DA25D31E}"/>
              </a:ext>
            </a:extLst>
          </p:cNvPr>
          <p:cNvCxnSpPr/>
          <p:nvPr/>
        </p:nvCxnSpPr>
        <p:spPr>
          <a:xfrm>
            <a:off x="7093130" y="4010001"/>
            <a:ext cx="300446"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9132CF6-2DF7-467C-B789-2A32763D689E}"/>
              </a:ext>
            </a:extLst>
          </p:cNvPr>
          <p:cNvCxnSpPr/>
          <p:nvPr/>
        </p:nvCxnSpPr>
        <p:spPr>
          <a:xfrm>
            <a:off x="6252754" y="4023358"/>
            <a:ext cx="30044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C591735-954F-43E6-8C72-842494708C80}"/>
              </a:ext>
            </a:extLst>
          </p:cNvPr>
          <p:cNvCxnSpPr/>
          <p:nvPr/>
        </p:nvCxnSpPr>
        <p:spPr>
          <a:xfrm>
            <a:off x="7646126" y="4532810"/>
            <a:ext cx="30044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3019D4F8-83CA-40E2-9BFD-72A5444FE6B2}"/>
              </a:ext>
            </a:extLst>
          </p:cNvPr>
          <p:cNvSpPr>
            <a:spLocks noGrp="1"/>
          </p:cNvSpPr>
          <p:nvPr>
            <p:ph type="title"/>
          </p:nvPr>
        </p:nvSpPr>
        <p:spPr>
          <a:xfrm>
            <a:off x="838200" y="365125"/>
            <a:ext cx="10515600" cy="1325563"/>
          </a:xfrm>
        </p:spPr>
        <p:txBody>
          <a:bodyPr/>
          <a:lstStyle/>
          <a:p>
            <a:r>
              <a:rPr lang="pt-BR" b="1" noProof="0" dirty="0"/>
              <a:t>Estratégias mistas</a:t>
            </a:r>
            <a:br>
              <a:rPr lang="pt-BR" b="1" noProof="0" dirty="0"/>
            </a:br>
            <a:r>
              <a:rPr lang="pt-BR" sz="2200" b="1" noProof="0" dirty="0"/>
              <a:t>Introdução</a:t>
            </a:r>
          </a:p>
        </p:txBody>
      </p:sp>
      <p:sp>
        <p:nvSpPr>
          <p:cNvPr id="2" name="Footer Placeholder 1">
            <a:extLst>
              <a:ext uri="{FF2B5EF4-FFF2-40B4-BE49-F238E27FC236}">
                <a16:creationId xmlns:a16="http://schemas.microsoft.com/office/drawing/2014/main" id="{D3185793-B9C5-4CC6-9370-9286F7C1616A}"/>
              </a:ext>
            </a:extLst>
          </p:cNvPr>
          <p:cNvSpPr>
            <a:spLocks noGrp="1"/>
          </p:cNvSpPr>
          <p:nvPr>
            <p:ph type="ftr" sz="quarter" idx="11"/>
          </p:nvPr>
        </p:nvSpPr>
        <p:spPr/>
        <p:txBody>
          <a:bodyPr/>
          <a:lstStyle/>
          <a:p>
            <a:r>
              <a:rPr lang="pt-BR" dirty="0"/>
              <a:t>Robson Tigre </a:t>
            </a:r>
            <a:endParaRPr lang="en-US" dirty="0"/>
          </a:p>
        </p:txBody>
      </p:sp>
      <p:sp>
        <p:nvSpPr>
          <p:cNvPr id="4" name="Slide Number Placeholder 3">
            <a:extLst>
              <a:ext uri="{FF2B5EF4-FFF2-40B4-BE49-F238E27FC236}">
                <a16:creationId xmlns:a16="http://schemas.microsoft.com/office/drawing/2014/main" id="{3B424F5A-CDB2-446A-A529-415AE20354BF}"/>
              </a:ext>
            </a:extLst>
          </p:cNvPr>
          <p:cNvSpPr>
            <a:spLocks noGrp="1"/>
          </p:cNvSpPr>
          <p:nvPr>
            <p:ph type="sldNum" sz="quarter" idx="12"/>
          </p:nvPr>
        </p:nvSpPr>
        <p:spPr/>
        <p:txBody>
          <a:bodyPr/>
          <a:lstStyle/>
          <a:p>
            <a:fld id="{AF67EEE8-F201-4410-BA13-233EFB93B646}" type="slidenum">
              <a:rPr lang="pt-BR" smtClean="0"/>
              <a:t>10</a:t>
            </a:fld>
            <a:endParaRPr lang="pt-BR"/>
          </a:p>
        </p:txBody>
      </p:sp>
    </p:spTree>
    <p:extLst>
      <p:ext uri="{BB962C8B-B14F-4D97-AF65-F5344CB8AC3E}">
        <p14:creationId xmlns:p14="http://schemas.microsoft.com/office/powerpoint/2010/main" val="389733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AE856244-CE83-46FF-8DAE-EC25972C56BB}"/>
              </a:ext>
            </a:extLst>
          </p:cNvPr>
          <p:cNvSpPr>
            <a:spLocks noGrp="1"/>
          </p:cNvSpPr>
          <p:nvPr>
            <p:ph idx="1"/>
          </p:nvPr>
        </p:nvSpPr>
        <p:spPr/>
        <p:txBody>
          <a:bodyPr/>
          <a:lstStyle/>
          <a:p>
            <a:pPr marL="0" indent="0">
              <a:buNone/>
            </a:pPr>
            <a:r>
              <a:rPr lang="pt-BR" noProof="0" dirty="0"/>
              <a:t>Por aquela definição, qual é o equilíbrio de Nash do jogo abaixo?</a:t>
            </a:r>
          </a:p>
        </p:txBody>
      </p:sp>
      <p:pic>
        <p:nvPicPr>
          <p:cNvPr id="10" name="Picture 9" descr="A screenshot of a cell phone&#10;&#10;Description automatically generated">
            <a:extLst>
              <a:ext uri="{FF2B5EF4-FFF2-40B4-BE49-F238E27FC236}">
                <a16:creationId xmlns:a16="http://schemas.microsoft.com/office/drawing/2014/main" id="{DDB25280-6256-4C00-B499-161B628B1E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4272" y="2600325"/>
            <a:ext cx="7203455" cy="2810844"/>
          </a:xfrm>
          <a:prstGeom prst="rect">
            <a:avLst/>
          </a:prstGeom>
        </p:spPr>
      </p:pic>
      <p:cxnSp>
        <p:nvCxnSpPr>
          <p:cNvPr id="6" name="Straight Connector 5">
            <a:extLst>
              <a:ext uri="{FF2B5EF4-FFF2-40B4-BE49-F238E27FC236}">
                <a16:creationId xmlns:a16="http://schemas.microsoft.com/office/drawing/2014/main" id="{F48496C1-1E0D-4AE5-B47B-F550B31949EF}"/>
              </a:ext>
            </a:extLst>
          </p:cNvPr>
          <p:cNvCxnSpPr/>
          <p:nvPr/>
        </p:nvCxnSpPr>
        <p:spPr>
          <a:xfrm>
            <a:off x="5734594" y="4532810"/>
            <a:ext cx="300446"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0496FEC-20AD-4DF4-B732-5B01DA25D31E}"/>
              </a:ext>
            </a:extLst>
          </p:cNvPr>
          <p:cNvCxnSpPr/>
          <p:nvPr/>
        </p:nvCxnSpPr>
        <p:spPr>
          <a:xfrm>
            <a:off x="7093130" y="4010001"/>
            <a:ext cx="300446"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9132CF6-2DF7-467C-B789-2A32763D689E}"/>
              </a:ext>
            </a:extLst>
          </p:cNvPr>
          <p:cNvCxnSpPr/>
          <p:nvPr/>
        </p:nvCxnSpPr>
        <p:spPr>
          <a:xfrm>
            <a:off x="6252754" y="4023358"/>
            <a:ext cx="30044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C591735-954F-43E6-8C72-842494708C80}"/>
              </a:ext>
            </a:extLst>
          </p:cNvPr>
          <p:cNvCxnSpPr/>
          <p:nvPr/>
        </p:nvCxnSpPr>
        <p:spPr>
          <a:xfrm>
            <a:off x="7646126" y="4532810"/>
            <a:ext cx="30044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E1C0BA13-71E7-4883-93B3-20257ED54C63}"/>
              </a:ext>
            </a:extLst>
          </p:cNvPr>
          <p:cNvSpPr>
            <a:spLocks noGrp="1"/>
          </p:cNvSpPr>
          <p:nvPr>
            <p:ph type="title"/>
          </p:nvPr>
        </p:nvSpPr>
        <p:spPr>
          <a:xfrm>
            <a:off x="838200" y="365125"/>
            <a:ext cx="10515600" cy="1325563"/>
          </a:xfrm>
        </p:spPr>
        <p:txBody>
          <a:bodyPr/>
          <a:lstStyle/>
          <a:p>
            <a:r>
              <a:rPr lang="pt-BR" b="1" noProof="0" dirty="0"/>
              <a:t>Estratégias mistas</a:t>
            </a:r>
            <a:br>
              <a:rPr lang="pt-BR" b="1" noProof="0" dirty="0"/>
            </a:br>
            <a:r>
              <a:rPr lang="pt-BR" sz="2200" b="1" noProof="0" dirty="0"/>
              <a:t>Introdução</a:t>
            </a:r>
          </a:p>
        </p:txBody>
      </p:sp>
      <p:sp>
        <p:nvSpPr>
          <p:cNvPr id="2" name="Footer Placeholder 1">
            <a:extLst>
              <a:ext uri="{FF2B5EF4-FFF2-40B4-BE49-F238E27FC236}">
                <a16:creationId xmlns:a16="http://schemas.microsoft.com/office/drawing/2014/main" id="{BACAF29B-556C-47F4-96DB-79A63EAB8FA0}"/>
              </a:ext>
            </a:extLst>
          </p:cNvPr>
          <p:cNvSpPr>
            <a:spLocks noGrp="1"/>
          </p:cNvSpPr>
          <p:nvPr>
            <p:ph type="ftr" sz="quarter" idx="11"/>
          </p:nvPr>
        </p:nvSpPr>
        <p:spPr/>
        <p:txBody>
          <a:bodyPr/>
          <a:lstStyle/>
          <a:p>
            <a:r>
              <a:rPr lang="pt-BR" dirty="0"/>
              <a:t>Robson Tigre </a:t>
            </a:r>
            <a:endParaRPr lang="en-US" dirty="0"/>
          </a:p>
        </p:txBody>
      </p:sp>
      <p:sp>
        <p:nvSpPr>
          <p:cNvPr id="3" name="Slide Number Placeholder 2">
            <a:extLst>
              <a:ext uri="{FF2B5EF4-FFF2-40B4-BE49-F238E27FC236}">
                <a16:creationId xmlns:a16="http://schemas.microsoft.com/office/drawing/2014/main" id="{F72E2F5C-4BB0-418E-85A2-767497757AE8}"/>
              </a:ext>
            </a:extLst>
          </p:cNvPr>
          <p:cNvSpPr>
            <a:spLocks noGrp="1"/>
          </p:cNvSpPr>
          <p:nvPr>
            <p:ph type="sldNum" sz="quarter" idx="12"/>
          </p:nvPr>
        </p:nvSpPr>
        <p:spPr/>
        <p:txBody>
          <a:bodyPr/>
          <a:lstStyle/>
          <a:p>
            <a:fld id="{AF67EEE8-F201-4410-BA13-233EFB93B646}" type="slidenum">
              <a:rPr lang="pt-BR" smtClean="0"/>
              <a:t>11</a:t>
            </a:fld>
            <a:endParaRPr lang="pt-BR"/>
          </a:p>
        </p:txBody>
      </p:sp>
    </p:spTree>
    <p:extLst>
      <p:ext uri="{BB962C8B-B14F-4D97-AF65-F5344CB8AC3E}">
        <p14:creationId xmlns:p14="http://schemas.microsoft.com/office/powerpoint/2010/main" val="2003619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71DA0C4-0F6B-4A21-B644-70EECDF6DBC5}"/>
              </a:ext>
            </a:extLst>
          </p:cNvPr>
          <p:cNvSpPr>
            <a:spLocks noGrp="1"/>
          </p:cNvSpPr>
          <p:nvPr>
            <p:ph type="title"/>
          </p:nvPr>
        </p:nvSpPr>
        <p:spPr/>
        <p:txBody>
          <a:bodyPr/>
          <a:lstStyle/>
          <a:p>
            <a:r>
              <a:rPr lang="pt-BR" b="1" noProof="0" dirty="0"/>
              <a:t>Estratégias mistas</a:t>
            </a:r>
            <a:br>
              <a:rPr lang="pt-BR" b="1" noProof="0" dirty="0"/>
            </a:br>
            <a:r>
              <a:rPr lang="pt-BR" sz="2200" b="1" noProof="0" dirty="0"/>
              <a:t>Introdução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287C6BA-DA75-4E44-828E-36A1FCD360C8}"/>
                  </a:ext>
                </a:extLst>
              </p:cNvPr>
              <p:cNvSpPr>
                <a:spLocks noGrp="1"/>
              </p:cNvSpPr>
              <p:nvPr>
                <p:ph sz="half" idx="1"/>
              </p:nvPr>
            </p:nvSpPr>
            <p:spPr/>
            <p:txBody>
              <a:bodyPr>
                <a:normAutofit fontScale="70000" lnSpcReduction="20000"/>
              </a:bodyPr>
              <a:lstStyle/>
              <a:p>
                <a:pPr algn="just"/>
                <a:r>
                  <a:rPr lang="pt-BR" noProof="0" dirty="0"/>
                  <a:t>Nenhum par de estratégias em </a:t>
                </a:r>
                <a:r>
                  <a:rPr lang="pt-BR" i="1" noProof="0" dirty="0"/>
                  <a:t>Matching Pennies</a:t>
                </a:r>
                <a:r>
                  <a:rPr lang="pt-BR" noProof="0" dirty="0"/>
                  <a:t> satisfaz equilíbrio de Nash </a:t>
                </a:r>
                <a:r>
                  <a:rPr lang="pt-BR" b="1" noProof="0" dirty="0"/>
                  <a:t>em estratégias puras</a:t>
                </a:r>
              </a:p>
              <a:p>
                <a:pPr algn="just"/>
                <a:endParaRPr lang="pt-BR" noProof="0" dirty="0"/>
              </a:p>
              <a:p>
                <a:pPr lvl="1" algn="just"/>
                <a:r>
                  <a:rPr lang="pt-BR" noProof="0" dirty="0"/>
                  <a:t>Se as estratégias combinam - </a:t>
                </a:r>
                <a14:m>
                  <m:oMath xmlns:m="http://schemas.openxmlformats.org/officeDocument/2006/math">
                    <m:r>
                      <a:rPr lang="pt-BR" i="1" noProof="0" smtClean="0">
                        <a:latin typeface="Cambria Math" panose="02040503050406030204" pitchFamily="18" charset="0"/>
                      </a:rPr>
                      <m:t>(</m:t>
                    </m:r>
                    <m:r>
                      <a:rPr lang="pt-BR" b="0" i="1" noProof="0" smtClean="0">
                        <a:latin typeface="Cambria Math" panose="02040503050406030204" pitchFamily="18" charset="0"/>
                      </a:rPr>
                      <m:t>𝐻𝑒𝑎𝑑𝑠</m:t>
                    </m:r>
                    <m:r>
                      <a:rPr lang="pt-BR" b="0" i="1" noProof="0" smtClean="0">
                        <a:latin typeface="Cambria Math" panose="02040503050406030204" pitchFamily="18" charset="0"/>
                      </a:rPr>
                      <m:t>, </m:t>
                    </m:r>
                    <m:r>
                      <a:rPr lang="pt-BR" b="0" i="1" noProof="0" smtClean="0">
                        <a:latin typeface="Cambria Math" panose="02040503050406030204" pitchFamily="18" charset="0"/>
                      </a:rPr>
                      <m:t>𝐻𝑒𝑎𝑑𝑠</m:t>
                    </m:r>
                    <m:r>
                      <a:rPr lang="pt-BR" i="1" noProof="0" smtClean="0">
                        <a:latin typeface="Cambria Math" panose="02040503050406030204" pitchFamily="18" charset="0"/>
                      </a:rPr>
                      <m:t>)</m:t>
                    </m:r>
                  </m:oMath>
                </a14:m>
                <a:r>
                  <a:rPr lang="pt-BR" noProof="0" dirty="0"/>
                  <a:t> ou </a:t>
                </a:r>
                <a14:m>
                  <m:oMath xmlns:m="http://schemas.openxmlformats.org/officeDocument/2006/math">
                    <m:r>
                      <a:rPr lang="pt-BR" b="0" i="1" noProof="0" smtClean="0">
                        <a:latin typeface="Cambria Math" panose="02040503050406030204" pitchFamily="18" charset="0"/>
                      </a:rPr>
                      <m:t>(</m:t>
                    </m:r>
                    <m:r>
                      <a:rPr lang="pt-BR" b="0" i="1" noProof="0" smtClean="0">
                        <a:latin typeface="Cambria Math" panose="02040503050406030204" pitchFamily="18" charset="0"/>
                      </a:rPr>
                      <m:t>𝑇𝑎𝑖𝑙𝑠</m:t>
                    </m:r>
                    <m:r>
                      <a:rPr lang="pt-BR" b="0" i="1" noProof="0" smtClean="0">
                        <a:latin typeface="Cambria Math" panose="02040503050406030204" pitchFamily="18" charset="0"/>
                      </a:rPr>
                      <m:t>, </m:t>
                    </m:r>
                    <m:r>
                      <a:rPr lang="pt-BR" b="0" i="1" noProof="0" smtClean="0">
                        <a:latin typeface="Cambria Math" panose="02040503050406030204" pitchFamily="18" charset="0"/>
                      </a:rPr>
                      <m:t>𝑇𝑎𝑖𝑙𝑠</m:t>
                    </m:r>
                    <m:r>
                      <a:rPr lang="pt-BR" b="0" i="1" noProof="0" smtClean="0">
                        <a:latin typeface="Cambria Math" panose="02040503050406030204" pitchFamily="18" charset="0"/>
                      </a:rPr>
                      <m:t>)</m:t>
                    </m:r>
                  </m:oMath>
                </a14:m>
                <a:r>
                  <a:rPr lang="pt-BR" noProof="0" dirty="0"/>
                  <a:t> - o jogador 1 preferiria mudar de estratégia</a:t>
                </a:r>
              </a:p>
              <a:p>
                <a:pPr lvl="1" algn="just"/>
                <a:endParaRPr lang="pt-BR" noProof="0" dirty="0"/>
              </a:p>
              <a:p>
                <a:pPr lvl="1" algn="just"/>
                <a:r>
                  <a:rPr lang="pt-BR" noProof="0" dirty="0"/>
                  <a:t>Se as estratégias não combinam - </a:t>
                </a:r>
                <a14:m>
                  <m:oMath xmlns:m="http://schemas.openxmlformats.org/officeDocument/2006/math">
                    <m:r>
                      <a:rPr lang="pt-BR" i="1" noProof="0" smtClean="0">
                        <a:latin typeface="Cambria Math" panose="02040503050406030204" pitchFamily="18" charset="0"/>
                      </a:rPr>
                      <m:t>(</m:t>
                    </m:r>
                    <m:r>
                      <a:rPr lang="pt-BR" b="0" i="1" noProof="0" smtClean="0">
                        <a:latin typeface="Cambria Math" panose="02040503050406030204" pitchFamily="18" charset="0"/>
                      </a:rPr>
                      <m:t>𝐻𝑒𝑎𝑑𝑠</m:t>
                    </m:r>
                    <m:r>
                      <a:rPr lang="pt-BR" b="0" i="1" noProof="0" smtClean="0">
                        <a:latin typeface="Cambria Math" panose="02040503050406030204" pitchFamily="18" charset="0"/>
                      </a:rPr>
                      <m:t>, </m:t>
                    </m:r>
                    <m:r>
                      <a:rPr lang="pt-BR" b="0" i="1" noProof="0" smtClean="0">
                        <a:latin typeface="Cambria Math" panose="02040503050406030204" pitchFamily="18" charset="0"/>
                      </a:rPr>
                      <m:t>𝑇𝑎𝑖𝑙𝑠</m:t>
                    </m:r>
                    <m:r>
                      <a:rPr lang="pt-BR" i="1" noProof="0" smtClean="0">
                        <a:latin typeface="Cambria Math" panose="02040503050406030204" pitchFamily="18" charset="0"/>
                      </a:rPr>
                      <m:t>)</m:t>
                    </m:r>
                  </m:oMath>
                </a14:m>
                <a:r>
                  <a:rPr lang="pt-BR" noProof="0" dirty="0"/>
                  <a:t> ou </a:t>
                </a:r>
                <a14:m>
                  <m:oMath xmlns:m="http://schemas.openxmlformats.org/officeDocument/2006/math">
                    <m:r>
                      <a:rPr lang="pt-BR" b="0" i="1" noProof="0" smtClean="0">
                        <a:latin typeface="Cambria Math" panose="02040503050406030204" pitchFamily="18" charset="0"/>
                      </a:rPr>
                      <m:t>(</m:t>
                    </m:r>
                    <m:r>
                      <a:rPr lang="pt-BR" b="0" i="1" noProof="0" smtClean="0">
                        <a:latin typeface="Cambria Math" panose="02040503050406030204" pitchFamily="18" charset="0"/>
                      </a:rPr>
                      <m:t>𝑇𝑎𝑖𝑙𝑠</m:t>
                    </m:r>
                    <m:r>
                      <a:rPr lang="pt-BR" b="0" i="1" noProof="0" smtClean="0">
                        <a:latin typeface="Cambria Math" panose="02040503050406030204" pitchFamily="18" charset="0"/>
                      </a:rPr>
                      <m:t>, </m:t>
                    </m:r>
                    <m:r>
                      <a:rPr lang="pt-BR" b="0" i="1" noProof="0" smtClean="0">
                        <a:latin typeface="Cambria Math" panose="02040503050406030204" pitchFamily="18" charset="0"/>
                      </a:rPr>
                      <m:t>𝐻𝑒𝑎𝑑𝑠</m:t>
                    </m:r>
                    <m:r>
                      <a:rPr lang="pt-BR" b="0" i="1" noProof="0" smtClean="0">
                        <a:latin typeface="Cambria Math" panose="02040503050406030204" pitchFamily="18" charset="0"/>
                      </a:rPr>
                      <m:t>)</m:t>
                    </m:r>
                  </m:oMath>
                </a14:m>
                <a:r>
                  <a:rPr lang="pt-BR" noProof="0" dirty="0"/>
                  <a:t> – o jogador 2 preferiria mudar de estratégia</a:t>
                </a:r>
              </a:p>
              <a:p>
                <a:pPr algn="just"/>
                <a:endParaRPr lang="pt-BR" noProof="0" dirty="0"/>
              </a:p>
              <a:p>
                <a:pPr algn="just"/>
                <a:r>
                  <a:rPr lang="pt-BR" noProof="0" dirty="0"/>
                  <a:t>O que distingue esse tipo de jogo é que cada jogador tenta prever o outro. A solução para jogos desse tipo envolve necessariamente </a:t>
                </a:r>
                <a:r>
                  <a:rPr lang="pt-BR" b="1" noProof="0" dirty="0">
                    <a:solidFill>
                      <a:srgbClr val="C00000"/>
                    </a:solidFill>
                  </a:rPr>
                  <a:t>incerteza</a:t>
                </a:r>
                <a:r>
                  <a:rPr lang="pt-BR" noProof="0" dirty="0"/>
                  <a:t> sobre o que o outro jogador fará.</a:t>
                </a:r>
              </a:p>
            </p:txBody>
          </p:sp>
        </mc:Choice>
        <mc:Fallback xmlns="">
          <p:sp>
            <p:nvSpPr>
              <p:cNvPr id="3" name="Content Placeholder 2">
                <a:extLst>
                  <a:ext uri="{FF2B5EF4-FFF2-40B4-BE49-F238E27FC236}">
                    <a16:creationId xmlns:a16="http://schemas.microsoft.com/office/drawing/2014/main" id="{2287C6BA-DA75-4E44-828E-36A1FCD360C8}"/>
                  </a:ext>
                </a:extLst>
              </p:cNvPr>
              <p:cNvSpPr>
                <a:spLocks noGrp="1" noRot="1" noChangeAspect="1" noMove="1" noResize="1" noEditPoints="1" noAdjustHandles="1" noChangeArrowheads="1" noChangeShapeType="1" noTextEdit="1"/>
              </p:cNvSpPr>
              <p:nvPr>
                <p:ph sz="half" idx="1"/>
              </p:nvPr>
            </p:nvSpPr>
            <p:spPr>
              <a:blipFill>
                <a:blip r:embed="rId3"/>
                <a:stretch>
                  <a:fillRect l="-1059" t="-2521" r="-117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921EDF0-9EF5-40F8-A634-4C95DA813EBC}"/>
              </a:ext>
            </a:extLst>
          </p:cNvPr>
          <p:cNvSpPr>
            <a:spLocks noGrp="1"/>
          </p:cNvSpPr>
          <p:nvPr>
            <p:ph type="sldNum" sz="quarter" idx="12"/>
          </p:nvPr>
        </p:nvSpPr>
        <p:spPr/>
        <p:txBody>
          <a:bodyPr/>
          <a:lstStyle/>
          <a:p>
            <a:fld id="{AF67EEE8-F201-4410-BA13-233EFB93B646}" type="slidenum">
              <a:rPr lang="pt-BR" smtClean="0"/>
              <a:t>12</a:t>
            </a:fld>
            <a:endParaRPr lang="pt-BR"/>
          </a:p>
        </p:txBody>
      </p:sp>
      <p:sp>
        <p:nvSpPr>
          <p:cNvPr id="2" name="Footer Placeholder 1">
            <a:extLst>
              <a:ext uri="{FF2B5EF4-FFF2-40B4-BE49-F238E27FC236}">
                <a16:creationId xmlns:a16="http://schemas.microsoft.com/office/drawing/2014/main" id="{5D7CFFA0-91DD-408C-8A81-FFD3C328C247}"/>
              </a:ext>
            </a:extLst>
          </p:cNvPr>
          <p:cNvSpPr>
            <a:spLocks noGrp="1"/>
          </p:cNvSpPr>
          <p:nvPr>
            <p:ph type="ftr" sz="quarter" idx="11"/>
          </p:nvPr>
        </p:nvSpPr>
        <p:spPr/>
        <p:txBody>
          <a:bodyPr/>
          <a:lstStyle/>
          <a:p>
            <a:r>
              <a:rPr lang="pt-BR" dirty="0"/>
              <a:t>Robson Tigre </a:t>
            </a:r>
            <a:endParaRPr lang="en-US" dirty="0"/>
          </a:p>
        </p:txBody>
      </p:sp>
      <p:pic>
        <p:nvPicPr>
          <p:cNvPr id="30" name="Content Placeholder 29">
            <a:extLst>
              <a:ext uri="{FF2B5EF4-FFF2-40B4-BE49-F238E27FC236}">
                <a16:creationId xmlns:a16="http://schemas.microsoft.com/office/drawing/2014/main" id="{08AC42F5-BCA7-42F6-8468-EA07DF79E7D3}"/>
              </a:ext>
            </a:extLst>
          </p:cNvPr>
          <p:cNvPicPr>
            <a:picLocks noGrp="1" noChangeAspect="1"/>
          </p:cNvPicPr>
          <p:nvPr>
            <p:ph sz="half" idx="2"/>
          </p:nvPr>
        </p:nvPicPr>
        <p:blipFill>
          <a:blip r:embed="rId4"/>
          <a:stretch>
            <a:fillRect/>
          </a:stretch>
        </p:blipFill>
        <p:spPr>
          <a:xfrm>
            <a:off x="6722104" y="2647304"/>
            <a:ext cx="4631696" cy="1978900"/>
          </a:xfrm>
        </p:spPr>
      </p:pic>
    </p:spTree>
    <p:extLst>
      <p:ext uri="{BB962C8B-B14F-4D97-AF65-F5344CB8AC3E}">
        <p14:creationId xmlns:p14="http://schemas.microsoft.com/office/powerpoint/2010/main" val="4085079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379BF22-34BA-45FB-9679-FEC1163529BD}"/>
                  </a:ext>
                </a:extLst>
              </p:cNvPr>
              <p:cNvSpPr>
                <a:spLocks noGrp="1"/>
              </p:cNvSpPr>
              <p:nvPr>
                <p:ph idx="1"/>
              </p:nvPr>
            </p:nvSpPr>
            <p:spPr>
              <a:xfrm>
                <a:off x="838200" y="1825625"/>
                <a:ext cx="10515600" cy="4351338"/>
              </a:xfrm>
            </p:spPr>
            <p:txBody>
              <a:bodyPr>
                <a:normAutofit/>
              </a:bodyPr>
              <a:lstStyle/>
              <a:p>
                <a:pPr algn="just"/>
                <a:r>
                  <a:rPr lang="pt-BR" noProof="0" dirty="0"/>
                  <a:t>Introduziremos a noção </a:t>
                </a:r>
                <a:r>
                  <a:rPr lang="pt-BR" b="1" i="1" noProof="0" dirty="0">
                    <a:solidFill>
                      <a:srgbClr val="00B0F0"/>
                    </a:solidFill>
                  </a:rPr>
                  <a:t>estratégia mista</a:t>
                </a:r>
                <a:r>
                  <a:rPr lang="pt-BR" noProof="0" dirty="0"/>
                  <a:t>, que interpretaremos em termos da </a:t>
                </a:r>
                <a:r>
                  <a:rPr lang="pt-BR" b="1" noProof="0" dirty="0"/>
                  <a:t>incerteza</a:t>
                </a:r>
                <a:r>
                  <a:rPr lang="pt-BR" noProof="0" dirty="0"/>
                  <a:t> de um jogador com relação ao que o outro fará.</a:t>
                </a:r>
              </a:p>
              <a:p>
                <a:pPr algn="just"/>
                <a:endParaRPr lang="pt-BR" noProof="0" dirty="0"/>
              </a:p>
              <a:p>
                <a:pPr algn="just"/>
                <a:r>
                  <a:rPr lang="pt-BR" noProof="0" dirty="0"/>
                  <a:t>Uma estratégia mista do jogador </a:t>
                </a:r>
                <a14:m>
                  <m:oMath xmlns:m="http://schemas.openxmlformats.org/officeDocument/2006/math">
                    <m:r>
                      <a:rPr lang="pt-BR" b="0" i="1" noProof="0" smtClean="0">
                        <a:latin typeface="Cambria Math" panose="02040503050406030204" pitchFamily="18" charset="0"/>
                      </a:rPr>
                      <m:t>𝑖</m:t>
                    </m:r>
                  </m:oMath>
                </a14:m>
                <a:r>
                  <a:rPr lang="pt-BR" noProof="0" dirty="0"/>
                  <a:t>é uma </a:t>
                </a:r>
                <a:r>
                  <a:rPr lang="pt-BR" b="1" i="1" noProof="0" dirty="0">
                    <a:solidFill>
                      <a:srgbClr val="00B0F0"/>
                    </a:solidFill>
                  </a:rPr>
                  <a:t>distribuição de probabilidades</a:t>
                </a:r>
                <a:r>
                  <a:rPr lang="pt-BR" b="1" noProof="0" dirty="0"/>
                  <a:t> </a:t>
                </a:r>
                <a:r>
                  <a:rPr lang="pt-BR" noProof="0" dirty="0"/>
                  <a:t>sobre as estratégias </a:t>
                </a:r>
                <a14:m>
                  <m:oMath xmlns:m="http://schemas.openxmlformats.org/officeDocument/2006/math">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𝑠</m:t>
                        </m:r>
                      </m:e>
                      <m:sub>
                        <m:r>
                          <a:rPr lang="pt-BR" i="1" noProof="0" smtClean="0">
                            <a:latin typeface="Cambria Math" panose="02040503050406030204" pitchFamily="18" charset="0"/>
                          </a:rPr>
                          <m:t>𝑖</m:t>
                        </m:r>
                      </m:sub>
                    </m:sSub>
                    <m:r>
                      <a:rPr lang="pt-BR" b="0" i="1" noProof="0" smtClean="0">
                        <a:latin typeface="Cambria Math" panose="02040503050406030204" pitchFamily="18" charset="0"/>
                      </a:rPr>
                      <m:t>∈</m:t>
                    </m:r>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𝑆</m:t>
                        </m:r>
                      </m:e>
                      <m:sub>
                        <m:r>
                          <a:rPr lang="pt-BR" b="0" i="1" noProof="0" smtClean="0">
                            <a:latin typeface="Cambria Math" panose="02040503050406030204" pitchFamily="18" charset="0"/>
                          </a:rPr>
                          <m:t>𝑖</m:t>
                        </m:r>
                      </m:sub>
                    </m:sSub>
                  </m:oMath>
                </a14:m>
                <a:r>
                  <a:rPr lang="pt-BR" noProof="0" dirty="0"/>
                  <a:t> </a:t>
                </a:r>
              </a:p>
              <a:p>
                <a:pPr algn="just"/>
                <a:endParaRPr lang="pt-BR" noProof="0" dirty="0"/>
              </a:p>
              <a:p>
                <a:pPr algn="just"/>
                <a:r>
                  <a:rPr lang="pt-BR" noProof="0" dirty="0"/>
                  <a:t>De agora em diante, portanto, nos referiremos às estratégias em </a:t>
                </a:r>
                <a14:m>
                  <m:oMath xmlns:m="http://schemas.openxmlformats.org/officeDocument/2006/math">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𝑆</m:t>
                        </m:r>
                      </m:e>
                      <m:sub>
                        <m:r>
                          <a:rPr lang="pt-BR" i="1" noProof="0" smtClean="0">
                            <a:latin typeface="Cambria Math" panose="02040503050406030204" pitchFamily="18" charset="0"/>
                          </a:rPr>
                          <m:t>𝑖</m:t>
                        </m:r>
                      </m:sub>
                    </m:sSub>
                  </m:oMath>
                </a14:m>
                <a:r>
                  <a:rPr lang="pt-BR" noProof="0" dirty="0"/>
                  <a:t> como </a:t>
                </a:r>
                <a:r>
                  <a:rPr lang="pt-BR" b="1" i="1" noProof="0" dirty="0">
                    <a:solidFill>
                      <a:srgbClr val="C00000"/>
                    </a:solidFill>
                  </a:rPr>
                  <a:t>estratégias puras </a:t>
                </a:r>
                <a:r>
                  <a:rPr lang="pt-BR" noProof="0" dirty="0"/>
                  <a:t>do jogador </a:t>
                </a:r>
                <a14:m>
                  <m:oMath xmlns:m="http://schemas.openxmlformats.org/officeDocument/2006/math">
                    <m:r>
                      <a:rPr lang="pt-BR" i="1" noProof="0" smtClean="0">
                        <a:latin typeface="Cambria Math" panose="02040503050406030204" pitchFamily="18" charset="0"/>
                      </a:rPr>
                      <m:t>𝑖</m:t>
                    </m:r>
                  </m:oMath>
                </a14:m>
                <a:endParaRPr lang="pt-BR" noProof="0" dirty="0"/>
              </a:p>
            </p:txBody>
          </p:sp>
        </mc:Choice>
        <mc:Fallback xmlns="">
          <p:sp>
            <p:nvSpPr>
              <p:cNvPr id="3" name="Content Placeholder 2">
                <a:extLst>
                  <a:ext uri="{FF2B5EF4-FFF2-40B4-BE49-F238E27FC236}">
                    <a16:creationId xmlns:a16="http://schemas.microsoft.com/office/drawing/2014/main" id="{5379BF22-34BA-45FB-9679-FEC1163529BD}"/>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3"/>
                <a:stretch>
                  <a:fillRect l="-1043" t="-2241" r="-1159"/>
                </a:stretch>
              </a:blipFill>
            </p:spPr>
            <p:txBody>
              <a:bodyPr/>
              <a:lstStyle/>
              <a:p>
                <a:r>
                  <a:rPr lang="en-US">
                    <a:noFill/>
                  </a:rPr>
                  <a:t> </a:t>
                </a:r>
              </a:p>
            </p:txBody>
          </p:sp>
        </mc:Fallback>
      </mc:AlternateContent>
      <p:sp>
        <p:nvSpPr>
          <p:cNvPr id="7" name="Title 1">
            <a:extLst>
              <a:ext uri="{FF2B5EF4-FFF2-40B4-BE49-F238E27FC236}">
                <a16:creationId xmlns:a16="http://schemas.microsoft.com/office/drawing/2014/main" id="{568889C8-2D45-4013-AAEB-CBE13C825B4A}"/>
              </a:ext>
            </a:extLst>
          </p:cNvPr>
          <p:cNvSpPr>
            <a:spLocks noGrp="1"/>
          </p:cNvSpPr>
          <p:nvPr>
            <p:ph type="title"/>
          </p:nvPr>
        </p:nvSpPr>
        <p:spPr>
          <a:xfrm>
            <a:off x="838200" y="365125"/>
            <a:ext cx="10515600" cy="1325563"/>
          </a:xfrm>
        </p:spPr>
        <p:txBody>
          <a:bodyPr/>
          <a:lstStyle/>
          <a:p>
            <a:r>
              <a:rPr lang="pt-BR" b="1" noProof="0" dirty="0"/>
              <a:t>Estratégias mistas</a:t>
            </a:r>
            <a:br>
              <a:rPr lang="pt-BR" b="1" noProof="0" dirty="0"/>
            </a:br>
            <a:r>
              <a:rPr lang="pt-BR" sz="2200" b="1" noProof="0" dirty="0"/>
              <a:t>Introdução</a:t>
            </a:r>
          </a:p>
        </p:txBody>
      </p:sp>
      <p:sp>
        <p:nvSpPr>
          <p:cNvPr id="2" name="Footer Placeholder 1">
            <a:extLst>
              <a:ext uri="{FF2B5EF4-FFF2-40B4-BE49-F238E27FC236}">
                <a16:creationId xmlns:a16="http://schemas.microsoft.com/office/drawing/2014/main" id="{E7CC1E29-5BBA-4A70-A4F0-625B2CFC40EC}"/>
              </a:ext>
            </a:extLst>
          </p:cNvPr>
          <p:cNvSpPr>
            <a:spLocks noGrp="1"/>
          </p:cNvSpPr>
          <p:nvPr>
            <p:ph type="ftr" sz="quarter" idx="11"/>
          </p:nvPr>
        </p:nvSpPr>
        <p:spPr/>
        <p:txBody>
          <a:bodyPr/>
          <a:lstStyle/>
          <a:p>
            <a:r>
              <a:rPr lang="pt-BR" dirty="0"/>
              <a:t>Robson Tigre </a:t>
            </a:r>
            <a:endParaRPr lang="en-US" dirty="0"/>
          </a:p>
        </p:txBody>
      </p:sp>
      <p:sp>
        <p:nvSpPr>
          <p:cNvPr id="4" name="Slide Number Placeholder 3">
            <a:extLst>
              <a:ext uri="{FF2B5EF4-FFF2-40B4-BE49-F238E27FC236}">
                <a16:creationId xmlns:a16="http://schemas.microsoft.com/office/drawing/2014/main" id="{55614D22-6E45-400E-947C-E3A4C06C59B9}"/>
              </a:ext>
            </a:extLst>
          </p:cNvPr>
          <p:cNvSpPr>
            <a:spLocks noGrp="1"/>
          </p:cNvSpPr>
          <p:nvPr>
            <p:ph type="sldNum" sz="quarter" idx="12"/>
          </p:nvPr>
        </p:nvSpPr>
        <p:spPr/>
        <p:txBody>
          <a:bodyPr/>
          <a:lstStyle/>
          <a:p>
            <a:fld id="{AF67EEE8-F201-4410-BA13-233EFB93B646}" type="slidenum">
              <a:rPr lang="pt-BR" smtClean="0"/>
              <a:t>13</a:t>
            </a:fld>
            <a:endParaRPr lang="pt-BR"/>
          </a:p>
        </p:txBody>
      </p:sp>
    </p:spTree>
    <p:extLst>
      <p:ext uri="{BB962C8B-B14F-4D97-AF65-F5344CB8AC3E}">
        <p14:creationId xmlns:p14="http://schemas.microsoft.com/office/powerpoint/2010/main" val="35357691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FFB94D8-4C6F-49FD-B29C-29472B8BA213}"/>
                  </a:ext>
                </a:extLst>
              </p:cNvPr>
              <p:cNvSpPr>
                <a:spLocks noGrp="1"/>
              </p:cNvSpPr>
              <p:nvPr>
                <p:ph idx="1"/>
              </p:nvPr>
            </p:nvSpPr>
            <p:spPr/>
            <p:txBody>
              <a:bodyPr>
                <a:normAutofit/>
              </a:bodyPr>
              <a:lstStyle/>
              <a:p>
                <a:pPr algn="just"/>
                <a:r>
                  <a:rPr lang="pt-BR" noProof="0" dirty="0"/>
                  <a:t>Em Matching Pennies, o </a:t>
                </a:r>
                <a:r>
                  <a:rPr lang="pt-BR" b="1" i="1" noProof="0" dirty="0">
                    <a:solidFill>
                      <a:srgbClr val="C00000"/>
                    </a:solidFill>
                  </a:rPr>
                  <a:t>espaço de estratégias puras</a:t>
                </a:r>
                <a:r>
                  <a:rPr lang="pt-BR" i="1" noProof="0" dirty="0">
                    <a:solidFill>
                      <a:srgbClr val="C00000"/>
                    </a:solidFill>
                  </a:rPr>
                  <a:t> </a:t>
                </a:r>
                <a:r>
                  <a:rPr lang="pt-BR" noProof="0" dirty="0"/>
                  <a:t>do jogador </a:t>
                </a:r>
                <a14:m>
                  <m:oMath xmlns:m="http://schemas.openxmlformats.org/officeDocument/2006/math">
                    <m:r>
                      <a:rPr lang="pt-BR" b="0" i="1" noProof="0" smtClean="0">
                        <a:latin typeface="Cambria Math" panose="02040503050406030204" pitchFamily="18" charset="0"/>
                      </a:rPr>
                      <m:t>𝑖</m:t>
                    </m:r>
                  </m:oMath>
                </a14:m>
                <a:r>
                  <a:rPr lang="pt-BR" noProof="0" dirty="0"/>
                  <a:t> é </a:t>
                </a:r>
                <a14:m>
                  <m:oMath xmlns:m="http://schemas.openxmlformats.org/officeDocument/2006/math">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𝑆</m:t>
                        </m:r>
                      </m:e>
                      <m:sub>
                        <m:r>
                          <a:rPr lang="pt-BR" i="1" noProof="0" smtClean="0">
                            <a:latin typeface="Cambria Math" panose="02040503050406030204" pitchFamily="18" charset="0"/>
                          </a:rPr>
                          <m:t>𝑖</m:t>
                        </m:r>
                      </m:sub>
                    </m:sSub>
                    <m:r>
                      <a:rPr lang="pt-BR" i="1" noProof="0" smtClean="0">
                        <a:latin typeface="Cambria Math" panose="02040503050406030204" pitchFamily="18" charset="0"/>
                      </a:rPr>
                      <m:t>=</m:t>
                    </m:r>
                    <m:d>
                      <m:dPr>
                        <m:begChr m:val="{"/>
                        <m:endChr m:val="}"/>
                        <m:ctrlPr>
                          <a:rPr lang="pt-BR" i="1" noProof="0" smtClean="0">
                            <a:latin typeface="Cambria Math" panose="02040503050406030204" pitchFamily="18" charset="0"/>
                          </a:rPr>
                        </m:ctrlPr>
                      </m:dPr>
                      <m:e>
                        <m:r>
                          <a:rPr lang="pt-BR" i="1" noProof="0" smtClean="0">
                            <a:latin typeface="Cambria Math" panose="02040503050406030204" pitchFamily="18" charset="0"/>
                          </a:rPr>
                          <m:t>𝐻𝑒𝑎𝑑𝑠</m:t>
                        </m:r>
                        <m:r>
                          <a:rPr lang="pt-BR" i="1" noProof="0" smtClean="0">
                            <a:latin typeface="Cambria Math" panose="02040503050406030204" pitchFamily="18" charset="0"/>
                          </a:rPr>
                          <m:t>, </m:t>
                        </m:r>
                        <m:r>
                          <a:rPr lang="pt-BR" i="1" noProof="0" smtClean="0">
                            <a:latin typeface="Cambria Math" panose="02040503050406030204" pitchFamily="18" charset="0"/>
                          </a:rPr>
                          <m:t>𝑇𝑎𝑖𝑙𝑠</m:t>
                        </m:r>
                      </m:e>
                    </m:d>
                  </m:oMath>
                </a14:m>
                <a:endParaRPr lang="pt-BR" noProof="0" dirty="0"/>
              </a:p>
              <a:p>
                <a:pPr algn="just"/>
                <a:endParaRPr lang="pt-BR" noProof="0" dirty="0"/>
              </a:p>
              <a:p>
                <a:pPr algn="just"/>
                <a:r>
                  <a:rPr lang="pt-BR" noProof="0" dirty="0"/>
                  <a:t>A </a:t>
                </a:r>
                <a:r>
                  <a:rPr lang="pt-BR" b="1" i="1" noProof="0" dirty="0">
                    <a:solidFill>
                      <a:srgbClr val="0070C0"/>
                    </a:solidFill>
                  </a:rPr>
                  <a:t>estratégia mista </a:t>
                </a:r>
                <a:r>
                  <a:rPr lang="pt-BR" noProof="0" dirty="0"/>
                  <a:t>do jogador </a:t>
                </a:r>
                <a14:m>
                  <m:oMath xmlns:m="http://schemas.openxmlformats.org/officeDocument/2006/math">
                    <m:r>
                      <a:rPr lang="pt-BR" b="0" i="1" noProof="0" smtClean="0">
                        <a:latin typeface="Cambria Math" panose="02040503050406030204" pitchFamily="18" charset="0"/>
                      </a:rPr>
                      <m:t>𝑖</m:t>
                    </m:r>
                  </m:oMath>
                </a14:m>
                <a:r>
                  <a:rPr lang="pt-BR" noProof="0" dirty="0"/>
                  <a:t> é a </a:t>
                </a:r>
                <a:r>
                  <a:rPr lang="pt-BR" b="1" i="1" noProof="0" dirty="0">
                    <a:solidFill>
                      <a:srgbClr val="0070C0"/>
                    </a:solidFill>
                  </a:rPr>
                  <a:t>distribuição de probabilidade </a:t>
                </a:r>
                <a14:m>
                  <m:oMath xmlns:m="http://schemas.openxmlformats.org/officeDocument/2006/math">
                    <m:d>
                      <m:dPr>
                        <m:ctrlPr>
                          <a:rPr lang="pt-BR" b="0" i="1" noProof="0" smtClean="0">
                            <a:latin typeface="Cambria Math" panose="02040503050406030204" pitchFamily="18" charset="0"/>
                          </a:rPr>
                        </m:ctrlPr>
                      </m:dPr>
                      <m:e>
                        <m:r>
                          <a:rPr lang="pt-BR" b="0" i="1" noProof="0" smtClean="0">
                            <a:latin typeface="Cambria Math" panose="02040503050406030204" pitchFamily="18" charset="0"/>
                          </a:rPr>
                          <m:t>𝑞</m:t>
                        </m:r>
                        <m:r>
                          <a:rPr lang="pt-BR" b="0" i="1" noProof="0" smtClean="0">
                            <a:latin typeface="Cambria Math" panose="02040503050406030204" pitchFamily="18" charset="0"/>
                          </a:rPr>
                          <m:t>,1−</m:t>
                        </m:r>
                        <m:r>
                          <a:rPr lang="pt-BR" b="0" i="1" noProof="0" smtClean="0">
                            <a:latin typeface="Cambria Math" panose="02040503050406030204" pitchFamily="18" charset="0"/>
                          </a:rPr>
                          <m:t>𝑞</m:t>
                        </m:r>
                      </m:e>
                    </m:d>
                  </m:oMath>
                </a14:m>
                <a:r>
                  <a:rPr lang="pt-BR" noProof="0" dirty="0"/>
                  <a:t> sobre suas estratégias puras, onde </a:t>
                </a:r>
                <a14:m>
                  <m:oMath xmlns:m="http://schemas.openxmlformats.org/officeDocument/2006/math">
                    <m:r>
                      <m:rPr>
                        <m:sty m:val="p"/>
                      </m:rPr>
                      <a:rPr lang="pt-BR" b="0" i="0" noProof="0" smtClean="0">
                        <a:latin typeface="Cambria Math" panose="02040503050406030204" pitchFamily="18" charset="0"/>
                      </a:rPr>
                      <m:t>Pr</m:t>
                    </m:r>
                    <m:d>
                      <m:dPr>
                        <m:ctrlPr>
                          <a:rPr lang="pt-BR" b="0" i="1" noProof="0" smtClean="0">
                            <a:latin typeface="Cambria Math" panose="02040503050406030204" pitchFamily="18" charset="0"/>
                          </a:rPr>
                        </m:ctrlPr>
                      </m:dPr>
                      <m:e>
                        <m:r>
                          <a:rPr lang="pt-BR" i="1" noProof="0" smtClean="0">
                            <a:latin typeface="Cambria Math" panose="02040503050406030204" pitchFamily="18" charset="0"/>
                          </a:rPr>
                          <m:t>𝐻𝑒𝑎𝑑𝑠</m:t>
                        </m:r>
                      </m:e>
                    </m:d>
                    <m:r>
                      <a:rPr lang="pt-BR" b="0" i="1" noProof="0" smtClean="0">
                        <a:latin typeface="Cambria Math" panose="02040503050406030204" pitchFamily="18" charset="0"/>
                      </a:rPr>
                      <m:t>=</m:t>
                    </m:r>
                    <m:r>
                      <a:rPr lang="pt-BR" b="0" i="1" noProof="0" smtClean="0">
                        <a:latin typeface="Cambria Math" panose="02040503050406030204" pitchFamily="18" charset="0"/>
                      </a:rPr>
                      <m:t>𝑞</m:t>
                    </m:r>
                  </m:oMath>
                </a14:m>
                <a:r>
                  <a:rPr lang="pt-BR" noProof="0" dirty="0"/>
                  <a:t>, </a:t>
                </a:r>
                <a14:m>
                  <m:oMath xmlns:m="http://schemas.openxmlformats.org/officeDocument/2006/math">
                    <m:r>
                      <m:rPr>
                        <m:sty m:val="p"/>
                      </m:rPr>
                      <a:rPr lang="pt-BR" b="0" i="0" noProof="0" smtClean="0">
                        <a:latin typeface="Cambria Math" panose="02040503050406030204" pitchFamily="18" charset="0"/>
                      </a:rPr>
                      <m:t>Pr</m:t>
                    </m:r>
                    <m:d>
                      <m:dPr>
                        <m:ctrlPr>
                          <a:rPr lang="pt-BR" b="0" i="1" noProof="0" smtClean="0">
                            <a:latin typeface="Cambria Math" panose="02040503050406030204" pitchFamily="18" charset="0"/>
                          </a:rPr>
                        </m:ctrlPr>
                      </m:dPr>
                      <m:e>
                        <m:r>
                          <a:rPr lang="pt-BR" b="0" i="1" noProof="0" smtClean="0">
                            <a:latin typeface="Cambria Math" panose="02040503050406030204" pitchFamily="18" charset="0"/>
                          </a:rPr>
                          <m:t>𝑇𝑎𝑖𝑙𝑠</m:t>
                        </m:r>
                      </m:e>
                    </m:d>
                    <m:r>
                      <a:rPr lang="pt-BR" b="0" i="1" noProof="0" smtClean="0">
                        <a:latin typeface="Cambria Math" panose="02040503050406030204" pitchFamily="18" charset="0"/>
                      </a:rPr>
                      <m:t>=1−</m:t>
                    </m:r>
                    <m:r>
                      <a:rPr lang="pt-BR" b="0" i="1" noProof="0" smtClean="0">
                        <a:latin typeface="Cambria Math" panose="02040503050406030204" pitchFamily="18" charset="0"/>
                      </a:rPr>
                      <m:t>𝑞</m:t>
                    </m:r>
                  </m:oMath>
                </a14:m>
                <a:r>
                  <a:rPr lang="pt-BR" noProof="0" dirty="0"/>
                  <a:t> e </a:t>
                </a:r>
                <a14:m>
                  <m:oMath xmlns:m="http://schemas.openxmlformats.org/officeDocument/2006/math">
                    <m:r>
                      <a:rPr lang="pt-BR" b="0" i="1" noProof="0" smtClean="0">
                        <a:latin typeface="Cambria Math" panose="02040503050406030204" pitchFamily="18" charset="0"/>
                      </a:rPr>
                      <m:t>0≤</m:t>
                    </m:r>
                    <m:r>
                      <a:rPr lang="pt-BR" b="0" i="1" noProof="0" smtClean="0">
                        <a:latin typeface="Cambria Math" panose="02040503050406030204" pitchFamily="18" charset="0"/>
                      </a:rPr>
                      <m:t>𝑞</m:t>
                    </m:r>
                    <m:r>
                      <a:rPr lang="pt-BR" b="0" i="1" noProof="0" smtClean="0">
                        <a:latin typeface="Cambria Math" panose="02040503050406030204" pitchFamily="18" charset="0"/>
                      </a:rPr>
                      <m:t>≤1</m:t>
                    </m:r>
                  </m:oMath>
                </a14:m>
                <a:endParaRPr lang="pt-BR" noProof="0" dirty="0"/>
              </a:p>
              <a:p>
                <a:pPr algn="just"/>
                <a:endParaRPr lang="pt-BR" noProof="0" dirty="0"/>
              </a:p>
              <a:p>
                <a:pPr algn="just"/>
                <a:r>
                  <a:rPr lang="pt-BR" noProof="0" dirty="0"/>
                  <a:t>Note que a </a:t>
                </a:r>
                <a:r>
                  <a:rPr lang="pt-BR" b="1" i="1" noProof="0" dirty="0">
                    <a:solidFill>
                      <a:srgbClr val="0070C0"/>
                    </a:solidFill>
                  </a:rPr>
                  <a:t>estratégia mista</a:t>
                </a:r>
                <a:r>
                  <a:rPr lang="pt-BR" b="1" noProof="0" dirty="0"/>
                  <a:t> </a:t>
                </a:r>
                <a14:m>
                  <m:oMath xmlns:m="http://schemas.openxmlformats.org/officeDocument/2006/math">
                    <m:r>
                      <a:rPr lang="pt-BR" b="0" i="1" noProof="0" smtClean="0">
                        <a:latin typeface="Cambria Math" panose="02040503050406030204" pitchFamily="18" charset="0"/>
                      </a:rPr>
                      <m:t>(0,1)</m:t>
                    </m:r>
                  </m:oMath>
                </a14:m>
                <a:r>
                  <a:rPr lang="pt-BR" noProof="0" dirty="0"/>
                  <a:t> é simplesmente a </a:t>
                </a:r>
                <a:r>
                  <a:rPr lang="pt-BR" b="1" i="1" noProof="0" dirty="0">
                    <a:solidFill>
                      <a:srgbClr val="C00000"/>
                    </a:solidFill>
                  </a:rPr>
                  <a:t>estratégia pura</a:t>
                </a:r>
                <a:r>
                  <a:rPr lang="pt-BR" b="1" noProof="0" dirty="0"/>
                  <a:t> </a:t>
                </a:r>
                <a:r>
                  <a:rPr lang="pt-BR" noProof="0" dirty="0"/>
                  <a:t>de jogar </a:t>
                </a:r>
                <a14:m>
                  <m:oMath xmlns:m="http://schemas.openxmlformats.org/officeDocument/2006/math">
                    <m:r>
                      <a:rPr lang="pt-BR" b="0" i="1" noProof="0" smtClean="0">
                        <a:latin typeface="Cambria Math" panose="02040503050406030204" pitchFamily="18" charset="0"/>
                      </a:rPr>
                      <m:t>𝑇𝑎𝑖𝑙𝑠</m:t>
                    </m:r>
                  </m:oMath>
                </a14:m>
                <a:r>
                  <a:rPr lang="pt-BR" noProof="0" dirty="0"/>
                  <a:t> enquanto </a:t>
                </a:r>
                <a14:m>
                  <m:oMath xmlns:m="http://schemas.openxmlformats.org/officeDocument/2006/math">
                    <m:r>
                      <a:rPr lang="pt-BR" b="0" i="1" noProof="0" smtClean="0">
                        <a:latin typeface="Cambria Math" panose="02040503050406030204" pitchFamily="18" charset="0"/>
                      </a:rPr>
                      <m:t>(1,0)</m:t>
                    </m:r>
                  </m:oMath>
                </a14:m>
                <a:r>
                  <a:rPr lang="pt-BR" noProof="0" dirty="0"/>
                  <a:t>  é a estratégia pura de jogar </a:t>
                </a:r>
                <a14:m>
                  <m:oMath xmlns:m="http://schemas.openxmlformats.org/officeDocument/2006/math">
                    <m:r>
                      <a:rPr lang="pt-BR" i="1" noProof="0" smtClean="0">
                        <a:latin typeface="Cambria Math" panose="02040503050406030204" pitchFamily="18" charset="0"/>
                      </a:rPr>
                      <m:t>𝐻𝑒𝑎𝑑𝑠</m:t>
                    </m:r>
                  </m:oMath>
                </a14:m>
                <a:endParaRPr lang="pt-BR" noProof="0" dirty="0"/>
              </a:p>
            </p:txBody>
          </p:sp>
        </mc:Choice>
        <mc:Fallback xmlns="">
          <p:sp>
            <p:nvSpPr>
              <p:cNvPr id="3" name="Content Placeholder 2">
                <a:extLst>
                  <a:ext uri="{FF2B5EF4-FFF2-40B4-BE49-F238E27FC236}">
                    <a16:creationId xmlns:a16="http://schemas.microsoft.com/office/drawing/2014/main" id="{6FFB94D8-4C6F-49FD-B29C-29472B8BA213}"/>
                  </a:ext>
                </a:extLst>
              </p:cNvPr>
              <p:cNvSpPr>
                <a:spLocks noGrp="1" noRot="1" noChangeAspect="1" noMove="1" noResize="1" noEditPoints="1" noAdjustHandles="1" noChangeArrowheads="1" noChangeShapeType="1" noTextEdit="1"/>
              </p:cNvSpPr>
              <p:nvPr>
                <p:ph idx="1"/>
              </p:nvPr>
            </p:nvSpPr>
            <p:spPr>
              <a:blipFill>
                <a:blip r:embed="rId3"/>
                <a:stretch>
                  <a:fillRect l="-1043" t="-2241" r="-1159"/>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4D071198-F5E1-4598-A1EE-E32B582DE5B6}"/>
              </a:ext>
            </a:extLst>
          </p:cNvPr>
          <p:cNvSpPr>
            <a:spLocks noGrp="1"/>
          </p:cNvSpPr>
          <p:nvPr>
            <p:ph type="title"/>
          </p:nvPr>
        </p:nvSpPr>
        <p:spPr>
          <a:xfrm>
            <a:off x="838200" y="365125"/>
            <a:ext cx="10515600" cy="1325563"/>
          </a:xfrm>
        </p:spPr>
        <p:txBody>
          <a:bodyPr/>
          <a:lstStyle/>
          <a:p>
            <a:r>
              <a:rPr lang="pt-BR" b="1" noProof="0" dirty="0"/>
              <a:t>Estratégias mistas</a:t>
            </a:r>
            <a:br>
              <a:rPr lang="pt-BR" b="1" noProof="0" dirty="0"/>
            </a:br>
            <a:r>
              <a:rPr lang="pt-BR" sz="2200" b="1" noProof="0" dirty="0"/>
              <a:t>Introdução</a:t>
            </a:r>
            <a:endParaRPr lang="pt-BR" b="1" noProof="0" dirty="0"/>
          </a:p>
        </p:txBody>
      </p:sp>
      <p:sp>
        <p:nvSpPr>
          <p:cNvPr id="2" name="Footer Placeholder 1">
            <a:extLst>
              <a:ext uri="{FF2B5EF4-FFF2-40B4-BE49-F238E27FC236}">
                <a16:creationId xmlns:a16="http://schemas.microsoft.com/office/drawing/2014/main" id="{DB318F30-09F1-49BD-97C4-62CB7F523D33}"/>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F3584E87-44B6-4510-98A8-ED5D114B958D}"/>
              </a:ext>
            </a:extLst>
          </p:cNvPr>
          <p:cNvSpPr>
            <a:spLocks noGrp="1"/>
          </p:cNvSpPr>
          <p:nvPr>
            <p:ph type="sldNum" sz="quarter" idx="12"/>
          </p:nvPr>
        </p:nvSpPr>
        <p:spPr/>
        <p:txBody>
          <a:bodyPr/>
          <a:lstStyle/>
          <a:p>
            <a:fld id="{AF67EEE8-F201-4410-BA13-233EFB93B646}" type="slidenum">
              <a:rPr lang="pt-BR" smtClean="0"/>
              <a:t>14</a:t>
            </a:fld>
            <a:endParaRPr lang="pt-BR"/>
          </a:p>
        </p:txBody>
      </p:sp>
      <p:pic>
        <p:nvPicPr>
          <p:cNvPr id="7" name="Picture 6">
            <a:extLst>
              <a:ext uri="{FF2B5EF4-FFF2-40B4-BE49-F238E27FC236}">
                <a16:creationId xmlns:a16="http://schemas.microsoft.com/office/drawing/2014/main" id="{1491EEA0-750B-466A-8F8D-950182595A65}"/>
              </a:ext>
            </a:extLst>
          </p:cNvPr>
          <p:cNvPicPr>
            <a:picLocks noChangeAspect="1"/>
          </p:cNvPicPr>
          <p:nvPr/>
        </p:nvPicPr>
        <p:blipFill>
          <a:blip r:embed="rId4"/>
          <a:stretch>
            <a:fillRect/>
          </a:stretch>
        </p:blipFill>
        <p:spPr>
          <a:xfrm>
            <a:off x="537181" y="4970427"/>
            <a:ext cx="568787" cy="864152"/>
          </a:xfrm>
          <a:prstGeom prst="rect">
            <a:avLst/>
          </a:prstGeom>
        </p:spPr>
      </p:pic>
    </p:spTree>
    <p:extLst>
      <p:ext uri="{BB962C8B-B14F-4D97-AF65-F5344CB8AC3E}">
        <p14:creationId xmlns:p14="http://schemas.microsoft.com/office/powerpoint/2010/main" val="593403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4A33D6-E6CA-4DAA-B508-0FC96E4D67C7}"/>
              </a:ext>
            </a:extLst>
          </p:cNvPr>
          <p:cNvSpPr>
            <a:spLocks noGrp="1"/>
          </p:cNvSpPr>
          <p:nvPr>
            <p:ph idx="1"/>
          </p:nvPr>
        </p:nvSpPr>
        <p:spPr/>
        <p:txBody>
          <a:bodyPr/>
          <a:lstStyle/>
          <a:p>
            <a:pPr algn="just"/>
            <a:r>
              <a:rPr lang="pt-BR" b="0" noProof="0" dirty="0"/>
              <a:t>Como segundo exemplo de estratégias mistas, lembre-se da matriz abaixo, que vimos na “Aula 1 – Introdução”</a:t>
            </a:r>
            <a:endParaRPr lang="pt-BR" noProof="0" dirty="0"/>
          </a:p>
        </p:txBody>
      </p:sp>
      <p:pic>
        <p:nvPicPr>
          <p:cNvPr id="5" name="Content Placeholder 4" descr="A screenshot of a cell phone&#10;&#10;Description automatically generated">
            <a:extLst>
              <a:ext uri="{FF2B5EF4-FFF2-40B4-BE49-F238E27FC236}">
                <a16:creationId xmlns:a16="http://schemas.microsoft.com/office/drawing/2014/main" id="{02FC5D9D-46E1-4BBC-8759-32CEAAA293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1757" y="3068224"/>
            <a:ext cx="6268325" cy="2362530"/>
          </a:xfrm>
          <a:prstGeom prst="rect">
            <a:avLst/>
          </a:prstGeom>
        </p:spPr>
      </p:pic>
      <p:sp>
        <p:nvSpPr>
          <p:cNvPr id="6" name="Title 1">
            <a:extLst>
              <a:ext uri="{FF2B5EF4-FFF2-40B4-BE49-F238E27FC236}">
                <a16:creationId xmlns:a16="http://schemas.microsoft.com/office/drawing/2014/main" id="{DC4E7032-A5BE-44D3-BDAD-25B6111BAE9A}"/>
              </a:ext>
            </a:extLst>
          </p:cNvPr>
          <p:cNvSpPr>
            <a:spLocks noGrp="1"/>
          </p:cNvSpPr>
          <p:nvPr>
            <p:ph type="title"/>
          </p:nvPr>
        </p:nvSpPr>
        <p:spPr>
          <a:xfrm>
            <a:off x="838200" y="365125"/>
            <a:ext cx="10515600" cy="1325563"/>
          </a:xfrm>
        </p:spPr>
        <p:txBody>
          <a:bodyPr/>
          <a:lstStyle/>
          <a:p>
            <a:r>
              <a:rPr lang="pt-BR" b="1" noProof="0" dirty="0"/>
              <a:t>Estratégias mistas</a:t>
            </a:r>
            <a:br>
              <a:rPr lang="pt-BR" b="1" noProof="0" dirty="0"/>
            </a:br>
            <a:r>
              <a:rPr lang="pt-BR" sz="2200" b="1" noProof="0" dirty="0"/>
              <a:t>Introdução</a:t>
            </a:r>
            <a:endParaRPr lang="pt-BR" b="1" noProof="0" dirty="0"/>
          </a:p>
        </p:txBody>
      </p:sp>
      <p:sp>
        <p:nvSpPr>
          <p:cNvPr id="2" name="Footer Placeholder 1">
            <a:extLst>
              <a:ext uri="{FF2B5EF4-FFF2-40B4-BE49-F238E27FC236}">
                <a16:creationId xmlns:a16="http://schemas.microsoft.com/office/drawing/2014/main" id="{399A686C-865F-4696-B17F-3806AA5D564C}"/>
              </a:ext>
            </a:extLst>
          </p:cNvPr>
          <p:cNvSpPr>
            <a:spLocks noGrp="1"/>
          </p:cNvSpPr>
          <p:nvPr>
            <p:ph type="ftr" sz="quarter" idx="11"/>
          </p:nvPr>
        </p:nvSpPr>
        <p:spPr/>
        <p:txBody>
          <a:bodyPr/>
          <a:lstStyle/>
          <a:p>
            <a:r>
              <a:rPr lang="pt-BR" dirty="0"/>
              <a:t>Robson Tigre </a:t>
            </a:r>
            <a:endParaRPr lang="en-US" dirty="0"/>
          </a:p>
        </p:txBody>
      </p:sp>
      <p:sp>
        <p:nvSpPr>
          <p:cNvPr id="4" name="Slide Number Placeholder 3">
            <a:extLst>
              <a:ext uri="{FF2B5EF4-FFF2-40B4-BE49-F238E27FC236}">
                <a16:creationId xmlns:a16="http://schemas.microsoft.com/office/drawing/2014/main" id="{A6C6148B-990A-4E7B-AABE-CEFF79E6C28D}"/>
              </a:ext>
            </a:extLst>
          </p:cNvPr>
          <p:cNvSpPr>
            <a:spLocks noGrp="1"/>
          </p:cNvSpPr>
          <p:nvPr>
            <p:ph type="sldNum" sz="quarter" idx="12"/>
          </p:nvPr>
        </p:nvSpPr>
        <p:spPr/>
        <p:txBody>
          <a:bodyPr/>
          <a:lstStyle/>
          <a:p>
            <a:fld id="{AF67EEE8-F201-4410-BA13-233EFB93B646}" type="slidenum">
              <a:rPr lang="pt-BR" smtClean="0"/>
              <a:t>15</a:t>
            </a:fld>
            <a:endParaRPr lang="pt-BR"/>
          </a:p>
        </p:txBody>
      </p:sp>
    </p:spTree>
    <p:extLst>
      <p:ext uri="{BB962C8B-B14F-4D97-AF65-F5344CB8AC3E}">
        <p14:creationId xmlns:p14="http://schemas.microsoft.com/office/powerpoint/2010/main" val="3101963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69C70-EBA9-4160-9633-3439E4775D97}"/>
              </a:ext>
            </a:extLst>
          </p:cNvPr>
          <p:cNvSpPr>
            <a:spLocks noGrp="1"/>
          </p:cNvSpPr>
          <p:nvPr>
            <p:ph type="title"/>
          </p:nvPr>
        </p:nvSpPr>
        <p:spPr/>
        <p:txBody>
          <a:bodyPr/>
          <a:lstStyle/>
          <a:p>
            <a:r>
              <a:rPr lang="pt-BR" b="1" noProof="0" dirty="0"/>
              <a:t>Estratégias mistas</a:t>
            </a:r>
            <a:br>
              <a:rPr lang="pt-BR" b="1" noProof="0" dirty="0"/>
            </a:br>
            <a:r>
              <a:rPr lang="pt-BR" sz="2200" b="1" noProof="0" dirty="0"/>
              <a:t>Introdução</a:t>
            </a:r>
            <a:endParaRPr lang="pt-BR" noProof="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CF30FFD-31BE-4D25-AD6D-BD3ED4C20673}"/>
                  </a:ext>
                </a:extLst>
              </p:cNvPr>
              <p:cNvSpPr>
                <a:spLocks noGrp="1"/>
              </p:cNvSpPr>
              <p:nvPr>
                <p:ph idx="1"/>
              </p:nvPr>
            </p:nvSpPr>
            <p:spPr/>
            <p:txBody>
              <a:bodyPr>
                <a:normAutofit fontScale="92500" lnSpcReduction="10000"/>
              </a:bodyPr>
              <a:lstStyle/>
              <a:p>
                <a:pPr algn="just">
                  <a:lnSpc>
                    <a:spcPct val="100000"/>
                  </a:lnSpc>
                </a:pPr>
                <a:r>
                  <a:rPr lang="pt-BR" noProof="0" dirty="0"/>
                  <a:t>O jogador 2 tem como estratégias puras </a:t>
                </a:r>
                <a14:m>
                  <m:oMath xmlns:m="http://schemas.openxmlformats.org/officeDocument/2006/math">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𝑆</m:t>
                        </m:r>
                      </m:e>
                      <m:sub>
                        <m:r>
                          <a:rPr lang="pt-BR" b="0" i="1" noProof="0" smtClean="0">
                            <a:latin typeface="Cambria Math" panose="02040503050406030204" pitchFamily="18" charset="0"/>
                          </a:rPr>
                          <m:t>2</m:t>
                        </m:r>
                      </m:sub>
                    </m:sSub>
                    <m:r>
                      <a:rPr lang="pt-BR" b="0" i="1" noProof="0" smtClean="0">
                        <a:latin typeface="Cambria Math" panose="02040503050406030204" pitchFamily="18" charset="0"/>
                      </a:rPr>
                      <m:t>=</m:t>
                    </m:r>
                    <m:d>
                      <m:dPr>
                        <m:begChr m:val="{"/>
                        <m:endChr m:val="}"/>
                        <m:ctrlPr>
                          <a:rPr lang="pt-BR" b="0" i="1" noProof="0" smtClean="0">
                            <a:latin typeface="Cambria Math" panose="02040503050406030204" pitchFamily="18" charset="0"/>
                          </a:rPr>
                        </m:ctrlPr>
                      </m:dPr>
                      <m:e>
                        <m:r>
                          <a:rPr lang="pt-BR" b="0" i="1" noProof="0" smtClean="0">
                            <a:latin typeface="Cambria Math" panose="02040503050406030204" pitchFamily="18" charset="0"/>
                          </a:rPr>
                          <m:t>𝐿𝑒𝑓𝑡</m:t>
                        </m:r>
                        <m:r>
                          <a:rPr lang="pt-BR" b="0" i="1" noProof="0" smtClean="0">
                            <a:latin typeface="Cambria Math" panose="02040503050406030204" pitchFamily="18" charset="0"/>
                          </a:rPr>
                          <m:t>,</m:t>
                        </m:r>
                        <m:r>
                          <a:rPr lang="pt-BR" b="0" i="1" noProof="0" smtClean="0">
                            <a:latin typeface="Cambria Math" panose="02040503050406030204" pitchFamily="18" charset="0"/>
                          </a:rPr>
                          <m:t>𝑀𝑖𝑑𝑑𝑙𝑒</m:t>
                        </m:r>
                        <m:r>
                          <a:rPr lang="pt-BR" b="0" i="1" noProof="0" smtClean="0">
                            <a:latin typeface="Cambria Math" panose="02040503050406030204" pitchFamily="18" charset="0"/>
                          </a:rPr>
                          <m:t>, </m:t>
                        </m:r>
                        <m:r>
                          <a:rPr lang="pt-BR" b="0" i="1" noProof="0" smtClean="0">
                            <a:latin typeface="Cambria Math" panose="02040503050406030204" pitchFamily="18" charset="0"/>
                          </a:rPr>
                          <m:t>𝑅𝑖𝑔h𝑡</m:t>
                        </m:r>
                      </m:e>
                    </m:d>
                  </m:oMath>
                </a14:m>
                <a:r>
                  <a:rPr lang="pt-BR" noProof="0" dirty="0"/>
                  <a:t>.</a:t>
                </a:r>
              </a:p>
              <a:p>
                <a:pPr algn="just">
                  <a:lnSpc>
                    <a:spcPct val="100000"/>
                  </a:lnSpc>
                </a:pPr>
                <a:endParaRPr lang="pt-BR" noProof="0" dirty="0"/>
              </a:p>
              <a:p>
                <a:pPr algn="just">
                  <a:lnSpc>
                    <a:spcPct val="100000"/>
                  </a:lnSpc>
                </a:pPr>
                <a:r>
                  <a:rPr lang="pt-BR" noProof="0" dirty="0"/>
                  <a:t>Uma estratégia mista de 2 é a distribuição de probabilidade </a:t>
                </a:r>
                <a14:m>
                  <m:oMath xmlns:m="http://schemas.openxmlformats.org/officeDocument/2006/math">
                    <m:d>
                      <m:dPr>
                        <m:ctrlPr>
                          <a:rPr lang="pt-BR" b="0" i="1" noProof="0" smtClean="0">
                            <a:latin typeface="Cambria Math" panose="02040503050406030204" pitchFamily="18" charset="0"/>
                          </a:rPr>
                        </m:ctrlPr>
                      </m:dPr>
                      <m:e>
                        <m:r>
                          <a:rPr lang="pt-BR" b="0" i="1" noProof="0" smtClean="0">
                            <a:latin typeface="Cambria Math" panose="02040503050406030204" pitchFamily="18" charset="0"/>
                          </a:rPr>
                          <m:t>𝑞</m:t>
                        </m:r>
                        <m:r>
                          <a:rPr lang="pt-BR" b="0" i="1" noProof="0" smtClean="0">
                            <a:latin typeface="Cambria Math" panose="02040503050406030204" pitchFamily="18" charset="0"/>
                          </a:rPr>
                          <m:t>,</m:t>
                        </m:r>
                        <m:r>
                          <a:rPr lang="pt-BR" b="0" i="1" noProof="0" smtClean="0">
                            <a:latin typeface="Cambria Math" panose="02040503050406030204" pitchFamily="18" charset="0"/>
                          </a:rPr>
                          <m:t>𝑟</m:t>
                        </m:r>
                        <m:r>
                          <a:rPr lang="pt-BR" b="0" i="1" noProof="0" smtClean="0">
                            <a:latin typeface="Cambria Math" panose="02040503050406030204" pitchFamily="18" charset="0"/>
                          </a:rPr>
                          <m:t>,1−</m:t>
                        </m:r>
                        <m:r>
                          <a:rPr lang="pt-BR" b="0" i="1" noProof="0" smtClean="0">
                            <a:latin typeface="Cambria Math" panose="02040503050406030204" pitchFamily="18" charset="0"/>
                          </a:rPr>
                          <m:t>𝑞</m:t>
                        </m:r>
                        <m:r>
                          <a:rPr lang="pt-BR" b="0" i="1" noProof="0" smtClean="0">
                            <a:latin typeface="Cambria Math" panose="02040503050406030204" pitchFamily="18" charset="0"/>
                          </a:rPr>
                          <m:t>−</m:t>
                        </m:r>
                        <m:r>
                          <a:rPr lang="pt-BR" b="0" i="1" noProof="0" smtClean="0">
                            <a:latin typeface="Cambria Math" panose="02040503050406030204" pitchFamily="18" charset="0"/>
                          </a:rPr>
                          <m:t>𝑟</m:t>
                        </m:r>
                      </m:e>
                    </m:d>
                  </m:oMath>
                </a14:m>
                <a:r>
                  <a:rPr lang="pt-BR" noProof="0" dirty="0"/>
                  <a:t>, onde </a:t>
                </a:r>
                <a14:m>
                  <m:oMath xmlns:m="http://schemas.openxmlformats.org/officeDocument/2006/math">
                    <m:func>
                      <m:funcPr>
                        <m:ctrlPr>
                          <a:rPr lang="pt-BR" b="0" i="1" noProof="0" smtClean="0">
                            <a:latin typeface="Cambria Math" panose="02040503050406030204" pitchFamily="18" charset="0"/>
                          </a:rPr>
                        </m:ctrlPr>
                      </m:funcPr>
                      <m:fName>
                        <m:r>
                          <m:rPr>
                            <m:sty m:val="p"/>
                          </m:rPr>
                          <a:rPr lang="pt-BR" b="0" i="0" noProof="0" smtClean="0">
                            <a:latin typeface="Cambria Math" panose="02040503050406030204" pitchFamily="18" charset="0"/>
                          </a:rPr>
                          <m:t>Pr</m:t>
                        </m:r>
                      </m:fName>
                      <m:e>
                        <m:d>
                          <m:dPr>
                            <m:ctrlPr>
                              <a:rPr lang="pt-BR" b="0" i="1" noProof="0" smtClean="0">
                                <a:latin typeface="Cambria Math" panose="02040503050406030204" pitchFamily="18" charset="0"/>
                              </a:rPr>
                            </m:ctrlPr>
                          </m:dPr>
                          <m:e>
                            <m:r>
                              <a:rPr lang="pt-BR" b="0" i="1" noProof="0" smtClean="0">
                                <a:latin typeface="Cambria Math" panose="02040503050406030204" pitchFamily="18" charset="0"/>
                              </a:rPr>
                              <m:t>𝐿𝑒𝑓𝑡</m:t>
                            </m:r>
                          </m:e>
                        </m:d>
                      </m:e>
                    </m:func>
                    <m:r>
                      <a:rPr lang="pt-BR" b="0" i="1" noProof="0" smtClean="0">
                        <a:latin typeface="Cambria Math" panose="02040503050406030204" pitchFamily="18" charset="0"/>
                      </a:rPr>
                      <m:t>=</m:t>
                    </m:r>
                    <m:r>
                      <a:rPr lang="pt-BR" b="0" i="1" noProof="0" smtClean="0">
                        <a:latin typeface="Cambria Math" panose="02040503050406030204" pitchFamily="18" charset="0"/>
                      </a:rPr>
                      <m:t>𝑞</m:t>
                    </m:r>
                  </m:oMath>
                </a14:m>
                <a:r>
                  <a:rPr lang="pt-BR" noProof="0" dirty="0"/>
                  <a:t>, </a:t>
                </a:r>
                <a14:m>
                  <m:oMath xmlns:m="http://schemas.openxmlformats.org/officeDocument/2006/math">
                    <m:func>
                      <m:funcPr>
                        <m:ctrlPr>
                          <a:rPr lang="pt-BR" b="0" i="1" noProof="0" smtClean="0">
                            <a:latin typeface="Cambria Math" panose="02040503050406030204" pitchFamily="18" charset="0"/>
                          </a:rPr>
                        </m:ctrlPr>
                      </m:funcPr>
                      <m:fName>
                        <m:r>
                          <m:rPr>
                            <m:sty m:val="p"/>
                          </m:rPr>
                          <a:rPr lang="pt-BR" b="0" i="0" noProof="0" smtClean="0">
                            <a:latin typeface="Cambria Math" panose="02040503050406030204" pitchFamily="18" charset="0"/>
                          </a:rPr>
                          <m:t>Pr</m:t>
                        </m:r>
                      </m:fName>
                      <m:e>
                        <m:d>
                          <m:dPr>
                            <m:ctrlPr>
                              <a:rPr lang="pt-BR" b="0" i="1" noProof="0" smtClean="0">
                                <a:latin typeface="Cambria Math" panose="02040503050406030204" pitchFamily="18" charset="0"/>
                              </a:rPr>
                            </m:ctrlPr>
                          </m:dPr>
                          <m:e>
                            <m:r>
                              <a:rPr lang="pt-BR" b="0" i="1" noProof="0" smtClean="0">
                                <a:latin typeface="Cambria Math" panose="02040503050406030204" pitchFamily="18" charset="0"/>
                              </a:rPr>
                              <m:t>𝑀𝑖𝑑𝑑𝑙𝑒</m:t>
                            </m:r>
                          </m:e>
                        </m:d>
                      </m:e>
                    </m:func>
                    <m:r>
                      <a:rPr lang="pt-BR" b="0" i="1" noProof="0" smtClean="0">
                        <a:latin typeface="Cambria Math" panose="02040503050406030204" pitchFamily="18" charset="0"/>
                      </a:rPr>
                      <m:t>=</m:t>
                    </m:r>
                    <m:r>
                      <a:rPr lang="pt-BR" b="0" i="1" noProof="0" smtClean="0">
                        <a:latin typeface="Cambria Math" panose="02040503050406030204" pitchFamily="18" charset="0"/>
                      </a:rPr>
                      <m:t>𝑟</m:t>
                    </m:r>
                  </m:oMath>
                </a14:m>
                <a:r>
                  <a:rPr lang="pt-BR" noProof="0" dirty="0"/>
                  <a:t> e </a:t>
                </a:r>
                <a14:m>
                  <m:oMath xmlns:m="http://schemas.openxmlformats.org/officeDocument/2006/math">
                    <m:func>
                      <m:funcPr>
                        <m:ctrlPr>
                          <a:rPr lang="pt-BR" b="0" i="1" noProof="0" smtClean="0">
                            <a:latin typeface="Cambria Math" panose="02040503050406030204" pitchFamily="18" charset="0"/>
                          </a:rPr>
                        </m:ctrlPr>
                      </m:funcPr>
                      <m:fName>
                        <m:r>
                          <m:rPr>
                            <m:sty m:val="p"/>
                          </m:rPr>
                          <a:rPr lang="pt-BR" b="0" i="0" noProof="0" smtClean="0">
                            <a:latin typeface="Cambria Math" panose="02040503050406030204" pitchFamily="18" charset="0"/>
                          </a:rPr>
                          <m:t>Pr</m:t>
                        </m:r>
                      </m:fName>
                      <m:e>
                        <m:d>
                          <m:dPr>
                            <m:ctrlPr>
                              <a:rPr lang="pt-BR" b="0" i="1" noProof="0" smtClean="0">
                                <a:latin typeface="Cambria Math" panose="02040503050406030204" pitchFamily="18" charset="0"/>
                              </a:rPr>
                            </m:ctrlPr>
                          </m:dPr>
                          <m:e>
                            <m:r>
                              <a:rPr lang="pt-BR" b="0" i="1" noProof="0" smtClean="0">
                                <a:latin typeface="Cambria Math" panose="02040503050406030204" pitchFamily="18" charset="0"/>
                              </a:rPr>
                              <m:t>𝑅𝑖𝑔h𝑡</m:t>
                            </m:r>
                          </m:e>
                        </m:d>
                      </m:e>
                    </m:func>
                    <m:r>
                      <a:rPr lang="pt-BR" b="0" i="1" noProof="0" smtClean="0">
                        <a:latin typeface="Cambria Math" panose="02040503050406030204" pitchFamily="18" charset="0"/>
                      </a:rPr>
                      <m:t>=1−</m:t>
                    </m:r>
                    <m:r>
                      <a:rPr lang="pt-BR" b="0" i="1" noProof="0" smtClean="0">
                        <a:latin typeface="Cambria Math" panose="02040503050406030204" pitchFamily="18" charset="0"/>
                      </a:rPr>
                      <m:t>𝑞</m:t>
                    </m:r>
                    <m:r>
                      <a:rPr lang="pt-BR" b="0" i="1" noProof="0" smtClean="0">
                        <a:latin typeface="Cambria Math" panose="02040503050406030204" pitchFamily="18" charset="0"/>
                      </a:rPr>
                      <m:t>−</m:t>
                    </m:r>
                    <m:r>
                      <a:rPr lang="pt-BR" b="0" i="1" noProof="0" smtClean="0">
                        <a:latin typeface="Cambria Math" panose="02040503050406030204" pitchFamily="18" charset="0"/>
                      </a:rPr>
                      <m:t>𝑟</m:t>
                    </m:r>
                  </m:oMath>
                </a14:m>
                <a:r>
                  <a:rPr lang="pt-BR" noProof="0" dirty="0"/>
                  <a:t>. </a:t>
                </a:r>
                <a:r>
                  <a:rPr lang="pt-BR" dirty="0"/>
                  <a:t>Com</a:t>
                </a:r>
                <a:r>
                  <a:rPr lang="pt-BR" noProof="0" dirty="0"/>
                  <a:t> </a:t>
                </a:r>
                <a14:m>
                  <m:oMath xmlns:m="http://schemas.openxmlformats.org/officeDocument/2006/math">
                    <m:r>
                      <a:rPr lang="pt-BR" b="0" i="1" noProof="0" smtClean="0">
                        <a:latin typeface="Cambria Math" panose="02040503050406030204" pitchFamily="18" charset="0"/>
                      </a:rPr>
                      <m:t>0≤</m:t>
                    </m:r>
                    <m:r>
                      <a:rPr lang="pt-BR" b="0" i="1" noProof="0" smtClean="0">
                        <a:latin typeface="Cambria Math" panose="02040503050406030204" pitchFamily="18" charset="0"/>
                      </a:rPr>
                      <m:t>𝑞</m:t>
                    </m:r>
                    <m:r>
                      <a:rPr lang="pt-BR" b="0" i="1" noProof="0" smtClean="0">
                        <a:latin typeface="Cambria Math" panose="02040503050406030204" pitchFamily="18" charset="0"/>
                      </a:rPr>
                      <m:t>≤1</m:t>
                    </m:r>
                  </m:oMath>
                </a14:m>
                <a:r>
                  <a:rPr lang="pt-BR" noProof="0" dirty="0"/>
                  <a:t>, </a:t>
                </a:r>
                <a14:m>
                  <m:oMath xmlns:m="http://schemas.openxmlformats.org/officeDocument/2006/math">
                    <m:r>
                      <a:rPr lang="pt-BR" b="0" i="1" noProof="0" smtClean="0">
                        <a:latin typeface="Cambria Math" panose="02040503050406030204" pitchFamily="18" charset="0"/>
                      </a:rPr>
                      <m:t>0≤</m:t>
                    </m:r>
                    <m:r>
                      <a:rPr lang="pt-BR" b="0" i="1" noProof="0" smtClean="0">
                        <a:latin typeface="Cambria Math" panose="02040503050406030204" pitchFamily="18" charset="0"/>
                      </a:rPr>
                      <m:t>𝑟</m:t>
                    </m:r>
                    <m:r>
                      <a:rPr lang="pt-BR" b="0" i="1" noProof="0" smtClean="0">
                        <a:latin typeface="Cambria Math" panose="02040503050406030204" pitchFamily="18" charset="0"/>
                      </a:rPr>
                      <m:t>≤1</m:t>
                    </m:r>
                  </m:oMath>
                </a14:m>
                <a:r>
                  <a:rPr lang="pt-BR" noProof="0" dirty="0"/>
                  <a:t>, </a:t>
                </a:r>
                <a14:m>
                  <m:oMath xmlns:m="http://schemas.openxmlformats.org/officeDocument/2006/math">
                    <m:r>
                      <a:rPr lang="pt-BR" b="0" i="0" noProof="0" smtClean="0">
                        <a:latin typeface="Cambria Math" panose="02040503050406030204" pitchFamily="18" charset="0"/>
                      </a:rPr>
                      <m:t> </m:t>
                    </m:r>
                    <m:r>
                      <a:rPr lang="pt-BR" b="0" i="1" noProof="0" smtClean="0">
                        <a:latin typeface="Cambria Math" panose="02040503050406030204" pitchFamily="18" charset="0"/>
                      </a:rPr>
                      <m:t>0≤</m:t>
                    </m:r>
                    <m:r>
                      <a:rPr lang="pt-BR" b="0" i="1" noProof="0" smtClean="0">
                        <a:latin typeface="Cambria Math" panose="02040503050406030204" pitchFamily="18" charset="0"/>
                      </a:rPr>
                      <m:t>𝑞</m:t>
                    </m:r>
                    <m:r>
                      <a:rPr lang="pt-BR" b="0" i="1" noProof="0" smtClean="0">
                        <a:latin typeface="Cambria Math" panose="02040503050406030204" pitchFamily="18" charset="0"/>
                      </a:rPr>
                      <m:t>+</m:t>
                    </m:r>
                    <m:r>
                      <a:rPr lang="pt-BR" b="0" i="1" noProof="0" smtClean="0">
                        <a:latin typeface="Cambria Math" panose="02040503050406030204" pitchFamily="18" charset="0"/>
                      </a:rPr>
                      <m:t>𝑟</m:t>
                    </m:r>
                    <m:r>
                      <a:rPr lang="pt-BR" b="0" i="1" noProof="0" smtClean="0">
                        <a:latin typeface="Cambria Math" panose="02040503050406030204" pitchFamily="18" charset="0"/>
                      </a:rPr>
                      <m:t>≤1</m:t>
                    </m:r>
                  </m:oMath>
                </a14:m>
                <a:r>
                  <a:rPr lang="pt-BR" noProof="0" dirty="0"/>
                  <a:t>.</a:t>
                </a:r>
              </a:p>
              <a:p>
                <a:pPr algn="just">
                  <a:lnSpc>
                    <a:spcPct val="100000"/>
                  </a:lnSpc>
                </a:pPr>
                <a:endParaRPr lang="pt-BR" noProof="0" dirty="0"/>
              </a:p>
              <a:p>
                <a:pPr algn="just">
                  <a:lnSpc>
                    <a:spcPct val="100000"/>
                  </a:lnSpc>
                </a:pPr>
                <a:r>
                  <a:rPr lang="pt-BR" noProof="0" dirty="0"/>
                  <a:t> Nesse jogo, a estratégia mista </a:t>
                </a:r>
                <a14:m>
                  <m:oMath xmlns:m="http://schemas.openxmlformats.org/officeDocument/2006/math">
                    <m:d>
                      <m:dPr>
                        <m:ctrlPr>
                          <a:rPr lang="pt-BR" b="0" i="1" noProof="0" smtClean="0">
                            <a:latin typeface="Cambria Math" panose="02040503050406030204" pitchFamily="18" charset="0"/>
                          </a:rPr>
                        </m:ctrlPr>
                      </m:dPr>
                      <m:e>
                        <m:f>
                          <m:fPr>
                            <m:ctrlPr>
                              <a:rPr lang="pt-BR" b="0" i="1" noProof="0" smtClean="0">
                                <a:latin typeface="Cambria Math" panose="02040503050406030204" pitchFamily="18" charset="0"/>
                              </a:rPr>
                            </m:ctrlPr>
                          </m:fPr>
                          <m:num>
                            <m:r>
                              <a:rPr lang="pt-BR" b="0" i="1" noProof="0" smtClean="0">
                                <a:latin typeface="Cambria Math" panose="02040503050406030204" pitchFamily="18" charset="0"/>
                              </a:rPr>
                              <m:t>1</m:t>
                            </m:r>
                          </m:num>
                          <m:den>
                            <m:r>
                              <a:rPr lang="pt-BR" b="0" i="1" noProof="0" smtClean="0">
                                <a:latin typeface="Cambria Math" panose="02040503050406030204" pitchFamily="18" charset="0"/>
                              </a:rPr>
                              <m:t>3</m:t>
                            </m:r>
                          </m:den>
                        </m:f>
                        <m:r>
                          <a:rPr lang="pt-BR" b="0" i="1" noProof="0" smtClean="0">
                            <a:latin typeface="Cambria Math" panose="02040503050406030204" pitchFamily="18" charset="0"/>
                          </a:rPr>
                          <m:t>,</m:t>
                        </m:r>
                        <m:f>
                          <m:fPr>
                            <m:ctrlPr>
                              <a:rPr lang="pt-BR" b="0" i="1" noProof="0" smtClean="0">
                                <a:latin typeface="Cambria Math" panose="02040503050406030204" pitchFamily="18" charset="0"/>
                              </a:rPr>
                            </m:ctrlPr>
                          </m:fPr>
                          <m:num>
                            <m:r>
                              <a:rPr lang="pt-BR" b="0" i="1" noProof="0" smtClean="0">
                                <a:latin typeface="Cambria Math" panose="02040503050406030204" pitchFamily="18" charset="0"/>
                              </a:rPr>
                              <m:t>1</m:t>
                            </m:r>
                          </m:num>
                          <m:den>
                            <m:r>
                              <a:rPr lang="pt-BR" b="0" i="1" noProof="0" smtClean="0">
                                <a:latin typeface="Cambria Math" panose="02040503050406030204" pitchFamily="18" charset="0"/>
                              </a:rPr>
                              <m:t>3</m:t>
                            </m:r>
                          </m:den>
                        </m:f>
                        <m:r>
                          <a:rPr lang="pt-BR" b="0" i="1" noProof="0" smtClean="0">
                            <a:latin typeface="Cambria Math" panose="02040503050406030204" pitchFamily="18" charset="0"/>
                          </a:rPr>
                          <m:t>,</m:t>
                        </m:r>
                        <m:f>
                          <m:fPr>
                            <m:ctrlPr>
                              <a:rPr lang="pt-BR" b="0" i="1" noProof="0" smtClean="0">
                                <a:latin typeface="Cambria Math" panose="02040503050406030204" pitchFamily="18" charset="0"/>
                              </a:rPr>
                            </m:ctrlPr>
                          </m:fPr>
                          <m:num>
                            <m:r>
                              <a:rPr lang="pt-BR" b="0" i="1" noProof="0" smtClean="0">
                                <a:latin typeface="Cambria Math" panose="02040503050406030204" pitchFamily="18" charset="0"/>
                              </a:rPr>
                              <m:t>1</m:t>
                            </m:r>
                          </m:num>
                          <m:den>
                            <m:r>
                              <a:rPr lang="pt-BR" b="0" i="1" noProof="0" smtClean="0">
                                <a:latin typeface="Cambria Math" panose="02040503050406030204" pitchFamily="18" charset="0"/>
                              </a:rPr>
                              <m:t>3</m:t>
                            </m:r>
                          </m:den>
                        </m:f>
                      </m:e>
                    </m:d>
                  </m:oMath>
                </a14:m>
                <a:r>
                  <a:rPr lang="pt-BR" noProof="0" dirty="0"/>
                  <a:t> atribui igual probabilidade a </a:t>
                </a:r>
                <a14:m>
                  <m:oMath xmlns:m="http://schemas.openxmlformats.org/officeDocument/2006/math">
                    <m:r>
                      <a:rPr lang="pt-BR" b="0" i="1" noProof="0" smtClean="0">
                        <a:latin typeface="Cambria Math" panose="02040503050406030204" pitchFamily="18" charset="0"/>
                      </a:rPr>
                      <m:t>𝐿𝑒𝑓𝑡</m:t>
                    </m:r>
                  </m:oMath>
                </a14:m>
                <a:r>
                  <a:rPr lang="pt-BR" noProof="0" dirty="0"/>
                  <a:t>, </a:t>
                </a:r>
                <a14:m>
                  <m:oMath xmlns:m="http://schemas.openxmlformats.org/officeDocument/2006/math">
                    <m:r>
                      <a:rPr lang="pt-BR" b="0" i="1" noProof="0" smtClean="0">
                        <a:latin typeface="Cambria Math" panose="02040503050406030204" pitchFamily="18" charset="0"/>
                      </a:rPr>
                      <m:t>𝑀𝑖𝑑𝑑𝑙𝑒</m:t>
                    </m:r>
                  </m:oMath>
                </a14:m>
                <a:r>
                  <a:rPr lang="pt-BR" noProof="0" dirty="0"/>
                  <a:t> e </a:t>
                </a:r>
                <a14:m>
                  <m:oMath xmlns:m="http://schemas.openxmlformats.org/officeDocument/2006/math">
                    <m:r>
                      <a:rPr lang="pt-BR" b="0" i="1" noProof="0" smtClean="0">
                        <a:latin typeface="Cambria Math" panose="02040503050406030204" pitchFamily="18" charset="0"/>
                      </a:rPr>
                      <m:t>𝑅𝑖𝑔h𝑡</m:t>
                    </m:r>
                  </m:oMath>
                </a14:m>
                <a:r>
                  <a:rPr lang="pt-BR" noProof="0" dirty="0"/>
                  <a:t>, enquanto </a:t>
                </a:r>
                <a14:m>
                  <m:oMath xmlns:m="http://schemas.openxmlformats.org/officeDocument/2006/math">
                    <m:d>
                      <m:dPr>
                        <m:ctrlPr>
                          <a:rPr lang="pt-BR" b="0" i="1" noProof="0" smtClean="0">
                            <a:latin typeface="Cambria Math" panose="02040503050406030204" pitchFamily="18" charset="0"/>
                          </a:rPr>
                        </m:ctrlPr>
                      </m:dPr>
                      <m:e>
                        <m:f>
                          <m:fPr>
                            <m:ctrlPr>
                              <a:rPr lang="pt-BR" b="0" i="1" noProof="0" smtClean="0">
                                <a:latin typeface="Cambria Math" panose="02040503050406030204" pitchFamily="18" charset="0"/>
                              </a:rPr>
                            </m:ctrlPr>
                          </m:fPr>
                          <m:num>
                            <m:r>
                              <a:rPr lang="pt-BR" b="0" i="1" noProof="0" smtClean="0">
                                <a:latin typeface="Cambria Math" panose="02040503050406030204" pitchFamily="18" charset="0"/>
                              </a:rPr>
                              <m:t>1</m:t>
                            </m:r>
                          </m:num>
                          <m:den>
                            <m:r>
                              <a:rPr lang="pt-BR" b="0" i="1" noProof="0" smtClean="0">
                                <a:latin typeface="Cambria Math" panose="02040503050406030204" pitchFamily="18" charset="0"/>
                              </a:rPr>
                              <m:t>2</m:t>
                            </m:r>
                          </m:den>
                        </m:f>
                        <m:r>
                          <a:rPr lang="pt-BR" b="0" i="1" noProof="0" smtClean="0">
                            <a:latin typeface="Cambria Math" panose="02040503050406030204" pitchFamily="18" charset="0"/>
                          </a:rPr>
                          <m:t>,</m:t>
                        </m:r>
                        <m:f>
                          <m:fPr>
                            <m:ctrlPr>
                              <a:rPr lang="pt-BR" b="0" i="1" noProof="0" smtClean="0">
                                <a:latin typeface="Cambria Math" panose="02040503050406030204" pitchFamily="18" charset="0"/>
                              </a:rPr>
                            </m:ctrlPr>
                          </m:fPr>
                          <m:num>
                            <m:r>
                              <a:rPr lang="pt-BR" b="0" i="1" noProof="0" smtClean="0">
                                <a:latin typeface="Cambria Math" panose="02040503050406030204" pitchFamily="18" charset="0"/>
                              </a:rPr>
                              <m:t>1</m:t>
                            </m:r>
                          </m:num>
                          <m:den>
                            <m:r>
                              <a:rPr lang="pt-BR" b="0" i="1" noProof="0" smtClean="0">
                                <a:latin typeface="Cambria Math" panose="02040503050406030204" pitchFamily="18" charset="0"/>
                              </a:rPr>
                              <m:t>2</m:t>
                            </m:r>
                          </m:den>
                        </m:f>
                        <m:r>
                          <a:rPr lang="pt-BR" b="0" i="1" noProof="0" smtClean="0">
                            <a:latin typeface="Cambria Math" panose="02040503050406030204" pitchFamily="18" charset="0"/>
                          </a:rPr>
                          <m:t>,0</m:t>
                        </m:r>
                      </m:e>
                    </m:d>
                  </m:oMath>
                </a14:m>
                <a:r>
                  <a:rPr lang="pt-BR" noProof="0" dirty="0"/>
                  <a:t> atribui probabilidade igual a </a:t>
                </a:r>
                <a14:m>
                  <m:oMath xmlns:m="http://schemas.openxmlformats.org/officeDocument/2006/math">
                    <m:r>
                      <a:rPr lang="pt-BR" b="0" i="1" noProof="0" smtClean="0">
                        <a:latin typeface="Cambria Math" panose="02040503050406030204" pitchFamily="18" charset="0"/>
                      </a:rPr>
                      <m:t>𝐿𝑒𝑓𝑡</m:t>
                    </m:r>
                  </m:oMath>
                </a14:m>
                <a:r>
                  <a:rPr lang="pt-BR" noProof="0" dirty="0"/>
                  <a:t> e </a:t>
                </a:r>
                <a14:m>
                  <m:oMath xmlns:m="http://schemas.openxmlformats.org/officeDocument/2006/math">
                    <m:r>
                      <a:rPr lang="pt-BR" b="0" i="1" noProof="0" smtClean="0">
                        <a:latin typeface="Cambria Math" panose="02040503050406030204" pitchFamily="18" charset="0"/>
                      </a:rPr>
                      <m:t>𝑀𝑖𝑑𝑑𝑙𝑒</m:t>
                    </m:r>
                  </m:oMath>
                </a14:m>
                <a:r>
                  <a:rPr lang="pt-BR" noProof="0" dirty="0"/>
                  <a:t> e nenhuma a </a:t>
                </a:r>
                <a14:m>
                  <m:oMath xmlns:m="http://schemas.openxmlformats.org/officeDocument/2006/math">
                    <m:r>
                      <a:rPr lang="pt-BR" b="0" i="1" noProof="0" smtClean="0">
                        <a:latin typeface="Cambria Math" panose="02040503050406030204" pitchFamily="18" charset="0"/>
                      </a:rPr>
                      <m:t>𝑅𝑖𝑔h𝑡</m:t>
                    </m:r>
                  </m:oMath>
                </a14:m>
                <a:r>
                  <a:rPr lang="pt-BR" noProof="0" dirty="0"/>
                  <a:t> .</a:t>
                </a:r>
                <a:r>
                  <a:rPr lang="pt-BR" noProof="0" dirty="0">
                    <a:solidFill>
                      <a:srgbClr val="C00000"/>
                    </a:solidFill>
                  </a:rPr>
                  <a:t> </a:t>
                </a:r>
                <a:r>
                  <a:rPr lang="pt-BR" b="1" noProof="0" dirty="0">
                    <a:solidFill>
                      <a:srgbClr val="7C345A"/>
                    </a:solidFill>
                  </a:rPr>
                  <a:t>E </a:t>
                </a:r>
                <a14:m>
                  <m:oMath xmlns:m="http://schemas.openxmlformats.org/officeDocument/2006/math">
                    <m:d>
                      <m:dPr>
                        <m:ctrlPr>
                          <a:rPr lang="pt-BR" b="1" i="1">
                            <a:solidFill>
                              <a:srgbClr val="7C345A"/>
                            </a:solidFill>
                            <a:latin typeface="Cambria Math" panose="02040503050406030204" pitchFamily="18" charset="0"/>
                          </a:rPr>
                        </m:ctrlPr>
                      </m:dPr>
                      <m:e>
                        <m:r>
                          <a:rPr lang="en-US" b="1" i="1" smtClean="0">
                            <a:solidFill>
                              <a:srgbClr val="7C345A"/>
                            </a:solidFill>
                            <a:latin typeface="Cambria Math" panose="02040503050406030204" pitchFamily="18" charset="0"/>
                          </a:rPr>
                          <m:t>𝟏</m:t>
                        </m:r>
                        <m:r>
                          <a:rPr lang="pt-BR" b="1" i="1">
                            <a:solidFill>
                              <a:srgbClr val="7C345A"/>
                            </a:solidFill>
                            <a:latin typeface="Cambria Math" panose="02040503050406030204" pitchFamily="18" charset="0"/>
                          </a:rPr>
                          <m:t>,</m:t>
                        </m:r>
                        <m:r>
                          <a:rPr lang="pt-BR" b="1" i="1" smtClean="0">
                            <a:solidFill>
                              <a:srgbClr val="7C345A"/>
                            </a:solidFill>
                            <a:latin typeface="Cambria Math" panose="02040503050406030204" pitchFamily="18" charset="0"/>
                          </a:rPr>
                          <m:t>𝟎</m:t>
                        </m:r>
                        <m:r>
                          <a:rPr lang="pt-BR" b="1" i="1">
                            <a:solidFill>
                              <a:srgbClr val="7C345A"/>
                            </a:solidFill>
                            <a:latin typeface="Cambria Math" panose="02040503050406030204" pitchFamily="18" charset="0"/>
                          </a:rPr>
                          <m:t>,</m:t>
                        </m:r>
                        <m:r>
                          <a:rPr lang="pt-BR" b="1" i="1">
                            <a:solidFill>
                              <a:srgbClr val="7C345A"/>
                            </a:solidFill>
                            <a:latin typeface="Cambria Math" panose="02040503050406030204" pitchFamily="18" charset="0"/>
                          </a:rPr>
                          <m:t>𝟎</m:t>
                        </m:r>
                      </m:e>
                    </m:d>
                  </m:oMath>
                </a14:m>
                <a:r>
                  <a:rPr lang="pt-BR" b="1" noProof="0" dirty="0">
                    <a:solidFill>
                      <a:srgbClr val="7C345A"/>
                    </a:solidFill>
                  </a:rPr>
                  <a:t>?</a:t>
                </a:r>
                <a:endParaRPr lang="pt-BR" b="1" noProof="0" dirty="0">
                  <a:solidFill>
                    <a:srgbClr val="C00000"/>
                  </a:solidFill>
                </a:endParaRPr>
              </a:p>
            </p:txBody>
          </p:sp>
        </mc:Choice>
        <mc:Fallback xmlns="">
          <p:sp>
            <p:nvSpPr>
              <p:cNvPr id="3" name="Content Placeholder 2">
                <a:extLst>
                  <a:ext uri="{FF2B5EF4-FFF2-40B4-BE49-F238E27FC236}">
                    <a16:creationId xmlns:a16="http://schemas.microsoft.com/office/drawing/2014/main" id="{6CF30FFD-31BE-4D25-AD6D-BD3ED4C20673}"/>
                  </a:ext>
                </a:extLst>
              </p:cNvPr>
              <p:cNvSpPr>
                <a:spLocks noGrp="1" noRot="1" noChangeAspect="1" noMove="1" noResize="1" noEditPoints="1" noAdjustHandles="1" noChangeArrowheads="1" noChangeShapeType="1" noTextEdit="1"/>
              </p:cNvSpPr>
              <p:nvPr>
                <p:ph idx="1"/>
              </p:nvPr>
            </p:nvSpPr>
            <p:spPr>
              <a:blipFill>
                <a:blip r:embed="rId3"/>
                <a:stretch>
                  <a:fillRect l="-928" t="-2101" r="-986"/>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951A5E40-1F59-4EBA-9D80-44561BDE9765}"/>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5A79BB13-445C-4FEA-AE28-1D62B0F5F6CC}"/>
              </a:ext>
            </a:extLst>
          </p:cNvPr>
          <p:cNvSpPr>
            <a:spLocks noGrp="1"/>
          </p:cNvSpPr>
          <p:nvPr>
            <p:ph type="sldNum" sz="quarter" idx="12"/>
          </p:nvPr>
        </p:nvSpPr>
        <p:spPr/>
        <p:txBody>
          <a:bodyPr/>
          <a:lstStyle/>
          <a:p>
            <a:fld id="{AF67EEE8-F201-4410-BA13-233EFB93B646}" type="slidenum">
              <a:rPr lang="pt-BR" smtClean="0"/>
              <a:t>16</a:t>
            </a:fld>
            <a:endParaRPr lang="pt-BR"/>
          </a:p>
        </p:txBody>
      </p:sp>
    </p:spTree>
    <p:extLst>
      <p:ext uri="{BB962C8B-B14F-4D97-AF65-F5344CB8AC3E}">
        <p14:creationId xmlns:p14="http://schemas.microsoft.com/office/powerpoint/2010/main" val="23020833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4AAE6-5091-4CAC-BE8F-61B6E51EF550}"/>
              </a:ext>
            </a:extLst>
          </p:cNvPr>
          <p:cNvSpPr>
            <a:spLocks noGrp="1"/>
          </p:cNvSpPr>
          <p:nvPr>
            <p:ph type="title"/>
          </p:nvPr>
        </p:nvSpPr>
        <p:spPr/>
        <p:txBody>
          <a:bodyPr/>
          <a:lstStyle/>
          <a:p>
            <a:r>
              <a:rPr lang="pt-BR" b="1" noProof="0" dirty="0"/>
              <a:t>Agora vamos começar a formalizar</a:t>
            </a:r>
            <a:br>
              <a:rPr lang="pt-BR" b="1" noProof="0" dirty="0"/>
            </a:br>
            <a:r>
              <a:rPr lang="pt-BR" sz="2200" b="1" noProof="0" dirty="0"/>
              <a:t>De modo geral...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D40F932-13A8-46AB-962E-69CA65FFF301}"/>
                  </a:ext>
                </a:extLst>
              </p:cNvPr>
              <p:cNvSpPr>
                <a:spLocks noGrp="1"/>
              </p:cNvSpPr>
              <p:nvPr>
                <p:ph idx="1"/>
              </p:nvPr>
            </p:nvSpPr>
            <p:spPr/>
            <p:txBody>
              <a:bodyPr>
                <a:normAutofit fontScale="92500" lnSpcReduction="20000"/>
              </a:bodyPr>
              <a:lstStyle/>
              <a:p>
                <a:pPr algn="just"/>
                <a:r>
                  <a:rPr lang="pt-BR" noProof="0" dirty="0"/>
                  <a:t>Suponha que o jogador </a:t>
                </a:r>
                <a14:m>
                  <m:oMath xmlns:m="http://schemas.openxmlformats.org/officeDocument/2006/math">
                    <m:r>
                      <a:rPr lang="pt-BR" b="0" i="1" noProof="0" smtClean="0">
                        <a:latin typeface="Cambria Math" panose="02040503050406030204" pitchFamily="18" charset="0"/>
                      </a:rPr>
                      <m:t>𝑖</m:t>
                    </m:r>
                  </m:oMath>
                </a14:m>
                <a:r>
                  <a:rPr lang="pt-BR" noProof="0" dirty="0"/>
                  <a:t> tenha </a:t>
                </a:r>
                <a14:m>
                  <m:oMath xmlns:m="http://schemas.openxmlformats.org/officeDocument/2006/math">
                    <m:r>
                      <a:rPr lang="pt-BR" b="0" i="1" noProof="0" smtClean="0">
                        <a:latin typeface="Cambria Math" panose="02040503050406030204" pitchFamily="18" charset="0"/>
                      </a:rPr>
                      <m:t>𝐾</m:t>
                    </m:r>
                  </m:oMath>
                </a14:m>
                <a:r>
                  <a:rPr lang="pt-BR" noProof="0" dirty="0"/>
                  <a:t> estratégias puras: </a:t>
                </a:r>
                <a14:m>
                  <m:oMath xmlns:m="http://schemas.openxmlformats.org/officeDocument/2006/math">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𝑆</m:t>
                        </m:r>
                      </m:e>
                      <m:sub>
                        <m:r>
                          <a:rPr lang="pt-BR" b="0" i="1" noProof="0" smtClean="0">
                            <a:latin typeface="Cambria Math" panose="02040503050406030204" pitchFamily="18" charset="0"/>
                          </a:rPr>
                          <m:t>𝑖</m:t>
                        </m:r>
                      </m:sub>
                    </m:sSub>
                    <m:r>
                      <a:rPr lang="pt-BR" b="0" i="1" noProof="0" smtClean="0">
                        <a:latin typeface="Cambria Math" panose="02040503050406030204" pitchFamily="18" charset="0"/>
                      </a:rPr>
                      <m:t>={</m:t>
                    </m:r>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𝑠</m:t>
                        </m:r>
                      </m:e>
                      <m:sub>
                        <m:r>
                          <a:rPr lang="pt-BR" b="0" i="1" noProof="0" smtClean="0">
                            <a:latin typeface="Cambria Math" panose="02040503050406030204" pitchFamily="18" charset="0"/>
                          </a:rPr>
                          <m:t>𝑖</m:t>
                        </m:r>
                        <m:r>
                          <a:rPr lang="pt-BR" b="0" i="1" noProof="0" smtClean="0">
                            <a:latin typeface="Cambria Math" panose="02040503050406030204" pitchFamily="18" charset="0"/>
                          </a:rPr>
                          <m:t>1</m:t>
                        </m:r>
                      </m:sub>
                    </m:sSub>
                    <m:r>
                      <a:rPr lang="pt-BR" b="0" i="1" noProof="0" smtClean="0">
                        <a:latin typeface="Cambria Math" panose="02040503050406030204" pitchFamily="18" charset="0"/>
                      </a:rPr>
                      <m:t>,…,</m:t>
                    </m:r>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𝑠</m:t>
                        </m:r>
                      </m:e>
                      <m:sub>
                        <m:r>
                          <a:rPr lang="pt-BR" b="0" i="1" noProof="0" smtClean="0">
                            <a:latin typeface="Cambria Math" panose="02040503050406030204" pitchFamily="18" charset="0"/>
                          </a:rPr>
                          <m:t>𝑖𝐾</m:t>
                        </m:r>
                      </m:sub>
                    </m:sSub>
                    <m:r>
                      <a:rPr lang="pt-BR" b="0" i="1" noProof="0" smtClean="0">
                        <a:latin typeface="Cambria Math" panose="02040503050406030204" pitchFamily="18" charset="0"/>
                      </a:rPr>
                      <m:t>}</m:t>
                    </m:r>
                  </m:oMath>
                </a14:m>
                <a:endParaRPr lang="pt-BR" noProof="0" dirty="0"/>
              </a:p>
              <a:p>
                <a:pPr algn="just"/>
                <a:endParaRPr lang="pt-BR" noProof="0" dirty="0"/>
              </a:p>
              <a:p>
                <a:pPr algn="just"/>
                <a:r>
                  <a:rPr lang="pt-BR" noProof="0" dirty="0"/>
                  <a:t>Então uma </a:t>
                </a:r>
                <a:r>
                  <a:rPr lang="pt-BR" b="1" i="1" noProof="0" dirty="0">
                    <a:solidFill>
                      <a:srgbClr val="2778CA"/>
                    </a:solidFill>
                  </a:rPr>
                  <a:t>estratégia mista </a:t>
                </a:r>
                <a:r>
                  <a:rPr lang="pt-BR" noProof="0" dirty="0"/>
                  <a:t>do jogador </a:t>
                </a:r>
                <a14:m>
                  <m:oMath xmlns:m="http://schemas.openxmlformats.org/officeDocument/2006/math">
                    <m:r>
                      <a:rPr lang="pt-BR" b="0" i="1" noProof="0" smtClean="0">
                        <a:latin typeface="Cambria Math" panose="02040503050406030204" pitchFamily="18" charset="0"/>
                      </a:rPr>
                      <m:t>𝑖</m:t>
                    </m:r>
                  </m:oMath>
                </a14:m>
                <a:r>
                  <a:rPr lang="pt-BR" noProof="0" dirty="0"/>
                  <a:t> é uma </a:t>
                </a:r>
                <a:r>
                  <a:rPr lang="pt-BR" b="1" i="1" noProof="0" dirty="0">
                    <a:solidFill>
                      <a:srgbClr val="2778CA"/>
                    </a:solidFill>
                  </a:rPr>
                  <a:t>distribuição de probabilidade</a:t>
                </a:r>
                <a:r>
                  <a:rPr lang="pt-BR" noProof="0" dirty="0"/>
                  <a:t> </a:t>
                </a:r>
                <a14:m>
                  <m:oMath xmlns:m="http://schemas.openxmlformats.org/officeDocument/2006/math">
                    <m:d>
                      <m:dPr>
                        <m:ctrlPr>
                          <a:rPr lang="pt-BR" b="0" i="1" noProof="0" smtClean="0">
                            <a:latin typeface="Cambria Math" panose="02040503050406030204" pitchFamily="18" charset="0"/>
                          </a:rPr>
                        </m:ctrlPr>
                      </m:dPr>
                      <m:e>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𝑝</m:t>
                            </m:r>
                          </m:e>
                          <m:sub>
                            <m:r>
                              <a:rPr lang="pt-BR" b="0" i="1" noProof="0" smtClean="0">
                                <a:latin typeface="Cambria Math" panose="02040503050406030204" pitchFamily="18" charset="0"/>
                              </a:rPr>
                              <m:t>𝑖</m:t>
                            </m:r>
                            <m:r>
                              <a:rPr lang="pt-BR" b="0" i="1" noProof="0" smtClean="0">
                                <a:latin typeface="Cambria Math" panose="02040503050406030204" pitchFamily="18" charset="0"/>
                              </a:rPr>
                              <m:t>1</m:t>
                            </m:r>
                          </m:sub>
                        </m:sSub>
                        <m:r>
                          <a:rPr lang="pt-BR" b="0" i="1" noProof="0" smtClean="0">
                            <a:latin typeface="Cambria Math" panose="02040503050406030204" pitchFamily="18" charset="0"/>
                          </a:rPr>
                          <m:t>,…,</m:t>
                        </m:r>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𝑝</m:t>
                            </m:r>
                          </m:e>
                          <m:sub>
                            <m:r>
                              <a:rPr lang="pt-BR" b="0" i="1" noProof="0" smtClean="0">
                                <a:latin typeface="Cambria Math" panose="02040503050406030204" pitchFamily="18" charset="0"/>
                              </a:rPr>
                              <m:t>𝑖𝐾</m:t>
                            </m:r>
                          </m:sub>
                        </m:sSub>
                      </m:e>
                    </m:d>
                  </m:oMath>
                </a14:m>
                <a:r>
                  <a:rPr lang="pt-BR" noProof="0" dirty="0"/>
                  <a:t>, onde </a:t>
                </a:r>
                <a14:m>
                  <m:oMath xmlns:m="http://schemas.openxmlformats.org/officeDocument/2006/math">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𝑝</m:t>
                        </m:r>
                      </m:e>
                      <m:sub>
                        <m:r>
                          <a:rPr lang="pt-BR" b="0" i="1" noProof="0" smtClean="0">
                            <a:latin typeface="Cambria Math" panose="02040503050406030204" pitchFamily="18" charset="0"/>
                          </a:rPr>
                          <m:t>𝑖𝑘</m:t>
                        </m:r>
                      </m:sub>
                    </m:sSub>
                  </m:oMath>
                </a14:m>
                <a:r>
                  <a:rPr lang="pt-BR" noProof="0" dirty="0"/>
                  <a:t> denota a probabilidade que o jogador </a:t>
                </a:r>
                <a14:m>
                  <m:oMath xmlns:m="http://schemas.openxmlformats.org/officeDocument/2006/math">
                    <m:r>
                      <a:rPr lang="pt-BR" b="0" i="1" noProof="0" smtClean="0">
                        <a:latin typeface="Cambria Math" panose="02040503050406030204" pitchFamily="18" charset="0"/>
                      </a:rPr>
                      <m:t>𝑖</m:t>
                    </m:r>
                  </m:oMath>
                </a14:m>
                <a:r>
                  <a:rPr lang="pt-BR" noProof="0" dirty="0"/>
                  <a:t> jogará a estratégia </a:t>
                </a:r>
                <a14:m>
                  <m:oMath xmlns:m="http://schemas.openxmlformats.org/officeDocument/2006/math">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𝑠</m:t>
                        </m:r>
                      </m:e>
                      <m:sub>
                        <m:r>
                          <a:rPr lang="pt-BR" b="0" i="1" noProof="0" smtClean="0">
                            <a:latin typeface="Cambria Math" panose="02040503050406030204" pitchFamily="18" charset="0"/>
                          </a:rPr>
                          <m:t>𝑖𝑘</m:t>
                        </m:r>
                      </m:sub>
                    </m:sSub>
                  </m:oMath>
                </a14:m>
                <a:r>
                  <a:rPr lang="pt-BR" noProof="0" dirty="0"/>
                  <a:t>, para </a:t>
                </a:r>
                <a14:m>
                  <m:oMath xmlns:m="http://schemas.openxmlformats.org/officeDocument/2006/math">
                    <m:r>
                      <a:rPr lang="pt-BR" b="0" i="1" noProof="0" smtClean="0">
                        <a:latin typeface="Cambria Math" panose="02040503050406030204" pitchFamily="18" charset="0"/>
                      </a:rPr>
                      <m:t>𝑘</m:t>
                    </m:r>
                    <m:r>
                      <a:rPr lang="pt-BR" b="0" i="1" noProof="0" smtClean="0">
                        <a:latin typeface="Cambria Math" panose="02040503050406030204" pitchFamily="18" charset="0"/>
                      </a:rPr>
                      <m:t>=1,…,</m:t>
                    </m:r>
                    <m:r>
                      <a:rPr lang="pt-BR" b="0" i="1" noProof="0" smtClean="0">
                        <a:latin typeface="Cambria Math" panose="02040503050406030204" pitchFamily="18" charset="0"/>
                      </a:rPr>
                      <m:t>𝐾</m:t>
                    </m:r>
                  </m:oMath>
                </a14:m>
                <a:r>
                  <a:rPr lang="pt-BR" noProof="0" dirty="0"/>
                  <a:t>.</a:t>
                </a:r>
              </a:p>
              <a:p>
                <a:pPr algn="just"/>
                <a:endParaRPr lang="pt-BR" noProof="0" dirty="0"/>
              </a:p>
              <a:p>
                <a:pPr algn="just"/>
                <a:r>
                  <a:rPr lang="pt-BR" noProof="0" dirty="0"/>
                  <a:t>Como </a:t>
                </a:r>
                <a14:m>
                  <m:oMath xmlns:m="http://schemas.openxmlformats.org/officeDocument/2006/math">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𝑝</m:t>
                        </m:r>
                      </m:e>
                      <m:sub>
                        <m:r>
                          <a:rPr lang="pt-BR" b="0" i="1" noProof="0" smtClean="0">
                            <a:latin typeface="Cambria Math" panose="02040503050406030204" pitchFamily="18" charset="0"/>
                          </a:rPr>
                          <m:t>𝑖𝑘</m:t>
                        </m:r>
                      </m:sub>
                    </m:sSub>
                  </m:oMath>
                </a14:m>
                <a:r>
                  <a:rPr lang="pt-BR" noProof="0" dirty="0"/>
                  <a:t> é uma probabilidade, segue que </a:t>
                </a:r>
                <a14:m>
                  <m:oMath xmlns:m="http://schemas.openxmlformats.org/officeDocument/2006/math">
                    <m:r>
                      <a:rPr lang="pt-BR" b="0" i="1" noProof="0" smtClean="0">
                        <a:latin typeface="Cambria Math" panose="02040503050406030204" pitchFamily="18" charset="0"/>
                      </a:rPr>
                      <m:t>0≤</m:t>
                    </m:r>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𝑝</m:t>
                        </m:r>
                      </m:e>
                      <m:sub>
                        <m:r>
                          <a:rPr lang="pt-BR" b="0" i="1" noProof="0" smtClean="0">
                            <a:latin typeface="Cambria Math" panose="02040503050406030204" pitchFamily="18" charset="0"/>
                          </a:rPr>
                          <m:t>𝑖𝑘</m:t>
                        </m:r>
                      </m:sub>
                    </m:sSub>
                    <m:r>
                      <a:rPr lang="pt-BR" b="0" i="1" noProof="0" smtClean="0">
                        <a:latin typeface="Cambria Math" panose="02040503050406030204" pitchFamily="18" charset="0"/>
                      </a:rPr>
                      <m:t>≤1</m:t>
                    </m:r>
                  </m:oMath>
                </a14:m>
                <a:r>
                  <a:rPr lang="pt-BR" noProof="0" dirty="0"/>
                  <a:t> para </a:t>
                </a:r>
                <a14:m>
                  <m:oMath xmlns:m="http://schemas.openxmlformats.org/officeDocument/2006/math">
                    <m:r>
                      <a:rPr lang="pt-BR" b="0" i="1" noProof="0" smtClean="0">
                        <a:latin typeface="Cambria Math" panose="02040503050406030204" pitchFamily="18" charset="0"/>
                      </a:rPr>
                      <m:t>𝑘</m:t>
                    </m:r>
                    <m:r>
                      <a:rPr lang="pt-BR" b="0" i="1" noProof="0" smtClean="0">
                        <a:latin typeface="Cambria Math" panose="02040503050406030204" pitchFamily="18" charset="0"/>
                      </a:rPr>
                      <m:t>=1,…,</m:t>
                    </m:r>
                    <m:r>
                      <a:rPr lang="pt-BR" b="0" i="1" noProof="0" smtClean="0">
                        <a:latin typeface="Cambria Math" panose="02040503050406030204" pitchFamily="18" charset="0"/>
                      </a:rPr>
                      <m:t>𝐾</m:t>
                    </m:r>
                  </m:oMath>
                </a14:m>
                <a:r>
                  <a:rPr lang="pt-BR" noProof="0" dirty="0"/>
                  <a:t> e </a:t>
                </a:r>
                <a14:m>
                  <m:oMath xmlns:m="http://schemas.openxmlformats.org/officeDocument/2006/math">
                    <m:nary>
                      <m:naryPr>
                        <m:chr m:val="∑"/>
                        <m:ctrlPr>
                          <a:rPr lang="pt-BR" b="0" i="1" noProof="0" smtClean="0">
                            <a:latin typeface="Cambria Math" panose="02040503050406030204" pitchFamily="18" charset="0"/>
                          </a:rPr>
                        </m:ctrlPr>
                      </m:naryPr>
                      <m:sub>
                        <m:r>
                          <m:rPr>
                            <m:brk m:alnAt="23"/>
                          </m:rPr>
                          <a:rPr lang="pt-BR" b="0" i="1" noProof="0" smtClean="0">
                            <a:latin typeface="Cambria Math" panose="02040503050406030204" pitchFamily="18" charset="0"/>
                          </a:rPr>
                          <m:t>𝑘</m:t>
                        </m:r>
                        <m:r>
                          <a:rPr lang="pt-BR" b="0" i="1" noProof="0" smtClean="0">
                            <a:latin typeface="Cambria Math" panose="02040503050406030204" pitchFamily="18" charset="0"/>
                          </a:rPr>
                          <m:t>=1</m:t>
                        </m:r>
                      </m:sub>
                      <m:sup>
                        <m:r>
                          <a:rPr lang="pt-BR" b="0" i="1" noProof="0" smtClean="0">
                            <a:latin typeface="Cambria Math" panose="02040503050406030204" pitchFamily="18" charset="0"/>
                          </a:rPr>
                          <m:t>𝐾</m:t>
                        </m:r>
                      </m:sup>
                      <m:e>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𝑝</m:t>
                            </m:r>
                          </m:e>
                          <m:sub>
                            <m:r>
                              <a:rPr lang="pt-BR" b="0" i="1" noProof="0" smtClean="0">
                                <a:latin typeface="Cambria Math" panose="02040503050406030204" pitchFamily="18" charset="0"/>
                              </a:rPr>
                              <m:t>𝑖𝑘</m:t>
                            </m:r>
                          </m:sub>
                        </m:sSub>
                        <m:r>
                          <a:rPr lang="pt-BR" b="0" i="1" noProof="0" smtClean="0">
                            <a:latin typeface="Cambria Math" panose="02040503050406030204" pitchFamily="18" charset="0"/>
                          </a:rPr>
                          <m:t>=</m:t>
                        </m:r>
                      </m:e>
                    </m:nary>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𝑝</m:t>
                        </m:r>
                      </m:e>
                      <m:sub>
                        <m:r>
                          <a:rPr lang="pt-BR" b="0" i="1" noProof="0" smtClean="0">
                            <a:latin typeface="Cambria Math" panose="02040503050406030204" pitchFamily="18" charset="0"/>
                          </a:rPr>
                          <m:t>𝑖</m:t>
                        </m:r>
                        <m:r>
                          <a:rPr lang="pt-BR" b="0" i="1" noProof="0" smtClean="0">
                            <a:latin typeface="Cambria Math" panose="02040503050406030204" pitchFamily="18" charset="0"/>
                          </a:rPr>
                          <m:t>1</m:t>
                        </m:r>
                      </m:sub>
                    </m:sSub>
                    <m:r>
                      <a:rPr lang="pt-BR" b="0" i="1" noProof="0" smtClean="0">
                        <a:latin typeface="Cambria Math" panose="02040503050406030204" pitchFamily="18" charset="0"/>
                      </a:rPr>
                      <m:t>+…+</m:t>
                    </m:r>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𝑝</m:t>
                        </m:r>
                      </m:e>
                      <m:sub>
                        <m:r>
                          <a:rPr lang="pt-BR" b="0" i="1" noProof="0" smtClean="0">
                            <a:latin typeface="Cambria Math" panose="02040503050406030204" pitchFamily="18" charset="0"/>
                          </a:rPr>
                          <m:t>𝑖𝐾</m:t>
                        </m:r>
                      </m:sub>
                    </m:sSub>
                    <m:r>
                      <a:rPr lang="pt-BR" b="0" i="1" noProof="0" smtClean="0">
                        <a:latin typeface="Cambria Math" panose="02040503050406030204" pitchFamily="18" charset="0"/>
                      </a:rPr>
                      <m:t>=1</m:t>
                    </m:r>
                  </m:oMath>
                </a14:m>
                <a:endParaRPr lang="pt-BR" noProof="0" dirty="0"/>
              </a:p>
              <a:p>
                <a:pPr algn="just"/>
                <a:endParaRPr lang="pt-BR" noProof="0" dirty="0"/>
              </a:p>
              <a:p>
                <a:pPr algn="just"/>
                <a:r>
                  <a:rPr lang="pt-BR" noProof="0" dirty="0"/>
                  <a:t>Vamos usar </a:t>
                </a:r>
                <a14:m>
                  <m:oMath xmlns:m="http://schemas.openxmlformats.org/officeDocument/2006/math">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𝑝</m:t>
                        </m:r>
                      </m:e>
                      <m:sub>
                        <m:r>
                          <a:rPr lang="pt-BR" b="0" i="1" noProof="0" smtClean="0">
                            <a:latin typeface="Cambria Math" panose="02040503050406030204" pitchFamily="18" charset="0"/>
                          </a:rPr>
                          <m:t>𝑖</m:t>
                        </m:r>
                      </m:sub>
                    </m:sSub>
                  </m:oMath>
                </a14:m>
                <a:r>
                  <a:rPr lang="pt-BR" noProof="0" dirty="0"/>
                  <a:t> para denotar uma estratégia mista arbitrária do conjunto de distribuições de probabilidade sobre </a:t>
                </a:r>
                <a14:m>
                  <m:oMath xmlns:m="http://schemas.openxmlformats.org/officeDocument/2006/math">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𝑆</m:t>
                        </m:r>
                      </m:e>
                      <m:sub>
                        <m:r>
                          <a:rPr lang="pt-BR" i="1" noProof="0" smtClean="0">
                            <a:latin typeface="Cambria Math" panose="02040503050406030204" pitchFamily="18" charset="0"/>
                          </a:rPr>
                          <m:t>𝑖</m:t>
                        </m:r>
                      </m:sub>
                    </m:sSub>
                  </m:oMath>
                </a14:m>
                <a:endParaRPr lang="pt-BR" noProof="0" dirty="0"/>
              </a:p>
            </p:txBody>
          </p:sp>
        </mc:Choice>
        <mc:Fallback xmlns="">
          <p:sp>
            <p:nvSpPr>
              <p:cNvPr id="3" name="Content Placeholder 2">
                <a:extLst>
                  <a:ext uri="{FF2B5EF4-FFF2-40B4-BE49-F238E27FC236}">
                    <a16:creationId xmlns:a16="http://schemas.microsoft.com/office/drawing/2014/main" id="{6D40F932-13A8-46AB-962E-69CA65FFF301}"/>
                  </a:ext>
                </a:extLst>
              </p:cNvPr>
              <p:cNvSpPr>
                <a:spLocks noGrp="1" noRot="1" noChangeAspect="1" noMove="1" noResize="1" noEditPoints="1" noAdjustHandles="1" noChangeArrowheads="1" noChangeShapeType="1" noTextEdit="1"/>
              </p:cNvSpPr>
              <p:nvPr>
                <p:ph idx="1"/>
              </p:nvPr>
            </p:nvSpPr>
            <p:spPr>
              <a:blipFill>
                <a:blip r:embed="rId3"/>
                <a:stretch>
                  <a:fillRect l="-928" t="-3501" r="-986"/>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E73667D6-B4B9-4306-9717-91C1FD760E21}"/>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E6DEDE7D-9E4D-407B-B374-629B7686EE29}"/>
              </a:ext>
            </a:extLst>
          </p:cNvPr>
          <p:cNvSpPr>
            <a:spLocks noGrp="1"/>
          </p:cNvSpPr>
          <p:nvPr>
            <p:ph type="sldNum" sz="quarter" idx="12"/>
          </p:nvPr>
        </p:nvSpPr>
        <p:spPr/>
        <p:txBody>
          <a:bodyPr/>
          <a:lstStyle/>
          <a:p>
            <a:fld id="{AF67EEE8-F201-4410-BA13-233EFB93B646}" type="slidenum">
              <a:rPr lang="pt-BR" smtClean="0"/>
              <a:t>17</a:t>
            </a:fld>
            <a:endParaRPr lang="pt-BR"/>
          </a:p>
        </p:txBody>
      </p:sp>
    </p:spTree>
    <p:extLst>
      <p:ext uri="{BB962C8B-B14F-4D97-AF65-F5344CB8AC3E}">
        <p14:creationId xmlns:p14="http://schemas.microsoft.com/office/powerpoint/2010/main" val="36384617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3CC57-C7C8-4034-AC25-72E0A2965BE2}"/>
              </a:ext>
            </a:extLst>
          </p:cNvPr>
          <p:cNvSpPr>
            <a:spLocks noGrp="1"/>
          </p:cNvSpPr>
          <p:nvPr>
            <p:ph type="title"/>
          </p:nvPr>
        </p:nvSpPr>
        <p:spPr/>
        <p:txBody>
          <a:bodyPr/>
          <a:lstStyle/>
          <a:p>
            <a:r>
              <a:rPr lang="pt-BR" b="1" noProof="0" dirty="0"/>
              <a:t>Definição formal de estratégia mista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C415834-E9BC-4B69-BCFC-AE56959DDC36}"/>
                  </a:ext>
                </a:extLst>
              </p:cNvPr>
              <p:cNvSpPr>
                <a:spLocks noGrp="1"/>
              </p:cNvSpPr>
              <p:nvPr>
                <p:ph idx="1"/>
              </p:nvPr>
            </p:nvSpPr>
            <p:spPr/>
            <p:txBody>
              <a:bodyPr/>
              <a:lstStyle/>
              <a:p>
                <a:pPr marL="0" indent="0" algn="just">
                  <a:buNone/>
                </a:pPr>
                <a:endParaRPr lang="pt-BR" b="1" noProof="0" dirty="0"/>
              </a:p>
              <a:p>
                <a:pPr marL="0" indent="0" algn="just">
                  <a:lnSpc>
                    <a:spcPct val="150000"/>
                  </a:lnSpc>
                  <a:buNone/>
                </a:pPr>
                <a:r>
                  <a:rPr lang="pt-BR" b="1" noProof="0" dirty="0"/>
                  <a:t>Definição: </a:t>
                </a:r>
                <a:r>
                  <a:rPr lang="pt-BR" noProof="0" dirty="0"/>
                  <a:t>Num jogo na forma normal </a:t>
                </a:r>
                <a14:m>
                  <m:oMath xmlns:m="http://schemas.openxmlformats.org/officeDocument/2006/math">
                    <m:r>
                      <a:rPr lang="pt-BR" i="1" noProof="0">
                        <a:latin typeface="Cambria Math" panose="02040503050406030204" pitchFamily="18" charset="0"/>
                      </a:rPr>
                      <m:t>𝐺</m:t>
                    </m:r>
                    <m:r>
                      <a:rPr lang="pt-BR" i="1" noProof="0">
                        <a:latin typeface="Cambria Math" panose="02040503050406030204" pitchFamily="18" charset="0"/>
                      </a:rPr>
                      <m:t>=</m:t>
                    </m:r>
                    <m:d>
                      <m:dPr>
                        <m:begChr m:val="{"/>
                        <m:endChr m:val="}"/>
                        <m:ctrlPr>
                          <a:rPr lang="pt-BR" i="1" noProof="0">
                            <a:latin typeface="Cambria Math" panose="02040503050406030204" pitchFamily="18" charset="0"/>
                          </a:rPr>
                        </m:ctrlPr>
                      </m:dPr>
                      <m:e>
                        <m:sSub>
                          <m:sSubPr>
                            <m:ctrlPr>
                              <a:rPr lang="pt-BR" i="1" noProof="0">
                                <a:latin typeface="Cambria Math" panose="02040503050406030204" pitchFamily="18" charset="0"/>
                              </a:rPr>
                            </m:ctrlPr>
                          </m:sSubPr>
                          <m:e>
                            <m:r>
                              <a:rPr lang="pt-BR" i="1" noProof="0">
                                <a:latin typeface="Cambria Math" panose="02040503050406030204" pitchFamily="18" charset="0"/>
                              </a:rPr>
                              <m:t>𝑆</m:t>
                            </m:r>
                          </m:e>
                          <m:sub>
                            <m:r>
                              <a:rPr lang="pt-BR" i="1" noProof="0">
                                <a:latin typeface="Cambria Math" panose="02040503050406030204" pitchFamily="18" charset="0"/>
                              </a:rPr>
                              <m:t>1</m:t>
                            </m:r>
                          </m:sub>
                        </m:sSub>
                        <m:r>
                          <a:rPr lang="pt-BR" i="1" noProof="0">
                            <a:latin typeface="Cambria Math" panose="02040503050406030204" pitchFamily="18" charset="0"/>
                          </a:rPr>
                          <m:t>, …, </m:t>
                        </m:r>
                        <m:sSub>
                          <m:sSubPr>
                            <m:ctrlPr>
                              <a:rPr lang="pt-BR" i="1" noProof="0">
                                <a:latin typeface="Cambria Math" panose="02040503050406030204" pitchFamily="18" charset="0"/>
                              </a:rPr>
                            </m:ctrlPr>
                          </m:sSubPr>
                          <m:e>
                            <m:r>
                              <a:rPr lang="pt-BR" i="1" noProof="0">
                                <a:latin typeface="Cambria Math" panose="02040503050406030204" pitchFamily="18" charset="0"/>
                              </a:rPr>
                              <m:t>𝑆</m:t>
                            </m:r>
                          </m:e>
                          <m:sub>
                            <m:r>
                              <a:rPr lang="pt-BR" i="1" noProof="0">
                                <a:latin typeface="Cambria Math" panose="02040503050406030204" pitchFamily="18" charset="0"/>
                              </a:rPr>
                              <m:t>𝑛</m:t>
                            </m:r>
                          </m:sub>
                        </m:sSub>
                        <m:r>
                          <a:rPr lang="pt-BR" i="1" noProof="0">
                            <a:latin typeface="Cambria Math" panose="02040503050406030204" pitchFamily="18" charset="0"/>
                          </a:rPr>
                          <m:t>;</m:t>
                        </m:r>
                        <m:sSub>
                          <m:sSubPr>
                            <m:ctrlPr>
                              <a:rPr lang="pt-BR" i="1" noProof="0">
                                <a:latin typeface="Cambria Math" panose="02040503050406030204" pitchFamily="18" charset="0"/>
                              </a:rPr>
                            </m:ctrlPr>
                          </m:sSubPr>
                          <m:e>
                            <m:r>
                              <a:rPr lang="pt-BR" i="1" noProof="0">
                                <a:latin typeface="Cambria Math" panose="02040503050406030204" pitchFamily="18" charset="0"/>
                              </a:rPr>
                              <m:t>𝑢</m:t>
                            </m:r>
                          </m:e>
                          <m:sub>
                            <m:r>
                              <a:rPr lang="pt-BR" i="1" noProof="0">
                                <a:latin typeface="Cambria Math" panose="02040503050406030204" pitchFamily="18" charset="0"/>
                              </a:rPr>
                              <m:t>1</m:t>
                            </m:r>
                          </m:sub>
                        </m:sSub>
                        <m:r>
                          <a:rPr lang="pt-BR" i="1" noProof="0">
                            <a:latin typeface="Cambria Math" panose="02040503050406030204" pitchFamily="18" charset="0"/>
                          </a:rPr>
                          <m:t>, …, </m:t>
                        </m:r>
                        <m:sSub>
                          <m:sSubPr>
                            <m:ctrlPr>
                              <a:rPr lang="pt-BR" i="1" noProof="0">
                                <a:latin typeface="Cambria Math" panose="02040503050406030204" pitchFamily="18" charset="0"/>
                              </a:rPr>
                            </m:ctrlPr>
                          </m:sSubPr>
                          <m:e>
                            <m:r>
                              <a:rPr lang="pt-BR" i="1" noProof="0">
                                <a:latin typeface="Cambria Math" panose="02040503050406030204" pitchFamily="18" charset="0"/>
                              </a:rPr>
                              <m:t>𝑢</m:t>
                            </m:r>
                          </m:e>
                          <m:sub>
                            <m:r>
                              <a:rPr lang="pt-BR" i="1" noProof="0">
                                <a:latin typeface="Cambria Math" panose="02040503050406030204" pitchFamily="18" charset="0"/>
                              </a:rPr>
                              <m:t>𝑛</m:t>
                            </m:r>
                          </m:sub>
                        </m:sSub>
                      </m:e>
                    </m:d>
                  </m:oMath>
                </a14:m>
                <a:r>
                  <a:rPr lang="pt-BR" noProof="0" dirty="0"/>
                  <a:t>, suponha </a:t>
                </a:r>
                <a14:m>
                  <m:oMath xmlns:m="http://schemas.openxmlformats.org/officeDocument/2006/math">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𝑆</m:t>
                        </m:r>
                      </m:e>
                      <m:sub>
                        <m:r>
                          <a:rPr lang="pt-BR" b="0" i="1" noProof="0" smtClean="0">
                            <a:latin typeface="Cambria Math" panose="02040503050406030204" pitchFamily="18" charset="0"/>
                          </a:rPr>
                          <m:t>𝑖</m:t>
                        </m:r>
                      </m:sub>
                    </m:sSub>
                    <m:r>
                      <a:rPr lang="pt-BR" b="0" i="1" noProof="0" smtClean="0">
                        <a:latin typeface="Cambria Math" panose="02040503050406030204" pitchFamily="18" charset="0"/>
                      </a:rPr>
                      <m:t>={</m:t>
                    </m:r>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𝑠</m:t>
                        </m:r>
                      </m:e>
                      <m:sub>
                        <m:r>
                          <a:rPr lang="pt-BR" b="0" i="1" noProof="0" smtClean="0">
                            <a:latin typeface="Cambria Math" panose="02040503050406030204" pitchFamily="18" charset="0"/>
                          </a:rPr>
                          <m:t>𝑖</m:t>
                        </m:r>
                        <m:r>
                          <a:rPr lang="pt-BR" b="0" i="1" noProof="0" smtClean="0">
                            <a:latin typeface="Cambria Math" panose="02040503050406030204" pitchFamily="18" charset="0"/>
                          </a:rPr>
                          <m:t>1</m:t>
                        </m:r>
                      </m:sub>
                    </m:sSub>
                    <m:r>
                      <a:rPr lang="pt-BR" b="0" i="1" noProof="0" smtClean="0">
                        <a:latin typeface="Cambria Math" panose="02040503050406030204" pitchFamily="18" charset="0"/>
                      </a:rPr>
                      <m:t>,…,</m:t>
                    </m:r>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𝑠</m:t>
                        </m:r>
                      </m:e>
                      <m:sub>
                        <m:r>
                          <a:rPr lang="pt-BR" b="0" i="1" noProof="0" smtClean="0">
                            <a:latin typeface="Cambria Math" panose="02040503050406030204" pitchFamily="18" charset="0"/>
                          </a:rPr>
                          <m:t>𝑖𝐾</m:t>
                        </m:r>
                      </m:sub>
                    </m:sSub>
                    <m:r>
                      <a:rPr lang="pt-BR" b="0" i="1" noProof="0" smtClean="0">
                        <a:latin typeface="Cambria Math" panose="02040503050406030204" pitchFamily="18" charset="0"/>
                      </a:rPr>
                      <m:t>}</m:t>
                    </m:r>
                  </m:oMath>
                </a14:m>
                <a:r>
                  <a:rPr lang="pt-BR" noProof="0" dirty="0"/>
                  <a:t>. Então uma </a:t>
                </a:r>
                <a:r>
                  <a:rPr lang="pt-BR" b="1" noProof="0" dirty="0"/>
                  <a:t>estratégia mista para o jogador </a:t>
                </a:r>
                <a14:m>
                  <m:oMath xmlns:m="http://schemas.openxmlformats.org/officeDocument/2006/math">
                    <m:r>
                      <a:rPr lang="pt-BR" b="1" i="1" noProof="0" smtClean="0">
                        <a:latin typeface="Cambria Math" panose="02040503050406030204" pitchFamily="18" charset="0"/>
                      </a:rPr>
                      <m:t>𝒊</m:t>
                    </m:r>
                  </m:oMath>
                </a14:m>
                <a:r>
                  <a:rPr lang="pt-BR" b="1" noProof="0" dirty="0"/>
                  <a:t> </a:t>
                </a:r>
                <a:r>
                  <a:rPr lang="pt-BR" noProof="0" dirty="0"/>
                  <a:t>é uma distribuição de probabilidade </a:t>
                </a:r>
                <a14:m>
                  <m:oMath xmlns:m="http://schemas.openxmlformats.org/officeDocument/2006/math">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𝑝</m:t>
                        </m:r>
                      </m:e>
                      <m:sub>
                        <m:r>
                          <a:rPr lang="pt-BR" b="0" i="1" noProof="0" smtClean="0">
                            <a:latin typeface="Cambria Math" panose="02040503050406030204" pitchFamily="18" charset="0"/>
                          </a:rPr>
                          <m:t>𝑖</m:t>
                        </m:r>
                      </m:sub>
                    </m:sSub>
                    <m:r>
                      <a:rPr lang="pt-BR" b="0" i="1" noProof="0" smtClean="0">
                        <a:latin typeface="Cambria Math" panose="02040503050406030204" pitchFamily="18" charset="0"/>
                      </a:rPr>
                      <m:t>=</m:t>
                    </m:r>
                    <m:d>
                      <m:dPr>
                        <m:ctrlPr>
                          <a:rPr lang="pt-BR" b="0" i="1" noProof="0" smtClean="0">
                            <a:latin typeface="Cambria Math" panose="02040503050406030204" pitchFamily="18" charset="0"/>
                          </a:rPr>
                        </m:ctrlPr>
                      </m:dPr>
                      <m:e>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𝑝</m:t>
                            </m:r>
                          </m:e>
                          <m:sub>
                            <m:r>
                              <a:rPr lang="pt-BR" b="0" i="1" noProof="0" smtClean="0">
                                <a:latin typeface="Cambria Math" panose="02040503050406030204" pitchFamily="18" charset="0"/>
                              </a:rPr>
                              <m:t>𝑖</m:t>
                            </m:r>
                            <m:r>
                              <a:rPr lang="pt-BR" b="0" i="1" noProof="0" smtClean="0">
                                <a:latin typeface="Cambria Math" panose="02040503050406030204" pitchFamily="18" charset="0"/>
                              </a:rPr>
                              <m:t>1</m:t>
                            </m:r>
                          </m:sub>
                        </m:sSub>
                        <m:r>
                          <a:rPr lang="pt-BR" b="0" i="1" noProof="0" smtClean="0">
                            <a:latin typeface="Cambria Math" panose="02040503050406030204" pitchFamily="18" charset="0"/>
                          </a:rPr>
                          <m:t>,…,</m:t>
                        </m:r>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𝑝</m:t>
                            </m:r>
                          </m:e>
                          <m:sub>
                            <m:r>
                              <a:rPr lang="pt-BR" b="0" i="1" noProof="0" smtClean="0">
                                <a:latin typeface="Cambria Math" panose="02040503050406030204" pitchFamily="18" charset="0"/>
                              </a:rPr>
                              <m:t>𝑖𝐾</m:t>
                            </m:r>
                          </m:sub>
                        </m:sSub>
                      </m:e>
                    </m:d>
                  </m:oMath>
                </a14:m>
                <a:r>
                  <a:rPr lang="pt-BR" noProof="0" dirty="0"/>
                  <a:t>, onde , </a:t>
                </a:r>
                <a14:m>
                  <m:oMath xmlns:m="http://schemas.openxmlformats.org/officeDocument/2006/math">
                    <m:r>
                      <a:rPr lang="pt-BR" b="0" i="1" noProof="0" smtClean="0">
                        <a:latin typeface="Cambria Math" panose="02040503050406030204" pitchFamily="18" charset="0"/>
                      </a:rPr>
                      <m:t>0≤</m:t>
                    </m:r>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𝑝</m:t>
                        </m:r>
                      </m:e>
                      <m:sub>
                        <m:r>
                          <a:rPr lang="pt-BR" b="0" i="1" noProof="0" smtClean="0">
                            <a:latin typeface="Cambria Math" panose="02040503050406030204" pitchFamily="18" charset="0"/>
                          </a:rPr>
                          <m:t>𝑖𝑘</m:t>
                        </m:r>
                      </m:sub>
                    </m:sSub>
                    <m:r>
                      <a:rPr lang="pt-BR" b="0" i="1" noProof="0" smtClean="0">
                        <a:latin typeface="Cambria Math" panose="02040503050406030204" pitchFamily="18" charset="0"/>
                      </a:rPr>
                      <m:t>≤1</m:t>
                    </m:r>
                  </m:oMath>
                </a14:m>
                <a:r>
                  <a:rPr lang="pt-BR" noProof="0" dirty="0"/>
                  <a:t> para </a:t>
                </a:r>
                <a14:m>
                  <m:oMath xmlns:m="http://schemas.openxmlformats.org/officeDocument/2006/math">
                    <m:r>
                      <a:rPr lang="pt-BR" b="0" i="1" noProof="0" smtClean="0">
                        <a:latin typeface="Cambria Math" panose="02040503050406030204" pitchFamily="18" charset="0"/>
                      </a:rPr>
                      <m:t>𝑘</m:t>
                    </m:r>
                    <m:r>
                      <a:rPr lang="pt-BR" b="0" i="1" noProof="0" smtClean="0">
                        <a:latin typeface="Cambria Math" panose="02040503050406030204" pitchFamily="18" charset="0"/>
                      </a:rPr>
                      <m:t>=1,…,</m:t>
                    </m:r>
                    <m:r>
                      <a:rPr lang="pt-BR" b="0" i="1" noProof="0" smtClean="0">
                        <a:latin typeface="Cambria Math" panose="02040503050406030204" pitchFamily="18" charset="0"/>
                      </a:rPr>
                      <m:t>𝐾</m:t>
                    </m:r>
                  </m:oMath>
                </a14:m>
                <a:r>
                  <a:rPr lang="pt-BR" noProof="0" dirty="0"/>
                  <a:t> e </a:t>
                </a:r>
                <a14:m>
                  <m:oMath xmlns:m="http://schemas.openxmlformats.org/officeDocument/2006/math">
                    <m:nary>
                      <m:naryPr>
                        <m:chr m:val="∑"/>
                        <m:ctrlPr>
                          <a:rPr lang="pt-BR" b="0" i="1" noProof="0" smtClean="0">
                            <a:latin typeface="Cambria Math" panose="02040503050406030204" pitchFamily="18" charset="0"/>
                          </a:rPr>
                        </m:ctrlPr>
                      </m:naryPr>
                      <m:sub>
                        <m:r>
                          <m:rPr>
                            <m:brk m:alnAt="23"/>
                          </m:rPr>
                          <a:rPr lang="pt-BR" b="0" i="1" noProof="0" smtClean="0">
                            <a:latin typeface="Cambria Math" panose="02040503050406030204" pitchFamily="18" charset="0"/>
                          </a:rPr>
                          <m:t>𝑘</m:t>
                        </m:r>
                        <m:r>
                          <a:rPr lang="pt-BR" b="0" i="1" noProof="0" smtClean="0">
                            <a:latin typeface="Cambria Math" panose="02040503050406030204" pitchFamily="18" charset="0"/>
                          </a:rPr>
                          <m:t>=1</m:t>
                        </m:r>
                      </m:sub>
                      <m:sup>
                        <m:r>
                          <a:rPr lang="pt-BR" b="0" i="1" noProof="0" smtClean="0">
                            <a:latin typeface="Cambria Math" panose="02040503050406030204" pitchFamily="18" charset="0"/>
                          </a:rPr>
                          <m:t>𝐾</m:t>
                        </m:r>
                      </m:sup>
                      <m:e>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𝑝</m:t>
                            </m:r>
                          </m:e>
                          <m:sub>
                            <m:r>
                              <a:rPr lang="pt-BR" b="0" i="1" noProof="0" smtClean="0">
                                <a:latin typeface="Cambria Math" panose="02040503050406030204" pitchFamily="18" charset="0"/>
                              </a:rPr>
                              <m:t>𝑖𝑘</m:t>
                            </m:r>
                          </m:sub>
                        </m:sSub>
                        <m:r>
                          <a:rPr lang="pt-BR" b="0" i="1" noProof="0" smtClean="0">
                            <a:latin typeface="Cambria Math" panose="02040503050406030204" pitchFamily="18" charset="0"/>
                          </a:rPr>
                          <m:t>=</m:t>
                        </m:r>
                      </m:e>
                    </m:nary>
                    <m:r>
                      <a:rPr lang="pt-BR" b="0" i="1" noProof="0" smtClean="0">
                        <a:latin typeface="Cambria Math" panose="02040503050406030204" pitchFamily="18" charset="0"/>
                      </a:rPr>
                      <m:t> </m:t>
                    </m:r>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𝑝</m:t>
                        </m:r>
                      </m:e>
                      <m:sub>
                        <m:r>
                          <a:rPr lang="pt-BR" b="0" i="1" noProof="0" smtClean="0">
                            <a:latin typeface="Cambria Math" panose="02040503050406030204" pitchFamily="18" charset="0"/>
                          </a:rPr>
                          <m:t>𝑖</m:t>
                        </m:r>
                        <m:r>
                          <a:rPr lang="pt-BR" b="0" i="1" noProof="0" smtClean="0">
                            <a:latin typeface="Cambria Math" panose="02040503050406030204" pitchFamily="18" charset="0"/>
                          </a:rPr>
                          <m:t>1</m:t>
                        </m:r>
                      </m:sub>
                    </m:sSub>
                    <m:r>
                      <a:rPr lang="pt-BR" b="0" i="1" noProof="0" smtClean="0">
                        <a:latin typeface="Cambria Math" panose="02040503050406030204" pitchFamily="18" charset="0"/>
                      </a:rPr>
                      <m:t>+…+</m:t>
                    </m:r>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𝑝</m:t>
                        </m:r>
                      </m:e>
                      <m:sub>
                        <m:r>
                          <a:rPr lang="pt-BR" b="0" i="1" noProof="0" smtClean="0">
                            <a:latin typeface="Cambria Math" panose="02040503050406030204" pitchFamily="18" charset="0"/>
                          </a:rPr>
                          <m:t>𝑖𝐾</m:t>
                        </m:r>
                      </m:sub>
                    </m:sSub>
                    <m:r>
                      <a:rPr lang="pt-BR" b="0" i="1" noProof="0" smtClean="0">
                        <a:latin typeface="Cambria Math" panose="02040503050406030204" pitchFamily="18" charset="0"/>
                      </a:rPr>
                      <m:t>=1</m:t>
                    </m:r>
                    <m:r>
                      <a:rPr lang="pt-BR" b="0" i="0" noProof="0" smtClean="0">
                        <a:latin typeface="Cambria Math" panose="02040503050406030204" pitchFamily="18" charset="0"/>
                      </a:rPr>
                      <m:t>.</m:t>
                    </m:r>
                  </m:oMath>
                </a14:m>
                <a:endParaRPr lang="pt-BR" noProof="0" dirty="0"/>
              </a:p>
            </p:txBody>
          </p:sp>
        </mc:Choice>
        <mc:Fallback xmlns="">
          <p:sp>
            <p:nvSpPr>
              <p:cNvPr id="3" name="Content Placeholder 2">
                <a:extLst>
                  <a:ext uri="{FF2B5EF4-FFF2-40B4-BE49-F238E27FC236}">
                    <a16:creationId xmlns:a16="http://schemas.microsoft.com/office/drawing/2014/main" id="{1C415834-E9BC-4B69-BCFC-AE56959DDC36}"/>
                  </a:ext>
                </a:extLst>
              </p:cNvPr>
              <p:cNvSpPr>
                <a:spLocks noGrp="1" noRot="1" noChangeAspect="1" noMove="1" noResize="1" noEditPoints="1" noAdjustHandles="1" noChangeArrowheads="1" noChangeShapeType="1" noTextEdit="1"/>
              </p:cNvSpPr>
              <p:nvPr>
                <p:ph idx="1"/>
              </p:nvPr>
            </p:nvSpPr>
            <p:spPr>
              <a:blipFill>
                <a:blip r:embed="rId2"/>
                <a:stretch>
                  <a:fillRect l="-1217" r="-1159"/>
                </a:stretch>
              </a:blipFill>
            </p:spPr>
            <p:txBody>
              <a:bodyPr/>
              <a:lstStyle/>
              <a:p>
                <a:r>
                  <a:rPr lang="pt-BR">
                    <a:noFill/>
                  </a:rPr>
                  <a:t> </a:t>
                </a:r>
              </a:p>
            </p:txBody>
          </p:sp>
        </mc:Fallback>
      </mc:AlternateContent>
      <p:sp>
        <p:nvSpPr>
          <p:cNvPr id="4" name="Footer Placeholder 3">
            <a:extLst>
              <a:ext uri="{FF2B5EF4-FFF2-40B4-BE49-F238E27FC236}">
                <a16:creationId xmlns:a16="http://schemas.microsoft.com/office/drawing/2014/main" id="{1A8E2643-FACE-4C9F-BCAD-B11D363884E1}"/>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002D0D6B-5ED4-4884-8D4B-CA95C5C97422}"/>
              </a:ext>
            </a:extLst>
          </p:cNvPr>
          <p:cNvSpPr>
            <a:spLocks noGrp="1"/>
          </p:cNvSpPr>
          <p:nvPr>
            <p:ph type="sldNum" sz="quarter" idx="12"/>
          </p:nvPr>
        </p:nvSpPr>
        <p:spPr/>
        <p:txBody>
          <a:bodyPr/>
          <a:lstStyle/>
          <a:p>
            <a:fld id="{AF67EEE8-F201-4410-BA13-233EFB93B646}" type="slidenum">
              <a:rPr lang="pt-BR" smtClean="0"/>
              <a:t>18</a:t>
            </a:fld>
            <a:endParaRPr lang="pt-BR"/>
          </a:p>
        </p:txBody>
      </p:sp>
    </p:spTree>
    <p:extLst>
      <p:ext uri="{BB962C8B-B14F-4D97-AF65-F5344CB8AC3E}">
        <p14:creationId xmlns:p14="http://schemas.microsoft.com/office/powerpoint/2010/main" val="20320788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2C3CD-D363-4118-B818-AFD52E045287}"/>
              </a:ext>
            </a:extLst>
          </p:cNvPr>
          <p:cNvSpPr>
            <a:spLocks noGrp="1"/>
          </p:cNvSpPr>
          <p:nvPr>
            <p:ph type="title"/>
          </p:nvPr>
        </p:nvSpPr>
        <p:spPr/>
        <p:txBody>
          <a:bodyPr/>
          <a:lstStyle/>
          <a:p>
            <a:r>
              <a:rPr lang="pt-BR" b="1" noProof="0" dirty="0"/>
              <a:t>Estratégias estritamente dominadas</a:t>
            </a:r>
            <a:endParaRPr lang="pt-BR" sz="2200" b="1" noProof="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CD9675B-9D8A-4C46-9A60-2B570CA0D26D}"/>
                  </a:ext>
                </a:extLst>
              </p:cNvPr>
              <p:cNvSpPr>
                <a:spLocks noGrp="1"/>
              </p:cNvSpPr>
              <p:nvPr>
                <p:ph idx="1"/>
              </p:nvPr>
            </p:nvSpPr>
            <p:spPr/>
            <p:txBody>
              <a:bodyPr>
                <a:normAutofit/>
              </a:bodyPr>
              <a:lstStyle/>
              <a:p>
                <a:pPr algn="just"/>
                <a:r>
                  <a:rPr lang="pt-BR" dirty="0"/>
                  <a:t>Para ilustrar um papel potencial de estratégias mistas, lembre que</a:t>
                </a:r>
                <a:r>
                  <a:rPr lang="pt-BR" noProof="0" dirty="0"/>
                  <a:t> </a:t>
                </a:r>
                <a:r>
                  <a:rPr lang="pt-BR" b="1" i="1" dirty="0">
                    <a:solidFill>
                      <a:srgbClr val="C00000"/>
                    </a:solidFill>
                  </a:rPr>
                  <a:t>s</a:t>
                </a:r>
                <a:r>
                  <a:rPr lang="pt-BR" b="1" i="1" noProof="0" dirty="0">
                    <a:solidFill>
                      <a:srgbClr val="C00000"/>
                    </a:solidFill>
                  </a:rPr>
                  <a:t>e uma estratégia </a:t>
                </a:r>
                <a14:m>
                  <m:oMath xmlns:m="http://schemas.openxmlformats.org/officeDocument/2006/math">
                    <m:sSub>
                      <m:sSubPr>
                        <m:ctrlPr>
                          <a:rPr lang="pt-BR" b="1" i="1" noProof="0" smtClean="0">
                            <a:solidFill>
                              <a:srgbClr val="C00000"/>
                            </a:solidFill>
                            <a:latin typeface="Cambria Math" panose="02040503050406030204" pitchFamily="18" charset="0"/>
                          </a:rPr>
                        </m:ctrlPr>
                      </m:sSubPr>
                      <m:e>
                        <m:r>
                          <a:rPr lang="pt-BR" b="1" i="1" noProof="0" smtClean="0">
                            <a:solidFill>
                              <a:srgbClr val="C00000"/>
                            </a:solidFill>
                            <a:latin typeface="Cambria Math" panose="02040503050406030204" pitchFamily="18" charset="0"/>
                          </a:rPr>
                          <m:t>𝒔</m:t>
                        </m:r>
                      </m:e>
                      <m:sub>
                        <m:r>
                          <a:rPr lang="pt-BR" b="1" i="1" noProof="0" smtClean="0">
                            <a:solidFill>
                              <a:srgbClr val="C00000"/>
                            </a:solidFill>
                            <a:latin typeface="Cambria Math" panose="02040503050406030204" pitchFamily="18" charset="0"/>
                          </a:rPr>
                          <m:t>𝒊</m:t>
                        </m:r>
                      </m:sub>
                    </m:sSub>
                  </m:oMath>
                </a14:m>
                <a:r>
                  <a:rPr lang="pt-BR" b="1" i="1" noProof="0" dirty="0">
                    <a:solidFill>
                      <a:srgbClr val="C00000"/>
                    </a:solidFill>
                  </a:rPr>
                  <a:t> é estritamente dominada</a:t>
                </a:r>
                <a:r>
                  <a:rPr lang="pt-BR" noProof="0" dirty="0"/>
                  <a:t>, então </a:t>
                </a:r>
                <a:r>
                  <a:rPr lang="pt-BR" b="1" i="1" noProof="0" dirty="0">
                    <a:solidFill>
                      <a:srgbClr val="C00000"/>
                    </a:solidFill>
                  </a:rPr>
                  <a:t>não há </a:t>
                </a:r>
                <a:r>
                  <a:rPr lang="pt-BR" b="1" i="1" u="sng" noProof="0" dirty="0">
                    <a:solidFill>
                      <a:srgbClr val="C00000"/>
                    </a:solidFill>
                  </a:rPr>
                  <a:t>crenças</a:t>
                </a:r>
                <a:r>
                  <a:rPr lang="pt-BR" b="1" i="1" noProof="0" dirty="0">
                    <a:solidFill>
                      <a:srgbClr val="C00000"/>
                    </a:solidFill>
                  </a:rPr>
                  <a:t> que o jogador </a:t>
                </a:r>
                <a14:m>
                  <m:oMath xmlns:m="http://schemas.openxmlformats.org/officeDocument/2006/math">
                    <m:r>
                      <a:rPr lang="pt-BR" b="1" i="1" noProof="0" smtClean="0">
                        <a:solidFill>
                          <a:srgbClr val="C00000"/>
                        </a:solidFill>
                        <a:latin typeface="Cambria Math" panose="02040503050406030204" pitchFamily="18" charset="0"/>
                      </a:rPr>
                      <m:t>𝒊</m:t>
                    </m:r>
                  </m:oMath>
                </a14:m>
                <a:r>
                  <a:rPr lang="pt-BR" b="1" i="1" noProof="0" dirty="0">
                    <a:solidFill>
                      <a:srgbClr val="C00000"/>
                    </a:solidFill>
                  </a:rPr>
                  <a:t> possa sustentar</a:t>
                </a:r>
                <a:r>
                  <a:rPr lang="pt-BR" noProof="0" dirty="0"/>
                  <a:t> acerca das estratégias escolhidas pelos outros jogadores tal que seria </a:t>
                </a:r>
                <a:r>
                  <a:rPr lang="pt-BR" b="1" i="1" noProof="0" dirty="0">
                    <a:solidFill>
                      <a:srgbClr val="C00000"/>
                    </a:solidFill>
                  </a:rPr>
                  <a:t>ótimo</a:t>
                </a:r>
                <a:r>
                  <a:rPr lang="pt-BR" b="1" noProof="0" dirty="0"/>
                  <a:t> </a:t>
                </a:r>
                <a:r>
                  <a:rPr lang="pt-BR" noProof="0" dirty="0"/>
                  <a:t>para o jogador </a:t>
                </a:r>
                <a14:m>
                  <m:oMath xmlns:m="http://schemas.openxmlformats.org/officeDocument/2006/math">
                    <m:r>
                      <a:rPr lang="pt-BR" b="1" i="1" noProof="0" smtClean="0">
                        <a:solidFill>
                          <a:srgbClr val="C00000"/>
                        </a:solidFill>
                        <a:latin typeface="Cambria Math" panose="02040503050406030204" pitchFamily="18" charset="0"/>
                      </a:rPr>
                      <m:t>𝒊</m:t>
                    </m:r>
                  </m:oMath>
                </a14:m>
                <a:r>
                  <a:rPr lang="pt-BR" b="1" i="1" noProof="0" dirty="0">
                    <a:solidFill>
                      <a:srgbClr val="C00000"/>
                    </a:solidFill>
                  </a:rPr>
                  <a:t> jogar </a:t>
                </a:r>
                <a14:m>
                  <m:oMath xmlns:m="http://schemas.openxmlformats.org/officeDocument/2006/math">
                    <m:sSub>
                      <m:sSubPr>
                        <m:ctrlPr>
                          <a:rPr lang="pt-BR" b="1" i="1" noProof="0" smtClean="0">
                            <a:solidFill>
                              <a:srgbClr val="C00000"/>
                            </a:solidFill>
                            <a:latin typeface="Cambria Math" panose="02040503050406030204" pitchFamily="18" charset="0"/>
                          </a:rPr>
                        </m:ctrlPr>
                      </m:sSubPr>
                      <m:e>
                        <m:r>
                          <a:rPr lang="pt-BR" b="1" i="1" noProof="0" smtClean="0">
                            <a:solidFill>
                              <a:srgbClr val="C00000"/>
                            </a:solidFill>
                            <a:latin typeface="Cambria Math" panose="02040503050406030204" pitchFamily="18" charset="0"/>
                          </a:rPr>
                          <m:t>𝒔</m:t>
                        </m:r>
                      </m:e>
                      <m:sub>
                        <m:r>
                          <a:rPr lang="pt-BR" b="1" i="1" noProof="0" smtClean="0">
                            <a:solidFill>
                              <a:srgbClr val="C00000"/>
                            </a:solidFill>
                            <a:latin typeface="Cambria Math" panose="02040503050406030204" pitchFamily="18" charset="0"/>
                          </a:rPr>
                          <m:t>𝒊</m:t>
                        </m:r>
                      </m:sub>
                    </m:sSub>
                  </m:oMath>
                </a14:m>
                <a:endParaRPr lang="pt-BR" b="1" i="1" noProof="0" dirty="0"/>
              </a:p>
              <a:p>
                <a:pPr algn="just"/>
                <a:endParaRPr lang="pt-BR" noProof="0" dirty="0"/>
              </a:p>
              <a:p>
                <a:pPr algn="just"/>
                <a:r>
                  <a:rPr lang="pt-BR" b="1" i="1" noProof="0" dirty="0">
                    <a:solidFill>
                      <a:srgbClr val="2778CA"/>
                    </a:solidFill>
                  </a:rPr>
                  <a:t>O inverso </a:t>
                </a:r>
                <a:r>
                  <a:rPr lang="pt-BR" b="1" i="1" dirty="0">
                    <a:solidFill>
                      <a:srgbClr val="2778CA"/>
                    </a:solidFill>
                  </a:rPr>
                  <a:t>é verdade também se permitirmos estratégias mistas</a:t>
                </a:r>
                <a:r>
                  <a:rPr lang="pt-BR" dirty="0"/>
                  <a:t>: </a:t>
                </a:r>
                <a:r>
                  <a:rPr lang="pt-BR" noProof="0" dirty="0"/>
                  <a:t>se não há crenças que o jogador </a:t>
                </a:r>
                <a14:m>
                  <m:oMath xmlns:m="http://schemas.openxmlformats.org/officeDocument/2006/math">
                    <m:r>
                      <a:rPr lang="pt-BR" b="0" i="1" noProof="0" smtClean="0">
                        <a:latin typeface="Cambria Math" panose="02040503050406030204" pitchFamily="18" charset="0"/>
                      </a:rPr>
                      <m:t>𝑖</m:t>
                    </m:r>
                  </m:oMath>
                </a14:m>
                <a:r>
                  <a:rPr lang="pt-BR" noProof="0" dirty="0"/>
                  <a:t> possa sustentar acerca das estratégias escolhidas pelos outros jogadores tal que seria ótimo jogar </a:t>
                </a:r>
                <a14:m>
                  <m:oMath xmlns:m="http://schemas.openxmlformats.org/officeDocument/2006/math">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𝑠</m:t>
                        </m:r>
                      </m:e>
                      <m:sub>
                        <m:r>
                          <a:rPr lang="pt-BR" b="0" i="1" noProof="0" smtClean="0">
                            <a:latin typeface="Cambria Math" panose="02040503050406030204" pitchFamily="18" charset="0"/>
                          </a:rPr>
                          <m:t>𝑖</m:t>
                        </m:r>
                      </m:sub>
                    </m:sSub>
                  </m:oMath>
                </a14:m>
                <a:r>
                  <a:rPr lang="pt-BR" noProof="0" dirty="0"/>
                  <a:t>, </a:t>
                </a:r>
                <a:r>
                  <a:rPr lang="pt-BR" b="1" noProof="0" dirty="0"/>
                  <a:t>então existe outra estratégia que domina estritamente </a:t>
                </a:r>
                <a14:m>
                  <m:oMath xmlns:m="http://schemas.openxmlformats.org/officeDocument/2006/math">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𝑠</m:t>
                        </m:r>
                      </m:e>
                      <m:sub>
                        <m:r>
                          <a:rPr lang="pt-BR" i="1" noProof="0" smtClean="0">
                            <a:latin typeface="Cambria Math" panose="02040503050406030204" pitchFamily="18" charset="0"/>
                          </a:rPr>
                          <m:t>𝑖</m:t>
                        </m:r>
                      </m:sub>
                    </m:sSub>
                  </m:oMath>
                </a14:m>
                <a:r>
                  <a:rPr lang="pt-BR" dirty="0"/>
                  <a:t>.</a:t>
                </a:r>
                <a:endParaRPr lang="pt-BR" noProof="0" dirty="0"/>
              </a:p>
            </p:txBody>
          </p:sp>
        </mc:Choice>
        <mc:Fallback xmlns="">
          <p:sp>
            <p:nvSpPr>
              <p:cNvPr id="3" name="Content Placeholder 2">
                <a:extLst>
                  <a:ext uri="{FF2B5EF4-FFF2-40B4-BE49-F238E27FC236}">
                    <a16:creationId xmlns:a16="http://schemas.microsoft.com/office/drawing/2014/main" id="{CCD9675B-9D8A-4C46-9A60-2B570CA0D26D}"/>
                  </a:ext>
                </a:extLst>
              </p:cNvPr>
              <p:cNvSpPr>
                <a:spLocks noGrp="1" noRot="1" noChangeAspect="1" noMove="1" noResize="1" noEditPoints="1" noAdjustHandles="1" noChangeArrowheads="1" noChangeShapeType="1" noTextEdit="1"/>
              </p:cNvSpPr>
              <p:nvPr>
                <p:ph idx="1"/>
              </p:nvPr>
            </p:nvSpPr>
            <p:spPr>
              <a:blipFill>
                <a:blip r:embed="rId3"/>
                <a:stretch>
                  <a:fillRect l="-1043" t="-2241" r="-1159"/>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743C4DB1-3142-4F33-9B0B-29D132979311}"/>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CF1BF66B-453C-4CE0-9B3D-EE3D4691D530}"/>
              </a:ext>
            </a:extLst>
          </p:cNvPr>
          <p:cNvSpPr>
            <a:spLocks noGrp="1"/>
          </p:cNvSpPr>
          <p:nvPr>
            <p:ph type="sldNum" sz="quarter" idx="12"/>
          </p:nvPr>
        </p:nvSpPr>
        <p:spPr/>
        <p:txBody>
          <a:bodyPr/>
          <a:lstStyle/>
          <a:p>
            <a:fld id="{AF67EEE8-F201-4410-BA13-233EFB93B646}" type="slidenum">
              <a:rPr lang="pt-BR" smtClean="0"/>
              <a:t>19</a:t>
            </a:fld>
            <a:endParaRPr lang="pt-BR"/>
          </a:p>
        </p:txBody>
      </p:sp>
    </p:spTree>
    <p:extLst>
      <p:ext uri="{BB962C8B-B14F-4D97-AF65-F5344CB8AC3E}">
        <p14:creationId xmlns:p14="http://schemas.microsoft.com/office/powerpoint/2010/main" val="3218979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AF15E0-2913-4E93-BFD7-61AD05405505}"/>
              </a:ext>
            </a:extLst>
          </p:cNvPr>
          <p:cNvSpPr/>
          <p:nvPr/>
        </p:nvSpPr>
        <p:spPr>
          <a:xfrm>
            <a:off x="0" y="1381125"/>
            <a:ext cx="12191999" cy="3457575"/>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Text Placeholder 3">
            <a:extLst>
              <a:ext uri="{FF2B5EF4-FFF2-40B4-BE49-F238E27FC236}">
                <a16:creationId xmlns:a16="http://schemas.microsoft.com/office/drawing/2014/main" id="{4EA92CC9-74CC-4E92-B9D8-C4E51321FEDE}"/>
              </a:ext>
            </a:extLst>
          </p:cNvPr>
          <p:cNvSpPr txBox="1">
            <a:spLocks/>
          </p:cNvSpPr>
          <p:nvPr/>
        </p:nvSpPr>
        <p:spPr>
          <a:xfrm>
            <a:off x="673628" y="2540000"/>
            <a:ext cx="10844742" cy="22987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Clr>
                <a:srgbClr val="00B0F0"/>
              </a:buClr>
              <a:buFont typeface="Arial" panose="020B0604020202020204" pitchFamily="34" charset="0"/>
              <a:buNone/>
            </a:pPr>
            <a:r>
              <a:rPr lang="pt-BR" sz="3600" dirty="0">
                <a:solidFill>
                  <a:schemeClr val="bg1"/>
                </a:solidFill>
              </a:rPr>
              <a:t>Jogos Estáticos de Informação Completa</a:t>
            </a:r>
          </a:p>
          <a:p>
            <a:pPr marL="0" indent="0">
              <a:lnSpc>
                <a:spcPct val="150000"/>
              </a:lnSpc>
              <a:buClr>
                <a:srgbClr val="00B0F0"/>
              </a:buClr>
              <a:buFont typeface="Arial" panose="020B0604020202020204" pitchFamily="34" charset="0"/>
              <a:buNone/>
            </a:pPr>
            <a:r>
              <a:rPr lang="pt-BR" dirty="0">
                <a:solidFill>
                  <a:schemeClr val="bg1"/>
                </a:solidFill>
              </a:rPr>
              <a:t>Estratégias mistas</a:t>
            </a:r>
          </a:p>
          <a:p>
            <a:pPr marL="0" indent="0">
              <a:lnSpc>
                <a:spcPct val="150000"/>
              </a:lnSpc>
              <a:buClr>
                <a:srgbClr val="00B0F0"/>
              </a:buClr>
              <a:buFont typeface="Arial" panose="020B0604020202020204" pitchFamily="34" charset="0"/>
              <a:buNone/>
            </a:pPr>
            <a:r>
              <a:rPr lang="en-US" sz="2000" dirty="0">
                <a:solidFill>
                  <a:schemeClr val="bg1"/>
                </a:solidFill>
              </a:rPr>
              <a:t>(Gibbons - Game Theory for Applied Economists, </a:t>
            </a:r>
            <a:r>
              <a:rPr lang="pt-BR" sz="2000" dirty="0">
                <a:solidFill>
                  <a:schemeClr val="bg1"/>
                </a:solidFill>
              </a:rPr>
              <a:t>Capítulo</a:t>
            </a:r>
            <a:r>
              <a:rPr lang="en-US" sz="2000" dirty="0">
                <a:solidFill>
                  <a:schemeClr val="bg1"/>
                </a:solidFill>
              </a:rPr>
              <a:t> 1)</a:t>
            </a:r>
            <a:endParaRPr lang="pt-BR" sz="2000" dirty="0">
              <a:solidFill>
                <a:schemeClr val="bg1"/>
              </a:solidFill>
            </a:endParaRPr>
          </a:p>
        </p:txBody>
      </p:sp>
      <p:sp>
        <p:nvSpPr>
          <p:cNvPr id="2" name="Slide Number Placeholder 1">
            <a:extLst>
              <a:ext uri="{FF2B5EF4-FFF2-40B4-BE49-F238E27FC236}">
                <a16:creationId xmlns:a16="http://schemas.microsoft.com/office/drawing/2014/main" id="{03B426ED-B6A3-4711-9D72-C4C85A78634E}"/>
              </a:ext>
            </a:extLst>
          </p:cNvPr>
          <p:cNvSpPr>
            <a:spLocks noGrp="1"/>
          </p:cNvSpPr>
          <p:nvPr>
            <p:ph type="sldNum" sz="quarter" idx="12"/>
          </p:nvPr>
        </p:nvSpPr>
        <p:spPr/>
        <p:txBody>
          <a:bodyPr/>
          <a:lstStyle/>
          <a:p>
            <a:fld id="{AF67EEE8-F201-4410-BA13-233EFB93B646}" type="slidenum">
              <a:rPr lang="pt-BR" smtClean="0"/>
              <a:t>2</a:t>
            </a:fld>
            <a:endParaRPr lang="pt-BR"/>
          </a:p>
        </p:txBody>
      </p:sp>
    </p:spTree>
    <p:extLst>
      <p:ext uri="{BB962C8B-B14F-4D97-AF65-F5344CB8AC3E}">
        <p14:creationId xmlns:p14="http://schemas.microsoft.com/office/powerpoint/2010/main" val="421304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screenshot of a cell phone&#10;&#10;Description automatically generated">
            <a:extLst>
              <a:ext uri="{FF2B5EF4-FFF2-40B4-BE49-F238E27FC236}">
                <a16:creationId xmlns:a16="http://schemas.microsoft.com/office/drawing/2014/main" id="{FD38322D-BBCF-47F5-A1AC-589DF2058BE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002694" y="3254511"/>
            <a:ext cx="3786562" cy="3066914"/>
          </a:xfrm>
        </p:spPr>
      </p:pic>
      <p:sp>
        <p:nvSpPr>
          <p:cNvPr id="4" name="Title 1">
            <a:extLst>
              <a:ext uri="{FF2B5EF4-FFF2-40B4-BE49-F238E27FC236}">
                <a16:creationId xmlns:a16="http://schemas.microsoft.com/office/drawing/2014/main" id="{A335834C-DBDB-49C4-B4A1-D46DEE434D6D}"/>
              </a:ext>
            </a:extLst>
          </p:cNvPr>
          <p:cNvSpPr>
            <a:spLocks noGrp="1"/>
          </p:cNvSpPr>
          <p:nvPr>
            <p:ph type="title"/>
          </p:nvPr>
        </p:nvSpPr>
        <p:spPr>
          <a:xfrm>
            <a:off x="838200" y="365125"/>
            <a:ext cx="10515600" cy="1325563"/>
          </a:xfrm>
        </p:spPr>
        <p:txBody>
          <a:bodyPr/>
          <a:lstStyle/>
          <a:p>
            <a:r>
              <a:rPr lang="pt-BR" b="1" noProof="0" dirty="0"/>
              <a:t>Estratégias estritamente dominadas</a:t>
            </a:r>
            <a:endParaRPr lang="pt-BR" sz="2200" b="1" noProof="0" dirty="0"/>
          </a:p>
        </p:txBody>
      </p:sp>
      <p:sp>
        <p:nvSpPr>
          <p:cNvPr id="7" name="Content Placeholder 2">
            <a:extLst>
              <a:ext uri="{FF2B5EF4-FFF2-40B4-BE49-F238E27FC236}">
                <a16:creationId xmlns:a16="http://schemas.microsoft.com/office/drawing/2014/main" id="{543BE79E-8515-4C03-802B-A30307F52C88}"/>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pt-BR" dirty="0"/>
              <a:t>Uma dada </a:t>
            </a:r>
            <a:r>
              <a:rPr lang="pt-BR" b="1" dirty="0"/>
              <a:t>estratégia pura </a:t>
            </a:r>
            <a:r>
              <a:rPr lang="pt-BR" dirty="0"/>
              <a:t>pode ser </a:t>
            </a:r>
            <a:r>
              <a:rPr lang="pt-BR" b="1" dirty="0"/>
              <a:t>estritamente dominada </a:t>
            </a:r>
            <a:r>
              <a:rPr lang="pt-BR" dirty="0"/>
              <a:t>por uma </a:t>
            </a:r>
            <a:r>
              <a:rPr lang="pt-BR" b="1" dirty="0"/>
              <a:t>estratégia mista</a:t>
            </a:r>
            <a:r>
              <a:rPr lang="pt-BR" dirty="0"/>
              <a:t> mesmo que a estratégia pura não seja estritamente dominada por nenhuma outra estratégia pura</a:t>
            </a:r>
          </a:p>
          <a:p>
            <a:pPr algn="just"/>
            <a:endParaRPr lang="pt-BR" dirty="0"/>
          </a:p>
        </p:txBody>
      </p:sp>
      <p:sp>
        <p:nvSpPr>
          <p:cNvPr id="2" name="Footer Placeholder 1">
            <a:extLst>
              <a:ext uri="{FF2B5EF4-FFF2-40B4-BE49-F238E27FC236}">
                <a16:creationId xmlns:a16="http://schemas.microsoft.com/office/drawing/2014/main" id="{7A3231DF-738F-4122-BEE3-5E9CF0820D6F}"/>
              </a:ext>
            </a:extLst>
          </p:cNvPr>
          <p:cNvSpPr>
            <a:spLocks noGrp="1"/>
          </p:cNvSpPr>
          <p:nvPr>
            <p:ph type="ftr" sz="quarter" idx="11"/>
          </p:nvPr>
        </p:nvSpPr>
        <p:spPr/>
        <p:txBody>
          <a:bodyPr/>
          <a:lstStyle/>
          <a:p>
            <a:r>
              <a:rPr lang="pt-BR" dirty="0"/>
              <a:t>Robson Tigre </a:t>
            </a:r>
            <a:endParaRPr lang="en-US" dirty="0"/>
          </a:p>
        </p:txBody>
      </p:sp>
      <p:sp>
        <p:nvSpPr>
          <p:cNvPr id="3" name="Slide Number Placeholder 2">
            <a:extLst>
              <a:ext uri="{FF2B5EF4-FFF2-40B4-BE49-F238E27FC236}">
                <a16:creationId xmlns:a16="http://schemas.microsoft.com/office/drawing/2014/main" id="{E51E66D5-8631-4A0A-9D03-671961CC0298}"/>
              </a:ext>
            </a:extLst>
          </p:cNvPr>
          <p:cNvSpPr>
            <a:spLocks noGrp="1"/>
          </p:cNvSpPr>
          <p:nvPr>
            <p:ph type="sldNum" sz="quarter" idx="12"/>
          </p:nvPr>
        </p:nvSpPr>
        <p:spPr/>
        <p:txBody>
          <a:bodyPr/>
          <a:lstStyle/>
          <a:p>
            <a:fld id="{AF67EEE8-F201-4410-BA13-233EFB93B646}" type="slidenum">
              <a:rPr lang="pt-BR" smtClean="0"/>
              <a:t>20</a:t>
            </a:fld>
            <a:endParaRPr lang="pt-BR"/>
          </a:p>
        </p:txBody>
      </p:sp>
    </p:spTree>
    <p:extLst>
      <p:ext uri="{BB962C8B-B14F-4D97-AF65-F5344CB8AC3E}">
        <p14:creationId xmlns:p14="http://schemas.microsoft.com/office/powerpoint/2010/main" val="28805271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2863C00-8816-4C49-A367-963878E5BB69}"/>
              </a:ext>
            </a:extLst>
          </p:cNvPr>
          <p:cNvSpPr>
            <a:spLocks noGrp="1"/>
          </p:cNvSpPr>
          <p:nvPr>
            <p:ph type="title"/>
          </p:nvPr>
        </p:nvSpPr>
        <p:spPr/>
        <p:txBody>
          <a:bodyPr/>
          <a:lstStyle/>
          <a:p>
            <a:r>
              <a:rPr lang="pt-BR" b="1" noProof="0" dirty="0"/>
              <a:t>Estratégias estritamente dominadas</a:t>
            </a:r>
            <a:endParaRPr lang="pt-BR" sz="2200" b="1" noProof="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482F39-D14B-4A93-A9EA-3FAFC5643CF1}"/>
                  </a:ext>
                </a:extLst>
              </p:cNvPr>
              <p:cNvSpPr>
                <a:spLocks noGrp="1"/>
              </p:cNvSpPr>
              <p:nvPr>
                <p:ph sz="half" idx="1"/>
              </p:nvPr>
            </p:nvSpPr>
            <p:spPr/>
            <p:txBody>
              <a:bodyPr>
                <a:normAutofit fontScale="77500" lnSpcReduction="20000"/>
              </a:bodyPr>
              <a:lstStyle/>
              <a:p>
                <a:pPr algn="just"/>
                <a:r>
                  <a:rPr lang="pt-BR" noProof="0" dirty="0"/>
                  <a:t>Para qualquer </a:t>
                </a:r>
                <a:r>
                  <a:rPr lang="pt-BR" b="1" i="1" u="sng" noProof="0" dirty="0">
                    <a:solidFill>
                      <a:srgbClr val="2778CA"/>
                    </a:solidFill>
                  </a:rPr>
                  <a:t>crença</a:t>
                </a:r>
                <a:r>
                  <a:rPr lang="pt-BR" noProof="0" dirty="0"/>
                  <a:t> </a:t>
                </a:r>
                <a14:m>
                  <m:oMath xmlns:m="http://schemas.openxmlformats.org/officeDocument/2006/math">
                    <m:r>
                      <a:rPr lang="pt-BR" b="0" i="1" noProof="0" smtClean="0">
                        <a:latin typeface="Cambria Math" panose="02040503050406030204" pitchFamily="18" charset="0"/>
                      </a:rPr>
                      <m:t>(</m:t>
                    </m:r>
                    <m:r>
                      <a:rPr lang="pt-BR" b="0" i="1" noProof="0" smtClean="0">
                        <a:latin typeface="Cambria Math" panose="02040503050406030204" pitchFamily="18" charset="0"/>
                      </a:rPr>
                      <m:t>𝑞</m:t>
                    </m:r>
                    <m:r>
                      <a:rPr lang="pt-BR" b="0" i="1" noProof="0" smtClean="0">
                        <a:latin typeface="Cambria Math" panose="02040503050406030204" pitchFamily="18" charset="0"/>
                      </a:rPr>
                      <m:t>,1−</m:t>
                    </m:r>
                    <m:r>
                      <a:rPr lang="pt-BR" b="0" i="1" noProof="0" smtClean="0">
                        <a:latin typeface="Cambria Math" panose="02040503050406030204" pitchFamily="18" charset="0"/>
                      </a:rPr>
                      <m:t>𝑞</m:t>
                    </m:r>
                    <m:r>
                      <a:rPr lang="pt-BR" b="0" i="1" noProof="0" smtClean="0">
                        <a:latin typeface="Cambria Math" panose="02040503050406030204" pitchFamily="18" charset="0"/>
                      </a:rPr>
                      <m:t>)</m:t>
                    </m:r>
                  </m:oMath>
                </a14:m>
                <a:r>
                  <a:rPr lang="pt-BR" noProof="0" dirty="0"/>
                  <a:t> que o jogador 1 tenha sobre a jogada do jogador 2, a </a:t>
                </a:r>
                <a:r>
                  <a:rPr lang="pt-BR" b="1" i="1" noProof="0" dirty="0"/>
                  <a:t>melhor resposta de 1</a:t>
                </a:r>
                <a:r>
                  <a:rPr lang="pt-BR" b="1" noProof="0" dirty="0"/>
                  <a:t> </a:t>
                </a:r>
                <a:r>
                  <a:rPr lang="pt-BR" noProof="0" dirty="0"/>
                  <a:t>é </a:t>
                </a:r>
                <a14:m>
                  <m:oMath xmlns:m="http://schemas.openxmlformats.org/officeDocument/2006/math">
                    <m:r>
                      <a:rPr lang="pt-BR" i="1" noProof="0" smtClean="0">
                        <a:latin typeface="Cambria Math" panose="02040503050406030204" pitchFamily="18" charset="0"/>
                      </a:rPr>
                      <m:t>𝑇</m:t>
                    </m:r>
                  </m:oMath>
                </a14:m>
                <a:r>
                  <a:rPr lang="pt-BR" noProof="0" dirty="0"/>
                  <a:t> (se </a:t>
                </a:r>
                <a14:m>
                  <m:oMath xmlns:m="http://schemas.openxmlformats.org/officeDocument/2006/math">
                    <m:r>
                      <a:rPr lang="pt-BR" b="0" i="1" noProof="0" smtClean="0">
                        <a:latin typeface="Cambria Math" panose="02040503050406030204" pitchFamily="18" charset="0"/>
                      </a:rPr>
                      <m:t>𝑞</m:t>
                    </m:r>
                    <m:r>
                      <a:rPr lang="pt-BR" b="0" i="1" noProof="0" smtClean="0">
                        <a:latin typeface="Cambria Math" panose="02040503050406030204" pitchFamily="18" charset="0"/>
                      </a:rPr>
                      <m:t>&gt;1/2</m:t>
                    </m:r>
                  </m:oMath>
                </a14:m>
                <a:r>
                  <a:rPr lang="pt-BR" noProof="0" dirty="0"/>
                  <a:t>) ou </a:t>
                </a:r>
                <a14:m>
                  <m:oMath xmlns:m="http://schemas.openxmlformats.org/officeDocument/2006/math">
                    <m:r>
                      <a:rPr lang="pt-BR" b="0" i="1" noProof="0" smtClean="0">
                        <a:latin typeface="Cambria Math" panose="02040503050406030204" pitchFamily="18" charset="0"/>
                      </a:rPr>
                      <m:t>𝑀</m:t>
                    </m:r>
                  </m:oMath>
                </a14:m>
                <a:r>
                  <a:rPr lang="pt-BR" noProof="0" dirty="0"/>
                  <a:t> se (</a:t>
                </a:r>
                <a14:m>
                  <m:oMath xmlns:m="http://schemas.openxmlformats.org/officeDocument/2006/math">
                    <m:r>
                      <a:rPr lang="pt-BR" b="0" i="1" noProof="0" smtClean="0">
                        <a:latin typeface="Cambria Math" panose="02040503050406030204" pitchFamily="18" charset="0"/>
                      </a:rPr>
                      <m:t>𝑞</m:t>
                    </m:r>
                    <m:r>
                      <a:rPr lang="pt-BR" b="0" i="1" noProof="0" smtClean="0">
                        <a:latin typeface="Cambria Math" panose="02040503050406030204" pitchFamily="18" charset="0"/>
                      </a:rPr>
                      <m:t>&lt;1/2</m:t>
                    </m:r>
                  </m:oMath>
                </a14:m>
                <a:r>
                  <a:rPr lang="pt-BR" noProof="0" dirty="0"/>
                  <a:t>)</a:t>
                </a:r>
              </a:p>
              <a:p>
                <a:pPr algn="just"/>
                <a:endParaRPr lang="pt-BR" noProof="0" dirty="0"/>
              </a:p>
              <a:p>
                <a:pPr algn="just"/>
                <a:r>
                  <a:rPr lang="pt-BR" noProof="0" dirty="0"/>
                  <a:t>Ou seja, nunca </a:t>
                </a:r>
                <a14:m>
                  <m:oMath xmlns:m="http://schemas.openxmlformats.org/officeDocument/2006/math">
                    <m:r>
                      <a:rPr lang="pt-BR" b="0" i="1" noProof="0" smtClean="0">
                        <a:latin typeface="Cambria Math" panose="02040503050406030204" pitchFamily="18" charset="0"/>
                      </a:rPr>
                      <m:t>𝐵</m:t>
                    </m:r>
                  </m:oMath>
                </a14:m>
                <a:r>
                  <a:rPr lang="pt-BR" noProof="0" dirty="0"/>
                  <a:t>, embora </a:t>
                </a:r>
                <a14:m>
                  <m:oMath xmlns:m="http://schemas.openxmlformats.org/officeDocument/2006/math">
                    <m:r>
                      <a:rPr lang="pt-BR" b="0" i="1" noProof="0" smtClean="0">
                        <a:latin typeface="Cambria Math" panose="02040503050406030204" pitchFamily="18" charset="0"/>
                      </a:rPr>
                      <m:t>𝐵</m:t>
                    </m:r>
                  </m:oMath>
                </a14:m>
                <a:r>
                  <a:rPr lang="pt-BR" noProof="0" dirty="0"/>
                  <a:t> não seja estritamente dominada nem por </a:t>
                </a:r>
                <a14:m>
                  <m:oMath xmlns:m="http://schemas.openxmlformats.org/officeDocument/2006/math">
                    <m:r>
                      <a:rPr lang="pt-BR" b="0" i="1" noProof="0" smtClean="0">
                        <a:latin typeface="Cambria Math" panose="02040503050406030204" pitchFamily="18" charset="0"/>
                      </a:rPr>
                      <m:t>𝑇</m:t>
                    </m:r>
                  </m:oMath>
                </a14:m>
                <a:r>
                  <a:rPr lang="pt-BR" noProof="0" dirty="0"/>
                  <a:t> nem por </a:t>
                </a:r>
                <a14:m>
                  <m:oMath xmlns:m="http://schemas.openxmlformats.org/officeDocument/2006/math">
                    <m:r>
                      <a:rPr lang="pt-BR" b="0" i="1" noProof="0" smtClean="0">
                        <a:latin typeface="Cambria Math" panose="02040503050406030204" pitchFamily="18" charset="0"/>
                      </a:rPr>
                      <m:t>𝑀</m:t>
                    </m:r>
                  </m:oMath>
                </a14:m>
                <a:endParaRPr lang="pt-BR" noProof="0" dirty="0"/>
              </a:p>
              <a:p>
                <a:pPr algn="just"/>
                <a:endParaRPr lang="pt-BR" noProof="0" dirty="0"/>
              </a:p>
              <a:p>
                <a:pPr algn="just"/>
                <a:r>
                  <a:rPr lang="pt-BR" noProof="0" dirty="0"/>
                  <a:t>Se </a:t>
                </a:r>
                <a14:m>
                  <m:oMath xmlns:m="http://schemas.openxmlformats.org/officeDocument/2006/math">
                    <m:r>
                      <a:rPr lang="pt-BR" b="0" i="1" noProof="0" smtClean="0">
                        <a:latin typeface="Cambria Math" panose="02040503050406030204" pitchFamily="18" charset="0"/>
                      </a:rPr>
                      <m:t>1</m:t>
                    </m:r>
                  </m:oMath>
                </a14:m>
                <a:r>
                  <a:rPr lang="pt-BR" noProof="0" dirty="0"/>
                  <a:t> jogar </a:t>
                </a:r>
                <a14:m>
                  <m:oMath xmlns:m="http://schemas.openxmlformats.org/officeDocument/2006/math">
                    <m:r>
                      <a:rPr lang="pt-BR" b="0" i="1" noProof="0" smtClean="0">
                        <a:latin typeface="Cambria Math" panose="02040503050406030204" pitchFamily="18" charset="0"/>
                      </a:rPr>
                      <m:t>𝑇</m:t>
                    </m:r>
                  </m:oMath>
                </a14:m>
                <a:r>
                  <a:rPr lang="pt-BR" noProof="0" dirty="0"/>
                  <a:t> com probabilidade </a:t>
                </a:r>
                <a14:m>
                  <m:oMath xmlns:m="http://schemas.openxmlformats.org/officeDocument/2006/math">
                    <m:r>
                      <a:rPr lang="pt-BR" b="0" i="1" noProof="0" smtClean="0">
                        <a:latin typeface="Cambria Math" panose="02040503050406030204" pitchFamily="18" charset="0"/>
                      </a:rPr>
                      <m:t>1/2</m:t>
                    </m:r>
                  </m:oMath>
                </a14:m>
                <a:r>
                  <a:rPr lang="pt-BR" noProof="0" dirty="0"/>
                  <a:t> e </a:t>
                </a:r>
                <a14:m>
                  <m:oMath xmlns:m="http://schemas.openxmlformats.org/officeDocument/2006/math">
                    <m:r>
                      <a:rPr lang="pt-BR" b="0" i="1" noProof="0" smtClean="0">
                        <a:latin typeface="Cambria Math" panose="02040503050406030204" pitchFamily="18" charset="0"/>
                      </a:rPr>
                      <m:t>𝑀</m:t>
                    </m:r>
                  </m:oMath>
                </a14:m>
                <a:r>
                  <a:rPr lang="pt-BR" noProof="0" dirty="0"/>
                  <a:t> com probabilidade </a:t>
                </a:r>
                <a14:m>
                  <m:oMath xmlns:m="http://schemas.openxmlformats.org/officeDocument/2006/math">
                    <m:r>
                      <a:rPr lang="pt-BR" b="0" i="1" noProof="0" smtClean="0">
                        <a:latin typeface="Cambria Math" panose="02040503050406030204" pitchFamily="18" charset="0"/>
                      </a:rPr>
                      <m:t>1/2</m:t>
                    </m:r>
                  </m:oMath>
                </a14:m>
                <a:r>
                  <a:rPr lang="pt-BR" noProof="0" dirty="0"/>
                  <a:t>, o payoff esperado de </a:t>
                </a:r>
                <a14:m>
                  <m:oMath xmlns:m="http://schemas.openxmlformats.org/officeDocument/2006/math">
                    <m:r>
                      <a:rPr lang="pt-BR" b="0" i="1" noProof="0" smtClean="0">
                        <a:latin typeface="Cambria Math" panose="02040503050406030204" pitchFamily="18" charset="0"/>
                      </a:rPr>
                      <m:t>1</m:t>
                    </m:r>
                  </m:oMath>
                </a14:m>
                <a:r>
                  <a:rPr lang="pt-BR" noProof="0" dirty="0"/>
                  <a:t> é de</a:t>
                </a:r>
                <a:r>
                  <a:rPr lang="pt-BR" b="0" noProof="0" dirty="0"/>
                  <a:t> </a:t>
                </a:r>
                <a14:m>
                  <m:oMath xmlns:m="http://schemas.openxmlformats.org/officeDocument/2006/math">
                    <m:r>
                      <a:rPr lang="pt-BR" b="0" i="1" noProof="0" smtClean="0">
                        <a:latin typeface="Cambria Math" panose="02040503050406030204" pitchFamily="18" charset="0"/>
                      </a:rPr>
                      <m:t>3/2</m:t>
                    </m:r>
                  </m:oMath>
                </a14:m>
                <a:r>
                  <a:rPr lang="pt-BR" noProof="0" dirty="0"/>
                  <a:t>, não importando qual estratégia (pura ou mista) 2 joga, e </a:t>
                </a:r>
                <a14:m>
                  <m:oMath xmlns:m="http://schemas.openxmlformats.org/officeDocument/2006/math">
                    <m:r>
                      <a:rPr lang="pt-BR" b="0" i="1" noProof="0" smtClean="0">
                        <a:latin typeface="Cambria Math" panose="02040503050406030204" pitchFamily="18" charset="0"/>
                      </a:rPr>
                      <m:t>3/2</m:t>
                    </m:r>
                  </m:oMath>
                </a14:m>
                <a:r>
                  <a:rPr lang="pt-BR" noProof="0" dirty="0"/>
                  <a:t> excede o payoff de </a:t>
                </a:r>
                <a14:m>
                  <m:oMath xmlns:m="http://schemas.openxmlformats.org/officeDocument/2006/math">
                    <m:r>
                      <a:rPr lang="pt-BR" i="1" noProof="0" smtClean="0">
                        <a:latin typeface="Cambria Math" panose="02040503050406030204" pitchFamily="18" charset="0"/>
                      </a:rPr>
                      <m:t>1</m:t>
                    </m:r>
                  </m:oMath>
                </a14:m>
                <a:r>
                  <a:rPr lang="pt-BR" noProof="0" dirty="0"/>
                  <a:t> produzido por </a:t>
                </a:r>
                <a14:m>
                  <m:oMath xmlns:m="http://schemas.openxmlformats.org/officeDocument/2006/math">
                    <m:r>
                      <a:rPr lang="pt-BR" i="1" noProof="0" smtClean="0">
                        <a:latin typeface="Cambria Math" panose="02040503050406030204" pitchFamily="18" charset="0"/>
                      </a:rPr>
                      <m:t>𝐵</m:t>
                    </m:r>
                  </m:oMath>
                </a14:m>
                <a:endParaRPr lang="pt-BR" noProof="0" dirty="0"/>
              </a:p>
              <a:p>
                <a:pPr algn="just"/>
                <a:endParaRPr lang="pt-BR" noProof="0" dirty="0"/>
              </a:p>
            </p:txBody>
          </p:sp>
        </mc:Choice>
        <mc:Fallback xmlns="">
          <p:sp>
            <p:nvSpPr>
              <p:cNvPr id="3" name="Content Placeholder 2">
                <a:extLst>
                  <a:ext uri="{FF2B5EF4-FFF2-40B4-BE49-F238E27FC236}">
                    <a16:creationId xmlns:a16="http://schemas.microsoft.com/office/drawing/2014/main" id="{90482F39-D14B-4A93-A9EA-3FAFC5643CF1}"/>
                  </a:ext>
                </a:extLst>
              </p:cNvPr>
              <p:cNvSpPr>
                <a:spLocks noGrp="1" noRot="1" noChangeAspect="1" noMove="1" noResize="1" noEditPoints="1" noAdjustHandles="1" noChangeArrowheads="1" noChangeShapeType="1" noTextEdit="1"/>
              </p:cNvSpPr>
              <p:nvPr>
                <p:ph sz="half" idx="1"/>
              </p:nvPr>
            </p:nvSpPr>
            <p:spPr>
              <a:blipFill>
                <a:blip r:embed="rId3"/>
                <a:stretch>
                  <a:fillRect l="-1412" t="-2801" r="-1412"/>
                </a:stretch>
              </a:blipFill>
            </p:spPr>
            <p:txBody>
              <a:bodyPr/>
              <a:lstStyle/>
              <a:p>
                <a:r>
                  <a:rPr lang="en-US">
                    <a:noFill/>
                  </a:rPr>
                  <a:t> </a:t>
                </a:r>
              </a:p>
            </p:txBody>
          </p:sp>
        </mc:Fallback>
      </mc:AlternateContent>
      <p:pic>
        <p:nvPicPr>
          <p:cNvPr id="5" name="Content Placeholder 5" descr="A screenshot of a cell phone&#10;&#10;Description automatically generated">
            <a:extLst>
              <a:ext uri="{FF2B5EF4-FFF2-40B4-BE49-F238E27FC236}">
                <a16:creationId xmlns:a16="http://schemas.microsoft.com/office/drawing/2014/main" id="{C751E532-E71C-4479-9F17-FD59FD73F76A}"/>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172202" y="1492568"/>
            <a:ext cx="5181600" cy="4196820"/>
          </a:xfrm>
        </p:spPr>
      </p:pic>
      <p:sp>
        <p:nvSpPr>
          <p:cNvPr id="6" name="Footer Placeholder 5">
            <a:extLst>
              <a:ext uri="{FF2B5EF4-FFF2-40B4-BE49-F238E27FC236}">
                <a16:creationId xmlns:a16="http://schemas.microsoft.com/office/drawing/2014/main" id="{94EC4BAA-67C0-45EA-99E5-5166C14DDA49}"/>
              </a:ext>
            </a:extLst>
          </p:cNvPr>
          <p:cNvSpPr>
            <a:spLocks noGrp="1"/>
          </p:cNvSpPr>
          <p:nvPr>
            <p:ph type="ftr" sz="quarter" idx="11"/>
          </p:nvPr>
        </p:nvSpPr>
        <p:spPr/>
        <p:txBody>
          <a:bodyPr/>
          <a:lstStyle/>
          <a:p>
            <a:r>
              <a:rPr lang="pt-BR" dirty="0"/>
              <a:t>Robson Tigre </a:t>
            </a:r>
            <a:endParaRPr lang="en-US" dirty="0"/>
          </a:p>
        </p:txBody>
      </p:sp>
      <p:sp>
        <p:nvSpPr>
          <p:cNvPr id="7" name="Slide Number Placeholder 6">
            <a:extLst>
              <a:ext uri="{FF2B5EF4-FFF2-40B4-BE49-F238E27FC236}">
                <a16:creationId xmlns:a16="http://schemas.microsoft.com/office/drawing/2014/main" id="{9BE9AC33-14C8-444F-A554-52EA605139D0}"/>
              </a:ext>
            </a:extLst>
          </p:cNvPr>
          <p:cNvSpPr>
            <a:spLocks noGrp="1"/>
          </p:cNvSpPr>
          <p:nvPr>
            <p:ph type="sldNum" sz="quarter" idx="12"/>
          </p:nvPr>
        </p:nvSpPr>
        <p:spPr/>
        <p:txBody>
          <a:bodyPr/>
          <a:lstStyle/>
          <a:p>
            <a:fld id="{AF67EEE8-F201-4410-BA13-233EFB93B646}" type="slidenum">
              <a:rPr lang="pt-BR" smtClean="0"/>
              <a:t>21</a:t>
            </a:fld>
            <a:endParaRPr lang="pt-BR"/>
          </a:p>
        </p:txBody>
      </p:sp>
      <p:pic>
        <p:nvPicPr>
          <p:cNvPr id="8" name="Picture 7">
            <a:extLst>
              <a:ext uri="{FF2B5EF4-FFF2-40B4-BE49-F238E27FC236}">
                <a16:creationId xmlns:a16="http://schemas.microsoft.com/office/drawing/2014/main" id="{0D49BA80-DDD4-4FB9-B279-BC597A9A981A}"/>
              </a:ext>
            </a:extLst>
          </p:cNvPr>
          <p:cNvPicPr>
            <a:picLocks noChangeAspect="1"/>
          </p:cNvPicPr>
          <p:nvPr/>
        </p:nvPicPr>
        <p:blipFill>
          <a:blip r:embed="rId5"/>
          <a:stretch>
            <a:fillRect/>
          </a:stretch>
        </p:blipFill>
        <p:spPr>
          <a:xfrm>
            <a:off x="804948" y="4446604"/>
            <a:ext cx="301017" cy="457332"/>
          </a:xfrm>
          <a:prstGeom prst="rect">
            <a:avLst/>
          </a:prstGeom>
        </p:spPr>
      </p:pic>
    </p:spTree>
    <p:extLst>
      <p:ext uri="{BB962C8B-B14F-4D97-AF65-F5344CB8AC3E}">
        <p14:creationId xmlns:p14="http://schemas.microsoft.com/office/powerpoint/2010/main" val="14228608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335834C-DBDB-49C4-B4A1-D46DEE434D6D}"/>
              </a:ext>
            </a:extLst>
          </p:cNvPr>
          <p:cNvSpPr>
            <a:spLocks noGrp="1"/>
          </p:cNvSpPr>
          <p:nvPr>
            <p:ph type="title"/>
          </p:nvPr>
        </p:nvSpPr>
        <p:spPr>
          <a:xfrm>
            <a:off x="838200" y="365125"/>
            <a:ext cx="10515600" cy="1325563"/>
          </a:xfrm>
        </p:spPr>
        <p:txBody>
          <a:bodyPr/>
          <a:lstStyle/>
          <a:p>
            <a:r>
              <a:rPr lang="pt-BR" b="1" noProof="0" dirty="0"/>
              <a:t>Estratégias estritamente dominadas</a:t>
            </a:r>
            <a:endParaRPr lang="pt-BR" sz="2200" b="1" noProof="0" dirty="0"/>
          </a:p>
        </p:txBody>
      </p:sp>
      <p:sp>
        <p:nvSpPr>
          <p:cNvPr id="7" name="Content Placeholder 2">
            <a:extLst>
              <a:ext uri="{FF2B5EF4-FFF2-40B4-BE49-F238E27FC236}">
                <a16:creationId xmlns:a16="http://schemas.microsoft.com/office/drawing/2014/main" id="{543BE79E-8515-4C03-802B-A30307F52C88}"/>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pt-BR" dirty="0"/>
              <a:t>Uma dada </a:t>
            </a:r>
            <a:r>
              <a:rPr lang="pt-BR" b="1" dirty="0"/>
              <a:t>estratégia pura </a:t>
            </a:r>
            <a:r>
              <a:rPr lang="pt-BR" dirty="0"/>
              <a:t>pode ser a </a:t>
            </a:r>
            <a:r>
              <a:rPr lang="pt-BR" b="1" dirty="0"/>
              <a:t>melhor resposta </a:t>
            </a:r>
            <a:r>
              <a:rPr lang="pt-BR" dirty="0"/>
              <a:t>para uma </a:t>
            </a:r>
            <a:r>
              <a:rPr lang="pt-BR" b="1" dirty="0"/>
              <a:t>estratégia mista</a:t>
            </a:r>
            <a:r>
              <a:rPr lang="pt-BR" dirty="0"/>
              <a:t>, mesmo que essa estratégia pura não seja melhor resposta para nenhuma estratégia pura</a:t>
            </a:r>
          </a:p>
          <a:p>
            <a:pPr algn="just"/>
            <a:endParaRPr lang="pt-BR" dirty="0"/>
          </a:p>
        </p:txBody>
      </p:sp>
      <p:pic>
        <p:nvPicPr>
          <p:cNvPr id="12" name="Picture 11" descr="A screenshot of a cell phone&#10;&#10;Description automatically generated">
            <a:extLst>
              <a:ext uri="{FF2B5EF4-FFF2-40B4-BE49-F238E27FC236}">
                <a16:creationId xmlns:a16="http://schemas.microsoft.com/office/drawing/2014/main" id="{DDF325F7-E347-459D-9EE6-FB32EA8170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0257" y="3305383"/>
            <a:ext cx="3891486" cy="2871580"/>
          </a:xfrm>
          <a:prstGeom prst="rect">
            <a:avLst/>
          </a:prstGeom>
        </p:spPr>
      </p:pic>
      <p:sp>
        <p:nvSpPr>
          <p:cNvPr id="2" name="Footer Placeholder 1">
            <a:extLst>
              <a:ext uri="{FF2B5EF4-FFF2-40B4-BE49-F238E27FC236}">
                <a16:creationId xmlns:a16="http://schemas.microsoft.com/office/drawing/2014/main" id="{3C15E437-23D8-4472-85E1-C2A622DF5E9F}"/>
              </a:ext>
            </a:extLst>
          </p:cNvPr>
          <p:cNvSpPr>
            <a:spLocks noGrp="1"/>
          </p:cNvSpPr>
          <p:nvPr>
            <p:ph type="ftr" sz="quarter" idx="11"/>
          </p:nvPr>
        </p:nvSpPr>
        <p:spPr/>
        <p:txBody>
          <a:bodyPr/>
          <a:lstStyle/>
          <a:p>
            <a:r>
              <a:rPr lang="pt-BR" dirty="0"/>
              <a:t>Robson Tigre </a:t>
            </a:r>
            <a:endParaRPr lang="en-US" dirty="0"/>
          </a:p>
        </p:txBody>
      </p:sp>
      <p:sp>
        <p:nvSpPr>
          <p:cNvPr id="3" name="Slide Number Placeholder 2">
            <a:extLst>
              <a:ext uri="{FF2B5EF4-FFF2-40B4-BE49-F238E27FC236}">
                <a16:creationId xmlns:a16="http://schemas.microsoft.com/office/drawing/2014/main" id="{1F79849C-3D70-4939-90E8-1CCFEDDCBCBB}"/>
              </a:ext>
            </a:extLst>
          </p:cNvPr>
          <p:cNvSpPr>
            <a:spLocks noGrp="1"/>
          </p:cNvSpPr>
          <p:nvPr>
            <p:ph type="sldNum" sz="quarter" idx="12"/>
          </p:nvPr>
        </p:nvSpPr>
        <p:spPr/>
        <p:txBody>
          <a:bodyPr/>
          <a:lstStyle/>
          <a:p>
            <a:fld id="{AF67EEE8-F201-4410-BA13-233EFB93B646}" type="slidenum">
              <a:rPr lang="pt-BR" smtClean="0"/>
              <a:t>22</a:t>
            </a:fld>
            <a:endParaRPr lang="pt-BR"/>
          </a:p>
        </p:txBody>
      </p:sp>
    </p:spTree>
    <p:extLst>
      <p:ext uri="{BB962C8B-B14F-4D97-AF65-F5344CB8AC3E}">
        <p14:creationId xmlns:p14="http://schemas.microsoft.com/office/powerpoint/2010/main" val="10234474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335834C-DBDB-49C4-B4A1-D46DEE434D6D}"/>
              </a:ext>
            </a:extLst>
          </p:cNvPr>
          <p:cNvSpPr>
            <a:spLocks noGrp="1"/>
          </p:cNvSpPr>
          <p:nvPr>
            <p:ph type="title"/>
          </p:nvPr>
        </p:nvSpPr>
        <p:spPr/>
        <p:txBody>
          <a:bodyPr/>
          <a:lstStyle/>
          <a:p>
            <a:r>
              <a:rPr lang="pt-BR" b="1" noProof="0" dirty="0"/>
              <a:t>Estratégias estritamente dominadas</a:t>
            </a:r>
            <a:endParaRPr lang="pt-BR" sz="2200" b="1" noProof="0" dirty="0"/>
          </a:p>
        </p:txBody>
      </p:sp>
      <mc:AlternateContent xmlns:mc="http://schemas.openxmlformats.org/markup-compatibility/2006" xmlns:a14="http://schemas.microsoft.com/office/drawing/2010/main">
        <mc:Choice Requires="a14">
          <p:sp>
            <p:nvSpPr>
              <p:cNvPr id="15" name="Content Placeholder 14">
                <a:extLst>
                  <a:ext uri="{FF2B5EF4-FFF2-40B4-BE49-F238E27FC236}">
                    <a16:creationId xmlns:a16="http://schemas.microsoft.com/office/drawing/2014/main" id="{2B9ED45C-E33B-462F-A840-791629C31EDE}"/>
                  </a:ext>
                </a:extLst>
              </p:cNvPr>
              <p:cNvSpPr>
                <a:spLocks noGrp="1"/>
              </p:cNvSpPr>
              <p:nvPr>
                <p:ph sz="half" idx="1"/>
              </p:nvPr>
            </p:nvSpPr>
            <p:spPr/>
            <p:txBody>
              <a:bodyPr>
                <a:normAutofit fontScale="85000" lnSpcReduction="20000"/>
              </a:bodyPr>
              <a:lstStyle/>
              <a:p>
                <a:pPr algn="just"/>
                <a:r>
                  <a:rPr lang="pt-BR" dirty="0"/>
                  <a:t>Uma dada </a:t>
                </a:r>
                <a:r>
                  <a:rPr lang="pt-BR" b="1" dirty="0"/>
                  <a:t>estratégia pura </a:t>
                </a:r>
                <a:r>
                  <a:rPr lang="pt-BR" dirty="0"/>
                  <a:t>pode ser a </a:t>
                </a:r>
                <a:r>
                  <a:rPr lang="pt-BR" b="1" dirty="0"/>
                  <a:t>melhor resposta </a:t>
                </a:r>
                <a:r>
                  <a:rPr lang="pt-BR" dirty="0"/>
                  <a:t>para uma </a:t>
                </a:r>
                <a:r>
                  <a:rPr lang="pt-BR" b="1" dirty="0"/>
                  <a:t>estratégia mista</a:t>
                </a:r>
                <a:r>
                  <a:rPr lang="pt-BR" dirty="0"/>
                  <a:t>, mesmo que a estratégia pura não seja melhor resposta para nenhuma estratégia pura</a:t>
                </a:r>
              </a:p>
              <a:p>
                <a:pPr algn="just"/>
                <a:endParaRPr lang="pt-BR" dirty="0"/>
              </a:p>
              <a:p>
                <a:pPr algn="just"/>
                <a:r>
                  <a:rPr lang="pt-BR" dirty="0"/>
                  <a:t>Nesse jogo, </a:t>
                </a:r>
                <a14:m>
                  <m:oMath xmlns:m="http://schemas.openxmlformats.org/officeDocument/2006/math">
                    <m:r>
                      <a:rPr lang="pt-BR" b="1" i="1" smtClean="0">
                        <a:latin typeface="Cambria Math" panose="02040503050406030204" pitchFamily="18" charset="0"/>
                      </a:rPr>
                      <m:t>𝑩</m:t>
                    </m:r>
                  </m:oMath>
                </a14:m>
                <a:r>
                  <a:rPr lang="pt-BR" b="1" dirty="0"/>
                  <a:t> não é a melhor resposta </a:t>
                </a:r>
                <a:r>
                  <a:rPr lang="pt-BR" dirty="0"/>
                  <a:t>(em estratégias puras) do jogador </a:t>
                </a:r>
                <a14:m>
                  <m:oMath xmlns:m="http://schemas.openxmlformats.org/officeDocument/2006/math">
                    <m:r>
                      <a:rPr lang="pt-BR" b="0" i="1" smtClean="0">
                        <a:latin typeface="Cambria Math" panose="02040503050406030204" pitchFamily="18" charset="0"/>
                      </a:rPr>
                      <m:t>1</m:t>
                    </m:r>
                  </m:oMath>
                </a14:m>
                <a:r>
                  <a:rPr lang="pt-BR" dirty="0"/>
                  <a:t> nem para </a:t>
                </a:r>
                <a14:m>
                  <m:oMath xmlns:m="http://schemas.openxmlformats.org/officeDocument/2006/math">
                    <m:r>
                      <a:rPr lang="pt-BR" b="0" i="1" smtClean="0">
                        <a:latin typeface="Cambria Math" panose="02040503050406030204" pitchFamily="18" charset="0"/>
                      </a:rPr>
                      <m:t>𝐿</m:t>
                    </m:r>
                  </m:oMath>
                </a14:m>
                <a:r>
                  <a:rPr lang="pt-BR" dirty="0"/>
                  <a:t> nem para </a:t>
                </a:r>
                <a14:m>
                  <m:oMath xmlns:m="http://schemas.openxmlformats.org/officeDocument/2006/math">
                    <m:r>
                      <a:rPr lang="pt-BR" b="0" i="1" smtClean="0">
                        <a:latin typeface="Cambria Math" panose="02040503050406030204" pitchFamily="18" charset="0"/>
                      </a:rPr>
                      <m:t>𝑅</m:t>
                    </m:r>
                  </m:oMath>
                </a14:m>
                <a:r>
                  <a:rPr lang="pt-BR" dirty="0"/>
                  <a:t> do jogador 2</a:t>
                </a:r>
              </a:p>
              <a:p>
                <a:pPr algn="just"/>
                <a:endParaRPr lang="pt-BR" dirty="0"/>
              </a:p>
              <a:p>
                <a:pPr algn="just"/>
                <a:r>
                  <a:rPr lang="pt-BR" dirty="0"/>
                  <a:t>Mas </a:t>
                </a:r>
                <a14:m>
                  <m:oMath xmlns:m="http://schemas.openxmlformats.org/officeDocument/2006/math">
                    <m:r>
                      <a:rPr lang="pt-BR" b="0" i="1" smtClean="0">
                        <a:latin typeface="Cambria Math" panose="02040503050406030204" pitchFamily="18" charset="0"/>
                      </a:rPr>
                      <m:t>𝐵</m:t>
                    </m:r>
                  </m:oMath>
                </a14:m>
                <a:r>
                  <a:rPr lang="pt-BR" dirty="0"/>
                  <a:t> é a melhor resposta do jogador </a:t>
                </a:r>
                <a14:m>
                  <m:oMath xmlns:m="http://schemas.openxmlformats.org/officeDocument/2006/math">
                    <m:r>
                      <a:rPr lang="pt-BR" b="0" i="1" smtClean="0">
                        <a:latin typeface="Cambria Math" panose="02040503050406030204" pitchFamily="18" charset="0"/>
                      </a:rPr>
                      <m:t>1</m:t>
                    </m:r>
                  </m:oMath>
                </a14:m>
                <a:r>
                  <a:rPr lang="pt-BR" dirty="0"/>
                  <a:t> à estratégia mista </a:t>
                </a:r>
                <a14:m>
                  <m:oMath xmlns:m="http://schemas.openxmlformats.org/officeDocument/2006/math">
                    <m:d>
                      <m:dPr>
                        <m:ctrlPr>
                          <a:rPr lang="pt-BR" i="1" dirty="0" smtClean="0">
                            <a:latin typeface="Cambria Math" panose="02040503050406030204" pitchFamily="18" charset="0"/>
                          </a:rPr>
                        </m:ctrlPr>
                      </m:dPr>
                      <m:e>
                        <m:r>
                          <a:rPr lang="pt-BR" i="1" dirty="0" smtClean="0">
                            <a:latin typeface="Cambria Math" panose="02040503050406030204" pitchFamily="18" charset="0"/>
                          </a:rPr>
                          <m:t>𝑞</m:t>
                        </m:r>
                        <m:r>
                          <a:rPr lang="pt-BR" i="1" dirty="0" smtClean="0">
                            <a:latin typeface="Cambria Math" panose="02040503050406030204" pitchFamily="18" charset="0"/>
                          </a:rPr>
                          <m:t>, 1−</m:t>
                        </m:r>
                        <m:r>
                          <a:rPr lang="pt-BR" i="1" dirty="0" smtClean="0">
                            <a:latin typeface="Cambria Math" panose="02040503050406030204" pitchFamily="18" charset="0"/>
                          </a:rPr>
                          <m:t>𝑞</m:t>
                        </m:r>
                      </m:e>
                    </m:d>
                  </m:oMath>
                </a14:m>
                <a:r>
                  <a:rPr lang="pt-BR" dirty="0"/>
                  <a:t> do jogador </a:t>
                </a:r>
                <a14:m>
                  <m:oMath xmlns:m="http://schemas.openxmlformats.org/officeDocument/2006/math">
                    <m:r>
                      <a:rPr lang="pt-BR" b="0" i="1" smtClean="0">
                        <a:latin typeface="Cambria Math" panose="02040503050406030204" pitchFamily="18" charset="0"/>
                      </a:rPr>
                      <m:t>2</m:t>
                    </m:r>
                  </m:oMath>
                </a14:m>
                <a:r>
                  <a:rPr lang="pt-BR" dirty="0"/>
                  <a:t> dado que </a:t>
                </a:r>
                <a14:m>
                  <m:oMath xmlns:m="http://schemas.openxmlformats.org/officeDocument/2006/math">
                    <m:f>
                      <m:fPr>
                        <m:ctrlPr>
                          <a:rPr lang="en-US" b="0" i="1" smtClean="0">
                            <a:latin typeface="Cambria Math" panose="02040503050406030204" pitchFamily="18" charset="0"/>
                          </a:rPr>
                        </m:ctrlPr>
                      </m:fPr>
                      <m:num>
                        <m:r>
                          <a:rPr lang="pt-BR" b="0" i="1" smtClean="0">
                            <a:latin typeface="Cambria Math" panose="02040503050406030204" pitchFamily="18" charset="0"/>
                          </a:rPr>
                          <m:t>1</m:t>
                        </m:r>
                      </m:num>
                      <m:den>
                        <m:r>
                          <a:rPr lang="en-US" b="0" i="1" smtClean="0">
                            <a:latin typeface="Cambria Math" panose="02040503050406030204" pitchFamily="18" charset="0"/>
                          </a:rPr>
                          <m:t>3</m:t>
                        </m:r>
                      </m:den>
                    </m:f>
                    <m:r>
                      <a:rPr lang="pt-BR" b="0" i="1" smtClean="0">
                        <a:latin typeface="Cambria Math" panose="02040503050406030204" pitchFamily="18" charset="0"/>
                      </a:rPr>
                      <m:t>&lt;</m:t>
                    </m:r>
                    <m:r>
                      <a:rPr lang="en-US" b="0" i="1" smtClean="0">
                        <a:latin typeface="Cambria Math" panose="02040503050406030204" pitchFamily="18" charset="0"/>
                      </a:rPr>
                      <m:t>𝑞</m:t>
                    </m:r>
                    <m:r>
                      <a:rPr lang="pt-BR" b="0" i="1" smtClean="0">
                        <a:latin typeface="Cambria Math" panose="02040503050406030204" pitchFamily="18" charset="0"/>
                      </a:rPr>
                      <m:t>&lt;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3</m:t>
                        </m:r>
                      </m:den>
                    </m:f>
                  </m:oMath>
                </a14:m>
                <a:r>
                  <a:rPr lang="pt-BR" dirty="0"/>
                  <a:t> </a:t>
                </a:r>
              </a:p>
              <a:p>
                <a:endParaRPr lang="pt-BR" dirty="0"/>
              </a:p>
            </p:txBody>
          </p:sp>
        </mc:Choice>
        <mc:Fallback xmlns="">
          <p:sp>
            <p:nvSpPr>
              <p:cNvPr id="15" name="Content Placeholder 14">
                <a:extLst>
                  <a:ext uri="{FF2B5EF4-FFF2-40B4-BE49-F238E27FC236}">
                    <a16:creationId xmlns:a16="http://schemas.microsoft.com/office/drawing/2014/main" id="{2B9ED45C-E33B-462F-A840-791629C31EDE}"/>
                  </a:ext>
                </a:extLst>
              </p:cNvPr>
              <p:cNvSpPr>
                <a:spLocks noGrp="1" noRot="1" noChangeAspect="1" noMove="1" noResize="1" noEditPoints="1" noAdjustHandles="1" noChangeArrowheads="1" noChangeShapeType="1" noTextEdit="1"/>
              </p:cNvSpPr>
              <p:nvPr>
                <p:ph sz="half" idx="1"/>
              </p:nvPr>
            </p:nvSpPr>
            <p:spPr>
              <a:blipFill>
                <a:blip r:embed="rId3"/>
                <a:stretch>
                  <a:fillRect l="-1647" t="-3221" r="-1765" b="-980"/>
                </a:stretch>
              </a:blipFill>
            </p:spPr>
            <p:txBody>
              <a:bodyPr/>
              <a:lstStyle/>
              <a:p>
                <a:r>
                  <a:rPr lang="pt-BR">
                    <a:noFill/>
                  </a:rPr>
                  <a:t> </a:t>
                </a:r>
              </a:p>
            </p:txBody>
          </p:sp>
        </mc:Fallback>
      </mc:AlternateContent>
      <p:sp>
        <p:nvSpPr>
          <p:cNvPr id="12" name="Content Placeholder 2">
            <a:extLst>
              <a:ext uri="{FF2B5EF4-FFF2-40B4-BE49-F238E27FC236}">
                <a16:creationId xmlns:a16="http://schemas.microsoft.com/office/drawing/2014/main" id="{F23093EE-E299-497B-B01A-D501A739743F}"/>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pt-BR" dirty="0"/>
          </a:p>
        </p:txBody>
      </p:sp>
      <p:pic>
        <p:nvPicPr>
          <p:cNvPr id="17" name="Content Placeholder 16" descr="A screenshot of a cell phone&#10;&#10;Description automatically generated">
            <a:extLst>
              <a:ext uri="{FF2B5EF4-FFF2-40B4-BE49-F238E27FC236}">
                <a16:creationId xmlns:a16="http://schemas.microsoft.com/office/drawing/2014/main" id="{13330412-F7DA-47B2-88AB-99536AD363C8}"/>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248400" y="1690688"/>
            <a:ext cx="5181600" cy="3823572"/>
          </a:xfrm>
          <a:prstGeom prst="rect">
            <a:avLst/>
          </a:prstGeom>
        </p:spPr>
      </p:pic>
      <p:sp>
        <p:nvSpPr>
          <p:cNvPr id="18" name="Footer Placeholder 17">
            <a:extLst>
              <a:ext uri="{FF2B5EF4-FFF2-40B4-BE49-F238E27FC236}">
                <a16:creationId xmlns:a16="http://schemas.microsoft.com/office/drawing/2014/main" id="{D869422D-A1D4-4E9D-A554-8740DD19DAC4}"/>
              </a:ext>
            </a:extLst>
          </p:cNvPr>
          <p:cNvSpPr>
            <a:spLocks noGrp="1"/>
          </p:cNvSpPr>
          <p:nvPr>
            <p:ph type="ftr" sz="quarter" idx="11"/>
          </p:nvPr>
        </p:nvSpPr>
        <p:spPr/>
        <p:txBody>
          <a:bodyPr/>
          <a:lstStyle/>
          <a:p>
            <a:r>
              <a:rPr lang="pt-BR" dirty="0"/>
              <a:t>Robson Tigre </a:t>
            </a:r>
            <a:endParaRPr lang="en-US" dirty="0"/>
          </a:p>
        </p:txBody>
      </p:sp>
      <p:sp>
        <p:nvSpPr>
          <p:cNvPr id="19" name="Slide Number Placeholder 18">
            <a:extLst>
              <a:ext uri="{FF2B5EF4-FFF2-40B4-BE49-F238E27FC236}">
                <a16:creationId xmlns:a16="http://schemas.microsoft.com/office/drawing/2014/main" id="{E04242C5-15F0-4E0D-8968-044A16F53EB2}"/>
              </a:ext>
            </a:extLst>
          </p:cNvPr>
          <p:cNvSpPr>
            <a:spLocks noGrp="1"/>
          </p:cNvSpPr>
          <p:nvPr>
            <p:ph type="sldNum" sz="quarter" idx="12"/>
          </p:nvPr>
        </p:nvSpPr>
        <p:spPr/>
        <p:txBody>
          <a:bodyPr/>
          <a:lstStyle/>
          <a:p>
            <a:fld id="{AF67EEE8-F201-4410-BA13-233EFB93B646}" type="slidenum">
              <a:rPr lang="pt-BR" smtClean="0"/>
              <a:t>23</a:t>
            </a:fld>
            <a:endParaRPr lang="pt-BR"/>
          </a:p>
        </p:txBody>
      </p:sp>
    </p:spTree>
    <p:extLst>
      <p:ext uri="{BB962C8B-B14F-4D97-AF65-F5344CB8AC3E}">
        <p14:creationId xmlns:p14="http://schemas.microsoft.com/office/powerpoint/2010/main" val="25511903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AF15E0-2913-4E93-BFD7-61AD05405505}"/>
              </a:ext>
            </a:extLst>
          </p:cNvPr>
          <p:cNvSpPr/>
          <p:nvPr/>
        </p:nvSpPr>
        <p:spPr>
          <a:xfrm>
            <a:off x="0" y="1381125"/>
            <a:ext cx="12191999" cy="3457575"/>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Text Placeholder 3">
            <a:extLst>
              <a:ext uri="{FF2B5EF4-FFF2-40B4-BE49-F238E27FC236}">
                <a16:creationId xmlns:a16="http://schemas.microsoft.com/office/drawing/2014/main" id="{4EA92CC9-74CC-4E92-B9D8-C4E51321FEDE}"/>
              </a:ext>
            </a:extLst>
          </p:cNvPr>
          <p:cNvSpPr txBox="1">
            <a:spLocks/>
          </p:cNvSpPr>
          <p:nvPr/>
        </p:nvSpPr>
        <p:spPr>
          <a:xfrm>
            <a:off x="673628" y="2679485"/>
            <a:ext cx="10844742" cy="177799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Clr>
                <a:srgbClr val="00B0F0"/>
              </a:buClr>
              <a:buFont typeface="Arial" panose="020B0604020202020204" pitchFamily="34" charset="0"/>
              <a:buNone/>
            </a:pPr>
            <a:r>
              <a:rPr lang="pt-BR" sz="3600" dirty="0">
                <a:solidFill>
                  <a:schemeClr val="bg1"/>
                </a:solidFill>
              </a:rPr>
              <a:t>Existência do equilíbrio de Nash</a:t>
            </a:r>
          </a:p>
        </p:txBody>
      </p:sp>
    </p:spTree>
    <p:extLst>
      <p:ext uri="{BB962C8B-B14F-4D97-AF65-F5344CB8AC3E}">
        <p14:creationId xmlns:p14="http://schemas.microsoft.com/office/powerpoint/2010/main" val="37942025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42A700-7874-493B-B371-50C749ADCF41}"/>
              </a:ext>
            </a:extLst>
          </p:cNvPr>
          <p:cNvSpPr>
            <a:spLocks noGrp="1"/>
          </p:cNvSpPr>
          <p:nvPr>
            <p:ph idx="1"/>
          </p:nvPr>
        </p:nvSpPr>
        <p:spPr/>
        <p:txBody>
          <a:bodyPr>
            <a:normAutofit fontScale="85000" lnSpcReduction="20000"/>
          </a:bodyPr>
          <a:lstStyle/>
          <a:p>
            <a:pPr marL="0" indent="0" algn="just">
              <a:buNone/>
            </a:pPr>
            <a:r>
              <a:rPr lang="pt-BR" b="1" noProof="0" dirty="0"/>
              <a:t>O que veremos de agora em diante</a:t>
            </a:r>
          </a:p>
          <a:p>
            <a:pPr algn="just"/>
            <a:endParaRPr lang="pt-BR" noProof="0" dirty="0"/>
          </a:p>
          <a:p>
            <a:pPr algn="just"/>
            <a:r>
              <a:rPr lang="pt-BR" noProof="0" dirty="0"/>
              <a:t>Extensão do equilíbrio de Nash da “Aula 1 – Introdução” para a inclusão de estratégias mistas</a:t>
            </a:r>
          </a:p>
          <a:p>
            <a:pPr algn="just"/>
            <a:endParaRPr lang="pt-BR" noProof="0" dirty="0"/>
          </a:p>
          <a:p>
            <a:pPr algn="just"/>
            <a:r>
              <a:rPr lang="pt-BR" noProof="0" dirty="0"/>
              <a:t>Aplicação dessa definição aos jogos de </a:t>
            </a:r>
            <a:r>
              <a:rPr lang="pt-BR" i="1" noProof="0" dirty="0"/>
              <a:t>Matching Pennies</a:t>
            </a:r>
            <a:r>
              <a:rPr lang="pt-BR" noProof="0" dirty="0"/>
              <a:t> e Batalha dos Sexos </a:t>
            </a:r>
          </a:p>
          <a:p>
            <a:pPr algn="just"/>
            <a:endParaRPr lang="pt-BR" noProof="0" dirty="0"/>
          </a:p>
          <a:p>
            <a:pPr algn="just"/>
            <a:r>
              <a:rPr lang="pt-BR" noProof="0" dirty="0"/>
              <a:t>Argumentação gráfica para mostrar que jogos de dois jogadores e duas estratégias puras tem equilíbrio de Nash</a:t>
            </a:r>
          </a:p>
          <a:p>
            <a:pPr algn="just"/>
            <a:endParaRPr lang="pt-BR" noProof="0" dirty="0"/>
          </a:p>
          <a:p>
            <a:pPr algn="just"/>
            <a:r>
              <a:rPr lang="pt-BR" noProof="0" dirty="0"/>
              <a:t>Teorema de Nash (1950), que garante a existência de equilíbrio em jogos com número finito de jogadores e espaço finito de estratégias puras para cada jogador</a:t>
            </a:r>
          </a:p>
        </p:txBody>
      </p:sp>
      <p:sp>
        <p:nvSpPr>
          <p:cNvPr id="4" name="Title 1">
            <a:extLst>
              <a:ext uri="{FF2B5EF4-FFF2-40B4-BE49-F238E27FC236}">
                <a16:creationId xmlns:a16="http://schemas.microsoft.com/office/drawing/2014/main" id="{BEC2B8F4-BCA8-4CF6-8F4E-F02E06D5FD31}"/>
              </a:ext>
            </a:extLst>
          </p:cNvPr>
          <p:cNvSpPr>
            <a:spLocks noGrp="1"/>
          </p:cNvSpPr>
          <p:nvPr>
            <p:ph type="title"/>
          </p:nvPr>
        </p:nvSpPr>
        <p:spPr>
          <a:xfrm>
            <a:off x="838200" y="365125"/>
            <a:ext cx="10515600" cy="1325563"/>
          </a:xfrm>
        </p:spPr>
        <p:txBody>
          <a:bodyPr/>
          <a:lstStyle/>
          <a:p>
            <a:r>
              <a:rPr lang="pt-BR" b="1" noProof="0" dirty="0"/>
              <a:t>Existência do equilíbrio de Nash</a:t>
            </a:r>
            <a:endParaRPr lang="pt-BR" sz="2200" b="1" noProof="0" dirty="0"/>
          </a:p>
        </p:txBody>
      </p:sp>
      <p:sp>
        <p:nvSpPr>
          <p:cNvPr id="2" name="Footer Placeholder 1">
            <a:extLst>
              <a:ext uri="{FF2B5EF4-FFF2-40B4-BE49-F238E27FC236}">
                <a16:creationId xmlns:a16="http://schemas.microsoft.com/office/drawing/2014/main" id="{1288934B-E991-4E0F-970C-E56D45C1AEC2}"/>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DBE2F0B1-4993-4494-B70F-DDE26CA74DCD}"/>
              </a:ext>
            </a:extLst>
          </p:cNvPr>
          <p:cNvSpPr>
            <a:spLocks noGrp="1"/>
          </p:cNvSpPr>
          <p:nvPr>
            <p:ph type="sldNum" sz="quarter" idx="12"/>
          </p:nvPr>
        </p:nvSpPr>
        <p:spPr/>
        <p:txBody>
          <a:bodyPr/>
          <a:lstStyle/>
          <a:p>
            <a:fld id="{AF67EEE8-F201-4410-BA13-233EFB93B646}" type="slidenum">
              <a:rPr lang="pt-BR" smtClean="0"/>
              <a:t>25</a:t>
            </a:fld>
            <a:endParaRPr lang="pt-BR"/>
          </a:p>
        </p:txBody>
      </p:sp>
    </p:spTree>
    <p:extLst>
      <p:ext uri="{BB962C8B-B14F-4D97-AF65-F5344CB8AC3E}">
        <p14:creationId xmlns:p14="http://schemas.microsoft.com/office/powerpoint/2010/main" val="13842063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942A700-7874-493B-B371-50C749ADCF41}"/>
                  </a:ext>
                </a:extLst>
              </p:cNvPr>
              <p:cNvSpPr>
                <a:spLocks noGrp="1"/>
              </p:cNvSpPr>
              <p:nvPr>
                <p:ph idx="1"/>
              </p:nvPr>
            </p:nvSpPr>
            <p:spPr/>
            <p:txBody>
              <a:bodyPr>
                <a:normAutofit lnSpcReduction="10000"/>
              </a:bodyPr>
              <a:lstStyle/>
              <a:p>
                <a:pPr algn="just"/>
                <a:r>
                  <a:rPr lang="pt-BR" noProof="0" dirty="0"/>
                  <a:t>O E.N. da aula 1 garantia que a </a:t>
                </a:r>
                <a:r>
                  <a:rPr lang="pt-BR" b="1" noProof="0" dirty="0"/>
                  <a:t>estratégia pura </a:t>
                </a:r>
                <a:r>
                  <a:rPr lang="pt-BR" noProof="0" dirty="0"/>
                  <a:t>de </a:t>
                </a:r>
                <a:r>
                  <a:rPr lang="pt-BR" b="1" noProof="0" dirty="0"/>
                  <a:t>cada jogador </a:t>
                </a:r>
                <a:r>
                  <a:rPr lang="pt-BR" noProof="0" dirty="0"/>
                  <a:t>era a </a:t>
                </a:r>
                <a:r>
                  <a:rPr lang="pt-BR" b="1" noProof="0" dirty="0"/>
                  <a:t>melhor resposta </a:t>
                </a:r>
                <a:r>
                  <a:rPr lang="pt-BR" noProof="0" dirty="0"/>
                  <a:t>para a </a:t>
                </a:r>
                <a:r>
                  <a:rPr lang="pt-BR" b="1" noProof="0" dirty="0"/>
                  <a:t>estratégia pura </a:t>
                </a:r>
                <a:r>
                  <a:rPr lang="pt-BR" noProof="0" dirty="0"/>
                  <a:t>dos </a:t>
                </a:r>
                <a:r>
                  <a:rPr lang="pt-BR" b="1" noProof="0" dirty="0"/>
                  <a:t>demais jogadores</a:t>
                </a:r>
                <a:r>
                  <a:rPr lang="pt-BR" noProof="0" dirty="0"/>
                  <a:t>.</a:t>
                </a:r>
              </a:p>
              <a:p>
                <a:pPr algn="just"/>
                <a:endParaRPr lang="pt-BR" noProof="0" dirty="0"/>
              </a:p>
              <a:p>
                <a:pPr algn="just"/>
                <a:r>
                  <a:rPr lang="pt-BR" noProof="0" dirty="0"/>
                  <a:t>Em estratégias mistas, simplesmente requereremos que a estratégia </a:t>
                </a:r>
                <a:r>
                  <a:rPr lang="pt-BR" b="1" noProof="0" dirty="0"/>
                  <a:t>mista </a:t>
                </a:r>
                <a:r>
                  <a:rPr lang="pt-BR" noProof="0" dirty="0"/>
                  <a:t>de</a:t>
                </a:r>
                <a:r>
                  <a:rPr lang="pt-BR" b="1" noProof="0" dirty="0"/>
                  <a:t> cada jogador</a:t>
                </a:r>
                <a:r>
                  <a:rPr lang="pt-BR" noProof="0" dirty="0"/>
                  <a:t> seja a </a:t>
                </a:r>
                <a:r>
                  <a:rPr lang="pt-BR" b="1" noProof="0" dirty="0"/>
                  <a:t>melhor resposta </a:t>
                </a:r>
                <a:r>
                  <a:rPr lang="pt-BR" noProof="0" dirty="0"/>
                  <a:t>à </a:t>
                </a:r>
                <a:r>
                  <a:rPr lang="pt-BR" b="1" noProof="0" dirty="0"/>
                  <a:t>estratégia mista </a:t>
                </a:r>
                <a:r>
                  <a:rPr lang="pt-BR" noProof="0" dirty="0"/>
                  <a:t>dos </a:t>
                </a:r>
                <a:r>
                  <a:rPr lang="pt-BR" b="1" noProof="0" dirty="0"/>
                  <a:t>demais jogadores</a:t>
                </a:r>
                <a:r>
                  <a:rPr lang="pt-BR" noProof="0" dirty="0"/>
                  <a:t>.</a:t>
                </a:r>
              </a:p>
              <a:p>
                <a:pPr algn="just"/>
                <a:endParaRPr lang="pt-BR" noProof="0" dirty="0"/>
              </a:p>
              <a:p>
                <a:pPr algn="just"/>
                <a:r>
                  <a:rPr lang="pt-BR" noProof="0" dirty="0"/>
                  <a:t>Ao computar a melhor resposta do jogador </a:t>
                </a:r>
                <a14:m>
                  <m:oMath xmlns:m="http://schemas.openxmlformats.org/officeDocument/2006/math">
                    <m:r>
                      <a:rPr lang="pt-BR" i="1" noProof="0" smtClean="0">
                        <a:latin typeface="Cambria Math" panose="02040503050406030204" pitchFamily="18" charset="0"/>
                      </a:rPr>
                      <m:t>𝑖</m:t>
                    </m:r>
                  </m:oMath>
                </a14:m>
                <a:r>
                  <a:rPr lang="pt-BR" noProof="0" dirty="0"/>
                  <a:t> a uma estratégia mista do jogador </a:t>
                </a:r>
                <a14:m>
                  <m:oMath xmlns:m="http://schemas.openxmlformats.org/officeDocument/2006/math">
                    <m:r>
                      <a:rPr lang="pt-BR" b="0" i="1" noProof="0" smtClean="0">
                        <a:latin typeface="Cambria Math" panose="02040503050406030204" pitchFamily="18" charset="0"/>
                      </a:rPr>
                      <m:t>𝑗</m:t>
                    </m:r>
                  </m:oMath>
                </a14:m>
                <a:r>
                  <a:rPr lang="pt-BR" noProof="0" dirty="0"/>
                  <a:t> ilustramos a interpretação da estratégia mista do jogador </a:t>
                </a:r>
                <a14:m>
                  <m:oMath xmlns:m="http://schemas.openxmlformats.org/officeDocument/2006/math">
                    <m:r>
                      <a:rPr lang="pt-BR" b="0" i="1" noProof="0" smtClean="0">
                        <a:latin typeface="Cambria Math" panose="02040503050406030204" pitchFamily="18" charset="0"/>
                      </a:rPr>
                      <m:t>𝑗</m:t>
                    </m:r>
                  </m:oMath>
                </a14:m>
                <a:r>
                  <a:rPr lang="pt-BR" noProof="0" dirty="0"/>
                  <a:t> representar a </a:t>
                </a:r>
                <a:r>
                  <a:rPr lang="pt-BR" b="1" noProof="0" dirty="0"/>
                  <a:t>incerteza do jogador </a:t>
                </a:r>
                <a14:m>
                  <m:oMath xmlns:m="http://schemas.openxmlformats.org/officeDocument/2006/math">
                    <m:r>
                      <a:rPr lang="pt-BR" b="1" i="1" noProof="0" smtClean="0">
                        <a:latin typeface="Cambria Math" panose="02040503050406030204" pitchFamily="18" charset="0"/>
                      </a:rPr>
                      <m:t>𝒊</m:t>
                    </m:r>
                  </m:oMath>
                </a14:m>
                <a:r>
                  <a:rPr lang="pt-BR" b="1" noProof="0" dirty="0"/>
                  <a:t> sobre o que </a:t>
                </a:r>
                <a14:m>
                  <m:oMath xmlns:m="http://schemas.openxmlformats.org/officeDocument/2006/math">
                    <m:r>
                      <a:rPr lang="pt-BR" b="1" i="1" noProof="0" smtClean="0">
                        <a:latin typeface="Cambria Math" panose="02040503050406030204" pitchFamily="18" charset="0"/>
                      </a:rPr>
                      <m:t>𝒋</m:t>
                    </m:r>
                  </m:oMath>
                </a14:m>
                <a:r>
                  <a:rPr lang="pt-BR" b="1" noProof="0" dirty="0"/>
                  <a:t> fará  </a:t>
                </a:r>
              </a:p>
              <a:p>
                <a:pPr marL="0" indent="0" algn="just">
                  <a:buNone/>
                </a:pPr>
                <a:endParaRPr lang="pt-BR" noProof="0" dirty="0"/>
              </a:p>
              <a:p>
                <a:pPr marL="0" indent="0" algn="just">
                  <a:buNone/>
                </a:pPr>
                <a:endParaRPr lang="pt-BR" noProof="0" dirty="0"/>
              </a:p>
            </p:txBody>
          </p:sp>
        </mc:Choice>
        <mc:Fallback xmlns="">
          <p:sp>
            <p:nvSpPr>
              <p:cNvPr id="3" name="Content Placeholder 2">
                <a:extLst>
                  <a:ext uri="{FF2B5EF4-FFF2-40B4-BE49-F238E27FC236}">
                    <a16:creationId xmlns:a16="http://schemas.microsoft.com/office/drawing/2014/main" id="{A942A700-7874-493B-B371-50C749ADCF41}"/>
                  </a:ext>
                </a:extLst>
              </p:cNvPr>
              <p:cNvSpPr>
                <a:spLocks noGrp="1" noRot="1" noChangeAspect="1" noMove="1" noResize="1" noEditPoints="1" noAdjustHandles="1" noChangeArrowheads="1" noChangeShapeType="1" noTextEdit="1"/>
              </p:cNvSpPr>
              <p:nvPr>
                <p:ph idx="1"/>
              </p:nvPr>
            </p:nvSpPr>
            <p:spPr>
              <a:blipFill>
                <a:blip r:embed="rId2"/>
                <a:stretch>
                  <a:fillRect l="-1043" t="-3081" r="-1159"/>
                </a:stretch>
              </a:blipFill>
            </p:spPr>
            <p:txBody>
              <a:bodyPr/>
              <a:lstStyle/>
              <a:p>
                <a:r>
                  <a:rPr lang="pt-BR">
                    <a:noFill/>
                  </a:rPr>
                  <a:t> </a:t>
                </a:r>
              </a:p>
            </p:txBody>
          </p:sp>
        </mc:Fallback>
      </mc:AlternateContent>
      <p:sp>
        <p:nvSpPr>
          <p:cNvPr id="4" name="Title 1">
            <a:extLst>
              <a:ext uri="{FF2B5EF4-FFF2-40B4-BE49-F238E27FC236}">
                <a16:creationId xmlns:a16="http://schemas.microsoft.com/office/drawing/2014/main" id="{BEC2B8F4-BCA8-4CF6-8F4E-F02E06D5FD31}"/>
              </a:ext>
            </a:extLst>
          </p:cNvPr>
          <p:cNvSpPr>
            <a:spLocks noGrp="1"/>
          </p:cNvSpPr>
          <p:nvPr>
            <p:ph type="title"/>
          </p:nvPr>
        </p:nvSpPr>
        <p:spPr>
          <a:xfrm>
            <a:off x="838200" y="365125"/>
            <a:ext cx="10515600" cy="1325563"/>
          </a:xfrm>
        </p:spPr>
        <p:txBody>
          <a:bodyPr/>
          <a:lstStyle/>
          <a:p>
            <a:r>
              <a:rPr lang="pt-BR" b="1" noProof="0" dirty="0"/>
              <a:t>Existência do equilíbrio de Nash</a:t>
            </a:r>
            <a:endParaRPr lang="pt-BR" sz="2200" b="1" noProof="0" dirty="0"/>
          </a:p>
        </p:txBody>
      </p:sp>
      <p:sp>
        <p:nvSpPr>
          <p:cNvPr id="2" name="Footer Placeholder 1">
            <a:extLst>
              <a:ext uri="{FF2B5EF4-FFF2-40B4-BE49-F238E27FC236}">
                <a16:creationId xmlns:a16="http://schemas.microsoft.com/office/drawing/2014/main" id="{9679248F-1E4E-4C11-9A32-F644F052FA1C}"/>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9188556A-F784-4611-93F6-FD19BD64E106}"/>
              </a:ext>
            </a:extLst>
          </p:cNvPr>
          <p:cNvSpPr>
            <a:spLocks noGrp="1"/>
          </p:cNvSpPr>
          <p:nvPr>
            <p:ph type="sldNum" sz="quarter" idx="12"/>
          </p:nvPr>
        </p:nvSpPr>
        <p:spPr/>
        <p:txBody>
          <a:bodyPr/>
          <a:lstStyle/>
          <a:p>
            <a:fld id="{AF67EEE8-F201-4410-BA13-233EFB93B646}" type="slidenum">
              <a:rPr lang="pt-BR" smtClean="0"/>
              <a:t>26</a:t>
            </a:fld>
            <a:endParaRPr lang="pt-BR"/>
          </a:p>
        </p:txBody>
      </p:sp>
    </p:spTree>
    <p:extLst>
      <p:ext uri="{BB962C8B-B14F-4D97-AF65-F5344CB8AC3E}">
        <p14:creationId xmlns:p14="http://schemas.microsoft.com/office/powerpoint/2010/main" val="7266779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942A700-7874-493B-B371-50C749ADCF41}"/>
                  </a:ext>
                </a:extLst>
              </p:cNvPr>
              <p:cNvSpPr>
                <a:spLocks noGrp="1"/>
              </p:cNvSpPr>
              <p:nvPr>
                <p:ph idx="1"/>
              </p:nvPr>
            </p:nvSpPr>
            <p:spPr/>
            <p:txBody>
              <a:bodyPr>
                <a:normAutofit fontScale="92500"/>
              </a:bodyPr>
              <a:lstStyle/>
              <a:p>
                <a:pPr algn="just"/>
                <a:r>
                  <a:rPr lang="pt-BR" noProof="0" dirty="0"/>
                  <a:t>Suponha que </a:t>
                </a:r>
                <a14:m>
                  <m:oMath xmlns:m="http://schemas.openxmlformats.org/officeDocument/2006/math">
                    <m:r>
                      <a:rPr lang="pt-BR" i="1" noProof="0" smtClean="0">
                        <a:latin typeface="Cambria Math" panose="02040503050406030204" pitchFamily="18" charset="0"/>
                      </a:rPr>
                      <m:t>1</m:t>
                    </m:r>
                  </m:oMath>
                </a14:m>
                <a:r>
                  <a:rPr lang="pt-BR" noProof="0" dirty="0"/>
                  <a:t> </a:t>
                </a:r>
                <a:r>
                  <a:rPr lang="pt-BR" i="1" noProof="0" dirty="0"/>
                  <a:t>acredite </a:t>
                </a:r>
                <a:r>
                  <a:rPr lang="pt-BR" noProof="0" dirty="0"/>
                  <a:t>que </a:t>
                </a:r>
                <a14:m>
                  <m:oMath xmlns:m="http://schemas.openxmlformats.org/officeDocument/2006/math">
                    <m:r>
                      <a:rPr lang="pt-BR" i="1" noProof="0" smtClean="0">
                        <a:latin typeface="Cambria Math" panose="02040503050406030204" pitchFamily="18" charset="0"/>
                      </a:rPr>
                      <m:t>2</m:t>
                    </m:r>
                  </m:oMath>
                </a14:m>
                <a:r>
                  <a:rPr lang="pt-BR" noProof="0" dirty="0"/>
                  <a:t> jogará </a:t>
                </a:r>
                <a14:m>
                  <m:oMath xmlns:m="http://schemas.openxmlformats.org/officeDocument/2006/math">
                    <m:r>
                      <a:rPr lang="pt-BR" b="0" i="1" noProof="0" smtClean="0">
                        <a:latin typeface="Cambria Math" panose="02040503050406030204" pitchFamily="18" charset="0"/>
                      </a:rPr>
                      <m:t>𝐻𝑒𝑎𝑑𝑠</m:t>
                    </m:r>
                  </m:oMath>
                </a14:m>
                <a:r>
                  <a:rPr lang="pt-BR" noProof="0" dirty="0"/>
                  <a:t> com probabilidade </a:t>
                </a:r>
                <a14:m>
                  <m:oMath xmlns:m="http://schemas.openxmlformats.org/officeDocument/2006/math">
                    <m:r>
                      <a:rPr lang="pt-BR" b="0" i="1" noProof="0" smtClean="0">
                        <a:latin typeface="Cambria Math" panose="02040503050406030204" pitchFamily="18" charset="0"/>
                      </a:rPr>
                      <m:t>𝑞</m:t>
                    </m:r>
                  </m:oMath>
                </a14:m>
                <a:r>
                  <a:rPr lang="pt-BR" noProof="0" dirty="0"/>
                  <a:t> e </a:t>
                </a:r>
                <a14:m>
                  <m:oMath xmlns:m="http://schemas.openxmlformats.org/officeDocument/2006/math">
                    <m:r>
                      <a:rPr lang="pt-BR" b="0" i="1" noProof="0" smtClean="0">
                        <a:latin typeface="Cambria Math" panose="02040503050406030204" pitchFamily="18" charset="0"/>
                      </a:rPr>
                      <m:t>𝑇𝑎𝑖𝑙𝑠</m:t>
                    </m:r>
                  </m:oMath>
                </a14:m>
                <a:r>
                  <a:rPr lang="pt-BR" noProof="0" dirty="0"/>
                  <a:t> com probabilidade </a:t>
                </a:r>
                <a14:m>
                  <m:oMath xmlns:m="http://schemas.openxmlformats.org/officeDocument/2006/math">
                    <m:r>
                      <a:rPr lang="pt-BR" b="0" i="1" noProof="0" smtClean="0">
                        <a:latin typeface="Cambria Math" panose="02040503050406030204" pitchFamily="18" charset="0"/>
                      </a:rPr>
                      <m:t>1−</m:t>
                    </m:r>
                    <m:r>
                      <a:rPr lang="pt-BR" b="0" i="1" noProof="0" smtClean="0">
                        <a:latin typeface="Cambria Math" panose="02040503050406030204" pitchFamily="18" charset="0"/>
                      </a:rPr>
                      <m:t>𝑞</m:t>
                    </m:r>
                  </m:oMath>
                </a14:m>
                <a:r>
                  <a:rPr lang="pt-BR" noProof="0" dirty="0"/>
                  <a:t>, i.e., que </a:t>
                </a:r>
                <a14:m>
                  <m:oMath xmlns:m="http://schemas.openxmlformats.org/officeDocument/2006/math">
                    <m:r>
                      <a:rPr lang="pt-BR" b="0" i="1" noProof="0" smtClean="0">
                        <a:latin typeface="Cambria Math" panose="02040503050406030204" pitchFamily="18" charset="0"/>
                      </a:rPr>
                      <m:t>2</m:t>
                    </m:r>
                  </m:oMath>
                </a14:m>
                <a:r>
                  <a:rPr lang="pt-BR" noProof="0" dirty="0"/>
                  <a:t> jogará a estratégia mista </a:t>
                </a:r>
                <a14:m>
                  <m:oMath xmlns:m="http://schemas.openxmlformats.org/officeDocument/2006/math">
                    <m:d>
                      <m:dPr>
                        <m:ctrlPr>
                          <a:rPr lang="pt-BR" i="1" noProof="0" smtClean="0">
                            <a:latin typeface="Cambria Math" panose="02040503050406030204" pitchFamily="18" charset="0"/>
                          </a:rPr>
                        </m:ctrlPr>
                      </m:dPr>
                      <m:e>
                        <m:r>
                          <a:rPr lang="pt-BR" i="1" noProof="0" smtClean="0">
                            <a:latin typeface="Cambria Math" panose="02040503050406030204" pitchFamily="18" charset="0"/>
                          </a:rPr>
                          <m:t>𝑞</m:t>
                        </m:r>
                        <m:r>
                          <a:rPr lang="pt-BR" i="1" noProof="0" smtClean="0">
                            <a:latin typeface="Cambria Math" panose="02040503050406030204" pitchFamily="18" charset="0"/>
                          </a:rPr>
                          <m:t>, 1−</m:t>
                        </m:r>
                        <m:r>
                          <a:rPr lang="pt-BR" i="1" noProof="0" smtClean="0">
                            <a:latin typeface="Cambria Math" panose="02040503050406030204" pitchFamily="18" charset="0"/>
                          </a:rPr>
                          <m:t>𝑞</m:t>
                        </m:r>
                      </m:e>
                    </m:d>
                  </m:oMath>
                </a14:m>
                <a:endParaRPr lang="pt-BR" noProof="0" dirty="0"/>
              </a:p>
              <a:p>
                <a:pPr algn="just"/>
                <a:endParaRPr lang="pt-BR" noProof="0" dirty="0"/>
              </a:p>
              <a:p>
                <a:pPr algn="just"/>
                <a:r>
                  <a:rPr lang="pt-BR" noProof="0" dirty="0"/>
                  <a:t>Dada esta crença, os payoffs esperados de </a:t>
                </a:r>
                <a14:m>
                  <m:oMath xmlns:m="http://schemas.openxmlformats.org/officeDocument/2006/math">
                    <m:r>
                      <a:rPr lang="pt-BR" i="1" noProof="0" smtClean="0">
                        <a:latin typeface="Cambria Math" panose="02040503050406030204" pitchFamily="18" charset="0"/>
                      </a:rPr>
                      <m:t>1</m:t>
                    </m:r>
                  </m:oMath>
                </a14:m>
                <a:r>
                  <a:rPr lang="pt-BR" noProof="0" dirty="0"/>
                  <a:t> são </a:t>
                </a:r>
                <a14:m>
                  <m:oMath xmlns:m="http://schemas.openxmlformats.org/officeDocument/2006/math">
                    <m:r>
                      <a:rPr lang="pt-BR" b="0" i="1" noProof="0" smtClean="0">
                        <a:latin typeface="Cambria Math" panose="02040503050406030204" pitchFamily="18" charset="0"/>
                      </a:rPr>
                      <m:t>𝑞</m:t>
                    </m:r>
                    <m:r>
                      <a:rPr lang="pt-BR" b="0" i="1" noProof="0" smtClean="0">
                        <a:latin typeface="Cambria Math" panose="02040503050406030204" pitchFamily="18" charset="0"/>
                        <a:ea typeface="Cambria Math" panose="02040503050406030204" pitchFamily="18" charset="0"/>
                      </a:rPr>
                      <m:t>⋅</m:t>
                    </m:r>
                    <m:d>
                      <m:dPr>
                        <m:ctrlPr>
                          <a:rPr lang="pt-BR" b="0" i="1" noProof="0" smtClean="0">
                            <a:latin typeface="Cambria Math" panose="02040503050406030204" pitchFamily="18" charset="0"/>
                          </a:rPr>
                        </m:ctrlPr>
                      </m:dPr>
                      <m:e>
                        <m:r>
                          <a:rPr lang="pt-BR" b="0" i="1" noProof="0" smtClean="0">
                            <a:latin typeface="Cambria Math" panose="02040503050406030204" pitchFamily="18" charset="0"/>
                          </a:rPr>
                          <m:t>−1</m:t>
                        </m:r>
                      </m:e>
                    </m:d>
                    <m:r>
                      <a:rPr lang="pt-BR" b="0" i="1" noProof="0" smtClean="0">
                        <a:latin typeface="Cambria Math" panose="02040503050406030204" pitchFamily="18" charset="0"/>
                      </a:rPr>
                      <m:t>+</m:t>
                    </m:r>
                    <m:d>
                      <m:dPr>
                        <m:ctrlPr>
                          <a:rPr lang="pt-BR" b="0" i="1" noProof="0" smtClean="0">
                            <a:latin typeface="Cambria Math" panose="02040503050406030204" pitchFamily="18" charset="0"/>
                          </a:rPr>
                        </m:ctrlPr>
                      </m:dPr>
                      <m:e>
                        <m:r>
                          <a:rPr lang="pt-BR" b="0" i="1" noProof="0" smtClean="0">
                            <a:latin typeface="Cambria Math" panose="02040503050406030204" pitchFamily="18" charset="0"/>
                          </a:rPr>
                          <m:t>1−</m:t>
                        </m:r>
                        <m:r>
                          <a:rPr lang="pt-BR" b="0" i="1" noProof="0" smtClean="0">
                            <a:latin typeface="Cambria Math" panose="02040503050406030204" pitchFamily="18" charset="0"/>
                          </a:rPr>
                          <m:t>𝑞</m:t>
                        </m:r>
                      </m:e>
                    </m:d>
                    <m:r>
                      <a:rPr lang="pt-BR" b="0" i="1" noProof="0" smtClean="0">
                        <a:latin typeface="Cambria Math" panose="02040503050406030204" pitchFamily="18" charset="0"/>
                      </a:rPr>
                      <m:t>⋅1=1−2</m:t>
                    </m:r>
                    <m:r>
                      <a:rPr lang="pt-BR" b="0" i="1" noProof="0" smtClean="0">
                        <a:latin typeface="Cambria Math" panose="02040503050406030204" pitchFamily="18" charset="0"/>
                      </a:rPr>
                      <m:t>𝑞</m:t>
                    </m:r>
                  </m:oMath>
                </a14:m>
                <a:r>
                  <a:rPr lang="pt-BR" noProof="0" dirty="0"/>
                  <a:t> para jogar </a:t>
                </a:r>
                <a14:m>
                  <m:oMath xmlns:m="http://schemas.openxmlformats.org/officeDocument/2006/math">
                    <m:r>
                      <a:rPr lang="pt-BR" b="0" i="1" noProof="0" smtClean="0">
                        <a:latin typeface="Cambria Math" panose="02040503050406030204" pitchFamily="18" charset="0"/>
                      </a:rPr>
                      <m:t>𝐻𝑒𝑎𝑑𝑠</m:t>
                    </m:r>
                  </m:oMath>
                </a14:m>
                <a:r>
                  <a:rPr lang="pt-BR" noProof="0" dirty="0"/>
                  <a:t> é </a:t>
                </a:r>
                <a14:m>
                  <m:oMath xmlns:m="http://schemas.openxmlformats.org/officeDocument/2006/math">
                    <m:r>
                      <a:rPr lang="pt-BR" b="0" i="1" noProof="0" smtClean="0">
                        <a:latin typeface="Cambria Math" panose="02040503050406030204" pitchFamily="18" charset="0"/>
                      </a:rPr>
                      <m:t>𝑞</m:t>
                    </m:r>
                    <m:r>
                      <a:rPr lang="pt-BR" b="0" i="1" noProof="0" smtClean="0">
                        <a:latin typeface="Cambria Math" panose="02040503050406030204" pitchFamily="18" charset="0"/>
                        <a:ea typeface="Cambria Math" panose="02040503050406030204" pitchFamily="18" charset="0"/>
                      </a:rPr>
                      <m:t>⋅1</m:t>
                    </m:r>
                    <m:r>
                      <a:rPr lang="pt-BR" b="0" i="1" noProof="0" smtClean="0">
                        <a:latin typeface="Cambria Math" panose="02040503050406030204" pitchFamily="18" charset="0"/>
                      </a:rPr>
                      <m:t>+</m:t>
                    </m:r>
                    <m:d>
                      <m:dPr>
                        <m:ctrlPr>
                          <a:rPr lang="pt-BR" b="0" i="1" noProof="0" smtClean="0">
                            <a:latin typeface="Cambria Math" panose="02040503050406030204" pitchFamily="18" charset="0"/>
                          </a:rPr>
                        </m:ctrlPr>
                      </m:dPr>
                      <m:e>
                        <m:r>
                          <a:rPr lang="pt-BR" b="0" i="1" noProof="0" smtClean="0">
                            <a:latin typeface="Cambria Math" panose="02040503050406030204" pitchFamily="18" charset="0"/>
                          </a:rPr>
                          <m:t>1−</m:t>
                        </m:r>
                        <m:r>
                          <a:rPr lang="pt-BR" b="0" i="1" noProof="0" smtClean="0">
                            <a:latin typeface="Cambria Math" panose="02040503050406030204" pitchFamily="18" charset="0"/>
                          </a:rPr>
                          <m:t>𝑞</m:t>
                        </m:r>
                      </m:e>
                    </m:d>
                    <m:r>
                      <a:rPr lang="pt-BR" b="0" i="1" noProof="0" smtClean="0">
                        <a:latin typeface="Cambria Math" panose="02040503050406030204" pitchFamily="18" charset="0"/>
                      </a:rPr>
                      <m:t>⋅</m:t>
                    </m:r>
                    <m:d>
                      <m:dPr>
                        <m:ctrlPr>
                          <a:rPr lang="pt-BR" b="0" i="1" noProof="0" smtClean="0">
                            <a:latin typeface="Cambria Math" panose="02040503050406030204" pitchFamily="18" charset="0"/>
                          </a:rPr>
                        </m:ctrlPr>
                      </m:dPr>
                      <m:e>
                        <m:r>
                          <a:rPr lang="pt-BR" b="0" i="1" noProof="0" smtClean="0">
                            <a:latin typeface="Cambria Math" panose="02040503050406030204" pitchFamily="18" charset="0"/>
                          </a:rPr>
                          <m:t>−1</m:t>
                        </m:r>
                      </m:e>
                    </m:d>
                    <m:r>
                      <a:rPr lang="pt-BR" b="0" i="1" noProof="0" smtClean="0">
                        <a:latin typeface="Cambria Math" panose="02040503050406030204" pitchFamily="18" charset="0"/>
                      </a:rPr>
                      <m:t>=2</m:t>
                    </m:r>
                    <m:r>
                      <a:rPr lang="pt-BR" b="0" i="1" noProof="0" smtClean="0">
                        <a:latin typeface="Cambria Math" panose="02040503050406030204" pitchFamily="18" charset="0"/>
                      </a:rPr>
                      <m:t>𝑞</m:t>
                    </m:r>
                    <m:r>
                      <a:rPr lang="pt-BR" b="0" i="1" noProof="0" smtClean="0">
                        <a:latin typeface="Cambria Math" panose="02040503050406030204" pitchFamily="18" charset="0"/>
                      </a:rPr>
                      <m:t>−1</m:t>
                    </m:r>
                  </m:oMath>
                </a14:m>
                <a:r>
                  <a:rPr lang="pt-BR" noProof="0" dirty="0"/>
                  <a:t> para jogar </a:t>
                </a:r>
                <a14:m>
                  <m:oMath xmlns:m="http://schemas.openxmlformats.org/officeDocument/2006/math">
                    <m:r>
                      <a:rPr lang="pt-BR" b="0" i="1" noProof="0" smtClean="0">
                        <a:latin typeface="Cambria Math" panose="02040503050406030204" pitchFamily="18" charset="0"/>
                      </a:rPr>
                      <m:t>𝑇𝑎𝑖𝑙𝑠</m:t>
                    </m:r>
                  </m:oMath>
                </a14:m>
                <a:endParaRPr lang="pt-BR" noProof="0" dirty="0"/>
              </a:p>
              <a:p>
                <a:pPr algn="just"/>
                <a:endParaRPr lang="pt-BR" noProof="0" dirty="0"/>
              </a:p>
              <a:p>
                <a:pPr algn="just"/>
                <a:r>
                  <a:rPr lang="pt-BR" b="0" noProof="0" dirty="0"/>
                  <a:t>Como </a:t>
                </a:r>
                <a14:m>
                  <m:oMath xmlns:m="http://schemas.openxmlformats.org/officeDocument/2006/math">
                    <m:r>
                      <a:rPr lang="pt-BR" b="0" i="1" noProof="0" smtClean="0">
                        <a:latin typeface="Cambria Math" panose="02040503050406030204" pitchFamily="18" charset="0"/>
                      </a:rPr>
                      <m:t>1−2</m:t>
                    </m:r>
                    <m:r>
                      <a:rPr lang="pt-BR" b="0" i="1" noProof="0" smtClean="0">
                        <a:latin typeface="Cambria Math" panose="02040503050406030204" pitchFamily="18" charset="0"/>
                      </a:rPr>
                      <m:t>𝑞</m:t>
                    </m:r>
                    <m:r>
                      <a:rPr lang="pt-BR" b="0" i="1" noProof="0" smtClean="0">
                        <a:latin typeface="Cambria Math" panose="02040503050406030204" pitchFamily="18" charset="0"/>
                      </a:rPr>
                      <m:t>&gt;2</m:t>
                    </m:r>
                    <m:r>
                      <a:rPr lang="pt-BR" b="0" i="1" noProof="0" smtClean="0">
                        <a:latin typeface="Cambria Math" panose="02040503050406030204" pitchFamily="18" charset="0"/>
                      </a:rPr>
                      <m:t>𝑞</m:t>
                    </m:r>
                    <m:r>
                      <a:rPr lang="pt-BR" b="0" i="1" noProof="0" smtClean="0">
                        <a:latin typeface="Cambria Math" panose="02040503050406030204" pitchFamily="18" charset="0"/>
                      </a:rPr>
                      <m:t>−1</m:t>
                    </m:r>
                  </m:oMath>
                </a14:m>
                <a:r>
                  <a:rPr lang="pt-BR" noProof="0" dirty="0"/>
                  <a:t> se e somente se </a:t>
                </a:r>
                <a14:m>
                  <m:oMath xmlns:m="http://schemas.openxmlformats.org/officeDocument/2006/math">
                    <m:r>
                      <a:rPr lang="pt-BR" i="1" noProof="0" smtClean="0">
                        <a:latin typeface="Cambria Math" panose="02040503050406030204" pitchFamily="18" charset="0"/>
                      </a:rPr>
                      <m:t>𝑞</m:t>
                    </m:r>
                    <m:r>
                      <a:rPr lang="pt-BR" i="1" noProof="0" smtClean="0">
                        <a:latin typeface="Cambria Math" panose="02040503050406030204" pitchFamily="18" charset="0"/>
                      </a:rPr>
                      <m:t>&lt;1/2</m:t>
                    </m:r>
                  </m:oMath>
                </a14:m>
                <a:r>
                  <a:rPr lang="pt-BR" noProof="0" dirty="0"/>
                  <a:t>, a melhor resposta do jogador </a:t>
                </a:r>
                <a14:m>
                  <m:oMath xmlns:m="http://schemas.openxmlformats.org/officeDocument/2006/math">
                    <m:r>
                      <a:rPr lang="pt-BR" i="1" noProof="0" smtClean="0">
                        <a:latin typeface="Cambria Math" panose="02040503050406030204" pitchFamily="18" charset="0"/>
                      </a:rPr>
                      <m:t>1</m:t>
                    </m:r>
                  </m:oMath>
                </a14:m>
                <a:r>
                  <a:rPr lang="pt-BR" noProof="0" dirty="0"/>
                  <a:t> é </a:t>
                </a:r>
                <a14:m>
                  <m:oMath xmlns:m="http://schemas.openxmlformats.org/officeDocument/2006/math">
                    <m:r>
                      <a:rPr lang="pt-BR" b="0" i="1" noProof="0" smtClean="0">
                        <a:latin typeface="Cambria Math" panose="02040503050406030204" pitchFamily="18" charset="0"/>
                      </a:rPr>
                      <m:t>𝐻𝑒𝑎𝑑𝑠</m:t>
                    </m:r>
                  </m:oMath>
                </a14:m>
                <a:r>
                  <a:rPr lang="pt-BR" noProof="0" dirty="0"/>
                  <a:t> se </a:t>
                </a:r>
                <a14:m>
                  <m:oMath xmlns:m="http://schemas.openxmlformats.org/officeDocument/2006/math">
                    <m:r>
                      <a:rPr lang="pt-BR" i="1" noProof="0" smtClean="0">
                        <a:latin typeface="Cambria Math" panose="02040503050406030204" pitchFamily="18" charset="0"/>
                      </a:rPr>
                      <m:t>𝑞</m:t>
                    </m:r>
                    <m:r>
                      <a:rPr lang="pt-BR" i="1" noProof="0" smtClean="0">
                        <a:latin typeface="Cambria Math" panose="02040503050406030204" pitchFamily="18" charset="0"/>
                      </a:rPr>
                      <m:t>&lt;1/2</m:t>
                    </m:r>
                  </m:oMath>
                </a14:m>
                <a:r>
                  <a:rPr lang="pt-BR" noProof="0" dirty="0"/>
                  <a:t> e </a:t>
                </a:r>
                <a14:m>
                  <m:oMath xmlns:m="http://schemas.openxmlformats.org/officeDocument/2006/math">
                    <m:r>
                      <a:rPr lang="pt-BR" b="0" i="1" noProof="0" smtClean="0">
                        <a:latin typeface="Cambria Math" panose="02040503050406030204" pitchFamily="18" charset="0"/>
                      </a:rPr>
                      <m:t>𝑇𝑎𝑖𝑙𝑠</m:t>
                    </m:r>
                  </m:oMath>
                </a14:m>
                <a:r>
                  <a:rPr lang="pt-BR" noProof="0" dirty="0"/>
                  <a:t> se </a:t>
                </a:r>
                <a14:m>
                  <m:oMath xmlns:m="http://schemas.openxmlformats.org/officeDocument/2006/math">
                    <m:r>
                      <a:rPr lang="pt-BR" i="1" noProof="0" smtClean="0">
                        <a:latin typeface="Cambria Math" panose="02040503050406030204" pitchFamily="18" charset="0"/>
                      </a:rPr>
                      <m:t>𝑞</m:t>
                    </m:r>
                    <m:r>
                      <a:rPr lang="pt-BR" b="0" i="1" noProof="0" smtClean="0">
                        <a:latin typeface="Cambria Math" panose="02040503050406030204" pitchFamily="18" charset="0"/>
                      </a:rPr>
                      <m:t>&gt;</m:t>
                    </m:r>
                    <m:r>
                      <a:rPr lang="pt-BR" i="1" noProof="0" smtClean="0">
                        <a:latin typeface="Cambria Math" panose="02040503050406030204" pitchFamily="18" charset="0"/>
                      </a:rPr>
                      <m:t>1/2</m:t>
                    </m:r>
                  </m:oMath>
                </a14:m>
                <a:r>
                  <a:rPr lang="pt-BR" noProof="0" dirty="0"/>
                  <a:t> (e indiferente se </a:t>
                </a:r>
                <a14:m>
                  <m:oMath xmlns:m="http://schemas.openxmlformats.org/officeDocument/2006/math">
                    <m:r>
                      <a:rPr lang="pt-BR" i="1" noProof="0" smtClean="0">
                        <a:latin typeface="Cambria Math" panose="02040503050406030204" pitchFamily="18" charset="0"/>
                      </a:rPr>
                      <m:t>𝑞</m:t>
                    </m:r>
                    <m:r>
                      <a:rPr lang="pt-BR" b="0" i="1" noProof="0" smtClean="0">
                        <a:latin typeface="Cambria Math" panose="02040503050406030204" pitchFamily="18" charset="0"/>
                      </a:rPr>
                      <m:t>=</m:t>
                    </m:r>
                    <m:r>
                      <a:rPr lang="pt-BR" i="1" noProof="0" smtClean="0">
                        <a:latin typeface="Cambria Math" panose="02040503050406030204" pitchFamily="18" charset="0"/>
                      </a:rPr>
                      <m:t>1/2</m:t>
                    </m:r>
                  </m:oMath>
                </a14:m>
                <a:r>
                  <a:rPr lang="pt-BR" noProof="0" dirty="0"/>
                  <a:t>).</a:t>
                </a:r>
              </a:p>
              <a:p>
                <a:pPr marL="0" indent="0" algn="just">
                  <a:buNone/>
                </a:pPr>
                <a:endParaRPr lang="pt-BR" noProof="0" dirty="0"/>
              </a:p>
            </p:txBody>
          </p:sp>
        </mc:Choice>
        <mc:Fallback xmlns="">
          <p:sp>
            <p:nvSpPr>
              <p:cNvPr id="3" name="Content Placeholder 2">
                <a:extLst>
                  <a:ext uri="{FF2B5EF4-FFF2-40B4-BE49-F238E27FC236}">
                    <a16:creationId xmlns:a16="http://schemas.microsoft.com/office/drawing/2014/main" id="{A942A700-7874-493B-B371-50C749ADCF41}"/>
                  </a:ext>
                </a:extLst>
              </p:cNvPr>
              <p:cNvSpPr>
                <a:spLocks noGrp="1" noRot="1" noChangeAspect="1" noMove="1" noResize="1" noEditPoints="1" noAdjustHandles="1" noChangeArrowheads="1" noChangeShapeType="1" noTextEdit="1"/>
              </p:cNvSpPr>
              <p:nvPr>
                <p:ph idx="1"/>
              </p:nvPr>
            </p:nvSpPr>
            <p:spPr>
              <a:blipFill>
                <a:blip r:embed="rId2"/>
                <a:stretch>
                  <a:fillRect l="-928" t="-2101" r="-986"/>
                </a:stretch>
              </a:blipFill>
            </p:spPr>
            <p:txBody>
              <a:bodyPr/>
              <a:lstStyle/>
              <a:p>
                <a:r>
                  <a:rPr lang="pt-BR">
                    <a:noFill/>
                  </a:rPr>
                  <a:t> </a:t>
                </a:r>
              </a:p>
            </p:txBody>
          </p:sp>
        </mc:Fallback>
      </mc:AlternateContent>
      <p:sp>
        <p:nvSpPr>
          <p:cNvPr id="4" name="Title 1">
            <a:extLst>
              <a:ext uri="{FF2B5EF4-FFF2-40B4-BE49-F238E27FC236}">
                <a16:creationId xmlns:a16="http://schemas.microsoft.com/office/drawing/2014/main" id="{BEC2B8F4-BCA8-4CF6-8F4E-F02E06D5FD31}"/>
              </a:ext>
            </a:extLst>
          </p:cNvPr>
          <p:cNvSpPr>
            <a:spLocks noGrp="1"/>
          </p:cNvSpPr>
          <p:nvPr>
            <p:ph type="title"/>
          </p:nvPr>
        </p:nvSpPr>
        <p:spPr>
          <a:xfrm>
            <a:off x="838200" y="365125"/>
            <a:ext cx="10515600" cy="1325563"/>
          </a:xfrm>
        </p:spPr>
        <p:txBody>
          <a:bodyPr/>
          <a:lstStyle/>
          <a:p>
            <a:r>
              <a:rPr lang="pt-BR" b="1" i="1" noProof="0" dirty="0"/>
              <a:t>Matching Pennies</a:t>
            </a:r>
            <a:endParaRPr lang="pt-BR" sz="2200" b="1" noProof="0" dirty="0"/>
          </a:p>
        </p:txBody>
      </p:sp>
      <p:sp>
        <p:nvSpPr>
          <p:cNvPr id="2" name="Rectangle 1">
            <a:extLst>
              <a:ext uri="{FF2B5EF4-FFF2-40B4-BE49-F238E27FC236}">
                <a16:creationId xmlns:a16="http://schemas.microsoft.com/office/drawing/2014/main" id="{AEB90CB0-EF5C-4FCD-AE85-D9E5F2558A6C}"/>
              </a:ext>
            </a:extLst>
          </p:cNvPr>
          <p:cNvSpPr/>
          <p:nvPr/>
        </p:nvSpPr>
        <p:spPr>
          <a:xfrm>
            <a:off x="838200" y="2860766"/>
            <a:ext cx="10879183" cy="33161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5" name="Picture 4" descr="A screenshot of a cell phone&#10;&#10;Description automatically generated">
            <a:extLst>
              <a:ext uri="{FF2B5EF4-FFF2-40B4-BE49-F238E27FC236}">
                <a16:creationId xmlns:a16="http://schemas.microsoft.com/office/drawing/2014/main" id="{E9B4B171-34C9-4603-80BF-03A31D7618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4272" y="3113442"/>
            <a:ext cx="7203455" cy="2810844"/>
          </a:xfrm>
          <a:prstGeom prst="rect">
            <a:avLst/>
          </a:prstGeom>
        </p:spPr>
      </p:pic>
      <p:sp>
        <p:nvSpPr>
          <p:cNvPr id="6" name="Footer Placeholder 5">
            <a:extLst>
              <a:ext uri="{FF2B5EF4-FFF2-40B4-BE49-F238E27FC236}">
                <a16:creationId xmlns:a16="http://schemas.microsoft.com/office/drawing/2014/main" id="{BFE4B922-EE9C-406F-8001-194B37EFD9CC}"/>
              </a:ext>
            </a:extLst>
          </p:cNvPr>
          <p:cNvSpPr>
            <a:spLocks noGrp="1"/>
          </p:cNvSpPr>
          <p:nvPr>
            <p:ph type="ftr" sz="quarter" idx="11"/>
          </p:nvPr>
        </p:nvSpPr>
        <p:spPr/>
        <p:txBody>
          <a:bodyPr/>
          <a:lstStyle/>
          <a:p>
            <a:r>
              <a:rPr lang="pt-BR" dirty="0"/>
              <a:t>Robson Tigre </a:t>
            </a:r>
            <a:endParaRPr lang="en-US" dirty="0"/>
          </a:p>
        </p:txBody>
      </p:sp>
      <p:sp>
        <p:nvSpPr>
          <p:cNvPr id="7" name="Slide Number Placeholder 6">
            <a:extLst>
              <a:ext uri="{FF2B5EF4-FFF2-40B4-BE49-F238E27FC236}">
                <a16:creationId xmlns:a16="http://schemas.microsoft.com/office/drawing/2014/main" id="{04ECB5D2-E261-4E55-8BE6-0334550C580F}"/>
              </a:ext>
            </a:extLst>
          </p:cNvPr>
          <p:cNvSpPr>
            <a:spLocks noGrp="1"/>
          </p:cNvSpPr>
          <p:nvPr>
            <p:ph type="sldNum" sz="quarter" idx="12"/>
          </p:nvPr>
        </p:nvSpPr>
        <p:spPr/>
        <p:txBody>
          <a:bodyPr/>
          <a:lstStyle/>
          <a:p>
            <a:fld id="{AF67EEE8-F201-4410-BA13-233EFB93B646}" type="slidenum">
              <a:rPr lang="pt-BR" smtClean="0"/>
              <a:t>27</a:t>
            </a:fld>
            <a:endParaRPr lang="pt-BR"/>
          </a:p>
        </p:txBody>
      </p:sp>
    </p:spTree>
    <p:extLst>
      <p:ext uri="{BB962C8B-B14F-4D97-AF65-F5344CB8AC3E}">
        <p14:creationId xmlns:p14="http://schemas.microsoft.com/office/powerpoint/2010/main" val="3339169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EC2B8F4-BCA8-4CF6-8F4E-F02E06D5FD31}"/>
              </a:ext>
            </a:extLst>
          </p:cNvPr>
          <p:cNvSpPr>
            <a:spLocks noGrp="1"/>
          </p:cNvSpPr>
          <p:nvPr>
            <p:ph type="title"/>
          </p:nvPr>
        </p:nvSpPr>
        <p:spPr/>
        <p:txBody>
          <a:bodyPr/>
          <a:lstStyle/>
          <a:p>
            <a:r>
              <a:rPr lang="pt-BR" b="1" i="1" noProof="0" dirty="0"/>
              <a:t>Matching Pennies</a:t>
            </a:r>
            <a:endParaRPr lang="pt-BR" sz="2200" b="1" noProof="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942A700-7874-493B-B371-50C749ADCF41}"/>
                  </a:ext>
                </a:extLst>
              </p:cNvPr>
              <p:cNvSpPr>
                <a:spLocks noGrp="1"/>
              </p:cNvSpPr>
              <p:nvPr>
                <p:ph sz="half" idx="1"/>
              </p:nvPr>
            </p:nvSpPr>
            <p:spPr/>
            <p:txBody>
              <a:bodyPr>
                <a:normAutofit fontScale="77500" lnSpcReduction="20000"/>
              </a:bodyPr>
              <a:lstStyle/>
              <a:p>
                <a:pPr algn="just"/>
                <a:r>
                  <a:rPr lang="pt-BR" noProof="0" dirty="0"/>
                  <a:t>Suponha que </a:t>
                </a:r>
                <a14:m>
                  <m:oMath xmlns:m="http://schemas.openxmlformats.org/officeDocument/2006/math">
                    <m:r>
                      <a:rPr lang="pt-BR" i="1" noProof="0" smtClean="0">
                        <a:latin typeface="Cambria Math" panose="02040503050406030204" pitchFamily="18" charset="0"/>
                      </a:rPr>
                      <m:t>1</m:t>
                    </m:r>
                  </m:oMath>
                </a14:m>
                <a:r>
                  <a:rPr lang="pt-BR" noProof="0" dirty="0"/>
                  <a:t> </a:t>
                </a:r>
                <a:r>
                  <a:rPr lang="pt-BR" b="1" i="1" noProof="0" dirty="0"/>
                  <a:t>acredite</a:t>
                </a:r>
                <a:r>
                  <a:rPr lang="pt-BR" i="1" noProof="0" dirty="0"/>
                  <a:t> </a:t>
                </a:r>
                <a:r>
                  <a:rPr lang="pt-BR" noProof="0" dirty="0"/>
                  <a:t>que </a:t>
                </a:r>
                <a14:m>
                  <m:oMath xmlns:m="http://schemas.openxmlformats.org/officeDocument/2006/math">
                    <m:r>
                      <a:rPr lang="pt-BR" i="1" noProof="0" smtClean="0">
                        <a:latin typeface="Cambria Math" panose="02040503050406030204" pitchFamily="18" charset="0"/>
                      </a:rPr>
                      <m:t>2</m:t>
                    </m:r>
                  </m:oMath>
                </a14:m>
                <a:r>
                  <a:rPr lang="pt-BR" noProof="0" dirty="0"/>
                  <a:t> jogará </a:t>
                </a:r>
                <a14:m>
                  <m:oMath xmlns:m="http://schemas.openxmlformats.org/officeDocument/2006/math">
                    <m:r>
                      <a:rPr lang="pt-BR" b="0" i="1" noProof="0" smtClean="0">
                        <a:latin typeface="Cambria Math" panose="02040503050406030204" pitchFamily="18" charset="0"/>
                      </a:rPr>
                      <m:t>𝐻𝑒𝑎𝑑𝑠</m:t>
                    </m:r>
                  </m:oMath>
                </a14:m>
                <a:r>
                  <a:rPr lang="pt-BR" noProof="0" dirty="0"/>
                  <a:t> com probabilidade </a:t>
                </a:r>
                <a14:m>
                  <m:oMath xmlns:m="http://schemas.openxmlformats.org/officeDocument/2006/math">
                    <m:r>
                      <a:rPr lang="pt-BR" b="0" i="1" noProof="0" smtClean="0">
                        <a:latin typeface="Cambria Math" panose="02040503050406030204" pitchFamily="18" charset="0"/>
                      </a:rPr>
                      <m:t>𝑞</m:t>
                    </m:r>
                  </m:oMath>
                </a14:m>
                <a:r>
                  <a:rPr lang="pt-BR" noProof="0" dirty="0"/>
                  <a:t> e </a:t>
                </a:r>
                <a14:m>
                  <m:oMath xmlns:m="http://schemas.openxmlformats.org/officeDocument/2006/math">
                    <m:r>
                      <a:rPr lang="pt-BR" b="0" i="1" noProof="0" smtClean="0">
                        <a:latin typeface="Cambria Math" panose="02040503050406030204" pitchFamily="18" charset="0"/>
                      </a:rPr>
                      <m:t>𝑇𝑎𝑖𝑙𝑠</m:t>
                    </m:r>
                  </m:oMath>
                </a14:m>
                <a:r>
                  <a:rPr lang="pt-BR" noProof="0" dirty="0"/>
                  <a:t> com probabilidade </a:t>
                </a:r>
                <a14:m>
                  <m:oMath xmlns:m="http://schemas.openxmlformats.org/officeDocument/2006/math">
                    <m:r>
                      <a:rPr lang="pt-BR" b="0" i="1" noProof="0" smtClean="0">
                        <a:latin typeface="Cambria Math" panose="02040503050406030204" pitchFamily="18" charset="0"/>
                      </a:rPr>
                      <m:t>1−</m:t>
                    </m:r>
                    <m:r>
                      <a:rPr lang="pt-BR" b="0" i="1" noProof="0" smtClean="0">
                        <a:latin typeface="Cambria Math" panose="02040503050406030204" pitchFamily="18" charset="0"/>
                      </a:rPr>
                      <m:t>𝑞</m:t>
                    </m:r>
                  </m:oMath>
                </a14:m>
                <a:r>
                  <a:rPr lang="pt-BR" noProof="0" dirty="0"/>
                  <a:t>, i.e., que </a:t>
                </a:r>
                <a14:m>
                  <m:oMath xmlns:m="http://schemas.openxmlformats.org/officeDocument/2006/math">
                    <m:r>
                      <a:rPr lang="pt-BR" b="0" i="1" noProof="0" smtClean="0">
                        <a:latin typeface="Cambria Math" panose="02040503050406030204" pitchFamily="18" charset="0"/>
                      </a:rPr>
                      <m:t>2</m:t>
                    </m:r>
                  </m:oMath>
                </a14:m>
                <a:r>
                  <a:rPr lang="pt-BR" noProof="0" dirty="0"/>
                  <a:t> jogará a estratégia mista </a:t>
                </a:r>
                <a14:m>
                  <m:oMath xmlns:m="http://schemas.openxmlformats.org/officeDocument/2006/math">
                    <m:d>
                      <m:dPr>
                        <m:ctrlPr>
                          <a:rPr lang="pt-BR" i="1" noProof="0" smtClean="0">
                            <a:latin typeface="Cambria Math" panose="02040503050406030204" pitchFamily="18" charset="0"/>
                          </a:rPr>
                        </m:ctrlPr>
                      </m:dPr>
                      <m:e>
                        <m:r>
                          <a:rPr lang="pt-BR" i="1" noProof="0" smtClean="0">
                            <a:latin typeface="Cambria Math" panose="02040503050406030204" pitchFamily="18" charset="0"/>
                          </a:rPr>
                          <m:t>𝑞</m:t>
                        </m:r>
                        <m:r>
                          <a:rPr lang="pt-BR" i="1" noProof="0" smtClean="0">
                            <a:latin typeface="Cambria Math" panose="02040503050406030204" pitchFamily="18" charset="0"/>
                          </a:rPr>
                          <m:t>, 1−</m:t>
                        </m:r>
                        <m:r>
                          <a:rPr lang="pt-BR" i="1" noProof="0" smtClean="0">
                            <a:latin typeface="Cambria Math" panose="02040503050406030204" pitchFamily="18" charset="0"/>
                          </a:rPr>
                          <m:t>𝑞</m:t>
                        </m:r>
                      </m:e>
                    </m:d>
                  </m:oMath>
                </a14:m>
                <a:endParaRPr lang="pt-BR" noProof="0" dirty="0"/>
              </a:p>
              <a:p>
                <a:pPr algn="just"/>
                <a:endParaRPr lang="pt-BR" noProof="0" dirty="0"/>
              </a:p>
              <a:p>
                <a:pPr algn="just"/>
                <a:r>
                  <a:rPr lang="pt-BR" noProof="0" dirty="0"/>
                  <a:t>Dada esta </a:t>
                </a:r>
                <a:r>
                  <a:rPr lang="pt-BR" b="1" noProof="0" dirty="0"/>
                  <a:t>crença</a:t>
                </a:r>
                <a:r>
                  <a:rPr lang="pt-BR" noProof="0" dirty="0"/>
                  <a:t>, os </a:t>
                </a:r>
                <a:r>
                  <a:rPr lang="pt-BR" b="1" noProof="0" dirty="0"/>
                  <a:t>payoffs esperados </a:t>
                </a:r>
                <a:r>
                  <a:rPr lang="pt-BR" noProof="0" dirty="0"/>
                  <a:t>de </a:t>
                </a:r>
                <a14:m>
                  <m:oMath xmlns:m="http://schemas.openxmlformats.org/officeDocument/2006/math">
                    <m:r>
                      <a:rPr lang="pt-BR" i="1" noProof="0" smtClean="0">
                        <a:latin typeface="Cambria Math" panose="02040503050406030204" pitchFamily="18" charset="0"/>
                      </a:rPr>
                      <m:t>1</m:t>
                    </m:r>
                  </m:oMath>
                </a14:m>
                <a:r>
                  <a:rPr lang="pt-BR" noProof="0" dirty="0"/>
                  <a:t> são </a:t>
                </a:r>
                <a14:m>
                  <m:oMath xmlns:m="http://schemas.openxmlformats.org/officeDocument/2006/math">
                    <m:r>
                      <a:rPr lang="pt-BR" b="0" i="1" noProof="0" smtClean="0">
                        <a:latin typeface="Cambria Math" panose="02040503050406030204" pitchFamily="18" charset="0"/>
                      </a:rPr>
                      <m:t>𝑞</m:t>
                    </m:r>
                    <m:r>
                      <a:rPr lang="pt-BR" b="0" i="1" noProof="0" smtClean="0">
                        <a:latin typeface="Cambria Math" panose="02040503050406030204" pitchFamily="18" charset="0"/>
                        <a:ea typeface="Cambria Math" panose="02040503050406030204" pitchFamily="18" charset="0"/>
                      </a:rPr>
                      <m:t>⋅</m:t>
                    </m:r>
                    <m:d>
                      <m:dPr>
                        <m:ctrlPr>
                          <a:rPr lang="pt-BR" b="0" i="1" noProof="0" smtClean="0">
                            <a:latin typeface="Cambria Math" panose="02040503050406030204" pitchFamily="18" charset="0"/>
                          </a:rPr>
                        </m:ctrlPr>
                      </m:dPr>
                      <m:e>
                        <m:r>
                          <a:rPr lang="pt-BR" b="0" i="1" noProof="0" smtClean="0">
                            <a:latin typeface="Cambria Math" panose="02040503050406030204" pitchFamily="18" charset="0"/>
                          </a:rPr>
                          <m:t>−1</m:t>
                        </m:r>
                      </m:e>
                    </m:d>
                    <m:r>
                      <a:rPr lang="pt-BR" b="0" i="1" noProof="0" smtClean="0">
                        <a:latin typeface="Cambria Math" panose="02040503050406030204" pitchFamily="18" charset="0"/>
                      </a:rPr>
                      <m:t>+</m:t>
                    </m:r>
                    <m:d>
                      <m:dPr>
                        <m:ctrlPr>
                          <a:rPr lang="pt-BR" b="0" i="1" noProof="0" smtClean="0">
                            <a:latin typeface="Cambria Math" panose="02040503050406030204" pitchFamily="18" charset="0"/>
                          </a:rPr>
                        </m:ctrlPr>
                      </m:dPr>
                      <m:e>
                        <m:r>
                          <a:rPr lang="pt-BR" b="0" i="1" noProof="0" smtClean="0">
                            <a:latin typeface="Cambria Math" panose="02040503050406030204" pitchFamily="18" charset="0"/>
                          </a:rPr>
                          <m:t>1−</m:t>
                        </m:r>
                        <m:r>
                          <a:rPr lang="pt-BR" b="0" i="1" noProof="0" smtClean="0">
                            <a:latin typeface="Cambria Math" panose="02040503050406030204" pitchFamily="18" charset="0"/>
                          </a:rPr>
                          <m:t>𝑞</m:t>
                        </m:r>
                      </m:e>
                    </m:d>
                    <m:r>
                      <a:rPr lang="pt-BR" b="0" i="1" noProof="0" smtClean="0">
                        <a:latin typeface="Cambria Math" panose="02040503050406030204" pitchFamily="18" charset="0"/>
                      </a:rPr>
                      <m:t>⋅1=1−2</m:t>
                    </m:r>
                    <m:r>
                      <a:rPr lang="pt-BR" b="0" i="1" noProof="0" smtClean="0">
                        <a:latin typeface="Cambria Math" panose="02040503050406030204" pitchFamily="18" charset="0"/>
                      </a:rPr>
                      <m:t>𝑞</m:t>
                    </m:r>
                  </m:oMath>
                </a14:m>
                <a:r>
                  <a:rPr lang="pt-BR" noProof="0" dirty="0"/>
                  <a:t> para jogar </a:t>
                </a:r>
                <a14:m>
                  <m:oMath xmlns:m="http://schemas.openxmlformats.org/officeDocument/2006/math">
                    <m:r>
                      <a:rPr lang="pt-BR" b="0" i="1" noProof="0" smtClean="0">
                        <a:latin typeface="Cambria Math" panose="02040503050406030204" pitchFamily="18" charset="0"/>
                      </a:rPr>
                      <m:t>𝐻𝑒𝑎𝑑𝑠</m:t>
                    </m:r>
                  </m:oMath>
                </a14:m>
                <a:r>
                  <a:rPr lang="pt-BR" noProof="0" dirty="0"/>
                  <a:t> e </a:t>
                </a:r>
                <a14:m>
                  <m:oMath xmlns:m="http://schemas.openxmlformats.org/officeDocument/2006/math">
                    <m:r>
                      <a:rPr lang="pt-BR" b="0" i="1" noProof="0" smtClean="0">
                        <a:latin typeface="Cambria Math" panose="02040503050406030204" pitchFamily="18" charset="0"/>
                      </a:rPr>
                      <m:t>𝑞</m:t>
                    </m:r>
                    <m:r>
                      <a:rPr lang="pt-BR" b="0" i="1" noProof="0" smtClean="0">
                        <a:latin typeface="Cambria Math" panose="02040503050406030204" pitchFamily="18" charset="0"/>
                        <a:ea typeface="Cambria Math" panose="02040503050406030204" pitchFamily="18" charset="0"/>
                      </a:rPr>
                      <m:t>⋅1</m:t>
                    </m:r>
                    <m:r>
                      <a:rPr lang="pt-BR" b="0" i="1" noProof="0" smtClean="0">
                        <a:latin typeface="Cambria Math" panose="02040503050406030204" pitchFamily="18" charset="0"/>
                      </a:rPr>
                      <m:t>+</m:t>
                    </m:r>
                    <m:d>
                      <m:dPr>
                        <m:ctrlPr>
                          <a:rPr lang="pt-BR" b="0" i="1" noProof="0" smtClean="0">
                            <a:latin typeface="Cambria Math" panose="02040503050406030204" pitchFamily="18" charset="0"/>
                          </a:rPr>
                        </m:ctrlPr>
                      </m:dPr>
                      <m:e>
                        <m:r>
                          <a:rPr lang="pt-BR" b="0" i="1" noProof="0" smtClean="0">
                            <a:latin typeface="Cambria Math" panose="02040503050406030204" pitchFamily="18" charset="0"/>
                          </a:rPr>
                          <m:t>1−</m:t>
                        </m:r>
                        <m:r>
                          <a:rPr lang="pt-BR" b="0" i="1" noProof="0" smtClean="0">
                            <a:latin typeface="Cambria Math" panose="02040503050406030204" pitchFamily="18" charset="0"/>
                          </a:rPr>
                          <m:t>𝑞</m:t>
                        </m:r>
                      </m:e>
                    </m:d>
                    <m:r>
                      <a:rPr lang="pt-BR" b="0" i="1" noProof="0" smtClean="0">
                        <a:latin typeface="Cambria Math" panose="02040503050406030204" pitchFamily="18" charset="0"/>
                      </a:rPr>
                      <m:t>⋅</m:t>
                    </m:r>
                    <m:d>
                      <m:dPr>
                        <m:ctrlPr>
                          <a:rPr lang="pt-BR" b="0" i="1" noProof="0" smtClean="0">
                            <a:latin typeface="Cambria Math" panose="02040503050406030204" pitchFamily="18" charset="0"/>
                          </a:rPr>
                        </m:ctrlPr>
                      </m:dPr>
                      <m:e>
                        <m:r>
                          <a:rPr lang="pt-BR" b="0" i="1" noProof="0" smtClean="0">
                            <a:latin typeface="Cambria Math" panose="02040503050406030204" pitchFamily="18" charset="0"/>
                          </a:rPr>
                          <m:t>−1</m:t>
                        </m:r>
                      </m:e>
                    </m:d>
                    <m:r>
                      <a:rPr lang="pt-BR" b="0" i="1" noProof="0" smtClean="0">
                        <a:latin typeface="Cambria Math" panose="02040503050406030204" pitchFamily="18" charset="0"/>
                      </a:rPr>
                      <m:t>=2</m:t>
                    </m:r>
                    <m:r>
                      <a:rPr lang="pt-BR" b="0" i="1" noProof="0" smtClean="0">
                        <a:latin typeface="Cambria Math" panose="02040503050406030204" pitchFamily="18" charset="0"/>
                      </a:rPr>
                      <m:t>𝑞</m:t>
                    </m:r>
                    <m:r>
                      <a:rPr lang="pt-BR" b="0" i="1" noProof="0" smtClean="0">
                        <a:latin typeface="Cambria Math" panose="02040503050406030204" pitchFamily="18" charset="0"/>
                      </a:rPr>
                      <m:t>−1</m:t>
                    </m:r>
                  </m:oMath>
                </a14:m>
                <a:r>
                  <a:rPr lang="pt-BR" noProof="0" dirty="0"/>
                  <a:t> para jogar </a:t>
                </a:r>
                <a14:m>
                  <m:oMath xmlns:m="http://schemas.openxmlformats.org/officeDocument/2006/math">
                    <m:r>
                      <a:rPr lang="pt-BR" b="0" i="1" noProof="0" smtClean="0">
                        <a:latin typeface="Cambria Math" panose="02040503050406030204" pitchFamily="18" charset="0"/>
                      </a:rPr>
                      <m:t>𝑇𝑎𝑖𝑙𝑠</m:t>
                    </m:r>
                  </m:oMath>
                </a14:m>
                <a:endParaRPr lang="pt-BR" noProof="0" dirty="0"/>
              </a:p>
              <a:p>
                <a:pPr algn="just"/>
                <a:endParaRPr lang="pt-BR" noProof="0" dirty="0"/>
              </a:p>
              <a:p>
                <a:pPr algn="just"/>
                <a:r>
                  <a:rPr lang="pt-BR" b="0" noProof="0" dirty="0"/>
                  <a:t>Como </a:t>
                </a:r>
                <a14:m>
                  <m:oMath xmlns:m="http://schemas.openxmlformats.org/officeDocument/2006/math">
                    <m:r>
                      <a:rPr lang="pt-BR" b="0" i="1" noProof="0" smtClean="0">
                        <a:latin typeface="Cambria Math" panose="02040503050406030204" pitchFamily="18" charset="0"/>
                      </a:rPr>
                      <m:t>1−2</m:t>
                    </m:r>
                    <m:r>
                      <a:rPr lang="pt-BR" b="0" i="1" noProof="0" smtClean="0">
                        <a:latin typeface="Cambria Math" panose="02040503050406030204" pitchFamily="18" charset="0"/>
                      </a:rPr>
                      <m:t>𝑞</m:t>
                    </m:r>
                    <m:r>
                      <a:rPr lang="pt-BR" b="0" i="1" noProof="0" smtClean="0">
                        <a:latin typeface="Cambria Math" panose="02040503050406030204" pitchFamily="18" charset="0"/>
                      </a:rPr>
                      <m:t>&gt;2</m:t>
                    </m:r>
                    <m:r>
                      <a:rPr lang="pt-BR" b="0" i="1" noProof="0" smtClean="0">
                        <a:latin typeface="Cambria Math" panose="02040503050406030204" pitchFamily="18" charset="0"/>
                      </a:rPr>
                      <m:t>𝑞</m:t>
                    </m:r>
                    <m:r>
                      <a:rPr lang="pt-BR" b="0" i="1" noProof="0" smtClean="0">
                        <a:latin typeface="Cambria Math" panose="02040503050406030204" pitchFamily="18" charset="0"/>
                      </a:rPr>
                      <m:t>−1</m:t>
                    </m:r>
                  </m:oMath>
                </a14:m>
                <a:r>
                  <a:rPr lang="pt-BR" noProof="0" dirty="0"/>
                  <a:t> se e somente se </a:t>
                </a:r>
                <a14:m>
                  <m:oMath xmlns:m="http://schemas.openxmlformats.org/officeDocument/2006/math">
                    <m:r>
                      <a:rPr lang="pt-BR" i="1" noProof="0" smtClean="0">
                        <a:latin typeface="Cambria Math" panose="02040503050406030204" pitchFamily="18" charset="0"/>
                      </a:rPr>
                      <m:t>𝑞</m:t>
                    </m:r>
                    <m:r>
                      <a:rPr lang="pt-BR" i="1" noProof="0" smtClean="0">
                        <a:latin typeface="Cambria Math" panose="02040503050406030204" pitchFamily="18" charset="0"/>
                      </a:rPr>
                      <m:t>&lt;1/2</m:t>
                    </m:r>
                  </m:oMath>
                </a14:m>
                <a:r>
                  <a:rPr lang="pt-BR" noProof="0" dirty="0"/>
                  <a:t>, a melhor resposta do jogador </a:t>
                </a:r>
                <a14:m>
                  <m:oMath xmlns:m="http://schemas.openxmlformats.org/officeDocument/2006/math">
                    <m:r>
                      <a:rPr lang="pt-BR" i="1" noProof="0" smtClean="0">
                        <a:latin typeface="Cambria Math" panose="02040503050406030204" pitchFamily="18" charset="0"/>
                      </a:rPr>
                      <m:t>1</m:t>
                    </m:r>
                  </m:oMath>
                </a14:m>
                <a:r>
                  <a:rPr lang="pt-BR" noProof="0" dirty="0"/>
                  <a:t> é </a:t>
                </a:r>
                <a14:m>
                  <m:oMath xmlns:m="http://schemas.openxmlformats.org/officeDocument/2006/math">
                    <m:r>
                      <a:rPr lang="pt-BR" b="0" i="1" noProof="0" smtClean="0">
                        <a:latin typeface="Cambria Math" panose="02040503050406030204" pitchFamily="18" charset="0"/>
                      </a:rPr>
                      <m:t>𝐻𝑒𝑎𝑑𝑠</m:t>
                    </m:r>
                  </m:oMath>
                </a14:m>
                <a:r>
                  <a:rPr lang="pt-BR" noProof="0" dirty="0"/>
                  <a:t> se </a:t>
                </a:r>
                <a14:m>
                  <m:oMath xmlns:m="http://schemas.openxmlformats.org/officeDocument/2006/math">
                    <m:r>
                      <a:rPr lang="pt-BR" i="1" noProof="0" smtClean="0">
                        <a:latin typeface="Cambria Math" panose="02040503050406030204" pitchFamily="18" charset="0"/>
                      </a:rPr>
                      <m:t>𝑞</m:t>
                    </m:r>
                    <m:r>
                      <a:rPr lang="pt-BR" i="1" noProof="0" smtClean="0">
                        <a:latin typeface="Cambria Math" panose="02040503050406030204" pitchFamily="18" charset="0"/>
                      </a:rPr>
                      <m:t>&lt;1/2</m:t>
                    </m:r>
                  </m:oMath>
                </a14:m>
                <a:r>
                  <a:rPr lang="pt-BR" noProof="0" dirty="0"/>
                  <a:t> e </a:t>
                </a:r>
                <a14:m>
                  <m:oMath xmlns:m="http://schemas.openxmlformats.org/officeDocument/2006/math">
                    <m:r>
                      <a:rPr lang="pt-BR" b="0" i="1" noProof="0" smtClean="0">
                        <a:latin typeface="Cambria Math" panose="02040503050406030204" pitchFamily="18" charset="0"/>
                      </a:rPr>
                      <m:t>𝑇𝑎𝑖𝑙𝑠</m:t>
                    </m:r>
                  </m:oMath>
                </a14:m>
                <a:r>
                  <a:rPr lang="pt-BR" noProof="0" dirty="0"/>
                  <a:t> se </a:t>
                </a:r>
                <a14:m>
                  <m:oMath xmlns:m="http://schemas.openxmlformats.org/officeDocument/2006/math">
                    <m:r>
                      <a:rPr lang="pt-BR" i="1" noProof="0" smtClean="0">
                        <a:latin typeface="Cambria Math" panose="02040503050406030204" pitchFamily="18" charset="0"/>
                      </a:rPr>
                      <m:t>𝑞</m:t>
                    </m:r>
                    <m:r>
                      <a:rPr lang="pt-BR" b="0" i="1" noProof="0" smtClean="0">
                        <a:latin typeface="Cambria Math" panose="02040503050406030204" pitchFamily="18" charset="0"/>
                      </a:rPr>
                      <m:t>&gt;</m:t>
                    </m:r>
                    <m:r>
                      <a:rPr lang="pt-BR" i="1" noProof="0" smtClean="0">
                        <a:latin typeface="Cambria Math" panose="02040503050406030204" pitchFamily="18" charset="0"/>
                      </a:rPr>
                      <m:t>1/2</m:t>
                    </m:r>
                  </m:oMath>
                </a14:m>
                <a:r>
                  <a:rPr lang="pt-BR" noProof="0" dirty="0"/>
                  <a:t> (e indiferente se </a:t>
                </a:r>
                <a14:m>
                  <m:oMath xmlns:m="http://schemas.openxmlformats.org/officeDocument/2006/math">
                    <m:r>
                      <a:rPr lang="pt-BR" i="1" noProof="0" smtClean="0">
                        <a:latin typeface="Cambria Math" panose="02040503050406030204" pitchFamily="18" charset="0"/>
                      </a:rPr>
                      <m:t>𝑞</m:t>
                    </m:r>
                    <m:r>
                      <a:rPr lang="pt-BR" b="0" i="1" noProof="0" smtClean="0">
                        <a:latin typeface="Cambria Math" panose="02040503050406030204" pitchFamily="18" charset="0"/>
                      </a:rPr>
                      <m:t>=</m:t>
                    </m:r>
                    <m:r>
                      <a:rPr lang="pt-BR" i="1" noProof="0" smtClean="0">
                        <a:latin typeface="Cambria Math" panose="02040503050406030204" pitchFamily="18" charset="0"/>
                      </a:rPr>
                      <m:t>1/2</m:t>
                    </m:r>
                  </m:oMath>
                </a14:m>
                <a:r>
                  <a:rPr lang="pt-BR" noProof="0" dirty="0"/>
                  <a:t>).</a:t>
                </a:r>
              </a:p>
              <a:p>
                <a:pPr marL="0" indent="0" algn="just">
                  <a:buNone/>
                </a:pPr>
                <a:endParaRPr lang="pt-BR" noProof="0" dirty="0"/>
              </a:p>
            </p:txBody>
          </p:sp>
        </mc:Choice>
        <mc:Fallback xmlns="">
          <p:sp>
            <p:nvSpPr>
              <p:cNvPr id="3" name="Content Placeholder 2">
                <a:extLst>
                  <a:ext uri="{FF2B5EF4-FFF2-40B4-BE49-F238E27FC236}">
                    <a16:creationId xmlns:a16="http://schemas.microsoft.com/office/drawing/2014/main" id="{A942A700-7874-493B-B371-50C749ADCF41}"/>
                  </a:ext>
                </a:extLst>
              </p:cNvPr>
              <p:cNvSpPr>
                <a:spLocks noGrp="1" noRot="1" noChangeAspect="1" noMove="1" noResize="1" noEditPoints="1" noAdjustHandles="1" noChangeArrowheads="1" noChangeShapeType="1" noTextEdit="1"/>
              </p:cNvSpPr>
              <p:nvPr>
                <p:ph sz="half" idx="1"/>
              </p:nvPr>
            </p:nvSpPr>
            <p:spPr>
              <a:blipFill>
                <a:blip r:embed="rId3"/>
                <a:stretch>
                  <a:fillRect l="-1412" t="-2801" r="-1412"/>
                </a:stretch>
              </a:blipFill>
            </p:spPr>
            <p:txBody>
              <a:bodyPr/>
              <a:lstStyle/>
              <a:p>
                <a:r>
                  <a:rPr lang="pt-BR">
                    <a:noFill/>
                  </a:rPr>
                  <a:t> </a:t>
                </a:r>
              </a:p>
            </p:txBody>
          </p:sp>
        </mc:Fallback>
      </mc:AlternateContent>
      <p:pic>
        <p:nvPicPr>
          <p:cNvPr id="13" name="Picture 12">
            <a:extLst>
              <a:ext uri="{FF2B5EF4-FFF2-40B4-BE49-F238E27FC236}">
                <a16:creationId xmlns:a16="http://schemas.microsoft.com/office/drawing/2014/main" id="{CE8E839E-251A-4D9B-A249-8EBF182584F3}"/>
              </a:ext>
            </a:extLst>
          </p:cNvPr>
          <p:cNvPicPr>
            <a:picLocks noChangeAspect="1"/>
          </p:cNvPicPr>
          <p:nvPr/>
        </p:nvPicPr>
        <p:blipFill>
          <a:blip r:embed="rId4"/>
          <a:stretch>
            <a:fillRect/>
          </a:stretch>
        </p:blipFill>
        <p:spPr>
          <a:xfrm>
            <a:off x="6318221" y="2582017"/>
            <a:ext cx="5159503" cy="2215147"/>
          </a:xfrm>
          <a:prstGeom prst="rect">
            <a:avLst/>
          </a:prstGeom>
        </p:spPr>
      </p:pic>
      <p:pic>
        <p:nvPicPr>
          <p:cNvPr id="15" name="Picture 14">
            <a:extLst>
              <a:ext uri="{FF2B5EF4-FFF2-40B4-BE49-F238E27FC236}">
                <a16:creationId xmlns:a16="http://schemas.microsoft.com/office/drawing/2014/main" id="{EEF783F6-DFA8-48D3-8C3C-C351765BD387}"/>
              </a:ext>
            </a:extLst>
          </p:cNvPr>
          <p:cNvPicPr>
            <a:picLocks noChangeAspect="1"/>
          </p:cNvPicPr>
          <p:nvPr/>
        </p:nvPicPr>
        <p:blipFill>
          <a:blip r:embed="rId5"/>
          <a:stretch>
            <a:fillRect/>
          </a:stretch>
        </p:blipFill>
        <p:spPr>
          <a:xfrm>
            <a:off x="8670367" y="2190925"/>
            <a:ext cx="1517474" cy="491576"/>
          </a:xfrm>
          <a:prstGeom prst="rect">
            <a:avLst/>
          </a:prstGeom>
        </p:spPr>
      </p:pic>
      <p:sp>
        <p:nvSpPr>
          <p:cNvPr id="18" name="Footer Placeholder 17">
            <a:extLst>
              <a:ext uri="{FF2B5EF4-FFF2-40B4-BE49-F238E27FC236}">
                <a16:creationId xmlns:a16="http://schemas.microsoft.com/office/drawing/2014/main" id="{3554ACBA-2AEB-412A-B47D-BECDE5EAC6FB}"/>
              </a:ext>
            </a:extLst>
          </p:cNvPr>
          <p:cNvSpPr>
            <a:spLocks noGrp="1"/>
          </p:cNvSpPr>
          <p:nvPr>
            <p:ph type="ftr" sz="quarter" idx="11"/>
          </p:nvPr>
        </p:nvSpPr>
        <p:spPr/>
        <p:txBody>
          <a:bodyPr/>
          <a:lstStyle/>
          <a:p>
            <a:r>
              <a:rPr lang="pt-BR" dirty="0"/>
              <a:t>Robson Tigre </a:t>
            </a:r>
            <a:endParaRPr lang="en-US" dirty="0"/>
          </a:p>
        </p:txBody>
      </p:sp>
      <p:sp>
        <p:nvSpPr>
          <p:cNvPr id="19" name="Slide Number Placeholder 18">
            <a:extLst>
              <a:ext uri="{FF2B5EF4-FFF2-40B4-BE49-F238E27FC236}">
                <a16:creationId xmlns:a16="http://schemas.microsoft.com/office/drawing/2014/main" id="{658F6302-724C-463C-BB4E-489D70C17BB4}"/>
              </a:ext>
            </a:extLst>
          </p:cNvPr>
          <p:cNvSpPr>
            <a:spLocks noGrp="1"/>
          </p:cNvSpPr>
          <p:nvPr>
            <p:ph type="sldNum" sz="quarter" idx="12"/>
          </p:nvPr>
        </p:nvSpPr>
        <p:spPr/>
        <p:txBody>
          <a:bodyPr/>
          <a:lstStyle/>
          <a:p>
            <a:fld id="{AF67EEE8-F201-4410-BA13-233EFB93B646}" type="slidenum">
              <a:rPr lang="pt-BR" smtClean="0"/>
              <a:t>28</a:t>
            </a:fld>
            <a:endParaRPr lang="pt-BR"/>
          </a:p>
        </p:txBody>
      </p:sp>
    </p:spTree>
    <p:extLst>
      <p:ext uri="{BB962C8B-B14F-4D97-AF65-F5344CB8AC3E}">
        <p14:creationId xmlns:p14="http://schemas.microsoft.com/office/powerpoint/2010/main" val="31332377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942A700-7874-493B-B371-50C749ADCF41}"/>
                  </a:ext>
                </a:extLst>
              </p:cNvPr>
              <p:cNvSpPr>
                <a:spLocks noGrp="1"/>
              </p:cNvSpPr>
              <p:nvPr>
                <p:ph idx="1"/>
              </p:nvPr>
            </p:nvSpPr>
            <p:spPr/>
            <p:txBody>
              <a:bodyPr>
                <a:normAutofit fontScale="92500" lnSpcReduction="10000"/>
              </a:bodyPr>
              <a:lstStyle/>
              <a:p>
                <a:pPr algn="just"/>
                <a:r>
                  <a:rPr lang="pt-BR" noProof="0" dirty="0"/>
                  <a:t>Denote como </a:t>
                </a:r>
                <a14:m>
                  <m:oMath xmlns:m="http://schemas.openxmlformats.org/officeDocument/2006/math">
                    <m:r>
                      <a:rPr lang="pt-BR" b="0" i="1" noProof="0" smtClean="0">
                        <a:latin typeface="Cambria Math" panose="02040503050406030204" pitchFamily="18" charset="0"/>
                      </a:rPr>
                      <m:t>(</m:t>
                    </m:r>
                    <m:r>
                      <a:rPr lang="pt-BR" b="0" i="1" noProof="0" smtClean="0">
                        <a:latin typeface="Cambria Math" panose="02040503050406030204" pitchFamily="18" charset="0"/>
                      </a:rPr>
                      <m:t>𝑟</m:t>
                    </m:r>
                    <m:r>
                      <a:rPr lang="pt-BR" b="0" i="1" noProof="0" smtClean="0">
                        <a:latin typeface="Cambria Math" panose="02040503050406030204" pitchFamily="18" charset="0"/>
                      </a:rPr>
                      <m:t>,1−</m:t>
                    </m:r>
                    <m:r>
                      <a:rPr lang="pt-BR" b="0" i="1" noProof="0" smtClean="0">
                        <a:latin typeface="Cambria Math" panose="02040503050406030204" pitchFamily="18" charset="0"/>
                      </a:rPr>
                      <m:t>𝑟</m:t>
                    </m:r>
                    <m:r>
                      <a:rPr lang="pt-BR" b="0" i="1" noProof="0" smtClean="0">
                        <a:latin typeface="Cambria Math" panose="02040503050406030204" pitchFamily="18" charset="0"/>
                      </a:rPr>
                      <m:t>)</m:t>
                    </m:r>
                  </m:oMath>
                </a14:m>
                <a:r>
                  <a:rPr lang="pt-BR" noProof="0" dirty="0"/>
                  <a:t> a estratégia mista em que </a:t>
                </a:r>
                <a14:m>
                  <m:oMath xmlns:m="http://schemas.openxmlformats.org/officeDocument/2006/math">
                    <m:r>
                      <a:rPr lang="pt-BR" b="0" i="1" noProof="0" smtClean="0">
                        <a:latin typeface="Cambria Math" panose="02040503050406030204" pitchFamily="18" charset="0"/>
                      </a:rPr>
                      <m:t>1</m:t>
                    </m:r>
                  </m:oMath>
                </a14:m>
                <a:r>
                  <a:rPr lang="pt-BR" noProof="0" dirty="0"/>
                  <a:t> joga </a:t>
                </a:r>
                <a14:m>
                  <m:oMath xmlns:m="http://schemas.openxmlformats.org/officeDocument/2006/math">
                    <m:r>
                      <a:rPr lang="pt-BR" b="0" i="1" noProof="0" smtClean="0">
                        <a:latin typeface="Cambria Math" panose="02040503050406030204" pitchFamily="18" charset="0"/>
                      </a:rPr>
                      <m:t>𝐻𝑒𝑎𝑑𝑠</m:t>
                    </m:r>
                  </m:oMath>
                </a14:m>
                <a:r>
                  <a:rPr lang="pt-BR" noProof="0" dirty="0"/>
                  <a:t> com probabilidade </a:t>
                </a:r>
                <a14:m>
                  <m:oMath xmlns:m="http://schemas.openxmlformats.org/officeDocument/2006/math">
                    <m:r>
                      <a:rPr lang="pt-BR" b="0" i="1" noProof="0" smtClean="0">
                        <a:latin typeface="Cambria Math" panose="02040503050406030204" pitchFamily="18" charset="0"/>
                      </a:rPr>
                      <m:t>𝑟</m:t>
                    </m:r>
                  </m:oMath>
                </a14:m>
                <a:r>
                  <a:rPr lang="pt-BR" noProof="0" dirty="0"/>
                  <a:t>. Para cada </a:t>
                </a:r>
                <a14:m>
                  <m:oMath xmlns:m="http://schemas.openxmlformats.org/officeDocument/2006/math">
                    <m:r>
                      <a:rPr lang="pt-BR" b="0" i="1" noProof="0" smtClean="0">
                        <a:latin typeface="Cambria Math" panose="02040503050406030204" pitchFamily="18" charset="0"/>
                      </a:rPr>
                      <m:t>𝑞</m:t>
                    </m:r>
                    <m:r>
                      <a:rPr lang="pt-BR" b="0" i="1" noProof="0" smtClean="0">
                        <a:latin typeface="Cambria Math" panose="02040503050406030204" pitchFamily="18" charset="0"/>
                      </a:rPr>
                      <m:t>∈</m:t>
                    </m:r>
                    <m:d>
                      <m:dPr>
                        <m:begChr m:val="["/>
                        <m:endChr m:val="]"/>
                        <m:ctrlPr>
                          <a:rPr lang="pt-BR" b="0" i="1" noProof="0" smtClean="0">
                            <a:latin typeface="Cambria Math" panose="02040503050406030204" pitchFamily="18" charset="0"/>
                          </a:rPr>
                        </m:ctrlPr>
                      </m:dPr>
                      <m:e>
                        <m:r>
                          <a:rPr lang="pt-BR" b="0" i="1" noProof="0" smtClean="0">
                            <a:latin typeface="Cambria Math" panose="02040503050406030204" pitchFamily="18" charset="0"/>
                          </a:rPr>
                          <m:t>0,1</m:t>
                        </m:r>
                      </m:e>
                    </m:d>
                  </m:oMath>
                </a14:m>
                <a:r>
                  <a:rPr lang="pt-BR" noProof="0" dirty="0"/>
                  <a:t>, podemos calcular </a:t>
                </a:r>
                <a14:m>
                  <m:oMath xmlns:m="http://schemas.openxmlformats.org/officeDocument/2006/math">
                    <m:sSup>
                      <m:sSupPr>
                        <m:ctrlPr>
                          <a:rPr lang="pt-BR" b="1" i="1" noProof="0" smtClean="0">
                            <a:solidFill>
                              <a:srgbClr val="2778CA"/>
                            </a:solidFill>
                            <a:latin typeface="Cambria Math" panose="02040503050406030204" pitchFamily="18" charset="0"/>
                          </a:rPr>
                        </m:ctrlPr>
                      </m:sSupPr>
                      <m:e>
                        <m:r>
                          <a:rPr lang="pt-BR" b="1" i="1" noProof="0" smtClean="0">
                            <a:solidFill>
                              <a:srgbClr val="2778CA"/>
                            </a:solidFill>
                            <a:latin typeface="Cambria Math" panose="02040503050406030204" pitchFamily="18" charset="0"/>
                          </a:rPr>
                          <m:t>𝒓</m:t>
                        </m:r>
                      </m:e>
                      <m:sup>
                        <m:r>
                          <a:rPr lang="pt-BR" b="1" i="1" noProof="0" smtClean="0">
                            <a:solidFill>
                              <a:srgbClr val="2778CA"/>
                            </a:solidFill>
                            <a:latin typeface="Cambria Math" panose="02040503050406030204" pitchFamily="18" charset="0"/>
                          </a:rPr>
                          <m:t>∗</m:t>
                        </m:r>
                      </m:sup>
                    </m:sSup>
                    <m:d>
                      <m:dPr>
                        <m:ctrlPr>
                          <a:rPr lang="pt-BR" b="1" i="1" noProof="0" smtClean="0">
                            <a:solidFill>
                              <a:srgbClr val="2778CA"/>
                            </a:solidFill>
                            <a:latin typeface="Cambria Math" panose="02040503050406030204" pitchFamily="18" charset="0"/>
                          </a:rPr>
                        </m:ctrlPr>
                      </m:dPr>
                      <m:e>
                        <m:r>
                          <a:rPr lang="pt-BR" b="1" i="1" noProof="0" smtClean="0">
                            <a:solidFill>
                              <a:srgbClr val="2778CA"/>
                            </a:solidFill>
                            <a:latin typeface="Cambria Math" panose="02040503050406030204" pitchFamily="18" charset="0"/>
                          </a:rPr>
                          <m:t>𝒒</m:t>
                        </m:r>
                      </m:e>
                    </m:d>
                  </m:oMath>
                </a14:m>
                <a:r>
                  <a:rPr lang="pt-BR" b="1" noProof="0" dirty="0"/>
                  <a:t> </a:t>
                </a:r>
                <a:r>
                  <a:rPr lang="pt-BR" noProof="0" dirty="0"/>
                  <a:t>tal que </a:t>
                </a:r>
                <a14:m>
                  <m:oMath xmlns:m="http://schemas.openxmlformats.org/officeDocument/2006/math">
                    <m:r>
                      <a:rPr lang="pt-BR" b="0" i="1" noProof="0" smtClean="0">
                        <a:latin typeface="Cambria Math" panose="02040503050406030204" pitchFamily="18" charset="0"/>
                      </a:rPr>
                      <m:t>(</m:t>
                    </m:r>
                    <m:r>
                      <a:rPr lang="pt-BR" b="0" i="1" noProof="0" smtClean="0">
                        <a:latin typeface="Cambria Math" panose="02040503050406030204" pitchFamily="18" charset="0"/>
                      </a:rPr>
                      <m:t>𝑟</m:t>
                    </m:r>
                    <m:r>
                      <a:rPr lang="pt-BR" b="0" i="1" noProof="0" smtClean="0">
                        <a:latin typeface="Cambria Math" panose="02040503050406030204" pitchFamily="18" charset="0"/>
                      </a:rPr>
                      <m:t>,1−</m:t>
                    </m:r>
                    <m:r>
                      <a:rPr lang="pt-BR" b="0" i="1" noProof="0" smtClean="0">
                        <a:latin typeface="Cambria Math" panose="02040503050406030204" pitchFamily="18" charset="0"/>
                      </a:rPr>
                      <m:t>𝑟</m:t>
                    </m:r>
                    <m:r>
                      <a:rPr lang="pt-BR" b="0" i="1" noProof="0" smtClean="0">
                        <a:latin typeface="Cambria Math" panose="02040503050406030204" pitchFamily="18" charset="0"/>
                      </a:rPr>
                      <m:t>)</m:t>
                    </m:r>
                  </m:oMath>
                </a14:m>
                <a:r>
                  <a:rPr lang="pt-BR" noProof="0" dirty="0"/>
                  <a:t> seja a</a:t>
                </a:r>
                <a:r>
                  <a:rPr lang="pt-BR" b="1" noProof="0" dirty="0"/>
                  <a:t> </a:t>
                </a:r>
                <a:r>
                  <a:rPr lang="pt-BR" b="1" noProof="0" dirty="0">
                    <a:solidFill>
                      <a:srgbClr val="2778CA"/>
                    </a:solidFill>
                  </a:rPr>
                  <a:t>melhor resposta de </a:t>
                </a:r>
                <a14:m>
                  <m:oMath xmlns:m="http://schemas.openxmlformats.org/officeDocument/2006/math">
                    <m:r>
                      <a:rPr lang="pt-BR" b="1" i="1" noProof="0" smtClean="0">
                        <a:solidFill>
                          <a:srgbClr val="2778CA"/>
                        </a:solidFill>
                        <a:latin typeface="Cambria Math" panose="02040503050406030204" pitchFamily="18" charset="0"/>
                      </a:rPr>
                      <m:t>𝟏</m:t>
                    </m:r>
                  </m:oMath>
                </a14:m>
                <a:r>
                  <a:rPr lang="pt-BR" b="1" noProof="0" dirty="0">
                    <a:solidFill>
                      <a:srgbClr val="2778CA"/>
                    </a:solidFill>
                  </a:rPr>
                  <a:t> a </a:t>
                </a:r>
                <a14:m>
                  <m:oMath xmlns:m="http://schemas.openxmlformats.org/officeDocument/2006/math">
                    <m:r>
                      <a:rPr lang="pt-BR" b="1" i="1" noProof="0" smtClean="0">
                        <a:solidFill>
                          <a:srgbClr val="2778CA"/>
                        </a:solidFill>
                        <a:latin typeface="Cambria Math" panose="02040503050406030204" pitchFamily="18" charset="0"/>
                      </a:rPr>
                      <m:t>(</m:t>
                    </m:r>
                    <m:r>
                      <a:rPr lang="pt-BR" b="1" i="1" noProof="0" smtClean="0">
                        <a:solidFill>
                          <a:srgbClr val="2778CA"/>
                        </a:solidFill>
                        <a:latin typeface="Cambria Math" panose="02040503050406030204" pitchFamily="18" charset="0"/>
                      </a:rPr>
                      <m:t>𝒒</m:t>
                    </m:r>
                    <m:r>
                      <a:rPr lang="pt-BR" b="1" i="1" noProof="0" smtClean="0">
                        <a:solidFill>
                          <a:srgbClr val="2778CA"/>
                        </a:solidFill>
                        <a:latin typeface="Cambria Math" panose="02040503050406030204" pitchFamily="18" charset="0"/>
                      </a:rPr>
                      <m:t>,</m:t>
                    </m:r>
                    <m:r>
                      <a:rPr lang="pt-BR" b="1" i="1" noProof="0" smtClean="0">
                        <a:solidFill>
                          <a:srgbClr val="2778CA"/>
                        </a:solidFill>
                        <a:latin typeface="Cambria Math" panose="02040503050406030204" pitchFamily="18" charset="0"/>
                      </a:rPr>
                      <m:t>𝟏</m:t>
                    </m:r>
                    <m:r>
                      <a:rPr lang="pt-BR" b="1" i="1" noProof="0" smtClean="0">
                        <a:solidFill>
                          <a:srgbClr val="2778CA"/>
                        </a:solidFill>
                        <a:latin typeface="Cambria Math" panose="02040503050406030204" pitchFamily="18" charset="0"/>
                      </a:rPr>
                      <m:t>−</m:t>
                    </m:r>
                    <m:r>
                      <a:rPr lang="pt-BR" b="1" i="1" noProof="0" smtClean="0">
                        <a:solidFill>
                          <a:srgbClr val="2778CA"/>
                        </a:solidFill>
                        <a:latin typeface="Cambria Math" panose="02040503050406030204" pitchFamily="18" charset="0"/>
                      </a:rPr>
                      <m:t>𝒒</m:t>
                    </m:r>
                    <m:r>
                      <a:rPr lang="pt-BR" b="1" i="1" noProof="0" smtClean="0">
                        <a:solidFill>
                          <a:srgbClr val="2778CA"/>
                        </a:solidFill>
                        <a:latin typeface="Cambria Math" panose="02040503050406030204" pitchFamily="18" charset="0"/>
                      </a:rPr>
                      <m:t>)</m:t>
                    </m:r>
                  </m:oMath>
                </a14:m>
                <a:r>
                  <a:rPr lang="pt-BR" b="1" noProof="0" dirty="0">
                    <a:solidFill>
                      <a:srgbClr val="2778CA"/>
                    </a:solidFill>
                  </a:rPr>
                  <a:t> de </a:t>
                </a:r>
                <a14:m>
                  <m:oMath xmlns:m="http://schemas.openxmlformats.org/officeDocument/2006/math">
                    <m:r>
                      <a:rPr lang="pt-BR" b="1" i="1" noProof="0" smtClean="0">
                        <a:solidFill>
                          <a:srgbClr val="2778CA"/>
                        </a:solidFill>
                        <a:latin typeface="Cambria Math" panose="02040503050406030204" pitchFamily="18" charset="0"/>
                      </a:rPr>
                      <m:t>𝟐</m:t>
                    </m:r>
                  </m:oMath>
                </a14:m>
                <a:r>
                  <a:rPr lang="pt-BR" noProof="0" dirty="0"/>
                  <a:t>.</a:t>
                </a:r>
              </a:p>
              <a:p>
                <a:pPr algn="just"/>
                <a:endParaRPr lang="pt-BR" noProof="0" dirty="0"/>
              </a:p>
              <a:p>
                <a:pPr algn="just"/>
                <a:r>
                  <a:rPr lang="pt-BR" noProof="0" dirty="0"/>
                  <a:t>Payoff esperado de </a:t>
                </a:r>
                <a14:m>
                  <m:oMath xmlns:m="http://schemas.openxmlformats.org/officeDocument/2006/math">
                    <m:r>
                      <a:rPr lang="pt-BR" b="0" i="1" noProof="0" smtClean="0">
                        <a:latin typeface="Cambria Math" panose="02040503050406030204" pitchFamily="18" charset="0"/>
                      </a:rPr>
                      <m:t>1</m:t>
                    </m:r>
                  </m:oMath>
                </a14:m>
                <a:r>
                  <a:rPr lang="pt-BR" noProof="0" dirty="0"/>
                  <a:t> por jogar </a:t>
                </a:r>
                <a14:m>
                  <m:oMath xmlns:m="http://schemas.openxmlformats.org/officeDocument/2006/math">
                    <m:r>
                      <a:rPr lang="pt-BR" b="0" i="1" noProof="0" smtClean="0">
                        <a:latin typeface="Cambria Math" panose="02040503050406030204" pitchFamily="18" charset="0"/>
                      </a:rPr>
                      <m:t>(</m:t>
                    </m:r>
                    <m:r>
                      <a:rPr lang="pt-BR" b="0" i="1" noProof="0" smtClean="0">
                        <a:latin typeface="Cambria Math" panose="02040503050406030204" pitchFamily="18" charset="0"/>
                      </a:rPr>
                      <m:t>𝑟</m:t>
                    </m:r>
                    <m:r>
                      <a:rPr lang="pt-BR" b="0" i="1" noProof="0" smtClean="0">
                        <a:latin typeface="Cambria Math" panose="02040503050406030204" pitchFamily="18" charset="0"/>
                      </a:rPr>
                      <m:t>,1−</m:t>
                    </m:r>
                    <m:r>
                      <a:rPr lang="pt-BR" b="0" i="1" noProof="0" smtClean="0">
                        <a:latin typeface="Cambria Math" panose="02040503050406030204" pitchFamily="18" charset="0"/>
                      </a:rPr>
                      <m:t>𝑟</m:t>
                    </m:r>
                    <m:r>
                      <a:rPr lang="pt-BR" b="0" i="1" noProof="0" smtClean="0">
                        <a:latin typeface="Cambria Math" panose="02040503050406030204" pitchFamily="18" charset="0"/>
                      </a:rPr>
                      <m:t>)</m:t>
                    </m:r>
                  </m:oMath>
                </a14:m>
                <a:r>
                  <a:rPr lang="pt-BR" noProof="0" dirty="0"/>
                  <a:t> quando </a:t>
                </a:r>
                <a14:m>
                  <m:oMath xmlns:m="http://schemas.openxmlformats.org/officeDocument/2006/math">
                    <m:r>
                      <a:rPr lang="pt-BR" b="0" i="1" noProof="0" smtClean="0">
                        <a:latin typeface="Cambria Math" panose="02040503050406030204" pitchFamily="18" charset="0"/>
                      </a:rPr>
                      <m:t>2</m:t>
                    </m:r>
                  </m:oMath>
                </a14:m>
                <a:r>
                  <a:rPr lang="pt-BR" noProof="0" dirty="0"/>
                  <a:t> joga </a:t>
                </a:r>
                <a14:m>
                  <m:oMath xmlns:m="http://schemas.openxmlformats.org/officeDocument/2006/math">
                    <m:d>
                      <m:dPr>
                        <m:ctrlPr>
                          <a:rPr lang="pt-BR" b="0" i="1" noProof="0" smtClean="0">
                            <a:latin typeface="Cambria Math" panose="02040503050406030204" pitchFamily="18" charset="0"/>
                          </a:rPr>
                        </m:ctrlPr>
                      </m:dPr>
                      <m:e>
                        <m:r>
                          <a:rPr lang="pt-BR" b="0" i="1" noProof="0" smtClean="0">
                            <a:latin typeface="Cambria Math" panose="02040503050406030204" pitchFamily="18" charset="0"/>
                          </a:rPr>
                          <m:t>𝑞</m:t>
                        </m:r>
                        <m:r>
                          <a:rPr lang="pt-BR" b="0" i="1" noProof="0" smtClean="0">
                            <a:latin typeface="Cambria Math" panose="02040503050406030204" pitchFamily="18" charset="0"/>
                          </a:rPr>
                          <m:t>,1−</m:t>
                        </m:r>
                        <m:r>
                          <a:rPr lang="pt-BR" b="0" i="1" noProof="0" smtClean="0">
                            <a:latin typeface="Cambria Math" panose="02040503050406030204" pitchFamily="18" charset="0"/>
                          </a:rPr>
                          <m:t>𝑞</m:t>
                        </m:r>
                      </m:e>
                    </m:d>
                  </m:oMath>
                </a14:m>
                <a:r>
                  <a:rPr lang="pt-BR" noProof="0" dirty="0"/>
                  <a:t>:</a:t>
                </a:r>
              </a:p>
              <a:p>
                <a:pPr algn="just"/>
                <a:endParaRPr lang="pt-BR" noProof="0" dirty="0"/>
              </a:p>
              <a:p>
                <a:pPr marL="0" indent="0" algn="just">
                  <a:lnSpc>
                    <a:spcPct val="150000"/>
                  </a:lnSpc>
                  <a:buNone/>
                </a:pPr>
                <a14:m>
                  <m:oMathPara xmlns:m="http://schemas.openxmlformats.org/officeDocument/2006/math">
                    <m:oMathParaPr>
                      <m:jc m:val="centerGroup"/>
                    </m:oMathParaPr>
                    <m:oMath xmlns:m="http://schemas.openxmlformats.org/officeDocument/2006/math">
                      <m:r>
                        <a:rPr lang="pt-BR" b="0" i="1" noProof="0" smtClean="0">
                          <a:latin typeface="Cambria Math" panose="02040503050406030204" pitchFamily="18" charset="0"/>
                        </a:rPr>
                        <m:t>𝑟</m:t>
                      </m:r>
                      <m:d>
                        <m:dPr>
                          <m:begChr m:val="["/>
                          <m:endChr m:val="]"/>
                          <m:ctrlPr>
                            <a:rPr lang="pt-BR" b="0" i="1" noProof="0" smtClean="0">
                              <a:latin typeface="Cambria Math" panose="02040503050406030204" pitchFamily="18" charset="0"/>
                            </a:rPr>
                          </m:ctrlPr>
                        </m:dPr>
                        <m:e>
                          <m:r>
                            <a:rPr lang="pt-BR" b="0" i="1" noProof="0" smtClean="0">
                              <a:latin typeface="Cambria Math" panose="02040503050406030204" pitchFamily="18" charset="0"/>
                            </a:rPr>
                            <m:t>𝑞</m:t>
                          </m:r>
                          <m:r>
                            <a:rPr lang="pt-BR" b="0" i="1" noProof="0" smtClean="0">
                              <a:latin typeface="Cambria Math" panose="02040503050406030204" pitchFamily="18" charset="0"/>
                            </a:rPr>
                            <m:t>⋅</m:t>
                          </m:r>
                          <m:d>
                            <m:dPr>
                              <m:ctrlPr>
                                <a:rPr lang="pt-BR" b="0" i="1" noProof="0" smtClean="0">
                                  <a:latin typeface="Cambria Math" panose="02040503050406030204" pitchFamily="18" charset="0"/>
                                </a:rPr>
                              </m:ctrlPr>
                            </m:dPr>
                            <m:e>
                              <m:r>
                                <a:rPr lang="pt-BR" b="0" i="1" noProof="0" smtClean="0">
                                  <a:latin typeface="Cambria Math" panose="02040503050406030204" pitchFamily="18" charset="0"/>
                                </a:rPr>
                                <m:t>−1</m:t>
                              </m:r>
                            </m:e>
                          </m:d>
                          <m:r>
                            <a:rPr lang="pt-BR" b="0" i="1" noProof="0" smtClean="0">
                              <a:latin typeface="Cambria Math" panose="02040503050406030204" pitchFamily="18" charset="0"/>
                            </a:rPr>
                            <m:t>+</m:t>
                          </m:r>
                          <m:d>
                            <m:dPr>
                              <m:ctrlPr>
                                <a:rPr lang="pt-BR" b="0" i="1" noProof="0" smtClean="0">
                                  <a:latin typeface="Cambria Math" panose="02040503050406030204" pitchFamily="18" charset="0"/>
                                </a:rPr>
                              </m:ctrlPr>
                            </m:dPr>
                            <m:e>
                              <m:r>
                                <a:rPr lang="pt-BR" b="0" i="1" noProof="0" smtClean="0">
                                  <a:latin typeface="Cambria Math" panose="02040503050406030204" pitchFamily="18" charset="0"/>
                                </a:rPr>
                                <m:t>1−</m:t>
                              </m:r>
                              <m:r>
                                <a:rPr lang="pt-BR" b="0" i="1" noProof="0" smtClean="0">
                                  <a:latin typeface="Cambria Math" panose="02040503050406030204" pitchFamily="18" charset="0"/>
                                </a:rPr>
                                <m:t>𝑞</m:t>
                              </m:r>
                            </m:e>
                          </m:d>
                          <m:r>
                            <a:rPr lang="pt-BR" b="0" i="1" noProof="0" smtClean="0">
                              <a:latin typeface="Cambria Math" panose="02040503050406030204" pitchFamily="18" charset="0"/>
                            </a:rPr>
                            <m:t>⋅1</m:t>
                          </m:r>
                        </m:e>
                      </m:d>
                      <m:r>
                        <a:rPr lang="pt-BR" b="0" i="1" noProof="0" smtClean="0">
                          <a:latin typeface="Cambria Math" panose="02040503050406030204" pitchFamily="18" charset="0"/>
                        </a:rPr>
                        <m:t>+</m:t>
                      </m:r>
                      <m:d>
                        <m:dPr>
                          <m:ctrlPr>
                            <a:rPr lang="pt-BR" b="0" i="1" noProof="0" smtClean="0">
                              <a:latin typeface="Cambria Math" panose="02040503050406030204" pitchFamily="18" charset="0"/>
                            </a:rPr>
                          </m:ctrlPr>
                        </m:dPr>
                        <m:e>
                          <m:r>
                            <a:rPr lang="pt-BR" b="0" i="1" noProof="0" smtClean="0">
                              <a:latin typeface="Cambria Math" panose="02040503050406030204" pitchFamily="18" charset="0"/>
                            </a:rPr>
                            <m:t>1−</m:t>
                          </m:r>
                          <m:r>
                            <a:rPr lang="pt-BR" b="0" i="1" noProof="0" smtClean="0">
                              <a:latin typeface="Cambria Math" panose="02040503050406030204" pitchFamily="18" charset="0"/>
                            </a:rPr>
                            <m:t>𝑟</m:t>
                          </m:r>
                        </m:e>
                      </m:d>
                      <m:d>
                        <m:dPr>
                          <m:begChr m:val="["/>
                          <m:endChr m:val="]"/>
                          <m:ctrlPr>
                            <a:rPr lang="pt-BR" b="0" i="1" noProof="0" smtClean="0">
                              <a:latin typeface="Cambria Math" panose="02040503050406030204" pitchFamily="18" charset="0"/>
                            </a:rPr>
                          </m:ctrlPr>
                        </m:dPr>
                        <m:e>
                          <m:r>
                            <a:rPr lang="pt-BR" b="0" i="1" noProof="0" smtClean="0">
                              <a:latin typeface="Cambria Math" panose="02040503050406030204" pitchFamily="18" charset="0"/>
                            </a:rPr>
                            <m:t>𝑞</m:t>
                          </m:r>
                          <m:r>
                            <a:rPr lang="pt-BR" b="0" i="1" noProof="0" smtClean="0">
                              <a:latin typeface="Cambria Math" panose="02040503050406030204" pitchFamily="18" charset="0"/>
                            </a:rPr>
                            <m:t>⋅1+</m:t>
                          </m:r>
                          <m:d>
                            <m:dPr>
                              <m:ctrlPr>
                                <a:rPr lang="pt-BR" b="0" i="1" noProof="0" smtClean="0">
                                  <a:latin typeface="Cambria Math" panose="02040503050406030204" pitchFamily="18" charset="0"/>
                                </a:rPr>
                              </m:ctrlPr>
                            </m:dPr>
                            <m:e>
                              <m:r>
                                <a:rPr lang="pt-BR" b="0" i="1" noProof="0" smtClean="0">
                                  <a:latin typeface="Cambria Math" panose="02040503050406030204" pitchFamily="18" charset="0"/>
                                </a:rPr>
                                <m:t>1−</m:t>
                              </m:r>
                              <m:r>
                                <a:rPr lang="pt-BR" b="0" i="1" noProof="0" smtClean="0">
                                  <a:latin typeface="Cambria Math" panose="02040503050406030204" pitchFamily="18" charset="0"/>
                                </a:rPr>
                                <m:t>𝑞</m:t>
                              </m:r>
                            </m:e>
                          </m:d>
                          <m:r>
                            <a:rPr lang="pt-BR" b="0" i="1" noProof="0" smtClean="0">
                              <a:latin typeface="Cambria Math" panose="02040503050406030204" pitchFamily="18" charset="0"/>
                            </a:rPr>
                            <m:t>⋅</m:t>
                          </m:r>
                          <m:d>
                            <m:dPr>
                              <m:ctrlPr>
                                <a:rPr lang="pt-BR" b="0" i="1" noProof="0" smtClean="0">
                                  <a:latin typeface="Cambria Math" panose="02040503050406030204" pitchFamily="18" charset="0"/>
                                </a:rPr>
                              </m:ctrlPr>
                            </m:dPr>
                            <m:e>
                              <m:r>
                                <a:rPr lang="pt-BR" b="0" i="1" noProof="0" smtClean="0">
                                  <a:latin typeface="Cambria Math" panose="02040503050406030204" pitchFamily="18" charset="0"/>
                                </a:rPr>
                                <m:t>−1</m:t>
                              </m:r>
                            </m:e>
                          </m:d>
                        </m:e>
                      </m:d>
                    </m:oMath>
                  </m:oMathPara>
                </a14:m>
                <a:endParaRPr lang="pt-BR" b="0" noProof="0" dirty="0"/>
              </a:p>
              <a:p>
                <a:pPr marL="0" indent="0" algn="just">
                  <a:lnSpc>
                    <a:spcPct val="150000"/>
                  </a:lnSpc>
                  <a:buNone/>
                </a:pPr>
                <a14:m>
                  <m:oMathPara xmlns:m="http://schemas.openxmlformats.org/officeDocument/2006/math">
                    <m:oMathParaPr>
                      <m:jc m:val="centerGroup"/>
                    </m:oMathParaPr>
                    <m:oMath xmlns:m="http://schemas.openxmlformats.org/officeDocument/2006/math">
                      <m:r>
                        <a:rPr lang="pt-BR" b="0" i="1" noProof="0" smtClean="0">
                          <a:latin typeface="Cambria Math" panose="02040503050406030204" pitchFamily="18" charset="0"/>
                        </a:rPr>
                        <m:t>=</m:t>
                      </m:r>
                      <m:r>
                        <a:rPr lang="pt-BR" b="0" i="1" noProof="0" smtClean="0">
                          <a:latin typeface="Cambria Math" panose="02040503050406030204" pitchFamily="18" charset="0"/>
                        </a:rPr>
                        <m:t>𝑟𝑞</m:t>
                      </m:r>
                      <m:r>
                        <a:rPr lang="pt-BR" b="0" i="1" noProof="0" smtClean="0">
                          <a:latin typeface="Cambria Math" panose="02040503050406030204" pitchFamily="18" charset="0"/>
                        </a:rPr>
                        <m:t>⋅</m:t>
                      </m:r>
                      <m:d>
                        <m:dPr>
                          <m:ctrlPr>
                            <a:rPr lang="pt-BR" b="0" i="1" noProof="0" smtClean="0">
                              <a:latin typeface="Cambria Math" panose="02040503050406030204" pitchFamily="18" charset="0"/>
                            </a:rPr>
                          </m:ctrlPr>
                        </m:dPr>
                        <m:e>
                          <m:r>
                            <a:rPr lang="pt-BR" b="0" i="1" noProof="0" smtClean="0">
                              <a:latin typeface="Cambria Math" panose="02040503050406030204" pitchFamily="18" charset="0"/>
                            </a:rPr>
                            <m:t>−1</m:t>
                          </m:r>
                        </m:e>
                      </m:d>
                      <m:r>
                        <a:rPr lang="pt-BR" b="0" i="1" noProof="0" smtClean="0">
                          <a:latin typeface="Cambria Math" panose="02040503050406030204" pitchFamily="18" charset="0"/>
                        </a:rPr>
                        <m:t>+</m:t>
                      </m:r>
                      <m:r>
                        <a:rPr lang="pt-BR" b="0" i="1" noProof="0" smtClean="0">
                          <a:latin typeface="Cambria Math" panose="02040503050406030204" pitchFamily="18" charset="0"/>
                        </a:rPr>
                        <m:t>𝑟</m:t>
                      </m:r>
                      <m:d>
                        <m:dPr>
                          <m:ctrlPr>
                            <a:rPr lang="pt-BR" b="0" i="1" noProof="0" smtClean="0">
                              <a:latin typeface="Cambria Math" panose="02040503050406030204" pitchFamily="18" charset="0"/>
                            </a:rPr>
                          </m:ctrlPr>
                        </m:dPr>
                        <m:e>
                          <m:r>
                            <a:rPr lang="pt-BR" b="0" i="1" noProof="0" smtClean="0">
                              <a:latin typeface="Cambria Math" panose="02040503050406030204" pitchFamily="18" charset="0"/>
                            </a:rPr>
                            <m:t>1−</m:t>
                          </m:r>
                          <m:r>
                            <a:rPr lang="pt-BR" b="0" i="1" noProof="0" smtClean="0">
                              <a:latin typeface="Cambria Math" panose="02040503050406030204" pitchFamily="18" charset="0"/>
                            </a:rPr>
                            <m:t>𝑞</m:t>
                          </m:r>
                        </m:e>
                      </m:d>
                      <m:r>
                        <a:rPr lang="pt-BR" b="0" i="1" noProof="0" smtClean="0">
                          <a:latin typeface="Cambria Math" panose="02040503050406030204" pitchFamily="18" charset="0"/>
                        </a:rPr>
                        <m:t>⋅1+</m:t>
                      </m:r>
                      <m:d>
                        <m:dPr>
                          <m:ctrlPr>
                            <a:rPr lang="pt-BR" b="0" i="1" noProof="0" smtClean="0">
                              <a:latin typeface="Cambria Math" panose="02040503050406030204" pitchFamily="18" charset="0"/>
                            </a:rPr>
                          </m:ctrlPr>
                        </m:dPr>
                        <m:e>
                          <m:r>
                            <a:rPr lang="pt-BR" b="0" i="1" noProof="0" smtClean="0">
                              <a:latin typeface="Cambria Math" panose="02040503050406030204" pitchFamily="18" charset="0"/>
                            </a:rPr>
                            <m:t>1−</m:t>
                          </m:r>
                          <m:r>
                            <a:rPr lang="pt-BR" b="0" i="1" noProof="0" smtClean="0">
                              <a:latin typeface="Cambria Math" panose="02040503050406030204" pitchFamily="18" charset="0"/>
                            </a:rPr>
                            <m:t>𝑟</m:t>
                          </m:r>
                        </m:e>
                      </m:d>
                      <m:r>
                        <a:rPr lang="pt-BR" b="0" i="1" noProof="0" smtClean="0">
                          <a:latin typeface="Cambria Math" panose="02040503050406030204" pitchFamily="18" charset="0"/>
                        </a:rPr>
                        <m:t>𝑞</m:t>
                      </m:r>
                      <m:r>
                        <a:rPr lang="pt-BR" b="0" i="1" noProof="0" smtClean="0">
                          <a:latin typeface="Cambria Math" panose="02040503050406030204" pitchFamily="18" charset="0"/>
                        </a:rPr>
                        <m:t>⋅1+</m:t>
                      </m:r>
                      <m:d>
                        <m:dPr>
                          <m:ctrlPr>
                            <a:rPr lang="pt-BR" b="0" i="1" noProof="0" smtClean="0">
                              <a:latin typeface="Cambria Math" panose="02040503050406030204" pitchFamily="18" charset="0"/>
                            </a:rPr>
                          </m:ctrlPr>
                        </m:dPr>
                        <m:e>
                          <m:r>
                            <a:rPr lang="pt-BR" b="0" i="1" noProof="0" smtClean="0">
                              <a:latin typeface="Cambria Math" panose="02040503050406030204" pitchFamily="18" charset="0"/>
                            </a:rPr>
                            <m:t>1−</m:t>
                          </m:r>
                          <m:r>
                            <a:rPr lang="pt-BR" b="0" i="1" noProof="0" smtClean="0">
                              <a:latin typeface="Cambria Math" panose="02040503050406030204" pitchFamily="18" charset="0"/>
                            </a:rPr>
                            <m:t>𝑟</m:t>
                          </m:r>
                        </m:e>
                      </m:d>
                      <m:d>
                        <m:dPr>
                          <m:ctrlPr>
                            <a:rPr lang="pt-BR" b="0" i="1" noProof="0" smtClean="0">
                              <a:latin typeface="Cambria Math" panose="02040503050406030204" pitchFamily="18" charset="0"/>
                            </a:rPr>
                          </m:ctrlPr>
                        </m:dPr>
                        <m:e>
                          <m:r>
                            <a:rPr lang="pt-BR" b="0" i="1" noProof="0" smtClean="0">
                              <a:latin typeface="Cambria Math" panose="02040503050406030204" pitchFamily="18" charset="0"/>
                            </a:rPr>
                            <m:t>1−</m:t>
                          </m:r>
                          <m:r>
                            <a:rPr lang="pt-BR" b="0" i="1" noProof="0" smtClean="0">
                              <a:latin typeface="Cambria Math" panose="02040503050406030204" pitchFamily="18" charset="0"/>
                            </a:rPr>
                            <m:t>𝑞</m:t>
                          </m:r>
                        </m:e>
                      </m:d>
                      <m:r>
                        <a:rPr lang="pt-BR" b="0" i="1" noProof="0" smtClean="0">
                          <a:latin typeface="Cambria Math" panose="02040503050406030204" pitchFamily="18" charset="0"/>
                        </a:rPr>
                        <m:t>⋅</m:t>
                      </m:r>
                      <m:d>
                        <m:dPr>
                          <m:ctrlPr>
                            <a:rPr lang="pt-BR" b="0" i="1" noProof="0" smtClean="0">
                              <a:latin typeface="Cambria Math" panose="02040503050406030204" pitchFamily="18" charset="0"/>
                            </a:rPr>
                          </m:ctrlPr>
                        </m:dPr>
                        <m:e>
                          <m:r>
                            <a:rPr lang="pt-BR" b="0" i="1" noProof="0" smtClean="0">
                              <a:latin typeface="Cambria Math" panose="02040503050406030204" pitchFamily="18" charset="0"/>
                            </a:rPr>
                            <m:t>−1</m:t>
                          </m:r>
                        </m:e>
                      </m:d>
                    </m:oMath>
                  </m:oMathPara>
                </a14:m>
                <a:endParaRPr lang="pt-BR" b="0" noProof="0" dirty="0"/>
              </a:p>
              <a:p>
                <a:pPr marL="0" indent="0" algn="just">
                  <a:lnSpc>
                    <a:spcPct val="150000"/>
                  </a:lnSpc>
                  <a:buNone/>
                </a:pPr>
                <a14:m>
                  <m:oMathPara xmlns:m="http://schemas.openxmlformats.org/officeDocument/2006/math">
                    <m:oMathParaPr>
                      <m:jc m:val="centerGroup"/>
                    </m:oMathParaPr>
                    <m:oMath xmlns:m="http://schemas.openxmlformats.org/officeDocument/2006/math">
                      <m:r>
                        <a:rPr lang="pt-BR" b="0" i="1" noProof="0" smtClean="0">
                          <a:latin typeface="Cambria Math" panose="02040503050406030204" pitchFamily="18" charset="0"/>
                        </a:rPr>
                        <m:t>=</m:t>
                      </m:r>
                      <m:d>
                        <m:dPr>
                          <m:ctrlPr>
                            <a:rPr lang="pt-BR" b="0" i="1" noProof="0" smtClean="0">
                              <a:latin typeface="Cambria Math" panose="02040503050406030204" pitchFamily="18" charset="0"/>
                            </a:rPr>
                          </m:ctrlPr>
                        </m:dPr>
                        <m:e>
                          <m:r>
                            <a:rPr lang="pt-BR" b="0" i="1" noProof="0" smtClean="0">
                              <a:latin typeface="Cambria Math" panose="02040503050406030204" pitchFamily="18" charset="0"/>
                            </a:rPr>
                            <m:t>2</m:t>
                          </m:r>
                          <m:r>
                            <a:rPr lang="pt-BR" b="0" i="1" noProof="0" smtClean="0">
                              <a:latin typeface="Cambria Math" panose="02040503050406030204" pitchFamily="18" charset="0"/>
                            </a:rPr>
                            <m:t>𝑞</m:t>
                          </m:r>
                          <m:r>
                            <a:rPr lang="pt-BR" b="0" i="1" noProof="0" smtClean="0">
                              <a:latin typeface="Cambria Math" panose="02040503050406030204" pitchFamily="18" charset="0"/>
                            </a:rPr>
                            <m:t>−1</m:t>
                          </m:r>
                        </m:e>
                      </m:d>
                      <m:r>
                        <a:rPr lang="pt-BR" b="0" i="1" noProof="0" smtClean="0">
                          <a:latin typeface="Cambria Math" panose="02040503050406030204" pitchFamily="18" charset="0"/>
                        </a:rPr>
                        <m:t>+</m:t>
                      </m:r>
                      <m:r>
                        <a:rPr lang="pt-BR" b="0" i="1" noProof="0" smtClean="0">
                          <a:latin typeface="Cambria Math" panose="02040503050406030204" pitchFamily="18" charset="0"/>
                        </a:rPr>
                        <m:t>𝑟</m:t>
                      </m:r>
                      <m:r>
                        <a:rPr lang="pt-BR" b="0" i="1" noProof="0" smtClean="0">
                          <a:latin typeface="Cambria Math" panose="02040503050406030204" pitchFamily="18" charset="0"/>
                        </a:rPr>
                        <m:t>(2−4</m:t>
                      </m:r>
                      <m:r>
                        <a:rPr lang="pt-BR" b="0" i="1" noProof="0" smtClean="0">
                          <a:latin typeface="Cambria Math" panose="02040503050406030204" pitchFamily="18" charset="0"/>
                        </a:rPr>
                        <m:t>𝑞</m:t>
                      </m:r>
                      <m:r>
                        <a:rPr lang="pt-BR" b="0" i="1" noProof="0" smtClean="0">
                          <a:latin typeface="Cambria Math" panose="02040503050406030204" pitchFamily="18" charset="0"/>
                        </a:rPr>
                        <m:t>)</m:t>
                      </m:r>
                    </m:oMath>
                  </m:oMathPara>
                </a14:m>
                <a:endParaRPr lang="pt-BR" noProof="0" dirty="0"/>
              </a:p>
              <a:p>
                <a:pPr marL="0" indent="0" algn="just">
                  <a:buNone/>
                </a:pPr>
                <a:endParaRPr lang="pt-BR" noProof="0" dirty="0"/>
              </a:p>
            </p:txBody>
          </p:sp>
        </mc:Choice>
        <mc:Fallback xmlns="">
          <p:sp>
            <p:nvSpPr>
              <p:cNvPr id="3" name="Content Placeholder 2">
                <a:extLst>
                  <a:ext uri="{FF2B5EF4-FFF2-40B4-BE49-F238E27FC236}">
                    <a16:creationId xmlns:a16="http://schemas.microsoft.com/office/drawing/2014/main" id="{A942A700-7874-493B-B371-50C749ADCF41}"/>
                  </a:ext>
                </a:extLst>
              </p:cNvPr>
              <p:cNvSpPr>
                <a:spLocks noGrp="1" noRot="1" noChangeAspect="1" noMove="1" noResize="1" noEditPoints="1" noAdjustHandles="1" noChangeArrowheads="1" noChangeShapeType="1" noTextEdit="1"/>
              </p:cNvSpPr>
              <p:nvPr>
                <p:ph idx="1"/>
              </p:nvPr>
            </p:nvSpPr>
            <p:spPr>
              <a:blipFill>
                <a:blip r:embed="rId3"/>
                <a:stretch>
                  <a:fillRect l="-928" t="-2801" r="-986"/>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BEC2B8F4-BCA8-4CF6-8F4E-F02E06D5FD31}"/>
              </a:ext>
            </a:extLst>
          </p:cNvPr>
          <p:cNvSpPr>
            <a:spLocks noGrp="1"/>
          </p:cNvSpPr>
          <p:nvPr>
            <p:ph type="title"/>
          </p:nvPr>
        </p:nvSpPr>
        <p:spPr>
          <a:xfrm>
            <a:off x="838200" y="365125"/>
            <a:ext cx="10515600" cy="1325563"/>
          </a:xfrm>
        </p:spPr>
        <p:txBody>
          <a:bodyPr/>
          <a:lstStyle/>
          <a:p>
            <a:r>
              <a:rPr lang="pt-BR" b="1" i="1" noProof="0" dirty="0"/>
              <a:t>Matching Pennies</a:t>
            </a:r>
            <a:endParaRPr lang="pt-BR" sz="2200" b="1" noProof="0"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65FE8692-74BE-4C90-AD20-A2A2A7B7687B}"/>
                  </a:ext>
                </a:extLst>
              </p:cNvPr>
              <p:cNvSpPr txBox="1"/>
              <p:nvPr/>
            </p:nvSpPr>
            <p:spPr>
              <a:xfrm>
                <a:off x="8177349" y="5447211"/>
                <a:ext cx="161979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m:t>
                      </m:r>
                      <m:r>
                        <a:rPr lang="en-US" sz="2400" b="0" i="1" dirty="0" smtClean="0">
                          <a:latin typeface="Cambria Math" panose="02040503050406030204" pitchFamily="18" charset="0"/>
                        </a:rPr>
                        <m:t>1.3.1</m:t>
                      </m:r>
                      <m:r>
                        <a:rPr lang="en-US" sz="2400" i="1" dirty="0" smtClean="0">
                          <a:latin typeface="Cambria Math" panose="02040503050406030204" pitchFamily="18" charset="0"/>
                        </a:rPr>
                        <m:t>)</m:t>
                      </m:r>
                    </m:oMath>
                  </m:oMathPara>
                </a14:m>
                <a:endParaRPr lang="pt-BR" sz="2400" dirty="0"/>
              </a:p>
            </p:txBody>
          </p:sp>
        </mc:Choice>
        <mc:Fallback xmlns="">
          <p:sp>
            <p:nvSpPr>
              <p:cNvPr id="2" name="TextBox 1">
                <a:extLst>
                  <a:ext uri="{FF2B5EF4-FFF2-40B4-BE49-F238E27FC236}">
                    <a16:creationId xmlns:a16="http://schemas.microsoft.com/office/drawing/2014/main" id="{65FE8692-74BE-4C90-AD20-A2A2A7B7687B}"/>
                  </a:ext>
                </a:extLst>
              </p:cNvPr>
              <p:cNvSpPr txBox="1">
                <a:spLocks noRot="1" noChangeAspect="1" noMove="1" noResize="1" noEditPoints="1" noAdjustHandles="1" noChangeArrowheads="1" noChangeShapeType="1" noTextEdit="1"/>
              </p:cNvSpPr>
              <p:nvPr/>
            </p:nvSpPr>
            <p:spPr>
              <a:xfrm>
                <a:off x="8177349" y="5447211"/>
                <a:ext cx="1619794" cy="461665"/>
              </a:xfrm>
              <a:prstGeom prst="rect">
                <a:avLst/>
              </a:prstGeom>
              <a:blipFill>
                <a:blip r:embed="rId4"/>
                <a:stretch>
                  <a:fillRect b="-18667"/>
                </a:stretch>
              </a:blipFill>
            </p:spPr>
            <p:txBody>
              <a:bodyPr/>
              <a:lstStyle/>
              <a:p>
                <a:r>
                  <a:rPr lang="pt-BR">
                    <a:noFill/>
                  </a:rPr>
                  <a:t> </a:t>
                </a:r>
              </a:p>
            </p:txBody>
          </p:sp>
        </mc:Fallback>
      </mc:AlternateContent>
      <p:sp>
        <p:nvSpPr>
          <p:cNvPr id="5" name="Rectangle 4">
            <a:extLst>
              <a:ext uri="{FF2B5EF4-FFF2-40B4-BE49-F238E27FC236}">
                <a16:creationId xmlns:a16="http://schemas.microsoft.com/office/drawing/2014/main" id="{F08E9B3A-8B95-4E5E-B01F-8B05B97922EA}"/>
              </a:ext>
            </a:extLst>
          </p:cNvPr>
          <p:cNvSpPr/>
          <p:nvPr/>
        </p:nvSpPr>
        <p:spPr>
          <a:xfrm>
            <a:off x="1319349" y="3944982"/>
            <a:ext cx="9901645" cy="223198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9" name="Picture 8">
            <a:extLst>
              <a:ext uri="{FF2B5EF4-FFF2-40B4-BE49-F238E27FC236}">
                <a16:creationId xmlns:a16="http://schemas.microsoft.com/office/drawing/2014/main" id="{91ED79E2-84EA-4A7E-88C3-F9597246CAC6}"/>
              </a:ext>
            </a:extLst>
          </p:cNvPr>
          <p:cNvPicPr>
            <a:picLocks noChangeAspect="1"/>
          </p:cNvPicPr>
          <p:nvPr/>
        </p:nvPicPr>
        <p:blipFill>
          <a:blip r:embed="rId5"/>
          <a:stretch>
            <a:fillRect/>
          </a:stretch>
        </p:blipFill>
        <p:spPr>
          <a:xfrm>
            <a:off x="3360747" y="4113937"/>
            <a:ext cx="4411654" cy="1894070"/>
          </a:xfrm>
          <a:prstGeom prst="rect">
            <a:avLst/>
          </a:prstGeom>
        </p:spPr>
      </p:pic>
      <p:sp>
        <p:nvSpPr>
          <p:cNvPr id="13" name="Footer Placeholder 12">
            <a:extLst>
              <a:ext uri="{FF2B5EF4-FFF2-40B4-BE49-F238E27FC236}">
                <a16:creationId xmlns:a16="http://schemas.microsoft.com/office/drawing/2014/main" id="{3618D18F-9E87-4941-83CD-1FE1E9358C85}"/>
              </a:ext>
            </a:extLst>
          </p:cNvPr>
          <p:cNvSpPr>
            <a:spLocks noGrp="1"/>
          </p:cNvSpPr>
          <p:nvPr>
            <p:ph type="ftr" sz="quarter" idx="11"/>
          </p:nvPr>
        </p:nvSpPr>
        <p:spPr/>
        <p:txBody>
          <a:bodyPr/>
          <a:lstStyle/>
          <a:p>
            <a:r>
              <a:rPr lang="pt-BR" dirty="0"/>
              <a:t>Robson Tigre </a:t>
            </a:r>
            <a:endParaRPr lang="en-US" dirty="0"/>
          </a:p>
        </p:txBody>
      </p:sp>
      <p:sp>
        <p:nvSpPr>
          <p:cNvPr id="14" name="Slide Number Placeholder 13">
            <a:extLst>
              <a:ext uri="{FF2B5EF4-FFF2-40B4-BE49-F238E27FC236}">
                <a16:creationId xmlns:a16="http://schemas.microsoft.com/office/drawing/2014/main" id="{7F63B3B9-F5A4-4A23-B73B-9C04695616E6}"/>
              </a:ext>
            </a:extLst>
          </p:cNvPr>
          <p:cNvSpPr>
            <a:spLocks noGrp="1"/>
          </p:cNvSpPr>
          <p:nvPr>
            <p:ph type="sldNum" sz="quarter" idx="12"/>
          </p:nvPr>
        </p:nvSpPr>
        <p:spPr/>
        <p:txBody>
          <a:bodyPr/>
          <a:lstStyle/>
          <a:p>
            <a:fld id="{AF67EEE8-F201-4410-BA13-233EFB93B646}" type="slidenum">
              <a:rPr lang="pt-BR" smtClean="0"/>
              <a:t>29</a:t>
            </a:fld>
            <a:endParaRPr lang="pt-BR"/>
          </a:p>
        </p:txBody>
      </p:sp>
    </p:spTree>
    <p:extLst>
      <p:ext uri="{BB962C8B-B14F-4D97-AF65-F5344CB8AC3E}">
        <p14:creationId xmlns:p14="http://schemas.microsoft.com/office/powerpoint/2010/main" val="965403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FF8C1F3-82FC-4E0D-8394-BF9D144A28FD}"/>
              </a:ext>
            </a:extLst>
          </p:cNvPr>
          <p:cNvSpPr>
            <a:spLocks noGrp="1"/>
          </p:cNvSpPr>
          <p:nvPr>
            <p:ph type="title"/>
          </p:nvPr>
        </p:nvSpPr>
        <p:spPr>
          <a:xfrm>
            <a:off x="838199" y="365125"/>
            <a:ext cx="10644051" cy="1325563"/>
          </a:xfrm>
        </p:spPr>
        <p:txBody>
          <a:bodyPr>
            <a:normAutofit/>
          </a:bodyPr>
          <a:lstStyle/>
          <a:p>
            <a:r>
              <a:rPr lang="pt-BR" b="1" noProof="0" dirty="0"/>
              <a:t>Na primeira aula, vimos que...</a:t>
            </a:r>
            <a:br>
              <a:rPr lang="pt-BR" sz="2200" b="1" noProof="0" dirty="0"/>
            </a:br>
            <a:r>
              <a:rPr lang="pt-BR" sz="2200" b="1" noProof="0" dirty="0"/>
              <a:t>Equilíbrio de Nash em estratégias puras</a:t>
            </a:r>
          </a:p>
        </p:txBody>
      </p:sp>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3F147A20-461D-4E30-A2B0-9BAB785A31A2}"/>
                  </a:ext>
                </a:extLst>
              </p:cNvPr>
              <p:cNvSpPr>
                <a:spLocks noGrp="1"/>
              </p:cNvSpPr>
              <p:nvPr>
                <p:ph idx="1"/>
              </p:nvPr>
            </p:nvSpPr>
            <p:spPr>
              <a:xfrm>
                <a:off x="838199" y="1825625"/>
                <a:ext cx="10515600" cy="4667250"/>
              </a:xfrm>
            </p:spPr>
            <p:txBody>
              <a:bodyPr>
                <a:normAutofit fontScale="92500" lnSpcReduction="20000"/>
              </a:bodyPr>
              <a:lstStyle/>
              <a:p>
                <a:pPr marL="0" indent="0" algn="just">
                  <a:lnSpc>
                    <a:spcPct val="120000"/>
                  </a:lnSpc>
                  <a:buNone/>
                </a:pPr>
                <a:r>
                  <a:rPr lang="pt-BR" noProof="0" dirty="0"/>
                  <a:t>Num jogo de </a:t>
                </a:r>
                <a14:m>
                  <m:oMath xmlns:m="http://schemas.openxmlformats.org/officeDocument/2006/math">
                    <m:r>
                      <a:rPr lang="pt-BR" b="0" i="1" noProof="0" smtClean="0">
                        <a:latin typeface="Cambria Math" panose="02040503050406030204" pitchFamily="18" charset="0"/>
                      </a:rPr>
                      <m:t>𝑛</m:t>
                    </m:r>
                  </m:oMath>
                </a14:m>
                <a:r>
                  <a:rPr lang="pt-BR" noProof="0" dirty="0"/>
                  <a:t> jogadores na forma normal </a:t>
                </a:r>
                <a14:m>
                  <m:oMath xmlns:m="http://schemas.openxmlformats.org/officeDocument/2006/math">
                    <m:r>
                      <a:rPr lang="pt-BR" sz="2700" i="1" noProof="0">
                        <a:latin typeface="Cambria Math" panose="02040503050406030204" pitchFamily="18" charset="0"/>
                      </a:rPr>
                      <m:t>𝐺</m:t>
                    </m:r>
                    <m:r>
                      <a:rPr lang="pt-BR" sz="2700" i="1" noProof="0">
                        <a:latin typeface="Cambria Math" panose="02040503050406030204" pitchFamily="18" charset="0"/>
                      </a:rPr>
                      <m:t>=</m:t>
                    </m:r>
                    <m:d>
                      <m:dPr>
                        <m:begChr m:val="{"/>
                        <m:endChr m:val="}"/>
                        <m:ctrlPr>
                          <a:rPr lang="pt-BR" sz="2700" i="1" noProof="0">
                            <a:latin typeface="Cambria Math" panose="02040503050406030204" pitchFamily="18" charset="0"/>
                          </a:rPr>
                        </m:ctrlPr>
                      </m:dPr>
                      <m:e>
                        <m:sSub>
                          <m:sSubPr>
                            <m:ctrlPr>
                              <a:rPr lang="pt-BR" sz="2700" i="1" noProof="0">
                                <a:latin typeface="Cambria Math" panose="02040503050406030204" pitchFamily="18" charset="0"/>
                              </a:rPr>
                            </m:ctrlPr>
                          </m:sSubPr>
                          <m:e>
                            <m:r>
                              <a:rPr lang="pt-BR" sz="2700" i="1" noProof="0">
                                <a:latin typeface="Cambria Math" panose="02040503050406030204" pitchFamily="18" charset="0"/>
                              </a:rPr>
                              <m:t>𝑆</m:t>
                            </m:r>
                          </m:e>
                          <m:sub>
                            <m:r>
                              <a:rPr lang="pt-BR" sz="2700" i="1" noProof="0">
                                <a:latin typeface="Cambria Math" panose="02040503050406030204" pitchFamily="18" charset="0"/>
                              </a:rPr>
                              <m:t>1</m:t>
                            </m:r>
                          </m:sub>
                        </m:sSub>
                        <m:r>
                          <a:rPr lang="pt-BR" sz="2700" i="1" noProof="0">
                            <a:latin typeface="Cambria Math" panose="02040503050406030204" pitchFamily="18" charset="0"/>
                          </a:rPr>
                          <m:t>, …, </m:t>
                        </m:r>
                        <m:sSub>
                          <m:sSubPr>
                            <m:ctrlPr>
                              <a:rPr lang="pt-BR" sz="2700" i="1" noProof="0">
                                <a:latin typeface="Cambria Math" panose="02040503050406030204" pitchFamily="18" charset="0"/>
                              </a:rPr>
                            </m:ctrlPr>
                          </m:sSubPr>
                          <m:e>
                            <m:r>
                              <a:rPr lang="pt-BR" sz="2700" i="1" noProof="0">
                                <a:latin typeface="Cambria Math" panose="02040503050406030204" pitchFamily="18" charset="0"/>
                              </a:rPr>
                              <m:t>𝑆</m:t>
                            </m:r>
                          </m:e>
                          <m:sub>
                            <m:r>
                              <a:rPr lang="pt-BR" sz="2700" i="1" noProof="0">
                                <a:latin typeface="Cambria Math" panose="02040503050406030204" pitchFamily="18" charset="0"/>
                              </a:rPr>
                              <m:t>𝑛</m:t>
                            </m:r>
                          </m:sub>
                        </m:sSub>
                        <m:r>
                          <a:rPr lang="pt-BR" sz="2700" i="1" noProof="0">
                            <a:latin typeface="Cambria Math" panose="02040503050406030204" pitchFamily="18" charset="0"/>
                          </a:rPr>
                          <m:t>;</m:t>
                        </m:r>
                        <m:sSub>
                          <m:sSubPr>
                            <m:ctrlPr>
                              <a:rPr lang="pt-BR" sz="2700" i="1" noProof="0">
                                <a:latin typeface="Cambria Math" panose="02040503050406030204" pitchFamily="18" charset="0"/>
                              </a:rPr>
                            </m:ctrlPr>
                          </m:sSubPr>
                          <m:e>
                            <m:r>
                              <a:rPr lang="pt-BR" sz="2700" i="1" noProof="0">
                                <a:latin typeface="Cambria Math" panose="02040503050406030204" pitchFamily="18" charset="0"/>
                              </a:rPr>
                              <m:t>𝑢</m:t>
                            </m:r>
                          </m:e>
                          <m:sub>
                            <m:r>
                              <a:rPr lang="pt-BR" sz="2700" i="1" noProof="0">
                                <a:latin typeface="Cambria Math" panose="02040503050406030204" pitchFamily="18" charset="0"/>
                              </a:rPr>
                              <m:t>1</m:t>
                            </m:r>
                          </m:sub>
                        </m:sSub>
                        <m:r>
                          <a:rPr lang="pt-BR" sz="2700" i="1" noProof="0">
                            <a:latin typeface="Cambria Math" panose="02040503050406030204" pitchFamily="18" charset="0"/>
                          </a:rPr>
                          <m:t>, …, </m:t>
                        </m:r>
                        <m:sSub>
                          <m:sSubPr>
                            <m:ctrlPr>
                              <a:rPr lang="pt-BR" sz="2700" i="1" noProof="0">
                                <a:latin typeface="Cambria Math" panose="02040503050406030204" pitchFamily="18" charset="0"/>
                              </a:rPr>
                            </m:ctrlPr>
                          </m:sSubPr>
                          <m:e>
                            <m:r>
                              <a:rPr lang="pt-BR" sz="2700" i="1" noProof="0">
                                <a:latin typeface="Cambria Math" panose="02040503050406030204" pitchFamily="18" charset="0"/>
                              </a:rPr>
                              <m:t>𝑢</m:t>
                            </m:r>
                          </m:e>
                          <m:sub>
                            <m:r>
                              <a:rPr lang="pt-BR" sz="2700" i="1" noProof="0">
                                <a:latin typeface="Cambria Math" panose="02040503050406030204" pitchFamily="18" charset="0"/>
                              </a:rPr>
                              <m:t>𝑛</m:t>
                            </m:r>
                          </m:sub>
                        </m:sSub>
                      </m:e>
                    </m:d>
                  </m:oMath>
                </a14:m>
                <a:r>
                  <a:rPr lang="pt-BR" noProof="0" dirty="0"/>
                  <a:t>, as estratégias </a:t>
                </a:r>
                <a14:m>
                  <m:oMath xmlns:m="http://schemas.openxmlformats.org/officeDocument/2006/math">
                    <m:d>
                      <m:dPr>
                        <m:ctrlPr>
                          <a:rPr lang="pt-BR" i="1" noProof="0">
                            <a:latin typeface="Cambria Math" panose="02040503050406030204" pitchFamily="18" charset="0"/>
                          </a:rPr>
                        </m:ctrlPr>
                      </m:dPr>
                      <m:e>
                        <m:sSubSup>
                          <m:sSubSupPr>
                            <m:ctrlPr>
                              <a:rPr lang="pt-BR" b="0" i="1" noProof="0" smtClean="0">
                                <a:latin typeface="Cambria Math" panose="02040503050406030204" pitchFamily="18" charset="0"/>
                              </a:rPr>
                            </m:ctrlPr>
                          </m:sSubSupPr>
                          <m:e>
                            <m:r>
                              <a:rPr lang="pt-BR" i="1" noProof="0">
                                <a:latin typeface="Cambria Math" panose="02040503050406030204" pitchFamily="18" charset="0"/>
                              </a:rPr>
                              <m:t>𝑠</m:t>
                            </m:r>
                          </m:e>
                          <m:sub>
                            <m:r>
                              <a:rPr lang="pt-BR" i="1" noProof="0">
                                <a:latin typeface="Cambria Math" panose="02040503050406030204" pitchFamily="18" charset="0"/>
                              </a:rPr>
                              <m:t>1</m:t>
                            </m:r>
                          </m:sub>
                          <m:sup>
                            <m:r>
                              <a:rPr lang="pt-BR" b="0" i="1" noProof="0" smtClean="0">
                                <a:latin typeface="Cambria Math" panose="02040503050406030204" pitchFamily="18" charset="0"/>
                              </a:rPr>
                              <m:t>∗</m:t>
                            </m:r>
                          </m:sup>
                        </m:sSubSup>
                        <m:r>
                          <a:rPr lang="pt-BR" b="0" i="1" noProof="0" smtClean="0">
                            <a:latin typeface="Cambria Math" panose="02040503050406030204" pitchFamily="18" charset="0"/>
                          </a:rPr>
                          <m:t>,… ,</m:t>
                        </m:r>
                        <m:r>
                          <a:rPr lang="pt-BR" i="1" noProof="0" smtClean="0">
                            <a:latin typeface="Cambria Math" panose="02040503050406030204" pitchFamily="18" charset="0"/>
                          </a:rPr>
                          <m:t> </m:t>
                        </m:r>
                        <m:sSubSup>
                          <m:sSubSupPr>
                            <m:ctrlPr>
                              <a:rPr lang="pt-BR" b="0" i="1" noProof="0" smtClean="0">
                                <a:latin typeface="Cambria Math" panose="02040503050406030204" pitchFamily="18" charset="0"/>
                              </a:rPr>
                            </m:ctrlPr>
                          </m:sSubSupPr>
                          <m:e>
                            <m:r>
                              <a:rPr lang="pt-BR" i="1" noProof="0">
                                <a:latin typeface="Cambria Math" panose="02040503050406030204" pitchFamily="18" charset="0"/>
                              </a:rPr>
                              <m:t>𝑠</m:t>
                            </m:r>
                          </m:e>
                          <m:sub>
                            <m:r>
                              <a:rPr lang="pt-BR" i="1" noProof="0">
                                <a:latin typeface="Cambria Math" panose="02040503050406030204" pitchFamily="18" charset="0"/>
                              </a:rPr>
                              <m:t>𝑛</m:t>
                            </m:r>
                          </m:sub>
                          <m:sup>
                            <m:r>
                              <a:rPr lang="pt-BR" b="0" i="1" noProof="0" smtClean="0">
                                <a:latin typeface="Cambria Math" panose="02040503050406030204" pitchFamily="18" charset="0"/>
                              </a:rPr>
                              <m:t>∗</m:t>
                            </m:r>
                          </m:sup>
                        </m:sSubSup>
                      </m:e>
                    </m:d>
                    <m:r>
                      <a:rPr lang="pt-BR" i="1" noProof="0">
                        <a:latin typeface="Cambria Math" panose="02040503050406030204" pitchFamily="18" charset="0"/>
                      </a:rPr>
                      <m:t> </m:t>
                    </m:r>
                  </m:oMath>
                </a14:m>
                <a:r>
                  <a:rPr lang="pt-BR" noProof="0" dirty="0"/>
                  <a:t>são um </a:t>
                </a:r>
                <a:r>
                  <a:rPr lang="pt-BR" i="1" u="sng" noProof="0" dirty="0"/>
                  <a:t>equilíbrio de Nash</a:t>
                </a:r>
                <a:r>
                  <a:rPr lang="pt-BR" i="1" noProof="0" dirty="0"/>
                  <a:t> </a:t>
                </a:r>
                <a:r>
                  <a:rPr lang="pt-BR" noProof="0" dirty="0"/>
                  <a:t>se, para cada jogador </a:t>
                </a:r>
                <a14:m>
                  <m:oMath xmlns:m="http://schemas.openxmlformats.org/officeDocument/2006/math">
                    <m:r>
                      <a:rPr lang="pt-BR" b="0" i="1" noProof="0" smtClean="0">
                        <a:latin typeface="Cambria Math" panose="02040503050406030204" pitchFamily="18" charset="0"/>
                      </a:rPr>
                      <m:t>𝑖</m:t>
                    </m:r>
                  </m:oMath>
                </a14:m>
                <a:r>
                  <a:rPr lang="pt-BR" noProof="0" dirty="0"/>
                  <a:t>, </a:t>
                </a:r>
                <a14:m>
                  <m:oMath xmlns:m="http://schemas.openxmlformats.org/officeDocument/2006/math">
                    <m:sSubSup>
                      <m:sSubSupPr>
                        <m:ctrlPr>
                          <a:rPr lang="pt-BR" i="1" noProof="0">
                            <a:latin typeface="Cambria Math" panose="02040503050406030204" pitchFamily="18" charset="0"/>
                          </a:rPr>
                        </m:ctrlPr>
                      </m:sSubSupPr>
                      <m:e>
                        <m:r>
                          <a:rPr lang="pt-BR" i="1" noProof="0">
                            <a:latin typeface="Cambria Math" panose="02040503050406030204" pitchFamily="18" charset="0"/>
                          </a:rPr>
                          <m:t>𝑠</m:t>
                        </m:r>
                      </m:e>
                      <m:sub>
                        <m:r>
                          <a:rPr lang="pt-BR" b="0" i="1" noProof="0" smtClean="0">
                            <a:latin typeface="Cambria Math" panose="02040503050406030204" pitchFamily="18" charset="0"/>
                          </a:rPr>
                          <m:t>𝑖</m:t>
                        </m:r>
                      </m:sub>
                      <m:sup>
                        <m:r>
                          <a:rPr lang="pt-BR" i="1" noProof="0">
                            <a:latin typeface="Cambria Math" panose="02040503050406030204" pitchFamily="18" charset="0"/>
                          </a:rPr>
                          <m:t>∗</m:t>
                        </m:r>
                      </m:sup>
                    </m:sSubSup>
                  </m:oMath>
                </a14:m>
                <a:r>
                  <a:rPr lang="pt-BR" noProof="0" dirty="0"/>
                  <a:t>é a melhor resposta desse jogador às estratégias escolhidas pelos </a:t>
                </a:r>
                <a14:m>
                  <m:oMath xmlns:m="http://schemas.openxmlformats.org/officeDocument/2006/math">
                    <m:r>
                      <a:rPr lang="pt-BR" b="0" i="1" noProof="0" smtClean="0">
                        <a:latin typeface="Cambria Math" panose="02040503050406030204" pitchFamily="18" charset="0"/>
                      </a:rPr>
                      <m:t>𝑛</m:t>
                    </m:r>
                    <m:r>
                      <a:rPr lang="pt-BR" b="0" i="1" noProof="0" smtClean="0">
                        <a:latin typeface="Cambria Math" panose="02040503050406030204" pitchFamily="18" charset="0"/>
                      </a:rPr>
                      <m:t>−1</m:t>
                    </m:r>
                  </m:oMath>
                </a14:m>
                <a:r>
                  <a:rPr lang="pt-BR" noProof="0" dirty="0"/>
                  <a:t> demais jogadores, </a:t>
                </a:r>
                <a14:m>
                  <m:oMath xmlns:m="http://schemas.openxmlformats.org/officeDocument/2006/math">
                    <m:d>
                      <m:dPr>
                        <m:ctrlPr>
                          <a:rPr lang="pt-BR" i="1" noProof="0">
                            <a:latin typeface="Cambria Math" panose="02040503050406030204" pitchFamily="18" charset="0"/>
                          </a:rPr>
                        </m:ctrlPr>
                      </m:dPr>
                      <m:e>
                        <m:sSubSup>
                          <m:sSubSupPr>
                            <m:ctrlPr>
                              <a:rPr lang="pt-BR" b="0" i="1" noProof="0" smtClean="0">
                                <a:latin typeface="Cambria Math" panose="02040503050406030204" pitchFamily="18" charset="0"/>
                              </a:rPr>
                            </m:ctrlPr>
                          </m:sSubSupPr>
                          <m:e>
                            <m:r>
                              <a:rPr lang="pt-BR" i="1" noProof="0">
                                <a:latin typeface="Cambria Math" panose="02040503050406030204" pitchFamily="18" charset="0"/>
                              </a:rPr>
                              <m:t>𝑠</m:t>
                            </m:r>
                          </m:e>
                          <m:sub>
                            <m:r>
                              <a:rPr lang="pt-BR" i="1" noProof="0">
                                <a:latin typeface="Cambria Math" panose="02040503050406030204" pitchFamily="18" charset="0"/>
                              </a:rPr>
                              <m:t>1</m:t>
                            </m:r>
                          </m:sub>
                          <m:sup>
                            <m:r>
                              <a:rPr lang="pt-BR" b="0" i="1" noProof="0" smtClean="0">
                                <a:latin typeface="Cambria Math" panose="02040503050406030204" pitchFamily="18" charset="0"/>
                              </a:rPr>
                              <m:t>∗</m:t>
                            </m:r>
                          </m:sup>
                        </m:sSubSup>
                        <m:r>
                          <a:rPr lang="pt-BR" i="1" noProof="0">
                            <a:latin typeface="Cambria Math" panose="02040503050406030204" pitchFamily="18" charset="0"/>
                          </a:rPr>
                          <m:t>,…,</m:t>
                        </m:r>
                        <m:sSubSup>
                          <m:sSubSupPr>
                            <m:ctrlPr>
                              <a:rPr lang="pt-BR" b="0" i="1" noProof="0" smtClean="0">
                                <a:latin typeface="Cambria Math" panose="02040503050406030204" pitchFamily="18" charset="0"/>
                              </a:rPr>
                            </m:ctrlPr>
                          </m:sSubSupPr>
                          <m:e>
                            <m:r>
                              <a:rPr lang="pt-BR" i="1" noProof="0">
                                <a:latin typeface="Cambria Math" panose="02040503050406030204" pitchFamily="18" charset="0"/>
                              </a:rPr>
                              <m:t>𝑠</m:t>
                            </m:r>
                          </m:e>
                          <m:sub>
                            <m:r>
                              <a:rPr lang="pt-BR" i="1" noProof="0">
                                <a:latin typeface="Cambria Math" panose="02040503050406030204" pitchFamily="18" charset="0"/>
                              </a:rPr>
                              <m:t>𝑖</m:t>
                            </m:r>
                            <m:r>
                              <a:rPr lang="pt-BR" i="1" noProof="0">
                                <a:latin typeface="Cambria Math" panose="02040503050406030204" pitchFamily="18" charset="0"/>
                              </a:rPr>
                              <m:t>−1</m:t>
                            </m:r>
                          </m:sub>
                          <m:sup>
                            <m:r>
                              <a:rPr lang="pt-BR" b="0" i="1" noProof="0" smtClean="0">
                                <a:latin typeface="Cambria Math" panose="02040503050406030204" pitchFamily="18" charset="0"/>
                              </a:rPr>
                              <m:t>∗</m:t>
                            </m:r>
                          </m:sup>
                        </m:sSubSup>
                        <m:r>
                          <a:rPr lang="pt-BR" i="1" noProof="0">
                            <a:latin typeface="Cambria Math" panose="02040503050406030204" pitchFamily="18" charset="0"/>
                          </a:rPr>
                          <m:t>, </m:t>
                        </m:r>
                        <m:sSubSup>
                          <m:sSubSupPr>
                            <m:ctrlPr>
                              <a:rPr lang="pt-BR" b="0" i="1" noProof="0" smtClean="0">
                                <a:latin typeface="Cambria Math" panose="02040503050406030204" pitchFamily="18" charset="0"/>
                              </a:rPr>
                            </m:ctrlPr>
                          </m:sSubSupPr>
                          <m:e>
                            <m:r>
                              <a:rPr lang="pt-BR" i="1" noProof="0">
                                <a:latin typeface="Cambria Math" panose="02040503050406030204" pitchFamily="18" charset="0"/>
                              </a:rPr>
                              <m:t>𝑠</m:t>
                            </m:r>
                          </m:e>
                          <m:sub>
                            <m:r>
                              <a:rPr lang="pt-BR" i="1" noProof="0">
                                <a:latin typeface="Cambria Math" panose="02040503050406030204" pitchFamily="18" charset="0"/>
                              </a:rPr>
                              <m:t>𝑖</m:t>
                            </m:r>
                            <m:r>
                              <a:rPr lang="pt-BR" i="1" noProof="0">
                                <a:latin typeface="Cambria Math" panose="02040503050406030204" pitchFamily="18" charset="0"/>
                              </a:rPr>
                              <m:t>+1</m:t>
                            </m:r>
                          </m:sub>
                          <m:sup>
                            <m:r>
                              <a:rPr lang="pt-BR" b="0" i="1" noProof="0" smtClean="0">
                                <a:latin typeface="Cambria Math" panose="02040503050406030204" pitchFamily="18" charset="0"/>
                              </a:rPr>
                              <m:t>∗</m:t>
                            </m:r>
                          </m:sup>
                        </m:sSubSup>
                        <m:r>
                          <a:rPr lang="pt-BR" i="1" noProof="0">
                            <a:latin typeface="Cambria Math" panose="02040503050406030204" pitchFamily="18" charset="0"/>
                          </a:rPr>
                          <m:t>, …, </m:t>
                        </m:r>
                        <m:sSubSup>
                          <m:sSubSupPr>
                            <m:ctrlPr>
                              <a:rPr lang="pt-BR" b="0" i="1" noProof="0" smtClean="0">
                                <a:latin typeface="Cambria Math" panose="02040503050406030204" pitchFamily="18" charset="0"/>
                              </a:rPr>
                            </m:ctrlPr>
                          </m:sSubSupPr>
                          <m:e>
                            <m:r>
                              <a:rPr lang="pt-BR" i="1" noProof="0">
                                <a:latin typeface="Cambria Math" panose="02040503050406030204" pitchFamily="18" charset="0"/>
                              </a:rPr>
                              <m:t>𝑠</m:t>
                            </m:r>
                          </m:e>
                          <m:sub>
                            <m:r>
                              <a:rPr lang="pt-BR" i="1" noProof="0">
                                <a:latin typeface="Cambria Math" panose="02040503050406030204" pitchFamily="18" charset="0"/>
                              </a:rPr>
                              <m:t>𝑛</m:t>
                            </m:r>
                          </m:sub>
                          <m:sup>
                            <m:r>
                              <a:rPr lang="pt-BR" b="0" i="1" noProof="0" smtClean="0">
                                <a:latin typeface="Cambria Math" panose="02040503050406030204" pitchFamily="18" charset="0"/>
                              </a:rPr>
                              <m:t>∗</m:t>
                            </m:r>
                          </m:sup>
                        </m:sSubSup>
                      </m:e>
                    </m:d>
                  </m:oMath>
                </a14:m>
                <a:r>
                  <a:rPr lang="pt-BR" noProof="0" dirty="0"/>
                  <a:t>:</a:t>
                </a:r>
              </a:p>
              <a:p>
                <a:pPr marL="0" indent="0" algn="just">
                  <a:lnSpc>
                    <a:spcPct val="120000"/>
                  </a:lnSpc>
                  <a:buNone/>
                </a:pPr>
                <a:endParaRPr lang="pt-BR" noProof="0" dirty="0"/>
              </a:p>
              <a:p>
                <a:pPr marL="0" indent="0" algn="ctr">
                  <a:lnSpc>
                    <a:spcPct val="120000"/>
                  </a:lnSpc>
                  <a:buNone/>
                </a:pPr>
                <a14:m>
                  <m:oMathPara xmlns:m="http://schemas.openxmlformats.org/officeDocument/2006/math">
                    <m:oMathParaPr>
                      <m:jc m:val="centerGroup"/>
                    </m:oMathParaPr>
                    <m:oMath xmlns:m="http://schemas.openxmlformats.org/officeDocument/2006/math">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𝑢</m:t>
                          </m:r>
                        </m:e>
                        <m:sub>
                          <m:r>
                            <a:rPr lang="pt-BR" b="0" i="1" noProof="0" smtClean="0">
                              <a:latin typeface="Cambria Math" panose="02040503050406030204" pitchFamily="18" charset="0"/>
                            </a:rPr>
                            <m:t>𝑖</m:t>
                          </m:r>
                        </m:sub>
                      </m:sSub>
                      <m:d>
                        <m:dPr>
                          <m:ctrlPr>
                            <a:rPr lang="pt-BR" b="0" i="1" noProof="0" smtClean="0">
                              <a:latin typeface="Cambria Math" panose="02040503050406030204" pitchFamily="18" charset="0"/>
                            </a:rPr>
                          </m:ctrlPr>
                        </m:dPr>
                        <m:e>
                          <m:sSubSup>
                            <m:sSubSupPr>
                              <m:ctrlPr>
                                <a:rPr lang="pt-BR" b="0" i="1" noProof="0" smtClean="0">
                                  <a:latin typeface="Cambria Math" panose="02040503050406030204" pitchFamily="18" charset="0"/>
                                </a:rPr>
                              </m:ctrlPr>
                            </m:sSubSupPr>
                            <m:e>
                              <m:r>
                                <a:rPr lang="pt-BR" b="0" i="1" noProof="0" smtClean="0">
                                  <a:latin typeface="Cambria Math" panose="02040503050406030204" pitchFamily="18" charset="0"/>
                                </a:rPr>
                                <m:t>𝑠</m:t>
                              </m:r>
                            </m:e>
                            <m:sub>
                              <m:r>
                                <a:rPr lang="pt-BR" b="0" i="1" noProof="0" smtClean="0">
                                  <a:latin typeface="Cambria Math" panose="02040503050406030204" pitchFamily="18" charset="0"/>
                                </a:rPr>
                                <m:t>1</m:t>
                              </m:r>
                            </m:sub>
                            <m:sup>
                              <m:r>
                                <a:rPr lang="pt-BR" b="0" i="1" noProof="0" smtClean="0">
                                  <a:latin typeface="Cambria Math" panose="02040503050406030204" pitchFamily="18" charset="0"/>
                                </a:rPr>
                                <m:t>∗</m:t>
                              </m:r>
                            </m:sup>
                          </m:sSubSup>
                          <m:r>
                            <a:rPr lang="pt-BR" b="0" i="1" noProof="0" smtClean="0">
                              <a:latin typeface="Cambria Math" panose="02040503050406030204" pitchFamily="18" charset="0"/>
                            </a:rPr>
                            <m:t>,…,</m:t>
                          </m:r>
                          <m:sSubSup>
                            <m:sSubSupPr>
                              <m:ctrlPr>
                                <a:rPr lang="pt-BR" b="0" i="1" noProof="0" smtClean="0">
                                  <a:latin typeface="Cambria Math" panose="02040503050406030204" pitchFamily="18" charset="0"/>
                                </a:rPr>
                              </m:ctrlPr>
                            </m:sSubSupPr>
                            <m:e>
                              <m:r>
                                <a:rPr lang="pt-BR" b="0" i="1" noProof="0" smtClean="0">
                                  <a:latin typeface="Cambria Math" panose="02040503050406030204" pitchFamily="18" charset="0"/>
                                </a:rPr>
                                <m:t>𝑠</m:t>
                              </m:r>
                            </m:e>
                            <m:sub>
                              <m:r>
                                <a:rPr lang="pt-BR" b="0" i="1" noProof="0" smtClean="0">
                                  <a:latin typeface="Cambria Math" panose="02040503050406030204" pitchFamily="18" charset="0"/>
                                </a:rPr>
                                <m:t>𝑖</m:t>
                              </m:r>
                              <m:r>
                                <a:rPr lang="pt-BR" i="1" noProof="0">
                                  <a:latin typeface="Cambria Math" panose="02040503050406030204" pitchFamily="18" charset="0"/>
                                </a:rPr>
                                <m:t>−1</m:t>
                              </m:r>
                            </m:sub>
                            <m:sup>
                              <m:r>
                                <a:rPr lang="pt-BR" b="0" i="1" noProof="0" smtClean="0">
                                  <a:latin typeface="Cambria Math" panose="02040503050406030204" pitchFamily="18" charset="0"/>
                                </a:rPr>
                                <m:t>∗</m:t>
                              </m:r>
                            </m:sup>
                          </m:sSubSup>
                          <m:r>
                            <a:rPr lang="pt-BR" b="0" i="1" noProof="0" smtClean="0">
                              <a:latin typeface="Cambria Math" panose="02040503050406030204" pitchFamily="18" charset="0"/>
                            </a:rPr>
                            <m:t>, </m:t>
                          </m:r>
                          <m:sSubSup>
                            <m:sSubSupPr>
                              <m:ctrlPr>
                                <a:rPr lang="pt-BR" b="0" i="1" noProof="0" smtClean="0">
                                  <a:latin typeface="Cambria Math" panose="02040503050406030204" pitchFamily="18" charset="0"/>
                                </a:rPr>
                              </m:ctrlPr>
                            </m:sSubSupPr>
                            <m:e>
                              <m:r>
                                <a:rPr lang="pt-BR" b="0" i="1" noProof="0" smtClean="0">
                                  <a:latin typeface="Cambria Math" panose="02040503050406030204" pitchFamily="18" charset="0"/>
                                </a:rPr>
                                <m:t>𝑠</m:t>
                              </m:r>
                            </m:e>
                            <m:sub>
                              <m:r>
                                <a:rPr lang="pt-BR" b="0" i="1" noProof="0" smtClean="0">
                                  <a:latin typeface="Cambria Math" panose="02040503050406030204" pitchFamily="18" charset="0"/>
                                </a:rPr>
                                <m:t>𝑖</m:t>
                              </m:r>
                            </m:sub>
                            <m:sup>
                              <m:r>
                                <a:rPr lang="pt-BR" b="0" i="1" noProof="0" smtClean="0">
                                  <a:latin typeface="Cambria Math" panose="02040503050406030204" pitchFamily="18" charset="0"/>
                                </a:rPr>
                                <m:t>∗</m:t>
                              </m:r>
                            </m:sup>
                          </m:sSubSup>
                          <m:r>
                            <a:rPr lang="pt-BR" b="0" i="1" noProof="0" smtClean="0">
                              <a:latin typeface="Cambria Math" panose="02040503050406030204" pitchFamily="18" charset="0"/>
                            </a:rPr>
                            <m:t>, </m:t>
                          </m:r>
                          <m:sSubSup>
                            <m:sSubSupPr>
                              <m:ctrlPr>
                                <a:rPr lang="pt-BR" b="0" i="1" noProof="0" smtClean="0">
                                  <a:latin typeface="Cambria Math" panose="02040503050406030204" pitchFamily="18" charset="0"/>
                                </a:rPr>
                              </m:ctrlPr>
                            </m:sSubSupPr>
                            <m:e>
                              <m:r>
                                <a:rPr lang="pt-BR" b="0" i="1" noProof="0" smtClean="0">
                                  <a:latin typeface="Cambria Math" panose="02040503050406030204" pitchFamily="18" charset="0"/>
                                </a:rPr>
                                <m:t>𝑠</m:t>
                              </m:r>
                            </m:e>
                            <m:sub>
                              <m:r>
                                <a:rPr lang="pt-BR" b="0" i="1" noProof="0" smtClean="0">
                                  <a:latin typeface="Cambria Math" panose="02040503050406030204" pitchFamily="18" charset="0"/>
                                </a:rPr>
                                <m:t>𝑖</m:t>
                              </m:r>
                              <m:r>
                                <a:rPr lang="pt-BR" i="1" noProof="0">
                                  <a:latin typeface="Cambria Math" panose="02040503050406030204" pitchFamily="18" charset="0"/>
                                </a:rPr>
                                <m:t>+1</m:t>
                              </m:r>
                            </m:sub>
                            <m:sup>
                              <m:r>
                                <a:rPr lang="pt-BR" b="0" i="1" noProof="0" smtClean="0">
                                  <a:latin typeface="Cambria Math" panose="02040503050406030204" pitchFamily="18" charset="0"/>
                                </a:rPr>
                                <m:t>∗</m:t>
                              </m:r>
                            </m:sup>
                          </m:sSubSup>
                          <m:r>
                            <a:rPr lang="pt-BR" b="0" i="1" noProof="0" smtClean="0">
                              <a:latin typeface="Cambria Math" panose="02040503050406030204" pitchFamily="18" charset="0"/>
                            </a:rPr>
                            <m:t>, …, </m:t>
                          </m:r>
                          <m:sSubSup>
                            <m:sSubSupPr>
                              <m:ctrlPr>
                                <a:rPr lang="pt-BR" b="0" i="1" noProof="0" smtClean="0">
                                  <a:latin typeface="Cambria Math" panose="02040503050406030204" pitchFamily="18" charset="0"/>
                                </a:rPr>
                              </m:ctrlPr>
                            </m:sSubSupPr>
                            <m:e>
                              <m:r>
                                <a:rPr lang="pt-BR" b="0" i="1" noProof="0" smtClean="0">
                                  <a:latin typeface="Cambria Math" panose="02040503050406030204" pitchFamily="18" charset="0"/>
                                </a:rPr>
                                <m:t>𝑠</m:t>
                              </m:r>
                            </m:e>
                            <m:sub>
                              <m:r>
                                <a:rPr lang="pt-BR" b="0" i="1" noProof="0" smtClean="0">
                                  <a:latin typeface="Cambria Math" panose="02040503050406030204" pitchFamily="18" charset="0"/>
                                </a:rPr>
                                <m:t>𝑛</m:t>
                              </m:r>
                            </m:sub>
                            <m:sup>
                              <m:r>
                                <a:rPr lang="pt-BR" b="0" i="1" noProof="0" smtClean="0">
                                  <a:latin typeface="Cambria Math" panose="02040503050406030204" pitchFamily="18" charset="0"/>
                                </a:rPr>
                                <m:t>∗</m:t>
                              </m:r>
                            </m:sup>
                          </m:sSubSup>
                        </m:e>
                      </m:d>
                      <m:r>
                        <a:rPr lang="pt-BR" b="0" i="1" noProof="0" smtClean="0">
                          <a:latin typeface="Cambria Math" panose="02040503050406030204" pitchFamily="18" charset="0"/>
                          <a:ea typeface="Cambria Math" panose="02040503050406030204" pitchFamily="18" charset="0"/>
                        </a:rPr>
                        <m:t>≥</m:t>
                      </m:r>
                      <m:sSub>
                        <m:sSubPr>
                          <m:ctrlPr>
                            <a:rPr lang="pt-BR" i="1" noProof="0">
                              <a:latin typeface="Cambria Math" panose="02040503050406030204" pitchFamily="18" charset="0"/>
                            </a:rPr>
                          </m:ctrlPr>
                        </m:sSubPr>
                        <m:e>
                          <m:r>
                            <a:rPr lang="pt-BR" i="1" noProof="0">
                              <a:latin typeface="Cambria Math" panose="02040503050406030204" pitchFamily="18" charset="0"/>
                            </a:rPr>
                            <m:t>𝑢</m:t>
                          </m:r>
                        </m:e>
                        <m:sub>
                          <m:r>
                            <a:rPr lang="pt-BR" i="1" noProof="0">
                              <a:latin typeface="Cambria Math" panose="02040503050406030204" pitchFamily="18" charset="0"/>
                            </a:rPr>
                            <m:t>𝑖</m:t>
                          </m:r>
                        </m:sub>
                      </m:sSub>
                      <m:d>
                        <m:dPr>
                          <m:ctrlPr>
                            <a:rPr lang="pt-BR" i="1" noProof="0">
                              <a:latin typeface="Cambria Math" panose="02040503050406030204" pitchFamily="18" charset="0"/>
                            </a:rPr>
                          </m:ctrlPr>
                        </m:dPr>
                        <m:e>
                          <m:sSubSup>
                            <m:sSubSupPr>
                              <m:ctrlPr>
                                <a:rPr lang="pt-BR" b="0" i="1" noProof="0" smtClean="0">
                                  <a:latin typeface="Cambria Math" panose="02040503050406030204" pitchFamily="18" charset="0"/>
                                </a:rPr>
                              </m:ctrlPr>
                            </m:sSubSupPr>
                            <m:e>
                              <m:r>
                                <a:rPr lang="pt-BR" i="1" noProof="0">
                                  <a:latin typeface="Cambria Math" panose="02040503050406030204" pitchFamily="18" charset="0"/>
                                </a:rPr>
                                <m:t>𝑠</m:t>
                              </m:r>
                            </m:e>
                            <m:sub>
                              <m:r>
                                <a:rPr lang="pt-BR" i="1" noProof="0">
                                  <a:latin typeface="Cambria Math" panose="02040503050406030204" pitchFamily="18" charset="0"/>
                                </a:rPr>
                                <m:t>1</m:t>
                              </m:r>
                            </m:sub>
                            <m:sup>
                              <m:r>
                                <a:rPr lang="pt-BR" b="0" i="1" noProof="0" smtClean="0">
                                  <a:latin typeface="Cambria Math" panose="02040503050406030204" pitchFamily="18" charset="0"/>
                                </a:rPr>
                                <m:t>∗</m:t>
                              </m:r>
                            </m:sup>
                          </m:sSubSup>
                          <m:r>
                            <a:rPr lang="pt-BR" i="1" noProof="0">
                              <a:latin typeface="Cambria Math" panose="02040503050406030204" pitchFamily="18" charset="0"/>
                            </a:rPr>
                            <m:t>,…,</m:t>
                          </m:r>
                          <m:sSubSup>
                            <m:sSubSupPr>
                              <m:ctrlPr>
                                <a:rPr lang="pt-BR" b="0" i="1" noProof="0" smtClean="0">
                                  <a:latin typeface="Cambria Math" panose="02040503050406030204" pitchFamily="18" charset="0"/>
                                </a:rPr>
                              </m:ctrlPr>
                            </m:sSubSupPr>
                            <m:e>
                              <m:r>
                                <a:rPr lang="pt-BR" i="1" noProof="0">
                                  <a:latin typeface="Cambria Math" panose="02040503050406030204" pitchFamily="18" charset="0"/>
                                </a:rPr>
                                <m:t>𝑠</m:t>
                              </m:r>
                            </m:e>
                            <m:sub>
                              <m:r>
                                <a:rPr lang="pt-BR" i="1" noProof="0">
                                  <a:latin typeface="Cambria Math" panose="02040503050406030204" pitchFamily="18" charset="0"/>
                                </a:rPr>
                                <m:t>𝑖</m:t>
                              </m:r>
                              <m:r>
                                <a:rPr lang="pt-BR" i="1" noProof="0">
                                  <a:latin typeface="Cambria Math" panose="02040503050406030204" pitchFamily="18" charset="0"/>
                                </a:rPr>
                                <m:t>−1</m:t>
                              </m:r>
                            </m:sub>
                            <m:sup>
                              <m:r>
                                <a:rPr lang="pt-BR" b="0" i="1" noProof="0" smtClean="0">
                                  <a:latin typeface="Cambria Math" panose="02040503050406030204" pitchFamily="18" charset="0"/>
                                </a:rPr>
                                <m:t>∗</m:t>
                              </m:r>
                            </m:sup>
                          </m:sSubSup>
                          <m:r>
                            <a:rPr lang="pt-BR" i="1" noProof="0">
                              <a:latin typeface="Cambria Math" panose="02040503050406030204" pitchFamily="18" charset="0"/>
                            </a:rPr>
                            <m:t>, </m:t>
                          </m:r>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𝑠</m:t>
                              </m:r>
                            </m:e>
                            <m:sub>
                              <m:r>
                                <a:rPr lang="pt-BR" b="0" i="1" noProof="0" smtClean="0">
                                  <a:latin typeface="Cambria Math" panose="02040503050406030204" pitchFamily="18" charset="0"/>
                                </a:rPr>
                                <m:t>𝑖</m:t>
                              </m:r>
                            </m:sub>
                          </m:sSub>
                          <m:r>
                            <a:rPr lang="pt-BR" i="1" noProof="0">
                              <a:latin typeface="Cambria Math" panose="02040503050406030204" pitchFamily="18" charset="0"/>
                            </a:rPr>
                            <m:t>, </m:t>
                          </m:r>
                          <m:sSubSup>
                            <m:sSubSupPr>
                              <m:ctrlPr>
                                <a:rPr lang="pt-BR" b="0" i="1" noProof="0" smtClean="0">
                                  <a:latin typeface="Cambria Math" panose="02040503050406030204" pitchFamily="18" charset="0"/>
                                </a:rPr>
                              </m:ctrlPr>
                            </m:sSubSupPr>
                            <m:e>
                              <m:r>
                                <a:rPr lang="pt-BR" i="1" noProof="0">
                                  <a:latin typeface="Cambria Math" panose="02040503050406030204" pitchFamily="18" charset="0"/>
                                </a:rPr>
                                <m:t>𝑠</m:t>
                              </m:r>
                            </m:e>
                            <m:sub>
                              <m:r>
                                <a:rPr lang="pt-BR" i="1" noProof="0">
                                  <a:latin typeface="Cambria Math" panose="02040503050406030204" pitchFamily="18" charset="0"/>
                                </a:rPr>
                                <m:t>𝑖</m:t>
                              </m:r>
                              <m:r>
                                <a:rPr lang="pt-BR" i="1" noProof="0">
                                  <a:latin typeface="Cambria Math" panose="02040503050406030204" pitchFamily="18" charset="0"/>
                                </a:rPr>
                                <m:t>+1</m:t>
                              </m:r>
                            </m:sub>
                            <m:sup>
                              <m:r>
                                <a:rPr lang="pt-BR" b="0" i="1" noProof="0" smtClean="0">
                                  <a:latin typeface="Cambria Math" panose="02040503050406030204" pitchFamily="18" charset="0"/>
                                </a:rPr>
                                <m:t>∗</m:t>
                              </m:r>
                            </m:sup>
                          </m:sSubSup>
                          <m:r>
                            <a:rPr lang="pt-BR" i="1" noProof="0">
                              <a:latin typeface="Cambria Math" panose="02040503050406030204" pitchFamily="18" charset="0"/>
                            </a:rPr>
                            <m:t>, …, </m:t>
                          </m:r>
                          <m:sSubSup>
                            <m:sSubSupPr>
                              <m:ctrlPr>
                                <a:rPr lang="pt-BR" b="0" i="1" noProof="0" smtClean="0">
                                  <a:latin typeface="Cambria Math" panose="02040503050406030204" pitchFamily="18" charset="0"/>
                                </a:rPr>
                              </m:ctrlPr>
                            </m:sSubSupPr>
                            <m:e>
                              <m:r>
                                <a:rPr lang="pt-BR" i="1" noProof="0">
                                  <a:latin typeface="Cambria Math" panose="02040503050406030204" pitchFamily="18" charset="0"/>
                                </a:rPr>
                                <m:t>𝑠</m:t>
                              </m:r>
                            </m:e>
                            <m:sub>
                              <m:r>
                                <a:rPr lang="pt-BR" i="1" noProof="0">
                                  <a:latin typeface="Cambria Math" panose="02040503050406030204" pitchFamily="18" charset="0"/>
                                </a:rPr>
                                <m:t>𝑛</m:t>
                              </m:r>
                            </m:sub>
                            <m:sup>
                              <m:r>
                                <a:rPr lang="pt-BR" b="0" i="1" noProof="0" smtClean="0">
                                  <a:latin typeface="Cambria Math" panose="02040503050406030204" pitchFamily="18" charset="0"/>
                                </a:rPr>
                                <m:t>∗</m:t>
                              </m:r>
                            </m:sup>
                          </m:sSubSup>
                        </m:e>
                      </m:d>
                    </m:oMath>
                  </m:oMathPara>
                </a14:m>
                <a:endParaRPr lang="pt-BR" noProof="0" dirty="0"/>
              </a:p>
              <a:p>
                <a:pPr marL="0" indent="0" algn="ctr">
                  <a:lnSpc>
                    <a:spcPct val="120000"/>
                  </a:lnSpc>
                  <a:buNone/>
                </a:pPr>
                <a:endParaRPr lang="pt-BR" noProof="0" dirty="0"/>
              </a:p>
              <a:p>
                <a:pPr marL="0" indent="0" algn="just">
                  <a:lnSpc>
                    <a:spcPct val="120000"/>
                  </a:lnSpc>
                  <a:buNone/>
                </a:pPr>
                <a:r>
                  <a:rPr lang="pt-BR" noProof="0" dirty="0"/>
                  <a:t>... para todas as demais estratégias disponíveis </a:t>
                </a:r>
                <a14:m>
                  <m:oMath xmlns:m="http://schemas.openxmlformats.org/officeDocument/2006/math">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𝑠</m:t>
                        </m:r>
                      </m:e>
                      <m:sub>
                        <m:r>
                          <a:rPr lang="pt-BR" b="0" i="1" noProof="0" smtClean="0">
                            <a:latin typeface="Cambria Math" panose="02040503050406030204" pitchFamily="18" charset="0"/>
                          </a:rPr>
                          <m:t>𝑖</m:t>
                        </m:r>
                      </m:sub>
                    </m:sSub>
                    <m:r>
                      <a:rPr lang="pt-BR" b="0" i="1" noProof="0" smtClean="0">
                        <a:latin typeface="Cambria Math" panose="02040503050406030204" pitchFamily="18" charset="0"/>
                      </a:rPr>
                      <m:t> </m:t>
                    </m:r>
                    <m:r>
                      <a:rPr lang="pt-BR" b="0" i="1" noProof="0" smtClean="0">
                        <a:latin typeface="Cambria Math" panose="02040503050406030204" pitchFamily="18" charset="0"/>
                        <a:ea typeface="Cambria Math" panose="02040503050406030204" pitchFamily="18" charset="0"/>
                      </a:rPr>
                      <m:t>𝜖</m:t>
                    </m:r>
                    <m:r>
                      <a:rPr lang="pt-BR" b="0" i="1" noProof="0" smtClean="0">
                        <a:latin typeface="Cambria Math" panose="02040503050406030204" pitchFamily="18" charset="0"/>
                        <a:ea typeface="Cambria Math" panose="02040503050406030204" pitchFamily="18" charset="0"/>
                      </a:rPr>
                      <m:t> </m:t>
                    </m:r>
                    <m:sSub>
                      <m:sSubPr>
                        <m:ctrlPr>
                          <a:rPr lang="pt-BR" b="0" i="1" noProof="0" smtClean="0">
                            <a:latin typeface="Cambria Math" panose="02040503050406030204" pitchFamily="18" charset="0"/>
                            <a:ea typeface="Cambria Math" panose="02040503050406030204" pitchFamily="18" charset="0"/>
                          </a:rPr>
                        </m:ctrlPr>
                      </m:sSubPr>
                      <m:e>
                        <m:r>
                          <a:rPr lang="pt-BR" b="0" i="1" noProof="0" smtClean="0">
                            <a:latin typeface="Cambria Math" panose="02040503050406030204" pitchFamily="18" charset="0"/>
                            <a:ea typeface="Cambria Math" panose="02040503050406030204" pitchFamily="18" charset="0"/>
                          </a:rPr>
                          <m:t>𝑆</m:t>
                        </m:r>
                      </m:e>
                      <m:sub>
                        <m:r>
                          <a:rPr lang="pt-BR" b="0" i="1" noProof="0" smtClean="0">
                            <a:latin typeface="Cambria Math" panose="02040503050406030204" pitchFamily="18" charset="0"/>
                            <a:ea typeface="Cambria Math" panose="02040503050406030204" pitchFamily="18" charset="0"/>
                          </a:rPr>
                          <m:t>𝑖</m:t>
                        </m:r>
                      </m:sub>
                    </m:sSub>
                  </m:oMath>
                </a14:m>
                <a:r>
                  <a:rPr lang="pt-BR" noProof="0" dirty="0"/>
                  <a:t>. Isso é o mesmo que dizer que </a:t>
                </a:r>
                <a14:m>
                  <m:oMath xmlns:m="http://schemas.openxmlformats.org/officeDocument/2006/math">
                    <m:sSubSup>
                      <m:sSubSupPr>
                        <m:ctrlPr>
                          <a:rPr lang="pt-BR" b="0" i="1" noProof="0" smtClean="0">
                            <a:latin typeface="Cambria Math" panose="02040503050406030204" pitchFamily="18" charset="0"/>
                          </a:rPr>
                        </m:ctrlPr>
                      </m:sSubSupPr>
                      <m:e>
                        <m:r>
                          <a:rPr lang="pt-BR" b="0" i="1" noProof="0" smtClean="0">
                            <a:latin typeface="Cambria Math" panose="02040503050406030204" pitchFamily="18" charset="0"/>
                          </a:rPr>
                          <m:t>𝑠</m:t>
                        </m:r>
                      </m:e>
                      <m:sub>
                        <m:r>
                          <a:rPr lang="pt-BR" b="0" i="1" noProof="0" smtClean="0">
                            <a:latin typeface="Cambria Math" panose="02040503050406030204" pitchFamily="18" charset="0"/>
                          </a:rPr>
                          <m:t>𝑖</m:t>
                        </m:r>
                      </m:sub>
                      <m:sup>
                        <m:r>
                          <a:rPr lang="pt-BR" b="0" i="1" noProof="0" smtClean="0">
                            <a:latin typeface="Cambria Math" panose="02040503050406030204" pitchFamily="18" charset="0"/>
                          </a:rPr>
                          <m:t>∗</m:t>
                        </m:r>
                      </m:sup>
                    </m:sSubSup>
                  </m:oMath>
                </a14:m>
                <a:r>
                  <a:rPr lang="pt-BR" noProof="0" dirty="0"/>
                  <a:t> resolve o problema </a:t>
                </a:r>
                <a14:m>
                  <m:oMath xmlns:m="http://schemas.openxmlformats.org/officeDocument/2006/math">
                    <m:r>
                      <a:rPr lang="pt-BR" b="0" i="1" noProof="0" smtClean="0">
                        <a:latin typeface="Cambria Math" panose="02040503050406030204" pitchFamily="18" charset="0"/>
                      </a:rPr>
                      <m:t>𝑚𝑎𝑥</m:t>
                    </m:r>
                    <m:r>
                      <a:rPr lang="pt-BR" b="0" i="1" noProof="0" smtClean="0">
                        <a:latin typeface="Cambria Math" panose="02040503050406030204" pitchFamily="18" charset="0"/>
                      </a:rPr>
                      <m:t> </m:t>
                    </m:r>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𝑢</m:t>
                        </m:r>
                      </m:e>
                      <m:sub>
                        <m:r>
                          <a:rPr lang="pt-BR" b="0" i="1" noProof="0" smtClean="0">
                            <a:latin typeface="Cambria Math" panose="02040503050406030204" pitchFamily="18" charset="0"/>
                          </a:rPr>
                          <m:t>𝑖</m:t>
                        </m:r>
                      </m:sub>
                    </m:sSub>
                    <m:d>
                      <m:dPr>
                        <m:ctrlPr>
                          <a:rPr lang="pt-BR" i="1" noProof="0">
                            <a:latin typeface="Cambria Math" panose="02040503050406030204" pitchFamily="18" charset="0"/>
                          </a:rPr>
                        </m:ctrlPr>
                      </m:dPr>
                      <m:e>
                        <m:sSubSup>
                          <m:sSubSupPr>
                            <m:ctrlPr>
                              <a:rPr lang="pt-BR" i="1" noProof="0">
                                <a:latin typeface="Cambria Math" panose="02040503050406030204" pitchFamily="18" charset="0"/>
                              </a:rPr>
                            </m:ctrlPr>
                          </m:sSubSupPr>
                          <m:e>
                            <m:r>
                              <a:rPr lang="pt-BR" i="1" noProof="0">
                                <a:latin typeface="Cambria Math" panose="02040503050406030204" pitchFamily="18" charset="0"/>
                              </a:rPr>
                              <m:t>𝑠</m:t>
                            </m:r>
                          </m:e>
                          <m:sub>
                            <m:r>
                              <a:rPr lang="pt-BR" i="1" noProof="0">
                                <a:latin typeface="Cambria Math" panose="02040503050406030204" pitchFamily="18" charset="0"/>
                              </a:rPr>
                              <m:t>1</m:t>
                            </m:r>
                          </m:sub>
                          <m:sup>
                            <m:r>
                              <a:rPr lang="pt-BR" i="1" noProof="0">
                                <a:latin typeface="Cambria Math" panose="02040503050406030204" pitchFamily="18" charset="0"/>
                              </a:rPr>
                              <m:t>∗</m:t>
                            </m:r>
                          </m:sup>
                        </m:sSubSup>
                        <m:r>
                          <a:rPr lang="pt-BR" i="1" noProof="0">
                            <a:latin typeface="Cambria Math" panose="02040503050406030204" pitchFamily="18" charset="0"/>
                          </a:rPr>
                          <m:t>,…,</m:t>
                        </m:r>
                        <m:sSubSup>
                          <m:sSubSupPr>
                            <m:ctrlPr>
                              <a:rPr lang="pt-BR" i="1" noProof="0">
                                <a:latin typeface="Cambria Math" panose="02040503050406030204" pitchFamily="18" charset="0"/>
                              </a:rPr>
                            </m:ctrlPr>
                          </m:sSubSupPr>
                          <m:e>
                            <m:r>
                              <a:rPr lang="pt-BR" i="1" noProof="0">
                                <a:latin typeface="Cambria Math" panose="02040503050406030204" pitchFamily="18" charset="0"/>
                              </a:rPr>
                              <m:t>𝑠</m:t>
                            </m:r>
                          </m:e>
                          <m:sub>
                            <m:r>
                              <a:rPr lang="pt-BR" i="1" noProof="0">
                                <a:latin typeface="Cambria Math" panose="02040503050406030204" pitchFamily="18" charset="0"/>
                              </a:rPr>
                              <m:t>𝑖</m:t>
                            </m:r>
                            <m:r>
                              <a:rPr lang="pt-BR" i="1" noProof="0">
                                <a:latin typeface="Cambria Math" panose="02040503050406030204" pitchFamily="18" charset="0"/>
                              </a:rPr>
                              <m:t>−1</m:t>
                            </m:r>
                          </m:sub>
                          <m:sup>
                            <m:r>
                              <a:rPr lang="pt-BR" i="1" noProof="0">
                                <a:latin typeface="Cambria Math" panose="02040503050406030204" pitchFamily="18" charset="0"/>
                              </a:rPr>
                              <m:t>∗</m:t>
                            </m:r>
                          </m:sup>
                        </m:sSubSup>
                        <m:r>
                          <a:rPr lang="pt-BR" i="1" noProof="0">
                            <a:latin typeface="Cambria Math" panose="02040503050406030204" pitchFamily="18" charset="0"/>
                          </a:rPr>
                          <m:t>, </m:t>
                        </m:r>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𝑠</m:t>
                            </m:r>
                          </m:e>
                          <m:sub>
                            <m:r>
                              <a:rPr lang="pt-BR" b="0" i="1" noProof="0" smtClean="0">
                                <a:latin typeface="Cambria Math" panose="02040503050406030204" pitchFamily="18" charset="0"/>
                              </a:rPr>
                              <m:t>𝑖</m:t>
                            </m:r>
                          </m:sub>
                        </m:sSub>
                        <m:r>
                          <a:rPr lang="pt-BR" i="1" noProof="0">
                            <a:latin typeface="Cambria Math" panose="02040503050406030204" pitchFamily="18" charset="0"/>
                          </a:rPr>
                          <m:t>, </m:t>
                        </m:r>
                        <m:sSubSup>
                          <m:sSubSupPr>
                            <m:ctrlPr>
                              <a:rPr lang="pt-BR" i="1" noProof="0">
                                <a:latin typeface="Cambria Math" panose="02040503050406030204" pitchFamily="18" charset="0"/>
                              </a:rPr>
                            </m:ctrlPr>
                          </m:sSubSupPr>
                          <m:e>
                            <m:r>
                              <a:rPr lang="pt-BR" i="1" noProof="0">
                                <a:latin typeface="Cambria Math" panose="02040503050406030204" pitchFamily="18" charset="0"/>
                              </a:rPr>
                              <m:t>𝑠</m:t>
                            </m:r>
                          </m:e>
                          <m:sub>
                            <m:r>
                              <a:rPr lang="pt-BR" i="1" noProof="0">
                                <a:latin typeface="Cambria Math" panose="02040503050406030204" pitchFamily="18" charset="0"/>
                              </a:rPr>
                              <m:t>𝑖</m:t>
                            </m:r>
                            <m:r>
                              <a:rPr lang="pt-BR" i="1" noProof="0">
                                <a:latin typeface="Cambria Math" panose="02040503050406030204" pitchFamily="18" charset="0"/>
                              </a:rPr>
                              <m:t>+1</m:t>
                            </m:r>
                          </m:sub>
                          <m:sup>
                            <m:r>
                              <a:rPr lang="pt-BR" i="1" noProof="0">
                                <a:latin typeface="Cambria Math" panose="02040503050406030204" pitchFamily="18" charset="0"/>
                              </a:rPr>
                              <m:t>∗</m:t>
                            </m:r>
                          </m:sup>
                        </m:sSubSup>
                        <m:r>
                          <a:rPr lang="pt-BR" i="1" noProof="0">
                            <a:latin typeface="Cambria Math" panose="02040503050406030204" pitchFamily="18" charset="0"/>
                          </a:rPr>
                          <m:t>, …, </m:t>
                        </m:r>
                        <m:sSubSup>
                          <m:sSubSupPr>
                            <m:ctrlPr>
                              <a:rPr lang="pt-BR" i="1" noProof="0">
                                <a:latin typeface="Cambria Math" panose="02040503050406030204" pitchFamily="18" charset="0"/>
                              </a:rPr>
                            </m:ctrlPr>
                          </m:sSubSupPr>
                          <m:e>
                            <m:r>
                              <a:rPr lang="pt-BR" i="1" noProof="0">
                                <a:latin typeface="Cambria Math" panose="02040503050406030204" pitchFamily="18" charset="0"/>
                              </a:rPr>
                              <m:t>𝑠</m:t>
                            </m:r>
                          </m:e>
                          <m:sub>
                            <m:r>
                              <a:rPr lang="pt-BR" i="1" noProof="0">
                                <a:latin typeface="Cambria Math" panose="02040503050406030204" pitchFamily="18" charset="0"/>
                              </a:rPr>
                              <m:t>𝑛</m:t>
                            </m:r>
                          </m:sub>
                          <m:sup>
                            <m:r>
                              <a:rPr lang="pt-BR" i="1" noProof="0">
                                <a:latin typeface="Cambria Math" panose="02040503050406030204" pitchFamily="18" charset="0"/>
                              </a:rPr>
                              <m:t>∗</m:t>
                            </m:r>
                          </m:sup>
                        </m:sSubSup>
                      </m:e>
                    </m:d>
                  </m:oMath>
                </a14:m>
                <a:r>
                  <a:rPr lang="pt-BR" noProof="0" dirty="0"/>
                  <a:t> com respeito a </a:t>
                </a:r>
                <a14:m>
                  <m:oMath xmlns:m="http://schemas.openxmlformats.org/officeDocument/2006/math">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𝑠</m:t>
                        </m:r>
                      </m:e>
                      <m:sub>
                        <m:r>
                          <a:rPr lang="pt-BR" b="0" i="1" noProof="0" smtClean="0">
                            <a:latin typeface="Cambria Math" panose="02040503050406030204" pitchFamily="18" charset="0"/>
                          </a:rPr>
                          <m:t>𝑖</m:t>
                        </m:r>
                      </m:sub>
                    </m:sSub>
                    <m:r>
                      <a:rPr lang="pt-BR" b="0" i="1" noProof="0" smtClean="0">
                        <a:latin typeface="Cambria Math" panose="02040503050406030204" pitchFamily="18" charset="0"/>
                        <a:ea typeface="Cambria Math" panose="02040503050406030204" pitchFamily="18" charset="0"/>
                      </a:rPr>
                      <m:t>∈</m:t>
                    </m:r>
                    <m:sSub>
                      <m:sSubPr>
                        <m:ctrlPr>
                          <a:rPr lang="pt-BR" b="0" i="1" noProof="0" smtClean="0">
                            <a:latin typeface="Cambria Math" panose="02040503050406030204" pitchFamily="18" charset="0"/>
                            <a:ea typeface="Cambria Math" panose="02040503050406030204" pitchFamily="18" charset="0"/>
                          </a:rPr>
                        </m:ctrlPr>
                      </m:sSubPr>
                      <m:e>
                        <m:r>
                          <a:rPr lang="pt-BR" b="0" i="1" noProof="0" smtClean="0">
                            <a:latin typeface="Cambria Math" panose="02040503050406030204" pitchFamily="18" charset="0"/>
                            <a:ea typeface="Cambria Math" panose="02040503050406030204" pitchFamily="18" charset="0"/>
                          </a:rPr>
                          <m:t>𝑆</m:t>
                        </m:r>
                      </m:e>
                      <m:sub>
                        <m:r>
                          <a:rPr lang="pt-BR" b="0" i="1" noProof="0" smtClean="0">
                            <a:latin typeface="Cambria Math" panose="02040503050406030204" pitchFamily="18" charset="0"/>
                            <a:ea typeface="Cambria Math" panose="02040503050406030204" pitchFamily="18" charset="0"/>
                          </a:rPr>
                          <m:t>𝑖</m:t>
                        </m:r>
                      </m:sub>
                    </m:sSub>
                  </m:oMath>
                </a14:m>
                <a:endParaRPr lang="pt-BR" noProof="0" dirty="0"/>
              </a:p>
            </p:txBody>
          </p:sp>
        </mc:Choice>
        <mc:Fallback xmlns="">
          <p:sp>
            <p:nvSpPr>
              <p:cNvPr id="8" name="Content Placeholder 2">
                <a:extLst>
                  <a:ext uri="{FF2B5EF4-FFF2-40B4-BE49-F238E27FC236}">
                    <a16:creationId xmlns:a16="http://schemas.microsoft.com/office/drawing/2014/main" id="{3F147A20-461D-4E30-A2B0-9BAB785A31A2}"/>
                  </a:ext>
                </a:extLst>
              </p:cNvPr>
              <p:cNvSpPr>
                <a:spLocks noGrp="1" noRot="1" noChangeAspect="1" noMove="1" noResize="1" noEditPoints="1" noAdjustHandles="1" noChangeArrowheads="1" noChangeShapeType="1" noTextEdit="1"/>
              </p:cNvSpPr>
              <p:nvPr>
                <p:ph idx="1"/>
              </p:nvPr>
            </p:nvSpPr>
            <p:spPr>
              <a:xfrm>
                <a:off x="838199" y="1825625"/>
                <a:ext cx="10515600" cy="4667250"/>
              </a:xfrm>
              <a:blipFill>
                <a:blip r:embed="rId2"/>
                <a:stretch>
                  <a:fillRect l="-986" t="-1044" r="-1043" b="-261"/>
                </a:stretch>
              </a:blipFill>
            </p:spPr>
            <p:txBody>
              <a:bodyPr/>
              <a:lstStyle/>
              <a:p>
                <a:r>
                  <a:rPr lang="pt-BR">
                    <a:noFill/>
                  </a:rPr>
                  <a:t> </a:t>
                </a:r>
              </a:p>
            </p:txBody>
          </p:sp>
        </mc:Fallback>
      </mc:AlternateContent>
      <p:sp>
        <p:nvSpPr>
          <p:cNvPr id="2" name="Footer Placeholder 1">
            <a:extLst>
              <a:ext uri="{FF2B5EF4-FFF2-40B4-BE49-F238E27FC236}">
                <a16:creationId xmlns:a16="http://schemas.microsoft.com/office/drawing/2014/main" id="{8CFC6B56-F79F-4E7B-ABD0-95D2F1AAD718}"/>
              </a:ext>
            </a:extLst>
          </p:cNvPr>
          <p:cNvSpPr>
            <a:spLocks noGrp="1"/>
          </p:cNvSpPr>
          <p:nvPr>
            <p:ph type="ftr" sz="quarter" idx="11"/>
          </p:nvPr>
        </p:nvSpPr>
        <p:spPr/>
        <p:txBody>
          <a:bodyPr/>
          <a:lstStyle/>
          <a:p>
            <a:r>
              <a:rPr lang="pt-BR" dirty="0"/>
              <a:t>Robson Tigre </a:t>
            </a:r>
            <a:endParaRPr lang="en-US" dirty="0"/>
          </a:p>
        </p:txBody>
      </p:sp>
      <p:sp>
        <p:nvSpPr>
          <p:cNvPr id="3" name="Slide Number Placeholder 2">
            <a:extLst>
              <a:ext uri="{FF2B5EF4-FFF2-40B4-BE49-F238E27FC236}">
                <a16:creationId xmlns:a16="http://schemas.microsoft.com/office/drawing/2014/main" id="{140E0B8B-380C-4333-A9D4-91E0C784E431}"/>
              </a:ext>
            </a:extLst>
          </p:cNvPr>
          <p:cNvSpPr>
            <a:spLocks noGrp="1"/>
          </p:cNvSpPr>
          <p:nvPr>
            <p:ph type="sldNum" sz="quarter" idx="12"/>
          </p:nvPr>
        </p:nvSpPr>
        <p:spPr/>
        <p:txBody>
          <a:bodyPr/>
          <a:lstStyle/>
          <a:p>
            <a:fld id="{AF67EEE8-F201-4410-BA13-233EFB93B646}" type="slidenum">
              <a:rPr lang="pt-BR" smtClean="0"/>
              <a:t>3</a:t>
            </a:fld>
            <a:endParaRPr lang="pt-BR"/>
          </a:p>
        </p:txBody>
      </p:sp>
    </p:spTree>
    <p:extLst>
      <p:ext uri="{BB962C8B-B14F-4D97-AF65-F5344CB8AC3E}">
        <p14:creationId xmlns:p14="http://schemas.microsoft.com/office/powerpoint/2010/main" val="34948828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942A700-7874-493B-B371-50C749ADCF41}"/>
                  </a:ext>
                </a:extLst>
              </p:cNvPr>
              <p:cNvSpPr>
                <a:spLocks noGrp="1"/>
              </p:cNvSpPr>
              <p:nvPr>
                <p:ph idx="1"/>
              </p:nvPr>
            </p:nvSpPr>
            <p:spPr/>
            <p:txBody>
              <a:bodyPr>
                <a:normAutofit fontScale="92500" lnSpcReduction="10000"/>
              </a:bodyPr>
              <a:lstStyle/>
              <a:p>
                <a:pPr algn="just"/>
                <a:r>
                  <a:rPr lang="pt-BR" dirty="0"/>
                  <a:t>Denote como </a:t>
                </a:r>
                <a14:m>
                  <m:oMath xmlns:m="http://schemas.openxmlformats.org/officeDocument/2006/math">
                    <m:r>
                      <a:rPr lang="pt-BR" i="1">
                        <a:latin typeface="Cambria Math" panose="02040503050406030204" pitchFamily="18" charset="0"/>
                      </a:rPr>
                      <m:t>(</m:t>
                    </m:r>
                    <m:r>
                      <a:rPr lang="pt-BR" i="1">
                        <a:latin typeface="Cambria Math" panose="02040503050406030204" pitchFamily="18" charset="0"/>
                      </a:rPr>
                      <m:t>𝑟</m:t>
                    </m:r>
                    <m:r>
                      <a:rPr lang="pt-BR" i="1">
                        <a:latin typeface="Cambria Math" panose="02040503050406030204" pitchFamily="18" charset="0"/>
                      </a:rPr>
                      <m:t>,1−</m:t>
                    </m:r>
                    <m:r>
                      <a:rPr lang="pt-BR" i="1">
                        <a:latin typeface="Cambria Math" panose="02040503050406030204" pitchFamily="18" charset="0"/>
                      </a:rPr>
                      <m:t>𝑟</m:t>
                    </m:r>
                    <m:r>
                      <a:rPr lang="pt-BR" i="1">
                        <a:latin typeface="Cambria Math" panose="02040503050406030204" pitchFamily="18" charset="0"/>
                      </a:rPr>
                      <m:t>)</m:t>
                    </m:r>
                  </m:oMath>
                </a14:m>
                <a:r>
                  <a:rPr lang="pt-BR" dirty="0"/>
                  <a:t> a estratégia mista em que </a:t>
                </a:r>
                <a14:m>
                  <m:oMath xmlns:m="http://schemas.openxmlformats.org/officeDocument/2006/math">
                    <m:r>
                      <a:rPr lang="pt-BR" i="1">
                        <a:latin typeface="Cambria Math" panose="02040503050406030204" pitchFamily="18" charset="0"/>
                      </a:rPr>
                      <m:t>1</m:t>
                    </m:r>
                  </m:oMath>
                </a14:m>
                <a:r>
                  <a:rPr lang="pt-BR" dirty="0"/>
                  <a:t> joga </a:t>
                </a:r>
                <a14:m>
                  <m:oMath xmlns:m="http://schemas.openxmlformats.org/officeDocument/2006/math">
                    <m:r>
                      <a:rPr lang="pt-BR" i="1">
                        <a:latin typeface="Cambria Math" panose="02040503050406030204" pitchFamily="18" charset="0"/>
                      </a:rPr>
                      <m:t>𝐻𝑒𝑎𝑑𝑠</m:t>
                    </m:r>
                  </m:oMath>
                </a14:m>
                <a:r>
                  <a:rPr lang="pt-BR" dirty="0"/>
                  <a:t> com probabilidade </a:t>
                </a:r>
                <a14:m>
                  <m:oMath xmlns:m="http://schemas.openxmlformats.org/officeDocument/2006/math">
                    <m:r>
                      <a:rPr lang="pt-BR" i="1">
                        <a:latin typeface="Cambria Math" panose="02040503050406030204" pitchFamily="18" charset="0"/>
                      </a:rPr>
                      <m:t>𝑟</m:t>
                    </m:r>
                  </m:oMath>
                </a14:m>
                <a:r>
                  <a:rPr lang="pt-BR" dirty="0"/>
                  <a:t>. Para cada </a:t>
                </a:r>
                <a14:m>
                  <m:oMath xmlns:m="http://schemas.openxmlformats.org/officeDocument/2006/math">
                    <m:r>
                      <a:rPr lang="pt-BR" i="1">
                        <a:latin typeface="Cambria Math" panose="02040503050406030204" pitchFamily="18" charset="0"/>
                      </a:rPr>
                      <m:t>𝑞</m:t>
                    </m:r>
                    <m:r>
                      <a:rPr lang="pt-BR" i="1">
                        <a:latin typeface="Cambria Math" panose="02040503050406030204" pitchFamily="18" charset="0"/>
                      </a:rPr>
                      <m:t>∈</m:t>
                    </m:r>
                    <m:d>
                      <m:dPr>
                        <m:begChr m:val="["/>
                        <m:endChr m:val="]"/>
                        <m:ctrlPr>
                          <a:rPr lang="pt-BR" i="1">
                            <a:latin typeface="Cambria Math" panose="02040503050406030204" pitchFamily="18" charset="0"/>
                          </a:rPr>
                        </m:ctrlPr>
                      </m:dPr>
                      <m:e>
                        <m:r>
                          <a:rPr lang="pt-BR" i="1">
                            <a:latin typeface="Cambria Math" panose="02040503050406030204" pitchFamily="18" charset="0"/>
                          </a:rPr>
                          <m:t>0,1</m:t>
                        </m:r>
                      </m:e>
                    </m:d>
                  </m:oMath>
                </a14:m>
                <a:r>
                  <a:rPr lang="pt-BR" dirty="0"/>
                  <a:t>, podemos calcular </a:t>
                </a:r>
                <a14:m>
                  <m:oMath xmlns:m="http://schemas.openxmlformats.org/officeDocument/2006/math">
                    <m:sSup>
                      <m:sSupPr>
                        <m:ctrlPr>
                          <a:rPr lang="pt-BR" b="1" i="1">
                            <a:solidFill>
                              <a:srgbClr val="2778CA"/>
                            </a:solidFill>
                            <a:latin typeface="Cambria Math" panose="02040503050406030204" pitchFamily="18" charset="0"/>
                          </a:rPr>
                        </m:ctrlPr>
                      </m:sSupPr>
                      <m:e>
                        <m:r>
                          <a:rPr lang="pt-BR" b="1" i="1">
                            <a:solidFill>
                              <a:srgbClr val="2778CA"/>
                            </a:solidFill>
                            <a:latin typeface="Cambria Math" panose="02040503050406030204" pitchFamily="18" charset="0"/>
                          </a:rPr>
                          <m:t>𝒓</m:t>
                        </m:r>
                      </m:e>
                      <m:sup>
                        <m:r>
                          <a:rPr lang="pt-BR" b="1" i="1">
                            <a:solidFill>
                              <a:srgbClr val="2778CA"/>
                            </a:solidFill>
                            <a:latin typeface="Cambria Math" panose="02040503050406030204" pitchFamily="18" charset="0"/>
                          </a:rPr>
                          <m:t>∗</m:t>
                        </m:r>
                      </m:sup>
                    </m:sSup>
                    <m:d>
                      <m:dPr>
                        <m:ctrlPr>
                          <a:rPr lang="pt-BR" b="1" i="1">
                            <a:solidFill>
                              <a:srgbClr val="2778CA"/>
                            </a:solidFill>
                            <a:latin typeface="Cambria Math" panose="02040503050406030204" pitchFamily="18" charset="0"/>
                          </a:rPr>
                        </m:ctrlPr>
                      </m:dPr>
                      <m:e>
                        <m:r>
                          <a:rPr lang="pt-BR" b="1" i="1">
                            <a:solidFill>
                              <a:srgbClr val="2778CA"/>
                            </a:solidFill>
                            <a:latin typeface="Cambria Math" panose="02040503050406030204" pitchFamily="18" charset="0"/>
                          </a:rPr>
                          <m:t>𝒒</m:t>
                        </m:r>
                      </m:e>
                    </m:d>
                  </m:oMath>
                </a14:m>
                <a:r>
                  <a:rPr lang="pt-BR" b="1" dirty="0"/>
                  <a:t> </a:t>
                </a:r>
                <a:r>
                  <a:rPr lang="pt-BR" dirty="0"/>
                  <a:t>tal que </a:t>
                </a:r>
                <a14:m>
                  <m:oMath xmlns:m="http://schemas.openxmlformats.org/officeDocument/2006/math">
                    <m:r>
                      <a:rPr lang="pt-BR" i="1">
                        <a:latin typeface="Cambria Math" panose="02040503050406030204" pitchFamily="18" charset="0"/>
                      </a:rPr>
                      <m:t>(</m:t>
                    </m:r>
                    <m:r>
                      <a:rPr lang="pt-BR" i="1">
                        <a:latin typeface="Cambria Math" panose="02040503050406030204" pitchFamily="18" charset="0"/>
                      </a:rPr>
                      <m:t>𝑟</m:t>
                    </m:r>
                    <m:r>
                      <a:rPr lang="pt-BR" i="1">
                        <a:latin typeface="Cambria Math" panose="02040503050406030204" pitchFamily="18" charset="0"/>
                      </a:rPr>
                      <m:t>,1−</m:t>
                    </m:r>
                    <m:r>
                      <a:rPr lang="pt-BR" i="1">
                        <a:latin typeface="Cambria Math" panose="02040503050406030204" pitchFamily="18" charset="0"/>
                      </a:rPr>
                      <m:t>𝑟</m:t>
                    </m:r>
                    <m:r>
                      <a:rPr lang="pt-BR" i="1">
                        <a:latin typeface="Cambria Math" panose="02040503050406030204" pitchFamily="18" charset="0"/>
                      </a:rPr>
                      <m:t>)</m:t>
                    </m:r>
                  </m:oMath>
                </a14:m>
                <a:r>
                  <a:rPr lang="pt-BR" dirty="0"/>
                  <a:t> seja a</a:t>
                </a:r>
                <a:r>
                  <a:rPr lang="pt-BR" b="1" dirty="0"/>
                  <a:t> </a:t>
                </a:r>
                <a:r>
                  <a:rPr lang="pt-BR" b="1" dirty="0">
                    <a:solidFill>
                      <a:srgbClr val="2778CA"/>
                    </a:solidFill>
                  </a:rPr>
                  <a:t>melhor resposta de </a:t>
                </a:r>
                <a14:m>
                  <m:oMath xmlns:m="http://schemas.openxmlformats.org/officeDocument/2006/math">
                    <m:r>
                      <a:rPr lang="pt-BR" b="1" i="1">
                        <a:solidFill>
                          <a:srgbClr val="2778CA"/>
                        </a:solidFill>
                        <a:latin typeface="Cambria Math" panose="02040503050406030204" pitchFamily="18" charset="0"/>
                      </a:rPr>
                      <m:t>𝟏</m:t>
                    </m:r>
                  </m:oMath>
                </a14:m>
                <a:r>
                  <a:rPr lang="pt-BR" b="1" dirty="0">
                    <a:solidFill>
                      <a:srgbClr val="2778CA"/>
                    </a:solidFill>
                  </a:rPr>
                  <a:t> a </a:t>
                </a:r>
                <a14:m>
                  <m:oMath xmlns:m="http://schemas.openxmlformats.org/officeDocument/2006/math">
                    <m:r>
                      <a:rPr lang="pt-BR" b="1" i="1">
                        <a:solidFill>
                          <a:srgbClr val="2778CA"/>
                        </a:solidFill>
                        <a:latin typeface="Cambria Math" panose="02040503050406030204" pitchFamily="18" charset="0"/>
                      </a:rPr>
                      <m:t>(</m:t>
                    </m:r>
                    <m:r>
                      <a:rPr lang="pt-BR" b="1" i="1">
                        <a:solidFill>
                          <a:srgbClr val="2778CA"/>
                        </a:solidFill>
                        <a:latin typeface="Cambria Math" panose="02040503050406030204" pitchFamily="18" charset="0"/>
                      </a:rPr>
                      <m:t>𝒒</m:t>
                    </m:r>
                    <m:r>
                      <a:rPr lang="pt-BR" b="1" i="1">
                        <a:solidFill>
                          <a:srgbClr val="2778CA"/>
                        </a:solidFill>
                        <a:latin typeface="Cambria Math" panose="02040503050406030204" pitchFamily="18" charset="0"/>
                      </a:rPr>
                      <m:t>,</m:t>
                    </m:r>
                    <m:r>
                      <a:rPr lang="pt-BR" b="1" i="1">
                        <a:solidFill>
                          <a:srgbClr val="2778CA"/>
                        </a:solidFill>
                        <a:latin typeface="Cambria Math" panose="02040503050406030204" pitchFamily="18" charset="0"/>
                      </a:rPr>
                      <m:t>𝟏</m:t>
                    </m:r>
                    <m:r>
                      <a:rPr lang="pt-BR" b="1" i="1">
                        <a:solidFill>
                          <a:srgbClr val="2778CA"/>
                        </a:solidFill>
                        <a:latin typeface="Cambria Math" panose="02040503050406030204" pitchFamily="18" charset="0"/>
                      </a:rPr>
                      <m:t>−</m:t>
                    </m:r>
                    <m:r>
                      <a:rPr lang="pt-BR" b="1" i="1">
                        <a:solidFill>
                          <a:srgbClr val="2778CA"/>
                        </a:solidFill>
                        <a:latin typeface="Cambria Math" panose="02040503050406030204" pitchFamily="18" charset="0"/>
                      </a:rPr>
                      <m:t>𝒒</m:t>
                    </m:r>
                    <m:r>
                      <a:rPr lang="pt-BR" b="1" i="1">
                        <a:solidFill>
                          <a:srgbClr val="2778CA"/>
                        </a:solidFill>
                        <a:latin typeface="Cambria Math" panose="02040503050406030204" pitchFamily="18" charset="0"/>
                      </a:rPr>
                      <m:t>)</m:t>
                    </m:r>
                  </m:oMath>
                </a14:m>
                <a:r>
                  <a:rPr lang="pt-BR" b="1" dirty="0">
                    <a:solidFill>
                      <a:srgbClr val="2778CA"/>
                    </a:solidFill>
                  </a:rPr>
                  <a:t> de </a:t>
                </a:r>
                <a14:m>
                  <m:oMath xmlns:m="http://schemas.openxmlformats.org/officeDocument/2006/math">
                    <m:r>
                      <a:rPr lang="pt-BR" b="1" i="1">
                        <a:solidFill>
                          <a:srgbClr val="2778CA"/>
                        </a:solidFill>
                        <a:latin typeface="Cambria Math" panose="02040503050406030204" pitchFamily="18" charset="0"/>
                      </a:rPr>
                      <m:t>𝟐</m:t>
                    </m:r>
                  </m:oMath>
                </a14:m>
                <a:r>
                  <a:rPr lang="pt-BR" dirty="0"/>
                  <a:t>.</a:t>
                </a:r>
              </a:p>
              <a:p>
                <a:pPr algn="just"/>
                <a:endParaRPr lang="pt-BR" dirty="0"/>
              </a:p>
              <a:p>
                <a:pPr algn="just"/>
                <a:r>
                  <a:rPr lang="pt-BR" dirty="0"/>
                  <a:t>Payoff esperado de </a:t>
                </a:r>
                <a14:m>
                  <m:oMath xmlns:m="http://schemas.openxmlformats.org/officeDocument/2006/math">
                    <m:r>
                      <a:rPr lang="pt-BR" i="1">
                        <a:latin typeface="Cambria Math" panose="02040503050406030204" pitchFamily="18" charset="0"/>
                      </a:rPr>
                      <m:t>1</m:t>
                    </m:r>
                  </m:oMath>
                </a14:m>
                <a:r>
                  <a:rPr lang="pt-BR" dirty="0"/>
                  <a:t> por jogar </a:t>
                </a:r>
                <a14:m>
                  <m:oMath xmlns:m="http://schemas.openxmlformats.org/officeDocument/2006/math">
                    <m:r>
                      <a:rPr lang="pt-BR" i="1">
                        <a:latin typeface="Cambria Math" panose="02040503050406030204" pitchFamily="18" charset="0"/>
                      </a:rPr>
                      <m:t>(</m:t>
                    </m:r>
                    <m:r>
                      <a:rPr lang="pt-BR" i="1">
                        <a:latin typeface="Cambria Math" panose="02040503050406030204" pitchFamily="18" charset="0"/>
                      </a:rPr>
                      <m:t>𝑟</m:t>
                    </m:r>
                    <m:r>
                      <a:rPr lang="pt-BR" i="1">
                        <a:latin typeface="Cambria Math" panose="02040503050406030204" pitchFamily="18" charset="0"/>
                      </a:rPr>
                      <m:t>,1−</m:t>
                    </m:r>
                    <m:r>
                      <a:rPr lang="pt-BR" i="1">
                        <a:latin typeface="Cambria Math" panose="02040503050406030204" pitchFamily="18" charset="0"/>
                      </a:rPr>
                      <m:t>𝑟</m:t>
                    </m:r>
                    <m:r>
                      <a:rPr lang="pt-BR" i="1">
                        <a:latin typeface="Cambria Math" panose="02040503050406030204" pitchFamily="18" charset="0"/>
                      </a:rPr>
                      <m:t>)</m:t>
                    </m:r>
                  </m:oMath>
                </a14:m>
                <a:r>
                  <a:rPr lang="pt-BR" dirty="0"/>
                  <a:t> quando </a:t>
                </a:r>
                <a14:m>
                  <m:oMath xmlns:m="http://schemas.openxmlformats.org/officeDocument/2006/math">
                    <m:r>
                      <a:rPr lang="pt-BR" i="1">
                        <a:latin typeface="Cambria Math" panose="02040503050406030204" pitchFamily="18" charset="0"/>
                      </a:rPr>
                      <m:t>2</m:t>
                    </m:r>
                  </m:oMath>
                </a14:m>
                <a:r>
                  <a:rPr lang="pt-BR" dirty="0"/>
                  <a:t> joga </a:t>
                </a:r>
                <a14:m>
                  <m:oMath xmlns:m="http://schemas.openxmlformats.org/officeDocument/2006/math">
                    <m:d>
                      <m:dPr>
                        <m:ctrlPr>
                          <a:rPr lang="pt-BR" i="1">
                            <a:latin typeface="Cambria Math" panose="02040503050406030204" pitchFamily="18" charset="0"/>
                          </a:rPr>
                        </m:ctrlPr>
                      </m:dPr>
                      <m:e>
                        <m:r>
                          <a:rPr lang="pt-BR" i="1">
                            <a:latin typeface="Cambria Math" panose="02040503050406030204" pitchFamily="18" charset="0"/>
                          </a:rPr>
                          <m:t>𝑞</m:t>
                        </m:r>
                        <m:r>
                          <a:rPr lang="pt-BR" i="1">
                            <a:latin typeface="Cambria Math" panose="02040503050406030204" pitchFamily="18" charset="0"/>
                          </a:rPr>
                          <m:t>,1−</m:t>
                        </m:r>
                        <m:r>
                          <a:rPr lang="pt-BR" i="1">
                            <a:latin typeface="Cambria Math" panose="02040503050406030204" pitchFamily="18" charset="0"/>
                          </a:rPr>
                          <m:t>𝑞</m:t>
                        </m:r>
                      </m:e>
                    </m:d>
                  </m:oMath>
                </a14:m>
                <a:r>
                  <a:rPr lang="pt-BR" dirty="0"/>
                  <a:t>:</a:t>
                </a:r>
              </a:p>
              <a:p>
                <a:pPr algn="just"/>
                <a:endParaRPr lang="pt-BR" dirty="0"/>
              </a:p>
              <a:p>
                <a:pPr marL="0" indent="0" algn="just">
                  <a:lnSpc>
                    <a:spcPct val="150000"/>
                  </a:lnSpc>
                  <a:buNone/>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𝑟</m:t>
                      </m:r>
                      <m:d>
                        <m:dPr>
                          <m:begChr m:val="["/>
                          <m:endChr m:val="]"/>
                          <m:ctrlPr>
                            <a:rPr lang="pt-BR" i="1">
                              <a:latin typeface="Cambria Math" panose="02040503050406030204" pitchFamily="18" charset="0"/>
                            </a:rPr>
                          </m:ctrlPr>
                        </m:dPr>
                        <m:e>
                          <m:r>
                            <a:rPr lang="pt-BR" i="1">
                              <a:latin typeface="Cambria Math" panose="02040503050406030204" pitchFamily="18" charset="0"/>
                            </a:rPr>
                            <m:t>𝑞</m:t>
                          </m:r>
                          <m:r>
                            <a:rPr lang="pt-BR" i="1">
                              <a:latin typeface="Cambria Math" panose="02040503050406030204" pitchFamily="18" charset="0"/>
                            </a:rPr>
                            <m:t>⋅</m:t>
                          </m:r>
                          <m:d>
                            <m:dPr>
                              <m:ctrlPr>
                                <a:rPr lang="pt-BR" i="1">
                                  <a:latin typeface="Cambria Math" panose="02040503050406030204" pitchFamily="18" charset="0"/>
                                </a:rPr>
                              </m:ctrlPr>
                            </m:dPr>
                            <m:e>
                              <m:r>
                                <a:rPr lang="pt-BR" i="1">
                                  <a:latin typeface="Cambria Math" panose="02040503050406030204" pitchFamily="18" charset="0"/>
                                </a:rPr>
                                <m:t>−1</m:t>
                              </m:r>
                            </m:e>
                          </m:d>
                          <m:r>
                            <a:rPr lang="pt-BR" i="1">
                              <a:latin typeface="Cambria Math" panose="02040503050406030204" pitchFamily="18" charset="0"/>
                            </a:rPr>
                            <m:t>+</m:t>
                          </m:r>
                          <m:d>
                            <m:dPr>
                              <m:ctrlPr>
                                <a:rPr lang="pt-BR" i="1">
                                  <a:latin typeface="Cambria Math" panose="02040503050406030204" pitchFamily="18" charset="0"/>
                                </a:rPr>
                              </m:ctrlPr>
                            </m:dPr>
                            <m:e>
                              <m:r>
                                <a:rPr lang="pt-BR" i="1">
                                  <a:latin typeface="Cambria Math" panose="02040503050406030204" pitchFamily="18" charset="0"/>
                                </a:rPr>
                                <m:t>1−</m:t>
                              </m:r>
                              <m:r>
                                <a:rPr lang="pt-BR" i="1">
                                  <a:latin typeface="Cambria Math" panose="02040503050406030204" pitchFamily="18" charset="0"/>
                                </a:rPr>
                                <m:t>𝑞</m:t>
                              </m:r>
                            </m:e>
                          </m:d>
                          <m:r>
                            <a:rPr lang="pt-BR" i="1">
                              <a:latin typeface="Cambria Math" panose="02040503050406030204" pitchFamily="18" charset="0"/>
                            </a:rPr>
                            <m:t>⋅1</m:t>
                          </m:r>
                        </m:e>
                      </m:d>
                      <m:r>
                        <a:rPr lang="pt-BR" i="1">
                          <a:latin typeface="Cambria Math" panose="02040503050406030204" pitchFamily="18" charset="0"/>
                        </a:rPr>
                        <m:t>+</m:t>
                      </m:r>
                      <m:d>
                        <m:dPr>
                          <m:ctrlPr>
                            <a:rPr lang="pt-BR" i="1">
                              <a:latin typeface="Cambria Math" panose="02040503050406030204" pitchFamily="18" charset="0"/>
                            </a:rPr>
                          </m:ctrlPr>
                        </m:dPr>
                        <m:e>
                          <m:r>
                            <a:rPr lang="pt-BR" i="1">
                              <a:latin typeface="Cambria Math" panose="02040503050406030204" pitchFamily="18" charset="0"/>
                            </a:rPr>
                            <m:t>1−</m:t>
                          </m:r>
                          <m:r>
                            <a:rPr lang="pt-BR" i="1">
                              <a:latin typeface="Cambria Math" panose="02040503050406030204" pitchFamily="18" charset="0"/>
                            </a:rPr>
                            <m:t>𝑟</m:t>
                          </m:r>
                        </m:e>
                      </m:d>
                      <m:d>
                        <m:dPr>
                          <m:begChr m:val="["/>
                          <m:endChr m:val="]"/>
                          <m:ctrlPr>
                            <a:rPr lang="pt-BR" i="1">
                              <a:latin typeface="Cambria Math" panose="02040503050406030204" pitchFamily="18" charset="0"/>
                            </a:rPr>
                          </m:ctrlPr>
                        </m:dPr>
                        <m:e>
                          <m:r>
                            <a:rPr lang="pt-BR" i="1">
                              <a:latin typeface="Cambria Math" panose="02040503050406030204" pitchFamily="18" charset="0"/>
                            </a:rPr>
                            <m:t>𝑞</m:t>
                          </m:r>
                          <m:r>
                            <a:rPr lang="pt-BR" i="1">
                              <a:latin typeface="Cambria Math" panose="02040503050406030204" pitchFamily="18" charset="0"/>
                            </a:rPr>
                            <m:t>⋅1+</m:t>
                          </m:r>
                          <m:d>
                            <m:dPr>
                              <m:ctrlPr>
                                <a:rPr lang="pt-BR" i="1">
                                  <a:latin typeface="Cambria Math" panose="02040503050406030204" pitchFamily="18" charset="0"/>
                                </a:rPr>
                              </m:ctrlPr>
                            </m:dPr>
                            <m:e>
                              <m:r>
                                <a:rPr lang="pt-BR" i="1">
                                  <a:latin typeface="Cambria Math" panose="02040503050406030204" pitchFamily="18" charset="0"/>
                                </a:rPr>
                                <m:t>1−</m:t>
                              </m:r>
                              <m:r>
                                <a:rPr lang="pt-BR" i="1">
                                  <a:latin typeface="Cambria Math" panose="02040503050406030204" pitchFamily="18" charset="0"/>
                                </a:rPr>
                                <m:t>𝑞</m:t>
                              </m:r>
                            </m:e>
                          </m:d>
                          <m:r>
                            <a:rPr lang="pt-BR" i="1">
                              <a:latin typeface="Cambria Math" panose="02040503050406030204" pitchFamily="18" charset="0"/>
                            </a:rPr>
                            <m:t>⋅</m:t>
                          </m:r>
                          <m:d>
                            <m:dPr>
                              <m:ctrlPr>
                                <a:rPr lang="pt-BR" i="1">
                                  <a:latin typeface="Cambria Math" panose="02040503050406030204" pitchFamily="18" charset="0"/>
                                </a:rPr>
                              </m:ctrlPr>
                            </m:dPr>
                            <m:e>
                              <m:r>
                                <a:rPr lang="pt-BR" i="1">
                                  <a:latin typeface="Cambria Math" panose="02040503050406030204" pitchFamily="18" charset="0"/>
                                </a:rPr>
                                <m:t>−1</m:t>
                              </m:r>
                            </m:e>
                          </m:d>
                        </m:e>
                      </m:d>
                    </m:oMath>
                  </m:oMathPara>
                </a14:m>
                <a:endParaRPr lang="pt-BR" dirty="0"/>
              </a:p>
              <a:p>
                <a:pPr marL="0" indent="0" algn="just">
                  <a:lnSpc>
                    <a:spcPct val="150000"/>
                  </a:lnSpc>
                  <a:buNone/>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m:t>
                      </m:r>
                      <m:r>
                        <a:rPr lang="pt-BR" i="1">
                          <a:latin typeface="Cambria Math" panose="02040503050406030204" pitchFamily="18" charset="0"/>
                        </a:rPr>
                        <m:t>𝑟𝑞</m:t>
                      </m:r>
                      <m:r>
                        <a:rPr lang="pt-BR" i="1">
                          <a:latin typeface="Cambria Math" panose="02040503050406030204" pitchFamily="18" charset="0"/>
                        </a:rPr>
                        <m:t>⋅</m:t>
                      </m:r>
                      <m:d>
                        <m:dPr>
                          <m:ctrlPr>
                            <a:rPr lang="pt-BR" i="1">
                              <a:latin typeface="Cambria Math" panose="02040503050406030204" pitchFamily="18" charset="0"/>
                            </a:rPr>
                          </m:ctrlPr>
                        </m:dPr>
                        <m:e>
                          <m:r>
                            <a:rPr lang="pt-BR" i="1">
                              <a:latin typeface="Cambria Math" panose="02040503050406030204" pitchFamily="18" charset="0"/>
                            </a:rPr>
                            <m:t>−1</m:t>
                          </m:r>
                        </m:e>
                      </m:d>
                      <m:r>
                        <a:rPr lang="pt-BR" i="1">
                          <a:latin typeface="Cambria Math" panose="02040503050406030204" pitchFamily="18" charset="0"/>
                        </a:rPr>
                        <m:t>+</m:t>
                      </m:r>
                      <m:r>
                        <a:rPr lang="pt-BR" i="1">
                          <a:latin typeface="Cambria Math" panose="02040503050406030204" pitchFamily="18" charset="0"/>
                        </a:rPr>
                        <m:t>𝑟</m:t>
                      </m:r>
                      <m:d>
                        <m:dPr>
                          <m:ctrlPr>
                            <a:rPr lang="pt-BR" i="1">
                              <a:latin typeface="Cambria Math" panose="02040503050406030204" pitchFamily="18" charset="0"/>
                            </a:rPr>
                          </m:ctrlPr>
                        </m:dPr>
                        <m:e>
                          <m:r>
                            <a:rPr lang="pt-BR" i="1">
                              <a:latin typeface="Cambria Math" panose="02040503050406030204" pitchFamily="18" charset="0"/>
                            </a:rPr>
                            <m:t>1−</m:t>
                          </m:r>
                          <m:r>
                            <a:rPr lang="pt-BR" i="1">
                              <a:latin typeface="Cambria Math" panose="02040503050406030204" pitchFamily="18" charset="0"/>
                            </a:rPr>
                            <m:t>𝑞</m:t>
                          </m:r>
                        </m:e>
                      </m:d>
                      <m:r>
                        <a:rPr lang="pt-BR" i="1">
                          <a:latin typeface="Cambria Math" panose="02040503050406030204" pitchFamily="18" charset="0"/>
                        </a:rPr>
                        <m:t>⋅1+</m:t>
                      </m:r>
                      <m:d>
                        <m:dPr>
                          <m:ctrlPr>
                            <a:rPr lang="pt-BR" i="1">
                              <a:latin typeface="Cambria Math" panose="02040503050406030204" pitchFamily="18" charset="0"/>
                            </a:rPr>
                          </m:ctrlPr>
                        </m:dPr>
                        <m:e>
                          <m:r>
                            <a:rPr lang="pt-BR" i="1">
                              <a:latin typeface="Cambria Math" panose="02040503050406030204" pitchFamily="18" charset="0"/>
                            </a:rPr>
                            <m:t>1−</m:t>
                          </m:r>
                          <m:r>
                            <a:rPr lang="pt-BR" i="1">
                              <a:latin typeface="Cambria Math" panose="02040503050406030204" pitchFamily="18" charset="0"/>
                            </a:rPr>
                            <m:t>𝑟</m:t>
                          </m:r>
                        </m:e>
                      </m:d>
                      <m:r>
                        <a:rPr lang="pt-BR" i="1">
                          <a:latin typeface="Cambria Math" panose="02040503050406030204" pitchFamily="18" charset="0"/>
                        </a:rPr>
                        <m:t>𝑞</m:t>
                      </m:r>
                      <m:r>
                        <a:rPr lang="pt-BR" i="1">
                          <a:latin typeface="Cambria Math" panose="02040503050406030204" pitchFamily="18" charset="0"/>
                        </a:rPr>
                        <m:t>⋅1+</m:t>
                      </m:r>
                      <m:d>
                        <m:dPr>
                          <m:ctrlPr>
                            <a:rPr lang="pt-BR" i="1">
                              <a:latin typeface="Cambria Math" panose="02040503050406030204" pitchFamily="18" charset="0"/>
                            </a:rPr>
                          </m:ctrlPr>
                        </m:dPr>
                        <m:e>
                          <m:r>
                            <a:rPr lang="pt-BR" i="1">
                              <a:latin typeface="Cambria Math" panose="02040503050406030204" pitchFamily="18" charset="0"/>
                            </a:rPr>
                            <m:t>1−</m:t>
                          </m:r>
                          <m:r>
                            <a:rPr lang="pt-BR" i="1">
                              <a:latin typeface="Cambria Math" panose="02040503050406030204" pitchFamily="18" charset="0"/>
                            </a:rPr>
                            <m:t>𝑟</m:t>
                          </m:r>
                        </m:e>
                      </m:d>
                      <m:d>
                        <m:dPr>
                          <m:ctrlPr>
                            <a:rPr lang="pt-BR" i="1">
                              <a:latin typeface="Cambria Math" panose="02040503050406030204" pitchFamily="18" charset="0"/>
                            </a:rPr>
                          </m:ctrlPr>
                        </m:dPr>
                        <m:e>
                          <m:r>
                            <a:rPr lang="pt-BR" i="1">
                              <a:latin typeface="Cambria Math" panose="02040503050406030204" pitchFamily="18" charset="0"/>
                            </a:rPr>
                            <m:t>1−</m:t>
                          </m:r>
                          <m:r>
                            <a:rPr lang="pt-BR" i="1">
                              <a:latin typeface="Cambria Math" panose="02040503050406030204" pitchFamily="18" charset="0"/>
                            </a:rPr>
                            <m:t>𝑞</m:t>
                          </m:r>
                        </m:e>
                      </m:d>
                      <m:r>
                        <a:rPr lang="pt-BR" i="1">
                          <a:latin typeface="Cambria Math" panose="02040503050406030204" pitchFamily="18" charset="0"/>
                        </a:rPr>
                        <m:t>⋅</m:t>
                      </m:r>
                      <m:d>
                        <m:dPr>
                          <m:ctrlPr>
                            <a:rPr lang="pt-BR" i="1">
                              <a:latin typeface="Cambria Math" panose="02040503050406030204" pitchFamily="18" charset="0"/>
                            </a:rPr>
                          </m:ctrlPr>
                        </m:dPr>
                        <m:e>
                          <m:r>
                            <a:rPr lang="pt-BR" i="1">
                              <a:latin typeface="Cambria Math" panose="02040503050406030204" pitchFamily="18" charset="0"/>
                            </a:rPr>
                            <m:t>−1</m:t>
                          </m:r>
                        </m:e>
                      </m:d>
                    </m:oMath>
                  </m:oMathPara>
                </a14:m>
                <a:endParaRPr lang="pt-BR" dirty="0"/>
              </a:p>
              <a:p>
                <a:pPr marL="0" indent="0" algn="just">
                  <a:lnSpc>
                    <a:spcPct val="150000"/>
                  </a:lnSpc>
                  <a:buNone/>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m:t>
                      </m:r>
                      <m:d>
                        <m:dPr>
                          <m:ctrlPr>
                            <a:rPr lang="pt-BR" i="1">
                              <a:latin typeface="Cambria Math" panose="02040503050406030204" pitchFamily="18" charset="0"/>
                            </a:rPr>
                          </m:ctrlPr>
                        </m:dPr>
                        <m:e>
                          <m:r>
                            <a:rPr lang="pt-BR" i="1">
                              <a:latin typeface="Cambria Math" panose="02040503050406030204" pitchFamily="18" charset="0"/>
                            </a:rPr>
                            <m:t>2</m:t>
                          </m:r>
                          <m:r>
                            <a:rPr lang="pt-BR" i="1">
                              <a:latin typeface="Cambria Math" panose="02040503050406030204" pitchFamily="18" charset="0"/>
                            </a:rPr>
                            <m:t>𝑞</m:t>
                          </m:r>
                          <m:r>
                            <a:rPr lang="pt-BR" i="1">
                              <a:latin typeface="Cambria Math" panose="02040503050406030204" pitchFamily="18" charset="0"/>
                            </a:rPr>
                            <m:t>−1</m:t>
                          </m:r>
                        </m:e>
                      </m:d>
                      <m:r>
                        <a:rPr lang="pt-BR" i="1">
                          <a:latin typeface="Cambria Math" panose="02040503050406030204" pitchFamily="18" charset="0"/>
                        </a:rPr>
                        <m:t>+</m:t>
                      </m:r>
                      <m:r>
                        <a:rPr lang="pt-BR" i="1">
                          <a:latin typeface="Cambria Math" panose="02040503050406030204" pitchFamily="18" charset="0"/>
                        </a:rPr>
                        <m:t>𝑟</m:t>
                      </m:r>
                      <m:r>
                        <a:rPr lang="pt-BR" i="1">
                          <a:latin typeface="Cambria Math" panose="02040503050406030204" pitchFamily="18" charset="0"/>
                        </a:rPr>
                        <m:t>(2−4</m:t>
                      </m:r>
                      <m:r>
                        <a:rPr lang="pt-BR" i="1">
                          <a:latin typeface="Cambria Math" panose="02040503050406030204" pitchFamily="18" charset="0"/>
                        </a:rPr>
                        <m:t>𝑞</m:t>
                      </m:r>
                      <m:r>
                        <a:rPr lang="pt-BR" i="1">
                          <a:latin typeface="Cambria Math" panose="02040503050406030204" pitchFamily="18" charset="0"/>
                        </a:rPr>
                        <m:t>)</m:t>
                      </m:r>
                    </m:oMath>
                  </m:oMathPara>
                </a14:m>
                <a:endParaRPr lang="pt-BR" dirty="0"/>
              </a:p>
              <a:p>
                <a:pPr marL="0" indent="0" algn="just">
                  <a:buNone/>
                </a:pPr>
                <a:endParaRPr lang="pt-BR" dirty="0"/>
              </a:p>
            </p:txBody>
          </p:sp>
        </mc:Choice>
        <mc:Fallback xmlns="">
          <p:sp>
            <p:nvSpPr>
              <p:cNvPr id="3" name="Content Placeholder 2">
                <a:extLst>
                  <a:ext uri="{FF2B5EF4-FFF2-40B4-BE49-F238E27FC236}">
                    <a16:creationId xmlns:a16="http://schemas.microsoft.com/office/drawing/2014/main" id="{A942A700-7874-493B-B371-50C749ADCF41}"/>
                  </a:ext>
                </a:extLst>
              </p:cNvPr>
              <p:cNvSpPr>
                <a:spLocks noGrp="1" noRot="1" noChangeAspect="1" noMove="1" noResize="1" noEditPoints="1" noAdjustHandles="1" noChangeArrowheads="1" noChangeShapeType="1" noTextEdit="1"/>
              </p:cNvSpPr>
              <p:nvPr>
                <p:ph idx="1"/>
              </p:nvPr>
            </p:nvSpPr>
            <p:spPr>
              <a:blipFill>
                <a:blip r:embed="rId2"/>
                <a:stretch>
                  <a:fillRect l="-928" t="-2801" r="-986"/>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BEC2B8F4-BCA8-4CF6-8F4E-F02E06D5FD31}"/>
              </a:ext>
            </a:extLst>
          </p:cNvPr>
          <p:cNvSpPr>
            <a:spLocks noGrp="1"/>
          </p:cNvSpPr>
          <p:nvPr>
            <p:ph type="title"/>
          </p:nvPr>
        </p:nvSpPr>
        <p:spPr>
          <a:xfrm>
            <a:off x="838200" y="365125"/>
            <a:ext cx="10515600" cy="1325563"/>
          </a:xfrm>
        </p:spPr>
        <p:txBody>
          <a:bodyPr/>
          <a:lstStyle/>
          <a:p>
            <a:r>
              <a:rPr lang="pt-BR" b="1" i="1" noProof="0" dirty="0"/>
              <a:t>Matching Pennies</a:t>
            </a:r>
            <a:endParaRPr lang="pt-BR" sz="2200" b="1" noProof="0"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65FE8692-74BE-4C90-AD20-A2A2A7B7687B}"/>
                  </a:ext>
                </a:extLst>
              </p:cNvPr>
              <p:cNvSpPr txBox="1"/>
              <p:nvPr/>
            </p:nvSpPr>
            <p:spPr>
              <a:xfrm>
                <a:off x="8177349" y="5447211"/>
                <a:ext cx="161979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m:t>
                      </m:r>
                      <m:r>
                        <a:rPr lang="en-US" sz="2400" b="0" i="1" dirty="0" smtClean="0">
                          <a:latin typeface="Cambria Math" panose="02040503050406030204" pitchFamily="18" charset="0"/>
                        </a:rPr>
                        <m:t>1.3.1</m:t>
                      </m:r>
                      <m:r>
                        <a:rPr lang="en-US" sz="2400" i="1" dirty="0" smtClean="0">
                          <a:latin typeface="Cambria Math" panose="02040503050406030204" pitchFamily="18" charset="0"/>
                        </a:rPr>
                        <m:t>)</m:t>
                      </m:r>
                    </m:oMath>
                  </m:oMathPara>
                </a14:m>
                <a:endParaRPr lang="pt-BR" sz="2400" dirty="0"/>
              </a:p>
            </p:txBody>
          </p:sp>
        </mc:Choice>
        <mc:Fallback xmlns="">
          <p:sp>
            <p:nvSpPr>
              <p:cNvPr id="2" name="TextBox 1">
                <a:extLst>
                  <a:ext uri="{FF2B5EF4-FFF2-40B4-BE49-F238E27FC236}">
                    <a16:creationId xmlns:a16="http://schemas.microsoft.com/office/drawing/2014/main" id="{65FE8692-74BE-4C90-AD20-A2A2A7B7687B}"/>
                  </a:ext>
                </a:extLst>
              </p:cNvPr>
              <p:cNvSpPr txBox="1">
                <a:spLocks noRot="1" noChangeAspect="1" noMove="1" noResize="1" noEditPoints="1" noAdjustHandles="1" noChangeArrowheads="1" noChangeShapeType="1" noTextEdit="1"/>
              </p:cNvSpPr>
              <p:nvPr/>
            </p:nvSpPr>
            <p:spPr>
              <a:xfrm>
                <a:off x="8177349" y="5447211"/>
                <a:ext cx="1619794" cy="461665"/>
              </a:xfrm>
              <a:prstGeom prst="rect">
                <a:avLst/>
              </a:prstGeom>
              <a:blipFill>
                <a:blip r:embed="rId3"/>
                <a:stretch>
                  <a:fillRect b="-18667"/>
                </a:stretch>
              </a:blipFill>
            </p:spPr>
            <p:txBody>
              <a:bodyPr/>
              <a:lstStyle/>
              <a:p>
                <a:r>
                  <a:rPr lang="pt-BR">
                    <a:noFill/>
                  </a:rPr>
                  <a:t> </a:t>
                </a:r>
              </a:p>
            </p:txBody>
          </p:sp>
        </mc:Fallback>
      </mc:AlternateContent>
      <p:sp>
        <p:nvSpPr>
          <p:cNvPr id="5" name="Rectangle 4">
            <a:extLst>
              <a:ext uri="{FF2B5EF4-FFF2-40B4-BE49-F238E27FC236}">
                <a16:creationId xmlns:a16="http://schemas.microsoft.com/office/drawing/2014/main" id="{F08E9B3A-8B95-4E5E-B01F-8B05B97922EA}"/>
              </a:ext>
            </a:extLst>
          </p:cNvPr>
          <p:cNvSpPr/>
          <p:nvPr/>
        </p:nvSpPr>
        <p:spPr>
          <a:xfrm>
            <a:off x="1319349" y="4833257"/>
            <a:ext cx="9901645" cy="134370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Right Brace 5">
            <a:extLst>
              <a:ext uri="{FF2B5EF4-FFF2-40B4-BE49-F238E27FC236}">
                <a16:creationId xmlns:a16="http://schemas.microsoft.com/office/drawing/2014/main" id="{F3A7FD96-71CC-41F1-8F7B-554E9C4D5642}"/>
              </a:ext>
            </a:extLst>
          </p:cNvPr>
          <p:cNvSpPr/>
          <p:nvPr/>
        </p:nvSpPr>
        <p:spPr>
          <a:xfrm rot="5400000">
            <a:off x="3681896" y="3514990"/>
            <a:ext cx="424938" cy="3020788"/>
          </a:xfrm>
          <a:prstGeom prst="rightBrace">
            <a:avLst>
              <a:gd name="adj1" fmla="val 63281"/>
              <a:gd name="adj2" fmla="val 50000"/>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8506530-6EEE-4A26-B56D-47FB034932FA}"/>
                  </a:ext>
                </a:extLst>
              </p:cNvPr>
              <p:cNvSpPr txBox="1"/>
              <p:nvPr/>
            </p:nvSpPr>
            <p:spPr>
              <a:xfrm>
                <a:off x="2155372" y="5398915"/>
                <a:ext cx="3758836" cy="369332"/>
              </a:xfrm>
              <a:prstGeom prst="rect">
                <a:avLst/>
              </a:prstGeom>
              <a:noFill/>
            </p:spPr>
            <p:txBody>
              <a:bodyPr wrap="square" rtlCol="0">
                <a:spAutoFit/>
              </a:bodyPr>
              <a:lstStyle/>
              <a:p>
                <a:r>
                  <a:rPr lang="pt-BR" dirty="0"/>
                  <a:t>Payoff esperado de 1 ao jogar </a:t>
                </a:r>
                <a14:m>
                  <m:oMath xmlns:m="http://schemas.openxmlformats.org/officeDocument/2006/math">
                    <m:r>
                      <a:rPr lang="pt-BR" i="1" dirty="0" smtClean="0">
                        <a:latin typeface="Cambria Math" panose="02040503050406030204" pitchFamily="18" charset="0"/>
                      </a:rPr>
                      <m:t>𝐻𝑒𝑎𝑑𝑠</m:t>
                    </m:r>
                  </m:oMath>
                </a14:m>
                <a:endParaRPr lang="pt-BR" dirty="0"/>
              </a:p>
            </p:txBody>
          </p:sp>
        </mc:Choice>
        <mc:Fallback xmlns="">
          <p:sp>
            <p:nvSpPr>
              <p:cNvPr id="7" name="TextBox 6">
                <a:extLst>
                  <a:ext uri="{FF2B5EF4-FFF2-40B4-BE49-F238E27FC236}">
                    <a16:creationId xmlns:a16="http://schemas.microsoft.com/office/drawing/2014/main" id="{E8506530-6EEE-4A26-B56D-47FB034932FA}"/>
                  </a:ext>
                </a:extLst>
              </p:cNvPr>
              <p:cNvSpPr txBox="1">
                <a:spLocks noRot="1" noChangeAspect="1" noMove="1" noResize="1" noEditPoints="1" noAdjustHandles="1" noChangeArrowheads="1" noChangeShapeType="1" noTextEdit="1"/>
              </p:cNvSpPr>
              <p:nvPr/>
            </p:nvSpPr>
            <p:spPr>
              <a:xfrm>
                <a:off x="2155372" y="5398915"/>
                <a:ext cx="3758836" cy="369332"/>
              </a:xfrm>
              <a:prstGeom prst="rect">
                <a:avLst/>
              </a:prstGeom>
              <a:blipFill>
                <a:blip r:embed="rId4"/>
                <a:stretch>
                  <a:fillRect l="-1461" t="-10000" b="-26667"/>
                </a:stretch>
              </a:blipFill>
            </p:spPr>
            <p:txBody>
              <a:bodyPr/>
              <a:lstStyle/>
              <a:p>
                <a:r>
                  <a:rPr lang="pt-BR">
                    <a:noFill/>
                  </a:rPr>
                  <a:t> </a:t>
                </a:r>
              </a:p>
            </p:txBody>
          </p:sp>
        </mc:Fallback>
      </mc:AlternateContent>
      <p:sp>
        <p:nvSpPr>
          <p:cNvPr id="8" name="Right Brace 7">
            <a:extLst>
              <a:ext uri="{FF2B5EF4-FFF2-40B4-BE49-F238E27FC236}">
                <a16:creationId xmlns:a16="http://schemas.microsoft.com/office/drawing/2014/main" id="{87CA986B-6042-4DD1-BB9B-C6488BD882CF}"/>
              </a:ext>
            </a:extLst>
          </p:cNvPr>
          <p:cNvSpPr/>
          <p:nvPr/>
        </p:nvSpPr>
        <p:spPr>
          <a:xfrm rot="5400000">
            <a:off x="8312679" y="3608441"/>
            <a:ext cx="424938" cy="3020788"/>
          </a:xfrm>
          <a:prstGeom prst="rightBrace">
            <a:avLst>
              <a:gd name="adj1" fmla="val 63281"/>
              <a:gd name="adj2" fmla="val 50000"/>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20C0973-650C-4969-B821-611AB998DC48}"/>
                  </a:ext>
                </a:extLst>
              </p:cNvPr>
              <p:cNvSpPr txBox="1"/>
              <p:nvPr/>
            </p:nvSpPr>
            <p:spPr>
              <a:xfrm>
                <a:off x="6786155" y="5492366"/>
                <a:ext cx="4257946" cy="369332"/>
              </a:xfrm>
              <a:prstGeom prst="rect">
                <a:avLst/>
              </a:prstGeom>
              <a:noFill/>
            </p:spPr>
            <p:txBody>
              <a:bodyPr wrap="square" rtlCol="0">
                <a:spAutoFit/>
              </a:bodyPr>
              <a:lstStyle/>
              <a:p>
                <a:r>
                  <a:rPr lang="pt-BR" dirty="0"/>
                  <a:t>Payoff esperado de jogar 1 ao jogar </a:t>
                </a:r>
                <a14:m>
                  <m:oMath xmlns:m="http://schemas.openxmlformats.org/officeDocument/2006/math">
                    <m:r>
                      <a:rPr lang="pt-BR" b="0" i="1" dirty="0" smtClean="0">
                        <a:latin typeface="Cambria Math" panose="02040503050406030204" pitchFamily="18" charset="0"/>
                      </a:rPr>
                      <m:t>𝑇𝑎𝑖𝑙𝑠</m:t>
                    </m:r>
                  </m:oMath>
                </a14:m>
                <a:endParaRPr lang="pt-BR" dirty="0"/>
              </a:p>
            </p:txBody>
          </p:sp>
        </mc:Choice>
        <mc:Fallback xmlns="">
          <p:sp>
            <p:nvSpPr>
              <p:cNvPr id="9" name="TextBox 8">
                <a:extLst>
                  <a:ext uri="{FF2B5EF4-FFF2-40B4-BE49-F238E27FC236}">
                    <a16:creationId xmlns:a16="http://schemas.microsoft.com/office/drawing/2014/main" id="{620C0973-650C-4969-B821-611AB998DC48}"/>
                  </a:ext>
                </a:extLst>
              </p:cNvPr>
              <p:cNvSpPr txBox="1">
                <a:spLocks noRot="1" noChangeAspect="1" noMove="1" noResize="1" noEditPoints="1" noAdjustHandles="1" noChangeArrowheads="1" noChangeShapeType="1" noTextEdit="1"/>
              </p:cNvSpPr>
              <p:nvPr/>
            </p:nvSpPr>
            <p:spPr>
              <a:xfrm>
                <a:off x="6786155" y="5492366"/>
                <a:ext cx="4257946" cy="369332"/>
              </a:xfrm>
              <a:prstGeom prst="rect">
                <a:avLst/>
              </a:prstGeom>
              <a:blipFill>
                <a:blip r:embed="rId5"/>
                <a:stretch>
                  <a:fillRect l="-1144" t="-9836" b="-24590"/>
                </a:stretch>
              </a:blipFill>
            </p:spPr>
            <p:txBody>
              <a:bodyPr/>
              <a:lstStyle/>
              <a:p>
                <a:r>
                  <a:rPr lang="pt-BR">
                    <a:noFill/>
                  </a:rPr>
                  <a:t> </a:t>
                </a:r>
              </a:p>
            </p:txBody>
          </p:sp>
        </mc:Fallback>
      </mc:AlternateContent>
      <p:cxnSp>
        <p:nvCxnSpPr>
          <p:cNvPr id="15" name="Straight Arrow Connector 14">
            <a:extLst>
              <a:ext uri="{FF2B5EF4-FFF2-40B4-BE49-F238E27FC236}">
                <a16:creationId xmlns:a16="http://schemas.microsoft.com/office/drawing/2014/main" id="{20CF5C76-C397-4B2B-89D5-D6624D281FDE}"/>
              </a:ext>
            </a:extLst>
          </p:cNvPr>
          <p:cNvCxnSpPr>
            <a:cxnSpLocks/>
          </p:cNvCxnSpPr>
          <p:nvPr/>
        </p:nvCxnSpPr>
        <p:spPr>
          <a:xfrm flipV="1">
            <a:off x="1658439" y="4699214"/>
            <a:ext cx="311875" cy="284684"/>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F7D13840-3BE0-49F6-8F8E-90F2F63BC6D8}"/>
                  </a:ext>
                </a:extLst>
              </p:cNvPr>
              <p:cNvSpPr txBox="1"/>
              <p:nvPr/>
            </p:nvSpPr>
            <p:spPr>
              <a:xfrm>
                <a:off x="41910" y="5004240"/>
                <a:ext cx="1928405" cy="646331"/>
              </a:xfrm>
              <a:prstGeom prst="rect">
                <a:avLst/>
              </a:prstGeom>
              <a:noFill/>
            </p:spPr>
            <p:txBody>
              <a:bodyPr wrap="square" rtlCol="0">
                <a:spAutoFit/>
              </a:bodyPr>
              <a:lstStyle/>
              <a:p>
                <a:pPr algn="ctr"/>
                <a:r>
                  <a:rPr lang="pt-BR" dirty="0"/>
                  <a:t>Probabilidade de 1 jogar </a:t>
                </a:r>
                <a14:m>
                  <m:oMath xmlns:m="http://schemas.openxmlformats.org/officeDocument/2006/math">
                    <m:r>
                      <a:rPr lang="pt-BR" b="0" i="1" dirty="0" smtClean="0">
                        <a:latin typeface="Cambria Math" panose="02040503050406030204" pitchFamily="18" charset="0"/>
                      </a:rPr>
                      <m:t>𝐻</m:t>
                    </m:r>
                    <m:r>
                      <a:rPr lang="pt-BR" i="1" dirty="0" smtClean="0">
                        <a:latin typeface="Cambria Math" panose="02040503050406030204" pitchFamily="18" charset="0"/>
                      </a:rPr>
                      <m:t>𝑒𝑎𝑑𝑠</m:t>
                    </m:r>
                  </m:oMath>
                </a14:m>
                <a:endParaRPr lang="pt-BR" dirty="0"/>
              </a:p>
            </p:txBody>
          </p:sp>
        </mc:Choice>
        <mc:Fallback xmlns="">
          <p:sp>
            <p:nvSpPr>
              <p:cNvPr id="16" name="TextBox 15">
                <a:extLst>
                  <a:ext uri="{FF2B5EF4-FFF2-40B4-BE49-F238E27FC236}">
                    <a16:creationId xmlns:a16="http://schemas.microsoft.com/office/drawing/2014/main" id="{F7D13840-3BE0-49F6-8F8E-90F2F63BC6D8}"/>
                  </a:ext>
                </a:extLst>
              </p:cNvPr>
              <p:cNvSpPr txBox="1">
                <a:spLocks noRot="1" noChangeAspect="1" noMove="1" noResize="1" noEditPoints="1" noAdjustHandles="1" noChangeArrowheads="1" noChangeShapeType="1" noTextEdit="1"/>
              </p:cNvSpPr>
              <p:nvPr/>
            </p:nvSpPr>
            <p:spPr>
              <a:xfrm>
                <a:off x="41910" y="5004240"/>
                <a:ext cx="1928405" cy="646331"/>
              </a:xfrm>
              <a:prstGeom prst="rect">
                <a:avLst/>
              </a:prstGeom>
              <a:blipFill>
                <a:blip r:embed="rId6"/>
                <a:stretch>
                  <a:fillRect l="-2848" t="-5660" r="-5063" b="-14151"/>
                </a:stretch>
              </a:blipFill>
            </p:spPr>
            <p:txBody>
              <a:bodyPr/>
              <a:lstStyle/>
              <a:p>
                <a:r>
                  <a:rPr lang="pt-BR">
                    <a:noFill/>
                  </a:rPr>
                  <a:t> </a:t>
                </a:r>
              </a:p>
            </p:txBody>
          </p:sp>
        </mc:Fallback>
      </mc:AlternateContent>
      <p:cxnSp>
        <p:nvCxnSpPr>
          <p:cNvPr id="17" name="Straight Arrow Connector 16">
            <a:extLst>
              <a:ext uri="{FF2B5EF4-FFF2-40B4-BE49-F238E27FC236}">
                <a16:creationId xmlns:a16="http://schemas.microsoft.com/office/drawing/2014/main" id="{15472EDF-7500-4D6E-9A09-7DF300EA1DEF}"/>
              </a:ext>
            </a:extLst>
          </p:cNvPr>
          <p:cNvCxnSpPr>
            <a:cxnSpLocks/>
          </p:cNvCxnSpPr>
          <p:nvPr/>
        </p:nvCxnSpPr>
        <p:spPr>
          <a:xfrm flipV="1">
            <a:off x="6047014" y="4698320"/>
            <a:ext cx="220163" cy="1069927"/>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BB7C2F51-6106-4878-A90D-754A87919874}"/>
                  </a:ext>
                </a:extLst>
              </p:cNvPr>
              <p:cNvSpPr txBox="1"/>
              <p:nvPr/>
            </p:nvSpPr>
            <p:spPr>
              <a:xfrm>
                <a:off x="4976948" y="5874476"/>
                <a:ext cx="1928405" cy="646331"/>
              </a:xfrm>
              <a:prstGeom prst="rect">
                <a:avLst/>
              </a:prstGeom>
              <a:noFill/>
            </p:spPr>
            <p:txBody>
              <a:bodyPr wrap="square" rtlCol="0">
                <a:spAutoFit/>
              </a:bodyPr>
              <a:lstStyle/>
              <a:p>
                <a:pPr algn="ctr"/>
                <a:r>
                  <a:rPr lang="pt-BR" dirty="0"/>
                  <a:t>Probabilidade de 1 jogar </a:t>
                </a:r>
                <a14:m>
                  <m:oMath xmlns:m="http://schemas.openxmlformats.org/officeDocument/2006/math">
                    <m:r>
                      <a:rPr lang="pt-BR" b="0" i="1" dirty="0" smtClean="0">
                        <a:latin typeface="Cambria Math" panose="02040503050406030204" pitchFamily="18" charset="0"/>
                      </a:rPr>
                      <m:t>𝑇𝑎𝑖𝑙𝑠</m:t>
                    </m:r>
                  </m:oMath>
                </a14:m>
                <a:endParaRPr lang="pt-BR" dirty="0"/>
              </a:p>
            </p:txBody>
          </p:sp>
        </mc:Choice>
        <mc:Fallback xmlns="">
          <p:sp>
            <p:nvSpPr>
              <p:cNvPr id="18" name="TextBox 17">
                <a:extLst>
                  <a:ext uri="{FF2B5EF4-FFF2-40B4-BE49-F238E27FC236}">
                    <a16:creationId xmlns:a16="http://schemas.microsoft.com/office/drawing/2014/main" id="{BB7C2F51-6106-4878-A90D-754A87919874}"/>
                  </a:ext>
                </a:extLst>
              </p:cNvPr>
              <p:cNvSpPr txBox="1">
                <a:spLocks noRot="1" noChangeAspect="1" noMove="1" noResize="1" noEditPoints="1" noAdjustHandles="1" noChangeArrowheads="1" noChangeShapeType="1" noTextEdit="1"/>
              </p:cNvSpPr>
              <p:nvPr/>
            </p:nvSpPr>
            <p:spPr>
              <a:xfrm>
                <a:off x="4976948" y="5874476"/>
                <a:ext cx="1928405" cy="646331"/>
              </a:xfrm>
              <a:prstGeom prst="rect">
                <a:avLst/>
              </a:prstGeom>
              <a:blipFill>
                <a:blip r:embed="rId7"/>
                <a:stretch>
                  <a:fillRect l="-2524" t="-5660" r="-5047" b="-14151"/>
                </a:stretch>
              </a:blipFill>
            </p:spPr>
            <p:txBody>
              <a:bodyPr/>
              <a:lstStyle/>
              <a:p>
                <a:r>
                  <a:rPr lang="pt-BR">
                    <a:noFill/>
                  </a:rPr>
                  <a:t> </a:t>
                </a:r>
              </a:p>
            </p:txBody>
          </p:sp>
        </mc:Fallback>
      </mc:AlternateContent>
      <p:sp>
        <p:nvSpPr>
          <p:cNvPr id="23" name="Slide Number Placeholder 22">
            <a:extLst>
              <a:ext uri="{FF2B5EF4-FFF2-40B4-BE49-F238E27FC236}">
                <a16:creationId xmlns:a16="http://schemas.microsoft.com/office/drawing/2014/main" id="{DE258E07-8683-463A-BC79-87B470949ADA}"/>
              </a:ext>
            </a:extLst>
          </p:cNvPr>
          <p:cNvSpPr>
            <a:spLocks noGrp="1"/>
          </p:cNvSpPr>
          <p:nvPr>
            <p:ph type="sldNum" sz="quarter" idx="12"/>
          </p:nvPr>
        </p:nvSpPr>
        <p:spPr/>
        <p:txBody>
          <a:bodyPr/>
          <a:lstStyle/>
          <a:p>
            <a:fld id="{AF67EEE8-F201-4410-BA13-233EFB93B646}" type="slidenum">
              <a:rPr lang="pt-BR" smtClean="0"/>
              <a:t>30</a:t>
            </a:fld>
            <a:endParaRPr lang="pt-BR"/>
          </a:p>
        </p:txBody>
      </p:sp>
    </p:spTree>
    <p:extLst>
      <p:ext uri="{BB962C8B-B14F-4D97-AF65-F5344CB8AC3E}">
        <p14:creationId xmlns:p14="http://schemas.microsoft.com/office/powerpoint/2010/main" val="22361573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942A700-7874-493B-B371-50C749ADCF41}"/>
                  </a:ext>
                </a:extLst>
              </p:cNvPr>
              <p:cNvSpPr>
                <a:spLocks noGrp="1"/>
              </p:cNvSpPr>
              <p:nvPr>
                <p:ph idx="1"/>
              </p:nvPr>
            </p:nvSpPr>
            <p:spPr/>
            <p:txBody>
              <a:bodyPr>
                <a:normAutofit fontScale="92500" lnSpcReduction="10000"/>
              </a:bodyPr>
              <a:lstStyle/>
              <a:p>
                <a:pPr algn="just"/>
                <a:r>
                  <a:rPr lang="pt-BR" dirty="0"/>
                  <a:t>Denote como </a:t>
                </a:r>
                <a14:m>
                  <m:oMath xmlns:m="http://schemas.openxmlformats.org/officeDocument/2006/math">
                    <m:r>
                      <a:rPr lang="pt-BR" i="1">
                        <a:latin typeface="Cambria Math" panose="02040503050406030204" pitchFamily="18" charset="0"/>
                      </a:rPr>
                      <m:t>(</m:t>
                    </m:r>
                    <m:r>
                      <a:rPr lang="pt-BR" i="1">
                        <a:latin typeface="Cambria Math" panose="02040503050406030204" pitchFamily="18" charset="0"/>
                      </a:rPr>
                      <m:t>𝑟</m:t>
                    </m:r>
                    <m:r>
                      <a:rPr lang="pt-BR" i="1">
                        <a:latin typeface="Cambria Math" panose="02040503050406030204" pitchFamily="18" charset="0"/>
                      </a:rPr>
                      <m:t>,1−</m:t>
                    </m:r>
                    <m:r>
                      <a:rPr lang="pt-BR" i="1">
                        <a:latin typeface="Cambria Math" panose="02040503050406030204" pitchFamily="18" charset="0"/>
                      </a:rPr>
                      <m:t>𝑟</m:t>
                    </m:r>
                    <m:r>
                      <a:rPr lang="pt-BR" i="1">
                        <a:latin typeface="Cambria Math" panose="02040503050406030204" pitchFamily="18" charset="0"/>
                      </a:rPr>
                      <m:t>)</m:t>
                    </m:r>
                  </m:oMath>
                </a14:m>
                <a:r>
                  <a:rPr lang="pt-BR" dirty="0"/>
                  <a:t> a estratégia mista em que </a:t>
                </a:r>
                <a14:m>
                  <m:oMath xmlns:m="http://schemas.openxmlformats.org/officeDocument/2006/math">
                    <m:r>
                      <a:rPr lang="pt-BR" i="1">
                        <a:latin typeface="Cambria Math" panose="02040503050406030204" pitchFamily="18" charset="0"/>
                      </a:rPr>
                      <m:t>1</m:t>
                    </m:r>
                  </m:oMath>
                </a14:m>
                <a:r>
                  <a:rPr lang="pt-BR" dirty="0"/>
                  <a:t> joga </a:t>
                </a:r>
                <a14:m>
                  <m:oMath xmlns:m="http://schemas.openxmlformats.org/officeDocument/2006/math">
                    <m:r>
                      <a:rPr lang="pt-BR" i="1">
                        <a:latin typeface="Cambria Math" panose="02040503050406030204" pitchFamily="18" charset="0"/>
                      </a:rPr>
                      <m:t>𝐻𝑒𝑎𝑑𝑠</m:t>
                    </m:r>
                  </m:oMath>
                </a14:m>
                <a:r>
                  <a:rPr lang="pt-BR" dirty="0"/>
                  <a:t> com probabilidade </a:t>
                </a:r>
                <a14:m>
                  <m:oMath xmlns:m="http://schemas.openxmlformats.org/officeDocument/2006/math">
                    <m:r>
                      <a:rPr lang="pt-BR" i="1">
                        <a:latin typeface="Cambria Math" panose="02040503050406030204" pitchFamily="18" charset="0"/>
                      </a:rPr>
                      <m:t>𝑟</m:t>
                    </m:r>
                  </m:oMath>
                </a14:m>
                <a:r>
                  <a:rPr lang="pt-BR" dirty="0"/>
                  <a:t>. Para cada </a:t>
                </a:r>
                <a14:m>
                  <m:oMath xmlns:m="http://schemas.openxmlformats.org/officeDocument/2006/math">
                    <m:r>
                      <a:rPr lang="pt-BR" i="1">
                        <a:latin typeface="Cambria Math" panose="02040503050406030204" pitchFamily="18" charset="0"/>
                      </a:rPr>
                      <m:t>𝑞</m:t>
                    </m:r>
                    <m:r>
                      <a:rPr lang="pt-BR" i="1">
                        <a:latin typeface="Cambria Math" panose="02040503050406030204" pitchFamily="18" charset="0"/>
                      </a:rPr>
                      <m:t>∈</m:t>
                    </m:r>
                    <m:d>
                      <m:dPr>
                        <m:begChr m:val="["/>
                        <m:endChr m:val="]"/>
                        <m:ctrlPr>
                          <a:rPr lang="pt-BR" i="1">
                            <a:latin typeface="Cambria Math" panose="02040503050406030204" pitchFamily="18" charset="0"/>
                          </a:rPr>
                        </m:ctrlPr>
                      </m:dPr>
                      <m:e>
                        <m:r>
                          <a:rPr lang="pt-BR" i="1">
                            <a:latin typeface="Cambria Math" panose="02040503050406030204" pitchFamily="18" charset="0"/>
                          </a:rPr>
                          <m:t>0,1</m:t>
                        </m:r>
                      </m:e>
                    </m:d>
                  </m:oMath>
                </a14:m>
                <a:r>
                  <a:rPr lang="pt-BR" dirty="0"/>
                  <a:t>, podemos calcular </a:t>
                </a:r>
                <a14:m>
                  <m:oMath xmlns:m="http://schemas.openxmlformats.org/officeDocument/2006/math">
                    <m:sSup>
                      <m:sSupPr>
                        <m:ctrlPr>
                          <a:rPr lang="pt-BR" b="1" i="1">
                            <a:solidFill>
                              <a:srgbClr val="2778CA"/>
                            </a:solidFill>
                            <a:latin typeface="Cambria Math" panose="02040503050406030204" pitchFamily="18" charset="0"/>
                          </a:rPr>
                        </m:ctrlPr>
                      </m:sSupPr>
                      <m:e>
                        <m:r>
                          <a:rPr lang="pt-BR" b="1" i="1">
                            <a:solidFill>
                              <a:srgbClr val="2778CA"/>
                            </a:solidFill>
                            <a:latin typeface="Cambria Math" panose="02040503050406030204" pitchFamily="18" charset="0"/>
                          </a:rPr>
                          <m:t>𝒓</m:t>
                        </m:r>
                      </m:e>
                      <m:sup>
                        <m:r>
                          <a:rPr lang="pt-BR" b="1" i="1">
                            <a:solidFill>
                              <a:srgbClr val="2778CA"/>
                            </a:solidFill>
                            <a:latin typeface="Cambria Math" panose="02040503050406030204" pitchFamily="18" charset="0"/>
                          </a:rPr>
                          <m:t>∗</m:t>
                        </m:r>
                      </m:sup>
                    </m:sSup>
                    <m:d>
                      <m:dPr>
                        <m:ctrlPr>
                          <a:rPr lang="pt-BR" b="1" i="1">
                            <a:solidFill>
                              <a:srgbClr val="2778CA"/>
                            </a:solidFill>
                            <a:latin typeface="Cambria Math" panose="02040503050406030204" pitchFamily="18" charset="0"/>
                          </a:rPr>
                        </m:ctrlPr>
                      </m:dPr>
                      <m:e>
                        <m:r>
                          <a:rPr lang="pt-BR" b="1" i="1">
                            <a:solidFill>
                              <a:srgbClr val="2778CA"/>
                            </a:solidFill>
                            <a:latin typeface="Cambria Math" panose="02040503050406030204" pitchFamily="18" charset="0"/>
                          </a:rPr>
                          <m:t>𝒒</m:t>
                        </m:r>
                      </m:e>
                    </m:d>
                  </m:oMath>
                </a14:m>
                <a:r>
                  <a:rPr lang="pt-BR" b="1" dirty="0"/>
                  <a:t> </a:t>
                </a:r>
                <a:r>
                  <a:rPr lang="pt-BR" dirty="0"/>
                  <a:t>tal que </a:t>
                </a:r>
                <a14:m>
                  <m:oMath xmlns:m="http://schemas.openxmlformats.org/officeDocument/2006/math">
                    <m:r>
                      <a:rPr lang="pt-BR" i="1">
                        <a:latin typeface="Cambria Math" panose="02040503050406030204" pitchFamily="18" charset="0"/>
                      </a:rPr>
                      <m:t>(</m:t>
                    </m:r>
                    <m:r>
                      <a:rPr lang="pt-BR" i="1">
                        <a:latin typeface="Cambria Math" panose="02040503050406030204" pitchFamily="18" charset="0"/>
                      </a:rPr>
                      <m:t>𝑟</m:t>
                    </m:r>
                    <m:r>
                      <a:rPr lang="pt-BR" i="1">
                        <a:latin typeface="Cambria Math" panose="02040503050406030204" pitchFamily="18" charset="0"/>
                      </a:rPr>
                      <m:t>,1−</m:t>
                    </m:r>
                    <m:r>
                      <a:rPr lang="pt-BR" i="1">
                        <a:latin typeface="Cambria Math" panose="02040503050406030204" pitchFamily="18" charset="0"/>
                      </a:rPr>
                      <m:t>𝑟</m:t>
                    </m:r>
                    <m:r>
                      <a:rPr lang="pt-BR" i="1">
                        <a:latin typeface="Cambria Math" panose="02040503050406030204" pitchFamily="18" charset="0"/>
                      </a:rPr>
                      <m:t>)</m:t>
                    </m:r>
                  </m:oMath>
                </a14:m>
                <a:r>
                  <a:rPr lang="pt-BR" dirty="0"/>
                  <a:t> seja a</a:t>
                </a:r>
                <a:r>
                  <a:rPr lang="pt-BR" b="1" dirty="0"/>
                  <a:t> </a:t>
                </a:r>
                <a:r>
                  <a:rPr lang="pt-BR" b="1" dirty="0">
                    <a:solidFill>
                      <a:srgbClr val="2778CA"/>
                    </a:solidFill>
                  </a:rPr>
                  <a:t>melhor resposta de </a:t>
                </a:r>
                <a14:m>
                  <m:oMath xmlns:m="http://schemas.openxmlformats.org/officeDocument/2006/math">
                    <m:r>
                      <a:rPr lang="pt-BR" b="1" i="1">
                        <a:solidFill>
                          <a:srgbClr val="2778CA"/>
                        </a:solidFill>
                        <a:latin typeface="Cambria Math" panose="02040503050406030204" pitchFamily="18" charset="0"/>
                      </a:rPr>
                      <m:t>𝟏</m:t>
                    </m:r>
                  </m:oMath>
                </a14:m>
                <a:r>
                  <a:rPr lang="pt-BR" b="1" dirty="0">
                    <a:solidFill>
                      <a:srgbClr val="2778CA"/>
                    </a:solidFill>
                  </a:rPr>
                  <a:t> a </a:t>
                </a:r>
                <a14:m>
                  <m:oMath xmlns:m="http://schemas.openxmlformats.org/officeDocument/2006/math">
                    <m:r>
                      <a:rPr lang="pt-BR" b="1" i="1">
                        <a:solidFill>
                          <a:srgbClr val="2778CA"/>
                        </a:solidFill>
                        <a:latin typeface="Cambria Math" panose="02040503050406030204" pitchFamily="18" charset="0"/>
                      </a:rPr>
                      <m:t>(</m:t>
                    </m:r>
                    <m:r>
                      <a:rPr lang="pt-BR" b="1" i="1">
                        <a:solidFill>
                          <a:srgbClr val="2778CA"/>
                        </a:solidFill>
                        <a:latin typeface="Cambria Math" panose="02040503050406030204" pitchFamily="18" charset="0"/>
                      </a:rPr>
                      <m:t>𝒒</m:t>
                    </m:r>
                    <m:r>
                      <a:rPr lang="pt-BR" b="1" i="1">
                        <a:solidFill>
                          <a:srgbClr val="2778CA"/>
                        </a:solidFill>
                        <a:latin typeface="Cambria Math" panose="02040503050406030204" pitchFamily="18" charset="0"/>
                      </a:rPr>
                      <m:t>,</m:t>
                    </m:r>
                    <m:r>
                      <a:rPr lang="pt-BR" b="1" i="1">
                        <a:solidFill>
                          <a:srgbClr val="2778CA"/>
                        </a:solidFill>
                        <a:latin typeface="Cambria Math" panose="02040503050406030204" pitchFamily="18" charset="0"/>
                      </a:rPr>
                      <m:t>𝟏</m:t>
                    </m:r>
                    <m:r>
                      <a:rPr lang="pt-BR" b="1" i="1">
                        <a:solidFill>
                          <a:srgbClr val="2778CA"/>
                        </a:solidFill>
                        <a:latin typeface="Cambria Math" panose="02040503050406030204" pitchFamily="18" charset="0"/>
                      </a:rPr>
                      <m:t>−</m:t>
                    </m:r>
                    <m:r>
                      <a:rPr lang="pt-BR" b="1" i="1">
                        <a:solidFill>
                          <a:srgbClr val="2778CA"/>
                        </a:solidFill>
                        <a:latin typeface="Cambria Math" panose="02040503050406030204" pitchFamily="18" charset="0"/>
                      </a:rPr>
                      <m:t>𝒒</m:t>
                    </m:r>
                    <m:r>
                      <a:rPr lang="pt-BR" b="1" i="1">
                        <a:solidFill>
                          <a:srgbClr val="2778CA"/>
                        </a:solidFill>
                        <a:latin typeface="Cambria Math" panose="02040503050406030204" pitchFamily="18" charset="0"/>
                      </a:rPr>
                      <m:t>)</m:t>
                    </m:r>
                  </m:oMath>
                </a14:m>
                <a:r>
                  <a:rPr lang="pt-BR" b="1" dirty="0">
                    <a:solidFill>
                      <a:srgbClr val="2778CA"/>
                    </a:solidFill>
                  </a:rPr>
                  <a:t> de </a:t>
                </a:r>
                <a14:m>
                  <m:oMath xmlns:m="http://schemas.openxmlformats.org/officeDocument/2006/math">
                    <m:r>
                      <a:rPr lang="pt-BR" b="1" i="1">
                        <a:solidFill>
                          <a:srgbClr val="2778CA"/>
                        </a:solidFill>
                        <a:latin typeface="Cambria Math" panose="02040503050406030204" pitchFamily="18" charset="0"/>
                      </a:rPr>
                      <m:t>𝟐</m:t>
                    </m:r>
                  </m:oMath>
                </a14:m>
                <a:r>
                  <a:rPr lang="pt-BR" dirty="0"/>
                  <a:t>.</a:t>
                </a:r>
              </a:p>
              <a:p>
                <a:pPr algn="just"/>
                <a:endParaRPr lang="pt-BR" dirty="0"/>
              </a:p>
              <a:p>
                <a:pPr algn="just"/>
                <a:r>
                  <a:rPr lang="pt-BR" dirty="0"/>
                  <a:t>Payoff esperado de </a:t>
                </a:r>
                <a14:m>
                  <m:oMath xmlns:m="http://schemas.openxmlformats.org/officeDocument/2006/math">
                    <m:r>
                      <a:rPr lang="pt-BR" i="1">
                        <a:latin typeface="Cambria Math" panose="02040503050406030204" pitchFamily="18" charset="0"/>
                      </a:rPr>
                      <m:t>1</m:t>
                    </m:r>
                  </m:oMath>
                </a14:m>
                <a:r>
                  <a:rPr lang="pt-BR" dirty="0"/>
                  <a:t> por jogar </a:t>
                </a:r>
                <a14:m>
                  <m:oMath xmlns:m="http://schemas.openxmlformats.org/officeDocument/2006/math">
                    <m:r>
                      <a:rPr lang="pt-BR" i="1">
                        <a:latin typeface="Cambria Math" panose="02040503050406030204" pitchFamily="18" charset="0"/>
                      </a:rPr>
                      <m:t>(</m:t>
                    </m:r>
                    <m:r>
                      <a:rPr lang="pt-BR" i="1">
                        <a:latin typeface="Cambria Math" panose="02040503050406030204" pitchFamily="18" charset="0"/>
                      </a:rPr>
                      <m:t>𝑟</m:t>
                    </m:r>
                    <m:r>
                      <a:rPr lang="pt-BR" i="1">
                        <a:latin typeface="Cambria Math" panose="02040503050406030204" pitchFamily="18" charset="0"/>
                      </a:rPr>
                      <m:t>,1−</m:t>
                    </m:r>
                    <m:r>
                      <a:rPr lang="pt-BR" i="1">
                        <a:latin typeface="Cambria Math" panose="02040503050406030204" pitchFamily="18" charset="0"/>
                      </a:rPr>
                      <m:t>𝑟</m:t>
                    </m:r>
                    <m:r>
                      <a:rPr lang="pt-BR" i="1">
                        <a:latin typeface="Cambria Math" panose="02040503050406030204" pitchFamily="18" charset="0"/>
                      </a:rPr>
                      <m:t>)</m:t>
                    </m:r>
                  </m:oMath>
                </a14:m>
                <a:r>
                  <a:rPr lang="pt-BR" dirty="0"/>
                  <a:t> quando </a:t>
                </a:r>
                <a14:m>
                  <m:oMath xmlns:m="http://schemas.openxmlformats.org/officeDocument/2006/math">
                    <m:r>
                      <a:rPr lang="pt-BR" i="1">
                        <a:latin typeface="Cambria Math" panose="02040503050406030204" pitchFamily="18" charset="0"/>
                      </a:rPr>
                      <m:t>2</m:t>
                    </m:r>
                  </m:oMath>
                </a14:m>
                <a:r>
                  <a:rPr lang="pt-BR" dirty="0"/>
                  <a:t> joga </a:t>
                </a:r>
                <a14:m>
                  <m:oMath xmlns:m="http://schemas.openxmlformats.org/officeDocument/2006/math">
                    <m:d>
                      <m:dPr>
                        <m:ctrlPr>
                          <a:rPr lang="pt-BR" i="1">
                            <a:latin typeface="Cambria Math" panose="02040503050406030204" pitchFamily="18" charset="0"/>
                          </a:rPr>
                        </m:ctrlPr>
                      </m:dPr>
                      <m:e>
                        <m:r>
                          <a:rPr lang="pt-BR" i="1">
                            <a:latin typeface="Cambria Math" panose="02040503050406030204" pitchFamily="18" charset="0"/>
                          </a:rPr>
                          <m:t>𝑞</m:t>
                        </m:r>
                        <m:r>
                          <a:rPr lang="pt-BR" i="1">
                            <a:latin typeface="Cambria Math" panose="02040503050406030204" pitchFamily="18" charset="0"/>
                          </a:rPr>
                          <m:t>,1−</m:t>
                        </m:r>
                        <m:r>
                          <a:rPr lang="pt-BR" i="1">
                            <a:latin typeface="Cambria Math" panose="02040503050406030204" pitchFamily="18" charset="0"/>
                          </a:rPr>
                          <m:t>𝑞</m:t>
                        </m:r>
                      </m:e>
                    </m:d>
                  </m:oMath>
                </a14:m>
                <a:r>
                  <a:rPr lang="pt-BR" dirty="0"/>
                  <a:t>:</a:t>
                </a:r>
              </a:p>
              <a:p>
                <a:pPr algn="just"/>
                <a:endParaRPr lang="pt-BR" dirty="0"/>
              </a:p>
              <a:p>
                <a:pPr marL="0" indent="0" algn="just">
                  <a:lnSpc>
                    <a:spcPct val="150000"/>
                  </a:lnSpc>
                  <a:buNone/>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𝑟</m:t>
                      </m:r>
                      <m:d>
                        <m:dPr>
                          <m:begChr m:val="["/>
                          <m:endChr m:val="]"/>
                          <m:ctrlPr>
                            <a:rPr lang="pt-BR" i="1">
                              <a:latin typeface="Cambria Math" panose="02040503050406030204" pitchFamily="18" charset="0"/>
                            </a:rPr>
                          </m:ctrlPr>
                        </m:dPr>
                        <m:e>
                          <m:r>
                            <a:rPr lang="pt-BR" i="1">
                              <a:latin typeface="Cambria Math" panose="02040503050406030204" pitchFamily="18" charset="0"/>
                            </a:rPr>
                            <m:t>𝑞</m:t>
                          </m:r>
                          <m:r>
                            <a:rPr lang="pt-BR" i="1">
                              <a:latin typeface="Cambria Math" panose="02040503050406030204" pitchFamily="18" charset="0"/>
                            </a:rPr>
                            <m:t>⋅</m:t>
                          </m:r>
                          <m:d>
                            <m:dPr>
                              <m:ctrlPr>
                                <a:rPr lang="pt-BR" i="1">
                                  <a:latin typeface="Cambria Math" panose="02040503050406030204" pitchFamily="18" charset="0"/>
                                </a:rPr>
                              </m:ctrlPr>
                            </m:dPr>
                            <m:e>
                              <m:r>
                                <a:rPr lang="pt-BR" i="1">
                                  <a:latin typeface="Cambria Math" panose="02040503050406030204" pitchFamily="18" charset="0"/>
                                </a:rPr>
                                <m:t>−1</m:t>
                              </m:r>
                            </m:e>
                          </m:d>
                          <m:r>
                            <a:rPr lang="pt-BR" i="1">
                              <a:latin typeface="Cambria Math" panose="02040503050406030204" pitchFamily="18" charset="0"/>
                            </a:rPr>
                            <m:t>+</m:t>
                          </m:r>
                          <m:d>
                            <m:dPr>
                              <m:ctrlPr>
                                <a:rPr lang="pt-BR" i="1">
                                  <a:latin typeface="Cambria Math" panose="02040503050406030204" pitchFamily="18" charset="0"/>
                                </a:rPr>
                              </m:ctrlPr>
                            </m:dPr>
                            <m:e>
                              <m:r>
                                <a:rPr lang="pt-BR" i="1">
                                  <a:latin typeface="Cambria Math" panose="02040503050406030204" pitchFamily="18" charset="0"/>
                                </a:rPr>
                                <m:t>1−</m:t>
                              </m:r>
                              <m:r>
                                <a:rPr lang="pt-BR" i="1">
                                  <a:latin typeface="Cambria Math" panose="02040503050406030204" pitchFamily="18" charset="0"/>
                                </a:rPr>
                                <m:t>𝑞</m:t>
                              </m:r>
                            </m:e>
                          </m:d>
                          <m:r>
                            <a:rPr lang="pt-BR" i="1">
                              <a:latin typeface="Cambria Math" panose="02040503050406030204" pitchFamily="18" charset="0"/>
                            </a:rPr>
                            <m:t>⋅1</m:t>
                          </m:r>
                        </m:e>
                      </m:d>
                      <m:r>
                        <a:rPr lang="pt-BR" i="1">
                          <a:latin typeface="Cambria Math" panose="02040503050406030204" pitchFamily="18" charset="0"/>
                        </a:rPr>
                        <m:t>+</m:t>
                      </m:r>
                      <m:d>
                        <m:dPr>
                          <m:ctrlPr>
                            <a:rPr lang="pt-BR" i="1">
                              <a:latin typeface="Cambria Math" panose="02040503050406030204" pitchFamily="18" charset="0"/>
                            </a:rPr>
                          </m:ctrlPr>
                        </m:dPr>
                        <m:e>
                          <m:r>
                            <a:rPr lang="pt-BR" i="1">
                              <a:latin typeface="Cambria Math" panose="02040503050406030204" pitchFamily="18" charset="0"/>
                            </a:rPr>
                            <m:t>1−</m:t>
                          </m:r>
                          <m:r>
                            <a:rPr lang="pt-BR" i="1">
                              <a:latin typeface="Cambria Math" panose="02040503050406030204" pitchFamily="18" charset="0"/>
                            </a:rPr>
                            <m:t>𝑟</m:t>
                          </m:r>
                        </m:e>
                      </m:d>
                      <m:d>
                        <m:dPr>
                          <m:begChr m:val="["/>
                          <m:endChr m:val="]"/>
                          <m:ctrlPr>
                            <a:rPr lang="pt-BR" i="1">
                              <a:latin typeface="Cambria Math" panose="02040503050406030204" pitchFamily="18" charset="0"/>
                            </a:rPr>
                          </m:ctrlPr>
                        </m:dPr>
                        <m:e>
                          <m:r>
                            <a:rPr lang="pt-BR" i="1">
                              <a:latin typeface="Cambria Math" panose="02040503050406030204" pitchFamily="18" charset="0"/>
                            </a:rPr>
                            <m:t>𝑞</m:t>
                          </m:r>
                          <m:r>
                            <a:rPr lang="pt-BR" i="1">
                              <a:latin typeface="Cambria Math" panose="02040503050406030204" pitchFamily="18" charset="0"/>
                            </a:rPr>
                            <m:t>⋅1+</m:t>
                          </m:r>
                          <m:d>
                            <m:dPr>
                              <m:ctrlPr>
                                <a:rPr lang="pt-BR" i="1">
                                  <a:latin typeface="Cambria Math" panose="02040503050406030204" pitchFamily="18" charset="0"/>
                                </a:rPr>
                              </m:ctrlPr>
                            </m:dPr>
                            <m:e>
                              <m:r>
                                <a:rPr lang="pt-BR" i="1">
                                  <a:latin typeface="Cambria Math" panose="02040503050406030204" pitchFamily="18" charset="0"/>
                                </a:rPr>
                                <m:t>1−</m:t>
                              </m:r>
                              <m:r>
                                <a:rPr lang="pt-BR" i="1">
                                  <a:latin typeface="Cambria Math" panose="02040503050406030204" pitchFamily="18" charset="0"/>
                                </a:rPr>
                                <m:t>𝑞</m:t>
                              </m:r>
                            </m:e>
                          </m:d>
                          <m:r>
                            <a:rPr lang="pt-BR" i="1">
                              <a:latin typeface="Cambria Math" panose="02040503050406030204" pitchFamily="18" charset="0"/>
                            </a:rPr>
                            <m:t>⋅</m:t>
                          </m:r>
                          <m:d>
                            <m:dPr>
                              <m:ctrlPr>
                                <a:rPr lang="pt-BR" i="1">
                                  <a:latin typeface="Cambria Math" panose="02040503050406030204" pitchFamily="18" charset="0"/>
                                </a:rPr>
                              </m:ctrlPr>
                            </m:dPr>
                            <m:e>
                              <m:r>
                                <a:rPr lang="pt-BR" i="1">
                                  <a:latin typeface="Cambria Math" panose="02040503050406030204" pitchFamily="18" charset="0"/>
                                </a:rPr>
                                <m:t>−1</m:t>
                              </m:r>
                            </m:e>
                          </m:d>
                        </m:e>
                      </m:d>
                    </m:oMath>
                  </m:oMathPara>
                </a14:m>
                <a:endParaRPr lang="pt-BR" dirty="0"/>
              </a:p>
              <a:p>
                <a:pPr marL="0" indent="0" algn="just">
                  <a:lnSpc>
                    <a:spcPct val="150000"/>
                  </a:lnSpc>
                  <a:buNone/>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m:t>
                      </m:r>
                      <m:r>
                        <a:rPr lang="pt-BR" i="1">
                          <a:latin typeface="Cambria Math" panose="02040503050406030204" pitchFamily="18" charset="0"/>
                        </a:rPr>
                        <m:t>𝑟𝑞</m:t>
                      </m:r>
                      <m:r>
                        <a:rPr lang="pt-BR" i="1">
                          <a:latin typeface="Cambria Math" panose="02040503050406030204" pitchFamily="18" charset="0"/>
                        </a:rPr>
                        <m:t>⋅</m:t>
                      </m:r>
                      <m:d>
                        <m:dPr>
                          <m:ctrlPr>
                            <a:rPr lang="pt-BR" i="1">
                              <a:latin typeface="Cambria Math" panose="02040503050406030204" pitchFamily="18" charset="0"/>
                            </a:rPr>
                          </m:ctrlPr>
                        </m:dPr>
                        <m:e>
                          <m:r>
                            <a:rPr lang="pt-BR" i="1">
                              <a:latin typeface="Cambria Math" panose="02040503050406030204" pitchFamily="18" charset="0"/>
                            </a:rPr>
                            <m:t>−1</m:t>
                          </m:r>
                        </m:e>
                      </m:d>
                      <m:r>
                        <a:rPr lang="pt-BR" i="1">
                          <a:latin typeface="Cambria Math" panose="02040503050406030204" pitchFamily="18" charset="0"/>
                        </a:rPr>
                        <m:t>+</m:t>
                      </m:r>
                      <m:r>
                        <a:rPr lang="pt-BR" i="1">
                          <a:latin typeface="Cambria Math" panose="02040503050406030204" pitchFamily="18" charset="0"/>
                        </a:rPr>
                        <m:t>𝑟</m:t>
                      </m:r>
                      <m:d>
                        <m:dPr>
                          <m:ctrlPr>
                            <a:rPr lang="pt-BR" i="1">
                              <a:latin typeface="Cambria Math" panose="02040503050406030204" pitchFamily="18" charset="0"/>
                            </a:rPr>
                          </m:ctrlPr>
                        </m:dPr>
                        <m:e>
                          <m:r>
                            <a:rPr lang="pt-BR" i="1">
                              <a:latin typeface="Cambria Math" panose="02040503050406030204" pitchFamily="18" charset="0"/>
                            </a:rPr>
                            <m:t>1−</m:t>
                          </m:r>
                          <m:r>
                            <a:rPr lang="pt-BR" i="1">
                              <a:latin typeface="Cambria Math" panose="02040503050406030204" pitchFamily="18" charset="0"/>
                            </a:rPr>
                            <m:t>𝑞</m:t>
                          </m:r>
                        </m:e>
                      </m:d>
                      <m:r>
                        <a:rPr lang="pt-BR" i="1">
                          <a:latin typeface="Cambria Math" panose="02040503050406030204" pitchFamily="18" charset="0"/>
                        </a:rPr>
                        <m:t>⋅1+</m:t>
                      </m:r>
                      <m:d>
                        <m:dPr>
                          <m:ctrlPr>
                            <a:rPr lang="pt-BR" i="1">
                              <a:latin typeface="Cambria Math" panose="02040503050406030204" pitchFamily="18" charset="0"/>
                            </a:rPr>
                          </m:ctrlPr>
                        </m:dPr>
                        <m:e>
                          <m:r>
                            <a:rPr lang="pt-BR" i="1">
                              <a:latin typeface="Cambria Math" panose="02040503050406030204" pitchFamily="18" charset="0"/>
                            </a:rPr>
                            <m:t>1−</m:t>
                          </m:r>
                          <m:r>
                            <a:rPr lang="pt-BR" i="1">
                              <a:latin typeface="Cambria Math" panose="02040503050406030204" pitchFamily="18" charset="0"/>
                            </a:rPr>
                            <m:t>𝑟</m:t>
                          </m:r>
                        </m:e>
                      </m:d>
                      <m:r>
                        <a:rPr lang="pt-BR" i="1">
                          <a:latin typeface="Cambria Math" panose="02040503050406030204" pitchFamily="18" charset="0"/>
                        </a:rPr>
                        <m:t>𝑞</m:t>
                      </m:r>
                      <m:r>
                        <a:rPr lang="pt-BR" i="1">
                          <a:latin typeface="Cambria Math" panose="02040503050406030204" pitchFamily="18" charset="0"/>
                        </a:rPr>
                        <m:t>⋅1+</m:t>
                      </m:r>
                      <m:d>
                        <m:dPr>
                          <m:ctrlPr>
                            <a:rPr lang="pt-BR" i="1">
                              <a:latin typeface="Cambria Math" panose="02040503050406030204" pitchFamily="18" charset="0"/>
                            </a:rPr>
                          </m:ctrlPr>
                        </m:dPr>
                        <m:e>
                          <m:r>
                            <a:rPr lang="pt-BR" i="1">
                              <a:latin typeface="Cambria Math" panose="02040503050406030204" pitchFamily="18" charset="0"/>
                            </a:rPr>
                            <m:t>1−</m:t>
                          </m:r>
                          <m:r>
                            <a:rPr lang="pt-BR" i="1">
                              <a:latin typeface="Cambria Math" panose="02040503050406030204" pitchFamily="18" charset="0"/>
                            </a:rPr>
                            <m:t>𝑟</m:t>
                          </m:r>
                        </m:e>
                      </m:d>
                      <m:d>
                        <m:dPr>
                          <m:ctrlPr>
                            <a:rPr lang="pt-BR" i="1">
                              <a:latin typeface="Cambria Math" panose="02040503050406030204" pitchFamily="18" charset="0"/>
                            </a:rPr>
                          </m:ctrlPr>
                        </m:dPr>
                        <m:e>
                          <m:r>
                            <a:rPr lang="pt-BR" i="1">
                              <a:latin typeface="Cambria Math" panose="02040503050406030204" pitchFamily="18" charset="0"/>
                            </a:rPr>
                            <m:t>1−</m:t>
                          </m:r>
                          <m:r>
                            <a:rPr lang="pt-BR" i="1">
                              <a:latin typeface="Cambria Math" panose="02040503050406030204" pitchFamily="18" charset="0"/>
                            </a:rPr>
                            <m:t>𝑞</m:t>
                          </m:r>
                        </m:e>
                      </m:d>
                      <m:r>
                        <a:rPr lang="pt-BR" i="1">
                          <a:latin typeface="Cambria Math" panose="02040503050406030204" pitchFamily="18" charset="0"/>
                        </a:rPr>
                        <m:t>⋅</m:t>
                      </m:r>
                      <m:d>
                        <m:dPr>
                          <m:ctrlPr>
                            <a:rPr lang="pt-BR" i="1">
                              <a:latin typeface="Cambria Math" panose="02040503050406030204" pitchFamily="18" charset="0"/>
                            </a:rPr>
                          </m:ctrlPr>
                        </m:dPr>
                        <m:e>
                          <m:r>
                            <a:rPr lang="pt-BR" i="1">
                              <a:latin typeface="Cambria Math" panose="02040503050406030204" pitchFamily="18" charset="0"/>
                            </a:rPr>
                            <m:t>−1</m:t>
                          </m:r>
                        </m:e>
                      </m:d>
                    </m:oMath>
                  </m:oMathPara>
                </a14:m>
                <a:endParaRPr lang="pt-BR" dirty="0"/>
              </a:p>
              <a:p>
                <a:pPr marL="0" indent="0" algn="just">
                  <a:lnSpc>
                    <a:spcPct val="150000"/>
                  </a:lnSpc>
                  <a:buNone/>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m:t>
                      </m:r>
                      <m:d>
                        <m:dPr>
                          <m:ctrlPr>
                            <a:rPr lang="pt-BR" i="1">
                              <a:latin typeface="Cambria Math" panose="02040503050406030204" pitchFamily="18" charset="0"/>
                            </a:rPr>
                          </m:ctrlPr>
                        </m:dPr>
                        <m:e>
                          <m:r>
                            <a:rPr lang="pt-BR" i="1">
                              <a:latin typeface="Cambria Math" panose="02040503050406030204" pitchFamily="18" charset="0"/>
                            </a:rPr>
                            <m:t>2</m:t>
                          </m:r>
                          <m:r>
                            <a:rPr lang="pt-BR" i="1">
                              <a:latin typeface="Cambria Math" panose="02040503050406030204" pitchFamily="18" charset="0"/>
                            </a:rPr>
                            <m:t>𝑞</m:t>
                          </m:r>
                          <m:r>
                            <a:rPr lang="pt-BR" i="1">
                              <a:latin typeface="Cambria Math" panose="02040503050406030204" pitchFamily="18" charset="0"/>
                            </a:rPr>
                            <m:t>−1</m:t>
                          </m:r>
                        </m:e>
                      </m:d>
                      <m:r>
                        <a:rPr lang="pt-BR" i="1">
                          <a:latin typeface="Cambria Math" panose="02040503050406030204" pitchFamily="18" charset="0"/>
                        </a:rPr>
                        <m:t>+</m:t>
                      </m:r>
                      <m:r>
                        <a:rPr lang="pt-BR" i="1">
                          <a:latin typeface="Cambria Math" panose="02040503050406030204" pitchFamily="18" charset="0"/>
                        </a:rPr>
                        <m:t>𝑟</m:t>
                      </m:r>
                      <m:r>
                        <a:rPr lang="pt-BR" i="1">
                          <a:latin typeface="Cambria Math" panose="02040503050406030204" pitchFamily="18" charset="0"/>
                        </a:rPr>
                        <m:t>(2−4</m:t>
                      </m:r>
                      <m:r>
                        <a:rPr lang="pt-BR" i="1">
                          <a:latin typeface="Cambria Math" panose="02040503050406030204" pitchFamily="18" charset="0"/>
                        </a:rPr>
                        <m:t>𝑞</m:t>
                      </m:r>
                      <m:r>
                        <a:rPr lang="pt-BR" i="1">
                          <a:latin typeface="Cambria Math" panose="02040503050406030204" pitchFamily="18" charset="0"/>
                        </a:rPr>
                        <m:t>)</m:t>
                      </m:r>
                    </m:oMath>
                  </m:oMathPara>
                </a14:m>
                <a:endParaRPr lang="pt-BR" dirty="0"/>
              </a:p>
              <a:p>
                <a:pPr marL="0" indent="0" algn="just">
                  <a:buNone/>
                </a:pPr>
                <a:endParaRPr lang="pt-BR" dirty="0"/>
              </a:p>
            </p:txBody>
          </p:sp>
        </mc:Choice>
        <mc:Fallback xmlns="">
          <p:sp>
            <p:nvSpPr>
              <p:cNvPr id="3" name="Content Placeholder 2">
                <a:extLst>
                  <a:ext uri="{FF2B5EF4-FFF2-40B4-BE49-F238E27FC236}">
                    <a16:creationId xmlns:a16="http://schemas.microsoft.com/office/drawing/2014/main" id="{A942A700-7874-493B-B371-50C749ADCF41}"/>
                  </a:ext>
                </a:extLst>
              </p:cNvPr>
              <p:cNvSpPr>
                <a:spLocks noGrp="1" noRot="1" noChangeAspect="1" noMove="1" noResize="1" noEditPoints="1" noAdjustHandles="1" noChangeArrowheads="1" noChangeShapeType="1" noTextEdit="1"/>
              </p:cNvSpPr>
              <p:nvPr>
                <p:ph idx="1"/>
              </p:nvPr>
            </p:nvSpPr>
            <p:spPr>
              <a:blipFill>
                <a:blip r:embed="rId3"/>
                <a:stretch>
                  <a:fillRect l="-928" t="-2801" r="-986"/>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BEC2B8F4-BCA8-4CF6-8F4E-F02E06D5FD31}"/>
              </a:ext>
            </a:extLst>
          </p:cNvPr>
          <p:cNvSpPr>
            <a:spLocks noGrp="1"/>
          </p:cNvSpPr>
          <p:nvPr>
            <p:ph type="title"/>
          </p:nvPr>
        </p:nvSpPr>
        <p:spPr>
          <a:xfrm>
            <a:off x="838200" y="365125"/>
            <a:ext cx="10515600" cy="1325563"/>
          </a:xfrm>
        </p:spPr>
        <p:txBody>
          <a:bodyPr/>
          <a:lstStyle/>
          <a:p>
            <a:r>
              <a:rPr lang="pt-BR" b="1" i="1" noProof="0" dirty="0"/>
              <a:t>Matching Pennies</a:t>
            </a:r>
            <a:endParaRPr lang="pt-BR" sz="2200" b="1" noProof="0"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65FE8692-74BE-4C90-AD20-A2A2A7B7687B}"/>
                  </a:ext>
                </a:extLst>
              </p:cNvPr>
              <p:cNvSpPr txBox="1"/>
              <p:nvPr/>
            </p:nvSpPr>
            <p:spPr>
              <a:xfrm>
                <a:off x="8177349" y="5447211"/>
                <a:ext cx="161979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m:t>
                      </m:r>
                      <m:r>
                        <a:rPr lang="en-US" sz="2400" b="0" i="1" dirty="0" smtClean="0">
                          <a:latin typeface="Cambria Math" panose="02040503050406030204" pitchFamily="18" charset="0"/>
                        </a:rPr>
                        <m:t>1.3.1</m:t>
                      </m:r>
                      <m:r>
                        <a:rPr lang="en-US" sz="2400" i="1" dirty="0" smtClean="0">
                          <a:latin typeface="Cambria Math" panose="02040503050406030204" pitchFamily="18" charset="0"/>
                        </a:rPr>
                        <m:t>)</m:t>
                      </m:r>
                    </m:oMath>
                  </m:oMathPara>
                </a14:m>
                <a:endParaRPr lang="pt-BR" sz="2400" dirty="0"/>
              </a:p>
            </p:txBody>
          </p:sp>
        </mc:Choice>
        <mc:Fallback xmlns="">
          <p:sp>
            <p:nvSpPr>
              <p:cNvPr id="2" name="TextBox 1">
                <a:extLst>
                  <a:ext uri="{FF2B5EF4-FFF2-40B4-BE49-F238E27FC236}">
                    <a16:creationId xmlns:a16="http://schemas.microsoft.com/office/drawing/2014/main" id="{65FE8692-74BE-4C90-AD20-A2A2A7B7687B}"/>
                  </a:ext>
                </a:extLst>
              </p:cNvPr>
              <p:cNvSpPr txBox="1">
                <a:spLocks noRot="1" noChangeAspect="1" noMove="1" noResize="1" noEditPoints="1" noAdjustHandles="1" noChangeArrowheads="1" noChangeShapeType="1" noTextEdit="1"/>
              </p:cNvSpPr>
              <p:nvPr/>
            </p:nvSpPr>
            <p:spPr>
              <a:xfrm>
                <a:off x="8177349" y="5447211"/>
                <a:ext cx="1619794" cy="461665"/>
              </a:xfrm>
              <a:prstGeom prst="rect">
                <a:avLst/>
              </a:prstGeom>
              <a:blipFill>
                <a:blip r:embed="rId4"/>
                <a:stretch>
                  <a:fillRect b="-18667"/>
                </a:stretch>
              </a:blipFill>
            </p:spPr>
            <p:txBody>
              <a:bodyPr/>
              <a:lstStyle/>
              <a:p>
                <a:r>
                  <a:rPr lang="pt-BR">
                    <a:noFill/>
                  </a:rPr>
                  <a:t> </a:t>
                </a:r>
              </a:p>
            </p:txBody>
          </p:sp>
        </mc:Fallback>
      </mc:AlternateContent>
      <p:sp>
        <p:nvSpPr>
          <p:cNvPr id="5" name="Rectangle 4">
            <a:extLst>
              <a:ext uri="{FF2B5EF4-FFF2-40B4-BE49-F238E27FC236}">
                <a16:creationId xmlns:a16="http://schemas.microsoft.com/office/drawing/2014/main" id="{F08E9B3A-8B95-4E5E-B01F-8B05B97922EA}"/>
              </a:ext>
            </a:extLst>
          </p:cNvPr>
          <p:cNvSpPr/>
          <p:nvPr/>
        </p:nvSpPr>
        <p:spPr>
          <a:xfrm>
            <a:off x="1428205" y="5481102"/>
            <a:ext cx="9901645" cy="7297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ight Brace 7">
            <a:extLst>
              <a:ext uri="{FF2B5EF4-FFF2-40B4-BE49-F238E27FC236}">
                <a16:creationId xmlns:a16="http://schemas.microsoft.com/office/drawing/2014/main" id="{F4C79BEE-0E94-4C63-B6B8-4BD5603FB1EA}"/>
              </a:ext>
            </a:extLst>
          </p:cNvPr>
          <p:cNvSpPr/>
          <p:nvPr/>
        </p:nvSpPr>
        <p:spPr>
          <a:xfrm rot="5400000">
            <a:off x="1876499" y="5216454"/>
            <a:ext cx="424938" cy="611778"/>
          </a:xfrm>
          <a:prstGeom prst="rightBrace">
            <a:avLst>
              <a:gd name="adj1" fmla="val 63281"/>
              <a:gd name="adj2" fmla="val 50000"/>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F6A5784-1D88-476D-8DB9-9368F5FFC7C7}"/>
                  </a:ext>
                </a:extLst>
              </p:cNvPr>
              <p:cNvSpPr txBox="1"/>
              <p:nvPr/>
            </p:nvSpPr>
            <p:spPr>
              <a:xfrm>
                <a:off x="838200" y="5908290"/>
                <a:ext cx="239703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pt-BR" i="1" dirty="0" smtClean="0">
                          <a:latin typeface="Cambria Math" panose="02040503050406030204" pitchFamily="18" charset="0"/>
                        </a:rPr>
                        <m:t>Pr</m:t>
                      </m:r>
                      <m:r>
                        <a:rPr lang="pt-BR" i="1" dirty="0" smtClean="0">
                          <a:latin typeface="Cambria Math" panose="02040503050406030204" pitchFamily="18" charset="0"/>
                        </a:rPr>
                        <m:t>⁡(</m:t>
                      </m:r>
                      <m:r>
                        <a:rPr lang="pt-BR" b="0" i="1" dirty="0" smtClean="0">
                          <a:latin typeface="Cambria Math" panose="02040503050406030204" pitchFamily="18" charset="0"/>
                        </a:rPr>
                        <m:t>𝐻𝑒𝑎𝑑𝑠</m:t>
                      </m:r>
                      <m:r>
                        <a:rPr lang="pt-BR" b="0" i="1" dirty="0" smtClean="0">
                          <a:latin typeface="Cambria Math" panose="02040503050406030204" pitchFamily="18" charset="0"/>
                        </a:rPr>
                        <m:t>,</m:t>
                      </m:r>
                      <m:r>
                        <a:rPr lang="pt-BR" b="0" i="1" dirty="0" smtClean="0">
                          <a:latin typeface="Cambria Math" panose="02040503050406030204" pitchFamily="18" charset="0"/>
                        </a:rPr>
                        <m:t>𝐻𝑒𝑎𝑑𝑠</m:t>
                      </m:r>
                      <m:r>
                        <a:rPr lang="pt-BR" b="0" i="1" dirty="0" smtClean="0">
                          <a:latin typeface="Cambria Math" panose="02040503050406030204" pitchFamily="18" charset="0"/>
                        </a:rPr>
                        <m:t>)</m:t>
                      </m:r>
                    </m:oMath>
                  </m:oMathPara>
                </a14:m>
                <a:endParaRPr lang="pt-BR" dirty="0"/>
              </a:p>
            </p:txBody>
          </p:sp>
        </mc:Choice>
        <mc:Fallback xmlns="">
          <p:sp>
            <p:nvSpPr>
              <p:cNvPr id="9" name="TextBox 8">
                <a:extLst>
                  <a:ext uri="{FF2B5EF4-FFF2-40B4-BE49-F238E27FC236}">
                    <a16:creationId xmlns:a16="http://schemas.microsoft.com/office/drawing/2014/main" id="{6F6A5784-1D88-476D-8DB9-9368F5FFC7C7}"/>
                  </a:ext>
                </a:extLst>
              </p:cNvPr>
              <p:cNvSpPr txBox="1">
                <a:spLocks noRot="1" noChangeAspect="1" noMove="1" noResize="1" noEditPoints="1" noAdjustHandles="1" noChangeArrowheads="1" noChangeShapeType="1" noTextEdit="1"/>
              </p:cNvSpPr>
              <p:nvPr/>
            </p:nvSpPr>
            <p:spPr>
              <a:xfrm>
                <a:off x="838200" y="5908290"/>
                <a:ext cx="2397035" cy="369332"/>
              </a:xfrm>
              <a:prstGeom prst="rect">
                <a:avLst/>
              </a:prstGeom>
              <a:blipFill>
                <a:blip r:embed="rId5"/>
                <a:stretch>
                  <a:fillRect b="-13115"/>
                </a:stretch>
              </a:blipFill>
            </p:spPr>
            <p:txBody>
              <a:bodyPr/>
              <a:lstStyle/>
              <a:p>
                <a:r>
                  <a:rPr lang="pt-BR">
                    <a:noFill/>
                  </a:rPr>
                  <a:t> </a:t>
                </a:r>
              </a:p>
            </p:txBody>
          </p:sp>
        </mc:Fallback>
      </mc:AlternateContent>
      <p:sp>
        <p:nvSpPr>
          <p:cNvPr id="10" name="Right Brace 9">
            <a:extLst>
              <a:ext uri="{FF2B5EF4-FFF2-40B4-BE49-F238E27FC236}">
                <a16:creationId xmlns:a16="http://schemas.microsoft.com/office/drawing/2014/main" id="{CA6AE1AE-5C4D-4701-A3D5-2E2325155589}"/>
              </a:ext>
            </a:extLst>
          </p:cNvPr>
          <p:cNvSpPr/>
          <p:nvPr/>
        </p:nvSpPr>
        <p:spPr>
          <a:xfrm rot="5400000">
            <a:off x="4010644" y="4901438"/>
            <a:ext cx="424938" cy="1159328"/>
          </a:xfrm>
          <a:prstGeom prst="rightBrace">
            <a:avLst>
              <a:gd name="adj1" fmla="val 68206"/>
              <a:gd name="adj2" fmla="val 50000"/>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C0092B2-39DE-4A5B-A8FB-C2EBEAF3ECE0}"/>
                  </a:ext>
                </a:extLst>
              </p:cNvPr>
              <p:cNvSpPr txBox="1"/>
              <p:nvPr/>
            </p:nvSpPr>
            <p:spPr>
              <a:xfrm>
                <a:off x="2885258" y="5911132"/>
                <a:ext cx="239703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pt-BR" i="1" dirty="0" smtClean="0">
                          <a:latin typeface="Cambria Math" panose="02040503050406030204" pitchFamily="18" charset="0"/>
                        </a:rPr>
                        <m:t>Pr</m:t>
                      </m:r>
                      <m:r>
                        <a:rPr lang="pt-BR" i="1" dirty="0" smtClean="0">
                          <a:latin typeface="Cambria Math" panose="02040503050406030204" pitchFamily="18" charset="0"/>
                        </a:rPr>
                        <m:t>⁡(</m:t>
                      </m:r>
                      <m:r>
                        <a:rPr lang="pt-BR" b="0" i="1" dirty="0" smtClean="0">
                          <a:latin typeface="Cambria Math" panose="02040503050406030204" pitchFamily="18" charset="0"/>
                        </a:rPr>
                        <m:t>𝐻𝑒𝑎𝑑</m:t>
                      </m:r>
                      <m:r>
                        <a:rPr lang="pt-BR" b="0" i="1" dirty="0" smtClean="0">
                          <a:latin typeface="Cambria Math" panose="02040503050406030204" pitchFamily="18" charset="0"/>
                        </a:rPr>
                        <m:t>,</m:t>
                      </m:r>
                      <m:r>
                        <a:rPr lang="pt-BR" b="0" i="1" dirty="0" smtClean="0">
                          <a:latin typeface="Cambria Math" panose="02040503050406030204" pitchFamily="18" charset="0"/>
                        </a:rPr>
                        <m:t>𝑇𝑎𝑖𝑙𝑠</m:t>
                      </m:r>
                      <m:r>
                        <a:rPr lang="pt-BR" b="0" i="1" dirty="0" smtClean="0">
                          <a:latin typeface="Cambria Math" panose="02040503050406030204" pitchFamily="18" charset="0"/>
                        </a:rPr>
                        <m:t>)</m:t>
                      </m:r>
                    </m:oMath>
                  </m:oMathPara>
                </a14:m>
                <a:endParaRPr lang="pt-BR" dirty="0"/>
              </a:p>
            </p:txBody>
          </p:sp>
        </mc:Choice>
        <mc:Fallback xmlns="">
          <p:sp>
            <p:nvSpPr>
              <p:cNvPr id="11" name="TextBox 10">
                <a:extLst>
                  <a:ext uri="{FF2B5EF4-FFF2-40B4-BE49-F238E27FC236}">
                    <a16:creationId xmlns:a16="http://schemas.microsoft.com/office/drawing/2014/main" id="{CC0092B2-39DE-4A5B-A8FB-C2EBEAF3ECE0}"/>
                  </a:ext>
                </a:extLst>
              </p:cNvPr>
              <p:cNvSpPr txBox="1">
                <a:spLocks noRot="1" noChangeAspect="1" noMove="1" noResize="1" noEditPoints="1" noAdjustHandles="1" noChangeArrowheads="1" noChangeShapeType="1" noTextEdit="1"/>
              </p:cNvSpPr>
              <p:nvPr/>
            </p:nvSpPr>
            <p:spPr>
              <a:xfrm>
                <a:off x="2885258" y="5911132"/>
                <a:ext cx="2397035" cy="369332"/>
              </a:xfrm>
              <a:prstGeom prst="rect">
                <a:avLst/>
              </a:prstGeom>
              <a:blipFill>
                <a:blip r:embed="rId6"/>
                <a:stretch>
                  <a:fillRect b="-13333"/>
                </a:stretch>
              </a:blipFill>
            </p:spPr>
            <p:txBody>
              <a:bodyPr/>
              <a:lstStyle/>
              <a:p>
                <a:r>
                  <a:rPr lang="pt-BR">
                    <a:noFill/>
                  </a:rPr>
                  <a:t> </a:t>
                </a:r>
              </a:p>
            </p:txBody>
          </p:sp>
        </mc:Fallback>
      </mc:AlternateContent>
      <p:sp>
        <p:nvSpPr>
          <p:cNvPr id="12" name="Right Brace 11">
            <a:extLst>
              <a:ext uri="{FF2B5EF4-FFF2-40B4-BE49-F238E27FC236}">
                <a16:creationId xmlns:a16="http://schemas.microsoft.com/office/drawing/2014/main" id="{633AAAAA-7BED-4E1F-8D08-910FE60BBF64}"/>
              </a:ext>
            </a:extLst>
          </p:cNvPr>
          <p:cNvSpPr/>
          <p:nvPr/>
        </p:nvSpPr>
        <p:spPr>
          <a:xfrm rot="5400000">
            <a:off x="6103968" y="4885650"/>
            <a:ext cx="424938" cy="1311726"/>
          </a:xfrm>
          <a:prstGeom prst="rightBrace">
            <a:avLst>
              <a:gd name="adj1" fmla="val 68206"/>
              <a:gd name="adj2" fmla="val 50000"/>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dirty="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6961F91-8A9A-411A-86BB-91DC67A2BEA9}"/>
                  </a:ext>
                </a:extLst>
              </p:cNvPr>
              <p:cNvSpPr txBox="1"/>
              <p:nvPr/>
            </p:nvSpPr>
            <p:spPr>
              <a:xfrm>
                <a:off x="4902383" y="5971543"/>
                <a:ext cx="271213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pt-BR" i="1" dirty="0" smtClean="0">
                          <a:latin typeface="Cambria Math" panose="02040503050406030204" pitchFamily="18" charset="0"/>
                        </a:rPr>
                        <m:t>Pr</m:t>
                      </m:r>
                      <m:r>
                        <a:rPr lang="pt-BR" i="1" dirty="0" smtClean="0">
                          <a:latin typeface="Cambria Math" panose="02040503050406030204" pitchFamily="18" charset="0"/>
                        </a:rPr>
                        <m:t>⁡(</m:t>
                      </m:r>
                      <m:r>
                        <a:rPr lang="pt-BR" b="0" i="1" dirty="0" smtClean="0">
                          <a:latin typeface="Cambria Math" panose="02040503050406030204" pitchFamily="18" charset="0"/>
                        </a:rPr>
                        <m:t>𝑇𝑎𝑖𝑙𝑠</m:t>
                      </m:r>
                      <m:r>
                        <a:rPr lang="pt-BR" b="0" i="1" dirty="0" smtClean="0">
                          <a:latin typeface="Cambria Math" panose="02040503050406030204" pitchFamily="18" charset="0"/>
                        </a:rPr>
                        <m:t>,</m:t>
                      </m:r>
                      <m:r>
                        <a:rPr lang="pt-BR" b="0" i="1" dirty="0" smtClean="0">
                          <a:latin typeface="Cambria Math" panose="02040503050406030204" pitchFamily="18" charset="0"/>
                        </a:rPr>
                        <m:t>𝐻𝑒𝑎𝑑𝑠</m:t>
                      </m:r>
                      <m:r>
                        <a:rPr lang="pt-BR" b="0" i="1" dirty="0" smtClean="0">
                          <a:latin typeface="Cambria Math" panose="02040503050406030204" pitchFamily="18" charset="0"/>
                        </a:rPr>
                        <m:t>)</m:t>
                      </m:r>
                    </m:oMath>
                  </m:oMathPara>
                </a14:m>
                <a:endParaRPr lang="pt-BR" dirty="0"/>
              </a:p>
            </p:txBody>
          </p:sp>
        </mc:Choice>
        <mc:Fallback xmlns="">
          <p:sp>
            <p:nvSpPr>
              <p:cNvPr id="13" name="TextBox 12">
                <a:extLst>
                  <a:ext uri="{FF2B5EF4-FFF2-40B4-BE49-F238E27FC236}">
                    <a16:creationId xmlns:a16="http://schemas.microsoft.com/office/drawing/2014/main" id="{16961F91-8A9A-411A-86BB-91DC67A2BEA9}"/>
                  </a:ext>
                </a:extLst>
              </p:cNvPr>
              <p:cNvSpPr txBox="1">
                <a:spLocks noRot="1" noChangeAspect="1" noMove="1" noResize="1" noEditPoints="1" noAdjustHandles="1" noChangeArrowheads="1" noChangeShapeType="1" noTextEdit="1"/>
              </p:cNvSpPr>
              <p:nvPr/>
            </p:nvSpPr>
            <p:spPr>
              <a:xfrm>
                <a:off x="4902383" y="5971543"/>
                <a:ext cx="2712134" cy="369332"/>
              </a:xfrm>
              <a:prstGeom prst="rect">
                <a:avLst/>
              </a:prstGeom>
              <a:blipFill>
                <a:blip r:embed="rId7"/>
                <a:stretch>
                  <a:fillRect b="-13333"/>
                </a:stretch>
              </a:blipFill>
            </p:spPr>
            <p:txBody>
              <a:bodyPr/>
              <a:lstStyle/>
              <a:p>
                <a:r>
                  <a:rPr lang="pt-BR">
                    <a:noFill/>
                  </a:rPr>
                  <a:t> </a:t>
                </a:r>
              </a:p>
            </p:txBody>
          </p:sp>
        </mc:Fallback>
      </mc:AlternateContent>
      <p:sp>
        <p:nvSpPr>
          <p:cNvPr id="14" name="Right Brace 13">
            <a:extLst>
              <a:ext uri="{FF2B5EF4-FFF2-40B4-BE49-F238E27FC236}">
                <a16:creationId xmlns:a16="http://schemas.microsoft.com/office/drawing/2014/main" id="{AC22FE13-257F-41BD-9425-7D2D2FB62CC1}"/>
              </a:ext>
            </a:extLst>
          </p:cNvPr>
          <p:cNvSpPr/>
          <p:nvPr/>
        </p:nvSpPr>
        <p:spPr>
          <a:xfrm rot="5400000">
            <a:off x="8424784" y="4593073"/>
            <a:ext cx="424938" cy="1953943"/>
          </a:xfrm>
          <a:prstGeom prst="rightBrace">
            <a:avLst>
              <a:gd name="adj1" fmla="val 68206"/>
              <a:gd name="adj2" fmla="val 50000"/>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dirty="0"/>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1E9FC3A-4A96-4AA7-B987-04EC4B1FDE1D}"/>
                  </a:ext>
                </a:extLst>
              </p:cNvPr>
              <p:cNvSpPr txBox="1"/>
              <p:nvPr/>
            </p:nvSpPr>
            <p:spPr>
              <a:xfrm>
                <a:off x="7329351" y="5999437"/>
                <a:ext cx="271213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pt-BR" i="1" dirty="0" smtClean="0">
                          <a:latin typeface="Cambria Math" panose="02040503050406030204" pitchFamily="18" charset="0"/>
                        </a:rPr>
                        <m:t>Pr</m:t>
                      </m:r>
                      <m:r>
                        <a:rPr lang="pt-BR" i="1" dirty="0" smtClean="0">
                          <a:latin typeface="Cambria Math" panose="02040503050406030204" pitchFamily="18" charset="0"/>
                        </a:rPr>
                        <m:t>⁡(</m:t>
                      </m:r>
                      <m:r>
                        <a:rPr lang="pt-BR" b="0" i="1" dirty="0" smtClean="0">
                          <a:latin typeface="Cambria Math" panose="02040503050406030204" pitchFamily="18" charset="0"/>
                        </a:rPr>
                        <m:t>𝑇𝑎𝑖𝑙𝑠</m:t>
                      </m:r>
                      <m:r>
                        <a:rPr lang="pt-BR" b="0" i="1" dirty="0" smtClean="0">
                          <a:latin typeface="Cambria Math" panose="02040503050406030204" pitchFamily="18" charset="0"/>
                        </a:rPr>
                        <m:t>,</m:t>
                      </m:r>
                      <m:r>
                        <a:rPr lang="pt-BR" b="0" i="1" dirty="0" smtClean="0">
                          <a:latin typeface="Cambria Math" panose="02040503050406030204" pitchFamily="18" charset="0"/>
                        </a:rPr>
                        <m:t>𝑇𝑎𝑖𝑙𝑠</m:t>
                      </m:r>
                      <m:r>
                        <a:rPr lang="pt-BR" b="0" i="1" dirty="0" smtClean="0">
                          <a:latin typeface="Cambria Math" panose="02040503050406030204" pitchFamily="18" charset="0"/>
                        </a:rPr>
                        <m:t>)</m:t>
                      </m:r>
                    </m:oMath>
                  </m:oMathPara>
                </a14:m>
                <a:endParaRPr lang="pt-BR" dirty="0"/>
              </a:p>
            </p:txBody>
          </p:sp>
        </mc:Choice>
        <mc:Fallback xmlns="">
          <p:sp>
            <p:nvSpPr>
              <p:cNvPr id="15" name="TextBox 14">
                <a:extLst>
                  <a:ext uri="{FF2B5EF4-FFF2-40B4-BE49-F238E27FC236}">
                    <a16:creationId xmlns:a16="http://schemas.microsoft.com/office/drawing/2014/main" id="{01E9FC3A-4A96-4AA7-B987-04EC4B1FDE1D}"/>
                  </a:ext>
                </a:extLst>
              </p:cNvPr>
              <p:cNvSpPr txBox="1">
                <a:spLocks noRot="1" noChangeAspect="1" noMove="1" noResize="1" noEditPoints="1" noAdjustHandles="1" noChangeArrowheads="1" noChangeShapeType="1" noTextEdit="1"/>
              </p:cNvSpPr>
              <p:nvPr/>
            </p:nvSpPr>
            <p:spPr>
              <a:xfrm>
                <a:off x="7329351" y="5999437"/>
                <a:ext cx="2712134" cy="369332"/>
              </a:xfrm>
              <a:prstGeom prst="rect">
                <a:avLst/>
              </a:prstGeom>
              <a:blipFill>
                <a:blip r:embed="rId8"/>
                <a:stretch>
                  <a:fillRect b="-13115"/>
                </a:stretch>
              </a:blipFill>
            </p:spPr>
            <p:txBody>
              <a:bodyPr/>
              <a:lstStyle/>
              <a:p>
                <a:r>
                  <a:rPr lang="pt-BR">
                    <a:noFill/>
                  </a:rPr>
                  <a:t> </a:t>
                </a:r>
              </a:p>
            </p:txBody>
          </p:sp>
        </mc:Fallback>
      </mc:AlternateContent>
      <p:sp>
        <p:nvSpPr>
          <p:cNvPr id="17" name="Slide Number Placeholder 16">
            <a:extLst>
              <a:ext uri="{FF2B5EF4-FFF2-40B4-BE49-F238E27FC236}">
                <a16:creationId xmlns:a16="http://schemas.microsoft.com/office/drawing/2014/main" id="{AE3BA273-D585-4FEB-A8DD-90B0AB17778C}"/>
              </a:ext>
            </a:extLst>
          </p:cNvPr>
          <p:cNvSpPr>
            <a:spLocks noGrp="1"/>
          </p:cNvSpPr>
          <p:nvPr>
            <p:ph type="sldNum" sz="quarter" idx="12"/>
          </p:nvPr>
        </p:nvSpPr>
        <p:spPr/>
        <p:txBody>
          <a:bodyPr/>
          <a:lstStyle/>
          <a:p>
            <a:fld id="{AF67EEE8-F201-4410-BA13-233EFB93B646}" type="slidenum">
              <a:rPr lang="pt-BR" smtClean="0"/>
              <a:t>31</a:t>
            </a:fld>
            <a:endParaRPr lang="pt-BR"/>
          </a:p>
        </p:txBody>
      </p:sp>
      <mc:AlternateContent xmlns:mc="http://schemas.openxmlformats.org/markup-compatibility/2006" xmlns:a14="http://schemas.microsoft.com/office/drawing/2010/main">
        <mc:Choice Requires="a14">
          <p:sp>
            <p:nvSpPr>
              <p:cNvPr id="6" name="Speech Bubble: Rectangle 5">
                <a:extLst>
                  <a:ext uri="{FF2B5EF4-FFF2-40B4-BE49-F238E27FC236}">
                    <a16:creationId xmlns:a16="http://schemas.microsoft.com/office/drawing/2014/main" id="{A5CD0967-5E09-45BC-A351-7135AB4F8DBE}"/>
                  </a:ext>
                </a:extLst>
              </p:cNvPr>
              <p:cNvSpPr/>
              <p:nvPr/>
            </p:nvSpPr>
            <p:spPr>
              <a:xfrm>
                <a:off x="9764445" y="5481102"/>
                <a:ext cx="2179360" cy="704022"/>
              </a:xfrm>
              <a:prstGeom prst="wedgeRectCallout">
                <a:avLst>
                  <a:gd name="adj1" fmla="val -59714"/>
                  <a:gd name="adj2" fmla="val 36618"/>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b="1" dirty="0">
                    <a:solidFill>
                      <a:srgbClr val="2778CA"/>
                    </a:solidFill>
                  </a:rPr>
                  <a:t>Probabilidades de 1 jogar </a:t>
                </a:r>
                <a14:m>
                  <m:oMath xmlns:m="http://schemas.openxmlformats.org/officeDocument/2006/math">
                    <m:sSub>
                      <m:sSubPr>
                        <m:ctrlPr>
                          <a:rPr lang="pt-BR" sz="1600" b="1" i="1" smtClean="0">
                            <a:solidFill>
                              <a:srgbClr val="2778CA"/>
                            </a:solidFill>
                            <a:latin typeface="Cambria Math" panose="02040503050406030204" pitchFamily="18" charset="0"/>
                          </a:rPr>
                        </m:ctrlPr>
                      </m:sSubPr>
                      <m:e>
                        <m:r>
                          <a:rPr lang="pt-BR" sz="1600" b="1" i="1" smtClean="0">
                            <a:solidFill>
                              <a:srgbClr val="2778CA"/>
                            </a:solidFill>
                            <a:latin typeface="Cambria Math" panose="02040503050406030204" pitchFamily="18" charset="0"/>
                          </a:rPr>
                          <m:t>𝒔</m:t>
                        </m:r>
                      </m:e>
                      <m:sub>
                        <m:r>
                          <a:rPr lang="pt-BR" sz="1600" b="1" i="1" smtClean="0">
                            <a:solidFill>
                              <a:srgbClr val="2778CA"/>
                            </a:solidFill>
                            <a:latin typeface="Cambria Math" panose="02040503050406030204" pitchFamily="18" charset="0"/>
                          </a:rPr>
                          <m:t>𝟏</m:t>
                        </m:r>
                      </m:sub>
                    </m:sSub>
                  </m:oMath>
                </a14:m>
                <a:r>
                  <a:rPr lang="en-US" sz="1600" b="1" dirty="0">
                    <a:solidFill>
                      <a:srgbClr val="2778CA"/>
                    </a:solidFill>
                  </a:rPr>
                  <a:t> e 2 </a:t>
                </a:r>
                <a:r>
                  <a:rPr lang="pt-BR" sz="1600" b="1" dirty="0">
                    <a:solidFill>
                      <a:srgbClr val="2778CA"/>
                    </a:solidFill>
                  </a:rPr>
                  <a:t>jogar</a:t>
                </a:r>
                <a:r>
                  <a:rPr lang="en-US" sz="1600" b="1" dirty="0">
                    <a:solidFill>
                      <a:srgbClr val="2778CA"/>
                    </a:solidFill>
                  </a:rPr>
                  <a:t> </a:t>
                </a:r>
                <a14:m>
                  <m:oMath xmlns:m="http://schemas.openxmlformats.org/officeDocument/2006/math">
                    <m:sSub>
                      <m:sSubPr>
                        <m:ctrlPr>
                          <a:rPr lang="pt-BR" sz="1600" b="1" i="1" smtClean="0">
                            <a:solidFill>
                              <a:srgbClr val="2778CA"/>
                            </a:solidFill>
                            <a:latin typeface="Cambria Math" panose="02040503050406030204" pitchFamily="18" charset="0"/>
                          </a:rPr>
                        </m:ctrlPr>
                      </m:sSubPr>
                      <m:e>
                        <m:r>
                          <a:rPr lang="pt-BR" sz="1600" b="1" i="1" smtClean="0">
                            <a:solidFill>
                              <a:srgbClr val="2778CA"/>
                            </a:solidFill>
                            <a:latin typeface="Cambria Math" panose="02040503050406030204" pitchFamily="18" charset="0"/>
                          </a:rPr>
                          <m:t>𝒔</m:t>
                        </m:r>
                      </m:e>
                      <m:sub>
                        <m:r>
                          <a:rPr lang="pt-BR" sz="1600" b="1" i="1" smtClean="0">
                            <a:solidFill>
                              <a:srgbClr val="2778CA"/>
                            </a:solidFill>
                            <a:latin typeface="Cambria Math" panose="02040503050406030204" pitchFamily="18" charset="0"/>
                          </a:rPr>
                          <m:t>𝟐</m:t>
                        </m:r>
                      </m:sub>
                    </m:sSub>
                  </m:oMath>
                </a14:m>
                <a:endParaRPr lang="en-US" sz="1600" b="1" dirty="0">
                  <a:solidFill>
                    <a:srgbClr val="2778CA"/>
                  </a:solidFill>
                </a:endParaRPr>
              </a:p>
            </p:txBody>
          </p:sp>
        </mc:Choice>
        <mc:Fallback xmlns="">
          <p:sp>
            <p:nvSpPr>
              <p:cNvPr id="6" name="Speech Bubble: Rectangle 5">
                <a:extLst>
                  <a:ext uri="{FF2B5EF4-FFF2-40B4-BE49-F238E27FC236}">
                    <a16:creationId xmlns:a16="http://schemas.microsoft.com/office/drawing/2014/main" id="{A5CD0967-5E09-45BC-A351-7135AB4F8DBE}"/>
                  </a:ext>
                </a:extLst>
              </p:cNvPr>
              <p:cNvSpPr>
                <a:spLocks noRot="1" noChangeAspect="1" noMove="1" noResize="1" noEditPoints="1" noAdjustHandles="1" noChangeArrowheads="1" noChangeShapeType="1" noTextEdit="1"/>
              </p:cNvSpPr>
              <p:nvPr/>
            </p:nvSpPr>
            <p:spPr>
              <a:xfrm>
                <a:off x="9764445" y="5481102"/>
                <a:ext cx="2179360" cy="704022"/>
              </a:xfrm>
              <a:prstGeom prst="wedgeRectCallout">
                <a:avLst>
                  <a:gd name="adj1" fmla="val -59714"/>
                  <a:gd name="adj2" fmla="val 36618"/>
                </a:avLst>
              </a:prstGeom>
              <a:blipFill>
                <a:blip r:embed="rId9"/>
                <a:stretch>
                  <a:fillRect b="-847"/>
                </a:stretch>
              </a:blipFill>
              <a:ln>
                <a:solidFill>
                  <a:srgbClr val="0070C0"/>
                </a:solidFill>
              </a:ln>
            </p:spPr>
            <p:txBody>
              <a:bodyPr/>
              <a:lstStyle/>
              <a:p>
                <a:r>
                  <a:rPr lang="en-US">
                    <a:noFill/>
                  </a:rPr>
                  <a:t> </a:t>
                </a:r>
              </a:p>
            </p:txBody>
          </p:sp>
        </mc:Fallback>
      </mc:AlternateContent>
    </p:spTree>
    <p:extLst>
      <p:ext uri="{BB962C8B-B14F-4D97-AF65-F5344CB8AC3E}">
        <p14:creationId xmlns:p14="http://schemas.microsoft.com/office/powerpoint/2010/main" val="2795208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942A700-7874-493B-B371-50C749ADCF41}"/>
                  </a:ext>
                </a:extLst>
              </p:cNvPr>
              <p:cNvSpPr>
                <a:spLocks noGrp="1"/>
              </p:cNvSpPr>
              <p:nvPr>
                <p:ph idx="1"/>
              </p:nvPr>
            </p:nvSpPr>
            <p:spPr/>
            <p:txBody>
              <a:bodyPr>
                <a:normAutofit fontScale="92500" lnSpcReduction="10000"/>
              </a:bodyPr>
              <a:lstStyle/>
              <a:p>
                <a:pPr algn="just"/>
                <a:r>
                  <a:rPr lang="pt-BR" dirty="0"/>
                  <a:t>Denote como </a:t>
                </a:r>
                <a14:m>
                  <m:oMath xmlns:m="http://schemas.openxmlformats.org/officeDocument/2006/math">
                    <m:r>
                      <a:rPr lang="pt-BR" i="1">
                        <a:latin typeface="Cambria Math" panose="02040503050406030204" pitchFamily="18" charset="0"/>
                      </a:rPr>
                      <m:t>(</m:t>
                    </m:r>
                    <m:r>
                      <a:rPr lang="pt-BR" i="1">
                        <a:latin typeface="Cambria Math" panose="02040503050406030204" pitchFamily="18" charset="0"/>
                      </a:rPr>
                      <m:t>𝑟</m:t>
                    </m:r>
                    <m:r>
                      <a:rPr lang="pt-BR" i="1">
                        <a:latin typeface="Cambria Math" panose="02040503050406030204" pitchFamily="18" charset="0"/>
                      </a:rPr>
                      <m:t>,1−</m:t>
                    </m:r>
                    <m:r>
                      <a:rPr lang="pt-BR" i="1">
                        <a:latin typeface="Cambria Math" panose="02040503050406030204" pitchFamily="18" charset="0"/>
                      </a:rPr>
                      <m:t>𝑟</m:t>
                    </m:r>
                    <m:r>
                      <a:rPr lang="pt-BR" i="1">
                        <a:latin typeface="Cambria Math" panose="02040503050406030204" pitchFamily="18" charset="0"/>
                      </a:rPr>
                      <m:t>)</m:t>
                    </m:r>
                  </m:oMath>
                </a14:m>
                <a:r>
                  <a:rPr lang="pt-BR" dirty="0"/>
                  <a:t> a estratégia mista em que </a:t>
                </a:r>
                <a14:m>
                  <m:oMath xmlns:m="http://schemas.openxmlformats.org/officeDocument/2006/math">
                    <m:r>
                      <a:rPr lang="pt-BR" i="1">
                        <a:latin typeface="Cambria Math" panose="02040503050406030204" pitchFamily="18" charset="0"/>
                      </a:rPr>
                      <m:t>1</m:t>
                    </m:r>
                  </m:oMath>
                </a14:m>
                <a:r>
                  <a:rPr lang="pt-BR" dirty="0"/>
                  <a:t> joga </a:t>
                </a:r>
                <a14:m>
                  <m:oMath xmlns:m="http://schemas.openxmlformats.org/officeDocument/2006/math">
                    <m:r>
                      <a:rPr lang="pt-BR" i="1">
                        <a:latin typeface="Cambria Math" panose="02040503050406030204" pitchFamily="18" charset="0"/>
                      </a:rPr>
                      <m:t>𝐻𝑒𝑎𝑑𝑠</m:t>
                    </m:r>
                  </m:oMath>
                </a14:m>
                <a:r>
                  <a:rPr lang="pt-BR" dirty="0"/>
                  <a:t> com probabilidade </a:t>
                </a:r>
                <a14:m>
                  <m:oMath xmlns:m="http://schemas.openxmlformats.org/officeDocument/2006/math">
                    <m:r>
                      <a:rPr lang="pt-BR" i="1">
                        <a:latin typeface="Cambria Math" panose="02040503050406030204" pitchFamily="18" charset="0"/>
                      </a:rPr>
                      <m:t>𝑟</m:t>
                    </m:r>
                  </m:oMath>
                </a14:m>
                <a:r>
                  <a:rPr lang="pt-BR" dirty="0"/>
                  <a:t>. Para cada </a:t>
                </a:r>
                <a14:m>
                  <m:oMath xmlns:m="http://schemas.openxmlformats.org/officeDocument/2006/math">
                    <m:r>
                      <a:rPr lang="pt-BR" i="1">
                        <a:latin typeface="Cambria Math" panose="02040503050406030204" pitchFamily="18" charset="0"/>
                      </a:rPr>
                      <m:t>𝑞</m:t>
                    </m:r>
                    <m:r>
                      <a:rPr lang="pt-BR" i="1">
                        <a:latin typeface="Cambria Math" panose="02040503050406030204" pitchFamily="18" charset="0"/>
                      </a:rPr>
                      <m:t>∈</m:t>
                    </m:r>
                    <m:d>
                      <m:dPr>
                        <m:begChr m:val="["/>
                        <m:endChr m:val="]"/>
                        <m:ctrlPr>
                          <a:rPr lang="pt-BR" i="1">
                            <a:latin typeface="Cambria Math" panose="02040503050406030204" pitchFamily="18" charset="0"/>
                          </a:rPr>
                        </m:ctrlPr>
                      </m:dPr>
                      <m:e>
                        <m:r>
                          <a:rPr lang="pt-BR" i="1">
                            <a:latin typeface="Cambria Math" panose="02040503050406030204" pitchFamily="18" charset="0"/>
                          </a:rPr>
                          <m:t>0,1</m:t>
                        </m:r>
                      </m:e>
                    </m:d>
                  </m:oMath>
                </a14:m>
                <a:r>
                  <a:rPr lang="pt-BR" dirty="0"/>
                  <a:t>, podemos calcular </a:t>
                </a:r>
                <a14:m>
                  <m:oMath xmlns:m="http://schemas.openxmlformats.org/officeDocument/2006/math">
                    <m:sSup>
                      <m:sSupPr>
                        <m:ctrlPr>
                          <a:rPr lang="pt-BR" b="1" i="1">
                            <a:solidFill>
                              <a:srgbClr val="2778CA"/>
                            </a:solidFill>
                            <a:latin typeface="Cambria Math" panose="02040503050406030204" pitchFamily="18" charset="0"/>
                          </a:rPr>
                        </m:ctrlPr>
                      </m:sSupPr>
                      <m:e>
                        <m:r>
                          <a:rPr lang="pt-BR" b="1" i="1">
                            <a:solidFill>
                              <a:srgbClr val="2778CA"/>
                            </a:solidFill>
                            <a:latin typeface="Cambria Math" panose="02040503050406030204" pitchFamily="18" charset="0"/>
                          </a:rPr>
                          <m:t>𝒓</m:t>
                        </m:r>
                      </m:e>
                      <m:sup>
                        <m:r>
                          <a:rPr lang="pt-BR" b="1" i="1">
                            <a:solidFill>
                              <a:srgbClr val="2778CA"/>
                            </a:solidFill>
                            <a:latin typeface="Cambria Math" panose="02040503050406030204" pitchFamily="18" charset="0"/>
                          </a:rPr>
                          <m:t>∗</m:t>
                        </m:r>
                      </m:sup>
                    </m:sSup>
                    <m:d>
                      <m:dPr>
                        <m:ctrlPr>
                          <a:rPr lang="pt-BR" b="1" i="1">
                            <a:solidFill>
                              <a:srgbClr val="2778CA"/>
                            </a:solidFill>
                            <a:latin typeface="Cambria Math" panose="02040503050406030204" pitchFamily="18" charset="0"/>
                          </a:rPr>
                        </m:ctrlPr>
                      </m:dPr>
                      <m:e>
                        <m:r>
                          <a:rPr lang="pt-BR" b="1" i="1">
                            <a:solidFill>
                              <a:srgbClr val="2778CA"/>
                            </a:solidFill>
                            <a:latin typeface="Cambria Math" panose="02040503050406030204" pitchFamily="18" charset="0"/>
                          </a:rPr>
                          <m:t>𝒒</m:t>
                        </m:r>
                      </m:e>
                    </m:d>
                  </m:oMath>
                </a14:m>
                <a:r>
                  <a:rPr lang="pt-BR" b="1" dirty="0"/>
                  <a:t> </a:t>
                </a:r>
                <a:r>
                  <a:rPr lang="pt-BR" dirty="0"/>
                  <a:t>tal que </a:t>
                </a:r>
                <a14:m>
                  <m:oMath xmlns:m="http://schemas.openxmlformats.org/officeDocument/2006/math">
                    <m:r>
                      <a:rPr lang="pt-BR" i="1">
                        <a:latin typeface="Cambria Math" panose="02040503050406030204" pitchFamily="18" charset="0"/>
                      </a:rPr>
                      <m:t>(</m:t>
                    </m:r>
                    <m:r>
                      <a:rPr lang="pt-BR" i="1">
                        <a:latin typeface="Cambria Math" panose="02040503050406030204" pitchFamily="18" charset="0"/>
                      </a:rPr>
                      <m:t>𝑟</m:t>
                    </m:r>
                    <m:r>
                      <a:rPr lang="pt-BR" i="1">
                        <a:latin typeface="Cambria Math" panose="02040503050406030204" pitchFamily="18" charset="0"/>
                      </a:rPr>
                      <m:t>,1−</m:t>
                    </m:r>
                    <m:r>
                      <a:rPr lang="pt-BR" i="1">
                        <a:latin typeface="Cambria Math" panose="02040503050406030204" pitchFamily="18" charset="0"/>
                      </a:rPr>
                      <m:t>𝑟</m:t>
                    </m:r>
                    <m:r>
                      <a:rPr lang="pt-BR" i="1">
                        <a:latin typeface="Cambria Math" panose="02040503050406030204" pitchFamily="18" charset="0"/>
                      </a:rPr>
                      <m:t>)</m:t>
                    </m:r>
                  </m:oMath>
                </a14:m>
                <a:r>
                  <a:rPr lang="pt-BR" dirty="0"/>
                  <a:t> seja a</a:t>
                </a:r>
                <a:r>
                  <a:rPr lang="pt-BR" b="1" dirty="0"/>
                  <a:t> </a:t>
                </a:r>
                <a:r>
                  <a:rPr lang="pt-BR" b="1" dirty="0">
                    <a:solidFill>
                      <a:srgbClr val="2778CA"/>
                    </a:solidFill>
                  </a:rPr>
                  <a:t>melhor resposta de </a:t>
                </a:r>
                <a14:m>
                  <m:oMath xmlns:m="http://schemas.openxmlformats.org/officeDocument/2006/math">
                    <m:r>
                      <a:rPr lang="pt-BR" b="1" i="1">
                        <a:solidFill>
                          <a:srgbClr val="2778CA"/>
                        </a:solidFill>
                        <a:latin typeface="Cambria Math" panose="02040503050406030204" pitchFamily="18" charset="0"/>
                      </a:rPr>
                      <m:t>𝟏</m:t>
                    </m:r>
                  </m:oMath>
                </a14:m>
                <a:r>
                  <a:rPr lang="pt-BR" b="1" dirty="0">
                    <a:solidFill>
                      <a:srgbClr val="2778CA"/>
                    </a:solidFill>
                  </a:rPr>
                  <a:t> a </a:t>
                </a:r>
                <a14:m>
                  <m:oMath xmlns:m="http://schemas.openxmlformats.org/officeDocument/2006/math">
                    <m:r>
                      <a:rPr lang="pt-BR" b="1" i="1">
                        <a:solidFill>
                          <a:srgbClr val="2778CA"/>
                        </a:solidFill>
                        <a:latin typeface="Cambria Math" panose="02040503050406030204" pitchFamily="18" charset="0"/>
                      </a:rPr>
                      <m:t>(</m:t>
                    </m:r>
                    <m:r>
                      <a:rPr lang="pt-BR" b="1" i="1">
                        <a:solidFill>
                          <a:srgbClr val="2778CA"/>
                        </a:solidFill>
                        <a:latin typeface="Cambria Math" panose="02040503050406030204" pitchFamily="18" charset="0"/>
                      </a:rPr>
                      <m:t>𝒒</m:t>
                    </m:r>
                    <m:r>
                      <a:rPr lang="pt-BR" b="1" i="1">
                        <a:solidFill>
                          <a:srgbClr val="2778CA"/>
                        </a:solidFill>
                        <a:latin typeface="Cambria Math" panose="02040503050406030204" pitchFamily="18" charset="0"/>
                      </a:rPr>
                      <m:t>,</m:t>
                    </m:r>
                    <m:r>
                      <a:rPr lang="pt-BR" b="1" i="1">
                        <a:solidFill>
                          <a:srgbClr val="2778CA"/>
                        </a:solidFill>
                        <a:latin typeface="Cambria Math" panose="02040503050406030204" pitchFamily="18" charset="0"/>
                      </a:rPr>
                      <m:t>𝟏</m:t>
                    </m:r>
                    <m:r>
                      <a:rPr lang="pt-BR" b="1" i="1">
                        <a:solidFill>
                          <a:srgbClr val="2778CA"/>
                        </a:solidFill>
                        <a:latin typeface="Cambria Math" panose="02040503050406030204" pitchFamily="18" charset="0"/>
                      </a:rPr>
                      <m:t>−</m:t>
                    </m:r>
                    <m:r>
                      <a:rPr lang="pt-BR" b="1" i="1">
                        <a:solidFill>
                          <a:srgbClr val="2778CA"/>
                        </a:solidFill>
                        <a:latin typeface="Cambria Math" panose="02040503050406030204" pitchFamily="18" charset="0"/>
                      </a:rPr>
                      <m:t>𝒒</m:t>
                    </m:r>
                    <m:r>
                      <a:rPr lang="pt-BR" b="1" i="1">
                        <a:solidFill>
                          <a:srgbClr val="2778CA"/>
                        </a:solidFill>
                        <a:latin typeface="Cambria Math" panose="02040503050406030204" pitchFamily="18" charset="0"/>
                      </a:rPr>
                      <m:t>)</m:t>
                    </m:r>
                  </m:oMath>
                </a14:m>
                <a:r>
                  <a:rPr lang="pt-BR" b="1" dirty="0">
                    <a:solidFill>
                      <a:srgbClr val="2778CA"/>
                    </a:solidFill>
                  </a:rPr>
                  <a:t> de </a:t>
                </a:r>
                <a14:m>
                  <m:oMath xmlns:m="http://schemas.openxmlformats.org/officeDocument/2006/math">
                    <m:r>
                      <a:rPr lang="pt-BR" b="1" i="1">
                        <a:solidFill>
                          <a:srgbClr val="2778CA"/>
                        </a:solidFill>
                        <a:latin typeface="Cambria Math" panose="02040503050406030204" pitchFamily="18" charset="0"/>
                      </a:rPr>
                      <m:t>𝟐</m:t>
                    </m:r>
                  </m:oMath>
                </a14:m>
                <a:r>
                  <a:rPr lang="pt-BR" dirty="0"/>
                  <a:t>.</a:t>
                </a:r>
              </a:p>
              <a:p>
                <a:pPr algn="just"/>
                <a:endParaRPr lang="pt-BR" dirty="0"/>
              </a:p>
              <a:p>
                <a:pPr algn="just"/>
                <a:r>
                  <a:rPr lang="pt-BR" dirty="0"/>
                  <a:t>Payoff esperado de </a:t>
                </a:r>
                <a14:m>
                  <m:oMath xmlns:m="http://schemas.openxmlformats.org/officeDocument/2006/math">
                    <m:r>
                      <a:rPr lang="pt-BR" i="1">
                        <a:latin typeface="Cambria Math" panose="02040503050406030204" pitchFamily="18" charset="0"/>
                      </a:rPr>
                      <m:t>1</m:t>
                    </m:r>
                  </m:oMath>
                </a14:m>
                <a:r>
                  <a:rPr lang="pt-BR" dirty="0"/>
                  <a:t> por jogar </a:t>
                </a:r>
                <a14:m>
                  <m:oMath xmlns:m="http://schemas.openxmlformats.org/officeDocument/2006/math">
                    <m:r>
                      <a:rPr lang="pt-BR" i="1">
                        <a:latin typeface="Cambria Math" panose="02040503050406030204" pitchFamily="18" charset="0"/>
                      </a:rPr>
                      <m:t>(</m:t>
                    </m:r>
                    <m:r>
                      <a:rPr lang="pt-BR" i="1">
                        <a:latin typeface="Cambria Math" panose="02040503050406030204" pitchFamily="18" charset="0"/>
                      </a:rPr>
                      <m:t>𝑟</m:t>
                    </m:r>
                    <m:r>
                      <a:rPr lang="pt-BR" i="1">
                        <a:latin typeface="Cambria Math" panose="02040503050406030204" pitchFamily="18" charset="0"/>
                      </a:rPr>
                      <m:t>,1−</m:t>
                    </m:r>
                    <m:r>
                      <a:rPr lang="pt-BR" i="1">
                        <a:latin typeface="Cambria Math" panose="02040503050406030204" pitchFamily="18" charset="0"/>
                      </a:rPr>
                      <m:t>𝑟</m:t>
                    </m:r>
                    <m:r>
                      <a:rPr lang="pt-BR" i="1">
                        <a:latin typeface="Cambria Math" panose="02040503050406030204" pitchFamily="18" charset="0"/>
                      </a:rPr>
                      <m:t>)</m:t>
                    </m:r>
                  </m:oMath>
                </a14:m>
                <a:r>
                  <a:rPr lang="pt-BR" dirty="0"/>
                  <a:t> quando </a:t>
                </a:r>
                <a14:m>
                  <m:oMath xmlns:m="http://schemas.openxmlformats.org/officeDocument/2006/math">
                    <m:r>
                      <a:rPr lang="pt-BR" i="1">
                        <a:latin typeface="Cambria Math" panose="02040503050406030204" pitchFamily="18" charset="0"/>
                      </a:rPr>
                      <m:t>2</m:t>
                    </m:r>
                  </m:oMath>
                </a14:m>
                <a:r>
                  <a:rPr lang="pt-BR" dirty="0"/>
                  <a:t> joga </a:t>
                </a:r>
                <a14:m>
                  <m:oMath xmlns:m="http://schemas.openxmlformats.org/officeDocument/2006/math">
                    <m:d>
                      <m:dPr>
                        <m:ctrlPr>
                          <a:rPr lang="pt-BR" i="1">
                            <a:latin typeface="Cambria Math" panose="02040503050406030204" pitchFamily="18" charset="0"/>
                          </a:rPr>
                        </m:ctrlPr>
                      </m:dPr>
                      <m:e>
                        <m:r>
                          <a:rPr lang="pt-BR" i="1">
                            <a:latin typeface="Cambria Math" panose="02040503050406030204" pitchFamily="18" charset="0"/>
                          </a:rPr>
                          <m:t>𝑞</m:t>
                        </m:r>
                        <m:r>
                          <a:rPr lang="pt-BR" i="1">
                            <a:latin typeface="Cambria Math" panose="02040503050406030204" pitchFamily="18" charset="0"/>
                          </a:rPr>
                          <m:t>,1−</m:t>
                        </m:r>
                        <m:r>
                          <a:rPr lang="pt-BR" i="1">
                            <a:latin typeface="Cambria Math" panose="02040503050406030204" pitchFamily="18" charset="0"/>
                          </a:rPr>
                          <m:t>𝑞</m:t>
                        </m:r>
                      </m:e>
                    </m:d>
                  </m:oMath>
                </a14:m>
                <a:r>
                  <a:rPr lang="pt-BR" dirty="0"/>
                  <a:t>:</a:t>
                </a:r>
              </a:p>
              <a:p>
                <a:pPr algn="just"/>
                <a:endParaRPr lang="pt-BR" dirty="0"/>
              </a:p>
              <a:p>
                <a:pPr marL="0" indent="0" algn="just">
                  <a:lnSpc>
                    <a:spcPct val="150000"/>
                  </a:lnSpc>
                  <a:buNone/>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𝑟</m:t>
                      </m:r>
                      <m:d>
                        <m:dPr>
                          <m:begChr m:val="["/>
                          <m:endChr m:val="]"/>
                          <m:ctrlPr>
                            <a:rPr lang="pt-BR" i="1">
                              <a:latin typeface="Cambria Math" panose="02040503050406030204" pitchFamily="18" charset="0"/>
                            </a:rPr>
                          </m:ctrlPr>
                        </m:dPr>
                        <m:e>
                          <m:r>
                            <a:rPr lang="pt-BR" i="1">
                              <a:latin typeface="Cambria Math" panose="02040503050406030204" pitchFamily="18" charset="0"/>
                            </a:rPr>
                            <m:t>𝑞</m:t>
                          </m:r>
                          <m:r>
                            <a:rPr lang="pt-BR" i="1">
                              <a:latin typeface="Cambria Math" panose="02040503050406030204" pitchFamily="18" charset="0"/>
                            </a:rPr>
                            <m:t>⋅</m:t>
                          </m:r>
                          <m:d>
                            <m:dPr>
                              <m:ctrlPr>
                                <a:rPr lang="pt-BR" i="1">
                                  <a:latin typeface="Cambria Math" panose="02040503050406030204" pitchFamily="18" charset="0"/>
                                </a:rPr>
                              </m:ctrlPr>
                            </m:dPr>
                            <m:e>
                              <m:r>
                                <a:rPr lang="pt-BR" i="1">
                                  <a:latin typeface="Cambria Math" panose="02040503050406030204" pitchFamily="18" charset="0"/>
                                </a:rPr>
                                <m:t>−1</m:t>
                              </m:r>
                            </m:e>
                          </m:d>
                          <m:r>
                            <a:rPr lang="pt-BR" i="1">
                              <a:latin typeface="Cambria Math" panose="02040503050406030204" pitchFamily="18" charset="0"/>
                            </a:rPr>
                            <m:t>+</m:t>
                          </m:r>
                          <m:d>
                            <m:dPr>
                              <m:ctrlPr>
                                <a:rPr lang="pt-BR" i="1">
                                  <a:latin typeface="Cambria Math" panose="02040503050406030204" pitchFamily="18" charset="0"/>
                                </a:rPr>
                              </m:ctrlPr>
                            </m:dPr>
                            <m:e>
                              <m:r>
                                <a:rPr lang="pt-BR" i="1">
                                  <a:latin typeface="Cambria Math" panose="02040503050406030204" pitchFamily="18" charset="0"/>
                                </a:rPr>
                                <m:t>1−</m:t>
                              </m:r>
                              <m:r>
                                <a:rPr lang="pt-BR" i="1">
                                  <a:latin typeface="Cambria Math" panose="02040503050406030204" pitchFamily="18" charset="0"/>
                                </a:rPr>
                                <m:t>𝑞</m:t>
                              </m:r>
                            </m:e>
                          </m:d>
                          <m:r>
                            <a:rPr lang="pt-BR" i="1">
                              <a:latin typeface="Cambria Math" panose="02040503050406030204" pitchFamily="18" charset="0"/>
                            </a:rPr>
                            <m:t>⋅1</m:t>
                          </m:r>
                        </m:e>
                      </m:d>
                      <m:r>
                        <a:rPr lang="pt-BR" i="1">
                          <a:latin typeface="Cambria Math" panose="02040503050406030204" pitchFamily="18" charset="0"/>
                        </a:rPr>
                        <m:t>+</m:t>
                      </m:r>
                      <m:d>
                        <m:dPr>
                          <m:ctrlPr>
                            <a:rPr lang="pt-BR" i="1">
                              <a:latin typeface="Cambria Math" panose="02040503050406030204" pitchFamily="18" charset="0"/>
                            </a:rPr>
                          </m:ctrlPr>
                        </m:dPr>
                        <m:e>
                          <m:r>
                            <a:rPr lang="pt-BR" i="1">
                              <a:latin typeface="Cambria Math" panose="02040503050406030204" pitchFamily="18" charset="0"/>
                            </a:rPr>
                            <m:t>1−</m:t>
                          </m:r>
                          <m:r>
                            <a:rPr lang="pt-BR" i="1">
                              <a:latin typeface="Cambria Math" panose="02040503050406030204" pitchFamily="18" charset="0"/>
                            </a:rPr>
                            <m:t>𝑟</m:t>
                          </m:r>
                        </m:e>
                      </m:d>
                      <m:d>
                        <m:dPr>
                          <m:begChr m:val="["/>
                          <m:endChr m:val="]"/>
                          <m:ctrlPr>
                            <a:rPr lang="pt-BR" i="1">
                              <a:latin typeface="Cambria Math" panose="02040503050406030204" pitchFamily="18" charset="0"/>
                            </a:rPr>
                          </m:ctrlPr>
                        </m:dPr>
                        <m:e>
                          <m:r>
                            <a:rPr lang="pt-BR" i="1">
                              <a:latin typeface="Cambria Math" panose="02040503050406030204" pitchFamily="18" charset="0"/>
                            </a:rPr>
                            <m:t>𝑞</m:t>
                          </m:r>
                          <m:r>
                            <a:rPr lang="pt-BR" i="1">
                              <a:latin typeface="Cambria Math" panose="02040503050406030204" pitchFamily="18" charset="0"/>
                            </a:rPr>
                            <m:t>⋅1+</m:t>
                          </m:r>
                          <m:d>
                            <m:dPr>
                              <m:ctrlPr>
                                <a:rPr lang="pt-BR" i="1">
                                  <a:latin typeface="Cambria Math" panose="02040503050406030204" pitchFamily="18" charset="0"/>
                                </a:rPr>
                              </m:ctrlPr>
                            </m:dPr>
                            <m:e>
                              <m:r>
                                <a:rPr lang="pt-BR" i="1">
                                  <a:latin typeface="Cambria Math" panose="02040503050406030204" pitchFamily="18" charset="0"/>
                                </a:rPr>
                                <m:t>1−</m:t>
                              </m:r>
                              <m:r>
                                <a:rPr lang="pt-BR" i="1">
                                  <a:latin typeface="Cambria Math" panose="02040503050406030204" pitchFamily="18" charset="0"/>
                                </a:rPr>
                                <m:t>𝑞</m:t>
                              </m:r>
                            </m:e>
                          </m:d>
                          <m:r>
                            <a:rPr lang="pt-BR" i="1">
                              <a:latin typeface="Cambria Math" panose="02040503050406030204" pitchFamily="18" charset="0"/>
                            </a:rPr>
                            <m:t>⋅</m:t>
                          </m:r>
                          <m:d>
                            <m:dPr>
                              <m:ctrlPr>
                                <a:rPr lang="pt-BR" i="1">
                                  <a:latin typeface="Cambria Math" panose="02040503050406030204" pitchFamily="18" charset="0"/>
                                </a:rPr>
                              </m:ctrlPr>
                            </m:dPr>
                            <m:e>
                              <m:r>
                                <a:rPr lang="pt-BR" i="1">
                                  <a:latin typeface="Cambria Math" panose="02040503050406030204" pitchFamily="18" charset="0"/>
                                </a:rPr>
                                <m:t>−1</m:t>
                              </m:r>
                            </m:e>
                          </m:d>
                        </m:e>
                      </m:d>
                    </m:oMath>
                  </m:oMathPara>
                </a14:m>
                <a:endParaRPr lang="pt-BR" dirty="0"/>
              </a:p>
              <a:p>
                <a:pPr marL="0" indent="0" algn="just">
                  <a:lnSpc>
                    <a:spcPct val="150000"/>
                  </a:lnSpc>
                  <a:buNone/>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m:t>
                      </m:r>
                      <m:r>
                        <a:rPr lang="pt-BR" i="1">
                          <a:latin typeface="Cambria Math" panose="02040503050406030204" pitchFamily="18" charset="0"/>
                        </a:rPr>
                        <m:t>𝑟𝑞</m:t>
                      </m:r>
                      <m:r>
                        <a:rPr lang="pt-BR" i="1">
                          <a:latin typeface="Cambria Math" panose="02040503050406030204" pitchFamily="18" charset="0"/>
                        </a:rPr>
                        <m:t>⋅</m:t>
                      </m:r>
                      <m:d>
                        <m:dPr>
                          <m:ctrlPr>
                            <a:rPr lang="pt-BR" i="1">
                              <a:latin typeface="Cambria Math" panose="02040503050406030204" pitchFamily="18" charset="0"/>
                            </a:rPr>
                          </m:ctrlPr>
                        </m:dPr>
                        <m:e>
                          <m:r>
                            <a:rPr lang="pt-BR" i="1">
                              <a:latin typeface="Cambria Math" panose="02040503050406030204" pitchFamily="18" charset="0"/>
                            </a:rPr>
                            <m:t>−1</m:t>
                          </m:r>
                        </m:e>
                      </m:d>
                      <m:r>
                        <a:rPr lang="pt-BR" i="1">
                          <a:latin typeface="Cambria Math" panose="02040503050406030204" pitchFamily="18" charset="0"/>
                        </a:rPr>
                        <m:t>+</m:t>
                      </m:r>
                      <m:r>
                        <a:rPr lang="pt-BR" i="1">
                          <a:latin typeface="Cambria Math" panose="02040503050406030204" pitchFamily="18" charset="0"/>
                        </a:rPr>
                        <m:t>𝑟</m:t>
                      </m:r>
                      <m:d>
                        <m:dPr>
                          <m:ctrlPr>
                            <a:rPr lang="pt-BR" i="1">
                              <a:latin typeface="Cambria Math" panose="02040503050406030204" pitchFamily="18" charset="0"/>
                            </a:rPr>
                          </m:ctrlPr>
                        </m:dPr>
                        <m:e>
                          <m:r>
                            <a:rPr lang="pt-BR" i="1">
                              <a:latin typeface="Cambria Math" panose="02040503050406030204" pitchFamily="18" charset="0"/>
                            </a:rPr>
                            <m:t>1−</m:t>
                          </m:r>
                          <m:r>
                            <a:rPr lang="pt-BR" i="1">
                              <a:latin typeface="Cambria Math" panose="02040503050406030204" pitchFamily="18" charset="0"/>
                            </a:rPr>
                            <m:t>𝑞</m:t>
                          </m:r>
                        </m:e>
                      </m:d>
                      <m:r>
                        <a:rPr lang="pt-BR" i="1">
                          <a:latin typeface="Cambria Math" panose="02040503050406030204" pitchFamily="18" charset="0"/>
                        </a:rPr>
                        <m:t>⋅1+</m:t>
                      </m:r>
                      <m:d>
                        <m:dPr>
                          <m:ctrlPr>
                            <a:rPr lang="pt-BR" i="1">
                              <a:latin typeface="Cambria Math" panose="02040503050406030204" pitchFamily="18" charset="0"/>
                            </a:rPr>
                          </m:ctrlPr>
                        </m:dPr>
                        <m:e>
                          <m:r>
                            <a:rPr lang="pt-BR" i="1">
                              <a:latin typeface="Cambria Math" panose="02040503050406030204" pitchFamily="18" charset="0"/>
                            </a:rPr>
                            <m:t>1−</m:t>
                          </m:r>
                          <m:r>
                            <a:rPr lang="pt-BR" i="1">
                              <a:latin typeface="Cambria Math" panose="02040503050406030204" pitchFamily="18" charset="0"/>
                            </a:rPr>
                            <m:t>𝑟</m:t>
                          </m:r>
                        </m:e>
                      </m:d>
                      <m:r>
                        <a:rPr lang="pt-BR" i="1">
                          <a:latin typeface="Cambria Math" panose="02040503050406030204" pitchFamily="18" charset="0"/>
                        </a:rPr>
                        <m:t>𝑞</m:t>
                      </m:r>
                      <m:r>
                        <a:rPr lang="pt-BR" i="1">
                          <a:latin typeface="Cambria Math" panose="02040503050406030204" pitchFamily="18" charset="0"/>
                        </a:rPr>
                        <m:t>⋅1+</m:t>
                      </m:r>
                      <m:d>
                        <m:dPr>
                          <m:ctrlPr>
                            <a:rPr lang="pt-BR" i="1">
                              <a:latin typeface="Cambria Math" panose="02040503050406030204" pitchFamily="18" charset="0"/>
                            </a:rPr>
                          </m:ctrlPr>
                        </m:dPr>
                        <m:e>
                          <m:r>
                            <a:rPr lang="pt-BR" i="1">
                              <a:latin typeface="Cambria Math" panose="02040503050406030204" pitchFamily="18" charset="0"/>
                            </a:rPr>
                            <m:t>1−</m:t>
                          </m:r>
                          <m:r>
                            <a:rPr lang="pt-BR" i="1">
                              <a:latin typeface="Cambria Math" panose="02040503050406030204" pitchFamily="18" charset="0"/>
                            </a:rPr>
                            <m:t>𝑟</m:t>
                          </m:r>
                        </m:e>
                      </m:d>
                      <m:d>
                        <m:dPr>
                          <m:ctrlPr>
                            <a:rPr lang="pt-BR" i="1">
                              <a:latin typeface="Cambria Math" panose="02040503050406030204" pitchFamily="18" charset="0"/>
                            </a:rPr>
                          </m:ctrlPr>
                        </m:dPr>
                        <m:e>
                          <m:r>
                            <a:rPr lang="pt-BR" i="1">
                              <a:latin typeface="Cambria Math" panose="02040503050406030204" pitchFamily="18" charset="0"/>
                            </a:rPr>
                            <m:t>1−</m:t>
                          </m:r>
                          <m:r>
                            <a:rPr lang="pt-BR" i="1">
                              <a:latin typeface="Cambria Math" panose="02040503050406030204" pitchFamily="18" charset="0"/>
                            </a:rPr>
                            <m:t>𝑞</m:t>
                          </m:r>
                        </m:e>
                      </m:d>
                      <m:r>
                        <a:rPr lang="pt-BR" i="1">
                          <a:latin typeface="Cambria Math" panose="02040503050406030204" pitchFamily="18" charset="0"/>
                        </a:rPr>
                        <m:t>⋅</m:t>
                      </m:r>
                      <m:d>
                        <m:dPr>
                          <m:ctrlPr>
                            <a:rPr lang="pt-BR" i="1">
                              <a:latin typeface="Cambria Math" panose="02040503050406030204" pitchFamily="18" charset="0"/>
                            </a:rPr>
                          </m:ctrlPr>
                        </m:dPr>
                        <m:e>
                          <m:r>
                            <a:rPr lang="pt-BR" i="1">
                              <a:latin typeface="Cambria Math" panose="02040503050406030204" pitchFamily="18" charset="0"/>
                            </a:rPr>
                            <m:t>−1</m:t>
                          </m:r>
                        </m:e>
                      </m:d>
                    </m:oMath>
                  </m:oMathPara>
                </a14:m>
                <a:endParaRPr lang="pt-BR" dirty="0"/>
              </a:p>
              <a:p>
                <a:pPr marL="0" indent="0" algn="just">
                  <a:lnSpc>
                    <a:spcPct val="150000"/>
                  </a:lnSpc>
                  <a:buNone/>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m:t>
                      </m:r>
                      <m:d>
                        <m:dPr>
                          <m:ctrlPr>
                            <a:rPr lang="pt-BR" i="1">
                              <a:latin typeface="Cambria Math" panose="02040503050406030204" pitchFamily="18" charset="0"/>
                            </a:rPr>
                          </m:ctrlPr>
                        </m:dPr>
                        <m:e>
                          <m:r>
                            <a:rPr lang="pt-BR" i="1">
                              <a:latin typeface="Cambria Math" panose="02040503050406030204" pitchFamily="18" charset="0"/>
                            </a:rPr>
                            <m:t>2</m:t>
                          </m:r>
                          <m:r>
                            <a:rPr lang="pt-BR" i="1">
                              <a:latin typeface="Cambria Math" panose="02040503050406030204" pitchFamily="18" charset="0"/>
                            </a:rPr>
                            <m:t>𝑞</m:t>
                          </m:r>
                          <m:r>
                            <a:rPr lang="pt-BR" i="1">
                              <a:latin typeface="Cambria Math" panose="02040503050406030204" pitchFamily="18" charset="0"/>
                            </a:rPr>
                            <m:t>−1</m:t>
                          </m:r>
                        </m:e>
                      </m:d>
                      <m:r>
                        <a:rPr lang="pt-BR" i="1">
                          <a:latin typeface="Cambria Math" panose="02040503050406030204" pitchFamily="18" charset="0"/>
                        </a:rPr>
                        <m:t>+</m:t>
                      </m:r>
                      <m:r>
                        <a:rPr lang="pt-BR" i="1">
                          <a:latin typeface="Cambria Math" panose="02040503050406030204" pitchFamily="18" charset="0"/>
                        </a:rPr>
                        <m:t>𝑟</m:t>
                      </m:r>
                      <m:r>
                        <a:rPr lang="pt-BR" i="1">
                          <a:latin typeface="Cambria Math" panose="02040503050406030204" pitchFamily="18" charset="0"/>
                        </a:rPr>
                        <m:t>(2−4</m:t>
                      </m:r>
                      <m:r>
                        <a:rPr lang="pt-BR" i="1">
                          <a:latin typeface="Cambria Math" panose="02040503050406030204" pitchFamily="18" charset="0"/>
                        </a:rPr>
                        <m:t>𝑞</m:t>
                      </m:r>
                      <m:r>
                        <a:rPr lang="pt-BR" i="1">
                          <a:latin typeface="Cambria Math" panose="02040503050406030204" pitchFamily="18" charset="0"/>
                        </a:rPr>
                        <m:t>)</m:t>
                      </m:r>
                    </m:oMath>
                  </m:oMathPara>
                </a14:m>
                <a:endParaRPr lang="pt-BR" dirty="0"/>
              </a:p>
              <a:p>
                <a:pPr marL="0" indent="0" algn="just">
                  <a:buNone/>
                </a:pPr>
                <a:endParaRPr lang="pt-BR" dirty="0"/>
              </a:p>
            </p:txBody>
          </p:sp>
        </mc:Choice>
        <mc:Fallback xmlns="">
          <p:sp>
            <p:nvSpPr>
              <p:cNvPr id="3" name="Content Placeholder 2">
                <a:extLst>
                  <a:ext uri="{FF2B5EF4-FFF2-40B4-BE49-F238E27FC236}">
                    <a16:creationId xmlns:a16="http://schemas.microsoft.com/office/drawing/2014/main" id="{A942A700-7874-493B-B371-50C749ADCF41}"/>
                  </a:ext>
                </a:extLst>
              </p:cNvPr>
              <p:cNvSpPr>
                <a:spLocks noGrp="1" noRot="1" noChangeAspect="1" noMove="1" noResize="1" noEditPoints="1" noAdjustHandles="1" noChangeArrowheads="1" noChangeShapeType="1" noTextEdit="1"/>
              </p:cNvSpPr>
              <p:nvPr>
                <p:ph idx="1"/>
              </p:nvPr>
            </p:nvSpPr>
            <p:spPr>
              <a:blipFill>
                <a:blip r:embed="rId2"/>
                <a:stretch>
                  <a:fillRect l="-928" t="-2801" r="-986"/>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BEC2B8F4-BCA8-4CF6-8F4E-F02E06D5FD31}"/>
              </a:ext>
            </a:extLst>
          </p:cNvPr>
          <p:cNvSpPr>
            <a:spLocks noGrp="1"/>
          </p:cNvSpPr>
          <p:nvPr>
            <p:ph type="title"/>
          </p:nvPr>
        </p:nvSpPr>
        <p:spPr>
          <a:xfrm>
            <a:off x="838200" y="365125"/>
            <a:ext cx="10515600" cy="1325563"/>
          </a:xfrm>
        </p:spPr>
        <p:txBody>
          <a:bodyPr/>
          <a:lstStyle/>
          <a:p>
            <a:r>
              <a:rPr lang="pt-BR" b="1" i="1" noProof="0" dirty="0"/>
              <a:t>Matching Pennies</a:t>
            </a:r>
            <a:endParaRPr lang="pt-BR" sz="2200" b="1" noProof="0"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65FE8692-74BE-4C90-AD20-A2A2A7B7687B}"/>
                  </a:ext>
                </a:extLst>
              </p:cNvPr>
              <p:cNvSpPr txBox="1"/>
              <p:nvPr/>
            </p:nvSpPr>
            <p:spPr>
              <a:xfrm>
                <a:off x="7927967" y="5491034"/>
                <a:ext cx="161979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m:t>
                      </m:r>
                      <m:r>
                        <a:rPr lang="en-US" sz="2400" b="0" i="1" dirty="0" smtClean="0">
                          <a:latin typeface="Cambria Math" panose="02040503050406030204" pitchFamily="18" charset="0"/>
                        </a:rPr>
                        <m:t>1.3.1</m:t>
                      </m:r>
                      <m:r>
                        <a:rPr lang="en-US" sz="2400" i="1" dirty="0" smtClean="0">
                          <a:latin typeface="Cambria Math" panose="02040503050406030204" pitchFamily="18" charset="0"/>
                        </a:rPr>
                        <m:t>)</m:t>
                      </m:r>
                    </m:oMath>
                  </m:oMathPara>
                </a14:m>
                <a:endParaRPr lang="pt-BR" sz="2400" dirty="0"/>
              </a:p>
            </p:txBody>
          </p:sp>
        </mc:Choice>
        <mc:Fallback xmlns="">
          <p:sp>
            <p:nvSpPr>
              <p:cNvPr id="2" name="TextBox 1">
                <a:extLst>
                  <a:ext uri="{FF2B5EF4-FFF2-40B4-BE49-F238E27FC236}">
                    <a16:creationId xmlns:a16="http://schemas.microsoft.com/office/drawing/2014/main" id="{65FE8692-74BE-4C90-AD20-A2A2A7B7687B}"/>
                  </a:ext>
                </a:extLst>
              </p:cNvPr>
              <p:cNvSpPr txBox="1">
                <a:spLocks noRot="1" noChangeAspect="1" noMove="1" noResize="1" noEditPoints="1" noAdjustHandles="1" noChangeArrowheads="1" noChangeShapeType="1" noTextEdit="1"/>
              </p:cNvSpPr>
              <p:nvPr/>
            </p:nvSpPr>
            <p:spPr>
              <a:xfrm>
                <a:off x="7927967" y="5491034"/>
                <a:ext cx="1619794" cy="461665"/>
              </a:xfrm>
              <a:prstGeom prst="rect">
                <a:avLst/>
              </a:prstGeom>
              <a:blipFill>
                <a:blip r:embed="rId3"/>
                <a:stretch>
                  <a:fillRect b="-18667"/>
                </a:stretch>
              </a:blipFill>
            </p:spPr>
            <p:txBody>
              <a:bodyPr/>
              <a:lstStyle/>
              <a:p>
                <a:r>
                  <a:rPr lang="en-US">
                    <a:noFill/>
                  </a:rPr>
                  <a:t> </a:t>
                </a:r>
              </a:p>
            </p:txBody>
          </p:sp>
        </mc:Fallback>
      </mc:AlternateContent>
      <p:sp>
        <p:nvSpPr>
          <p:cNvPr id="5" name="Footer Placeholder 4">
            <a:extLst>
              <a:ext uri="{FF2B5EF4-FFF2-40B4-BE49-F238E27FC236}">
                <a16:creationId xmlns:a16="http://schemas.microsoft.com/office/drawing/2014/main" id="{080833A7-4FED-44B8-AEA7-A9CA1E7D2C08}"/>
              </a:ext>
            </a:extLst>
          </p:cNvPr>
          <p:cNvSpPr>
            <a:spLocks noGrp="1"/>
          </p:cNvSpPr>
          <p:nvPr>
            <p:ph type="ftr" sz="quarter" idx="11"/>
          </p:nvPr>
        </p:nvSpPr>
        <p:spPr/>
        <p:txBody>
          <a:bodyPr/>
          <a:lstStyle/>
          <a:p>
            <a:r>
              <a:rPr lang="pt-BR" dirty="0"/>
              <a:t>Robson Tigre </a:t>
            </a:r>
            <a:endParaRPr lang="en-US" dirty="0"/>
          </a:p>
        </p:txBody>
      </p:sp>
      <p:sp>
        <p:nvSpPr>
          <p:cNvPr id="6" name="Slide Number Placeholder 5">
            <a:extLst>
              <a:ext uri="{FF2B5EF4-FFF2-40B4-BE49-F238E27FC236}">
                <a16:creationId xmlns:a16="http://schemas.microsoft.com/office/drawing/2014/main" id="{A3E95E9D-45AB-483F-82F4-513B9158D1B2}"/>
              </a:ext>
            </a:extLst>
          </p:cNvPr>
          <p:cNvSpPr>
            <a:spLocks noGrp="1"/>
          </p:cNvSpPr>
          <p:nvPr>
            <p:ph type="sldNum" sz="quarter" idx="12"/>
          </p:nvPr>
        </p:nvSpPr>
        <p:spPr/>
        <p:txBody>
          <a:bodyPr/>
          <a:lstStyle/>
          <a:p>
            <a:fld id="{AF67EEE8-F201-4410-BA13-233EFB93B646}" type="slidenum">
              <a:rPr lang="pt-BR" smtClean="0"/>
              <a:t>32</a:t>
            </a:fld>
            <a:endParaRPr lang="pt-BR"/>
          </a:p>
        </p:txBody>
      </p:sp>
    </p:spTree>
    <p:extLst>
      <p:ext uri="{BB962C8B-B14F-4D97-AF65-F5344CB8AC3E}">
        <p14:creationId xmlns:p14="http://schemas.microsoft.com/office/powerpoint/2010/main" val="40519055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942A700-7874-493B-B371-50C749ADCF41}"/>
                  </a:ext>
                </a:extLst>
              </p:cNvPr>
              <p:cNvSpPr>
                <a:spLocks noGrp="1"/>
              </p:cNvSpPr>
              <p:nvPr>
                <p:ph idx="1"/>
              </p:nvPr>
            </p:nvSpPr>
            <p:spPr/>
            <p:txBody>
              <a:bodyPr>
                <a:normAutofit/>
              </a:bodyPr>
              <a:lstStyle/>
              <a:p>
                <a:pPr algn="just"/>
                <a:r>
                  <a:rPr lang="pt-BR" noProof="0" dirty="0"/>
                  <a:t>Como o payoff esperado de </a:t>
                </a:r>
                <a14:m>
                  <m:oMath xmlns:m="http://schemas.openxmlformats.org/officeDocument/2006/math">
                    <m:r>
                      <a:rPr lang="pt-BR" b="0" i="1" noProof="0" smtClean="0">
                        <a:latin typeface="Cambria Math" panose="02040503050406030204" pitchFamily="18" charset="0"/>
                      </a:rPr>
                      <m:t>1</m:t>
                    </m:r>
                  </m:oMath>
                </a14:m>
                <a:r>
                  <a:rPr lang="pt-BR" noProof="0" dirty="0"/>
                  <a:t> é crescente em </a:t>
                </a:r>
                <a14:m>
                  <m:oMath xmlns:m="http://schemas.openxmlformats.org/officeDocument/2006/math">
                    <m:r>
                      <a:rPr lang="pt-BR" b="0" i="1" noProof="0" smtClean="0">
                        <a:latin typeface="Cambria Math" panose="02040503050406030204" pitchFamily="18" charset="0"/>
                      </a:rPr>
                      <m:t>𝑟</m:t>
                    </m:r>
                  </m:oMath>
                </a14:m>
                <a:r>
                  <a:rPr lang="pt-BR" noProof="0" dirty="0"/>
                  <a:t> se </a:t>
                </a:r>
                <a14:m>
                  <m:oMath xmlns:m="http://schemas.openxmlformats.org/officeDocument/2006/math">
                    <m:r>
                      <a:rPr lang="pt-BR" b="0" i="1" noProof="0" smtClean="0">
                        <a:latin typeface="Cambria Math" panose="02040503050406030204" pitchFamily="18" charset="0"/>
                      </a:rPr>
                      <m:t>2−4</m:t>
                    </m:r>
                    <m:r>
                      <a:rPr lang="pt-BR" b="0" i="1" noProof="0" smtClean="0">
                        <a:latin typeface="Cambria Math" panose="02040503050406030204" pitchFamily="18" charset="0"/>
                      </a:rPr>
                      <m:t>𝑞</m:t>
                    </m:r>
                    <m:r>
                      <a:rPr lang="pt-BR" b="0" i="1" noProof="0" smtClean="0">
                        <a:latin typeface="Cambria Math" panose="02040503050406030204" pitchFamily="18" charset="0"/>
                      </a:rPr>
                      <m:t>&gt;0</m:t>
                    </m:r>
                  </m:oMath>
                </a14:m>
                <a:r>
                  <a:rPr lang="pt-BR" noProof="0" dirty="0"/>
                  <a:t> e decrescente em </a:t>
                </a:r>
                <a14:m>
                  <m:oMath xmlns:m="http://schemas.openxmlformats.org/officeDocument/2006/math">
                    <m:r>
                      <a:rPr lang="pt-BR" b="0" i="1" noProof="0" smtClean="0">
                        <a:latin typeface="Cambria Math" panose="02040503050406030204" pitchFamily="18" charset="0"/>
                      </a:rPr>
                      <m:t>𝑟</m:t>
                    </m:r>
                  </m:oMath>
                </a14:m>
                <a:r>
                  <a:rPr lang="pt-BR" noProof="0" dirty="0"/>
                  <a:t> se </a:t>
                </a:r>
                <a14:m>
                  <m:oMath xmlns:m="http://schemas.openxmlformats.org/officeDocument/2006/math">
                    <m:r>
                      <a:rPr lang="pt-BR" b="0" i="1" noProof="0" smtClean="0">
                        <a:latin typeface="Cambria Math" panose="02040503050406030204" pitchFamily="18" charset="0"/>
                      </a:rPr>
                      <m:t>2−4</m:t>
                    </m:r>
                    <m:r>
                      <a:rPr lang="pt-BR" b="0" i="1" noProof="0" smtClean="0">
                        <a:latin typeface="Cambria Math" panose="02040503050406030204" pitchFamily="18" charset="0"/>
                      </a:rPr>
                      <m:t>𝑞</m:t>
                    </m:r>
                    <m:r>
                      <a:rPr lang="pt-BR" b="0" i="1" noProof="0" smtClean="0">
                        <a:latin typeface="Cambria Math" panose="02040503050406030204" pitchFamily="18" charset="0"/>
                      </a:rPr>
                      <m:t>&lt;0</m:t>
                    </m:r>
                  </m:oMath>
                </a14:m>
                <a:r>
                  <a:rPr lang="pt-BR" noProof="0" dirty="0"/>
                  <a:t>, a melhor resposta de </a:t>
                </a:r>
                <a14:m>
                  <m:oMath xmlns:m="http://schemas.openxmlformats.org/officeDocument/2006/math">
                    <m:r>
                      <a:rPr lang="pt-BR" b="0" i="1" noProof="0" smtClean="0">
                        <a:latin typeface="Cambria Math" panose="02040503050406030204" pitchFamily="18" charset="0"/>
                      </a:rPr>
                      <m:t>1</m:t>
                    </m:r>
                  </m:oMath>
                </a14:m>
                <a:r>
                  <a:rPr lang="pt-BR" noProof="0" dirty="0"/>
                  <a:t> é </a:t>
                </a:r>
                <a14:m>
                  <m:oMath xmlns:m="http://schemas.openxmlformats.org/officeDocument/2006/math">
                    <m:r>
                      <a:rPr lang="pt-BR" b="0" i="1" noProof="0" smtClean="0">
                        <a:latin typeface="Cambria Math" panose="02040503050406030204" pitchFamily="18" charset="0"/>
                      </a:rPr>
                      <m:t>𝑟</m:t>
                    </m:r>
                    <m:r>
                      <a:rPr lang="pt-BR" b="0" i="1" noProof="0" smtClean="0">
                        <a:latin typeface="Cambria Math" panose="02040503050406030204" pitchFamily="18" charset="0"/>
                      </a:rPr>
                      <m:t>=1</m:t>
                    </m:r>
                  </m:oMath>
                </a14:m>
                <a:r>
                  <a:rPr lang="pt-BR" noProof="0" dirty="0"/>
                  <a:t> (</a:t>
                </a:r>
                <a14:m>
                  <m:oMath xmlns:m="http://schemas.openxmlformats.org/officeDocument/2006/math">
                    <m:r>
                      <a:rPr lang="pt-BR" b="0" i="1" noProof="0" smtClean="0">
                        <a:latin typeface="Cambria Math" panose="02040503050406030204" pitchFamily="18" charset="0"/>
                      </a:rPr>
                      <m:t>𝐻𝑒𝑎𝑑𝑠</m:t>
                    </m:r>
                  </m:oMath>
                </a14:m>
                <a:r>
                  <a:rPr lang="pt-BR" noProof="0" dirty="0"/>
                  <a:t>) se </a:t>
                </a:r>
                <a14:m>
                  <m:oMath xmlns:m="http://schemas.openxmlformats.org/officeDocument/2006/math">
                    <m:r>
                      <a:rPr lang="pt-BR" b="0" i="1" noProof="0" smtClean="0">
                        <a:latin typeface="Cambria Math" panose="02040503050406030204" pitchFamily="18" charset="0"/>
                      </a:rPr>
                      <m:t>𝑞</m:t>
                    </m:r>
                    <m:r>
                      <a:rPr lang="pt-BR" b="0" i="1" noProof="0" smtClean="0">
                        <a:latin typeface="Cambria Math" panose="02040503050406030204" pitchFamily="18" charset="0"/>
                      </a:rPr>
                      <m:t>&lt;1/2</m:t>
                    </m:r>
                  </m:oMath>
                </a14:m>
                <a:r>
                  <a:rPr lang="pt-BR" noProof="0" dirty="0"/>
                  <a:t> e </a:t>
                </a:r>
                <a14:m>
                  <m:oMath xmlns:m="http://schemas.openxmlformats.org/officeDocument/2006/math">
                    <m:r>
                      <a:rPr lang="pt-BR" b="0" i="1" noProof="0" smtClean="0">
                        <a:latin typeface="Cambria Math" panose="02040503050406030204" pitchFamily="18" charset="0"/>
                      </a:rPr>
                      <m:t>𝑟</m:t>
                    </m:r>
                    <m:r>
                      <a:rPr lang="pt-BR" b="0" i="1" noProof="0" smtClean="0">
                        <a:latin typeface="Cambria Math" panose="02040503050406030204" pitchFamily="18" charset="0"/>
                      </a:rPr>
                      <m:t>=0</m:t>
                    </m:r>
                  </m:oMath>
                </a14:m>
                <a:r>
                  <a:rPr lang="pt-BR" noProof="0" dirty="0"/>
                  <a:t> (</a:t>
                </a:r>
                <a14:m>
                  <m:oMath xmlns:m="http://schemas.openxmlformats.org/officeDocument/2006/math">
                    <m:r>
                      <a:rPr lang="pt-BR" b="0" i="1" noProof="0" smtClean="0">
                        <a:latin typeface="Cambria Math" panose="02040503050406030204" pitchFamily="18" charset="0"/>
                      </a:rPr>
                      <m:t>𝑇𝑎𝑖𝑙𝑠</m:t>
                    </m:r>
                  </m:oMath>
                </a14:m>
                <a:r>
                  <a:rPr lang="pt-BR" noProof="0" dirty="0"/>
                  <a:t>) se </a:t>
                </a:r>
                <a14:m>
                  <m:oMath xmlns:m="http://schemas.openxmlformats.org/officeDocument/2006/math">
                    <m:r>
                      <a:rPr lang="pt-BR" b="0" i="1" noProof="0" smtClean="0">
                        <a:latin typeface="Cambria Math" panose="02040503050406030204" pitchFamily="18" charset="0"/>
                      </a:rPr>
                      <m:t>𝑞</m:t>
                    </m:r>
                    <m:r>
                      <a:rPr lang="pt-BR" b="0" i="1" noProof="0" smtClean="0">
                        <a:latin typeface="Cambria Math" panose="02040503050406030204" pitchFamily="18" charset="0"/>
                      </a:rPr>
                      <m:t>&gt;1/2</m:t>
                    </m:r>
                  </m:oMath>
                </a14:m>
                <a:endParaRPr lang="pt-BR" noProof="0" dirty="0"/>
              </a:p>
              <a:p>
                <a:pPr algn="just"/>
                <a:endParaRPr lang="pt-BR" noProof="0" dirty="0"/>
              </a:p>
              <a:p>
                <a:pPr algn="just"/>
                <a:r>
                  <a:rPr lang="pt-BR" noProof="0" dirty="0"/>
                  <a:t>Esse resultado é mais forte do que aquele encontrado 5 slides antes porque lá consideramos apenas estratégias puras de 1. Aqui, embora encontremos os mesmos resultados, </a:t>
                </a:r>
                <a:r>
                  <a:rPr lang="pt-BR" b="1" noProof="0" dirty="0"/>
                  <a:t>consideramos todas as estratégias puras e mistas</a:t>
                </a:r>
              </a:p>
            </p:txBody>
          </p:sp>
        </mc:Choice>
        <mc:Fallback xmlns="">
          <p:sp>
            <p:nvSpPr>
              <p:cNvPr id="3" name="Content Placeholder 2">
                <a:extLst>
                  <a:ext uri="{FF2B5EF4-FFF2-40B4-BE49-F238E27FC236}">
                    <a16:creationId xmlns:a16="http://schemas.microsoft.com/office/drawing/2014/main" id="{A942A700-7874-493B-B371-50C749ADCF41}"/>
                  </a:ext>
                </a:extLst>
              </p:cNvPr>
              <p:cNvSpPr>
                <a:spLocks noGrp="1" noRot="1" noChangeAspect="1" noMove="1" noResize="1" noEditPoints="1" noAdjustHandles="1" noChangeArrowheads="1" noChangeShapeType="1" noTextEdit="1"/>
              </p:cNvSpPr>
              <p:nvPr>
                <p:ph idx="1"/>
              </p:nvPr>
            </p:nvSpPr>
            <p:spPr>
              <a:blipFill>
                <a:blip r:embed="rId3"/>
                <a:stretch>
                  <a:fillRect l="-1043" t="-2241" r="-1159"/>
                </a:stretch>
              </a:blipFill>
            </p:spPr>
            <p:txBody>
              <a:bodyPr/>
              <a:lstStyle/>
              <a:p>
                <a:r>
                  <a:rPr lang="pt-BR">
                    <a:noFill/>
                  </a:rPr>
                  <a:t> </a:t>
                </a:r>
              </a:p>
            </p:txBody>
          </p:sp>
        </mc:Fallback>
      </mc:AlternateContent>
      <p:sp>
        <p:nvSpPr>
          <p:cNvPr id="4" name="Title 1">
            <a:extLst>
              <a:ext uri="{FF2B5EF4-FFF2-40B4-BE49-F238E27FC236}">
                <a16:creationId xmlns:a16="http://schemas.microsoft.com/office/drawing/2014/main" id="{BEC2B8F4-BCA8-4CF6-8F4E-F02E06D5FD31}"/>
              </a:ext>
            </a:extLst>
          </p:cNvPr>
          <p:cNvSpPr>
            <a:spLocks noGrp="1"/>
          </p:cNvSpPr>
          <p:nvPr>
            <p:ph type="title"/>
          </p:nvPr>
        </p:nvSpPr>
        <p:spPr>
          <a:xfrm>
            <a:off x="838200" y="365125"/>
            <a:ext cx="10515600" cy="1325563"/>
          </a:xfrm>
        </p:spPr>
        <p:txBody>
          <a:bodyPr/>
          <a:lstStyle/>
          <a:p>
            <a:r>
              <a:rPr lang="pt-BR" b="1" i="1" noProof="0" dirty="0"/>
              <a:t>Matching Pennies</a:t>
            </a:r>
            <a:endParaRPr lang="pt-BR" sz="2200" b="1" noProof="0" dirty="0"/>
          </a:p>
        </p:txBody>
      </p:sp>
      <p:sp>
        <p:nvSpPr>
          <p:cNvPr id="2" name="Footer Placeholder 1">
            <a:extLst>
              <a:ext uri="{FF2B5EF4-FFF2-40B4-BE49-F238E27FC236}">
                <a16:creationId xmlns:a16="http://schemas.microsoft.com/office/drawing/2014/main" id="{32CCC649-03C1-4511-B800-EDBA3029B687}"/>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9765A86B-8A65-411D-9283-FCC907309B5C}"/>
              </a:ext>
            </a:extLst>
          </p:cNvPr>
          <p:cNvSpPr>
            <a:spLocks noGrp="1"/>
          </p:cNvSpPr>
          <p:nvPr>
            <p:ph type="sldNum" sz="quarter" idx="12"/>
          </p:nvPr>
        </p:nvSpPr>
        <p:spPr/>
        <p:txBody>
          <a:bodyPr/>
          <a:lstStyle/>
          <a:p>
            <a:fld id="{AF67EEE8-F201-4410-BA13-233EFB93B646}" type="slidenum">
              <a:rPr lang="pt-BR" smtClean="0"/>
              <a:t>33</a:t>
            </a:fld>
            <a:endParaRPr lang="pt-BR"/>
          </a:p>
        </p:txBody>
      </p:sp>
      <p:pic>
        <p:nvPicPr>
          <p:cNvPr id="6" name="Picture 5">
            <a:extLst>
              <a:ext uri="{FF2B5EF4-FFF2-40B4-BE49-F238E27FC236}">
                <a16:creationId xmlns:a16="http://schemas.microsoft.com/office/drawing/2014/main" id="{B87E2224-FC10-4D60-ABC2-1F81306741AC}"/>
              </a:ext>
            </a:extLst>
          </p:cNvPr>
          <p:cNvPicPr>
            <a:picLocks noChangeAspect="1"/>
          </p:cNvPicPr>
          <p:nvPr/>
        </p:nvPicPr>
        <p:blipFill>
          <a:blip r:embed="rId4"/>
          <a:stretch>
            <a:fillRect/>
          </a:stretch>
        </p:blipFill>
        <p:spPr>
          <a:xfrm>
            <a:off x="597644" y="3657599"/>
            <a:ext cx="481111" cy="730946"/>
          </a:xfrm>
          <a:prstGeom prst="rect">
            <a:avLst/>
          </a:prstGeom>
        </p:spPr>
      </p:pic>
    </p:spTree>
    <p:extLst>
      <p:ext uri="{BB962C8B-B14F-4D97-AF65-F5344CB8AC3E}">
        <p14:creationId xmlns:p14="http://schemas.microsoft.com/office/powerpoint/2010/main" val="24738369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bird&#10;&#10;Description automatically generated">
            <a:extLst>
              <a:ext uri="{FF2B5EF4-FFF2-40B4-BE49-F238E27FC236}">
                <a16:creationId xmlns:a16="http://schemas.microsoft.com/office/drawing/2014/main" id="{EBB0C29B-A967-414F-8DC8-5D287FF9EDC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555088" y="1690688"/>
            <a:ext cx="5081823" cy="5031838"/>
          </a:xfrm>
        </p:spPr>
      </p:pic>
      <p:sp>
        <p:nvSpPr>
          <p:cNvPr id="4" name="Title 1">
            <a:extLst>
              <a:ext uri="{FF2B5EF4-FFF2-40B4-BE49-F238E27FC236}">
                <a16:creationId xmlns:a16="http://schemas.microsoft.com/office/drawing/2014/main" id="{BEC2B8F4-BCA8-4CF6-8F4E-F02E06D5FD31}"/>
              </a:ext>
            </a:extLst>
          </p:cNvPr>
          <p:cNvSpPr>
            <a:spLocks noGrp="1"/>
          </p:cNvSpPr>
          <p:nvPr>
            <p:ph type="title"/>
          </p:nvPr>
        </p:nvSpPr>
        <p:spPr>
          <a:xfrm>
            <a:off x="838200" y="365125"/>
            <a:ext cx="10515600" cy="1325563"/>
          </a:xfrm>
        </p:spPr>
        <p:txBody>
          <a:bodyPr/>
          <a:lstStyle/>
          <a:p>
            <a:r>
              <a:rPr lang="pt-BR" b="1" i="1" noProof="0" dirty="0"/>
              <a:t>Matching Pennies</a:t>
            </a:r>
            <a:endParaRPr lang="pt-BR" sz="2200" b="1" noProof="0" dirty="0"/>
          </a:p>
        </p:txBody>
      </p:sp>
      <p:cxnSp>
        <p:nvCxnSpPr>
          <p:cNvPr id="6" name="Straight Arrow Connector 5">
            <a:extLst>
              <a:ext uri="{FF2B5EF4-FFF2-40B4-BE49-F238E27FC236}">
                <a16:creationId xmlns:a16="http://schemas.microsoft.com/office/drawing/2014/main" id="{9A0C9E9F-4CB7-45A0-A68B-12C5FDFBFF5F}"/>
              </a:ext>
            </a:extLst>
          </p:cNvPr>
          <p:cNvCxnSpPr>
            <a:cxnSpLocks/>
          </p:cNvCxnSpPr>
          <p:nvPr/>
        </p:nvCxnSpPr>
        <p:spPr>
          <a:xfrm flipV="1">
            <a:off x="3879273" y="3069771"/>
            <a:ext cx="2216727" cy="57312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5485AD1-F0AA-41E8-B29C-966F01555B1D}"/>
                  </a:ext>
                </a:extLst>
              </p:cNvPr>
              <p:cNvSpPr txBox="1"/>
              <p:nvPr/>
            </p:nvSpPr>
            <p:spPr>
              <a:xfrm>
                <a:off x="1645231" y="3283277"/>
                <a:ext cx="2071950" cy="923330"/>
              </a:xfrm>
              <a:prstGeom prst="rect">
                <a:avLst/>
              </a:prstGeom>
              <a:noFill/>
            </p:spPr>
            <p:txBody>
              <a:bodyPr wrap="square" rtlCol="0">
                <a:spAutoFit/>
              </a:bodyPr>
              <a:lstStyle/>
              <a:p>
                <a:pPr algn="just"/>
                <a:r>
                  <a:rPr lang="en-US" dirty="0"/>
                  <a:t>Correspond</a:t>
                </a:r>
                <a:r>
                  <a:rPr lang="pt-BR" dirty="0"/>
                  <a:t>ência de melhor resposta do jogador </a:t>
                </a:r>
                <a14:m>
                  <m:oMath xmlns:m="http://schemas.openxmlformats.org/officeDocument/2006/math">
                    <m:r>
                      <a:rPr lang="pt-BR" i="1" dirty="0" smtClean="0">
                        <a:latin typeface="Cambria Math" panose="02040503050406030204" pitchFamily="18" charset="0"/>
                      </a:rPr>
                      <m:t>1</m:t>
                    </m:r>
                  </m:oMath>
                </a14:m>
                <a:endParaRPr lang="pt-BR" dirty="0"/>
              </a:p>
            </p:txBody>
          </p:sp>
        </mc:Choice>
        <mc:Fallback xmlns="">
          <p:sp>
            <p:nvSpPr>
              <p:cNvPr id="7" name="TextBox 6">
                <a:extLst>
                  <a:ext uri="{FF2B5EF4-FFF2-40B4-BE49-F238E27FC236}">
                    <a16:creationId xmlns:a16="http://schemas.microsoft.com/office/drawing/2014/main" id="{05485AD1-F0AA-41E8-B29C-966F01555B1D}"/>
                  </a:ext>
                </a:extLst>
              </p:cNvPr>
              <p:cNvSpPr txBox="1">
                <a:spLocks noRot="1" noChangeAspect="1" noMove="1" noResize="1" noEditPoints="1" noAdjustHandles="1" noChangeArrowheads="1" noChangeShapeType="1" noTextEdit="1"/>
              </p:cNvSpPr>
              <p:nvPr/>
            </p:nvSpPr>
            <p:spPr>
              <a:xfrm>
                <a:off x="1645231" y="3283277"/>
                <a:ext cx="2071950" cy="923330"/>
              </a:xfrm>
              <a:prstGeom prst="rect">
                <a:avLst/>
              </a:prstGeom>
              <a:blipFill>
                <a:blip r:embed="rId4"/>
                <a:stretch>
                  <a:fillRect l="-2647" t="-3974" r="-2353" b="-9934"/>
                </a:stretch>
              </a:blipFill>
            </p:spPr>
            <p:txBody>
              <a:bodyPr/>
              <a:lstStyle/>
              <a:p>
                <a:r>
                  <a:rPr lang="pt-BR">
                    <a:noFill/>
                  </a:rPr>
                  <a:t> </a:t>
                </a:r>
              </a:p>
            </p:txBody>
          </p:sp>
        </mc:Fallback>
      </mc:AlternateContent>
      <p:sp>
        <p:nvSpPr>
          <p:cNvPr id="9" name="Slide Number Placeholder 8">
            <a:extLst>
              <a:ext uri="{FF2B5EF4-FFF2-40B4-BE49-F238E27FC236}">
                <a16:creationId xmlns:a16="http://schemas.microsoft.com/office/drawing/2014/main" id="{1FC1EEBE-6F79-48D4-989C-F84501C535A0}"/>
              </a:ext>
            </a:extLst>
          </p:cNvPr>
          <p:cNvSpPr>
            <a:spLocks noGrp="1"/>
          </p:cNvSpPr>
          <p:nvPr>
            <p:ph type="sldNum" sz="quarter" idx="12"/>
          </p:nvPr>
        </p:nvSpPr>
        <p:spPr/>
        <p:txBody>
          <a:bodyPr/>
          <a:lstStyle/>
          <a:p>
            <a:fld id="{AF67EEE8-F201-4410-BA13-233EFB93B646}" type="slidenum">
              <a:rPr lang="pt-BR" smtClean="0"/>
              <a:t>34</a:t>
            </a:fld>
            <a:endParaRPr lang="pt-BR"/>
          </a:p>
        </p:txBody>
      </p:sp>
      <p:cxnSp>
        <p:nvCxnSpPr>
          <p:cNvPr id="10" name="Straight Arrow Connector 9">
            <a:extLst>
              <a:ext uri="{FF2B5EF4-FFF2-40B4-BE49-F238E27FC236}">
                <a16:creationId xmlns:a16="http://schemas.microsoft.com/office/drawing/2014/main" id="{70DA7471-D075-4720-BEA9-36657D20F7A5}"/>
              </a:ext>
            </a:extLst>
          </p:cNvPr>
          <p:cNvCxnSpPr>
            <a:cxnSpLocks/>
          </p:cNvCxnSpPr>
          <p:nvPr/>
        </p:nvCxnSpPr>
        <p:spPr>
          <a:xfrm>
            <a:off x="4318577" y="2087560"/>
            <a:ext cx="321259"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9CD369D-7D9F-4228-B499-18B5E7B436E1}"/>
              </a:ext>
            </a:extLst>
          </p:cNvPr>
          <p:cNvSpPr txBox="1"/>
          <p:nvPr/>
        </p:nvSpPr>
        <p:spPr>
          <a:xfrm>
            <a:off x="2214903" y="1810561"/>
            <a:ext cx="2103674" cy="553998"/>
          </a:xfrm>
          <a:prstGeom prst="rect">
            <a:avLst/>
          </a:prstGeom>
          <a:noFill/>
        </p:spPr>
        <p:txBody>
          <a:bodyPr wrap="square" rtlCol="0">
            <a:spAutoFit/>
          </a:bodyPr>
          <a:lstStyle/>
          <a:p>
            <a:pPr algn="just"/>
            <a:r>
              <a:rPr lang="pt-BR" sz="1500" b="1" dirty="0"/>
              <a:t>Probabilidade atribuída </a:t>
            </a:r>
          </a:p>
          <a:p>
            <a:pPr algn="just"/>
            <a:r>
              <a:rPr lang="pt-BR" sz="1500" b="1" dirty="0"/>
              <a:t>a Heads pelo jogador 1</a:t>
            </a:r>
          </a:p>
        </p:txBody>
      </p:sp>
      <p:cxnSp>
        <p:nvCxnSpPr>
          <p:cNvPr id="12" name="Straight Arrow Connector 11">
            <a:extLst>
              <a:ext uri="{FF2B5EF4-FFF2-40B4-BE49-F238E27FC236}">
                <a16:creationId xmlns:a16="http://schemas.microsoft.com/office/drawing/2014/main" id="{DB9548F4-C492-42C4-9766-6DD3C833B17E}"/>
              </a:ext>
            </a:extLst>
          </p:cNvPr>
          <p:cNvCxnSpPr>
            <a:cxnSpLocks/>
          </p:cNvCxnSpPr>
          <p:nvPr/>
        </p:nvCxnSpPr>
        <p:spPr>
          <a:xfrm flipH="1">
            <a:off x="8440900" y="5215916"/>
            <a:ext cx="405927"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8441A67-866F-4C0F-9DD9-679FA6DEA7BA}"/>
              </a:ext>
            </a:extLst>
          </p:cNvPr>
          <p:cNvSpPr txBox="1"/>
          <p:nvPr/>
        </p:nvSpPr>
        <p:spPr>
          <a:xfrm>
            <a:off x="8930363" y="4955137"/>
            <a:ext cx="2103674" cy="553998"/>
          </a:xfrm>
          <a:prstGeom prst="rect">
            <a:avLst/>
          </a:prstGeom>
          <a:noFill/>
        </p:spPr>
        <p:txBody>
          <a:bodyPr wrap="square" rtlCol="0">
            <a:spAutoFit/>
          </a:bodyPr>
          <a:lstStyle/>
          <a:p>
            <a:pPr algn="just"/>
            <a:r>
              <a:rPr lang="pt-BR" sz="1500" b="1" dirty="0"/>
              <a:t>Probabilidade atribuída </a:t>
            </a:r>
          </a:p>
          <a:p>
            <a:pPr algn="just"/>
            <a:r>
              <a:rPr lang="pt-BR" sz="1500" b="1" dirty="0"/>
              <a:t>a Heads pelo jogador 2</a:t>
            </a:r>
          </a:p>
        </p:txBody>
      </p:sp>
    </p:spTree>
    <p:extLst>
      <p:ext uri="{BB962C8B-B14F-4D97-AF65-F5344CB8AC3E}">
        <p14:creationId xmlns:p14="http://schemas.microsoft.com/office/powerpoint/2010/main" val="3886963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bird&#10;&#10;Description automatically generated">
            <a:extLst>
              <a:ext uri="{FF2B5EF4-FFF2-40B4-BE49-F238E27FC236}">
                <a16:creationId xmlns:a16="http://schemas.microsoft.com/office/drawing/2014/main" id="{EBB0C29B-A967-414F-8DC8-5D287FF9EDC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555088" y="1690688"/>
            <a:ext cx="5081823" cy="5031838"/>
          </a:xfrm>
        </p:spPr>
      </p:pic>
      <p:sp>
        <p:nvSpPr>
          <p:cNvPr id="4" name="Title 1">
            <a:extLst>
              <a:ext uri="{FF2B5EF4-FFF2-40B4-BE49-F238E27FC236}">
                <a16:creationId xmlns:a16="http://schemas.microsoft.com/office/drawing/2014/main" id="{BEC2B8F4-BCA8-4CF6-8F4E-F02E06D5FD31}"/>
              </a:ext>
            </a:extLst>
          </p:cNvPr>
          <p:cNvSpPr>
            <a:spLocks noGrp="1"/>
          </p:cNvSpPr>
          <p:nvPr>
            <p:ph type="title"/>
          </p:nvPr>
        </p:nvSpPr>
        <p:spPr>
          <a:xfrm>
            <a:off x="838200" y="365125"/>
            <a:ext cx="10515600" cy="1325563"/>
          </a:xfrm>
        </p:spPr>
        <p:txBody>
          <a:bodyPr/>
          <a:lstStyle/>
          <a:p>
            <a:r>
              <a:rPr lang="pt-BR" b="1" i="1" noProof="0" dirty="0"/>
              <a:t>Matching Pennies</a:t>
            </a:r>
            <a:endParaRPr lang="pt-BR" sz="2200" b="1" noProof="0"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5485AD1-F0AA-41E8-B29C-966F01555B1D}"/>
                  </a:ext>
                </a:extLst>
              </p:cNvPr>
              <p:cNvSpPr txBox="1"/>
              <p:nvPr/>
            </p:nvSpPr>
            <p:spPr>
              <a:xfrm>
                <a:off x="1645231" y="3283277"/>
                <a:ext cx="2071950" cy="923330"/>
              </a:xfrm>
              <a:prstGeom prst="rect">
                <a:avLst/>
              </a:prstGeom>
              <a:noFill/>
            </p:spPr>
            <p:txBody>
              <a:bodyPr wrap="square" rtlCol="0">
                <a:spAutoFit/>
              </a:bodyPr>
              <a:lstStyle/>
              <a:p>
                <a:pPr algn="just"/>
                <a:r>
                  <a:rPr lang="en-US" dirty="0"/>
                  <a:t>Correspond</a:t>
                </a:r>
                <a:r>
                  <a:rPr lang="pt-BR" dirty="0"/>
                  <a:t>ência de melhor resposta do jogador </a:t>
                </a:r>
                <a14:m>
                  <m:oMath xmlns:m="http://schemas.openxmlformats.org/officeDocument/2006/math">
                    <m:r>
                      <a:rPr lang="pt-BR" i="1" dirty="0" smtClean="0">
                        <a:latin typeface="Cambria Math" panose="02040503050406030204" pitchFamily="18" charset="0"/>
                      </a:rPr>
                      <m:t>1</m:t>
                    </m:r>
                  </m:oMath>
                </a14:m>
                <a:endParaRPr lang="pt-BR" dirty="0"/>
              </a:p>
            </p:txBody>
          </p:sp>
        </mc:Choice>
        <mc:Fallback xmlns="">
          <p:sp>
            <p:nvSpPr>
              <p:cNvPr id="7" name="TextBox 6">
                <a:extLst>
                  <a:ext uri="{FF2B5EF4-FFF2-40B4-BE49-F238E27FC236}">
                    <a16:creationId xmlns:a16="http://schemas.microsoft.com/office/drawing/2014/main" id="{05485AD1-F0AA-41E8-B29C-966F01555B1D}"/>
                  </a:ext>
                </a:extLst>
              </p:cNvPr>
              <p:cNvSpPr txBox="1">
                <a:spLocks noRot="1" noChangeAspect="1" noMove="1" noResize="1" noEditPoints="1" noAdjustHandles="1" noChangeArrowheads="1" noChangeShapeType="1" noTextEdit="1"/>
              </p:cNvSpPr>
              <p:nvPr/>
            </p:nvSpPr>
            <p:spPr>
              <a:xfrm>
                <a:off x="1645231" y="3283277"/>
                <a:ext cx="2071950" cy="923330"/>
              </a:xfrm>
              <a:prstGeom prst="rect">
                <a:avLst/>
              </a:prstGeom>
              <a:blipFill>
                <a:blip r:embed="rId4"/>
                <a:stretch>
                  <a:fillRect l="-2647" t="-3974" r="-2353" b="-9934"/>
                </a:stretch>
              </a:blipFill>
            </p:spPr>
            <p:txBody>
              <a:bodyPr/>
              <a:lstStyle/>
              <a:p>
                <a:r>
                  <a:rPr lang="pt-BR">
                    <a:noFill/>
                  </a:rPr>
                  <a:t> </a:t>
                </a:r>
              </a:p>
            </p:txBody>
          </p:sp>
        </mc:Fallback>
      </mc:AlternateContent>
      <p:cxnSp>
        <p:nvCxnSpPr>
          <p:cNvPr id="8" name="Straight Arrow Connector 7">
            <a:extLst>
              <a:ext uri="{FF2B5EF4-FFF2-40B4-BE49-F238E27FC236}">
                <a16:creationId xmlns:a16="http://schemas.microsoft.com/office/drawing/2014/main" id="{F8269FC6-86EF-4BE4-9843-0F6A217866CF}"/>
              </a:ext>
            </a:extLst>
          </p:cNvPr>
          <p:cNvCxnSpPr>
            <a:cxnSpLocks/>
          </p:cNvCxnSpPr>
          <p:nvPr/>
        </p:nvCxnSpPr>
        <p:spPr>
          <a:xfrm flipH="1">
            <a:off x="6221930" y="2063385"/>
            <a:ext cx="423799" cy="57715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2646965-A771-4948-91E2-513A542CC1FB}"/>
              </a:ext>
            </a:extLst>
          </p:cNvPr>
          <p:cNvCxnSpPr/>
          <p:nvPr/>
        </p:nvCxnSpPr>
        <p:spPr>
          <a:xfrm>
            <a:off x="5208814" y="2743201"/>
            <a:ext cx="107768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7DE1DF1-4232-4988-8C4D-0CD61B74EF24}"/>
                  </a:ext>
                </a:extLst>
              </p:cNvPr>
              <p:cNvSpPr txBox="1"/>
              <p:nvPr/>
            </p:nvSpPr>
            <p:spPr>
              <a:xfrm>
                <a:off x="5907278" y="1354350"/>
                <a:ext cx="2725385" cy="646331"/>
              </a:xfrm>
              <a:prstGeom prst="rect">
                <a:avLst/>
              </a:prstGeom>
              <a:noFill/>
            </p:spPr>
            <p:txBody>
              <a:bodyPr wrap="square" rtlCol="0">
                <a:spAutoFit/>
              </a:bodyPr>
              <a:lstStyle/>
              <a:p>
                <a:pPr algn="just"/>
                <a:r>
                  <a:rPr lang="pt-BR" dirty="0"/>
                  <a:t>Melhor </a:t>
                </a:r>
                <a:r>
                  <a:rPr lang="pt-BR" noProof="0" dirty="0"/>
                  <a:t>resposta de </a:t>
                </a:r>
                <a14:m>
                  <m:oMath xmlns:m="http://schemas.openxmlformats.org/officeDocument/2006/math">
                    <m:r>
                      <a:rPr lang="pt-BR" b="0" i="1" noProof="0" smtClean="0">
                        <a:latin typeface="Cambria Math" panose="02040503050406030204" pitchFamily="18" charset="0"/>
                      </a:rPr>
                      <m:t>1</m:t>
                    </m:r>
                  </m:oMath>
                </a14:m>
                <a:r>
                  <a:rPr lang="pt-BR" noProof="0" dirty="0"/>
                  <a:t> é </a:t>
                </a:r>
                <a14:m>
                  <m:oMath xmlns:m="http://schemas.openxmlformats.org/officeDocument/2006/math">
                    <m:r>
                      <a:rPr lang="pt-BR" b="0" i="1" noProof="0" smtClean="0">
                        <a:latin typeface="Cambria Math" panose="02040503050406030204" pitchFamily="18" charset="0"/>
                      </a:rPr>
                      <m:t>𝑟</m:t>
                    </m:r>
                    <m:r>
                      <a:rPr lang="pt-BR" b="0" i="1" noProof="0" smtClean="0">
                        <a:latin typeface="Cambria Math" panose="02040503050406030204" pitchFamily="18" charset="0"/>
                      </a:rPr>
                      <m:t>=1</m:t>
                    </m:r>
                  </m:oMath>
                </a14:m>
                <a:r>
                  <a:rPr lang="pt-BR" noProof="0" dirty="0"/>
                  <a:t> (</a:t>
                </a:r>
                <a14:m>
                  <m:oMath xmlns:m="http://schemas.openxmlformats.org/officeDocument/2006/math">
                    <m:r>
                      <a:rPr lang="pt-BR" b="0" i="1" noProof="0" smtClean="0">
                        <a:latin typeface="Cambria Math" panose="02040503050406030204" pitchFamily="18" charset="0"/>
                      </a:rPr>
                      <m:t>𝐻𝑒𝑎𝑑𝑠</m:t>
                    </m:r>
                  </m:oMath>
                </a14:m>
                <a:r>
                  <a:rPr lang="pt-BR" noProof="0" dirty="0"/>
                  <a:t>) se </a:t>
                </a:r>
                <a14:m>
                  <m:oMath xmlns:m="http://schemas.openxmlformats.org/officeDocument/2006/math">
                    <m:r>
                      <a:rPr lang="pt-BR" b="0" i="1" noProof="0" smtClean="0">
                        <a:latin typeface="Cambria Math" panose="02040503050406030204" pitchFamily="18" charset="0"/>
                      </a:rPr>
                      <m:t>𝑞</m:t>
                    </m:r>
                    <m:r>
                      <a:rPr lang="pt-BR" b="0" i="1" noProof="0" smtClean="0">
                        <a:latin typeface="Cambria Math" panose="02040503050406030204" pitchFamily="18" charset="0"/>
                      </a:rPr>
                      <m:t>&lt;1/2</m:t>
                    </m:r>
                  </m:oMath>
                </a14:m>
                <a:endParaRPr lang="pt-BR" dirty="0"/>
              </a:p>
            </p:txBody>
          </p:sp>
        </mc:Choice>
        <mc:Fallback xmlns="">
          <p:sp>
            <p:nvSpPr>
              <p:cNvPr id="10" name="TextBox 9">
                <a:extLst>
                  <a:ext uri="{FF2B5EF4-FFF2-40B4-BE49-F238E27FC236}">
                    <a16:creationId xmlns:a16="http://schemas.microsoft.com/office/drawing/2014/main" id="{A7DE1DF1-4232-4988-8C4D-0CD61B74EF24}"/>
                  </a:ext>
                </a:extLst>
              </p:cNvPr>
              <p:cNvSpPr txBox="1">
                <a:spLocks noRot="1" noChangeAspect="1" noMove="1" noResize="1" noEditPoints="1" noAdjustHandles="1" noChangeArrowheads="1" noChangeShapeType="1" noTextEdit="1"/>
              </p:cNvSpPr>
              <p:nvPr/>
            </p:nvSpPr>
            <p:spPr>
              <a:xfrm>
                <a:off x="5907278" y="1354350"/>
                <a:ext cx="2725385" cy="646331"/>
              </a:xfrm>
              <a:prstGeom prst="rect">
                <a:avLst/>
              </a:prstGeom>
              <a:blipFill>
                <a:blip r:embed="rId5"/>
                <a:stretch>
                  <a:fillRect l="-1790" t="-4717" r="-2013" b="-14151"/>
                </a:stretch>
              </a:blipFill>
            </p:spPr>
            <p:txBody>
              <a:bodyPr/>
              <a:lstStyle/>
              <a:p>
                <a:r>
                  <a:rPr lang="pt-BR">
                    <a:noFill/>
                  </a:rPr>
                  <a:t> </a:t>
                </a:r>
              </a:p>
            </p:txBody>
          </p:sp>
        </mc:Fallback>
      </mc:AlternateContent>
      <p:cxnSp>
        <p:nvCxnSpPr>
          <p:cNvPr id="13" name="Straight Arrow Connector 12">
            <a:extLst>
              <a:ext uri="{FF2B5EF4-FFF2-40B4-BE49-F238E27FC236}">
                <a16:creationId xmlns:a16="http://schemas.microsoft.com/office/drawing/2014/main" id="{4E6A5A90-8605-417E-A216-A6F66FC71920}"/>
              </a:ext>
            </a:extLst>
          </p:cNvPr>
          <p:cNvCxnSpPr>
            <a:cxnSpLocks/>
          </p:cNvCxnSpPr>
          <p:nvPr/>
        </p:nvCxnSpPr>
        <p:spPr>
          <a:xfrm flipH="1">
            <a:off x="7329563" y="4639082"/>
            <a:ext cx="727073" cy="15182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A096820-81A4-49C9-B8FB-FBB8247AD344}"/>
              </a:ext>
            </a:extLst>
          </p:cNvPr>
          <p:cNvCxnSpPr>
            <a:cxnSpLocks/>
          </p:cNvCxnSpPr>
          <p:nvPr/>
        </p:nvCxnSpPr>
        <p:spPr>
          <a:xfrm>
            <a:off x="6316449" y="4893562"/>
            <a:ext cx="121102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6777062-DFD2-41DB-9760-1F59F3A1CC5E}"/>
                  </a:ext>
                </a:extLst>
              </p:cNvPr>
              <p:cNvSpPr txBox="1"/>
              <p:nvPr/>
            </p:nvSpPr>
            <p:spPr>
              <a:xfrm>
                <a:off x="8056636" y="4177417"/>
                <a:ext cx="2725385" cy="923330"/>
              </a:xfrm>
              <a:prstGeom prst="rect">
                <a:avLst/>
              </a:prstGeom>
              <a:noFill/>
            </p:spPr>
            <p:txBody>
              <a:bodyPr wrap="square" rtlCol="0">
                <a:spAutoFit/>
              </a:bodyPr>
              <a:lstStyle/>
              <a:p>
                <a:pPr algn="just"/>
                <a:r>
                  <a:rPr lang="pt-BR" dirty="0"/>
                  <a:t>Melhor </a:t>
                </a:r>
                <a:r>
                  <a:rPr lang="pt-BR" noProof="0" dirty="0"/>
                  <a:t>resposta de </a:t>
                </a:r>
                <a14:m>
                  <m:oMath xmlns:m="http://schemas.openxmlformats.org/officeDocument/2006/math">
                    <m:r>
                      <a:rPr lang="pt-BR" b="0" i="1" noProof="0" smtClean="0">
                        <a:latin typeface="Cambria Math" panose="02040503050406030204" pitchFamily="18" charset="0"/>
                      </a:rPr>
                      <m:t>1</m:t>
                    </m:r>
                  </m:oMath>
                </a14:m>
                <a:r>
                  <a:rPr lang="pt-BR" noProof="0" dirty="0"/>
                  <a:t> </a:t>
                </a:r>
                <a:r>
                  <a:rPr lang="pt-BR" dirty="0"/>
                  <a:t>é </a:t>
                </a:r>
                <a14:m>
                  <m:oMath xmlns:m="http://schemas.openxmlformats.org/officeDocument/2006/math">
                    <m:r>
                      <a:rPr lang="pt-BR" i="1">
                        <a:latin typeface="Cambria Math" panose="02040503050406030204" pitchFamily="18" charset="0"/>
                      </a:rPr>
                      <m:t>𝑟</m:t>
                    </m:r>
                    <m:r>
                      <a:rPr lang="pt-BR" i="1">
                        <a:latin typeface="Cambria Math" panose="02040503050406030204" pitchFamily="18" charset="0"/>
                      </a:rPr>
                      <m:t>=0</m:t>
                    </m:r>
                  </m:oMath>
                </a14:m>
                <a:r>
                  <a:rPr lang="pt-BR" dirty="0"/>
                  <a:t> (</a:t>
                </a:r>
                <a14:m>
                  <m:oMath xmlns:m="http://schemas.openxmlformats.org/officeDocument/2006/math">
                    <m:r>
                      <a:rPr lang="pt-BR" i="1">
                        <a:latin typeface="Cambria Math" panose="02040503050406030204" pitchFamily="18" charset="0"/>
                      </a:rPr>
                      <m:t>𝑇𝑎𝑖𝑙𝑠</m:t>
                    </m:r>
                  </m:oMath>
                </a14:m>
                <a:r>
                  <a:rPr lang="pt-BR" dirty="0"/>
                  <a:t>) se </a:t>
                </a:r>
                <a14:m>
                  <m:oMath xmlns:m="http://schemas.openxmlformats.org/officeDocument/2006/math">
                    <m:r>
                      <a:rPr lang="pt-BR" i="1">
                        <a:latin typeface="Cambria Math" panose="02040503050406030204" pitchFamily="18" charset="0"/>
                      </a:rPr>
                      <m:t>𝑞</m:t>
                    </m:r>
                    <m:r>
                      <a:rPr lang="pt-BR" i="1">
                        <a:latin typeface="Cambria Math" panose="02040503050406030204" pitchFamily="18" charset="0"/>
                      </a:rPr>
                      <m:t>&gt;1/2</m:t>
                    </m:r>
                  </m:oMath>
                </a14:m>
                <a:r>
                  <a:rPr lang="pt-BR" dirty="0"/>
                  <a:t> </a:t>
                </a:r>
              </a:p>
              <a:p>
                <a:pPr algn="just"/>
                <a:endParaRPr lang="pt-BR" dirty="0"/>
              </a:p>
            </p:txBody>
          </p:sp>
        </mc:Choice>
        <mc:Fallback xmlns="">
          <p:sp>
            <p:nvSpPr>
              <p:cNvPr id="15" name="TextBox 14">
                <a:extLst>
                  <a:ext uri="{FF2B5EF4-FFF2-40B4-BE49-F238E27FC236}">
                    <a16:creationId xmlns:a16="http://schemas.microsoft.com/office/drawing/2014/main" id="{46777062-DFD2-41DB-9760-1F59F3A1CC5E}"/>
                  </a:ext>
                </a:extLst>
              </p:cNvPr>
              <p:cNvSpPr txBox="1">
                <a:spLocks noRot="1" noChangeAspect="1" noMove="1" noResize="1" noEditPoints="1" noAdjustHandles="1" noChangeArrowheads="1" noChangeShapeType="1" noTextEdit="1"/>
              </p:cNvSpPr>
              <p:nvPr/>
            </p:nvSpPr>
            <p:spPr>
              <a:xfrm>
                <a:off x="8056636" y="4177417"/>
                <a:ext cx="2725385" cy="923330"/>
              </a:xfrm>
              <a:prstGeom prst="rect">
                <a:avLst/>
              </a:prstGeom>
              <a:blipFill>
                <a:blip r:embed="rId6"/>
                <a:stretch>
                  <a:fillRect l="-2013" t="-3289" r="-1790"/>
                </a:stretch>
              </a:blipFill>
            </p:spPr>
            <p:txBody>
              <a:bodyPr/>
              <a:lstStyle/>
              <a:p>
                <a:r>
                  <a:rPr lang="pt-BR">
                    <a:noFill/>
                  </a:rPr>
                  <a:t> </a:t>
                </a:r>
              </a:p>
            </p:txBody>
          </p:sp>
        </mc:Fallback>
      </mc:AlternateContent>
      <p:cxnSp>
        <p:nvCxnSpPr>
          <p:cNvPr id="21" name="Straight Arrow Connector 20">
            <a:extLst>
              <a:ext uri="{FF2B5EF4-FFF2-40B4-BE49-F238E27FC236}">
                <a16:creationId xmlns:a16="http://schemas.microsoft.com/office/drawing/2014/main" id="{2690DE41-0CB7-4A33-987E-61192E87D8F8}"/>
              </a:ext>
            </a:extLst>
          </p:cNvPr>
          <p:cNvCxnSpPr>
            <a:cxnSpLocks/>
          </p:cNvCxnSpPr>
          <p:nvPr/>
        </p:nvCxnSpPr>
        <p:spPr>
          <a:xfrm flipV="1">
            <a:off x="3879273" y="3069771"/>
            <a:ext cx="2216727" cy="57312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Slide Number Placeholder 27">
            <a:extLst>
              <a:ext uri="{FF2B5EF4-FFF2-40B4-BE49-F238E27FC236}">
                <a16:creationId xmlns:a16="http://schemas.microsoft.com/office/drawing/2014/main" id="{1023CD69-129D-4BF7-8BF6-6DD1E0D19659}"/>
              </a:ext>
            </a:extLst>
          </p:cNvPr>
          <p:cNvSpPr>
            <a:spLocks noGrp="1"/>
          </p:cNvSpPr>
          <p:nvPr>
            <p:ph type="sldNum" sz="quarter" idx="12"/>
          </p:nvPr>
        </p:nvSpPr>
        <p:spPr/>
        <p:txBody>
          <a:bodyPr/>
          <a:lstStyle/>
          <a:p>
            <a:fld id="{AF67EEE8-F201-4410-BA13-233EFB93B646}" type="slidenum">
              <a:rPr lang="pt-BR" smtClean="0"/>
              <a:t>35</a:t>
            </a:fld>
            <a:endParaRPr lang="pt-BR"/>
          </a:p>
        </p:txBody>
      </p:sp>
    </p:spTree>
    <p:extLst>
      <p:ext uri="{BB962C8B-B14F-4D97-AF65-F5344CB8AC3E}">
        <p14:creationId xmlns:p14="http://schemas.microsoft.com/office/powerpoint/2010/main" val="14480959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bird&#10;&#10;Description automatically generated">
            <a:extLst>
              <a:ext uri="{FF2B5EF4-FFF2-40B4-BE49-F238E27FC236}">
                <a16:creationId xmlns:a16="http://schemas.microsoft.com/office/drawing/2014/main" id="{EBB0C29B-A967-414F-8DC8-5D287FF9EDC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555088" y="1690688"/>
            <a:ext cx="5081823" cy="5031838"/>
          </a:xfrm>
        </p:spPr>
      </p:pic>
      <p:sp>
        <p:nvSpPr>
          <p:cNvPr id="4" name="Title 1">
            <a:extLst>
              <a:ext uri="{FF2B5EF4-FFF2-40B4-BE49-F238E27FC236}">
                <a16:creationId xmlns:a16="http://schemas.microsoft.com/office/drawing/2014/main" id="{BEC2B8F4-BCA8-4CF6-8F4E-F02E06D5FD31}"/>
              </a:ext>
            </a:extLst>
          </p:cNvPr>
          <p:cNvSpPr>
            <a:spLocks noGrp="1"/>
          </p:cNvSpPr>
          <p:nvPr>
            <p:ph type="title"/>
          </p:nvPr>
        </p:nvSpPr>
        <p:spPr>
          <a:xfrm>
            <a:off x="838200" y="365125"/>
            <a:ext cx="10515600" cy="1325563"/>
          </a:xfrm>
        </p:spPr>
        <p:txBody>
          <a:bodyPr/>
          <a:lstStyle/>
          <a:p>
            <a:r>
              <a:rPr lang="pt-BR" b="1" i="1" noProof="0" dirty="0"/>
              <a:t>Matching Pennies</a:t>
            </a:r>
            <a:endParaRPr lang="pt-BR" sz="2200" b="1" noProof="0" dirty="0"/>
          </a:p>
        </p:txBody>
      </p:sp>
      <p:cxnSp>
        <p:nvCxnSpPr>
          <p:cNvPr id="6" name="Straight Arrow Connector 5">
            <a:extLst>
              <a:ext uri="{FF2B5EF4-FFF2-40B4-BE49-F238E27FC236}">
                <a16:creationId xmlns:a16="http://schemas.microsoft.com/office/drawing/2014/main" id="{2F458529-CD5B-4A2B-AAC8-D92208F5A6E5}"/>
              </a:ext>
            </a:extLst>
          </p:cNvPr>
          <p:cNvCxnSpPr>
            <a:cxnSpLocks/>
          </p:cNvCxnSpPr>
          <p:nvPr/>
        </p:nvCxnSpPr>
        <p:spPr>
          <a:xfrm flipH="1">
            <a:off x="6982694" y="2989906"/>
            <a:ext cx="1519245" cy="77933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1ECE3E4-B626-400E-93C9-5C4684DCA14A}"/>
                  </a:ext>
                </a:extLst>
              </p:cNvPr>
              <p:cNvSpPr txBox="1"/>
              <p:nvPr/>
            </p:nvSpPr>
            <p:spPr>
              <a:xfrm>
                <a:off x="8548258" y="2139088"/>
                <a:ext cx="2507669" cy="1754326"/>
              </a:xfrm>
              <a:prstGeom prst="rect">
                <a:avLst/>
              </a:prstGeom>
              <a:noFill/>
            </p:spPr>
            <p:txBody>
              <a:bodyPr wrap="square" rtlCol="0">
                <a:spAutoFit/>
              </a:bodyPr>
              <a:lstStyle/>
              <a:p>
                <a:pPr algn="just"/>
                <a:r>
                  <a:rPr lang="pt-BR" dirty="0"/>
                  <a:t>Como </a:t>
                </a:r>
                <a14:m>
                  <m:oMath xmlns:m="http://schemas.openxmlformats.org/officeDocument/2006/math">
                    <m:r>
                      <a:rPr lang="pt-BR" i="1" dirty="0" smtClean="0">
                        <a:latin typeface="Cambria Math" panose="02040503050406030204" pitchFamily="18" charset="0"/>
                      </a:rPr>
                      <m:t>(1.3.1)</m:t>
                    </m:r>
                  </m:oMath>
                </a14:m>
                <a:r>
                  <a:rPr lang="pt-BR" dirty="0"/>
                  <a:t> independe de </a:t>
                </a:r>
                <a14:m>
                  <m:oMath xmlns:m="http://schemas.openxmlformats.org/officeDocument/2006/math">
                    <m:r>
                      <a:rPr lang="pt-BR" i="1" dirty="0" smtClean="0">
                        <a:latin typeface="Cambria Math" panose="02040503050406030204" pitchFamily="18" charset="0"/>
                      </a:rPr>
                      <m:t>𝑟</m:t>
                    </m:r>
                  </m:oMath>
                </a14:m>
                <a:r>
                  <a:rPr lang="pt-BR" dirty="0"/>
                  <a:t> quando </a:t>
                </a:r>
                <a14:m>
                  <m:oMath xmlns:m="http://schemas.openxmlformats.org/officeDocument/2006/math">
                    <m:r>
                      <a:rPr lang="pt-BR" i="1" dirty="0" smtClean="0">
                        <a:latin typeface="Cambria Math" panose="02040503050406030204" pitchFamily="18" charset="0"/>
                      </a:rPr>
                      <m:t>𝑞</m:t>
                    </m:r>
                    <m:r>
                      <a:rPr lang="pt-BR" i="1" dirty="0" smtClean="0">
                        <a:latin typeface="Cambria Math" panose="02040503050406030204" pitchFamily="18" charset="0"/>
                      </a:rPr>
                      <m:t>=1/2</m:t>
                    </m:r>
                  </m:oMath>
                </a14:m>
                <a:r>
                  <a:rPr lang="en-US" dirty="0"/>
                  <a:t>, </a:t>
                </a:r>
                <a14:m>
                  <m:oMath xmlns:m="http://schemas.openxmlformats.org/officeDocument/2006/math">
                    <m:r>
                      <a:rPr lang="en-US" i="1" dirty="0" smtClean="0">
                        <a:latin typeface="Cambria Math" panose="02040503050406030204" pitchFamily="18" charset="0"/>
                      </a:rPr>
                      <m:t>1</m:t>
                    </m:r>
                  </m:oMath>
                </a14:m>
                <a:r>
                  <a:rPr lang="en-US" dirty="0"/>
                  <a:t> </a:t>
                </a:r>
                <a:r>
                  <a:rPr lang="pt-BR" dirty="0"/>
                  <a:t>é indiferente entre todas as estratégias mistas </a:t>
                </a:r>
                <a14:m>
                  <m:oMath xmlns:m="http://schemas.openxmlformats.org/officeDocument/2006/math">
                    <m:r>
                      <a:rPr lang="pt-BR" i="1" dirty="0" smtClean="0">
                        <a:latin typeface="Cambria Math" panose="02040503050406030204" pitchFamily="18" charset="0"/>
                      </a:rPr>
                      <m:t>(</m:t>
                    </m:r>
                    <m:r>
                      <a:rPr lang="pt-BR" i="1" dirty="0" smtClean="0">
                        <a:latin typeface="Cambria Math" panose="02040503050406030204" pitchFamily="18" charset="0"/>
                      </a:rPr>
                      <m:t>𝑟</m:t>
                    </m:r>
                    <m:r>
                      <a:rPr lang="pt-BR" i="1" dirty="0" smtClean="0">
                        <a:latin typeface="Cambria Math" panose="02040503050406030204" pitchFamily="18" charset="0"/>
                      </a:rPr>
                      <m:t>,1−</m:t>
                    </m:r>
                    <m:r>
                      <a:rPr lang="pt-BR" i="1" dirty="0" smtClean="0">
                        <a:latin typeface="Cambria Math" panose="02040503050406030204" pitchFamily="18" charset="0"/>
                      </a:rPr>
                      <m:t>𝑟</m:t>
                    </m:r>
                    <m:r>
                      <a:rPr lang="pt-BR" i="1" dirty="0" smtClean="0">
                        <a:latin typeface="Cambria Math" panose="02040503050406030204" pitchFamily="18" charset="0"/>
                      </a:rPr>
                      <m:t>)</m:t>
                    </m:r>
                  </m:oMath>
                </a14:m>
                <a:r>
                  <a:rPr lang="pt-BR" dirty="0"/>
                  <a:t>. i.e.,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pt-BR" b="0" i="1" smtClean="0">
                        <a:latin typeface="Cambria Math" panose="02040503050406030204" pitchFamily="18" charset="0"/>
                      </a:rPr>
                      <m:t>1</m:t>
                    </m:r>
                    <m:r>
                      <a:rPr lang="en-US" b="0" i="1" smtClean="0">
                        <a:latin typeface="Cambria Math" panose="02040503050406030204" pitchFamily="18" charset="0"/>
                      </a:rPr>
                      <m:t>/2)</m:t>
                    </m:r>
                  </m:oMath>
                </a14:m>
                <a:r>
                  <a:rPr lang="pt-BR" dirty="0"/>
                  <a:t> é todo o intervalo </a:t>
                </a:r>
                <a14:m>
                  <m:oMath xmlns:m="http://schemas.openxmlformats.org/officeDocument/2006/math">
                    <m:r>
                      <a:rPr lang="en-US" i="1" dirty="0" smtClean="0">
                        <a:latin typeface="Cambria Math" panose="02040503050406030204" pitchFamily="18" charset="0"/>
                      </a:rPr>
                      <m:t>[0,1]</m:t>
                    </m:r>
                  </m:oMath>
                </a14:m>
                <a:endParaRPr lang="pt-BR" dirty="0"/>
              </a:p>
            </p:txBody>
          </p:sp>
        </mc:Choice>
        <mc:Fallback xmlns="">
          <p:sp>
            <p:nvSpPr>
              <p:cNvPr id="7" name="TextBox 6">
                <a:extLst>
                  <a:ext uri="{FF2B5EF4-FFF2-40B4-BE49-F238E27FC236}">
                    <a16:creationId xmlns:a16="http://schemas.microsoft.com/office/drawing/2014/main" id="{11ECE3E4-B626-400E-93C9-5C4684DCA14A}"/>
                  </a:ext>
                </a:extLst>
              </p:cNvPr>
              <p:cNvSpPr txBox="1">
                <a:spLocks noRot="1" noChangeAspect="1" noMove="1" noResize="1" noEditPoints="1" noAdjustHandles="1" noChangeArrowheads="1" noChangeShapeType="1" noTextEdit="1"/>
              </p:cNvSpPr>
              <p:nvPr/>
            </p:nvSpPr>
            <p:spPr>
              <a:xfrm>
                <a:off x="8548258" y="2139088"/>
                <a:ext cx="2507669" cy="1754326"/>
              </a:xfrm>
              <a:prstGeom prst="rect">
                <a:avLst/>
              </a:prstGeom>
              <a:blipFill>
                <a:blip r:embed="rId4"/>
                <a:stretch>
                  <a:fillRect l="-1942" t="-2083" r="-1942" b="-4514"/>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0A46F91-EA8A-4BCD-938A-3887F11A47D2}"/>
                  </a:ext>
                </a:extLst>
              </p:cNvPr>
              <p:cNvSpPr txBox="1"/>
              <p:nvPr/>
            </p:nvSpPr>
            <p:spPr>
              <a:xfrm>
                <a:off x="1645231" y="3283277"/>
                <a:ext cx="2071950" cy="923330"/>
              </a:xfrm>
              <a:prstGeom prst="rect">
                <a:avLst/>
              </a:prstGeom>
              <a:noFill/>
            </p:spPr>
            <p:txBody>
              <a:bodyPr wrap="square" rtlCol="0">
                <a:spAutoFit/>
              </a:bodyPr>
              <a:lstStyle/>
              <a:p>
                <a:pPr algn="just"/>
                <a:r>
                  <a:rPr lang="en-US" dirty="0"/>
                  <a:t>Correspond</a:t>
                </a:r>
                <a:r>
                  <a:rPr lang="pt-BR" dirty="0"/>
                  <a:t>ência de melhor resposta do jogador </a:t>
                </a:r>
                <a14:m>
                  <m:oMath xmlns:m="http://schemas.openxmlformats.org/officeDocument/2006/math">
                    <m:r>
                      <a:rPr lang="pt-BR" i="1" dirty="0" smtClean="0">
                        <a:latin typeface="Cambria Math" panose="02040503050406030204" pitchFamily="18" charset="0"/>
                      </a:rPr>
                      <m:t>1</m:t>
                    </m:r>
                  </m:oMath>
                </a14:m>
                <a:endParaRPr lang="pt-BR" dirty="0"/>
              </a:p>
            </p:txBody>
          </p:sp>
        </mc:Choice>
        <mc:Fallback xmlns="">
          <p:sp>
            <p:nvSpPr>
              <p:cNvPr id="9" name="TextBox 8">
                <a:extLst>
                  <a:ext uri="{FF2B5EF4-FFF2-40B4-BE49-F238E27FC236}">
                    <a16:creationId xmlns:a16="http://schemas.microsoft.com/office/drawing/2014/main" id="{A0A46F91-EA8A-4BCD-938A-3887F11A47D2}"/>
                  </a:ext>
                </a:extLst>
              </p:cNvPr>
              <p:cNvSpPr txBox="1">
                <a:spLocks noRot="1" noChangeAspect="1" noMove="1" noResize="1" noEditPoints="1" noAdjustHandles="1" noChangeArrowheads="1" noChangeShapeType="1" noTextEdit="1"/>
              </p:cNvSpPr>
              <p:nvPr/>
            </p:nvSpPr>
            <p:spPr>
              <a:xfrm>
                <a:off x="1645231" y="3283277"/>
                <a:ext cx="2071950" cy="923330"/>
              </a:xfrm>
              <a:prstGeom prst="rect">
                <a:avLst/>
              </a:prstGeom>
              <a:blipFill>
                <a:blip r:embed="rId5"/>
                <a:stretch>
                  <a:fillRect l="-2647" t="-3974" r="-2353" b="-9934"/>
                </a:stretch>
              </a:blipFill>
            </p:spPr>
            <p:txBody>
              <a:bodyPr/>
              <a:lstStyle/>
              <a:p>
                <a:r>
                  <a:rPr lang="pt-BR">
                    <a:noFill/>
                  </a:rPr>
                  <a:t> </a:t>
                </a:r>
              </a:p>
            </p:txBody>
          </p:sp>
        </mc:Fallback>
      </mc:AlternateContent>
      <p:sp>
        <p:nvSpPr>
          <p:cNvPr id="2" name="Right Brace 1">
            <a:extLst>
              <a:ext uri="{FF2B5EF4-FFF2-40B4-BE49-F238E27FC236}">
                <a16:creationId xmlns:a16="http://schemas.microsoft.com/office/drawing/2014/main" id="{38211BBC-1139-4C22-B9C8-684A5AACA623}"/>
              </a:ext>
            </a:extLst>
          </p:cNvPr>
          <p:cNvSpPr/>
          <p:nvPr/>
        </p:nvSpPr>
        <p:spPr>
          <a:xfrm>
            <a:off x="6373088" y="2703250"/>
            <a:ext cx="387927" cy="2131986"/>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cxnSp>
        <p:nvCxnSpPr>
          <p:cNvPr id="11" name="Straight Arrow Connector 10">
            <a:extLst>
              <a:ext uri="{FF2B5EF4-FFF2-40B4-BE49-F238E27FC236}">
                <a16:creationId xmlns:a16="http://schemas.microsoft.com/office/drawing/2014/main" id="{0D0263EE-82DF-4BBA-90E7-209AA02F1072}"/>
              </a:ext>
            </a:extLst>
          </p:cNvPr>
          <p:cNvCxnSpPr>
            <a:cxnSpLocks/>
          </p:cNvCxnSpPr>
          <p:nvPr/>
        </p:nvCxnSpPr>
        <p:spPr>
          <a:xfrm flipV="1">
            <a:off x="3879273" y="3069771"/>
            <a:ext cx="2216727" cy="57312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B41E5E1-7D0D-45A2-8E99-195807AE1947}"/>
              </a:ext>
            </a:extLst>
          </p:cNvPr>
          <p:cNvCxnSpPr>
            <a:cxnSpLocks/>
          </p:cNvCxnSpPr>
          <p:nvPr/>
        </p:nvCxnSpPr>
        <p:spPr>
          <a:xfrm flipH="1">
            <a:off x="6221930" y="2063385"/>
            <a:ext cx="423799" cy="57715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AD03935-C1DA-49C0-A85D-21CDD9622BA9}"/>
              </a:ext>
            </a:extLst>
          </p:cNvPr>
          <p:cNvCxnSpPr/>
          <p:nvPr/>
        </p:nvCxnSpPr>
        <p:spPr>
          <a:xfrm>
            <a:off x="5208814" y="2743201"/>
            <a:ext cx="107768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3217CDC2-1BDD-4952-8D21-46D08D3459B4}"/>
                  </a:ext>
                </a:extLst>
              </p:cNvPr>
              <p:cNvSpPr txBox="1"/>
              <p:nvPr/>
            </p:nvSpPr>
            <p:spPr>
              <a:xfrm>
                <a:off x="5907278" y="1354350"/>
                <a:ext cx="2725385" cy="646331"/>
              </a:xfrm>
              <a:prstGeom prst="rect">
                <a:avLst/>
              </a:prstGeom>
              <a:noFill/>
            </p:spPr>
            <p:txBody>
              <a:bodyPr wrap="square" rtlCol="0">
                <a:spAutoFit/>
              </a:bodyPr>
              <a:lstStyle/>
              <a:p>
                <a:pPr algn="just"/>
                <a:r>
                  <a:rPr lang="pt-BR" dirty="0"/>
                  <a:t>Melhor </a:t>
                </a:r>
                <a:r>
                  <a:rPr lang="pt-BR" noProof="0" dirty="0"/>
                  <a:t>resposta de </a:t>
                </a:r>
                <a14:m>
                  <m:oMath xmlns:m="http://schemas.openxmlformats.org/officeDocument/2006/math">
                    <m:r>
                      <a:rPr lang="pt-BR" b="0" i="1" noProof="0" smtClean="0">
                        <a:latin typeface="Cambria Math" panose="02040503050406030204" pitchFamily="18" charset="0"/>
                      </a:rPr>
                      <m:t>1</m:t>
                    </m:r>
                  </m:oMath>
                </a14:m>
                <a:r>
                  <a:rPr lang="pt-BR" noProof="0" dirty="0"/>
                  <a:t> é </a:t>
                </a:r>
                <a14:m>
                  <m:oMath xmlns:m="http://schemas.openxmlformats.org/officeDocument/2006/math">
                    <m:r>
                      <a:rPr lang="pt-BR" b="0" i="1" noProof="0" smtClean="0">
                        <a:latin typeface="Cambria Math" panose="02040503050406030204" pitchFamily="18" charset="0"/>
                      </a:rPr>
                      <m:t>𝑟</m:t>
                    </m:r>
                    <m:r>
                      <a:rPr lang="pt-BR" b="0" i="1" noProof="0" smtClean="0">
                        <a:latin typeface="Cambria Math" panose="02040503050406030204" pitchFamily="18" charset="0"/>
                      </a:rPr>
                      <m:t>=1</m:t>
                    </m:r>
                  </m:oMath>
                </a14:m>
                <a:r>
                  <a:rPr lang="pt-BR" noProof="0" dirty="0"/>
                  <a:t> (</a:t>
                </a:r>
                <a14:m>
                  <m:oMath xmlns:m="http://schemas.openxmlformats.org/officeDocument/2006/math">
                    <m:r>
                      <a:rPr lang="pt-BR" b="0" i="1" noProof="0" smtClean="0">
                        <a:latin typeface="Cambria Math" panose="02040503050406030204" pitchFamily="18" charset="0"/>
                      </a:rPr>
                      <m:t>𝐻𝑒𝑎𝑑𝑠</m:t>
                    </m:r>
                  </m:oMath>
                </a14:m>
                <a:r>
                  <a:rPr lang="pt-BR" noProof="0" dirty="0"/>
                  <a:t>) se </a:t>
                </a:r>
                <a14:m>
                  <m:oMath xmlns:m="http://schemas.openxmlformats.org/officeDocument/2006/math">
                    <m:r>
                      <a:rPr lang="pt-BR" b="0" i="1" noProof="0" smtClean="0">
                        <a:latin typeface="Cambria Math" panose="02040503050406030204" pitchFamily="18" charset="0"/>
                      </a:rPr>
                      <m:t>𝑞</m:t>
                    </m:r>
                    <m:r>
                      <a:rPr lang="pt-BR" b="0" i="1" noProof="0" smtClean="0">
                        <a:latin typeface="Cambria Math" panose="02040503050406030204" pitchFamily="18" charset="0"/>
                      </a:rPr>
                      <m:t>&lt;1/2</m:t>
                    </m:r>
                  </m:oMath>
                </a14:m>
                <a:endParaRPr lang="pt-BR" dirty="0"/>
              </a:p>
            </p:txBody>
          </p:sp>
        </mc:Choice>
        <mc:Fallback xmlns="">
          <p:sp>
            <p:nvSpPr>
              <p:cNvPr id="19" name="TextBox 18">
                <a:extLst>
                  <a:ext uri="{FF2B5EF4-FFF2-40B4-BE49-F238E27FC236}">
                    <a16:creationId xmlns:a16="http://schemas.microsoft.com/office/drawing/2014/main" id="{3217CDC2-1BDD-4952-8D21-46D08D3459B4}"/>
                  </a:ext>
                </a:extLst>
              </p:cNvPr>
              <p:cNvSpPr txBox="1">
                <a:spLocks noRot="1" noChangeAspect="1" noMove="1" noResize="1" noEditPoints="1" noAdjustHandles="1" noChangeArrowheads="1" noChangeShapeType="1" noTextEdit="1"/>
              </p:cNvSpPr>
              <p:nvPr/>
            </p:nvSpPr>
            <p:spPr>
              <a:xfrm>
                <a:off x="5907278" y="1354350"/>
                <a:ext cx="2725385" cy="646331"/>
              </a:xfrm>
              <a:prstGeom prst="rect">
                <a:avLst/>
              </a:prstGeom>
              <a:blipFill>
                <a:blip r:embed="rId6"/>
                <a:stretch>
                  <a:fillRect l="-1790" t="-4717" r="-2013" b="-14151"/>
                </a:stretch>
              </a:blipFill>
            </p:spPr>
            <p:txBody>
              <a:bodyPr/>
              <a:lstStyle/>
              <a:p>
                <a:r>
                  <a:rPr lang="pt-BR">
                    <a:noFill/>
                  </a:rPr>
                  <a:t> </a:t>
                </a:r>
              </a:p>
            </p:txBody>
          </p:sp>
        </mc:Fallback>
      </mc:AlternateContent>
      <p:cxnSp>
        <p:nvCxnSpPr>
          <p:cNvPr id="20" name="Straight Arrow Connector 19">
            <a:extLst>
              <a:ext uri="{FF2B5EF4-FFF2-40B4-BE49-F238E27FC236}">
                <a16:creationId xmlns:a16="http://schemas.microsoft.com/office/drawing/2014/main" id="{D5C84A18-8778-4099-A93C-EE6947382CA1}"/>
              </a:ext>
            </a:extLst>
          </p:cNvPr>
          <p:cNvCxnSpPr>
            <a:cxnSpLocks/>
          </p:cNvCxnSpPr>
          <p:nvPr/>
        </p:nvCxnSpPr>
        <p:spPr>
          <a:xfrm flipH="1">
            <a:off x="7329563" y="4639082"/>
            <a:ext cx="727073" cy="15182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2D75C8A-F26B-499E-AAE6-909C10F150C5}"/>
              </a:ext>
            </a:extLst>
          </p:cNvPr>
          <p:cNvCxnSpPr>
            <a:cxnSpLocks/>
          </p:cNvCxnSpPr>
          <p:nvPr/>
        </p:nvCxnSpPr>
        <p:spPr>
          <a:xfrm>
            <a:off x="6316449" y="4893562"/>
            <a:ext cx="121102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8457FC18-F7D0-4D4F-B02B-D746900A094E}"/>
                  </a:ext>
                </a:extLst>
              </p:cNvPr>
              <p:cNvSpPr txBox="1"/>
              <p:nvPr/>
            </p:nvSpPr>
            <p:spPr>
              <a:xfrm>
                <a:off x="8056636" y="4177417"/>
                <a:ext cx="2725385" cy="923330"/>
              </a:xfrm>
              <a:prstGeom prst="rect">
                <a:avLst/>
              </a:prstGeom>
              <a:noFill/>
            </p:spPr>
            <p:txBody>
              <a:bodyPr wrap="square" rtlCol="0">
                <a:spAutoFit/>
              </a:bodyPr>
              <a:lstStyle/>
              <a:p>
                <a:pPr algn="just"/>
                <a:r>
                  <a:rPr lang="pt-BR" dirty="0"/>
                  <a:t>Melhor </a:t>
                </a:r>
                <a:r>
                  <a:rPr lang="pt-BR" noProof="0" dirty="0"/>
                  <a:t>resposta de </a:t>
                </a:r>
                <a14:m>
                  <m:oMath xmlns:m="http://schemas.openxmlformats.org/officeDocument/2006/math">
                    <m:r>
                      <a:rPr lang="pt-BR" b="0" i="1" noProof="0" smtClean="0">
                        <a:latin typeface="Cambria Math" panose="02040503050406030204" pitchFamily="18" charset="0"/>
                      </a:rPr>
                      <m:t>1</m:t>
                    </m:r>
                  </m:oMath>
                </a14:m>
                <a:r>
                  <a:rPr lang="pt-BR" noProof="0" dirty="0"/>
                  <a:t> </a:t>
                </a:r>
                <a:r>
                  <a:rPr lang="pt-BR" dirty="0"/>
                  <a:t>é </a:t>
                </a:r>
                <a14:m>
                  <m:oMath xmlns:m="http://schemas.openxmlformats.org/officeDocument/2006/math">
                    <m:r>
                      <a:rPr lang="pt-BR" i="1">
                        <a:latin typeface="Cambria Math" panose="02040503050406030204" pitchFamily="18" charset="0"/>
                      </a:rPr>
                      <m:t>𝑟</m:t>
                    </m:r>
                    <m:r>
                      <a:rPr lang="pt-BR" i="1">
                        <a:latin typeface="Cambria Math" panose="02040503050406030204" pitchFamily="18" charset="0"/>
                      </a:rPr>
                      <m:t>=0</m:t>
                    </m:r>
                  </m:oMath>
                </a14:m>
                <a:r>
                  <a:rPr lang="pt-BR" dirty="0"/>
                  <a:t> (</a:t>
                </a:r>
                <a14:m>
                  <m:oMath xmlns:m="http://schemas.openxmlformats.org/officeDocument/2006/math">
                    <m:r>
                      <a:rPr lang="pt-BR" i="1">
                        <a:latin typeface="Cambria Math" panose="02040503050406030204" pitchFamily="18" charset="0"/>
                      </a:rPr>
                      <m:t>𝑇𝑎𝑖𝑙𝑠</m:t>
                    </m:r>
                  </m:oMath>
                </a14:m>
                <a:r>
                  <a:rPr lang="pt-BR" dirty="0"/>
                  <a:t>) se </a:t>
                </a:r>
                <a14:m>
                  <m:oMath xmlns:m="http://schemas.openxmlformats.org/officeDocument/2006/math">
                    <m:r>
                      <a:rPr lang="pt-BR" i="1">
                        <a:latin typeface="Cambria Math" panose="02040503050406030204" pitchFamily="18" charset="0"/>
                      </a:rPr>
                      <m:t>𝑞</m:t>
                    </m:r>
                    <m:r>
                      <a:rPr lang="pt-BR" i="1">
                        <a:latin typeface="Cambria Math" panose="02040503050406030204" pitchFamily="18" charset="0"/>
                      </a:rPr>
                      <m:t>&gt;1/2</m:t>
                    </m:r>
                  </m:oMath>
                </a14:m>
                <a:r>
                  <a:rPr lang="pt-BR" dirty="0"/>
                  <a:t> </a:t>
                </a:r>
              </a:p>
              <a:p>
                <a:pPr algn="just"/>
                <a:endParaRPr lang="pt-BR" dirty="0"/>
              </a:p>
            </p:txBody>
          </p:sp>
        </mc:Choice>
        <mc:Fallback xmlns="">
          <p:sp>
            <p:nvSpPr>
              <p:cNvPr id="22" name="TextBox 21">
                <a:extLst>
                  <a:ext uri="{FF2B5EF4-FFF2-40B4-BE49-F238E27FC236}">
                    <a16:creationId xmlns:a16="http://schemas.microsoft.com/office/drawing/2014/main" id="{8457FC18-F7D0-4D4F-B02B-D746900A094E}"/>
                  </a:ext>
                </a:extLst>
              </p:cNvPr>
              <p:cNvSpPr txBox="1">
                <a:spLocks noRot="1" noChangeAspect="1" noMove="1" noResize="1" noEditPoints="1" noAdjustHandles="1" noChangeArrowheads="1" noChangeShapeType="1" noTextEdit="1"/>
              </p:cNvSpPr>
              <p:nvPr/>
            </p:nvSpPr>
            <p:spPr>
              <a:xfrm>
                <a:off x="8056636" y="4177417"/>
                <a:ext cx="2725385" cy="923330"/>
              </a:xfrm>
              <a:prstGeom prst="rect">
                <a:avLst/>
              </a:prstGeom>
              <a:blipFill>
                <a:blip r:embed="rId7"/>
                <a:stretch>
                  <a:fillRect l="-2013" t="-3289" r="-1790"/>
                </a:stretch>
              </a:blipFill>
            </p:spPr>
            <p:txBody>
              <a:bodyPr/>
              <a:lstStyle/>
              <a:p>
                <a:r>
                  <a:rPr lang="pt-BR">
                    <a:noFill/>
                  </a:rPr>
                  <a:t> </a:t>
                </a:r>
              </a:p>
            </p:txBody>
          </p:sp>
        </mc:Fallback>
      </mc:AlternateContent>
      <p:sp>
        <p:nvSpPr>
          <p:cNvPr id="26" name="Slide Number Placeholder 25">
            <a:extLst>
              <a:ext uri="{FF2B5EF4-FFF2-40B4-BE49-F238E27FC236}">
                <a16:creationId xmlns:a16="http://schemas.microsoft.com/office/drawing/2014/main" id="{9F1BD1A1-2459-4E73-93D5-7A66119CD7CD}"/>
              </a:ext>
            </a:extLst>
          </p:cNvPr>
          <p:cNvSpPr>
            <a:spLocks noGrp="1"/>
          </p:cNvSpPr>
          <p:nvPr>
            <p:ph type="sldNum" sz="quarter" idx="12"/>
          </p:nvPr>
        </p:nvSpPr>
        <p:spPr/>
        <p:txBody>
          <a:bodyPr/>
          <a:lstStyle/>
          <a:p>
            <a:fld id="{AF67EEE8-F201-4410-BA13-233EFB93B646}" type="slidenum">
              <a:rPr lang="pt-BR" smtClean="0"/>
              <a:t>36</a:t>
            </a:fld>
            <a:endParaRPr lang="pt-BR"/>
          </a:p>
        </p:txBody>
      </p:sp>
    </p:spTree>
    <p:extLst>
      <p:ext uri="{BB962C8B-B14F-4D97-AF65-F5344CB8AC3E}">
        <p14:creationId xmlns:p14="http://schemas.microsoft.com/office/powerpoint/2010/main" val="10599237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B23B-42D7-40DF-BC2E-6DF011E09075}"/>
              </a:ext>
            </a:extLst>
          </p:cNvPr>
          <p:cNvSpPr>
            <a:spLocks noGrp="1"/>
          </p:cNvSpPr>
          <p:nvPr>
            <p:ph type="title"/>
          </p:nvPr>
        </p:nvSpPr>
        <p:spPr/>
        <p:txBody>
          <a:bodyPr/>
          <a:lstStyle/>
          <a:p>
            <a:r>
              <a:rPr lang="pt-BR" b="1" noProof="0" dirty="0"/>
              <a:t>Generalização do problema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F45CA63-B430-4CE0-91AB-E85634BC09E2}"/>
                  </a:ext>
                </a:extLst>
              </p:cNvPr>
              <p:cNvSpPr>
                <a:spLocks noGrp="1"/>
              </p:cNvSpPr>
              <p:nvPr>
                <p:ph idx="1"/>
              </p:nvPr>
            </p:nvSpPr>
            <p:spPr/>
            <p:txBody>
              <a:bodyPr/>
              <a:lstStyle/>
              <a:p>
                <a:pPr algn="just"/>
                <a:r>
                  <a:rPr lang="pt-BR" noProof="0" dirty="0"/>
                  <a:t>Para derivar a melhor resposta do jogador </a:t>
                </a:r>
                <a14:m>
                  <m:oMath xmlns:m="http://schemas.openxmlformats.org/officeDocument/2006/math">
                    <m:r>
                      <a:rPr lang="pt-BR" b="0" i="1" noProof="0" smtClean="0">
                        <a:latin typeface="Cambria Math" panose="02040503050406030204" pitchFamily="18" charset="0"/>
                      </a:rPr>
                      <m:t>𝑖</m:t>
                    </m:r>
                  </m:oMath>
                </a14:m>
                <a:r>
                  <a:rPr lang="pt-BR" noProof="0" dirty="0"/>
                  <a:t> à estratégia mista do jogador </a:t>
                </a:r>
                <a14:m>
                  <m:oMath xmlns:m="http://schemas.openxmlformats.org/officeDocument/2006/math">
                    <m:r>
                      <a:rPr lang="pt-BR" b="0" i="1" noProof="0" smtClean="0">
                        <a:latin typeface="Cambria Math" panose="02040503050406030204" pitchFamily="18" charset="0"/>
                      </a:rPr>
                      <m:t>𝑗</m:t>
                    </m:r>
                  </m:oMath>
                </a14:m>
                <a:r>
                  <a:rPr lang="pt-BR" noProof="0" dirty="0"/>
                  <a:t> de modo mais geral, e assim formalizar a definição estendida do E.N., vamos restringir nossa atenção ao caso de dois jogadores.</a:t>
                </a:r>
              </a:p>
              <a:p>
                <a:pPr algn="just"/>
                <a:endParaRPr lang="pt-BR" noProof="0" dirty="0"/>
              </a:p>
              <a:p>
                <a:pPr algn="just"/>
                <a:r>
                  <a:rPr lang="pt-BR" noProof="0" dirty="0"/>
                  <a:t>Seja </a:t>
                </a:r>
                <a14:m>
                  <m:oMath xmlns:m="http://schemas.openxmlformats.org/officeDocument/2006/math">
                    <m:r>
                      <a:rPr lang="pt-BR" i="1" noProof="0" smtClean="0">
                        <a:latin typeface="Cambria Math" panose="02040503050406030204" pitchFamily="18" charset="0"/>
                      </a:rPr>
                      <m:t>𝐽</m:t>
                    </m:r>
                  </m:oMath>
                </a14:m>
                <a:r>
                  <a:rPr lang="pt-BR" noProof="0" dirty="0"/>
                  <a:t> o número de estratégias puras em </a:t>
                </a:r>
                <a14:m>
                  <m:oMath xmlns:m="http://schemas.openxmlformats.org/officeDocument/2006/math">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𝑆</m:t>
                        </m:r>
                      </m:e>
                      <m:sub>
                        <m:r>
                          <a:rPr lang="pt-BR" b="0" i="1" noProof="0" smtClean="0">
                            <a:latin typeface="Cambria Math" panose="02040503050406030204" pitchFamily="18" charset="0"/>
                          </a:rPr>
                          <m:t>1</m:t>
                        </m:r>
                      </m:sub>
                    </m:sSub>
                  </m:oMath>
                </a14:m>
                <a:r>
                  <a:rPr lang="pt-BR" noProof="0" dirty="0"/>
                  <a:t> e </a:t>
                </a:r>
                <a14:m>
                  <m:oMath xmlns:m="http://schemas.openxmlformats.org/officeDocument/2006/math">
                    <m:r>
                      <a:rPr lang="pt-BR" b="0" i="1" noProof="0" smtClean="0">
                        <a:latin typeface="Cambria Math" panose="02040503050406030204" pitchFamily="18" charset="0"/>
                      </a:rPr>
                      <m:t>𝐾</m:t>
                    </m:r>
                  </m:oMath>
                </a14:m>
                <a:r>
                  <a:rPr lang="pt-BR" noProof="0" dirty="0"/>
                  <a:t> o número de estratégias puras em </a:t>
                </a:r>
                <a14:m>
                  <m:oMath xmlns:m="http://schemas.openxmlformats.org/officeDocument/2006/math">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𝑆</m:t>
                        </m:r>
                      </m:e>
                      <m:sub>
                        <m:r>
                          <a:rPr lang="pt-BR" i="1" noProof="0" smtClean="0">
                            <a:latin typeface="Cambria Math" panose="02040503050406030204" pitchFamily="18" charset="0"/>
                          </a:rPr>
                          <m:t>2</m:t>
                        </m:r>
                      </m:sub>
                    </m:sSub>
                    <m:r>
                      <a:rPr lang="pt-BR" b="0" i="1" noProof="0" smtClean="0">
                        <a:latin typeface="Cambria Math" panose="02040503050406030204" pitchFamily="18" charset="0"/>
                      </a:rPr>
                      <m:t>.</m:t>
                    </m:r>
                  </m:oMath>
                </a14:m>
                <a:r>
                  <a:rPr lang="pt-BR" noProof="0" dirty="0"/>
                  <a:t> Escreveremos </a:t>
                </a:r>
                <a14:m>
                  <m:oMath xmlns:m="http://schemas.openxmlformats.org/officeDocument/2006/math">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𝑆</m:t>
                        </m:r>
                      </m:e>
                      <m:sub>
                        <m:r>
                          <a:rPr lang="pt-BR" i="1" noProof="0" smtClean="0">
                            <a:latin typeface="Cambria Math" panose="02040503050406030204" pitchFamily="18" charset="0"/>
                          </a:rPr>
                          <m:t>1</m:t>
                        </m:r>
                      </m:sub>
                    </m:sSub>
                    <m:r>
                      <a:rPr lang="pt-BR" b="0" i="1" noProof="0" smtClean="0">
                        <a:latin typeface="Cambria Math" panose="02040503050406030204" pitchFamily="18" charset="0"/>
                      </a:rPr>
                      <m:t>={</m:t>
                    </m:r>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𝑠</m:t>
                        </m:r>
                      </m:e>
                      <m:sub>
                        <m:r>
                          <a:rPr lang="pt-BR" b="0" i="1" noProof="0" smtClean="0">
                            <a:latin typeface="Cambria Math" panose="02040503050406030204" pitchFamily="18" charset="0"/>
                          </a:rPr>
                          <m:t>11</m:t>
                        </m:r>
                      </m:sub>
                    </m:sSub>
                    <m:r>
                      <a:rPr lang="pt-BR" b="0" i="1" noProof="0" smtClean="0">
                        <a:latin typeface="Cambria Math" panose="02040503050406030204" pitchFamily="18" charset="0"/>
                      </a:rPr>
                      <m:t>, …, </m:t>
                    </m:r>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𝑠</m:t>
                        </m:r>
                      </m:e>
                      <m:sub>
                        <m:r>
                          <a:rPr lang="pt-BR" b="0" i="1" noProof="0" smtClean="0">
                            <a:latin typeface="Cambria Math" panose="02040503050406030204" pitchFamily="18" charset="0"/>
                          </a:rPr>
                          <m:t>1</m:t>
                        </m:r>
                        <m:r>
                          <a:rPr lang="pt-BR" b="0" i="1" noProof="0" smtClean="0">
                            <a:latin typeface="Cambria Math" panose="02040503050406030204" pitchFamily="18" charset="0"/>
                          </a:rPr>
                          <m:t>𝐽</m:t>
                        </m:r>
                      </m:sub>
                    </m:sSub>
                    <m:r>
                      <a:rPr lang="pt-BR" b="0" i="1" noProof="0" smtClean="0">
                        <a:latin typeface="Cambria Math" panose="02040503050406030204" pitchFamily="18" charset="0"/>
                      </a:rPr>
                      <m:t>}</m:t>
                    </m:r>
                  </m:oMath>
                </a14:m>
                <a:r>
                  <a:rPr lang="pt-BR" noProof="0" dirty="0"/>
                  <a:t> e </a:t>
                </a:r>
                <a14:m>
                  <m:oMath xmlns:m="http://schemas.openxmlformats.org/officeDocument/2006/math">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𝑆</m:t>
                        </m:r>
                      </m:e>
                      <m:sub>
                        <m:r>
                          <a:rPr lang="pt-BR" b="0" i="1" noProof="0" smtClean="0">
                            <a:latin typeface="Cambria Math" panose="02040503050406030204" pitchFamily="18" charset="0"/>
                          </a:rPr>
                          <m:t>2</m:t>
                        </m:r>
                      </m:sub>
                    </m:sSub>
                    <m:r>
                      <a:rPr lang="pt-BR" b="0" i="1" noProof="0" smtClean="0">
                        <a:latin typeface="Cambria Math" panose="02040503050406030204" pitchFamily="18" charset="0"/>
                      </a:rPr>
                      <m:t>={</m:t>
                    </m:r>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𝑠</m:t>
                        </m:r>
                      </m:e>
                      <m:sub>
                        <m:r>
                          <a:rPr lang="pt-BR" b="0" i="1" noProof="0" smtClean="0">
                            <a:latin typeface="Cambria Math" panose="02040503050406030204" pitchFamily="18" charset="0"/>
                          </a:rPr>
                          <m:t>21</m:t>
                        </m:r>
                      </m:sub>
                    </m:sSub>
                    <m:r>
                      <a:rPr lang="pt-BR" b="0" i="1" noProof="0" smtClean="0">
                        <a:latin typeface="Cambria Math" panose="02040503050406030204" pitchFamily="18" charset="0"/>
                      </a:rPr>
                      <m:t>, …, </m:t>
                    </m:r>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𝑠</m:t>
                        </m:r>
                      </m:e>
                      <m:sub>
                        <m:r>
                          <a:rPr lang="pt-BR" b="0" i="1" noProof="0" smtClean="0">
                            <a:latin typeface="Cambria Math" panose="02040503050406030204" pitchFamily="18" charset="0"/>
                          </a:rPr>
                          <m:t>2</m:t>
                        </m:r>
                        <m:r>
                          <a:rPr lang="pt-BR" b="0" i="1" noProof="0" smtClean="0">
                            <a:latin typeface="Cambria Math" panose="02040503050406030204" pitchFamily="18" charset="0"/>
                          </a:rPr>
                          <m:t>𝐾</m:t>
                        </m:r>
                      </m:sub>
                    </m:sSub>
                    <m:r>
                      <a:rPr lang="pt-BR" b="0" i="1" noProof="0" smtClean="0">
                        <a:latin typeface="Cambria Math" panose="02040503050406030204" pitchFamily="18" charset="0"/>
                      </a:rPr>
                      <m:t>}</m:t>
                    </m:r>
                  </m:oMath>
                </a14:m>
                <a:r>
                  <a:rPr lang="pt-BR" noProof="0" dirty="0"/>
                  <a:t> e usaremos </a:t>
                </a:r>
                <a14:m>
                  <m:oMath xmlns:m="http://schemas.openxmlformats.org/officeDocument/2006/math">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𝑠</m:t>
                        </m:r>
                      </m:e>
                      <m:sub>
                        <m:r>
                          <a:rPr lang="pt-BR" b="0" i="1" noProof="0" smtClean="0">
                            <a:latin typeface="Cambria Math" panose="02040503050406030204" pitchFamily="18" charset="0"/>
                          </a:rPr>
                          <m:t>1</m:t>
                        </m:r>
                        <m:r>
                          <a:rPr lang="pt-BR" b="0" i="1" noProof="0" smtClean="0">
                            <a:latin typeface="Cambria Math" panose="02040503050406030204" pitchFamily="18" charset="0"/>
                          </a:rPr>
                          <m:t>𝑗</m:t>
                        </m:r>
                      </m:sub>
                    </m:sSub>
                  </m:oMath>
                </a14:m>
                <a:r>
                  <a:rPr lang="pt-BR" noProof="0" dirty="0"/>
                  <a:t> e </a:t>
                </a:r>
                <a14:m>
                  <m:oMath xmlns:m="http://schemas.openxmlformats.org/officeDocument/2006/math">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𝑠</m:t>
                        </m:r>
                      </m:e>
                      <m:sub>
                        <m:r>
                          <a:rPr lang="pt-BR" b="0" i="1" noProof="0" smtClean="0">
                            <a:latin typeface="Cambria Math" panose="02040503050406030204" pitchFamily="18" charset="0"/>
                          </a:rPr>
                          <m:t>2</m:t>
                        </m:r>
                        <m:r>
                          <a:rPr lang="pt-BR" b="0" i="1" noProof="0" smtClean="0">
                            <a:latin typeface="Cambria Math" panose="02040503050406030204" pitchFamily="18" charset="0"/>
                          </a:rPr>
                          <m:t>𝑘</m:t>
                        </m:r>
                      </m:sub>
                    </m:sSub>
                  </m:oMath>
                </a14:m>
                <a:r>
                  <a:rPr lang="pt-BR" noProof="0" dirty="0"/>
                  <a:t> para denotar estratégias puras arbitrárias em </a:t>
                </a:r>
                <a14:m>
                  <m:oMath xmlns:m="http://schemas.openxmlformats.org/officeDocument/2006/math">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𝑆</m:t>
                        </m:r>
                      </m:e>
                      <m:sub>
                        <m:r>
                          <a:rPr lang="pt-BR" i="1" noProof="0" smtClean="0">
                            <a:latin typeface="Cambria Math" panose="02040503050406030204" pitchFamily="18" charset="0"/>
                          </a:rPr>
                          <m:t>1</m:t>
                        </m:r>
                      </m:sub>
                    </m:sSub>
                  </m:oMath>
                </a14:m>
                <a:r>
                  <a:rPr lang="pt-BR" noProof="0" dirty="0"/>
                  <a:t> e </a:t>
                </a:r>
                <a14:m>
                  <m:oMath xmlns:m="http://schemas.openxmlformats.org/officeDocument/2006/math">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𝑆</m:t>
                        </m:r>
                      </m:e>
                      <m:sub>
                        <m:r>
                          <a:rPr lang="pt-BR" i="1" noProof="0" smtClean="0">
                            <a:latin typeface="Cambria Math" panose="02040503050406030204" pitchFamily="18" charset="0"/>
                          </a:rPr>
                          <m:t>2</m:t>
                        </m:r>
                      </m:sub>
                    </m:sSub>
                  </m:oMath>
                </a14:m>
                <a:r>
                  <a:rPr lang="pt-BR" noProof="0" dirty="0"/>
                  <a:t>, respectivamente</a:t>
                </a:r>
              </a:p>
            </p:txBody>
          </p:sp>
        </mc:Choice>
        <mc:Fallback xmlns="">
          <p:sp>
            <p:nvSpPr>
              <p:cNvPr id="3" name="Content Placeholder 2">
                <a:extLst>
                  <a:ext uri="{FF2B5EF4-FFF2-40B4-BE49-F238E27FC236}">
                    <a16:creationId xmlns:a16="http://schemas.microsoft.com/office/drawing/2014/main" id="{AF45CA63-B430-4CE0-91AB-E85634BC09E2}"/>
                  </a:ext>
                </a:extLst>
              </p:cNvPr>
              <p:cNvSpPr>
                <a:spLocks noGrp="1" noRot="1" noChangeAspect="1" noMove="1" noResize="1" noEditPoints="1" noAdjustHandles="1" noChangeArrowheads="1" noChangeShapeType="1" noTextEdit="1"/>
              </p:cNvSpPr>
              <p:nvPr>
                <p:ph idx="1"/>
              </p:nvPr>
            </p:nvSpPr>
            <p:spPr>
              <a:blipFill>
                <a:blip r:embed="rId3"/>
                <a:stretch>
                  <a:fillRect l="-1043" t="-2241" r="-1159"/>
                </a:stretch>
              </a:blipFill>
            </p:spPr>
            <p:txBody>
              <a:bodyPr/>
              <a:lstStyle/>
              <a:p>
                <a:r>
                  <a:rPr lang="pt-BR">
                    <a:noFill/>
                  </a:rPr>
                  <a:t> </a:t>
                </a:r>
              </a:p>
            </p:txBody>
          </p:sp>
        </mc:Fallback>
      </mc:AlternateContent>
      <p:sp>
        <p:nvSpPr>
          <p:cNvPr id="4" name="Footer Placeholder 3">
            <a:extLst>
              <a:ext uri="{FF2B5EF4-FFF2-40B4-BE49-F238E27FC236}">
                <a16:creationId xmlns:a16="http://schemas.microsoft.com/office/drawing/2014/main" id="{1D3CB929-015B-4DDA-A2DA-302C1CAF9C31}"/>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17EE4EDA-B2AC-4330-BF9A-D0297DA5AFFD}"/>
              </a:ext>
            </a:extLst>
          </p:cNvPr>
          <p:cNvSpPr>
            <a:spLocks noGrp="1"/>
          </p:cNvSpPr>
          <p:nvPr>
            <p:ph type="sldNum" sz="quarter" idx="12"/>
          </p:nvPr>
        </p:nvSpPr>
        <p:spPr/>
        <p:txBody>
          <a:bodyPr/>
          <a:lstStyle/>
          <a:p>
            <a:fld id="{AF67EEE8-F201-4410-BA13-233EFB93B646}" type="slidenum">
              <a:rPr lang="pt-BR" smtClean="0"/>
              <a:t>37</a:t>
            </a:fld>
            <a:endParaRPr lang="pt-BR"/>
          </a:p>
        </p:txBody>
      </p:sp>
    </p:spTree>
    <p:extLst>
      <p:ext uri="{BB962C8B-B14F-4D97-AF65-F5344CB8AC3E}">
        <p14:creationId xmlns:p14="http://schemas.microsoft.com/office/powerpoint/2010/main" val="30413344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FAADDB8-E540-4055-A75C-2FB283482B79}"/>
                  </a:ext>
                </a:extLst>
              </p:cNvPr>
              <p:cNvSpPr>
                <a:spLocks noGrp="1"/>
              </p:cNvSpPr>
              <p:nvPr>
                <p:ph idx="1"/>
              </p:nvPr>
            </p:nvSpPr>
            <p:spPr/>
            <p:txBody>
              <a:bodyPr>
                <a:normAutofit/>
              </a:bodyPr>
              <a:lstStyle/>
              <a:p>
                <a:pPr algn="just"/>
                <a:endParaRPr lang="pt-BR" noProof="0" dirty="0"/>
              </a:p>
              <a:p>
                <a:pPr marL="0" indent="0" algn="just">
                  <a:buNone/>
                </a:pPr>
                <a:r>
                  <a:rPr lang="pt-BR" noProof="0" dirty="0"/>
                  <a:t>Se o jogador 1 </a:t>
                </a:r>
                <a:r>
                  <a:rPr lang="pt-BR" b="1" i="1" noProof="0" dirty="0"/>
                  <a:t>acredita</a:t>
                </a:r>
                <a:r>
                  <a:rPr lang="pt-BR" noProof="0" dirty="0"/>
                  <a:t> que o jogador 2 jogará as estratégias </a:t>
                </a:r>
                <a14:m>
                  <m:oMath xmlns:m="http://schemas.openxmlformats.org/officeDocument/2006/math">
                    <m:d>
                      <m:dPr>
                        <m:ctrlPr>
                          <a:rPr lang="pt-BR" b="0" i="1" noProof="0" smtClean="0">
                            <a:latin typeface="Cambria Math" panose="02040503050406030204" pitchFamily="18" charset="0"/>
                          </a:rPr>
                        </m:ctrlPr>
                      </m:dPr>
                      <m:e>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𝑠</m:t>
                            </m:r>
                          </m:e>
                          <m:sub>
                            <m:r>
                              <a:rPr lang="pt-BR" b="0" i="1" noProof="0" smtClean="0">
                                <a:latin typeface="Cambria Math" panose="02040503050406030204" pitchFamily="18" charset="0"/>
                              </a:rPr>
                              <m:t>21</m:t>
                            </m:r>
                          </m:sub>
                        </m:sSub>
                        <m:r>
                          <a:rPr lang="pt-BR" b="0" i="1" noProof="0" smtClean="0">
                            <a:latin typeface="Cambria Math" panose="02040503050406030204" pitchFamily="18" charset="0"/>
                          </a:rPr>
                          <m:t>,…, </m:t>
                        </m:r>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𝑠</m:t>
                            </m:r>
                          </m:e>
                          <m:sub>
                            <m:r>
                              <a:rPr lang="pt-BR" b="0" i="1" noProof="0" smtClean="0">
                                <a:latin typeface="Cambria Math" panose="02040503050406030204" pitchFamily="18" charset="0"/>
                              </a:rPr>
                              <m:t>2</m:t>
                            </m:r>
                            <m:r>
                              <a:rPr lang="pt-BR" b="0" i="1" noProof="0" smtClean="0">
                                <a:latin typeface="Cambria Math" panose="02040503050406030204" pitchFamily="18" charset="0"/>
                              </a:rPr>
                              <m:t>𝐾</m:t>
                            </m:r>
                          </m:sub>
                        </m:sSub>
                      </m:e>
                    </m:d>
                  </m:oMath>
                </a14:m>
                <a:r>
                  <a:rPr lang="pt-BR" noProof="0" dirty="0"/>
                  <a:t> com probabilidades </a:t>
                </a:r>
                <a14:m>
                  <m:oMath xmlns:m="http://schemas.openxmlformats.org/officeDocument/2006/math">
                    <m:d>
                      <m:dPr>
                        <m:ctrlPr>
                          <a:rPr lang="pt-BR" b="0" i="1" noProof="0" smtClean="0">
                            <a:latin typeface="Cambria Math" panose="02040503050406030204" pitchFamily="18" charset="0"/>
                          </a:rPr>
                        </m:ctrlPr>
                      </m:dPr>
                      <m:e>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𝑝</m:t>
                            </m:r>
                          </m:e>
                          <m:sub>
                            <m:r>
                              <a:rPr lang="pt-BR" b="0" i="1" noProof="0" smtClean="0">
                                <a:latin typeface="Cambria Math" panose="02040503050406030204" pitchFamily="18" charset="0"/>
                              </a:rPr>
                              <m:t>21</m:t>
                            </m:r>
                          </m:sub>
                        </m:sSub>
                        <m:r>
                          <a:rPr lang="pt-BR" b="0" i="1" noProof="0" smtClean="0">
                            <a:latin typeface="Cambria Math" panose="02040503050406030204" pitchFamily="18" charset="0"/>
                          </a:rPr>
                          <m:t>,…, </m:t>
                        </m:r>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𝑝</m:t>
                            </m:r>
                          </m:e>
                          <m:sub>
                            <m:r>
                              <a:rPr lang="pt-BR" b="0" i="1" noProof="0" smtClean="0">
                                <a:latin typeface="Cambria Math" panose="02040503050406030204" pitchFamily="18" charset="0"/>
                              </a:rPr>
                              <m:t>2</m:t>
                            </m:r>
                            <m:r>
                              <a:rPr lang="pt-BR" b="0" i="1" noProof="0" smtClean="0">
                                <a:latin typeface="Cambria Math" panose="02040503050406030204" pitchFamily="18" charset="0"/>
                              </a:rPr>
                              <m:t>𝐾</m:t>
                            </m:r>
                          </m:sub>
                        </m:sSub>
                      </m:e>
                    </m:d>
                  </m:oMath>
                </a14:m>
                <a:r>
                  <a:rPr lang="pt-BR" noProof="0" dirty="0"/>
                  <a:t>, então o </a:t>
                </a:r>
                <a:r>
                  <a:rPr lang="pt-BR" b="1" i="1" noProof="0" dirty="0"/>
                  <a:t>payoff esperado</a:t>
                </a:r>
                <a:r>
                  <a:rPr lang="pt-BR" b="1" noProof="0" dirty="0"/>
                  <a:t> do jogador 1 </a:t>
                </a:r>
                <a:r>
                  <a:rPr lang="pt-BR" noProof="0" dirty="0"/>
                  <a:t>ao jogar a estratégia pura </a:t>
                </a:r>
                <a14:m>
                  <m:oMath xmlns:m="http://schemas.openxmlformats.org/officeDocument/2006/math">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𝑠</m:t>
                        </m:r>
                      </m:e>
                      <m:sub>
                        <m:r>
                          <a:rPr lang="pt-BR" b="0" i="1" noProof="0" smtClean="0">
                            <a:latin typeface="Cambria Math" panose="02040503050406030204" pitchFamily="18" charset="0"/>
                          </a:rPr>
                          <m:t>1</m:t>
                        </m:r>
                        <m:r>
                          <a:rPr lang="pt-BR" b="0" i="1" noProof="0" smtClean="0">
                            <a:latin typeface="Cambria Math" panose="02040503050406030204" pitchFamily="18" charset="0"/>
                          </a:rPr>
                          <m:t>𝑗</m:t>
                        </m:r>
                      </m:sub>
                    </m:sSub>
                  </m:oMath>
                </a14:m>
                <a:r>
                  <a:rPr lang="pt-BR" noProof="0" dirty="0"/>
                  <a:t> é</a:t>
                </a:r>
              </a:p>
              <a:p>
                <a:pPr algn="just"/>
                <a:endParaRPr lang="pt-BR" noProof="0" dirty="0"/>
              </a:p>
              <a:p>
                <a:pPr marL="0" indent="0" algn="ctr">
                  <a:buNone/>
                </a:pPr>
                <a14:m>
                  <m:oMathPara xmlns:m="http://schemas.openxmlformats.org/officeDocument/2006/math">
                    <m:oMathParaPr>
                      <m:jc m:val="centerGroup"/>
                    </m:oMathParaPr>
                    <m:oMath xmlns:m="http://schemas.openxmlformats.org/officeDocument/2006/math">
                      <m:nary>
                        <m:naryPr>
                          <m:chr m:val="∑"/>
                          <m:ctrlPr>
                            <a:rPr lang="pt-BR" i="1" noProof="0" smtClean="0">
                              <a:latin typeface="Cambria Math" panose="02040503050406030204" pitchFamily="18" charset="0"/>
                            </a:rPr>
                          </m:ctrlPr>
                        </m:naryPr>
                        <m:sub>
                          <m:r>
                            <m:rPr>
                              <m:brk m:alnAt="23"/>
                            </m:rPr>
                            <a:rPr lang="pt-BR" b="0" i="1" noProof="0" smtClean="0">
                              <a:latin typeface="Cambria Math" panose="02040503050406030204" pitchFamily="18" charset="0"/>
                            </a:rPr>
                            <m:t>𝑘</m:t>
                          </m:r>
                          <m:r>
                            <a:rPr lang="pt-BR" b="0" i="1" noProof="0" smtClean="0">
                              <a:latin typeface="Cambria Math" panose="02040503050406030204" pitchFamily="18" charset="0"/>
                            </a:rPr>
                            <m:t>=1</m:t>
                          </m:r>
                        </m:sub>
                        <m:sup>
                          <m:r>
                            <a:rPr lang="pt-BR" b="0" i="1" noProof="0" smtClean="0">
                              <a:latin typeface="Cambria Math" panose="02040503050406030204" pitchFamily="18" charset="0"/>
                            </a:rPr>
                            <m:t>𝐾</m:t>
                          </m:r>
                        </m:sup>
                        <m:e>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𝑝</m:t>
                              </m:r>
                            </m:e>
                            <m:sub>
                              <m:r>
                                <a:rPr lang="pt-BR" b="0" i="1" noProof="0" smtClean="0">
                                  <a:latin typeface="Cambria Math" panose="02040503050406030204" pitchFamily="18" charset="0"/>
                                </a:rPr>
                                <m:t>2</m:t>
                              </m:r>
                              <m:r>
                                <a:rPr lang="pt-BR" b="0" i="1" noProof="0" smtClean="0">
                                  <a:latin typeface="Cambria Math" panose="02040503050406030204" pitchFamily="18" charset="0"/>
                                </a:rPr>
                                <m:t>𝑘</m:t>
                              </m:r>
                            </m:sub>
                          </m:sSub>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𝑢</m:t>
                              </m:r>
                            </m:e>
                            <m:sub>
                              <m:r>
                                <a:rPr lang="pt-BR" b="0" i="1" noProof="0" smtClean="0">
                                  <a:latin typeface="Cambria Math" panose="02040503050406030204" pitchFamily="18" charset="0"/>
                                </a:rPr>
                                <m:t>1</m:t>
                              </m:r>
                            </m:sub>
                          </m:sSub>
                          <m:r>
                            <a:rPr lang="pt-BR" b="0" i="1" noProof="0" smtClean="0">
                              <a:latin typeface="Cambria Math" panose="02040503050406030204" pitchFamily="18" charset="0"/>
                            </a:rPr>
                            <m:t>(</m:t>
                          </m:r>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𝑠</m:t>
                              </m:r>
                            </m:e>
                            <m:sub>
                              <m:r>
                                <a:rPr lang="pt-BR" b="0" i="1" noProof="0" smtClean="0">
                                  <a:latin typeface="Cambria Math" panose="02040503050406030204" pitchFamily="18" charset="0"/>
                                </a:rPr>
                                <m:t>1</m:t>
                              </m:r>
                              <m:r>
                                <a:rPr lang="pt-BR" b="0" i="1" noProof="0" smtClean="0">
                                  <a:latin typeface="Cambria Math" panose="02040503050406030204" pitchFamily="18" charset="0"/>
                                </a:rPr>
                                <m:t>𝑗</m:t>
                              </m:r>
                            </m:sub>
                          </m:sSub>
                          <m:r>
                            <a:rPr lang="pt-BR" b="0" i="1" noProof="0" smtClean="0">
                              <a:latin typeface="Cambria Math" panose="02040503050406030204" pitchFamily="18" charset="0"/>
                            </a:rPr>
                            <m:t>,</m:t>
                          </m:r>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𝑠</m:t>
                              </m:r>
                            </m:e>
                            <m:sub>
                              <m:r>
                                <a:rPr lang="pt-BR" b="0" i="1" noProof="0" smtClean="0">
                                  <a:latin typeface="Cambria Math" panose="02040503050406030204" pitchFamily="18" charset="0"/>
                                </a:rPr>
                                <m:t>2</m:t>
                              </m:r>
                              <m:r>
                                <a:rPr lang="pt-BR" b="0" i="1" noProof="0" smtClean="0">
                                  <a:latin typeface="Cambria Math" panose="02040503050406030204" pitchFamily="18" charset="0"/>
                                </a:rPr>
                                <m:t>𝑘</m:t>
                              </m:r>
                            </m:sub>
                          </m:sSub>
                          <m:r>
                            <a:rPr lang="pt-BR" b="0" i="1" noProof="0" smtClean="0">
                              <a:latin typeface="Cambria Math" panose="02040503050406030204" pitchFamily="18" charset="0"/>
                            </a:rPr>
                            <m:t>)</m:t>
                          </m:r>
                        </m:e>
                      </m:nary>
                      <m:r>
                        <a:rPr lang="pt-BR" b="0" i="1" noProof="0" smtClean="0">
                          <a:latin typeface="Cambria Math" panose="02040503050406030204" pitchFamily="18" charset="0"/>
                        </a:rPr>
                        <m:t>     (1.3.2)</m:t>
                      </m:r>
                    </m:oMath>
                  </m:oMathPara>
                </a14:m>
                <a:endParaRPr lang="pt-BR" noProof="0" dirty="0"/>
              </a:p>
            </p:txBody>
          </p:sp>
        </mc:Choice>
        <mc:Fallback xmlns="">
          <p:sp>
            <p:nvSpPr>
              <p:cNvPr id="3" name="Content Placeholder 2">
                <a:extLst>
                  <a:ext uri="{FF2B5EF4-FFF2-40B4-BE49-F238E27FC236}">
                    <a16:creationId xmlns:a16="http://schemas.microsoft.com/office/drawing/2014/main" id="{4FAADDB8-E540-4055-A75C-2FB283482B79}"/>
                  </a:ext>
                </a:extLst>
              </p:cNvPr>
              <p:cNvSpPr>
                <a:spLocks noGrp="1" noRot="1" noChangeAspect="1" noMove="1" noResize="1" noEditPoints="1" noAdjustHandles="1" noChangeArrowheads="1" noChangeShapeType="1" noTextEdit="1"/>
              </p:cNvSpPr>
              <p:nvPr>
                <p:ph idx="1"/>
              </p:nvPr>
            </p:nvSpPr>
            <p:spPr>
              <a:blipFill>
                <a:blip r:embed="rId3"/>
                <a:stretch>
                  <a:fillRect l="-1217" r="-1159"/>
                </a:stretch>
              </a:blipFill>
            </p:spPr>
            <p:txBody>
              <a:bodyPr/>
              <a:lstStyle/>
              <a:p>
                <a:r>
                  <a:rPr lang="pt-BR">
                    <a:noFill/>
                  </a:rPr>
                  <a:t> </a:t>
                </a:r>
              </a:p>
            </p:txBody>
          </p:sp>
        </mc:Fallback>
      </mc:AlternateContent>
      <p:sp>
        <p:nvSpPr>
          <p:cNvPr id="4" name="Title 1">
            <a:extLst>
              <a:ext uri="{FF2B5EF4-FFF2-40B4-BE49-F238E27FC236}">
                <a16:creationId xmlns:a16="http://schemas.microsoft.com/office/drawing/2014/main" id="{768FECC6-956F-4C3F-97AE-2002D7E161D0}"/>
              </a:ext>
            </a:extLst>
          </p:cNvPr>
          <p:cNvSpPr>
            <a:spLocks noGrp="1"/>
          </p:cNvSpPr>
          <p:nvPr>
            <p:ph type="title"/>
          </p:nvPr>
        </p:nvSpPr>
        <p:spPr>
          <a:xfrm>
            <a:off x="838200" y="365125"/>
            <a:ext cx="10515600" cy="1325563"/>
          </a:xfrm>
        </p:spPr>
        <p:txBody>
          <a:bodyPr/>
          <a:lstStyle/>
          <a:p>
            <a:r>
              <a:rPr lang="pt-BR" b="1" noProof="0" dirty="0"/>
              <a:t>Generalização do problema</a:t>
            </a:r>
          </a:p>
        </p:txBody>
      </p:sp>
      <p:sp>
        <p:nvSpPr>
          <p:cNvPr id="2" name="Footer Placeholder 1">
            <a:extLst>
              <a:ext uri="{FF2B5EF4-FFF2-40B4-BE49-F238E27FC236}">
                <a16:creationId xmlns:a16="http://schemas.microsoft.com/office/drawing/2014/main" id="{EE37B23D-BCA0-461F-BB1C-19E50382376E}"/>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21D9F363-0E79-49CE-989E-A68DB5599B10}"/>
              </a:ext>
            </a:extLst>
          </p:cNvPr>
          <p:cNvSpPr>
            <a:spLocks noGrp="1"/>
          </p:cNvSpPr>
          <p:nvPr>
            <p:ph type="sldNum" sz="quarter" idx="12"/>
          </p:nvPr>
        </p:nvSpPr>
        <p:spPr/>
        <p:txBody>
          <a:bodyPr/>
          <a:lstStyle/>
          <a:p>
            <a:fld id="{AF67EEE8-F201-4410-BA13-233EFB93B646}" type="slidenum">
              <a:rPr lang="pt-BR" smtClean="0"/>
              <a:t>38</a:t>
            </a:fld>
            <a:endParaRPr lang="pt-BR"/>
          </a:p>
        </p:txBody>
      </p:sp>
    </p:spTree>
    <p:extLst>
      <p:ext uri="{BB962C8B-B14F-4D97-AF65-F5344CB8AC3E}">
        <p14:creationId xmlns:p14="http://schemas.microsoft.com/office/powerpoint/2010/main" val="42730609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FAADDB8-E540-4055-A75C-2FB283482B79}"/>
                  </a:ext>
                </a:extLst>
              </p:cNvPr>
              <p:cNvSpPr>
                <a:spLocks noGrp="1"/>
              </p:cNvSpPr>
              <p:nvPr>
                <p:ph idx="1"/>
              </p:nvPr>
            </p:nvSpPr>
            <p:spPr/>
            <p:txBody>
              <a:bodyPr>
                <a:normAutofit/>
              </a:bodyPr>
              <a:lstStyle/>
              <a:p>
                <a:pPr algn="just"/>
                <a:endParaRPr lang="pt-BR" noProof="0" dirty="0"/>
              </a:p>
              <a:p>
                <a:pPr marL="0" indent="0" algn="just">
                  <a:buNone/>
                </a:pPr>
                <a:r>
                  <a:rPr lang="pt-BR" dirty="0"/>
                  <a:t>Se o jogador 1 </a:t>
                </a:r>
                <a:r>
                  <a:rPr lang="pt-BR" b="1" i="1" dirty="0"/>
                  <a:t>acredita</a:t>
                </a:r>
                <a:r>
                  <a:rPr lang="pt-BR" dirty="0"/>
                  <a:t> que o jogador 2 jogará as estratégias </a:t>
                </a:r>
                <a14:m>
                  <m:oMath xmlns:m="http://schemas.openxmlformats.org/officeDocument/2006/math">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𝑠</m:t>
                            </m:r>
                          </m:e>
                          <m:sub>
                            <m:r>
                              <a:rPr lang="pt-BR" i="1">
                                <a:latin typeface="Cambria Math" panose="02040503050406030204" pitchFamily="18" charset="0"/>
                              </a:rPr>
                              <m:t>21</m:t>
                            </m:r>
                          </m:sub>
                        </m:sSub>
                        <m:r>
                          <a:rPr lang="pt-BR" i="1">
                            <a:latin typeface="Cambria Math" panose="02040503050406030204" pitchFamily="18" charset="0"/>
                          </a:rPr>
                          <m:t>,…, </m:t>
                        </m:r>
                        <m:sSub>
                          <m:sSubPr>
                            <m:ctrlPr>
                              <a:rPr lang="pt-BR" i="1">
                                <a:latin typeface="Cambria Math" panose="02040503050406030204" pitchFamily="18" charset="0"/>
                              </a:rPr>
                            </m:ctrlPr>
                          </m:sSubPr>
                          <m:e>
                            <m:r>
                              <a:rPr lang="pt-BR" i="1">
                                <a:latin typeface="Cambria Math" panose="02040503050406030204" pitchFamily="18" charset="0"/>
                              </a:rPr>
                              <m:t>𝑠</m:t>
                            </m:r>
                          </m:e>
                          <m:sub>
                            <m:r>
                              <a:rPr lang="pt-BR" i="1">
                                <a:latin typeface="Cambria Math" panose="02040503050406030204" pitchFamily="18" charset="0"/>
                              </a:rPr>
                              <m:t>2</m:t>
                            </m:r>
                            <m:r>
                              <a:rPr lang="pt-BR" i="1">
                                <a:latin typeface="Cambria Math" panose="02040503050406030204" pitchFamily="18" charset="0"/>
                              </a:rPr>
                              <m:t>𝐾</m:t>
                            </m:r>
                          </m:sub>
                        </m:sSub>
                      </m:e>
                    </m:d>
                  </m:oMath>
                </a14:m>
                <a:r>
                  <a:rPr lang="pt-BR" dirty="0"/>
                  <a:t> com probabilidades </a:t>
                </a:r>
                <a14:m>
                  <m:oMath xmlns:m="http://schemas.openxmlformats.org/officeDocument/2006/math">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𝑝</m:t>
                            </m:r>
                          </m:e>
                          <m:sub>
                            <m:r>
                              <a:rPr lang="pt-BR" i="1">
                                <a:latin typeface="Cambria Math" panose="02040503050406030204" pitchFamily="18" charset="0"/>
                              </a:rPr>
                              <m:t>21</m:t>
                            </m:r>
                          </m:sub>
                        </m:sSub>
                        <m:r>
                          <a:rPr lang="pt-BR" i="1">
                            <a:latin typeface="Cambria Math" panose="02040503050406030204" pitchFamily="18" charset="0"/>
                          </a:rPr>
                          <m:t>,…, </m:t>
                        </m:r>
                        <m:sSub>
                          <m:sSubPr>
                            <m:ctrlPr>
                              <a:rPr lang="pt-BR" i="1">
                                <a:latin typeface="Cambria Math" panose="02040503050406030204" pitchFamily="18" charset="0"/>
                              </a:rPr>
                            </m:ctrlPr>
                          </m:sSubPr>
                          <m:e>
                            <m:r>
                              <a:rPr lang="pt-BR" i="1">
                                <a:latin typeface="Cambria Math" panose="02040503050406030204" pitchFamily="18" charset="0"/>
                              </a:rPr>
                              <m:t>𝑝</m:t>
                            </m:r>
                          </m:e>
                          <m:sub>
                            <m:r>
                              <a:rPr lang="pt-BR" i="1">
                                <a:latin typeface="Cambria Math" panose="02040503050406030204" pitchFamily="18" charset="0"/>
                              </a:rPr>
                              <m:t>2</m:t>
                            </m:r>
                            <m:r>
                              <a:rPr lang="pt-BR" i="1">
                                <a:latin typeface="Cambria Math" panose="02040503050406030204" pitchFamily="18" charset="0"/>
                              </a:rPr>
                              <m:t>𝐾</m:t>
                            </m:r>
                          </m:sub>
                        </m:sSub>
                      </m:e>
                    </m:d>
                  </m:oMath>
                </a14:m>
                <a:r>
                  <a:rPr lang="pt-BR" dirty="0"/>
                  <a:t>, então o </a:t>
                </a:r>
                <a:r>
                  <a:rPr lang="pt-BR" b="1" i="1" dirty="0"/>
                  <a:t>payoff esperado</a:t>
                </a:r>
                <a:r>
                  <a:rPr lang="pt-BR" b="1" dirty="0"/>
                  <a:t> do jogador 1 </a:t>
                </a:r>
                <a:r>
                  <a:rPr lang="pt-BR" dirty="0"/>
                  <a:t>ao jogar a estratégia pura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𝑠</m:t>
                        </m:r>
                      </m:e>
                      <m:sub>
                        <m:r>
                          <a:rPr lang="pt-BR" i="1">
                            <a:latin typeface="Cambria Math" panose="02040503050406030204" pitchFamily="18" charset="0"/>
                          </a:rPr>
                          <m:t>1</m:t>
                        </m:r>
                        <m:r>
                          <a:rPr lang="pt-BR" i="1">
                            <a:latin typeface="Cambria Math" panose="02040503050406030204" pitchFamily="18" charset="0"/>
                          </a:rPr>
                          <m:t>𝑗</m:t>
                        </m:r>
                      </m:sub>
                    </m:sSub>
                  </m:oMath>
                </a14:m>
                <a:r>
                  <a:rPr lang="pt-BR" dirty="0"/>
                  <a:t> é</a:t>
                </a:r>
              </a:p>
              <a:p>
                <a:pPr algn="just"/>
                <a:endParaRPr lang="pt-BR" noProof="0" dirty="0"/>
              </a:p>
              <a:p>
                <a:pPr marL="0" indent="0" algn="ctr">
                  <a:buNone/>
                </a:pPr>
                <a14:m>
                  <m:oMathPara xmlns:m="http://schemas.openxmlformats.org/officeDocument/2006/math">
                    <m:oMathParaPr>
                      <m:jc m:val="centerGroup"/>
                    </m:oMathParaPr>
                    <m:oMath xmlns:m="http://schemas.openxmlformats.org/officeDocument/2006/math">
                      <m:nary>
                        <m:naryPr>
                          <m:chr m:val="∑"/>
                          <m:ctrlPr>
                            <a:rPr lang="pt-BR" i="1" noProof="0" smtClean="0">
                              <a:latin typeface="Cambria Math" panose="02040503050406030204" pitchFamily="18" charset="0"/>
                            </a:rPr>
                          </m:ctrlPr>
                        </m:naryPr>
                        <m:sub>
                          <m:r>
                            <m:rPr>
                              <m:brk m:alnAt="23"/>
                            </m:rPr>
                            <a:rPr lang="pt-BR" b="0" i="1" noProof="0" smtClean="0">
                              <a:latin typeface="Cambria Math" panose="02040503050406030204" pitchFamily="18" charset="0"/>
                            </a:rPr>
                            <m:t>𝑘</m:t>
                          </m:r>
                          <m:r>
                            <a:rPr lang="pt-BR" b="0" i="1" noProof="0" smtClean="0">
                              <a:latin typeface="Cambria Math" panose="02040503050406030204" pitchFamily="18" charset="0"/>
                            </a:rPr>
                            <m:t>=1</m:t>
                          </m:r>
                        </m:sub>
                        <m:sup>
                          <m:r>
                            <a:rPr lang="pt-BR" b="0" i="1" noProof="0" smtClean="0">
                              <a:latin typeface="Cambria Math" panose="02040503050406030204" pitchFamily="18" charset="0"/>
                            </a:rPr>
                            <m:t>𝐾</m:t>
                          </m:r>
                        </m:sup>
                        <m:e>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𝑝</m:t>
                              </m:r>
                            </m:e>
                            <m:sub>
                              <m:r>
                                <a:rPr lang="pt-BR" b="0" i="1" noProof="0" smtClean="0">
                                  <a:latin typeface="Cambria Math" panose="02040503050406030204" pitchFamily="18" charset="0"/>
                                </a:rPr>
                                <m:t>2</m:t>
                              </m:r>
                              <m:r>
                                <a:rPr lang="pt-BR" b="0" i="1" noProof="0" smtClean="0">
                                  <a:latin typeface="Cambria Math" panose="02040503050406030204" pitchFamily="18" charset="0"/>
                                </a:rPr>
                                <m:t>𝑘</m:t>
                              </m:r>
                            </m:sub>
                          </m:sSub>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𝑢</m:t>
                              </m:r>
                            </m:e>
                            <m:sub>
                              <m:r>
                                <a:rPr lang="pt-BR" b="0" i="1" noProof="0" smtClean="0">
                                  <a:latin typeface="Cambria Math" panose="02040503050406030204" pitchFamily="18" charset="0"/>
                                </a:rPr>
                                <m:t>1</m:t>
                              </m:r>
                            </m:sub>
                          </m:sSub>
                          <m:r>
                            <a:rPr lang="pt-BR" b="0" i="1" noProof="0" smtClean="0">
                              <a:latin typeface="Cambria Math" panose="02040503050406030204" pitchFamily="18" charset="0"/>
                            </a:rPr>
                            <m:t>(</m:t>
                          </m:r>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𝑠</m:t>
                              </m:r>
                            </m:e>
                            <m:sub>
                              <m:r>
                                <a:rPr lang="pt-BR" b="0" i="1" noProof="0" smtClean="0">
                                  <a:latin typeface="Cambria Math" panose="02040503050406030204" pitchFamily="18" charset="0"/>
                                </a:rPr>
                                <m:t>1</m:t>
                              </m:r>
                              <m:r>
                                <a:rPr lang="pt-BR" b="0" i="1" noProof="0" smtClean="0">
                                  <a:latin typeface="Cambria Math" panose="02040503050406030204" pitchFamily="18" charset="0"/>
                                </a:rPr>
                                <m:t>𝑗</m:t>
                              </m:r>
                            </m:sub>
                          </m:sSub>
                          <m:r>
                            <a:rPr lang="pt-BR" b="0" i="1" noProof="0" smtClean="0">
                              <a:latin typeface="Cambria Math" panose="02040503050406030204" pitchFamily="18" charset="0"/>
                            </a:rPr>
                            <m:t>,</m:t>
                          </m:r>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𝑠</m:t>
                              </m:r>
                            </m:e>
                            <m:sub>
                              <m:r>
                                <a:rPr lang="pt-BR" b="0" i="1" noProof="0" smtClean="0">
                                  <a:latin typeface="Cambria Math" panose="02040503050406030204" pitchFamily="18" charset="0"/>
                                </a:rPr>
                                <m:t>2</m:t>
                              </m:r>
                              <m:r>
                                <a:rPr lang="pt-BR" b="0" i="1" noProof="0" smtClean="0">
                                  <a:latin typeface="Cambria Math" panose="02040503050406030204" pitchFamily="18" charset="0"/>
                                </a:rPr>
                                <m:t>𝑘</m:t>
                              </m:r>
                            </m:sub>
                          </m:sSub>
                          <m:r>
                            <a:rPr lang="pt-BR" b="0" i="1" noProof="0" smtClean="0">
                              <a:latin typeface="Cambria Math" panose="02040503050406030204" pitchFamily="18" charset="0"/>
                            </a:rPr>
                            <m:t>)</m:t>
                          </m:r>
                        </m:e>
                      </m:nary>
                      <m:r>
                        <a:rPr lang="pt-BR" b="0" i="1" noProof="0" smtClean="0">
                          <a:latin typeface="Cambria Math" panose="02040503050406030204" pitchFamily="18" charset="0"/>
                        </a:rPr>
                        <m:t>     (1.3.2)</m:t>
                      </m:r>
                    </m:oMath>
                  </m:oMathPara>
                </a14:m>
                <a:endParaRPr lang="pt-BR" noProof="0" dirty="0"/>
              </a:p>
            </p:txBody>
          </p:sp>
        </mc:Choice>
        <mc:Fallback xmlns="">
          <p:sp>
            <p:nvSpPr>
              <p:cNvPr id="3" name="Content Placeholder 2">
                <a:extLst>
                  <a:ext uri="{FF2B5EF4-FFF2-40B4-BE49-F238E27FC236}">
                    <a16:creationId xmlns:a16="http://schemas.microsoft.com/office/drawing/2014/main" id="{4FAADDB8-E540-4055-A75C-2FB283482B79}"/>
                  </a:ext>
                </a:extLst>
              </p:cNvPr>
              <p:cNvSpPr>
                <a:spLocks noGrp="1" noRot="1" noChangeAspect="1" noMove="1" noResize="1" noEditPoints="1" noAdjustHandles="1" noChangeArrowheads="1" noChangeShapeType="1" noTextEdit="1"/>
              </p:cNvSpPr>
              <p:nvPr>
                <p:ph idx="1"/>
              </p:nvPr>
            </p:nvSpPr>
            <p:spPr>
              <a:blipFill>
                <a:blip r:embed="rId3"/>
                <a:stretch>
                  <a:fillRect l="-1217" r="-1159"/>
                </a:stretch>
              </a:blipFill>
            </p:spPr>
            <p:txBody>
              <a:bodyPr/>
              <a:lstStyle/>
              <a:p>
                <a:r>
                  <a:rPr lang="pt-BR">
                    <a:noFill/>
                  </a:rPr>
                  <a:t> </a:t>
                </a:r>
              </a:p>
            </p:txBody>
          </p:sp>
        </mc:Fallback>
      </mc:AlternateContent>
      <p:sp>
        <p:nvSpPr>
          <p:cNvPr id="4" name="Title 1">
            <a:extLst>
              <a:ext uri="{FF2B5EF4-FFF2-40B4-BE49-F238E27FC236}">
                <a16:creationId xmlns:a16="http://schemas.microsoft.com/office/drawing/2014/main" id="{768FECC6-956F-4C3F-97AE-2002D7E161D0}"/>
              </a:ext>
            </a:extLst>
          </p:cNvPr>
          <p:cNvSpPr>
            <a:spLocks noGrp="1"/>
          </p:cNvSpPr>
          <p:nvPr>
            <p:ph type="title"/>
          </p:nvPr>
        </p:nvSpPr>
        <p:spPr>
          <a:xfrm>
            <a:off x="838200" y="365125"/>
            <a:ext cx="10515600" cy="1325563"/>
          </a:xfrm>
        </p:spPr>
        <p:txBody>
          <a:bodyPr/>
          <a:lstStyle/>
          <a:p>
            <a:r>
              <a:rPr lang="pt-BR" b="1" noProof="0" dirty="0"/>
              <a:t>Generalização do problema</a:t>
            </a:r>
          </a:p>
        </p:txBody>
      </p:sp>
      <p:cxnSp>
        <p:nvCxnSpPr>
          <p:cNvPr id="5" name="Straight Arrow Connector 4">
            <a:extLst>
              <a:ext uri="{FF2B5EF4-FFF2-40B4-BE49-F238E27FC236}">
                <a16:creationId xmlns:a16="http://schemas.microsoft.com/office/drawing/2014/main" id="{AEE9F8D4-C5CE-4020-9B1E-E07280C0D527}"/>
              </a:ext>
            </a:extLst>
          </p:cNvPr>
          <p:cNvCxnSpPr>
            <a:cxnSpLocks/>
          </p:cNvCxnSpPr>
          <p:nvPr/>
        </p:nvCxnSpPr>
        <p:spPr>
          <a:xfrm flipH="1" flipV="1">
            <a:off x="5223163" y="5074371"/>
            <a:ext cx="665019" cy="41563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88B9785-CAC8-4CC4-8A16-1A757A3AF28D}"/>
                  </a:ext>
                </a:extLst>
              </p:cNvPr>
              <p:cNvSpPr txBox="1"/>
              <p:nvPr/>
            </p:nvSpPr>
            <p:spPr>
              <a:xfrm>
                <a:off x="5985164" y="5417127"/>
                <a:ext cx="3352800" cy="646331"/>
              </a:xfrm>
              <a:prstGeom prst="rect">
                <a:avLst/>
              </a:prstGeom>
              <a:noFill/>
            </p:spPr>
            <p:txBody>
              <a:bodyPr wrap="square" rtlCol="0">
                <a:spAutoFit/>
              </a:bodyPr>
              <a:lstStyle/>
              <a:p>
                <a:r>
                  <a:rPr lang="pt-BR" dirty="0"/>
                  <a:t>e.g., Payoff esperado de </a:t>
                </a:r>
                <a14:m>
                  <m:oMath xmlns:m="http://schemas.openxmlformats.org/officeDocument/2006/math">
                    <m:r>
                      <a:rPr lang="pt-BR" b="0" i="1" smtClean="0">
                        <a:latin typeface="Cambria Math" panose="02040503050406030204" pitchFamily="18" charset="0"/>
                      </a:rPr>
                      <m:t>1</m:t>
                    </m:r>
                  </m:oMath>
                </a14:m>
                <a:r>
                  <a:rPr lang="pt-BR" dirty="0"/>
                  <a:t> jogar </a:t>
                </a:r>
                <a14:m>
                  <m:oMath xmlns:m="http://schemas.openxmlformats.org/officeDocument/2006/math">
                    <m:r>
                      <a:rPr lang="pt-BR" b="0" i="1" dirty="0" smtClean="0">
                        <a:latin typeface="Cambria Math" panose="02040503050406030204" pitchFamily="18" charset="0"/>
                      </a:rPr>
                      <m:t>𝐻</m:t>
                    </m:r>
                    <m:r>
                      <a:rPr lang="pt-BR" i="1" dirty="0" smtClean="0">
                        <a:latin typeface="Cambria Math" panose="02040503050406030204" pitchFamily="18" charset="0"/>
                      </a:rPr>
                      <m:t>𝑒𝑎𝑑𝑠</m:t>
                    </m:r>
                    <m:r>
                      <a:rPr lang="pt-BR" b="0" i="1" dirty="0" smtClean="0">
                        <a:latin typeface="Cambria Math" panose="02040503050406030204" pitchFamily="18" charset="0"/>
                      </a:rPr>
                      <m:t>→</m:t>
                    </m:r>
                    <m:r>
                      <a:rPr lang="pt-BR" b="0" i="1" dirty="0" smtClean="0">
                        <a:latin typeface="Cambria Math" panose="02040503050406030204" pitchFamily="18" charset="0"/>
                      </a:rPr>
                      <m:t>𝑞</m:t>
                    </m:r>
                    <m:d>
                      <m:dPr>
                        <m:ctrlPr>
                          <a:rPr lang="pt-BR" b="0" i="1" dirty="0" smtClean="0">
                            <a:latin typeface="Cambria Math" panose="02040503050406030204" pitchFamily="18" charset="0"/>
                          </a:rPr>
                        </m:ctrlPr>
                      </m:dPr>
                      <m:e>
                        <m:r>
                          <a:rPr lang="pt-BR" b="0" i="1" dirty="0" smtClean="0">
                            <a:latin typeface="Cambria Math" panose="02040503050406030204" pitchFamily="18" charset="0"/>
                          </a:rPr>
                          <m:t>−1</m:t>
                        </m:r>
                      </m:e>
                    </m:d>
                    <m:r>
                      <a:rPr lang="pt-BR" b="0" i="1" dirty="0" smtClean="0">
                        <a:latin typeface="Cambria Math" panose="02040503050406030204" pitchFamily="18" charset="0"/>
                      </a:rPr>
                      <m:t>+</m:t>
                    </m:r>
                    <m:d>
                      <m:dPr>
                        <m:ctrlPr>
                          <a:rPr lang="pt-BR" b="0" i="1" dirty="0" smtClean="0">
                            <a:latin typeface="Cambria Math" panose="02040503050406030204" pitchFamily="18" charset="0"/>
                          </a:rPr>
                        </m:ctrlPr>
                      </m:dPr>
                      <m:e>
                        <m:r>
                          <a:rPr lang="pt-BR" b="0" i="1" dirty="0" smtClean="0">
                            <a:latin typeface="Cambria Math" panose="02040503050406030204" pitchFamily="18" charset="0"/>
                          </a:rPr>
                          <m:t>1−</m:t>
                        </m:r>
                        <m:r>
                          <a:rPr lang="pt-BR" b="0" i="1" dirty="0" smtClean="0">
                            <a:latin typeface="Cambria Math" panose="02040503050406030204" pitchFamily="18" charset="0"/>
                          </a:rPr>
                          <m:t>𝑞</m:t>
                        </m:r>
                      </m:e>
                    </m:d>
                    <m:r>
                      <a:rPr lang="pt-BR" b="0" i="1" dirty="0" smtClean="0">
                        <a:latin typeface="Cambria Math" panose="02040503050406030204" pitchFamily="18" charset="0"/>
                      </a:rPr>
                      <m:t>1</m:t>
                    </m:r>
                  </m:oMath>
                </a14:m>
                <a:endParaRPr lang="pt-BR" dirty="0"/>
              </a:p>
            </p:txBody>
          </p:sp>
        </mc:Choice>
        <mc:Fallback xmlns="">
          <p:sp>
            <p:nvSpPr>
              <p:cNvPr id="9" name="TextBox 8">
                <a:extLst>
                  <a:ext uri="{FF2B5EF4-FFF2-40B4-BE49-F238E27FC236}">
                    <a16:creationId xmlns:a16="http://schemas.microsoft.com/office/drawing/2014/main" id="{E88B9785-CAC8-4CC4-8A16-1A757A3AF28D}"/>
                  </a:ext>
                </a:extLst>
              </p:cNvPr>
              <p:cNvSpPr txBox="1">
                <a:spLocks noRot="1" noChangeAspect="1" noMove="1" noResize="1" noEditPoints="1" noAdjustHandles="1" noChangeArrowheads="1" noChangeShapeType="1" noTextEdit="1"/>
              </p:cNvSpPr>
              <p:nvPr/>
            </p:nvSpPr>
            <p:spPr>
              <a:xfrm>
                <a:off x="5985164" y="5417127"/>
                <a:ext cx="3352800" cy="646331"/>
              </a:xfrm>
              <a:prstGeom prst="rect">
                <a:avLst/>
              </a:prstGeom>
              <a:blipFill>
                <a:blip r:embed="rId4"/>
                <a:stretch>
                  <a:fillRect l="-1636" t="-5660" b="-2830"/>
                </a:stretch>
              </a:blipFill>
            </p:spPr>
            <p:txBody>
              <a:bodyPr/>
              <a:lstStyle/>
              <a:p>
                <a:r>
                  <a:rPr lang="pt-BR">
                    <a:noFill/>
                  </a:rPr>
                  <a:t> </a:t>
                </a:r>
              </a:p>
            </p:txBody>
          </p:sp>
        </mc:Fallback>
      </mc:AlternateContent>
      <p:sp>
        <p:nvSpPr>
          <p:cNvPr id="2" name="Footer Placeholder 1">
            <a:extLst>
              <a:ext uri="{FF2B5EF4-FFF2-40B4-BE49-F238E27FC236}">
                <a16:creationId xmlns:a16="http://schemas.microsoft.com/office/drawing/2014/main" id="{695821C4-B71D-40D7-9B96-0EA39670EB47}"/>
              </a:ext>
            </a:extLst>
          </p:cNvPr>
          <p:cNvSpPr>
            <a:spLocks noGrp="1"/>
          </p:cNvSpPr>
          <p:nvPr>
            <p:ph type="ftr" sz="quarter" idx="11"/>
          </p:nvPr>
        </p:nvSpPr>
        <p:spPr/>
        <p:txBody>
          <a:bodyPr/>
          <a:lstStyle/>
          <a:p>
            <a:r>
              <a:rPr lang="pt-BR" dirty="0"/>
              <a:t>Robson Tigre </a:t>
            </a:r>
            <a:endParaRPr lang="en-US" dirty="0"/>
          </a:p>
        </p:txBody>
      </p:sp>
      <p:sp>
        <p:nvSpPr>
          <p:cNvPr id="6" name="Slide Number Placeholder 5">
            <a:extLst>
              <a:ext uri="{FF2B5EF4-FFF2-40B4-BE49-F238E27FC236}">
                <a16:creationId xmlns:a16="http://schemas.microsoft.com/office/drawing/2014/main" id="{C74F42C0-17E2-45C8-82C6-0DA9A36A6C08}"/>
              </a:ext>
            </a:extLst>
          </p:cNvPr>
          <p:cNvSpPr>
            <a:spLocks noGrp="1"/>
          </p:cNvSpPr>
          <p:nvPr>
            <p:ph type="sldNum" sz="quarter" idx="12"/>
          </p:nvPr>
        </p:nvSpPr>
        <p:spPr/>
        <p:txBody>
          <a:bodyPr/>
          <a:lstStyle/>
          <a:p>
            <a:fld id="{AF67EEE8-F201-4410-BA13-233EFB93B646}" type="slidenum">
              <a:rPr lang="pt-BR" smtClean="0"/>
              <a:t>39</a:t>
            </a:fld>
            <a:endParaRPr lang="pt-BR"/>
          </a:p>
        </p:txBody>
      </p:sp>
    </p:spTree>
    <p:extLst>
      <p:ext uri="{BB962C8B-B14F-4D97-AF65-F5344CB8AC3E}">
        <p14:creationId xmlns:p14="http://schemas.microsoft.com/office/powerpoint/2010/main" val="3172926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122DD0-24DC-4431-93DF-CC3D96F6249E}"/>
              </a:ext>
            </a:extLst>
          </p:cNvPr>
          <p:cNvSpPr>
            <a:spLocks noGrp="1"/>
          </p:cNvSpPr>
          <p:nvPr>
            <p:ph idx="1"/>
          </p:nvPr>
        </p:nvSpPr>
        <p:spPr/>
        <p:txBody>
          <a:bodyPr/>
          <a:lstStyle/>
          <a:p>
            <a:pPr marL="0" indent="0" algn="just">
              <a:buNone/>
            </a:pPr>
            <a:r>
              <a:rPr lang="pt-BR" noProof="0" dirty="0"/>
              <a:t>Estamos familiarizados com o conceito de melhor resposta em estratégias puras, certo?</a:t>
            </a:r>
          </a:p>
        </p:txBody>
      </p:sp>
      <p:pic>
        <p:nvPicPr>
          <p:cNvPr id="4" name="Picture 3" descr="A screenshot of a cell phone&#10;&#10;Description automatically generated">
            <a:extLst>
              <a:ext uri="{FF2B5EF4-FFF2-40B4-BE49-F238E27FC236}">
                <a16:creationId xmlns:a16="http://schemas.microsoft.com/office/drawing/2014/main" id="{02AB1E78-BD8E-4003-BD69-BD1404D211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3346" y="3129308"/>
            <a:ext cx="4661792" cy="2557101"/>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E3B0CE1F-D49C-46B4-B405-084CC42809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7853" y="3129308"/>
            <a:ext cx="5130802" cy="2731506"/>
          </a:xfrm>
          <a:prstGeom prst="rect">
            <a:avLst/>
          </a:prstGeom>
        </p:spPr>
      </p:pic>
      <p:cxnSp>
        <p:nvCxnSpPr>
          <p:cNvPr id="6" name="Straight Connector 5">
            <a:extLst>
              <a:ext uri="{FF2B5EF4-FFF2-40B4-BE49-F238E27FC236}">
                <a16:creationId xmlns:a16="http://schemas.microsoft.com/office/drawing/2014/main" id="{37387AC8-27FE-4329-A4E7-8BD2CCA31E40}"/>
              </a:ext>
            </a:extLst>
          </p:cNvPr>
          <p:cNvCxnSpPr>
            <a:cxnSpLocks/>
          </p:cNvCxnSpPr>
          <p:nvPr/>
        </p:nvCxnSpPr>
        <p:spPr>
          <a:xfrm>
            <a:off x="6160224" y="3023297"/>
            <a:ext cx="18489" cy="3153666"/>
          </a:xfrm>
          <a:prstGeom prst="line">
            <a:avLst/>
          </a:prstGeom>
          <a:ln w="571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 name="Title 1">
            <a:extLst>
              <a:ext uri="{FF2B5EF4-FFF2-40B4-BE49-F238E27FC236}">
                <a16:creationId xmlns:a16="http://schemas.microsoft.com/office/drawing/2014/main" id="{BBDF4CD0-43DF-4B55-8BA2-A6E483014262}"/>
              </a:ext>
            </a:extLst>
          </p:cNvPr>
          <p:cNvSpPr>
            <a:spLocks noGrp="1"/>
          </p:cNvSpPr>
          <p:nvPr>
            <p:ph type="title"/>
          </p:nvPr>
        </p:nvSpPr>
        <p:spPr>
          <a:xfrm>
            <a:off x="838199" y="365125"/>
            <a:ext cx="10644051" cy="1325563"/>
          </a:xfrm>
        </p:spPr>
        <p:txBody>
          <a:bodyPr>
            <a:normAutofit/>
          </a:bodyPr>
          <a:lstStyle/>
          <a:p>
            <a:r>
              <a:rPr lang="pt-BR" b="1" noProof="0" dirty="0"/>
              <a:t>Na primeira aula, vimos que...</a:t>
            </a:r>
            <a:br>
              <a:rPr lang="pt-BR" sz="2200" b="1" noProof="0" dirty="0"/>
            </a:br>
            <a:r>
              <a:rPr lang="pt-BR" sz="2200" b="1" noProof="0" dirty="0"/>
              <a:t>Equilíbrio de Nash em estratégias puras</a:t>
            </a:r>
          </a:p>
        </p:txBody>
      </p:sp>
      <p:sp>
        <p:nvSpPr>
          <p:cNvPr id="2" name="Footer Placeholder 1">
            <a:extLst>
              <a:ext uri="{FF2B5EF4-FFF2-40B4-BE49-F238E27FC236}">
                <a16:creationId xmlns:a16="http://schemas.microsoft.com/office/drawing/2014/main" id="{11D47478-F4D1-41E1-9A13-753C11E011F1}"/>
              </a:ext>
            </a:extLst>
          </p:cNvPr>
          <p:cNvSpPr>
            <a:spLocks noGrp="1"/>
          </p:cNvSpPr>
          <p:nvPr>
            <p:ph type="ftr" sz="quarter" idx="11"/>
          </p:nvPr>
        </p:nvSpPr>
        <p:spPr/>
        <p:txBody>
          <a:bodyPr/>
          <a:lstStyle/>
          <a:p>
            <a:r>
              <a:rPr lang="pt-BR" dirty="0"/>
              <a:t>Robson Tigre </a:t>
            </a:r>
            <a:endParaRPr lang="en-US" dirty="0"/>
          </a:p>
        </p:txBody>
      </p:sp>
      <p:sp>
        <p:nvSpPr>
          <p:cNvPr id="7" name="Slide Number Placeholder 6">
            <a:extLst>
              <a:ext uri="{FF2B5EF4-FFF2-40B4-BE49-F238E27FC236}">
                <a16:creationId xmlns:a16="http://schemas.microsoft.com/office/drawing/2014/main" id="{630B743B-159B-4376-A07E-221B87389C77}"/>
              </a:ext>
            </a:extLst>
          </p:cNvPr>
          <p:cNvSpPr>
            <a:spLocks noGrp="1"/>
          </p:cNvSpPr>
          <p:nvPr>
            <p:ph type="sldNum" sz="quarter" idx="12"/>
          </p:nvPr>
        </p:nvSpPr>
        <p:spPr/>
        <p:txBody>
          <a:bodyPr/>
          <a:lstStyle/>
          <a:p>
            <a:fld id="{AF67EEE8-F201-4410-BA13-233EFB93B646}" type="slidenum">
              <a:rPr lang="pt-BR" smtClean="0"/>
              <a:t>4</a:t>
            </a:fld>
            <a:endParaRPr lang="pt-BR"/>
          </a:p>
        </p:txBody>
      </p:sp>
    </p:spTree>
    <p:extLst>
      <p:ext uri="{BB962C8B-B14F-4D97-AF65-F5344CB8AC3E}">
        <p14:creationId xmlns:p14="http://schemas.microsoft.com/office/powerpoint/2010/main" val="27650960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1030F91-B768-4FAA-8F5E-2A54688D9477}"/>
                  </a:ext>
                </a:extLst>
              </p:cNvPr>
              <p:cNvSpPr>
                <a:spLocks noGrp="1"/>
              </p:cNvSpPr>
              <p:nvPr>
                <p:ph idx="1"/>
              </p:nvPr>
            </p:nvSpPr>
            <p:spPr/>
            <p:txBody>
              <a:bodyPr>
                <a:normAutofit fontScale="92500" lnSpcReduction="20000"/>
              </a:bodyPr>
              <a:lstStyle/>
              <a:p>
                <a:pPr marL="0" indent="0">
                  <a:buNone/>
                </a:pPr>
                <a:r>
                  <a:rPr lang="pt-BR" noProof="0" dirty="0"/>
                  <a:t>E o payoff esperado de </a:t>
                </a:r>
                <a14:m>
                  <m:oMath xmlns:m="http://schemas.openxmlformats.org/officeDocument/2006/math">
                    <m:r>
                      <a:rPr lang="pt-BR" i="1" noProof="0" smtClean="0">
                        <a:latin typeface="Cambria Math" panose="02040503050406030204" pitchFamily="18" charset="0"/>
                      </a:rPr>
                      <m:t>1</m:t>
                    </m:r>
                  </m:oMath>
                </a14:m>
                <a:r>
                  <a:rPr lang="pt-BR" noProof="0" dirty="0"/>
                  <a:t> por jogar a estratégia mista </a:t>
                </a:r>
                <a14:m>
                  <m:oMath xmlns:m="http://schemas.openxmlformats.org/officeDocument/2006/math">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𝑝</m:t>
                        </m:r>
                      </m:e>
                      <m:sub>
                        <m:r>
                          <a:rPr lang="pt-BR" b="0" i="1" noProof="0" smtClean="0">
                            <a:latin typeface="Cambria Math" panose="02040503050406030204" pitchFamily="18" charset="0"/>
                          </a:rPr>
                          <m:t>1</m:t>
                        </m:r>
                      </m:sub>
                    </m:sSub>
                    <m:r>
                      <a:rPr lang="pt-BR" b="0" i="1" noProof="0" smtClean="0">
                        <a:latin typeface="Cambria Math" panose="02040503050406030204" pitchFamily="18" charset="0"/>
                      </a:rPr>
                      <m:t>=</m:t>
                    </m:r>
                    <m:d>
                      <m:dPr>
                        <m:ctrlPr>
                          <a:rPr lang="pt-BR" b="0" i="1" noProof="0" smtClean="0">
                            <a:latin typeface="Cambria Math" panose="02040503050406030204" pitchFamily="18" charset="0"/>
                          </a:rPr>
                        </m:ctrlPr>
                      </m:dPr>
                      <m:e>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𝑝</m:t>
                            </m:r>
                          </m:e>
                          <m:sub>
                            <m:r>
                              <a:rPr lang="pt-BR" b="0" i="1" noProof="0" smtClean="0">
                                <a:latin typeface="Cambria Math" panose="02040503050406030204" pitchFamily="18" charset="0"/>
                              </a:rPr>
                              <m:t>11</m:t>
                            </m:r>
                          </m:sub>
                        </m:sSub>
                        <m:r>
                          <a:rPr lang="pt-BR" b="0" i="1" noProof="0" smtClean="0">
                            <a:latin typeface="Cambria Math" panose="02040503050406030204" pitchFamily="18" charset="0"/>
                          </a:rPr>
                          <m:t>,…,</m:t>
                        </m:r>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𝑝</m:t>
                            </m:r>
                          </m:e>
                          <m:sub>
                            <m:r>
                              <a:rPr lang="pt-BR" b="0" i="1" noProof="0" smtClean="0">
                                <a:latin typeface="Cambria Math" panose="02040503050406030204" pitchFamily="18" charset="0"/>
                              </a:rPr>
                              <m:t>1</m:t>
                            </m:r>
                            <m:r>
                              <a:rPr lang="pt-BR" b="0" i="1" noProof="0" smtClean="0">
                                <a:latin typeface="Cambria Math" panose="02040503050406030204" pitchFamily="18" charset="0"/>
                              </a:rPr>
                              <m:t>𝐽</m:t>
                            </m:r>
                          </m:sub>
                        </m:sSub>
                      </m:e>
                    </m:d>
                  </m:oMath>
                </a14:m>
                <a:r>
                  <a:rPr lang="pt-BR" noProof="0" dirty="0"/>
                  <a:t> é</a:t>
                </a:r>
              </a:p>
              <a:p>
                <a:endParaRPr lang="pt-BR" noProof="0" dirty="0"/>
              </a:p>
              <a:p>
                <a:pPr marL="0" indent="0" algn="ctr">
                  <a:buNone/>
                </a:pPr>
                <a14:m>
                  <m:oMathPara xmlns:m="http://schemas.openxmlformats.org/officeDocument/2006/math">
                    <m:oMathParaPr>
                      <m:jc m:val="centerGroup"/>
                    </m:oMathParaPr>
                    <m:oMath xmlns:m="http://schemas.openxmlformats.org/officeDocument/2006/math">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𝑣</m:t>
                          </m:r>
                        </m:e>
                        <m:sub>
                          <m:r>
                            <a:rPr lang="pt-BR" b="0" i="1" noProof="0" smtClean="0">
                              <a:latin typeface="Cambria Math" panose="02040503050406030204" pitchFamily="18" charset="0"/>
                            </a:rPr>
                            <m:t>1</m:t>
                          </m:r>
                          <m:d>
                            <m:dPr>
                              <m:ctrlPr>
                                <a:rPr lang="pt-BR" b="0" i="1" noProof="0" smtClean="0">
                                  <a:latin typeface="Cambria Math" panose="02040503050406030204" pitchFamily="18" charset="0"/>
                                </a:rPr>
                              </m:ctrlPr>
                            </m:dPr>
                            <m:e>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𝑝</m:t>
                                  </m:r>
                                </m:e>
                                <m:sub>
                                  <m:r>
                                    <a:rPr lang="pt-BR" b="0" i="1" noProof="0" smtClean="0">
                                      <a:latin typeface="Cambria Math" panose="02040503050406030204" pitchFamily="18" charset="0"/>
                                    </a:rPr>
                                    <m:t>1</m:t>
                                  </m:r>
                                </m:sub>
                              </m:sSub>
                              <m:r>
                                <a:rPr lang="pt-BR" b="0" i="1" noProof="0" smtClean="0">
                                  <a:latin typeface="Cambria Math" panose="02040503050406030204" pitchFamily="18" charset="0"/>
                                </a:rPr>
                                <m:t>,</m:t>
                              </m:r>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𝑝</m:t>
                                  </m:r>
                                </m:e>
                                <m:sub>
                                  <m:r>
                                    <a:rPr lang="pt-BR" b="0" i="1" noProof="0" smtClean="0">
                                      <a:latin typeface="Cambria Math" panose="02040503050406030204" pitchFamily="18" charset="0"/>
                                    </a:rPr>
                                    <m:t>2</m:t>
                                  </m:r>
                                </m:sub>
                              </m:sSub>
                            </m:e>
                          </m:d>
                        </m:sub>
                      </m:sSub>
                      <m:r>
                        <a:rPr lang="pt-BR" b="0" i="1" noProof="0" smtClean="0">
                          <a:latin typeface="Cambria Math" panose="02040503050406030204" pitchFamily="18" charset="0"/>
                        </a:rPr>
                        <m:t>=</m:t>
                      </m:r>
                      <m:nary>
                        <m:naryPr>
                          <m:chr m:val="∑"/>
                          <m:ctrlPr>
                            <a:rPr lang="pt-BR" b="0" i="1" noProof="0" smtClean="0">
                              <a:latin typeface="Cambria Math" panose="02040503050406030204" pitchFamily="18" charset="0"/>
                            </a:rPr>
                          </m:ctrlPr>
                        </m:naryPr>
                        <m:sub>
                          <m:r>
                            <m:rPr>
                              <m:brk m:alnAt="23"/>
                            </m:rPr>
                            <a:rPr lang="pt-BR" b="0" i="1" noProof="0" smtClean="0">
                              <a:latin typeface="Cambria Math" panose="02040503050406030204" pitchFamily="18" charset="0"/>
                            </a:rPr>
                            <m:t>𝑗</m:t>
                          </m:r>
                          <m:r>
                            <a:rPr lang="pt-BR" b="0" i="1" noProof="0" smtClean="0">
                              <a:latin typeface="Cambria Math" panose="02040503050406030204" pitchFamily="18" charset="0"/>
                            </a:rPr>
                            <m:t>=1</m:t>
                          </m:r>
                        </m:sub>
                        <m:sup>
                          <m:r>
                            <a:rPr lang="pt-BR" b="0" i="1" noProof="0" smtClean="0">
                              <a:latin typeface="Cambria Math" panose="02040503050406030204" pitchFamily="18" charset="0"/>
                            </a:rPr>
                            <m:t>𝐽</m:t>
                          </m:r>
                        </m:sup>
                        <m:e>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𝑝</m:t>
                              </m:r>
                            </m:e>
                            <m:sub>
                              <m:r>
                                <a:rPr lang="pt-BR" b="0" i="1" noProof="0" smtClean="0">
                                  <a:latin typeface="Cambria Math" panose="02040503050406030204" pitchFamily="18" charset="0"/>
                                </a:rPr>
                                <m:t>1</m:t>
                              </m:r>
                              <m:r>
                                <a:rPr lang="pt-BR" b="0" i="1" noProof="0" smtClean="0">
                                  <a:latin typeface="Cambria Math" panose="02040503050406030204" pitchFamily="18" charset="0"/>
                                </a:rPr>
                                <m:t>𝑗</m:t>
                              </m:r>
                            </m:sub>
                          </m:sSub>
                        </m:e>
                      </m:nary>
                      <m:d>
                        <m:dPr>
                          <m:begChr m:val="["/>
                          <m:endChr m:val="]"/>
                          <m:ctrlPr>
                            <a:rPr lang="pt-BR" b="0" i="1" noProof="0" smtClean="0">
                              <a:latin typeface="Cambria Math" panose="02040503050406030204" pitchFamily="18" charset="0"/>
                            </a:rPr>
                          </m:ctrlPr>
                        </m:dPr>
                        <m:e>
                          <m:nary>
                            <m:naryPr>
                              <m:chr m:val="∑"/>
                              <m:ctrlPr>
                                <a:rPr lang="pt-BR" b="0" i="1" noProof="0" smtClean="0">
                                  <a:latin typeface="Cambria Math" panose="02040503050406030204" pitchFamily="18" charset="0"/>
                                </a:rPr>
                              </m:ctrlPr>
                            </m:naryPr>
                            <m:sub>
                              <m:r>
                                <m:rPr>
                                  <m:brk m:alnAt="23"/>
                                </m:rPr>
                                <a:rPr lang="pt-BR" b="0" i="1" noProof="0" smtClean="0">
                                  <a:latin typeface="Cambria Math" panose="02040503050406030204" pitchFamily="18" charset="0"/>
                                </a:rPr>
                                <m:t>𝑘</m:t>
                              </m:r>
                              <m:r>
                                <a:rPr lang="pt-BR" b="0" i="1" noProof="0" smtClean="0">
                                  <a:latin typeface="Cambria Math" panose="02040503050406030204" pitchFamily="18" charset="0"/>
                                </a:rPr>
                                <m:t>=1</m:t>
                              </m:r>
                            </m:sub>
                            <m:sup>
                              <m:r>
                                <a:rPr lang="pt-BR" b="0" i="1" noProof="0" smtClean="0">
                                  <a:latin typeface="Cambria Math" panose="02040503050406030204" pitchFamily="18" charset="0"/>
                                </a:rPr>
                                <m:t>𝐾</m:t>
                              </m:r>
                            </m:sup>
                            <m:e>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𝑝</m:t>
                                  </m:r>
                                </m:e>
                                <m:sub>
                                  <m:r>
                                    <a:rPr lang="pt-BR" b="0" i="1" noProof="0" smtClean="0">
                                      <a:latin typeface="Cambria Math" panose="02040503050406030204" pitchFamily="18" charset="0"/>
                                    </a:rPr>
                                    <m:t>2</m:t>
                                  </m:r>
                                  <m:r>
                                    <a:rPr lang="pt-BR" b="0" i="1" noProof="0" smtClean="0">
                                      <a:latin typeface="Cambria Math" panose="02040503050406030204" pitchFamily="18" charset="0"/>
                                    </a:rPr>
                                    <m:t>𝑘</m:t>
                                  </m:r>
                                </m:sub>
                              </m:sSub>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𝑢</m:t>
                                  </m:r>
                                </m:e>
                                <m:sub>
                                  <m:r>
                                    <a:rPr lang="pt-BR" b="0" i="1" noProof="0" smtClean="0">
                                      <a:latin typeface="Cambria Math" panose="02040503050406030204" pitchFamily="18" charset="0"/>
                                    </a:rPr>
                                    <m:t>1</m:t>
                                  </m:r>
                                </m:sub>
                              </m:sSub>
                              <m:r>
                                <a:rPr lang="pt-BR" b="0" i="1" noProof="0" smtClean="0">
                                  <a:latin typeface="Cambria Math" panose="02040503050406030204" pitchFamily="18" charset="0"/>
                                </a:rPr>
                                <m:t>(</m:t>
                              </m:r>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𝑠</m:t>
                                  </m:r>
                                </m:e>
                                <m:sub>
                                  <m:r>
                                    <a:rPr lang="pt-BR" b="0" i="1" noProof="0" smtClean="0">
                                      <a:latin typeface="Cambria Math" panose="02040503050406030204" pitchFamily="18" charset="0"/>
                                    </a:rPr>
                                    <m:t>1</m:t>
                                  </m:r>
                                  <m:r>
                                    <a:rPr lang="pt-BR" b="0" i="1" noProof="0" smtClean="0">
                                      <a:latin typeface="Cambria Math" panose="02040503050406030204" pitchFamily="18" charset="0"/>
                                    </a:rPr>
                                    <m:t>𝑗</m:t>
                                  </m:r>
                                </m:sub>
                              </m:sSub>
                              <m:r>
                                <a:rPr lang="pt-BR" b="0" i="1" noProof="0" smtClean="0">
                                  <a:latin typeface="Cambria Math" panose="02040503050406030204" pitchFamily="18" charset="0"/>
                                </a:rPr>
                                <m:t>, </m:t>
                              </m:r>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𝑠</m:t>
                                  </m:r>
                                </m:e>
                                <m:sub>
                                  <m:r>
                                    <a:rPr lang="pt-BR" b="0" i="1" noProof="0" smtClean="0">
                                      <a:latin typeface="Cambria Math" panose="02040503050406030204" pitchFamily="18" charset="0"/>
                                    </a:rPr>
                                    <m:t>2</m:t>
                                  </m:r>
                                  <m:r>
                                    <a:rPr lang="pt-BR" b="0" i="1" noProof="0" smtClean="0">
                                      <a:latin typeface="Cambria Math" panose="02040503050406030204" pitchFamily="18" charset="0"/>
                                    </a:rPr>
                                    <m:t>𝑘</m:t>
                                  </m:r>
                                </m:sub>
                              </m:sSub>
                              <m:r>
                                <a:rPr lang="pt-BR" b="0" i="1" noProof="0" smtClean="0">
                                  <a:latin typeface="Cambria Math" panose="02040503050406030204" pitchFamily="18" charset="0"/>
                                </a:rPr>
                                <m:t>)</m:t>
                              </m:r>
                            </m:e>
                          </m:nary>
                        </m:e>
                      </m:d>
                    </m:oMath>
                  </m:oMathPara>
                </a14:m>
                <a:endParaRPr lang="pt-BR" b="0" noProof="0" dirty="0"/>
              </a:p>
              <a:p>
                <a:pPr marL="0" indent="0" algn="ctr">
                  <a:buNone/>
                </a:pPr>
                <a:endParaRPr lang="pt-BR" b="0" noProof="0" dirty="0"/>
              </a:p>
              <a:p>
                <a:pPr marL="0" indent="0" algn="ctr">
                  <a:buNone/>
                </a:pPr>
                <a14:m>
                  <m:oMathPara xmlns:m="http://schemas.openxmlformats.org/officeDocument/2006/math">
                    <m:oMathParaPr>
                      <m:jc m:val="centerGroup"/>
                    </m:oMathParaPr>
                    <m:oMath xmlns:m="http://schemas.openxmlformats.org/officeDocument/2006/math">
                      <m:r>
                        <a:rPr lang="pt-BR" b="0" i="1" noProof="0" smtClean="0">
                          <a:latin typeface="Cambria Math" panose="02040503050406030204" pitchFamily="18" charset="0"/>
                        </a:rPr>
                        <m:t>=</m:t>
                      </m:r>
                      <m:nary>
                        <m:naryPr>
                          <m:chr m:val="∑"/>
                          <m:ctrlPr>
                            <a:rPr lang="pt-BR" b="0" i="1" noProof="0" smtClean="0">
                              <a:latin typeface="Cambria Math" panose="02040503050406030204" pitchFamily="18" charset="0"/>
                            </a:rPr>
                          </m:ctrlPr>
                        </m:naryPr>
                        <m:sub>
                          <m:r>
                            <m:rPr>
                              <m:brk m:alnAt="23"/>
                            </m:rPr>
                            <a:rPr lang="pt-BR" b="0" i="1" noProof="0" smtClean="0">
                              <a:latin typeface="Cambria Math" panose="02040503050406030204" pitchFamily="18" charset="0"/>
                            </a:rPr>
                            <m:t>𝑗</m:t>
                          </m:r>
                          <m:r>
                            <a:rPr lang="pt-BR" b="0" i="1" noProof="0" smtClean="0">
                              <a:latin typeface="Cambria Math" panose="02040503050406030204" pitchFamily="18" charset="0"/>
                            </a:rPr>
                            <m:t>=1</m:t>
                          </m:r>
                        </m:sub>
                        <m:sup>
                          <m:r>
                            <a:rPr lang="pt-BR" b="0" i="1" noProof="0" smtClean="0">
                              <a:latin typeface="Cambria Math" panose="02040503050406030204" pitchFamily="18" charset="0"/>
                            </a:rPr>
                            <m:t>𝐽</m:t>
                          </m:r>
                        </m:sup>
                        <m:e>
                          <m:nary>
                            <m:naryPr>
                              <m:chr m:val="∑"/>
                              <m:ctrlPr>
                                <a:rPr lang="pt-BR" b="0" i="1" noProof="0" smtClean="0">
                                  <a:latin typeface="Cambria Math" panose="02040503050406030204" pitchFamily="18" charset="0"/>
                                </a:rPr>
                              </m:ctrlPr>
                            </m:naryPr>
                            <m:sub>
                              <m:r>
                                <m:rPr>
                                  <m:brk m:alnAt="23"/>
                                </m:rPr>
                                <a:rPr lang="pt-BR" b="0" i="1" noProof="0" smtClean="0">
                                  <a:latin typeface="Cambria Math" panose="02040503050406030204" pitchFamily="18" charset="0"/>
                                </a:rPr>
                                <m:t>𝑘</m:t>
                              </m:r>
                              <m:r>
                                <a:rPr lang="pt-BR" b="0" i="1" noProof="0" smtClean="0">
                                  <a:latin typeface="Cambria Math" panose="02040503050406030204" pitchFamily="18" charset="0"/>
                                </a:rPr>
                                <m:t>=1</m:t>
                              </m:r>
                            </m:sub>
                            <m:sup>
                              <m:r>
                                <a:rPr lang="pt-BR" b="0" i="1" noProof="0" smtClean="0">
                                  <a:latin typeface="Cambria Math" panose="02040503050406030204" pitchFamily="18" charset="0"/>
                                </a:rPr>
                                <m:t>𝐾</m:t>
                              </m:r>
                            </m:sup>
                            <m:e>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𝑝</m:t>
                                  </m:r>
                                </m:e>
                                <m:sub>
                                  <m:r>
                                    <a:rPr lang="pt-BR" b="0" i="1" noProof="0" smtClean="0">
                                      <a:latin typeface="Cambria Math" panose="02040503050406030204" pitchFamily="18" charset="0"/>
                                    </a:rPr>
                                    <m:t>1</m:t>
                                  </m:r>
                                  <m:r>
                                    <a:rPr lang="pt-BR" b="0" i="1" noProof="0" smtClean="0">
                                      <a:latin typeface="Cambria Math" panose="02040503050406030204" pitchFamily="18" charset="0"/>
                                    </a:rPr>
                                    <m:t>𝑗</m:t>
                                  </m:r>
                                </m:sub>
                              </m:sSub>
                              <m:r>
                                <a:rPr lang="pt-BR" b="0" i="1" noProof="0" smtClean="0">
                                  <a:latin typeface="Cambria Math" panose="02040503050406030204" pitchFamily="18" charset="0"/>
                                </a:rPr>
                                <m:t>⋅</m:t>
                              </m:r>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𝑝</m:t>
                                  </m:r>
                                </m:e>
                                <m:sub>
                                  <m:r>
                                    <a:rPr lang="pt-BR" b="0" i="1" noProof="0" smtClean="0">
                                      <a:latin typeface="Cambria Math" panose="02040503050406030204" pitchFamily="18" charset="0"/>
                                    </a:rPr>
                                    <m:t>2</m:t>
                                  </m:r>
                                  <m:r>
                                    <a:rPr lang="pt-BR" b="0" i="1" noProof="0" smtClean="0">
                                      <a:latin typeface="Cambria Math" panose="02040503050406030204" pitchFamily="18" charset="0"/>
                                    </a:rPr>
                                    <m:t>𝑘</m:t>
                                  </m:r>
                                </m:sub>
                              </m:sSub>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𝑢</m:t>
                                  </m:r>
                                </m:e>
                                <m:sub>
                                  <m:r>
                                    <a:rPr lang="pt-BR" b="0" i="1" noProof="0" smtClean="0">
                                      <a:latin typeface="Cambria Math" panose="02040503050406030204" pitchFamily="18" charset="0"/>
                                    </a:rPr>
                                    <m:t>1</m:t>
                                  </m:r>
                                </m:sub>
                              </m:sSub>
                              <m:r>
                                <a:rPr lang="pt-BR" b="0" i="1" noProof="0" smtClean="0">
                                  <a:latin typeface="Cambria Math" panose="02040503050406030204" pitchFamily="18" charset="0"/>
                                </a:rPr>
                                <m:t>(</m:t>
                              </m:r>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𝑠</m:t>
                                  </m:r>
                                </m:e>
                                <m:sub>
                                  <m:r>
                                    <a:rPr lang="pt-BR" b="0" i="1" noProof="0" smtClean="0">
                                      <a:latin typeface="Cambria Math" panose="02040503050406030204" pitchFamily="18" charset="0"/>
                                    </a:rPr>
                                    <m:t>1</m:t>
                                  </m:r>
                                  <m:r>
                                    <a:rPr lang="pt-BR" b="0" i="1" noProof="0" smtClean="0">
                                      <a:latin typeface="Cambria Math" panose="02040503050406030204" pitchFamily="18" charset="0"/>
                                    </a:rPr>
                                    <m:t>𝑗</m:t>
                                  </m:r>
                                </m:sub>
                              </m:sSub>
                              <m:r>
                                <a:rPr lang="pt-BR" b="0" i="1" noProof="0" smtClean="0">
                                  <a:latin typeface="Cambria Math" panose="02040503050406030204" pitchFamily="18" charset="0"/>
                                </a:rPr>
                                <m:t>, </m:t>
                              </m:r>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𝑠</m:t>
                                  </m:r>
                                </m:e>
                                <m:sub>
                                  <m:r>
                                    <a:rPr lang="pt-BR" b="0" i="1" noProof="0" smtClean="0">
                                      <a:latin typeface="Cambria Math" panose="02040503050406030204" pitchFamily="18" charset="0"/>
                                    </a:rPr>
                                    <m:t>2</m:t>
                                  </m:r>
                                  <m:r>
                                    <a:rPr lang="pt-BR" b="0" i="1" noProof="0" smtClean="0">
                                      <a:latin typeface="Cambria Math" panose="02040503050406030204" pitchFamily="18" charset="0"/>
                                    </a:rPr>
                                    <m:t>𝑘</m:t>
                                  </m:r>
                                </m:sub>
                              </m:sSub>
                              <m:r>
                                <a:rPr lang="pt-BR" b="0" i="1" noProof="0" smtClean="0">
                                  <a:latin typeface="Cambria Math" panose="02040503050406030204" pitchFamily="18" charset="0"/>
                                </a:rPr>
                                <m:t>)</m:t>
                              </m:r>
                            </m:e>
                          </m:nary>
                        </m:e>
                      </m:nary>
                      <m:r>
                        <a:rPr lang="pt-BR" b="0" i="1" noProof="0" smtClean="0">
                          <a:latin typeface="Cambria Math" panose="02040503050406030204" pitchFamily="18" charset="0"/>
                        </a:rPr>
                        <m:t>    (1.3.3)</m:t>
                      </m:r>
                    </m:oMath>
                  </m:oMathPara>
                </a14:m>
                <a:endParaRPr lang="pt-BR" noProof="0" dirty="0"/>
              </a:p>
              <a:p>
                <a:pPr marL="0" indent="0" algn="ctr">
                  <a:buNone/>
                </a:pPr>
                <a:endParaRPr lang="pt-BR" noProof="0" dirty="0"/>
              </a:p>
              <a:p>
                <a:pPr marL="0" indent="0" algn="just">
                  <a:buNone/>
                </a:pPr>
                <a:r>
                  <a:rPr lang="pt-BR" noProof="0" dirty="0"/>
                  <a:t>onde </a:t>
                </a:r>
                <a14:m>
                  <m:oMath xmlns:m="http://schemas.openxmlformats.org/officeDocument/2006/math">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𝑝</m:t>
                        </m:r>
                      </m:e>
                      <m:sub>
                        <m:r>
                          <a:rPr lang="pt-BR" b="0" i="1" noProof="0" smtClean="0">
                            <a:latin typeface="Cambria Math" panose="02040503050406030204" pitchFamily="18" charset="0"/>
                          </a:rPr>
                          <m:t>1</m:t>
                        </m:r>
                        <m:r>
                          <a:rPr lang="pt-BR" b="0" i="1" noProof="0" smtClean="0">
                            <a:latin typeface="Cambria Math" panose="02040503050406030204" pitchFamily="18" charset="0"/>
                          </a:rPr>
                          <m:t>𝑗</m:t>
                        </m:r>
                      </m:sub>
                    </m:sSub>
                    <m:r>
                      <a:rPr lang="pt-BR" b="0" i="1" noProof="0" smtClean="0">
                        <a:latin typeface="Cambria Math" panose="02040503050406030204" pitchFamily="18" charset="0"/>
                      </a:rPr>
                      <m:t>⋅</m:t>
                    </m:r>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𝑝</m:t>
                        </m:r>
                      </m:e>
                      <m:sub>
                        <m:r>
                          <a:rPr lang="pt-BR" b="0" i="1" noProof="0" smtClean="0">
                            <a:latin typeface="Cambria Math" panose="02040503050406030204" pitchFamily="18" charset="0"/>
                          </a:rPr>
                          <m:t>2</m:t>
                        </m:r>
                        <m:r>
                          <a:rPr lang="pt-BR" b="0" i="1" noProof="0" smtClean="0">
                            <a:latin typeface="Cambria Math" panose="02040503050406030204" pitchFamily="18" charset="0"/>
                          </a:rPr>
                          <m:t>𝑘</m:t>
                        </m:r>
                      </m:sub>
                    </m:sSub>
                  </m:oMath>
                </a14:m>
                <a:r>
                  <a:rPr lang="pt-BR" noProof="0" dirty="0"/>
                  <a:t> é a probabilidade de 1 jogar </a:t>
                </a:r>
                <a14:m>
                  <m:oMath xmlns:m="http://schemas.openxmlformats.org/officeDocument/2006/math">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𝑠</m:t>
                        </m:r>
                      </m:e>
                      <m:sub>
                        <m:r>
                          <a:rPr lang="pt-BR" b="0" i="1" noProof="0" smtClean="0">
                            <a:latin typeface="Cambria Math" panose="02040503050406030204" pitchFamily="18" charset="0"/>
                          </a:rPr>
                          <m:t>1</m:t>
                        </m:r>
                        <m:r>
                          <a:rPr lang="pt-BR" b="0" i="1" noProof="0" smtClean="0">
                            <a:latin typeface="Cambria Math" panose="02040503050406030204" pitchFamily="18" charset="0"/>
                          </a:rPr>
                          <m:t>𝑗</m:t>
                        </m:r>
                      </m:sub>
                    </m:sSub>
                  </m:oMath>
                </a14:m>
                <a:r>
                  <a:rPr lang="pt-BR" noProof="0" dirty="0"/>
                  <a:t> </a:t>
                </a:r>
                <a:r>
                  <a:rPr lang="pt-BR" i="1" u="sng" noProof="0" dirty="0"/>
                  <a:t>e</a:t>
                </a:r>
                <a:r>
                  <a:rPr lang="pt-BR" noProof="0" dirty="0"/>
                  <a:t> 2 jogar </a:t>
                </a:r>
                <a14:m>
                  <m:oMath xmlns:m="http://schemas.openxmlformats.org/officeDocument/2006/math">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𝑠</m:t>
                        </m:r>
                      </m:e>
                      <m:sub>
                        <m:r>
                          <a:rPr lang="pt-BR" b="0" i="1" noProof="0" smtClean="0">
                            <a:latin typeface="Cambria Math" panose="02040503050406030204" pitchFamily="18" charset="0"/>
                          </a:rPr>
                          <m:t>2</m:t>
                        </m:r>
                        <m:r>
                          <a:rPr lang="pt-BR" b="0" i="1" noProof="0" smtClean="0">
                            <a:latin typeface="Cambria Math" panose="02040503050406030204" pitchFamily="18" charset="0"/>
                          </a:rPr>
                          <m:t>𝑘</m:t>
                        </m:r>
                      </m:sub>
                    </m:sSub>
                  </m:oMath>
                </a14:m>
                <a:endParaRPr lang="pt-BR" noProof="0" dirty="0">
                  <a:solidFill>
                    <a:srgbClr val="FF0000"/>
                  </a:solidFill>
                </a:endParaRPr>
              </a:p>
            </p:txBody>
          </p:sp>
        </mc:Choice>
        <mc:Fallback xmlns="">
          <p:sp>
            <p:nvSpPr>
              <p:cNvPr id="3" name="Content Placeholder 2">
                <a:extLst>
                  <a:ext uri="{FF2B5EF4-FFF2-40B4-BE49-F238E27FC236}">
                    <a16:creationId xmlns:a16="http://schemas.microsoft.com/office/drawing/2014/main" id="{B1030F91-B768-4FAA-8F5E-2A54688D9477}"/>
                  </a:ext>
                </a:extLst>
              </p:cNvPr>
              <p:cNvSpPr>
                <a:spLocks noGrp="1" noRot="1" noChangeAspect="1" noMove="1" noResize="1" noEditPoints="1" noAdjustHandles="1" noChangeArrowheads="1" noChangeShapeType="1" noTextEdit="1"/>
              </p:cNvSpPr>
              <p:nvPr>
                <p:ph idx="1"/>
              </p:nvPr>
            </p:nvSpPr>
            <p:spPr>
              <a:blipFill>
                <a:blip r:embed="rId3"/>
                <a:stretch>
                  <a:fillRect l="-1043" t="-2801" b="-980"/>
                </a:stretch>
              </a:blipFill>
            </p:spPr>
            <p:txBody>
              <a:bodyPr/>
              <a:lstStyle/>
              <a:p>
                <a:r>
                  <a:rPr lang="pt-BR">
                    <a:noFill/>
                  </a:rPr>
                  <a:t> </a:t>
                </a:r>
              </a:p>
            </p:txBody>
          </p:sp>
        </mc:Fallback>
      </mc:AlternateContent>
      <p:sp>
        <p:nvSpPr>
          <p:cNvPr id="4" name="Title 1">
            <a:extLst>
              <a:ext uri="{FF2B5EF4-FFF2-40B4-BE49-F238E27FC236}">
                <a16:creationId xmlns:a16="http://schemas.microsoft.com/office/drawing/2014/main" id="{B0C29E7B-37B1-4387-961B-16A6A871231A}"/>
              </a:ext>
            </a:extLst>
          </p:cNvPr>
          <p:cNvSpPr>
            <a:spLocks noGrp="1"/>
          </p:cNvSpPr>
          <p:nvPr>
            <p:ph type="title"/>
          </p:nvPr>
        </p:nvSpPr>
        <p:spPr>
          <a:xfrm>
            <a:off x="838200" y="365125"/>
            <a:ext cx="10515600" cy="1325563"/>
          </a:xfrm>
        </p:spPr>
        <p:txBody>
          <a:bodyPr/>
          <a:lstStyle/>
          <a:p>
            <a:r>
              <a:rPr lang="pt-BR" b="1" noProof="0" dirty="0"/>
              <a:t>Generalização do problema</a:t>
            </a:r>
          </a:p>
        </p:txBody>
      </p:sp>
      <p:sp>
        <p:nvSpPr>
          <p:cNvPr id="2" name="Footer Placeholder 1">
            <a:extLst>
              <a:ext uri="{FF2B5EF4-FFF2-40B4-BE49-F238E27FC236}">
                <a16:creationId xmlns:a16="http://schemas.microsoft.com/office/drawing/2014/main" id="{F2953AF2-6970-4E11-82D4-2A9DF685AE6C}"/>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83D9820F-AF89-4835-B4FA-67F120520678}"/>
              </a:ext>
            </a:extLst>
          </p:cNvPr>
          <p:cNvSpPr>
            <a:spLocks noGrp="1"/>
          </p:cNvSpPr>
          <p:nvPr>
            <p:ph type="sldNum" sz="quarter" idx="12"/>
          </p:nvPr>
        </p:nvSpPr>
        <p:spPr/>
        <p:txBody>
          <a:bodyPr/>
          <a:lstStyle/>
          <a:p>
            <a:fld id="{AF67EEE8-F201-4410-BA13-233EFB93B646}" type="slidenum">
              <a:rPr lang="pt-BR" smtClean="0"/>
              <a:t>40</a:t>
            </a:fld>
            <a:endParaRPr lang="pt-BR"/>
          </a:p>
        </p:txBody>
      </p:sp>
    </p:spTree>
    <p:extLst>
      <p:ext uri="{BB962C8B-B14F-4D97-AF65-F5344CB8AC3E}">
        <p14:creationId xmlns:p14="http://schemas.microsoft.com/office/powerpoint/2010/main" val="14140990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1030F91-B768-4FAA-8F5E-2A54688D9477}"/>
                  </a:ext>
                </a:extLst>
              </p:cNvPr>
              <p:cNvSpPr>
                <a:spLocks noGrp="1"/>
              </p:cNvSpPr>
              <p:nvPr>
                <p:ph idx="1"/>
              </p:nvPr>
            </p:nvSpPr>
            <p:spPr/>
            <p:txBody>
              <a:bodyPr>
                <a:normAutofit fontScale="92500" lnSpcReduction="20000"/>
              </a:bodyPr>
              <a:lstStyle/>
              <a:p>
                <a:pPr marL="0" indent="0">
                  <a:buNone/>
                </a:pPr>
                <a:r>
                  <a:rPr lang="pt-BR" noProof="0" dirty="0">
                    <a:solidFill>
                      <a:schemeClr val="bg1">
                        <a:lumMod val="50000"/>
                      </a:schemeClr>
                    </a:solidFill>
                  </a:rPr>
                  <a:t>E o payoff esperado de </a:t>
                </a:r>
                <a14:m>
                  <m:oMath xmlns:m="http://schemas.openxmlformats.org/officeDocument/2006/math">
                    <m:r>
                      <a:rPr lang="pt-BR" i="1" noProof="0" smtClean="0">
                        <a:solidFill>
                          <a:schemeClr val="bg1">
                            <a:lumMod val="50000"/>
                          </a:schemeClr>
                        </a:solidFill>
                        <a:latin typeface="Cambria Math" panose="02040503050406030204" pitchFamily="18" charset="0"/>
                      </a:rPr>
                      <m:t>1</m:t>
                    </m:r>
                  </m:oMath>
                </a14:m>
                <a:r>
                  <a:rPr lang="pt-BR" noProof="0" dirty="0">
                    <a:solidFill>
                      <a:schemeClr val="bg1">
                        <a:lumMod val="50000"/>
                      </a:schemeClr>
                    </a:solidFill>
                  </a:rPr>
                  <a:t> por jogar a estratégia mista </a:t>
                </a:r>
                <a14:m>
                  <m:oMath xmlns:m="http://schemas.openxmlformats.org/officeDocument/2006/math">
                    <m:sSub>
                      <m:sSubPr>
                        <m:ctrlPr>
                          <a:rPr lang="pt-BR" b="0" i="1" noProof="0" smtClean="0">
                            <a:solidFill>
                              <a:schemeClr val="bg1">
                                <a:lumMod val="50000"/>
                              </a:schemeClr>
                            </a:solidFill>
                            <a:latin typeface="Cambria Math" panose="02040503050406030204" pitchFamily="18" charset="0"/>
                          </a:rPr>
                        </m:ctrlPr>
                      </m:sSubPr>
                      <m:e>
                        <m:r>
                          <a:rPr lang="pt-BR" b="0" i="1" noProof="0" smtClean="0">
                            <a:solidFill>
                              <a:schemeClr val="bg1">
                                <a:lumMod val="50000"/>
                              </a:schemeClr>
                            </a:solidFill>
                            <a:latin typeface="Cambria Math" panose="02040503050406030204" pitchFamily="18" charset="0"/>
                          </a:rPr>
                          <m:t>𝑝</m:t>
                        </m:r>
                      </m:e>
                      <m:sub>
                        <m:r>
                          <a:rPr lang="pt-BR" b="0" i="1" noProof="0" smtClean="0">
                            <a:solidFill>
                              <a:schemeClr val="bg1">
                                <a:lumMod val="50000"/>
                              </a:schemeClr>
                            </a:solidFill>
                            <a:latin typeface="Cambria Math" panose="02040503050406030204" pitchFamily="18" charset="0"/>
                          </a:rPr>
                          <m:t>1</m:t>
                        </m:r>
                      </m:sub>
                    </m:sSub>
                    <m:r>
                      <a:rPr lang="pt-BR" b="0" i="1" noProof="0" smtClean="0">
                        <a:solidFill>
                          <a:schemeClr val="bg1">
                            <a:lumMod val="50000"/>
                          </a:schemeClr>
                        </a:solidFill>
                        <a:latin typeface="Cambria Math" panose="02040503050406030204" pitchFamily="18" charset="0"/>
                      </a:rPr>
                      <m:t>=</m:t>
                    </m:r>
                    <m:d>
                      <m:dPr>
                        <m:ctrlPr>
                          <a:rPr lang="pt-BR" b="0" i="1" noProof="0" smtClean="0">
                            <a:solidFill>
                              <a:schemeClr val="bg1">
                                <a:lumMod val="50000"/>
                              </a:schemeClr>
                            </a:solidFill>
                            <a:latin typeface="Cambria Math" panose="02040503050406030204" pitchFamily="18" charset="0"/>
                          </a:rPr>
                        </m:ctrlPr>
                      </m:dPr>
                      <m:e>
                        <m:sSub>
                          <m:sSubPr>
                            <m:ctrlPr>
                              <a:rPr lang="pt-BR" b="0" i="1" noProof="0" smtClean="0">
                                <a:solidFill>
                                  <a:schemeClr val="bg1">
                                    <a:lumMod val="50000"/>
                                  </a:schemeClr>
                                </a:solidFill>
                                <a:latin typeface="Cambria Math" panose="02040503050406030204" pitchFamily="18" charset="0"/>
                              </a:rPr>
                            </m:ctrlPr>
                          </m:sSubPr>
                          <m:e>
                            <m:r>
                              <a:rPr lang="pt-BR" b="0" i="1" noProof="0" smtClean="0">
                                <a:solidFill>
                                  <a:schemeClr val="bg1">
                                    <a:lumMod val="50000"/>
                                  </a:schemeClr>
                                </a:solidFill>
                                <a:latin typeface="Cambria Math" panose="02040503050406030204" pitchFamily="18" charset="0"/>
                              </a:rPr>
                              <m:t>𝑝</m:t>
                            </m:r>
                          </m:e>
                          <m:sub>
                            <m:r>
                              <a:rPr lang="pt-BR" b="0" i="1" noProof="0" smtClean="0">
                                <a:solidFill>
                                  <a:schemeClr val="bg1">
                                    <a:lumMod val="50000"/>
                                  </a:schemeClr>
                                </a:solidFill>
                                <a:latin typeface="Cambria Math" panose="02040503050406030204" pitchFamily="18" charset="0"/>
                              </a:rPr>
                              <m:t>11</m:t>
                            </m:r>
                          </m:sub>
                        </m:sSub>
                        <m:r>
                          <a:rPr lang="pt-BR" b="0" i="1" noProof="0" smtClean="0">
                            <a:solidFill>
                              <a:schemeClr val="bg1">
                                <a:lumMod val="50000"/>
                              </a:schemeClr>
                            </a:solidFill>
                            <a:latin typeface="Cambria Math" panose="02040503050406030204" pitchFamily="18" charset="0"/>
                          </a:rPr>
                          <m:t>,…,</m:t>
                        </m:r>
                        <m:sSub>
                          <m:sSubPr>
                            <m:ctrlPr>
                              <a:rPr lang="pt-BR" b="0" i="1" noProof="0" smtClean="0">
                                <a:solidFill>
                                  <a:schemeClr val="bg1">
                                    <a:lumMod val="50000"/>
                                  </a:schemeClr>
                                </a:solidFill>
                                <a:latin typeface="Cambria Math" panose="02040503050406030204" pitchFamily="18" charset="0"/>
                              </a:rPr>
                            </m:ctrlPr>
                          </m:sSubPr>
                          <m:e>
                            <m:r>
                              <a:rPr lang="pt-BR" b="0" i="1" noProof="0" smtClean="0">
                                <a:solidFill>
                                  <a:schemeClr val="bg1">
                                    <a:lumMod val="50000"/>
                                  </a:schemeClr>
                                </a:solidFill>
                                <a:latin typeface="Cambria Math" panose="02040503050406030204" pitchFamily="18" charset="0"/>
                              </a:rPr>
                              <m:t>𝑝</m:t>
                            </m:r>
                          </m:e>
                          <m:sub>
                            <m:r>
                              <a:rPr lang="pt-BR" b="0" i="1" noProof="0" smtClean="0">
                                <a:solidFill>
                                  <a:schemeClr val="bg1">
                                    <a:lumMod val="50000"/>
                                  </a:schemeClr>
                                </a:solidFill>
                                <a:latin typeface="Cambria Math" panose="02040503050406030204" pitchFamily="18" charset="0"/>
                              </a:rPr>
                              <m:t>1</m:t>
                            </m:r>
                            <m:r>
                              <a:rPr lang="pt-BR" b="0" i="1" noProof="0" smtClean="0">
                                <a:solidFill>
                                  <a:schemeClr val="bg1">
                                    <a:lumMod val="50000"/>
                                  </a:schemeClr>
                                </a:solidFill>
                                <a:latin typeface="Cambria Math" panose="02040503050406030204" pitchFamily="18" charset="0"/>
                              </a:rPr>
                              <m:t>𝐽</m:t>
                            </m:r>
                          </m:sub>
                        </m:sSub>
                      </m:e>
                    </m:d>
                  </m:oMath>
                </a14:m>
                <a:r>
                  <a:rPr lang="pt-BR" noProof="0" dirty="0">
                    <a:solidFill>
                      <a:schemeClr val="bg1">
                        <a:lumMod val="50000"/>
                      </a:schemeClr>
                    </a:solidFill>
                  </a:rPr>
                  <a:t> é</a:t>
                </a:r>
              </a:p>
              <a:p>
                <a:endParaRPr lang="pt-BR" noProof="0" dirty="0"/>
              </a:p>
              <a:p>
                <a:pPr marL="0" indent="0" algn="ctr">
                  <a:buNone/>
                </a:pPr>
                <a14:m>
                  <m:oMathPara xmlns:m="http://schemas.openxmlformats.org/officeDocument/2006/math">
                    <m:oMathParaPr>
                      <m:jc m:val="centerGroup"/>
                    </m:oMathParaPr>
                    <m:oMath xmlns:m="http://schemas.openxmlformats.org/officeDocument/2006/math">
                      <m:sSub>
                        <m:sSubPr>
                          <m:ctrlPr>
                            <a:rPr lang="pt-BR" b="0" i="1" noProof="0" smtClean="0">
                              <a:solidFill>
                                <a:schemeClr val="bg1">
                                  <a:lumMod val="50000"/>
                                </a:schemeClr>
                              </a:solidFill>
                              <a:latin typeface="Cambria Math" panose="02040503050406030204" pitchFamily="18" charset="0"/>
                            </a:rPr>
                          </m:ctrlPr>
                        </m:sSubPr>
                        <m:e>
                          <m:r>
                            <a:rPr lang="pt-BR" b="0" i="1" noProof="0" smtClean="0">
                              <a:solidFill>
                                <a:schemeClr val="bg1">
                                  <a:lumMod val="50000"/>
                                </a:schemeClr>
                              </a:solidFill>
                              <a:latin typeface="Cambria Math" panose="02040503050406030204" pitchFamily="18" charset="0"/>
                            </a:rPr>
                            <m:t>𝑣</m:t>
                          </m:r>
                        </m:e>
                        <m:sub>
                          <m:r>
                            <a:rPr lang="pt-BR" b="0" i="1" noProof="0" smtClean="0">
                              <a:solidFill>
                                <a:schemeClr val="bg1">
                                  <a:lumMod val="50000"/>
                                </a:schemeClr>
                              </a:solidFill>
                              <a:latin typeface="Cambria Math" panose="02040503050406030204" pitchFamily="18" charset="0"/>
                            </a:rPr>
                            <m:t>1</m:t>
                          </m:r>
                          <m:d>
                            <m:dPr>
                              <m:ctrlPr>
                                <a:rPr lang="pt-BR" b="0" i="1" noProof="0" smtClean="0">
                                  <a:solidFill>
                                    <a:schemeClr val="bg1">
                                      <a:lumMod val="50000"/>
                                    </a:schemeClr>
                                  </a:solidFill>
                                  <a:latin typeface="Cambria Math" panose="02040503050406030204" pitchFamily="18" charset="0"/>
                                </a:rPr>
                              </m:ctrlPr>
                            </m:dPr>
                            <m:e>
                              <m:sSub>
                                <m:sSubPr>
                                  <m:ctrlPr>
                                    <a:rPr lang="pt-BR" b="0" i="1" noProof="0" smtClean="0">
                                      <a:solidFill>
                                        <a:schemeClr val="bg1">
                                          <a:lumMod val="50000"/>
                                        </a:schemeClr>
                                      </a:solidFill>
                                      <a:latin typeface="Cambria Math" panose="02040503050406030204" pitchFamily="18" charset="0"/>
                                    </a:rPr>
                                  </m:ctrlPr>
                                </m:sSubPr>
                                <m:e>
                                  <m:r>
                                    <a:rPr lang="pt-BR" b="0" i="1" noProof="0" smtClean="0">
                                      <a:solidFill>
                                        <a:schemeClr val="bg1">
                                          <a:lumMod val="50000"/>
                                        </a:schemeClr>
                                      </a:solidFill>
                                      <a:latin typeface="Cambria Math" panose="02040503050406030204" pitchFamily="18" charset="0"/>
                                    </a:rPr>
                                    <m:t>𝑝</m:t>
                                  </m:r>
                                </m:e>
                                <m:sub>
                                  <m:r>
                                    <a:rPr lang="pt-BR" b="0" i="1" noProof="0" smtClean="0">
                                      <a:solidFill>
                                        <a:schemeClr val="bg1">
                                          <a:lumMod val="50000"/>
                                        </a:schemeClr>
                                      </a:solidFill>
                                      <a:latin typeface="Cambria Math" panose="02040503050406030204" pitchFamily="18" charset="0"/>
                                    </a:rPr>
                                    <m:t>1</m:t>
                                  </m:r>
                                </m:sub>
                              </m:sSub>
                              <m:r>
                                <a:rPr lang="pt-BR" b="0" i="1" noProof="0" smtClean="0">
                                  <a:solidFill>
                                    <a:schemeClr val="bg1">
                                      <a:lumMod val="50000"/>
                                    </a:schemeClr>
                                  </a:solidFill>
                                  <a:latin typeface="Cambria Math" panose="02040503050406030204" pitchFamily="18" charset="0"/>
                                </a:rPr>
                                <m:t>,</m:t>
                              </m:r>
                              <m:sSub>
                                <m:sSubPr>
                                  <m:ctrlPr>
                                    <a:rPr lang="pt-BR" b="0" i="1" noProof="0" smtClean="0">
                                      <a:solidFill>
                                        <a:schemeClr val="bg1">
                                          <a:lumMod val="50000"/>
                                        </a:schemeClr>
                                      </a:solidFill>
                                      <a:latin typeface="Cambria Math" panose="02040503050406030204" pitchFamily="18" charset="0"/>
                                    </a:rPr>
                                  </m:ctrlPr>
                                </m:sSubPr>
                                <m:e>
                                  <m:r>
                                    <a:rPr lang="pt-BR" b="0" i="1" noProof="0" smtClean="0">
                                      <a:solidFill>
                                        <a:schemeClr val="bg1">
                                          <a:lumMod val="50000"/>
                                        </a:schemeClr>
                                      </a:solidFill>
                                      <a:latin typeface="Cambria Math" panose="02040503050406030204" pitchFamily="18" charset="0"/>
                                    </a:rPr>
                                    <m:t>𝑝</m:t>
                                  </m:r>
                                </m:e>
                                <m:sub>
                                  <m:r>
                                    <a:rPr lang="pt-BR" b="0" i="1" noProof="0" smtClean="0">
                                      <a:solidFill>
                                        <a:schemeClr val="bg1">
                                          <a:lumMod val="50000"/>
                                        </a:schemeClr>
                                      </a:solidFill>
                                      <a:latin typeface="Cambria Math" panose="02040503050406030204" pitchFamily="18" charset="0"/>
                                    </a:rPr>
                                    <m:t>2</m:t>
                                  </m:r>
                                </m:sub>
                              </m:sSub>
                            </m:e>
                          </m:d>
                        </m:sub>
                      </m:sSub>
                      <m:r>
                        <a:rPr lang="pt-BR" b="0" i="1" noProof="0" smtClean="0">
                          <a:solidFill>
                            <a:schemeClr val="bg1">
                              <a:lumMod val="50000"/>
                            </a:schemeClr>
                          </a:solidFill>
                          <a:latin typeface="Cambria Math" panose="02040503050406030204" pitchFamily="18" charset="0"/>
                        </a:rPr>
                        <m:t>=</m:t>
                      </m:r>
                      <m:nary>
                        <m:naryPr>
                          <m:chr m:val="∑"/>
                          <m:ctrlPr>
                            <a:rPr lang="pt-BR" b="0" i="1" noProof="0" smtClean="0">
                              <a:solidFill>
                                <a:schemeClr val="bg1">
                                  <a:lumMod val="50000"/>
                                </a:schemeClr>
                              </a:solidFill>
                              <a:latin typeface="Cambria Math" panose="02040503050406030204" pitchFamily="18" charset="0"/>
                            </a:rPr>
                          </m:ctrlPr>
                        </m:naryPr>
                        <m:sub>
                          <m:r>
                            <m:rPr>
                              <m:brk m:alnAt="23"/>
                            </m:rPr>
                            <a:rPr lang="pt-BR" b="0" i="1" noProof="0" smtClean="0">
                              <a:solidFill>
                                <a:schemeClr val="bg1">
                                  <a:lumMod val="50000"/>
                                </a:schemeClr>
                              </a:solidFill>
                              <a:latin typeface="Cambria Math" panose="02040503050406030204" pitchFamily="18" charset="0"/>
                            </a:rPr>
                            <m:t>𝑗</m:t>
                          </m:r>
                          <m:r>
                            <a:rPr lang="pt-BR" b="0" i="1" noProof="0" smtClean="0">
                              <a:solidFill>
                                <a:schemeClr val="bg1">
                                  <a:lumMod val="50000"/>
                                </a:schemeClr>
                              </a:solidFill>
                              <a:latin typeface="Cambria Math" panose="02040503050406030204" pitchFamily="18" charset="0"/>
                            </a:rPr>
                            <m:t>=1</m:t>
                          </m:r>
                        </m:sub>
                        <m:sup>
                          <m:r>
                            <a:rPr lang="pt-BR" b="0" i="1" noProof="0" smtClean="0">
                              <a:solidFill>
                                <a:schemeClr val="bg1">
                                  <a:lumMod val="50000"/>
                                </a:schemeClr>
                              </a:solidFill>
                              <a:latin typeface="Cambria Math" panose="02040503050406030204" pitchFamily="18" charset="0"/>
                            </a:rPr>
                            <m:t>𝐽</m:t>
                          </m:r>
                        </m:sup>
                        <m:e>
                          <m:sSub>
                            <m:sSubPr>
                              <m:ctrlPr>
                                <a:rPr lang="pt-BR" b="0" i="1" noProof="0" smtClean="0">
                                  <a:solidFill>
                                    <a:schemeClr val="bg1">
                                      <a:lumMod val="50000"/>
                                    </a:schemeClr>
                                  </a:solidFill>
                                  <a:latin typeface="Cambria Math" panose="02040503050406030204" pitchFamily="18" charset="0"/>
                                </a:rPr>
                              </m:ctrlPr>
                            </m:sSubPr>
                            <m:e>
                              <m:r>
                                <a:rPr lang="pt-BR" b="0" i="1" noProof="0" smtClean="0">
                                  <a:solidFill>
                                    <a:schemeClr val="bg1">
                                      <a:lumMod val="50000"/>
                                    </a:schemeClr>
                                  </a:solidFill>
                                  <a:latin typeface="Cambria Math" panose="02040503050406030204" pitchFamily="18" charset="0"/>
                                </a:rPr>
                                <m:t>𝑝</m:t>
                              </m:r>
                            </m:e>
                            <m:sub>
                              <m:r>
                                <a:rPr lang="pt-BR" b="0" i="1" noProof="0" smtClean="0">
                                  <a:solidFill>
                                    <a:schemeClr val="bg1">
                                      <a:lumMod val="50000"/>
                                    </a:schemeClr>
                                  </a:solidFill>
                                  <a:latin typeface="Cambria Math" panose="02040503050406030204" pitchFamily="18" charset="0"/>
                                </a:rPr>
                                <m:t>1</m:t>
                              </m:r>
                              <m:r>
                                <a:rPr lang="pt-BR" b="0" i="1" noProof="0" smtClean="0">
                                  <a:solidFill>
                                    <a:schemeClr val="bg1">
                                      <a:lumMod val="50000"/>
                                    </a:schemeClr>
                                  </a:solidFill>
                                  <a:latin typeface="Cambria Math" panose="02040503050406030204" pitchFamily="18" charset="0"/>
                                </a:rPr>
                                <m:t>𝑗</m:t>
                              </m:r>
                            </m:sub>
                          </m:sSub>
                        </m:e>
                      </m:nary>
                      <m:d>
                        <m:dPr>
                          <m:begChr m:val="["/>
                          <m:endChr m:val="]"/>
                          <m:ctrlPr>
                            <a:rPr lang="pt-BR" b="0" i="1" noProof="0" smtClean="0">
                              <a:solidFill>
                                <a:schemeClr val="bg1">
                                  <a:lumMod val="50000"/>
                                </a:schemeClr>
                              </a:solidFill>
                              <a:latin typeface="Cambria Math" panose="02040503050406030204" pitchFamily="18" charset="0"/>
                            </a:rPr>
                          </m:ctrlPr>
                        </m:dPr>
                        <m:e>
                          <m:nary>
                            <m:naryPr>
                              <m:chr m:val="∑"/>
                              <m:ctrlPr>
                                <a:rPr lang="pt-BR" b="0" i="1" noProof="0" smtClean="0">
                                  <a:solidFill>
                                    <a:schemeClr val="bg1">
                                      <a:lumMod val="50000"/>
                                    </a:schemeClr>
                                  </a:solidFill>
                                  <a:latin typeface="Cambria Math" panose="02040503050406030204" pitchFamily="18" charset="0"/>
                                </a:rPr>
                              </m:ctrlPr>
                            </m:naryPr>
                            <m:sub>
                              <m:r>
                                <m:rPr>
                                  <m:brk m:alnAt="23"/>
                                </m:rPr>
                                <a:rPr lang="pt-BR" b="0" i="1" noProof="0" smtClean="0">
                                  <a:solidFill>
                                    <a:schemeClr val="bg1">
                                      <a:lumMod val="50000"/>
                                    </a:schemeClr>
                                  </a:solidFill>
                                  <a:latin typeface="Cambria Math" panose="02040503050406030204" pitchFamily="18" charset="0"/>
                                </a:rPr>
                                <m:t>𝑘</m:t>
                              </m:r>
                              <m:r>
                                <a:rPr lang="pt-BR" b="0" i="1" noProof="0" smtClean="0">
                                  <a:solidFill>
                                    <a:schemeClr val="bg1">
                                      <a:lumMod val="50000"/>
                                    </a:schemeClr>
                                  </a:solidFill>
                                  <a:latin typeface="Cambria Math" panose="02040503050406030204" pitchFamily="18" charset="0"/>
                                </a:rPr>
                                <m:t>=1</m:t>
                              </m:r>
                            </m:sub>
                            <m:sup>
                              <m:r>
                                <a:rPr lang="pt-BR" b="0" i="1" noProof="0" smtClean="0">
                                  <a:solidFill>
                                    <a:schemeClr val="bg1">
                                      <a:lumMod val="50000"/>
                                    </a:schemeClr>
                                  </a:solidFill>
                                  <a:latin typeface="Cambria Math" panose="02040503050406030204" pitchFamily="18" charset="0"/>
                                </a:rPr>
                                <m:t>𝐾</m:t>
                              </m:r>
                            </m:sup>
                            <m:e>
                              <m:sSub>
                                <m:sSubPr>
                                  <m:ctrlPr>
                                    <a:rPr lang="pt-BR" b="0" i="1" noProof="0" smtClean="0">
                                      <a:solidFill>
                                        <a:schemeClr val="bg1">
                                          <a:lumMod val="50000"/>
                                        </a:schemeClr>
                                      </a:solidFill>
                                      <a:latin typeface="Cambria Math" panose="02040503050406030204" pitchFamily="18" charset="0"/>
                                    </a:rPr>
                                  </m:ctrlPr>
                                </m:sSubPr>
                                <m:e>
                                  <m:r>
                                    <a:rPr lang="pt-BR" b="0" i="1" noProof="0" smtClean="0">
                                      <a:solidFill>
                                        <a:schemeClr val="bg1">
                                          <a:lumMod val="50000"/>
                                        </a:schemeClr>
                                      </a:solidFill>
                                      <a:latin typeface="Cambria Math" panose="02040503050406030204" pitchFamily="18" charset="0"/>
                                    </a:rPr>
                                    <m:t>𝑝</m:t>
                                  </m:r>
                                </m:e>
                                <m:sub>
                                  <m:r>
                                    <a:rPr lang="pt-BR" b="0" i="1" noProof="0" smtClean="0">
                                      <a:solidFill>
                                        <a:schemeClr val="bg1">
                                          <a:lumMod val="50000"/>
                                        </a:schemeClr>
                                      </a:solidFill>
                                      <a:latin typeface="Cambria Math" panose="02040503050406030204" pitchFamily="18" charset="0"/>
                                    </a:rPr>
                                    <m:t>2</m:t>
                                  </m:r>
                                  <m:r>
                                    <a:rPr lang="pt-BR" b="0" i="1" noProof="0" smtClean="0">
                                      <a:solidFill>
                                        <a:schemeClr val="bg1">
                                          <a:lumMod val="50000"/>
                                        </a:schemeClr>
                                      </a:solidFill>
                                      <a:latin typeface="Cambria Math" panose="02040503050406030204" pitchFamily="18" charset="0"/>
                                    </a:rPr>
                                    <m:t>𝑘</m:t>
                                  </m:r>
                                </m:sub>
                              </m:sSub>
                              <m:sSub>
                                <m:sSubPr>
                                  <m:ctrlPr>
                                    <a:rPr lang="pt-BR" b="0" i="1" noProof="0" smtClean="0">
                                      <a:solidFill>
                                        <a:schemeClr val="bg1">
                                          <a:lumMod val="50000"/>
                                        </a:schemeClr>
                                      </a:solidFill>
                                      <a:latin typeface="Cambria Math" panose="02040503050406030204" pitchFamily="18" charset="0"/>
                                    </a:rPr>
                                  </m:ctrlPr>
                                </m:sSubPr>
                                <m:e>
                                  <m:r>
                                    <a:rPr lang="pt-BR" b="0" i="1" noProof="0" smtClean="0">
                                      <a:solidFill>
                                        <a:schemeClr val="bg1">
                                          <a:lumMod val="50000"/>
                                        </a:schemeClr>
                                      </a:solidFill>
                                      <a:latin typeface="Cambria Math" panose="02040503050406030204" pitchFamily="18" charset="0"/>
                                    </a:rPr>
                                    <m:t>𝑢</m:t>
                                  </m:r>
                                </m:e>
                                <m:sub>
                                  <m:r>
                                    <a:rPr lang="pt-BR" b="0" i="1" noProof="0" smtClean="0">
                                      <a:solidFill>
                                        <a:schemeClr val="bg1">
                                          <a:lumMod val="50000"/>
                                        </a:schemeClr>
                                      </a:solidFill>
                                      <a:latin typeface="Cambria Math" panose="02040503050406030204" pitchFamily="18" charset="0"/>
                                    </a:rPr>
                                    <m:t>1</m:t>
                                  </m:r>
                                </m:sub>
                              </m:sSub>
                              <m:r>
                                <a:rPr lang="pt-BR" b="0" i="1" noProof="0" smtClean="0">
                                  <a:solidFill>
                                    <a:schemeClr val="bg1">
                                      <a:lumMod val="50000"/>
                                    </a:schemeClr>
                                  </a:solidFill>
                                  <a:latin typeface="Cambria Math" panose="02040503050406030204" pitchFamily="18" charset="0"/>
                                </a:rPr>
                                <m:t>(</m:t>
                              </m:r>
                              <m:sSub>
                                <m:sSubPr>
                                  <m:ctrlPr>
                                    <a:rPr lang="pt-BR" b="0" i="1" noProof="0" smtClean="0">
                                      <a:solidFill>
                                        <a:schemeClr val="bg1">
                                          <a:lumMod val="50000"/>
                                        </a:schemeClr>
                                      </a:solidFill>
                                      <a:latin typeface="Cambria Math" panose="02040503050406030204" pitchFamily="18" charset="0"/>
                                    </a:rPr>
                                  </m:ctrlPr>
                                </m:sSubPr>
                                <m:e>
                                  <m:r>
                                    <a:rPr lang="pt-BR" b="0" i="1" noProof="0" smtClean="0">
                                      <a:solidFill>
                                        <a:schemeClr val="bg1">
                                          <a:lumMod val="50000"/>
                                        </a:schemeClr>
                                      </a:solidFill>
                                      <a:latin typeface="Cambria Math" panose="02040503050406030204" pitchFamily="18" charset="0"/>
                                    </a:rPr>
                                    <m:t>𝑠</m:t>
                                  </m:r>
                                </m:e>
                                <m:sub>
                                  <m:r>
                                    <a:rPr lang="pt-BR" b="0" i="1" noProof="0" smtClean="0">
                                      <a:solidFill>
                                        <a:schemeClr val="bg1">
                                          <a:lumMod val="50000"/>
                                        </a:schemeClr>
                                      </a:solidFill>
                                      <a:latin typeface="Cambria Math" panose="02040503050406030204" pitchFamily="18" charset="0"/>
                                    </a:rPr>
                                    <m:t>1</m:t>
                                  </m:r>
                                  <m:r>
                                    <a:rPr lang="pt-BR" b="0" i="1" noProof="0" smtClean="0">
                                      <a:solidFill>
                                        <a:schemeClr val="bg1">
                                          <a:lumMod val="50000"/>
                                        </a:schemeClr>
                                      </a:solidFill>
                                      <a:latin typeface="Cambria Math" panose="02040503050406030204" pitchFamily="18" charset="0"/>
                                    </a:rPr>
                                    <m:t>𝑗</m:t>
                                  </m:r>
                                </m:sub>
                              </m:sSub>
                              <m:r>
                                <a:rPr lang="pt-BR" b="0" i="1" noProof="0" smtClean="0">
                                  <a:solidFill>
                                    <a:schemeClr val="bg1">
                                      <a:lumMod val="50000"/>
                                    </a:schemeClr>
                                  </a:solidFill>
                                  <a:latin typeface="Cambria Math" panose="02040503050406030204" pitchFamily="18" charset="0"/>
                                </a:rPr>
                                <m:t>, </m:t>
                              </m:r>
                              <m:sSub>
                                <m:sSubPr>
                                  <m:ctrlPr>
                                    <a:rPr lang="pt-BR" b="0" i="1" noProof="0" smtClean="0">
                                      <a:solidFill>
                                        <a:schemeClr val="bg1">
                                          <a:lumMod val="50000"/>
                                        </a:schemeClr>
                                      </a:solidFill>
                                      <a:latin typeface="Cambria Math" panose="02040503050406030204" pitchFamily="18" charset="0"/>
                                    </a:rPr>
                                  </m:ctrlPr>
                                </m:sSubPr>
                                <m:e>
                                  <m:r>
                                    <a:rPr lang="pt-BR" b="0" i="1" noProof="0" smtClean="0">
                                      <a:solidFill>
                                        <a:schemeClr val="bg1">
                                          <a:lumMod val="50000"/>
                                        </a:schemeClr>
                                      </a:solidFill>
                                      <a:latin typeface="Cambria Math" panose="02040503050406030204" pitchFamily="18" charset="0"/>
                                    </a:rPr>
                                    <m:t>𝑠</m:t>
                                  </m:r>
                                </m:e>
                                <m:sub>
                                  <m:r>
                                    <a:rPr lang="pt-BR" b="0" i="1" noProof="0" smtClean="0">
                                      <a:solidFill>
                                        <a:schemeClr val="bg1">
                                          <a:lumMod val="50000"/>
                                        </a:schemeClr>
                                      </a:solidFill>
                                      <a:latin typeface="Cambria Math" panose="02040503050406030204" pitchFamily="18" charset="0"/>
                                    </a:rPr>
                                    <m:t>2</m:t>
                                  </m:r>
                                  <m:r>
                                    <a:rPr lang="pt-BR" b="0" i="1" noProof="0" smtClean="0">
                                      <a:solidFill>
                                        <a:schemeClr val="bg1">
                                          <a:lumMod val="50000"/>
                                        </a:schemeClr>
                                      </a:solidFill>
                                      <a:latin typeface="Cambria Math" panose="02040503050406030204" pitchFamily="18" charset="0"/>
                                    </a:rPr>
                                    <m:t>𝑘</m:t>
                                  </m:r>
                                </m:sub>
                              </m:sSub>
                              <m:r>
                                <a:rPr lang="pt-BR" b="0" i="1" noProof="0" smtClean="0">
                                  <a:solidFill>
                                    <a:schemeClr val="bg1">
                                      <a:lumMod val="50000"/>
                                    </a:schemeClr>
                                  </a:solidFill>
                                  <a:latin typeface="Cambria Math" panose="02040503050406030204" pitchFamily="18" charset="0"/>
                                </a:rPr>
                                <m:t>)</m:t>
                              </m:r>
                            </m:e>
                          </m:nary>
                        </m:e>
                      </m:d>
                    </m:oMath>
                  </m:oMathPara>
                </a14:m>
                <a:endParaRPr lang="pt-BR" b="0" noProof="0" dirty="0"/>
              </a:p>
              <a:p>
                <a:pPr marL="0" indent="0" algn="ctr">
                  <a:buNone/>
                </a:pPr>
                <a:endParaRPr lang="pt-BR" b="0" noProof="0" dirty="0"/>
              </a:p>
              <a:p>
                <a:pPr marL="0" indent="0" algn="ctr">
                  <a:buNone/>
                </a:pPr>
                <a14:m>
                  <m:oMathPara xmlns:m="http://schemas.openxmlformats.org/officeDocument/2006/math">
                    <m:oMathParaPr>
                      <m:jc m:val="centerGroup"/>
                    </m:oMathParaPr>
                    <m:oMath xmlns:m="http://schemas.openxmlformats.org/officeDocument/2006/math">
                      <m:r>
                        <a:rPr lang="pt-BR" b="0" i="1" noProof="0" smtClean="0">
                          <a:solidFill>
                            <a:schemeClr val="bg1">
                              <a:lumMod val="50000"/>
                            </a:schemeClr>
                          </a:solidFill>
                          <a:latin typeface="Cambria Math" panose="02040503050406030204" pitchFamily="18" charset="0"/>
                        </a:rPr>
                        <m:t>=</m:t>
                      </m:r>
                      <m:nary>
                        <m:naryPr>
                          <m:chr m:val="∑"/>
                          <m:ctrlPr>
                            <a:rPr lang="pt-BR" b="0" i="1" noProof="0" smtClean="0">
                              <a:solidFill>
                                <a:schemeClr val="bg1">
                                  <a:lumMod val="50000"/>
                                </a:schemeClr>
                              </a:solidFill>
                              <a:latin typeface="Cambria Math" panose="02040503050406030204" pitchFamily="18" charset="0"/>
                            </a:rPr>
                          </m:ctrlPr>
                        </m:naryPr>
                        <m:sub>
                          <m:r>
                            <m:rPr>
                              <m:brk m:alnAt="23"/>
                            </m:rPr>
                            <a:rPr lang="pt-BR" b="0" i="1" noProof="0" smtClean="0">
                              <a:solidFill>
                                <a:schemeClr val="bg1">
                                  <a:lumMod val="50000"/>
                                </a:schemeClr>
                              </a:solidFill>
                              <a:latin typeface="Cambria Math" panose="02040503050406030204" pitchFamily="18" charset="0"/>
                            </a:rPr>
                            <m:t>𝑗</m:t>
                          </m:r>
                          <m:r>
                            <a:rPr lang="pt-BR" b="0" i="1" noProof="0" smtClean="0">
                              <a:solidFill>
                                <a:schemeClr val="bg1">
                                  <a:lumMod val="50000"/>
                                </a:schemeClr>
                              </a:solidFill>
                              <a:latin typeface="Cambria Math" panose="02040503050406030204" pitchFamily="18" charset="0"/>
                            </a:rPr>
                            <m:t>=1</m:t>
                          </m:r>
                        </m:sub>
                        <m:sup>
                          <m:r>
                            <a:rPr lang="pt-BR" b="0" i="1" noProof="0" smtClean="0">
                              <a:solidFill>
                                <a:schemeClr val="bg1">
                                  <a:lumMod val="50000"/>
                                </a:schemeClr>
                              </a:solidFill>
                              <a:latin typeface="Cambria Math" panose="02040503050406030204" pitchFamily="18" charset="0"/>
                            </a:rPr>
                            <m:t>𝐽</m:t>
                          </m:r>
                        </m:sup>
                        <m:e>
                          <m:nary>
                            <m:naryPr>
                              <m:chr m:val="∑"/>
                              <m:ctrlPr>
                                <a:rPr lang="pt-BR" b="0" i="1" noProof="0" smtClean="0">
                                  <a:solidFill>
                                    <a:schemeClr val="bg1">
                                      <a:lumMod val="50000"/>
                                    </a:schemeClr>
                                  </a:solidFill>
                                  <a:latin typeface="Cambria Math" panose="02040503050406030204" pitchFamily="18" charset="0"/>
                                </a:rPr>
                              </m:ctrlPr>
                            </m:naryPr>
                            <m:sub>
                              <m:r>
                                <m:rPr>
                                  <m:brk m:alnAt="23"/>
                                </m:rPr>
                                <a:rPr lang="pt-BR" b="0" i="1" noProof="0" smtClean="0">
                                  <a:solidFill>
                                    <a:schemeClr val="bg1">
                                      <a:lumMod val="50000"/>
                                    </a:schemeClr>
                                  </a:solidFill>
                                  <a:latin typeface="Cambria Math" panose="02040503050406030204" pitchFamily="18" charset="0"/>
                                </a:rPr>
                                <m:t>𝑘</m:t>
                              </m:r>
                              <m:r>
                                <a:rPr lang="pt-BR" b="0" i="1" noProof="0" smtClean="0">
                                  <a:solidFill>
                                    <a:schemeClr val="bg1">
                                      <a:lumMod val="50000"/>
                                    </a:schemeClr>
                                  </a:solidFill>
                                  <a:latin typeface="Cambria Math" panose="02040503050406030204" pitchFamily="18" charset="0"/>
                                </a:rPr>
                                <m:t>=1</m:t>
                              </m:r>
                            </m:sub>
                            <m:sup>
                              <m:r>
                                <a:rPr lang="pt-BR" b="0" i="1" noProof="0" smtClean="0">
                                  <a:solidFill>
                                    <a:schemeClr val="bg1">
                                      <a:lumMod val="50000"/>
                                    </a:schemeClr>
                                  </a:solidFill>
                                  <a:latin typeface="Cambria Math" panose="02040503050406030204" pitchFamily="18" charset="0"/>
                                </a:rPr>
                                <m:t>𝐾</m:t>
                              </m:r>
                            </m:sup>
                            <m:e>
                              <m:sSub>
                                <m:sSubPr>
                                  <m:ctrlPr>
                                    <a:rPr lang="pt-BR" b="0" i="1" noProof="0" smtClean="0">
                                      <a:solidFill>
                                        <a:schemeClr val="bg1">
                                          <a:lumMod val="50000"/>
                                        </a:schemeClr>
                                      </a:solidFill>
                                      <a:latin typeface="Cambria Math" panose="02040503050406030204" pitchFamily="18" charset="0"/>
                                    </a:rPr>
                                  </m:ctrlPr>
                                </m:sSubPr>
                                <m:e>
                                  <m:r>
                                    <a:rPr lang="pt-BR" b="0" i="1" noProof="0" smtClean="0">
                                      <a:solidFill>
                                        <a:schemeClr val="bg1">
                                          <a:lumMod val="50000"/>
                                        </a:schemeClr>
                                      </a:solidFill>
                                      <a:latin typeface="Cambria Math" panose="02040503050406030204" pitchFamily="18" charset="0"/>
                                    </a:rPr>
                                    <m:t>𝑝</m:t>
                                  </m:r>
                                </m:e>
                                <m:sub>
                                  <m:r>
                                    <a:rPr lang="pt-BR" b="0" i="1" noProof="0" smtClean="0">
                                      <a:solidFill>
                                        <a:schemeClr val="bg1">
                                          <a:lumMod val="50000"/>
                                        </a:schemeClr>
                                      </a:solidFill>
                                      <a:latin typeface="Cambria Math" panose="02040503050406030204" pitchFamily="18" charset="0"/>
                                    </a:rPr>
                                    <m:t>1</m:t>
                                  </m:r>
                                  <m:r>
                                    <a:rPr lang="pt-BR" b="0" i="1" noProof="0" smtClean="0">
                                      <a:solidFill>
                                        <a:schemeClr val="bg1">
                                          <a:lumMod val="50000"/>
                                        </a:schemeClr>
                                      </a:solidFill>
                                      <a:latin typeface="Cambria Math" panose="02040503050406030204" pitchFamily="18" charset="0"/>
                                    </a:rPr>
                                    <m:t>𝑗</m:t>
                                  </m:r>
                                </m:sub>
                              </m:sSub>
                              <m:r>
                                <a:rPr lang="pt-BR" b="0" i="1" noProof="0" smtClean="0">
                                  <a:solidFill>
                                    <a:schemeClr val="bg1">
                                      <a:lumMod val="50000"/>
                                    </a:schemeClr>
                                  </a:solidFill>
                                  <a:latin typeface="Cambria Math" panose="02040503050406030204" pitchFamily="18" charset="0"/>
                                </a:rPr>
                                <m:t>⋅</m:t>
                              </m:r>
                              <m:sSub>
                                <m:sSubPr>
                                  <m:ctrlPr>
                                    <a:rPr lang="pt-BR" b="0" i="1" noProof="0" smtClean="0">
                                      <a:solidFill>
                                        <a:schemeClr val="bg1">
                                          <a:lumMod val="50000"/>
                                        </a:schemeClr>
                                      </a:solidFill>
                                      <a:latin typeface="Cambria Math" panose="02040503050406030204" pitchFamily="18" charset="0"/>
                                    </a:rPr>
                                  </m:ctrlPr>
                                </m:sSubPr>
                                <m:e>
                                  <m:r>
                                    <a:rPr lang="pt-BR" b="0" i="1" noProof="0" smtClean="0">
                                      <a:solidFill>
                                        <a:schemeClr val="bg1">
                                          <a:lumMod val="50000"/>
                                        </a:schemeClr>
                                      </a:solidFill>
                                      <a:latin typeface="Cambria Math" panose="02040503050406030204" pitchFamily="18" charset="0"/>
                                    </a:rPr>
                                    <m:t>𝑝</m:t>
                                  </m:r>
                                </m:e>
                                <m:sub>
                                  <m:r>
                                    <a:rPr lang="pt-BR" b="0" i="1" noProof="0" smtClean="0">
                                      <a:solidFill>
                                        <a:schemeClr val="bg1">
                                          <a:lumMod val="50000"/>
                                        </a:schemeClr>
                                      </a:solidFill>
                                      <a:latin typeface="Cambria Math" panose="02040503050406030204" pitchFamily="18" charset="0"/>
                                    </a:rPr>
                                    <m:t>2</m:t>
                                  </m:r>
                                  <m:r>
                                    <a:rPr lang="pt-BR" b="0" i="1" noProof="0" smtClean="0">
                                      <a:solidFill>
                                        <a:schemeClr val="bg1">
                                          <a:lumMod val="50000"/>
                                        </a:schemeClr>
                                      </a:solidFill>
                                      <a:latin typeface="Cambria Math" panose="02040503050406030204" pitchFamily="18" charset="0"/>
                                    </a:rPr>
                                    <m:t>𝑘</m:t>
                                  </m:r>
                                </m:sub>
                              </m:sSub>
                              <m:sSub>
                                <m:sSubPr>
                                  <m:ctrlPr>
                                    <a:rPr lang="pt-BR" b="0" i="1" noProof="0" smtClean="0">
                                      <a:solidFill>
                                        <a:schemeClr val="bg1">
                                          <a:lumMod val="50000"/>
                                        </a:schemeClr>
                                      </a:solidFill>
                                      <a:latin typeface="Cambria Math" panose="02040503050406030204" pitchFamily="18" charset="0"/>
                                    </a:rPr>
                                  </m:ctrlPr>
                                </m:sSubPr>
                                <m:e>
                                  <m:r>
                                    <a:rPr lang="pt-BR" b="0" i="1" noProof="0" smtClean="0">
                                      <a:solidFill>
                                        <a:schemeClr val="bg1">
                                          <a:lumMod val="50000"/>
                                        </a:schemeClr>
                                      </a:solidFill>
                                      <a:latin typeface="Cambria Math" panose="02040503050406030204" pitchFamily="18" charset="0"/>
                                    </a:rPr>
                                    <m:t>𝑢</m:t>
                                  </m:r>
                                </m:e>
                                <m:sub>
                                  <m:r>
                                    <a:rPr lang="pt-BR" b="0" i="1" noProof="0" smtClean="0">
                                      <a:solidFill>
                                        <a:schemeClr val="bg1">
                                          <a:lumMod val="50000"/>
                                        </a:schemeClr>
                                      </a:solidFill>
                                      <a:latin typeface="Cambria Math" panose="02040503050406030204" pitchFamily="18" charset="0"/>
                                    </a:rPr>
                                    <m:t>1</m:t>
                                  </m:r>
                                </m:sub>
                              </m:sSub>
                              <m:r>
                                <a:rPr lang="pt-BR" b="0" i="1" noProof="0" smtClean="0">
                                  <a:solidFill>
                                    <a:schemeClr val="bg1">
                                      <a:lumMod val="50000"/>
                                    </a:schemeClr>
                                  </a:solidFill>
                                  <a:latin typeface="Cambria Math" panose="02040503050406030204" pitchFamily="18" charset="0"/>
                                </a:rPr>
                                <m:t>(</m:t>
                              </m:r>
                              <m:sSub>
                                <m:sSubPr>
                                  <m:ctrlPr>
                                    <a:rPr lang="pt-BR" b="0" i="1" noProof="0" smtClean="0">
                                      <a:solidFill>
                                        <a:schemeClr val="bg1">
                                          <a:lumMod val="50000"/>
                                        </a:schemeClr>
                                      </a:solidFill>
                                      <a:latin typeface="Cambria Math" panose="02040503050406030204" pitchFamily="18" charset="0"/>
                                    </a:rPr>
                                  </m:ctrlPr>
                                </m:sSubPr>
                                <m:e>
                                  <m:r>
                                    <a:rPr lang="pt-BR" b="0" i="1" noProof="0" smtClean="0">
                                      <a:solidFill>
                                        <a:schemeClr val="bg1">
                                          <a:lumMod val="50000"/>
                                        </a:schemeClr>
                                      </a:solidFill>
                                      <a:latin typeface="Cambria Math" panose="02040503050406030204" pitchFamily="18" charset="0"/>
                                    </a:rPr>
                                    <m:t>𝑠</m:t>
                                  </m:r>
                                </m:e>
                                <m:sub>
                                  <m:r>
                                    <a:rPr lang="pt-BR" b="0" i="1" noProof="0" smtClean="0">
                                      <a:solidFill>
                                        <a:schemeClr val="bg1">
                                          <a:lumMod val="50000"/>
                                        </a:schemeClr>
                                      </a:solidFill>
                                      <a:latin typeface="Cambria Math" panose="02040503050406030204" pitchFamily="18" charset="0"/>
                                    </a:rPr>
                                    <m:t>1</m:t>
                                  </m:r>
                                  <m:r>
                                    <a:rPr lang="pt-BR" b="0" i="1" noProof="0" smtClean="0">
                                      <a:solidFill>
                                        <a:schemeClr val="bg1">
                                          <a:lumMod val="50000"/>
                                        </a:schemeClr>
                                      </a:solidFill>
                                      <a:latin typeface="Cambria Math" panose="02040503050406030204" pitchFamily="18" charset="0"/>
                                    </a:rPr>
                                    <m:t>𝑗</m:t>
                                  </m:r>
                                </m:sub>
                              </m:sSub>
                              <m:r>
                                <a:rPr lang="pt-BR" b="0" i="1" noProof="0" smtClean="0">
                                  <a:solidFill>
                                    <a:schemeClr val="bg1">
                                      <a:lumMod val="50000"/>
                                    </a:schemeClr>
                                  </a:solidFill>
                                  <a:latin typeface="Cambria Math" panose="02040503050406030204" pitchFamily="18" charset="0"/>
                                </a:rPr>
                                <m:t>, </m:t>
                              </m:r>
                              <m:sSub>
                                <m:sSubPr>
                                  <m:ctrlPr>
                                    <a:rPr lang="pt-BR" b="0" i="1" noProof="0" smtClean="0">
                                      <a:solidFill>
                                        <a:schemeClr val="bg1">
                                          <a:lumMod val="50000"/>
                                        </a:schemeClr>
                                      </a:solidFill>
                                      <a:latin typeface="Cambria Math" panose="02040503050406030204" pitchFamily="18" charset="0"/>
                                    </a:rPr>
                                  </m:ctrlPr>
                                </m:sSubPr>
                                <m:e>
                                  <m:r>
                                    <a:rPr lang="pt-BR" b="0" i="1" noProof="0" smtClean="0">
                                      <a:solidFill>
                                        <a:schemeClr val="bg1">
                                          <a:lumMod val="50000"/>
                                        </a:schemeClr>
                                      </a:solidFill>
                                      <a:latin typeface="Cambria Math" panose="02040503050406030204" pitchFamily="18" charset="0"/>
                                    </a:rPr>
                                    <m:t>𝑠</m:t>
                                  </m:r>
                                </m:e>
                                <m:sub>
                                  <m:r>
                                    <a:rPr lang="pt-BR" b="0" i="1" noProof="0" smtClean="0">
                                      <a:solidFill>
                                        <a:schemeClr val="bg1">
                                          <a:lumMod val="50000"/>
                                        </a:schemeClr>
                                      </a:solidFill>
                                      <a:latin typeface="Cambria Math" panose="02040503050406030204" pitchFamily="18" charset="0"/>
                                    </a:rPr>
                                    <m:t>2</m:t>
                                  </m:r>
                                  <m:r>
                                    <a:rPr lang="pt-BR" b="0" i="1" noProof="0" smtClean="0">
                                      <a:solidFill>
                                        <a:schemeClr val="bg1">
                                          <a:lumMod val="50000"/>
                                        </a:schemeClr>
                                      </a:solidFill>
                                      <a:latin typeface="Cambria Math" panose="02040503050406030204" pitchFamily="18" charset="0"/>
                                    </a:rPr>
                                    <m:t>𝑘</m:t>
                                  </m:r>
                                </m:sub>
                              </m:sSub>
                              <m:r>
                                <a:rPr lang="pt-BR" b="0" i="1" noProof="0" smtClean="0">
                                  <a:solidFill>
                                    <a:schemeClr val="bg1">
                                      <a:lumMod val="50000"/>
                                    </a:schemeClr>
                                  </a:solidFill>
                                  <a:latin typeface="Cambria Math" panose="02040503050406030204" pitchFamily="18" charset="0"/>
                                </a:rPr>
                                <m:t>)</m:t>
                              </m:r>
                            </m:e>
                          </m:nary>
                        </m:e>
                      </m:nary>
                      <m:r>
                        <a:rPr lang="pt-BR" b="0" i="1" noProof="0" smtClean="0">
                          <a:solidFill>
                            <a:schemeClr val="bg1">
                              <a:lumMod val="50000"/>
                            </a:schemeClr>
                          </a:solidFill>
                          <a:latin typeface="Cambria Math" panose="02040503050406030204" pitchFamily="18" charset="0"/>
                        </a:rPr>
                        <m:t>    (1.3.3)</m:t>
                      </m:r>
                    </m:oMath>
                  </m:oMathPara>
                </a14:m>
                <a:endParaRPr lang="pt-BR" noProof="0" dirty="0">
                  <a:solidFill>
                    <a:schemeClr val="bg1">
                      <a:lumMod val="50000"/>
                    </a:schemeClr>
                  </a:solidFill>
                </a:endParaRPr>
              </a:p>
              <a:p>
                <a:pPr marL="0" indent="0" algn="ctr">
                  <a:buNone/>
                </a:pPr>
                <a:endParaRPr lang="pt-BR" noProof="0" dirty="0"/>
              </a:p>
              <a:p>
                <a:pPr marL="0" indent="0" algn="just">
                  <a:buNone/>
                </a:pPr>
                <a:r>
                  <a:rPr lang="pt-BR" noProof="0" dirty="0">
                    <a:solidFill>
                      <a:schemeClr val="bg1">
                        <a:lumMod val="50000"/>
                      </a:schemeClr>
                    </a:solidFill>
                  </a:rPr>
                  <a:t>onde </a:t>
                </a:r>
                <a14:m>
                  <m:oMath xmlns:m="http://schemas.openxmlformats.org/officeDocument/2006/math">
                    <m:sSub>
                      <m:sSubPr>
                        <m:ctrlPr>
                          <a:rPr lang="pt-BR" b="0" i="1" noProof="0" smtClean="0">
                            <a:solidFill>
                              <a:schemeClr val="bg1">
                                <a:lumMod val="50000"/>
                              </a:schemeClr>
                            </a:solidFill>
                            <a:latin typeface="Cambria Math" panose="02040503050406030204" pitchFamily="18" charset="0"/>
                          </a:rPr>
                        </m:ctrlPr>
                      </m:sSubPr>
                      <m:e>
                        <m:r>
                          <a:rPr lang="pt-BR" b="0" i="1" noProof="0" smtClean="0">
                            <a:solidFill>
                              <a:schemeClr val="bg1">
                                <a:lumMod val="50000"/>
                              </a:schemeClr>
                            </a:solidFill>
                            <a:latin typeface="Cambria Math" panose="02040503050406030204" pitchFamily="18" charset="0"/>
                          </a:rPr>
                          <m:t>𝑝</m:t>
                        </m:r>
                      </m:e>
                      <m:sub>
                        <m:r>
                          <a:rPr lang="pt-BR" b="0" i="1" noProof="0" smtClean="0">
                            <a:solidFill>
                              <a:schemeClr val="bg1">
                                <a:lumMod val="50000"/>
                              </a:schemeClr>
                            </a:solidFill>
                            <a:latin typeface="Cambria Math" panose="02040503050406030204" pitchFamily="18" charset="0"/>
                          </a:rPr>
                          <m:t>1</m:t>
                        </m:r>
                        <m:r>
                          <a:rPr lang="pt-BR" b="0" i="1" noProof="0" smtClean="0">
                            <a:solidFill>
                              <a:schemeClr val="bg1">
                                <a:lumMod val="50000"/>
                              </a:schemeClr>
                            </a:solidFill>
                            <a:latin typeface="Cambria Math" panose="02040503050406030204" pitchFamily="18" charset="0"/>
                          </a:rPr>
                          <m:t>𝑗</m:t>
                        </m:r>
                      </m:sub>
                    </m:sSub>
                    <m:r>
                      <a:rPr lang="pt-BR" b="0" i="1" noProof="0" smtClean="0">
                        <a:solidFill>
                          <a:schemeClr val="bg1">
                            <a:lumMod val="50000"/>
                          </a:schemeClr>
                        </a:solidFill>
                        <a:latin typeface="Cambria Math" panose="02040503050406030204" pitchFamily="18" charset="0"/>
                      </a:rPr>
                      <m:t>⋅</m:t>
                    </m:r>
                    <m:sSub>
                      <m:sSubPr>
                        <m:ctrlPr>
                          <a:rPr lang="pt-BR" b="0" i="1" noProof="0" smtClean="0">
                            <a:solidFill>
                              <a:schemeClr val="bg1">
                                <a:lumMod val="50000"/>
                              </a:schemeClr>
                            </a:solidFill>
                            <a:latin typeface="Cambria Math" panose="02040503050406030204" pitchFamily="18" charset="0"/>
                          </a:rPr>
                        </m:ctrlPr>
                      </m:sSubPr>
                      <m:e>
                        <m:r>
                          <a:rPr lang="pt-BR" b="0" i="1" noProof="0" smtClean="0">
                            <a:solidFill>
                              <a:schemeClr val="bg1">
                                <a:lumMod val="50000"/>
                              </a:schemeClr>
                            </a:solidFill>
                            <a:latin typeface="Cambria Math" panose="02040503050406030204" pitchFamily="18" charset="0"/>
                          </a:rPr>
                          <m:t>𝑝</m:t>
                        </m:r>
                      </m:e>
                      <m:sub>
                        <m:r>
                          <a:rPr lang="pt-BR" b="0" i="1" noProof="0" smtClean="0">
                            <a:solidFill>
                              <a:schemeClr val="bg1">
                                <a:lumMod val="50000"/>
                              </a:schemeClr>
                            </a:solidFill>
                            <a:latin typeface="Cambria Math" panose="02040503050406030204" pitchFamily="18" charset="0"/>
                          </a:rPr>
                          <m:t>2</m:t>
                        </m:r>
                        <m:r>
                          <a:rPr lang="pt-BR" b="0" i="1" noProof="0" smtClean="0">
                            <a:solidFill>
                              <a:schemeClr val="bg1">
                                <a:lumMod val="50000"/>
                              </a:schemeClr>
                            </a:solidFill>
                            <a:latin typeface="Cambria Math" panose="02040503050406030204" pitchFamily="18" charset="0"/>
                          </a:rPr>
                          <m:t>𝑘</m:t>
                        </m:r>
                      </m:sub>
                    </m:sSub>
                  </m:oMath>
                </a14:m>
                <a:r>
                  <a:rPr lang="pt-BR" noProof="0" dirty="0">
                    <a:solidFill>
                      <a:schemeClr val="bg1">
                        <a:lumMod val="50000"/>
                      </a:schemeClr>
                    </a:solidFill>
                  </a:rPr>
                  <a:t> é a probabilidade de 1 jogar </a:t>
                </a:r>
                <a14:m>
                  <m:oMath xmlns:m="http://schemas.openxmlformats.org/officeDocument/2006/math">
                    <m:sSub>
                      <m:sSubPr>
                        <m:ctrlPr>
                          <a:rPr lang="pt-BR" b="0" i="1" noProof="0" smtClean="0">
                            <a:solidFill>
                              <a:schemeClr val="bg1">
                                <a:lumMod val="50000"/>
                              </a:schemeClr>
                            </a:solidFill>
                            <a:latin typeface="Cambria Math" panose="02040503050406030204" pitchFamily="18" charset="0"/>
                          </a:rPr>
                        </m:ctrlPr>
                      </m:sSubPr>
                      <m:e>
                        <m:r>
                          <a:rPr lang="pt-BR" b="0" i="1" noProof="0" smtClean="0">
                            <a:solidFill>
                              <a:schemeClr val="bg1">
                                <a:lumMod val="50000"/>
                              </a:schemeClr>
                            </a:solidFill>
                            <a:latin typeface="Cambria Math" panose="02040503050406030204" pitchFamily="18" charset="0"/>
                          </a:rPr>
                          <m:t>𝑠</m:t>
                        </m:r>
                      </m:e>
                      <m:sub>
                        <m:r>
                          <a:rPr lang="pt-BR" b="0" i="1" noProof="0" smtClean="0">
                            <a:solidFill>
                              <a:schemeClr val="bg1">
                                <a:lumMod val="50000"/>
                              </a:schemeClr>
                            </a:solidFill>
                            <a:latin typeface="Cambria Math" panose="02040503050406030204" pitchFamily="18" charset="0"/>
                          </a:rPr>
                          <m:t>1</m:t>
                        </m:r>
                        <m:r>
                          <a:rPr lang="pt-BR" b="0" i="1" noProof="0" smtClean="0">
                            <a:solidFill>
                              <a:schemeClr val="bg1">
                                <a:lumMod val="50000"/>
                              </a:schemeClr>
                            </a:solidFill>
                            <a:latin typeface="Cambria Math" panose="02040503050406030204" pitchFamily="18" charset="0"/>
                          </a:rPr>
                          <m:t>𝑗</m:t>
                        </m:r>
                      </m:sub>
                    </m:sSub>
                  </m:oMath>
                </a14:m>
                <a:r>
                  <a:rPr lang="pt-BR" noProof="0" dirty="0">
                    <a:solidFill>
                      <a:schemeClr val="bg1">
                        <a:lumMod val="50000"/>
                      </a:schemeClr>
                    </a:solidFill>
                  </a:rPr>
                  <a:t> </a:t>
                </a:r>
                <a:r>
                  <a:rPr lang="pt-BR" i="1" u="sng" noProof="0" dirty="0">
                    <a:solidFill>
                      <a:schemeClr val="bg1">
                        <a:lumMod val="50000"/>
                      </a:schemeClr>
                    </a:solidFill>
                  </a:rPr>
                  <a:t>e</a:t>
                </a:r>
                <a:r>
                  <a:rPr lang="pt-BR" noProof="0" dirty="0">
                    <a:solidFill>
                      <a:schemeClr val="bg1">
                        <a:lumMod val="50000"/>
                      </a:schemeClr>
                    </a:solidFill>
                  </a:rPr>
                  <a:t> 2 jogar </a:t>
                </a:r>
                <a14:m>
                  <m:oMath xmlns:m="http://schemas.openxmlformats.org/officeDocument/2006/math">
                    <m:sSub>
                      <m:sSubPr>
                        <m:ctrlPr>
                          <a:rPr lang="pt-BR" b="0" i="1" noProof="0" smtClean="0">
                            <a:solidFill>
                              <a:schemeClr val="bg1">
                                <a:lumMod val="50000"/>
                              </a:schemeClr>
                            </a:solidFill>
                            <a:latin typeface="Cambria Math" panose="02040503050406030204" pitchFamily="18" charset="0"/>
                          </a:rPr>
                        </m:ctrlPr>
                      </m:sSubPr>
                      <m:e>
                        <m:r>
                          <a:rPr lang="pt-BR" b="0" i="1" noProof="0" smtClean="0">
                            <a:solidFill>
                              <a:schemeClr val="bg1">
                                <a:lumMod val="50000"/>
                              </a:schemeClr>
                            </a:solidFill>
                            <a:latin typeface="Cambria Math" panose="02040503050406030204" pitchFamily="18" charset="0"/>
                          </a:rPr>
                          <m:t>𝑠</m:t>
                        </m:r>
                      </m:e>
                      <m:sub>
                        <m:r>
                          <a:rPr lang="pt-BR" b="0" i="1" noProof="0" smtClean="0">
                            <a:solidFill>
                              <a:schemeClr val="bg1">
                                <a:lumMod val="50000"/>
                              </a:schemeClr>
                            </a:solidFill>
                            <a:latin typeface="Cambria Math" panose="02040503050406030204" pitchFamily="18" charset="0"/>
                          </a:rPr>
                          <m:t>2</m:t>
                        </m:r>
                        <m:r>
                          <a:rPr lang="pt-BR" b="0" i="1" noProof="0" smtClean="0">
                            <a:solidFill>
                              <a:schemeClr val="bg1">
                                <a:lumMod val="50000"/>
                              </a:schemeClr>
                            </a:solidFill>
                            <a:latin typeface="Cambria Math" panose="02040503050406030204" pitchFamily="18" charset="0"/>
                          </a:rPr>
                          <m:t>𝑘</m:t>
                        </m:r>
                      </m:sub>
                    </m:sSub>
                  </m:oMath>
                </a14:m>
                <a:endParaRPr lang="pt-BR" noProof="0" dirty="0">
                  <a:solidFill>
                    <a:schemeClr val="bg1">
                      <a:lumMod val="50000"/>
                    </a:schemeClr>
                  </a:solidFill>
                </a:endParaRPr>
              </a:p>
            </p:txBody>
          </p:sp>
        </mc:Choice>
        <mc:Fallback xmlns="">
          <p:sp>
            <p:nvSpPr>
              <p:cNvPr id="3" name="Content Placeholder 2">
                <a:extLst>
                  <a:ext uri="{FF2B5EF4-FFF2-40B4-BE49-F238E27FC236}">
                    <a16:creationId xmlns:a16="http://schemas.microsoft.com/office/drawing/2014/main" id="{B1030F91-B768-4FAA-8F5E-2A54688D9477}"/>
                  </a:ext>
                </a:extLst>
              </p:cNvPr>
              <p:cNvSpPr>
                <a:spLocks noGrp="1" noRot="1" noChangeAspect="1" noMove="1" noResize="1" noEditPoints="1" noAdjustHandles="1" noChangeArrowheads="1" noChangeShapeType="1" noTextEdit="1"/>
              </p:cNvSpPr>
              <p:nvPr>
                <p:ph idx="1"/>
              </p:nvPr>
            </p:nvSpPr>
            <p:spPr>
              <a:blipFill>
                <a:blip r:embed="rId3"/>
                <a:stretch>
                  <a:fillRect l="-1043" t="-2801" b="-980"/>
                </a:stretch>
              </a:blipFill>
            </p:spPr>
            <p:txBody>
              <a:bodyPr/>
              <a:lstStyle/>
              <a:p>
                <a:r>
                  <a:rPr lang="pt-BR">
                    <a:noFill/>
                  </a:rPr>
                  <a:t> </a:t>
                </a:r>
              </a:p>
            </p:txBody>
          </p:sp>
        </mc:Fallback>
      </mc:AlternateContent>
      <p:sp>
        <p:nvSpPr>
          <p:cNvPr id="4" name="Title 1">
            <a:extLst>
              <a:ext uri="{FF2B5EF4-FFF2-40B4-BE49-F238E27FC236}">
                <a16:creationId xmlns:a16="http://schemas.microsoft.com/office/drawing/2014/main" id="{B0C29E7B-37B1-4387-961B-16A6A871231A}"/>
              </a:ext>
            </a:extLst>
          </p:cNvPr>
          <p:cNvSpPr>
            <a:spLocks noGrp="1"/>
          </p:cNvSpPr>
          <p:nvPr>
            <p:ph type="title"/>
          </p:nvPr>
        </p:nvSpPr>
        <p:spPr>
          <a:xfrm>
            <a:off x="838200" y="365125"/>
            <a:ext cx="10515600" cy="1325563"/>
          </a:xfrm>
        </p:spPr>
        <p:txBody>
          <a:bodyPr/>
          <a:lstStyle/>
          <a:p>
            <a:r>
              <a:rPr lang="pt-BR" b="1" noProof="0" dirty="0">
                <a:solidFill>
                  <a:schemeClr val="bg1">
                    <a:lumMod val="50000"/>
                  </a:schemeClr>
                </a:solidFill>
              </a:rPr>
              <a:t>Generalização do problema</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BA1F409-1A9C-4169-86EF-AA762EF623E4}"/>
                  </a:ext>
                </a:extLst>
              </p:cNvPr>
              <p:cNvSpPr txBox="1"/>
              <p:nvPr/>
            </p:nvSpPr>
            <p:spPr>
              <a:xfrm>
                <a:off x="5573484" y="3816628"/>
                <a:ext cx="6553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𝒓</m:t>
                      </m:r>
                      <m:d>
                        <m:dPr>
                          <m:begChr m:val="["/>
                          <m:endChr m:val="]"/>
                          <m:ctrlPr>
                            <a:rPr lang="pt-BR" b="1" i="1" smtClean="0">
                              <a:latin typeface="Cambria Math" panose="02040503050406030204" pitchFamily="18" charset="0"/>
                            </a:rPr>
                          </m:ctrlPr>
                        </m:dPr>
                        <m:e>
                          <m:r>
                            <a:rPr lang="en-US" b="1" i="1" smtClean="0">
                              <a:latin typeface="Cambria Math" panose="02040503050406030204" pitchFamily="18" charset="0"/>
                            </a:rPr>
                            <m:t>𝒒</m:t>
                          </m:r>
                          <m:r>
                            <a:rPr lang="en-US" b="1" i="1" smtClean="0">
                              <a:latin typeface="Cambria Math" panose="02040503050406030204" pitchFamily="18" charset="0"/>
                            </a:rPr>
                            <m:t>⋅</m:t>
                          </m:r>
                          <m:d>
                            <m:dPr>
                              <m:ctrlPr>
                                <a:rPr lang="en-US" b="1" i="1" smtClean="0">
                                  <a:latin typeface="Cambria Math" panose="02040503050406030204" pitchFamily="18" charset="0"/>
                                </a:rPr>
                              </m:ctrlPr>
                            </m:dPr>
                            <m:e>
                              <m:r>
                                <a:rPr lang="en-US" b="1" i="1" smtClean="0">
                                  <a:latin typeface="Cambria Math" panose="02040503050406030204" pitchFamily="18" charset="0"/>
                                </a:rPr>
                                <m:t>−</m:t>
                              </m:r>
                              <m:r>
                                <a:rPr lang="en-US" b="1" i="1" smtClean="0">
                                  <a:latin typeface="Cambria Math" panose="02040503050406030204" pitchFamily="18" charset="0"/>
                                </a:rPr>
                                <m:t>𝟏</m:t>
                              </m:r>
                            </m:e>
                          </m:d>
                          <m:r>
                            <a:rPr lang="en-US" b="1" i="1" smtClean="0">
                              <a:latin typeface="Cambria Math" panose="02040503050406030204" pitchFamily="18" charset="0"/>
                            </a:rPr>
                            <m:t>+</m:t>
                          </m:r>
                          <m:d>
                            <m:dPr>
                              <m:ctrlPr>
                                <a:rPr lang="en-US" b="1" i="1" smtClean="0">
                                  <a:latin typeface="Cambria Math" panose="02040503050406030204" pitchFamily="18" charset="0"/>
                                </a:rPr>
                              </m:ctrlPr>
                            </m:dPr>
                            <m:e>
                              <m:r>
                                <a:rPr lang="en-US" b="1" i="1" smtClean="0">
                                  <a:latin typeface="Cambria Math" panose="02040503050406030204" pitchFamily="18" charset="0"/>
                                </a:rPr>
                                <m:t>𝟏</m:t>
                              </m:r>
                              <m:r>
                                <a:rPr lang="en-US" b="1" i="1" smtClean="0">
                                  <a:latin typeface="Cambria Math" panose="02040503050406030204" pitchFamily="18" charset="0"/>
                                </a:rPr>
                                <m:t>−</m:t>
                              </m:r>
                              <m:r>
                                <a:rPr lang="en-US" b="1" i="1" smtClean="0">
                                  <a:latin typeface="Cambria Math" panose="02040503050406030204" pitchFamily="18" charset="0"/>
                                </a:rPr>
                                <m:t>𝒒</m:t>
                              </m:r>
                            </m:e>
                          </m:d>
                          <m:r>
                            <a:rPr lang="en-US" b="1" i="1" smtClean="0">
                              <a:latin typeface="Cambria Math" panose="02040503050406030204" pitchFamily="18" charset="0"/>
                            </a:rPr>
                            <m:t>⋅</m:t>
                          </m:r>
                          <m:r>
                            <a:rPr lang="en-US" b="1" i="1" smtClean="0">
                              <a:latin typeface="Cambria Math" panose="02040503050406030204" pitchFamily="18" charset="0"/>
                            </a:rPr>
                            <m:t>𝟏</m:t>
                          </m:r>
                        </m:e>
                      </m:d>
                      <m:r>
                        <a:rPr lang="en-US" b="1" i="1" smtClean="0">
                          <a:latin typeface="Cambria Math" panose="02040503050406030204" pitchFamily="18" charset="0"/>
                        </a:rPr>
                        <m:t>+</m:t>
                      </m:r>
                      <m:d>
                        <m:dPr>
                          <m:ctrlPr>
                            <a:rPr lang="en-US" b="1" i="1" smtClean="0">
                              <a:latin typeface="Cambria Math" panose="02040503050406030204" pitchFamily="18" charset="0"/>
                            </a:rPr>
                          </m:ctrlPr>
                        </m:dPr>
                        <m:e>
                          <m:r>
                            <a:rPr lang="en-US" b="1" i="1" smtClean="0">
                              <a:latin typeface="Cambria Math" panose="02040503050406030204" pitchFamily="18" charset="0"/>
                            </a:rPr>
                            <m:t>𝟏</m:t>
                          </m:r>
                          <m:r>
                            <a:rPr lang="en-US" b="1" i="1" smtClean="0">
                              <a:latin typeface="Cambria Math" panose="02040503050406030204" pitchFamily="18" charset="0"/>
                            </a:rPr>
                            <m:t>−</m:t>
                          </m:r>
                          <m:r>
                            <a:rPr lang="en-US" b="1" i="1" smtClean="0">
                              <a:latin typeface="Cambria Math" panose="02040503050406030204" pitchFamily="18" charset="0"/>
                            </a:rPr>
                            <m:t>𝒓</m:t>
                          </m:r>
                        </m:e>
                      </m:d>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𝒒</m:t>
                          </m:r>
                          <m:r>
                            <a:rPr lang="en-US" b="1" i="1" smtClean="0">
                              <a:latin typeface="Cambria Math" panose="02040503050406030204" pitchFamily="18" charset="0"/>
                            </a:rPr>
                            <m:t>⋅</m:t>
                          </m:r>
                          <m:r>
                            <a:rPr lang="en-US" b="1" i="1" smtClean="0">
                              <a:latin typeface="Cambria Math" panose="02040503050406030204" pitchFamily="18" charset="0"/>
                            </a:rPr>
                            <m:t>𝟏</m:t>
                          </m:r>
                          <m:r>
                            <a:rPr lang="en-US" b="1" i="1" smtClean="0">
                              <a:latin typeface="Cambria Math" panose="02040503050406030204" pitchFamily="18" charset="0"/>
                            </a:rPr>
                            <m:t>+</m:t>
                          </m:r>
                          <m:d>
                            <m:dPr>
                              <m:ctrlPr>
                                <a:rPr lang="en-US" b="1" i="1" smtClean="0">
                                  <a:latin typeface="Cambria Math" panose="02040503050406030204" pitchFamily="18" charset="0"/>
                                </a:rPr>
                              </m:ctrlPr>
                            </m:dPr>
                            <m:e>
                              <m:r>
                                <a:rPr lang="en-US" b="1" i="1" smtClean="0">
                                  <a:latin typeface="Cambria Math" panose="02040503050406030204" pitchFamily="18" charset="0"/>
                                </a:rPr>
                                <m:t>𝟏</m:t>
                              </m:r>
                              <m:r>
                                <a:rPr lang="en-US" b="1" i="1" smtClean="0">
                                  <a:latin typeface="Cambria Math" panose="02040503050406030204" pitchFamily="18" charset="0"/>
                                </a:rPr>
                                <m:t>−</m:t>
                              </m:r>
                              <m:r>
                                <a:rPr lang="en-US" b="1" i="1" smtClean="0">
                                  <a:latin typeface="Cambria Math" panose="02040503050406030204" pitchFamily="18" charset="0"/>
                                </a:rPr>
                                <m:t>𝒒</m:t>
                              </m:r>
                            </m:e>
                          </m:d>
                          <m:r>
                            <a:rPr lang="en-US" b="1" i="1" smtClean="0">
                              <a:latin typeface="Cambria Math" panose="02040503050406030204" pitchFamily="18" charset="0"/>
                            </a:rPr>
                            <m:t>⋅</m:t>
                          </m:r>
                          <m:d>
                            <m:dPr>
                              <m:ctrlPr>
                                <a:rPr lang="en-US" b="1" i="1" smtClean="0">
                                  <a:latin typeface="Cambria Math" panose="02040503050406030204" pitchFamily="18" charset="0"/>
                                </a:rPr>
                              </m:ctrlPr>
                            </m:dPr>
                            <m:e>
                              <m:r>
                                <a:rPr lang="en-US" b="1" i="1" smtClean="0">
                                  <a:latin typeface="Cambria Math" panose="02040503050406030204" pitchFamily="18" charset="0"/>
                                </a:rPr>
                                <m:t>−</m:t>
                              </m:r>
                              <m:r>
                                <a:rPr lang="en-US" b="1" i="1" smtClean="0">
                                  <a:latin typeface="Cambria Math" panose="02040503050406030204" pitchFamily="18" charset="0"/>
                                </a:rPr>
                                <m:t>𝟏</m:t>
                              </m:r>
                            </m:e>
                          </m:d>
                        </m:e>
                      </m:d>
                    </m:oMath>
                  </m:oMathPara>
                </a14:m>
                <a:endParaRPr lang="pt-BR" b="1" dirty="0"/>
              </a:p>
            </p:txBody>
          </p:sp>
        </mc:Choice>
        <mc:Fallback xmlns="">
          <p:sp>
            <p:nvSpPr>
              <p:cNvPr id="2" name="TextBox 1">
                <a:extLst>
                  <a:ext uri="{FF2B5EF4-FFF2-40B4-BE49-F238E27FC236}">
                    <a16:creationId xmlns:a16="http://schemas.microsoft.com/office/drawing/2014/main" id="{1BA1F409-1A9C-4169-86EF-AA762EF623E4}"/>
                  </a:ext>
                </a:extLst>
              </p:cNvPr>
              <p:cNvSpPr txBox="1">
                <a:spLocks noRot="1" noChangeAspect="1" noMove="1" noResize="1" noEditPoints="1" noAdjustHandles="1" noChangeArrowheads="1" noChangeShapeType="1" noTextEdit="1"/>
              </p:cNvSpPr>
              <p:nvPr/>
            </p:nvSpPr>
            <p:spPr>
              <a:xfrm>
                <a:off x="5573484" y="3816628"/>
                <a:ext cx="6553200" cy="369332"/>
              </a:xfrm>
              <a:prstGeom prst="rect">
                <a:avLst/>
              </a:prstGeom>
              <a:blipFill>
                <a:blip r:embed="rId4"/>
                <a:stretch>
                  <a:fillRect b="-655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84777EB-76CC-47CE-8AC3-E197BD529EDC}"/>
                  </a:ext>
                </a:extLst>
              </p:cNvPr>
              <p:cNvSpPr txBox="1"/>
              <p:nvPr/>
            </p:nvSpPr>
            <p:spPr>
              <a:xfrm>
                <a:off x="5664924" y="5151120"/>
                <a:ext cx="646176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𝒓𝒒</m:t>
                      </m:r>
                      <m:r>
                        <a:rPr lang="en-US" b="1" i="1" smtClean="0">
                          <a:latin typeface="Cambria Math" panose="02040503050406030204" pitchFamily="18" charset="0"/>
                        </a:rPr>
                        <m:t>⋅</m:t>
                      </m:r>
                      <m:d>
                        <m:dPr>
                          <m:ctrlPr>
                            <a:rPr lang="en-US" b="1" i="1" smtClean="0">
                              <a:latin typeface="Cambria Math" panose="02040503050406030204" pitchFamily="18" charset="0"/>
                            </a:rPr>
                          </m:ctrlPr>
                        </m:dPr>
                        <m:e>
                          <m:r>
                            <a:rPr lang="en-US" b="1" i="1" smtClean="0">
                              <a:latin typeface="Cambria Math" panose="02040503050406030204" pitchFamily="18" charset="0"/>
                            </a:rPr>
                            <m:t>−</m:t>
                          </m:r>
                          <m:r>
                            <a:rPr lang="en-US" b="1" i="1" smtClean="0">
                              <a:latin typeface="Cambria Math" panose="02040503050406030204" pitchFamily="18" charset="0"/>
                            </a:rPr>
                            <m:t>𝟏</m:t>
                          </m:r>
                        </m:e>
                      </m:d>
                      <m:r>
                        <a:rPr lang="en-US" b="1" i="1" smtClean="0">
                          <a:latin typeface="Cambria Math" panose="02040503050406030204" pitchFamily="18" charset="0"/>
                        </a:rPr>
                        <m:t>+</m:t>
                      </m:r>
                      <m:r>
                        <a:rPr lang="en-US" b="1" i="1" smtClean="0">
                          <a:latin typeface="Cambria Math" panose="02040503050406030204" pitchFamily="18" charset="0"/>
                        </a:rPr>
                        <m:t>𝒓</m:t>
                      </m:r>
                      <m:d>
                        <m:dPr>
                          <m:ctrlPr>
                            <a:rPr lang="en-US" b="1" i="1" smtClean="0">
                              <a:latin typeface="Cambria Math" panose="02040503050406030204" pitchFamily="18" charset="0"/>
                            </a:rPr>
                          </m:ctrlPr>
                        </m:dPr>
                        <m:e>
                          <m:r>
                            <a:rPr lang="en-US" b="1" i="1" smtClean="0">
                              <a:latin typeface="Cambria Math" panose="02040503050406030204" pitchFamily="18" charset="0"/>
                            </a:rPr>
                            <m:t>𝟏</m:t>
                          </m:r>
                          <m:r>
                            <a:rPr lang="en-US" b="1" i="1" smtClean="0">
                              <a:latin typeface="Cambria Math" panose="02040503050406030204" pitchFamily="18" charset="0"/>
                            </a:rPr>
                            <m:t>−</m:t>
                          </m:r>
                          <m:r>
                            <a:rPr lang="en-US" b="1" i="1" smtClean="0">
                              <a:latin typeface="Cambria Math" panose="02040503050406030204" pitchFamily="18" charset="0"/>
                            </a:rPr>
                            <m:t>𝒒</m:t>
                          </m:r>
                        </m:e>
                      </m:d>
                      <m:r>
                        <a:rPr lang="en-US" b="1" i="1" smtClean="0">
                          <a:latin typeface="Cambria Math" panose="02040503050406030204" pitchFamily="18" charset="0"/>
                        </a:rPr>
                        <m:t>⋅</m:t>
                      </m:r>
                      <m:r>
                        <a:rPr lang="en-US" b="1" i="1" smtClean="0">
                          <a:latin typeface="Cambria Math" panose="02040503050406030204" pitchFamily="18" charset="0"/>
                        </a:rPr>
                        <m:t>𝟏</m:t>
                      </m:r>
                      <m:r>
                        <a:rPr lang="en-US" b="1" i="1" smtClean="0">
                          <a:latin typeface="Cambria Math" panose="02040503050406030204" pitchFamily="18" charset="0"/>
                        </a:rPr>
                        <m:t>+</m:t>
                      </m:r>
                      <m:d>
                        <m:dPr>
                          <m:ctrlPr>
                            <a:rPr lang="en-US" b="1" i="1" smtClean="0">
                              <a:latin typeface="Cambria Math" panose="02040503050406030204" pitchFamily="18" charset="0"/>
                            </a:rPr>
                          </m:ctrlPr>
                        </m:dPr>
                        <m:e>
                          <m:r>
                            <a:rPr lang="en-US" b="1" i="1" smtClean="0">
                              <a:latin typeface="Cambria Math" panose="02040503050406030204" pitchFamily="18" charset="0"/>
                            </a:rPr>
                            <m:t>𝟏</m:t>
                          </m:r>
                          <m:r>
                            <a:rPr lang="en-US" b="1" i="1" smtClean="0">
                              <a:latin typeface="Cambria Math" panose="02040503050406030204" pitchFamily="18" charset="0"/>
                            </a:rPr>
                            <m:t>−</m:t>
                          </m:r>
                          <m:r>
                            <a:rPr lang="en-US" b="1" i="1" smtClean="0">
                              <a:latin typeface="Cambria Math" panose="02040503050406030204" pitchFamily="18" charset="0"/>
                            </a:rPr>
                            <m:t>𝒓</m:t>
                          </m:r>
                        </m:e>
                      </m:d>
                      <m:r>
                        <a:rPr lang="en-US" b="1" i="1" smtClean="0">
                          <a:latin typeface="Cambria Math" panose="02040503050406030204" pitchFamily="18" charset="0"/>
                        </a:rPr>
                        <m:t>𝒒</m:t>
                      </m:r>
                      <m:r>
                        <a:rPr lang="en-US" b="1" i="1" smtClean="0">
                          <a:latin typeface="Cambria Math" panose="02040503050406030204" pitchFamily="18" charset="0"/>
                        </a:rPr>
                        <m:t>⋅</m:t>
                      </m:r>
                      <m:r>
                        <a:rPr lang="en-US" b="1" i="1" smtClean="0">
                          <a:latin typeface="Cambria Math" panose="02040503050406030204" pitchFamily="18" charset="0"/>
                        </a:rPr>
                        <m:t>𝟏</m:t>
                      </m:r>
                      <m:r>
                        <a:rPr lang="en-US" b="1" i="1" smtClean="0">
                          <a:latin typeface="Cambria Math" panose="02040503050406030204" pitchFamily="18" charset="0"/>
                        </a:rPr>
                        <m:t>+</m:t>
                      </m:r>
                      <m:d>
                        <m:dPr>
                          <m:ctrlPr>
                            <a:rPr lang="en-US" b="1" i="1" smtClean="0">
                              <a:latin typeface="Cambria Math" panose="02040503050406030204" pitchFamily="18" charset="0"/>
                            </a:rPr>
                          </m:ctrlPr>
                        </m:dPr>
                        <m:e>
                          <m:r>
                            <a:rPr lang="en-US" b="1" i="1" smtClean="0">
                              <a:latin typeface="Cambria Math" panose="02040503050406030204" pitchFamily="18" charset="0"/>
                            </a:rPr>
                            <m:t>𝟏</m:t>
                          </m:r>
                          <m:r>
                            <a:rPr lang="en-US" b="1" i="1" smtClean="0">
                              <a:latin typeface="Cambria Math" panose="02040503050406030204" pitchFamily="18" charset="0"/>
                            </a:rPr>
                            <m:t>−</m:t>
                          </m:r>
                          <m:r>
                            <a:rPr lang="en-US" b="1" i="1" smtClean="0">
                              <a:latin typeface="Cambria Math" panose="02040503050406030204" pitchFamily="18" charset="0"/>
                            </a:rPr>
                            <m:t>𝒓</m:t>
                          </m:r>
                        </m:e>
                      </m:d>
                      <m:d>
                        <m:dPr>
                          <m:ctrlPr>
                            <a:rPr lang="en-US" b="1" i="1" smtClean="0">
                              <a:latin typeface="Cambria Math" panose="02040503050406030204" pitchFamily="18" charset="0"/>
                            </a:rPr>
                          </m:ctrlPr>
                        </m:dPr>
                        <m:e>
                          <m:r>
                            <a:rPr lang="en-US" b="1" i="1" smtClean="0">
                              <a:latin typeface="Cambria Math" panose="02040503050406030204" pitchFamily="18" charset="0"/>
                            </a:rPr>
                            <m:t>𝟏</m:t>
                          </m:r>
                          <m:r>
                            <a:rPr lang="en-US" b="1" i="1" smtClean="0">
                              <a:latin typeface="Cambria Math" panose="02040503050406030204" pitchFamily="18" charset="0"/>
                            </a:rPr>
                            <m:t>−</m:t>
                          </m:r>
                          <m:r>
                            <a:rPr lang="en-US" b="1" i="1" smtClean="0">
                              <a:latin typeface="Cambria Math" panose="02040503050406030204" pitchFamily="18" charset="0"/>
                            </a:rPr>
                            <m:t>𝒒</m:t>
                          </m:r>
                        </m:e>
                      </m:d>
                      <m:r>
                        <a:rPr lang="en-US" b="1" i="1" smtClean="0">
                          <a:latin typeface="Cambria Math" panose="02040503050406030204" pitchFamily="18" charset="0"/>
                        </a:rPr>
                        <m:t>⋅</m:t>
                      </m:r>
                      <m:d>
                        <m:dPr>
                          <m:ctrlPr>
                            <a:rPr lang="en-US" b="1" i="1" smtClean="0">
                              <a:latin typeface="Cambria Math" panose="02040503050406030204" pitchFamily="18" charset="0"/>
                            </a:rPr>
                          </m:ctrlPr>
                        </m:dPr>
                        <m:e>
                          <m:r>
                            <a:rPr lang="en-US" b="1" i="1" smtClean="0">
                              <a:latin typeface="Cambria Math" panose="02040503050406030204" pitchFamily="18" charset="0"/>
                            </a:rPr>
                            <m:t>−</m:t>
                          </m:r>
                          <m:r>
                            <a:rPr lang="en-US" b="1" i="1" smtClean="0">
                              <a:latin typeface="Cambria Math" panose="02040503050406030204" pitchFamily="18" charset="0"/>
                            </a:rPr>
                            <m:t>𝟏</m:t>
                          </m:r>
                        </m:e>
                      </m:d>
                    </m:oMath>
                  </m:oMathPara>
                </a14:m>
                <a:endParaRPr lang="pt-BR" b="1" dirty="0"/>
              </a:p>
            </p:txBody>
          </p:sp>
        </mc:Choice>
        <mc:Fallback xmlns="">
          <p:sp>
            <p:nvSpPr>
              <p:cNvPr id="6" name="TextBox 5">
                <a:extLst>
                  <a:ext uri="{FF2B5EF4-FFF2-40B4-BE49-F238E27FC236}">
                    <a16:creationId xmlns:a16="http://schemas.microsoft.com/office/drawing/2014/main" id="{184777EB-76CC-47CE-8AC3-E197BD529EDC}"/>
                  </a:ext>
                </a:extLst>
              </p:cNvPr>
              <p:cNvSpPr txBox="1">
                <a:spLocks noRot="1" noChangeAspect="1" noMove="1" noResize="1" noEditPoints="1" noAdjustHandles="1" noChangeArrowheads="1" noChangeShapeType="1" noTextEdit="1"/>
              </p:cNvSpPr>
              <p:nvPr/>
            </p:nvSpPr>
            <p:spPr>
              <a:xfrm>
                <a:off x="5664924" y="5151120"/>
                <a:ext cx="6461760" cy="369332"/>
              </a:xfrm>
              <a:prstGeom prst="rect">
                <a:avLst/>
              </a:prstGeom>
              <a:blipFill>
                <a:blip r:embed="rId5"/>
                <a:stretch>
                  <a:fillRect b="-4918"/>
                </a:stretch>
              </a:blipFill>
            </p:spPr>
            <p:txBody>
              <a:bodyPr/>
              <a:lstStyle/>
              <a:p>
                <a:r>
                  <a:rPr lang="pt-BR">
                    <a:noFill/>
                  </a:rPr>
                  <a:t> </a:t>
                </a:r>
              </a:p>
            </p:txBody>
          </p:sp>
        </mc:Fallback>
      </mc:AlternateContent>
      <p:cxnSp>
        <p:nvCxnSpPr>
          <p:cNvPr id="8" name="Straight Arrow Connector 7">
            <a:extLst>
              <a:ext uri="{FF2B5EF4-FFF2-40B4-BE49-F238E27FC236}">
                <a16:creationId xmlns:a16="http://schemas.microsoft.com/office/drawing/2014/main" id="{269FC7B6-3FE9-4DF7-AA3C-8824772604A5}"/>
              </a:ext>
            </a:extLst>
          </p:cNvPr>
          <p:cNvCxnSpPr>
            <a:cxnSpLocks/>
          </p:cNvCxnSpPr>
          <p:nvPr/>
        </p:nvCxnSpPr>
        <p:spPr>
          <a:xfrm flipH="1" flipV="1">
            <a:off x="5405844" y="3816628"/>
            <a:ext cx="411480" cy="18466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212E397-32E6-4EF4-9788-23A819475037}"/>
              </a:ext>
            </a:extLst>
          </p:cNvPr>
          <p:cNvCxnSpPr>
            <a:cxnSpLocks/>
          </p:cNvCxnSpPr>
          <p:nvPr/>
        </p:nvCxnSpPr>
        <p:spPr>
          <a:xfrm flipH="1" flipV="1">
            <a:off x="5253444" y="5151120"/>
            <a:ext cx="411480" cy="18466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2634FB25-5323-44A8-A4E8-1DE41F1AD0DD}"/>
              </a:ext>
            </a:extLst>
          </p:cNvPr>
          <p:cNvSpPr>
            <a:spLocks noGrp="1"/>
          </p:cNvSpPr>
          <p:nvPr>
            <p:ph type="ftr" sz="quarter" idx="11"/>
          </p:nvPr>
        </p:nvSpPr>
        <p:spPr/>
        <p:txBody>
          <a:bodyPr/>
          <a:lstStyle/>
          <a:p>
            <a:r>
              <a:rPr lang="pt-BR" dirty="0"/>
              <a:t>Robson Tigre </a:t>
            </a:r>
            <a:endParaRPr lang="en-US" dirty="0"/>
          </a:p>
        </p:txBody>
      </p:sp>
      <p:sp>
        <p:nvSpPr>
          <p:cNvPr id="7" name="Slide Number Placeholder 6">
            <a:extLst>
              <a:ext uri="{FF2B5EF4-FFF2-40B4-BE49-F238E27FC236}">
                <a16:creationId xmlns:a16="http://schemas.microsoft.com/office/drawing/2014/main" id="{1BA59BDF-28FC-4892-AF74-67DC69BA107A}"/>
              </a:ext>
            </a:extLst>
          </p:cNvPr>
          <p:cNvSpPr>
            <a:spLocks noGrp="1"/>
          </p:cNvSpPr>
          <p:nvPr>
            <p:ph type="sldNum" sz="quarter" idx="12"/>
          </p:nvPr>
        </p:nvSpPr>
        <p:spPr/>
        <p:txBody>
          <a:bodyPr/>
          <a:lstStyle/>
          <a:p>
            <a:fld id="{AF67EEE8-F201-4410-BA13-233EFB93B646}" type="slidenum">
              <a:rPr lang="pt-BR" smtClean="0"/>
              <a:t>41</a:t>
            </a:fld>
            <a:endParaRPr lang="pt-BR"/>
          </a:p>
        </p:txBody>
      </p:sp>
    </p:spTree>
    <p:extLst>
      <p:ext uri="{BB962C8B-B14F-4D97-AF65-F5344CB8AC3E}">
        <p14:creationId xmlns:p14="http://schemas.microsoft.com/office/powerpoint/2010/main" val="20897706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D60FB4B-F4C5-403A-A40D-2A1975B0A2D4}"/>
                  </a:ext>
                </a:extLst>
              </p:cNvPr>
              <p:cNvSpPr>
                <a:spLocks noGrp="1"/>
              </p:cNvSpPr>
              <p:nvPr>
                <p:ph idx="1"/>
              </p:nvPr>
            </p:nvSpPr>
            <p:spPr/>
            <p:txBody>
              <a:bodyPr>
                <a:normAutofit fontScale="92500" lnSpcReduction="20000"/>
              </a:bodyPr>
              <a:lstStyle/>
              <a:p>
                <a:pPr algn="just"/>
                <a:r>
                  <a:rPr lang="pt-BR" noProof="0" dirty="0"/>
                  <a:t>Isto é: o </a:t>
                </a:r>
                <a:r>
                  <a:rPr lang="pt-BR" b="1" i="1" noProof="0" dirty="0" err="1">
                    <a:solidFill>
                      <a:srgbClr val="2778CA"/>
                    </a:solidFill>
                  </a:rPr>
                  <a:t>payoff</a:t>
                </a:r>
                <a:r>
                  <a:rPr lang="pt-BR" b="1" i="1" noProof="0" dirty="0">
                    <a:solidFill>
                      <a:srgbClr val="2778CA"/>
                    </a:solidFill>
                  </a:rPr>
                  <a:t> esperado </a:t>
                </a:r>
                <a:r>
                  <a:rPr lang="pt-BR" noProof="0" dirty="0"/>
                  <a:t>de </a:t>
                </a:r>
                <a14:m>
                  <m:oMath xmlns:m="http://schemas.openxmlformats.org/officeDocument/2006/math">
                    <m:r>
                      <a:rPr lang="pt-BR" i="1" noProof="0" smtClean="0">
                        <a:latin typeface="Cambria Math" panose="02040503050406030204" pitchFamily="18" charset="0"/>
                      </a:rPr>
                      <m:t>1</m:t>
                    </m:r>
                  </m:oMath>
                </a14:m>
                <a:r>
                  <a:rPr lang="pt-BR" noProof="0" dirty="0"/>
                  <a:t> por jogar a estratégia mista </a:t>
                </a:r>
                <a14:m>
                  <m:oMath xmlns:m="http://schemas.openxmlformats.org/officeDocument/2006/math">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𝑝</m:t>
                        </m:r>
                      </m:e>
                      <m:sub>
                        <m:r>
                          <a:rPr lang="pt-BR" b="0" i="1" noProof="0" smtClean="0">
                            <a:latin typeface="Cambria Math" panose="02040503050406030204" pitchFamily="18" charset="0"/>
                          </a:rPr>
                          <m:t>1</m:t>
                        </m:r>
                      </m:sub>
                    </m:sSub>
                  </m:oMath>
                </a14:m>
                <a:r>
                  <a:rPr lang="pt-BR" noProof="0" dirty="0"/>
                  <a:t> é uma </a:t>
                </a:r>
                <a:r>
                  <a:rPr lang="pt-BR" b="1" i="1" noProof="0" dirty="0">
                    <a:solidFill>
                      <a:srgbClr val="2778CA"/>
                    </a:solidFill>
                  </a:rPr>
                  <a:t>soma ponderada</a:t>
                </a:r>
                <a:r>
                  <a:rPr lang="pt-BR" b="1" noProof="0" dirty="0"/>
                  <a:t> </a:t>
                </a:r>
                <a:r>
                  <a:rPr lang="pt-BR" noProof="0" dirty="0"/>
                  <a:t>dos payoffs esperados de cada estratégia pura em </a:t>
                </a:r>
                <a14:m>
                  <m:oMath xmlns:m="http://schemas.openxmlformats.org/officeDocument/2006/math">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𝑆</m:t>
                        </m:r>
                      </m:e>
                      <m:sub>
                        <m:r>
                          <a:rPr lang="pt-BR" i="1" noProof="0" smtClean="0">
                            <a:latin typeface="Cambria Math" panose="02040503050406030204" pitchFamily="18" charset="0"/>
                          </a:rPr>
                          <m:t>𝑖</m:t>
                        </m:r>
                      </m:sub>
                    </m:sSub>
                  </m:oMath>
                </a14:m>
                <a:r>
                  <a:rPr lang="pt-BR" noProof="0" dirty="0"/>
                  <a:t>, onde </a:t>
                </a:r>
                <a:r>
                  <a:rPr lang="pt-BR" b="1" i="1" noProof="0" dirty="0">
                    <a:solidFill>
                      <a:srgbClr val="2778CA"/>
                    </a:solidFill>
                  </a:rPr>
                  <a:t>os pesos são as probabilidades em </a:t>
                </a:r>
                <a14:m>
                  <m:oMath xmlns:m="http://schemas.openxmlformats.org/officeDocument/2006/math">
                    <m:sSub>
                      <m:sSubPr>
                        <m:ctrlPr>
                          <a:rPr lang="pt-BR" b="1" i="1" noProof="0" smtClean="0">
                            <a:solidFill>
                              <a:srgbClr val="2778CA"/>
                            </a:solidFill>
                            <a:latin typeface="Cambria Math" panose="02040503050406030204" pitchFamily="18" charset="0"/>
                          </a:rPr>
                        </m:ctrlPr>
                      </m:sSubPr>
                      <m:e>
                        <m:r>
                          <a:rPr lang="pt-BR" b="1" i="1" noProof="0" smtClean="0">
                            <a:solidFill>
                              <a:srgbClr val="2778CA"/>
                            </a:solidFill>
                            <a:latin typeface="Cambria Math" panose="02040503050406030204" pitchFamily="18" charset="0"/>
                          </a:rPr>
                          <m:t>𝒑</m:t>
                        </m:r>
                      </m:e>
                      <m:sub>
                        <m:r>
                          <a:rPr lang="pt-BR" b="1" i="1" noProof="0" smtClean="0">
                            <a:solidFill>
                              <a:srgbClr val="2778CA"/>
                            </a:solidFill>
                            <a:latin typeface="Cambria Math" panose="02040503050406030204" pitchFamily="18" charset="0"/>
                          </a:rPr>
                          <m:t>𝟏</m:t>
                        </m:r>
                      </m:sub>
                    </m:sSub>
                  </m:oMath>
                </a14:m>
                <a:endParaRPr lang="pt-BR" b="1" i="1" noProof="0" dirty="0"/>
              </a:p>
              <a:p>
                <a:pPr algn="just"/>
                <a:endParaRPr lang="pt-BR" noProof="0" dirty="0"/>
              </a:p>
              <a:p>
                <a:pPr algn="just"/>
                <a:r>
                  <a:rPr lang="pt-BR" noProof="0" dirty="0"/>
                  <a:t>Portanto, para a estratégia mista </a:t>
                </a:r>
                <a14:m>
                  <m:oMath xmlns:m="http://schemas.openxmlformats.org/officeDocument/2006/math">
                    <m:r>
                      <a:rPr lang="pt-BR" i="1" noProof="0" smtClean="0">
                        <a:latin typeface="Cambria Math" panose="02040503050406030204" pitchFamily="18" charset="0"/>
                      </a:rPr>
                      <m:t>(</m:t>
                    </m:r>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𝑝</m:t>
                        </m:r>
                      </m:e>
                      <m:sub>
                        <m:r>
                          <a:rPr lang="pt-BR" i="1" noProof="0" smtClean="0">
                            <a:latin typeface="Cambria Math" panose="02040503050406030204" pitchFamily="18" charset="0"/>
                          </a:rPr>
                          <m:t>11</m:t>
                        </m:r>
                      </m:sub>
                    </m:sSub>
                    <m:r>
                      <a:rPr lang="pt-BR" i="1" noProof="0" smtClean="0">
                        <a:latin typeface="Cambria Math" panose="02040503050406030204" pitchFamily="18" charset="0"/>
                      </a:rPr>
                      <m:t>,…,</m:t>
                    </m:r>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𝑝</m:t>
                        </m:r>
                      </m:e>
                      <m:sub>
                        <m:r>
                          <a:rPr lang="pt-BR" i="1" noProof="0" smtClean="0">
                            <a:latin typeface="Cambria Math" panose="02040503050406030204" pitchFamily="18" charset="0"/>
                          </a:rPr>
                          <m:t>1</m:t>
                        </m:r>
                        <m:r>
                          <a:rPr lang="pt-BR" b="0" i="1" noProof="0" smtClean="0">
                            <a:latin typeface="Cambria Math" panose="02040503050406030204" pitchFamily="18" charset="0"/>
                          </a:rPr>
                          <m:t>𝐽</m:t>
                        </m:r>
                      </m:sub>
                    </m:sSub>
                    <m:r>
                      <a:rPr lang="pt-BR" i="1" noProof="0" smtClean="0">
                        <a:latin typeface="Cambria Math" panose="02040503050406030204" pitchFamily="18" charset="0"/>
                      </a:rPr>
                      <m:t>)</m:t>
                    </m:r>
                  </m:oMath>
                </a14:m>
                <a:r>
                  <a:rPr lang="pt-BR" noProof="0" dirty="0"/>
                  <a:t> ser uma melhor resposta de </a:t>
                </a:r>
                <a14:m>
                  <m:oMath xmlns:m="http://schemas.openxmlformats.org/officeDocument/2006/math">
                    <m:r>
                      <a:rPr lang="pt-BR" b="0" i="1" noProof="0" smtClean="0">
                        <a:latin typeface="Cambria Math" panose="02040503050406030204" pitchFamily="18" charset="0"/>
                      </a:rPr>
                      <m:t>1</m:t>
                    </m:r>
                  </m:oMath>
                </a14:m>
                <a:r>
                  <a:rPr lang="pt-BR" noProof="0" dirty="0"/>
                  <a:t> à estratégia mista </a:t>
                </a:r>
                <a14:m>
                  <m:oMath xmlns:m="http://schemas.openxmlformats.org/officeDocument/2006/math">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𝑝</m:t>
                        </m:r>
                      </m:e>
                      <m:sub>
                        <m:r>
                          <a:rPr lang="pt-BR" i="1" noProof="0" smtClean="0">
                            <a:latin typeface="Cambria Math" panose="02040503050406030204" pitchFamily="18" charset="0"/>
                          </a:rPr>
                          <m:t>2</m:t>
                        </m:r>
                      </m:sub>
                    </m:sSub>
                  </m:oMath>
                </a14:m>
                <a:r>
                  <a:rPr lang="pt-BR" noProof="0" dirty="0"/>
                  <a:t>, de </a:t>
                </a:r>
                <a14:m>
                  <m:oMath xmlns:m="http://schemas.openxmlformats.org/officeDocument/2006/math">
                    <m:r>
                      <a:rPr lang="pt-BR" b="0" i="1" noProof="0" smtClean="0">
                        <a:latin typeface="Cambria Math" panose="02040503050406030204" pitchFamily="18" charset="0"/>
                      </a:rPr>
                      <m:t>2</m:t>
                    </m:r>
                  </m:oMath>
                </a14:m>
                <a:r>
                  <a:rPr lang="pt-BR" noProof="0" dirty="0"/>
                  <a:t>, deve seguir que </a:t>
                </a:r>
                <a14:m>
                  <m:oMath xmlns:m="http://schemas.openxmlformats.org/officeDocument/2006/math">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𝑝</m:t>
                        </m:r>
                      </m:e>
                      <m:sub>
                        <m:r>
                          <a:rPr lang="pt-BR" b="0" i="1" noProof="0" smtClean="0">
                            <a:latin typeface="Cambria Math" panose="02040503050406030204" pitchFamily="18" charset="0"/>
                          </a:rPr>
                          <m:t>1</m:t>
                        </m:r>
                        <m:r>
                          <a:rPr lang="pt-BR" b="0" i="1" noProof="0" smtClean="0">
                            <a:latin typeface="Cambria Math" panose="02040503050406030204" pitchFamily="18" charset="0"/>
                          </a:rPr>
                          <m:t>𝑗</m:t>
                        </m:r>
                      </m:sub>
                    </m:sSub>
                    <m:r>
                      <a:rPr lang="pt-BR" b="0" i="1" noProof="0" smtClean="0">
                        <a:latin typeface="Cambria Math" panose="02040503050406030204" pitchFamily="18" charset="0"/>
                      </a:rPr>
                      <m:t>&gt;0</m:t>
                    </m:r>
                  </m:oMath>
                </a14:m>
                <a:r>
                  <a:rPr lang="pt-BR" noProof="0" dirty="0"/>
                  <a:t> somente se</a:t>
                </a:r>
              </a:p>
              <a:p>
                <a:pPr algn="just"/>
                <a:endParaRPr lang="pt-BR" noProof="0" dirty="0"/>
              </a:p>
              <a:p>
                <a:pPr marL="0" indent="0" algn="just">
                  <a:buNone/>
                </a:pPr>
                <a14:m>
                  <m:oMathPara xmlns:m="http://schemas.openxmlformats.org/officeDocument/2006/math">
                    <m:oMathParaPr>
                      <m:jc m:val="centerGroup"/>
                    </m:oMathParaPr>
                    <m:oMath xmlns:m="http://schemas.openxmlformats.org/officeDocument/2006/math">
                      <m:nary>
                        <m:naryPr>
                          <m:chr m:val="∑"/>
                          <m:ctrlPr>
                            <a:rPr lang="pt-BR" i="1" noProof="0" smtClean="0">
                              <a:latin typeface="Cambria Math" panose="02040503050406030204" pitchFamily="18" charset="0"/>
                            </a:rPr>
                          </m:ctrlPr>
                        </m:naryPr>
                        <m:sub>
                          <m:r>
                            <m:rPr>
                              <m:brk m:alnAt="23"/>
                            </m:rPr>
                            <a:rPr lang="pt-BR" b="0" i="1" noProof="0" smtClean="0">
                              <a:latin typeface="Cambria Math" panose="02040503050406030204" pitchFamily="18" charset="0"/>
                            </a:rPr>
                            <m:t>𝑘</m:t>
                          </m:r>
                          <m:r>
                            <a:rPr lang="pt-BR" b="0" i="1" noProof="0" smtClean="0">
                              <a:latin typeface="Cambria Math" panose="02040503050406030204" pitchFamily="18" charset="0"/>
                            </a:rPr>
                            <m:t>=1</m:t>
                          </m:r>
                        </m:sub>
                        <m:sup>
                          <m:r>
                            <a:rPr lang="pt-BR" b="0" i="1" noProof="0" smtClean="0">
                              <a:latin typeface="Cambria Math" panose="02040503050406030204" pitchFamily="18" charset="0"/>
                            </a:rPr>
                            <m:t>𝐾</m:t>
                          </m:r>
                        </m:sup>
                        <m:e>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𝑝</m:t>
                              </m:r>
                            </m:e>
                            <m:sub>
                              <m:r>
                                <a:rPr lang="pt-BR" b="0" i="1" noProof="0" smtClean="0">
                                  <a:latin typeface="Cambria Math" panose="02040503050406030204" pitchFamily="18" charset="0"/>
                                </a:rPr>
                                <m:t>2</m:t>
                              </m:r>
                              <m:r>
                                <a:rPr lang="pt-BR" b="0" i="1" noProof="0" smtClean="0">
                                  <a:latin typeface="Cambria Math" panose="02040503050406030204" pitchFamily="18" charset="0"/>
                                </a:rPr>
                                <m:t>𝑘</m:t>
                              </m:r>
                            </m:sub>
                          </m:sSub>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𝑢</m:t>
                              </m:r>
                            </m:e>
                            <m:sub>
                              <m:r>
                                <a:rPr lang="pt-BR" b="0" i="1" noProof="0" smtClean="0">
                                  <a:latin typeface="Cambria Math" panose="02040503050406030204" pitchFamily="18" charset="0"/>
                                </a:rPr>
                                <m:t>1</m:t>
                              </m:r>
                            </m:sub>
                          </m:sSub>
                          <m:r>
                            <a:rPr lang="pt-BR" b="0" i="1" noProof="0" smtClean="0">
                              <a:latin typeface="Cambria Math" panose="02040503050406030204" pitchFamily="18" charset="0"/>
                            </a:rPr>
                            <m:t>(</m:t>
                          </m:r>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𝑠</m:t>
                              </m:r>
                            </m:e>
                            <m:sub>
                              <m:r>
                                <a:rPr lang="pt-BR" b="0" i="1" noProof="0" smtClean="0">
                                  <a:latin typeface="Cambria Math" panose="02040503050406030204" pitchFamily="18" charset="0"/>
                                </a:rPr>
                                <m:t>1</m:t>
                              </m:r>
                              <m:r>
                                <a:rPr lang="pt-BR" b="0" i="1" noProof="0" smtClean="0">
                                  <a:latin typeface="Cambria Math" panose="02040503050406030204" pitchFamily="18" charset="0"/>
                                </a:rPr>
                                <m:t>𝑗</m:t>
                              </m:r>
                            </m:sub>
                          </m:sSub>
                          <m:r>
                            <a:rPr lang="pt-BR" b="0" i="1" noProof="0" smtClean="0">
                              <a:latin typeface="Cambria Math" panose="02040503050406030204" pitchFamily="18" charset="0"/>
                            </a:rPr>
                            <m:t>,</m:t>
                          </m:r>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𝑠</m:t>
                              </m:r>
                            </m:e>
                            <m:sub>
                              <m:r>
                                <a:rPr lang="pt-BR" b="0" i="1" noProof="0" smtClean="0">
                                  <a:latin typeface="Cambria Math" panose="02040503050406030204" pitchFamily="18" charset="0"/>
                                </a:rPr>
                                <m:t>2</m:t>
                              </m:r>
                              <m:r>
                                <a:rPr lang="pt-BR" b="0" i="1" noProof="0" smtClean="0">
                                  <a:latin typeface="Cambria Math" panose="02040503050406030204" pitchFamily="18" charset="0"/>
                                </a:rPr>
                                <m:t>𝑘</m:t>
                              </m:r>
                            </m:sub>
                          </m:sSub>
                          <m:r>
                            <a:rPr lang="pt-BR" b="0" i="1" noProof="0" smtClean="0">
                              <a:latin typeface="Cambria Math" panose="02040503050406030204" pitchFamily="18" charset="0"/>
                            </a:rPr>
                            <m:t>)</m:t>
                          </m:r>
                        </m:e>
                      </m:nary>
                      <m:r>
                        <a:rPr lang="pt-BR" b="0" i="1" noProof="0" smtClean="0">
                          <a:latin typeface="Cambria Math" panose="02040503050406030204" pitchFamily="18" charset="0"/>
                        </a:rPr>
                        <m:t>≥</m:t>
                      </m:r>
                      <m:nary>
                        <m:naryPr>
                          <m:chr m:val="∑"/>
                          <m:ctrlPr>
                            <a:rPr lang="pt-BR" i="1" noProof="0" smtClean="0">
                              <a:latin typeface="Cambria Math" panose="02040503050406030204" pitchFamily="18" charset="0"/>
                            </a:rPr>
                          </m:ctrlPr>
                        </m:naryPr>
                        <m:sub>
                          <m:r>
                            <m:rPr>
                              <m:brk m:alnAt="23"/>
                            </m:rPr>
                            <a:rPr lang="pt-BR" b="0" i="1" noProof="0" smtClean="0">
                              <a:latin typeface="Cambria Math" panose="02040503050406030204" pitchFamily="18" charset="0"/>
                            </a:rPr>
                            <m:t>𝑘</m:t>
                          </m:r>
                          <m:r>
                            <a:rPr lang="pt-BR" b="0" i="1" noProof="0" smtClean="0">
                              <a:latin typeface="Cambria Math" panose="02040503050406030204" pitchFamily="18" charset="0"/>
                            </a:rPr>
                            <m:t>=1</m:t>
                          </m:r>
                        </m:sub>
                        <m:sup>
                          <m:r>
                            <a:rPr lang="pt-BR" b="0" i="1" noProof="0" smtClean="0">
                              <a:latin typeface="Cambria Math" panose="02040503050406030204" pitchFamily="18" charset="0"/>
                            </a:rPr>
                            <m:t>𝐾</m:t>
                          </m:r>
                        </m:sup>
                        <m:e>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𝑝</m:t>
                              </m:r>
                            </m:e>
                            <m:sub>
                              <m:r>
                                <a:rPr lang="pt-BR" b="0" i="1" noProof="0" smtClean="0">
                                  <a:latin typeface="Cambria Math" panose="02040503050406030204" pitchFamily="18" charset="0"/>
                                </a:rPr>
                                <m:t>2</m:t>
                              </m:r>
                              <m:r>
                                <a:rPr lang="pt-BR" b="0" i="1" noProof="0" smtClean="0">
                                  <a:latin typeface="Cambria Math" panose="02040503050406030204" pitchFamily="18" charset="0"/>
                                </a:rPr>
                                <m:t>𝑘</m:t>
                              </m:r>
                            </m:sub>
                          </m:sSub>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𝑢</m:t>
                              </m:r>
                            </m:e>
                            <m:sub>
                              <m:r>
                                <a:rPr lang="pt-BR" b="0" i="1" noProof="0" smtClean="0">
                                  <a:latin typeface="Cambria Math" panose="02040503050406030204" pitchFamily="18" charset="0"/>
                                </a:rPr>
                                <m:t>1</m:t>
                              </m:r>
                            </m:sub>
                          </m:sSub>
                          <m:d>
                            <m:dPr>
                              <m:ctrlPr>
                                <a:rPr lang="pt-BR" b="0" i="1" noProof="0" smtClean="0">
                                  <a:latin typeface="Cambria Math" panose="02040503050406030204" pitchFamily="18" charset="0"/>
                                </a:rPr>
                              </m:ctrlPr>
                            </m:dPr>
                            <m:e>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𝑠</m:t>
                                  </m:r>
                                </m:e>
                                <m:sub>
                                  <m:r>
                                    <a:rPr lang="pt-BR" b="0" i="1" noProof="0" smtClean="0">
                                      <a:latin typeface="Cambria Math" panose="02040503050406030204" pitchFamily="18" charset="0"/>
                                    </a:rPr>
                                    <m:t>1</m:t>
                                  </m:r>
                                  <m:sSup>
                                    <m:sSupPr>
                                      <m:ctrlPr>
                                        <a:rPr lang="pt-BR" b="0" i="1" noProof="0" smtClean="0">
                                          <a:latin typeface="Cambria Math" panose="02040503050406030204" pitchFamily="18" charset="0"/>
                                        </a:rPr>
                                      </m:ctrlPr>
                                    </m:sSupPr>
                                    <m:e>
                                      <m:r>
                                        <a:rPr lang="pt-BR" b="0" i="1" noProof="0" smtClean="0">
                                          <a:latin typeface="Cambria Math" panose="02040503050406030204" pitchFamily="18" charset="0"/>
                                        </a:rPr>
                                        <m:t>𝑗</m:t>
                                      </m:r>
                                    </m:e>
                                    <m:sup>
                                      <m:r>
                                        <a:rPr lang="pt-BR" b="0" i="1" noProof="0" smtClean="0">
                                          <a:latin typeface="Cambria Math" panose="02040503050406030204" pitchFamily="18" charset="0"/>
                                        </a:rPr>
                                        <m:t>′</m:t>
                                      </m:r>
                                    </m:sup>
                                  </m:sSup>
                                </m:sub>
                              </m:sSub>
                              <m:r>
                                <a:rPr lang="pt-BR" b="0" i="1" noProof="0" smtClean="0">
                                  <a:latin typeface="Cambria Math" panose="02040503050406030204" pitchFamily="18" charset="0"/>
                                </a:rPr>
                                <m:t>,</m:t>
                              </m:r>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𝑠</m:t>
                                  </m:r>
                                </m:e>
                                <m:sub>
                                  <m:r>
                                    <a:rPr lang="pt-BR" b="0" i="1" noProof="0" smtClean="0">
                                      <a:latin typeface="Cambria Math" panose="02040503050406030204" pitchFamily="18" charset="0"/>
                                    </a:rPr>
                                    <m:t>2</m:t>
                                  </m:r>
                                  <m:r>
                                    <a:rPr lang="pt-BR" b="0" i="1" noProof="0" smtClean="0">
                                      <a:latin typeface="Cambria Math" panose="02040503050406030204" pitchFamily="18" charset="0"/>
                                    </a:rPr>
                                    <m:t>𝑘</m:t>
                                  </m:r>
                                </m:sub>
                              </m:sSub>
                            </m:e>
                          </m:d>
                        </m:e>
                      </m:nary>
                    </m:oMath>
                  </m:oMathPara>
                </a14:m>
                <a:endParaRPr lang="pt-BR" b="0" noProof="0" dirty="0"/>
              </a:p>
              <a:p>
                <a:pPr marL="0" indent="0" algn="just">
                  <a:buNone/>
                </a:pPr>
                <a:endParaRPr lang="pt-BR" b="0" noProof="0" dirty="0"/>
              </a:p>
              <a:p>
                <a:pPr marL="0" indent="0" algn="just">
                  <a:buNone/>
                </a:pPr>
                <a:r>
                  <a:rPr lang="pt-BR" noProof="0" dirty="0"/>
                  <a:t>para todo</a:t>
                </a:r>
                <a:r>
                  <a:rPr lang="pt-BR" b="0" noProof="0" dirty="0"/>
                  <a:t> </a:t>
                </a:r>
                <a14:m>
                  <m:oMath xmlns:m="http://schemas.openxmlformats.org/officeDocument/2006/math">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𝑠</m:t>
                        </m:r>
                      </m:e>
                      <m:sub>
                        <m:r>
                          <a:rPr lang="pt-BR" b="0" i="1" noProof="0" smtClean="0">
                            <a:latin typeface="Cambria Math" panose="02040503050406030204" pitchFamily="18" charset="0"/>
                          </a:rPr>
                          <m:t>1</m:t>
                        </m:r>
                        <m:sSup>
                          <m:sSupPr>
                            <m:ctrlPr>
                              <a:rPr lang="pt-BR" b="0" i="1" noProof="0" smtClean="0">
                                <a:latin typeface="Cambria Math" panose="02040503050406030204" pitchFamily="18" charset="0"/>
                              </a:rPr>
                            </m:ctrlPr>
                          </m:sSupPr>
                          <m:e>
                            <m:r>
                              <a:rPr lang="pt-BR" b="0" i="1" noProof="0" smtClean="0">
                                <a:latin typeface="Cambria Math" panose="02040503050406030204" pitchFamily="18" charset="0"/>
                              </a:rPr>
                              <m:t>𝑗</m:t>
                            </m:r>
                          </m:e>
                          <m:sup>
                            <m:r>
                              <a:rPr lang="pt-BR" b="0" i="1" noProof="0" smtClean="0">
                                <a:latin typeface="Cambria Math" panose="02040503050406030204" pitchFamily="18" charset="0"/>
                              </a:rPr>
                              <m:t>′</m:t>
                            </m:r>
                          </m:sup>
                        </m:sSup>
                      </m:sub>
                    </m:sSub>
                  </m:oMath>
                </a14:m>
                <a:r>
                  <a:rPr lang="pt-BR" noProof="0" dirty="0"/>
                  <a:t> em </a:t>
                </a:r>
                <a14:m>
                  <m:oMath xmlns:m="http://schemas.openxmlformats.org/officeDocument/2006/math">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𝑆</m:t>
                        </m:r>
                      </m:e>
                      <m:sub>
                        <m:r>
                          <a:rPr lang="pt-BR" i="1" noProof="0" smtClean="0">
                            <a:latin typeface="Cambria Math" panose="02040503050406030204" pitchFamily="18" charset="0"/>
                          </a:rPr>
                          <m:t>1</m:t>
                        </m:r>
                      </m:sub>
                    </m:sSub>
                  </m:oMath>
                </a14:m>
                <a:r>
                  <a:rPr lang="pt-BR" noProof="0" dirty="0"/>
                  <a:t>.</a:t>
                </a:r>
                <a:r>
                  <a:rPr lang="pt-BR" dirty="0">
                    <a:solidFill>
                      <a:srgbClr val="FF0000"/>
                    </a:solidFill>
                  </a:rPr>
                  <a:t>*</a:t>
                </a:r>
                <a:endParaRPr lang="pt-BR" noProof="0" dirty="0"/>
              </a:p>
              <a:p>
                <a:pPr algn="just"/>
                <a:endParaRPr lang="pt-BR" noProof="0" dirty="0"/>
              </a:p>
            </p:txBody>
          </p:sp>
        </mc:Choice>
        <mc:Fallback xmlns="">
          <p:sp>
            <p:nvSpPr>
              <p:cNvPr id="3" name="Content Placeholder 2">
                <a:extLst>
                  <a:ext uri="{FF2B5EF4-FFF2-40B4-BE49-F238E27FC236}">
                    <a16:creationId xmlns:a16="http://schemas.microsoft.com/office/drawing/2014/main" id="{3D60FB4B-F4C5-403A-A40D-2A1975B0A2D4}"/>
                  </a:ext>
                </a:extLst>
              </p:cNvPr>
              <p:cNvSpPr>
                <a:spLocks noGrp="1" noRot="1" noChangeAspect="1" noMove="1" noResize="1" noEditPoints="1" noAdjustHandles="1" noChangeArrowheads="1" noChangeShapeType="1" noTextEdit="1"/>
              </p:cNvSpPr>
              <p:nvPr>
                <p:ph idx="1"/>
              </p:nvPr>
            </p:nvSpPr>
            <p:spPr>
              <a:blipFill>
                <a:blip r:embed="rId3"/>
                <a:stretch>
                  <a:fillRect l="-1043" t="-3501" r="-986" b="-2381"/>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96F75978-9A44-42AE-B44C-22EC48E48BBC}"/>
              </a:ext>
            </a:extLst>
          </p:cNvPr>
          <p:cNvSpPr>
            <a:spLocks noGrp="1"/>
          </p:cNvSpPr>
          <p:nvPr>
            <p:ph type="title"/>
          </p:nvPr>
        </p:nvSpPr>
        <p:spPr>
          <a:xfrm>
            <a:off x="838200" y="365125"/>
            <a:ext cx="10515600" cy="1325563"/>
          </a:xfrm>
        </p:spPr>
        <p:txBody>
          <a:bodyPr/>
          <a:lstStyle/>
          <a:p>
            <a:r>
              <a:rPr lang="pt-BR" b="1" noProof="0" dirty="0"/>
              <a:t>Generalização do problema</a:t>
            </a:r>
          </a:p>
        </p:txBody>
      </p:sp>
      <p:sp>
        <p:nvSpPr>
          <p:cNvPr id="2" name="Footer Placeholder 1">
            <a:extLst>
              <a:ext uri="{FF2B5EF4-FFF2-40B4-BE49-F238E27FC236}">
                <a16:creationId xmlns:a16="http://schemas.microsoft.com/office/drawing/2014/main" id="{59E0AEA5-3BD9-45EF-8606-40B11BFFC08E}"/>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975FCEE4-92CE-45CF-A426-3314C040511D}"/>
              </a:ext>
            </a:extLst>
          </p:cNvPr>
          <p:cNvSpPr>
            <a:spLocks noGrp="1"/>
          </p:cNvSpPr>
          <p:nvPr>
            <p:ph type="sldNum" sz="quarter" idx="12"/>
          </p:nvPr>
        </p:nvSpPr>
        <p:spPr/>
        <p:txBody>
          <a:bodyPr/>
          <a:lstStyle/>
          <a:p>
            <a:fld id="{AF67EEE8-F201-4410-BA13-233EFB93B646}" type="slidenum">
              <a:rPr lang="pt-BR" smtClean="0"/>
              <a:t>42</a:t>
            </a:fld>
            <a:endParaRPr lang="pt-BR"/>
          </a:p>
        </p:txBody>
      </p:sp>
    </p:spTree>
    <p:extLst>
      <p:ext uri="{BB962C8B-B14F-4D97-AF65-F5344CB8AC3E}">
        <p14:creationId xmlns:p14="http://schemas.microsoft.com/office/powerpoint/2010/main" val="15947921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FAADDB8-E540-4055-A75C-2FB283482B79}"/>
                  </a:ext>
                </a:extLst>
              </p:cNvPr>
              <p:cNvSpPr>
                <a:spLocks noGrp="1"/>
              </p:cNvSpPr>
              <p:nvPr>
                <p:ph idx="1"/>
              </p:nvPr>
            </p:nvSpPr>
            <p:spPr/>
            <p:txBody>
              <a:bodyPr>
                <a:normAutofit fontScale="92500" lnSpcReduction="10000"/>
              </a:bodyPr>
              <a:lstStyle/>
              <a:p>
                <a:pPr marL="0" indent="0" algn="just">
                  <a:buNone/>
                </a:pPr>
                <a:r>
                  <a:rPr lang="pt-BR" dirty="0"/>
                  <a:t>Para dar uma declaração formal sobre a definição estendida de equilíbrio de Nash, precisamos computar o </a:t>
                </a:r>
                <a:r>
                  <a:rPr lang="pt-BR" b="1" dirty="0"/>
                  <a:t>payoff esperado do jogador </a:t>
                </a:r>
                <a14:m>
                  <m:oMath xmlns:m="http://schemas.openxmlformats.org/officeDocument/2006/math">
                    <m:r>
                      <a:rPr lang="pt-BR" b="1" i="1" dirty="0" smtClean="0">
                        <a:latin typeface="Cambria Math" panose="02040503050406030204" pitchFamily="18" charset="0"/>
                      </a:rPr>
                      <m:t>𝟐</m:t>
                    </m:r>
                  </m:oMath>
                </a14:m>
                <a:r>
                  <a:rPr lang="pt-BR" b="1" dirty="0"/>
                  <a:t> </a:t>
                </a:r>
                <a:r>
                  <a:rPr lang="pt-BR" dirty="0"/>
                  <a:t>quando os jogadores </a:t>
                </a:r>
                <a14:m>
                  <m:oMath xmlns:m="http://schemas.openxmlformats.org/officeDocument/2006/math">
                    <m:r>
                      <a:rPr lang="pt-BR" i="1" dirty="0" smtClean="0">
                        <a:latin typeface="Cambria Math" panose="02040503050406030204" pitchFamily="18" charset="0"/>
                      </a:rPr>
                      <m:t>1</m:t>
                    </m:r>
                  </m:oMath>
                </a14:m>
                <a:r>
                  <a:rPr lang="pt-BR" dirty="0"/>
                  <a:t> e </a:t>
                </a:r>
                <a14:m>
                  <m:oMath xmlns:m="http://schemas.openxmlformats.org/officeDocument/2006/math">
                    <m:r>
                      <a:rPr lang="pt-BR" i="1" dirty="0" smtClean="0">
                        <a:latin typeface="Cambria Math" panose="02040503050406030204" pitchFamily="18" charset="0"/>
                      </a:rPr>
                      <m:t>2</m:t>
                    </m:r>
                  </m:oMath>
                </a14:m>
                <a:r>
                  <a:rPr lang="pt-BR" dirty="0"/>
                  <a:t> jogam, respectivamente, as estratégias mistas </a:t>
                </a:r>
                <a14:m>
                  <m:oMath xmlns:m="http://schemas.openxmlformats.org/officeDocument/2006/math">
                    <m:sSub>
                      <m:sSubPr>
                        <m:ctrlPr>
                          <a:rPr lang="pt-BR" i="1" dirty="0" smtClean="0">
                            <a:latin typeface="Cambria Math" panose="02040503050406030204" pitchFamily="18" charset="0"/>
                          </a:rPr>
                        </m:ctrlPr>
                      </m:sSubPr>
                      <m:e>
                        <m:r>
                          <a:rPr lang="pt-BR" i="1" dirty="0" smtClean="0">
                            <a:latin typeface="Cambria Math" panose="02040503050406030204" pitchFamily="18" charset="0"/>
                          </a:rPr>
                          <m:t>𝑝</m:t>
                        </m:r>
                      </m:e>
                      <m:sub>
                        <m:r>
                          <a:rPr lang="pt-BR" i="1" dirty="0" smtClean="0">
                            <a:latin typeface="Cambria Math" panose="02040503050406030204" pitchFamily="18" charset="0"/>
                          </a:rPr>
                          <m:t>1</m:t>
                        </m:r>
                      </m:sub>
                    </m:sSub>
                  </m:oMath>
                </a14:m>
                <a:r>
                  <a:rPr lang="pt-BR" dirty="0"/>
                  <a:t> e </a:t>
                </a:r>
                <a14:m>
                  <m:oMath xmlns:m="http://schemas.openxmlformats.org/officeDocument/2006/math">
                    <m:sSub>
                      <m:sSubPr>
                        <m:ctrlPr>
                          <a:rPr lang="pt-BR" i="1" dirty="0" smtClean="0">
                            <a:latin typeface="Cambria Math" panose="02040503050406030204" pitchFamily="18" charset="0"/>
                          </a:rPr>
                        </m:ctrlPr>
                      </m:sSubPr>
                      <m:e>
                        <m:r>
                          <a:rPr lang="pt-BR" i="1" dirty="0" smtClean="0">
                            <a:latin typeface="Cambria Math" panose="02040503050406030204" pitchFamily="18" charset="0"/>
                          </a:rPr>
                          <m:t>𝑝</m:t>
                        </m:r>
                      </m:e>
                      <m:sub>
                        <m:r>
                          <a:rPr lang="pt-BR" i="1" dirty="0" smtClean="0">
                            <a:latin typeface="Cambria Math" panose="02040503050406030204" pitchFamily="18" charset="0"/>
                          </a:rPr>
                          <m:t>2</m:t>
                        </m:r>
                      </m:sub>
                    </m:sSub>
                  </m:oMath>
                </a14:m>
                <a:endParaRPr lang="pt-BR" dirty="0"/>
              </a:p>
              <a:p>
                <a:pPr marL="0" indent="0" algn="just">
                  <a:buNone/>
                </a:pPr>
                <a:endParaRPr lang="pt-BR" noProof="0" dirty="0"/>
              </a:p>
              <a:p>
                <a:pPr marL="0" indent="0" algn="just">
                  <a:buNone/>
                </a:pPr>
                <a:r>
                  <a:rPr lang="pt-BR" noProof="0" dirty="0"/>
                  <a:t>Se o jogador </a:t>
                </a:r>
                <a14:m>
                  <m:oMath xmlns:m="http://schemas.openxmlformats.org/officeDocument/2006/math">
                    <m:r>
                      <a:rPr lang="pt-BR" i="1" noProof="0" dirty="0" smtClean="0">
                        <a:latin typeface="Cambria Math" panose="02040503050406030204" pitchFamily="18" charset="0"/>
                      </a:rPr>
                      <m:t>2</m:t>
                    </m:r>
                  </m:oMath>
                </a14:m>
                <a:r>
                  <a:rPr lang="pt-BR" noProof="0" dirty="0"/>
                  <a:t> </a:t>
                </a:r>
                <a:r>
                  <a:rPr lang="pt-BR" b="1" i="1" noProof="0" dirty="0"/>
                  <a:t>acredita</a:t>
                </a:r>
                <a:r>
                  <a:rPr lang="pt-BR" noProof="0" dirty="0"/>
                  <a:t> que o jogador </a:t>
                </a:r>
                <a14:m>
                  <m:oMath xmlns:m="http://schemas.openxmlformats.org/officeDocument/2006/math">
                    <m:r>
                      <a:rPr lang="pt-BR" i="1" noProof="0" dirty="0" smtClean="0">
                        <a:latin typeface="Cambria Math" panose="02040503050406030204" pitchFamily="18" charset="0"/>
                      </a:rPr>
                      <m:t>1</m:t>
                    </m:r>
                  </m:oMath>
                </a14:m>
                <a:r>
                  <a:rPr lang="pt-BR" noProof="0" dirty="0"/>
                  <a:t> jogará as estratégias </a:t>
                </a:r>
                <a14:m>
                  <m:oMath xmlns:m="http://schemas.openxmlformats.org/officeDocument/2006/math">
                    <m:d>
                      <m:dPr>
                        <m:ctrlPr>
                          <a:rPr lang="pt-BR" b="0" i="1" noProof="0" smtClean="0">
                            <a:latin typeface="Cambria Math" panose="02040503050406030204" pitchFamily="18" charset="0"/>
                          </a:rPr>
                        </m:ctrlPr>
                      </m:dPr>
                      <m:e>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𝑠</m:t>
                            </m:r>
                          </m:e>
                          <m:sub>
                            <m:r>
                              <a:rPr lang="pt-BR" b="0" i="1" noProof="0" smtClean="0">
                                <a:latin typeface="Cambria Math" panose="02040503050406030204" pitchFamily="18" charset="0"/>
                              </a:rPr>
                              <m:t>11</m:t>
                            </m:r>
                          </m:sub>
                        </m:sSub>
                        <m:r>
                          <a:rPr lang="pt-BR" b="0" i="1" noProof="0" smtClean="0">
                            <a:latin typeface="Cambria Math" panose="02040503050406030204" pitchFamily="18" charset="0"/>
                          </a:rPr>
                          <m:t>,…, </m:t>
                        </m:r>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𝑠</m:t>
                            </m:r>
                          </m:e>
                          <m:sub>
                            <m:r>
                              <a:rPr lang="pt-BR" b="0" i="1" noProof="0" smtClean="0">
                                <a:latin typeface="Cambria Math" panose="02040503050406030204" pitchFamily="18" charset="0"/>
                              </a:rPr>
                              <m:t>1</m:t>
                            </m:r>
                            <m:r>
                              <a:rPr lang="pt-BR" b="0" i="1" noProof="0" smtClean="0">
                                <a:latin typeface="Cambria Math" panose="02040503050406030204" pitchFamily="18" charset="0"/>
                              </a:rPr>
                              <m:t>𝐽</m:t>
                            </m:r>
                          </m:sub>
                        </m:sSub>
                      </m:e>
                    </m:d>
                  </m:oMath>
                </a14:m>
                <a:r>
                  <a:rPr lang="pt-BR" noProof="0" dirty="0"/>
                  <a:t> com probabilidades </a:t>
                </a:r>
                <a14:m>
                  <m:oMath xmlns:m="http://schemas.openxmlformats.org/officeDocument/2006/math">
                    <m:d>
                      <m:dPr>
                        <m:ctrlPr>
                          <a:rPr lang="pt-BR" b="0" i="1" noProof="0" smtClean="0">
                            <a:latin typeface="Cambria Math" panose="02040503050406030204" pitchFamily="18" charset="0"/>
                          </a:rPr>
                        </m:ctrlPr>
                      </m:dPr>
                      <m:e>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𝑝</m:t>
                            </m:r>
                          </m:e>
                          <m:sub>
                            <m:r>
                              <a:rPr lang="pt-BR" b="0" i="1" noProof="0" smtClean="0">
                                <a:latin typeface="Cambria Math" panose="02040503050406030204" pitchFamily="18" charset="0"/>
                              </a:rPr>
                              <m:t>11</m:t>
                            </m:r>
                          </m:sub>
                        </m:sSub>
                        <m:r>
                          <a:rPr lang="pt-BR" b="0" i="1" noProof="0" smtClean="0">
                            <a:latin typeface="Cambria Math" panose="02040503050406030204" pitchFamily="18" charset="0"/>
                          </a:rPr>
                          <m:t>,…, </m:t>
                        </m:r>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𝑝</m:t>
                            </m:r>
                          </m:e>
                          <m:sub>
                            <m:r>
                              <a:rPr lang="pt-BR" b="0" i="1" noProof="0" smtClean="0">
                                <a:latin typeface="Cambria Math" panose="02040503050406030204" pitchFamily="18" charset="0"/>
                              </a:rPr>
                              <m:t>1</m:t>
                            </m:r>
                            <m:r>
                              <a:rPr lang="pt-BR" b="0" i="1" noProof="0" smtClean="0">
                                <a:latin typeface="Cambria Math" panose="02040503050406030204" pitchFamily="18" charset="0"/>
                              </a:rPr>
                              <m:t>𝐽</m:t>
                            </m:r>
                          </m:sub>
                        </m:sSub>
                      </m:e>
                    </m:d>
                  </m:oMath>
                </a14:m>
                <a:r>
                  <a:rPr lang="pt-BR" noProof="0" dirty="0"/>
                  <a:t>, então a </a:t>
                </a:r>
                <a:r>
                  <a:rPr lang="pt-BR" b="1" i="1" noProof="0" dirty="0"/>
                  <a:t>payoff esperado</a:t>
                </a:r>
                <a:r>
                  <a:rPr lang="pt-BR" b="1" noProof="0" dirty="0"/>
                  <a:t> do jogador </a:t>
                </a:r>
                <a14:m>
                  <m:oMath xmlns:m="http://schemas.openxmlformats.org/officeDocument/2006/math">
                    <m:r>
                      <a:rPr lang="pt-BR" b="1" i="1" noProof="0" dirty="0" smtClean="0">
                        <a:latin typeface="Cambria Math" panose="02040503050406030204" pitchFamily="18" charset="0"/>
                      </a:rPr>
                      <m:t>𝟐</m:t>
                    </m:r>
                  </m:oMath>
                </a14:m>
                <a:r>
                  <a:rPr lang="pt-BR" b="1" noProof="0" dirty="0"/>
                  <a:t> </a:t>
                </a:r>
                <a:r>
                  <a:rPr lang="pt-BR" noProof="0" dirty="0"/>
                  <a:t>ao jogar a estratégia pura </a:t>
                </a:r>
                <a14:m>
                  <m:oMath xmlns:m="http://schemas.openxmlformats.org/officeDocument/2006/math">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𝑠</m:t>
                        </m:r>
                      </m:e>
                      <m:sub>
                        <m:r>
                          <a:rPr lang="pt-BR" b="0" i="1" noProof="0" smtClean="0">
                            <a:latin typeface="Cambria Math" panose="02040503050406030204" pitchFamily="18" charset="0"/>
                          </a:rPr>
                          <m:t>2</m:t>
                        </m:r>
                        <m:r>
                          <a:rPr lang="pt-BR" b="0" i="1" noProof="0" smtClean="0">
                            <a:latin typeface="Cambria Math" panose="02040503050406030204" pitchFamily="18" charset="0"/>
                          </a:rPr>
                          <m:t>𝑘</m:t>
                        </m:r>
                      </m:sub>
                    </m:sSub>
                  </m:oMath>
                </a14:m>
                <a:r>
                  <a:rPr lang="pt-BR" noProof="0" dirty="0"/>
                  <a:t> é</a:t>
                </a:r>
              </a:p>
              <a:p>
                <a:pPr algn="just"/>
                <a:endParaRPr lang="pt-BR" noProof="0" dirty="0"/>
              </a:p>
              <a:p>
                <a:pPr marL="0" indent="0" algn="ctr">
                  <a:buNone/>
                </a:pPr>
                <a14:m>
                  <m:oMathPara xmlns:m="http://schemas.openxmlformats.org/officeDocument/2006/math">
                    <m:oMathParaPr>
                      <m:jc m:val="centerGroup"/>
                    </m:oMathParaPr>
                    <m:oMath xmlns:m="http://schemas.openxmlformats.org/officeDocument/2006/math">
                      <m:nary>
                        <m:naryPr>
                          <m:chr m:val="∑"/>
                          <m:ctrlPr>
                            <a:rPr lang="pt-BR" i="1" noProof="0" smtClean="0">
                              <a:latin typeface="Cambria Math" panose="02040503050406030204" pitchFamily="18" charset="0"/>
                            </a:rPr>
                          </m:ctrlPr>
                        </m:naryPr>
                        <m:sub>
                          <m:r>
                            <m:rPr>
                              <m:brk m:alnAt="23"/>
                            </m:rPr>
                            <a:rPr lang="pt-BR" b="0" i="1" noProof="0" smtClean="0">
                              <a:latin typeface="Cambria Math" panose="02040503050406030204" pitchFamily="18" charset="0"/>
                            </a:rPr>
                            <m:t>𝑗</m:t>
                          </m:r>
                          <m:r>
                            <a:rPr lang="pt-BR" b="0" i="1" noProof="0" smtClean="0">
                              <a:latin typeface="Cambria Math" panose="02040503050406030204" pitchFamily="18" charset="0"/>
                            </a:rPr>
                            <m:t>=1</m:t>
                          </m:r>
                        </m:sub>
                        <m:sup>
                          <m:r>
                            <a:rPr lang="pt-BR" b="0" i="1" noProof="0" smtClean="0">
                              <a:latin typeface="Cambria Math" panose="02040503050406030204" pitchFamily="18" charset="0"/>
                            </a:rPr>
                            <m:t>𝐽</m:t>
                          </m:r>
                        </m:sup>
                        <m:e>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𝑝</m:t>
                              </m:r>
                            </m:e>
                            <m:sub>
                              <m:r>
                                <a:rPr lang="pt-BR" b="0" i="1" noProof="0" smtClean="0">
                                  <a:latin typeface="Cambria Math" panose="02040503050406030204" pitchFamily="18" charset="0"/>
                                </a:rPr>
                                <m:t>1</m:t>
                              </m:r>
                              <m:r>
                                <a:rPr lang="pt-BR" b="0" i="1" noProof="0" smtClean="0">
                                  <a:latin typeface="Cambria Math" panose="02040503050406030204" pitchFamily="18" charset="0"/>
                                </a:rPr>
                                <m:t>𝑗</m:t>
                              </m:r>
                            </m:sub>
                          </m:sSub>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𝑢</m:t>
                              </m:r>
                            </m:e>
                            <m:sub>
                              <m:r>
                                <a:rPr lang="pt-BR" b="0" i="1" noProof="0" smtClean="0">
                                  <a:latin typeface="Cambria Math" panose="02040503050406030204" pitchFamily="18" charset="0"/>
                                </a:rPr>
                                <m:t>2</m:t>
                              </m:r>
                            </m:sub>
                          </m:sSub>
                          <m:r>
                            <a:rPr lang="pt-BR" b="0" i="1" noProof="0" smtClean="0">
                              <a:latin typeface="Cambria Math" panose="02040503050406030204" pitchFamily="18" charset="0"/>
                            </a:rPr>
                            <m:t>(</m:t>
                          </m:r>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𝑠</m:t>
                              </m:r>
                            </m:e>
                            <m:sub>
                              <m:r>
                                <a:rPr lang="pt-BR" b="0" i="1" noProof="0" smtClean="0">
                                  <a:latin typeface="Cambria Math" panose="02040503050406030204" pitchFamily="18" charset="0"/>
                                </a:rPr>
                                <m:t>1</m:t>
                              </m:r>
                              <m:r>
                                <a:rPr lang="pt-BR" b="0" i="1" noProof="0" smtClean="0">
                                  <a:latin typeface="Cambria Math" panose="02040503050406030204" pitchFamily="18" charset="0"/>
                                </a:rPr>
                                <m:t>𝑗</m:t>
                              </m:r>
                            </m:sub>
                          </m:sSub>
                          <m:r>
                            <a:rPr lang="pt-BR" b="0" i="1" noProof="0" smtClean="0">
                              <a:latin typeface="Cambria Math" panose="02040503050406030204" pitchFamily="18" charset="0"/>
                            </a:rPr>
                            <m:t>,</m:t>
                          </m:r>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𝑠</m:t>
                              </m:r>
                            </m:e>
                            <m:sub>
                              <m:r>
                                <a:rPr lang="pt-BR" b="0" i="1" noProof="0" smtClean="0">
                                  <a:latin typeface="Cambria Math" panose="02040503050406030204" pitchFamily="18" charset="0"/>
                                </a:rPr>
                                <m:t>2</m:t>
                              </m:r>
                              <m:r>
                                <a:rPr lang="pt-BR" b="0" i="1" noProof="0" smtClean="0">
                                  <a:latin typeface="Cambria Math" panose="02040503050406030204" pitchFamily="18" charset="0"/>
                                </a:rPr>
                                <m:t>𝑘</m:t>
                              </m:r>
                            </m:sub>
                          </m:sSub>
                          <m:r>
                            <a:rPr lang="pt-BR" b="0" i="1" noProof="0" smtClean="0">
                              <a:latin typeface="Cambria Math" panose="02040503050406030204" pitchFamily="18" charset="0"/>
                            </a:rPr>
                            <m:t>)</m:t>
                          </m:r>
                        </m:e>
                      </m:nary>
                    </m:oMath>
                  </m:oMathPara>
                </a14:m>
                <a:endParaRPr lang="pt-BR" noProof="0" dirty="0"/>
              </a:p>
            </p:txBody>
          </p:sp>
        </mc:Choice>
        <mc:Fallback xmlns="">
          <p:sp>
            <p:nvSpPr>
              <p:cNvPr id="3" name="Content Placeholder 2">
                <a:extLst>
                  <a:ext uri="{FF2B5EF4-FFF2-40B4-BE49-F238E27FC236}">
                    <a16:creationId xmlns:a16="http://schemas.microsoft.com/office/drawing/2014/main" id="{4FAADDB8-E540-4055-A75C-2FB283482B79}"/>
                  </a:ext>
                </a:extLst>
              </p:cNvPr>
              <p:cNvSpPr>
                <a:spLocks noGrp="1" noRot="1" noChangeAspect="1" noMove="1" noResize="1" noEditPoints="1" noAdjustHandles="1" noChangeArrowheads="1" noChangeShapeType="1" noTextEdit="1"/>
              </p:cNvSpPr>
              <p:nvPr>
                <p:ph idx="1"/>
              </p:nvPr>
            </p:nvSpPr>
            <p:spPr>
              <a:blipFill>
                <a:blip r:embed="rId2"/>
                <a:stretch>
                  <a:fillRect l="-1043" t="-2801" r="-986"/>
                </a:stretch>
              </a:blipFill>
            </p:spPr>
            <p:txBody>
              <a:bodyPr/>
              <a:lstStyle/>
              <a:p>
                <a:r>
                  <a:rPr lang="pt-BR">
                    <a:noFill/>
                  </a:rPr>
                  <a:t> </a:t>
                </a:r>
              </a:p>
            </p:txBody>
          </p:sp>
        </mc:Fallback>
      </mc:AlternateContent>
      <p:sp>
        <p:nvSpPr>
          <p:cNvPr id="4" name="Title 1">
            <a:extLst>
              <a:ext uri="{FF2B5EF4-FFF2-40B4-BE49-F238E27FC236}">
                <a16:creationId xmlns:a16="http://schemas.microsoft.com/office/drawing/2014/main" id="{768FECC6-956F-4C3F-97AE-2002D7E161D0}"/>
              </a:ext>
            </a:extLst>
          </p:cNvPr>
          <p:cNvSpPr>
            <a:spLocks noGrp="1"/>
          </p:cNvSpPr>
          <p:nvPr>
            <p:ph type="title"/>
          </p:nvPr>
        </p:nvSpPr>
        <p:spPr>
          <a:xfrm>
            <a:off x="838200" y="365125"/>
            <a:ext cx="10515600" cy="1325563"/>
          </a:xfrm>
        </p:spPr>
        <p:txBody>
          <a:bodyPr/>
          <a:lstStyle/>
          <a:p>
            <a:r>
              <a:rPr lang="pt-BR" b="1" noProof="0" dirty="0"/>
              <a:t>Generalização do problema</a:t>
            </a:r>
          </a:p>
        </p:txBody>
      </p:sp>
      <p:sp>
        <p:nvSpPr>
          <p:cNvPr id="2" name="Footer Placeholder 1">
            <a:extLst>
              <a:ext uri="{FF2B5EF4-FFF2-40B4-BE49-F238E27FC236}">
                <a16:creationId xmlns:a16="http://schemas.microsoft.com/office/drawing/2014/main" id="{C3F5A324-07BB-4041-9484-892217151551}"/>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42887BC2-0B97-4AD8-B78E-0A1C795EC528}"/>
              </a:ext>
            </a:extLst>
          </p:cNvPr>
          <p:cNvSpPr>
            <a:spLocks noGrp="1"/>
          </p:cNvSpPr>
          <p:nvPr>
            <p:ph type="sldNum" sz="quarter" idx="12"/>
          </p:nvPr>
        </p:nvSpPr>
        <p:spPr/>
        <p:txBody>
          <a:bodyPr/>
          <a:lstStyle/>
          <a:p>
            <a:fld id="{AF67EEE8-F201-4410-BA13-233EFB93B646}" type="slidenum">
              <a:rPr lang="pt-BR" smtClean="0"/>
              <a:t>43</a:t>
            </a:fld>
            <a:endParaRPr lang="pt-BR"/>
          </a:p>
        </p:txBody>
      </p:sp>
    </p:spTree>
    <p:extLst>
      <p:ext uri="{BB962C8B-B14F-4D97-AF65-F5344CB8AC3E}">
        <p14:creationId xmlns:p14="http://schemas.microsoft.com/office/powerpoint/2010/main" val="6647260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1030F91-B768-4FAA-8F5E-2A54688D9477}"/>
                  </a:ext>
                </a:extLst>
              </p:cNvPr>
              <p:cNvSpPr>
                <a:spLocks noGrp="1"/>
              </p:cNvSpPr>
              <p:nvPr>
                <p:ph idx="1"/>
              </p:nvPr>
            </p:nvSpPr>
            <p:spPr/>
            <p:txBody>
              <a:bodyPr>
                <a:normAutofit fontScale="92500" lnSpcReduction="20000"/>
              </a:bodyPr>
              <a:lstStyle/>
              <a:p>
                <a:pPr marL="0" indent="0">
                  <a:buNone/>
                </a:pPr>
                <a:r>
                  <a:rPr lang="pt-BR" noProof="0" dirty="0"/>
                  <a:t>E o payoff esperado de 2 por jogar a estratégia mista </a:t>
                </a:r>
                <a14:m>
                  <m:oMath xmlns:m="http://schemas.openxmlformats.org/officeDocument/2006/math">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𝑝</m:t>
                        </m:r>
                      </m:e>
                      <m:sub>
                        <m:r>
                          <a:rPr lang="pt-BR" b="0" i="1" noProof="0" smtClean="0">
                            <a:latin typeface="Cambria Math" panose="02040503050406030204" pitchFamily="18" charset="0"/>
                          </a:rPr>
                          <m:t>2</m:t>
                        </m:r>
                      </m:sub>
                    </m:sSub>
                    <m:r>
                      <a:rPr lang="pt-BR" b="0" i="1" noProof="0" smtClean="0">
                        <a:latin typeface="Cambria Math" panose="02040503050406030204" pitchFamily="18" charset="0"/>
                      </a:rPr>
                      <m:t>=</m:t>
                    </m:r>
                    <m:d>
                      <m:dPr>
                        <m:ctrlPr>
                          <a:rPr lang="pt-BR" b="0" i="1" noProof="0" smtClean="0">
                            <a:latin typeface="Cambria Math" panose="02040503050406030204" pitchFamily="18" charset="0"/>
                          </a:rPr>
                        </m:ctrlPr>
                      </m:dPr>
                      <m:e>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𝑝</m:t>
                            </m:r>
                          </m:e>
                          <m:sub>
                            <m:r>
                              <a:rPr lang="pt-BR" b="0" i="1" noProof="0" smtClean="0">
                                <a:latin typeface="Cambria Math" panose="02040503050406030204" pitchFamily="18" charset="0"/>
                              </a:rPr>
                              <m:t>21</m:t>
                            </m:r>
                          </m:sub>
                        </m:sSub>
                        <m:r>
                          <a:rPr lang="pt-BR" b="0" i="1" noProof="0" smtClean="0">
                            <a:latin typeface="Cambria Math" panose="02040503050406030204" pitchFamily="18" charset="0"/>
                          </a:rPr>
                          <m:t>,…,</m:t>
                        </m:r>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𝑝</m:t>
                            </m:r>
                          </m:e>
                          <m:sub>
                            <m:r>
                              <a:rPr lang="pt-BR" b="0" i="1" noProof="0" smtClean="0">
                                <a:latin typeface="Cambria Math" panose="02040503050406030204" pitchFamily="18" charset="0"/>
                              </a:rPr>
                              <m:t>2</m:t>
                            </m:r>
                            <m:r>
                              <a:rPr lang="pt-BR" b="0" i="1" noProof="0" smtClean="0">
                                <a:latin typeface="Cambria Math" panose="02040503050406030204" pitchFamily="18" charset="0"/>
                              </a:rPr>
                              <m:t>𝐾</m:t>
                            </m:r>
                          </m:sub>
                        </m:sSub>
                      </m:e>
                    </m:d>
                  </m:oMath>
                </a14:m>
                <a:r>
                  <a:rPr lang="pt-BR" noProof="0" dirty="0"/>
                  <a:t> é</a:t>
                </a:r>
              </a:p>
              <a:p>
                <a:endParaRPr lang="pt-BR" noProof="0" dirty="0"/>
              </a:p>
              <a:p>
                <a:pPr marL="0" indent="0" algn="ctr">
                  <a:buNone/>
                </a:pPr>
                <a14:m>
                  <m:oMathPara xmlns:m="http://schemas.openxmlformats.org/officeDocument/2006/math">
                    <m:oMathParaPr>
                      <m:jc m:val="centerGroup"/>
                    </m:oMathParaPr>
                    <m:oMath xmlns:m="http://schemas.openxmlformats.org/officeDocument/2006/math">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𝑣</m:t>
                          </m:r>
                        </m:e>
                        <m:sub>
                          <m:r>
                            <a:rPr lang="pt-BR" b="0" i="1" noProof="0" smtClean="0">
                              <a:latin typeface="Cambria Math" panose="02040503050406030204" pitchFamily="18" charset="0"/>
                            </a:rPr>
                            <m:t>2</m:t>
                          </m:r>
                          <m:d>
                            <m:dPr>
                              <m:ctrlPr>
                                <a:rPr lang="pt-BR" b="0" i="1" noProof="0" smtClean="0">
                                  <a:latin typeface="Cambria Math" panose="02040503050406030204" pitchFamily="18" charset="0"/>
                                </a:rPr>
                              </m:ctrlPr>
                            </m:dPr>
                            <m:e>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𝑝</m:t>
                                  </m:r>
                                </m:e>
                                <m:sub>
                                  <m:r>
                                    <a:rPr lang="pt-BR" b="0" i="1" noProof="0" smtClean="0">
                                      <a:latin typeface="Cambria Math" panose="02040503050406030204" pitchFamily="18" charset="0"/>
                                    </a:rPr>
                                    <m:t>1</m:t>
                                  </m:r>
                                </m:sub>
                              </m:sSub>
                              <m:r>
                                <a:rPr lang="pt-BR" b="0" i="1" noProof="0" smtClean="0">
                                  <a:latin typeface="Cambria Math" panose="02040503050406030204" pitchFamily="18" charset="0"/>
                                </a:rPr>
                                <m:t>,</m:t>
                              </m:r>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𝑝</m:t>
                                  </m:r>
                                </m:e>
                                <m:sub>
                                  <m:r>
                                    <a:rPr lang="pt-BR" b="0" i="1" noProof="0" smtClean="0">
                                      <a:latin typeface="Cambria Math" panose="02040503050406030204" pitchFamily="18" charset="0"/>
                                    </a:rPr>
                                    <m:t>2</m:t>
                                  </m:r>
                                </m:sub>
                              </m:sSub>
                            </m:e>
                          </m:d>
                        </m:sub>
                      </m:sSub>
                      <m:r>
                        <a:rPr lang="pt-BR" b="0" i="1" noProof="0" smtClean="0">
                          <a:latin typeface="Cambria Math" panose="02040503050406030204" pitchFamily="18" charset="0"/>
                        </a:rPr>
                        <m:t>=</m:t>
                      </m:r>
                      <m:nary>
                        <m:naryPr>
                          <m:chr m:val="∑"/>
                          <m:ctrlPr>
                            <a:rPr lang="pt-BR" b="0" i="1" noProof="0" smtClean="0">
                              <a:latin typeface="Cambria Math" panose="02040503050406030204" pitchFamily="18" charset="0"/>
                            </a:rPr>
                          </m:ctrlPr>
                        </m:naryPr>
                        <m:sub>
                          <m:r>
                            <m:rPr>
                              <m:brk m:alnAt="23"/>
                            </m:rPr>
                            <a:rPr lang="pt-BR" b="0" i="1" noProof="0" smtClean="0">
                              <a:latin typeface="Cambria Math" panose="02040503050406030204" pitchFamily="18" charset="0"/>
                            </a:rPr>
                            <m:t>𝑘</m:t>
                          </m:r>
                          <m:r>
                            <a:rPr lang="pt-BR" b="0" i="1" noProof="0" smtClean="0">
                              <a:latin typeface="Cambria Math" panose="02040503050406030204" pitchFamily="18" charset="0"/>
                            </a:rPr>
                            <m:t>=1</m:t>
                          </m:r>
                        </m:sub>
                        <m:sup>
                          <m:r>
                            <a:rPr lang="pt-BR" b="0" i="1" noProof="0" smtClean="0">
                              <a:latin typeface="Cambria Math" panose="02040503050406030204" pitchFamily="18" charset="0"/>
                            </a:rPr>
                            <m:t>𝐾</m:t>
                          </m:r>
                        </m:sup>
                        <m:e>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𝑝</m:t>
                              </m:r>
                            </m:e>
                            <m:sub>
                              <m:r>
                                <a:rPr lang="pt-BR" b="0" i="1" noProof="0" smtClean="0">
                                  <a:latin typeface="Cambria Math" panose="02040503050406030204" pitchFamily="18" charset="0"/>
                                </a:rPr>
                                <m:t>2</m:t>
                              </m:r>
                              <m:r>
                                <a:rPr lang="pt-BR" b="0" i="1" noProof="0" smtClean="0">
                                  <a:latin typeface="Cambria Math" panose="02040503050406030204" pitchFamily="18" charset="0"/>
                                </a:rPr>
                                <m:t>𝑘</m:t>
                              </m:r>
                            </m:sub>
                          </m:sSub>
                        </m:e>
                      </m:nary>
                      <m:d>
                        <m:dPr>
                          <m:begChr m:val="["/>
                          <m:endChr m:val="]"/>
                          <m:ctrlPr>
                            <a:rPr lang="pt-BR" b="0" i="1" noProof="0" smtClean="0">
                              <a:latin typeface="Cambria Math" panose="02040503050406030204" pitchFamily="18" charset="0"/>
                            </a:rPr>
                          </m:ctrlPr>
                        </m:dPr>
                        <m:e>
                          <m:nary>
                            <m:naryPr>
                              <m:chr m:val="∑"/>
                              <m:ctrlPr>
                                <a:rPr lang="pt-BR" b="0" i="1" noProof="0" smtClean="0">
                                  <a:latin typeface="Cambria Math" panose="02040503050406030204" pitchFamily="18" charset="0"/>
                                </a:rPr>
                              </m:ctrlPr>
                            </m:naryPr>
                            <m:sub>
                              <m:r>
                                <m:rPr>
                                  <m:brk m:alnAt="23"/>
                                </m:rPr>
                                <a:rPr lang="pt-BR" b="0" i="1" noProof="0" smtClean="0">
                                  <a:latin typeface="Cambria Math" panose="02040503050406030204" pitchFamily="18" charset="0"/>
                                </a:rPr>
                                <m:t>𝑗</m:t>
                              </m:r>
                              <m:r>
                                <a:rPr lang="pt-BR" b="0" i="1" noProof="0" smtClean="0">
                                  <a:latin typeface="Cambria Math" panose="02040503050406030204" pitchFamily="18" charset="0"/>
                                </a:rPr>
                                <m:t>=1</m:t>
                              </m:r>
                            </m:sub>
                            <m:sup>
                              <m:r>
                                <a:rPr lang="pt-BR" b="0" i="1" noProof="0" smtClean="0">
                                  <a:latin typeface="Cambria Math" panose="02040503050406030204" pitchFamily="18" charset="0"/>
                                </a:rPr>
                                <m:t>𝐽</m:t>
                              </m:r>
                            </m:sup>
                            <m:e>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𝑝</m:t>
                                  </m:r>
                                </m:e>
                                <m:sub>
                                  <m:r>
                                    <a:rPr lang="pt-BR" b="0" i="1" noProof="0" smtClean="0">
                                      <a:latin typeface="Cambria Math" panose="02040503050406030204" pitchFamily="18" charset="0"/>
                                    </a:rPr>
                                    <m:t>1</m:t>
                                  </m:r>
                                  <m:r>
                                    <a:rPr lang="pt-BR" b="0" i="1" noProof="0" smtClean="0">
                                      <a:latin typeface="Cambria Math" panose="02040503050406030204" pitchFamily="18" charset="0"/>
                                    </a:rPr>
                                    <m:t>𝑗</m:t>
                                  </m:r>
                                </m:sub>
                              </m:sSub>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𝑢</m:t>
                                  </m:r>
                                </m:e>
                                <m:sub>
                                  <m:r>
                                    <a:rPr lang="pt-BR" b="0" i="1" noProof="0" smtClean="0">
                                      <a:latin typeface="Cambria Math" panose="02040503050406030204" pitchFamily="18" charset="0"/>
                                    </a:rPr>
                                    <m:t>2</m:t>
                                  </m:r>
                                </m:sub>
                              </m:sSub>
                              <m:r>
                                <a:rPr lang="pt-BR" b="0" i="1" noProof="0" smtClean="0">
                                  <a:latin typeface="Cambria Math" panose="02040503050406030204" pitchFamily="18" charset="0"/>
                                </a:rPr>
                                <m:t>(</m:t>
                              </m:r>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𝑠</m:t>
                                  </m:r>
                                </m:e>
                                <m:sub>
                                  <m:r>
                                    <a:rPr lang="pt-BR" b="0" i="1" noProof="0" smtClean="0">
                                      <a:latin typeface="Cambria Math" panose="02040503050406030204" pitchFamily="18" charset="0"/>
                                    </a:rPr>
                                    <m:t>1</m:t>
                                  </m:r>
                                  <m:r>
                                    <a:rPr lang="pt-BR" b="0" i="1" noProof="0" smtClean="0">
                                      <a:latin typeface="Cambria Math" panose="02040503050406030204" pitchFamily="18" charset="0"/>
                                    </a:rPr>
                                    <m:t>𝑗</m:t>
                                  </m:r>
                                </m:sub>
                              </m:sSub>
                              <m:r>
                                <a:rPr lang="pt-BR" b="0" i="1" noProof="0" smtClean="0">
                                  <a:latin typeface="Cambria Math" panose="02040503050406030204" pitchFamily="18" charset="0"/>
                                </a:rPr>
                                <m:t>, </m:t>
                              </m:r>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𝑠</m:t>
                                  </m:r>
                                </m:e>
                                <m:sub>
                                  <m:r>
                                    <a:rPr lang="pt-BR" b="0" i="1" noProof="0" smtClean="0">
                                      <a:latin typeface="Cambria Math" panose="02040503050406030204" pitchFamily="18" charset="0"/>
                                    </a:rPr>
                                    <m:t>2</m:t>
                                  </m:r>
                                  <m:r>
                                    <a:rPr lang="pt-BR" b="0" i="1" noProof="0" smtClean="0">
                                      <a:latin typeface="Cambria Math" panose="02040503050406030204" pitchFamily="18" charset="0"/>
                                    </a:rPr>
                                    <m:t>𝑘</m:t>
                                  </m:r>
                                </m:sub>
                              </m:sSub>
                              <m:r>
                                <a:rPr lang="pt-BR" b="0" i="1" noProof="0" smtClean="0">
                                  <a:latin typeface="Cambria Math" panose="02040503050406030204" pitchFamily="18" charset="0"/>
                                </a:rPr>
                                <m:t>)</m:t>
                              </m:r>
                            </m:e>
                          </m:nary>
                        </m:e>
                      </m:d>
                    </m:oMath>
                  </m:oMathPara>
                </a14:m>
                <a:endParaRPr lang="pt-BR" b="0" noProof="0" dirty="0"/>
              </a:p>
              <a:p>
                <a:pPr marL="0" indent="0" algn="ctr">
                  <a:buNone/>
                </a:pPr>
                <a:endParaRPr lang="pt-BR" b="0" noProof="0" dirty="0"/>
              </a:p>
              <a:p>
                <a:pPr marL="0" indent="0" algn="ctr">
                  <a:buNone/>
                </a:pPr>
                <a14:m>
                  <m:oMathPara xmlns:m="http://schemas.openxmlformats.org/officeDocument/2006/math">
                    <m:oMathParaPr>
                      <m:jc m:val="centerGroup"/>
                    </m:oMathParaPr>
                    <m:oMath xmlns:m="http://schemas.openxmlformats.org/officeDocument/2006/math">
                      <m:r>
                        <a:rPr lang="pt-BR" b="0" i="1" noProof="0" smtClean="0">
                          <a:latin typeface="Cambria Math" panose="02040503050406030204" pitchFamily="18" charset="0"/>
                        </a:rPr>
                        <m:t>=</m:t>
                      </m:r>
                      <m:nary>
                        <m:naryPr>
                          <m:chr m:val="∑"/>
                          <m:ctrlPr>
                            <a:rPr lang="pt-BR" b="0" i="1" noProof="0" smtClean="0">
                              <a:latin typeface="Cambria Math" panose="02040503050406030204" pitchFamily="18" charset="0"/>
                            </a:rPr>
                          </m:ctrlPr>
                        </m:naryPr>
                        <m:sub>
                          <m:r>
                            <m:rPr>
                              <m:brk m:alnAt="23"/>
                            </m:rPr>
                            <a:rPr lang="pt-BR" b="0" i="1" noProof="0" smtClean="0">
                              <a:latin typeface="Cambria Math" panose="02040503050406030204" pitchFamily="18" charset="0"/>
                            </a:rPr>
                            <m:t>𝑗</m:t>
                          </m:r>
                          <m:r>
                            <a:rPr lang="pt-BR" b="0" i="1" noProof="0" smtClean="0">
                              <a:latin typeface="Cambria Math" panose="02040503050406030204" pitchFamily="18" charset="0"/>
                            </a:rPr>
                            <m:t>=1</m:t>
                          </m:r>
                        </m:sub>
                        <m:sup>
                          <m:r>
                            <a:rPr lang="pt-BR" b="0" i="1" noProof="0" smtClean="0">
                              <a:latin typeface="Cambria Math" panose="02040503050406030204" pitchFamily="18" charset="0"/>
                            </a:rPr>
                            <m:t>𝐽</m:t>
                          </m:r>
                        </m:sup>
                        <m:e>
                          <m:nary>
                            <m:naryPr>
                              <m:chr m:val="∑"/>
                              <m:ctrlPr>
                                <a:rPr lang="pt-BR" b="0" i="1" noProof="0" smtClean="0">
                                  <a:latin typeface="Cambria Math" panose="02040503050406030204" pitchFamily="18" charset="0"/>
                                </a:rPr>
                              </m:ctrlPr>
                            </m:naryPr>
                            <m:sub>
                              <m:r>
                                <m:rPr>
                                  <m:brk m:alnAt="23"/>
                                </m:rPr>
                                <a:rPr lang="pt-BR" b="0" i="1" noProof="0" smtClean="0">
                                  <a:latin typeface="Cambria Math" panose="02040503050406030204" pitchFamily="18" charset="0"/>
                                </a:rPr>
                                <m:t>𝑘</m:t>
                              </m:r>
                              <m:r>
                                <a:rPr lang="pt-BR" b="0" i="1" noProof="0" smtClean="0">
                                  <a:latin typeface="Cambria Math" panose="02040503050406030204" pitchFamily="18" charset="0"/>
                                </a:rPr>
                                <m:t>=1</m:t>
                              </m:r>
                            </m:sub>
                            <m:sup>
                              <m:r>
                                <a:rPr lang="pt-BR" b="0" i="1" noProof="0" smtClean="0">
                                  <a:latin typeface="Cambria Math" panose="02040503050406030204" pitchFamily="18" charset="0"/>
                                </a:rPr>
                                <m:t>𝐾</m:t>
                              </m:r>
                            </m:sup>
                            <m:e>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𝑝</m:t>
                                  </m:r>
                                </m:e>
                                <m:sub>
                                  <m:r>
                                    <a:rPr lang="pt-BR" b="0" i="1" noProof="0" smtClean="0">
                                      <a:latin typeface="Cambria Math" panose="02040503050406030204" pitchFamily="18" charset="0"/>
                                    </a:rPr>
                                    <m:t>1</m:t>
                                  </m:r>
                                  <m:r>
                                    <a:rPr lang="pt-BR" b="0" i="1" noProof="0" smtClean="0">
                                      <a:latin typeface="Cambria Math" panose="02040503050406030204" pitchFamily="18" charset="0"/>
                                    </a:rPr>
                                    <m:t>𝑗</m:t>
                                  </m:r>
                                </m:sub>
                              </m:sSub>
                              <m:r>
                                <a:rPr lang="pt-BR" b="0" i="1" noProof="0" smtClean="0">
                                  <a:latin typeface="Cambria Math" panose="02040503050406030204" pitchFamily="18" charset="0"/>
                                </a:rPr>
                                <m:t>⋅</m:t>
                              </m:r>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𝑝</m:t>
                                  </m:r>
                                </m:e>
                                <m:sub>
                                  <m:r>
                                    <a:rPr lang="pt-BR" b="0" i="1" noProof="0" smtClean="0">
                                      <a:latin typeface="Cambria Math" panose="02040503050406030204" pitchFamily="18" charset="0"/>
                                    </a:rPr>
                                    <m:t>2</m:t>
                                  </m:r>
                                  <m:r>
                                    <a:rPr lang="pt-BR" b="0" i="1" noProof="0" smtClean="0">
                                      <a:latin typeface="Cambria Math" panose="02040503050406030204" pitchFamily="18" charset="0"/>
                                    </a:rPr>
                                    <m:t>𝑘</m:t>
                                  </m:r>
                                </m:sub>
                              </m:sSub>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𝑢</m:t>
                                  </m:r>
                                </m:e>
                                <m:sub>
                                  <m:r>
                                    <a:rPr lang="pt-BR" b="0" i="1" noProof="0" smtClean="0">
                                      <a:latin typeface="Cambria Math" panose="02040503050406030204" pitchFamily="18" charset="0"/>
                                    </a:rPr>
                                    <m:t>2</m:t>
                                  </m:r>
                                </m:sub>
                              </m:sSub>
                              <m:r>
                                <a:rPr lang="pt-BR" b="0" i="1" noProof="0" smtClean="0">
                                  <a:latin typeface="Cambria Math" panose="02040503050406030204" pitchFamily="18" charset="0"/>
                                </a:rPr>
                                <m:t>(</m:t>
                              </m:r>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𝑠</m:t>
                                  </m:r>
                                </m:e>
                                <m:sub>
                                  <m:r>
                                    <a:rPr lang="pt-BR" b="0" i="1" noProof="0" smtClean="0">
                                      <a:latin typeface="Cambria Math" panose="02040503050406030204" pitchFamily="18" charset="0"/>
                                    </a:rPr>
                                    <m:t>1</m:t>
                                  </m:r>
                                  <m:r>
                                    <a:rPr lang="pt-BR" b="0" i="1" noProof="0" smtClean="0">
                                      <a:latin typeface="Cambria Math" panose="02040503050406030204" pitchFamily="18" charset="0"/>
                                    </a:rPr>
                                    <m:t>𝑗</m:t>
                                  </m:r>
                                </m:sub>
                              </m:sSub>
                              <m:r>
                                <a:rPr lang="pt-BR" b="0" i="1" noProof="0" smtClean="0">
                                  <a:latin typeface="Cambria Math" panose="02040503050406030204" pitchFamily="18" charset="0"/>
                                </a:rPr>
                                <m:t>, </m:t>
                              </m:r>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𝑠</m:t>
                                  </m:r>
                                </m:e>
                                <m:sub>
                                  <m:r>
                                    <a:rPr lang="pt-BR" b="0" i="1" noProof="0" smtClean="0">
                                      <a:latin typeface="Cambria Math" panose="02040503050406030204" pitchFamily="18" charset="0"/>
                                    </a:rPr>
                                    <m:t>2</m:t>
                                  </m:r>
                                  <m:r>
                                    <a:rPr lang="pt-BR" b="0" i="1" noProof="0" smtClean="0">
                                      <a:latin typeface="Cambria Math" panose="02040503050406030204" pitchFamily="18" charset="0"/>
                                    </a:rPr>
                                    <m:t>𝑘</m:t>
                                  </m:r>
                                </m:sub>
                              </m:sSub>
                              <m:r>
                                <a:rPr lang="pt-BR" b="0" i="1" noProof="0" smtClean="0">
                                  <a:latin typeface="Cambria Math" panose="02040503050406030204" pitchFamily="18" charset="0"/>
                                </a:rPr>
                                <m:t>)</m:t>
                              </m:r>
                            </m:e>
                          </m:nary>
                        </m:e>
                      </m:nary>
                      <m:r>
                        <a:rPr lang="pt-BR" b="0" i="1" noProof="0" smtClean="0">
                          <a:latin typeface="Cambria Math" panose="02040503050406030204" pitchFamily="18" charset="0"/>
                        </a:rPr>
                        <m:t>    (1.3.3)</m:t>
                      </m:r>
                    </m:oMath>
                  </m:oMathPara>
                </a14:m>
                <a:endParaRPr lang="pt-BR" noProof="0" dirty="0"/>
              </a:p>
              <a:p>
                <a:pPr marL="0" indent="0" algn="ctr">
                  <a:buNone/>
                </a:pPr>
                <a:endParaRPr lang="pt-BR" noProof="0" dirty="0"/>
              </a:p>
              <a:p>
                <a:pPr marL="0" indent="0" algn="just">
                  <a:buNone/>
                </a:pPr>
                <a:r>
                  <a:rPr lang="pt-BR" noProof="0" dirty="0"/>
                  <a:t>onde </a:t>
                </a:r>
                <a14:m>
                  <m:oMath xmlns:m="http://schemas.openxmlformats.org/officeDocument/2006/math">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𝑝</m:t>
                        </m:r>
                      </m:e>
                      <m:sub>
                        <m:r>
                          <a:rPr lang="pt-BR" b="0" i="1" noProof="0" smtClean="0">
                            <a:latin typeface="Cambria Math" panose="02040503050406030204" pitchFamily="18" charset="0"/>
                          </a:rPr>
                          <m:t>1</m:t>
                        </m:r>
                        <m:r>
                          <a:rPr lang="pt-BR" b="0" i="1" noProof="0" smtClean="0">
                            <a:latin typeface="Cambria Math" panose="02040503050406030204" pitchFamily="18" charset="0"/>
                          </a:rPr>
                          <m:t>𝑗</m:t>
                        </m:r>
                      </m:sub>
                    </m:sSub>
                    <m:r>
                      <a:rPr lang="pt-BR" b="0" i="1" noProof="0" smtClean="0">
                        <a:latin typeface="Cambria Math" panose="02040503050406030204" pitchFamily="18" charset="0"/>
                      </a:rPr>
                      <m:t>⋅</m:t>
                    </m:r>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𝑝</m:t>
                        </m:r>
                      </m:e>
                      <m:sub>
                        <m:r>
                          <a:rPr lang="pt-BR" b="0" i="1" noProof="0" smtClean="0">
                            <a:latin typeface="Cambria Math" panose="02040503050406030204" pitchFamily="18" charset="0"/>
                          </a:rPr>
                          <m:t>2</m:t>
                        </m:r>
                        <m:r>
                          <a:rPr lang="pt-BR" b="0" i="1" noProof="0" smtClean="0">
                            <a:latin typeface="Cambria Math" panose="02040503050406030204" pitchFamily="18" charset="0"/>
                          </a:rPr>
                          <m:t>𝑘</m:t>
                        </m:r>
                      </m:sub>
                    </m:sSub>
                  </m:oMath>
                </a14:m>
                <a:r>
                  <a:rPr lang="pt-BR" noProof="0" dirty="0"/>
                  <a:t> é a probabilidade de </a:t>
                </a:r>
                <a14:m>
                  <m:oMath xmlns:m="http://schemas.openxmlformats.org/officeDocument/2006/math">
                    <m:r>
                      <a:rPr lang="pt-BR" i="1" noProof="0" dirty="0" smtClean="0">
                        <a:latin typeface="Cambria Math" panose="02040503050406030204" pitchFamily="18" charset="0"/>
                      </a:rPr>
                      <m:t>1</m:t>
                    </m:r>
                  </m:oMath>
                </a14:m>
                <a:r>
                  <a:rPr lang="pt-BR" noProof="0" dirty="0"/>
                  <a:t> jogar </a:t>
                </a:r>
                <a14:m>
                  <m:oMath xmlns:m="http://schemas.openxmlformats.org/officeDocument/2006/math">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𝑠</m:t>
                        </m:r>
                      </m:e>
                      <m:sub>
                        <m:r>
                          <a:rPr lang="pt-BR" b="0" i="1" noProof="0" smtClean="0">
                            <a:latin typeface="Cambria Math" panose="02040503050406030204" pitchFamily="18" charset="0"/>
                          </a:rPr>
                          <m:t>1</m:t>
                        </m:r>
                        <m:r>
                          <a:rPr lang="pt-BR" b="0" i="1" noProof="0" smtClean="0">
                            <a:latin typeface="Cambria Math" panose="02040503050406030204" pitchFamily="18" charset="0"/>
                          </a:rPr>
                          <m:t>𝑗</m:t>
                        </m:r>
                      </m:sub>
                    </m:sSub>
                  </m:oMath>
                </a14:m>
                <a:r>
                  <a:rPr lang="pt-BR" noProof="0" dirty="0"/>
                  <a:t> </a:t>
                </a:r>
                <a:r>
                  <a:rPr lang="pt-BR" u="sng" noProof="0" dirty="0"/>
                  <a:t>e</a:t>
                </a:r>
                <a:r>
                  <a:rPr lang="pt-BR" noProof="0" dirty="0"/>
                  <a:t> </a:t>
                </a:r>
                <a14:m>
                  <m:oMath xmlns:m="http://schemas.openxmlformats.org/officeDocument/2006/math">
                    <m:r>
                      <a:rPr lang="pt-BR" i="1" noProof="0" dirty="0" smtClean="0">
                        <a:latin typeface="Cambria Math" panose="02040503050406030204" pitchFamily="18" charset="0"/>
                      </a:rPr>
                      <m:t>2</m:t>
                    </m:r>
                  </m:oMath>
                </a14:m>
                <a:r>
                  <a:rPr lang="pt-BR" noProof="0" dirty="0"/>
                  <a:t> jogar </a:t>
                </a:r>
                <a14:m>
                  <m:oMath xmlns:m="http://schemas.openxmlformats.org/officeDocument/2006/math">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𝑠</m:t>
                        </m:r>
                      </m:e>
                      <m:sub>
                        <m:r>
                          <a:rPr lang="pt-BR" b="0" i="1" noProof="0" smtClean="0">
                            <a:latin typeface="Cambria Math" panose="02040503050406030204" pitchFamily="18" charset="0"/>
                          </a:rPr>
                          <m:t>2</m:t>
                        </m:r>
                        <m:r>
                          <a:rPr lang="pt-BR" b="0" i="1" noProof="0" smtClean="0">
                            <a:latin typeface="Cambria Math" panose="02040503050406030204" pitchFamily="18" charset="0"/>
                          </a:rPr>
                          <m:t>𝑘</m:t>
                        </m:r>
                      </m:sub>
                    </m:sSub>
                  </m:oMath>
                </a14:m>
                <a:endParaRPr lang="pt-BR" noProof="0" dirty="0"/>
              </a:p>
            </p:txBody>
          </p:sp>
        </mc:Choice>
        <mc:Fallback xmlns="">
          <p:sp>
            <p:nvSpPr>
              <p:cNvPr id="3" name="Content Placeholder 2">
                <a:extLst>
                  <a:ext uri="{FF2B5EF4-FFF2-40B4-BE49-F238E27FC236}">
                    <a16:creationId xmlns:a16="http://schemas.microsoft.com/office/drawing/2014/main" id="{B1030F91-B768-4FAA-8F5E-2A54688D9477}"/>
                  </a:ext>
                </a:extLst>
              </p:cNvPr>
              <p:cNvSpPr>
                <a:spLocks noGrp="1" noRot="1" noChangeAspect="1" noMove="1" noResize="1" noEditPoints="1" noAdjustHandles="1" noChangeArrowheads="1" noChangeShapeType="1" noTextEdit="1"/>
              </p:cNvSpPr>
              <p:nvPr>
                <p:ph idx="1"/>
              </p:nvPr>
            </p:nvSpPr>
            <p:spPr>
              <a:blipFill>
                <a:blip r:embed="rId3"/>
                <a:stretch>
                  <a:fillRect l="-1043" t="-3501"/>
                </a:stretch>
              </a:blipFill>
            </p:spPr>
            <p:txBody>
              <a:bodyPr/>
              <a:lstStyle/>
              <a:p>
                <a:r>
                  <a:rPr lang="pt-BR">
                    <a:noFill/>
                  </a:rPr>
                  <a:t> </a:t>
                </a:r>
              </a:p>
            </p:txBody>
          </p:sp>
        </mc:Fallback>
      </mc:AlternateContent>
      <p:sp>
        <p:nvSpPr>
          <p:cNvPr id="4" name="Title 1">
            <a:extLst>
              <a:ext uri="{FF2B5EF4-FFF2-40B4-BE49-F238E27FC236}">
                <a16:creationId xmlns:a16="http://schemas.microsoft.com/office/drawing/2014/main" id="{A925DA2F-837C-402E-A787-070960264E3E}"/>
              </a:ext>
            </a:extLst>
          </p:cNvPr>
          <p:cNvSpPr>
            <a:spLocks noGrp="1"/>
          </p:cNvSpPr>
          <p:nvPr>
            <p:ph type="title"/>
          </p:nvPr>
        </p:nvSpPr>
        <p:spPr>
          <a:xfrm>
            <a:off x="838200" y="365125"/>
            <a:ext cx="10515600" cy="1325563"/>
          </a:xfrm>
        </p:spPr>
        <p:txBody>
          <a:bodyPr/>
          <a:lstStyle/>
          <a:p>
            <a:r>
              <a:rPr lang="pt-BR" b="1" noProof="0" dirty="0"/>
              <a:t>Generalização do problema</a:t>
            </a:r>
          </a:p>
        </p:txBody>
      </p:sp>
      <p:sp>
        <p:nvSpPr>
          <p:cNvPr id="2" name="Footer Placeholder 1">
            <a:extLst>
              <a:ext uri="{FF2B5EF4-FFF2-40B4-BE49-F238E27FC236}">
                <a16:creationId xmlns:a16="http://schemas.microsoft.com/office/drawing/2014/main" id="{F012FD35-9BCE-42DB-AF70-D961D2FFC08E}"/>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B2843F41-9DEB-4C72-B866-B6887F7E2124}"/>
              </a:ext>
            </a:extLst>
          </p:cNvPr>
          <p:cNvSpPr>
            <a:spLocks noGrp="1"/>
          </p:cNvSpPr>
          <p:nvPr>
            <p:ph type="sldNum" sz="quarter" idx="12"/>
          </p:nvPr>
        </p:nvSpPr>
        <p:spPr/>
        <p:txBody>
          <a:bodyPr/>
          <a:lstStyle/>
          <a:p>
            <a:fld id="{AF67EEE8-F201-4410-BA13-233EFB93B646}" type="slidenum">
              <a:rPr lang="pt-BR" smtClean="0"/>
              <a:t>44</a:t>
            </a:fld>
            <a:endParaRPr lang="pt-BR"/>
          </a:p>
        </p:txBody>
      </p:sp>
    </p:spTree>
    <p:extLst>
      <p:ext uri="{BB962C8B-B14F-4D97-AF65-F5344CB8AC3E}">
        <p14:creationId xmlns:p14="http://schemas.microsoft.com/office/powerpoint/2010/main" val="27827675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50C72-8917-4FDA-8E41-52B469942CD0}"/>
              </a:ext>
            </a:extLst>
          </p:cNvPr>
          <p:cNvSpPr>
            <a:spLocks noGrp="1"/>
          </p:cNvSpPr>
          <p:nvPr>
            <p:ph type="title"/>
          </p:nvPr>
        </p:nvSpPr>
        <p:spPr/>
        <p:txBody>
          <a:bodyPr/>
          <a:lstStyle/>
          <a:p>
            <a:r>
              <a:rPr lang="pt-BR" b="1" noProof="0" dirty="0"/>
              <a:t>Equilíbrio de Nash em estratégias mistas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9794525-8C5C-4ECF-AD23-66A6934DF9B8}"/>
                  </a:ext>
                </a:extLst>
              </p:cNvPr>
              <p:cNvSpPr>
                <a:spLocks noGrp="1"/>
              </p:cNvSpPr>
              <p:nvPr>
                <p:ph idx="1"/>
              </p:nvPr>
            </p:nvSpPr>
            <p:spPr/>
            <p:txBody>
              <a:bodyPr>
                <a:normAutofit fontScale="92500"/>
              </a:bodyPr>
              <a:lstStyle/>
              <a:p>
                <a:pPr marL="0" indent="0" algn="just">
                  <a:buNone/>
                </a:pPr>
                <a:r>
                  <a:rPr lang="pt-BR" noProof="0" dirty="0"/>
                  <a:t>Para </a:t>
                </a:r>
                <a14:m>
                  <m:oMath xmlns:m="http://schemas.openxmlformats.org/officeDocument/2006/math">
                    <m:r>
                      <a:rPr lang="pt-BR" b="0" i="1" noProof="0" smtClean="0">
                        <a:latin typeface="Cambria Math" panose="02040503050406030204" pitchFamily="18" charset="0"/>
                      </a:rPr>
                      <m:t>(</m:t>
                    </m:r>
                    <m:sSubSup>
                      <m:sSubSupPr>
                        <m:ctrlPr>
                          <a:rPr lang="pt-BR" b="0" i="1" noProof="0" smtClean="0">
                            <a:latin typeface="Cambria Math" panose="02040503050406030204" pitchFamily="18" charset="0"/>
                          </a:rPr>
                        </m:ctrlPr>
                      </m:sSubSupPr>
                      <m:e>
                        <m:r>
                          <a:rPr lang="pt-BR" b="0" i="1" noProof="0" smtClean="0">
                            <a:latin typeface="Cambria Math" panose="02040503050406030204" pitchFamily="18" charset="0"/>
                          </a:rPr>
                          <m:t>𝑝</m:t>
                        </m:r>
                      </m:e>
                      <m:sub>
                        <m:r>
                          <a:rPr lang="pt-BR" b="0" i="1" noProof="0" smtClean="0">
                            <a:latin typeface="Cambria Math" panose="02040503050406030204" pitchFamily="18" charset="0"/>
                          </a:rPr>
                          <m:t>1</m:t>
                        </m:r>
                      </m:sub>
                      <m:sup>
                        <m:r>
                          <a:rPr lang="pt-BR" b="0" i="1" noProof="0" smtClean="0">
                            <a:latin typeface="Cambria Math" panose="02040503050406030204" pitchFamily="18" charset="0"/>
                          </a:rPr>
                          <m:t>∗</m:t>
                        </m:r>
                      </m:sup>
                    </m:sSubSup>
                    <m:r>
                      <a:rPr lang="pt-BR" b="0" i="1" noProof="0" smtClean="0">
                        <a:latin typeface="Cambria Math" panose="02040503050406030204" pitchFamily="18" charset="0"/>
                      </a:rPr>
                      <m:t>,</m:t>
                    </m:r>
                    <m:sSubSup>
                      <m:sSubSupPr>
                        <m:ctrlPr>
                          <a:rPr lang="pt-BR" b="0" i="1" noProof="0" smtClean="0">
                            <a:latin typeface="Cambria Math" panose="02040503050406030204" pitchFamily="18" charset="0"/>
                          </a:rPr>
                        </m:ctrlPr>
                      </m:sSubSupPr>
                      <m:e>
                        <m:r>
                          <a:rPr lang="pt-BR" b="0" i="1" noProof="0" smtClean="0">
                            <a:latin typeface="Cambria Math" panose="02040503050406030204" pitchFamily="18" charset="0"/>
                          </a:rPr>
                          <m:t>𝑝</m:t>
                        </m:r>
                      </m:e>
                      <m:sub>
                        <m:r>
                          <a:rPr lang="pt-BR" b="0" i="1" noProof="0" smtClean="0">
                            <a:latin typeface="Cambria Math" panose="02040503050406030204" pitchFamily="18" charset="0"/>
                          </a:rPr>
                          <m:t>2</m:t>
                        </m:r>
                      </m:sub>
                      <m:sup>
                        <m:r>
                          <a:rPr lang="pt-BR" b="0" i="1" noProof="0" smtClean="0">
                            <a:latin typeface="Cambria Math" panose="02040503050406030204" pitchFamily="18" charset="0"/>
                          </a:rPr>
                          <m:t>∗</m:t>
                        </m:r>
                      </m:sup>
                    </m:sSubSup>
                    <m:r>
                      <a:rPr lang="pt-BR" b="0" i="1" noProof="0" smtClean="0">
                        <a:latin typeface="Cambria Math" panose="02040503050406030204" pitchFamily="18" charset="0"/>
                      </a:rPr>
                      <m:t>)</m:t>
                    </m:r>
                  </m:oMath>
                </a14:m>
                <a:r>
                  <a:rPr lang="pt-BR" noProof="0" dirty="0"/>
                  <a:t> ser equilíbrio de Nash, </a:t>
                </a:r>
                <a14:m>
                  <m:oMath xmlns:m="http://schemas.openxmlformats.org/officeDocument/2006/math">
                    <m:sSubSup>
                      <m:sSubSupPr>
                        <m:ctrlPr>
                          <a:rPr lang="pt-BR" b="0" i="1" noProof="0" smtClean="0">
                            <a:latin typeface="Cambria Math" panose="02040503050406030204" pitchFamily="18" charset="0"/>
                          </a:rPr>
                        </m:ctrlPr>
                      </m:sSubSupPr>
                      <m:e>
                        <m:r>
                          <a:rPr lang="pt-BR" b="0" i="1" noProof="0" smtClean="0">
                            <a:latin typeface="Cambria Math" panose="02040503050406030204" pitchFamily="18" charset="0"/>
                          </a:rPr>
                          <m:t>𝑝</m:t>
                        </m:r>
                      </m:e>
                      <m:sub>
                        <m:r>
                          <a:rPr lang="pt-BR" b="0" i="1" noProof="0" smtClean="0">
                            <a:latin typeface="Cambria Math" panose="02040503050406030204" pitchFamily="18" charset="0"/>
                          </a:rPr>
                          <m:t>1</m:t>
                        </m:r>
                      </m:sub>
                      <m:sup>
                        <m:r>
                          <a:rPr lang="pt-BR" b="0" i="1" noProof="0" smtClean="0">
                            <a:latin typeface="Cambria Math" panose="02040503050406030204" pitchFamily="18" charset="0"/>
                          </a:rPr>
                          <m:t>∗</m:t>
                        </m:r>
                      </m:sup>
                    </m:sSubSup>
                  </m:oMath>
                </a14:m>
                <a:r>
                  <a:rPr lang="pt-BR" noProof="0" dirty="0"/>
                  <a:t> deve satisfazer:</a:t>
                </a:r>
              </a:p>
              <a:p>
                <a:pPr marL="0" indent="0" algn="just">
                  <a:buNone/>
                </a:pPr>
                <a:endParaRPr lang="pt-BR" noProof="0" dirty="0"/>
              </a:p>
              <a:p>
                <a:pPr marL="0" indent="0" algn="just">
                  <a:buNone/>
                </a:pPr>
                <a14:m>
                  <m:oMathPara xmlns:m="http://schemas.openxmlformats.org/officeDocument/2006/math">
                    <m:oMathParaPr>
                      <m:jc m:val="centerGroup"/>
                    </m:oMathParaPr>
                    <m:oMath xmlns:m="http://schemas.openxmlformats.org/officeDocument/2006/math">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𝑣</m:t>
                          </m:r>
                        </m:e>
                        <m:sub>
                          <m:r>
                            <a:rPr lang="pt-BR" b="0" i="1" noProof="0" smtClean="0">
                              <a:latin typeface="Cambria Math" panose="02040503050406030204" pitchFamily="18" charset="0"/>
                            </a:rPr>
                            <m:t>1</m:t>
                          </m:r>
                        </m:sub>
                      </m:sSub>
                      <m:d>
                        <m:dPr>
                          <m:ctrlPr>
                            <a:rPr lang="pt-BR" b="0" i="1" noProof="0" smtClean="0">
                              <a:latin typeface="Cambria Math" panose="02040503050406030204" pitchFamily="18" charset="0"/>
                            </a:rPr>
                          </m:ctrlPr>
                        </m:dPr>
                        <m:e>
                          <m:sSubSup>
                            <m:sSubSupPr>
                              <m:ctrlPr>
                                <a:rPr lang="pt-BR" b="0" i="1" noProof="0" smtClean="0">
                                  <a:latin typeface="Cambria Math" panose="02040503050406030204" pitchFamily="18" charset="0"/>
                                </a:rPr>
                              </m:ctrlPr>
                            </m:sSubSupPr>
                            <m:e>
                              <m:r>
                                <a:rPr lang="pt-BR" b="0" i="1" noProof="0" smtClean="0">
                                  <a:latin typeface="Cambria Math" panose="02040503050406030204" pitchFamily="18" charset="0"/>
                                </a:rPr>
                                <m:t>𝑝</m:t>
                              </m:r>
                            </m:e>
                            <m:sub>
                              <m:r>
                                <a:rPr lang="pt-BR" b="0" i="1" noProof="0" smtClean="0">
                                  <a:latin typeface="Cambria Math" panose="02040503050406030204" pitchFamily="18" charset="0"/>
                                </a:rPr>
                                <m:t>1</m:t>
                              </m:r>
                            </m:sub>
                            <m:sup>
                              <m:r>
                                <a:rPr lang="pt-BR" b="0" i="1" noProof="0" smtClean="0">
                                  <a:latin typeface="Cambria Math" panose="02040503050406030204" pitchFamily="18" charset="0"/>
                                </a:rPr>
                                <m:t>∗</m:t>
                              </m:r>
                            </m:sup>
                          </m:sSubSup>
                          <m:r>
                            <a:rPr lang="pt-BR" b="0" i="1" noProof="0" smtClean="0">
                              <a:latin typeface="Cambria Math" panose="02040503050406030204" pitchFamily="18" charset="0"/>
                            </a:rPr>
                            <m:t>,</m:t>
                          </m:r>
                          <m:sSubSup>
                            <m:sSubSupPr>
                              <m:ctrlPr>
                                <a:rPr lang="pt-BR" b="0" i="1" noProof="0" smtClean="0">
                                  <a:latin typeface="Cambria Math" panose="02040503050406030204" pitchFamily="18" charset="0"/>
                                </a:rPr>
                              </m:ctrlPr>
                            </m:sSubSupPr>
                            <m:e>
                              <m:r>
                                <a:rPr lang="pt-BR" b="0" i="1" noProof="0" smtClean="0">
                                  <a:latin typeface="Cambria Math" panose="02040503050406030204" pitchFamily="18" charset="0"/>
                                </a:rPr>
                                <m:t>𝑝</m:t>
                              </m:r>
                            </m:e>
                            <m:sub>
                              <m:r>
                                <a:rPr lang="pt-BR" b="0" i="1" noProof="0" smtClean="0">
                                  <a:latin typeface="Cambria Math" panose="02040503050406030204" pitchFamily="18" charset="0"/>
                                </a:rPr>
                                <m:t>2</m:t>
                              </m:r>
                            </m:sub>
                            <m:sup>
                              <m:r>
                                <a:rPr lang="pt-BR" b="0" i="1" noProof="0" smtClean="0">
                                  <a:latin typeface="Cambria Math" panose="02040503050406030204" pitchFamily="18" charset="0"/>
                                </a:rPr>
                                <m:t>∗</m:t>
                              </m:r>
                            </m:sup>
                          </m:sSubSup>
                        </m:e>
                      </m:d>
                      <m:r>
                        <a:rPr lang="pt-BR" b="0" i="1" noProof="0" smtClean="0">
                          <a:latin typeface="Cambria Math" panose="02040503050406030204" pitchFamily="18" charset="0"/>
                        </a:rPr>
                        <m:t>≥</m:t>
                      </m:r>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𝑣</m:t>
                          </m:r>
                        </m:e>
                        <m:sub>
                          <m:r>
                            <a:rPr lang="pt-BR" b="0" i="1" noProof="0" smtClean="0">
                              <a:latin typeface="Cambria Math" panose="02040503050406030204" pitchFamily="18" charset="0"/>
                            </a:rPr>
                            <m:t>1</m:t>
                          </m:r>
                        </m:sub>
                      </m:sSub>
                      <m:d>
                        <m:dPr>
                          <m:ctrlPr>
                            <a:rPr lang="pt-BR" b="0" i="1" noProof="0" smtClean="0">
                              <a:latin typeface="Cambria Math" panose="02040503050406030204" pitchFamily="18" charset="0"/>
                            </a:rPr>
                          </m:ctrlPr>
                        </m:dPr>
                        <m:e>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𝑝</m:t>
                              </m:r>
                            </m:e>
                            <m:sub>
                              <m:r>
                                <a:rPr lang="pt-BR" b="0" i="1" noProof="0" smtClean="0">
                                  <a:latin typeface="Cambria Math" panose="02040503050406030204" pitchFamily="18" charset="0"/>
                                </a:rPr>
                                <m:t>1</m:t>
                              </m:r>
                            </m:sub>
                          </m:sSub>
                          <m:r>
                            <a:rPr lang="pt-BR" b="0" i="1" noProof="0" smtClean="0">
                              <a:latin typeface="Cambria Math" panose="02040503050406030204" pitchFamily="18" charset="0"/>
                            </a:rPr>
                            <m:t>,</m:t>
                          </m:r>
                          <m:sSubSup>
                            <m:sSubSupPr>
                              <m:ctrlPr>
                                <a:rPr lang="pt-BR" b="0" i="1" noProof="0" smtClean="0">
                                  <a:latin typeface="Cambria Math" panose="02040503050406030204" pitchFamily="18" charset="0"/>
                                </a:rPr>
                              </m:ctrlPr>
                            </m:sSubSupPr>
                            <m:e>
                              <m:r>
                                <a:rPr lang="pt-BR" b="0" i="1" noProof="0" smtClean="0">
                                  <a:latin typeface="Cambria Math" panose="02040503050406030204" pitchFamily="18" charset="0"/>
                                </a:rPr>
                                <m:t>𝑝</m:t>
                              </m:r>
                            </m:e>
                            <m:sub>
                              <m:r>
                                <a:rPr lang="pt-BR" b="0" i="1" noProof="0" smtClean="0">
                                  <a:latin typeface="Cambria Math" panose="02040503050406030204" pitchFamily="18" charset="0"/>
                                </a:rPr>
                                <m:t>2</m:t>
                              </m:r>
                            </m:sub>
                            <m:sup>
                              <m:r>
                                <a:rPr lang="pt-BR" b="0" i="1" noProof="0" smtClean="0">
                                  <a:latin typeface="Cambria Math" panose="02040503050406030204" pitchFamily="18" charset="0"/>
                                </a:rPr>
                                <m:t>∗</m:t>
                              </m:r>
                            </m:sup>
                          </m:sSubSup>
                        </m:e>
                      </m:d>
                    </m:oMath>
                  </m:oMathPara>
                </a14:m>
                <a:endParaRPr lang="pt-BR" b="0" noProof="0" dirty="0"/>
              </a:p>
              <a:p>
                <a:pPr marL="0" indent="0" algn="just">
                  <a:buNone/>
                </a:pPr>
                <a:endParaRPr lang="pt-BR" noProof="0" dirty="0"/>
              </a:p>
              <a:p>
                <a:pPr marL="0" indent="0" algn="just">
                  <a:buNone/>
                </a:pPr>
                <a:r>
                  <a:rPr lang="pt-BR" noProof="0" dirty="0"/>
                  <a:t>para toda distribuição de probabilidade </a:t>
                </a:r>
                <a14:m>
                  <m:oMath xmlns:m="http://schemas.openxmlformats.org/officeDocument/2006/math">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𝑝</m:t>
                        </m:r>
                      </m:e>
                      <m:sub>
                        <m:r>
                          <a:rPr lang="pt-BR" i="1" noProof="0" smtClean="0">
                            <a:latin typeface="Cambria Math" panose="02040503050406030204" pitchFamily="18" charset="0"/>
                          </a:rPr>
                          <m:t>1</m:t>
                        </m:r>
                      </m:sub>
                    </m:sSub>
                    <m:r>
                      <a:rPr lang="pt-BR" b="0" i="0" noProof="0" smtClean="0">
                        <a:latin typeface="Cambria Math" panose="02040503050406030204" pitchFamily="18" charset="0"/>
                      </a:rPr>
                      <m:t> </m:t>
                    </m:r>
                  </m:oMath>
                </a14:m>
                <a:r>
                  <a:rPr lang="pt-BR" noProof="0" dirty="0"/>
                  <a:t>sobre </a:t>
                </a:r>
                <a14:m>
                  <m:oMath xmlns:m="http://schemas.openxmlformats.org/officeDocument/2006/math">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𝑆</m:t>
                        </m:r>
                      </m:e>
                      <m:sub>
                        <m:r>
                          <a:rPr lang="pt-BR" i="1" noProof="0" smtClean="0">
                            <a:latin typeface="Cambria Math" panose="02040503050406030204" pitchFamily="18" charset="0"/>
                          </a:rPr>
                          <m:t>1</m:t>
                        </m:r>
                      </m:sub>
                    </m:sSub>
                  </m:oMath>
                </a14:m>
                <a:r>
                  <a:rPr lang="pt-BR" noProof="0" dirty="0"/>
                  <a:t>, e </a:t>
                </a:r>
                <a14:m>
                  <m:oMath xmlns:m="http://schemas.openxmlformats.org/officeDocument/2006/math">
                    <m:sSubSup>
                      <m:sSubSupPr>
                        <m:ctrlPr>
                          <a:rPr lang="pt-BR" b="0" i="1" noProof="0" smtClean="0">
                            <a:latin typeface="Cambria Math" panose="02040503050406030204" pitchFamily="18" charset="0"/>
                          </a:rPr>
                        </m:ctrlPr>
                      </m:sSubSupPr>
                      <m:e>
                        <m:r>
                          <a:rPr lang="pt-BR" b="0" i="1" noProof="0" smtClean="0">
                            <a:latin typeface="Cambria Math" panose="02040503050406030204" pitchFamily="18" charset="0"/>
                          </a:rPr>
                          <m:t>𝑝</m:t>
                        </m:r>
                      </m:e>
                      <m:sub>
                        <m:r>
                          <a:rPr lang="pt-BR" b="0" i="1" noProof="0" smtClean="0">
                            <a:latin typeface="Cambria Math" panose="02040503050406030204" pitchFamily="18" charset="0"/>
                          </a:rPr>
                          <m:t>2</m:t>
                        </m:r>
                      </m:sub>
                      <m:sup>
                        <m:r>
                          <a:rPr lang="pt-BR" b="0" i="1" noProof="0" smtClean="0">
                            <a:latin typeface="Cambria Math" panose="02040503050406030204" pitchFamily="18" charset="0"/>
                          </a:rPr>
                          <m:t>∗</m:t>
                        </m:r>
                      </m:sup>
                    </m:sSubSup>
                  </m:oMath>
                </a14:m>
                <a:r>
                  <a:rPr lang="pt-BR" noProof="0" dirty="0"/>
                  <a:t> deve satisfazer</a:t>
                </a:r>
              </a:p>
              <a:p>
                <a:pPr marL="0" indent="0" algn="just">
                  <a:buNone/>
                </a:pPr>
                <a:endParaRPr lang="pt-BR" noProof="0" dirty="0"/>
              </a:p>
              <a:p>
                <a:pPr marL="0" indent="0" algn="just">
                  <a:buNone/>
                </a:pPr>
                <a14:m>
                  <m:oMathPara xmlns:m="http://schemas.openxmlformats.org/officeDocument/2006/math">
                    <m:oMathParaPr>
                      <m:jc m:val="centerGroup"/>
                    </m:oMathParaPr>
                    <m:oMath xmlns:m="http://schemas.openxmlformats.org/officeDocument/2006/math">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𝑣</m:t>
                          </m:r>
                        </m:e>
                        <m:sub>
                          <m:r>
                            <a:rPr lang="pt-BR" b="0" i="1" noProof="0" smtClean="0">
                              <a:latin typeface="Cambria Math" panose="02040503050406030204" pitchFamily="18" charset="0"/>
                            </a:rPr>
                            <m:t>2</m:t>
                          </m:r>
                        </m:sub>
                      </m:sSub>
                      <m:d>
                        <m:dPr>
                          <m:ctrlPr>
                            <a:rPr lang="pt-BR" b="0" i="1" noProof="0" smtClean="0">
                              <a:latin typeface="Cambria Math" panose="02040503050406030204" pitchFamily="18" charset="0"/>
                            </a:rPr>
                          </m:ctrlPr>
                        </m:dPr>
                        <m:e>
                          <m:sSubSup>
                            <m:sSubSupPr>
                              <m:ctrlPr>
                                <a:rPr lang="pt-BR" b="0" i="1" noProof="0" smtClean="0">
                                  <a:latin typeface="Cambria Math" panose="02040503050406030204" pitchFamily="18" charset="0"/>
                                </a:rPr>
                              </m:ctrlPr>
                            </m:sSubSupPr>
                            <m:e>
                              <m:r>
                                <a:rPr lang="pt-BR" b="0" i="1" noProof="0" smtClean="0">
                                  <a:latin typeface="Cambria Math" panose="02040503050406030204" pitchFamily="18" charset="0"/>
                                </a:rPr>
                                <m:t>𝑝</m:t>
                              </m:r>
                            </m:e>
                            <m:sub>
                              <m:r>
                                <a:rPr lang="pt-BR" b="0" i="1" noProof="0" smtClean="0">
                                  <a:latin typeface="Cambria Math" panose="02040503050406030204" pitchFamily="18" charset="0"/>
                                </a:rPr>
                                <m:t>1</m:t>
                              </m:r>
                            </m:sub>
                            <m:sup>
                              <m:r>
                                <a:rPr lang="pt-BR" b="0" i="1" noProof="0" smtClean="0">
                                  <a:latin typeface="Cambria Math" panose="02040503050406030204" pitchFamily="18" charset="0"/>
                                </a:rPr>
                                <m:t>∗</m:t>
                              </m:r>
                            </m:sup>
                          </m:sSubSup>
                          <m:r>
                            <a:rPr lang="pt-BR" b="0" i="1" noProof="0" smtClean="0">
                              <a:latin typeface="Cambria Math" panose="02040503050406030204" pitchFamily="18" charset="0"/>
                            </a:rPr>
                            <m:t>,</m:t>
                          </m:r>
                          <m:sSubSup>
                            <m:sSubSupPr>
                              <m:ctrlPr>
                                <a:rPr lang="pt-BR" b="0" i="1" noProof="0" smtClean="0">
                                  <a:latin typeface="Cambria Math" panose="02040503050406030204" pitchFamily="18" charset="0"/>
                                </a:rPr>
                              </m:ctrlPr>
                            </m:sSubSupPr>
                            <m:e>
                              <m:r>
                                <a:rPr lang="pt-BR" b="0" i="1" noProof="0" smtClean="0">
                                  <a:latin typeface="Cambria Math" panose="02040503050406030204" pitchFamily="18" charset="0"/>
                                </a:rPr>
                                <m:t>𝑝</m:t>
                              </m:r>
                            </m:e>
                            <m:sub>
                              <m:r>
                                <a:rPr lang="pt-BR" b="0" i="1" noProof="0" smtClean="0">
                                  <a:latin typeface="Cambria Math" panose="02040503050406030204" pitchFamily="18" charset="0"/>
                                </a:rPr>
                                <m:t>2</m:t>
                              </m:r>
                            </m:sub>
                            <m:sup>
                              <m:r>
                                <a:rPr lang="pt-BR" b="0" i="1" noProof="0" smtClean="0">
                                  <a:latin typeface="Cambria Math" panose="02040503050406030204" pitchFamily="18" charset="0"/>
                                </a:rPr>
                                <m:t>∗</m:t>
                              </m:r>
                            </m:sup>
                          </m:sSubSup>
                        </m:e>
                      </m:d>
                      <m:r>
                        <a:rPr lang="pt-BR" b="0" i="1" noProof="0" smtClean="0">
                          <a:latin typeface="Cambria Math" panose="02040503050406030204" pitchFamily="18" charset="0"/>
                        </a:rPr>
                        <m:t>≥</m:t>
                      </m:r>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𝑣</m:t>
                          </m:r>
                        </m:e>
                        <m:sub>
                          <m:r>
                            <a:rPr lang="pt-BR" b="0" i="1" noProof="0" smtClean="0">
                              <a:latin typeface="Cambria Math" panose="02040503050406030204" pitchFamily="18" charset="0"/>
                            </a:rPr>
                            <m:t>2</m:t>
                          </m:r>
                        </m:sub>
                      </m:sSub>
                      <m:d>
                        <m:dPr>
                          <m:ctrlPr>
                            <a:rPr lang="pt-BR" b="0" i="1" noProof="0" smtClean="0">
                              <a:latin typeface="Cambria Math" panose="02040503050406030204" pitchFamily="18" charset="0"/>
                            </a:rPr>
                          </m:ctrlPr>
                        </m:dPr>
                        <m:e>
                          <m:sSubSup>
                            <m:sSubSupPr>
                              <m:ctrlPr>
                                <a:rPr lang="pt-BR" b="0" i="1" noProof="0" smtClean="0">
                                  <a:latin typeface="Cambria Math" panose="02040503050406030204" pitchFamily="18" charset="0"/>
                                </a:rPr>
                              </m:ctrlPr>
                            </m:sSubSupPr>
                            <m:e>
                              <m:r>
                                <a:rPr lang="pt-BR" b="0" i="1" noProof="0" smtClean="0">
                                  <a:latin typeface="Cambria Math" panose="02040503050406030204" pitchFamily="18" charset="0"/>
                                </a:rPr>
                                <m:t>𝑝</m:t>
                              </m:r>
                            </m:e>
                            <m:sub>
                              <m:r>
                                <a:rPr lang="pt-BR" b="0" i="1" noProof="0" smtClean="0">
                                  <a:latin typeface="Cambria Math" panose="02040503050406030204" pitchFamily="18" charset="0"/>
                                </a:rPr>
                                <m:t>1</m:t>
                              </m:r>
                            </m:sub>
                            <m:sup>
                              <m:r>
                                <a:rPr lang="pt-BR" b="0" i="1" noProof="0" smtClean="0">
                                  <a:latin typeface="Cambria Math" panose="02040503050406030204" pitchFamily="18" charset="0"/>
                                </a:rPr>
                                <m:t>∗</m:t>
                              </m:r>
                            </m:sup>
                          </m:sSubSup>
                          <m:r>
                            <a:rPr lang="pt-BR" b="0" i="1" noProof="0" smtClean="0">
                              <a:latin typeface="Cambria Math" panose="02040503050406030204" pitchFamily="18" charset="0"/>
                            </a:rPr>
                            <m:t>,</m:t>
                          </m:r>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𝑝</m:t>
                              </m:r>
                            </m:e>
                            <m:sub>
                              <m:r>
                                <a:rPr lang="pt-BR" b="0" i="1" noProof="0" smtClean="0">
                                  <a:latin typeface="Cambria Math" panose="02040503050406030204" pitchFamily="18" charset="0"/>
                                </a:rPr>
                                <m:t>2</m:t>
                              </m:r>
                            </m:sub>
                          </m:sSub>
                        </m:e>
                      </m:d>
                    </m:oMath>
                  </m:oMathPara>
                </a14:m>
                <a:endParaRPr lang="pt-BR" b="0" noProof="0" dirty="0"/>
              </a:p>
              <a:p>
                <a:pPr marL="0" indent="0" algn="just">
                  <a:buNone/>
                </a:pPr>
                <a:r>
                  <a:rPr lang="pt-BR" b="0" noProof="0" dirty="0"/>
                  <a:t>  </a:t>
                </a:r>
              </a:p>
              <a:p>
                <a:pPr marL="0" indent="0" algn="just">
                  <a:buNone/>
                </a:pPr>
                <a:r>
                  <a:rPr lang="pt-BR" noProof="0" dirty="0"/>
                  <a:t>para toda distribuição de probabilidade </a:t>
                </a:r>
                <a14:m>
                  <m:oMath xmlns:m="http://schemas.openxmlformats.org/officeDocument/2006/math">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𝑝</m:t>
                        </m:r>
                      </m:e>
                      <m:sub>
                        <m:r>
                          <a:rPr lang="pt-BR" b="0" i="1" noProof="0" smtClean="0">
                            <a:latin typeface="Cambria Math" panose="02040503050406030204" pitchFamily="18" charset="0"/>
                          </a:rPr>
                          <m:t>2</m:t>
                        </m:r>
                      </m:sub>
                    </m:sSub>
                  </m:oMath>
                </a14:m>
                <a:r>
                  <a:rPr lang="pt-BR" noProof="0" dirty="0"/>
                  <a:t> sobre </a:t>
                </a:r>
                <a14:m>
                  <m:oMath xmlns:m="http://schemas.openxmlformats.org/officeDocument/2006/math">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𝑆</m:t>
                        </m:r>
                      </m:e>
                      <m:sub>
                        <m:r>
                          <a:rPr lang="pt-BR" b="0" i="1" noProof="0" smtClean="0">
                            <a:latin typeface="Cambria Math" panose="02040503050406030204" pitchFamily="18" charset="0"/>
                          </a:rPr>
                          <m:t>2</m:t>
                        </m:r>
                      </m:sub>
                    </m:sSub>
                  </m:oMath>
                </a14:m>
                <a:r>
                  <a:rPr lang="pt-BR" noProof="0" dirty="0"/>
                  <a:t>.</a:t>
                </a:r>
              </a:p>
            </p:txBody>
          </p:sp>
        </mc:Choice>
        <mc:Fallback xmlns="">
          <p:sp>
            <p:nvSpPr>
              <p:cNvPr id="3" name="Content Placeholder 2">
                <a:extLst>
                  <a:ext uri="{FF2B5EF4-FFF2-40B4-BE49-F238E27FC236}">
                    <a16:creationId xmlns:a16="http://schemas.microsoft.com/office/drawing/2014/main" id="{49794525-8C5C-4ECF-AD23-66A6934DF9B8}"/>
                  </a:ext>
                </a:extLst>
              </p:cNvPr>
              <p:cNvSpPr>
                <a:spLocks noGrp="1" noRot="1" noChangeAspect="1" noMove="1" noResize="1" noEditPoints="1" noAdjustHandles="1" noChangeArrowheads="1" noChangeShapeType="1" noTextEdit="1"/>
              </p:cNvSpPr>
              <p:nvPr>
                <p:ph idx="1"/>
              </p:nvPr>
            </p:nvSpPr>
            <p:spPr>
              <a:blipFill>
                <a:blip r:embed="rId3"/>
                <a:stretch>
                  <a:fillRect l="-1043" t="-2101"/>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35DAD67-ABB9-4E0D-9DD4-4DF7C167D2A2}"/>
                  </a:ext>
                </a:extLst>
              </p:cNvPr>
              <p:cNvSpPr txBox="1"/>
              <p:nvPr/>
            </p:nvSpPr>
            <p:spPr>
              <a:xfrm>
                <a:off x="7910945" y="2763981"/>
                <a:ext cx="80310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pt-BR" sz="2000" b="0" i="1" smtClean="0">
                          <a:latin typeface="Cambria Math" panose="02040503050406030204" pitchFamily="18" charset="0"/>
                        </a:rPr>
                        <m:t>(1.3.4)</m:t>
                      </m:r>
                    </m:oMath>
                  </m:oMathPara>
                </a14:m>
                <a:endParaRPr lang="pt-BR" sz="2000" dirty="0"/>
              </a:p>
            </p:txBody>
          </p:sp>
        </mc:Choice>
        <mc:Fallback xmlns="">
          <p:sp>
            <p:nvSpPr>
              <p:cNvPr id="4" name="TextBox 3">
                <a:extLst>
                  <a:ext uri="{FF2B5EF4-FFF2-40B4-BE49-F238E27FC236}">
                    <a16:creationId xmlns:a16="http://schemas.microsoft.com/office/drawing/2014/main" id="{735DAD67-ABB9-4E0D-9DD4-4DF7C167D2A2}"/>
                  </a:ext>
                </a:extLst>
              </p:cNvPr>
              <p:cNvSpPr txBox="1">
                <a:spLocks noRot="1" noChangeAspect="1" noMove="1" noResize="1" noEditPoints="1" noAdjustHandles="1" noChangeArrowheads="1" noChangeShapeType="1" noTextEdit="1"/>
              </p:cNvSpPr>
              <p:nvPr/>
            </p:nvSpPr>
            <p:spPr>
              <a:xfrm>
                <a:off x="7910945" y="2763981"/>
                <a:ext cx="803105" cy="307777"/>
              </a:xfrm>
              <a:prstGeom prst="rect">
                <a:avLst/>
              </a:prstGeom>
              <a:blipFill>
                <a:blip r:embed="rId4"/>
                <a:stretch>
                  <a:fillRect l="-11450" t="-1961" r="-12214" b="-3333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252CCFB-9EF8-45E7-A357-B7943050299E}"/>
                  </a:ext>
                </a:extLst>
              </p:cNvPr>
              <p:cNvSpPr txBox="1"/>
              <p:nvPr/>
            </p:nvSpPr>
            <p:spPr>
              <a:xfrm>
                <a:off x="7910945" y="4520450"/>
                <a:ext cx="80310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pt-BR" sz="2000" b="0" i="1" smtClean="0">
                          <a:latin typeface="Cambria Math" panose="02040503050406030204" pitchFamily="18" charset="0"/>
                        </a:rPr>
                        <m:t>(1.3.5)</m:t>
                      </m:r>
                    </m:oMath>
                  </m:oMathPara>
                </a14:m>
                <a:endParaRPr lang="pt-BR" sz="2000" dirty="0"/>
              </a:p>
            </p:txBody>
          </p:sp>
        </mc:Choice>
        <mc:Fallback xmlns="">
          <p:sp>
            <p:nvSpPr>
              <p:cNvPr id="5" name="TextBox 4">
                <a:extLst>
                  <a:ext uri="{FF2B5EF4-FFF2-40B4-BE49-F238E27FC236}">
                    <a16:creationId xmlns:a16="http://schemas.microsoft.com/office/drawing/2014/main" id="{1252CCFB-9EF8-45E7-A357-B7943050299E}"/>
                  </a:ext>
                </a:extLst>
              </p:cNvPr>
              <p:cNvSpPr txBox="1">
                <a:spLocks noRot="1" noChangeAspect="1" noMove="1" noResize="1" noEditPoints="1" noAdjustHandles="1" noChangeArrowheads="1" noChangeShapeType="1" noTextEdit="1"/>
              </p:cNvSpPr>
              <p:nvPr/>
            </p:nvSpPr>
            <p:spPr>
              <a:xfrm>
                <a:off x="7910945" y="4520450"/>
                <a:ext cx="803105" cy="307777"/>
              </a:xfrm>
              <a:prstGeom prst="rect">
                <a:avLst/>
              </a:prstGeom>
              <a:blipFill>
                <a:blip r:embed="rId5"/>
                <a:stretch>
                  <a:fillRect l="-11450" t="-4000" r="-12214" b="-36000"/>
                </a:stretch>
              </a:blipFill>
            </p:spPr>
            <p:txBody>
              <a:bodyPr/>
              <a:lstStyle/>
              <a:p>
                <a:r>
                  <a:rPr lang="pt-BR">
                    <a:noFill/>
                  </a:rPr>
                  <a:t> </a:t>
                </a:r>
              </a:p>
            </p:txBody>
          </p:sp>
        </mc:Fallback>
      </mc:AlternateContent>
      <p:sp>
        <p:nvSpPr>
          <p:cNvPr id="6" name="Footer Placeholder 5">
            <a:extLst>
              <a:ext uri="{FF2B5EF4-FFF2-40B4-BE49-F238E27FC236}">
                <a16:creationId xmlns:a16="http://schemas.microsoft.com/office/drawing/2014/main" id="{37DF7698-341B-4334-BBC0-AC64E8624AD6}"/>
              </a:ext>
            </a:extLst>
          </p:cNvPr>
          <p:cNvSpPr>
            <a:spLocks noGrp="1"/>
          </p:cNvSpPr>
          <p:nvPr>
            <p:ph type="ftr" sz="quarter" idx="11"/>
          </p:nvPr>
        </p:nvSpPr>
        <p:spPr/>
        <p:txBody>
          <a:bodyPr/>
          <a:lstStyle/>
          <a:p>
            <a:r>
              <a:rPr lang="pt-BR" dirty="0"/>
              <a:t>Robson Tigre </a:t>
            </a:r>
            <a:endParaRPr lang="en-US" dirty="0"/>
          </a:p>
        </p:txBody>
      </p:sp>
      <p:sp>
        <p:nvSpPr>
          <p:cNvPr id="7" name="Slide Number Placeholder 6">
            <a:extLst>
              <a:ext uri="{FF2B5EF4-FFF2-40B4-BE49-F238E27FC236}">
                <a16:creationId xmlns:a16="http://schemas.microsoft.com/office/drawing/2014/main" id="{222334CC-AA7A-4ED3-B5B2-8B95505AEC3D}"/>
              </a:ext>
            </a:extLst>
          </p:cNvPr>
          <p:cNvSpPr>
            <a:spLocks noGrp="1"/>
          </p:cNvSpPr>
          <p:nvPr>
            <p:ph type="sldNum" sz="quarter" idx="12"/>
          </p:nvPr>
        </p:nvSpPr>
        <p:spPr/>
        <p:txBody>
          <a:bodyPr/>
          <a:lstStyle/>
          <a:p>
            <a:fld id="{AF67EEE8-F201-4410-BA13-233EFB93B646}" type="slidenum">
              <a:rPr lang="pt-BR" smtClean="0"/>
              <a:t>45</a:t>
            </a:fld>
            <a:endParaRPr lang="pt-BR"/>
          </a:p>
        </p:txBody>
      </p:sp>
    </p:spTree>
    <p:extLst>
      <p:ext uri="{BB962C8B-B14F-4D97-AF65-F5344CB8AC3E}">
        <p14:creationId xmlns:p14="http://schemas.microsoft.com/office/powerpoint/2010/main" val="34340761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50C72-8917-4FDA-8E41-52B469942CD0}"/>
              </a:ext>
            </a:extLst>
          </p:cNvPr>
          <p:cNvSpPr>
            <a:spLocks noGrp="1"/>
          </p:cNvSpPr>
          <p:nvPr>
            <p:ph type="title"/>
          </p:nvPr>
        </p:nvSpPr>
        <p:spPr/>
        <p:txBody>
          <a:bodyPr/>
          <a:lstStyle/>
          <a:p>
            <a:r>
              <a:rPr lang="pt-BR" b="1" noProof="0" dirty="0"/>
              <a:t>Equilíbrio de Nash em estratégias mistas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9794525-8C5C-4ECF-AD23-66A6934DF9B8}"/>
                  </a:ext>
                </a:extLst>
              </p:cNvPr>
              <p:cNvSpPr>
                <a:spLocks noGrp="1"/>
              </p:cNvSpPr>
              <p:nvPr>
                <p:ph idx="1"/>
              </p:nvPr>
            </p:nvSpPr>
            <p:spPr/>
            <p:txBody>
              <a:bodyPr>
                <a:normAutofit/>
              </a:bodyPr>
              <a:lstStyle/>
              <a:p>
                <a:pPr marL="0" indent="0" algn="just">
                  <a:lnSpc>
                    <a:spcPct val="150000"/>
                  </a:lnSpc>
                  <a:buNone/>
                </a:pPr>
                <a:r>
                  <a:rPr lang="pt-BR" b="1" noProof="0" dirty="0"/>
                  <a:t>Definição </a:t>
                </a:r>
                <a:r>
                  <a:rPr lang="pt-BR" noProof="0" dirty="0"/>
                  <a:t> Em um jogo de dois jogadores na forma normal </a:t>
                </a:r>
                <a14:m>
                  <m:oMath xmlns:m="http://schemas.openxmlformats.org/officeDocument/2006/math">
                    <m:r>
                      <a:rPr lang="pt-BR" b="0" i="1" noProof="0" smtClean="0">
                        <a:latin typeface="Cambria Math" panose="02040503050406030204" pitchFamily="18" charset="0"/>
                      </a:rPr>
                      <m:t>𝐺</m:t>
                    </m:r>
                    <m:r>
                      <a:rPr lang="pt-BR" b="0" i="1" noProof="0" smtClean="0">
                        <a:latin typeface="Cambria Math" panose="02040503050406030204" pitchFamily="18" charset="0"/>
                      </a:rPr>
                      <m:t>=</m:t>
                    </m:r>
                    <m:d>
                      <m:dPr>
                        <m:begChr m:val="{"/>
                        <m:endChr m:val="}"/>
                        <m:ctrlPr>
                          <a:rPr lang="pt-BR" b="0" i="1" noProof="0" smtClean="0">
                            <a:latin typeface="Cambria Math" panose="02040503050406030204" pitchFamily="18" charset="0"/>
                          </a:rPr>
                        </m:ctrlPr>
                      </m:dPr>
                      <m:e>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𝑆</m:t>
                            </m:r>
                          </m:e>
                          <m:sub>
                            <m:r>
                              <a:rPr lang="pt-BR" b="0" i="1" noProof="0" smtClean="0">
                                <a:latin typeface="Cambria Math" panose="02040503050406030204" pitchFamily="18" charset="0"/>
                              </a:rPr>
                              <m:t>1</m:t>
                            </m:r>
                          </m:sub>
                        </m:sSub>
                        <m:r>
                          <a:rPr lang="pt-BR" b="0" i="1" noProof="0" smtClean="0">
                            <a:latin typeface="Cambria Math" panose="02040503050406030204" pitchFamily="18" charset="0"/>
                          </a:rPr>
                          <m:t>,</m:t>
                        </m:r>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𝑆</m:t>
                            </m:r>
                          </m:e>
                          <m:sub>
                            <m:r>
                              <a:rPr lang="pt-BR" b="0" i="1" noProof="0" smtClean="0">
                                <a:latin typeface="Cambria Math" panose="02040503050406030204" pitchFamily="18" charset="0"/>
                              </a:rPr>
                              <m:t>2</m:t>
                            </m:r>
                          </m:sub>
                        </m:sSub>
                        <m:r>
                          <a:rPr lang="pt-BR" b="0" i="1" noProof="0" smtClean="0">
                            <a:latin typeface="Cambria Math" panose="02040503050406030204" pitchFamily="18" charset="0"/>
                          </a:rPr>
                          <m:t>;</m:t>
                        </m:r>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𝑢</m:t>
                            </m:r>
                          </m:e>
                          <m:sub>
                            <m:r>
                              <a:rPr lang="pt-BR" b="0" i="1" noProof="0" smtClean="0">
                                <a:latin typeface="Cambria Math" panose="02040503050406030204" pitchFamily="18" charset="0"/>
                              </a:rPr>
                              <m:t>1</m:t>
                            </m:r>
                          </m:sub>
                        </m:sSub>
                        <m:r>
                          <a:rPr lang="pt-BR" b="0" i="1" noProof="0" smtClean="0">
                            <a:latin typeface="Cambria Math" panose="02040503050406030204" pitchFamily="18" charset="0"/>
                          </a:rPr>
                          <m:t>,</m:t>
                        </m:r>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𝑢</m:t>
                            </m:r>
                          </m:e>
                          <m:sub>
                            <m:r>
                              <a:rPr lang="pt-BR" b="0" i="1" noProof="0" smtClean="0">
                                <a:latin typeface="Cambria Math" panose="02040503050406030204" pitchFamily="18" charset="0"/>
                              </a:rPr>
                              <m:t>2</m:t>
                            </m:r>
                          </m:sub>
                        </m:sSub>
                      </m:e>
                    </m:d>
                  </m:oMath>
                </a14:m>
                <a:r>
                  <a:rPr lang="pt-BR" noProof="0" dirty="0"/>
                  <a:t>, as </a:t>
                </a:r>
                <a:r>
                  <a:rPr lang="pt-BR" b="1" noProof="0" dirty="0"/>
                  <a:t>estratégias mistas </a:t>
                </a:r>
                <a14:m>
                  <m:oMath xmlns:m="http://schemas.openxmlformats.org/officeDocument/2006/math">
                    <m:r>
                      <a:rPr lang="pt-BR" b="0" i="1" noProof="0" smtClean="0">
                        <a:latin typeface="Cambria Math" panose="02040503050406030204" pitchFamily="18" charset="0"/>
                      </a:rPr>
                      <m:t>(</m:t>
                    </m:r>
                    <m:sSubSup>
                      <m:sSubSupPr>
                        <m:ctrlPr>
                          <a:rPr lang="pt-BR" b="0" i="1" noProof="0" smtClean="0">
                            <a:latin typeface="Cambria Math" panose="02040503050406030204" pitchFamily="18" charset="0"/>
                          </a:rPr>
                        </m:ctrlPr>
                      </m:sSubSupPr>
                      <m:e>
                        <m:r>
                          <a:rPr lang="pt-BR" b="0" i="1" noProof="0" smtClean="0">
                            <a:latin typeface="Cambria Math" panose="02040503050406030204" pitchFamily="18" charset="0"/>
                          </a:rPr>
                          <m:t>𝑝</m:t>
                        </m:r>
                      </m:e>
                      <m:sub>
                        <m:r>
                          <a:rPr lang="pt-BR" b="0" i="1" noProof="0" smtClean="0">
                            <a:latin typeface="Cambria Math" panose="02040503050406030204" pitchFamily="18" charset="0"/>
                          </a:rPr>
                          <m:t>1</m:t>
                        </m:r>
                      </m:sub>
                      <m:sup>
                        <m:r>
                          <a:rPr lang="pt-BR" b="0" i="1" noProof="0" smtClean="0">
                            <a:latin typeface="Cambria Math" panose="02040503050406030204" pitchFamily="18" charset="0"/>
                          </a:rPr>
                          <m:t>∗</m:t>
                        </m:r>
                      </m:sup>
                    </m:sSubSup>
                    <m:r>
                      <a:rPr lang="pt-BR" b="0" i="1" noProof="0" smtClean="0">
                        <a:latin typeface="Cambria Math" panose="02040503050406030204" pitchFamily="18" charset="0"/>
                      </a:rPr>
                      <m:t>,</m:t>
                    </m:r>
                    <m:sSubSup>
                      <m:sSubSupPr>
                        <m:ctrlPr>
                          <a:rPr lang="pt-BR" b="0" i="1" noProof="0" smtClean="0">
                            <a:latin typeface="Cambria Math" panose="02040503050406030204" pitchFamily="18" charset="0"/>
                          </a:rPr>
                        </m:ctrlPr>
                      </m:sSubSupPr>
                      <m:e>
                        <m:r>
                          <a:rPr lang="pt-BR" b="0" i="1" noProof="0" smtClean="0">
                            <a:latin typeface="Cambria Math" panose="02040503050406030204" pitchFamily="18" charset="0"/>
                          </a:rPr>
                          <m:t>𝑝</m:t>
                        </m:r>
                      </m:e>
                      <m:sub>
                        <m:r>
                          <a:rPr lang="pt-BR" b="0" i="1" noProof="0" smtClean="0">
                            <a:latin typeface="Cambria Math" panose="02040503050406030204" pitchFamily="18" charset="0"/>
                          </a:rPr>
                          <m:t>2</m:t>
                        </m:r>
                      </m:sub>
                      <m:sup>
                        <m:r>
                          <a:rPr lang="pt-BR" b="0" i="1" noProof="0" smtClean="0">
                            <a:latin typeface="Cambria Math" panose="02040503050406030204" pitchFamily="18" charset="0"/>
                          </a:rPr>
                          <m:t>∗</m:t>
                        </m:r>
                      </m:sup>
                    </m:sSubSup>
                    <m:r>
                      <a:rPr lang="pt-BR" b="0" i="1" noProof="0" smtClean="0">
                        <a:latin typeface="Cambria Math" panose="02040503050406030204" pitchFamily="18" charset="0"/>
                      </a:rPr>
                      <m:t>)</m:t>
                    </m:r>
                  </m:oMath>
                </a14:m>
                <a:r>
                  <a:rPr lang="pt-BR" noProof="0" dirty="0"/>
                  <a:t> são </a:t>
                </a:r>
                <a:r>
                  <a:rPr lang="pt-BR" b="1" noProof="0" dirty="0"/>
                  <a:t>equilíbrio de Nash </a:t>
                </a:r>
                <a:r>
                  <a:rPr lang="pt-BR" noProof="0" dirty="0"/>
                  <a:t>se a estratégia mista de cada jogador é a melhor resposta para a estratégia mista do outro jogador</a:t>
                </a:r>
                <a:r>
                  <a:rPr lang="en-US" noProof="0" dirty="0"/>
                  <a:t>: </a:t>
                </a:r>
                <a14:m>
                  <m:oMath xmlns:m="http://schemas.openxmlformats.org/officeDocument/2006/math">
                    <m:r>
                      <a:rPr lang="pt-BR" i="1" smtClean="0">
                        <a:latin typeface="Cambria Math" panose="02040503050406030204" pitchFamily="18" charset="0"/>
                      </a:rPr>
                      <m:t>(1.3.4)</m:t>
                    </m:r>
                  </m:oMath>
                </a14:m>
                <a:r>
                  <a:rPr lang="pt-BR" dirty="0"/>
                  <a:t> e </a:t>
                </a:r>
                <a14:m>
                  <m:oMath xmlns:m="http://schemas.openxmlformats.org/officeDocument/2006/math">
                    <m:r>
                      <a:rPr lang="pt-BR" i="1" smtClean="0">
                        <a:latin typeface="Cambria Math" panose="02040503050406030204" pitchFamily="18" charset="0"/>
                      </a:rPr>
                      <m:t>(1.3.5)</m:t>
                    </m:r>
                  </m:oMath>
                </a14:m>
                <a:r>
                  <a:rPr lang="pt-BR" dirty="0"/>
                  <a:t> devem valer.</a:t>
                </a:r>
              </a:p>
            </p:txBody>
          </p:sp>
        </mc:Choice>
        <mc:Fallback xmlns="">
          <p:sp>
            <p:nvSpPr>
              <p:cNvPr id="3" name="Content Placeholder 2">
                <a:extLst>
                  <a:ext uri="{FF2B5EF4-FFF2-40B4-BE49-F238E27FC236}">
                    <a16:creationId xmlns:a16="http://schemas.microsoft.com/office/drawing/2014/main" id="{49794525-8C5C-4ECF-AD23-66A6934DF9B8}"/>
                  </a:ext>
                </a:extLst>
              </p:cNvPr>
              <p:cNvSpPr>
                <a:spLocks noGrp="1" noRot="1" noChangeAspect="1" noMove="1" noResize="1" noEditPoints="1" noAdjustHandles="1" noChangeArrowheads="1" noChangeShapeType="1" noTextEdit="1"/>
              </p:cNvSpPr>
              <p:nvPr>
                <p:ph idx="1"/>
              </p:nvPr>
            </p:nvSpPr>
            <p:spPr>
              <a:blipFill>
                <a:blip r:embed="rId3"/>
                <a:stretch>
                  <a:fillRect l="-1217" r="-1159"/>
                </a:stretch>
              </a:blipFill>
            </p:spPr>
            <p:txBody>
              <a:bodyPr/>
              <a:lstStyle/>
              <a:p>
                <a:r>
                  <a:rPr lang="pt-BR">
                    <a:noFill/>
                  </a:rPr>
                  <a:t> </a:t>
                </a:r>
              </a:p>
            </p:txBody>
          </p:sp>
        </mc:Fallback>
      </mc:AlternateContent>
      <p:sp>
        <p:nvSpPr>
          <p:cNvPr id="4" name="Footer Placeholder 3">
            <a:extLst>
              <a:ext uri="{FF2B5EF4-FFF2-40B4-BE49-F238E27FC236}">
                <a16:creationId xmlns:a16="http://schemas.microsoft.com/office/drawing/2014/main" id="{01214917-4AA1-4945-B1E7-A4C78F25605E}"/>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4B41A53A-187D-474C-B45D-E81932BD094F}"/>
              </a:ext>
            </a:extLst>
          </p:cNvPr>
          <p:cNvSpPr>
            <a:spLocks noGrp="1"/>
          </p:cNvSpPr>
          <p:nvPr>
            <p:ph type="sldNum" sz="quarter" idx="12"/>
          </p:nvPr>
        </p:nvSpPr>
        <p:spPr/>
        <p:txBody>
          <a:bodyPr/>
          <a:lstStyle/>
          <a:p>
            <a:fld id="{AF67EEE8-F201-4410-BA13-233EFB93B646}" type="slidenum">
              <a:rPr lang="pt-BR" smtClean="0"/>
              <a:t>46</a:t>
            </a:fld>
            <a:endParaRPr lang="pt-BR"/>
          </a:p>
        </p:txBody>
      </p:sp>
    </p:spTree>
    <p:extLst>
      <p:ext uri="{BB962C8B-B14F-4D97-AF65-F5344CB8AC3E}">
        <p14:creationId xmlns:p14="http://schemas.microsoft.com/office/powerpoint/2010/main" val="32957831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942A700-7874-493B-B371-50C749ADCF41}"/>
                  </a:ext>
                </a:extLst>
              </p:cNvPr>
              <p:cNvSpPr>
                <a:spLocks noGrp="1"/>
              </p:cNvSpPr>
              <p:nvPr>
                <p:ph idx="1"/>
              </p:nvPr>
            </p:nvSpPr>
            <p:spPr/>
            <p:txBody>
              <a:bodyPr>
                <a:normAutofit fontScale="92500" lnSpcReduction="10000"/>
              </a:bodyPr>
              <a:lstStyle/>
              <a:p>
                <a:pPr algn="just"/>
                <a:r>
                  <a:rPr lang="pt-BR" dirty="0"/>
                  <a:t>Vamos aplicar a definição de E.N. em estratégias mistas ao </a:t>
                </a:r>
                <a:r>
                  <a:rPr lang="pt-BR" i="1" dirty="0"/>
                  <a:t>Matching Pennies. </a:t>
                </a:r>
                <a:r>
                  <a:rPr lang="pt-BR" dirty="0"/>
                  <a:t>Precisamos computar </a:t>
                </a:r>
                <a14:m>
                  <m:oMath xmlns:m="http://schemas.openxmlformats.org/officeDocument/2006/math">
                    <m:sSup>
                      <m:sSupPr>
                        <m:ctrlPr>
                          <a:rPr lang="en-US" b="0" i="1" smtClean="0">
                            <a:latin typeface="Cambria Math" panose="02040503050406030204" pitchFamily="18" charset="0"/>
                          </a:rPr>
                        </m:ctrlPr>
                      </m:sSupPr>
                      <m:e>
                        <m:r>
                          <a:rPr lang="pt-BR" b="0" i="1" smtClean="0">
                            <a:latin typeface="Cambria Math" panose="02040503050406030204" pitchFamily="18" charset="0"/>
                          </a:rPr>
                          <m:t>𝑞</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𝑟</m:t>
                    </m:r>
                    <m:r>
                      <a:rPr lang="en-US" b="0" i="1" smtClean="0">
                        <a:latin typeface="Cambria Math" panose="02040503050406030204" pitchFamily="18" charset="0"/>
                      </a:rPr>
                      <m:t>)</m:t>
                    </m:r>
                  </m:oMath>
                </a14:m>
                <a:r>
                  <a:rPr lang="pt-BR" noProof="0" dirty="0"/>
                  <a:t>, tal que </a:t>
                </a:r>
                <a14:m>
                  <m:oMath xmlns:m="http://schemas.openxmlformats.org/officeDocument/2006/math">
                    <m:r>
                      <a:rPr lang="pt-BR" i="1" noProof="0" dirty="0" smtClean="0">
                        <a:latin typeface="Cambria Math" panose="02040503050406030204" pitchFamily="18" charset="0"/>
                      </a:rPr>
                      <m:t>(</m:t>
                    </m:r>
                    <m:r>
                      <a:rPr lang="pt-BR" i="1" noProof="0" dirty="0" smtClean="0">
                        <a:latin typeface="Cambria Math" panose="02040503050406030204" pitchFamily="18" charset="0"/>
                      </a:rPr>
                      <m:t>𝑞</m:t>
                    </m:r>
                    <m:r>
                      <a:rPr lang="pt-BR" i="1" noProof="0" dirty="0" smtClean="0">
                        <a:latin typeface="Cambria Math" panose="02040503050406030204" pitchFamily="18" charset="0"/>
                      </a:rPr>
                      <m:t>,1−</m:t>
                    </m:r>
                    <m:r>
                      <a:rPr lang="pt-BR" i="1" noProof="0" dirty="0" smtClean="0">
                        <a:latin typeface="Cambria Math" panose="02040503050406030204" pitchFamily="18" charset="0"/>
                      </a:rPr>
                      <m:t>𝑞</m:t>
                    </m:r>
                    <m:r>
                      <a:rPr lang="pt-BR" i="1" noProof="0" dirty="0" smtClean="0">
                        <a:latin typeface="Cambria Math" panose="02040503050406030204" pitchFamily="18" charset="0"/>
                      </a:rPr>
                      <m:t>)</m:t>
                    </m:r>
                  </m:oMath>
                </a14:m>
                <a:r>
                  <a:rPr lang="pt-BR" noProof="0" dirty="0"/>
                  <a:t> seja a melhor resposta do jogador </a:t>
                </a:r>
                <a14:m>
                  <m:oMath xmlns:m="http://schemas.openxmlformats.org/officeDocument/2006/math">
                    <m:r>
                      <a:rPr lang="pt-BR" i="1" noProof="0" dirty="0" smtClean="0">
                        <a:latin typeface="Cambria Math" panose="02040503050406030204" pitchFamily="18" charset="0"/>
                      </a:rPr>
                      <m:t>2</m:t>
                    </m:r>
                  </m:oMath>
                </a14:m>
                <a:r>
                  <a:rPr lang="pt-BR" noProof="0" dirty="0"/>
                  <a:t> para </a:t>
                </a:r>
                <a14:m>
                  <m:oMath xmlns:m="http://schemas.openxmlformats.org/officeDocument/2006/math">
                    <m:r>
                      <a:rPr lang="pt-BR" i="1" noProof="0" dirty="0" smtClean="0">
                        <a:latin typeface="Cambria Math" panose="02040503050406030204" pitchFamily="18" charset="0"/>
                      </a:rPr>
                      <m:t>(</m:t>
                    </m:r>
                    <m:r>
                      <a:rPr lang="pt-BR" i="1" noProof="0" dirty="0" smtClean="0">
                        <a:latin typeface="Cambria Math" panose="02040503050406030204" pitchFamily="18" charset="0"/>
                      </a:rPr>
                      <m:t>𝑟</m:t>
                    </m:r>
                    <m:r>
                      <a:rPr lang="pt-BR" i="1" noProof="0" dirty="0" smtClean="0">
                        <a:latin typeface="Cambria Math" panose="02040503050406030204" pitchFamily="18" charset="0"/>
                      </a:rPr>
                      <m:t>,1−</m:t>
                    </m:r>
                    <m:r>
                      <a:rPr lang="pt-BR" i="1" noProof="0" dirty="0" smtClean="0">
                        <a:latin typeface="Cambria Math" panose="02040503050406030204" pitchFamily="18" charset="0"/>
                      </a:rPr>
                      <m:t>𝑟</m:t>
                    </m:r>
                    <m:r>
                      <a:rPr lang="pt-BR" i="1" noProof="0" dirty="0" smtClean="0">
                        <a:latin typeface="Cambria Math" panose="02040503050406030204" pitchFamily="18" charset="0"/>
                      </a:rPr>
                      <m:t>)</m:t>
                    </m:r>
                  </m:oMath>
                </a14:m>
                <a:r>
                  <a:rPr lang="pt-BR" noProof="0" dirty="0"/>
                  <a:t> do jogador </a:t>
                </a:r>
                <a14:m>
                  <m:oMath xmlns:m="http://schemas.openxmlformats.org/officeDocument/2006/math">
                    <m:r>
                      <a:rPr lang="pt-BR" i="1" noProof="0" dirty="0" smtClean="0">
                        <a:latin typeface="Cambria Math" panose="02040503050406030204" pitchFamily="18" charset="0"/>
                      </a:rPr>
                      <m:t>1</m:t>
                    </m:r>
                  </m:oMath>
                </a14:m>
                <a:endParaRPr lang="pt-BR" noProof="0" dirty="0"/>
              </a:p>
              <a:p>
                <a:pPr algn="just"/>
                <a:endParaRPr lang="pt-BR" noProof="0" dirty="0"/>
              </a:p>
              <a:p>
                <a:pPr algn="just"/>
                <a:r>
                  <a:rPr lang="pt-BR" noProof="0" dirty="0"/>
                  <a:t>Suponha que </a:t>
                </a:r>
                <a14:m>
                  <m:oMath xmlns:m="http://schemas.openxmlformats.org/officeDocument/2006/math">
                    <m:r>
                      <a:rPr lang="pt-BR" b="0" i="1" noProof="0" smtClean="0">
                        <a:latin typeface="Cambria Math" panose="02040503050406030204" pitchFamily="18" charset="0"/>
                      </a:rPr>
                      <m:t>2</m:t>
                    </m:r>
                  </m:oMath>
                </a14:m>
                <a:r>
                  <a:rPr lang="pt-BR" noProof="0" dirty="0"/>
                  <a:t> </a:t>
                </a:r>
                <a:r>
                  <a:rPr lang="pt-BR" i="1" noProof="0" dirty="0"/>
                  <a:t>acredite </a:t>
                </a:r>
                <a:r>
                  <a:rPr lang="pt-BR" noProof="0" dirty="0"/>
                  <a:t>que </a:t>
                </a:r>
                <a14:m>
                  <m:oMath xmlns:m="http://schemas.openxmlformats.org/officeDocument/2006/math">
                    <m:r>
                      <a:rPr lang="pt-BR" b="0" i="1" noProof="0" smtClean="0">
                        <a:latin typeface="Cambria Math" panose="02040503050406030204" pitchFamily="18" charset="0"/>
                      </a:rPr>
                      <m:t>1</m:t>
                    </m:r>
                  </m:oMath>
                </a14:m>
                <a:r>
                  <a:rPr lang="pt-BR" noProof="0" dirty="0"/>
                  <a:t> jogará a estratégia mista </a:t>
                </a:r>
                <a14:m>
                  <m:oMath xmlns:m="http://schemas.openxmlformats.org/officeDocument/2006/math">
                    <m:d>
                      <m:dPr>
                        <m:ctrlPr>
                          <a:rPr lang="pt-BR" i="1" noProof="0" smtClean="0">
                            <a:latin typeface="Cambria Math" panose="02040503050406030204" pitchFamily="18" charset="0"/>
                          </a:rPr>
                        </m:ctrlPr>
                      </m:dPr>
                      <m:e>
                        <m:r>
                          <a:rPr lang="pt-BR" b="0" i="1" noProof="0" smtClean="0">
                            <a:latin typeface="Cambria Math" panose="02040503050406030204" pitchFamily="18" charset="0"/>
                          </a:rPr>
                          <m:t>𝑟</m:t>
                        </m:r>
                        <m:r>
                          <a:rPr lang="pt-BR" i="1" noProof="0" smtClean="0">
                            <a:latin typeface="Cambria Math" panose="02040503050406030204" pitchFamily="18" charset="0"/>
                          </a:rPr>
                          <m:t>, 1−</m:t>
                        </m:r>
                        <m:r>
                          <a:rPr lang="pt-BR" b="0" i="1" noProof="0" smtClean="0">
                            <a:latin typeface="Cambria Math" panose="02040503050406030204" pitchFamily="18" charset="0"/>
                          </a:rPr>
                          <m:t>𝑟</m:t>
                        </m:r>
                      </m:e>
                    </m:d>
                  </m:oMath>
                </a14:m>
                <a:r>
                  <a:rPr lang="pt-BR" noProof="0" dirty="0"/>
                  <a:t>. Os payoffs esperados de </a:t>
                </a:r>
                <a14:m>
                  <m:oMath xmlns:m="http://schemas.openxmlformats.org/officeDocument/2006/math">
                    <m:r>
                      <a:rPr lang="pt-BR" b="0" i="1" noProof="0" smtClean="0">
                        <a:latin typeface="Cambria Math" panose="02040503050406030204" pitchFamily="18" charset="0"/>
                      </a:rPr>
                      <m:t>2</m:t>
                    </m:r>
                  </m:oMath>
                </a14:m>
                <a:r>
                  <a:rPr lang="pt-BR" noProof="0" dirty="0"/>
                  <a:t> são </a:t>
                </a:r>
                <a14:m>
                  <m:oMath xmlns:m="http://schemas.openxmlformats.org/officeDocument/2006/math">
                    <m:r>
                      <a:rPr lang="pt-BR" b="0" i="1" noProof="0" smtClean="0">
                        <a:latin typeface="Cambria Math" panose="02040503050406030204" pitchFamily="18" charset="0"/>
                      </a:rPr>
                      <m:t>𝑟</m:t>
                    </m:r>
                    <m:r>
                      <a:rPr lang="pt-BR" b="0" i="1" noProof="0" smtClean="0">
                        <a:latin typeface="Cambria Math" panose="02040503050406030204" pitchFamily="18" charset="0"/>
                        <a:ea typeface="Cambria Math" panose="02040503050406030204" pitchFamily="18" charset="0"/>
                      </a:rPr>
                      <m:t>⋅1</m:t>
                    </m:r>
                    <m:r>
                      <a:rPr lang="pt-BR" b="0" i="1" noProof="0" smtClean="0">
                        <a:latin typeface="Cambria Math" panose="02040503050406030204" pitchFamily="18" charset="0"/>
                      </a:rPr>
                      <m:t>+</m:t>
                    </m:r>
                    <m:d>
                      <m:dPr>
                        <m:ctrlPr>
                          <a:rPr lang="pt-BR" b="0" i="1" noProof="0" smtClean="0">
                            <a:latin typeface="Cambria Math" panose="02040503050406030204" pitchFamily="18" charset="0"/>
                          </a:rPr>
                        </m:ctrlPr>
                      </m:dPr>
                      <m:e>
                        <m:r>
                          <a:rPr lang="pt-BR" b="0" i="1" noProof="0" smtClean="0">
                            <a:latin typeface="Cambria Math" panose="02040503050406030204" pitchFamily="18" charset="0"/>
                          </a:rPr>
                          <m:t>1−</m:t>
                        </m:r>
                        <m:r>
                          <a:rPr lang="pt-BR" b="0" i="1" noProof="0" smtClean="0">
                            <a:latin typeface="Cambria Math" panose="02040503050406030204" pitchFamily="18" charset="0"/>
                          </a:rPr>
                          <m:t>𝑟</m:t>
                        </m:r>
                      </m:e>
                    </m:d>
                    <m:r>
                      <a:rPr lang="pt-BR" b="0" i="1" noProof="0" smtClean="0">
                        <a:latin typeface="Cambria Math" panose="02040503050406030204" pitchFamily="18" charset="0"/>
                      </a:rPr>
                      <m:t>⋅</m:t>
                    </m:r>
                    <m:d>
                      <m:dPr>
                        <m:ctrlPr>
                          <a:rPr lang="pt-BR" b="0" i="1" noProof="0" smtClean="0">
                            <a:latin typeface="Cambria Math" panose="02040503050406030204" pitchFamily="18" charset="0"/>
                          </a:rPr>
                        </m:ctrlPr>
                      </m:dPr>
                      <m:e>
                        <m:r>
                          <a:rPr lang="pt-BR" b="0" i="1" noProof="0" smtClean="0">
                            <a:latin typeface="Cambria Math" panose="02040503050406030204" pitchFamily="18" charset="0"/>
                          </a:rPr>
                          <m:t>−1</m:t>
                        </m:r>
                      </m:e>
                    </m:d>
                    <m:r>
                      <a:rPr lang="pt-BR" b="0" i="1" noProof="0" smtClean="0">
                        <a:latin typeface="Cambria Math" panose="02040503050406030204" pitchFamily="18" charset="0"/>
                      </a:rPr>
                      <m:t>=2</m:t>
                    </m:r>
                    <m:r>
                      <a:rPr lang="pt-BR" b="0" i="1" noProof="0" smtClean="0">
                        <a:latin typeface="Cambria Math" panose="02040503050406030204" pitchFamily="18" charset="0"/>
                      </a:rPr>
                      <m:t>𝑟</m:t>
                    </m:r>
                    <m:r>
                      <a:rPr lang="pt-BR" b="0" i="1" noProof="0" smtClean="0">
                        <a:latin typeface="Cambria Math" panose="02040503050406030204" pitchFamily="18" charset="0"/>
                      </a:rPr>
                      <m:t>−1</m:t>
                    </m:r>
                  </m:oMath>
                </a14:m>
                <a:r>
                  <a:rPr lang="pt-BR" noProof="0" dirty="0"/>
                  <a:t> para jogar </a:t>
                </a:r>
                <a14:m>
                  <m:oMath xmlns:m="http://schemas.openxmlformats.org/officeDocument/2006/math">
                    <m:r>
                      <a:rPr lang="pt-BR" b="0" i="1" noProof="0" smtClean="0">
                        <a:latin typeface="Cambria Math" panose="02040503050406030204" pitchFamily="18" charset="0"/>
                      </a:rPr>
                      <m:t>𝐻𝑒𝑎𝑑𝑠</m:t>
                    </m:r>
                  </m:oMath>
                </a14:m>
                <a:r>
                  <a:rPr lang="pt-BR" noProof="0" dirty="0"/>
                  <a:t> e </a:t>
                </a:r>
                <a14:m>
                  <m:oMath xmlns:m="http://schemas.openxmlformats.org/officeDocument/2006/math">
                    <m:r>
                      <a:rPr lang="pt-BR" b="0" i="1" noProof="0" smtClean="0">
                        <a:latin typeface="Cambria Math" panose="02040503050406030204" pitchFamily="18" charset="0"/>
                      </a:rPr>
                      <m:t>𝑟</m:t>
                    </m:r>
                    <m:r>
                      <a:rPr lang="pt-BR" b="0" i="1" noProof="0" smtClean="0">
                        <a:latin typeface="Cambria Math" panose="02040503050406030204" pitchFamily="18" charset="0"/>
                        <a:ea typeface="Cambria Math" panose="02040503050406030204" pitchFamily="18" charset="0"/>
                      </a:rPr>
                      <m:t>⋅(−1)</m:t>
                    </m:r>
                    <m:r>
                      <a:rPr lang="pt-BR" b="0" i="1" noProof="0" smtClean="0">
                        <a:latin typeface="Cambria Math" panose="02040503050406030204" pitchFamily="18" charset="0"/>
                      </a:rPr>
                      <m:t>+</m:t>
                    </m:r>
                    <m:d>
                      <m:dPr>
                        <m:ctrlPr>
                          <a:rPr lang="pt-BR" b="0" i="1" noProof="0" smtClean="0">
                            <a:latin typeface="Cambria Math" panose="02040503050406030204" pitchFamily="18" charset="0"/>
                          </a:rPr>
                        </m:ctrlPr>
                      </m:dPr>
                      <m:e>
                        <m:r>
                          <a:rPr lang="pt-BR" b="0" i="1" noProof="0" smtClean="0">
                            <a:latin typeface="Cambria Math" panose="02040503050406030204" pitchFamily="18" charset="0"/>
                          </a:rPr>
                          <m:t>1−</m:t>
                        </m:r>
                        <m:r>
                          <a:rPr lang="pt-BR" b="0" i="1" noProof="0" smtClean="0">
                            <a:latin typeface="Cambria Math" panose="02040503050406030204" pitchFamily="18" charset="0"/>
                          </a:rPr>
                          <m:t>𝑟</m:t>
                        </m:r>
                      </m:e>
                    </m:d>
                    <m:r>
                      <a:rPr lang="pt-BR" b="0" i="1" noProof="0" smtClean="0">
                        <a:latin typeface="Cambria Math" panose="02040503050406030204" pitchFamily="18" charset="0"/>
                      </a:rPr>
                      <m:t>⋅1=1−2</m:t>
                    </m:r>
                    <m:r>
                      <a:rPr lang="pt-BR" b="0" i="1" noProof="0" smtClean="0">
                        <a:latin typeface="Cambria Math" panose="02040503050406030204" pitchFamily="18" charset="0"/>
                      </a:rPr>
                      <m:t>𝑟</m:t>
                    </m:r>
                  </m:oMath>
                </a14:m>
                <a:r>
                  <a:rPr lang="pt-BR" noProof="0" dirty="0"/>
                  <a:t> para jogar </a:t>
                </a:r>
                <a14:m>
                  <m:oMath xmlns:m="http://schemas.openxmlformats.org/officeDocument/2006/math">
                    <m:r>
                      <a:rPr lang="pt-BR" b="0" i="1" noProof="0" smtClean="0">
                        <a:latin typeface="Cambria Math" panose="02040503050406030204" pitchFamily="18" charset="0"/>
                      </a:rPr>
                      <m:t>𝑇𝑎𝑖𝑙𝑠</m:t>
                    </m:r>
                  </m:oMath>
                </a14:m>
                <a:endParaRPr lang="pt-BR" noProof="0" dirty="0"/>
              </a:p>
              <a:p>
                <a:pPr algn="just"/>
                <a:endParaRPr lang="pt-BR" noProof="0" dirty="0"/>
              </a:p>
              <a:p>
                <a:pPr algn="just"/>
                <a:r>
                  <a:rPr lang="pt-BR" b="0" noProof="0" dirty="0"/>
                  <a:t>Como </a:t>
                </a:r>
                <a14:m>
                  <m:oMath xmlns:m="http://schemas.openxmlformats.org/officeDocument/2006/math">
                    <m:r>
                      <a:rPr lang="pt-BR" b="0" i="1" noProof="0" smtClean="0">
                        <a:latin typeface="Cambria Math" panose="02040503050406030204" pitchFamily="18" charset="0"/>
                      </a:rPr>
                      <m:t>2</m:t>
                    </m:r>
                    <m:r>
                      <a:rPr lang="pt-BR" b="0" i="1" noProof="0" smtClean="0">
                        <a:latin typeface="Cambria Math" panose="02040503050406030204" pitchFamily="18" charset="0"/>
                      </a:rPr>
                      <m:t>𝑟</m:t>
                    </m:r>
                    <m:r>
                      <a:rPr lang="pt-BR" b="0" i="1" noProof="0" smtClean="0">
                        <a:latin typeface="Cambria Math" panose="02040503050406030204" pitchFamily="18" charset="0"/>
                      </a:rPr>
                      <m:t>−1&gt;1−2</m:t>
                    </m:r>
                    <m:r>
                      <a:rPr lang="pt-BR" b="0" i="1" noProof="0" smtClean="0">
                        <a:latin typeface="Cambria Math" panose="02040503050406030204" pitchFamily="18" charset="0"/>
                      </a:rPr>
                      <m:t>𝑟</m:t>
                    </m:r>
                  </m:oMath>
                </a14:m>
                <a:r>
                  <a:rPr lang="pt-BR" noProof="0" dirty="0"/>
                  <a:t> se e somente se </a:t>
                </a:r>
                <a14:m>
                  <m:oMath xmlns:m="http://schemas.openxmlformats.org/officeDocument/2006/math">
                    <m:r>
                      <a:rPr lang="pt-BR" b="0" i="1" noProof="0" smtClean="0">
                        <a:latin typeface="Cambria Math" panose="02040503050406030204" pitchFamily="18" charset="0"/>
                      </a:rPr>
                      <m:t>𝑟</m:t>
                    </m:r>
                    <m:r>
                      <a:rPr lang="pt-BR" b="0" i="1" noProof="0" smtClean="0">
                        <a:latin typeface="Cambria Math" panose="02040503050406030204" pitchFamily="18" charset="0"/>
                      </a:rPr>
                      <m:t>&gt;1/2</m:t>
                    </m:r>
                  </m:oMath>
                </a14:m>
                <a:r>
                  <a:rPr lang="pt-BR" noProof="0" dirty="0"/>
                  <a:t>, a melhor resposta do jogador </a:t>
                </a:r>
                <a14:m>
                  <m:oMath xmlns:m="http://schemas.openxmlformats.org/officeDocument/2006/math">
                    <m:r>
                      <a:rPr lang="pt-BR" b="0" i="1" noProof="0" smtClean="0">
                        <a:latin typeface="Cambria Math" panose="02040503050406030204" pitchFamily="18" charset="0"/>
                      </a:rPr>
                      <m:t>2</m:t>
                    </m:r>
                  </m:oMath>
                </a14:m>
                <a:r>
                  <a:rPr lang="pt-BR" noProof="0" dirty="0"/>
                  <a:t> é </a:t>
                </a:r>
                <a14:m>
                  <m:oMath xmlns:m="http://schemas.openxmlformats.org/officeDocument/2006/math">
                    <m:r>
                      <a:rPr lang="pt-BR" b="0" i="1" noProof="0" smtClean="0">
                        <a:latin typeface="Cambria Math" panose="02040503050406030204" pitchFamily="18" charset="0"/>
                      </a:rPr>
                      <m:t>𝐻𝑒𝑎𝑑𝑠</m:t>
                    </m:r>
                  </m:oMath>
                </a14:m>
                <a:r>
                  <a:rPr lang="pt-BR" noProof="0" dirty="0"/>
                  <a:t> se </a:t>
                </a:r>
                <a14:m>
                  <m:oMath xmlns:m="http://schemas.openxmlformats.org/officeDocument/2006/math">
                    <m:r>
                      <a:rPr lang="pt-BR" b="0" i="1" noProof="0" smtClean="0">
                        <a:latin typeface="Cambria Math" panose="02040503050406030204" pitchFamily="18" charset="0"/>
                      </a:rPr>
                      <m:t>𝑟</m:t>
                    </m:r>
                    <m:r>
                      <a:rPr lang="pt-BR" b="0" i="1" noProof="0" smtClean="0">
                        <a:latin typeface="Cambria Math" panose="02040503050406030204" pitchFamily="18" charset="0"/>
                      </a:rPr>
                      <m:t>&gt;1/2</m:t>
                    </m:r>
                  </m:oMath>
                </a14:m>
                <a:r>
                  <a:rPr lang="pt-BR" noProof="0" dirty="0"/>
                  <a:t> e </a:t>
                </a:r>
                <a14:m>
                  <m:oMath xmlns:m="http://schemas.openxmlformats.org/officeDocument/2006/math">
                    <m:r>
                      <a:rPr lang="pt-BR" b="0" i="1" noProof="0" smtClean="0">
                        <a:latin typeface="Cambria Math" panose="02040503050406030204" pitchFamily="18" charset="0"/>
                      </a:rPr>
                      <m:t>𝑇𝑎𝑖𝑙𝑠</m:t>
                    </m:r>
                  </m:oMath>
                </a14:m>
                <a:r>
                  <a:rPr lang="pt-BR" noProof="0" dirty="0"/>
                  <a:t> se </a:t>
                </a:r>
                <a14:m>
                  <m:oMath xmlns:m="http://schemas.openxmlformats.org/officeDocument/2006/math">
                    <m:r>
                      <a:rPr lang="pt-BR" b="0" i="1" noProof="0" smtClean="0">
                        <a:latin typeface="Cambria Math" panose="02040503050406030204" pitchFamily="18" charset="0"/>
                      </a:rPr>
                      <m:t>𝑟</m:t>
                    </m:r>
                    <m:r>
                      <a:rPr lang="pt-BR" b="0" i="1" noProof="0" smtClean="0">
                        <a:latin typeface="Cambria Math" panose="02040503050406030204" pitchFamily="18" charset="0"/>
                      </a:rPr>
                      <m:t>&lt;1/2</m:t>
                    </m:r>
                  </m:oMath>
                </a14:m>
                <a:r>
                  <a:rPr lang="pt-BR" noProof="0" dirty="0"/>
                  <a:t> (e indiferente se </a:t>
                </a:r>
                <a14:m>
                  <m:oMath xmlns:m="http://schemas.openxmlformats.org/officeDocument/2006/math">
                    <m:r>
                      <a:rPr lang="pt-BR" b="0" i="1" noProof="0" smtClean="0">
                        <a:latin typeface="Cambria Math" panose="02040503050406030204" pitchFamily="18" charset="0"/>
                      </a:rPr>
                      <m:t>𝑟</m:t>
                    </m:r>
                    <m:r>
                      <a:rPr lang="pt-BR" b="0" i="1" noProof="0" smtClean="0">
                        <a:latin typeface="Cambria Math" panose="02040503050406030204" pitchFamily="18" charset="0"/>
                      </a:rPr>
                      <m:t>=1/2</m:t>
                    </m:r>
                  </m:oMath>
                </a14:m>
                <a:r>
                  <a:rPr lang="pt-BR" noProof="0" dirty="0"/>
                  <a:t>).</a:t>
                </a:r>
              </a:p>
            </p:txBody>
          </p:sp>
        </mc:Choice>
        <mc:Fallback xmlns="">
          <p:sp>
            <p:nvSpPr>
              <p:cNvPr id="3" name="Content Placeholder 2">
                <a:extLst>
                  <a:ext uri="{FF2B5EF4-FFF2-40B4-BE49-F238E27FC236}">
                    <a16:creationId xmlns:a16="http://schemas.microsoft.com/office/drawing/2014/main" id="{A942A700-7874-493B-B371-50C749ADCF41}"/>
                  </a:ext>
                </a:extLst>
              </p:cNvPr>
              <p:cNvSpPr>
                <a:spLocks noGrp="1" noRot="1" noChangeAspect="1" noMove="1" noResize="1" noEditPoints="1" noAdjustHandles="1" noChangeArrowheads="1" noChangeShapeType="1" noTextEdit="1"/>
              </p:cNvSpPr>
              <p:nvPr>
                <p:ph idx="1"/>
              </p:nvPr>
            </p:nvSpPr>
            <p:spPr>
              <a:blipFill>
                <a:blip r:embed="rId3"/>
                <a:stretch>
                  <a:fillRect l="-928" t="-2801" r="-986"/>
                </a:stretch>
              </a:blipFill>
            </p:spPr>
            <p:txBody>
              <a:bodyPr/>
              <a:lstStyle/>
              <a:p>
                <a:r>
                  <a:rPr lang="pt-BR">
                    <a:noFill/>
                  </a:rPr>
                  <a:t> </a:t>
                </a:r>
              </a:p>
            </p:txBody>
          </p:sp>
        </mc:Fallback>
      </mc:AlternateContent>
      <p:sp>
        <p:nvSpPr>
          <p:cNvPr id="4" name="Title 1">
            <a:extLst>
              <a:ext uri="{FF2B5EF4-FFF2-40B4-BE49-F238E27FC236}">
                <a16:creationId xmlns:a16="http://schemas.microsoft.com/office/drawing/2014/main" id="{BEC2B8F4-BCA8-4CF6-8F4E-F02E06D5FD31}"/>
              </a:ext>
            </a:extLst>
          </p:cNvPr>
          <p:cNvSpPr>
            <a:spLocks noGrp="1"/>
          </p:cNvSpPr>
          <p:nvPr>
            <p:ph type="title"/>
          </p:nvPr>
        </p:nvSpPr>
        <p:spPr>
          <a:xfrm>
            <a:off x="838200" y="365125"/>
            <a:ext cx="10515600" cy="1325563"/>
          </a:xfrm>
        </p:spPr>
        <p:txBody>
          <a:bodyPr>
            <a:normAutofit/>
          </a:bodyPr>
          <a:lstStyle/>
          <a:p>
            <a:r>
              <a:rPr lang="pt-BR" b="1" noProof="0" dirty="0"/>
              <a:t>De volta a</a:t>
            </a:r>
            <a:r>
              <a:rPr lang="pt-BR" b="1" i="1" noProof="0" dirty="0"/>
              <a:t> Matching Pennies</a:t>
            </a:r>
            <a:br>
              <a:rPr lang="pt-BR" b="1" i="1" noProof="0" dirty="0"/>
            </a:br>
            <a:r>
              <a:rPr lang="pt-BR" sz="2400" b="1" i="1" dirty="0"/>
              <a:t>Correspondência de melhor resposta do jogador 2</a:t>
            </a:r>
            <a:endParaRPr lang="pt-BR" sz="2400" b="1" noProof="0" dirty="0"/>
          </a:p>
        </p:txBody>
      </p:sp>
      <p:sp>
        <p:nvSpPr>
          <p:cNvPr id="2" name="Footer Placeholder 1">
            <a:extLst>
              <a:ext uri="{FF2B5EF4-FFF2-40B4-BE49-F238E27FC236}">
                <a16:creationId xmlns:a16="http://schemas.microsoft.com/office/drawing/2014/main" id="{FB8D4E97-63C0-40FE-8631-7CE72C522460}"/>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F4C58E64-870B-4877-B86B-A32FA6645447}"/>
              </a:ext>
            </a:extLst>
          </p:cNvPr>
          <p:cNvSpPr>
            <a:spLocks noGrp="1"/>
          </p:cNvSpPr>
          <p:nvPr>
            <p:ph type="sldNum" sz="quarter" idx="12"/>
          </p:nvPr>
        </p:nvSpPr>
        <p:spPr/>
        <p:txBody>
          <a:bodyPr/>
          <a:lstStyle/>
          <a:p>
            <a:fld id="{AF67EEE8-F201-4410-BA13-233EFB93B646}" type="slidenum">
              <a:rPr lang="pt-BR" smtClean="0"/>
              <a:t>47</a:t>
            </a:fld>
            <a:endParaRPr lang="pt-BR"/>
          </a:p>
        </p:txBody>
      </p:sp>
      <p:sp>
        <p:nvSpPr>
          <p:cNvPr id="9" name="Rectangle 8">
            <a:extLst>
              <a:ext uri="{FF2B5EF4-FFF2-40B4-BE49-F238E27FC236}">
                <a16:creationId xmlns:a16="http://schemas.microsoft.com/office/drawing/2014/main" id="{7B0C19AF-B8F8-44B5-80BB-2ED00999AADA}"/>
              </a:ext>
            </a:extLst>
          </p:cNvPr>
          <p:cNvSpPr/>
          <p:nvPr/>
        </p:nvSpPr>
        <p:spPr>
          <a:xfrm>
            <a:off x="763571" y="3101419"/>
            <a:ext cx="10671142" cy="30755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1" name="Picture 10">
            <a:extLst>
              <a:ext uri="{FF2B5EF4-FFF2-40B4-BE49-F238E27FC236}">
                <a16:creationId xmlns:a16="http://schemas.microsoft.com/office/drawing/2014/main" id="{221E1BF1-6675-4C6C-A904-13438EC67E25}"/>
              </a:ext>
            </a:extLst>
          </p:cNvPr>
          <p:cNvPicPr>
            <a:picLocks noChangeAspect="1"/>
          </p:cNvPicPr>
          <p:nvPr/>
        </p:nvPicPr>
        <p:blipFill>
          <a:blip r:embed="rId4"/>
          <a:stretch>
            <a:fillRect/>
          </a:stretch>
        </p:blipFill>
        <p:spPr>
          <a:xfrm>
            <a:off x="2876353" y="3376048"/>
            <a:ext cx="5028395" cy="2526285"/>
          </a:xfrm>
          <a:prstGeom prst="rect">
            <a:avLst/>
          </a:prstGeom>
        </p:spPr>
      </p:pic>
    </p:spTree>
    <p:extLst>
      <p:ext uri="{BB962C8B-B14F-4D97-AF65-F5344CB8AC3E}">
        <p14:creationId xmlns:p14="http://schemas.microsoft.com/office/powerpoint/2010/main" val="34887068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942A700-7874-493B-B371-50C749ADCF41}"/>
                  </a:ext>
                </a:extLst>
              </p:cNvPr>
              <p:cNvSpPr>
                <a:spLocks noGrp="1"/>
              </p:cNvSpPr>
              <p:nvPr>
                <p:ph idx="1"/>
              </p:nvPr>
            </p:nvSpPr>
            <p:spPr/>
            <p:txBody>
              <a:bodyPr>
                <a:normAutofit fontScale="92500" lnSpcReduction="10000"/>
              </a:bodyPr>
              <a:lstStyle/>
              <a:p>
                <a:pPr algn="just"/>
                <a:r>
                  <a:rPr lang="pt-BR" dirty="0"/>
                  <a:t>Vamos aplicar a definição de E.N. em estratégias mistas ao </a:t>
                </a:r>
                <a:r>
                  <a:rPr lang="pt-BR" i="1" dirty="0"/>
                  <a:t>Matching Pennies. </a:t>
                </a:r>
                <a:r>
                  <a:rPr lang="pt-BR" dirty="0"/>
                  <a:t>Precisamos computar </a:t>
                </a:r>
                <a14:m>
                  <m:oMath xmlns:m="http://schemas.openxmlformats.org/officeDocument/2006/math">
                    <m:sSup>
                      <m:sSupPr>
                        <m:ctrlPr>
                          <a:rPr lang="en-US" b="0" i="1" smtClean="0">
                            <a:latin typeface="Cambria Math" panose="02040503050406030204" pitchFamily="18" charset="0"/>
                          </a:rPr>
                        </m:ctrlPr>
                      </m:sSupPr>
                      <m:e>
                        <m:r>
                          <a:rPr lang="pt-BR" b="0" i="1" smtClean="0">
                            <a:latin typeface="Cambria Math" panose="02040503050406030204" pitchFamily="18" charset="0"/>
                          </a:rPr>
                          <m:t>𝑞</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𝑟</m:t>
                    </m:r>
                    <m:r>
                      <a:rPr lang="en-US" b="0" i="1" smtClean="0">
                        <a:latin typeface="Cambria Math" panose="02040503050406030204" pitchFamily="18" charset="0"/>
                      </a:rPr>
                      <m:t>)</m:t>
                    </m:r>
                  </m:oMath>
                </a14:m>
                <a:r>
                  <a:rPr lang="pt-BR" noProof="0" dirty="0"/>
                  <a:t>, tal que </a:t>
                </a:r>
                <a14:m>
                  <m:oMath xmlns:m="http://schemas.openxmlformats.org/officeDocument/2006/math">
                    <m:r>
                      <a:rPr lang="pt-BR" i="1" noProof="0" dirty="0" smtClean="0">
                        <a:latin typeface="Cambria Math" panose="02040503050406030204" pitchFamily="18" charset="0"/>
                      </a:rPr>
                      <m:t>(</m:t>
                    </m:r>
                    <m:r>
                      <a:rPr lang="pt-BR" i="1" noProof="0" dirty="0" smtClean="0">
                        <a:latin typeface="Cambria Math" panose="02040503050406030204" pitchFamily="18" charset="0"/>
                      </a:rPr>
                      <m:t>𝑞</m:t>
                    </m:r>
                    <m:r>
                      <a:rPr lang="pt-BR" i="1" noProof="0" dirty="0" smtClean="0">
                        <a:latin typeface="Cambria Math" panose="02040503050406030204" pitchFamily="18" charset="0"/>
                      </a:rPr>
                      <m:t>,1−</m:t>
                    </m:r>
                    <m:r>
                      <a:rPr lang="pt-BR" i="1" noProof="0" dirty="0" smtClean="0">
                        <a:latin typeface="Cambria Math" panose="02040503050406030204" pitchFamily="18" charset="0"/>
                      </a:rPr>
                      <m:t>𝑞</m:t>
                    </m:r>
                    <m:r>
                      <a:rPr lang="pt-BR" i="1" noProof="0" dirty="0" smtClean="0">
                        <a:latin typeface="Cambria Math" panose="02040503050406030204" pitchFamily="18" charset="0"/>
                      </a:rPr>
                      <m:t>)</m:t>
                    </m:r>
                  </m:oMath>
                </a14:m>
                <a:r>
                  <a:rPr lang="pt-BR" noProof="0" dirty="0"/>
                  <a:t> seja a melhor resposta do jogador </a:t>
                </a:r>
                <a14:m>
                  <m:oMath xmlns:m="http://schemas.openxmlformats.org/officeDocument/2006/math">
                    <m:r>
                      <a:rPr lang="pt-BR" i="1" noProof="0" dirty="0" smtClean="0">
                        <a:latin typeface="Cambria Math" panose="02040503050406030204" pitchFamily="18" charset="0"/>
                      </a:rPr>
                      <m:t>2</m:t>
                    </m:r>
                  </m:oMath>
                </a14:m>
                <a:r>
                  <a:rPr lang="pt-BR" noProof="0" dirty="0"/>
                  <a:t> para </a:t>
                </a:r>
                <a14:m>
                  <m:oMath xmlns:m="http://schemas.openxmlformats.org/officeDocument/2006/math">
                    <m:r>
                      <a:rPr lang="pt-BR" i="1" noProof="0" dirty="0" smtClean="0">
                        <a:latin typeface="Cambria Math" panose="02040503050406030204" pitchFamily="18" charset="0"/>
                      </a:rPr>
                      <m:t>(</m:t>
                    </m:r>
                    <m:r>
                      <a:rPr lang="pt-BR" i="1" noProof="0" dirty="0" smtClean="0">
                        <a:latin typeface="Cambria Math" panose="02040503050406030204" pitchFamily="18" charset="0"/>
                      </a:rPr>
                      <m:t>𝑟</m:t>
                    </m:r>
                    <m:r>
                      <a:rPr lang="pt-BR" i="1" noProof="0" dirty="0" smtClean="0">
                        <a:latin typeface="Cambria Math" panose="02040503050406030204" pitchFamily="18" charset="0"/>
                      </a:rPr>
                      <m:t>,1−</m:t>
                    </m:r>
                    <m:r>
                      <a:rPr lang="pt-BR" i="1" noProof="0" dirty="0" smtClean="0">
                        <a:latin typeface="Cambria Math" panose="02040503050406030204" pitchFamily="18" charset="0"/>
                      </a:rPr>
                      <m:t>𝑟</m:t>
                    </m:r>
                    <m:r>
                      <a:rPr lang="pt-BR" i="1" noProof="0" dirty="0" smtClean="0">
                        <a:latin typeface="Cambria Math" panose="02040503050406030204" pitchFamily="18" charset="0"/>
                      </a:rPr>
                      <m:t>)</m:t>
                    </m:r>
                  </m:oMath>
                </a14:m>
                <a:r>
                  <a:rPr lang="pt-BR" noProof="0" dirty="0"/>
                  <a:t> do jogador </a:t>
                </a:r>
                <a14:m>
                  <m:oMath xmlns:m="http://schemas.openxmlformats.org/officeDocument/2006/math">
                    <m:r>
                      <a:rPr lang="pt-BR" i="1" noProof="0" dirty="0" smtClean="0">
                        <a:latin typeface="Cambria Math" panose="02040503050406030204" pitchFamily="18" charset="0"/>
                      </a:rPr>
                      <m:t>1</m:t>
                    </m:r>
                  </m:oMath>
                </a14:m>
                <a:endParaRPr lang="pt-BR" noProof="0" dirty="0"/>
              </a:p>
              <a:p>
                <a:pPr algn="just"/>
                <a:endParaRPr lang="pt-BR" noProof="0" dirty="0"/>
              </a:p>
              <a:p>
                <a:pPr algn="just"/>
                <a:r>
                  <a:rPr lang="pt-BR" noProof="0" dirty="0"/>
                  <a:t>Suponha que </a:t>
                </a:r>
                <a14:m>
                  <m:oMath xmlns:m="http://schemas.openxmlformats.org/officeDocument/2006/math">
                    <m:r>
                      <a:rPr lang="pt-BR" b="0" i="1" noProof="0" smtClean="0">
                        <a:latin typeface="Cambria Math" panose="02040503050406030204" pitchFamily="18" charset="0"/>
                      </a:rPr>
                      <m:t>2</m:t>
                    </m:r>
                  </m:oMath>
                </a14:m>
                <a:r>
                  <a:rPr lang="pt-BR" noProof="0" dirty="0"/>
                  <a:t> </a:t>
                </a:r>
                <a:r>
                  <a:rPr lang="pt-BR" i="1" noProof="0" dirty="0"/>
                  <a:t>acredite </a:t>
                </a:r>
                <a:r>
                  <a:rPr lang="pt-BR" noProof="0" dirty="0"/>
                  <a:t>que </a:t>
                </a:r>
                <a14:m>
                  <m:oMath xmlns:m="http://schemas.openxmlformats.org/officeDocument/2006/math">
                    <m:r>
                      <a:rPr lang="pt-BR" b="0" i="1" noProof="0" smtClean="0">
                        <a:latin typeface="Cambria Math" panose="02040503050406030204" pitchFamily="18" charset="0"/>
                      </a:rPr>
                      <m:t>1</m:t>
                    </m:r>
                  </m:oMath>
                </a14:m>
                <a:r>
                  <a:rPr lang="pt-BR" noProof="0" dirty="0"/>
                  <a:t> jogará a estratégia mista </a:t>
                </a:r>
                <a14:m>
                  <m:oMath xmlns:m="http://schemas.openxmlformats.org/officeDocument/2006/math">
                    <m:d>
                      <m:dPr>
                        <m:ctrlPr>
                          <a:rPr lang="pt-BR" i="1" noProof="0" smtClean="0">
                            <a:latin typeface="Cambria Math" panose="02040503050406030204" pitchFamily="18" charset="0"/>
                          </a:rPr>
                        </m:ctrlPr>
                      </m:dPr>
                      <m:e>
                        <m:r>
                          <a:rPr lang="pt-BR" b="0" i="1" noProof="0" smtClean="0">
                            <a:latin typeface="Cambria Math" panose="02040503050406030204" pitchFamily="18" charset="0"/>
                          </a:rPr>
                          <m:t>𝑟</m:t>
                        </m:r>
                        <m:r>
                          <a:rPr lang="pt-BR" i="1" noProof="0" smtClean="0">
                            <a:latin typeface="Cambria Math" panose="02040503050406030204" pitchFamily="18" charset="0"/>
                          </a:rPr>
                          <m:t>, 1−</m:t>
                        </m:r>
                        <m:r>
                          <a:rPr lang="pt-BR" b="0" i="1" noProof="0" smtClean="0">
                            <a:latin typeface="Cambria Math" panose="02040503050406030204" pitchFamily="18" charset="0"/>
                          </a:rPr>
                          <m:t>𝑟</m:t>
                        </m:r>
                      </m:e>
                    </m:d>
                  </m:oMath>
                </a14:m>
                <a:r>
                  <a:rPr lang="pt-BR" noProof="0" dirty="0"/>
                  <a:t>. Os payoffs esperados de </a:t>
                </a:r>
                <a14:m>
                  <m:oMath xmlns:m="http://schemas.openxmlformats.org/officeDocument/2006/math">
                    <m:r>
                      <a:rPr lang="pt-BR" b="0" i="1" noProof="0" smtClean="0">
                        <a:latin typeface="Cambria Math" panose="02040503050406030204" pitchFamily="18" charset="0"/>
                      </a:rPr>
                      <m:t>2</m:t>
                    </m:r>
                  </m:oMath>
                </a14:m>
                <a:r>
                  <a:rPr lang="pt-BR" noProof="0" dirty="0"/>
                  <a:t> são </a:t>
                </a:r>
                <a14:m>
                  <m:oMath xmlns:m="http://schemas.openxmlformats.org/officeDocument/2006/math">
                    <m:r>
                      <a:rPr lang="pt-BR" b="0" i="1" noProof="0" smtClean="0">
                        <a:latin typeface="Cambria Math" panose="02040503050406030204" pitchFamily="18" charset="0"/>
                      </a:rPr>
                      <m:t>𝑟</m:t>
                    </m:r>
                    <m:r>
                      <a:rPr lang="pt-BR" b="0" i="1" noProof="0" smtClean="0">
                        <a:latin typeface="Cambria Math" panose="02040503050406030204" pitchFamily="18" charset="0"/>
                        <a:ea typeface="Cambria Math" panose="02040503050406030204" pitchFamily="18" charset="0"/>
                      </a:rPr>
                      <m:t>⋅1</m:t>
                    </m:r>
                    <m:r>
                      <a:rPr lang="pt-BR" b="0" i="1" noProof="0" smtClean="0">
                        <a:latin typeface="Cambria Math" panose="02040503050406030204" pitchFamily="18" charset="0"/>
                      </a:rPr>
                      <m:t>+</m:t>
                    </m:r>
                    <m:d>
                      <m:dPr>
                        <m:ctrlPr>
                          <a:rPr lang="pt-BR" b="0" i="1" noProof="0" smtClean="0">
                            <a:latin typeface="Cambria Math" panose="02040503050406030204" pitchFamily="18" charset="0"/>
                          </a:rPr>
                        </m:ctrlPr>
                      </m:dPr>
                      <m:e>
                        <m:r>
                          <a:rPr lang="pt-BR" b="0" i="1" noProof="0" smtClean="0">
                            <a:latin typeface="Cambria Math" panose="02040503050406030204" pitchFamily="18" charset="0"/>
                          </a:rPr>
                          <m:t>1−</m:t>
                        </m:r>
                        <m:r>
                          <a:rPr lang="pt-BR" b="0" i="1" noProof="0" smtClean="0">
                            <a:latin typeface="Cambria Math" panose="02040503050406030204" pitchFamily="18" charset="0"/>
                          </a:rPr>
                          <m:t>𝑟</m:t>
                        </m:r>
                      </m:e>
                    </m:d>
                    <m:r>
                      <a:rPr lang="pt-BR" b="0" i="1" noProof="0" smtClean="0">
                        <a:latin typeface="Cambria Math" panose="02040503050406030204" pitchFamily="18" charset="0"/>
                      </a:rPr>
                      <m:t>⋅</m:t>
                    </m:r>
                    <m:d>
                      <m:dPr>
                        <m:ctrlPr>
                          <a:rPr lang="pt-BR" b="0" i="1" noProof="0" smtClean="0">
                            <a:latin typeface="Cambria Math" panose="02040503050406030204" pitchFamily="18" charset="0"/>
                          </a:rPr>
                        </m:ctrlPr>
                      </m:dPr>
                      <m:e>
                        <m:r>
                          <a:rPr lang="pt-BR" b="0" i="1" noProof="0" smtClean="0">
                            <a:latin typeface="Cambria Math" panose="02040503050406030204" pitchFamily="18" charset="0"/>
                          </a:rPr>
                          <m:t>−1</m:t>
                        </m:r>
                      </m:e>
                    </m:d>
                    <m:r>
                      <a:rPr lang="pt-BR" b="0" i="1" noProof="0" smtClean="0">
                        <a:latin typeface="Cambria Math" panose="02040503050406030204" pitchFamily="18" charset="0"/>
                      </a:rPr>
                      <m:t>=2</m:t>
                    </m:r>
                    <m:r>
                      <a:rPr lang="pt-BR" b="0" i="1" noProof="0" smtClean="0">
                        <a:latin typeface="Cambria Math" panose="02040503050406030204" pitchFamily="18" charset="0"/>
                      </a:rPr>
                      <m:t>𝑟</m:t>
                    </m:r>
                    <m:r>
                      <a:rPr lang="pt-BR" b="0" i="1" noProof="0" smtClean="0">
                        <a:latin typeface="Cambria Math" panose="02040503050406030204" pitchFamily="18" charset="0"/>
                      </a:rPr>
                      <m:t>−1</m:t>
                    </m:r>
                  </m:oMath>
                </a14:m>
                <a:r>
                  <a:rPr lang="pt-BR" noProof="0" dirty="0"/>
                  <a:t> para jogar </a:t>
                </a:r>
                <a14:m>
                  <m:oMath xmlns:m="http://schemas.openxmlformats.org/officeDocument/2006/math">
                    <m:r>
                      <a:rPr lang="pt-BR" b="0" i="1" noProof="0" smtClean="0">
                        <a:latin typeface="Cambria Math" panose="02040503050406030204" pitchFamily="18" charset="0"/>
                      </a:rPr>
                      <m:t>𝐻𝑒𝑎𝑑𝑠</m:t>
                    </m:r>
                  </m:oMath>
                </a14:m>
                <a:r>
                  <a:rPr lang="pt-BR" noProof="0" dirty="0"/>
                  <a:t> e </a:t>
                </a:r>
                <a14:m>
                  <m:oMath xmlns:m="http://schemas.openxmlformats.org/officeDocument/2006/math">
                    <m:r>
                      <a:rPr lang="pt-BR" b="0" i="1" noProof="0" smtClean="0">
                        <a:latin typeface="Cambria Math" panose="02040503050406030204" pitchFamily="18" charset="0"/>
                      </a:rPr>
                      <m:t>𝑟</m:t>
                    </m:r>
                    <m:r>
                      <a:rPr lang="pt-BR" b="0" i="1" noProof="0" smtClean="0">
                        <a:latin typeface="Cambria Math" panose="02040503050406030204" pitchFamily="18" charset="0"/>
                        <a:ea typeface="Cambria Math" panose="02040503050406030204" pitchFamily="18" charset="0"/>
                      </a:rPr>
                      <m:t>⋅(−1)</m:t>
                    </m:r>
                    <m:r>
                      <a:rPr lang="pt-BR" b="0" i="1" noProof="0" smtClean="0">
                        <a:latin typeface="Cambria Math" panose="02040503050406030204" pitchFamily="18" charset="0"/>
                      </a:rPr>
                      <m:t>+</m:t>
                    </m:r>
                    <m:d>
                      <m:dPr>
                        <m:ctrlPr>
                          <a:rPr lang="pt-BR" b="0" i="1" noProof="0" smtClean="0">
                            <a:latin typeface="Cambria Math" panose="02040503050406030204" pitchFamily="18" charset="0"/>
                          </a:rPr>
                        </m:ctrlPr>
                      </m:dPr>
                      <m:e>
                        <m:r>
                          <a:rPr lang="pt-BR" b="0" i="1" noProof="0" smtClean="0">
                            <a:latin typeface="Cambria Math" panose="02040503050406030204" pitchFamily="18" charset="0"/>
                          </a:rPr>
                          <m:t>1−</m:t>
                        </m:r>
                        <m:r>
                          <a:rPr lang="pt-BR" b="0" i="1" noProof="0" smtClean="0">
                            <a:latin typeface="Cambria Math" panose="02040503050406030204" pitchFamily="18" charset="0"/>
                          </a:rPr>
                          <m:t>𝑟</m:t>
                        </m:r>
                      </m:e>
                    </m:d>
                    <m:r>
                      <a:rPr lang="pt-BR" b="0" i="1" noProof="0" smtClean="0">
                        <a:latin typeface="Cambria Math" panose="02040503050406030204" pitchFamily="18" charset="0"/>
                      </a:rPr>
                      <m:t>⋅1=1−2</m:t>
                    </m:r>
                    <m:r>
                      <a:rPr lang="pt-BR" b="0" i="1" noProof="0" smtClean="0">
                        <a:latin typeface="Cambria Math" panose="02040503050406030204" pitchFamily="18" charset="0"/>
                      </a:rPr>
                      <m:t>𝑟</m:t>
                    </m:r>
                  </m:oMath>
                </a14:m>
                <a:r>
                  <a:rPr lang="pt-BR" noProof="0" dirty="0"/>
                  <a:t> para jogar </a:t>
                </a:r>
                <a14:m>
                  <m:oMath xmlns:m="http://schemas.openxmlformats.org/officeDocument/2006/math">
                    <m:r>
                      <a:rPr lang="pt-BR" b="0" i="1" noProof="0" smtClean="0">
                        <a:latin typeface="Cambria Math" panose="02040503050406030204" pitchFamily="18" charset="0"/>
                      </a:rPr>
                      <m:t>𝑇𝑎𝑖𝑙𝑠</m:t>
                    </m:r>
                  </m:oMath>
                </a14:m>
                <a:endParaRPr lang="pt-BR" noProof="0" dirty="0"/>
              </a:p>
              <a:p>
                <a:pPr algn="just"/>
                <a:endParaRPr lang="pt-BR" noProof="0" dirty="0"/>
              </a:p>
              <a:p>
                <a:pPr algn="just"/>
                <a:r>
                  <a:rPr lang="pt-BR" b="0" noProof="0" dirty="0"/>
                  <a:t>Como </a:t>
                </a:r>
                <a14:m>
                  <m:oMath xmlns:m="http://schemas.openxmlformats.org/officeDocument/2006/math">
                    <m:r>
                      <a:rPr lang="pt-BR" b="0" i="1" noProof="0" smtClean="0">
                        <a:latin typeface="Cambria Math" panose="02040503050406030204" pitchFamily="18" charset="0"/>
                      </a:rPr>
                      <m:t>2</m:t>
                    </m:r>
                    <m:r>
                      <a:rPr lang="pt-BR" b="0" i="1" noProof="0" smtClean="0">
                        <a:latin typeface="Cambria Math" panose="02040503050406030204" pitchFamily="18" charset="0"/>
                      </a:rPr>
                      <m:t>𝑟</m:t>
                    </m:r>
                    <m:r>
                      <a:rPr lang="pt-BR" b="0" i="1" noProof="0" smtClean="0">
                        <a:latin typeface="Cambria Math" panose="02040503050406030204" pitchFamily="18" charset="0"/>
                      </a:rPr>
                      <m:t>−1&gt;1−2</m:t>
                    </m:r>
                    <m:r>
                      <a:rPr lang="pt-BR" b="0" i="1" noProof="0" smtClean="0">
                        <a:latin typeface="Cambria Math" panose="02040503050406030204" pitchFamily="18" charset="0"/>
                      </a:rPr>
                      <m:t>𝑟</m:t>
                    </m:r>
                  </m:oMath>
                </a14:m>
                <a:r>
                  <a:rPr lang="pt-BR" noProof="0" dirty="0"/>
                  <a:t> se e somente se </a:t>
                </a:r>
                <a14:m>
                  <m:oMath xmlns:m="http://schemas.openxmlformats.org/officeDocument/2006/math">
                    <m:r>
                      <a:rPr lang="pt-BR" b="0" i="1" noProof="0" smtClean="0">
                        <a:latin typeface="Cambria Math" panose="02040503050406030204" pitchFamily="18" charset="0"/>
                      </a:rPr>
                      <m:t>𝑟</m:t>
                    </m:r>
                    <m:r>
                      <a:rPr lang="pt-BR" b="0" i="1" noProof="0" smtClean="0">
                        <a:latin typeface="Cambria Math" panose="02040503050406030204" pitchFamily="18" charset="0"/>
                      </a:rPr>
                      <m:t>&gt;1/2</m:t>
                    </m:r>
                  </m:oMath>
                </a14:m>
                <a:r>
                  <a:rPr lang="pt-BR" noProof="0" dirty="0"/>
                  <a:t>, a melhor resposta do jogador </a:t>
                </a:r>
                <a14:m>
                  <m:oMath xmlns:m="http://schemas.openxmlformats.org/officeDocument/2006/math">
                    <m:r>
                      <a:rPr lang="pt-BR" b="0" i="1" noProof="0" smtClean="0">
                        <a:latin typeface="Cambria Math" panose="02040503050406030204" pitchFamily="18" charset="0"/>
                      </a:rPr>
                      <m:t>2</m:t>
                    </m:r>
                  </m:oMath>
                </a14:m>
                <a:r>
                  <a:rPr lang="pt-BR" noProof="0" dirty="0"/>
                  <a:t> é </a:t>
                </a:r>
                <a14:m>
                  <m:oMath xmlns:m="http://schemas.openxmlformats.org/officeDocument/2006/math">
                    <m:r>
                      <a:rPr lang="pt-BR" b="0" i="1" noProof="0" smtClean="0">
                        <a:latin typeface="Cambria Math" panose="02040503050406030204" pitchFamily="18" charset="0"/>
                      </a:rPr>
                      <m:t>𝐻𝑒𝑎𝑑𝑠</m:t>
                    </m:r>
                  </m:oMath>
                </a14:m>
                <a:r>
                  <a:rPr lang="pt-BR" noProof="0" dirty="0"/>
                  <a:t> se </a:t>
                </a:r>
                <a14:m>
                  <m:oMath xmlns:m="http://schemas.openxmlformats.org/officeDocument/2006/math">
                    <m:r>
                      <a:rPr lang="pt-BR" b="0" i="1" noProof="0" smtClean="0">
                        <a:latin typeface="Cambria Math" panose="02040503050406030204" pitchFamily="18" charset="0"/>
                      </a:rPr>
                      <m:t>𝑟</m:t>
                    </m:r>
                    <m:r>
                      <a:rPr lang="pt-BR" b="0" i="1" noProof="0" smtClean="0">
                        <a:latin typeface="Cambria Math" panose="02040503050406030204" pitchFamily="18" charset="0"/>
                      </a:rPr>
                      <m:t>&gt;1/2</m:t>
                    </m:r>
                  </m:oMath>
                </a14:m>
                <a:r>
                  <a:rPr lang="pt-BR" noProof="0" dirty="0"/>
                  <a:t> e </a:t>
                </a:r>
                <a14:m>
                  <m:oMath xmlns:m="http://schemas.openxmlformats.org/officeDocument/2006/math">
                    <m:r>
                      <a:rPr lang="pt-BR" b="0" i="1" noProof="0" smtClean="0">
                        <a:latin typeface="Cambria Math" panose="02040503050406030204" pitchFamily="18" charset="0"/>
                      </a:rPr>
                      <m:t>𝑇𝑎𝑖𝑙𝑠</m:t>
                    </m:r>
                  </m:oMath>
                </a14:m>
                <a:r>
                  <a:rPr lang="pt-BR" noProof="0" dirty="0"/>
                  <a:t> se </a:t>
                </a:r>
                <a14:m>
                  <m:oMath xmlns:m="http://schemas.openxmlformats.org/officeDocument/2006/math">
                    <m:r>
                      <a:rPr lang="pt-BR" b="0" i="1" noProof="0" smtClean="0">
                        <a:latin typeface="Cambria Math" panose="02040503050406030204" pitchFamily="18" charset="0"/>
                      </a:rPr>
                      <m:t>𝑟</m:t>
                    </m:r>
                    <m:r>
                      <a:rPr lang="pt-BR" b="0" i="1" noProof="0" smtClean="0">
                        <a:latin typeface="Cambria Math" panose="02040503050406030204" pitchFamily="18" charset="0"/>
                      </a:rPr>
                      <m:t>&lt;1/2</m:t>
                    </m:r>
                  </m:oMath>
                </a14:m>
                <a:r>
                  <a:rPr lang="pt-BR" noProof="0" dirty="0"/>
                  <a:t> (e indiferente se </a:t>
                </a:r>
                <a14:m>
                  <m:oMath xmlns:m="http://schemas.openxmlformats.org/officeDocument/2006/math">
                    <m:r>
                      <a:rPr lang="pt-BR" b="0" i="1" noProof="0" smtClean="0">
                        <a:latin typeface="Cambria Math" panose="02040503050406030204" pitchFamily="18" charset="0"/>
                      </a:rPr>
                      <m:t>𝑟</m:t>
                    </m:r>
                    <m:r>
                      <a:rPr lang="pt-BR" b="0" i="1" noProof="0" smtClean="0">
                        <a:latin typeface="Cambria Math" panose="02040503050406030204" pitchFamily="18" charset="0"/>
                      </a:rPr>
                      <m:t>=1/2</m:t>
                    </m:r>
                  </m:oMath>
                </a14:m>
                <a:r>
                  <a:rPr lang="pt-BR" noProof="0" dirty="0"/>
                  <a:t>).</a:t>
                </a:r>
              </a:p>
            </p:txBody>
          </p:sp>
        </mc:Choice>
        <mc:Fallback xmlns="">
          <p:sp>
            <p:nvSpPr>
              <p:cNvPr id="3" name="Content Placeholder 2">
                <a:extLst>
                  <a:ext uri="{FF2B5EF4-FFF2-40B4-BE49-F238E27FC236}">
                    <a16:creationId xmlns:a16="http://schemas.microsoft.com/office/drawing/2014/main" id="{A942A700-7874-493B-B371-50C749ADCF41}"/>
                  </a:ext>
                </a:extLst>
              </p:cNvPr>
              <p:cNvSpPr>
                <a:spLocks noGrp="1" noRot="1" noChangeAspect="1" noMove="1" noResize="1" noEditPoints="1" noAdjustHandles="1" noChangeArrowheads="1" noChangeShapeType="1" noTextEdit="1"/>
              </p:cNvSpPr>
              <p:nvPr>
                <p:ph idx="1"/>
              </p:nvPr>
            </p:nvSpPr>
            <p:spPr>
              <a:blipFill>
                <a:blip r:embed="rId3"/>
                <a:stretch>
                  <a:fillRect l="-928" t="-2801" r="-986"/>
                </a:stretch>
              </a:blipFill>
            </p:spPr>
            <p:txBody>
              <a:bodyPr/>
              <a:lstStyle/>
              <a:p>
                <a:r>
                  <a:rPr lang="pt-BR">
                    <a:noFill/>
                  </a:rPr>
                  <a:t> </a:t>
                </a:r>
              </a:p>
            </p:txBody>
          </p:sp>
        </mc:Fallback>
      </mc:AlternateContent>
      <p:sp>
        <p:nvSpPr>
          <p:cNvPr id="4" name="Title 1">
            <a:extLst>
              <a:ext uri="{FF2B5EF4-FFF2-40B4-BE49-F238E27FC236}">
                <a16:creationId xmlns:a16="http://schemas.microsoft.com/office/drawing/2014/main" id="{BEC2B8F4-BCA8-4CF6-8F4E-F02E06D5FD31}"/>
              </a:ext>
            </a:extLst>
          </p:cNvPr>
          <p:cNvSpPr>
            <a:spLocks noGrp="1"/>
          </p:cNvSpPr>
          <p:nvPr>
            <p:ph type="title"/>
          </p:nvPr>
        </p:nvSpPr>
        <p:spPr>
          <a:xfrm>
            <a:off x="838200" y="365125"/>
            <a:ext cx="10515600" cy="1325563"/>
          </a:xfrm>
        </p:spPr>
        <p:txBody>
          <a:bodyPr>
            <a:normAutofit/>
          </a:bodyPr>
          <a:lstStyle/>
          <a:p>
            <a:r>
              <a:rPr lang="pt-BR" b="1" noProof="0" dirty="0"/>
              <a:t>De volta a</a:t>
            </a:r>
            <a:r>
              <a:rPr lang="pt-BR" b="1" i="1" noProof="0" dirty="0"/>
              <a:t> Matching Pennies</a:t>
            </a:r>
            <a:br>
              <a:rPr lang="pt-BR" b="1" i="1" noProof="0" dirty="0"/>
            </a:br>
            <a:r>
              <a:rPr lang="pt-BR" sz="2400" b="1" i="1" dirty="0"/>
              <a:t>Correspondência de melhor resposta do jogador 2</a:t>
            </a:r>
            <a:endParaRPr lang="pt-BR" sz="2400" b="1" noProof="0" dirty="0"/>
          </a:p>
        </p:txBody>
      </p:sp>
      <p:sp>
        <p:nvSpPr>
          <p:cNvPr id="2" name="Footer Placeholder 1">
            <a:extLst>
              <a:ext uri="{FF2B5EF4-FFF2-40B4-BE49-F238E27FC236}">
                <a16:creationId xmlns:a16="http://schemas.microsoft.com/office/drawing/2014/main" id="{FB8D4E97-63C0-40FE-8631-7CE72C522460}"/>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F4C58E64-870B-4877-B86B-A32FA6645447}"/>
              </a:ext>
            </a:extLst>
          </p:cNvPr>
          <p:cNvSpPr>
            <a:spLocks noGrp="1"/>
          </p:cNvSpPr>
          <p:nvPr>
            <p:ph type="sldNum" sz="quarter" idx="12"/>
          </p:nvPr>
        </p:nvSpPr>
        <p:spPr/>
        <p:txBody>
          <a:bodyPr/>
          <a:lstStyle/>
          <a:p>
            <a:fld id="{AF67EEE8-F201-4410-BA13-233EFB93B646}" type="slidenum">
              <a:rPr lang="pt-BR" smtClean="0"/>
              <a:t>48</a:t>
            </a:fld>
            <a:endParaRPr lang="pt-BR"/>
          </a:p>
        </p:txBody>
      </p:sp>
    </p:spTree>
    <p:extLst>
      <p:ext uri="{BB962C8B-B14F-4D97-AF65-F5344CB8AC3E}">
        <p14:creationId xmlns:p14="http://schemas.microsoft.com/office/powerpoint/2010/main" val="40609491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screenshot of a social media post&#10;&#10;Description automatically generated">
            <a:extLst>
              <a:ext uri="{FF2B5EF4-FFF2-40B4-BE49-F238E27FC236}">
                <a16:creationId xmlns:a16="http://schemas.microsoft.com/office/drawing/2014/main" id="{0BA80244-AF41-49DC-81A0-EE9103FB953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713489" y="1825625"/>
            <a:ext cx="4765021" cy="4351338"/>
          </a:xfrm>
        </p:spPr>
      </p:pic>
      <p:sp>
        <p:nvSpPr>
          <p:cNvPr id="5" name="Title 1">
            <a:extLst>
              <a:ext uri="{FF2B5EF4-FFF2-40B4-BE49-F238E27FC236}">
                <a16:creationId xmlns:a16="http://schemas.microsoft.com/office/drawing/2014/main" id="{7D79883A-1BDB-43E4-B7A7-D4C5B7A076D9}"/>
              </a:ext>
            </a:extLst>
          </p:cNvPr>
          <p:cNvSpPr>
            <a:spLocks noGrp="1"/>
          </p:cNvSpPr>
          <p:nvPr>
            <p:ph type="title"/>
          </p:nvPr>
        </p:nvSpPr>
        <p:spPr>
          <a:xfrm>
            <a:off x="838200" y="365125"/>
            <a:ext cx="10515600" cy="1325563"/>
          </a:xfrm>
        </p:spPr>
        <p:txBody>
          <a:bodyPr>
            <a:normAutofit/>
          </a:bodyPr>
          <a:lstStyle/>
          <a:p>
            <a:r>
              <a:rPr lang="pt-BR" b="1" noProof="0" dirty="0"/>
              <a:t>De volta a</a:t>
            </a:r>
            <a:r>
              <a:rPr lang="pt-BR" b="1" i="1" noProof="0" dirty="0"/>
              <a:t> Matching Pennies</a:t>
            </a:r>
            <a:br>
              <a:rPr lang="pt-BR" b="1" i="1" noProof="0" dirty="0"/>
            </a:br>
            <a:r>
              <a:rPr lang="pt-BR" sz="2400" b="1" i="1" dirty="0"/>
              <a:t>Correspondência de melhor resposta do jogador 2</a:t>
            </a:r>
            <a:endParaRPr lang="pt-BR" sz="2400" b="1" noProof="0" dirty="0"/>
          </a:p>
        </p:txBody>
      </p:sp>
      <p:cxnSp>
        <p:nvCxnSpPr>
          <p:cNvPr id="19" name="Straight Arrow Connector 18">
            <a:extLst>
              <a:ext uri="{FF2B5EF4-FFF2-40B4-BE49-F238E27FC236}">
                <a16:creationId xmlns:a16="http://schemas.microsoft.com/office/drawing/2014/main" id="{B6383471-0DEA-4F00-BE34-563FD3C1E3B8}"/>
              </a:ext>
            </a:extLst>
          </p:cNvPr>
          <p:cNvCxnSpPr>
            <a:cxnSpLocks/>
          </p:cNvCxnSpPr>
          <p:nvPr/>
        </p:nvCxnSpPr>
        <p:spPr>
          <a:xfrm flipH="1">
            <a:off x="7176655" y="2355273"/>
            <a:ext cx="1579419"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6C7CB0C1-9213-41A1-A06E-7EFD395D41AA}"/>
                  </a:ext>
                </a:extLst>
              </p:cNvPr>
              <p:cNvSpPr txBox="1"/>
              <p:nvPr/>
            </p:nvSpPr>
            <p:spPr>
              <a:xfrm>
                <a:off x="8877303" y="2094499"/>
                <a:ext cx="2071950" cy="923330"/>
              </a:xfrm>
              <a:prstGeom prst="rect">
                <a:avLst/>
              </a:prstGeom>
              <a:noFill/>
            </p:spPr>
            <p:txBody>
              <a:bodyPr wrap="square" rtlCol="0">
                <a:spAutoFit/>
              </a:bodyPr>
              <a:lstStyle/>
              <a:p>
                <a:pPr algn="just"/>
                <a:r>
                  <a:rPr lang="en-US" dirty="0"/>
                  <a:t>Correspond</a:t>
                </a:r>
                <a:r>
                  <a:rPr lang="pt-BR" dirty="0"/>
                  <a:t>ência de melhor resposta do jogador </a:t>
                </a:r>
                <a14:m>
                  <m:oMath xmlns:m="http://schemas.openxmlformats.org/officeDocument/2006/math">
                    <m:r>
                      <a:rPr lang="pt-BR" b="0" i="1" dirty="0" smtClean="0">
                        <a:latin typeface="Cambria Math" panose="02040503050406030204" pitchFamily="18" charset="0"/>
                      </a:rPr>
                      <m:t>2</m:t>
                    </m:r>
                  </m:oMath>
                </a14:m>
                <a:endParaRPr lang="pt-BR" dirty="0"/>
              </a:p>
            </p:txBody>
          </p:sp>
        </mc:Choice>
        <mc:Fallback xmlns="">
          <p:sp>
            <p:nvSpPr>
              <p:cNvPr id="20" name="TextBox 19">
                <a:extLst>
                  <a:ext uri="{FF2B5EF4-FFF2-40B4-BE49-F238E27FC236}">
                    <a16:creationId xmlns:a16="http://schemas.microsoft.com/office/drawing/2014/main" id="{6C7CB0C1-9213-41A1-A06E-7EFD395D41AA}"/>
                  </a:ext>
                </a:extLst>
              </p:cNvPr>
              <p:cNvSpPr txBox="1">
                <a:spLocks noRot="1" noChangeAspect="1" noMove="1" noResize="1" noEditPoints="1" noAdjustHandles="1" noChangeArrowheads="1" noChangeShapeType="1" noTextEdit="1"/>
              </p:cNvSpPr>
              <p:nvPr/>
            </p:nvSpPr>
            <p:spPr>
              <a:xfrm>
                <a:off x="8877303" y="2094499"/>
                <a:ext cx="2071950" cy="923330"/>
              </a:xfrm>
              <a:prstGeom prst="rect">
                <a:avLst/>
              </a:prstGeom>
              <a:blipFill>
                <a:blip r:embed="rId4"/>
                <a:stretch>
                  <a:fillRect l="-2353" t="-3974" r="-2647" b="-9934"/>
                </a:stretch>
              </a:blipFill>
            </p:spPr>
            <p:txBody>
              <a:bodyPr/>
              <a:lstStyle/>
              <a:p>
                <a:r>
                  <a:rPr lang="pt-BR">
                    <a:noFill/>
                  </a:rPr>
                  <a:t> </a:t>
                </a:r>
              </a:p>
            </p:txBody>
          </p:sp>
        </mc:Fallback>
      </mc:AlternateContent>
      <p:sp>
        <p:nvSpPr>
          <p:cNvPr id="2" name="Footer Placeholder 1">
            <a:extLst>
              <a:ext uri="{FF2B5EF4-FFF2-40B4-BE49-F238E27FC236}">
                <a16:creationId xmlns:a16="http://schemas.microsoft.com/office/drawing/2014/main" id="{AC532B8F-AD52-466A-8780-FA1768BE78EC}"/>
              </a:ext>
            </a:extLst>
          </p:cNvPr>
          <p:cNvSpPr>
            <a:spLocks noGrp="1"/>
          </p:cNvSpPr>
          <p:nvPr>
            <p:ph type="ftr" sz="quarter" idx="11"/>
          </p:nvPr>
        </p:nvSpPr>
        <p:spPr/>
        <p:txBody>
          <a:bodyPr/>
          <a:lstStyle/>
          <a:p>
            <a:r>
              <a:rPr lang="pt-BR" dirty="0"/>
              <a:t>Robson Tigre </a:t>
            </a:r>
            <a:endParaRPr lang="en-US" dirty="0"/>
          </a:p>
        </p:txBody>
      </p:sp>
      <p:sp>
        <p:nvSpPr>
          <p:cNvPr id="3" name="Slide Number Placeholder 2">
            <a:extLst>
              <a:ext uri="{FF2B5EF4-FFF2-40B4-BE49-F238E27FC236}">
                <a16:creationId xmlns:a16="http://schemas.microsoft.com/office/drawing/2014/main" id="{2EE8322C-405B-4A86-B316-CF0F9A759663}"/>
              </a:ext>
            </a:extLst>
          </p:cNvPr>
          <p:cNvSpPr>
            <a:spLocks noGrp="1"/>
          </p:cNvSpPr>
          <p:nvPr>
            <p:ph type="sldNum" sz="quarter" idx="12"/>
          </p:nvPr>
        </p:nvSpPr>
        <p:spPr/>
        <p:txBody>
          <a:bodyPr/>
          <a:lstStyle/>
          <a:p>
            <a:fld id="{AF67EEE8-F201-4410-BA13-233EFB93B646}" type="slidenum">
              <a:rPr lang="pt-BR" smtClean="0"/>
              <a:t>49</a:t>
            </a:fld>
            <a:endParaRPr lang="pt-BR"/>
          </a:p>
        </p:txBody>
      </p:sp>
      <p:cxnSp>
        <p:nvCxnSpPr>
          <p:cNvPr id="8" name="Straight Arrow Connector 7">
            <a:extLst>
              <a:ext uri="{FF2B5EF4-FFF2-40B4-BE49-F238E27FC236}">
                <a16:creationId xmlns:a16="http://schemas.microsoft.com/office/drawing/2014/main" id="{0F6A2C82-8174-4325-87F1-5EB6B532799C}"/>
              </a:ext>
            </a:extLst>
          </p:cNvPr>
          <p:cNvCxnSpPr>
            <a:cxnSpLocks/>
          </p:cNvCxnSpPr>
          <p:nvPr/>
        </p:nvCxnSpPr>
        <p:spPr>
          <a:xfrm>
            <a:off x="4318577" y="2087560"/>
            <a:ext cx="321259"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3EC0CFB-546A-4868-9741-F9FE48735482}"/>
              </a:ext>
            </a:extLst>
          </p:cNvPr>
          <p:cNvSpPr txBox="1"/>
          <p:nvPr/>
        </p:nvSpPr>
        <p:spPr>
          <a:xfrm>
            <a:off x="2214903" y="1810561"/>
            <a:ext cx="2103674" cy="553998"/>
          </a:xfrm>
          <a:prstGeom prst="rect">
            <a:avLst/>
          </a:prstGeom>
          <a:noFill/>
        </p:spPr>
        <p:txBody>
          <a:bodyPr wrap="square" rtlCol="0">
            <a:spAutoFit/>
          </a:bodyPr>
          <a:lstStyle/>
          <a:p>
            <a:pPr algn="just"/>
            <a:r>
              <a:rPr lang="pt-BR" sz="1500" b="1" dirty="0"/>
              <a:t>Probabilidade atribuída </a:t>
            </a:r>
          </a:p>
          <a:p>
            <a:pPr algn="just"/>
            <a:r>
              <a:rPr lang="pt-BR" sz="1500" b="1" dirty="0"/>
              <a:t>a Heads pelo </a:t>
            </a:r>
            <a:r>
              <a:rPr lang="pt-BR" sz="1500" b="1" dirty="0">
                <a:solidFill>
                  <a:srgbClr val="C00000"/>
                </a:solidFill>
              </a:rPr>
              <a:t>jogador 2</a:t>
            </a:r>
          </a:p>
        </p:txBody>
      </p:sp>
      <p:cxnSp>
        <p:nvCxnSpPr>
          <p:cNvPr id="10" name="Straight Arrow Connector 9">
            <a:extLst>
              <a:ext uri="{FF2B5EF4-FFF2-40B4-BE49-F238E27FC236}">
                <a16:creationId xmlns:a16="http://schemas.microsoft.com/office/drawing/2014/main" id="{583E3819-B575-4D08-97CB-8F0F7542AC3D}"/>
              </a:ext>
            </a:extLst>
          </p:cNvPr>
          <p:cNvCxnSpPr>
            <a:cxnSpLocks/>
          </p:cNvCxnSpPr>
          <p:nvPr/>
        </p:nvCxnSpPr>
        <p:spPr>
          <a:xfrm flipH="1">
            <a:off x="8364700" y="4850156"/>
            <a:ext cx="405927"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8F85E9E-D6B8-4BBD-B752-0B88BB4809DF}"/>
              </a:ext>
            </a:extLst>
          </p:cNvPr>
          <p:cNvSpPr txBox="1"/>
          <p:nvPr/>
        </p:nvSpPr>
        <p:spPr>
          <a:xfrm>
            <a:off x="8854163" y="4589377"/>
            <a:ext cx="2103674" cy="553998"/>
          </a:xfrm>
          <a:prstGeom prst="rect">
            <a:avLst/>
          </a:prstGeom>
          <a:noFill/>
        </p:spPr>
        <p:txBody>
          <a:bodyPr wrap="square" rtlCol="0">
            <a:spAutoFit/>
          </a:bodyPr>
          <a:lstStyle/>
          <a:p>
            <a:pPr algn="just"/>
            <a:r>
              <a:rPr lang="pt-BR" sz="1500" b="1" dirty="0"/>
              <a:t>Probabilidade atribuída </a:t>
            </a:r>
          </a:p>
          <a:p>
            <a:pPr algn="just"/>
            <a:r>
              <a:rPr lang="pt-BR" sz="1500" b="1" dirty="0"/>
              <a:t>a Heads pelo </a:t>
            </a:r>
            <a:r>
              <a:rPr lang="pt-BR" sz="1500" b="1" dirty="0">
                <a:solidFill>
                  <a:srgbClr val="2778CA"/>
                </a:solidFill>
              </a:rPr>
              <a:t>jogador 1</a:t>
            </a:r>
          </a:p>
        </p:txBody>
      </p:sp>
    </p:spTree>
    <p:extLst>
      <p:ext uri="{BB962C8B-B14F-4D97-AF65-F5344CB8AC3E}">
        <p14:creationId xmlns:p14="http://schemas.microsoft.com/office/powerpoint/2010/main" val="4284711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122DD0-24DC-4431-93DF-CC3D96F6249E}"/>
              </a:ext>
            </a:extLst>
          </p:cNvPr>
          <p:cNvSpPr>
            <a:spLocks noGrp="1"/>
          </p:cNvSpPr>
          <p:nvPr>
            <p:ph idx="1"/>
          </p:nvPr>
        </p:nvSpPr>
        <p:spPr/>
        <p:txBody>
          <a:bodyPr/>
          <a:lstStyle/>
          <a:p>
            <a:pPr marL="0" indent="0" algn="just">
              <a:buNone/>
            </a:pPr>
            <a:r>
              <a:rPr lang="pt-BR" noProof="0" dirty="0"/>
              <a:t>Estamos familiarizados com o conceito de melhor resposta em estratégias puras, certo?</a:t>
            </a:r>
          </a:p>
        </p:txBody>
      </p:sp>
      <p:pic>
        <p:nvPicPr>
          <p:cNvPr id="4" name="Picture 3" descr="A screenshot of a cell phone&#10;&#10;Description automatically generated">
            <a:extLst>
              <a:ext uri="{FF2B5EF4-FFF2-40B4-BE49-F238E27FC236}">
                <a16:creationId xmlns:a16="http://schemas.microsoft.com/office/drawing/2014/main" id="{02AB1E78-BD8E-4003-BD69-BD1404D211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3346" y="3129308"/>
            <a:ext cx="4661792" cy="2557101"/>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E3B0CE1F-D49C-46B4-B405-084CC42809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7853" y="3129308"/>
            <a:ext cx="5130802" cy="2731506"/>
          </a:xfrm>
          <a:prstGeom prst="rect">
            <a:avLst/>
          </a:prstGeom>
        </p:spPr>
      </p:pic>
      <p:sp>
        <p:nvSpPr>
          <p:cNvPr id="8" name="Title 1">
            <a:extLst>
              <a:ext uri="{FF2B5EF4-FFF2-40B4-BE49-F238E27FC236}">
                <a16:creationId xmlns:a16="http://schemas.microsoft.com/office/drawing/2014/main" id="{BBDF4CD0-43DF-4B55-8BA2-A6E483014262}"/>
              </a:ext>
            </a:extLst>
          </p:cNvPr>
          <p:cNvSpPr>
            <a:spLocks noGrp="1"/>
          </p:cNvSpPr>
          <p:nvPr>
            <p:ph type="title"/>
          </p:nvPr>
        </p:nvSpPr>
        <p:spPr>
          <a:xfrm>
            <a:off x="838199" y="365125"/>
            <a:ext cx="10644051" cy="1325563"/>
          </a:xfrm>
        </p:spPr>
        <p:txBody>
          <a:bodyPr>
            <a:normAutofit/>
          </a:bodyPr>
          <a:lstStyle/>
          <a:p>
            <a:r>
              <a:rPr lang="pt-BR" b="1" noProof="0" dirty="0"/>
              <a:t>Na primeira aula, vimos que...</a:t>
            </a:r>
            <a:br>
              <a:rPr lang="pt-BR" sz="2200" b="1" noProof="0" dirty="0"/>
            </a:br>
            <a:r>
              <a:rPr lang="pt-BR" sz="2200" b="1" noProof="0" dirty="0"/>
              <a:t>Equilíbrio de Nash em estratégias puras</a:t>
            </a:r>
          </a:p>
        </p:txBody>
      </p:sp>
      <p:cxnSp>
        <p:nvCxnSpPr>
          <p:cNvPr id="9" name="Straight Connector 8">
            <a:extLst>
              <a:ext uri="{FF2B5EF4-FFF2-40B4-BE49-F238E27FC236}">
                <a16:creationId xmlns:a16="http://schemas.microsoft.com/office/drawing/2014/main" id="{5CBC174F-8779-47DE-AD92-9C8FC9DD1E14}"/>
              </a:ext>
            </a:extLst>
          </p:cNvPr>
          <p:cNvCxnSpPr/>
          <p:nvPr/>
        </p:nvCxnSpPr>
        <p:spPr>
          <a:xfrm>
            <a:off x="3735977" y="5042262"/>
            <a:ext cx="300446"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E0C18BF-80D7-4D06-B0A9-FCD11DA18E31}"/>
              </a:ext>
            </a:extLst>
          </p:cNvPr>
          <p:cNvCxnSpPr/>
          <p:nvPr/>
        </p:nvCxnSpPr>
        <p:spPr>
          <a:xfrm>
            <a:off x="4907280" y="5050970"/>
            <a:ext cx="300446"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615E9FC-C680-436C-999D-77573505263F}"/>
              </a:ext>
            </a:extLst>
          </p:cNvPr>
          <p:cNvCxnSpPr/>
          <p:nvPr/>
        </p:nvCxnSpPr>
        <p:spPr>
          <a:xfrm>
            <a:off x="5425440" y="4600130"/>
            <a:ext cx="30044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6E3E418-5280-45A4-9CDD-C0FC31BA98AA}"/>
              </a:ext>
            </a:extLst>
          </p:cNvPr>
          <p:cNvCxnSpPr/>
          <p:nvPr/>
        </p:nvCxnSpPr>
        <p:spPr>
          <a:xfrm>
            <a:off x="5386251" y="5050970"/>
            <a:ext cx="30044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51ECDCB-F2BD-4C9C-9AD4-7D04F7B36013}"/>
              </a:ext>
            </a:extLst>
          </p:cNvPr>
          <p:cNvCxnSpPr/>
          <p:nvPr/>
        </p:nvCxnSpPr>
        <p:spPr>
          <a:xfrm>
            <a:off x="8606494" y="4407858"/>
            <a:ext cx="300446"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C315357-1B07-423A-8C08-3BD9A5FFDCA0}"/>
              </a:ext>
            </a:extLst>
          </p:cNvPr>
          <p:cNvCxnSpPr/>
          <p:nvPr/>
        </p:nvCxnSpPr>
        <p:spPr>
          <a:xfrm>
            <a:off x="9738608" y="4899892"/>
            <a:ext cx="300446"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49D4441-B790-4AA4-B784-5CE82D8277FA}"/>
              </a:ext>
            </a:extLst>
          </p:cNvPr>
          <p:cNvCxnSpPr/>
          <p:nvPr/>
        </p:nvCxnSpPr>
        <p:spPr>
          <a:xfrm>
            <a:off x="8933066" y="4407858"/>
            <a:ext cx="30044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C7814F3-B657-4DBC-81D1-94A5D74AE35F}"/>
              </a:ext>
            </a:extLst>
          </p:cNvPr>
          <p:cNvCxnSpPr/>
          <p:nvPr/>
        </p:nvCxnSpPr>
        <p:spPr>
          <a:xfrm>
            <a:off x="10065180" y="4901213"/>
            <a:ext cx="30044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81ED2EA-EE64-42E9-A33D-A8E97D9608FC}"/>
              </a:ext>
            </a:extLst>
          </p:cNvPr>
          <p:cNvCxnSpPr>
            <a:cxnSpLocks/>
          </p:cNvCxnSpPr>
          <p:nvPr/>
        </p:nvCxnSpPr>
        <p:spPr>
          <a:xfrm>
            <a:off x="6160224" y="3023297"/>
            <a:ext cx="18489" cy="3153666"/>
          </a:xfrm>
          <a:prstGeom prst="line">
            <a:avLst/>
          </a:prstGeom>
          <a:ln w="571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8CDBD331-3B8E-4F9E-9BC2-5F6AD52B17E8}"/>
              </a:ext>
            </a:extLst>
          </p:cNvPr>
          <p:cNvSpPr>
            <a:spLocks noGrp="1"/>
          </p:cNvSpPr>
          <p:nvPr>
            <p:ph type="ftr" sz="quarter" idx="11"/>
          </p:nvPr>
        </p:nvSpPr>
        <p:spPr/>
        <p:txBody>
          <a:bodyPr/>
          <a:lstStyle/>
          <a:p>
            <a:r>
              <a:rPr lang="pt-BR" dirty="0"/>
              <a:t>Robson Tigre </a:t>
            </a:r>
            <a:endParaRPr lang="en-US" dirty="0"/>
          </a:p>
        </p:txBody>
      </p:sp>
      <p:sp>
        <p:nvSpPr>
          <p:cNvPr id="7" name="Slide Number Placeholder 6">
            <a:extLst>
              <a:ext uri="{FF2B5EF4-FFF2-40B4-BE49-F238E27FC236}">
                <a16:creationId xmlns:a16="http://schemas.microsoft.com/office/drawing/2014/main" id="{A144D60F-3D92-4BF8-BE76-CCB3AE7E9D3B}"/>
              </a:ext>
            </a:extLst>
          </p:cNvPr>
          <p:cNvSpPr>
            <a:spLocks noGrp="1"/>
          </p:cNvSpPr>
          <p:nvPr>
            <p:ph type="sldNum" sz="quarter" idx="12"/>
          </p:nvPr>
        </p:nvSpPr>
        <p:spPr/>
        <p:txBody>
          <a:bodyPr/>
          <a:lstStyle/>
          <a:p>
            <a:fld id="{AF67EEE8-F201-4410-BA13-233EFB93B646}" type="slidenum">
              <a:rPr lang="pt-BR" smtClean="0"/>
              <a:t>5</a:t>
            </a:fld>
            <a:endParaRPr lang="pt-BR"/>
          </a:p>
        </p:txBody>
      </p:sp>
    </p:spTree>
    <p:extLst>
      <p:ext uri="{BB962C8B-B14F-4D97-AF65-F5344CB8AC3E}">
        <p14:creationId xmlns:p14="http://schemas.microsoft.com/office/powerpoint/2010/main" val="33418681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342034C2-D917-4149-9EB1-730596DAFB5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829203" y="1825625"/>
            <a:ext cx="4533593" cy="4351338"/>
          </a:xfrm>
        </p:spPr>
      </p:pic>
      <p:sp>
        <p:nvSpPr>
          <p:cNvPr id="6" name="Title 1">
            <a:extLst>
              <a:ext uri="{FF2B5EF4-FFF2-40B4-BE49-F238E27FC236}">
                <a16:creationId xmlns:a16="http://schemas.microsoft.com/office/drawing/2014/main" id="{681C8275-FFAD-45B3-AC3C-4C630631714F}"/>
              </a:ext>
            </a:extLst>
          </p:cNvPr>
          <p:cNvSpPr>
            <a:spLocks noGrp="1"/>
          </p:cNvSpPr>
          <p:nvPr>
            <p:ph type="title"/>
          </p:nvPr>
        </p:nvSpPr>
        <p:spPr>
          <a:xfrm>
            <a:off x="838200" y="365125"/>
            <a:ext cx="10515600" cy="1325563"/>
          </a:xfrm>
        </p:spPr>
        <p:txBody>
          <a:bodyPr>
            <a:normAutofit/>
          </a:bodyPr>
          <a:lstStyle/>
          <a:p>
            <a:r>
              <a:rPr lang="pt-BR" b="1" noProof="0" dirty="0"/>
              <a:t>De volta a</a:t>
            </a:r>
            <a:r>
              <a:rPr lang="pt-BR" b="1" i="1" noProof="0" dirty="0"/>
              <a:t> Matching Pennies</a:t>
            </a:r>
            <a:br>
              <a:rPr lang="pt-BR" b="1" i="1" noProof="0" dirty="0"/>
            </a:br>
            <a:r>
              <a:rPr lang="pt-BR" sz="2400" b="1" i="1" dirty="0"/>
              <a:t>Correspondência de melhor resposta do jogador 2</a:t>
            </a:r>
            <a:endParaRPr lang="pt-BR" sz="2400" b="1" noProof="0" dirty="0"/>
          </a:p>
        </p:txBody>
      </p:sp>
      <p:sp>
        <p:nvSpPr>
          <p:cNvPr id="2" name="Footer Placeholder 1">
            <a:extLst>
              <a:ext uri="{FF2B5EF4-FFF2-40B4-BE49-F238E27FC236}">
                <a16:creationId xmlns:a16="http://schemas.microsoft.com/office/drawing/2014/main" id="{296CD39C-D80E-48FF-B98E-F0B8729C6006}"/>
              </a:ext>
            </a:extLst>
          </p:cNvPr>
          <p:cNvSpPr>
            <a:spLocks noGrp="1"/>
          </p:cNvSpPr>
          <p:nvPr>
            <p:ph type="ftr" sz="quarter" idx="11"/>
          </p:nvPr>
        </p:nvSpPr>
        <p:spPr/>
        <p:txBody>
          <a:bodyPr/>
          <a:lstStyle/>
          <a:p>
            <a:r>
              <a:rPr lang="pt-BR" dirty="0"/>
              <a:t>Robson Tigre </a:t>
            </a:r>
            <a:endParaRPr lang="en-US" dirty="0"/>
          </a:p>
        </p:txBody>
      </p:sp>
      <p:sp>
        <p:nvSpPr>
          <p:cNvPr id="3" name="Slide Number Placeholder 2">
            <a:extLst>
              <a:ext uri="{FF2B5EF4-FFF2-40B4-BE49-F238E27FC236}">
                <a16:creationId xmlns:a16="http://schemas.microsoft.com/office/drawing/2014/main" id="{23EFD732-51F2-41CC-A5C6-66749FC42ACD}"/>
              </a:ext>
            </a:extLst>
          </p:cNvPr>
          <p:cNvSpPr>
            <a:spLocks noGrp="1"/>
          </p:cNvSpPr>
          <p:nvPr>
            <p:ph type="sldNum" sz="quarter" idx="12"/>
          </p:nvPr>
        </p:nvSpPr>
        <p:spPr/>
        <p:txBody>
          <a:bodyPr/>
          <a:lstStyle/>
          <a:p>
            <a:fld id="{AF67EEE8-F201-4410-BA13-233EFB93B646}" type="slidenum">
              <a:rPr lang="pt-BR" smtClean="0"/>
              <a:t>50</a:t>
            </a:fld>
            <a:endParaRPr lang="pt-BR"/>
          </a:p>
        </p:txBody>
      </p:sp>
      <p:cxnSp>
        <p:nvCxnSpPr>
          <p:cNvPr id="7" name="Straight Arrow Connector 6">
            <a:extLst>
              <a:ext uri="{FF2B5EF4-FFF2-40B4-BE49-F238E27FC236}">
                <a16:creationId xmlns:a16="http://schemas.microsoft.com/office/drawing/2014/main" id="{77D1DD33-1E2B-404C-8207-E8636D6CE774}"/>
              </a:ext>
            </a:extLst>
          </p:cNvPr>
          <p:cNvCxnSpPr>
            <a:cxnSpLocks/>
          </p:cNvCxnSpPr>
          <p:nvPr/>
        </p:nvCxnSpPr>
        <p:spPr>
          <a:xfrm>
            <a:off x="4318577" y="2087560"/>
            <a:ext cx="321259"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3951871-7656-499A-A506-4C6BCF052F1A}"/>
              </a:ext>
            </a:extLst>
          </p:cNvPr>
          <p:cNvSpPr txBox="1"/>
          <p:nvPr/>
        </p:nvSpPr>
        <p:spPr>
          <a:xfrm>
            <a:off x="2214903" y="1810561"/>
            <a:ext cx="2103674" cy="553998"/>
          </a:xfrm>
          <a:prstGeom prst="rect">
            <a:avLst/>
          </a:prstGeom>
          <a:noFill/>
        </p:spPr>
        <p:txBody>
          <a:bodyPr wrap="square" rtlCol="0">
            <a:spAutoFit/>
          </a:bodyPr>
          <a:lstStyle/>
          <a:p>
            <a:pPr algn="just"/>
            <a:r>
              <a:rPr lang="pt-BR" sz="1500" b="1" dirty="0"/>
              <a:t>Probabilidade atribuída </a:t>
            </a:r>
          </a:p>
          <a:p>
            <a:pPr algn="just"/>
            <a:r>
              <a:rPr lang="pt-BR" sz="1500" b="1" dirty="0"/>
              <a:t>a Heads pelo </a:t>
            </a:r>
            <a:r>
              <a:rPr lang="pt-BR" sz="1500" b="1" dirty="0">
                <a:solidFill>
                  <a:srgbClr val="2778CA"/>
                </a:solidFill>
              </a:rPr>
              <a:t>jogador 1</a:t>
            </a:r>
          </a:p>
        </p:txBody>
      </p:sp>
      <p:cxnSp>
        <p:nvCxnSpPr>
          <p:cNvPr id="9" name="Straight Arrow Connector 8">
            <a:extLst>
              <a:ext uri="{FF2B5EF4-FFF2-40B4-BE49-F238E27FC236}">
                <a16:creationId xmlns:a16="http://schemas.microsoft.com/office/drawing/2014/main" id="{03FB53DE-0270-4607-AFA1-503217291A6A}"/>
              </a:ext>
            </a:extLst>
          </p:cNvPr>
          <p:cNvCxnSpPr>
            <a:cxnSpLocks/>
          </p:cNvCxnSpPr>
          <p:nvPr/>
        </p:nvCxnSpPr>
        <p:spPr>
          <a:xfrm flipH="1">
            <a:off x="8364700" y="4850156"/>
            <a:ext cx="405927"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61D83F3-0742-48EB-B9A9-48D807CF0EDF}"/>
              </a:ext>
            </a:extLst>
          </p:cNvPr>
          <p:cNvSpPr txBox="1"/>
          <p:nvPr/>
        </p:nvSpPr>
        <p:spPr>
          <a:xfrm>
            <a:off x="8854163" y="4589377"/>
            <a:ext cx="2103674" cy="553998"/>
          </a:xfrm>
          <a:prstGeom prst="rect">
            <a:avLst/>
          </a:prstGeom>
          <a:noFill/>
        </p:spPr>
        <p:txBody>
          <a:bodyPr wrap="square" rtlCol="0">
            <a:spAutoFit/>
          </a:bodyPr>
          <a:lstStyle/>
          <a:p>
            <a:pPr algn="just"/>
            <a:r>
              <a:rPr lang="pt-BR" sz="1500" b="1" dirty="0"/>
              <a:t>Probabilidade atribuída </a:t>
            </a:r>
          </a:p>
          <a:p>
            <a:pPr algn="just"/>
            <a:r>
              <a:rPr lang="pt-BR" sz="1500" b="1" dirty="0"/>
              <a:t>a Heads pelo </a:t>
            </a:r>
            <a:r>
              <a:rPr lang="pt-BR" sz="1500" b="1" dirty="0">
                <a:solidFill>
                  <a:srgbClr val="C00000"/>
                </a:solidFill>
              </a:rPr>
              <a:t>jogador 2</a:t>
            </a:r>
          </a:p>
        </p:txBody>
      </p:sp>
    </p:spTree>
    <p:extLst>
      <p:ext uri="{BB962C8B-B14F-4D97-AF65-F5344CB8AC3E}">
        <p14:creationId xmlns:p14="http://schemas.microsoft.com/office/powerpoint/2010/main" val="22117709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81C8275-FFAD-45B3-AC3C-4C630631714F}"/>
              </a:ext>
            </a:extLst>
          </p:cNvPr>
          <p:cNvSpPr>
            <a:spLocks noGrp="1"/>
          </p:cNvSpPr>
          <p:nvPr>
            <p:ph type="title"/>
          </p:nvPr>
        </p:nvSpPr>
        <p:spPr>
          <a:xfrm>
            <a:off x="838200" y="365125"/>
            <a:ext cx="10515600" cy="1325563"/>
          </a:xfrm>
        </p:spPr>
        <p:txBody>
          <a:bodyPr>
            <a:normAutofit/>
          </a:bodyPr>
          <a:lstStyle/>
          <a:p>
            <a:r>
              <a:rPr lang="pt-BR" b="1" noProof="0" dirty="0"/>
              <a:t>De volta a</a:t>
            </a:r>
            <a:r>
              <a:rPr lang="pt-BR" b="1" i="1" noProof="0" dirty="0"/>
              <a:t> Matching Pennies</a:t>
            </a:r>
            <a:br>
              <a:rPr lang="pt-BR" b="1" i="1" noProof="0" dirty="0"/>
            </a:br>
            <a:r>
              <a:rPr lang="pt-BR" sz="2200" b="1" i="1" noProof="0" dirty="0"/>
              <a:t>Combinação das </a:t>
            </a:r>
            <a:r>
              <a:rPr lang="pt-BR" sz="2400" b="1" i="1" dirty="0"/>
              <a:t>correspondência de melhor resposta dos jogadores 1 e 2</a:t>
            </a:r>
            <a:endParaRPr lang="pt-BR" sz="2400" b="1" noProof="0" dirty="0"/>
          </a:p>
        </p:txBody>
      </p:sp>
      <p:pic>
        <p:nvPicPr>
          <p:cNvPr id="7" name="Content Placeholder 6" descr="A screenshot of a cell phone&#10;&#10;Description automatically generated">
            <a:extLst>
              <a:ext uri="{FF2B5EF4-FFF2-40B4-BE49-F238E27FC236}">
                <a16:creationId xmlns:a16="http://schemas.microsoft.com/office/drawing/2014/main" id="{AAADD82C-A72F-48BD-8931-01092F6CE2E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801709" y="1915516"/>
            <a:ext cx="4588581" cy="4281098"/>
          </a:xfrm>
        </p:spPr>
      </p:pic>
      <p:sp>
        <p:nvSpPr>
          <p:cNvPr id="2" name="Footer Placeholder 1">
            <a:extLst>
              <a:ext uri="{FF2B5EF4-FFF2-40B4-BE49-F238E27FC236}">
                <a16:creationId xmlns:a16="http://schemas.microsoft.com/office/drawing/2014/main" id="{C227A5DF-8FBF-461B-B674-C272B17B7B0C}"/>
              </a:ext>
            </a:extLst>
          </p:cNvPr>
          <p:cNvSpPr>
            <a:spLocks noGrp="1"/>
          </p:cNvSpPr>
          <p:nvPr>
            <p:ph type="ftr" sz="quarter" idx="11"/>
          </p:nvPr>
        </p:nvSpPr>
        <p:spPr/>
        <p:txBody>
          <a:bodyPr/>
          <a:lstStyle/>
          <a:p>
            <a:r>
              <a:rPr lang="pt-BR" dirty="0"/>
              <a:t>Robson Tigre </a:t>
            </a:r>
            <a:endParaRPr lang="en-US" dirty="0"/>
          </a:p>
        </p:txBody>
      </p:sp>
      <p:sp>
        <p:nvSpPr>
          <p:cNvPr id="3" name="Slide Number Placeholder 2">
            <a:extLst>
              <a:ext uri="{FF2B5EF4-FFF2-40B4-BE49-F238E27FC236}">
                <a16:creationId xmlns:a16="http://schemas.microsoft.com/office/drawing/2014/main" id="{725877E9-37B5-426A-942B-7D388DB87F2E}"/>
              </a:ext>
            </a:extLst>
          </p:cNvPr>
          <p:cNvSpPr>
            <a:spLocks noGrp="1"/>
          </p:cNvSpPr>
          <p:nvPr>
            <p:ph type="sldNum" sz="quarter" idx="12"/>
          </p:nvPr>
        </p:nvSpPr>
        <p:spPr/>
        <p:txBody>
          <a:bodyPr/>
          <a:lstStyle/>
          <a:p>
            <a:fld id="{AF67EEE8-F201-4410-BA13-233EFB93B646}" type="slidenum">
              <a:rPr lang="pt-BR" smtClean="0"/>
              <a:t>51</a:t>
            </a:fld>
            <a:endParaRPr lang="pt-BR"/>
          </a:p>
        </p:txBody>
      </p:sp>
    </p:spTree>
    <p:extLst>
      <p:ext uri="{BB962C8B-B14F-4D97-AF65-F5344CB8AC3E}">
        <p14:creationId xmlns:p14="http://schemas.microsoft.com/office/powerpoint/2010/main" val="335025522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81C8275-FFAD-45B3-AC3C-4C630631714F}"/>
              </a:ext>
            </a:extLst>
          </p:cNvPr>
          <p:cNvSpPr>
            <a:spLocks noGrp="1"/>
          </p:cNvSpPr>
          <p:nvPr>
            <p:ph type="title"/>
          </p:nvPr>
        </p:nvSpPr>
        <p:spPr>
          <a:xfrm>
            <a:off x="838200" y="365125"/>
            <a:ext cx="10515600" cy="1325563"/>
          </a:xfrm>
        </p:spPr>
        <p:txBody>
          <a:bodyPr>
            <a:normAutofit/>
          </a:bodyPr>
          <a:lstStyle/>
          <a:p>
            <a:r>
              <a:rPr lang="pt-BR" b="1" noProof="0" dirty="0"/>
              <a:t>De volta a</a:t>
            </a:r>
            <a:r>
              <a:rPr lang="pt-BR" b="1" i="1" noProof="0" dirty="0"/>
              <a:t> Matching Pennies</a:t>
            </a:r>
            <a:br>
              <a:rPr lang="pt-BR" b="1" i="1" noProof="0" dirty="0"/>
            </a:br>
            <a:r>
              <a:rPr lang="pt-BR" sz="2200" b="1" i="1" dirty="0"/>
              <a:t>Combinação das </a:t>
            </a:r>
            <a:r>
              <a:rPr lang="pt-BR" sz="2400" b="1" i="1" dirty="0"/>
              <a:t>correspondência de melhor resposta dos jogadores 1 e 2</a:t>
            </a:r>
            <a:endParaRPr lang="pt-BR" sz="2400" b="1" noProof="0" dirty="0"/>
          </a:p>
        </p:txBody>
      </p:sp>
      <p:pic>
        <p:nvPicPr>
          <p:cNvPr id="7" name="Content Placeholder 6" descr="A screenshot of a cell phone&#10;&#10;Description automatically generated">
            <a:extLst>
              <a:ext uri="{FF2B5EF4-FFF2-40B4-BE49-F238E27FC236}">
                <a16:creationId xmlns:a16="http://schemas.microsoft.com/office/drawing/2014/main" id="{AAADD82C-A72F-48BD-8931-01092F6CE2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01709" y="1915516"/>
            <a:ext cx="4588581" cy="4281098"/>
          </a:xfrm>
        </p:spPr>
      </p:pic>
      <p:cxnSp>
        <p:nvCxnSpPr>
          <p:cNvPr id="4" name="Straight Arrow Connector 3">
            <a:extLst>
              <a:ext uri="{FF2B5EF4-FFF2-40B4-BE49-F238E27FC236}">
                <a16:creationId xmlns:a16="http://schemas.microsoft.com/office/drawing/2014/main" id="{72556E17-6656-4FAF-8719-A9AEE4D0AE02}"/>
              </a:ext>
            </a:extLst>
          </p:cNvPr>
          <p:cNvCxnSpPr>
            <a:cxnSpLocks/>
          </p:cNvCxnSpPr>
          <p:nvPr/>
        </p:nvCxnSpPr>
        <p:spPr>
          <a:xfrm flipH="1" flipV="1">
            <a:off x="6428510" y="3813610"/>
            <a:ext cx="1801090" cy="48490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E28A15B-FFA9-4E2A-AB86-9E9388DA75BB}"/>
                  </a:ext>
                </a:extLst>
              </p:cNvPr>
              <p:cNvSpPr txBox="1"/>
              <p:nvPr/>
            </p:nvSpPr>
            <p:spPr>
              <a:xfrm>
                <a:off x="8390291" y="3549227"/>
                <a:ext cx="2831892" cy="1752403"/>
              </a:xfrm>
              <a:prstGeom prst="rect">
                <a:avLst/>
              </a:prstGeom>
              <a:noFill/>
            </p:spPr>
            <p:txBody>
              <a:bodyPr wrap="square" rtlCol="0">
                <a:spAutoFit/>
              </a:bodyPr>
              <a:lstStyle/>
              <a:p>
                <a:pPr algn="just"/>
                <a:r>
                  <a:rPr lang="pt-BR" dirty="0"/>
                  <a:t>Equilíbrio em estratégias mistas de </a:t>
                </a:r>
                <a:r>
                  <a:rPr lang="pt-BR" i="1" dirty="0"/>
                  <a:t>Matching Pennies. </a:t>
                </a:r>
                <a:r>
                  <a:rPr lang="pt-BR" dirty="0"/>
                  <a:t>Se o jogador </a:t>
                </a:r>
                <a14:m>
                  <m:oMath xmlns:m="http://schemas.openxmlformats.org/officeDocument/2006/math">
                    <m:r>
                      <a:rPr lang="pt-BR" i="1" dirty="0" smtClean="0">
                        <a:latin typeface="Cambria Math" panose="02040503050406030204" pitchFamily="18" charset="0"/>
                      </a:rPr>
                      <m:t>𝑖</m:t>
                    </m:r>
                  </m:oMath>
                </a14:m>
                <a:r>
                  <a:rPr lang="pt-BR" dirty="0"/>
                  <a:t> joga </a:t>
                </a:r>
                <a14:m>
                  <m:oMath xmlns:m="http://schemas.openxmlformats.org/officeDocument/2006/math">
                    <m:d>
                      <m:dPr>
                        <m:ctrlPr>
                          <a:rPr lang="pt-BR" b="0" i="1" dirty="0" smtClean="0">
                            <a:latin typeface="Cambria Math" panose="02040503050406030204" pitchFamily="18" charset="0"/>
                          </a:rPr>
                        </m:ctrlPr>
                      </m:dPr>
                      <m:e>
                        <m:f>
                          <m:fPr>
                            <m:ctrlPr>
                              <a:rPr lang="en-US" b="0" i="1" dirty="0" smtClean="0">
                                <a:latin typeface="Cambria Math" panose="02040503050406030204" pitchFamily="18" charset="0"/>
                              </a:rPr>
                            </m:ctrlPr>
                          </m:fPr>
                          <m:num>
                            <m:r>
                              <a:rPr lang="pt-BR" b="0" i="1" dirty="0" smtClean="0">
                                <a:latin typeface="Cambria Math" panose="02040503050406030204" pitchFamily="18" charset="0"/>
                              </a:rPr>
                              <m:t>1</m:t>
                            </m:r>
                          </m:num>
                          <m:den>
                            <m:r>
                              <a:rPr lang="en-US" b="0" i="1" dirty="0" smtClean="0">
                                <a:latin typeface="Cambria Math" panose="02040503050406030204" pitchFamily="18" charset="0"/>
                              </a:rPr>
                              <m:t>2</m:t>
                            </m:r>
                          </m:den>
                        </m:f>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1</m:t>
                            </m:r>
                          </m:num>
                          <m:den>
                            <m:r>
                              <a:rPr lang="en-US" b="0" i="1" dirty="0" smtClean="0">
                                <a:latin typeface="Cambria Math" panose="02040503050406030204" pitchFamily="18" charset="0"/>
                              </a:rPr>
                              <m:t>2</m:t>
                            </m:r>
                          </m:den>
                        </m:f>
                      </m:e>
                    </m:d>
                  </m:oMath>
                </a14:m>
                <a:r>
                  <a:rPr lang="pt-BR" dirty="0"/>
                  <a:t>, a melhor resposta do jogador </a:t>
                </a:r>
                <a14:m>
                  <m:oMath xmlns:m="http://schemas.openxmlformats.org/officeDocument/2006/math">
                    <m:r>
                      <a:rPr lang="en-US" b="0" i="1" smtClean="0">
                        <a:latin typeface="Cambria Math" panose="02040503050406030204" pitchFamily="18" charset="0"/>
                      </a:rPr>
                      <m:t>𝑗</m:t>
                    </m:r>
                  </m:oMath>
                </a14:m>
                <a:r>
                  <a:rPr lang="pt-BR" dirty="0"/>
                  <a:t> é jogar </a:t>
                </a:r>
                <a14:m>
                  <m:oMath xmlns:m="http://schemas.openxmlformats.org/officeDocument/2006/math">
                    <m:d>
                      <m:dPr>
                        <m:ctrlPr>
                          <a:rPr lang="pt-BR" b="0" i="1" dirty="0" smtClean="0">
                            <a:latin typeface="Cambria Math" panose="02040503050406030204" pitchFamily="18" charset="0"/>
                          </a:rPr>
                        </m:ctrlPr>
                      </m:dPr>
                      <m:e>
                        <m:f>
                          <m:fPr>
                            <m:ctrlPr>
                              <a:rPr lang="en-US" b="0" i="1" dirty="0" smtClean="0">
                                <a:latin typeface="Cambria Math" panose="02040503050406030204" pitchFamily="18" charset="0"/>
                              </a:rPr>
                            </m:ctrlPr>
                          </m:fPr>
                          <m:num>
                            <m:r>
                              <a:rPr lang="pt-BR" b="0" i="1" dirty="0" smtClean="0">
                                <a:latin typeface="Cambria Math" panose="02040503050406030204" pitchFamily="18" charset="0"/>
                              </a:rPr>
                              <m:t>1</m:t>
                            </m:r>
                          </m:num>
                          <m:den>
                            <m:r>
                              <a:rPr lang="en-US" b="0" i="1" dirty="0" smtClean="0">
                                <a:latin typeface="Cambria Math" panose="02040503050406030204" pitchFamily="18" charset="0"/>
                              </a:rPr>
                              <m:t>2</m:t>
                            </m:r>
                          </m:den>
                        </m:f>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1</m:t>
                            </m:r>
                          </m:num>
                          <m:den>
                            <m:r>
                              <a:rPr lang="en-US" b="0" i="1" dirty="0" smtClean="0">
                                <a:latin typeface="Cambria Math" panose="02040503050406030204" pitchFamily="18" charset="0"/>
                              </a:rPr>
                              <m:t>2</m:t>
                            </m:r>
                          </m:den>
                        </m:f>
                      </m:e>
                    </m:d>
                  </m:oMath>
                </a14:m>
                <a:endParaRPr lang="pt-BR" dirty="0"/>
              </a:p>
            </p:txBody>
          </p:sp>
        </mc:Choice>
        <mc:Fallback xmlns="">
          <p:sp>
            <p:nvSpPr>
              <p:cNvPr id="5" name="TextBox 4">
                <a:extLst>
                  <a:ext uri="{FF2B5EF4-FFF2-40B4-BE49-F238E27FC236}">
                    <a16:creationId xmlns:a16="http://schemas.microsoft.com/office/drawing/2014/main" id="{AE28A15B-FFA9-4E2A-AB86-9E9388DA75BB}"/>
                  </a:ext>
                </a:extLst>
              </p:cNvPr>
              <p:cNvSpPr txBox="1">
                <a:spLocks noRot="1" noChangeAspect="1" noMove="1" noResize="1" noEditPoints="1" noAdjustHandles="1" noChangeArrowheads="1" noChangeShapeType="1" noTextEdit="1"/>
              </p:cNvSpPr>
              <p:nvPr/>
            </p:nvSpPr>
            <p:spPr>
              <a:xfrm>
                <a:off x="8390291" y="3549227"/>
                <a:ext cx="2831892" cy="1752403"/>
              </a:xfrm>
              <a:prstGeom prst="rect">
                <a:avLst/>
              </a:prstGeom>
              <a:blipFill>
                <a:blip r:embed="rId3"/>
                <a:stretch>
                  <a:fillRect l="-1720" t="-1736" r="-1720" b="-694"/>
                </a:stretch>
              </a:blipFill>
            </p:spPr>
            <p:txBody>
              <a:bodyPr/>
              <a:lstStyle/>
              <a:p>
                <a:r>
                  <a:rPr lang="pt-BR">
                    <a:noFill/>
                  </a:rPr>
                  <a:t> </a:t>
                </a:r>
              </a:p>
            </p:txBody>
          </p:sp>
        </mc:Fallback>
      </mc:AlternateContent>
      <p:sp>
        <p:nvSpPr>
          <p:cNvPr id="2" name="Footer Placeholder 1">
            <a:extLst>
              <a:ext uri="{FF2B5EF4-FFF2-40B4-BE49-F238E27FC236}">
                <a16:creationId xmlns:a16="http://schemas.microsoft.com/office/drawing/2014/main" id="{8840A055-BBFE-4F6E-9507-AED0C0776410}"/>
              </a:ext>
            </a:extLst>
          </p:cNvPr>
          <p:cNvSpPr>
            <a:spLocks noGrp="1"/>
          </p:cNvSpPr>
          <p:nvPr>
            <p:ph type="ftr" sz="quarter" idx="11"/>
          </p:nvPr>
        </p:nvSpPr>
        <p:spPr/>
        <p:txBody>
          <a:bodyPr/>
          <a:lstStyle/>
          <a:p>
            <a:r>
              <a:rPr lang="pt-BR" dirty="0"/>
              <a:t>Robson Tigre </a:t>
            </a:r>
            <a:endParaRPr lang="en-US" dirty="0"/>
          </a:p>
        </p:txBody>
      </p:sp>
      <p:sp>
        <p:nvSpPr>
          <p:cNvPr id="3" name="Slide Number Placeholder 2">
            <a:extLst>
              <a:ext uri="{FF2B5EF4-FFF2-40B4-BE49-F238E27FC236}">
                <a16:creationId xmlns:a16="http://schemas.microsoft.com/office/drawing/2014/main" id="{CD52D3E5-F59B-4BEC-A7AA-C2D597A00F06}"/>
              </a:ext>
            </a:extLst>
          </p:cNvPr>
          <p:cNvSpPr>
            <a:spLocks noGrp="1"/>
          </p:cNvSpPr>
          <p:nvPr>
            <p:ph type="sldNum" sz="quarter" idx="12"/>
          </p:nvPr>
        </p:nvSpPr>
        <p:spPr/>
        <p:txBody>
          <a:bodyPr/>
          <a:lstStyle/>
          <a:p>
            <a:fld id="{AF67EEE8-F201-4410-BA13-233EFB93B646}" type="slidenum">
              <a:rPr lang="pt-BR" smtClean="0"/>
              <a:t>52</a:t>
            </a:fld>
            <a:endParaRPr lang="pt-BR"/>
          </a:p>
        </p:txBody>
      </p:sp>
    </p:spTree>
    <p:extLst>
      <p:ext uri="{BB962C8B-B14F-4D97-AF65-F5344CB8AC3E}">
        <p14:creationId xmlns:p14="http://schemas.microsoft.com/office/powerpoint/2010/main" val="22698713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DE39A-A0B9-4B17-A88C-BF5A2951B32A}"/>
              </a:ext>
            </a:extLst>
          </p:cNvPr>
          <p:cNvSpPr>
            <a:spLocks noGrp="1"/>
          </p:cNvSpPr>
          <p:nvPr>
            <p:ph type="title"/>
          </p:nvPr>
        </p:nvSpPr>
        <p:spPr/>
        <p:txBody>
          <a:bodyPr/>
          <a:lstStyle/>
          <a:p>
            <a:r>
              <a:rPr lang="pt-BR" b="1" dirty="0"/>
              <a:t>Batalha dos sexos</a:t>
            </a:r>
          </a:p>
        </p:txBody>
      </p:sp>
      <p:pic>
        <p:nvPicPr>
          <p:cNvPr id="4" name="Content Placeholder 3" descr="A screenshot of a cell phone&#10;&#10;Description automatically generated">
            <a:extLst>
              <a:ext uri="{FF2B5EF4-FFF2-40B4-BE49-F238E27FC236}">
                <a16:creationId xmlns:a16="http://schemas.microsoft.com/office/drawing/2014/main" id="{0E90CF27-C625-42B1-A8BA-2CD641A64C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00274" y="2271132"/>
            <a:ext cx="6191452" cy="3396155"/>
          </a:xfrm>
          <a:prstGeom prst="rect">
            <a:avLst/>
          </a:prstGeom>
        </p:spPr>
      </p:pic>
      <p:sp>
        <p:nvSpPr>
          <p:cNvPr id="3" name="Footer Placeholder 2">
            <a:extLst>
              <a:ext uri="{FF2B5EF4-FFF2-40B4-BE49-F238E27FC236}">
                <a16:creationId xmlns:a16="http://schemas.microsoft.com/office/drawing/2014/main" id="{10902150-18BD-4B02-A986-7A866A73ADE1}"/>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A7520B91-42C7-45A5-9EFD-3D9B3B37F59F}"/>
              </a:ext>
            </a:extLst>
          </p:cNvPr>
          <p:cNvSpPr>
            <a:spLocks noGrp="1"/>
          </p:cNvSpPr>
          <p:nvPr>
            <p:ph type="sldNum" sz="quarter" idx="12"/>
          </p:nvPr>
        </p:nvSpPr>
        <p:spPr/>
        <p:txBody>
          <a:bodyPr/>
          <a:lstStyle/>
          <a:p>
            <a:fld id="{AF67EEE8-F201-4410-BA13-233EFB93B646}" type="slidenum">
              <a:rPr lang="pt-BR" smtClean="0"/>
              <a:t>53</a:t>
            </a:fld>
            <a:endParaRPr lang="pt-BR"/>
          </a:p>
        </p:txBody>
      </p:sp>
    </p:spTree>
    <p:extLst>
      <p:ext uri="{BB962C8B-B14F-4D97-AF65-F5344CB8AC3E}">
        <p14:creationId xmlns:p14="http://schemas.microsoft.com/office/powerpoint/2010/main" val="16512187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DE39A-A0B9-4B17-A88C-BF5A2951B32A}"/>
              </a:ext>
            </a:extLst>
          </p:cNvPr>
          <p:cNvSpPr>
            <a:spLocks noGrp="1"/>
          </p:cNvSpPr>
          <p:nvPr>
            <p:ph type="title"/>
          </p:nvPr>
        </p:nvSpPr>
        <p:spPr/>
        <p:txBody>
          <a:bodyPr/>
          <a:lstStyle/>
          <a:p>
            <a:r>
              <a:rPr lang="pt-BR" b="1" dirty="0"/>
              <a:t>Batalha dos sexos</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B8429125-925E-41EC-BDC1-DF1893BDD1B6}"/>
                  </a:ext>
                </a:extLst>
              </p:cNvPr>
              <p:cNvSpPr>
                <a:spLocks noGrp="1"/>
              </p:cNvSpPr>
              <p:nvPr>
                <p:ph sz="half" idx="1"/>
              </p:nvPr>
            </p:nvSpPr>
            <p:spPr/>
            <p:txBody>
              <a:bodyPr>
                <a:normAutofit fontScale="77500" lnSpcReduction="20000"/>
              </a:bodyPr>
              <a:lstStyle/>
              <a:p>
                <a:pPr algn="just"/>
                <a:r>
                  <a:rPr lang="pt-BR" dirty="0"/>
                  <a:t>A estratégia mista de Pat é </a:t>
                </a:r>
                <a14:m>
                  <m:oMath xmlns:m="http://schemas.openxmlformats.org/officeDocument/2006/math">
                    <m:r>
                      <a:rPr lang="pt-BR" i="1" dirty="0" smtClean="0">
                        <a:latin typeface="Cambria Math" panose="02040503050406030204" pitchFamily="18" charset="0"/>
                      </a:rPr>
                      <m:t>(</m:t>
                    </m:r>
                    <m:r>
                      <a:rPr lang="pt-BR" b="0" i="1" dirty="0" smtClean="0">
                        <a:latin typeface="Cambria Math" panose="02040503050406030204" pitchFamily="18" charset="0"/>
                      </a:rPr>
                      <m:t>𝑞</m:t>
                    </m:r>
                    <m:r>
                      <a:rPr lang="pt-BR" b="0" i="1" dirty="0" smtClean="0">
                        <a:latin typeface="Cambria Math" panose="02040503050406030204" pitchFamily="18" charset="0"/>
                      </a:rPr>
                      <m:t>,1−</m:t>
                    </m:r>
                    <m:r>
                      <a:rPr lang="pt-BR" b="0" i="1" dirty="0" smtClean="0">
                        <a:latin typeface="Cambria Math" panose="02040503050406030204" pitchFamily="18" charset="0"/>
                      </a:rPr>
                      <m:t>𝑞</m:t>
                    </m:r>
                    <m:r>
                      <a:rPr lang="pt-BR" i="1" dirty="0" smtClean="0">
                        <a:latin typeface="Cambria Math" panose="02040503050406030204" pitchFamily="18" charset="0"/>
                      </a:rPr>
                      <m:t>)</m:t>
                    </m:r>
                  </m:oMath>
                </a14:m>
                <a:r>
                  <a:rPr lang="pt-BR" dirty="0"/>
                  <a:t> e a de  Chris é </a:t>
                </a:r>
                <a14:m>
                  <m:oMath xmlns:m="http://schemas.openxmlformats.org/officeDocument/2006/math">
                    <m:r>
                      <a:rPr lang="pt-BR" i="1" dirty="0" smtClean="0">
                        <a:latin typeface="Cambria Math" panose="02040503050406030204" pitchFamily="18" charset="0"/>
                      </a:rPr>
                      <m:t>(</m:t>
                    </m:r>
                    <m:r>
                      <a:rPr lang="pt-BR" b="0" i="1" dirty="0" smtClean="0">
                        <a:latin typeface="Cambria Math" panose="02040503050406030204" pitchFamily="18" charset="0"/>
                      </a:rPr>
                      <m:t>𝑟</m:t>
                    </m:r>
                    <m:r>
                      <a:rPr lang="pt-BR" b="0" i="1" dirty="0" smtClean="0">
                        <a:latin typeface="Cambria Math" panose="02040503050406030204" pitchFamily="18" charset="0"/>
                      </a:rPr>
                      <m:t>, 1−</m:t>
                    </m:r>
                    <m:r>
                      <a:rPr lang="pt-BR" b="0" i="1" dirty="0" smtClean="0">
                        <a:latin typeface="Cambria Math" panose="02040503050406030204" pitchFamily="18" charset="0"/>
                      </a:rPr>
                      <m:t>𝑟</m:t>
                    </m:r>
                    <m:r>
                      <a:rPr lang="pt-BR" i="1" dirty="0" smtClean="0">
                        <a:latin typeface="Cambria Math" panose="02040503050406030204" pitchFamily="18" charset="0"/>
                      </a:rPr>
                      <m:t>)</m:t>
                    </m:r>
                  </m:oMath>
                </a14:m>
                <a:r>
                  <a:rPr lang="pt-BR" dirty="0"/>
                  <a:t>.</a:t>
                </a:r>
              </a:p>
              <a:p>
                <a:pPr algn="just"/>
                <a:endParaRPr lang="pt-BR" dirty="0"/>
              </a:p>
              <a:p>
                <a:pPr algn="just"/>
                <a:r>
                  <a:rPr lang="pt-BR" dirty="0"/>
                  <a:t>O payoff esperado de </a:t>
                </a:r>
                <a:r>
                  <a:rPr lang="pt-BR" i="1" dirty="0"/>
                  <a:t>Chris</a:t>
                </a:r>
                <a:r>
                  <a:rPr lang="pt-BR" dirty="0"/>
                  <a:t> é </a:t>
                </a:r>
                <a14:m>
                  <m:oMath xmlns:m="http://schemas.openxmlformats.org/officeDocument/2006/math">
                    <m:r>
                      <a:rPr lang="pt-BR" i="1" dirty="0" smtClean="0">
                        <a:latin typeface="Cambria Math" panose="02040503050406030204" pitchFamily="18" charset="0"/>
                      </a:rPr>
                      <m:t>𝑞</m:t>
                    </m:r>
                    <m:r>
                      <a:rPr lang="en-US" b="0" i="1" dirty="0" smtClean="0">
                        <a:latin typeface="Cambria Math" panose="02040503050406030204" pitchFamily="18" charset="0"/>
                      </a:rPr>
                      <m:t>⋅2+</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1−</m:t>
                        </m:r>
                        <m:r>
                          <a:rPr lang="en-US" b="0" i="1" dirty="0" smtClean="0">
                            <a:latin typeface="Cambria Math" panose="02040503050406030204" pitchFamily="18" charset="0"/>
                          </a:rPr>
                          <m:t>𝑞</m:t>
                        </m:r>
                      </m:e>
                    </m:d>
                    <m:r>
                      <a:rPr lang="en-US" b="0" i="1" dirty="0" smtClean="0">
                        <a:latin typeface="Cambria Math" panose="02040503050406030204" pitchFamily="18" charset="0"/>
                      </a:rPr>
                      <m:t>⋅0=2</m:t>
                    </m:r>
                    <m:r>
                      <a:rPr lang="en-US" b="0" i="1" dirty="0" smtClean="0">
                        <a:latin typeface="Cambria Math" panose="02040503050406030204" pitchFamily="18" charset="0"/>
                      </a:rPr>
                      <m:t>𝑞</m:t>
                    </m:r>
                  </m:oMath>
                </a14:m>
                <a:r>
                  <a:rPr lang="pt-BR" dirty="0"/>
                  <a:t> de jogar </a:t>
                </a:r>
                <a14:m>
                  <m:oMath xmlns:m="http://schemas.openxmlformats.org/officeDocument/2006/math">
                    <m:r>
                      <a:rPr lang="pt-BR" i="1" dirty="0" smtClean="0">
                        <a:latin typeface="Cambria Math" panose="02040503050406030204" pitchFamily="18" charset="0"/>
                      </a:rPr>
                      <m:t>𝑂𝑝𝑒𝑟𝑎</m:t>
                    </m:r>
                  </m:oMath>
                </a14:m>
                <a:r>
                  <a:rPr lang="pt-BR" dirty="0"/>
                  <a:t> e </a:t>
                </a:r>
                <a14:m>
                  <m:oMath xmlns:m="http://schemas.openxmlformats.org/officeDocument/2006/math">
                    <m:r>
                      <a:rPr lang="en-US" b="0" i="1" smtClean="0">
                        <a:latin typeface="Cambria Math" panose="02040503050406030204" pitchFamily="18" charset="0"/>
                      </a:rPr>
                      <m:t>𝑞</m:t>
                    </m:r>
                    <m:r>
                      <a:rPr lang="en-US" b="0" i="1" smtClean="0">
                        <a:latin typeface="Cambria Math" panose="02040503050406030204" pitchFamily="18" charset="0"/>
                      </a:rPr>
                      <m:t>⋅0+</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𝑞</m:t>
                        </m:r>
                      </m:e>
                    </m:d>
                    <m:r>
                      <a:rPr lang="en-US" b="0" i="1" smtClean="0">
                        <a:latin typeface="Cambria Math" panose="02040503050406030204" pitchFamily="18" charset="0"/>
                      </a:rPr>
                      <m:t>⋅1=1−</m:t>
                    </m:r>
                    <m:r>
                      <a:rPr lang="en-US" b="0" i="1" smtClean="0">
                        <a:latin typeface="Cambria Math" panose="02040503050406030204" pitchFamily="18" charset="0"/>
                      </a:rPr>
                      <m:t>𝑞</m:t>
                    </m:r>
                  </m:oMath>
                </a14:m>
                <a:r>
                  <a:rPr lang="pt-BR" dirty="0"/>
                  <a:t> de jogar </a:t>
                </a:r>
                <a14:m>
                  <m:oMath xmlns:m="http://schemas.openxmlformats.org/officeDocument/2006/math">
                    <m:r>
                      <a:rPr lang="en-US" b="0" i="1" smtClean="0">
                        <a:latin typeface="Cambria Math" panose="02040503050406030204" pitchFamily="18" charset="0"/>
                      </a:rPr>
                      <m:t>𝐹𝑖𝑔h𝑡</m:t>
                    </m:r>
                  </m:oMath>
                </a14:m>
                <a:r>
                  <a:rPr lang="pt-BR" dirty="0"/>
                  <a:t>. </a:t>
                </a:r>
              </a:p>
              <a:p>
                <a:pPr algn="just"/>
                <a:endParaRPr lang="pt-BR" dirty="0"/>
              </a:p>
              <a:p>
                <a:pPr algn="just"/>
                <a:r>
                  <a:rPr lang="pt-BR" dirty="0"/>
                  <a:t>Portanto, se </a:t>
                </a:r>
                <a14:m>
                  <m:oMath xmlns:m="http://schemas.openxmlformats.org/officeDocument/2006/math">
                    <m:r>
                      <a:rPr lang="en-US" b="0" i="1" dirty="0" smtClean="0">
                        <a:latin typeface="Cambria Math" panose="02040503050406030204" pitchFamily="18" charset="0"/>
                      </a:rPr>
                      <m:t>𝑞</m:t>
                    </m:r>
                    <m:r>
                      <a:rPr lang="en-US" b="0" i="1" dirty="0" smtClean="0">
                        <a:latin typeface="Cambria Math" panose="02040503050406030204" pitchFamily="18" charset="0"/>
                      </a:rPr>
                      <m:t>&gt;1/3</m:t>
                    </m:r>
                  </m:oMath>
                </a14:m>
                <a:r>
                  <a:rPr lang="pt-BR" dirty="0"/>
                  <a:t> (i.e., </a:t>
                </a:r>
                <a14:m>
                  <m:oMath xmlns:m="http://schemas.openxmlformats.org/officeDocument/2006/math">
                    <m:r>
                      <a:rPr lang="en-US" b="0" i="1" dirty="0" smtClean="0">
                        <a:latin typeface="Cambria Math" panose="02040503050406030204" pitchFamily="18" charset="0"/>
                      </a:rPr>
                      <m:t>2</m:t>
                    </m:r>
                    <m:r>
                      <a:rPr lang="en-US" b="0" i="1" dirty="0" smtClean="0">
                        <a:latin typeface="Cambria Math" panose="02040503050406030204" pitchFamily="18" charset="0"/>
                      </a:rPr>
                      <m:t>𝑞</m:t>
                    </m:r>
                    <m:r>
                      <a:rPr lang="en-US" b="0" i="1" dirty="0" smtClean="0">
                        <a:latin typeface="Cambria Math" panose="02040503050406030204" pitchFamily="18" charset="0"/>
                      </a:rPr>
                      <m:t>&gt;1−</m:t>
                    </m:r>
                    <m:r>
                      <a:rPr lang="en-US" b="0" i="1" dirty="0" smtClean="0">
                        <a:latin typeface="Cambria Math" panose="02040503050406030204" pitchFamily="18" charset="0"/>
                      </a:rPr>
                      <m:t>𝑞</m:t>
                    </m:r>
                  </m:oMath>
                </a14:m>
                <a:r>
                  <a:rPr lang="pt-BR" dirty="0"/>
                  <a:t>) , a melhor resposta de </a:t>
                </a:r>
                <a:r>
                  <a:rPr lang="pt-BR" i="1" dirty="0"/>
                  <a:t>Chris</a:t>
                </a:r>
                <a:r>
                  <a:rPr lang="pt-BR" dirty="0"/>
                  <a:t> é </a:t>
                </a:r>
                <a14:m>
                  <m:oMath xmlns:m="http://schemas.openxmlformats.org/officeDocument/2006/math">
                    <m:r>
                      <a:rPr lang="pt-BR" b="0" i="1" smtClean="0">
                        <a:latin typeface="Cambria Math" panose="02040503050406030204" pitchFamily="18" charset="0"/>
                      </a:rPr>
                      <m:t>𝑂𝑝𝑒𝑟𝑎</m:t>
                    </m:r>
                  </m:oMath>
                </a14:m>
                <a:r>
                  <a:rPr lang="pt-BR" dirty="0"/>
                  <a:t> (i.e., </a:t>
                </a:r>
                <a14:m>
                  <m:oMath xmlns:m="http://schemas.openxmlformats.org/officeDocument/2006/math">
                    <m:r>
                      <a:rPr lang="pt-BR" b="0" i="1" smtClean="0">
                        <a:latin typeface="Cambria Math" panose="02040503050406030204" pitchFamily="18" charset="0"/>
                      </a:rPr>
                      <m:t>𝑟</m:t>
                    </m:r>
                    <m:r>
                      <a:rPr lang="pt-BR" b="0" i="1" smtClean="0">
                        <a:latin typeface="Cambria Math" panose="02040503050406030204" pitchFamily="18" charset="0"/>
                      </a:rPr>
                      <m:t>=1</m:t>
                    </m:r>
                  </m:oMath>
                </a14:m>
                <a:r>
                  <a:rPr lang="pt-BR" dirty="0"/>
                  <a:t>).</a:t>
                </a:r>
              </a:p>
              <a:p>
                <a:pPr algn="just"/>
                <a:endParaRPr lang="pt-BR" dirty="0"/>
              </a:p>
              <a:p>
                <a:pPr algn="just"/>
                <a:r>
                  <a:rPr lang="pt-BR" dirty="0"/>
                  <a:t>Se </a:t>
                </a:r>
                <a14:m>
                  <m:oMath xmlns:m="http://schemas.openxmlformats.org/officeDocument/2006/math">
                    <m:r>
                      <a:rPr lang="en-US" b="0" i="1" dirty="0" smtClean="0">
                        <a:latin typeface="Cambria Math" panose="02040503050406030204" pitchFamily="18" charset="0"/>
                      </a:rPr>
                      <m:t>𝑞</m:t>
                    </m:r>
                    <m:r>
                      <a:rPr lang="pt-BR" b="0" i="1" dirty="0" smtClean="0">
                        <a:latin typeface="Cambria Math" panose="02040503050406030204" pitchFamily="18" charset="0"/>
                      </a:rPr>
                      <m:t>&lt;</m:t>
                    </m:r>
                    <m:r>
                      <a:rPr lang="en-US" b="0" i="1" dirty="0" smtClean="0">
                        <a:latin typeface="Cambria Math" panose="02040503050406030204" pitchFamily="18" charset="0"/>
                      </a:rPr>
                      <m:t>1/3</m:t>
                    </m:r>
                  </m:oMath>
                </a14:m>
                <a:r>
                  <a:rPr lang="pt-BR" dirty="0"/>
                  <a:t> (i.e., </a:t>
                </a:r>
                <a14:m>
                  <m:oMath xmlns:m="http://schemas.openxmlformats.org/officeDocument/2006/math">
                    <m:r>
                      <a:rPr lang="en-US" b="0" i="1" dirty="0" smtClean="0">
                        <a:latin typeface="Cambria Math" panose="02040503050406030204" pitchFamily="18" charset="0"/>
                      </a:rPr>
                      <m:t>2</m:t>
                    </m:r>
                    <m:r>
                      <a:rPr lang="en-US" b="0" i="1" dirty="0" smtClean="0">
                        <a:latin typeface="Cambria Math" panose="02040503050406030204" pitchFamily="18" charset="0"/>
                      </a:rPr>
                      <m:t>𝑞</m:t>
                    </m:r>
                    <m:r>
                      <a:rPr lang="pt-BR" b="0" i="1" dirty="0" smtClean="0">
                        <a:latin typeface="Cambria Math" panose="02040503050406030204" pitchFamily="18" charset="0"/>
                      </a:rPr>
                      <m:t>&lt;</m:t>
                    </m:r>
                    <m:r>
                      <a:rPr lang="en-US" b="0" i="1" dirty="0" smtClean="0">
                        <a:latin typeface="Cambria Math" panose="02040503050406030204" pitchFamily="18" charset="0"/>
                      </a:rPr>
                      <m:t>1−</m:t>
                    </m:r>
                    <m:r>
                      <a:rPr lang="en-US" b="0" i="1" dirty="0" smtClean="0">
                        <a:latin typeface="Cambria Math" panose="02040503050406030204" pitchFamily="18" charset="0"/>
                      </a:rPr>
                      <m:t>𝑞</m:t>
                    </m:r>
                  </m:oMath>
                </a14:m>
                <a:r>
                  <a:rPr lang="pt-BR" dirty="0"/>
                  <a:t>) , a melhor resposta de </a:t>
                </a:r>
                <a:r>
                  <a:rPr lang="pt-BR" i="1" dirty="0"/>
                  <a:t>Chris</a:t>
                </a:r>
                <a:r>
                  <a:rPr lang="pt-BR" dirty="0"/>
                  <a:t> é </a:t>
                </a:r>
                <a14:m>
                  <m:oMath xmlns:m="http://schemas.openxmlformats.org/officeDocument/2006/math">
                    <m:r>
                      <a:rPr lang="pt-BR" b="0" i="1" smtClean="0">
                        <a:latin typeface="Cambria Math" panose="02040503050406030204" pitchFamily="18" charset="0"/>
                      </a:rPr>
                      <m:t>𝐹𝑖𝑔h𝑡</m:t>
                    </m:r>
                  </m:oMath>
                </a14:m>
                <a:r>
                  <a:rPr lang="pt-BR" dirty="0"/>
                  <a:t> (i.e., </a:t>
                </a:r>
                <a14:m>
                  <m:oMath xmlns:m="http://schemas.openxmlformats.org/officeDocument/2006/math">
                    <m:r>
                      <a:rPr lang="pt-BR" b="0" i="1" smtClean="0">
                        <a:latin typeface="Cambria Math" panose="02040503050406030204" pitchFamily="18" charset="0"/>
                      </a:rPr>
                      <m:t>𝑟</m:t>
                    </m:r>
                    <m:r>
                      <a:rPr lang="pt-BR" b="0" i="1" smtClean="0">
                        <a:latin typeface="Cambria Math" panose="02040503050406030204" pitchFamily="18" charset="0"/>
                      </a:rPr>
                      <m:t>=0</m:t>
                    </m:r>
                  </m:oMath>
                </a14:m>
                <a:r>
                  <a:rPr lang="pt-BR" dirty="0"/>
                  <a:t>).</a:t>
                </a:r>
              </a:p>
            </p:txBody>
          </p:sp>
        </mc:Choice>
        <mc:Fallback xmlns="">
          <p:sp>
            <p:nvSpPr>
              <p:cNvPr id="5" name="Content Placeholder 4">
                <a:extLst>
                  <a:ext uri="{FF2B5EF4-FFF2-40B4-BE49-F238E27FC236}">
                    <a16:creationId xmlns:a16="http://schemas.microsoft.com/office/drawing/2014/main" id="{B8429125-925E-41EC-BDC1-DF1893BDD1B6}"/>
                  </a:ext>
                </a:extLst>
              </p:cNvPr>
              <p:cNvSpPr>
                <a:spLocks noGrp="1" noRot="1" noChangeAspect="1" noMove="1" noResize="1" noEditPoints="1" noAdjustHandles="1" noChangeArrowheads="1" noChangeShapeType="1" noTextEdit="1"/>
              </p:cNvSpPr>
              <p:nvPr>
                <p:ph sz="half" idx="1"/>
              </p:nvPr>
            </p:nvSpPr>
            <p:spPr>
              <a:blipFill>
                <a:blip r:embed="rId3"/>
                <a:stretch>
                  <a:fillRect l="-1412" t="-2801" r="-1412"/>
                </a:stretch>
              </a:blipFill>
            </p:spPr>
            <p:txBody>
              <a:bodyPr/>
              <a:lstStyle/>
              <a:p>
                <a:r>
                  <a:rPr lang="pt-BR">
                    <a:noFill/>
                  </a:rPr>
                  <a:t> </a:t>
                </a:r>
              </a:p>
            </p:txBody>
          </p:sp>
        </mc:Fallback>
      </mc:AlternateContent>
      <p:pic>
        <p:nvPicPr>
          <p:cNvPr id="6" name="Content Placeholder 3" descr="A screenshot of a cell phone&#10;&#10;Description automatically generated">
            <a:extLst>
              <a:ext uri="{FF2B5EF4-FFF2-40B4-BE49-F238E27FC236}">
                <a16:creationId xmlns:a16="http://schemas.microsoft.com/office/drawing/2014/main" id="{5042B7C2-A201-4294-B3D8-CED3D55DA00D}"/>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172200" y="2580180"/>
            <a:ext cx="5181600" cy="2842227"/>
          </a:xfrm>
          <a:prstGeom prst="rect">
            <a:avLst/>
          </a:prstGeom>
        </p:spPr>
      </p:pic>
      <p:sp>
        <p:nvSpPr>
          <p:cNvPr id="4" name="Footer Placeholder 3">
            <a:extLst>
              <a:ext uri="{FF2B5EF4-FFF2-40B4-BE49-F238E27FC236}">
                <a16:creationId xmlns:a16="http://schemas.microsoft.com/office/drawing/2014/main" id="{E68092AA-28AB-4A1C-9F10-EB2DAB753F90}"/>
              </a:ext>
            </a:extLst>
          </p:cNvPr>
          <p:cNvSpPr>
            <a:spLocks noGrp="1"/>
          </p:cNvSpPr>
          <p:nvPr>
            <p:ph type="ftr" sz="quarter" idx="11"/>
          </p:nvPr>
        </p:nvSpPr>
        <p:spPr/>
        <p:txBody>
          <a:bodyPr/>
          <a:lstStyle/>
          <a:p>
            <a:r>
              <a:rPr lang="pt-BR" dirty="0"/>
              <a:t>Robson Tigre </a:t>
            </a:r>
            <a:endParaRPr lang="en-US" dirty="0"/>
          </a:p>
        </p:txBody>
      </p:sp>
      <p:sp>
        <p:nvSpPr>
          <p:cNvPr id="7" name="Slide Number Placeholder 6">
            <a:extLst>
              <a:ext uri="{FF2B5EF4-FFF2-40B4-BE49-F238E27FC236}">
                <a16:creationId xmlns:a16="http://schemas.microsoft.com/office/drawing/2014/main" id="{6CBA0C69-8253-4B2D-B68C-7D49D708B3B8}"/>
              </a:ext>
            </a:extLst>
          </p:cNvPr>
          <p:cNvSpPr>
            <a:spLocks noGrp="1"/>
          </p:cNvSpPr>
          <p:nvPr>
            <p:ph type="sldNum" sz="quarter" idx="12"/>
          </p:nvPr>
        </p:nvSpPr>
        <p:spPr/>
        <p:txBody>
          <a:bodyPr/>
          <a:lstStyle/>
          <a:p>
            <a:fld id="{AF67EEE8-F201-4410-BA13-233EFB93B646}" type="slidenum">
              <a:rPr lang="pt-BR" smtClean="0"/>
              <a:t>54</a:t>
            </a:fld>
            <a:endParaRPr lang="pt-BR"/>
          </a:p>
        </p:txBody>
      </p:sp>
    </p:spTree>
    <p:extLst>
      <p:ext uri="{BB962C8B-B14F-4D97-AF65-F5344CB8AC3E}">
        <p14:creationId xmlns:p14="http://schemas.microsoft.com/office/powerpoint/2010/main" val="2721246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019E90E3-2443-46E0-9092-3C21ECEC6DC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595121" y="1690688"/>
            <a:ext cx="5001758" cy="4802187"/>
          </a:xfrm>
        </p:spPr>
      </p:pic>
      <p:sp>
        <p:nvSpPr>
          <p:cNvPr id="6" name="Title 1">
            <a:extLst>
              <a:ext uri="{FF2B5EF4-FFF2-40B4-BE49-F238E27FC236}">
                <a16:creationId xmlns:a16="http://schemas.microsoft.com/office/drawing/2014/main" id="{5FE429FB-FB81-4A61-B52C-9EE9A41015B3}"/>
              </a:ext>
            </a:extLst>
          </p:cNvPr>
          <p:cNvSpPr>
            <a:spLocks noGrp="1"/>
          </p:cNvSpPr>
          <p:nvPr>
            <p:ph type="title"/>
          </p:nvPr>
        </p:nvSpPr>
        <p:spPr>
          <a:xfrm>
            <a:off x="838200" y="365125"/>
            <a:ext cx="10515600" cy="1325563"/>
          </a:xfrm>
        </p:spPr>
        <p:txBody>
          <a:bodyPr/>
          <a:lstStyle/>
          <a:p>
            <a:r>
              <a:rPr lang="pt-BR" b="1" dirty="0"/>
              <a:t>Batalha dos sexos</a:t>
            </a:r>
          </a:p>
        </p:txBody>
      </p:sp>
      <mc:AlternateContent xmlns:mc="http://schemas.openxmlformats.org/markup-compatibility/2006" xmlns:p14="http://schemas.microsoft.com/office/powerpoint/2010/main">
        <mc:Choice Requires="p14">
          <p:contentPart p14:bwMode="auto" r:id="rId4">
            <p14:nvContentPartPr>
              <p14:cNvPr id="25" name="Ink 24">
                <a:extLst>
                  <a:ext uri="{FF2B5EF4-FFF2-40B4-BE49-F238E27FC236}">
                    <a16:creationId xmlns:a16="http://schemas.microsoft.com/office/drawing/2014/main" id="{F6B2F1E8-727F-4940-8895-97F6FEBCAD51}"/>
                  </a:ext>
                </a:extLst>
              </p14:cNvPr>
              <p14:cNvContentPartPr/>
              <p14:nvPr/>
            </p14:nvContentPartPr>
            <p14:xfrm>
              <a:off x="7742055" y="2854970"/>
              <a:ext cx="488880" cy="286200"/>
            </p14:xfrm>
          </p:contentPart>
        </mc:Choice>
        <mc:Fallback xmlns="">
          <p:pic>
            <p:nvPicPr>
              <p:cNvPr id="25" name="Ink 24">
                <a:extLst>
                  <a:ext uri="{FF2B5EF4-FFF2-40B4-BE49-F238E27FC236}">
                    <a16:creationId xmlns:a16="http://schemas.microsoft.com/office/drawing/2014/main" id="{F6B2F1E8-727F-4940-8895-97F6FEBCAD51}"/>
                  </a:ext>
                </a:extLst>
              </p:cNvPr>
              <p:cNvPicPr/>
              <p:nvPr/>
            </p:nvPicPr>
            <p:blipFill>
              <a:blip r:embed="rId5"/>
              <a:stretch>
                <a:fillRect/>
              </a:stretch>
            </p:blipFill>
            <p:spPr>
              <a:xfrm>
                <a:off x="7724415" y="2837330"/>
                <a:ext cx="524520" cy="3218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6" name="Ink 25">
                <a:extLst>
                  <a:ext uri="{FF2B5EF4-FFF2-40B4-BE49-F238E27FC236}">
                    <a16:creationId xmlns:a16="http://schemas.microsoft.com/office/drawing/2014/main" id="{D93F55F0-0441-48C3-B539-1CD983BEFC6E}"/>
                  </a:ext>
                </a:extLst>
              </p14:cNvPr>
              <p14:cNvContentPartPr/>
              <p14:nvPr/>
            </p14:nvContentPartPr>
            <p14:xfrm>
              <a:off x="4782435" y="3204530"/>
              <a:ext cx="399960" cy="246600"/>
            </p14:xfrm>
          </p:contentPart>
        </mc:Choice>
        <mc:Fallback xmlns="">
          <p:pic>
            <p:nvPicPr>
              <p:cNvPr id="26" name="Ink 25">
                <a:extLst>
                  <a:ext uri="{FF2B5EF4-FFF2-40B4-BE49-F238E27FC236}">
                    <a16:creationId xmlns:a16="http://schemas.microsoft.com/office/drawing/2014/main" id="{D93F55F0-0441-48C3-B539-1CD983BEFC6E}"/>
                  </a:ext>
                </a:extLst>
              </p:cNvPr>
              <p:cNvPicPr/>
              <p:nvPr/>
            </p:nvPicPr>
            <p:blipFill>
              <a:blip r:embed="rId7"/>
              <a:stretch>
                <a:fillRect/>
              </a:stretch>
            </p:blipFill>
            <p:spPr>
              <a:xfrm>
                <a:off x="4764795" y="3186890"/>
                <a:ext cx="435600" cy="2822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7" name="Ink 26">
                <a:extLst>
                  <a:ext uri="{FF2B5EF4-FFF2-40B4-BE49-F238E27FC236}">
                    <a16:creationId xmlns:a16="http://schemas.microsoft.com/office/drawing/2014/main" id="{7A4D6096-8689-47EB-BC12-E9CD18483573}"/>
                  </a:ext>
                </a:extLst>
              </p14:cNvPr>
              <p14:cNvContentPartPr/>
              <p14:nvPr/>
            </p14:nvContentPartPr>
            <p14:xfrm>
              <a:off x="5384044" y="3252169"/>
              <a:ext cx="678240" cy="37800"/>
            </p14:xfrm>
          </p:contentPart>
        </mc:Choice>
        <mc:Fallback xmlns="">
          <p:pic>
            <p:nvPicPr>
              <p:cNvPr id="27" name="Ink 26">
                <a:extLst>
                  <a:ext uri="{FF2B5EF4-FFF2-40B4-BE49-F238E27FC236}">
                    <a16:creationId xmlns:a16="http://schemas.microsoft.com/office/drawing/2014/main" id="{7A4D6096-8689-47EB-BC12-E9CD18483573}"/>
                  </a:ext>
                </a:extLst>
              </p:cNvPr>
              <p:cNvPicPr/>
              <p:nvPr/>
            </p:nvPicPr>
            <p:blipFill>
              <a:blip r:embed="rId9"/>
              <a:stretch>
                <a:fillRect/>
              </a:stretch>
            </p:blipFill>
            <p:spPr>
              <a:xfrm>
                <a:off x="5366404" y="3234529"/>
                <a:ext cx="713880" cy="734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8" name="Ink 27">
                <a:extLst>
                  <a:ext uri="{FF2B5EF4-FFF2-40B4-BE49-F238E27FC236}">
                    <a16:creationId xmlns:a16="http://schemas.microsoft.com/office/drawing/2014/main" id="{6CFA0E99-0A4C-4191-904F-0A657DF9836F}"/>
                  </a:ext>
                </a:extLst>
              </p14:cNvPr>
              <p14:cNvContentPartPr/>
              <p14:nvPr/>
            </p14:nvContentPartPr>
            <p14:xfrm>
              <a:off x="5381884" y="3310489"/>
              <a:ext cx="37080" cy="179280"/>
            </p14:xfrm>
          </p:contentPart>
        </mc:Choice>
        <mc:Fallback xmlns="">
          <p:pic>
            <p:nvPicPr>
              <p:cNvPr id="28" name="Ink 27">
                <a:extLst>
                  <a:ext uri="{FF2B5EF4-FFF2-40B4-BE49-F238E27FC236}">
                    <a16:creationId xmlns:a16="http://schemas.microsoft.com/office/drawing/2014/main" id="{6CFA0E99-0A4C-4191-904F-0A657DF9836F}"/>
                  </a:ext>
                </a:extLst>
              </p:cNvPr>
              <p:cNvPicPr/>
              <p:nvPr/>
            </p:nvPicPr>
            <p:blipFill>
              <a:blip r:embed="rId11"/>
              <a:stretch>
                <a:fillRect/>
              </a:stretch>
            </p:blipFill>
            <p:spPr>
              <a:xfrm>
                <a:off x="5364244" y="3292849"/>
                <a:ext cx="72720" cy="214920"/>
              </a:xfrm>
              <a:prstGeom prst="rect">
                <a:avLst/>
              </a:prstGeom>
            </p:spPr>
          </p:pic>
        </mc:Fallback>
      </mc:AlternateContent>
      <p:grpSp>
        <p:nvGrpSpPr>
          <p:cNvPr id="31" name="Group 30">
            <a:extLst>
              <a:ext uri="{FF2B5EF4-FFF2-40B4-BE49-F238E27FC236}">
                <a16:creationId xmlns:a16="http://schemas.microsoft.com/office/drawing/2014/main" id="{49F235C5-628F-4576-8E98-3491B8BBBD42}"/>
              </a:ext>
            </a:extLst>
          </p:cNvPr>
          <p:cNvGrpSpPr/>
          <p:nvPr/>
        </p:nvGrpSpPr>
        <p:grpSpPr>
          <a:xfrm>
            <a:off x="5366044" y="3432529"/>
            <a:ext cx="43920" cy="1124640"/>
            <a:chOff x="5366044" y="3432529"/>
            <a:chExt cx="43920" cy="1124640"/>
          </a:xfrm>
        </p:grpSpPr>
        <mc:AlternateContent xmlns:mc="http://schemas.openxmlformats.org/markup-compatibility/2006" xmlns:p14="http://schemas.microsoft.com/office/powerpoint/2010/main">
          <mc:Choice Requires="p14">
            <p:contentPart p14:bwMode="auto" r:id="rId12">
              <p14:nvContentPartPr>
                <p14:cNvPr id="29" name="Ink 28">
                  <a:extLst>
                    <a:ext uri="{FF2B5EF4-FFF2-40B4-BE49-F238E27FC236}">
                      <a16:creationId xmlns:a16="http://schemas.microsoft.com/office/drawing/2014/main" id="{D9A5B128-786A-46EE-A8BA-517C9CBF0110}"/>
                    </a:ext>
                  </a:extLst>
                </p14:cNvPr>
                <p14:cNvContentPartPr/>
                <p14:nvPr/>
              </p14:nvContentPartPr>
              <p14:xfrm>
                <a:off x="5367124" y="3432529"/>
                <a:ext cx="42840" cy="1124640"/>
              </p14:xfrm>
            </p:contentPart>
          </mc:Choice>
          <mc:Fallback xmlns="">
            <p:pic>
              <p:nvPicPr>
                <p:cNvPr id="29" name="Ink 28">
                  <a:extLst>
                    <a:ext uri="{FF2B5EF4-FFF2-40B4-BE49-F238E27FC236}">
                      <a16:creationId xmlns:a16="http://schemas.microsoft.com/office/drawing/2014/main" id="{D9A5B128-786A-46EE-A8BA-517C9CBF0110}"/>
                    </a:ext>
                  </a:extLst>
                </p:cNvPr>
                <p:cNvPicPr/>
                <p:nvPr/>
              </p:nvPicPr>
              <p:blipFill>
                <a:blip r:embed="rId13"/>
                <a:stretch>
                  <a:fillRect/>
                </a:stretch>
              </p:blipFill>
              <p:spPr>
                <a:xfrm>
                  <a:off x="5349124" y="3414529"/>
                  <a:ext cx="78480" cy="11602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0" name="Ink 29">
                  <a:extLst>
                    <a:ext uri="{FF2B5EF4-FFF2-40B4-BE49-F238E27FC236}">
                      <a16:creationId xmlns:a16="http://schemas.microsoft.com/office/drawing/2014/main" id="{D0F0EE47-FBD9-4C92-BE08-441B12C0608A}"/>
                    </a:ext>
                  </a:extLst>
                </p14:cNvPr>
                <p14:cNvContentPartPr/>
                <p14:nvPr/>
              </p14:nvContentPartPr>
              <p14:xfrm>
                <a:off x="5366044" y="3971809"/>
                <a:ext cx="33480" cy="147240"/>
              </p14:xfrm>
            </p:contentPart>
          </mc:Choice>
          <mc:Fallback xmlns="">
            <p:pic>
              <p:nvPicPr>
                <p:cNvPr id="30" name="Ink 29">
                  <a:extLst>
                    <a:ext uri="{FF2B5EF4-FFF2-40B4-BE49-F238E27FC236}">
                      <a16:creationId xmlns:a16="http://schemas.microsoft.com/office/drawing/2014/main" id="{D0F0EE47-FBD9-4C92-BE08-441B12C0608A}"/>
                    </a:ext>
                  </a:extLst>
                </p:cNvPr>
                <p:cNvPicPr/>
                <p:nvPr/>
              </p:nvPicPr>
              <p:blipFill>
                <a:blip r:embed="rId15"/>
                <a:stretch>
                  <a:fillRect/>
                </a:stretch>
              </p:blipFill>
              <p:spPr>
                <a:xfrm>
                  <a:off x="5348044" y="3954169"/>
                  <a:ext cx="69120" cy="1828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6">
            <p14:nvContentPartPr>
              <p14:cNvPr id="32" name="Ink 31">
                <a:extLst>
                  <a:ext uri="{FF2B5EF4-FFF2-40B4-BE49-F238E27FC236}">
                    <a16:creationId xmlns:a16="http://schemas.microsoft.com/office/drawing/2014/main" id="{AFE722B9-AB3C-4617-8B5E-7BA533833575}"/>
                  </a:ext>
                </a:extLst>
              </p14:cNvPr>
              <p14:cNvContentPartPr/>
              <p14:nvPr/>
            </p14:nvContentPartPr>
            <p14:xfrm>
              <a:off x="5364964" y="4523689"/>
              <a:ext cx="6840" cy="36360"/>
            </p14:xfrm>
          </p:contentPart>
        </mc:Choice>
        <mc:Fallback xmlns="">
          <p:pic>
            <p:nvPicPr>
              <p:cNvPr id="32" name="Ink 31">
                <a:extLst>
                  <a:ext uri="{FF2B5EF4-FFF2-40B4-BE49-F238E27FC236}">
                    <a16:creationId xmlns:a16="http://schemas.microsoft.com/office/drawing/2014/main" id="{AFE722B9-AB3C-4617-8B5E-7BA533833575}"/>
                  </a:ext>
                </a:extLst>
              </p:cNvPr>
              <p:cNvPicPr/>
              <p:nvPr/>
            </p:nvPicPr>
            <p:blipFill>
              <a:blip r:embed="rId17"/>
              <a:stretch>
                <a:fillRect/>
              </a:stretch>
            </p:blipFill>
            <p:spPr>
              <a:xfrm>
                <a:off x="5347324" y="4506049"/>
                <a:ext cx="4248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42" name="Ink 41">
                <a:extLst>
                  <a:ext uri="{FF2B5EF4-FFF2-40B4-BE49-F238E27FC236}">
                    <a16:creationId xmlns:a16="http://schemas.microsoft.com/office/drawing/2014/main" id="{EF1C945C-4B0A-4283-89AC-7FDA931E65BC}"/>
                  </a:ext>
                </a:extLst>
              </p14:cNvPr>
              <p14:cNvContentPartPr/>
              <p14:nvPr/>
            </p14:nvContentPartPr>
            <p14:xfrm>
              <a:off x="7504166" y="2729366"/>
              <a:ext cx="13320" cy="19440"/>
            </p14:xfrm>
          </p:contentPart>
        </mc:Choice>
        <mc:Fallback xmlns="">
          <p:pic>
            <p:nvPicPr>
              <p:cNvPr id="42" name="Ink 41">
                <a:extLst>
                  <a:ext uri="{FF2B5EF4-FFF2-40B4-BE49-F238E27FC236}">
                    <a16:creationId xmlns:a16="http://schemas.microsoft.com/office/drawing/2014/main" id="{EF1C945C-4B0A-4283-89AC-7FDA931E65BC}"/>
                  </a:ext>
                </a:extLst>
              </p:cNvPr>
              <p:cNvPicPr/>
              <p:nvPr/>
            </p:nvPicPr>
            <p:blipFill>
              <a:blip r:embed="rId19"/>
              <a:stretch>
                <a:fillRect/>
              </a:stretch>
            </p:blipFill>
            <p:spPr>
              <a:xfrm>
                <a:off x="7486166" y="2711366"/>
                <a:ext cx="48960" cy="55080"/>
              </a:xfrm>
              <a:prstGeom prst="rect">
                <a:avLst/>
              </a:prstGeom>
            </p:spPr>
          </p:pic>
        </mc:Fallback>
      </mc:AlternateContent>
      <p:grpSp>
        <p:nvGrpSpPr>
          <p:cNvPr id="44" name="Group 43">
            <a:extLst>
              <a:ext uri="{FF2B5EF4-FFF2-40B4-BE49-F238E27FC236}">
                <a16:creationId xmlns:a16="http://schemas.microsoft.com/office/drawing/2014/main" id="{844F6AFE-2570-4D81-B55D-3345B0528B76}"/>
              </a:ext>
            </a:extLst>
          </p:cNvPr>
          <p:cNvGrpSpPr/>
          <p:nvPr/>
        </p:nvGrpSpPr>
        <p:grpSpPr>
          <a:xfrm>
            <a:off x="6158486" y="2732246"/>
            <a:ext cx="1363680" cy="601560"/>
            <a:chOff x="6158486" y="2732246"/>
            <a:chExt cx="1363680" cy="601560"/>
          </a:xfrm>
        </p:grpSpPr>
        <mc:AlternateContent xmlns:mc="http://schemas.openxmlformats.org/markup-compatibility/2006" xmlns:p14="http://schemas.microsoft.com/office/powerpoint/2010/main">
          <mc:Choice Requires="p14">
            <p:contentPart p14:bwMode="auto" r:id="rId20">
              <p14:nvContentPartPr>
                <p14:cNvPr id="33" name="Ink 32">
                  <a:extLst>
                    <a:ext uri="{FF2B5EF4-FFF2-40B4-BE49-F238E27FC236}">
                      <a16:creationId xmlns:a16="http://schemas.microsoft.com/office/drawing/2014/main" id="{8D58071F-E006-4B19-81EF-0492C34F3D06}"/>
                    </a:ext>
                  </a:extLst>
                </p14:cNvPr>
                <p14:cNvContentPartPr/>
                <p14:nvPr/>
              </p14:nvContentPartPr>
              <p14:xfrm>
                <a:off x="6171806" y="3265046"/>
                <a:ext cx="352080" cy="24480"/>
              </p14:xfrm>
            </p:contentPart>
          </mc:Choice>
          <mc:Fallback xmlns="">
            <p:pic>
              <p:nvPicPr>
                <p:cNvPr id="33" name="Ink 32">
                  <a:extLst>
                    <a:ext uri="{FF2B5EF4-FFF2-40B4-BE49-F238E27FC236}">
                      <a16:creationId xmlns:a16="http://schemas.microsoft.com/office/drawing/2014/main" id="{8D58071F-E006-4B19-81EF-0492C34F3D06}"/>
                    </a:ext>
                  </a:extLst>
                </p:cNvPr>
                <p:cNvPicPr/>
                <p:nvPr/>
              </p:nvPicPr>
              <p:blipFill>
                <a:blip r:embed="rId21"/>
                <a:stretch>
                  <a:fillRect/>
                </a:stretch>
              </p:blipFill>
              <p:spPr>
                <a:xfrm>
                  <a:off x="6153806" y="3247046"/>
                  <a:ext cx="387720" cy="601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4" name="Ink 33">
                  <a:extLst>
                    <a:ext uri="{FF2B5EF4-FFF2-40B4-BE49-F238E27FC236}">
                      <a16:creationId xmlns:a16="http://schemas.microsoft.com/office/drawing/2014/main" id="{B9831B0D-3E13-4CAB-B3AC-D8C52C42BF1D}"/>
                    </a:ext>
                  </a:extLst>
                </p14:cNvPr>
                <p14:cNvContentPartPr/>
                <p14:nvPr/>
              </p14:nvContentPartPr>
              <p14:xfrm>
                <a:off x="6524606" y="3270446"/>
                <a:ext cx="41400" cy="2520"/>
              </p14:xfrm>
            </p:contentPart>
          </mc:Choice>
          <mc:Fallback xmlns="">
            <p:pic>
              <p:nvPicPr>
                <p:cNvPr id="34" name="Ink 33">
                  <a:extLst>
                    <a:ext uri="{FF2B5EF4-FFF2-40B4-BE49-F238E27FC236}">
                      <a16:creationId xmlns:a16="http://schemas.microsoft.com/office/drawing/2014/main" id="{B9831B0D-3E13-4CAB-B3AC-D8C52C42BF1D}"/>
                    </a:ext>
                  </a:extLst>
                </p:cNvPr>
                <p:cNvPicPr/>
                <p:nvPr/>
              </p:nvPicPr>
              <p:blipFill>
                <a:blip r:embed="rId23"/>
                <a:stretch>
                  <a:fillRect/>
                </a:stretch>
              </p:blipFill>
              <p:spPr>
                <a:xfrm>
                  <a:off x="6506606" y="3252806"/>
                  <a:ext cx="77040" cy="381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5" name="Ink 34">
                  <a:extLst>
                    <a:ext uri="{FF2B5EF4-FFF2-40B4-BE49-F238E27FC236}">
                      <a16:creationId xmlns:a16="http://schemas.microsoft.com/office/drawing/2014/main" id="{E9EF4D0D-A108-4D01-8651-34854AAF4039}"/>
                    </a:ext>
                  </a:extLst>
                </p14:cNvPr>
                <p14:cNvContentPartPr/>
                <p14:nvPr/>
              </p14:nvContentPartPr>
              <p14:xfrm>
                <a:off x="6158486" y="3269006"/>
                <a:ext cx="1326240" cy="42840"/>
              </p14:xfrm>
            </p:contentPart>
          </mc:Choice>
          <mc:Fallback xmlns="">
            <p:pic>
              <p:nvPicPr>
                <p:cNvPr id="35" name="Ink 34">
                  <a:extLst>
                    <a:ext uri="{FF2B5EF4-FFF2-40B4-BE49-F238E27FC236}">
                      <a16:creationId xmlns:a16="http://schemas.microsoft.com/office/drawing/2014/main" id="{E9EF4D0D-A108-4D01-8651-34854AAF4039}"/>
                    </a:ext>
                  </a:extLst>
                </p:cNvPr>
                <p:cNvPicPr/>
                <p:nvPr/>
              </p:nvPicPr>
              <p:blipFill>
                <a:blip r:embed="rId25"/>
                <a:stretch>
                  <a:fillRect/>
                </a:stretch>
              </p:blipFill>
              <p:spPr>
                <a:xfrm>
                  <a:off x="6140486" y="3251006"/>
                  <a:ext cx="1361880" cy="784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6" name="Ink 35">
                  <a:extLst>
                    <a:ext uri="{FF2B5EF4-FFF2-40B4-BE49-F238E27FC236}">
                      <a16:creationId xmlns:a16="http://schemas.microsoft.com/office/drawing/2014/main" id="{D8704626-4C95-4E37-AD64-3FC764E0641F}"/>
                    </a:ext>
                  </a:extLst>
                </p14:cNvPr>
                <p14:cNvContentPartPr/>
                <p14:nvPr/>
              </p14:nvContentPartPr>
              <p14:xfrm>
                <a:off x="7482206" y="3301766"/>
                <a:ext cx="2160" cy="2520"/>
              </p14:xfrm>
            </p:contentPart>
          </mc:Choice>
          <mc:Fallback xmlns="">
            <p:pic>
              <p:nvPicPr>
                <p:cNvPr id="36" name="Ink 35">
                  <a:extLst>
                    <a:ext uri="{FF2B5EF4-FFF2-40B4-BE49-F238E27FC236}">
                      <a16:creationId xmlns:a16="http://schemas.microsoft.com/office/drawing/2014/main" id="{D8704626-4C95-4E37-AD64-3FC764E0641F}"/>
                    </a:ext>
                  </a:extLst>
                </p:cNvPr>
                <p:cNvPicPr/>
                <p:nvPr/>
              </p:nvPicPr>
              <p:blipFill>
                <a:blip r:embed="rId27"/>
                <a:stretch>
                  <a:fillRect/>
                </a:stretch>
              </p:blipFill>
              <p:spPr>
                <a:xfrm>
                  <a:off x="7464566" y="3284126"/>
                  <a:ext cx="37800" cy="381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7" name="Ink 36">
                  <a:extLst>
                    <a:ext uri="{FF2B5EF4-FFF2-40B4-BE49-F238E27FC236}">
                      <a16:creationId xmlns:a16="http://schemas.microsoft.com/office/drawing/2014/main" id="{04C951CC-EAC6-49DD-B39C-50895AA6FEED}"/>
                    </a:ext>
                  </a:extLst>
                </p14:cNvPr>
                <p14:cNvContentPartPr/>
                <p14:nvPr/>
              </p14:nvContentPartPr>
              <p14:xfrm>
                <a:off x="7483286" y="3303926"/>
                <a:ext cx="10440" cy="3600"/>
              </p14:xfrm>
            </p:contentPart>
          </mc:Choice>
          <mc:Fallback xmlns="">
            <p:pic>
              <p:nvPicPr>
                <p:cNvPr id="37" name="Ink 36">
                  <a:extLst>
                    <a:ext uri="{FF2B5EF4-FFF2-40B4-BE49-F238E27FC236}">
                      <a16:creationId xmlns:a16="http://schemas.microsoft.com/office/drawing/2014/main" id="{04C951CC-EAC6-49DD-B39C-50895AA6FEED}"/>
                    </a:ext>
                  </a:extLst>
                </p:cNvPr>
                <p:cNvPicPr/>
                <p:nvPr/>
              </p:nvPicPr>
              <p:blipFill>
                <a:blip r:embed="rId29"/>
                <a:stretch>
                  <a:fillRect/>
                </a:stretch>
              </p:blipFill>
              <p:spPr>
                <a:xfrm>
                  <a:off x="7465646" y="3286286"/>
                  <a:ext cx="46080" cy="392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8" name="Ink 37">
                  <a:extLst>
                    <a:ext uri="{FF2B5EF4-FFF2-40B4-BE49-F238E27FC236}">
                      <a16:creationId xmlns:a16="http://schemas.microsoft.com/office/drawing/2014/main" id="{418DEE0D-90BB-404A-8985-76BF7AE3CF0B}"/>
                    </a:ext>
                  </a:extLst>
                </p14:cNvPr>
                <p14:cNvContentPartPr/>
                <p14:nvPr/>
              </p14:nvContentPartPr>
              <p14:xfrm>
                <a:off x="7491926" y="3307166"/>
                <a:ext cx="1080" cy="360"/>
              </p14:xfrm>
            </p:contentPart>
          </mc:Choice>
          <mc:Fallback xmlns="">
            <p:pic>
              <p:nvPicPr>
                <p:cNvPr id="38" name="Ink 37">
                  <a:extLst>
                    <a:ext uri="{FF2B5EF4-FFF2-40B4-BE49-F238E27FC236}">
                      <a16:creationId xmlns:a16="http://schemas.microsoft.com/office/drawing/2014/main" id="{418DEE0D-90BB-404A-8985-76BF7AE3CF0B}"/>
                    </a:ext>
                  </a:extLst>
                </p:cNvPr>
                <p:cNvPicPr/>
                <p:nvPr/>
              </p:nvPicPr>
              <p:blipFill>
                <a:blip r:embed="rId31"/>
                <a:stretch>
                  <a:fillRect/>
                </a:stretch>
              </p:blipFill>
              <p:spPr>
                <a:xfrm>
                  <a:off x="7473926" y="3289526"/>
                  <a:ext cx="3672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9" name="Ink 38">
                  <a:extLst>
                    <a:ext uri="{FF2B5EF4-FFF2-40B4-BE49-F238E27FC236}">
                      <a16:creationId xmlns:a16="http://schemas.microsoft.com/office/drawing/2014/main" id="{68BE4CD4-97B5-4F6A-BEB2-3993C68D0067}"/>
                    </a:ext>
                  </a:extLst>
                </p14:cNvPr>
                <p14:cNvContentPartPr/>
                <p14:nvPr/>
              </p14:nvContentPartPr>
              <p14:xfrm>
                <a:off x="7062086" y="3302486"/>
                <a:ext cx="430200" cy="31320"/>
              </p14:xfrm>
            </p:contentPart>
          </mc:Choice>
          <mc:Fallback xmlns="">
            <p:pic>
              <p:nvPicPr>
                <p:cNvPr id="39" name="Ink 38">
                  <a:extLst>
                    <a:ext uri="{FF2B5EF4-FFF2-40B4-BE49-F238E27FC236}">
                      <a16:creationId xmlns:a16="http://schemas.microsoft.com/office/drawing/2014/main" id="{68BE4CD4-97B5-4F6A-BEB2-3993C68D0067}"/>
                    </a:ext>
                  </a:extLst>
                </p:cNvPr>
                <p:cNvPicPr/>
                <p:nvPr/>
              </p:nvPicPr>
              <p:blipFill>
                <a:blip r:embed="rId33"/>
                <a:stretch>
                  <a:fillRect/>
                </a:stretch>
              </p:blipFill>
              <p:spPr>
                <a:xfrm>
                  <a:off x="7044446" y="3284846"/>
                  <a:ext cx="465840" cy="669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40" name="Ink 39">
                  <a:extLst>
                    <a:ext uri="{FF2B5EF4-FFF2-40B4-BE49-F238E27FC236}">
                      <a16:creationId xmlns:a16="http://schemas.microsoft.com/office/drawing/2014/main" id="{ADC15EE4-FCCA-4103-8DAB-29825D9F5C9E}"/>
                    </a:ext>
                  </a:extLst>
                </p14:cNvPr>
                <p14:cNvContentPartPr/>
                <p14:nvPr/>
              </p14:nvContentPartPr>
              <p14:xfrm>
                <a:off x="7062086" y="3318326"/>
                <a:ext cx="2880" cy="1800"/>
              </p14:xfrm>
            </p:contentPart>
          </mc:Choice>
          <mc:Fallback xmlns="">
            <p:pic>
              <p:nvPicPr>
                <p:cNvPr id="40" name="Ink 39">
                  <a:extLst>
                    <a:ext uri="{FF2B5EF4-FFF2-40B4-BE49-F238E27FC236}">
                      <a16:creationId xmlns:a16="http://schemas.microsoft.com/office/drawing/2014/main" id="{ADC15EE4-FCCA-4103-8DAB-29825D9F5C9E}"/>
                    </a:ext>
                  </a:extLst>
                </p:cNvPr>
                <p:cNvPicPr/>
                <p:nvPr/>
              </p:nvPicPr>
              <p:blipFill>
                <a:blip r:embed="rId35"/>
                <a:stretch>
                  <a:fillRect/>
                </a:stretch>
              </p:blipFill>
              <p:spPr>
                <a:xfrm>
                  <a:off x="7044446" y="3300326"/>
                  <a:ext cx="3852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43" name="Ink 42">
                  <a:extLst>
                    <a:ext uri="{FF2B5EF4-FFF2-40B4-BE49-F238E27FC236}">
                      <a16:creationId xmlns:a16="http://schemas.microsoft.com/office/drawing/2014/main" id="{6DF813C9-D609-4588-A8EA-1B4301CFCA5A}"/>
                    </a:ext>
                  </a:extLst>
                </p14:cNvPr>
                <p14:cNvContentPartPr/>
                <p14:nvPr/>
              </p14:nvContentPartPr>
              <p14:xfrm>
                <a:off x="7500926" y="2732246"/>
                <a:ext cx="21240" cy="554040"/>
              </p14:xfrm>
            </p:contentPart>
          </mc:Choice>
          <mc:Fallback xmlns="">
            <p:pic>
              <p:nvPicPr>
                <p:cNvPr id="43" name="Ink 42">
                  <a:extLst>
                    <a:ext uri="{FF2B5EF4-FFF2-40B4-BE49-F238E27FC236}">
                      <a16:creationId xmlns:a16="http://schemas.microsoft.com/office/drawing/2014/main" id="{6DF813C9-D609-4588-A8EA-1B4301CFCA5A}"/>
                    </a:ext>
                  </a:extLst>
                </p:cNvPr>
                <p:cNvPicPr/>
                <p:nvPr/>
              </p:nvPicPr>
              <p:blipFill>
                <a:blip r:embed="rId37"/>
                <a:stretch>
                  <a:fillRect/>
                </a:stretch>
              </p:blipFill>
              <p:spPr>
                <a:xfrm>
                  <a:off x="7483286" y="2714246"/>
                  <a:ext cx="56880" cy="589680"/>
                </a:xfrm>
                <a:prstGeom prst="rect">
                  <a:avLst/>
                </a:prstGeom>
              </p:spPr>
            </p:pic>
          </mc:Fallback>
        </mc:AlternateContent>
      </p:grpSp>
      <p:sp>
        <p:nvSpPr>
          <p:cNvPr id="45" name="TextBox 44">
            <a:extLst>
              <a:ext uri="{FF2B5EF4-FFF2-40B4-BE49-F238E27FC236}">
                <a16:creationId xmlns:a16="http://schemas.microsoft.com/office/drawing/2014/main" id="{E2627B00-7FE7-4371-8FEC-CE707AA985C4}"/>
              </a:ext>
            </a:extLst>
          </p:cNvPr>
          <p:cNvSpPr txBox="1"/>
          <p:nvPr/>
        </p:nvSpPr>
        <p:spPr>
          <a:xfrm>
            <a:off x="7170821" y="2249895"/>
            <a:ext cx="835114" cy="369332"/>
          </a:xfrm>
          <a:prstGeom prst="rect">
            <a:avLst/>
          </a:prstGeom>
          <a:noFill/>
        </p:spPr>
        <p:txBody>
          <a:bodyPr wrap="square" rtlCol="0">
            <a:spAutoFit/>
          </a:bodyPr>
          <a:lstStyle/>
          <a:p>
            <a:r>
              <a:rPr lang="pt-BR" dirty="0"/>
              <a:t>(</a:t>
            </a:r>
            <a:r>
              <a:rPr lang="pt-BR" i="1" dirty="0"/>
              <a:t>Chris</a:t>
            </a:r>
            <a:r>
              <a:rPr lang="pt-BR" dirty="0"/>
              <a:t>)</a:t>
            </a:r>
          </a:p>
        </p:txBody>
      </p:sp>
      <p:sp>
        <p:nvSpPr>
          <p:cNvPr id="2" name="Footer Placeholder 1">
            <a:extLst>
              <a:ext uri="{FF2B5EF4-FFF2-40B4-BE49-F238E27FC236}">
                <a16:creationId xmlns:a16="http://schemas.microsoft.com/office/drawing/2014/main" id="{478202F6-7966-4481-ADEA-31D962E8C9C4}"/>
              </a:ext>
            </a:extLst>
          </p:cNvPr>
          <p:cNvSpPr>
            <a:spLocks noGrp="1"/>
          </p:cNvSpPr>
          <p:nvPr>
            <p:ph type="ftr" sz="quarter" idx="11"/>
          </p:nvPr>
        </p:nvSpPr>
        <p:spPr/>
        <p:txBody>
          <a:bodyPr/>
          <a:lstStyle/>
          <a:p>
            <a:r>
              <a:rPr lang="pt-BR" dirty="0"/>
              <a:t>Robson Tigre </a:t>
            </a:r>
            <a:endParaRPr lang="en-US" dirty="0"/>
          </a:p>
        </p:txBody>
      </p:sp>
      <p:sp>
        <p:nvSpPr>
          <p:cNvPr id="3" name="Slide Number Placeholder 2">
            <a:extLst>
              <a:ext uri="{FF2B5EF4-FFF2-40B4-BE49-F238E27FC236}">
                <a16:creationId xmlns:a16="http://schemas.microsoft.com/office/drawing/2014/main" id="{32FF66DE-1144-4482-A471-2B59B41155B7}"/>
              </a:ext>
            </a:extLst>
          </p:cNvPr>
          <p:cNvSpPr>
            <a:spLocks noGrp="1"/>
          </p:cNvSpPr>
          <p:nvPr>
            <p:ph type="sldNum" sz="quarter" idx="12"/>
          </p:nvPr>
        </p:nvSpPr>
        <p:spPr/>
        <p:txBody>
          <a:bodyPr/>
          <a:lstStyle/>
          <a:p>
            <a:fld id="{AF67EEE8-F201-4410-BA13-233EFB93B646}" type="slidenum">
              <a:rPr lang="pt-BR" smtClean="0"/>
              <a:t>55</a:t>
            </a:fld>
            <a:endParaRPr lang="pt-BR"/>
          </a:p>
        </p:txBody>
      </p:sp>
    </p:spTree>
    <p:extLst>
      <p:ext uri="{BB962C8B-B14F-4D97-AF65-F5344CB8AC3E}">
        <p14:creationId xmlns:p14="http://schemas.microsoft.com/office/powerpoint/2010/main" val="7263892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DE39A-A0B9-4B17-A88C-BF5A2951B32A}"/>
              </a:ext>
            </a:extLst>
          </p:cNvPr>
          <p:cNvSpPr>
            <a:spLocks noGrp="1"/>
          </p:cNvSpPr>
          <p:nvPr>
            <p:ph type="title"/>
          </p:nvPr>
        </p:nvSpPr>
        <p:spPr/>
        <p:txBody>
          <a:bodyPr/>
          <a:lstStyle/>
          <a:p>
            <a:r>
              <a:rPr lang="pt-BR" b="1" dirty="0"/>
              <a:t>Batalha dos sexos</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B8429125-925E-41EC-BDC1-DF1893BDD1B6}"/>
                  </a:ext>
                </a:extLst>
              </p:cNvPr>
              <p:cNvSpPr>
                <a:spLocks noGrp="1"/>
              </p:cNvSpPr>
              <p:nvPr>
                <p:ph sz="half" idx="1"/>
              </p:nvPr>
            </p:nvSpPr>
            <p:spPr/>
            <p:txBody>
              <a:bodyPr>
                <a:normAutofit fontScale="77500" lnSpcReduction="20000"/>
              </a:bodyPr>
              <a:lstStyle/>
              <a:p>
                <a:pPr algn="just"/>
                <a:r>
                  <a:rPr lang="pt-BR" dirty="0"/>
                  <a:t>A estratégia mista de Chris é </a:t>
                </a:r>
                <a14:m>
                  <m:oMath xmlns:m="http://schemas.openxmlformats.org/officeDocument/2006/math">
                    <m:r>
                      <a:rPr lang="pt-BR" i="1" dirty="0" smtClean="0">
                        <a:latin typeface="Cambria Math" panose="02040503050406030204" pitchFamily="18" charset="0"/>
                      </a:rPr>
                      <m:t>(</m:t>
                    </m:r>
                    <m:r>
                      <a:rPr lang="pt-BR" b="0" i="1" dirty="0" smtClean="0">
                        <a:latin typeface="Cambria Math" panose="02040503050406030204" pitchFamily="18" charset="0"/>
                      </a:rPr>
                      <m:t>𝑟</m:t>
                    </m:r>
                    <m:r>
                      <a:rPr lang="pt-BR" b="0" i="1" dirty="0" smtClean="0">
                        <a:latin typeface="Cambria Math" panose="02040503050406030204" pitchFamily="18" charset="0"/>
                      </a:rPr>
                      <m:t>, 1−</m:t>
                    </m:r>
                    <m:r>
                      <a:rPr lang="pt-BR" b="0" i="1" dirty="0" smtClean="0">
                        <a:latin typeface="Cambria Math" panose="02040503050406030204" pitchFamily="18" charset="0"/>
                      </a:rPr>
                      <m:t>𝑟</m:t>
                    </m:r>
                    <m:r>
                      <a:rPr lang="pt-BR" i="1" dirty="0" smtClean="0">
                        <a:latin typeface="Cambria Math" panose="02040503050406030204" pitchFamily="18" charset="0"/>
                      </a:rPr>
                      <m:t>)</m:t>
                    </m:r>
                  </m:oMath>
                </a14:m>
                <a:r>
                  <a:rPr lang="pt-BR" dirty="0"/>
                  <a:t> e a de Pat é </a:t>
                </a:r>
                <a14:m>
                  <m:oMath xmlns:m="http://schemas.openxmlformats.org/officeDocument/2006/math">
                    <m:r>
                      <a:rPr lang="pt-BR" i="1" dirty="0" smtClean="0">
                        <a:latin typeface="Cambria Math" panose="02040503050406030204" pitchFamily="18" charset="0"/>
                      </a:rPr>
                      <m:t>(</m:t>
                    </m:r>
                    <m:r>
                      <a:rPr lang="pt-BR" b="0" i="1" dirty="0" smtClean="0">
                        <a:latin typeface="Cambria Math" panose="02040503050406030204" pitchFamily="18" charset="0"/>
                      </a:rPr>
                      <m:t>𝑞</m:t>
                    </m:r>
                    <m:r>
                      <a:rPr lang="pt-BR" b="0" i="1" dirty="0" smtClean="0">
                        <a:latin typeface="Cambria Math" panose="02040503050406030204" pitchFamily="18" charset="0"/>
                      </a:rPr>
                      <m:t>,1−</m:t>
                    </m:r>
                    <m:r>
                      <a:rPr lang="pt-BR" b="0" i="1" dirty="0" smtClean="0">
                        <a:latin typeface="Cambria Math" panose="02040503050406030204" pitchFamily="18" charset="0"/>
                      </a:rPr>
                      <m:t>𝑞</m:t>
                    </m:r>
                    <m:r>
                      <a:rPr lang="pt-BR" i="1" dirty="0" smtClean="0">
                        <a:latin typeface="Cambria Math" panose="02040503050406030204" pitchFamily="18" charset="0"/>
                      </a:rPr>
                      <m:t>)</m:t>
                    </m:r>
                  </m:oMath>
                </a14:m>
                <a:r>
                  <a:rPr lang="pt-BR" dirty="0"/>
                  <a:t>.</a:t>
                </a:r>
              </a:p>
              <a:p>
                <a:pPr algn="just"/>
                <a:endParaRPr lang="pt-BR" dirty="0"/>
              </a:p>
              <a:p>
                <a:pPr algn="just"/>
                <a:r>
                  <a:rPr lang="pt-BR" dirty="0"/>
                  <a:t>O payoff esperado de Pat é </a:t>
                </a:r>
                <a14:m>
                  <m:oMath xmlns:m="http://schemas.openxmlformats.org/officeDocument/2006/math">
                    <m:r>
                      <a:rPr lang="pt-BR" b="0" i="1" dirty="0" smtClean="0">
                        <a:latin typeface="Cambria Math" panose="02040503050406030204" pitchFamily="18" charset="0"/>
                      </a:rPr>
                      <m:t>𝑟</m:t>
                    </m:r>
                    <m:r>
                      <a:rPr lang="en-US" b="0" i="1" dirty="0" smtClean="0">
                        <a:latin typeface="Cambria Math" panose="02040503050406030204" pitchFamily="18" charset="0"/>
                      </a:rPr>
                      <m:t>⋅</m:t>
                    </m:r>
                    <m:r>
                      <a:rPr lang="pt-BR" b="0" i="1" dirty="0" smtClean="0">
                        <a:latin typeface="Cambria Math" panose="02040503050406030204" pitchFamily="18" charset="0"/>
                      </a:rPr>
                      <m:t>1</m:t>
                    </m:r>
                    <m:r>
                      <a:rPr lang="en-US" b="0" i="1" dirty="0" smtClean="0">
                        <a:latin typeface="Cambria Math" panose="02040503050406030204" pitchFamily="18" charset="0"/>
                      </a:rPr>
                      <m:t>+</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1−</m:t>
                        </m:r>
                        <m:r>
                          <a:rPr lang="pt-BR" b="0" i="1" dirty="0" smtClean="0">
                            <a:latin typeface="Cambria Math" panose="02040503050406030204" pitchFamily="18" charset="0"/>
                          </a:rPr>
                          <m:t>𝑟</m:t>
                        </m:r>
                      </m:e>
                    </m:d>
                    <m:r>
                      <a:rPr lang="en-US" b="0" i="1" dirty="0" smtClean="0">
                        <a:latin typeface="Cambria Math" panose="02040503050406030204" pitchFamily="18" charset="0"/>
                      </a:rPr>
                      <m:t>⋅0=</m:t>
                    </m:r>
                    <m:r>
                      <a:rPr lang="pt-BR" b="0" i="1" dirty="0" smtClean="0">
                        <a:latin typeface="Cambria Math" panose="02040503050406030204" pitchFamily="18" charset="0"/>
                      </a:rPr>
                      <m:t>𝑟</m:t>
                    </m:r>
                  </m:oMath>
                </a14:m>
                <a:r>
                  <a:rPr lang="pt-BR" dirty="0"/>
                  <a:t> de jogar </a:t>
                </a:r>
                <a14:m>
                  <m:oMath xmlns:m="http://schemas.openxmlformats.org/officeDocument/2006/math">
                    <m:r>
                      <a:rPr lang="pt-BR" i="1" dirty="0" smtClean="0">
                        <a:latin typeface="Cambria Math" panose="02040503050406030204" pitchFamily="18" charset="0"/>
                      </a:rPr>
                      <m:t>𝑂𝑝𝑒𝑟𝑎</m:t>
                    </m:r>
                  </m:oMath>
                </a14:m>
                <a:r>
                  <a:rPr lang="pt-BR" dirty="0"/>
                  <a:t> e </a:t>
                </a:r>
                <a14:m>
                  <m:oMath xmlns:m="http://schemas.openxmlformats.org/officeDocument/2006/math">
                    <m:r>
                      <a:rPr lang="pt-BR" b="0" i="1" smtClean="0">
                        <a:latin typeface="Cambria Math" panose="02040503050406030204" pitchFamily="18" charset="0"/>
                      </a:rPr>
                      <m:t>𝑟</m:t>
                    </m:r>
                    <m:r>
                      <a:rPr lang="en-US" b="0" i="1" smtClean="0">
                        <a:latin typeface="Cambria Math" panose="02040503050406030204" pitchFamily="18" charset="0"/>
                      </a:rPr>
                      <m:t>⋅0+</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pt-BR" b="0" i="1" smtClean="0">
                            <a:latin typeface="Cambria Math" panose="02040503050406030204" pitchFamily="18" charset="0"/>
                          </a:rPr>
                          <m:t>𝑟</m:t>
                        </m:r>
                      </m:e>
                    </m:d>
                    <m:r>
                      <a:rPr lang="en-US" b="0" i="1" smtClean="0">
                        <a:latin typeface="Cambria Math" panose="02040503050406030204" pitchFamily="18" charset="0"/>
                      </a:rPr>
                      <m:t>⋅</m:t>
                    </m:r>
                    <m:r>
                      <a:rPr lang="pt-BR" b="0" i="1" smtClean="0">
                        <a:latin typeface="Cambria Math" panose="02040503050406030204" pitchFamily="18" charset="0"/>
                      </a:rPr>
                      <m:t>2</m:t>
                    </m:r>
                    <m:r>
                      <a:rPr lang="en-US" b="0" i="1" smtClean="0">
                        <a:latin typeface="Cambria Math" panose="02040503050406030204" pitchFamily="18" charset="0"/>
                      </a:rPr>
                      <m:t>=</m:t>
                    </m:r>
                    <m:r>
                      <a:rPr lang="pt-BR" b="0" i="1" smtClean="0">
                        <a:latin typeface="Cambria Math" panose="02040503050406030204" pitchFamily="18" charset="0"/>
                      </a:rPr>
                      <m:t>2</m:t>
                    </m:r>
                    <m:r>
                      <a:rPr lang="en-US" b="0" i="1" smtClean="0">
                        <a:latin typeface="Cambria Math" panose="02040503050406030204" pitchFamily="18" charset="0"/>
                      </a:rPr>
                      <m:t>−</m:t>
                    </m:r>
                    <m:r>
                      <a:rPr lang="pt-BR" b="0" i="1" smtClean="0">
                        <a:latin typeface="Cambria Math" panose="02040503050406030204" pitchFamily="18" charset="0"/>
                      </a:rPr>
                      <m:t>2</m:t>
                    </m:r>
                    <m:r>
                      <a:rPr lang="pt-BR" b="0" i="1" smtClean="0">
                        <a:latin typeface="Cambria Math" panose="02040503050406030204" pitchFamily="18" charset="0"/>
                      </a:rPr>
                      <m:t>𝑟</m:t>
                    </m:r>
                  </m:oMath>
                </a14:m>
                <a:r>
                  <a:rPr lang="pt-BR" dirty="0"/>
                  <a:t> de jogar </a:t>
                </a:r>
                <a14:m>
                  <m:oMath xmlns:m="http://schemas.openxmlformats.org/officeDocument/2006/math">
                    <m:r>
                      <a:rPr lang="en-US" b="0" i="1" smtClean="0">
                        <a:latin typeface="Cambria Math" panose="02040503050406030204" pitchFamily="18" charset="0"/>
                      </a:rPr>
                      <m:t>𝐹𝑖𝑔h𝑡</m:t>
                    </m:r>
                  </m:oMath>
                </a14:m>
                <a:r>
                  <a:rPr lang="pt-BR" dirty="0"/>
                  <a:t>. </a:t>
                </a:r>
              </a:p>
              <a:p>
                <a:pPr algn="just"/>
                <a:endParaRPr lang="pt-BR" dirty="0"/>
              </a:p>
              <a:p>
                <a:pPr algn="just"/>
                <a:r>
                  <a:rPr lang="pt-BR" dirty="0"/>
                  <a:t>Portanto, se </a:t>
                </a:r>
                <a14:m>
                  <m:oMath xmlns:m="http://schemas.openxmlformats.org/officeDocument/2006/math">
                    <m:r>
                      <a:rPr lang="pt-BR" b="0" i="1" dirty="0" smtClean="0">
                        <a:latin typeface="Cambria Math" panose="02040503050406030204" pitchFamily="18" charset="0"/>
                      </a:rPr>
                      <m:t>𝑟</m:t>
                    </m:r>
                    <m:r>
                      <a:rPr lang="en-US" b="0" i="1" dirty="0" smtClean="0">
                        <a:latin typeface="Cambria Math" panose="02040503050406030204" pitchFamily="18" charset="0"/>
                      </a:rPr>
                      <m:t>&gt;</m:t>
                    </m:r>
                    <m:r>
                      <a:rPr lang="pt-BR" b="0" i="1" dirty="0" smtClean="0">
                        <a:latin typeface="Cambria Math" panose="02040503050406030204" pitchFamily="18" charset="0"/>
                      </a:rPr>
                      <m:t>2</m:t>
                    </m:r>
                    <m:r>
                      <a:rPr lang="en-US" b="0" i="1" dirty="0" smtClean="0">
                        <a:latin typeface="Cambria Math" panose="02040503050406030204" pitchFamily="18" charset="0"/>
                      </a:rPr>
                      <m:t>/3</m:t>
                    </m:r>
                  </m:oMath>
                </a14:m>
                <a:r>
                  <a:rPr lang="pt-BR" dirty="0"/>
                  <a:t> (i.e., </a:t>
                </a:r>
                <a14:m>
                  <m:oMath xmlns:m="http://schemas.openxmlformats.org/officeDocument/2006/math">
                    <m:r>
                      <a:rPr lang="pt-BR" b="0" i="1" dirty="0" smtClean="0">
                        <a:latin typeface="Cambria Math" panose="02040503050406030204" pitchFamily="18" charset="0"/>
                      </a:rPr>
                      <m:t>𝑟</m:t>
                    </m:r>
                    <m:r>
                      <a:rPr lang="en-US" b="0" i="1" dirty="0" smtClean="0">
                        <a:latin typeface="Cambria Math" panose="02040503050406030204" pitchFamily="18" charset="0"/>
                      </a:rPr>
                      <m:t>&gt;</m:t>
                    </m:r>
                    <m:r>
                      <a:rPr lang="pt-BR" b="0" i="1" dirty="0" smtClean="0">
                        <a:latin typeface="Cambria Math" panose="02040503050406030204" pitchFamily="18" charset="0"/>
                      </a:rPr>
                      <m:t>2−2</m:t>
                    </m:r>
                    <m:r>
                      <a:rPr lang="pt-BR" b="0" i="1" dirty="0" smtClean="0">
                        <a:latin typeface="Cambria Math" panose="02040503050406030204" pitchFamily="18" charset="0"/>
                      </a:rPr>
                      <m:t>𝑟</m:t>
                    </m:r>
                  </m:oMath>
                </a14:m>
                <a:r>
                  <a:rPr lang="pt-BR" dirty="0"/>
                  <a:t>) , a melhor resposta de Pat é </a:t>
                </a:r>
                <a14:m>
                  <m:oMath xmlns:m="http://schemas.openxmlformats.org/officeDocument/2006/math">
                    <m:r>
                      <a:rPr lang="pt-BR" b="0" i="1" smtClean="0">
                        <a:latin typeface="Cambria Math" panose="02040503050406030204" pitchFamily="18" charset="0"/>
                      </a:rPr>
                      <m:t>𝑂𝑝𝑒𝑟𝑎</m:t>
                    </m:r>
                  </m:oMath>
                </a14:m>
                <a:r>
                  <a:rPr lang="pt-BR" dirty="0"/>
                  <a:t> (i.e., </a:t>
                </a:r>
                <a14:m>
                  <m:oMath xmlns:m="http://schemas.openxmlformats.org/officeDocument/2006/math">
                    <m:r>
                      <a:rPr lang="pt-BR" b="0" i="1" smtClean="0">
                        <a:latin typeface="Cambria Math" panose="02040503050406030204" pitchFamily="18" charset="0"/>
                      </a:rPr>
                      <m:t>𝑞</m:t>
                    </m:r>
                    <m:r>
                      <a:rPr lang="pt-BR" b="0" i="1" smtClean="0">
                        <a:latin typeface="Cambria Math" panose="02040503050406030204" pitchFamily="18" charset="0"/>
                      </a:rPr>
                      <m:t>=1</m:t>
                    </m:r>
                  </m:oMath>
                </a14:m>
                <a:r>
                  <a:rPr lang="pt-BR" dirty="0"/>
                  <a:t>).</a:t>
                </a:r>
              </a:p>
              <a:p>
                <a:pPr algn="just"/>
                <a:endParaRPr lang="pt-BR" dirty="0"/>
              </a:p>
              <a:p>
                <a:pPr algn="just"/>
                <a:r>
                  <a:rPr lang="pt-BR" dirty="0"/>
                  <a:t>Se </a:t>
                </a:r>
                <a14:m>
                  <m:oMath xmlns:m="http://schemas.openxmlformats.org/officeDocument/2006/math">
                    <m:r>
                      <a:rPr lang="en-US" b="0" i="1" dirty="0" smtClean="0">
                        <a:latin typeface="Cambria Math" panose="02040503050406030204" pitchFamily="18" charset="0"/>
                      </a:rPr>
                      <m:t>𝑟</m:t>
                    </m:r>
                    <m:r>
                      <a:rPr lang="pt-BR" b="0" i="1" dirty="0" smtClean="0">
                        <a:latin typeface="Cambria Math" panose="02040503050406030204" pitchFamily="18" charset="0"/>
                      </a:rPr>
                      <m:t>&lt;</m:t>
                    </m:r>
                    <m:r>
                      <a:rPr lang="en-US" b="0" i="1" dirty="0" smtClean="0">
                        <a:latin typeface="Cambria Math" panose="02040503050406030204" pitchFamily="18" charset="0"/>
                      </a:rPr>
                      <m:t>2/3</m:t>
                    </m:r>
                  </m:oMath>
                </a14:m>
                <a:r>
                  <a:rPr lang="pt-BR" dirty="0"/>
                  <a:t> (i.e., </a:t>
                </a:r>
                <a14:m>
                  <m:oMath xmlns:m="http://schemas.openxmlformats.org/officeDocument/2006/math">
                    <m:r>
                      <a:rPr lang="pt-BR" b="0" i="1" dirty="0" smtClean="0">
                        <a:latin typeface="Cambria Math" panose="02040503050406030204" pitchFamily="18" charset="0"/>
                      </a:rPr>
                      <m:t>𝑟</m:t>
                    </m:r>
                    <m:r>
                      <a:rPr lang="en-US" b="0" i="1" dirty="0" smtClean="0">
                        <a:latin typeface="Cambria Math" panose="02040503050406030204" pitchFamily="18" charset="0"/>
                      </a:rPr>
                      <m:t>&lt;</m:t>
                    </m:r>
                    <m:r>
                      <a:rPr lang="pt-BR" b="0" i="1" dirty="0" smtClean="0">
                        <a:latin typeface="Cambria Math" panose="02040503050406030204" pitchFamily="18" charset="0"/>
                      </a:rPr>
                      <m:t>2−2</m:t>
                    </m:r>
                    <m:r>
                      <a:rPr lang="pt-BR" b="0" i="1" dirty="0" smtClean="0">
                        <a:latin typeface="Cambria Math" panose="02040503050406030204" pitchFamily="18" charset="0"/>
                      </a:rPr>
                      <m:t>𝑟</m:t>
                    </m:r>
                  </m:oMath>
                </a14:m>
                <a:r>
                  <a:rPr lang="pt-BR" dirty="0"/>
                  <a:t>) , a melhor resposta de Pat é </a:t>
                </a:r>
                <a14:m>
                  <m:oMath xmlns:m="http://schemas.openxmlformats.org/officeDocument/2006/math">
                    <m:r>
                      <a:rPr lang="pt-BR" b="0" i="1" smtClean="0">
                        <a:latin typeface="Cambria Math" panose="02040503050406030204" pitchFamily="18" charset="0"/>
                      </a:rPr>
                      <m:t>𝐹𝑖𝑔h𝑡</m:t>
                    </m:r>
                  </m:oMath>
                </a14:m>
                <a:r>
                  <a:rPr lang="pt-BR" dirty="0"/>
                  <a:t> (i.e., </a:t>
                </a:r>
                <a14:m>
                  <m:oMath xmlns:m="http://schemas.openxmlformats.org/officeDocument/2006/math">
                    <m:r>
                      <a:rPr lang="en-US" b="0" i="1" smtClean="0">
                        <a:latin typeface="Cambria Math" panose="02040503050406030204" pitchFamily="18" charset="0"/>
                      </a:rPr>
                      <m:t>𝑞</m:t>
                    </m:r>
                    <m:r>
                      <a:rPr lang="pt-BR" b="0" i="1" smtClean="0">
                        <a:latin typeface="Cambria Math" panose="02040503050406030204" pitchFamily="18" charset="0"/>
                      </a:rPr>
                      <m:t>=0</m:t>
                    </m:r>
                  </m:oMath>
                </a14:m>
                <a:r>
                  <a:rPr lang="pt-BR" dirty="0"/>
                  <a:t>).</a:t>
                </a:r>
              </a:p>
            </p:txBody>
          </p:sp>
        </mc:Choice>
        <mc:Fallback xmlns="">
          <p:sp>
            <p:nvSpPr>
              <p:cNvPr id="5" name="Content Placeholder 4">
                <a:extLst>
                  <a:ext uri="{FF2B5EF4-FFF2-40B4-BE49-F238E27FC236}">
                    <a16:creationId xmlns:a16="http://schemas.microsoft.com/office/drawing/2014/main" id="{B8429125-925E-41EC-BDC1-DF1893BDD1B6}"/>
                  </a:ext>
                </a:extLst>
              </p:cNvPr>
              <p:cNvSpPr>
                <a:spLocks noGrp="1" noRot="1" noChangeAspect="1" noMove="1" noResize="1" noEditPoints="1" noAdjustHandles="1" noChangeArrowheads="1" noChangeShapeType="1" noTextEdit="1"/>
              </p:cNvSpPr>
              <p:nvPr>
                <p:ph sz="half" idx="1"/>
              </p:nvPr>
            </p:nvSpPr>
            <p:spPr>
              <a:blipFill>
                <a:blip r:embed="rId3"/>
                <a:stretch>
                  <a:fillRect l="-1412" t="-2801" r="-1412"/>
                </a:stretch>
              </a:blipFill>
            </p:spPr>
            <p:txBody>
              <a:bodyPr/>
              <a:lstStyle/>
              <a:p>
                <a:r>
                  <a:rPr lang="pt-BR">
                    <a:noFill/>
                  </a:rPr>
                  <a:t> </a:t>
                </a:r>
              </a:p>
            </p:txBody>
          </p:sp>
        </mc:Fallback>
      </mc:AlternateContent>
      <p:pic>
        <p:nvPicPr>
          <p:cNvPr id="6" name="Content Placeholder 3" descr="A screenshot of a cell phone&#10;&#10;Description automatically generated">
            <a:extLst>
              <a:ext uri="{FF2B5EF4-FFF2-40B4-BE49-F238E27FC236}">
                <a16:creationId xmlns:a16="http://schemas.microsoft.com/office/drawing/2014/main" id="{475D3E5C-F549-45D8-B3FC-48AFC0ADF505}"/>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172200" y="2580180"/>
            <a:ext cx="5181600" cy="2842227"/>
          </a:xfrm>
          <a:prstGeom prst="rect">
            <a:avLst/>
          </a:prstGeom>
        </p:spPr>
      </p:pic>
      <p:sp>
        <p:nvSpPr>
          <p:cNvPr id="4" name="Footer Placeholder 3">
            <a:extLst>
              <a:ext uri="{FF2B5EF4-FFF2-40B4-BE49-F238E27FC236}">
                <a16:creationId xmlns:a16="http://schemas.microsoft.com/office/drawing/2014/main" id="{97296FB1-31E6-40FA-BB5C-11A7C7F38EE4}"/>
              </a:ext>
            </a:extLst>
          </p:cNvPr>
          <p:cNvSpPr>
            <a:spLocks noGrp="1"/>
          </p:cNvSpPr>
          <p:nvPr>
            <p:ph type="ftr" sz="quarter" idx="11"/>
          </p:nvPr>
        </p:nvSpPr>
        <p:spPr/>
        <p:txBody>
          <a:bodyPr/>
          <a:lstStyle/>
          <a:p>
            <a:r>
              <a:rPr lang="pt-BR" dirty="0"/>
              <a:t>Robson Tigre </a:t>
            </a:r>
            <a:endParaRPr lang="en-US" dirty="0"/>
          </a:p>
        </p:txBody>
      </p:sp>
      <p:sp>
        <p:nvSpPr>
          <p:cNvPr id="7" name="Slide Number Placeholder 6">
            <a:extLst>
              <a:ext uri="{FF2B5EF4-FFF2-40B4-BE49-F238E27FC236}">
                <a16:creationId xmlns:a16="http://schemas.microsoft.com/office/drawing/2014/main" id="{A59794F5-11AD-42E6-B71F-DB28F2832D13}"/>
              </a:ext>
            </a:extLst>
          </p:cNvPr>
          <p:cNvSpPr>
            <a:spLocks noGrp="1"/>
          </p:cNvSpPr>
          <p:nvPr>
            <p:ph type="sldNum" sz="quarter" idx="12"/>
          </p:nvPr>
        </p:nvSpPr>
        <p:spPr/>
        <p:txBody>
          <a:bodyPr/>
          <a:lstStyle/>
          <a:p>
            <a:fld id="{AF67EEE8-F201-4410-BA13-233EFB93B646}" type="slidenum">
              <a:rPr lang="pt-BR" smtClean="0"/>
              <a:t>56</a:t>
            </a:fld>
            <a:endParaRPr lang="pt-BR"/>
          </a:p>
        </p:txBody>
      </p:sp>
    </p:spTree>
    <p:extLst>
      <p:ext uri="{BB962C8B-B14F-4D97-AF65-F5344CB8AC3E}">
        <p14:creationId xmlns:p14="http://schemas.microsoft.com/office/powerpoint/2010/main" val="21942135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019E90E3-2443-46E0-9092-3C21ECEC6D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95121" y="1690688"/>
            <a:ext cx="5001758" cy="4802187"/>
          </a:xfrm>
        </p:spPr>
      </p:pic>
      <p:sp>
        <p:nvSpPr>
          <p:cNvPr id="6" name="Title 1">
            <a:extLst>
              <a:ext uri="{FF2B5EF4-FFF2-40B4-BE49-F238E27FC236}">
                <a16:creationId xmlns:a16="http://schemas.microsoft.com/office/drawing/2014/main" id="{5FE429FB-FB81-4A61-B52C-9EE9A41015B3}"/>
              </a:ext>
            </a:extLst>
          </p:cNvPr>
          <p:cNvSpPr>
            <a:spLocks noGrp="1"/>
          </p:cNvSpPr>
          <p:nvPr>
            <p:ph type="title"/>
          </p:nvPr>
        </p:nvSpPr>
        <p:spPr>
          <a:xfrm>
            <a:off x="838200" y="365125"/>
            <a:ext cx="10515600" cy="1325563"/>
          </a:xfrm>
        </p:spPr>
        <p:txBody>
          <a:bodyPr/>
          <a:lstStyle/>
          <a:p>
            <a:r>
              <a:rPr lang="pt-BR" b="1" dirty="0"/>
              <a:t>Batalha dos sexos</a:t>
            </a:r>
          </a:p>
        </p:txBody>
      </p:sp>
      <mc:AlternateContent xmlns:mc="http://schemas.openxmlformats.org/markup-compatibility/2006" xmlns:p14="http://schemas.microsoft.com/office/powerpoint/2010/main">
        <mc:Choice Requires="p14">
          <p:contentPart p14:bwMode="auto" r:id="rId3">
            <p14:nvContentPartPr>
              <p14:cNvPr id="22" name="Ink 21">
                <a:extLst>
                  <a:ext uri="{FF2B5EF4-FFF2-40B4-BE49-F238E27FC236}">
                    <a16:creationId xmlns:a16="http://schemas.microsoft.com/office/drawing/2014/main" id="{88EF26B5-0CF8-4B8F-B9D9-C7707C9D92E7}"/>
                  </a:ext>
                </a:extLst>
              </p14:cNvPr>
              <p14:cNvContentPartPr/>
              <p14:nvPr/>
            </p14:nvContentPartPr>
            <p14:xfrm>
              <a:off x="6087964" y="3320111"/>
              <a:ext cx="33840" cy="1269720"/>
            </p14:xfrm>
          </p:contentPart>
        </mc:Choice>
        <mc:Fallback xmlns="">
          <p:pic>
            <p:nvPicPr>
              <p:cNvPr id="22" name="Ink 21">
                <a:extLst>
                  <a:ext uri="{FF2B5EF4-FFF2-40B4-BE49-F238E27FC236}">
                    <a16:creationId xmlns:a16="http://schemas.microsoft.com/office/drawing/2014/main" id="{88EF26B5-0CF8-4B8F-B9D9-C7707C9D92E7}"/>
                  </a:ext>
                </a:extLst>
              </p:cNvPr>
              <p:cNvPicPr/>
              <p:nvPr/>
            </p:nvPicPr>
            <p:blipFill>
              <a:blip r:embed="rId4"/>
              <a:stretch>
                <a:fillRect/>
              </a:stretch>
            </p:blipFill>
            <p:spPr>
              <a:xfrm>
                <a:off x="6070324" y="3302111"/>
                <a:ext cx="69480" cy="13053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3" name="Ink 22">
                <a:extLst>
                  <a:ext uri="{FF2B5EF4-FFF2-40B4-BE49-F238E27FC236}">
                    <a16:creationId xmlns:a16="http://schemas.microsoft.com/office/drawing/2014/main" id="{AFB1F83A-CE9F-4A7F-A02B-6F5BC98AE28A}"/>
                  </a:ext>
                </a:extLst>
              </p14:cNvPr>
              <p14:cNvContentPartPr/>
              <p14:nvPr/>
            </p14:nvContentPartPr>
            <p14:xfrm>
              <a:off x="6099484" y="2709641"/>
              <a:ext cx="30240" cy="531720"/>
            </p14:xfrm>
          </p:contentPart>
        </mc:Choice>
        <mc:Fallback xmlns="">
          <p:pic>
            <p:nvPicPr>
              <p:cNvPr id="23" name="Ink 22">
                <a:extLst>
                  <a:ext uri="{FF2B5EF4-FFF2-40B4-BE49-F238E27FC236}">
                    <a16:creationId xmlns:a16="http://schemas.microsoft.com/office/drawing/2014/main" id="{AFB1F83A-CE9F-4A7F-A02B-6F5BC98AE28A}"/>
                  </a:ext>
                </a:extLst>
              </p:cNvPr>
              <p:cNvPicPr/>
              <p:nvPr/>
            </p:nvPicPr>
            <p:blipFill>
              <a:blip r:embed="rId6"/>
              <a:stretch>
                <a:fillRect/>
              </a:stretch>
            </p:blipFill>
            <p:spPr>
              <a:xfrm>
                <a:off x="6081484" y="2691641"/>
                <a:ext cx="65880" cy="5673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5" name="Ink 24">
                <a:extLst>
                  <a:ext uri="{FF2B5EF4-FFF2-40B4-BE49-F238E27FC236}">
                    <a16:creationId xmlns:a16="http://schemas.microsoft.com/office/drawing/2014/main" id="{9C1BD712-D82B-4726-96FC-5C05C034BBAA}"/>
                  </a:ext>
                </a:extLst>
              </p14:cNvPr>
              <p14:cNvContentPartPr/>
              <p14:nvPr/>
            </p14:nvContentPartPr>
            <p14:xfrm>
              <a:off x="6125404" y="2686421"/>
              <a:ext cx="1343880" cy="42480"/>
            </p14:xfrm>
          </p:contentPart>
        </mc:Choice>
        <mc:Fallback xmlns="">
          <p:pic>
            <p:nvPicPr>
              <p:cNvPr id="25" name="Ink 24">
                <a:extLst>
                  <a:ext uri="{FF2B5EF4-FFF2-40B4-BE49-F238E27FC236}">
                    <a16:creationId xmlns:a16="http://schemas.microsoft.com/office/drawing/2014/main" id="{9C1BD712-D82B-4726-96FC-5C05C034BBAA}"/>
                  </a:ext>
                </a:extLst>
              </p:cNvPr>
              <p:cNvPicPr/>
              <p:nvPr/>
            </p:nvPicPr>
            <p:blipFill>
              <a:blip r:embed="rId8"/>
              <a:stretch>
                <a:fillRect/>
              </a:stretch>
            </p:blipFill>
            <p:spPr>
              <a:xfrm>
                <a:off x="6107764" y="2668781"/>
                <a:ext cx="1379520" cy="781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6" name="Ink 25">
                <a:extLst>
                  <a:ext uri="{FF2B5EF4-FFF2-40B4-BE49-F238E27FC236}">
                    <a16:creationId xmlns:a16="http://schemas.microsoft.com/office/drawing/2014/main" id="{B699FA6C-86F9-4433-A176-B348F9FF9729}"/>
                  </a:ext>
                </a:extLst>
              </p14:cNvPr>
              <p14:cNvContentPartPr/>
              <p14:nvPr/>
            </p14:nvContentPartPr>
            <p14:xfrm>
              <a:off x="6125404" y="2676701"/>
              <a:ext cx="550800" cy="24120"/>
            </p14:xfrm>
          </p:contentPart>
        </mc:Choice>
        <mc:Fallback xmlns="">
          <p:pic>
            <p:nvPicPr>
              <p:cNvPr id="26" name="Ink 25">
                <a:extLst>
                  <a:ext uri="{FF2B5EF4-FFF2-40B4-BE49-F238E27FC236}">
                    <a16:creationId xmlns:a16="http://schemas.microsoft.com/office/drawing/2014/main" id="{B699FA6C-86F9-4433-A176-B348F9FF9729}"/>
                  </a:ext>
                </a:extLst>
              </p:cNvPr>
              <p:cNvPicPr/>
              <p:nvPr/>
            </p:nvPicPr>
            <p:blipFill>
              <a:blip r:embed="rId10"/>
              <a:stretch>
                <a:fillRect/>
              </a:stretch>
            </p:blipFill>
            <p:spPr>
              <a:xfrm>
                <a:off x="6107404" y="2658701"/>
                <a:ext cx="586440" cy="597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4" name="Ink 33">
                <a:extLst>
                  <a:ext uri="{FF2B5EF4-FFF2-40B4-BE49-F238E27FC236}">
                    <a16:creationId xmlns:a16="http://schemas.microsoft.com/office/drawing/2014/main" id="{AA9D3D83-BBE4-4154-8D20-52FCD7F8AAF9}"/>
                  </a:ext>
                </a:extLst>
              </p14:cNvPr>
              <p14:cNvContentPartPr/>
              <p14:nvPr/>
            </p14:nvContentPartPr>
            <p14:xfrm>
              <a:off x="5407924" y="4580389"/>
              <a:ext cx="702720" cy="40320"/>
            </p14:xfrm>
          </p:contentPart>
        </mc:Choice>
        <mc:Fallback xmlns="">
          <p:pic>
            <p:nvPicPr>
              <p:cNvPr id="34" name="Ink 33">
                <a:extLst>
                  <a:ext uri="{FF2B5EF4-FFF2-40B4-BE49-F238E27FC236}">
                    <a16:creationId xmlns:a16="http://schemas.microsoft.com/office/drawing/2014/main" id="{AA9D3D83-BBE4-4154-8D20-52FCD7F8AAF9}"/>
                  </a:ext>
                </a:extLst>
              </p:cNvPr>
              <p:cNvPicPr/>
              <p:nvPr/>
            </p:nvPicPr>
            <p:blipFill>
              <a:blip r:embed="rId12"/>
              <a:stretch>
                <a:fillRect/>
              </a:stretch>
            </p:blipFill>
            <p:spPr>
              <a:xfrm>
                <a:off x="5390284" y="4562389"/>
                <a:ext cx="738360" cy="75960"/>
              </a:xfrm>
              <a:prstGeom prst="rect">
                <a:avLst/>
              </a:prstGeom>
            </p:spPr>
          </p:pic>
        </mc:Fallback>
      </mc:AlternateContent>
      <p:grpSp>
        <p:nvGrpSpPr>
          <p:cNvPr id="36" name="Group 35">
            <a:extLst>
              <a:ext uri="{FF2B5EF4-FFF2-40B4-BE49-F238E27FC236}">
                <a16:creationId xmlns:a16="http://schemas.microsoft.com/office/drawing/2014/main" id="{7EF28672-4246-4AF8-B35D-4A72C5352DFD}"/>
              </a:ext>
            </a:extLst>
          </p:cNvPr>
          <p:cNvGrpSpPr/>
          <p:nvPr/>
        </p:nvGrpSpPr>
        <p:grpSpPr>
          <a:xfrm>
            <a:off x="6578261" y="2303242"/>
            <a:ext cx="898943" cy="415939"/>
            <a:chOff x="6578261" y="2303242"/>
            <a:chExt cx="898943" cy="415939"/>
          </a:xfrm>
        </p:grpSpPr>
        <mc:AlternateContent xmlns:mc="http://schemas.openxmlformats.org/markup-compatibility/2006" xmlns:p14="http://schemas.microsoft.com/office/powerpoint/2010/main">
          <mc:Choice Requires="p14">
            <p:contentPart p14:bwMode="auto" r:id="rId13">
              <p14:nvContentPartPr>
                <p14:cNvPr id="27" name="Ink 26">
                  <a:extLst>
                    <a:ext uri="{FF2B5EF4-FFF2-40B4-BE49-F238E27FC236}">
                      <a16:creationId xmlns:a16="http://schemas.microsoft.com/office/drawing/2014/main" id="{1378E103-6955-46D7-8AE0-2CA1B4FA514E}"/>
                    </a:ext>
                  </a:extLst>
                </p14:cNvPr>
                <p14:cNvContentPartPr/>
                <p14:nvPr/>
              </p14:nvContentPartPr>
              <p14:xfrm>
                <a:off x="6698164" y="2689301"/>
                <a:ext cx="220320" cy="16200"/>
              </p14:xfrm>
            </p:contentPart>
          </mc:Choice>
          <mc:Fallback xmlns="">
            <p:pic>
              <p:nvPicPr>
                <p:cNvPr id="27" name="Ink 26">
                  <a:extLst>
                    <a:ext uri="{FF2B5EF4-FFF2-40B4-BE49-F238E27FC236}">
                      <a16:creationId xmlns:a16="http://schemas.microsoft.com/office/drawing/2014/main" id="{1378E103-6955-46D7-8AE0-2CA1B4FA514E}"/>
                    </a:ext>
                  </a:extLst>
                </p:cNvPr>
                <p:cNvPicPr/>
                <p:nvPr/>
              </p:nvPicPr>
              <p:blipFill>
                <a:blip r:embed="rId14"/>
                <a:stretch>
                  <a:fillRect/>
                </a:stretch>
              </p:blipFill>
              <p:spPr>
                <a:xfrm>
                  <a:off x="6680524" y="2671661"/>
                  <a:ext cx="255960" cy="518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8" name="Ink 27">
                  <a:extLst>
                    <a:ext uri="{FF2B5EF4-FFF2-40B4-BE49-F238E27FC236}">
                      <a16:creationId xmlns:a16="http://schemas.microsoft.com/office/drawing/2014/main" id="{7E901B12-52F9-474C-9AD0-2922076592EE}"/>
                    </a:ext>
                  </a:extLst>
                </p14:cNvPr>
                <p14:cNvContentPartPr/>
                <p14:nvPr/>
              </p14:nvContentPartPr>
              <p14:xfrm>
                <a:off x="6927484" y="2709461"/>
                <a:ext cx="360" cy="360"/>
              </p14:xfrm>
            </p:contentPart>
          </mc:Choice>
          <mc:Fallback xmlns="">
            <p:pic>
              <p:nvPicPr>
                <p:cNvPr id="28" name="Ink 27">
                  <a:extLst>
                    <a:ext uri="{FF2B5EF4-FFF2-40B4-BE49-F238E27FC236}">
                      <a16:creationId xmlns:a16="http://schemas.microsoft.com/office/drawing/2014/main" id="{7E901B12-52F9-474C-9AD0-2922076592EE}"/>
                    </a:ext>
                  </a:extLst>
                </p:cNvPr>
                <p:cNvPicPr/>
                <p:nvPr/>
              </p:nvPicPr>
              <p:blipFill>
                <a:blip r:embed="rId16"/>
                <a:stretch>
                  <a:fillRect/>
                </a:stretch>
              </p:blipFill>
              <p:spPr>
                <a:xfrm>
                  <a:off x="6909844" y="2691821"/>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9" name="Ink 28">
                  <a:extLst>
                    <a:ext uri="{FF2B5EF4-FFF2-40B4-BE49-F238E27FC236}">
                      <a16:creationId xmlns:a16="http://schemas.microsoft.com/office/drawing/2014/main" id="{EB6210B4-D493-4532-BD98-11695E969352}"/>
                    </a:ext>
                  </a:extLst>
                </p14:cNvPr>
                <p14:cNvContentPartPr/>
                <p14:nvPr/>
              </p14:nvContentPartPr>
              <p14:xfrm>
                <a:off x="6897604" y="2696861"/>
                <a:ext cx="578160" cy="22320"/>
              </p14:xfrm>
            </p:contentPart>
          </mc:Choice>
          <mc:Fallback xmlns="">
            <p:pic>
              <p:nvPicPr>
                <p:cNvPr id="29" name="Ink 28">
                  <a:extLst>
                    <a:ext uri="{FF2B5EF4-FFF2-40B4-BE49-F238E27FC236}">
                      <a16:creationId xmlns:a16="http://schemas.microsoft.com/office/drawing/2014/main" id="{EB6210B4-D493-4532-BD98-11695E969352}"/>
                    </a:ext>
                  </a:extLst>
                </p:cNvPr>
                <p:cNvPicPr/>
                <p:nvPr/>
              </p:nvPicPr>
              <p:blipFill>
                <a:blip r:embed="rId18"/>
                <a:stretch>
                  <a:fillRect/>
                </a:stretch>
              </p:blipFill>
              <p:spPr>
                <a:xfrm>
                  <a:off x="6879604" y="2679221"/>
                  <a:ext cx="613800" cy="579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30" name="Ink 29">
                  <a:extLst>
                    <a:ext uri="{FF2B5EF4-FFF2-40B4-BE49-F238E27FC236}">
                      <a16:creationId xmlns:a16="http://schemas.microsoft.com/office/drawing/2014/main" id="{0746A489-6B18-44FD-BD06-E9D7640D8123}"/>
                    </a:ext>
                  </a:extLst>
                </p14:cNvPr>
                <p14:cNvContentPartPr/>
                <p14:nvPr/>
              </p14:nvContentPartPr>
              <p14:xfrm>
                <a:off x="7450204" y="2705501"/>
                <a:ext cx="27000" cy="3240"/>
              </p14:xfrm>
            </p:contentPart>
          </mc:Choice>
          <mc:Fallback xmlns="">
            <p:pic>
              <p:nvPicPr>
                <p:cNvPr id="30" name="Ink 29">
                  <a:extLst>
                    <a:ext uri="{FF2B5EF4-FFF2-40B4-BE49-F238E27FC236}">
                      <a16:creationId xmlns:a16="http://schemas.microsoft.com/office/drawing/2014/main" id="{0746A489-6B18-44FD-BD06-E9D7640D8123}"/>
                    </a:ext>
                  </a:extLst>
                </p:cNvPr>
                <p:cNvPicPr/>
                <p:nvPr/>
              </p:nvPicPr>
              <p:blipFill>
                <a:blip r:embed="rId20"/>
                <a:stretch>
                  <a:fillRect/>
                </a:stretch>
              </p:blipFill>
              <p:spPr>
                <a:xfrm>
                  <a:off x="7432204" y="2687861"/>
                  <a:ext cx="62640" cy="388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35" name="Ink 34">
                  <a:extLst>
                    <a:ext uri="{FF2B5EF4-FFF2-40B4-BE49-F238E27FC236}">
                      <a16:creationId xmlns:a16="http://schemas.microsoft.com/office/drawing/2014/main" id="{F6E65F85-A717-41D5-B23F-77E03CD21FA7}"/>
                    </a:ext>
                  </a:extLst>
                </p14:cNvPr>
                <p14:cNvContentPartPr/>
                <p14:nvPr/>
              </p14:nvContentPartPr>
              <p14:xfrm>
                <a:off x="6578261" y="2303242"/>
                <a:ext cx="519120" cy="284040"/>
              </p14:xfrm>
            </p:contentPart>
          </mc:Choice>
          <mc:Fallback xmlns="">
            <p:pic>
              <p:nvPicPr>
                <p:cNvPr id="35" name="Ink 34">
                  <a:extLst>
                    <a:ext uri="{FF2B5EF4-FFF2-40B4-BE49-F238E27FC236}">
                      <a16:creationId xmlns:a16="http://schemas.microsoft.com/office/drawing/2014/main" id="{F6E65F85-A717-41D5-B23F-77E03CD21FA7}"/>
                    </a:ext>
                  </a:extLst>
                </p:cNvPr>
                <p:cNvPicPr/>
                <p:nvPr/>
              </p:nvPicPr>
              <p:blipFill>
                <a:blip r:embed="rId22"/>
                <a:stretch>
                  <a:fillRect/>
                </a:stretch>
              </p:blipFill>
              <p:spPr>
                <a:xfrm>
                  <a:off x="6560621" y="2285602"/>
                  <a:ext cx="554760" cy="319680"/>
                </a:xfrm>
                <a:prstGeom prst="rect">
                  <a:avLst/>
                </a:prstGeom>
              </p:spPr>
            </p:pic>
          </mc:Fallback>
        </mc:AlternateContent>
      </p:grpSp>
      <p:sp>
        <p:nvSpPr>
          <p:cNvPr id="37" name="TextBox 36">
            <a:extLst>
              <a:ext uri="{FF2B5EF4-FFF2-40B4-BE49-F238E27FC236}">
                <a16:creationId xmlns:a16="http://schemas.microsoft.com/office/drawing/2014/main" id="{FBFEAEBC-653B-4CDA-8700-8FA61CFE4D0E}"/>
              </a:ext>
            </a:extLst>
          </p:cNvPr>
          <p:cNvSpPr txBox="1"/>
          <p:nvPr/>
        </p:nvSpPr>
        <p:spPr>
          <a:xfrm>
            <a:off x="8287351" y="2790835"/>
            <a:ext cx="835114" cy="369332"/>
          </a:xfrm>
          <a:prstGeom prst="rect">
            <a:avLst/>
          </a:prstGeom>
          <a:noFill/>
        </p:spPr>
        <p:txBody>
          <a:bodyPr wrap="square" rtlCol="0">
            <a:spAutoFit/>
          </a:bodyPr>
          <a:lstStyle/>
          <a:p>
            <a:r>
              <a:rPr lang="pt-BR" dirty="0"/>
              <a:t>(</a:t>
            </a:r>
            <a:r>
              <a:rPr lang="pt-BR" i="1" dirty="0"/>
              <a:t>Pat</a:t>
            </a:r>
            <a:r>
              <a:rPr lang="pt-BR" dirty="0"/>
              <a:t>)</a:t>
            </a:r>
          </a:p>
        </p:txBody>
      </p:sp>
      <mc:AlternateContent xmlns:mc="http://schemas.openxmlformats.org/markup-compatibility/2006" xmlns:p14="http://schemas.microsoft.com/office/powerpoint/2010/main">
        <mc:Choice Requires="p14">
          <p:contentPart p14:bwMode="auto" r:id="rId23">
            <p14:nvContentPartPr>
              <p14:cNvPr id="38" name="Ink 37">
                <a:extLst>
                  <a:ext uri="{FF2B5EF4-FFF2-40B4-BE49-F238E27FC236}">
                    <a16:creationId xmlns:a16="http://schemas.microsoft.com/office/drawing/2014/main" id="{A7607568-3B88-488C-A17E-FF4255F7D26A}"/>
                  </a:ext>
                </a:extLst>
              </p14:cNvPr>
              <p14:cNvContentPartPr/>
              <p14:nvPr/>
            </p14:nvContentPartPr>
            <p14:xfrm>
              <a:off x="5929980" y="4819620"/>
              <a:ext cx="344880" cy="245520"/>
            </p14:xfrm>
          </p:contentPart>
        </mc:Choice>
        <mc:Fallback xmlns="">
          <p:pic>
            <p:nvPicPr>
              <p:cNvPr id="38" name="Ink 37">
                <a:extLst>
                  <a:ext uri="{FF2B5EF4-FFF2-40B4-BE49-F238E27FC236}">
                    <a16:creationId xmlns:a16="http://schemas.microsoft.com/office/drawing/2014/main" id="{A7607568-3B88-488C-A17E-FF4255F7D26A}"/>
                  </a:ext>
                </a:extLst>
              </p:cNvPr>
              <p:cNvPicPr/>
              <p:nvPr/>
            </p:nvPicPr>
            <p:blipFill>
              <a:blip r:embed="rId24"/>
              <a:stretch>
                <a:fillRect/>
              </a:stretch>
            </p:blipFill>
            <p:spPr>
              <a:xfrm>
                <a:off x="5912340" y="4801980"/>
                <a:ext cx="380520" cy="2811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39" name="Ink 38">
                <a:extLst>
                  <a:ext uri="{FF2B5EF4-FFF2-40B4-BE49-F238E27FC236}">
                    <a16:creationId xmlns:a16="http://schemas.microsoft.com/office/drawing/2014/main" id="{2EEDC856-D7A3-492F-A157-2ECA2BA53D2B}"/>
                  </a:ext>
                </a:extLst>
              </p14:cNvPr>
              <p14:cNvContentPartPr/>
              <p14:nvPr/>
            </p14:nvContentPartPr>
            <p14:xfrm>
              <a:off x="5985060" y="5478780"/>
              <a:ext cx="20520" cy="55800"/>
            </p14:xfrm>
          </p:contentPart>
        </mc:Choice>
        <mc:Fallback xmlns="">
          <p:pic>
            <p:nvPicPr>
              <p:cNvPr id="39" name="Ink 38">
                <a:extLst>
                  <a:ext uri="{FF2B5EF4-FFF2-40B4-BE49-F238E27FC236}">
                    <a16:creationId xmlns:a16="http://schemas.microsoft.com/office/drawing/2014/main" id="{2EEDC856-D7A3-492F-A157-2ECA2BA53D2B}"/>
                  </a:ext>
                </a:extLst>
              </p:cNvPr>
              <p:cNvPicPr/>
              <p:nvPr/>
            </p:nvPicPr>
            <p:blipFill>
              <a:blip r:embed="rId26"/>
              <a:stretch>
                <a:fillRect/>
              </a:stretch>
            </p:blipFill>
            <p:spPr>
              <a:xfrm>
                <a:off x="5967060" y="5460780"/>
                <a:ext cx="56160" cy="91440"/>
              </a:xfrm>
              <a:prstGeom prst="rect">
                <a:avLst/>
              </a:prstGeom>
            </p:spPr>
          </p:pic>
        </mc:Fallback>
      </mc:AlternateContent>
      <p:sp>
        <p:nvSpPr>
          <p:cNvPr id="2" name="Footer Placeholder 1">
            <a:extLst>
              <a:ext uri="{FF2B5EF4-FFF2-40B4-BE49-F238E27FC236}">
                <a16:creationId xmlns:a16="http://schemas.microsoft.com/office/drawing/2014/main" id="{6EC23130-ECFF-4056-8722-06BD4AF548A1}"/>
              </a:ext>
            </a:extLst>
          </p:cNvPr>
          <p:cNvSpPr>
            <a:spLocks noGrp="1"/>
          </p:cNvSpPr>
          <p:nvPr>
            <p:ph type="ftr" sz="quarter" idx="11"/>
          </p:nvPr>
        </p:nvSpPr>
        <p:spPr/>
        <p:txBody>
          <a:bodyPr/>
          <a:lstStyle/>
          <a:p>
            <a:r>
              <a:rPr lang="pt-BR" dirty="0"/>
              <a:t>Robson Tigre </a:t>
            </a:r>
            <a:endParaRPr lang="en-US" dirty="0"/>
          </a:p>
        </p:txBody>
      </p:sp>
      <p:sp>
        <p:nvSpPr>
          <p:cNvPr id="3" name="Slide Number Placeholder 2">
            <a:extLst>
              <a:ext uri="{FF2B5EF4-FFF2-40B4-BE49-F238E27FC236}">
                <a16:creationId xmlns:a16="http://schemas.microsoft.com/office/drawing/2014/main" id="{7506B247-8DBF-40F8-83BB-2858B1508831}"/>
              </a:ext>
            </a:extLst>
          </p:cNvPr>
          <p:cNvSpPr>
            <a:spLocks noGrp="1"/>
          </p:cNvSpPr>
          <p:nvPr>
            <p:ph type="sldNum" sz="quarter" idx="12"/>
          </p:nvPr>
        </p:nvSpPr>
        <p:spPr/>
        <p:txBody>
          <a:bodyPr/>
          <a:lstStyle/>
          <a:p>
            <a:fld id="{AF67EEE8-F201-4410-BA13-233EFB93B646}" type="slidenum">
              <a:rPr lang="pt-BR" smtClean="0"/>
              <a:t>57</a:t>
            </a:fld>
            <a:endParaRPr lang="pt-BR"/>
          </a:p>
        </p:txBody>
      </p:sp>
    </p:spTree>
    <p:extLst>
      <p:ext uri="{BB962C8B-B14F-4D97-AF65-F5344CB8AC3E}">
        <p14:creationId xmlns:p14="http://schemas.microsoft.com/office/powerpoint/2010/main" val="372857309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019E90E3-2443-46E0-9092-3C21ECEC6DC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595121" y="1690688"/>
            <a:ext cx="5001758" cy="4802187"/>
          </a:xfrm>
        </p:spPr>
      </p:pic>
      <p:sp>
        <p:nvSpPr>
          <p:cNvPr id="6" name="Title 1">
            <a:extLst>
              <a:ext uri="{FF2B5EF4-FFF2-40B4-BE49-F238E27FC236}">
                <a16:creationId xmlns:a16="http://schemas.microsoft.com/office/drawing/2014/main" id="{5FE429FB-FB81-4A61-B52C-9EE9A41015B3}"/>
              </a:ext>
            </a:extLst>
          </p:cNvPr>
          <p:cNvSpPr>
            <a:spLocks noGrp="1"/>
          </p:cNvSpPr>
          <p:nvPr>
            <p:ph type="title"/>
          </p:nvPr>
        </p:nvSpPr>
        <p:spPr>
          <a:xfrm>
            <a:off x="838200" y="365125"/>
            <a:ext cx="10515600" cy="1325563"/>
          </a:xfrm>
        </p:spPr>
        <p:txBody>
          <a:bodyPr/>
          <a:lstStyle/>
          <a:p>
            <a:r>
              <a:rPr lang="pt-BR" b="1" dirty="0"/>
              <a:t>Batalha dos sexos</a:t>
            </a:r>
          </a:p>
        </p:txBody>
      </p:sp>
      <p:sp>
        <p:nvSpPr>
          <p:cNvPr id="4" name="TextBox 3">
            <a:extLst>
              <a:ext uri="{FF2B5EF4-FFF2-40B4-BE49-F238E27FC236}">
                <a16:creationId xmlns:a16="http://schemas.microsoft.com/office/drawing/2014/main" id="{A22623D9-61E9-476C-84F1-BA06D1B32835}"/>
              </a:ext>
            </a:extLst>
          </p:cNvPr>
          <p:cNvSpPr txBox="1"/>
          <p:nvPr/>
        </p:nvSpPr>
        <p:spPr>
          <a:xfrm>
            <a:off x="8287351" y="2790835"/>
            <a:ext cx="835114" cy="369332"/>
          </a:xfrm>
          <a:prstGeom prst="rect">
            <a:avLst/>
          </a:prstGeom>
          <a:noFill/>
        </p:spPr>
        <p:txBody>
          <a:bodyPr wrap="square" rtlCol="0">
            <a:spAutoFit/>
          </a:bodyPr>
          <a:lstStyle/>
          <a:p>
            <a:r>
              <a:rPr lang="pt-BR" dirty="0"/>
              <a:t>(</a:t>
            </a:r>
            <a:r>
              <a:rPr lang="pt-BR" i="1" dirty="0"/>
              <a:t>Pat</a:t>
            </a:r>
            <a:r>
              <a:rPr lang="pt-BR" dirty="0"/>
              <a:t>)</a:t>
            </a:r>
          </a:p>
        </p:txBody>
      </p:sp>
      <p:sp>
        <p:nvSpPr>
          <p:cNvPr id="7" name="TextBox 6">
            <a:extLst>
              <a:ext uri="{FF2B5EF4-FFF2-40B4-BE49-F238E27FC236}">
                <a16:creationId xmlns:a16="http://schemas.microsoft.com/office/drawing/2014/main" id="{3537FF01-E6E1-44DA-B0C7-3DA0BF44857B}"/>
              </a:ext>
            </a:extLst>
          </p:cNvPr>
          <p:cNvSpPr txBox="1"/>
          <p:nvPr/>
        </p:nvSpPr>
        <p:spPr>
          <a:xfrm>
            <a:off x="7170821" y="2249895"/>
            <a:ext cx="835114" cy="369332"/>
          </a:xfrm>
          <a:prstGeom prst="rect">
            <a:avLst/>
          </a:prstGeom>
          <a:noFill/>
        </p:spPr>
        <p:txBody>
          <a:bodyPr wrap="square" rtlCol="0">
            <a:spAutoFit/>
          </a:bodyPr>
          <a:lstStyle/>
          <a:p>
            <a:r>
              <a:rPr lang="pt-BR" dirty="0"/>
              <a:t>(</a:t>
            </a:r>
            <a:r>
              <a:rPr lang="pt-BR" i="1" dirty="0"/>
              <a:t>Chris</a:t>
            </a:r>
            <a:r>
              <a:rPr lang="pt-BR" dirty="0"/>
              <a:t>)</a:t>
            </a:r>
          </a:p>
        </p:txBody>
      </p:sp>
      <p:sp>
        <p:nvSpPr>
          <p:cNvPr id="2" name="Footer Placeholder 1">
            <a:extLst>
              <a:ext uri="{FF2B5EF4-FFF2-40B4-BE49-F238E27FC236}">
                <a16:creationId xmlns:a16="http://schemas.microsoft.com/office/drawing/2014/main" id="{B989DD8F-2D95-4457-BBB6-B46838A90CD9}"/>
              </a:ext>
            </a:extLst>
          </p:cNvPr>
          <p:cNvSpPr>
            <a:spLocks noGrp="1"/>
          </p:cNvSpPr>
          <p:nvPr>
            <p:ph type="ftr" sz="quarter" idx="11"/>
          </p:nvPr>
        </p:nvSpPr>
        <p:spPr/>
        <p:txBody>
          <a:bodyPr/>
          <a:lstStyle/>
          <a:p>
            <a:r>
              <a:rPr lang="pt-BR" dirty="0"/>
              <a:t>Robson Tigre </a:t>
            </a:r>
            <a:endParaRPr lang="en-US" dirty="0"/>
          </a:p>
        </p:txBody>
      </p:sp>
      <p:sp>
        <p:nvSpPr>
          <p:cNvPr id="3" name="Slide Number Placeholder 2">
            <a:extLst>
              <a:ext uri="{FF2B5EF4-FFF2-40B4-BE49-F238E27FC236}">
                <a16:creationId xmlns:a16="http://schemas.microsoft.com/office/drawing/2014/main" id="{354C8796-11E1-4D4F-B2E7-82B0C21E569C}"/>
              </a:ext>
            </a:extLst>
          </p:cNvPr>
          <p:cNvSpPr>
            <a:spLocks noGrp="1"/>
          </p:cNvSpPr>
          <p:nvPr>
            <p:ph type="sldNum" sz="quarter" idx="12"/>
          </p:nvPr>
        </p:nvSpPr>
        <p:spPr/>
        <p:txBody>
          <a:bodyPr/>
          <a:lstStyle/>
          <a:p>
            <a:fld id="{AF67EEE8-F201-4410-BA13-233EFB93B646}" type="slidenum">
              <a:rPr lang="pt-BR" smtClean="0"/>
              <a:t>58</a:t>
            </a:fld>
            <a:endParaRPr lang="pt-BR"/>
          </a:p>
        </p:txBody>
      </p:sp>
    </p:spTree>
    <p:extLst>
      <p:ext uri="{BB962C8B-B14F-4D97-AF65-F5344CB8AC3E}">
        <p14:creationId xmlns:p14="http://schemas.microsoft.com/office/powerpoint/2010/main" val="30977522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86CE9B4-B097-4FB3-828D-929377E83CFE}"/>
                  </a:ext>
                </a:extLst>
              </p:cNvPr>
              <p:cNvSpPr>
                <a:spLocks noGrp="1"/>
              </p:cNvSpPr>
              <p:nvPr>
                <p:ph idx="1"/>
              </p:nvPr>
            </p:nvSpPr>
            <p:spPr/>
            <p:txBody>
              <a:bodyPr/>
              <a:lstStyle/>
              <a:p>
                <a:pPr algn="just"/>
                <a:r>
                  <a:rPr lang="en-US" dirty="0"/>
                  <a:t>As </a:t>
                </a:r>
                <a:r>
                  <a:rPr lang="pt-BR" dirty="0"/>
                  <a:t>estratégias</a:t>
                </a:r>
                <a:r>
                  <a:rPr lang="en-US" dirty="0"/>
                  <a:t> </a:t>
                </a:r>
                <a:r>
                  <a:rPr lang="pt-BR" dirty="0"/>
                  <a:t>mistas </a:t>
                </a:r>
                <a14:m>
                  <m:oMath xmlns:m="http://schemas.openxmlformats.org/officeDocument/2006/math">
                    <m:d>
                      <m:dPr>
                        <m:ctrlPr>
                          <a:rPr lang="pt-BR" b="0" i="1" dirty="0" smtClean="0">
                            <a:latin typeface="Cambria Math" panose="02040503050406030204" pitchFamily="18" charset="0"/>
                          </a:rPr>
                        </m:ctrlPr>
                      </m:dPr>
                      <m:e>
                        <m:r>
                          <a:rPr lang="pt-BR" b="0" i="1" dirty="0" smtClean="0">
                            <a:latin typeface="Cambria Math" panose="02040503050406030204" pitchFamily="18" charset="0"/>
                          </a:rPr>
                          <m:t>𝑞</m:t>
                        </m:r>
                        <m:r>
                          <a:rPr lang="pt-BR" b="0" i="1" dirty="0" smtClean="0">
                            <a:latin typeface="Cambria Math" panose="02040503050406030204" pitchFamily="18" charset="0"/>
                          </a:rPr>
                          <m:t>,1−</m:t>
                        </m:r>
                        <m:r>
                          <a:rPr lang="pt-BR" b="0" i="1" dirty="0" smtClean="0">
                            <a:latin typeface="Cambria Math" panose="02040503050406030204" pitchFamily="18" charset="0"/>
                          </a:rPr>
                          <m:t>𝑞</m:t>
                        </m:r>
                      </m:e>
                    </m:d>
                    <m:r>
                      <a:rPr lang="pt-BR"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pt-BR" b="0" i="1" dirty="0" smtClean="0">
                            <a:latin typeface="Cambria Math" panose="02040503050406030204" pitchFamily="18" charset="0"/>
                          </a:rPr>
                          <m:t>1</m:t>
                        </m:r>
                      </m:num>
                      <m:den>
                        <m:r>
                          <a:rPr lang="en-US" b="0" i="1" dirty="0" smtClean="0">
                            <a:latin typeface="Cambria Math" panose="02040503050406030204" pitchFamily="18" charset="0"/>
                          </a:rPr>
                          <m:t>3</m:t>
                        </m:r>
                      </m:den>
                    </m:f>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2</m:t>
                        </m:r>
                      </m:num>
                      <m:den>
                        <m:r>
                          <a:rPr lang="en-US" b="0" i="1" dirty="0" smtClean="0">
                            <a:latin typeface="Cambria Math" panose="02040503050406030204" pitchFamily="18" charset="0"/>
                          </a:rPr>
                          <m:t>3</m:t>
                        </m:r>
                      </m:den>
                    </m:f>
                    <m:r>
                      <a:rPr lang="pt-BR" b="0" i="1" dirty="0" smtClean="0">
                        <a:latin typeface="Cambria Math" panose="02040503050406030204" pitchFamily="18" charset="0"/>
                      </a:rPr>
                      <m:t>)</m:t>
                    </m:r>
                  </m:oMath>
                </a14:m>
                <a:r>
                  <a:rPr lang="pt-BR" dirty="0"/>
                  <a:t>, para Pat, e </a:t>
                </a:r>
                <a14:m>
                  <m:oMath xmlns:m="http://schemas.openxmlformats.org/officeDocument/2006/math">
                    <m:d>
                      <m:dPr>
                        <m:ctrlPr>
                          <a:rPr lang="pt-BR" b="0" i="1" dirty="0" smtClean="0">
                            <a:latin typeface="Cambria Math" panose="02040503050406030204" pitchFamily="18" charset="0"/>
                          </a:rPr>
                        </m:ctrlPr>
                      </m:dPr>
                      <m:e>
                        <m:r>
                          <a:rPr lang="en-US" b="0" i="1" dirty="0" smtClean="0">
                            <a:latin typeface="Cambria Math" panose="02040503050406030204" pitchFamily="18" charset="0"/>
                          </a:rPr>
                          <m:t>𝑟</m:t>
                        </m:r>
                        <m:r>
                          <a:rPr lang="pt-BR" b="0" i="1" dirty="0" smtClean="0">
                            <a:latin typeface="Cambria Math" panose="02040503050406030204" pitchFamily="18" charset="0"/>
                          </a:rPr>
                          <m:t>,1−</m:t>
                        </m:r>
                        <m:r>
                          <a:rPr lang="en-US" b="0" i="1" dirty="0" smtClean="0">
                            <a:latin typeface="Cambria Math" panose="02040503050406030204" pitchFamily="18" charset="0"/>
                          </a:rPr>
                          <m:t>𝑟</m:t>
                        </m:r>
                      </m:e>
                    </m:d>
                    <m:r>
                      <a:rPr lang="pt-BR"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2</m:t>
                        </m:r>
                      </m:num>
                      <m:den>
                        <m:r>
                          <a:rPr lang="en-US" b="0" i="1" dirty="0" smtClean="0">
                            <a:latin typeface="Cambria Math" panose="02040503050406030204" pitchFamily="18" charset="0"/>
                          </a:rPr>
                          <m:t>3</m:t>
                        </m:r>
                      </m:den>
                    </m:f>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1</m:t>
                        </m:r>
                      </m:num>
                      <m:den>
                        <m:r>
                          <a:rPr lang="en-US" b="0" i="1" dirty="0" smtClean="0">
                            <a:latin typeface="Cambria Math" panose="02040503050406030204" pitchFamily="18" charset="0"/>
                          </a:rPr>
                          <m:t>3</m:t>
                        </m:r>
                      </m:den>
                    </m:f>
                    <m:r>
                      <a:rPr lang="pt-BR" b="0" i="1" dirty="0" smtClean="0">
                        <a:latin typeface="Cambria Math" panose="02040503050406030204" pitchFamily="18" charset="0"/>
                      </a:rPr>
                      <m:t>)</m:t>
                    </m:r>
                  </m:oMath>
                </a14:m>
                <a:r>
                  <a:rPr lang="pt-BR" dirty="0"/>
                  <a:t>, para Chris são, portanto, equilíbrios de Nash.</a:t>
                </a:r>
              </a:p>
              <a:p>
                <a:pPr algn="just"/>
                <a:endParaRPr lang="pt-BR" dirty="0"/>
              </a:p>
              <a:p>
                <a:pPr algn="just"/>
                <a:r>
                  <a:rPr lang="pt-BR" dirty="0"/>
                  <a:t>Note que há 3 interseções entre </a:t>
                </a:r>
                <a14:m>
                  <m:oMath xmlns:m="http://schemas.openxmlformats.org/officeDocument/2006/math">
                    <m:sSup>
                      <m:sSupPr>
                        <m:ctrlPr>
                          <a:rPr lang="en-US" b="0" i="1" smtClean="0">
                            <a:latin typeface="Cambria Math" panose="02040503050406030204" pitchFamily="18" charset="0"/>
                          </a:rPr>
                        </m:ctrlPr>
                      </m:sSupPr>
                      <m:e>
                        <m:r>
                          <a:rPr lang="pt-BR" b="0" i="1" smtClean="0">
                            <a:latin typeface="Cambria Math" panose="02040503050406030204" pitchFamily="18" charset="0"/>
                          </a:rPr>
                          <m:t>𝑟</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𝑞</m:t>
                        </m:r>
                      </m:e>
                    </m:d>
                  </m:oMath>
                </a14:m>
                <a:r>
                  <a:rPr lang="pt-BR" dirty="0"/>
                  <a:t> e </a:t>
                </a:r>
                <a14:m>
                  <m:oMath xmlns:m="http://schemas.openxmlformats.org/officeDocument/2006/math">
                    <m:sSup>
                      <m:sSupPr>
                        <m:ctrlPr>
                          <a:rPr lang="en-US" b="0" i="1" dirty="0" smtClean="0">
                            <a:latin typeface="Cambria Math" panose="02040503050406030204" pitchFamily="18" charset="0"/>
                          </a:rPr>
                        </m:ctrlPr>
                      </m:sSupPr>
                      <m:e>
                        <m:r>
                          <a:rPr lang="pt-BR" i="1" dirty="0" smtClean="0">
                            <a:latin typeface="Cambria Math" panose="02040503050406030204" pitchFamily="18" charset="0"/>
                          </a:rPr>
                          <m:t>𝑞</m:t>
                        </m:r>
                      </m:e>
                      <m:sup>
                        <m:r>
                          <a:rPr lang="en-US" b="0" i="1" dirty="0" smtClean="0">
                            <a:latin typeface="Cambria Math" panose="02040503050406030204" pitchFamily="18" charset="0"/>
                          </a:rPr>
                          <m:t>∗</m:t>
                        </m:r>
                      </m:sup>
                    </m:sSup>
                    <m:r>
                      <a:rPr lang="pt-BR" i="1" dirty="0" smtClean="0">
                        <a:latin typeface="Cambria Math" panose="02040503050406030204" pitchFamily="18" charset="0"/>
                      </a:rPr>
                      <m:t>(</m:t>
                    </m:r>
                    <m:r>
                      <a:rPr lang="en-US" b="0" i="1" dirty="0" smtClean="0">
                        <a:latin typeface="Cambria Math" panose="02040503050406030204" pitchFamily="18" charset="0"/>
                      </a:rPr>
                      <m:t>𝑟</m:t>
                    </m:r>
                    <m:r>
                      <a:rPr lang="pt-BR" i="1" dirty="0" smtClean="0">
                        <a:latin typeface="Cambria Math" panose="02040503050406030204" pitchFamily="18" charset="0"/>
                      </a:rPr>
                      <m:t>)</m:t>
                    </m:r>
                  </m:oMath>
                </a14:m>
                <a:r>
                  <a:rPr lang="pt-BR" dirty="0"/>
                  <a:t>, i.e., </a:t>
                </a:r>
                <a14:m>
                  <m:oMath xmlns:m="http://schemas.openxmlformats.org/officeDocument/2006/math">
                    <m:r>
                      <a:rPr lang="pt-BR" i="1" dirty="0" smtClean="0">
                        <a:latin typeface="Cambria Math" panose="02040503050406030204" pitchFamily="18" charset="0"/>
                      </a:rPr>
                      <m:t>(</m:t>
                    </m:r>
                    <m:r>
                      <a:rPr lang="en-US" b="0" i="1" dirty="0" smtClean="0">
                        <a:latin typeface="Cambria Math" panose="02040503050406030204" pitchFamily="18" charset="0"/>
                      </a:rPr>
                      <m:t>𝑞</m:t>
                    </m:r>
                    <m:r>
                      <a:rPr lang="en-US" b="0" i="1" dirty="0" smtClean="0">
                        <a:latin typeface="Cambria Math" panose="02040503050406030204" pitchFamily="18" charset="0"/>
                      </a:rPr>
                      <m:t>=0,</m:t>
                    </m:r>
                    <m:r>
                      <a:rPr lang="en-US" b="0" i="1" dirty="0" smtClean="0">
                        <a:latin typeface="Cambria Math" panose="02040503050406030204" pitchFamily="18" charset="0"/>
                      </a:rPr>
                      <m:t>𝑟</m:t>
                    </m:r>
                    <m:r>
                      <a:rPr lang="en-US" b="0" i="1" dirty="0" smtClean="0">
                        <a:latin typeface="Cambria Math" panose="02040503050406030204" pitchFamily="18" charset="0"/>
                      </a:rPr>
                      <m:t>=0)</m:t>
                    </m:r>
                  </m:oMath>
                </a14:m>
                <a:r>
                  <a:rPr lang="pt-BR" dirty="0"/>
                  <a:t>, </a:t>
                </a:r>
                <a14:m>
                  <m:oMath xmlns:m="http://schemas.openxmlformats.org/officeDocument/2006/math">
                    <m:r>
                      <a:rPr lang="en-US" b="0" i="1" dirty="0" smtClean="0">
                        <a:latin typeface="Cambria Math" panose="02040503050406030204" pitchFamily="18" charset="0"/>
                      </a:rPr>
                      <m:t>(</m:t>
                    </m:r>
                    <m:r>
                      <a:rPr lang="en-US" b="0" i="1" dirty="0" smtClean="0">
                        <a:latin typeface="Cambria Math" panose="02040503050406030204" pitchFamily="18" charset="0"/>
                      </a:rPr>
                      <m:t>𝑞</m:t>
                    </m:r>
                    <m:r>
                      <a:rPr lang="en-US" b="0" i="1" dirty="0" smtClean="0">
                        <a:latin typeface="Cambria Math" panose="02040503050406030204" pitchFamily="18" charset="0"/>
                      </a:rPr>
                      <m:t>=1,</m:t>
                    </m:r>
                    <m:r>
                      <a:rPr lang="en-US" b="0" i="1" dirty="0" smtClean="0">
                        <a:latin typeface="Cambria Math" panose="02040503050406030204" pitchFamily="18" charset="0"/>
                      </a:rPr>
                      <m:t>𝑟</m:t>
                    </m:r>
                    <m:r>
                      <a:rPr lang="en-US" b="0" i="1" dirty="0" smtClean="0">
                        <a:latin typeface="Cambria Math" panose="02040503050406030204" pitchFamily="18" charset="0"/>
                      </a:rPr>
                      <m:t>=1)</m:t>
                    </m:r>
                  </m:oMath>
                </a14:m>
                <a:r>
                  <a:rPr lang="pt-BR" dirty="0"/>
                  <a:t> e </a:t>
                </a:r>
                <a14:m>
                  <m:oMath xmlns:m="http://schemas.openxmlformats.org/officeDocument/2006/math">
                    <m:d>
                      <m:dPr>
                        <m:ctrlPr>
                          <a:rPr lang="pt-BR" b="0" i="1" dirty="0" smtClean="0">
                            <a:latin typeface="Cambria Math" panose="02040503050406030204" pitchFamily="18" charset="0"/>
                          </a:rPr>
                        </m:ctrlPr>
                      </m:dPr>
                      <m:e>
                        <m:r>
                          <a:rPr lang="en-US" b="0" i="1" dirty="0" smtClean="0">
                            <a:latin typeface="Cambria Math" panose="02040503050406030204" pitchFamily="18" charset="0"/>
                          </a:rPr>
                          <m:t>𝑞</m:t>
                        </m:r>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1</m:t>
                            </m:r>
                          </m:num>
                          <m:den>
                            <m:r>
                              <a:rPr lang="en-US" b="0" i="1" dirty="0" smtClean="0">
                                <a:latin typeface="Cambria Math" panose="02040503050406030204" pitchFamily="18" charset="0"/>
                              </a:rPr>
                              <m:t>3</m:t>
                            </m:r>
                          </m:den>
                        </m:f>
                        <m:r>
                          <a:rPr lang="en-US" b="0" i="1" dirty="0" smtClean="0">
                            <a:latin typeface="Cambria Math" panose="02040503050406030204" pitchFamily="18" charset="0"/>
                          </a:rPr>
                          <m:t>,</m:t>
                        </m:r>
                        <m:r>
                          <a:rPr lang="en-US" b="0" i="1" dirty="0" smtClean="0">
                            <a:latin typeface="Cambria Math" panose="02040503050406030204" pitchFamily="18" charset="0"/>
                          </a:rPr>
                          <m:t>𝑟</m:t>
                        </m:r>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2</m:t>
                            </m:r>
                          </m:num>
                          <m:den>
                            <m:r>
                              <a:rPr lang="en-US" b="0" i="1" dirty="0" smtClean="0">
                                <a:latin typeface="Cambria Math" panose="02040503050406030204" pitchFamily="18" charset="0"/>
                              </a:rPr>
                              <m:t>3</m:t>
                            </m:r>
                          </m:den>
                        </m:f>
                      </m:e>
                    </m:d>
                  </m:oMath>
                </a14:m>
                <a:endParaRPr lang="pt-BR" dirty="0"/>
              </a:p>
              <a:p>
                <a:pPr algn="just"/>
                <a:endParaRPr lang="pt-BR" dirty="0"/>
              </a:p>
              <a:p>
                <a:pPr algn="just"/>
                <a:r>
                  <a:rPr lang="pt-BR" dirty="0"/>
                  <a:t>Portanto, temos três equilíbrios de Nash – um em estratégias mistas e dois em estratégias puras.</a:t>
                </a:r>
              </a:p>
            </p:txBody>
          </p:sp>
        </mc:Choice>
        <mc:Fallback xmlns="">
          <p:sp>
            <p:nvSpPr>
              <p:cNvPr id="3" name="Content Placeholder 2">
                <a:extLst>
                  <a:ext uri="{FF2B5EF4-FFF2-40B4-BE49-F238E27FC236}">
                    <a16:creationId xmlns:a16="http://schemas.microsoft.com/office/drawing/2014/main" id="{386CE9B4-B097-4FB3-828D-929377E83CFE}"/>
                  </a:ext>
                </a:extLst>
              </p:cNvPr>
              <p:cNvSpPr>
                <a:spLocks noGrp="1" noRot="1" noChangeAspect="1" noMove="1" noResize="1" noEditPoints="1" noAdjustHandles="1" noChangeArrowheads="1" noChangeShapeType="1" noTextEdit="1"/>
              </p:cNvSpPr>
              <p:nvPr>
                <p:ph idx="1"/>
              </p:nvPr>
            </p:nvSpPr>
            <p:spPr>
              <a:blipFill>
                <a:blip r:embed="rId3"/>
                <a:stretch>
                  <a:fillRect l="-1043" t="-280" r="-1159" b="-140"/>
                </a:stretch>
              </a:blipFill>
            </p:spPr>
            <p:txBody>
              <a:bodyPr/>
              <a:lstStyle/>
              <a:p>
                <a:r>
                  <a:rPr lang="pt-BR">
                    <a:noFill/>
                  </a:rPr>
                  <a:t> </a:t>
                </a:r>
              </a:p>
            </p:txBody>
          </p:sp>
        </mc:Fallback>
      </mc:AlternateContent>
      <p:sp>
        <p:nvSpPr>
          <p:cNvPr id="4" name="Title 1">
            <a:extLst>
              <a:ext uri="{FF2B5EF4-FFF2-40B4-BE49-F238E27FC236}">
                <a16:creationId xmlns:a16="http://schemas.microsoft.com/office/drawing/2014/main" id="{3D586D26-3D5B-4D49-B04B-DB16CDE556FA}"/>
              </a:ext>
            </a:extLst>
          </p:cNvPr>
          <p:cNvSpPr>
            <a:spLocks noGrp="1"/>
          </p:cNvSpPr>
          <p:nvPr>
            <p:ph type="title"/>
          </p:nvPr>
        </p:nvSpPr>
        <p:spPr>
          <a:xfrm>
            <a:off x="838200" y="365125"/>
            <a:ext cx="10515600" cy="1325563"/>
          </a:xfrm>
        </p:spPr>
        <p:txBody>
          <a:bodyPr/>
          <a:lstStyle/>
          <a:p>
            <a:r>
              <a:rPr lang="pt-BR" b="1" dirty="0"/>
              <a:t>Batalha dos sexos</a:t>
            </a:r>
          </a:p>
        </p:txBody>
      </p:sp>
      <p:sp>
        <p:nvSpPr>
          <p:cNvPr id="2" name="Footer Placeholder 1">
            <a:extLst>
              <a:ext uri="{FF2B5EF4-FFF2-40B4-BE49-F238E27FC236}">
                <a16:creationId xmlns:a16="http://schemas.microsoft.com/office/drawing/2014/main" id="{FCE65ED3-D044-43B2-9E9A-FA7298921F70}"/>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5FEF4744-95E0-4300-A152-CA8C38D2C4F3}"/>
              </a:ext>
            </a:extLst>
          </p:cNvPr>
          <p:cNvSpPr>
            <a:spLocks noGrp="1"/>
          </p:cNvSpPr>
          <p:nvPr>
            <p:ph type="sldNum" sz="quarter" idx="12"/>
          </p:nvPr>
        </p:nvSpPr>
        <p:spPr/>
        <p:txBody>
          <a:bodyPr/>
          <a:lstStyle/>
          <a:p>
            <a:fld id="{AF67EEE8-F201-4410-BA13-233EFB93B646}" type="slidenum">
              <a:rPr lang="pt-BR" smtClean="0"/>
              <a:t>59</a:t>
            </a:fld>
            <a:endParaRPr lang="pt-BR"/>
          </a:p>
        </p:txBody>
      </p:sp>
    </p:spTree>
    <p:extLst>
      <p:ext uri="{BB962C8B-B14F-4D97-AF65-F5344CB8AC3E}">
        <p14:creationId xmlns:p14="http://schemas.microsoft.com/office/powerpoint/2010/main" val="132490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2490C-A2F0-4D6A-8CBB-07F788788D6C}"/>
              </a:ext>
            </a:extLst>
          </p:cNvPr>
          <p:cNvSpPr>
            <a:spLocks noGrp="1"/>
          </p:cNvSpPr>
          <p:nvPr>
            <p:ph type="title"/>
          </p:nvPr>
        </p:nvSpPr>
        <p:spPr/>
        <p:txBody>
          <a:bodyPr/>
          <a:lstStyle/>
          <a:p>
            <a:r>
              <a:rPr lang="pt-BR" b="1" noProof="0" dirty="0"/>
              <a:t>Estratégias mistas</a:t>
            </a:r>
            <a:br>
              <a:rPr lang="pt-BR" b="1" noProof="0" dirty="0"/>
            </a:br>
            <a:r>
              <a:rPr lang="pt-BR" sz="2200" b="1" noProof="0" dirty="0"/>
              <a:t>Introdução</a:t>
            </a:r>
          </a:p>
        </p:txBody>
      </p:sp>
      <p:sp>
        <p:nvSpPr>
          <p:cNvPr id="8" name="Content Placeholder 7">
            <a:extLst>
              <a:ext uri="{FF2B5EF4-FFF2-40B4-BE49-F238E27FC236}">
                <a16:creationId xmlns:a16="http://schemas.microsoft.com/office/drawing/2014/main" id="{AE856244-CE83-46FF-8DAE-EC25972C56BB}"/>
              </a:ext>
            </a:extLst>
          </p:cNvPr>
          <p:cNvSpPr>
            <a:spLocks noGrp="1"/>
          </p:cNvSpPr>
          <p:nvPr>
            <p:ph idx="1"/>
          </p:nvPr>
        </p:nvSpPr>
        <p:spPr/>
        <p:txBody>
          <a:bodyPr/>
          <a:lstStyle/>
          <a:p>
            <a:pPr marL="0" indent="0">
              <a:buNone/>
            </a:pPr>
            <a:r>
              <a:rPr lang="pt-BR" noProof="0" dirty="0"/>
              <a:t>Por aquela definição, qual é o equilíbrio de Nash do jogo abaixo?</a:t>
            </a:r>
          </a:p>
        </p:txBody>
      </p:sp>
      <p:pic>
        <p:nvPicPr>
          <p:cNvPr id="10" name="Picture 9" descr="A screenshot of a cell phone&#10;&#10;Description automatically generated">
            <a:extLst>
              <a:ext uri="{FF2B5EF4-FFF2-40B4-BE49-F238E27FC236}">
                <a16:creationId xmlns:a16="http://schemas.microsoft.com/office/drawing/2014/main" id="{DDB25280-6256-4C00-B499-161B628B1E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4272" y="2600325"/>
            <a:ext cx="7203455" cy="2810844"/>
          </a:xfrm>
          <a:prstGeom prst="rect">
            <a:avLst/>
          </a:prstGeom>
        </p:spPr>
      </p:pic>
      <p:sp>
        <p:nvSpPr>
          <p:cNvPr id="3" name="Footer Placeholder 2">
            <a:extLst>
              <a:ext uri="{FF2B5EF4-FFF2-40B4-BE49-F238E27FC236}">
                <a16:creationId xmlns:a16="http://schemas.microsoft.com/office/drawing/2014/main" id="{D6947DF7-9637-4454-B8EF-8324CBB72442}"/>
              </a:ext>
            </a:extLst>
          </p:cNvPr>
          <p:cNvSpPr>
            <a:spLocks noGrp="1"/>
          </p:cNvSpPr>
          <p:nvPr>
            <p:ph type="ftr" sz="quarter" idx="11"/>
          </p:nvPr>
        </p:nvSpPr>
        <p:spPr/>
        <p:txBody>
          <a:bodyPr/>
          <a:lstStyle/>
          <a:p>
            <a:r>
              <a:rPr lang="pt-BR" dirty="0"/>
              <a:t>Robson Tigre </a:t>
            </a:r>
            <a:endParaRPr lang="en-US" dirty="0"/>
          </a:p>
        </p:txBody>
      </p:sp>
      <p:sp>
        <p:nvSpPr>
          <p:cNvPr id="4" name="Slide Number Placeholder 3">
            <a:extLst>
              <a:ext uri="{FF2B5EF4-FFF2-40B4-BE49-F238E27FC236}">
                <a16:creationId xmlns:a16="http://schemas.microsoft.com/office/drawing/2014/main" id="{C202C7AA-F2C3-490B-A6AF-66296BC35788}"/>
              </a:ext>
            </a:extLst>
          </p:cNvPr>
          <p:cNvSpPr>
            <a:spLocks noGrp="1"/>
          </p:cNvSpPr>
          <p:nvPr>
            <p:ph type="sldNum" sz="quarter" idx="12"/>
          </p:nvPr>
        </p:nvSpPr>
        <p:spPr/>
        <p:txBody>
          <a:bodyPr/>
          <a:lstStyle/>
          <a:p>
            <a:fld id="{AF67EEE8-F201-4410-BA13-233EFB93B646}" type="slidenum">
              <a:rPr lang="pt-BR" smtClean="0"/>
              <a:t>6</a:t>
            </a:fld>
            <a:endParaRPr lang="pt-BR"/>
          </a:p>
        </p:txBody>
      </p:sp>
    </p:spTree>
    <p:extLst>
      <p:ext uri="{BB962C8B-B14F-4D97-AF65-F5344CB8AC3E}">
        <p14:creationId xmlns:p14="http://schemas.microsoft.com/office/powerpoint/2010/main" val="17991457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2BA76-AB20-4F9D-9412-86B95A354DB1}"/>
              </a:ext>
            </a:extLst>
          </p:cNvPr>
          <p:cNvSpPr>
            <a:spLocks noGrp="1"/>
          </p:cNvSpPr>
          <p:nvPr>
            <p:ph type="title"/>
          </p:nvPr>
        </p:nvSpPr>
        <p:spPr/>
        <p:txBody>
          <a:bodyPr/>
          <a:lstStyle/>
          <a:p>
            <a:r>
              <a:rPr lang="pt-BR" b="1" noProof="0" dirty="0"/>
              <a:t>Existência do equilíbrio de Nash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134F8C0-8312-4F38-99E5-417F4942D499}"/>
                  </a:ext>
                </a:extLst>
              </p:cNvPr>
              <p:cNvSpPr>
                <a:spLocks noGrp="1"/>
              </p:cNvSpPr>
              <p:nvPr>
                <p:ph idx="1"/>
              </p:nvPr>
            </p:nvSpPr>
            <p:spPr/>
            <p:txBody>
              <a:bodyPr>
                <a:normAutofit lnSpcReduction="10000"/>
              </a:bodyPr>
              <a:lstStyle/>
              <a:p>
                <a:pPr algn="just"/>
                <a:r>
                  <a:rPr lang="pt-BR" dirty="0"/>
                  <a:t>Em qualquer jogo o E.N. se manifesta como a interseção das correspondências de melhor resposta dos jogadores (mesmo quando </a:t>
                </a:r>
                <a14:m>
                  <m:oMath xmlns:m="http://schemas.openxmlformats.org/officeDocument/2006/math">
                    <m:r>
                      <a:rPr lang="pt-BR" b="0" i="1" dirty="0" smtClean="0">
                        <a:latin typeface="Cambria Math" panose="02040503050406030204" pitchFamily="18" charset="0"/>
                      </a:rPr>
                      <m:t>#</m:t>
                    </m:r>
                    <m:r>
                      <a:rPr lang="pt-BR" b="0" i="1" dirty="0" smtClean="0">
                        <a:latin typeface="Cambria Math" panose="02040503050406030204" pitchFamily="18" charset="0"/>
                      </a:rPr>
                      <m:t>𝐼</m:t>
                    </m:r>
                    <m:r>
                      <a:rPr lang="pt-BR" i="1" dirty="0" smtClean="0">
                        <a:latin typeface="Cambria Math" panose="02040503050406030204" pitchFamily="18" charset="0"/>
                      </a:rPr>
                      <m:t>&gt;2</m:t>
                    </m:r>
                  </m:oMath>
                </a14:m>
                <a:r>
                  <a:rPr lang="pt-BR" dirty="0"/>
                  <a:t> e </a:t>
                </a:r>
                <a14:m>
                  <m:oMath xmlns:m="http://schemas.openxmlformats.org/officeDocument/2006/math">
                    <m:sSub>
                      <m:sSubPr>
                        <m:ctrlPr>
                          <a:rPr lang="pt-BR" i="1" dirty="0" smtClean="0">
                            <a:latin typeface="Cambria Math" panose="02040503050406030204" pitchFamily="18" charset="0"/>
                          </a:rPr>
                        </m:ctrlPr>
                      </m:sSubPr>
                      <m:e>
                        <m:r>
                          <a:rPr lang="pt-BR" b="0" i="1" dirty="0" smtClean="0">
                            <a:latin typeface="Cambria Math" panose="02040503050406030204" pitchFamily="18" charset="0"/>
                          </a:rPr>
                          <m:t>#</m:t>
                        </m:r>
                        <m:r>
                          <a:rPr lang="pt-BR" i="1" dirty="0" smtClean="0">
                            <a:latin typeface="Cambria Math" panose="02040503050406030204" pitchFamily="18" charset="0"/>
                          </a:rPr>
                          <m:t>𝑆</m:t>
                        </m:r>
                      </m:e>
                      <m:sub>
                        <m:r>
                          <a:rPr lang="pt-BR" i="1" dirty="0" smtClean="0">
                            <a:latin typeface="Cambria Math" panose="02040503050406030204" pitchFamily="18" charset="0"/>
                          </a:rPr>
                          <m:t>𝑖</m:t>
                        </m:r>
                      </m:sub>
                    </m:sSub>
                    <m:r>
                      <a:rPr lang="pt-BR" i="1" dirty="0" smtClean="0">
                        <a:latin typeface="Cambria Math" panose="02040503050406030204" pitchFamily="18" charset="0"/>
                      </a:rPr>
                      <m:t>&gt;2</m:t>
                    </m:r>
                  </m:oMath>
                </a14:m>
                <a:r>
                  <a:rPr lang="pt-BR" dirty="0"/>
                  <a:t>)</a:t>
                </a:r>
              </a:p>
              <a:p>
                <a:pPr algn="just"/>
                <a:endParaRPr lang="pt-BR" dirty="0"/>
              </a:p>
              <a:p>
                <a:pPr algn="just"/>
                <a:r>
                  <a:rPr lang="pt-BR" dirty="0"/>
                  <a:t>Infelizmente, os únicos jogos que a correspondências de melhor resposta dos jogadores tem uma representação gráfica simples são aqueles em que </a:t>
                </a:r>
                <a14:m>
                  <m:oMath xmlns:m="http://schemas.openxmlformats.org/officeDocument/2006/math">
                    <m:r>
                      <a:rPr lang="pt-BR" b="0" i="1" dirty="0" smtClean="0">
                        <a:latin typeface="Cambria Math" panose="02040503050406030204" pitchFamily="18" charset="0"/>
                      </a:rPr>
                      <m:t>#</m:t>
                    </m:r>
                    <m:r>
                      <a:rPr lang="pt-BR" b="0" i="1" dirty="0" smtClean="0">
                        <a:latin typeface="Cambria Math" panose="02040503050406030204" pitchFamily="18" charset="0"/>
                      </a:rPr>
                      <m:t>𝐼</m:t>
                    </m:r>
                    <m:r>
                      <a:rPr lang="pt-BR" b="0" i="1" dirty="0" smtClean="0">
                        <a:latin typeface="Cambria Math" panose="02040503050406030204" pitchFamily="18" charset="0"/>
                      </a:rPr>
                      <m:t>=2</m:t>
                    </m:r>
                  </m:oMath>
                </a14:m>
                <a:r>
                  <a:rPr lang="pt-BR" dirty="0"/>
                  <a:t> e </a:t>
                </a:r>
                <a14:m>
                  <m:oMath xmlns:m="http://schemas.openxmlformats.org/officeDocument/2006/math">
                    <m:sSub>
                      <m:sSubPr>
                        <m:ctrlPr>
                          <a:rPr lang="pt-BR" i="1" dirty="0" smtClean="0">
                            <a:latin typeface="Cambria Math" panose="02040503050406030204" pitchFamily="18" charset="0"/>
                          </a:rPr>
                        </m:ctrlPr>
                      </m:sSubPr>
                      <m:e>
                        <m:r>
                          <a:rPr lang="pt-BR" b="0" i="1" dirty="0" smtClean="0">
                            <a:latin typeface="Cambria Math" panose="02040503050406030204" pitchFamily="18" charset="0"/>
                          </a:rPr>
                          <m:t>#</m:t>
                        </m:r>
                        <m:r>
                          <a:rPr lang="pt-BR" i="1" dirty="0" smtClean="0">
                            <a:latin typeface="Cambria Math" panose="02040503050406030204" pitchFamily="18" charset="0"/>
                          </a:rPr>
                          <m:t>𝑆</m:t>
                        </m:r>
                      </m:e>
                      <m:sub>
                        <m:r>
                          <a:rPr lang="pt-BR" i="1" dirty="0" smtClean="0">
                            <a:latin typeface="Cambria Math" panose="02040503050406030204" pitchFamily="18" charset="0"/>
                          </a:rPr>
                          <m:t>𝑖</m:t>
                        </m:r>
                      </m:sub>
                    </m:sSub>
                    <m:r>
                      <a:rPr lang="pt-BR" b="0" i="1" dirty="0" smtClean="0">
                        <a:latin typeface="Cambria Math" panose="02040503050406030204" pitchFamily="18" charset="0"/>
                      </a:rPr>
                      <m:t>=</m:t>
                    </m:r>
                    <m:r>
                      <a:rPr lang="pt-BR" i="1" dirty="0" smtClean="0">
                        <a:latin typeface="Cambria Math" panose="02040503050406030204" pitchFamily="18" charset="0"/>
                      </a:rPr>
                      <m:t>2</m:t>
                    </m:r>
                  </m:oMath>
                </a14:m>
                <a:endParaRPr lang="pt-BR" dirty="0"/>
              </a:p>
              <a:p>
                <a:pPr algn="just"/>
                <a:endParaRPr lang="pt-BR" dirty="0"/>
              </a:p>
              <a:p>
                <a:pPr algn="just"/>
                <a:r>
                  <a:rPr lang="pt-BR" dirty="0"/>
                  <a:t>Vamos recorrer ao argumento gráfico para mostrar que tais jogos tem um equilíbrio de Nash (provavelmente em estratégias mistas).</a:t>
                </a:r>
              </a:p>
            </p:txBody>
          </p:sp>
        </mc:Choice>
        <mc:Fallback xmlns="">
          <p:sp>
            <p:nvSpPr>
              <p:cNvPr id="3" name="Content Placeholder 2">
                <a:extLst>
                  <a:ext uri="{FF2B5EF4-FFF2-40B4-BE49-F238E27FC236}">
                    <a16:creationId xmlns:a16="http://schemas.microsoft.com/office/drawing/2014/main" id="{9134F8C0-8312-4F38-99E5-417F4942D499}"/>
                  </a:ext>
                </a:extLst>
              </p:cNvPr>
              <p:cNvSpPr>
                <a:spLocks noGrp="1" noRot="1" noChangeAspect="1" noMove="1" noResize="1" noEditPoints="1" noAdjustHandles="1" noChangeArrowheads="1" noChangeShapeType="1" noTextEdit="1"/>
              </p:cNvSpPr>
              <p:nvPr>
                <p:ph idx="1"/>
              </p:nvPr>
            </p:nvSpPr>
            <p:spPr>
              <a:blipFill>
                <a:blip r:embed="rId2"/>
                <a:stretch>
                  <a:fillRect l="-1043" t="-3081" r="-1159"/>
                </a:stretch>
              </a:blipFill>
            </p:spPr>
            <p:txBody>
              <a:bodyPr/>
              <a:lstStyle/>
              <a:p>
                <a:r>
                  <a:rPr lang="pt-BR">
                    <a:noFill/>
                  </a:rPr>
                  <a:t> </a:t>
                </a:r>
              </a:p>
            </p:txBody>
          </p:sp>
        </mc:Fallback>
      </mc:AlternateContent>
      <p:sp>
        <p:nvSpPr>
          <p:cNvPr id="4" name="Footer Placeholder 3">
            <a:extLst>
              <a:ext uri="{FF2B5EF4-FFF2-40B4-BE49-F238E27FC236}">
                <a16:creationId xmlns:a16="http://schemas.microsoft.com/office/drawing/2014/main" id="{AEA6E991-D61A-4CD2-B9F8-36BD14D1526F}"/>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F9374351-5521-4DB0-93D2-448ABCBB4523}"/>
              </a:ext>
            </a:extLst>
          </p:cNvPr>
          <p:cNvSpPr>
            <a:spLocks noGrp="1"/>
          </p:cNvSpPr>
          <p:nvPr>
            <p:ph type="sldNum" sz="quarter" idx="12"/>
          </p:nvPr>
        </p:nvSpPr>
        <p:spPr/>
        <p:txBody>
          <a:bodyPr/>
          <a:lstStyle/>
          <a:p>
            <a:fld id="{AF67EEE8-F201-4410-BA13-233EFB93B646}" type="slidenum">
              <a:rPr lang="pt-BR" smtClean="0"/>
              <a:t>60</a:t>
            </a:fld>
            <a:endParaRPr lang="pt-BR"/>
          </a:p>
        </p:txBody>
      </p:sp>
    </p:spTree>
    <p:extLst>
      <p:ext uri="{BB962C8B-B14F-4D97-AF65-F5344CB8AC3E}">
        <p14:creationId xmlns:p14="http://schemas.microsoft.com/office/powerpoint/2010/main" val="38545042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2BA76-AB20-4F9D-9412-86B95A354DB1}"/>
              </a:ext>
            </a:extLst>
          </p:cNvPr>
          <p:cNvSpPr>
            <a:spLocks noGrp="1"/>
          </p:cNvSpPr>
          <p:nvPr>
            <p:ph type="title"/>
          </p:nvPr>
        </p:nvSpPr>
        <p:spPr/>
        <p:txBody>
          <a:bodyPr/>
          <a:lstStyle/>
          <a:p>
            <a:r>
              <a:rPr lang="pt-BR" b="1" noProof="0" dirty="0"/>
              <a:t>Existência do equilíbrio de Nash</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59FAEB6-D8DC-4C3B-BFB6-64E4D1A14FED}"/>
                  </a:ext>
                </a:extLst>
              </p:cNvPr>
              <p:cNvSpPr txBox="1"/>
              <p:nvPr/>
            </p:nvSpPr>
            <p:spPr>
              <a:xfrm>
                <a:off x="5730240" y="1738898"/>
                <a:ext cx="5745480" cy="4093428"/>
              </a:xfrm>
              <a:prstGeom prst="rect">
                <a:avLst/>
              </a:prstGeom>
              <a:noFill/>
            </p:spPr>
            <p:txBody>
              <a:bodyPr wrap="square" rtlCol="0">
                <a:spAutoFit/>
              </a:bodyPr>
              <a:lstStyle/>
              <a:p>
                <a:pPr marL="285750" indent="-285750" algn="just">
                  <a:buFont typeface="Arial" panose="020B0604020202020204" pitchFamily="34" charset="0"/>
                  <a:buChar char="•"/>
                </a:pPr>
                <a:r>
                  <a:rPr lang="pt-BR" sz="2600" dirty="0"/>
                  <a:t>Considere os payoffs do jogador 1 na matriz ao lado. Vamos focar nas comparações </a:t>
                </a:r>
                <a14:m>
                  <m:oMath xmlns:m="http://schemas.openxmlformats.org/officeDocument/2006/math">
                    <m:r>
                      <a:rPr lang="pt-BR" sz="2600" i="1" dirty="0" smtClean="0">
                        <a:latin typeface="Cambria Math" panose="02040503050406030204" pitchFamily="18" charset="0"/>
                      </a:rPr>
                      <m:t>𝑥</m:t>
                    </m:r>
                  </m:oMath>
                </a14:m>
                <a:r>
                  <a:rPr lang="pt-BR" sz="2600" dirty="0"/>
                  <a:t> versus </a:t>
                </a:r>
                <a14:m>
                  <m:oMath xmlns:m="http://schemas.openxmlformats.org/officeDocument/2006/math">
                    <m:r>
                      <a:rPr lang="pt-BR" sz="2600" i="1" dirty="0" smtClean="0">
                        <a:latin typeface="Cambria Math" panose="02040503050406030204" pitchFamily="18" charset="0"/>
                      </a:rPr>
                      <m:t>𝑧</m:t>
                    </m:r>
                  </m:oMath>
                </a14:m>
                <a:r>
                  <a:rPr lang="pt-BR" sz="2600" dirty="0"/>
                  <a:t> e </a:t>
                </a:r>
                <a14:m>
                  <m:oMath xmlns:m="http://schemas.openxmlformats.org/officeDocument/2006/math">
                    <m:r>
                      <a:rPr lang="pt-BR" sz="2600" i="1" dirty="0" smtClean="0">
                        <a:latin typeface="Cambria Math" panose="02040503050406030204" pitchFamily="18" charset="0"/>
                      </a:rPr>
                      <m:t>𝑦</m:t>
                    </m:r>
                  </m:oMath>
                </a14:m>
                <a:r>
                  <a:rPr lang="pt-BR" sz="2600" dirty="0"/>
                  <a:t> versus </a:t>
                </a:r>
                <a14:m>
                  <m:oMath xmlns:m="http://schemas.openxmlformats.org/officeDocument/2006/math">
                    <m:r>
                      <a:rPr lang="pt-BR" sz="2600" i="1" dirty="0" smtClean="0">
                        <a:latin typeface="Cambria Math" panose="02040503050406030204" pitchFamily="18" charset="0"/>
                      </a:rPr>
                      <m:t>𝑤</m:t>
                    </m:r>
                  </m:oMath>
                </a14:m>
                <a:endParaRPr lang="pt-BR" sz="2600" dirty="0"/>
              </a:p>
              <a:p>
                <a:pPr marL="285750" indent="-285750" algn="just">
                  <a:buFont typeface="Arial" panose="020B0604020202020204" pitchFamily="34" charset="0"/>
                  <a:buChar char="•"/>
                </a:pPr>
                <a:endParaRPr lang="pt-BR" sz="2600" dirty="0"/>
              </a:p>
              <a:p>
                <a:pPr marL="285750" indent="-285750" algn="just">
                  <a:buFont typeface="Arial" panose="020B0604020202020204" pitchFamily="34" charset="0"/>
                  <a:buChar char="•"/>
                </a:pPr>
                <a:r>
                  <a:rPr lang="pt-BR" sz="2600" dirty="0"/>
                  <a:t>Baseados nessa comparação, podemos definir quatro casos principais</a:t>
                </a:r>
                <a:r>
                  <a:rPr lang="en-US" sz="2600" dirty="0"/>
                  <a:t>: (</a:t>
                </a:r>
                <a14:m>
                  <m:oMath xmlns:m="http://schemas.openxmlformats.org/officeDocument/2006/math">
                    <m:r>
                      <a:rPr lang="en-US" sz="2600" b="0" i="1" smtClean="0">
                        <a:latin typeface="Cambria Math" panose="02040503050406030204" pitchFamily="18" charset="0"/>
                      </a:rPr>
                      <m:t>𝑖</m:t>
                    </m:r>
                  </m:oMath>
                </a14:m>
                <a:r>
                  <a:rPr lang="en-US" sz="2600" dirty="0"/>
                  <a:t>) </a:t>
                </a:r>
                <a14:m>
                  <m:oMath xmlns:m="http://schemas.openxmlformats.org/officeDocument/2006/math">
                    <m:r>
                      <a:rPr lang="en-US" sz="2600" b="0" i="1" smtClean="0">
                        <a:latin typeface="Cambria Math" panose="02040503050406030204" pitchFamily="18" charset="0"/>
                      </a:rPr>
                      <m:t>𝑥</m:t>
                    </m:r>
                    <m:r>
                      <a:rPr lang="en-US" sz="2600" b="0" i="1" smtClean="0">
                        <a:latin typeface="Cambria Math" panose="02040503050406030204" pitchFamily="18" charset="0"/>
                      </a:rPr>
                      <m:t>&gt;</m:t>
                    </m:r>
                    <m:r>
                      <a:rPr lang="en-US" sz="2600" b="0" i="1" smtClean="0">
                        <a:latin typeface="Cambria Math" panose="02040503050406030204" pitchFamily="18" charset="0"/>
                      </a:rPr>
                      <m:t>𝑧</m:t>
                    </m:r>
                  </m:oMath>
                </a14:m>
                <a:r>
                  <a:rPr lang="pt-BR" sz="2600" dirty="0"/>
                  <a:t> e </a:t>
                </a:r>
                <a14:m>
                  <m:oMath xmlns:m="http://schemas.openxmlformats.org/officeDocument/2006/math">
                    <m:r>
                      <a:rPr lang="en-US" sz="2600" b="0" i="1" smtClean="0">
                        <a:latin typeface="Cambria Math" panose="02040503050406030204" pitchFamily="18" charset="0"/>
                      </a:rPr>
                      <m:t>𝑦</m:t>
                    </m:r>
                    <m:r>
                      <a:rPr lang="en-US" sz="2600" b="0" i="1" smtClean="0">
                        <a:latin typeface="Cambria Math" panose="02040503050406030204" pitchFamily="18" charset="0"/>
                      </a:rPr>
                      <m:t>&gt;</m:t>
                    </m:r>
                    <m:r>
                      <a:rPr lang="en-US" sz="2600" b="0" i="1" smtClean="0">
                        <a:latin typeface="Cambria Math" panose="02040503050406030204" pitchFamily="18" charset="0"/>
                      </a:rPr>
                      <m:t>𝑤</m:t>
                    </m:r>
                  </m:oMath>
                </a14:m>
                <a:r>
                  <a:rPr lang="pt-BR" sz="2600" dirty="0"/>
                  <a:t>, (</a:t>
                </a:r>
                <a14:m>
                  <m:oMath xmlns:m="http://schemas.openxmlformats.org/officeDocument/2006/math">
                    <m:r>
                      <a:rPr lang="en-US" sz="2600" b="0" i="1" smtClean="0">
                        <a:latin typeface="Cambria Math" panose="02040503050406030204" pitchFamily="18" charset="0"/>
                      </a:rPr>
                      <m:t>𝑖𝑖</m:t>
                    </m:r>
                  </m:oMath>
                </a14:m>
                <a:r>
                  <a:rPr lang="pt-BR" sz="2600" dirty="0"/>
                  <a:t>) </a:t>
                </a:r>
                <a14:m>
                  <m:oMath xmlns:m="http://schemas.openxmlformats.org/officeDocument/2006/math">
                    <m:r>
                      <a:rPr lang="en-US" sz="2600" b="0" i="1" smtClean="0">
                        <a:latin typeface="Cambria Math" panose="02040503050406030204" pitchFamily="18" charset="0"/>
                      </a:rPr>
                      <m:t>𝑥</m:t>
                    </m:r>
                    <m:r>
                      <a:rPr lang="en-US" sz="2600" b="0" i="1" smtClean="0">
                        <a:latin typeface="Cambria Math" panose="02040503050406030204" pitchFamily="18" charset="0"/>
                      </a:rPr>
                      <m:t>&lt;</m:t>
                    </m:r>
                    <m:r>
                      <a:rPr lang="en-US" sz="2600" b="0" i="1" smtClean="0">
                        <a:latin typeface="Cambria Math" panose="02040503050406030204" pitchFamily="18" charset="0"/>
                      </a:rPr>
                      <m:t>𝑧</m:t>
                    </m:r>
                  </m:oMath>
                </a14:m>
                <a:r>
                  <a:rPr lang="pt-BR" sz="2600" dirty="0"/>
                  <a:t> e </a:t>
                </a:r>
                <a14:m>
                  <m:oMath xmlns:m="http://schemas.openxmlformats.org/officeDocument/2006/math">
                    <m:r>
                      <a:rPr lang="en-US" sz="2600" b="0" i="1" smtClean="0">
                        <a:latin typeface="Cambria Math" panose="02040503050406030204" pitchFamily="18" charset="0"/>
                      </a:rPr>
                      <m:t>𝑦</m:t>
                    </m:r>
                    <m:r>
                      <a:rPr lang="en-US" sz="2600" b="0" i="1" smtClean="0">
                        <a:latin typeface="Cambria Math" panose="02040503050406030204" pitchFamily="18" charset="0"/>
                      </a:rPr>
                      <m:t>&lt;</m:t>
                    </m:r>
                    <m:r>
                      <a:rPr lang="en-US" sz="2600" b="0" i="1" smtClean="0">
                        <a:latin typeface="Cambria Math" panose="02040503050406030204" pitchFamily="18" charset="0"/>
                      </a:rPr>
                      <m:t>𝑤</m:t>
                    </m:r>
                  </m:oMath>
                </a14:m>
                <a:r>
                  <a:rPr lang="pt-BR" sz="2600" dirty="0"/>
                  <a:t>, (</a:t>
                </a:r>
                <a14:m>
                  <m:oMath xmlns:m="http://schemas.openxmlformats.org/officeDocument/2006/math">
                    <m:r>
                      <a:rPr lang="en-US" sz="2600" b="0" i="1" smtClean="0">
                        <a:latin typeface="Cambria Math" panose="02040503050406030204" pitchFamily="18" charset="0"/>
                      </a:rPr>
                      <m:t>𝑖𝑖𝑖</m:t>
                    </m:r>
                  </m:oMath>
                </a14:m>
                <a:r>
                  <a:rPr lang="pt-BR" sz="2600" dirty="0"/>
                  <a:t>) </a:t>
                </a:r>
                <a14:m>
                  <m:oMath xmlns:m="http://schemas.openxmlformats.org/officeDocument/2006/math">
                    <m:r>
                      <a:rPr lang="en-US" sz="2600" b="0" i="1" smtClean="0">
                        <a:latin typeface="Cambria Math" panose="02040503050406030204" pitchFamily="18" charset="0"/>
                      </a:rPr>
                      <m:t>𝑥</m:t>
                    </m:r>
                    <m:r>
                      <a:rPr lang="en-US" sz="2600" b="0" i="1" smtClean="0">
                        <a:latin typeface="Cambria Math" panose="02040503050406030204" pitchFamily="18" charset="0"/>
                      </a:rPr>
                      <m:t>&gt;</m:t>
                    </m:r>
                    <m:r>
                      <a:rPr lang="en-US" sz="2600" b="0" i="1" smtClean="0">
                        <a:latin typeface="Cambria Math" panose="02040503050406030204" pitchFamily="18" charset="0"/>
                      </a:rPr>
                      <m:t>𝑧</m:t>
                    </m:r>
                  </m:oMath>
                </a14:m>
                <a:r>
                  <a:rPr lang="pt-BR" sz="2600" dirty="0"/>
                  <a:t> e </a:t>
                </a:r>
                <a14:m>
                  <m:oMath xmlns:m="http://schemas.openxmlformats.org/officeDocument/2006/math">
                    <m:r>
                      <a:rPr lang="en-US" sz="2600" b="0" i="1" smtClean="0">
                        <a:latin typeface="Cambria Math" panose="02040503050406030204" pitchFamily="18" charset="0"/>
                      </a:rPr>
                      <m:t>𝑦</m:t>
                    </m:r>
                    <m:r>
                      <a:rPr lang="en-US" sz="2600" b="0" i="1" smtClean="0">
                        <a:latin typeface="Cambria Math" panose="02040503050406030204" pitchFamily="18" charset="0"/>
                      </a:rPr>
                      <m:t>&lt;</m:t>
                    </m:r>
                    <m:r>
                      <a:rPr lang="en-US" sz="2600" b="0" i="1" smtClean="0">
                        <a:latin typeface="Cambria Math" panose="02040503050406030204" pitchFamily="18" charset="0"/>
                      </a:rPr>
                      <m:t>𝑤</m:t>
                    </m:r>
                  </m:oMath>
                </a14:m>
                <a:r>
                  <a:rPr lang="pt-BR" sz="2600" dirty="0"/>
                  <a:t>, (</a:t>
                </a:r>
                <a14:m>
                  <m:oMath xmlns:m="http://schemas.openxmlformats.org/officeDocument/2006/math">
                    <m:r>
                      <a:rPr lang="en-US" sz="2600" b="0" i="1" smtClean="0">
                        <a:latin typeface="Cambria Math" panose="02040503050406030204" pitchFamily="18" charset="0"/>
                      </a:rPr>
                      <m:t>𝑖𝑣</m:t>
                    </m:r>
                  </m:oMath>
                </a14:m>
                <a:r>
                  <a:rPr lang="pt-BR" sz="2600" dirty="0"/>
                  <a:t>) </a:t>
                </a:r>
                <a14:m>
                  <m:oMath xmlns:m="http://schemas.openxmlformats.org/officeDocument/2006/math">
                    <m:r>
                      <a:rPr lang="en-US" sz="2600" b="0" i="1" smtClean="0">
                        <a:latin typeface="Cambria Math" panose="02040503050406030204" pitchFamily="18" charset="0"/>
                      </a:rPr>
                      <m:t>𝑥</m:t>
                    </m:r>
                    <m:r>
                      <a:rPr lang="en-US" sz="2600" b="0" i="1" smtClean="0">
                        <a:latin typeface="Cambria Math" panose="02040503050406030204" pitchFamily="18" charset="0"/>
                      </a:rPr>
                      <m:t>&lt;</m:t>
                    </m:r>
                    <m:r>
                      <a:rPr lang="en-US" sz="2600" b="0" i="1" smtClean="0">
                        <a:latin typeface="Cambria Math" panose="02040503050406030204" pitchFamily="18" charset="0"/>
                      </a:rPr>
                      <m:t>𝑧</m:t>
                    </m:r>
                  </m:oMath>
                </a14:m>
                <a:r>
                  <a:rPr lang="pt-BR" sz="2600" dirty="0"/>
                  <a:t> e </a:t>
                </a:r>
                <a14:m>
                  <m:oMath xmlns:m="http://schemas.openxmlformats.org/officeDocument/2006/math">
                    <m:r>
                      <a:rPr lang="en-US" sz="2600" b="0" i="1" smtClean="0">
                        <a:latin typeface="Cambria Math" panose="02040503050406030204" pitchFamily="18" charset="0"/>
                      </a:rPr>
                      <m:t>𝑦</m:t>
                    </m:r>
                    <m:r>
                      <a:rPr lang="en-US" sz="2600" b="0" i="1" smtClean="0">
                        <a:latin typeface="Cambria Math" panose="02040503050406030204" pitchFamily="18" charset="0"/>
                      </a:rPr>
                      <m:t>&gt;</m:t>
                    </m:r>
                    <m:r>
                      <a:rPr lang="en-US" sz="2600" b="0" i="1" smtClean="0">
                        <a:latin typeface="Cambria Math" panose="02040503050406030204" pitchFamily="18" charset="0"/>
                      </a:rPr>
                      <m:t>𝑤</m:t>
                    </m:r>
                  </m:oMath>
                </a14:m>
                <a:r>
                  <a:rPr lang="pt-BR" sz="2600" dirty="0"/>
                  <a:t>. Deixaremos os casos em que </a:t>
                </a:r>
                <a14:m>
                  <m:oMath xmlns:m="http://schemas.openxmlformats.org/officeDocument/2006/math">
                    <m:r>
                      <a:rPr lang="en-US" sz="2600" b="0" i="1" smtClean="0">
                        <a:latin typeface="Cambria Math" panose="02040503050406030204" pitchFamily="18" charset="0"/>
                      </a:rPr>
                      <m:t>𝑥</m:t>
                    </m:r>
                    <m:r>
                      <a:rPr lang="en-US" sz="2600" b="0" i="1" smtClean="0">
                        <a:latin typeface="Cambria Math" panose="02040503050406030204" pitchFamily="18" charset="0"/>
                      </a:rPr>
                      <m:t>=</m:t>
                    </m:r>
                    <m:r>
                      <a:rPr lang="en-US" sz="2600" b="0" i="1" smtClean="0">
                        <a:latin typeface="Cambria Math" panose="02040503050406030204" pitchFamily="18" charset="0"/>
                      </a:rPr>
                      <m:t>𝑧</m:t>
                    </m:r>
                  </m:oMath>
                </a14:m>
                <a:r>
                  <a:rPr lang="pt-BR" sz="2600" dirty="0"/>
                  <a:t> ou </a:t>
                </a:r>
                <a14:m>
                  <m:oMath xmlns:m="http://schemas.openxmlformats.org/officeDocument/2006/math">
                    <m:r>
                      <a:rPr lang="en-US" sz="2600" b="0" i="1" smtClean="0">
                        <a:latin typeface="Cambria Math" panose="02040503050406030204" pitchFamily="18" charset="0"/>
                      </a:rPr>
                      <m:t>𝑦</m:t>
                    </m:r>
                    <m:r>
                      <a:rPr lang="en-US" sz="2600" b="0" i="1" smtClean="0">
                        <a:latin typeface="Cambria Math" panose="02040503050406030204" pitchFamily="18" charset="0"/>
                      </a:rPr>
                      <m:t>=</m:t>
                    </m:r>
                    <m:r>
                      <a:rPr lang="en-US" sz="2600" b="0" i="1" smtClean="0">
                        <a:latin typeface="Cambria Math" panose="02040503050406030204" pitchFamily="18" charset="0"/>
                      </a:rPr>
                      <m:t>𝑤</m:t>
                    </m:r>
                  </m:oMath>
                </a14:m>
                <a:r>
                  <a:rPr lang="pt-BR" sz="2600" dirty="0"/>
                  <a:t> por último.</a:t>
                </a:r>
              </a:p>
            </p:txBody>
          </p:sp>
        </mc:Choice>
        <mc:Fallback xmlns="">
          <p:sp>
            <p:nvSpPr>
              <p:cNvPr id="6" name="TextBox 5">
                <a:extLst>
                  <a:ext uri="{FF2B5EF4-FFF2-40B4-BE49-F238E27FC236}">
                    <a16:creationId xmlns:a16="http://schemas.microsoft.com/office/drawing/2014/main" id="{659FAEB6-D8DC-4C3B-BFB6-64E4D1A14FED}"/>
                  </a:ext>
                </a:extLst>
              </p:cNvPr>
              <p:cNvSpPr txBox="1">
                <a:spLocks noRot="1" noChangeAspect="1" noMove="1" noResize="1" noEditPoints="1" noAdjustHandles="1" noChangeArrowheads="1" noChangeShapeType="1" noTextEdit="1"/>
              </p:cNvSpPr>
              <p:nvPr/>
            </p:nvSpPr>
            <p:spPr>
              <a:xfrm>
                <a:off x="5730240" y="1738898"/>
                <a:ext cx="5745480" cy="4093428"/>
              </a:xfrm>
              <a:prstGeom prst="rect">
                <a:avLst/>
              </a:prstGeom>
              <a:blipFill>
                <a:blip r:embed="rId3"/>
                <a:stretch>
                  <a:fillRect l="-1591" t="-1190" r="-1909" b="-2976"/>
                </a:stretch>
              </a:blipFill>
            </p:spPr>
            <p:txBody>
              <a:bodyPr/>
              <a:lstStyle/>
              <a:p>
                <a:r>
                  <a:rPr lang="pt-BR">
                    <a:noFill/>
                  </a:rPr>
                  <a:t> </a:t>
                </a:r>
              </a:p>
            </p:txBody>
          </p:sp>
        </mc:Fallback>
      </mc:AlternateContent>
      <p:pic>
        <p:nvPicPr>
          <p:cNvPr id="10" name="Content Placeholder 4" descr="A screenshot of a cell phone&#10;&#10;Description automatically generated">
            <a:extLst>
              <a:ext uri="{FF2B5EF4-FFF2-40B4-BE49-F238E27FC236}">
                <a16:creationId xmlns:a16="http://schemas.microsoft.com/office/drawing/2014/main" id="{86F1E57D-FD02-45A8-839A-A675B494C8D6}"/>
              </a:ext>
            </a:extLst>
          </p:cNvPr>
          <p:cNvPicPr>
            <a:picLocks noGrp="1" noChangeAspect="1"/>
          </p:cNvPicPr>
          <p:nvPr>
            <p:ph sz="half" idx="1"/>
          </p:nvPr>
        </p:nvPicPr>
        <p:blipFill>
          <a:blip r:embed="rId4">
            <a:extLst>
              <a:ext uri="{28A0092B-C50C-407E-A947-70E740481C1C}">
                <a14:useLocalDpi xmlns:a14="http://schemas.microsoft.com/office/drawing/2010/main" val="0"/>
              </a:ext>
            </a:extLst>
          </a:blip>
          <a:stretch>
            <a:fillRect/>
          </a:stretch>
        </p:blipFill>
        <p:spPr>
          <a:xfrm>
            <a:off x="838200" y="2436720"/>
            <a:ext cx="5181600" cy="3129147"/>
          </a:xfrm>
        </p:spPr>
      </p:pic>
      <p:sp>
        <p:nvSpPr>
          <p:cNvPr id="11" name="Footer Placeholder 10">
            <a:extLst>
              <a:ext uri="{FF2B5EF4-FFF2-40B4-BE49-F238E27FC236}">
                <a16:creationId xmlns:a16="http://schemas.microsoft.com/office/drawing/2014/main" id="{EDD21CD7-0B9C-4215-A0E3-8A916257E06E}"/>
              </a:ext>
            </a:extLst>
          </p:cNvPr>
          <p:cNvSpPr>
            <a:spLocks noGrp="1"/>
          </p:cNvSpPr>
          <p:nvPr>
            <p:ph type="ftr" sz="quarter" idx="11"/>
          </p:nvPr>
        </p:nvSpPr>
        <p:spPr/>
        <p:txBody>
          <a:bodyPr/>
          <a:lstStyle/>
          <a:p>
            <a:r>
              <a:rPr lang="pt-BR" dirty="0"/>
              <a:t>Robson Tigre </a:t>
            </a:r>
            <a:endParaRPr lang="en-US" dirty="0"/>
          </a:p>
        </p:txBody>
      </p:sp>
      <p:sp>
        <p:nvSpPr>
          <p:cNvPr id="12" name="Slide Number Placeholder 11">
            <a:extLst>
              <a:ext uri="{FF2B5EF4-FFF2-40B4-BE49-F238E27FC236}">
                <a16:creationId xmlns:a16="http://schemas.microsoft.com/office/drawing/2014/main" id="{FD211614-AA6F-4BCF-987A-AC691BE4F1B1}"/>
              </a:ext>
            </a:extLst>
          </p:cNvPr>
          <p:cNvSpPr>
            <a:spLocks noGrp="1"/>
          </p:cNvSpPr>
          <p:nvPr>
            <p:ph type="sldNum" sz="quarter" idx="12"/>
          </p:nvPr>
        </p:nvSpPr>
        <p:spPr/>
        <p:txBody>
          <a:bodyPr/>
          <a:lstStyle/>
          <a:p>
            <a:fld id="{AF67EEE8-F201-4410-BA13-233EFB93B646}" type="slidenum">
              <a:rPr lang="pt-BR" smtClean="0"/>
              <a:t>61</a:t>
            </a:fld>
            <a:endParaRPr lang="pt-BR"/>
          </a:p>
        </p:txBody>
      </p:sp>
    </p:spTree>
    <p:extLst>
      <p:ext uri="{BB962C8B-B14F-4D97-AF65-F5344CB8AC3E}">
        <p14:creationId xmlns:p14="http://schemas.microsoft.com/office/powerpoint/2010/main" val="306941507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2BA76-AB20-4F9D-9412-86B95A354DB1}"/>
              </a:ext>
            </a:extLst>
          </p:cNvPr>
          <p:cNvSpPr>
            <a:spLocks noGrp="1"/>
          </p:cNvSpPr>
          <p:nvPr>
            <p:ph type="title"/>
          </p:nvPr>
        </p:nvSpPr>
        <p:spPr/>
        <p:txBody>
          <a:bodyPr/>
          <a:lstStyle/>
          <a:p>
            <a:r>
              <a:rPr lang="pt-BR" b="1" noProof="0" dirty="0"/>
              <a:t>Existência do equilíbrio de Nash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1351E4E-E9BD-473C-B72C-3FCC24A94CB9}"/>
                  </a:ext>
                </a:extLst>
              </p:cNvPr>
              <p:cNvSpPr>
                <a:spLocks noGrp="1"/>
              </p:cNvSpPr>
              <p:nvPr>
                <p:ph sz="half" idx="2"/>
              </p:nvPr>
            </p:nvSpPr>
            <p:spPr/>
            <p:txBody>
              <a:bodyPr>
                <a:normAutofit fontScale="77500" lnSpcReduction="20000"/>
              </a:bodyPr>
              <a:lstStyle/>
              <a:p>
                <a:pPr algn="just"/>
                <a:r>
                  <a:rPr lang="pt-BR" dirty="0"/>
                  <a:t>No caso (</a:t>
                </a:r>
                <a14:m>
                  <m:oMath xmlns:m="http://schemas.openxmlformats.org/officeDocument/2006/math">
                    <m:r>
                      <a:rPr lang="pt-BR" b="0" i="1" smtClean="0">
                        <a:latin typeface="Cambria Math" panose="02040503050406030204" pitchFamily="18" charset="0"/>
                      </a:rPr>
                      <m:t>𝑖</m:t>
                    </m:r>
                  </m:oMath>
                </a14:m>
                <a:r>
                  <a:rPr lang="pt-BR" dirty="0"/>
                  <a:t>), </a:t>
                </a:r>
                <a14:m>
                  <m:oMath xmlns:m="http://schemas.openxmlformats.org/officeDocument/2006/math">
                    <m:r>
                      <a:rPr lang="pt-BR" b="0" i="1" smtClean="0">
                        <a:latin typeface="Cambria Math" panose="02040503050406030204" pitchFamily="18" charset="0"/>
                      </a:rPr>
                      <m:t>𝑈𝑝</m:t>
                    </m:r>
                  </m:oMath>
                </a14:m>
                <a:r>
                  <a:rPr lang="pt-BR" dirty="0"/>
                  <a:t> domina estritamente </a:t>
                </a:r>
                <a14:m>
                  <m:oMath xmlns:m="http://schemas.openxmlformats.org/officeDocument/2006/math">
                    <m:r>
                      <a:rPr lang="pt-BR" b="0" i="1" smtClean="0">
                        <a:latin typeface="Cambria Math" panose="02040503050406030204" pitchFamily="18" charset="0"/>
                      </a:rPr>
                      <m:t>𝐷𝑜𝑤𝑛</m:t>
                    </m:r>
                  </m:oMath>
                </a14:m>
                <a:r>
                  <a:rPr lang="pt-BR" dirty="0"/>
                  <a:t> enquanto no caso (</a:t>
                </a:r>
                <a14:m>
                  <m:oMath xmlns:m="http://schemas.openxmlformats.org/officeDocument/2006/math">
                    <m:r>
                      <a:rPr lang="pt-BR" b="0" i="1" smtClean="0">
                        <a:latin typeface="Cambria Math" panose="02040503050406030204" pitchFamily="18" charset="0"/>
                      </a:rPr>
                      <m:t>𝑖𝑖</m:t>
                    </m:r>
                  </m:oMath>
                </a14:m>
                <a:r>
                  <a:rPr lang="pt-BR" dirty="0"/>
                  <a:t>) </a:t>
                </a:r>
                <a14:m>
                  <m:oMath xmlns:m="http://schemas.openxmlformats.org/officeDocument/2006/math">
                    <m:r>
                      <a:rPr lang="pt-BR" b="0" i="1" smtClean="0">
                        <a:latin typeface="Cambria Math" panose="02040503050406030204" pitchFamily="18" charset="0"/>
                      </a:rPr>
                      <m:t>𝐷𝑜𝑤𝑛</m:t>
                    </m:r>
                  </m:oMath>
                </a14:m>
                <a:r>
                  <a:rPr lang="pt-BR" dirty="0"/>
                  <a:t> domina estritamente </a:t>
                </a:r>
                <a14:m>
                  <m:oMath xmlns:m="http://schemas.openxmlformats.org/officeDocument/2006/math">
                    <m:r>
                      <a:rPr lang="pt-BR" b="0" i="1" smtClean="0">
                        <a:latin typeface="Cambria Math" panose="02040503050406030204" pitchFamily="18" charset="0"/>
                      </a:rPr>
                      <m:t>𝑈𝑝</m:t>
                    </m:r>
                  </m:oMath>
                </a14:m>
                <a:r>
                  <a:rPr lang="pt-BR" dirty="0"/>
                  <a:t>. </a:t>
                </a:r>
              </a:p>
              <a:p>
                <a:pPr marL="0" indent="0" algn="just">
                  <a:buNone/>
                </a:pPr>
                <a:endParaRPr lang="pt-BR" dirty="0"/>
              </a:p>
              <a:p>
                <a:pPr algn="just"/>
                <a:r>
                  <a:rPr lang="pt-BR" dirty="0"/>
                  <a:t>Em (</a:t>
                </a:r>
                <a14:m>
                  <m:oMath xmlns:m="http://schemas.openxmlformats.org/officeDocument/2006/math">
                    <m:r>
                      <a:rPr lang="pt-BR" b="0" i="1" smtClean="0">
                        <a:latin typeface="Cambria Math" panose="02040503050406030204" pitchFamily="18" charset="0"/>
                      </a:rPr>
                      <m:t>𝑖</m:t>
                    </m:r>
                  </m:oMath>
                </a14:m>
                <a:r>
                  <a:rPr lang="pt-BR" dirty="0"/>
                  <a:t>), se </a:t>
                </a:r>
                <a14:m>
                  <m:oMath xmlns:m="http://schemas.openxmlformats.org/officeDocument/2006/math">
                    <m:r>
                      <a:rPr lang="pt-BR" i="1" dirty="0" smtClean="0">
                        <a:latin typeface="Cambria Math" panose="02040503050406030204" pitchFamily="18" charset="0"/>
                      </a:rPr>
                      <m:t>(</m:t>
                    </m:r>
                    <m:r>
                      <a:rPr lang="pt-BR" b="0" i="1" dirty="0" smtClean="0">
                        <a:latin typeface="Cambria Math" panose="02040503050406030204" pitchFamily="18" charset="0"/>
                      </a:rPr>
                      <m:t>𝑞</m:t>
                    </m:r>
                    <m:r>
                      <a:rPr lang="pt-BR" b="0" i="1" dirty="0" smtClean="0">
                        <a:latin typeface="Cambria Math" panose="02040503050406030204" pitchFamily="18" charset="0"/>
                      </a:rPr>
                      <m:t>,1−</m:t>
                    </m:r>
                    <m:r>
                      <a:rPr lang="pt-BR" b="0" i="1" dirty="0" smtClean="0">
                        <a:latin typeface="Cambria Math" panose="02040503050406030204" pitchFamily="18" charset="0"/>
                      </a:rPr>
                      <m:t>𝑞</m:t>
                    </m:r>
                    <m:r>
                      <a:rPr lang="pt-BR" i="1" dirty="0" smtClean="0">
                        <a:latin typeface="Cambria Math" panose="02040503050406030204" pitchFamily="18" charset="0"/>
                      </a:rPr>
                      <m:t>)</m:t>
                    </m:r>
                  </m:oMath>
                </a14:m>
                <a:r>
                  <a:rPr lang="pt-BR" dirty="0"/>
                  <a:t> é a estratégia mista do jogador </a:t>
                </a:r>
                <a14:m>
                  <m:oMath xmlns:m="http://schemas.openxmlformats.org/officeDocument/2006/math">
                    <m:r>
                      <a:rPr lang="pt-BR" b="0" i="1" smtClean="0">
                        <a:latin typeface="Cambria Math" panose="02040503050406030204" pitchFamily="18" charset="0"/>
                      </a:rPr>
                      <m:t>2</m:t>
                    </m:r>
                  </m:oMath>
                </a14:m>
                <a:r>
                  <a:rPr lang="pt-BR" dirty="0"/>
                  <a:t>, não há nenhum valor de </a:t>
                </a:r>
                <a14:m>
                  <m:oMath xmlns:m="http://schemas.openxmlformats.org/officeDocument/2006/math">
                    <m:r>
                      <a:rPr lang="pt-BR" i="1" dirty="0" smtClean="0">
                        <a:latin typeface="Cambria Math" panose="02040503050406030204" pitchFamily="18" charset="0"/>
                      </a:rPr>
                      <m:t>𝑞</m:t>
                    </m:r>
                  </m:oMath>
                </a14:m>
                <a:r>
                  <a:rPr lang="pt-BR" dirty="0"/>
                  <a:t> tal que seja ótimo para </a:t>
                </a:r>
                <a14:m>
                  <m:oMath xmlns:m="http://schemas.openxmlformats.org/officeDocument/2006/math">
                    <m:r>
                      <a:rPr lang="pt-BR" b="0" i="1" smtClean="0">
                        <a:latin typeface="Cambria Math" panose="02040503050406030204" pitchFamily="18" charset="0"/>
                      </a:rPr>
                      <m:t>1</m:t>
                    </m:r>
                  </m:oMath>
                </a14:m>
                <a:r>
                  <a:rPr lang="pt-BR" dirty="0"/>
                  <a:t> jogar </a:t>
                </a:r>
                <a14:m>
                  <m:oMath xmlns:m="http://schemas.openxmlformats.org/officeDocument/2006/math">
                    <m:r>
                      <a:rPr lang="pt-BR" b="0" i="1" smtClean="0">
                        <a:latin typeface="Cambria Math" panose="02040503050406030204" pitchFamily="18" charset="0"/>
                      </a:rPr>
                      <m:t>𝐷𝑜𝑤𝑛</m:t>
                    </m:r>
                  </m:oMath>
                </a14:m>
                <a:r>
                  <a:rPr lang="pt-BR" dirty="0"/>
                  <a:t>. Em (</a:t>
                </a:r>
                <a14:m>
                  <m:oMath xmlns:m="http://schemas.openxmlformats.org/officeDocument/2006/math">
                    <m:r>
                      <a:rPr lang="pt-BR" b="0" i="1" smtClean="0">
                        <a:latin typeface="Cambria Math" panose="02040503050406030204" pitchFamily="18" charset="0"/>
                      </a:rPr>
                      <m:t>𝑖𝑖</m:t>
                    </m:r>
                  </m:oMath>
                </a14:m>
                <a:r>
                  <a:rPr lang="pt-BR" dirty="0"/>
                  <a:t>) não há nenhum valor de </a:t>
                </a:r>
                <a14:m>
                  <m:oMath xmlns:m="http://schemas.openxmlformats.org/officeDocument/2006/math">
                    <m:r>
                      <a:rPr lang="pt-BR" i="1" dirty="0" smtClean="0">
                        <a:latin typeface="Cambria Math" panose="02040503050406030204" pitchFamily="18" charset="0"/>
                      </a:rPr>
                      <m:t>𝑞</m:t>
                    </m:r>
                  </m:oMath>
                </a14:m>
                <a:r>
                  <a:rPr lang="pt-BR" dirty="0"/>
                  <a:t> tal que seja ótimo para </a:t>
                </a:r>
                <a14:m>
                  <m:oMath xmlns:m="http://schemas.openxmlformats.org/officeDocument/2006/math">
                    <m:r>
                      <a:rPr lang="pt-BR" b="0" i="1" smtClean="0">
                        <a:latin typeface="Cambria Math" panose="02040503050406030204" pitchFamily="18" charset="0"/>
                      </a:rPr>
                      <m:t>1</m:t>
                    </m:r>
                  </m:oMath>
                </a14:m>
                <a:r>
                  <a:rPr lang="pt-BR" dirty="0"/>
                  <a:t> jogar </a:t>
                </a:r>
                <a14:m>
                  <m:oMath xmlns:m="http://schemas.openxmlformats.org/officeDocument/2006/math">
                    <m:r>
                      <a:rPr lang="pt-BR" b="0" i="1" smtClean="0">
                        <a:latin typeface="Cambria Math" panose="02040503050406030204" pitchFamily="18" charset="0"/>
                      </a:rPr>
                      <m:t>𝑈𝑝</m:t>
                    </m:r>
                  </m:oMath>
                </a14:m>
                <a:endParaRPr lang="pt-BR" dirty="0"/>
              </a:p>
              <a:p>
                <a:pPr algn="just"/>
                <a:endParaRPr lang="pt-BR" dirty="0"/>
              </a:p>
              <a:p>
                <a:pPr algn="just"/>
                <a:r>
                  <a:rPr lang="pt-BR" dirty="0"/>
                  <a:t>Com </a:t>
                </a:r>
                <a14:m>
                  <m:oMath xmlns:m="http://schemas.openxmlformats.org/officeDocument/2006/math">
                    <m:r>
                      <a:rPr lang="pt-BR" i="1" dirty="0" smtClean="0">
                        <a:latin typeface="Cambria Math" panose="02040503050406030204" pitchFamily="18" charset="0"/>
                      </a:rPr>
                      <m:t>(</m:t>
                    </m:r>
                    <m:r>
                      <a:rPr lang="pt-BR" b="0" i="1" dirty="0" smtClean="0">
                        <a:latin typeface="Cambria Math" panose="02040503050406030204" pitchFamily="18" charset="0"/>
                      </a:rPr>
                      <m:t>𝑟</m:t>
                    </m:r>
                    <m:r>
                      <a:rPr lang="pt-BR" b="0" i="1" dirty="0" smtClean="0">
                        <a:latin typeface="Cambria Math" panose="02040503050406030204" pitchFamily="18" charset="0"/>
                      </a:rPr>
                      <m:t>, 1−</m:t>
                    </m:r>
                    <m:r>
                      <a:rPr lang="pt-BR" b="0" i="1" dirty="0" smtClean="0">
                        <a:latin typeface="Cambria Math" panose="02040503050406030204" pitchFamily="18" charset="0"/>
                      </a:rPr>
                      <m:t>𝑟</m:t>
                    </m:r>
                    <m:r>
                      <a:rPr lang="pt-BR" i="1" dirty="0" smtClean="0">
                        <a:latin typeface="Cambria Math" panose="02040503050406030204" pitchFamily="18" charset="0"/>
                      </a:rPr>
                      <m:t>)</m:t>
                    </m:r>
                  </m:oMath>
                </a14:m>
                <a:r>
                  <a:rPr lang="pt-BR" dirty="0"/>
                  <a:t> denotando a estratégia mista do jogador </a:t>
                </a:r>
                <a14:m>
                  <m:oMath xmlns:m="http://schemas.openxmlformats.org/officeDocument/2006/math">
                    <m:r>
                      <a:rPr lang="pt-BR" b="0" i="1" smtClean="0">
                        <a:latin typeface="Cambria Math" panose="02040503050406030204" pitchFamily="18" charset="0"/>
                      </a:rPr>
                      <m:t>1</m:t>
                    </m:r>
                  </m:oMath>
                </a14:m>
                <a:r>
                  <a:rPr lang="pt-BR" dirty="0"/>
                  <a:t>, como poderíamos representar as correspondências de melhor resposta desses casos?</a:t>
                </a:r>
              </a:p>
              <a:p>
                <a:endParaRPr lang="pt-BR" dirty="0"/>
              </a:p>
            </p:txBody>
          </p:sp>
        </mc:Choice>
        <mc:Fallback xmlns="">
          <p:sp>
            <p:nvSpPr>
              <p:cNvPr id="3" name="Content Placeholder 2">
                <a:extLst>
                  <a:ext uri="{FF2B5EF4-FFF2-40B4-BE49-F238E27FC236}">
                    <a16:creationId xmlns:a16="http://schemas.microsoft.com/office/drawing/2014/main" id="{C1351E4E-E9BD-473C-B72C-3FCC24A94CB9}"/>
                  </a:ext>
                </a:extLst>
              </p:cNvPr>
              <p:cNvSpPr>
                <a:spLocks noGrp="1" noRot="1" noChangeAspect="1" noMove="1" noResize="1" noEditPoints="1" noAdjustHandles="1" noChangeArrowheads="1" noChangeShapeType="1" noTextEdit="1"/>
              </p:cNvSpPr>
              <p:nvPr>
                <p:ph sz="half" idx="2"/>
              </p:nvPr>
            </p:nvSpPr>
            <p:spPr>
              <a:blipFill>
                <a:blip r:embed="rId3"/>
                <a:stretch>
                  <a:fillRect l="-1412" t="-2801" r="-1412"/>
                </a:stretch>
              </a:blipFill>
            </p:spPr>
            <p:txBody>
              <a:bodyPr/>
              <a:lstStyle/>
              <a:p>
                <a:r>
                  <a:rPr lang="pt-BR">
                    <a:noFill/>
                  </a:rPr>
                  <a:t> </a:t>
                </a:r>
              </a:p>
            </p:txBody>
          </p:sp>
        </mc:Fallback>
      </mc:AlternateContent>
      <p:pic>
        <p:nvPicPr>
          <p:cNvPr id="6" name="Content Placeholder 4" descr="A screenshot of a cell phone&#10;&#10;Description automatically generated">
            <a:extLst>
              <a:ext uri="{FF2B5EF4-FFF2-40B4-BE49-F238E27FC236}">
                <a16:creationId xmlns:a16="http://schemas.microsoft.com/office/drawing/2014/main" id="{EFE64EE8-BBC5-4D6E-BDE1-5A763D2EC50A}"/>
              </a:ext>
            </a:extLst>
          </p:cNvPr>
          <p:cNvPicPr>
            <a:picLocks noGrp="1" noChangeAspect="1"/>
          </p:cNvPicPr>
          <p:nvPr>
            <p:ph sz="half" idx="1"/>
          </p:nvPr>
        </p:nvPicPr>
        <p:blipFill>
          <a:blip r:embed="rId4">
            <a:extLst>
              <a:ext uri="{28A0092B-C50C-407E-A947-70E740481C1C}">
                <a14:useLocalDpi xmlns:a14="http://schemas.microsoft.com/office/drawing/2010/main" val="0"/>
              </a:ext>
            </a:extLst>
          </a:blip>
          <a:stretch>
            <a:fillRect/>
          </a:stretch>
        </p:blipFill>
        <p:spPr>
          <a:xfrm>
            <a:off x="838200" y="2436720"/>
            <a:ext cx="5181600" cy="3129147"/>
          </a:xfrm>
          <a:prstGeom prst="rect">
            <a:avLst/>
          </a:prstGeom>
        </p:spPr>
      </p:pic>
      <p:sp>
        <p:nvSpPr>
          <p:cNvPr id="4" name="Footer Placeholder 3">
            <a:extLst>
              <a:ext uri="{FF2B5EF4-FFF2-40B4-BE49-F238E27FC236}">
                <a16:creationId xmlns:a16="http://schemas.microsoft.com/office/drawing/2014/main" id="{A2D5E71C-22DF-4AB3-9A6F-D9F6804B30B1}"/>
              </a:ext>
            </a:extLst>
          </p:cNvPr>
          <p:cNvSpPr>
            <a:spLocks noGrp="1"/>
          </p:cNvSpPr>
          <p:nvPr>
            <p:ph type="ftr" sz="quarter" idx="11"/>
          </p:nvPr>
        </p:nvSpPr>
        <p:spPr/>
        <p:txBody>
          <a:bodyPr/>
          <a:lstStyle/>
          <a:p>
            <a:r>
              <a:rPr lang="pt-BR" dirty="0"/>
              <a:t>Robson Tigre </a:t>
            </a:r>
            <a:endParaRPr lang="en-US" dirty="0"/>
          </a:p>
        </p:txBody>
      </p:sp>
      <p:sp>
        <p:nvSpPr>
          <p:cNvPr id="7" name="Slide Number Placeholder 6">
            <a:extLst>
              <a:ext uri="{FF2B5EF4-FFF2-40B4-BE49-F238E27FC236}">
                <a16:creationId xmlns:a16="http://schemas.microsoft.com/office/drawing/2014/main" id="{43B3AB1C-13A2-40FC-A7B7-39EC907AF519}"/>
              </a:ext>
            </a:extLst>
          </p:cNvPr>
          <p:cNvSpPr>
            <a:spLocks noGrp="1"/>
          </p:cNvSpPr>
          <p:nvPr>
            <p:ph type="sldNum" sz="quarter" idx="12"/>
          </p:nvPr>
        </p:nvSpPr>
        <p:spPr/>
        <p:txBody>
          <a:bodyPr/>
          <a:lstStyle/>
          <a:p>
            <a:fld id="{AF67EEE8-F201-4410-BA13-233EFB93B646}" type="slidenum">
              <a:rPr lang="pt-BR" smtClean="0"/>
              <a:t>62</a:t>
            </a:fld>
            <a:endParaRPr lang="pt-BR"/>
          </a:p>
        </p:txBody>
      </p:sp>
    </p:spTree>
    <p:extLst>
      <p:ext uri="{BB962C8B-B14F-4D97-AF65-F5344CB8AC3E}">
        <p14:creationId xmlns:p14="http://schemas.microsoft.com/office/powerpoint/2010/main" val="159720151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2BA76-AB20-4F9D-9412-86B95A354DB1}"/>
              </a:ext>
            </a:extLst>
          </p:cNvPr>
          <p:cNvSpPr>
            <a:spLocks noGrp="1"/>
          </p:cNvSpPr>
          <p:nvPr>
            <p:ph type="title"/>
          </p:nvPr>
        </p:nvSpPr>
        <p:spPr/>
        <p:txBody>
          <a:bodyPr/>
          <a:lstStyle/>
          <a:p>
            <a:r>
              <a:rPr lang="pt-BR" b="1" noProof="0" dirty="0"/>
              <a:t>Existência do equilíbrio de Nash</a:t>
            </a:r>
          </a:p>
        </p:txBody>
      </p:sp>
      <mc:AlternateContent xmlns:mc="http://schemas.openxmlformats.org/markup-compatibility/2006" xmlns:a14="http://schemas.microsoft.com/office/drawing/2010/main">
        <mc:Choice Requires="a14">
          <p:sp>
            <p:nvSpPr>
              <p:cNvPr id="12" name="Content Placeholder 11">
                <a:extLst>
                  <a:ext uri="{FF2B5EF4-FFF2-40B4-BE49-F238E27FC236}">
                    <a16:creationId xmlns:a16="http://schemas.microsoft.com/office/drawing/2014/main" id="{861B4662-97D5-40B8-A44D-D136FBB2F65C}"/>
                  </a:ext>
                </a:extLst>
              </p:cNvPr>
              <p:cNvSpPr>
                <a:spLocks noGrp="1"/>
              </p:cNvSpPr>
              <p:nvPr>
                <p:ph idx="1"/>
              </p:nvPr>
            </p:nvSpPr>
            <p:spPr/>
            <p:txBody>
              <a:bodyPr/>
              <a:lstStyle/>
              <a:p>
                <a:pPr algn="just"/>
                <a:r>
                  <a:rPr lang="pt-BR" dirty="0"/>
                  <a:t>No caso (</a:t>
                </a:r>
                <a14:m>
                  <m:oMath xmlns:m="http://schemas.openxmlformats.org/officeDocument/2006/math">
                    <m:r>
                      <a:rPr lang="pt-BR" b="0" i="1" smtClean="0">
                        <a:latin typeface="Cambria Math" panose="02040503050406030204" pitchFamily="18" charset="0"/>
                      </a:rPr>
                      <m:t>𝑖</m:t>
                    </m:r>
                  </m:oMath>
                </a14:m>
                <a:r>
                  <a:rPr lang="pt-BR" dirty="0"/>
                  <a:t>), </a:t>
                </a:r>
                <a14:m>
                  <m:oMath xmlns:m="http://schemas.openxmlformats.org/officeDocument/2006/math">
                    <m:r>
                      <a:rPr lang="pt-BR" b="0" i="1" smtClean="0">
                        <a:latin typeface="Cambria Math" panose="02040503050406030204" pitchFamily="18" charset="0"/>
                      </a:rPr>
                      <m:t>𝑈𝑝</m:t>
                    </m:r>
                  </m:oMath>
                </a14:m>
                <a:r>
                  <a:rPr lang="pt-BR" dirty="0"/>
                  <a:t> domina estritamente </a:t>
                </a:r>
                <a14:m>
                  <m:oMath xmlns:m="http://schemas.openxmlformats.org/officeDocument/2006/math">
                    <m:r>
                      <a:rPr lang="pt-BR" b="0" i="1" smtClean="0">
                        <a:latin typeface="Cambria Math" panose="02040503050406030204" pitchFamily="18" charset="0"/>
                      </a:rPr>
                      <m:t>𝐷𝑜𝑤𝑛</m:t>
                    </m:r>
                  </m:oMath>
                </a14:m>
                <a:r>
                  <a:rPr lang="pt-BR" dirty="0"/>
                  <a:t> enquanto no caso (</a:t>
                </a:r>
                <a14:m>
                  <m:oMath xmlns:m="http://schemas.openxmlformats.org/officeDocument/2006/math">
                    <m:r>
                      <a:rPr lang="pt-BR" b="0" i="1" smtClean="0">
                        <a:latin typeface="Cambria Math" panose="02040503050406030204" pitchFamily="18" charset="0"/>
                      </a:rPr>
                      <m:t>𝑖𝑖</m:t>
                    </m:r>
                  </m:oMath>
                </a14:m>
                <a:r>
                  <a:rPr lang="pt-BR" dirty="0"/>
                  <a:t>) </a:t>
                </a:r>
                <a14:m>
                  <m:oMath xmlns:m="http://schemas.openxmlformats.org/officeDocument/2006/math">
                    <m:r>
                      <a:rPr lang="pt-BR" b="0" i="1" smtClean="0">
                        <a:latin typeface="Cambria Math" panose="02040503050406030204" pitchFamily="18" charset="0"/>
                      </a:rPr>
                      <m:t>𝐷𝑜𝑤𝑛</m:t>
                    </m:r>
                  </m:oMath>
                </a14:m>
                <a:r>
                  <a:rPr lang="pt-BR" dirty="0"/>
                  <a:t> domina estritamente </a:t>
                </a:r>
                <a14:m>
                  <m:oMath xmlns:m="http://schemas.openxmlformats.org/officeDocument/2006/math">
                    <m:r>
                      <a:rPr lang="pt-BR" b="0" i="1" smtClean="0">
                        <a:latin typeface="Cambria Math" panose="02040503050406030204" pitchFamily="18" charset="0"/>
                      </a:rPr>
                      <m:t>𝑈𝑝</m:t>
                    </m:r>
                  </m:oMath>
                </a14:m>
                <a:r>
                  <a:rPr lang="pt-BR" dirty="0"/>
                  <a:t>.</a:t>
                </a:r>
              </a:p>
            </p:txBody>
          </p:sp>
        </mc:Choice>
        <mc:Fallback xmlns="">
          <p:sp>
            <p:nvSpPr>
              <p:cNvPr id="12" name="Content Placeholder 11">
                <a:extLst>
                  <a:ext uri="{FF2B5EF4-FFF2-40B4-BE49-F238E27FC236}">
                    <a16:creationId xmlns:a16="http://schemas.microsoft.com/office/drawing/2014/main" id="{861B4662-97D5-40B8-A44D-D136FBB2F65C}"/>
                  </a:ext>
                </a:extLst>
              </p:cNvPr>
              <p:cNvSpPr>
                <a:spLocks noGrp="1" noRot="1" noChangeAspect="1" noMove="1" noResize="1" noEditPoints="1" noAdjustHandles="1" noChangeArrowheads="1" noChangeShapeType="1" noTextEdit="1"/>
              </p:cNvSpPr>
              <p:nvPr>
                <p:ph idx="1"/>
              </p:nvPr>
            </p:nvSpPr>
            <p:spPr>
              <a:blipFill>
                <a:blip r:embed="rId3"/>
                <a:stretch>
                  <a:fillRect l="-1043" t="-2241" r="-1159"/>
                </a:stretch>
              </a:blipFill>
            </p:spPr>
            <p:txBody>
              <a:bodyPr/>
              <a:lstStyle/>
              <a:p>
                <a:r>
                  <a:rPr lang="pt-BR">
                    <a:noFill/>
                  </a:rPr>
                  <a:t> </a:t>
                </a:r>
              </a:p>
            </p:txBody>
          </p:sp>
        </mc:Fallback>
      </mc:AlternateContent>
      <p:pic>
        <p:nvPicPr>
          <p:cNvPr id="9" name="Picture 8">
            <a:extLst>
              <a:ext uri="{FF2B5EF4-FFF2-40B4-BE49-F238E27FC236}">
                <a16:creationId xmlns:a16="http://schemas.microsoft.com/office/drawing/2014/main" id="{D00E6E68-A17B-4952-8052-CB8428504202}"/>
              </a:ext>
            </a:extLst>
          </p:cNvPr>
          <p:cNvPicPr>
            <a:picLocks noChangeAspect="1"/>
          </p:cNvPicPr>
          <p:nvPr/>
        </p:nvPicPr>
        <p:blipFill>
          <a:blip r:embed="rId4"/>
          <a:stretch>
            <a:fillRect/>
          </a:stretch>
        </p:blipFill>
        <p:spPr>
          <a:xfrm>
            <a:off x="2051050" y="2832100"/>
            <a:ext cx="7898050" cy="3660775"/>
          </a:xfrm>
          <a:prstGeom prst="rect">
            <a:avLst/>
          </a:prstGeom>
        </p:spPr>
      </p:pic>
      <p:cxnSp>
        <p:nvCxnSpPr>
          <p:cNvPr id="16" name="Straight Connector 15">
            <a:extLst>
              <a:ext uri="{FF2B5EF4-FFF2-40B4-BE49-F238E27FC236}">
                <a16:creationId xmlns:a16="http://schemas.microsoft.com/office/drawing/2014/main" id="{718195BF-73B1-4D1B-9DFF-71F7E3675C50}"/>
              </a:ext>
            </a:extLst>
          </p:cNvPr>
          <p:cNvCxnSpPr>
            <a:cxnSpLocks/>
          </p:cNvCxnSpPr>
          <p:nvPr/>
        </p:nvCxnSpPr>
        <p:spPr>
          <a:xfrm flipV="1">
            <a:off x="3140774" y="3333750"/>
            <a:ext cx="1917001" cy="34923"/>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C3DDBCD-3394-499B-84AF-0AC3433A6570}"/>
              </a:ext>
            </a:extLst>
          </p:cNvPr>
          <p:cNvCxnSpPr>
            <a:cxnSpLocks/>
          </p:cNvCxnSpPr>
          <p:nvPr/>
        </p:nvCxnSpPr>
        <p:spPr>
          <a:xfrm flipV="1">
            <a:off x="7569899" y="5000625"/>
            <a:ext cx="1917001" cy="34923"/>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4BFECBCC-2C99-4E06-8337-6756E8D86A32}"/>
              </a:ext>
            </a:extLst>
          </p:cNvPr>
          <p:cNvPicPr>
            <a:picLocks noChangeAspect="1"/>
          </p:cNvPicPr>
          <p:nvPr/>
        </p:nvPicPr>
        <p:blipFill>
          <a:blip r:embed="rId5"/>
          <a:stretch>
            <a:fillRect/>
          </a:stretch>
        </p:blipFill>
        <p:spPr>
          <a:xfrm>
            <a:off x="5448300" y="6032500"/>
            <a:ext cx="1676400" cy="558800"/>
          </a:xfrm>
          <a:prstGeom prst="rect">
            <a:avLst/>
          </a:prstGeom>
        </p:spPr>
      </p:pic>
      <p:sp>
        <p:nvSpPr>
          <p:cNvPr id="21" name="Slide Number Placeholder 20">
            <a:extLst>
              <a:ext uri="{FF2B5EF4-FFF2-40B4-BE49-F238E27FC236}">
                <a16:creationId xmlns:a16="http://schemas.microsoft.com/office/drawing/2014/main" id="{20E31A43-7231-4BB4-86C9-9BC0A01E71F2}"/>
              </a:ext>
            </a:extLst>
          </p:cNvPr>
          <p:cNvSpPr>
            <a:spLocks noGrp="1"/>
          </p:cNvSpPr>
          <p:nvPr>
            <p:ph type="sldNum" sz="quarter" idx="12"/>
          </p:nvPr>
        </p:nvSpPr>
        <p:spPr/>
        <p:txBody>
          <a:bodyPr/>
          <a:lstStyle/>
          <a:p>
            <a:fld id="{AF67EEE8-F201-4410-BA13-233EFB93B646}" type="slidenum">
              <a:rPr lang="pt-BR" smtClean="0"/>
              <a:t>63</a:t>
            </a:fld>
            <a:endParaRPr lang="pt-BR"/>
          </a:p>
        </p:txBody>
      </p:sp>
    </p:spTree>
    <p:extLst>
      <p:ext uri="{BB962C8B-B14F-4D97-AF65-F5344CB8AC3E}">
        <p14:creationId xmlns:p14="http://schemas.microsoft.com/office/powerpoint/2010/main" val="387865655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2BA76-AB20-4F9D-9412-86B95A354DB1}"/>
              </a:ext>
            </a:extLst>
          </p:cNvPr>
          <p:cNvSpPr>
            <a:spLocks noGrp="1"/>
          </p:cNvSpPr>
          <p:nvPr>
            <p:ph type="title"/>
          </p:nvPr>
        </p:nvSpPr>
        <p:spPr/>
        <p:txBody>
          <a:bodyPr/>
          <a:lstStyle/>
          <a:p>
            <a:r>
              <a:rPr lang="pt-BR" b="1" noProof="0" dirty="0"/>
              <a:t>Existência do equilíbrio de Nash</a:t>
            </a: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D8C7F50D-6042-4AD7-9720-C6D00396D2B3}"/>
                  </a:ext>
                </a:extLst>
              </p:cNvPr>
              <p:cNvSpPr>
                <a:spLocks noGrp="1"/>
              </p:cNvSpPr>
              <p:nvPr>
                <p:ph sz="half" idx="2"/>
              </p:nvPr>
            </p:nvSpPr>
            <p:spPr>
              <a:xfrm>
                <a:off x="6172199" y="1825625"/>
                <a:ext cx="5467027" cy="4351338"/>
              </a:xfrm>
            </p:spPr>
            <p:txBody>
              <a:bodyPr>
                <a:normAutofit fontScale="85000" lnSpcReduction="20000"/>
              </a:bodyPr>
              <a:lstStyle/>
              <a:p>
                <a:pPr algn="just"/>
                <a:r>
                  <a:rPr lang="pt-BR" dirty="0"/>
                  <a:t>Nos casos (</a:t>
                </a:r>
                <a14:m>
                  <m:oMath xmlns:m="http://schemas.openxmlformats.org/officeDocument/2006/math">
                    <m:r>
                      <a:rPr lang="pt-BR" b="0" i="1" smtClean="0">
                        <a:latin typeface="Cambria Math" panose="02040503050406030204" pitchFamily="18" charset="0"/>
                      </a:rPr>
                      <m:t>𝑖𝑖𝑖</m:t>
                    </m:r>
                  </m:oMath>
                </a14:m>
                <a:r>
                  <a:rPr lang="pt-BR" dirty="0"/>
                  <a:t>) e (</a:t>
                </a:r>
                <a14:m>
                  <m:oMath xmlns:m="http://schemas.openxmlformats.org/officeDocument/2006/math">
                    <m:r>
                      <a:rPr lang="pt-BR" b="0" i="1" smtClean="0">
                        <a:latin typeface="Cambria Math" panose="02040503050406030204" pitchFamily="18" charset="0"/>
                      </a:rPr>
                      <m:t>𝑖𝑣</m:t>
                    </m:r>
                  </m:oMath>
                </a14:m>
                <a:r>
                  <a:rPr lang="pt-BR" dirty="0"/>
                  <a:t>), não há estratégia estritamente dominada </a:t>
                </a:r>
                <a14:m>
                  <m:oMath xmlns:m="http://schemas.openxmlformats.org/officeDocument/2006/math">
                    <m:r>
                      <a:rPr lang="pt-BR" b="0" i="1" smtClean="0">
                        <a:latin typeface="Cambria Math" panose="02040503050406030204" pitchFamily="18" charset="0"/>
                      </a:rPr>
                      <m:t>→</m:t>
                    </m:r>
                  </m:oMath>
                </a14:m>
                <a:r>
                  <a:rPr lang="pt-BR" dirty="0"/>
                  <a:t> </a:t>
                </a:r>
                <a14:m>
                  <m:oMath xmlns:m="http://schemas.openxmlformats.org/officeDocument/2006/math">
                    <m:r>
                      <a:rPr lang="pt-BR" b="0" i="1" dirty="0" smtClean="0">
                        <a:latin typeface="Cambria Math" panose="02040503050406030204" pitchFamily="18" charset="0"/>
                      </a:rPr>
                      <m:t>𝑈𝑝</m:t>
                    </m:r>
                  </m:oMath>
                </a14:m>
                <a:r>
                  <a:rPr lang="pt-BR" dirty="0"/>
                  <a:t> será ótimo para alguns valores de </a:t>
                </a:r>
                <a14:m>
                  <m:oMath xmlns:m="http://schemas.openxmlformats.org/officeDocument/2006/math">
                    <m:r>
                      <a:rPr lang="pt-BR" b="0" i="1" smtClean="0">
                        <a:latin typeface="Cambria Math" panose="02040503050406030204" pitchFamily="18" charset="0"/>
                      </a:rPr>
                      <m:t>𝑞</m:t>
                    </m:r>
                  </m:oMath>
                </a14:m>
                <a:r>
                  <a:rPr lang="pt-BR" dirty="0"/>
                  <a:t> e </a:t>
                </a:r>
                <a14:m>
                  <m:oMath xmlns:m="http://schemas.openxmlformats.org/officeDocument/2006/math">
                    <m:r>
                      <a:rPr lang="pt-BR" b="0" i="1" smtClean="0">
                        <a:latin typeface="Cambria Math" panose="02040503050406030204" pitchFamily="18" charset="0"/>
                      </a:rPr>
                      <m:t>𝐷𝑜𝑤𝑛</m:t>
                    </m:r>
                  </m:oMath>
                </a14:m>
                <a:r>
                  <a:rPr lang="pt-BR" dirty="0"/>
                  <a:t> será ótimo para outros.</a:t>
                </a:r>
              </a:p>
              <a:p>
                <a:pPr algn="just"/>
                <a:endParaRPr lang="pt-BR" dirty="0"/>
              </a:p>
              <a:p>
                <a:pPr algn="just"/>
                <a:r>
                  <a:rPr lang="pt-BR" dirty="0"/>
                  <a:t>O payoff esperado de</a:t>
                </a:r>
                <a14:m>
                  <m:oMath xmlns:m="http://schemas.openxmlformats.org/officeDocument/2006/math">
                    <m:r>
                      <a:rPr lang="en-US" b="0" i="0" smtClean="0">
                        <a:latin typeface="Cambria Math" panose="02040503050406030204" pitchFamily="18" charset="0"/>
                      </a:rPr>
                      <m:t> </m:t>
                    </m:r>
                    <m:r>
                      <a:rPr lang="pt-BR" b="0" i="1" smtClean="0">
                        <a:latin typeface="Cambria Math" panose="02040503050406030204" pitchFamily="18" charset="0"/>
                      </a:rPr>
                      <m:t>1</m:t>
                    </m:r>
                  </m:oMath>
                </a14:m>
                <a:r>
                  <a:rPr lang="pt-BR" dirty="0"/>
                  <a:t> jogar </a:t>
                </a:r>
                <a14:m>
                  <m:oMath xmlns:m="http://schemas.openxmlformats.org/officeDocument/2006/math">
                    <m:r>
                      <a:rPr lang="pt-BR" b="0" i="1" smtClean="0">
                        <a:latin typeface="Cambria Math" panose="02040503050406030204" pitchFamily="18" charset="0"/>
                      </a:rPr>
                      <m:t>𝑈𝑝</m:t>
                    </m:r>
                  </m:oMath>
                </a14:m>
                <a:r>
                  <a:rPr lang="pt-BR" dirty="0"/>
                  <a:t> é </a:t>
                </a:r>
                <a14:m>
                  <m:oMath xmlns:m="http://schemas.openxmlformats.org/officeDocument/2006/math">
                    <m:r>
                      <a:rPr lang="pt-BR" b="0" i="1" smtClean="0">
                        <a:latin typeface="Cambria Math" panose="02040503050406030204" pitchFamily="18" charset="0"/>
                      </a:rPr>
                      <m:t>𝑞</m:t>
                    </m:r>
                    <m:r>
                      <a:rPr lang="en-US" b="0" i="1" smtClean="0">
                        <a:latin typeface="Cambria Math" panose="02040503050406030204" pitchFamily="18" charset="0"/>
                      </a:rPr>
                      <m:t>𝑥</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𝑞</m:t>
                        </m:r>
                      </m:e>
                    </m:d>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𝑞𝑥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𝑞𝑦</m:t>
                    </m:r>
                  </m:oMath>
                </a14:m>
                <a:r>
                  <a:rPr lang="pt-BR" dirty="0"/>
                  <a:t>, enquanto de jogar </a:t>
                </a:r>
                <a14:m>
                  <m:oMath xmlns:m="http://schemas.openxmlformats.org/officeDocument/2006/math">
                    <m:r>
                      <a:rPr lang="en-US" b="0" i="1" smtClean="0">
                        <a:latin typeface="Cambria Math" panose="02040503050406030204" pitchFamily="18" charset="0"/>
                      </a:rPr>
                      <m:t>𝐷𝑜𝑤𝑛</m:t>
                    </m:r>
                  </m:oMath>
                </a14:m>
                <a:r>
                  <a:rPr lang="pt-BR" dirty="0"/>
                  <a:t> é </a:t>
                </a:r>
                <a14:m>
                  <m:oMath xmlns:m="http://schemas.openxmlformats.org/officeDocument/2006/math">
                    <m:r>
                      <a:rPr lang="pt-BR" b="0" i="1" smtClean="0">
                        <a:latin typeface="Cambria Math" panose="02040503050406030204" pitchFamily="18" charset="0"/>
                      </a:rPr>
                      <m:t>𝑞𝑧</m:t>
                    </m:r>
                    <m:r>
                      <a:rPr lang="pt-BR" b="0" i="1" smtClean="0">
                        <a:latin typeface="Cambria Math" panose="02040503050406030204" pitchFamily="18" charset="0"/>
                      </a:rPr>
                      <m:t>+</m:t>
                    </m:r>
                    <m:d>
                      <m:dPr>
                        <m:ctrlPr>
                          <a:rPr lang="pt-BR" b="0" i="1" smtClean="0">
                            <a:latin typeface="Cambria Math" panose="02040503050406030204" pitchFamily="18" charset="0"/>
                          </a:rPr>
                        </m:ctrlPr>
                      </m:dPr>
                      <m:e>
                        <m:r>
                          <a:rPr lang="pt-BR" b="0" i="1" smtClean="0">
                            <a:latin typeface="Cambria Math" panose="02040503050406030204" pitchFamily="18" charset="0"/>
                          </a:rPr>
                          <m:t>1−</m:t>
                        </m:r>
                        <m:r>
                          <a:rPr lang="pt-BR" b="0" i="1" smtClean="0">
                            <a:latin typeface="Cambria Math" panose="02040503050406030204" pitchFamily="18" charset="0"/>
                          </a:rPr>
                          <m:t>𝑞</m:t>
                        </m:r>
                      </m:e>
                    </m:d>
                    <m:r>
                      <a:rPr lang="pt-BR" b="0" i="1" smtClean="0">
                        <a:latin typeface="Cambria Math" panose="02040503050406030204" pitchFamily="18" charset="0"/>
                      </a:rPr>
                      <m:t>𝑤</m:t>
                    </m:r>
                    <m:r>
                      <a:rPr lang="pt-BR" b="0" i="1" smtClean="0">
                        <a:latin typeface="Cambria Math" panose="02040503050406030204" pitchFamily="18" charset="0"/>
                      </a:rPr>
                      <m:t>=</m:t>
                    </m:r>
                    <m:r>
                      <a:rPr lang="pt-BR" b="0" i="1" smtClean="0">
                        <a:latin typeface="Cambria Math" panose="02040503050406030204" pitchFamily="18" charset="0"/>
                      </a:rPr>
                      <m:t>𝑞𝑧</m:t>
                    </m:r>
                    <m:r>
                      <a:rPr lang="pt-BR" b="0" i="1" smtClean="0">
                        <a:latin typeface="Cambria Math" panose="02040503050406030204" pitchFamily="18" charset="0"/>
                      </a:rPr>
                      <m:t>+</m:t>
                    </m:r>
                    <m:r>
                      <a:rPr lang="pt-BR" b="0" i="1" smtClean="0">
                        <a:latin typeface="Cambria Math" panose="02040503050406030204" pitchFamily="18" charset="0"/>
                      </a:rPr>
                      <m:t>𝑤</m:t>
                    </m:r>
                    <m:r>
                      <a:rPr lang="pt-BR" b="0" i="1" smtClean="0">
                        <a:latin typeface="Cambria Math" panose="02040503050406030204" pitchFamily="18" charset="0"/>
                      </a:rPr>
                      <m:t>−</m:t>
                    </m:r>
                    <m:r>
                      <a:rPr lang="pt-BR" b="0" i="1" smtClean="0">
                        <a:latin typeface="Cambria Math" panose="02040503050406030204" pitchFamily="18" charset="0"/>
                      </a:rPr>
                      <m:t>𝑞𝑤</m:t>
                    </m:r>
                  </m:oMath>
                </a14:m>
                <a:endParaRPr lang="pt-BR" b="0" dirty="0"/>
              </a:p>
              <a:p>
                <a:pPr algn="just"/>
                <a:endParaRPr lang="pt-BR" dirty="0"/>
              </a:p>
              <a:p>
                <a:pPr marL="1028700" indent="0" algn="ctr">
                  <a:lnSpc>
                    <a:spcPct val="150000"/>
                  </a:lnSpc>
                  <a:buNone/>
                </a:pPr>
                <a14:m>
                  <m:oMathPara xmlns:m="http://schemas.openxmlformats.org/officeDocument/2006/math">
                    <m:oMathParaPr>
                      <m:jc m:val="center"/>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𝑞</m:t>
                          </m:r>
                        </m:e>
                        <m:sup>
                          <m:r>
                            <a:rPr lang="en-US" b="0" i="1" smtClean="0">
                              <a:latin typeface="Cambria Math" panose="02040503050406030204" pitchFamily="18" charset="0"/>
                            </a:rPr>
                            <m:t>′</m:t>
                          </m:r>
                        </m:sup>
                      </m:sSup>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𝑞</m:t>
                          </m:r>
                        </m:e>
                        <m:sup>
                          <m:r>
                            <a:rPr lang="en-US" b="0" i="1" smtClean="0">
                              <a:latin typeface="Cambria Math" panose="02040503050406030204" pitchFamily="18" charset="0"/>
                            </a:rPr>
                            <m:t>′</m:t>
                          </m:r>
                        </m:sup>
                      </m:sSup>
                      <m:r>
                        <a:rPr lang="en-US" b="0" i="1" smtClean="0">
                          <a:latin typeface="Cambria Math" panose="02040503050406030204" pitchFamily="18" charset="0"/>
                        </a:rPr>
                        <m:t>𝑦</m:t>
                      </m:r>
                      <m:r>
                        <a:rPr lang="pt-BR" b="0" i="1" smtClean="0">
                          <a:latin typeface="Cambria Math" panose="02040503050406030204" pitchFamily="18" charset="0"/>
                        </a:rPr>
                        <m:t>=</m:t>
                      </m:r>
                      <m:sSup>
                        <m:sSupPr>
                          <m:ctrlPr>
                            <a:rPr lang="en-US" b="0" i="1" smtClean="0">
                              <a:latin typeface="Cambria Math" panose="02040503050406030204" pitchFamily="18" charset="0"/>
                            </a:rPr>
                          </m:ctrlPr>
                        </m:sSupPr>
                        <m:e>
                          <m:r>
                            <a:rPr lang="pt-BR" b="0" i="1" smtClean="0">
                              <a:latin typeface="Cambria Math" panose="02040503050406030204" pitchFamily="18" charset="0"/>
                            </a:rPr>
                            <m:t>𝑞</m:t>
                          </m:r>
                        </m:e>
                        <m:sup>
                          <m:r>
                            <a:rPr lang="en-US" b="0" i="1" smtClean="0">
                              <a:latin typeface="Cambria Math" panose="02040503050406030204" pitchFamily="18" charset="0"/>
                            </a:rPr>
                            <m:t>′</m:t>
                          </m:r>
                        </m:sup>
                      </m:sSup>
                      <m:r>
                        <a:rPr lang="pt-BR" b="0" i="1" smtClean="0">
                          <a:latin typeface="Cambria Math" panose="02040503050406030204" pitchFamily="18" charset="0"/>
                        </a:rPr>
                        <m:t>𝑧</m:t>
                      </m:r>
                      <m:r>
                        <a:rPr lang="pt-BR" b="0" i="1" smtClean="0">
                          <a:latin typeface="Cambria Math" panose="02040503050406030204" pitchFamily="18" charset="0"/>
                        </a:rPr>
                        <m:t>+</m:t>
                      </m:r>
                      <m:r>
                        <a:rPr lang="pt-BR" b="0" i="1" smtClean="0">
                          <a:latin typeface="Cambria Math" panose="02040503050406030204" pitchFamily="18" charset="0"/>
                        </a:rPr>
                        <m:t>𝑤</m:t>
                      </m:r>
                      <m:r>
                        <a:rPr lang="pt-BR" b="0" i="1" smtClean="0">
                          <a:latin typeface="Cambria Math" panose="02040503050406030204" pitchFamily="18" charset="0"/>
                        </a:rPr>
                        <m:t>−</m:t>
                      </m:r>
                      <m:sSup>
                        <m:sSupPr>
                          <m:ctrlPr>
                            <a:rPr lang="en-US" b="0" i="1" smtClean="0">
                              <a:latin typeface="Cambria Math" panose="02040503050406030204" pitchFamily="18" charset="0"/>
                            </a:rPr>
                          </m:ctrlPr>
                        </m:sSupPr>
                        <m:e>
                          <m:r>
                            <a:rPr lang="pt-BR" b="0" i="1" smtClean="0">
                              <a:latin typeface="Cambria Math" panose="02040503050406030204" pitchFamily="18" charset="0"/>
                            </a:rPr>
                            <m:t>𝑞</m:t>
                          </m:r>
                        </m:e>
                        <m:sup>
                          <m:r>
                            <a:rPr lang="en-US" b="0" i="1" smtClean="0">
                              <a:latin typeface="Cambria Math" panose="02040503050406030204" pitchFamily="18" charset="0"/>
                            </a:rPr>
                            <m:t>′</m:t>
                          </m:r>
                        </m:sup>
                      </m:sSup>
                      <m:r>
                        <a:rPr lang="pt-BR" b="0" i="1" smtClean="0">
                          <a:latin typeface="Cambria Math" panose="02040503050406030204" pitchFamily="18" charset="0"/>
                        </a:rPr>
                        <m:t>𝑤</m:t>
                      </m:r>
                    </m:oMath>
                  </m:oMathPara>
                </a14:m>
                <a:endParaRPr lang="pt-BR" b="0" dirty="0"/>
              </a:p>
              <a:p>
                <a:pPr marL="1028700" indent="0" algn="ctr">
                  <a:lnSpc>
                    <a:spcPct val="150000"/>
                  </a:lnSpc>
                  <a:buNone/>
                </a:pPr>
                <a14:m>
                  <m:oMathPara xmlns:m="http://schemas.openxmlformats.org/officeDocument/2006/math">
                    <m:oMathParaPr>
                      <m:jc m:val="center"/>
                    </m:oMathParaPr>
                    <m:oMath xmlns:m="http://schemas.openxmlformats.org/officeDocument/2006/math">
                      <m:sSup>
                        <m:sSupPr>
                          <m:ctrlPr>
                            <a:rPr lang="en-US" b="0" i="1" smtClean="0">
                              <a:latin typeface="Cambria Math" panose="02040503050406030204" pitchFamily="18" charset="0"/>
                            </a:rPr>
                          </m:ctrlPr>
                        </m:sSupPr>
                        <m:e>
                          <m:r>
                            <a:rPr lang="pt-BR" b="0" i="1" smtClean="0">
                              <a:latin typeface="Cambria Math" panose="02040503050406030204" pitchFamily="18" charset="0"/>
                            </a:rPr>
                            <m:t>𝑞</m:t>
                          </m:r>
                        </m:e>
                        <m:sup>
                          <m:r>
                            <a:rPr lang="en-US" b="0" i="1" smtClean="0">
                              <a:latin typeface="Cambria Math" panose="02040503050406030204" pitchFamily="18" charset="0"/>
                            </a:rPr>
                            <m:t>′</m:t>
                          </m:r>
                        </m:sup>
                      </m:sSup>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𝑦</m:t>
                          </m:r>
                        </m:e>
                      </m:d>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m:t>
                      </m:r>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oMath>
                  </m:oMathPara>
                </a14:m>
                <a:endParaRPr lang="pt-BR" b="0" dirty="0"/>
              </a:p>
              <a:p>
                <a:endParaRPr lang="pt-BR" dirty="0"/>
              </a:p>
            </p:txBody>
          </p:sp>
        </mc:Choice>
        <mc:Fallback xmlns="">
          <p:sp>
            <p:nvSpPr>
              <p:cNvPr id="8" name="Content Placeholder 7">
                <a:extLst>
                  <a:ext uri="{FF2B5EF4-FFF2-40B4-BE49-F238E27FC236}">
                    <a16:creationId xmlns:a16="http://schemas.microsoft.com/office/drawing/2014/main" id="{D8C7F50D-6042-4AD7-9720-C6D00396D2B3}"/>
                  </a:ext>
                </a:extLst>
              </p:cNvPr>
              <p:cNvSpPr>
                <a:spLocks noGrp="1" noRot="1" noChangeAspect="1" noMove="1" noResize="1" noEditPoints="1" noAdjustHandles="1" noChangeArrowheads="1" noChangeShapeType="1" noTextEdit="1"/>
              </p:cNvSpPr>
              <p:nvPr>
                <p:ph sz="half" idx="2"/>
              </p:nvPr>
            </p:nvSpPr>
            <p:spPr>
              <a:xfrm>
                <a:off x="6172199" y="1825625"/>
                <a:ext cx="5467027" cy="4351338"/>
              </a:xfrm>
              <a:blipFill>
                <a:blip r:embed="rId3"/>
                <a:stretch>
                  <a:fillRect l="-1449" t="-3221" r="-1784"/>
                </a:stretch>
              </a:blipFill>
            </p:spPr>
            <p:txBody>
              <a:bodyPr/>
              <a:lstStyle/>
              <a:p>
                <a:r>
                  <a:rPr lang="pt-BR">
                    <a:noFill/>
                  </a:rPr>
                  <a:t> </a:t>
                </a:r>
              </a:p>
            </p:txBody>
          </p:sp>
        </mc:Fallback>
      </mc:AlternateContent>
      <p:pic>
        <p:nvPicPr>
          <p:cNvPr id="10" name="Content Placeholder 4" descr="A screenshot of a cell phone&#10;&#10;Description automatically generated">
            <a:extLst>
              <a:ext uri="{FF2B5EF4-FFF2-40B4-BE49-F238E27FC236}">
                <a16:creationId xmlns:a16="http://schemas.microsoft.com/office/drawing/2014/main" id="{E86AF7EA-B353-49D4-96DA-BF1034CF07E6}"/>
              </a:ext>
            </a:extLst>
          </p:cNvPr>
          <p:cNvPicPr>
            <a:picLocks noGrp="1" noChangeAspect="1"/>
          </p:cNvPicPr>
          <p:nvPr>
            <p:ph sz="half" idx="1"/>
          </p:nvPr>
        </p:nvPicPr>
        <p:blipFill>
          <a:blip r:embed="rId4">
            <a:extLst>
              <a:ext uri="{28A0092B-C50C-407E-A947-70E740481C1C}">
                <a14:useLocalDpi xmlns:a14="http://schemas.microsoft.com/office/drawing/2010/main" val="0"/>
              </a:ext>
            </a:extLst>
          </a:blip>
          <a:stretch>
            <a:fillRect/>
          </a:stretch>
        </p:blipFill>
        <p:spPr>
          <a:xfrm>
            <a:off x="838200" y="2436720"/>
            <a:ext cx="5181600" cy="3129147"/>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43CA340-3F94-40C5-9EAE-5BD019442EAA}"/>
                  </a:ext>
                </a:extLst>
              </p:cNvPr>
              <p:cNvSpPr txBox="1"/>
              <p:nvPr/>
            </p:nvSpPr>
            <p:spPr>
              <a:xfrm>
                <a:off x="6343650" y="5537292"/>
                <a:ext cx="7620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(1.3.6)</m:t>
                      </m:r>
                    </m:oMath>
                  </m:oMathPara>
                </a14:m>
                <a:endParaRPr lang="pt-BR" dirty="0"/>
              </a:p>
            </p:txBody>
          </p:sp>
        </mc:Choice>
        <mc:Fallback xmlns="">
          <p:sp>
            <p:nvSpPr>
              <p:cNvPr id="9" name="TextBox 8">
                <a:extLst>
                  <a:ext uri="{FF2B5EF4-FFF2-40B4-BE49-F238E27FC236}">
                    <a16:creationId xmlns:a16="http://schemas.microsoft.com/office/drawing/2014/main" id="{143CA340-3F94-40C5-9EAE-5BD019442EAA}"/>
                  </a:ext>
                </a:extLst>
              </p:cNvPr>
              <p:cNvSpPr txBox="1">
                <a:spLocks noRot="1" noChangeAspect="1" noMove="1" noResize="1" noEditPoints="1" noAdjustHandles="1" noChangeArrowheads="1" noChangeShapeType="1" noTextEdit="1"/>
              </p:cNvSpPr>
              <p:nvPr/>
            </p:nvSpPr>
            <p:spPr>
              <a:xfrm>
                <a:off x="6343650" y="5537292"/>
                <a:ext cx="762000" cy="369332"/>
              </a:xfrm>
              <a:prstGeom prst="rect">
                <a:avLst/>
              </a:prstGeom>
              <a:blipFill>
                <a:blip r:embed="rId5"/>
                <a:stretch>
                  <a:fillRect l="-2400" r="-14400" b="-13115"/>
                </a:stretch>
              </a:blipFill>
            </p:spPr>
            <p:txBody>
              <a:bodyPr/>
              <a:lstStyle/>
              <a:p>
                <a:r>
                  <a:rPr lang="pt-BR">
                    <a:noFill/>
                  </a:rPr>
                  <a:t> </a:t>
                </a:r>
              </a:p>
            </p:txBody>
          </p:sp>
        </mc:Fallback>
      </mc:AlternateContent>
      <p:sp>
        <p:nvSpPr>
          <p:cNvPr id="13" name="Footer Placeholder 12">
            <a:extLst>
              <a:ext uri="{FF2B5EF4-FFF2-40B4-BE49-F238E27FC236}">
                <a16:creationId xmlns:a16="http://schemas.microsoft.com/office/drawing/2014/main" id="{11C294F1-39D8-483D-AA9B-34D3472CF6D9}"/>
              </a:ext>
            </a:extLst>
          </p:cNvPr>
          <p:cNvSpPr>
            <a:spLocks noGrp="1"/>
          </p:cNvSpPr>
          <p:nvPr>
            <p:ph type="ftr" sz="quarter" idx="11"/>
          </p:nvPr>
        </p:nvSpPr>
        <p:spPr/>
        <p:txBody>
          <a:bodyPr/>
          <a:lstStyle/>
          <a:p>
            <a:r>
              <a:rPr lang="pt-BR" dirty="0"/>
              <a:t>Robson Tigre </a:t>
            </a:r>
            <a:endParaRPr lang="en-US" dirty="0"/>
          </a:p>
        </p:txBody>
      </p:sp>
      <p:sp>
        <p:nvSpPr>
          <p:cNvPr id="14" name="Slide Number Placeholder 13">
            <a:extLst>
              <a:ext uri="{FF2B5EF4-FFF2-40B4-BE49-F238E27FC236}">
                <a16:creationId xmlns:a16="http://schemas.microsoft.com/office/drawing/2014/main" id="{CDA52E4D-BB05-4DBA-8B76-BD9A27AECA55}"/>
              </a:ext>
            </a:extLst>
          </p:cNvPr>
          <p:cNvSpPr>
            <a:spLocks noGrp="1"/>
          </p:cNvSpPr>
          <p:nvPr>
            <p:ph type="sldNum" sz="quarter" idx="12"/>
          </p:nvPr>
        </p:nvSpPr>
        <p:spPr/>
        <p:txBody>
          <a:bodyPr/>
          <a:lstStyle/>
          <a:p>
            <a:fld id="{AF67EEE8-F201-4410-BA13-233EFB93B646}" type="slidenum">
              <a:rPr lang="pt-BR" smtClean="0"/>
              <a:t>64</a:t>
            </a:fld>
            <a:endParaRPr lang="pt-BR"/>
          </a:p>
        </p:txBody>
      </p:sp>
    </p:spTree>
    <p:extLst>
      <p:ext uri="{BB962C8B-B14F-4D97-AF65-F5344CB8AC3E}">
        <p14:creationId xmlns:p14="http://schemas.microsoft.com/office/powerpoint/2010/main" val="366184721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2BA76-AB20-4F9D-9412-86B95A354DB1}"/>
              </a:ext>
            </a:extLst>
          </p:cNvPr>
          <p:cNvSpPr>
            <a:spLocks noGrp="1"/>
          </p:cNvSpPr>
          <p:nvPr>
            <p:ph type="title"/>
          </p:nvPr>
        </p:nvSpPr>
        <p:spPr/>
        <p:txBody>
          <a:bodyPr/>
          <a:lstStyle/>
          <a:p>
            <a:r>
              <a:rPr lang="pt-BR" b="1" noProof="0" dirty="0"/>
              <a:t>Existência do equilíbrio de Nash</a:t>
            </a: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8031B18E-8C62-4234-87FB-1254F2BF6B01}"/>
                  </a:ext>
                </a:extLst>
              </p:cNvPr>
              <p:cNvSpPr>
                <a:spLocks noGrp="1"/>
              </p:cNvSpPr>
              <p:nvPr>
                <p:ph idx="1"/>
              </p:nvPr>
            </p:nvSpPr>
            <p:spPr/>
            <p:txBody>
              <a:bodyPr/>
              <a:lstStyle/>
              <a:p>
                <a:r>
                  <a:rPr lang="pt-BR" dirty="0"/>
                  <a:t>No caso (</a:t>
                </a:r>
                <a14:m>
                  <m:oMath xmlns:m="http://schemas.openxmlformats.org/officeDocument/2006/math">
                    <m:r>
                      <a:rPr lang="pt-BR" b="0" i="1" smtClean="0">
                        <a:latin typeface="Cambria Math" panose="02040503050406030204" pitchFamily="18" charset="0"/>
                      </a:rPr>
                      <m:t>𝑖𝑖𝑖</m:t>
                    </m:r>
                  </m:oMath>
                </a14:m>
                <a:r>
                  <a:rPr lang="pt-BR" dirty="0"/>
                  <a:t>) é ótimo jogar </a:t>
                </a:r>
                <a14:m>
                  <m:oMath xmlns:m="http://schemas.openxmlformats.org/officeDocument/2006/math">
                    <m:r>
                      <a:rPr lang="pt-BR" b="0" i="1" smtClean="0">
                        <a:latin typeface="Cambria Math" panose="02040503050406030204" pitchFamily="18" charset="0"/>
                      </a:rPr>
                      <m:t>𝑈𝑝</m:t>
                    </m:r>
                  </m:oMath>
                </a14:m>
                <a:r>
                  <a:rPr lang="pt-BR" dirty="0"/>
                  <a:t> quando </a:t>
                </a:r>
                <a14:m>
                  <m:oMath xmlns:m="http://schemas.openxmlformats.org/officeDocument/2006/math">
                    <m:r>
                      <a:rPr lang="pt-BR" b="0" i="1" smtClean="0">
                        <a:latin typeface="Cambria Math" panose="02040503050406030204" pitchFamily="18" charset="0"/>
                      </a:rPr>
                      <m:t>𝑞</m:t>
                    </m:r>
                    <m:r>
                      <a:rPr lang="pt-BR" b="0" i="1" smtClean="0">
                        <a:latin typeface="Cambria Math" panose="02040503050406030204" pitchFamily="18" charset="0"/>
                      </a:rPr>
                      <m:t>&gt;</m:t>
                    </m:r>
                    <m:sSup>
                      <m:sSupPr>
                        <m:ctrlPr>
                          <a:rPr lang="en-US" b="0" i="1" smtClean="0">
                            <a:latin typeface="Cambria Math" panose="02040503050406030204" pitchFamily="18" charset="0"/>
                          </a:rPr>
                        </m:ctrlPr>
                      </m:sSupPr>
                      <m:e>
                        <m:r>
                          <a:rPr lang="pt-BR" b="0" i="1" smtClean="0">
                            <a:latin typeface="Cambria Math" panose="02040503050406030204" pitchFamily="18" charset="0"/>
                          </a:rPr>
                          <m:t>𝑞</m:t>
                        </m:r>
                      </m:e>
                      <m:sup>
                        <m:r>
                          <a:rPr lang="en-US" b="0" i="1" smtClean="0">
                            <a:latin typeface="Cambria Math" panose="02040503050406030204" pitchFamily="18" charset="0"/>
                          </a:rPr>
                          <m:t>′</m:t>
                        </m:r>
                      </m:sup>
                    </m:sSup>
                  </m:oMath>
                </a14:m>
                <a:r>
                  <a:rPr lang="pt-BR" dirty="0"/>
                  <a:t> e </a:t>
                </a:r>
                <a14:m>
                  <m:oMath xmlns:m="http://schemas.openxmlformats.org/officeDocument/2006/math">
                    <m:r>
                      <a:rPr lang="en-US" b="0" i="1" smtClean="0">
                        <a:latin typeface="Cambria Math" panose="02040503050406030204" pitchFamily="18" charset="0"/>
                      </a:rPr>
                      <m:t>𝐷𝑜𝑤𝑛</m:t>
                    </m:r>
                  </m:oMath>
                </a14:m>
                <a:r>
                  <a:rPr lang="pt-BR" dirty="0"/>
                  <a:t> quando </a:t>
                </a:r>
                <a14:m>
                  <m:oMath xmlns:m="http://schemas.openxmlformats.org/officeDocument/2006/math">
                    <m:r>
                      <a:rPr lang="pt-BR" b="0" i="1" smtClean="0">
                        <a:latin typeface="Cambria Math" panose="02040503050406030204" pitchFamily="18" charset="0"/>
                      </a:rPr>
                      <m:t>𝑞</m:t>
                    </m:r>
                    <m:r>
                      <a:rPr lang="en-US" b="0" i="1" smtClean="0">
                        <a:latin typeface="Cambria Math" panose="02040503050406030204" pitchFamily="18" charset="0"/>
                      </a:rPr>
                      <m:t>&lt;</m:t>
                    </m:r>
                    <m:sSup>
                      <m:sSupPr>
                        <m:ctrlPr>
                          <a:rPr lang="en-US" b="0" i="1" smtClean="0">
                            <a:latin typeface="Cambria Math" panose="02040503050406030204" pitchFamily="18" charset="0"/>
                          </a:rPr>
                        </m:ctrlPr>
                      </m:sSupPr>
                      <m:e>
                        <m:r>
                          <a:rPr lang="pt-BR" b="0" i="1" smtClean="0">
                            <a:latin typeface="Cambria Math" panose="02040503050406030204" pitchFamily="18" charset="0"/>
                          </a:rPr>
                          <m:t>𝑞</m:t>
                        </m:r>
                      </m:e>
                      <m:sup>
                        <m:r>
                          <a:rPr lang="en-US" b="0" i="1" smtClean="0">
                            <a:latin typeface="Cambria Math" panose="02040503050406030204" pitchFamily="18" charset="0"/>
                          </a:rPr>
                          <m:t>′</m:t>
                        </m:r>
                      </m:sup>
                    </m:sSup>
                  </m:oMath>
                </a14:m>
                <a:r>
                  <a:rPr lang="pt-BR" dirty="0"/>
                  <a:t>, enquanto no caso  (</a:t>
                </a:r>
                <a14:m>
                  <m:oMath xmlns:m="http://schemas.openxmlformats.org/officeDocument/2006/math">
                    <m:r>
                      <a:rPr lang="pt-BR" b="0" i="1" smtClean="0">
                        <a:latin typeface="Cambria Math" panose="02040503050406030204" pitchFamily="18" charset="0"/>
                      </a:rPr>
                      <m:t>𝑖𝑣</m:t>
                    </m:r>
                  </m:oMath>
                </a14:m>
                <a:r>
                  <a:rPr lang="pt-BR" dirty="0"/>
                  <a:t>) o oposto é válido</a:t>
                </a:r>
              </a:p>
            </p:txBody>
          </p:sp>
        </mc:Choice>
        <mc:Fallback xmlns="">
          <p:sp>
            <p:nvSpPr>
              <p:cNvPr id="9" name="Content Placeholder 8">
                <a:extLst>
                  <a:ext uri="{FF2B5EF4-FFF2-40B4-BE49-F238E27FC236}">
                    <a16:creationId xmlns:a16="http://schemas.microsoft.com/office/drawing/2014/main" id="{8031B18E-8C62-4234-87FB-1254F2BF6B01}"/>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pt-BR">
                    <a:noFill/>
                  </a:rPr>
                  <a:t> </a:t>
                </a:r>
              </a:p>
            </p:txBody>
          </p:sp>
        </mc:Fallback>
      </mc:AlternateContent>
      <p:pic>
        <p:nvPicPr>
          <p:cNvPr id="4" name="Picture 3">
            <a:extLst>
              <a:ext uri="{FF2B5EF4-FFF2-40B4-BE49-F238E27FC236}">
                <a16:creationId xmlns:a16="http://schemas.microsoft.com/office/drawing/2014/main" id="{13DC7067-9809-4E5F-B69C-52F2E7501785}"/>
              </a:ext>
            </a:extLst>
          </p:cNvPr>
          <p:cNvPicPr>
            <a:picLocks noChangeAspect="1"/>
          </p:cNvPicPr>
          <p:nvPr/>
        </p:nvPicPr>
        <p:blipFill>
          <a:blip r:embed="rId4"/>
          <a:stretch>
            <a:fillRect/>
          </a:stretch>
        </p:blipFill>
        <p:spPr>
          <a:xfrm>
            <a:off x="2342095" y="2908677"/>
            <a:ext cx="7507810" cy="3584198"/>
          </a:xfrm>
          <a:prstGeom prst="rect">
            <a:avLst/>
          </a:prstGeom>
        </p:spPr>
      </p:pic>
      <p:cxnSp>
        <p:nvCxnSpPr>
          <p:cNvPr id="7" name="Straight Connector 6">
            <a:extLst>
              <a:ext uri="{FF2B5EF4-FFF2-40B4-BE49-F238E27FC236}">
                <a16:creationId xmlns:a16="http://schemas.microsoft.com/office/drawing/2014/main" id="{1B989790-3808-4212-ADC4-445E2AF0D2FB}"/>
              </a:ext>
            </a:extLst>
          </p:cNvPr>
          <p:cNvCxnSpPr>
            <a:cxnSpLocks/>
          </p:cNvCxnSpPr>
          <p:nvPr/>
        </p:nvCxnSpPr>
        <p:spPr>
          <a:xfrm flipV="1">
            <a:off x="4118674" y="3429000"/>
            <a:ext cx="1139126" cy="1"/>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04906E9-9D6E-4114-BA5D-EB73C601F821}"/>
              </a:ext>
            </a:extLst>
          </p:cNvPr>
          <p:cNvCxnSpPr>
            <a:cxnSpLocks/>
          </p:cNvCxnSpPr>
          <p:nvPr/>
        </p:nvCxnSpPr>
        <p:spPr>
          <a:xfrm>
            <a:off x="4093274" y="3431383"/>
            <a:ext cx="0" cy="1604167"/>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A60EB4F-C4C9-46C5-B4C2-A5B2A35DCAF3}"/>
              </a:ext>
            </a:extLst>
          </p:cNvPr>
          <p:cNvCxnSpPr>
            <a:cxnSpLocks/>
          </p:cNvCxnSpPr>
          <p:nvPr/>
        </p:nvCxnSpPr>
        <p:spPr>
          <a:xfrm flipH="1">
            <a:off x="3508375" y="5035550"/>
            <a:ext cx="518224" cy="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F265996-6A03-4C64-B355-C1C3D8C00882}"/>
              </a:ext>
            </a:extLst>
          </p:cNvPr>
          <p:cNvCxnSpPr>
            <a:cxnSpLocks/>
          </p:cNvCxnSpPr>
          <p:nvPr/>
        </p:nvCxnSpPr>
        <p:spPr>
          <a:xfrm flipV="1">
            <a:off x="7585235" y="3429000"/>
            <a:ext cx="937164" cy="2383"/>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211C807-E9AD-4997-BF88-1A13CB3B4AE9}"/>
              </a:ext>
            </a:extLst>
          </p:cNvPr>
          <p:cNvCxnSpPr>
            <a:cxnSpLocks/>
          </p:cNvCxnSpPr>
          <p:nvPr/>
        </p:nvCxnSpPr>
        <p:spPr>
          <a:xfrm>
            <a:off x="8522399" y="3431383"/>
            <a:ext cx="0" cy="1604167"/>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0164017-F1AD-42A0-AD24-5DAF43AA891C}"/>
              </a:ext>
            </a:extLst>
          </p:cNvPr>
          <p:cNvCxnSpPr>
            <a:cxnSpLocks/>
          </p:cNvCxnSpPr>
          <p:nvPr/>
        </p:nvCxnSpPr>
        <p:spPr>
          <a:xfrm flipH="1">
            <a:off x="8522399" y="5022850"/>
            <a:ext cx="793051" cy="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pic>
        <p:nvPicPr>
          <p:cNvPr id="25" name="Picture 24">
            <a:extLst>
              <a:ext uri="{FF2B5EF4-FFF2-40B4-BE49-F238E27FC236}">
                <a16:creationId xmlns:a16="http://schemas.microsoft.com/office/drawing/2014/main" id="{2F589AE6-C028-4EC0-B820-E0BB4C8818C9}"/>
              </a:ext>
            </a:extLst>
          </p:cNvPr>
          <p:cNvPicPr>
            <a:picLocks noChangeAspect="1"/>
          </p:cNvPicPr>
          <p:nvPr/>
        </p:nvPicPr>
        <p:blipFill>
          <a:blip r:embed="rId5"/>
          <a:stretch>
            <a:fillRect/>
          </a:stretch>
        </p:blipFill>
        <p:spPr>
          <a:xfrm>
            <a:off x="5400675" y="6110691"/>
            <a:ext cx="1963632" cy="461156"/>
          </a:xfrm>
          <a:prstGeom prst="rect">
            <a:avLst/>
          </a:prstGeom>
        </p:spPr>
      </p:pic>
      <p:sp>
        <p:nvSpPr>
          <p:cNvPr id="28" name="Slide Number Placeholder 27">
            <a:extLst>
              <a:ext uri="{FF2B5EF4-FFF2-40B4-BE49-F238E27FC236}">
                <a16:creationId xmlns:a16="http://schemas.microsoft.com/office/drawing/2014/main" id="{FACD1361-8656-4D6B-A664-46022A7753D9}"/>
              </a:ext>
            </a:extLst>
          </p:cNvPr>
          <p:cNvSpPr>
            <a:spLocks noGrp="1"/>
          </p:cNvSpPr>
          <p:nvPr>
            <p:ph type="sldNum" sz="quarter" idx="12"/>
          </p:nvPr>
        </p:nvSpPr>
        <p:spPr/>
        <p:txBody>
          <a:bodyPr/>
          <a:lstStyle/>
          <a:p>
            <a:fld id="{AF67EEE8-F201-4410-BA13-233EFB93B646}" type="slidenum">
              <a:rPr lang="pt-BR" smtClean="0"/>
              <a:t>65</a:t>
            </a:fld>
            <a:endParaRPr lang="pt-BR"/>
          </a:p>
        </p:txBody>
      </p:sp>
    </p:spTree>
    <p:extLst>
      <p:ext uri="{BB962C8B-B14F-4D97-AF65-F5344CB8AC3E}">
        <p14:creationId xmlns:p14="http://schemas.microsoft.com/office/powerpoint/2010/main" val="164721089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16135A1-0123-429B-9FFC-55523D5D5412}"/>
                  </a:ext>
                </a:extLst>
              </p:cNvPr>
              <p:cNvSpPr>
                <a:spLocks noGrp="1"/>
              </p:cNvSpPr>
              <p:nvPr>
                <p:ph idx="1"/>
              </p:nvPr>
            </p:nvSpPr>
            <p:spPr/>
            <p:txBody>
              <a:bodyPr/>
              <a:lstStyle/>
              <a:p>
                <a:pPr marL="0" indent="0" algn="just">
                  <a:buNone/>
                </a:pPr>
                <a:r>
                  <a:rPr lang="pt-BR" dirty="0"/>
                  <a:t>Note que em </a:t>
                </a:r>
                <a14:m>
                  <m:oMath xmlns:m="http://schemas.openxmlformats.org/officeDocument/2006/math">
                    <m:r>
                      <a:rPr lang="pt-BR" i="1">
                        <a:latin typeface="Cambria Math" panose="02040503050406030204" pitchFamily="18" charset="0"/>
                      </a:rPr>
                      <m:t>(1.3.6)</m:t>
                    </m:r>
                  </m:oMath>
                </a14:m>
                <a:r>
                  <a:rPr lang="pt-BR" dirty="0"/>
                  <a:t>, </a:t>
                </a:r>
                <a14:m>
                  <m:oMath xmlns:m="http://schemas.openxmlformats.org/officeDocument/2006/math">
                    <m:sSup>
                      <m:sSupPr>
                        <m:ctrlPr>
                          <a:rPr lang="en-US" b="0" i="1" dirty="0" smtClean="0">
                            <a:latin typeface="Cambria Math" panose="02040503050406030204" pitchFamily="18" charset="0"/>
                          </a:rPr>
                        </m:ctrlPr>
                      </m:sSupPr>
                      <m:e>
                        <m:r>
                          <a:rPr lang="pt-BR" b="0" i="1" dirty="0" smtClean="0">
                            <a:latin typeface="Cambria Math" panose="02040503050406030204" pitchFamily="18" charset="0"/>
                          </a:rPr>
                          <m:t>𝑞</m:t>
                        </m:r>
                      </m:e>
                      <m:sup>
                        <m:r>
                          <a:rPr lang="en-US" b="0" i="1" dirty="0" smtClean="0">
                            <a:latin typeface="Cambria Math" panose="02040503050406030204" pitchFamily="18" charset="0"/>
                          </a:rPr>
                          <m:t>′</m:t>
                        </m:r>
                      </m:sup>
                    </m:sSup>
                    <m:r>
                      <a:rPr lang="en-US" b="0" i="1" dirty="0" smtClean="0">
                        <a:latin typeface="Cambria Math" panose="02040503050406030204" pitchFamily="18" charset="0"/>
                      </a:rPr>
                      <m:t>=1</m:t>
                    </m:r>
                  </m:oMath>
                </a14:m>
                <a:r>
                  <a:rPr lang="pt-BR" dirty="0"/>
                  <a:t> se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𝑧</m:t>
                    </m:r>
                  </m:oMath>
                </a14:m>
                <a:r>
                  <a:rPr lang="pt-BR" dirty="0"/>
                  <a:t> e </a:t>
                </a:r>
                <a14:m>
                  <m:oMath xmlns:m="http://schemas.openxmlformats.org/officeDocument/2006/math">
                    <m:sSup>
                      <m:sSupPr>
                        <m:ctrlPr>
                          <a:rPr lang="en-US" b="0" i="1" dirty="0" smtClean="0">
                            <a:latin typeface="Cambria Math" panose="02040503050406030204" pitchFamily="18" charset="0"/>
                          </a:rPr>
                        </m:ctrlPr>
                      </m:sSupPr>
                      <m:e>
                        <m:r>
                          <a:rPr lang="pt-BR" b="0" i="1" dirty="0" smtClean="0">
                            <a:latin typeface="Cambria Math" panose="02040503050406030204" pitchFamily="18" charset="0"/>
                          </a:rPr>
                          <m:t>𝑞</m:t>
                        </m:r>
                      </m:e>
                      <m:sup>
                        <m:r>
                          <a:rPr lang="en-US" b="0" i="1" dirty="0" smtClean="0">
                            <a:latin typeface="Cambria Math" panose="02040503050406030204" pitchFamily="18" charset="0"/>
                          </a:rPr>
                          <m:t>′</m:t>
                        </m:r>
                      </m:sup>
                    </m:sSup>
                    <m:r>
                      <a:rPr lang="en-US" b="0" i="1" dirty="0" smtClean="0">
                        <a:latin typeface="Cambria Math" panose="02040503050406030204" pitchFamily="18" charset="0"/>
                      </a:rPr>
                      <m:t>=0</m:t>
                    </m:r>
                  </m:oMath>
                </a14:m>
                <a:r>
                  <a:rPr lang="pt-BR" dirty="0"/>
                  <a:t> se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𝑤</m:t>
                    </m:r>
                  </m:oMath>
                </a14:m>
                <a:r>
                  <a:rPr lang="pt-BR" dirty="0"/>
                  <a:t>. A correspondência de melhor resposta para esses casos são lados adjacentes de um quadrado, como em 1.3.10 se </a:t>
                </a:r>
                <a14:m>
                  <m:oMath xmlns:m="http://schemas.openxmlformats.org/officeDocument/2006/math">
                    <m:sSup>
                      <m:sSupPr>
                        <m:ctrlPr>
                          <a:rPr lang="en-US" b="0" i="1" smtClean="0">
                            <a:latin typeface="Cambria Math" panose="02040503050406030204" pitchFamily="18" charset="0"/>
                          </a:rPr>
                        </m:ctrlPr>
                      </m:sSupPr>
                      <m:e>
                        <m:r>
                          <a:rPr lang="pt-BR" b="0" i="1" smtClean="0">
                            <a:latin typeface="Cambria Math" panose="02040503050406030204" pitchFamily="18" charset="0"/>
                          </a:rPr>
                          <m:t>𝑞</m:t>
                        </m:r>
                      </m:e>
                      <m:sup>
                        <m:r>
                          <a:rPr lang="en-US" b="0" i="1" smtClean="0">
                            <a:latin typeface="Cambria Math" panose="02040503050406030204" pitchFamily="18" charset="0"/>
                          </a:rPr>
                          <m:t>′</m:t>
                        </m:r>
                      </m:sup>
                    </m:sSup>
                    <m:r>
                      <a:rPr lang="en-US" b="0" i="1" smtClean="0">
                        <a:latin typeface="Cambria Math" panose="02040503050406030204" pitchFamily="18" charset="0"/>
                      </a:rPr>
                      <m:t>=0</m:t>
                    </m:r>
                  </m:oMath>
                </a14:m>
                <a:r>
                  <a:rPr lang="pt-BR" dirty="0"/>
                  <a:t> ou </a:t>
                </a:r>
                <a14:m>
                  <m:oMath xmlns:m="http://schemas.openxmlformats.org/officeDocument/2006/math">
                    <m:r>
                      <a:rPr lang="en-US" b="0" i="1" smtClean="0">
                        <a:latin typeface="Cambria Math" panose="02040503050406030204" pitchFamily="18" charset="0"/>
                      </a:rPr>
                      <m:t>1</m:t>
                    </m:r>
                  </m:oMath>
                </a14:m>
                <a:endParaRPr lang="en-US" b="0" dirty="0"/>
              </a:p>
              <a:p>
                <a:pPr algn="just"/>
                <a:endParaRPr lang="pt-BR" dirty="0"/>
              </a:p>
            </p:txBody>
          </p:sp>
        </mc:Choice>
        <mc:Fallback xmlns="">
          <p:sp>
            <p:nvSpPr>
              <p:cNvPr id="3" name="Content Placeholder 2">
                <a:extLst>
                  <a:ext uri="{FF2B5EF4-FFF2-40B4-BE49-F238E27FC236}">
                    <a16:creationId xmlns:a16="http://schemas.microsoft.com/office/drawing/2014/main" id="{716135A1-0123-429B-9FFC-55523D5D5412}"/>
                  </a:ext>
                </a:extLst>
              </p:cNvPr>
              <p:cNvSpPr>
                <a:spLocks noGrp="1" noRot="1" noChangeAspect="1" noMove="1" noResize="1" noEditPoints="1" noAdjustHandles="1" noChangeArrowheads="1" noChangeShapeType="1" noTextEdit="1"/>
              </p:cNvSpPr>
              <p:nvPr>
                <p:ph idx="1"/>
              </p:nvPr>
            </p:nvSpPr>
            <p:spPr>
              <a:blipFill>
                <a:blip r:embed="rId3"/>
                <a:stretch>
                  <a:fillRect l="-1217" t="-2241" r="-1159"/>
                </a:stretch>
              </a:blipFill>
            </p:spPr>
            <p:txBody>
              <a:bodyPr/>
              <a:lstStyle/>
              <a:p>
                <a:r>
                  <a:rPr lang="pt-BR">
                    <a:noFill/>
                  </a:rPr>
                  <a:t> </a:t>
                </a:r>
              </a:p>
            </p:txBody>
          </p:sp>
        </mc:Fallback>
      </mc:AlternateContent>
      <p:sp>
        <p:nvSpPr>
          <p:cNvPr id="4" name="Title 1">
            <a:extLst>
              <a:ext uri="{FF2B5EF4-FFF2-40B4-BE49-F238E27FC236}">
                <a16:creationId xmlns:a16="http://schemas.microsoft.com/office/drawing/2014/main" id="{556B8FFD-C436-4962-A567-5454115EAA09}"/>
              </a:ext>
            </a:extLst>
          </p:cNvPr>
          <p:cNvSpPr>
            <a:spLocks noGrp="1"/>
          </p:cNvSpPr>
          <p:nvPr>
            <p:ph type="title"/>
          </p:nvPr>
        </p:nvSpPr>
        <p:spPr>
          <a:xfrm>
            <a:off x="838200" y="365125"/>
            <a:ext cx="10515600" cy="1325563"/>
          </a:xfrm>
        </p:spPr>
        <p:txBody>
          <a:bodyPr/>
          <a:lstStyle/>
          <a:p>
            <a:r>
              <a:rPr lang="pt-BR" b="1" noProof="0" dirty="0"/>
              <a:t>Existência do equilíbrio de Nash</a:t>
            </a:r>
          </a:p>
        </p:txBody>
      </p:sp>
      <p:pic>
        <p:nvPicPr>
          <p:cNvPr id="6" name="Picture 5">
            <a:extLst>
              <a:ext uri="{FF2B5EF4-FFF2-40B4-BE49-F238E27FC236}">
                <a16:creationId xmlns:a16="http://schemas.microsoft.com/office/drawing/2014/main" id="{DD349795-3032-412D-9235-9E1BD70D57A0}"/>
              </a:ext>
            </a:extLst>
          </p:cNvPr>
          <p:cNvPicPr>
            <a:picLocks noChangeAspect="1"/>
          </p:cNvPicPr>
          <p:nvPr/>
        </p:nvPicPr>
        <p:blipFill>
          <a:blip r:embed="rId4"/>
          <a:stretch>
            <a:fillRect/>
          </a:stretch>
        </p:blipFill>
        <p:spPr>
          <a:xfrm flipH="1">
            <a:off x="3543073" y="3619500"/>
            <a:ext cx="89092" cy="1519238"/>
          </a:xfrm>
          <a:prstGeom prst="rect">
            <a:avLst/>
          </a:prstGeom>
        </p:spPr>
      </p:pic>
      <p:pic>
        <p:nvPicPr>
          <p:cNvPr id="7" name="Picture 6">
            <a:extLst>
              <a:ext uri="{FF2B5EF4-FFF2-40B4-BE49-F238E27FC236}">
                <a16:creationId xmlns:a16="http://schemas.microsoft.com/office/drawing/2014/main" id="{34EB7030-E77C-4C3F-862E-625A2453081B}"/>
              </a:ext>
            </a:extLst>
          </p:cNvPr>
          <p:cNvPicPr>
            <a:picLocks noChangeAspect="1"/>
          </p:cNvPicPr>
          <p:nvPr/>
        </p:nvPicPr>
        <p:blipFill>
          <a:blip r:embed="rId4"/>
          <a:stretch>
            <a:fillRect/>
          </a:stretch>
        </p:blipFill>
        <p:spPr>
          <a:xfrm rot="16200000">
            <a:off x="4312053" y="2850520"/>
            <a:ext cx="95808" cy="1633767"/>
          </a:xfrm>
          <a:prstGeom prst="rect">
            <a:avLst/>
          </a:prstGeom>
        </p:spPr>
      </p:pic>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D2283DDD-317E-4D0E-B7F0-9B638E0BC505}"/>
                  </a:ext>
                </a:extLst>
              </p14:cNvPr>
              <p14:cNvContentPartPr/>
              <p14:nvPr/>
            </p14:nvContentPartPr>
            <p14:xfrm>
              <a:off x="4080870" y="3733463"/>
              <a:ext cx="24480" cy="1345680"/>
            </p14:xfrm>
          </p:contentPart>
        </mc:Choice>
        <mc:Fallback xmlns="">
          <p:pic>
            <p:nvPicPr>
              <p:cNvPr id="8" name="Ink 7">
                <a:extLst>
                  <a:ext uri="{FF2B5EF4-FFF2-40B4-BE49-F238E27FC236}">
                    <a16:creationId xmlns:a16="http://schemas.microsoft.com/office/drawing/2014/main" id="{D2283DDD-317E-4D0E-B7F0-9B638E0BC505}"/>
                  </a:ext>
                </a:extLst>
              </p:cNvPr>
              <p:cNvPicPr/>
              <p:nvPr/>
            </p:nvPicPr>
            <p:blipFill>
              <a:blip r:embed="rId6"/>
              <a:stretch>
                <a:fillRect/>
              </a:stretch>
            </p:blipFill>
            <p:spPr>
              <a:xfrm>
                <a:off x="4018230" y="3670823"/>
                <a:ext cx="150120" cy="14713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7" name="Ink 16">
                <a:extLst>
                  <a:ext uri="{FF2B5EF4-FFF2-40B4-BE49-F238E27FC236}">
                    <a16:creationId xmlns:a16="http://schemas.microsoft.com/office/drawing/2014/main" id="{3BB6803C-9180-4A37-9A60-2CE2B791D9D4}"/>
                  </a:ext>
                </a:extLst>
              </p14:cNvPr>
              <p14:cNvContentPartPr/>
              <p14:nvPr/>
            </p14:nvContentPartPr>
            <p14:xfrm>
              <a:off x="4327740" y="6313620"/>
              <a:ext cx="360" cy="3240"/>
            </p14:xfrm>
          </p:contentPart>
        </mc:Choice>
        <mc:Fallback xmlns="">
          <p:pic>
            <p:nvPicPr>
              <p:cNvPr id="17" name="Ink 16">
                <a:extLst>
                  <a:ext uri="{FF2B5EF4-FFF2-40B4-BE49-F238E27FC236}">
                    <a16:creationId xmlns:a16="http://schemas.microsoft.com/office/drawing/2014/main" id="{3BB6803C-9180-4A37-9A60-2CE2B791D9D4}"/>
                  </a:ext>
                </a:extLst>
              </p:cNvPr>
              <p:cNvPicPr/>
              <p:nvPr/>
            </p:nvPicPr>
            <p:blipFill>
              <a:blip r:embed="rId8"/>
              <a:stretch>
                <a:fillRect/>
              </a:stretch>
            </p:blipFill>
            <p:spPr>
              <a:xfrm>
                <a:off x="4265100" y="6250980"/>
                <a:ext cx="12600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8" name="Ink 17">
                <a:extLst>
                  <a:ext uri="{FF2B5EF4-FFF2-40B4-BE49-F238E27FC236}">
                    <a16:creationId xmlns:a16="http://schemas.microsoft.com/office/drawing/2014/main" id="{719427CE-C50F-4B6F-90D8-F4D4ED851916}"/>
                  </a:ext>
                </a:extLst>
              </p14:cNvPr>
              <p14:cNvContentPartPr/>
              <p14:nvPr/>
            </p14:nvContentPartPr>
            <p14:xfrm>
              <a:off x="4100220" y="6002220"/>
              <a:ext cx="942480" cy="220680"/>
            </p14:xfrm>
          </p:contentPart>
        </mc:Choice>
        <mc:Fallback xmlns="">
          <p:pic>
            <p:nvPicPr>
              <p:cNvPr id="18" name="Ink 17">
                <a:extLst>
                  <a:ext uri="{FF2B5EF4-FFF2-40B4-BE49-F238E27FC236}">
                    <a16:creationId xmlns:a16="http://schemas.microsoft.com/office/drawing/2014/main" id="{719427CE-C50F-4B6F-90D8-F4D4ED851916}"/>
                  </a:ext>
                </a:extLst>
              </p:cNvPr>
              <p:cNvPicPr/>
              <p:nvPr/>
            </p:nvPicPr>
            <p:blipFill>
              <a:blip r:embed="rId10"/>
              <a:stretch>
                <a:fillRect/>
              </a:stretch>
            </p:blipFill>
            <p:spPr>
              <a:xfrm>
                <a:off x="4037220" y="5939220"/>
                <a:ext cx="1068120" cy="3463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9" name="Ink 18">
                <a:extLst>
                  <a:ext uri="{FF2B5EF4-FFF2-40B4-BE49-F238E27FC236}">
                    <a16:creationId xmlns:a16="http://schemas.microsoft.com/office/drawing/2014/main" id="{28D86E6D-FDB7-465C-889A-22F03C3AE54F}"/>
                  </a:ext>
                </a:extLst>
              </p14:cNvPr>
              <p14:cNvContentPartPr/>
              <p14:nvPr/>
            </p14:nvContentPartPr>
            <p14:xfrm>
              <a:off x="7794180" y="6055860"/>
              <a:ext cx="1016640" cy="141480"/>
            </p14:xfrm>
          </p:contentPart>
        </mc:Choice>
        <mc:Fallback xmlns="">
          <p:pic>
            <p:nvPicPr>
              <p:cNvPr id="19" name="Ink 18">
                <a:extLst>
                  <a:ext uri="{FF2B5EF4-FFF2-40B4-BE49-F238E27FC236}">
                    <a16:creationId xmlns:a16="http://schemas.microsoft.com/office/drawing/2014/main" id="{28D86E6D-FDB7-465C-889A-22F03C3AE54F}"/>
                  </a:ext>
                </a:extLst>
              </p:cNvPr>
              <p:cNvPicPr/>
              <p:nvPr/>
            </p:nvPicPr>
            <p:blipFill>
              <a:blip r:embed="rId12"/>
              <a:stretch>
                <a:fillRect/>
              </a:stretch>
            </p:blipFill>
            <p:spPr>
              <a:xfrm>
                <a:off x="7731540" y="5993220"/>
                <a:ext cx="1142280" cy="2671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0" name="Ink 19">
                <a:extLst>
                  <a:ext uri="{FF2B5EF4-FFF2-40B4-BE49-F238E27FC236}">
                    <a16:creationId xmlns:a16="http://schemas.microsoft.com/office/drawing/2014/main" id="{5E7D5D84-1838-4B1D-BE65-1278640E3376}"/>
                  </a:ext>
                </a:extLst>
              </p14:cNvPr>
              <p14:cNvContentPartPr/>
              <p14:nvPr/>
            </p14:nvContentPartPr>
            <p14:xfrm>
              <a:off x="4305060" y="4525680"/>
              <a:ext cx="360" cy="360"/>
            </p14:xfrm>
          </p:contentPart>
        </mc:Choice>
        <mc:Fallback xmlns="">
          <p:pic>
            <p:nvPicPr>
              <p:cNvPr id="20" name="Ink 19">
                <a:extLst>
                  <a:ext uri="{FF2B5EF4-FFF2-40B4-BE49-F238E27FC236}">
                    <a16:creationId xmlns:a16="http://schemas.microsoft.com/office/drawing/2014/main" id="{5E7D5D84-1838-4B1D-BE65-1278640E3376}"/>
                  </a:ext>
                </a:extLst>
              </p:cNvPr>
              <p:cNvPicPr/>
              <p:nvPr/>
            </p:nvPicPr>
            <p:blipFill>
              <a:blip r:embed="rId14"/>
              <a:stretch>
                <a:fillRect/>
              </a:stretch>
            </p:blipFill>
            <p:spPr>
              <a:xfrm>
                <a:off x="4242060" y="446304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1" name="Ink 20">
                <a:extLst>
                  <a:ext uri="{FF2B5EF4-FFF2-40B4-BE49-F238E27FC236}">
                    <a16:creationId xmlns:a16="http://schemas.microsoft.com/office/drawing/2014/main" id="{ABA554E5-1D66-49C8-8F68-941746D89AA3}"/>
                  </a:ext>
                </a:extLst>
              </p14:cNvPr>
              <p14:cNvContentPartPr/>
              <p14:nvPr/>
            </p14:nvContentPartPr>
            <p14:xfrm>
              <a:off x="7680420" y="4373400"/>
              <a:ext cx="360" cy="360"/>
            </p14:xfrm>
          </p:contentPart>
        </mc:Choice>
        <mc:Fallback xmlns="">
          <p:pic>
            <p:nvPicPr>
              <p:cNvPr id="21" name="Ink 20">
                <a:extLst>
                  <a:ext uri="{FF2B5EF4-FFF2-40B4-BE49-F238E27FC236}">
                    <a16:creationId xmlns:a16="http://schemas.microsoft.com/office/drawing/2014/main" id="{ABA554E5-1D66-49C8-8F68-941746D89AA3}"/>
                  </a:ext>
                </a:extLst>
              </p:cNvPr>
              <p:cNvPicPr/>
              <p:nvPr/>
            </p:nvPicPr>
            <p:blipFill>
              <a:blip r:embed="rId14"/>
              <a:stretch>
                <a:fillRect/>
              </a:stretch>
            </p:blipFill>
            <p:spPr>
              <a:xfrm>
                <a:off x="7617780" y="4310760"/>
                <a:ext cx="126000" cy="126000"/>
              </a:xfrm>
              <a:prstGeom prst="rect">
                <a:avLst/>
              </a:prstGeom>
            </p:spPr>
          </p:pic>
        </mc:Fallback>
      </mc:AlternateContent>
      <p:pic>
        <p:nvPicPr>
          <p:cNvPr id="23" name="Picture 22">
            <a:extLst>
              <a:ext uri="{FF2B5EF4-FFF2-40B4-BE49-F238E27FC236}">
                <a16:creationId xmlns:a16="http://schemas.microsoft.com/office/drawing/2014/main" id="{8711E430-E5BD-45D2-977E-633723B34A19}"/>
              </a:ext>
            </a:extLst>
          </p:cNvPr>
          <p:cNvPicPr>
            <a:picLocks noChangeAspect="1"/>
          </p:cNvPicPr>
          <p:nvPr/>
        </p:nvPicPr>
        <p:blipFill>
          <a:blip r:embed="rId16"/>
          <a:stretch>
            <a:fillRect/>
          </a:stretch>
        </p:blipFill>
        <p:spPr>
          <a:xfrm>
            <a:off x="6125571" y="3219931"/>
            <a:ext cx="3472490" cy="2789992"/>
          </a:xfrm>
          <a:prstGeom prst="rect">
            <a:avLst/>
          </a:prstGeom>
        </p:spPr>
      </p:pic>
      <p:pic>
        <p:nvPicPr>
          <p:cNvPr id="25" name="Picture 24">
            <a:extLst>
              <a:ext uri="{FF2B5EF4-FFF2-40B4-BE49-F238E27FC236}">
                <a16:creationId xmlns:a16="http://schemas.microsoft.com/office/drawing/2014/main" id="{C97239DF-EBD3-4938-AB5F-1B539B3AF8A5}"/>
              </a:ext>
            </a:extLst>
          </p:cNvPr>
          <p:cNvPicPr>
            <a:picLocks noChangeAspect="1"/>
          </p:cNvPicPr>
          <p:nvPr/>
        </p:nvPicPr>
        <p:blipFill>
          <a:blip r:embed="rId17"/>
          <a:stretch>
            <a:fillRect/>
          </a:stretch>
        </p:blipFill>
        <p:spPr>
          <a:xfrm>
            <a:off x="2444955" y="3219931"/>
            <a:ext cx="3271829" cy="2789992"/>
          </a:xfrm>
          <a:prstGeom prst="rect">
            <a:avLst/>
          </a:prstGeom>
        </p:spPr>
      </p:pic>
      <p:pic>
        <p:nvPicPr>
          <p:cNvPr id="27" name="Picture 26">
            <a:extLst>
              <a:ext uri="{FF2B5EF4-FFF2-40B4-BE49-F238E27FC236}">
                <a16:creationId xmlns:a16="http://schemas.microsoft.com/office/drawing/2014/main" id="{0408B367-BE9C-453C-AF2B-DA60CA445F27}"/>
              </a:ext>
            </a:extLst>
          </p:cNvPr>
          <p:cNvPicPr>
            <a:picLocks noChangeAspect="1"/>
          </p:cNvPicPr>
          <p:nvPr/>
        </p:nvPicPr>
        <p:blipFill>
          <a:blip r:embed="rId18"/>
          <a:stretch>
            <a:fillRect/>
          </a:stretch>
        </p:blipFill>
        <p:spPr>
          <a:xfrm>
            <a:off x="5126307" y="3601208"/>
            <a:ext cx="49079" cy="1603246"/>
          </a:xfrm>
          <a:prstGeom prst="rect">
            <a:avLst/>
          </a:prstGeom>
        </p:spPr>
      </p:pic>
      <p:pic>
        <p:nvPicPr>
          <p:cNvPr id="28" name="Picture 27">
            <a:extLst>
              <a:ext uri="{FF2B5EF4-FFF2-40B4-BE49-F238E27FC236}">
                <a16:creationId xmlns:a16="http://schemas.microsoft.com/office/drawing/2014/main" id="{DA17651E-3A5F-4B7B-8075-03022215D002}"/>
              </a:ext>
            </a:extLst>
          </p:cNvPr>
          <p:cNvPicPr>
            <a:picLocks noChangeAspect="1"/>
          </p:cNvPicPr>
          <p:nvPr/>
        </p:nvPicPr>
        <p:blipFill>
          <a:blip r:embed="rId18"/>
          <a:stretch>
            <a:fillRect/>
          </a:stretch>
        </p:blipFill>
        <p:spPr>
          <a:xfrm rot="16200000">
            <a:off x="4296903" y="2818927"/>
            <a:ext cx="50071" cy="1635646"/>
          </a:xfrm>
          <a:prstGeom prst="rect">
            <a:avLst/>
          </a:prstGeom>
        </p:spPr>
      </p:pic>
      <p:grpSp>
        <p:nvGrpSpPr>
          <p:cNvPr id="30" name="Group 29">
            <a:extLst>
              <a:ext uri="{FF2B5EF4-FFF2-40B4-BE49-F238E27FC236}">
                <a16:creationId xmlns:a16="http://schemas.microsoft.com/office/drawing/2014/main" id="{80262AEE-C8E5-4461-88BA-DEB971F31769}"/>
              </a:ext>
            </a:extLst>
          </p:cNvPr>
          <p:cNvGrpSpPr/>
          <p:nvPr/>
        </p:nvGrpSpPr>
        <p:grpSpPr>
          <a:xfrm>
            <a:off x="3684394" y="3719303"/>
            <a:ext cx="852161" cy="1396800"/>
            <a:chOff x="3684394" y="3719303"/>
            <a:chExt cx="852161" cy="1396800"/>
          </a:xfrm>
        </p:grpSpPr>
        <mc:AlternateContent xmlns:mc="http://schemas.openxmlformats.org/markup-compatibility/2006" xmlns:p14="http://schemas.microsoft.com/office/powerpoint/2010/main">
          <mc:Choice Requires="p14">
            <p:contentPart p14:bwMode="auto" r:id="rId19">
              <p14:nvContentPartPr>
                <p14:cNvPr id="12" name="Ink 11">
                  <a:extLst>
                    <a:ext uri="{FF2B5EF4-FFF2-40B4-BE49-F238E27FC236}">
                      <a16:creationId xmlns:a16="http://schemas.microsoft.com/office/drawing/2014/main" id="{FCE1F4F3-36A1-492F-B0C1-4B61174AA6CB}"/>
                    </a:ext>
                  </a:extLst>
                </p14:cNvPr>
                <p14:cNvContentPartPr/>
                <p14:nvPr/>
              </p14:nvContentPartPr>
              <p14:xfrm>
                <a:off x="3684394" y="5088398"/>
                <a:ext cx="311400" cy="10080"/>
              </p14:xfrm>
            </p:contentPart>
          </mc:Choice>
          <mc:Fallback xmlns="">
            <p:pic>
              <p:nvPicPr>
                <p:cNvPr id="12" name="Ink 11">
                  <a:extLst>
                    <a:ext uri="{FF2B5EF4-FFF2-40B4-BE49-F238E27FC236}">
                      <a16:creationId xmlns:a16="http://schemas.microsoft.com/office/drawing/2014/main" id="{FCE1F4F3-36A1-492F-B0C1-4B61174AA6CB}"/>
                    </a:ext>
                  </a:extLst>
                </p:cNvPr>
                <p:cNvPicPr/>
                <p:nvPr/>
              </p:nvPicPr>
              <p:blipFill>
                <a:blip r:embed="rId20"/>
                <a:stretch>
                  <a:fillRect/>
                </a:stretch>
              </p:blipFill>
              <p:spPr>
                <a:xfrm>
                  <a:off x="3621394" y="5025758"/>
                  <a:ext cx="437040" cy="1357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4" name="Ink 13">
                  <a:extLst>
                    <a:ext uri="{FF2B5EF4-FFF2-40B4-BE49-F238E27FC236}">
                      <a16:creationId xmlns:a16="http://schemas.microsoft.com/office/drawing/2014/main" id="{8F6205D4-C192-4178-A3B6-687FBF09982F}"/>
                    </a:ext>
                  </a:extLst>
                </p14:cNvPr>
                <p14:cNvContentPartPr/>
                <p14:nvPr/>
              </p14:nvContentPartPr>
              <p14:xfrm>
                <a:off x="4095514" y="5095598"/>
                <a:ext cx="360" cy="360"/>
              </p14:xfrm>
            </p:contentPart>
          </mc:Choice>
          <mc:Fallback xmlns="">
            <p:pic>
              <p:nvPicPr>
                <p:cNvPr id="14" name="Ink 13">
                  <a:extLst>
                    <a:ext uri="{FF2B5EF4-FFF2-40B4-BE49-F238E27FC236}">
                      <a16:creationId xmlns:a16="http://schemas.microsoft.com/office/drawing/2014/main" id="{8F6205D4-C192-4178-A3B6-687FBF09982F}"/>
                    </a:ext>
                  </a:extLst>
                </p:cNvPr>
                <p:cNvPicPr/>
                <p:nvPr/>
              </p:nvPicPr>
              <p:blipFill>
                <a:blip r:embed="rId14"/>
                <a:stretch>
                  <a:fillRect/>
                </a:stretch>
              </p:blipFill>
              <p:spPr>
                <a:xfrm>
                  <a:off x="4032874" y="5032958"/>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5" name="Ink 14">
                  <a:extLst>
                    <a:ext uri="{FF2B5EF4-FFF2-40B4-BE49-F238E27FC236}">
                      <a16:creationId xmlns:a16="http://schemas.microsoft.com/office/drawing/2014/main" id="{232E9C71-725F-4043-9112-AB0D4CF46378}"/>
                    </a:ext>
                  </a:extLst>
                </p14:cNvPr>
                <p14:cNvContentPartPr/>
                <p14:nvPr/>
              </p14:nvContentPartPr>
              <p14:xfrm>
                <a:off x="4033594" y="5088398"/>
                <a:ext cx="360" cy="360"/>
              </p14:xfrm>
            </p:contentPart>
          </mc:Choice>
          <mc:Fallback xmlns="">
            <p:pic>
              <p:nvPicPr>
                <p:cNvPr id="15" name="Ink 14">
                  <a:extLst>
                    <a:ext uri="{FF2B5EF4-FFF2-40B4-BE49-F238E27FC236}">
                      <a16:creationId xmlns:a16="http://schemas.microsoft.com/office/drawing/2014/main" id="{232E9C71-725F-4043-9112-AB0D4CF46378}"/>
                    </a:ext>
                  </a:extLst>
                </p:cNvPr>
                <p:cNvPicPr/>
                <p:nvPr/>
              </p:nvPicPr>
              <p:blipFill>
                <a:blip r:embed="rId14"/>
                <a:stretch>
                  <a:fillRect/>
                </a:stretch>
              </p:blipFill>
              <p:spPr>
                <a:xfrm>
                  <a:off x="3970954" y="5025758"/>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9" name="Ink 28">
                  <a:extLst>
                    <a:ext uri="{FF2B5EF4-FFF2-40B4-BE49-F238E27FC236}">
                      <a16:creationId xmlns:a16="http://schemas.microsoft.com/office/drawing/2014/main" id="{161320DB-3366-478D-A795-C67E13333C5F}"/>
                    </a:ext>
                  </a:extLst>
                </p14:cNvPr>
                <p14:cNvContentPartPr/>
                <p14:nvPr/>
              </p14:nvContentPartPr>
              <p14:xfrm>
                <a:off x="4369875" y="3719303"/>
                <a:ext cx="166680" cy="1396800"/>
              </p14:xfrm>
            </p:contentPart>
          </mc:Choice>
          <mc:Fallback xmlns="">
            <p:pic>
              <p:nvPicPr>
                <p:cNvPr id="29" name="Ink 28">
                  <a:extLst>
                    <a:ext uri="{FF2B5EF4-FFF2-40B4-BE49-F238E27FC236}">
                      <a16:creationId xmlns:a16="http://schemas.microsoft.com/office/drawing/2014/main" id="{161320DB-3366-478D-A795-C67E13333C5F}"/>
                    </a:ext>
                  </a:extLst>
                </p:cNvPr>
                <p:cNvPicPr/>
                <p:nvPr/>
              </p:nvPicPr>
              <p:blipFill>
                <a:blip r:embed="rId24"/>
                <a:stretch>
                  <a:fillRect/>
                </a:stretch>
              </p:blipFill>
              <p:spPr>
                <a:xfrm>
                  <a:off x="4306875" y="3656303"/>
                  <a:ext cx="292320" cy="1522440"/>
                </a:xfrm>
                <a:prstGeom prst="rect">
                  <a:avLst/>
                </a:prstGeom>
              </p:spPr>
            </p:pic>
          </mc:Fallback>
        </mc:AlternateContent>
      </p:grpSp>
      <p:grpSp>
        <p:nvGrpSpPr>
          <p:cNvPr id="61" name="Group 60">
            <a:extLst>
              <a:ext uri="{FF2B5EF4-FFF2-40B4-BE49-F238E27FC236}">
                <a16:creationId xmlns:a16="http://schemas.microsoft.com/office/drawing/2014/main" id="{C66E0DBA-619D-4166-AFD1-4A9C44312D14}"/>
              </a:ext>
            </a:extLst>
          </p:cNvPr>
          <p:cNvGrpSpPr/>
          <p:nvPr/>
        </p:nvGrpSpPr>
        <p:grpSpPr>
          <a:xfrm>
            <a:off x="4410049" y="5112311"/>
            <a:ext cx="631080" cy="27720"/>
            <a:chOff x="4410049" y="5112311"/>
            <a:chExt cx="631080" cy="27720"/>
          </a:xfrm>
        </p:grpSpPr>
        <mc:AlternateContent xmlns:mc="http://schemas.openxmlformats.org/markup-compatibility/2006" xmlns:p14="http://schemas.microsoft.com/office/powerpoint/2010/main">
          <mc:Choice Requires="p14">
            <p:contentPart p14:bwMode="auto" r:id="rId25">
              <p14:nvContentPartPr>
                <p14:cNvPr id="33" name="Ink 32">
                  <a:extLst>
                    <a:ext uri="{FF2B5EF4-FFF2-40B4-BE49-F238E27FC236}">
                      <a16:creationId xmlns:a16="http://schemas.microsoft.com/office/drawing/2014/main" id="{34AA2613-B77A-40DF-8082-F7756F50CBE6}"/>
                    </a:ext>
                  </a:extLst>
                </p14:cNvPr>
                <p14:cNvContentPartPr/>
                <p14:nvPr/>
              </p14:nvContentPartPr>
              <p14:xfrm>
                <a:off x="4574209" y="5114831"/>
                <a:ext cx="360" cy="360"/>
              </p14:xfrm>
            </p:contentPart>
          </mc:Choice>
          <mc:Fallback xmlns="">
            <p:pic>
              <p:nvPicPr>
                <p:cNvPr id="33" name="Ink 32">
                  <a:extLst>
                    <a:ext uri="{FF2B5EF4-FFF2-40B4-BE49-F238E27FC236}">
                      <a16:creationId xmlns:a16="http://schemas.microsoft.com/office/drawing/2014/main" id="{34AA2613-B77A-40DF-8082-F7756F50CBE6}"/>
                    </a:ext>
                  </a:extLst>
                </p:cNvPr>
                <p:cNvPicPr/>
                <p:nvPr/>
              </p:nvPicPr>
              <p:blipFill>
                <a:blip r:embed="rId14"/>
                <a:stretch>
                  <a:fillRect/>
                </a:stretch>
              </p:blipFill>
              <p:spPr>
                <a:xfrm>
                  <a:off x="4511209" y="5051831"/>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4" name="Ink 33">
                  <a:extLst>
                    <a:ext uri="{FF2B5EF4-FFF2-40B4-BE49-F238E27FC236}">
                      <a16:creationId xmlns:a16="http://schemas.microsoft.com/office/drawing/2014/main" id="{3D2109B9-6B06-4559-9A1A-B07B4EA2B503}"/>
                    </a:ext>
                  </a:extLst>
                </p14:cNvPr>
                <p14:cNvContentPartPr/>
                <p14:nvPr/>
              </p14:nvContentPartPr>
              <p14:xfrm>
                <a:off x="4628929" y="5119511"/>
                <a:ext cx="360" cy="360"/>
              </p14:xfrm>
            </p:contentPart>
          </mc:Choice>
          <mc:Fallback xmlns="">
            <p:pic>
              <p:nvPicPr>
                <p:cNvPr id="34" name="Ink 33">
                  <a:extLst>
                    <a:ext uri="{FF2B5EF4-FFF2-40B4-BE49-F238E27FC236}">
                      <a16:creationId xmlns:a16="http://schemas.microsoft.com/office/drawing/2014/main" id="{3D2109B9-6B06-4559-9A1A-B07B4EA2B503}"/>
                    </a:ext>
                  </a:extLst>
                </p:cNvPr>
                <p:cNvPicPr/>
                <p:nvPr/>
              </p:nvPicPr>
              <p:blipFill>
                <a:blip r:embed="rId14"/>
                <a:stretch>
                  <a:fillRect/>
                </a:stretch>
              </p:blipFill>
              <p:spPr>
                <a:xfrm>
                  <a:off x="4566289" y="5056511"/>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5" name="Ink 34">
                  <a:extLst>
                    <a:ext uri="{FF2B5EF4-FFF2-40B4-BE49-F238E27FC236}">
                      <a16:creationId xmlns:a16="http://schemas.microsoft.com/office/drawing/2014/main" id="{0BE2C8E4-CA13-4F35-8C71-34A02BB94C37}"/>
                    </a:ext>
                  </a:extLst>
                </p14:cNvPr>
                <p14:cNvContentPartPr/>
                <p14:nvPr/>
              </p14:nvContentPartPr>
              <p14:xfrm>
                <a:off x="4686169" y="5116991"/>
                <a:ext cx="1440" cy="360"/>
              </p14:xfrm>
            </p:contentPart>
          </mc:Choice>
          <mc:Fallback xmlns="">
            <p:pic>
              <p:nvPicPr>
                <p:cNvPr id="35" name="Ink 34">
                  <a:extLst>
                    <a:ext uri="{FF2B5EF4-FFF2-40B4-BE49-F238E27FC236}">
                      <a16:creationId xmlns:a16="http://schemas.microsoft.com/office/drawing/2014/main" id="{0BE2C8E4-CA13-4F35-8C71-34A02BB94C37}"/>
                    </a:ext>
                  </a:extLst>
                </p:cNvPr>
                <p:cNvPicPr/>
                <p:nvPr/>
              </p:nvPicPr>
              <p:blipFill>
                <a:blip r:embed="rId28"/>
                <a:stretch>
                  <a:fillRect/>
                </a:stretch>
              </p:blipFill>
              <p:spPr>
                <a:xfrm>
                  <a:off x="4623169" y="5054351"/>
                  <a:ext cx="12708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6" name="Ink 35">
                  <a:extLst>
                    <a:ext uri="{FF2B5EF4-FFF2-40B4-BE49-F238E27FC236}">
                      <a16:creationId xmlns:a16="http://schemas.microsoft.com/office/drawing/2014/main" id="{0F6CDE8B-8958-4E3E-BFA8-65904DB10C45}"/>
                    </a:ext>
                  </a:extLst>
                </p14:cNvPr>
                <p14:cNvContentPartPr/>
                <p14:nvPr/>
              </p14:nvContentPartPr>
              <p14:xfrm>
                <a:off x="4717129" y="5114831"/>
                <a:ext cx="3240" cy="360"/>
              </p14:xfrm>
            </p:contentPart>
          </mc:Choice>
          <mc:Fallback xmlns="">
            <p:pic>
              <p:nvPicPr>
                <p:cNvPr id="36" name="Ink 35">
                  <a:extLst>
                    <a:ext uri="{FF2B5EF4-FFF2-40B4-BE49-F238E27FC236}">
                      <a16:creationId xmlns:a16="http://schemas.microsoft.com/office/drawing/2014/main" id="{0F6CDE8B-8958-4E3E-BFA8-65904DB10C45}"/>
                    </a:ext>
                  </a:extLst>
                </p:cNvPr>
                <p:cNvPicPr/>
                <p:nvPr/>
              </p:nvPicPr>
              <p:blipFill>
                <a:blip r:embed="rId30"/>
                <a:stretch>
                  <a:fillRect/>
                </a:stretch>
              </p:blipFill>
              <p:spPr>
                <a:xfrm>
                  <a:off x="4654129" y="5051831"/>
                  <a:ext cx="12888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7" name="Ink 36">
                  <a:extLst>
                    <a:ext uri="{FF2B5EF4-FFF2-40B4-BE49-F238E27FC236}">
                      <a16:creationId xmlns:a16="http://schemas.microsoft.com/office/drawing/2014/main" id="{41EFDC99-534E-46A9-8F85-4A1F61252451}"/>
                    </a:ext>
                  </a:extLst>
                </p14:cNvPr>
                <p14:cNvContentPartPr/>
                <p14:nvPr/>
              </p14:nvContentPartPr>
              <p14:xfrm>
                <a:off x="4781209" y="5114831"/>
                <a:ext cx="360" cy="360"/>
              </p14:xfrm>
            </p:contentPart>
          </mc:Choice>
          <mc:Fallback xmlns="">
            <p:pic>
              <p:nvPicPr>
                <p:cNvPr id="37" name="Ink 36">
                  <a:extLst>
                    <a:ext uri="{FF2B5EF4-FFF2-40B4-BE49-F238E27FC236}">
                      <a16:creationId xmlns:a16="http://schemas.microsoft.com/office/drawing/2014/main" id="{41EFDC99-534E-46A9-8F85-4A1F61252451}"/>
                    </a:ext>
                  </a:extLst>
                </p:cNvPr>
                <p:cNvPicPr/>
                <p:nvPr/>
              </p:nvPicPr>
              <p:blipFill>
                <a:blip r:embed="rId14"/>
                <a:stretch>
                  <a:fillRect/>
                </a:stretch>
              </p:blipFill>
              <p:spPr>
                <a:xfrm>
                  <a:off x="4718569" y="5051831"/>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8" name="Ink 37">
                  <a:extLst>
                    <a:ext uri="{FF2B5EF4-FFF2-40B4-BE49-F238E27FC236}">
                      <a16:creationId xmlns:a16="http://schemas.microsoft.com/office/drawing/2014/main" id="{E236C58F-EC54-4CC6-ABC6-AF34AD856A6F}"/>
                    </a:ext>
                  </a:extLst>
                </p14:cNvPr>
                <p14:cNvContentPartPr/>
                <p14:nvPr/>
              </p14:nvContentPartPr>
              <p14:xfrm>
                <a:off x="4812169" y="5119511"/>
                <a:ext cx="4320" cy="360"/>
              </p14:xfrm>
            </p:contentPart>
          </mc:Choice>
          <mc:Fallback xmlns="">
            <p:pic>
              <p:nvPicPr>
                <p:cNvPr id="38" name="Ink 37">
                  <a:extLst>
                    <a:ext uri="{FF2B5EF4-FFF2-40B4-BE49-F238E27FC236}">
                      <a16:creationId xmlns:a16="http://schemas.microsoft.com/office/drawing/2014/main" id="{E236C58F-EC54-4CC6-ABC6-AF34AD856A6F}"/>
                    </a:ext>
                  </a:extLst>
                </p:cNvPr>
                <p:cNvPicPr/>
                <p:nvPr/>
              </p:nvPicPr>
              <p:blipFill>
                <a:blip r:embed="rId33"/>
                <a:stretch>
                  <a:fillRect/>
                </a:stretch>
              </p:blipFill>
              <p:spPr>
                <a:xfrm>
                  <a:off x="4749529" y="5056511"/>
                  <a:ext cx="12996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9" name="Ink 38">
                  <a:extLst>
                    <a:ext uri="{FF2B5EF4-FFF2-40B4-BE49-F238E27FC236}">
                      <a16:creationId xmlns:a16="http://schemas.microsoft.com/office/drawing/2014/main" id="{5697D601-1BB8-4945-A283-7D8C294A51D7}"/>
                    </a:ext>
                  </a:extLst>
                </p14:cNvPr>
                <p14:cNvContentPartPr/>
                <p14:nvPr/>
              </p14:nvContentPartPr>
              <p14:xfrm>
                <a:off x="4867249" y="5124191"/>
                <a:ext cx="6120" cy="360"/>
              </p14:xfrm>
            </p:contentPart>
          </mc:Choice>
          <mc:Fallback xmlns="">
            <p:pic>
              <p:nvPicPr>
                <p:cNvPr id="39" name="Ink 38">
                  <a:extLst>
                    <a:ext uri="{FF2B5EF4-FFF2-40B4-BE49-F238E27FC236}">
                      <a16:creationId xmlns:a16="http://schemas.microsoft.com/office/drawing/2014/main" id="{5697D601-1BB8-4945-A283-7D8C294A51D7}"/>
                    </a:ext>
                  </a:extLst>
                </p:cNvPr>
                <p:cNvPicPr/>
                <p:nvPr/>
              </p:nvPicPr>
              <p:blipFill>
                <a:blip r:embed="rId35"/>
                <a:stretch>
                  <a:fillRect/>
                </a:stretch>
              </p:blipFill>
              <p:spPr>
                <a:xfrm>
                  <a:off x="4804249" y="5061551"/>
                  <a:ext cx="13176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40" name="Ink 39">
                  <a:extLst>
                    <a:ext uri="{FF2B5EF4-FFF2-40B4-BE49-F238E27FC236}">
                      <a16:creationId xmlns:a16="http://schemas.microsoft.com/office/drawing/2014/main" id="{CCD7DD87-DF18-48BE-8332-383A54A8F150}"/>
                    </a:ext>
                  </a:extLst>
                </p14:cNvPr>
                <p14:cNvContentPartPr/>
                <p14:nvPr/>
              </p14:nvContentPartPr>
              <p14:xfrm>
                <a:off x="4916929" y="5124191"/>
                <a:ext cx="5760" cy="360"/>
              </p14:xfrm>
            </p:contentPart>
          </mc:Choice>
          <mc:Fallback xmlns="">
            <p:pic>
              <p:nvPicPr>
                <p:cNvPr id="40" name="Ink 39">
                  <a:extLst>
                    <a:ext uri="{FF2B5EF4-FFF2-40B4-BE49-F238E27FC236}">
                      <a16:creationId xmlns:a16="http://schemas.microsoft.com/office/drawing/2014/main" id="{CCD7DD87-DF18-48BE-8332-383A54A8F150}"/>
                    </a:ext>
                  </a:extLst>
                </p:cNvPr>
                <p:cNvPicPr/>
                <p:nvPr/>
              </p:nvPicPr>
              <p:blipFill>
                <a:blip r:embed="rId35"/>
                <a:stretch>
                  <a:fillRect/>
                </a:stretch>
              </p:blipFill>
              <p:spPr>
                <a:xfrm>
                  <a:off x="4854289" y="5061551"/>
                  <a:ext cx="1314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41" name="Ink 40">
                  <a:extLst>
                    <a:ext uri="{FF2B5EF4-FFF2-40B4-BE49-F238E27FC236}">
                      <a16:creationId xmlns:a16="http://schemas.microsoft.com/office/drawing/2014/main" id="{58C04370-BCB0-4B9E-9419-04C321FD9612}"/>
                    </a:ext>
                  </a:extLst>
                </p14:cNvPr>
                <p14:cNvContentPartPr/>
                <p14:nvPr/>
              </p14:nvContentPartPr>
              <p14:xfrm>
                <a:off x="4972009" y="5124191"/>
                <a:ext cx="360" cy="360"/>
              </p14:xfrm>
            </p:contentPart>
          </mc:Choice>
          <mc:Fallback xmlns="">
            <p:pic>
              <p:nvPicPr>
                <p:cNvPr id="41" name="Ink 40">
                  <a:extLst>
                    <a:ext uri="{FF2B5EF4-FFF2-40B4-BE49-F238E27FC236}">
                      <a16:creationId xmlns:a16="http://schemas.microsoft.com/office/drawing/2014/main" id="{58C04370-BCB0-4B9E-9419-04C321FD9612}"/>
                    </a:ext>
                  </a:extLst>
                </p:cNvPr>
                <p:cNvPicPr/>
                <p:nvPr/>
              </p:nvPicPr>
              <p:blipFill>
                <a:blip r:embed="rId14"/>
                <a:stretch>
                  <a:fillRect/>
                </a:stretch>
              </p:blipFill>
              <p:spPr>
                <a:xfrm>
                  <a:off x="4909009" y="5061551"/>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2" name="Ink 41">
                  <a:extLst>
                    <a:ext uri="{FF2B5EF4-FFF2-40B4-BE49-F238E27FC236}">
                      <a16:creationId xmlns:a16="http://schemas.microsoft.com/office/drawing/2014/main" id="{6F3E0ED8-4482-4542-A72D-66E487790803}"/>
                    </a:ext>
                  </a:extLst>
                </p14:cNvPr>
                <p14:cNvContentPartPr/>
                <p14:nvPr/>
              </p14:nvContentPartPr>
              <p14:xfrm>
                <a:off x="5040769" y="5138591"/>
                <a:ext cx="360" cy="1440"/>
              </p14:xfrm>
            </p:contentPart>
          </mc:Choice>
          <mc:Fallback xmlns="">
            <p:pic>
              <p:nvPicPr>
                <p:cNvPr id="42" name="Ink 41">
                  <a:extLst>
                    <a:ext uri="{FF2B5EF4-FFF2-40B4-BE49-F238E27FC236}">
                      <a16:creationId xmlns:a16="http://schemas.microsoft.com/office/drawing/2014/main" id="{6F3E0ED8-4482-4542-A72D-66E487790803}"/>
                    </a:ext>
                  </a:extLst>
                </p:cNvPr>
                <p:cNvPicPr/>
                <p:nvPr/>
              </p:nvPicPr>
              <p:blipFill>
                <a:blip r:embed="rId39"/>
                <a:stretch>
                  <a:fillRect/>
                </a:stretch>
              </p:blipFill>
              <p:spPr>
                <a:xfrm>
                  <a:off x="4978129" y="5075591"/>
                  <a:ext cx="12600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6" name="Ink 45">
                  <a:extLst>
                    <a:ext uri="{FF2B5EF4-FFF2-40B4-BE49-F238E27FC236}">
                      <a16:creationId xmlns:a16="http://schemas.microsoft.com/office/drawing/2014/main" id="{EF29A14D-BEB9-4F90-8E6A-EBE1075B1E93}"/>
                    </a:ext>
                  </a:extLst>
                </p14:cNvPr>
                <p14:cNvContentPartPr/>
                <p14:nvPr/>
              </p14:nvContentPartPr>
              <p14:xfrm>
                <a:off x="4752769" y="5122031"/>
                <a:ext cx="360" cy="360"/>
              </p14:xfrm>
            </p:contentPart>
          </mc:Choice>
          <mc:Fallback xmlns="">
            <p:pic>
              <p:nvPicPr>
                <p:cNvPr id="46" name="Ink 45">
                  <a:extLst>
                    <a:ext uri="{FF2B5EF4-FFF2-40B4-BE49-F238E27FC236}">
                      <a16:creationId xmlns:a16="http://schemas.microsoft.com/office/drawing/2014/main" id="{EF29A14D-BEB9-4F90-8E6A-EBE1075B1E93}"/>
                    </a:ext>
                  </a:extLst>
                </p:cNvPr>
                <p:cNvPicPr/>
                <p:nvPr/>
              </p:nvPicPr>
              <p:blipFill>
                <a:blip r:embed="rId14"/>
                <a:stretch>
                  <a:fillRect/>
                </a:stretch>
              </p:blipFill>
              <p:spPr>
                <a:xfrm>
                  <a:off x="4690129" y="5059031"/>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48" name="Ink 47">
                  <a:extLst>
                    <a:ext uri="{FF2B5EF4-FFF2-40B4-BE49-F238E27FC236}">
                      <a16:creationId xmlns:a16="http://schemas.microsoft.com/office/drawing/2014/main" id="{8FC6F5AC-F760-43F6-B95E-84E44CF37D7D}"/>
                    </a:ext>
                  </a:extLst>
                </p14:cNvPr>
                <p14:cNvContentPartPr/>
                <p14:nvPr/>
              </p14:nvContentPartPr>
              <p14:xfrm>
                <a:off x="4708129" y="5128871"/>
                <a:ext cx="2160" cy="360"/>
              </p14:xfrm>
            </p:contentPart>
          </mc:Choice>
          <mc:Fallback xmlns="">
            <p:pic>
              <p:nvPicPr>
                <p:cNvPr id="48" name="Ink 47">
                  <a:extLst>
                    <a:ext uri="{FF2B5EF4-FFF2-40B4-BE49-F238E27FC236}">
                      <a16:creationId xmlns:a16="http://schemas.microsoft.com/office/drawing/2014/main" id="{8FC6F5AC-F760-43F6-B95E-84E44CF37D7D}"/>
                    </a:ext>
                  </a:extLst>
                </p:cNvPr>
                <p:cNvPicPr/>
                <p:nvPr/>
              </p:nvPicPr>
              <p:blipFill>
                <a:blip r:embed="rId42"/>
                <a:stretch>
                  <a:fillRect/>
                </a:stretch>
              </p:blipFill>
              <p:spPr>
                <a:xfrm>
                  <a:off x="4645129" y="5066231"/>
                  <a:ext cx="1278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49" name="Ink 48">
                  <a:extLst>
                    <a:ext uri="{FF2B5EF4-FFF2-40B4-BE49-F238E27FC236}">
                      <a16:creationId xmlns:a16="http://schemas.microsoft.com/office/drawing/2014/main" id="{2F700142-20A3-4BF2-AEEC-40C5630CC6D7}"/>
                    </a:ext>
                  </a:extLst>
                </p14:cNvPr>
                <p14:cNvContentPartPr/>
                <p14:nvPr/>
              </p14:nvContentPartPr>
              <p14:xfrm>
                <a:off x="4638649" y="5122031"/>
                <a:ext cx="360" cy="360"/>
              </p14:xfrm>
            </p:contentPart>
          </mc:Choice>
          <mc:Fallback xmlns="">
            <p:pic>
              <p:nvPicPr>
                <p:cNvPr id="49" name="Ink 48">
                  <a:extLst>
                    <a:ext uri="{FF2B5EF4-FFF2-40B4-BE49-F238E27FC236}">
                      <a16:creationId xmlns:a16="http://schemas.microsoft.com/office/drawing/2014/main" id="{2F700142-20A3-4BF2-AEEC-40C5630CC6D7}"/>
                    </a:ext>
                  </a:extLst>
                </p:cNvPr>
                <p:cNvPicPr/>
                <p:nvPr/>
              </p:nvPicPr>
              <p:blipFill>
                <a:blip r:embed="rId14"/>
                <a:stretch>
                  <a:fillRect/>
                </a:stretch>
              </p:blipFill>
              <p:spPr>
                <a:xfrm>
                  <a:off x="4575649" y="5059031"/>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50" name="Ink 49">
                  <a:extLst>
                    <a:ext uri="{FF2B5EF4-FFF2-40B4-BE49-F238E27FC236}">
                      <a16:creationId xmlns:a16="http://schemas.microsoft.com/office/drawing/2014/main" id="{D6391D24-543C-4EB4-9E6B-0DE2FBFAAD8E}"/>
                    </a:ext>
                  </a:extLst>
                </p14:cNvPr>
                <p14:cNvContentPartPr/>
                <p14:nvPr/>
              </p14:nvContentPartPr>
              <p14:xfrm>
                <a:off x="4536049" y="5112311"/>
                <a:ext cx="360" cy="360"/>
              </p14:xfrm>
            </p:contentPart>
          </mc:Choice>
          <mc:Fallback xmlns="">
            <p:pic>
              <p:nvPicPr>
                <p:cNvPr id="50" name="Ink 49">
                  <a:extLst>
                    <a:ext uri="{FF2B5EF4-FFF2-40B4-BE49-F238E27FC236}">
                      <a16:creationId xmlns:a16="http://schemas.microsoft.com/office/drawing/2014/main" id="{D6391D24-543C-4EB4-9E6B-0DE2FBFAAD8E}"/>
                    </a:ext>
                  </a:extLst>
                </p:cNvPr>
                <p:cNvPicPr/>
                <p:nvPr/>
              </p:nvPicPr>
              <p:blipFill>
                <a:blip r:embed="rId14"/>
                <a:stretch>
                  <a:fillRect/>
                </a:stretch>
              </p:blipFill>
              <p:spPr>
                <a:xfrm>
                  <a:off x="4473409" y="5049671"/>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53" name="Ink 52">
                  <a:extLst>
                    <a:ext uri="{FF2B5EF4-FFF2-40B4-BE49-F238E27FC236}">
                      <a16:creationId xmlns:a16="http://schemas.microsoft.com/office/drawing/2014/main" id="{ACE7CBB6-F2BE-4007-B5F7-79C41F03C3E8}"/>
                    </a:ext>
                  </a:extLst>
                </p14:cNvPr>
                <p14:cNvContentPartPr/>
                <p14:nvPr/>
              </p14:nvContentPartPr>
              <p14:xfrm>
                <a:off x="4528849" y="5122031"/>
                <a:ext cx="360" cy="360"/>
              </p14:xfrm>
            </p:contentPart>
          </mc:Choice>
          <mc:Fallback xmlns="">
            <p:pic>
              <p:nvPicPr>
                <p:cNvPr id="53" name="Ink 52">
                  <a:extLst>
                    <a:ext uri="{FF2B5EF4-FFF2-40B4-BE49-F238E27FC236}">
                      <a16:creationId xmlns:a16="http://schemas.microsoft.com/office/drawing/2014/main" id="{ACE7CBB6-F2BE-4007-B5F7-79C41F03C3E8}"/>
                    </a:ext>
                  </a:extLst>
                </p:cNvPr>
                <p:cNvPicPr/>
                <p:nvPr/>
              </p:nvPicPr>
              <p:blipFill>
                <a:blip r:embed="rId14"/>
                <a:stretch>
                  <a:fillRect/>
                </a:stretch>
              </p:blipFill>
              <p:spPr>
                <a:xfrm>
                  <a:off x="4466209" y="5059031"/>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57" name="Ink 56">
                  <a:extLst>
                    <a:ext uri="{FF2B5EF4-FFF2-40B4-BE49-F238E27FC236}">
                      <a16:creationId xmlns:a16="http://schemas.microsoft.com/office/drawing/2014/main" id="{33EACD5B-0E98-4668-88C5-4C95638F3780}"/>
                    </a:ext>
                  </a:extLst>
                </p14:cNvPr>
                <p14:cNvContentPartPr/>
                <p14:nvPr/>
              </p14:nvContentPartPr>
              <p14:xfrm>
                <a:off x="4567009" y="5114831"/>
                <a:ext cx="360" cy="360"/>
              </p14:xfrm>
            </p:contentPart>
          </mc:Choice>
          <mc:Fallback xmlns="">
            <p:pic>
              <p:nvPicPr>
                <p:cNvPr id="57" name="Ink 56">
                  <a:extLst>
                    <a:ext uri="{FF2B5EF4-FFF2-40B4-BE49-F238E27FC236}">
                      <a16:creationId xmlns:a16="http://schemas.microsoft.com/office/drawing/2014/main" id="{33EACD5B-0E98-4668-88C5-4C95638F3780}"/>
                    </a:ext>
                  </a:extLst>
                </p:cNvPr>
                <p:cNvPicPr/>
                <p:nvPr/>
              </p:nvPicPr>
              <p:blipFill>
                <a:blip r:embed="rId14"/>
                <a:stretch>
                  <a:fillRect/>
                </a:stretch>
              </p:blipFill>
              <p:spPr>
                <a:xfrm>
                  <a:off x="4504369" y="5051831"/>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58" name="Ink 57">
                  <a:extLst>
                    <a:ext uri="{FF2B5EF4-FFF2-40B4-BE49-F238E27FC236}">
                      <a16:creationId xmlns:a16="http://schemas.microsoft.com/office/drawing/2014/main" id="{03F90CCC-6B21-4D61-BF7F-428FD2353206}"/>
                    </a:ext>
                  </a:extLst>
                </p14:cNvPr>
                <p14:cNvContentPartPr/>
                <p14:nvPr/>
              </p14:nvContentPartPr>
              <p14:xfrm>
                <a:off x="4562329" y="5131391"/>
                <a:ext cx="360" cy="360"/>
              </p14:xfrm>
            </p:contentPart>
          </mc:Choice>
          <mc:Fallback xmlns="">
            <p:pic>
              <p:nvPicPr>
                <p:cNvPr id="58" name="Ink 57">
                  <a:extLst>
                    <a:ext uri="{FF2B5EF4-FFF2-40B4-BE49-F238E27FC236}">
                      <a16:creationId xmlns:a16="http://schemas.microsoft.com/office/drawing/2014/main" id="{03F90CCC-6B21-4D61-BF7F-428FD2353206}"/>
                    </a:ext>
                  </a:extLst>
                </p:cNvPr>
                <p:cNvPicPr/>
                <p:nvPr/>
              </p:nvPicPr>
              <p:blipFill>
                <a:blip r:embed="rId14"/>
                <a:stretch>
                  <a:fillRect/>
                </a:stretch>
              </p:blipFill>
              <p:spPr>
                <a:xfrm>
                  <a:off x="4499329" y="5068751"/>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60" name="Ink 59">
                  <a:extLst>
                    <a:ext uri="{FF2B5EF4-FFF2-40B4-BE49-F238E27FC236}">
                      <a16:creationId xmlns:a16="http://schemas.microsoft.com/office/drawing/2014/main" id="{E2D4739E-293E-49D5-AD66-6432E7D9C7F2}"/>
                    </a:ext>
                  </a:extLst>
                </p14:cNvPr>
                <p14:cNvContentPartPr/>
                <p14:nvPr/>
              </p14:nvContentPartPr>
              <p14:xfrm>
                <a:off x="4410049" y="5112311"/>
                <a:ext cx="360" cy="360"/>
              </p14:xfrm>
            </p:contentPart>
          </mc:Choice>
          <mc:Fallback xmlns="">
            <p:pic>
              <p:nvPicPr>
                <p:cNvPr id="60" name="Ink 59">
                  <a:extLst>
                    <a:ext uri="{FF2B5EF4-FFF2-40B4-BE49-F238E27FC236}">
                      <a16:creationId xmlns:a16="http://schemas.microsoft.com/office/drawing/2014/main" id="{E2D4739E-293E-49D5-AD66-6432E7D9C7F2}"/>
                    </a:ext>
                  </a:extLst>
                </p:cNvPr>
                <p:cNvPicPr/>
                <p:nvPr/>
              </p:nvPicPr>
              <p:blipFill>
                <a:blip r:embed="rId14"/>
                <a:stretch>
                  <a:fillRect/>
                </a:stretch>
              </p:blipFill>
              <p:spPr>
                <a:xfrm>
                  <a:off x="4347049" y="5049671"/>
                  <a:ext cx="126000" cy="126000"/>
                </a:xfrm>
                <a:prstGeom prst="rect">
                  <a:avLst/>
                </a:prstGeom>
              </p:spPr>
            </p:pic>
          </mc:Fallback>
        </mc:AlternateContent>
      </p:grpSp>
      <p:cxnSp>
        <p:nvCxnSpPr>
          <p:cNvPr id="62" name="Straight Connector 61">
            <a:extLst>
              <a:ext uri="{FF2B5EF4-FFF2-40B4-BE49-F238E27FC236}">
                <a16:creationId xmlns:a16="http://schemas.microsoft.com/office/drawing/2014/main" id="{5A28F15B-E2EA-4D07-9BB7-CA00A1904C7C}"/>
              </a:ext>
            </a:extLst>
          </p:cNvPr>
          <p:cNvCxnSpPr>
            <a:cxnSpLocks/>
            <a:stCxn id="28" idx="0"/>
            <a:endCxn id="28" idx="2"/>
          </p:cNvCxnSpPr>
          <p:nvPr/>
        </p:nvCxnSpPr>
        <p:spPr>
          <a:xfrm flipV="1">
            <a:off x="3504116" y="3636749"/>
            <a:ext cx="1635646" cy="1"/>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42D25FB-8A5E-4E1C-B739-DADA913D6FA5}"/>
              </a:ext>
            </a:extLst>
          </p:cNvPr>
          <p:cNvCxnSpPr>
            <a:cxnSpLocks/>
            <a:endCxn id="27" idx="2"/>
          </p:cNvCxnSpPr>
          <p:nvPr/>
        </p:nvCxnSpPr>
        <p:spPr>
          <a:xfrm>
            <a:off x="5139762" y="3661786"/>
            <a:ext cx="11085" cy="1542668"/>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BF11ABD5-6C95-4FA9-A142-EA775484DC08}"/>
              </a:ext>
            </a:extLst>
          </p:cNvPr>
          <p:cNvCxnSpPr>
            <a:cxnSpLocks/>
          </p:cNvCxnSpPr>
          <p:nvPr/>
        </p:nvCxnSpPr>
        <p:spPr>
          <a:xfrm>
            <a:off x="7234823" y="3661786"/>
            <a:ext cx="5542" cy="1542668"/>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B2831E1D-E13F-45EC-ABAF-8EF9506D0953}"/>
              </a:ext>
            </a:extLst>
          </p:cNvPr>
          <p:cNvCxnSpPr>
            <a:cxnSpLocks/>
          </p:cNvCxnSpPr>
          <p:nvPr/>
        </p:nvCxnSpPr>
        <p:spPr>
          <a:xfrm>
            <a:off x="7217907" y="3683558"/>
            <a:ext cx="1570493" cy="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74" name="Footer Placeholder 73">
            <a:extLst>
              <a:ext uri="{FF2B5EF4-FFF2-40B4-BE49-F238E27FC236}">
                <a16:creationId xmlns:a16="http://schemas.microsoft.com/office/drawing/2014/main" id="{DE68B3DE-7203-462D-91D2-873061B9B03F}"/>
              </a:ext>
            </a:extLst>
          </p:cNvPr>
          <p:cNvSpPr>
            <a:spLocks noGrp="1"/>
          </p:cNvSpPr>
          <p:nvPr>
            <p:ph type="ftr" sz="quarter" idx="11"/>
          </p:nvPr>
        </p:nvSpPr>
        <p:spPr/>
        <p:txBody>
          <a:bodyPr/>
          <a:lstStyle/>
          <a:p>
            <a:r>
              <a:rPr lang="pt-BR" dirty="0"/>
              <a:t>Robson Tigre </a:t>
            </a:r>
            <a:endParaRPr lang="en-US" dirty="0"/>
          </a:p>
        </p:txBody>
      </p:sp>
      <p:sp>
        <p:nvSpPr>
          <p:cNvPr id="75" name="Slide Number Placeholder 74">
            <a:extLst>
              <a:ext uri="{FF2B5EF4-FFF2-40B4-BE49-F238E27FC236}">
                <a16:creationId xmlns:a16="http://schemas.microsoft.com/office/drawing/2014/main" id="{B6B2B266-16A6-406F-9FED-80DCE98EB8C9}"/>
              </a:ext>
            </a:extLst>
          </p:cNvPr>
          <p:cNvSpPr>
            <a:spLocks noGrp="1"/>
          </p:cNvSpPr>
          <p:nvPr>
            <p:ph type="sldNum" sz="quarter" idx="12"/>
          </p:nvPr>
        </p:nvSpPr>
        <p:spPr/>
        <p:txBody>
          <a:bodyPr/>
          <a:lstStyle/>
          <a:p>
            <a:fld id="{AF67EEE8-F201-4410-BA13-233EFB93B646}" type="slidenum">
              <a:rPr lang="pt-BR" smtClean="0"/>
              <a:t>66</a:t>
            </a:fld>
            <a:endParaRPr lang="pt-BR"/>
          </a:p>
        </p:txBody>
      </p:sp>
      <p:sp>
        <p:nvSpPr>
          <p:cNvPr id="76" name="Rectangle 75">
            <a:extLst>
              <a:ext uri="{FF2B5EF4-FFF2-40B4-BE49-F238E27FC236}">
                <a16:creationId xmlns:a16="http://schemas.microsoft.com/office/drawing/2014/main" id="{44BA885F-C617-4943-9F4B-E1653AE570E0}"/>
              </a:ext>
            </a:extLst>
          </p:cNvPr>
          <p:cNvSpPr/>
          <p:nvPr/>
        </p:nvSpPr>
        <p:spPr>
          <a:xfrm>
            <a:off x="4213781" y="5288437"/>
            <a:ext cx="347761" cy="290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7" name="Rectangle 76">
            <a:extLst>
              <a:ext uri="{FF2B5EF4-FFF2-40B4-BE49-F238E27FC236}">
                <a16:creationId xmlns:a16="http://schemas.microsoft.com/office/drawing/2014/main" id="{2BC12EF3-A380-406A-825B-1CD6C388967B}"/>
              </a:ext>
            </a:extLst>
          </p:cNvPr>
          <p:cNvSpPr/>
          <p:nvPr/>
        </p:nvSpPr>
        <p:spPr>
          <a:xfrm>
            <a:off x="7610872" y="5269582"/>
            <a:ext cx="347761" cy="290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43326890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6799A8-6439-4CC4-A21B-65B6DE7903E6}"/>
              </a:ext>
            </a:extLst>
          </p:cNvPr>
          <p:cNvSpPr>
            <a:spLocks noGrp="1"/>
          </p:cNvSpPr>
          <p:nvPr>
            <p:ph idx="1"/>
          </p:nvPr>
        </p:nvSpPr>
        <p:spPr/>
        <p:txBody>
          <a:bodyPr/>
          <a:lstStyle/>
          <a:p>
            <a:pPr algn="just"/>
            <a:r>
              <a:rPr lang="pt-BR" dirty="0"/>
              <a:t>Adicionando payoffs arbitrários para o jogador 2 à tabela desse jogo e fazendo as computações análogas, encontramos as respectivas curvas de melhor resposta do jogador 2</a:t>
            </a:r>
          </a:p>
        </p:txBody>
      </p:sp>
      <p:sp>
        <p:nvSpPr>
          <p:cNvPr id="4" name="Title 1">
            <a:extLst>
              <a:ext uri="{FF2B5EF4-FFF2-40B4-BE49-F238E27FC236}">
                <a16:creationId xmlns:a16="http://schemas.microsoft.com/office/drawing/2014/main" id="{CA2514AC-4A70-44DE-B1CD-24EFD6C8F1EC}"/>
              </a:ext>
            </a:extLst>
          </p:cNvPr>
          <p:cNvSpPr>
            <a:spLocks noGrp="1"/>
          </p:cNvSpPr>
          <p:nvPr>
            <p:ph type="title"/>
          </p:nvPr>
        </p:nvSpPr>
        <p:spPr>
          <a:xfrm>
            <a:off x="838200" y="365125"/>
            <a:ext cx="10515600" cy="1325563"/>
          </a:xfrm>
        </p:spPr>
        <p:txBody>
          <a:bodyPr/>
          <a:lstStyle/>
          <a:p>
            <a:r>
              <a:rPr lang="pt-BR" b="1" noProof="0" dirty="0"/>
              <a:t>Existência do equilíbrio de Nash</a:t>
            </a:r>
          </a:p>
        </p:txBody>
      </p:sp>
      <p:pic>
        <p:nvPicPr>
          <p:cNvPr id="6" name="Picture 5" descr="A close up of text on a white background&#10;&#10;Description automatically generated">
            <a:extLst>
              <a:ext uri="{FF2B5EF4-FFF2-40B4-BE49-F238E27FC236}">
                <a16:creationId xmlns:a16="http://schemas.microsoft.com/office/drawing/2014/main" id="{0CC70297-691A-468D-A7B6-EF4A17716A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704" y="3157177"/>
            <a:ext cx="5197371" cy="3019786"/>
          </a:xfrm>
          <a:prstGeom prst="rect">
            <a:avLst/>
          </a:prstGeom>
        </p:spPr>
      </p:pic>
      <p:pic>
        <p:nvPicPr>
          <p:cNvPr id="8" name="Picture 7" descr="A close up of text on a white background&#10;&#10;Description automatically generated">
            <a:extLst>
              <a:ext uri="{FF2B5EF4-FFF2-40B4-BE49-F238E27FC236}">
                <a16:creationId xmlns:a16="http://schemas.microsoft.com/office/drawing/2014/main" id="{D5E603B3-06DE-4F48-A4B9-A699176430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3157177"/>
            <a:ext cx="5584763" cy="3086099"/>
          </a:xfrm>
          <a:prstGeom prst="rect">
            <a:avLst/>
          </a:prstGeom>
        </p:spPr>
      </p:pic>
      <p:sp>
        <p:nvSpPr>
          <p:cNvPr id="7" name="Footer Placeholder 6">
            <a:extLst>
              <a:ext uri="{FF2B5EF4-FFF2-40B4-BE49-F238E27FC236}">
                <a16:creationId xmlns:a16="http://schemas.microsoft.com/office/drawing/2014/main" id="{1BD83B49-CE45-43A6-8A8E-807F164BF1DA}"/>
              </a:ext>
            </a:extLst>
          </p:cNvPr>
          <p:cNvSpPr>
            <a:spLocks noGrp="1"/>
          </p:cNvSpPr>
          <p:nvPr>
            <p:ph type="ftr" sz="quarter" idx="11"/>
          </p:nvPr>
        </p:nvSpPr>
        <p:spPr/>
        <p:txBody>
          <a:bodyPr/>
          <a:lstStyle/>
          <a:p>
            <a:r>
              <a:rPr lang="pt-BR" dirty="0"/>
              <a:t>Robson Tigre </a:t>
            </a:r>
            <a:endParaRPr lang="en-US" dirty="0"/>
          </a:p>
        </p:txBody>
      </p:sp>
      <p:sp>
        <p:nvSpPr>
          <p:cNvPr id="9" name="Slide Number Placeholder 8">
            <a:extLst>
              <a:ext uri="{FF2B5EF4-FFF2-40B4-BE49-F238E27FC236}">
                <a16:creationId xmlns:a16="http://schemas.microsoft.com/office/drawing/2014/main" id="{B7AA59E0-9049-4C61-B31F-81D74D29D63C}"/>
              </a:ext>
            </a:extLst>
          </p:cNvPr>
          <p:cNvSpPr>
            <a:spLocks noGrp="1"/>
          </p:cNvSpPr>
          <p:nvPr>
            <p:ph type="sldNum" sz="quarter" idx="12"/>
          </p:nvPr>
        </p:nvSpPr>
        <p:spPr/>
        <p:txBody>
          <a:bodyPr/>
          <a:lstStyle/>
          <a:p>
            <a:fld id="{AF67EEE8-F201-4410-BA13-233EFB93B646}" type="slidenum">
              <a:rPr lang="pt-BR" smtClean="0"/>
              <a:t>67</a:t>
            </a:fld>
            <a:endParaRPr lang="pt-BR"/>
          </a:p>
        </p:txBody>
      </p:sp>
    </p:spTree>
    <p:extLst>
      <p:ext uri="{BB962C8B-B14F-4D97-AF65-F5344CB8AC3E}">
        <p14:creationId xmlns:p14="http://schemas.microsoft.com/office/powerpoint/2010/main" val="302827006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91D6F1B-2310-4EE5-88D5-22B7678E33C5}"/>
                  </a:ext>
                </a:extLst>
              </p:cNvPr>
              <p:cNvSpPr>
                <a:spLocks noGrp="1"/>
              </p:cNvSpPr>
              <p:nvPr>
                <p:ph idx="1"/>
              </p:nvPr>
            </p:nvSpPr>
            <p:spPr/>
            <p:txBody>
              <a:bodyPr/>
              <a:lstStyle/>
              <a:p>
                <a:pPr algn="just"/>
                <a:r>
                  <a:rPr lang="pt-BR" dirty="0"/>
                  <a:t>O ponto crucial aqui é que dada uma correspondência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𝑞</m:t>
                        </m:r>
                      </m:e>
                    </m:d>
                  </m:oMath>
                </a14:m>
                <a:r>
                  <a:rPr lang="pt-BR" dirty="0"/>
                  <a:t> do jogador </a:t>
                </a:r>
                <a14:m>
                  <m:oMath xmlns:m="http://schemas.openxmlformats.org/officeDocument/2006/math">
                    <m:r>
                      <a:rPr lang="pt-BR" i="1" dirty="0" smtClean="0">
                        <a:latin typeface="Cambria Math" panose="02040503050406030204" pitchFamily="18" charset="0"/>
                      </a:rPr>
                      <m:t>1</m:t>
                    </m:r>
                  </m:oMath>
                </a14:m>
                <a:r>
                  <a:rPr lang="pt-BR" dirty="0"/>
                  <a:t> e uma correspondência </a:t>
                </a:r>
                <a14:m>
                  <m:oMath xmlns:m="http://schemas.openxmlformats.org/officeDocument/2006/math">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𝑞</m:t>
                        </m:r>
                      </m:e>
                      <m:sup>
                        <m:r>
                          <a:rPr lang="en-US" i="1" dirty="0" smtClean="0">
                            <a:latin typeface="Cambria Math" panose="02040503050406030204" pitchFamily="18" charset="0"/>
                          </a:rPr>
                          <m:t>∗</m:t>
                        </m:r>
                      </m:sup>
                    </m:sSup>
                    <m:r>
                      <a:rPr lang="en-US" b="0" i="1" dirty="0" smtClean="0">
                        <a:latin typeface="Cambria Math" panose="02040503050406030204" pitchFamily="18" charset="0"/>
                      </a:rPr>
                      <m:t>(</m:t>
                    </m:r>
                    <m:r>
                      <a:rPr lang="en-US" b="0" i="1" dirty="0" smtClean="0">
                        <a:latin typeface="Cambria Math" panose="02040503050406030204" pitchFamily="18" charset="0"/>
                      </a:rPr>
                      <m:t>𝑟</m:t>
                    </m:r>
                    <m:r>
                      <a:rPr lang="en-US" b="0" i="1" dirty="0" smtClean="0">
                        <a:latin typeface="Cambria Math" panose="02040503050406030204" pitchFamily="18" charset="0"/>
                      </a:rPr>
                      <m:t>)</m:t>
                    </m:r>
                  </m:oMath>
                </a14:m>
                <a:r>
                  <a:rPr lang="pt-BR" dirty="0"/>
                  <a:t> do jogador </a:t>
                </a:r>
                <a14:m>
                  <m:oMath xmlns:m="http://schemas.openxmlformats.org/officeDocument/2006/math">
                    <m:r>
                      <a:rPr lang="pt-BR" i="1" dirty="0" smtClean="0">
                        <a:latin typeface="Cambria Math" panose="02040503050406030204" pitchFamily="18" charset="0"/>
                      </a:rPr>
                      <m:t>2</m:t>
                    </m:r>
                  </m:oMath>
                </a14:m>
                <a:r>
                  <a:rPr lang="pt-BR" dirty="0"/>
                  <a:t>, o par de correspondências de melhores respostas tem </a:t>
                </a:r>
                <a:r>
                  <a:rPr lang="pt-BR" b="1" i="1" dirty="0">
                    <a:solidFill>
                      <a:srgbClr val="0070C0"/>
                    </a:solidFill>
                  </a:rPr>
                  <a:t>pelo menos uma intersecção</a:t>
                </a:r>
                <a:r>
                  <a:rPr lang="pt-BR" dirty="0"/>
                  <a:t>, portanto o jogo tem </a:t>
                </a:r>
                <a:r>
                  <a:rPr lang="pt-BR" b="1" i="1" dirty="0">
                    <a:solidFill>
                      <a:srgbClr val="0070C0"/>
                    </a:solidFill>
                  </a:rPr>
                  <a:t>pelo menos um equilíbrio de Nash</a:t>
                </a:r>
              </a:p>
              <a:p>
                <a:pPr algn="just"/>
                <a:endParaRPr lang="pt-BR" dirty="0"/>
              </a:p>
              <a:p>
                <a:pPr algn="just"/>
                <a:r>
                  <a:rPr lang="pt-BR" dirty="0"/>
                  <a:t>Podem existir</a:t>
                </a:r>
                <a:r>
                  <a:rPr lang="en-US" dirty="0"/>
                  <a:t>: (1) </a:t>
                </a:r>
                <a:r>
                  <a:rPr lang="pt-BR" dirty="0"/>
                  <a:t>Um único equilíbrio de Nash em estratégias puras (e.g., dilema dos prisioneiros); (2) um único equilíbrio de Nash em estratégias mistas (e.g., </a:t>
                </a:r>
                <a:r>
                  <a:rPr lang="pt-BR" i="1" dirty="0" err="1"/>
                  <a:t>matching</a:t>
                </a:r>
                <a:r>
                  <a:rPr lang="pt-BR" i="1" dirty="0"/>
                  <a:t> </a:t>
                </a:r>
                <a:r>
                  <a:rPr lang="pt-BR" i="1" dirty="0" err="1"/>
                  <a:t>pennies</a:t>
                </a:r>
                <a:r>
                  <a:rPr lang="pt-BR" dirty="0"/>
                  <a:t>) ou (3) dois equilíbrios de Nash em estratégias puras e um em estratégias mistas (e.g., batalha dos sexos).</a:t>
                </a:r>
              </a:p>
            </p:txBody>
          </p:sp>
        </mc:Choice>
        <mc:Fallback xmlns="">
          <p:sp>
            <p:nvSpPr>
              <p:cNvPr id="3" name="Content Placeholder 2">
                <a:extLst>
                  <a:ext uri="{FF2B5EF4-FFF2-40B4-BE49-F238E27FC236}">
                    <a16:creationId xmlns:a16="http://schemas.microsoft.com/office/drawing/2014/main" id="{391D6F1B-2310-4EE5-88D5-22B7678E33C5}"/>
                  </a:ext>
                </a:extLst>
              </p:cNvPr>
              <p:cNvSpPr>
                <a:spLocks noGrp="1" noRot="1" noChangeAspect="1" noMove="1" noResize="1" noEditPoints="1" noAdjustHandles="1" noChangeArrowheads="1" noChangeShapeType="1" noTextEdit="1"/>
              </p:cNvSpPr>
              <p:nvPr>
                <p:ph idx="1"/>
              </p:nvPr>
            </p:nvSpPr>
            <p:spPr>
              <a:blipFill>
                <a:blip r:embed="rId3"/>
                <a:stretch>
                  <a:fillRect l="-1043" t="-2241" r="-1159" b="-140"/>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5D29307E-731C-4F7C-949A-5BF38EC36E7E}"/>
              </a:ext>
            </a:extLst>
          </p:cNvPr>
          <p:cNvSpPr>
            <a:spLocks noGrp="1"/>
          </p:cNvSpPr>
          <p:nvPr>
            <p:ph type="title"/>
          </p:nvPr>
        </p:nvSpPr>
        <p:spPr>
          <a:xfrm>
            <a:off x="838200" y="365125"/>
            <a:ext cx="10515600" cy="1325563"/>
          </a:xfrm>
        </p:spPr>
        <p:txBody>
          <a:bodyPr/>
          <a:lstStyle/>
          <a:p>
            <a:r>
              <a:rPr lang="pt-BR" b="1" noProof="0" dirty="0"/>
              <a:t>Existência do equilíbrio de Nash</a:t>
            </a:r>
          </a:p>
        </p:txBody>
      </p:sp>
      <p:sp>
        <p:nvSpPr>
          <p:cNvPr id="2" name="Footer Placeholder 1">
            <a:extLst>
              <a:ext uri="{FF2B5EF4-FFF2-40B4-BE49-F238E27FC236}">
                <a16:creationId xmlns:a16="http://schemas.microsoft.com/office/drawing/2014/main" id="{CCD8B984-C554-4317-BE2F-294F64B654BC}"/>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6746BB27-D436-4356-9D95-4D8E40F38470}"/>
              </a:ext>
            </a:extLst>
          </p:cNvPr>
          <p:cNvSpPr>
            <a:spLocks noGrp="1"/>
          </p:cNvSpPr>
          <p:nvPr>
            <p:ph type="sldNum" sz="quarter" idx="12"/>
          </p:nvPr>
        </p:nvSpPr>
        <p:spPr/>
        <p:txBody>
          <a:bodyPr/>
          <a:lstStyle/>
          <a:p>
            <a:fld id="{AF67EEE8-F201-4410-BA13-233EFB93B646}" type="slidenum">
              <a:rPr lang="pt-BR" smtClean="0"/>
              <a:t>68</a:t>
            </a:fld>
            <a:endParaRPr lang="pt-BR"/>
          </a:p>
        </p:txBody>
      </p:sp>
      <p:pic>
        <p:nvPicPr>
          <p:cNvPr id="6" name="Picture 5">
            <a:extLst>
              <a:ext uri="{FF2B5EF4-FFF2-40B4-BE49-F238E27FC236}">
                <a16:creationId xmlns:a16="http://schemas.microsoft.com/office/drawing/2014/main" id="{02E4E960-5CF8-4F7B-9521-CDCC7D95015A}"/>
              </a:ext>
            </a:extLst>
          </p:cNvPr>
          <p:cNvPicPr>
            <a:picLocks noChangeAspect="1"/>
          </p:cNvPicPr>
          <p:nvPr/>
        </p:nvPicPr>
        <p:blipFill>
          <a:blip r:embed="rId4"/>
          <a:stretch>
            <a:fillRect/>
          </a:stretch>
        </p:blipFill>
        <p:spPr>
          <a:xfrm>
            <a:off x="597644" y="1825625"/>
            <a:ext cx="481111" cy="730946"/>
          </a:xfrm>
          <a:prstGeom prst="rect">
            <a:avLst/>
          </a:prstGeom>
        </p:spPr>
      </p:pic>
    </p:spTree>
    <p:extLst>
      <p:ext uri="{BB962C8B-B14F-4D97-AF65-F5344CB8AC3E}">
        <p14:creationId xmlns:p14="http://schemas.microsoft.com/office/powerpoint/2010/main" val="251586885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2BA76-AB20-4F9D-9412-86B95A354DB1}"/>
              </a:ext>
            </a:extLst>
          </p:cNvPr>
          <p:cNvSpPr>
            <a:spLocks noGrp="1"/>
          </p:cNvSpPr>
          <p:nvPr>
            <p:ph type="title"/>
          </p:nvPr>
        </p:nvSpPr>
        <p:spPr/>
        <p:txBody>
          <a:bodyPr/>
          <a:lstStyle/>
          <a:p>
            <a:r>
              <a:rPr lang="pt-BR" b="1" noProof="0" dirty="0"/>
              <a:t>Existência do equilíbrio de Nash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134F8C0-8312-4F38-99E5-417F4942D499}"/>
                  </a:ext>
                </a:extLst>
              </p:cNvPr>
              <p:cNvSpPr>
                <a:spLocks noGrp="1"/>
              </p:cNvSpPr>
              <p:nvPr>
                <p:ph idx="1"/>
              </p:nvPr>
            </p:nvSpPr>
            <p:spPr/>
            <p:txBody>
              <a:bodyPr>
                <a:normAutofit lnSpcReduction="10000"/>
              </a:bodyPr>
              <a:lstStyle/>
              <a:p>
                <a:pPr marL="0" indent="0" algn="just">
                  <a:lnSpc>
                    <a:spcPct val="150000"/>
                  </a:lnSpc>
                  <a:buNone/>
                </a:pPr>
                <a:r>
                  <a:rPr lang="pt-BR" b="1" noProof="0" dirty="0"/>
                  <a:t>Teorema</a:t>
                </a:r>
                <a:r>
                  <a:rPr lang="pt-BR" noProof="0" dirty="0"/>
                  <a:t> (Nash 1950): Em um jogo de n jogadores na forma normal </a:t>
                </a:r>
                <a14:m>
                  <m:oMath xmlns:m="http://schemas.openxmlformats.org/officeDocument/2006/math">
                    <m:r>
                      <a:rPr lang="pt-BR" b="0" i="1" noProof="0" smtClean="0">
                        <a:latin typeface="Cambria Math" panose="02040503050406030204" pitchFamily="18" charset="0"/>
                      </a:rPr>
                      <m:t>𝐺</m:t>
                    </m:r>
                    <m:r>
                      <a:rPr lang="pt-BR" b="0" i="1" noProof="0" smtClean="0">
                        <a:latin typeface="Cambria Math" panose="02040503050406030204" pitchFamily="18" charset="0"/>
                      </a:rPr>
                      <m:t>=</m:t>
                    </m:r>
                    <m:d>
                      <m:dPr>
                        <m:begChr m:val="{"/>
                        <m:endChr m:val="}"/>
                        <m:ctrlPr>
                          <a:rPr lang="pt-BR" b="0" i="1" noProof="0" smtClean="0">
                            <a:latin typeface="Cambria Math" panose="02040503050406030204" pitchFamily="18" charset="0"/>
                          </a:rPr>
                        </m:ctrlPr>
                      </m:dPr>
                      <m:e>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𝑆</m:t>
                            </m:r>
                          </m:e>
                          <m:sub>
                            <m:r>
                              <a:rPr lang="pt-BR" b="0" i="1" noProof="0" smtClean="0">
                                <a:latin typeface="Cambria Math" panose="02040503050406030204" pitchFamily="18" charset="0"/>
                              </a:rPr>
                              <m:t>1</m:t>
                            </m:r>
                          </m:sub>
                        </m:sSub>
                        <m:r>
                          <a:rPr lang="pt-BR" b="0" i="1" noProof="0" smtClean="0">
                            <a:latin typeface="Cambria Math" panose="02040503050406030204" pitchFamily="18" charset="0"/>
                          </a:rPr>
                          <m:t>,…,</m:t>
                        </m:r>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𝑆</m:t>
                            </m:r>
                          </m:e>
                          <m:sub>
                            <m:r>
                              <a:rPr lang="pt-BR" b="0" i="1" noProof="0" smtClean="0">
                                <a:latin typeface="Cambria Math" panose="02040503050406030204" pitchFamily="18" charset="0"/>
                              </a:rPr>
                              <m:t>𝑛</m:t>
                            </m:r>
                          </m:sub>
                        </m:sSub>
                        <m:r>
                          <a:rPr lang="pt-BR" b="0" i="1" noProof="0" smtClean="0">
                            <a:latin typeface="Cambria Math" panose="02040503050406030204" pitchFamily="18" charset="0"/>
                          </a:rPr>
                          <m:t>;</m:t>
                        </m:r>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𝑢</m:t>
                            </m:r>
                          </m:e>
                          <m:sub>
                            <m:r>
                              <a:rPr lang="pt-BR" b="0" i="1" noProof="0" smtClean="0">
                                <a:latin typeface="Cambria Math" panose="02040503050406030204" pitchFamily="18" charset="0"/>
                              </a:rPr>
                              <m:t>1</m:t>
                            </m:r>
                          </m:sub>
                        </m:sSub>
                        <m:r>
                          <a:rPr lang="pt-BR" b="0" i="1" noProof="0" smtClean="0">
                            <a:latin typeface="Cambria Math" panose="02040503050406030204" pitchFamily="18" charset="0"/>
                          </a:rPr>
                          <m:t>,…,</m:t>
                        </m:r>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𝑢</m:t>
                            </m:r>
                          </m:e>
                          <m:sub>
                            <m:r>
                              <a:rPr lang="pt-BR" b="0" i="1" noProof="0" smtClean="0">
                                <a:latin typeface="Cambria Math" panose="02040503050406030204" pitchFamily="18" charset="0"/>
                              </a:rPr>
                              <m:t>𝑛</m:t>
                            </m:r>
                          </m:sub>
                        </m:sSub>
                      </m:e>
                    </m:d>
                  </m:oMath>
                </a14:m>
                <a:r>
                  <a:rPr lang="pt-BR" noProof="0" dirty="0"/>
                  <a:t>, se </a:t>
                </a:r>
                <a14:m>
                  <m:oMath xmlns:m="http://schemas.openxmlformats.org/officeDocument/2006/math">
                    <m:r>
                      <a:rPr lang="pt-BR" b="0" i="1" noProof="0" smtClean="0">
                        <a:latin typeface="Cambria Math" panose="02040503050406030204" pitchFamily="18" charset="0"/>
                      </a:rPr>
                      <m:t>𝑛</m:t>
                    </m:r>
                  </m:oMath>
                </a14:m>
                <a:r>
                  <a:rPr lang="pt-BR" noProof="0" dirty="0"/>
                  <a:t> é finito e </a:t>
                </a:r>
                <a14:m>
                  <m:oMath xmlns:m="http://schemas.openxmlformats.org/officeDocument/2006/math">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𝑆</m:t>
                        </m:r>
                      </m:e>
                      <m:sub>
                        <m:r>
                          <a:rPr lang="pt-BR" b="0" i="1" noProof="0" smtClean="0">
                            <a:latin typeface="Cambria Math" panose="02040503050406030204" pitchFamily="18" charset="0"/>
                          </a:rPr>
                          <m:t>𝑖</m:t>
                        </m:r>
                      </m:sub>
                    </m:sSub>
                  </m:oMath>
                </a14:m>
                <a:r>
                  <a:rPr lang="pt-BR" noProof="0" dirty="0"/>
                  <a:t> é finito para cada </a:t>
                </a:r>
                <a14:m>
                  <m:oMath xmlns:m="http://schemas.openxmlformats.org/officeDocument/2006/math">
                    <m:r>
                      <a:rPr lang="pt-BR" b="0" i="1" noProof="0" smtClean="0">
                        <a:latin typeface="Cambria Math" panose="02040503050406030204" pitchFamily="18" charset="0"/>
                      </a:rPr>
                      <m:t>𝑖</m:t>
                    </m:r>
                  </m:oMath>
                </a14:m>
                <a:r>
                  <a:rPr lang="pt-BR" noProof="0" dirty="0"/>
                  <a:t>, então existe pelo menos um equilíbrio de Nash, possivelmente envolvendo estratégias mistas.</a:t>
                </a:r>
              </a:p>
              <a:p>
                <a:pPr marL="0" indent="0" algn="just">
                  <a:buNone/>
                </a:pPr>
                <a:endParaRPr lang="pt-BR" noProof="0" dirty="0"/>
              </a:p>
              <a:p>
                <a:pPr algn="just"/>
                <a:r>
                  <a:rPr lang="en-US" sz="2400" dirty="0"/>
                  <a:t>Nash, J., 1950. “Equilibrium Points in n-Person Games”. </a:t>
                </a:r>
                <a:r>
                  <a:rPr lang="en-US" sz="2400" i="1" dirty="0"/>
                  <a:t>Proceedings of the National Academy of Sciences</a:t>
                </a:r>
                <a:r>
                  <a:rPr lang="en-US" sz="2400" dirty="0"/>
                  <a:t> 36:48-49</a:t>
                </a:r>
              </a:p>
              <a:p>
                <a:pPr algn="just"/>
                <a:r>
                  <a:rPr lang="pt-BR" sz="2400" dirty="0"/>
                  <a:t>Prova em p.29 </a:t>
                </a:r>
                <a:r>
                  <a:rPr lang="en-US" sz="2400" dirty="0"/>
                  <a:t>de Fudenberg, D. &amp; Tirole, J., 1991. </a:t>
                </a:r>
                <a:r>
                  <a:rPr lang="en-US" sz="2400" i="1" dirty="0"/>
                  <a:t>Game Theory</a:t>
                </a:r>
                <a:r>
                  <a:rPr lang="en-US" sz="2400" dirty="0"/>
                  <a:t>. The MIT Press</a:t>
                </a:r>
              </a:p>
            </p:txBody>
          </p:sp>
        </mc:Choice>
        <mc:Fallback xmlns="">
          <p:sp>
            <p:nvSpPr>
              <p:cNvPr id="3" name="Content Placeholder 2">
                <a:extLst>
                  <a:ext uri="{FF2B5EF4-FFF2-40B4-BE49-F238E27FC236}">
                    <a16:creationId xmlns:a16="http://schemas.microsoft.com/office/drawing/2014/main" id="{9134F8C0-8312-4F38-99E5-417F4942D499}"/>
                  </a:ext>
                </a:extLst>
              </p:cNvPr>
              <p:cNvSpPr>
                <a:spLocks noGrp="1" noRot="1" noChangeAspect="1" noMove="1" noResize="1" noEditPoints="1" noAdjustHandles="1" noChangeArrowheads="1" noChangeShapeType="1" noTextEdit="1"/>
              </p:cNvSpPr>
              <p:nvPr>
                <p:ph idx="1"/>
              </p:nvPr>
            </p:nvSpPr>
            <p:spPr>
              <a:blipFill>
                <a:blip r:embed="rId2"/>
                <a:stretch>
                  <a:fillRect l="-1217" r="-1159"/>
                </a:stretch>
              </a:blipFill>
            </p:spPr>
            <p:txBody>
              <a:bodyPr/>
              <a:lstStyle/>
              <a:p>
                <a:r>
                  <a:rPr lang="pt-BR">
                    <a:noFill/>
                  </a:rPr>
                  <a:t> </a:t>
                </a:r>
              </a:p>
            </p:txBody>
          </p:sp>
        </mc:Fallback>
      </mc:AlternateContent>
      <p:sp>
        <p:nvSpPr>
          <p:cNvPr id="4" name="Rectangle 3">
            <a:extLst>
              <a:ext uri="{FF2B5EF4-FFF2-40B4-BE49-F238E27FC236}">
                <a16:creationId xmlns:a16="http://schemas.microsoft.com/office/drawing/2014/main" id="{AF5B7C71-B8B2-4DCC-B388-1B487B1C7919}"/>
              </a:ext>
            </a:extLst>
          </p:cNvPr>
          <p:cNvSpPr/>
          <p:nvPr/>
        </p:nvSpPr>
        <p:spPr>
          <a:xfrm>
            <a:off x="838200" y="4613564"/>
            <a:ext cx="10688782" cy="15633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Footer Placeholder 4">
            <a:extLst>
              <a:ext uri="{FF2B5EF4-FFF2-40B4-BE49-F238E27FC236}">
                <a16:creationId xmlns:a16="http://schemas.microsoft.com/office/drawing/2014/main" id="{267454DF-BA83-4A2E-9156-26FD36F8E84E}"/>
              </a:ext>
            </a:extLst>
          </p:cNvPr>
          <p:cNvSpPr>
            <a:spLocks noGrp="1"/>
          </p:cNvSpPr>
          <p:nvPr>
            <p:ph type="ftr" sz="quarter" idx="11"/>
          </p:nvPr>
        </p:nvSpPr>
        <p:spPr/>
        <p:txBody>
          <a:bodyPr/>
          <a:lstStyle/>
          <a:p>
            <a:r>
              <a:rPr lang="pt-BR" dirty="0"/>
              <a:t>Robson Tigre </a:t>
            </a:r>
            <a:endParaRPr lang="en-US" dirty="0"/>
          </a:p>
        </p:txBody>
      </p:sp>
      <p:sp>
        <p:nvSpPr>
          <p:cNvPr id="6" name="Slide Number Placeholder 5">
            <a:extLst>
              <a:ext uri="{FF2B5EF4-FFF2-40B4-BE49-F238E27FC236}">
                <a16:creationId xmlns:a16="http://schemas.microsoft.com/office/drawing/2014/main" id="{19A0AD52-F7D6-4D83-B09B-FD6BB767083F}"/>
              </a:ext>
            </a:extLst>
          </p:cNvPr>
          <p:cNvSpPr>
            <a:spLocks noGrp="1"/>
          </p:cNvSpPr>
          <p:nvPr>
            <p:ph type="sldNum" sz="quarter" idx="12"/>
          </p:nvPr>
        </p:nvSpPr>
        <p:spPr/>
        <p:txBody>
          <a:bodyPr/>
          <a:lstStyle/>
          <a:p>
            <a:fld id="{AF67EEE8-F201-4410-BA13-233EFB93B646}" type="slidenum">
              <a:rPr lang="pt-BR" smtClean="0"/>
              <a:t>69</a:t>
            </a:fld>
            <a:endParaRPr lang="pt-BR"/>
          </a:p>
        </p:txBody>
      </p:sp>
    </p:spTree>
    <p:extLst>
      <p:ext uri="{BB962C8B-B14F-4D97-AF65-F5344CB8AC3E}">
        <p14:creationId xmlns:p14="http://schemas.microsoft.com/office/powerpoint/2010/main" val="3899644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AE856244-CE83-46FF-8DAE-EC25972C56BB}"/>
              </a:ext>
            </a:extLst>
          </p:cNvPr>
          <p:cNvSpPr>
            <a:spLocks noGrp="1"/>
          </p:cNvSpPr>
          <p:nvPr>
            <p:ph idx="1"/>
          </p:nvPr>
        </p:nvSpPr>
        <p:spPr/>
        <p:txBody>
          <a:bodyPr/>
          <a:lstStyle/>
          <a:p>
            <a:pPr marL="0" indent="0">
              <a:buNone/>
            </a:pPr>
            <a:r>
              <a:rPr lang="pt-BR" noProof="0" dirty="0"/>
              <a:t>Por aquela definição, qual é o equilíbrio de Nash do jogo abaixo?</a:t>
            </a:r>
          </a:p>
        </p:txBody>
      </p:sp>
      <p:pic>
        <p:nvPicPr>
          <p:cNvPr id="10" name="Picture 9" descr="A screenshot of a cell phone&#10;&#10;Description automatically generated">
            <a:extLst>
              <a:ext uri="{FF2B5EF4-FFF2-40B4-BE49-F238E27FC236}">
                <a16:creationId xmlns:a16="http://schemas.microsoft.com/office/drawing/2014/main" id="{DDB25280-6256-4C00-B499-161B628B1E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4272" y="2600325"/>
            <a:ext cx="7203455" cy="2810844"/>
          </a:xfrm>
          <a:prstGeom prst="rect">
            <a:avLst/>
          </a:prstGeom>
        </p:spPr>
      </p:pic>
      <p:sp>
        <p:nvSpPr>
          <p:cNvPr id="3" name="Rectangle 2">
            <a:extLst>
              <a:ext uri="{FF2B5EF4-FFF2-40B4-BE49-F238E27FC236}">
                <a16:creationId xmlns:a16="http://schemas.microsoft.com/office/drawing/2014/main" id="{D7CCCAA4-09FB-4A93-B30B-7EA8D198BA82}"/>
              </a:ext>
            </a:extLst>
          </p:cNvPr>
          <p:cNvSpPr/>
          <p:nvPr/>
        </p:nvSpPr>
        <p:spPr>
          <a:xfrm>
            <a:off x="5303520" y="3553097"/>
            <a:ext cx="1410789" cy="11495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6" name="Straight Connector 5">
            <a:extLst>
              <a:ext uri="{FF2B5EF4-FFF2-40B4-BE49-F238E27FC236}">
                <a16:creationId xmlns:a16="http://schemas.microsoft.com/office/drawing/2014/main" id="{F48496C1-1E0D-4AE5-B47B-F550B31949EF}"/>
              </a:ext>
            </a:extLst>
          </p:cNvPr>
          <p:cNvCxnSpPr/>
          <p:nvPr/>
        </p:nvCxnSpPr>
        <p:spPr>
          <a:xfrm>
            <a:off x="5734594" y="4532810"/>
            <a:ext cx="300446"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A938625E-A6DC-4DC5-9131-DB853C39AF04}"/>
              </a:ext>
            </a:extLst>
          </p:cNvPr>
          <p:cNvSpPr>
            <a:spLocks noGrp="1"/>
          </p:cNvSpPr>
          <p:nvPr>
            <p:ph type="title"/>
          </p:nvPr>
        </p:nvSpPr>
        <p:spPr>
          <a:xfrm>
            <a:off x="838200" y="365125"/>
            <a:ext cx="10515600" cy="1325563"/>
          </a:xfrm>
        </p:spPr>
        <p:txBody>
          <a:bodyPr/>
          <a:lstStyle/>
          <a:p>
            <a:r>
              <a:rPr lang="pt-BR" b="1" noProof="0" dirty="0"/>
              <a:t>Estratégias mistas</a:t>
            </a:r>
            <a:br>
              <a:rPr lang="pt-BR" b="1" noProof="0" dirty="0"/>
            </a:br>
            <a:r>
              <a:rPr lang="pt-BR" sz="2200" b="1" noProof="0" dirty="0"/>
              <a:t>Introdução</a:t>
            </a:r>
          </a:p>
        </p:txBody>
      </p:sp>
      <p:sp>
        <p:nvSpPr>
          <p:cNvPr id="2" name="Footer Placeholder 1">
            <a:extLst>
              <a:ext uri="{FF2B5EF4-FFF2-40B4-BE49-F238E27FC236}">
                <a16:creationId xmlns:a16="http://schemas.microsoft.com/office/drawing/2014/main" id="{DDB50D2D-E682-438C-AD94-17384021B90E}"/>
              </a:ext>
            </a:extLst>
          </p:cNvPr>
          <p:cNvSpPr>
            <a:spLocks noGrp="1"/>
          </p:cNvSpPr>
          <p:nvPr>
            <p:ph type="ftr" sz="quarter" idx="11"/>
          </p:nvPr>
        </p:nvSpPr>
        <p:spPr/>
        <p:txBody>
          <a:bodyPr/>
          <a:lstStyle/>
          <a:p>
            <a:r>
              <a:rPr lang="pt-BR" dirty="0"/>
              <a:t>Robson Tigre </a:t>
            </a:r>
            <a:endParaRPr lang="en-US" dirty="0"/>
          </a:p>
        </p:txBody>
      </p:sp>
      <p:sp>
        <p:nvSpPr>
          <p:cNvPr id="4" name="Slide Number Placeholder 3">
            <a:extLst>
              <a:ext uri="{FF2B5EF4-FFF2-40B4-BE49-F238E27FC236}">
                <a16:creationId xmlns:a16="http://schemas.microsoft.com/office/drawing/2014/main" id="{3D9C69E4-B5C9-4714-9138-E957D7F4096B}"/>
              </a:ext>
            </a:extLst>
          </p:cNvPr>
          <p:cNvSpPr>
            <a:spLocks noGrp="1"/>
          </p:cNvSpPr>
          <p:nvPr>
            <p:ph type="sldNum" sz="quarter" idx="12"/>
          </p:nvPr>
        </p:nvSpPr>
        <p:spPr/>
        <p:txBody>
          <a:bodyPr/>
          <a:lstStyle/>
          <a:p>
            <a:fld id="{AF67EEE8-F201-4410-BA13-233EFB93B646}" type="slidenum">
              <a:rPr lang="pt-BR" smtClean="0"/>
              <a:t>7</a:t>
            </a:fld>
            <a:endParaRPr lang="pt-BR"/>
          </a:p>
        </p:txBody>
      </p:sp>
    </p:spTree>
    <p:extLst>
      <p:ext uri="{BB962C8B-B14F-4D97-AF65-F5344CB8AC3E}">
        <p14:creationId xmlns:p14="http://schemas.microsoft.com/office/powerpoint/2010/main" val="10130521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2BA76-AB20-4F9D-9412-86B95A354DB1}"/>
              </a:ext>
            </a:extLst>
          </p:cNvPr>
          <p:cNvSpPr>
            <a:spLocks noGrp="1"/>
          </p:cNvSpPr>
          <p:nvPr>
            <p:ph type="title"/>
          </p:nvPr>
        </p:nvSpPr>
        <p:spPr/>
        <p:txBody>
          <a:bodyPr/>
          <a:lstStyle/>
          <a:p>
            <a:r>
              <a:rPr lang="pt-BR" b="1" noProof="0" dirty="0"/>
              <a:t>Existência do equilíbrio de Nash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134F8C0-8312-4F38-99E5-417F4942D499}"/>
                  </a:ext>
                </a:extLst>
              </p:cNvPr>
              <p:cNvSpPr>
                <a:spLocks noGrp="1"/>
              </p:cNvSpPr>
              <p:nvPr>
                <p:ph idx="1"/>
              </p:nvPr>
            </p:nvSpPr>
            <p:spPr/>
            <p:txBody>
              <a:bodyPr>
                <a:normAutofit lnSpcReduction="10000"/>
              </a:bodyPr>
              <a:lstStyle/>
              <a:p>
                <a:pPr marL="0" indent="0" algn="just">
                  <a:lnSpc>
                    <a:spcPct val="150000"/>
                  </a:lnSpc>
                  <a:buNone/>
                </a:pPr>
                <a:r>
                  <a:rPr lang="pt-BR" b="1" noProof="0" dirty="0"/>
                  <a:t>Teorema</a:t>
                </a:r>
                <a:r>
                  <a:rPr lang="pt-BR" noProof="0" dirty="0"/>
                  <a:t> (Nash 1950): Em um jogo de n jogadores na forma normal </a:t>
                </a:r>
                <a14:m>
                  <m:oMath xmlns:m="http://schemas.openxmlformats.org/officeDocument/2006/math">
                    <m:r>
                      <a:rPr lang="pt-BR" b="0" i="1" noProof="0" smtClean="0">
                        <a:latin typeface="Cambria Math" panose="02040503050406030204" pitchFamily="18" charset="0"/>
                      </a:rPr>
                      <m:t>𝐺</m:t>
                    </m:r>
                    <m:r>
                      <a:rPr lang="pt-BR" b="0" i="1" noProof="0" smtClean="0">
                        <a:latin typeface="Cambria Math" panose="02040503050406030204" pitchFamily="18" charset="0"/>
                      </a:rPr>
                      <m:t>=</m:t>
                    </m:r>
                    <m:d>
                      <m:dPr>
                        <m:begChr m:val="{"/>
                        <m:endChr m:val="}"/>
                        <m:ctrlPr>
                          <a:rPr lang="pt-BR" b="0" i="1" noProof="0" smtClean="0">
                            <a:latin typeface="Cambria Math" panose="02040503050406030204" pitchFamily="18" charset="0"/>
                          </a:rPr>
                        </m:ctrlPr>
                      </m:dPr>
                      <m:e>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𝑆</m:t>
                            </m:r>
                          </m:e>
                          <m:sub>
                            <m:r>
                              <a:rPr lang="pt-BR" b="0" i="1" noProof="0" smtClean="0">
                                <a:latin typeface="Cambria Math" panose="02040503050406030204" pitchFamily="18" charset="0"/>
                              </a:rPr>
                              <m:t>1</m:t>
                            </m:r>
                          </m:sub>
                        </m:sSub>
                        <m:r>
                          <a:rPr lang="pt-BR" b="0" i="1" noProof="0" smtClean="0">
                            <a:latin typeface="Cambria Math" panose="02040503050406030204" pitchFamily="18" charset="0"/>
                          </a:rPr>
                          <m:t>,…,</m:t>
                        </m:r>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𝑆</m:t>
                            </m:r>
                          </m:e>
                          <m:sub>
                            <m:r>
                              <a:rPr lang="pt-BR" b="0" i="1" noProof="0" smtClean="0">
                                <a:latin typeface="Cambria Math" panose="02040503050406030204" pitchFamily="18" charset="0"/>
                              </a:rPr>
                              <m:t>𝑛</m:t>
                            </m:r>
                          </m:sub>
                        </m:sSub>
                        <m:r>
                          <a:rPr lang="pt-BR" b="0" i="1" noProof="0" smtClean="0">
                            <a:latin typeface="Cambria Math" panose="02040503050406030204" pitchFamily="18" charset="0"/>
                          </a:rPr>
                          <m:t>;</m:t>
                        </m:r>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𝑢</m:t>
                            </m:r>
                          </m:e>
                          <m:sub>
                            <m:r>
                              <a:rPr lang="pt-BR" b="0" i="1" noProof="0" smtClean="0">
                                <a:latin typeface="Cambria Math" panose="02040503050406030204" pitchFamily="18" charset="0"/>
                              </a:rPr>
                              <m:t>1</m:t>
                            </m:r>
                          </m:sub>
                        </m:sSub>
                        <m:r>
                          <a:rPr lang="pt-BR" b="0" i="1" noProof="0" smtClean="0">
                            <a:latin typeface="Cambria Math" panose="02040503050406030204" pitchFamily="18" charset="0"/>
                          </a:rPr>
                          <m:t>,…,</m:t>
                        </m:r>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𝑢</m:t>
                            </m:r>
                          </m:e>
                          <m:sub>
                            <m:r>
                              <a:rPr lang="pt-BR" b="0" i="1" noProof="0" smtClean="0">
                                <a:latin typeface="Cambria Math" panose="02040503050406030204" pitchFamily="18" charset="0"/>
                              </a:rPr>
                              <m:t>𝑛</m:t>
                            </m:r>
                          </m:sub>
                        </m:sSub>
                      </m:e>
                    </m:d>
                  </m:oMath>
                </a14:m>
                <a:r>
                  <a:rPr lang="pt-BR" noProof="0" dirty="0"/>
                  <a:t>, se </a:t>
                </a:r>
                <a14:m>
                  <m:oMath xmlns:m="http://schemas.openxmlformats.org/officeDocument/2006/math">
                    <m:r>
                      <a:rPr lang="pt-BR" b="0" i="1" noProof="0" smtClean="0">
                        <a:latin typeface="Cambria Math" panose="02040503050406030204" pitchFamily="18" charset="0"/>
                      </a:rPr>
                      <m:t>𝑛</m:t>
                    </m:r>
                  </m:oMath>
                </a14:m>
                <a:r>
                  <a:rPr lang="pt-BR" noProof="0" dirty="0"/>
                  <a:t> é finito e </a:t>
                </a:r>
                <a14:m>
                  <m:oMath xmlns:m="http://schemas.openxmlformats.org/officeDocument/2006/math">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𝑆</m:t>
                        </m:r>
                      </m:e>
                      <m:sub>
                        <m:r>
                          <a:rPr lang="pt-BR" b="0" i="1" noProof="0" smtClean="0">
                            <a:latin typeface="Cambria Math" panose="02040503050406030204" pitchFamily="18" charset="0"/>
                          </a:rPr>
                          <m:t>𝑖</m:t>
                        </m:r>
                      </m:sub>
                    </m:sSub>
                  </m:oMath>
                </a14:m>
                <a:r>
                  <a:rPr lang="pt-BR" noProof="0" dirty="0"/>
                  <a:t> é finito para cada </a:t>
                </a:r>
                <a14:m>
                  <m:oMath xmlns:m="http://schemas.openxmlformats.org/officeDocument/2006/math">
                    <m:r>
                      <a:rPr lang="pt-BR" b="0" i="1" noProof="0" smtClean="0">
                        <a:latin typeface="Cambria Math" panose="02040503050406030204" pitchFamily="18" charset="0"/>
                      </a:rPr>
                      <m:t>𝑖</m:t>
                    </m:r>
                  </m:oMath>
                </a14:m>
                <a:r>
                  <a:rPr lang="pt-BR" noProof="0" dirty="0"/>
                  <a:t>, então existe pelo menos um equilíbrio de Nash, possivelmente envolvendo estratégias mistas.</a:t>
                </a:r>
              </a:p>
              <a:p>
                <a:pPr marL="0" indent="0" algn="just">
                  <a:buNone/>
                </a:pPr>
                <a:endParaRPr lang="pt-BR" noProof="0" dirty="0"/>
              </a:p>
              <a:p>
                <a:pPr algn="just"/>
                <a:r>
                  <a:rPr lang="en-US" sz="2400" dirty="0"/>
                  <a:t>Nash, J., 1950. “Equilibrium Points in n-Person Games”. </a:t>
                </a:r>
                <a:r>
                  <a:rPr lang="en-US" sz="2400" i="1" dirty="0"/>
                  <a:t>Proceedings of the National Academy of Sciences</a:t>
                </a:r>
                <a:r>
                  <a:rPr lang="en-US" sz="2400" dirty="0"/>
                  <a:t> 36:48-49</a:t>
                </a:r>
              </a:p>
              <a:p>
                <a:pPr algn="just"/>
                <a:r>
                  <a:rPr lang="pt-BR" sz="2400" dirty="0"/>
                  <a:t>Prova em p.29 </a:t>
                </a:r>
                <a:r>
                  <a:rPr lang="en-US" sz="2400" dirty="0"/>
                  <a:t>de Fudenberg, D. &amp; Tirole, J., 1991. </a:t>
                </a:r>
                <a:r>
                  <a:rPr lang="en-US" sz="2400" i="1" dirty="0"/>
                  <a:t>Game Theory</a:t>
                </a:r>
                <a:r>
                  <a:rPr lang="en-US" sz="2400" dirty="0"/>
                  <a:t>. The MIT Press</a:t>
                </a:r>
              </a:p>
            </p:txBody>
          </p:sp>
        </mc:Choice>
        <mc:Fallback xmlns="">
          <p:sp>
            <p:nvSpPr>
              <p:cNvPr id="3" name="Content Placeholder 2">
                <a:extLst>
                  <a:ext uri="{FF2B5EF4-FFF2-40B4-BE49-F238E27FC236}">
                    <a16:creationId xmlns:a16="http://schemas.microsoft.com/office/drawing/2014/main" id="{9134F8C0-8312-4F38-99E5-417F4942D499}"/>
                  </a:ext>
                </a:extLst>
              </p:cNvPr>
              <p:cNvSpPr>
                <a:spLocks noGrp="1" noRot="1" noChangeAspect="1" noMove="1" noResize="1" noEditPoints="1" noAdjustHandles="1" noChangeArrowheads="1" noChangeShapeType="1" noTextEdit="1"/>
              </p:cNvSpPr>
              <p:nvPr>
                <p:ph idx="1"/>
              </p:nvPr>
            </p:nvSpPr>
            <p:spPr>
              <a:blipFill>
                <a:blip r:embed="rId2"/>
                <a:stretch>
                  <a:fillRect l="-1217" r="-1159"/>
                </a:stretch>
              </a:blipFill>
            </p:spPr>
            <p:txBody>
              <a:bodyPr/>
              <a:lstStyle/>
              <a:p>
                <a:r>
                  <a:rPr lang="pt-BR">
                    <a:noFill/>
                  </a:rPr>
                  <a:t> </a:t>
                </a:r>
              </a:p>
            </p:txBody>
          </p:sp>
        </mc:Fallback>
      </mc:AlternateContent>
      <p:sp>
        <p:nvSpPr>
          <p:cNvPr id="4" name="Footer Placeholder 3">
            <a:extLst>
              <a:ext uri="{FF2B5EF4-FFF2-40B4-BE49-F238E27FC236}">
                <a16:creationId xmlns:a16="http://schemas.microsoft.com/office/drawing/2014/main" id="{3142D096-0F34-4C05-A5B5-5B5F116B620F}"/>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99BA6620-BF6A-4A00-87B5-DD1F678DDBA8}"/>
              </a:ext>
            </a:extLst>
          </p:cNvPr>
          <p:cNvSpPr>
            <a:spLocks noGrp="1"/>
          </p:cNvSpPr>
          <p:nvPr>
            <p:ph type="sldNum" sz="quarter" idx="12"/>
          </p:nvPr>
        </p:nvSpPr>
        <p:spPr/>
        <p:txBody>
          <a:bodyPr/>
          <a:lstStyle/>
          <a:p>
            <a:fld id="{AF67EEE8-F201-4410-BA13-233EFB93B646}" type="slidenum">
              <a:rPr lang="pt-BR" smtClean="0"/>
              <a:t>70</a:t>
            </a:fld>
            <a:endParaRPr lang="pt-BR"/>
          </a:p>
        </p:txBody>
      </p:sp>
    </p:spTree>
    <p:extLst>
      <p:ext uri="{BB962C8B-B14F-4D97-AF65-F5344CB8AC3E}">
        <p14:creationId xmlns:p14="http://schemas.microsoft.com/office/powerpoint/2010/main" val="396945665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390962-8908-4D2B-A9CD-B3DB4B7D6EC5}"/>
              </a:ext>
            </a:extLst>
          </p:cNvPr>
          <p:cNvSpPr>
            <a:spLocks noGrp="1"/>
          </p:cNvSpPr>
          <p:nvPr>
            <p:ph idx="1"/>
          </p:nvPr>
        </p:nvSpPr>
        <p:spPr>
          <a:xfrm>
            <a:off x="838200" y="1825625"/>
            <a:ext cx="10515600" cy="4351338"/>
          </a:xfrm>
        </p:spPr>
        <p:txBody>
          <a:bodyPr>
            <a:normAutofit fontScale="92500" lnSpcReduction="10000"/>
          </a:bodyPr>
          <a:lstStyle/>
          <a:p>
            <a:pPr algn="just"/>
            <a:r>
              <a:rPr lang="pt-BR" noProof="0" dirty="0"/>
              <a:t>O teorema de Nash garante que há equilíbrio em uma grande classe de jogos, mas e os que vimos na “Aula 2 – Aplicações”?</a:t>
            </a:r>
          </a:p>
          <a:p>
            <a:pPr algn="just"/>
            <a:endParaRPr lang="pt-BR" noProof="0" dirty="0"/>
          </a:p>
          <a:p>
            <a:pPr algn="just"/>
            <a:r>
              <a:rPr lang="pt-BR" noProof="0" dirty="0"/>
              <a:t>Cada jogo da nossa aula passada envolvia </a:t>
            </a:r>
            <a:r>
              <a:rPr lang="pt-BR" b="1" noProof="0" dirty="0"/>
              <a:t>espaços de estratégias puras infinitos</a:t>
            </a:r>
            <a:r>
              <a:rPr lang="pt-BR" noProof="0" dirty="0"/>
              <a:t>.</a:t>
            </a:r>
          </a:p>
          <a:p>
            <a:pPr algn="just"/>
            <a:endParaRPr lang="pt-BR" noProof="0" dirty="0"/>
          </a:p>
          <a:p>
            <a:pPr algn="just"/>
            <a:r>
              <a:rPr lang="pt-BR" noProof="0" dirty="0"/>
              <a:t>Isso nos diz que as </a:t>
            </a:r>
            <a:r>
              <a:rPr lang="pt-BR" b="1" noProof="0" dirty="0"/>
              <a:t>condições</a:t>
            </a:r>
            <a:r>
              <a:rPr lang="pt-BR" noProof="0" dirty="0"/>
              <a:t> do teorema de Nash são </a:t>
            </a:r>
            <a:r>
              <a:rPr lang="pt-BR" b="1" noProof="0" dirty="0"/>
              <a:t>suficientes</a:t>
            </a:r>
            <a:r>
              <a:rPr lang="pt-BR" noProof="0" dirty="0"/>
              <a:t>, mas </a:t>
            </a:r>
            <a:r>
              <a:rPr lang="pt-BR" b="1" noProof="0" dirty="0"/>
              <a:t>não necessárias</a:t>
            </a:r>
            <a:r>
              <a:rPr lang="pt-BR" noProof="0" dirty="0"/>
              <a:t> para a existência de um equilíbrio</a:t>
            </a:r>
          </a:p>
          <a:p>
            <a:pPr algn="just"/>
            <a:endParaRPr lang="pt-BR" noProof="0" dirty="0"/>
          </a:p>
          <a:p>
            <a:pPr algn="just"/>
            <a:r>
              <a:rPr lang="pt-BR" noProof="0" dirty="0"/>
              <a:t>Há jogos que não satisfazem as hipóteses do teorema Nash e mesmo assim tem um ou mais equilíbrios.</a:t>
            </a:r>
            <a:r>
              <a:rPr lang="pt-BR" sz="1900" noProof="0" dirty="0">
                <a:solidFill>
                  <a:srgbClr val="FF0000"/>
                </a:solidFill>
              </a:rPr>
              <a:t>*</a:t>
            </a:r>
          </a:p>
        </p:txBody>
      </p:sp>
      <p:sp>
        <p:nvSpPr>
          <p:cNvPr id="4" name="Title 1">
            <a:extLst>
              <a:ext uri="{FF2B5EF4-FFF2-40B4-BE49-F238E27FC236}">
                <a16:creationId xmlns:a16="http://schemas.microsoft.com/office/drawing/2014/main" id="{287E696E-6EC9-4526-9C8D-6C26FCD081F7}"/>
              </a:ext>
            </a:extLst>
          </p:cNvPr>
          <p:cNvSpPr>
            <a:spLocks noGrp="1"/>
          </p:cNvSpPr>
          <p:nvPr>
            <p:ph type="title"/>
          </p:nvPr>
        </p:nvSpPr>
        <p:spPr>
          <a:xfrm>
            <a:off x="838200" y="365125"/>
            <a:ext cx="10515600" cy="1325563"/>
          </a:xfrm>
        </p:spPr>
        <p:txBody>
          <a:bodyPr/>
          <a:lstStyle/>
          <a:p>
            <a:r>
              <a:rPr lang="pt-BR" b="1" noProof="0" dirty="0"/>
              <a:t>Existência do equilíbrio de Nash</a:t>
            </a:r>
          </a:p>
        </p:txBody>
      </p:sp>
      <p:sp>
        <p:nvSpPr>
          <p:cNvPr id="5" name="Footer Placeholder 4">
            <a:extLst>
              <a:ext uri="{FF2B5EF4-FFF2-40B4-BE49-F238E27FC236}">
                <a16:creationId xmlns:a16="http://schemas.microsoft.com/office/drawing/2014/main" id="{078BE3F7-9BFA-4613-A417-237F63FB3D0E}"/>
              </a:ext>
            </a:extLst>
          </p:cNvPr>
          <p:cNvSpPr>
            <a:spLocks noGrp="1"/>
          </p:cNvSpPr>
          <p:nvPr>
            <p:ph type="ftr" sz="quarter" idx="11"/>
          </p:nvPr>
        </p:nvSpPr>
        <p:spPr/>
        <p:txBody>
          <a:bodyPr/>
          <a:lstStyle/>
          <a:p>
            <a:r>
              <a:rPr lang="pt-BR" dirty="0"/>
              <a:t>Robson Tigre </a:t>
            </a:r>
            <a:endParaRPr lang="en-US" dirty="0"/>
          </a:p>
        </p:txBody>
      </p:sp>
      <p:sp>
        <p:nvSpPr>
          <p:cNvPr id="6" name="Slide Number Placeholder 5">
            <a:extLst>
              <a:ext uri="{FF2B5EF4-FFF2-40B4-BE49-F238E27FC236}">
                <a16:creationId xmlns:a16="http://schemas.microsoft.com/office/drawing/2014/main" id="{637D5DA8-FF6D-4F44-83AD-6D51066610F4}"/>
              </a:ext>
            </a:extLst>
          </p:cNvPr>
          <p:cNvSpPr>
            <a:spLocks noGrp="1"/>
          </p:cNvSpPr>
          <p:nvPr>
            <p:ph type="sldNum" sz="quarter" idx="12"/>
          </p:nvPr>
        </p:nvSpPr>
        <p:spPr/>
        <p:txBody>
          <a:bodyPr/>
          <a:lstStyle/>
          <a:p>
            <a:fld id="{AF67EEE8-F201-4410-BA13-233EFB93B646}" type="slidenum">
              <a:rPr lang="pt-BR" smtClean="0"/>
              <a:t>71</a:t>
            </a:fld>
            <a:endParaRPr lang="pt-BR"/>
          </a:p>
        </p:txBody>
      </p:sp>
    </p:spTree>
    <p:extLst>
      <p:ext uri="{BB962C8B-B14F-4D97-AF65-F5344CB8AC3E}">
        <p14:creationId xmlns:p14="http://schemas.microsoft.com/office/powerpoint/2010/main" val="42533403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AF15E0-2913-4E93-BFD7-61AD05405505}"/>
              </a:ext>
            </a:extLst>
          </p:cNvPr>
          <p:cNvSpPr/>
          <p:nvPr/>
        </p:nvSpPr>
        <p:spPr>
          <a:xfrm>
            <a:off x="0" y="1381125"/>
            <a:ext cx="12191999" cy="3457575"/>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Text Placeholder 3">
            <a:extLst>
              <a:ext uri="{FF2B5EF4-FFF2-40B4-BE49-F238E27FC236}">
                <a16:creationId xmlns:a16="http://schemas.microsoft.com/office/drawing/2014/main" id="{4EA92CC9-74CC-4E92-B9D8-C4E51321FEDE}"/>
              </a:ext>
            </a:extLst>
          </p:cNvPr>
          <p:cNvSpPr txBox="1">
            <a:spLocks/>
          </p:cNvSpPr>
          <p:nvPr/>
        </p:nvSpPr>
        <p:spPr>
          <a:xfrm>
            <a:off x="673628" y="2540000"/>
            <a:ext cx="10844742" cy="22987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Clr>
                <a:srgbClr val="00B0F0"/>
              </a:buClr>
              <a:buFont typeface="Arial" panose="020B0604020202020204" pitchFamily="34" charset="0"/>
              <a:buNone/>
            </a:pPr>
            <a:r>
              <a:rPr lang="pt-BR" sz="3600" dirty="0">
                <a:solidFill>
                  <a:schemeClr val="bg1"/>
                </a:solidFill>
              </a:rPr>
              <a:t>Discussão sobre estratégias mistas</a:t>
            </a:r>
          </a:p>
        </p:txBody>
      </p:sp>
      <p:sp>
        <p:nvSpPr>
          <p:cNvPr id="2" name="Slide Number Placeholder 1">
            <a:extLst>
              <a:ext uri="{FF2B5EF4-FFF2-40B4-BE49-F238E27FC236}">
                <a16:creationId xmlns:a16="http://schemas.microsoft.com/office/drawing/2014/main" id="{03B426ED-B6A3-4711-9D72-C4C85A78634E}"/>
              </a:ext>
            </a:extLst>
          </p:cNvPr>
          <p:cNvSpPr>
            <a:spLocks noGrp="1"/>
          </p:cNvSpPr>
          <p:nvPr>
            <p:ph type="sldNum" sz="quarter" idx="12"/>
          </p:nvPr>
        </p:nvSpPr>
        <p:spPr/>
        <p:txBody>
          <a:bodyPr/>
          <a:lstStyle/>
          <a:p>
            <a:fld id="{AF67EEE8-F201-4410-BA13-233EFB93B646}" type="slidenum">
              <a:rPr lang="pt-BR" smtClean="0"/>
              <a:t>72</a:t>
            </a:fld>
            <a:endParaRPr lang="pt-BR"/>
          </a:p>
        </p:txBody>
      </p:sp>
    </p:spTree>
    <p:extLst>
      <p:ext uri="{BB962C8B-B14F-4D97-AF65-F5344CB8AC3E}">
        <p14:creationId xmlns:p14="http://schemas.microsoft.com/office/powerpoint/2010/main" val="36555601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49CDB-85AE-4EFA-A343-EF7310B962F1}"/>
              </a:ext>
            </a:extLst>
          </p:cNvPr>
          <p:cNvSpPr>
            <a:spLocks noGrp="1"/>
          </p:cNvSpPr>
          <p:nvPr>
            <p:ph type="title"/>
          </p:nvPr>
        </p:nvSpPr>
        <p:spPr/>
        <p:txBody>
          <a:bodyPr>
            <a:normAutofit/>
          </a:bodyPr>
          <a:lstStyle/>
          <a:p>
            <a:r>
              <a:rPr lang="pt-BR" sz="4300" b="1" dirty="0"/>
              <a:t>Interpretações de estratégias mistas</a:t>
            </a:r>
          </a:p>
        </p:txBody>
      </p:sp>
      <p:sp>
        <p:nvSpPr>
          <p:cNvPr id="3" name="Content Placeholder 2">
            <a:extLst>
              <a:ext uri="{FF2B5EF4-FFF2-40B4-BE49-F238E27FC236}">
                <a16:creationId xmlns:a16="http://schemas.microsoft.com/office/drawing/2014/main" id="{CBD61DFF-D179-4333-A21E-7A15037A6CD3}"/>
              </a:ext>
            </a:extLst>
          </p:cNvPr>
          <p:cNvSpPr>
            <a:spLocks noGrp="1"/>
          </p:cNvSpPr>
          <p:nvPr>
            <p:ph idx="1"/>
          </p:nvPr>
        </p:nvSpPr>
        <p:spPr/>
        <p:txBody>
          <a:bodyPr>
            <a:normAutofit lnSpcReduction="10000"/>
          </a:bodyPr>
          <a:lstStyle/>
          <a:p>
            <a:pPr marL="514350" indent="-514350" algn="just">
              <a:buFont typeface="+mj-lt"/>
              <a:buAutoNum type="arabicPeriod"/>
            </a:pPr>
            <a:r>
              <a:rPr lang="pt-BR" dirty="0"/>
              <a:t>Jogadores </a:t>
            </a:r>
            <a:r>
              <a:rPr lang="pt-BR" i="1" dirty="0"/>
              <a:t>randomizam</a:t>
            </a:r>
            <a:r>
              <a:rPr lang="pt-BR" dirty="0"/>
              <a:t> estratégias para incorporar incertezas e surpreender seus adversários. Também é possível ver estratégias mistas não como maximizadoras de recompensas, mas como minimizadoras de perdas (ver Fiani, 2015).</a:t>
            </a:r>
          </a:p>
          <a:p>
            <a:pPr marL="514350" indent="-514350" algn="just">
              <a:buFont typeface="+mj-lt"/>
              <a:buAutoNum type="arabicPeriod"/>
            </a:pPr>
            <a:endParaRPr lang="pt-BR" dirty="0"/>
          </a:p>
          <a:p>
            <a:pPr marL="514350" indent="-514350" algn="just">
              <a:buFont typeface="+mj-lt"/>
              <a:buAutoNum type="arabicPeriod"/>
            </a:pPr>
            <a:r>
              <a:rPr lang="pt-BR" dirty="0"/>
              <a:t>Um jogador é influenciado por pequenas perturbações não observáveis pelo outro jogador. Em cada repetição do jogo, o jogador escolhe a sua melhor estratégia pura dependendo da perturbação nesse </a:t>
            </a:r>
            <a:r>
              <a:rPr lang="pt-BR" i="1" dirty="0"/>
              <a:t>jogo de informação incompleta</a:t>
            </a:r>
            <a:r>
              <a:rPr lang="pt-BR" dirty="0"/>
              <a:t>. No longo prazo, seus oponentes são levados a acreditar que o jogador realmente aleatoriza entre suas estratégias puras (ver </a:t>
            </a:r>
            <a:r>
              <a:rPr lang="en-US" dirty="0"/>
              <a:t>Harsanyi, 1973)</a:t>
            </a:r>
            <a:endParaRPr lang="pt-BR" dirty="0"/>
          </a:p>
        </p:txBody>
      </p:sp>
      <p:sp>
        <p:nvSpPr>
          <p:cNvPr id="4" name="Footer Placeholder 3">
            <a:extLst>
              <a:ext uri="{FF2B5EF4-FFF2-40B4-BE49-F238E27FC236}">
                <a16:creationId xmlns:a16="http://schemas.microsoft.com/office/drawing/2014/main" id="{D99D91FC-0C98-4706-9F04-EB9F6B0F418F}"/>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FF8FF22D-FB82-4A51-94E6-7E6038E978ED}"/>
              </a:ext>
            </a:extLst>
          </p:cNvPr>
          <p:cNvSpPr>
            <a:spLocks noGrp="1"/>
          </p:cNvSpPr>
          <p:nvPr>
            <p:ph type="sldNum" sz="quarter" idx="12"/>
          </p:nvPr>
        </p:nvSpPr>
        <p:spPr/>
        <p:txBody>
          <a:bodyPr/>
          <a:lstStyle/>
          <a:p>
            <a:fld id="{AF67EEE8-F201-4410-BA13-233EFB93B646}" type="slidenum">
              <a:rPr lang="pt-BR" smtClean="0"/>
              <a:t>73</a:t>
            </a:fld>
            <a:endParaRPr lang="pt-BR"/>
          </a:p>
        </p:txBody>
      </p:sp>
    </p:spTree>
    <p:extLst>
      <p:ext uri="{BB962C8B-B14F-4D97-AF65-F5344CB8AC3E}">
        <p14:creationId xmlns:p14="http://schemas.microsoft.com/office/powerpoint/2010/main" val="290866759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CB019E-DFD3-4BF0-A01F-DCC4FF231C5E}"/>
              </a:ext>
            </a:extLst>
          </p:cNvPr>
          <p:cNvSpPr>
            <a:spLocks noGrp="1"/>
          </p:cNvSpPr>
          <p:nvPr>
            <p:ph idx="1"/>
          </p:nvPr>
        </p:nvSpPr>
        <p:spPr/>
        <p:txBody>
          <a:bodyPr/>
          <a:lstStyle/>
          <a:p>
            <a:pPr marL="514350" indent="-514350" algn="just">
              <a:buFont typeface="+mj-lt"/>
              <a:buAutoNum type="arabicPeriod" startAt="3"/>
            </a:pPr>
            <a:r>
              <a:rPr lang="pt-BR" dirty="0"/>
              <a:t>Estratégias mistas podem ser vistas como </a:t>
            </a:r>
            <a:r>
              <a:rPr lang="pt-BR" i="1" dirty="0"/>
              <a:t>estado estacionário em grandes populações</a:t>
            </a:r>
            <a:r>
              <a:rPr lang="pt-BR" dirty="0"/>
              <a:t>. Se cada estratégia pura estiver sendo jogada por determinada proporção da população, isso dará ao observador externo ou a cada jogador individual a impressão de que a população como um todo está jogando uma estratégias mistas, mesmo que cada jogador use uma estratégia pura. Envolve sequência de jogos (Rosenthal, 1979)</a:t>
            </a:r>
          </a:p>
        </p:txBody>
      </p:sp>
      <p:sp>
        <p:nvSpPr>
          <p:cNvPr id="4" name="Title 1">
            <a:extLst>
              <a:ext uri="{FF2B5EF4-FFF2-40B4-BE49-F238E27FC236}">
                <a16:creationId xmlns:a16="http://schemas.microsoft.com/office/drawing/2014/main" id="{787CCA46-2128-464C-8405-3F21F7F9AB31}"/>
              </a:ext>
            </a:extLst>
          </p:cNvPr>
          <p:cNvSpPr>
            <a:spLocks noGrp="1"/>
          </p:cNvSpPr>
          <p:nvPr>
            <p:ph type="title"/>
          </p:nvPr>
        </p:nvSpPr>
        <p:spPr>
          <a:xfrm>
            <a:off x="838200" y="365125"/>
            <a:ext cx="10515600" cy="1325563"/>
          </a:xfrm>
        </p:spPr>
        <p:txBody>
          <a:bodyPr>
            <a:normAutofit/>
          </a:bodyPr>
          <a:lstStyle/>
          <a:p>
            <a:r>
              <a:rPr lang="pt-BR" sz="4300" b="1" dirty="0"/>
              <a:t>Interpretações de estratégias mistas</a:t>
            </a:r>
          </a:p>
        </p:txBody>
      </p:sp>
      <p:sp>
        <p:nvSpPr>
          <p:cNvPr id="2" name="Footer Placeholder 1">
            <a:extLst>
              <a:ext uri="{FF2B5EF4-FFF2-40B4-BE49-F238E27FC236}">
                <a16:creationId xmlns:a16="http://schemas.microsoft.com/office/drawing/2014/main" id="{2855A5FF-6709-4937-9ACC-E0096D32AA61}"/>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14E57E6B-7570-4BC6-8703-532C111ABDFD}"/>
              </a:ext>
            </a:extLst>
          </p:cNvPr>
          <p:cNvSpPr>
            <a:spLocks noGrp="1"/>
          </p:cNvSpPr>
          <p:nvPr>
            <p:ph type="sldNum" sz="quarter" idx="12"/>
          </p:nvPr>
        </p:nvSpPr>
        <p:spPr/>
        <p:txBody>
          <a:bodyPr/>
          <a:lstStyle/>
          <a:p>
            <a:fld id="{AF67EEE8-F201-4410-BA13-233EFB93B646}" type="slidenum">
              <a:rPr lang="pt-BR" smtClean="0"/>
              <a:t>74</a:t>
            </a:fld>
            <a:endParaRPr lang="pt-BR"/>
          </a:p>
        </p:txBody>
      </p:sp>
    </p:spTree>
    <p:extLst>
      <p:ext uri="{BB962C8B-B14F-4D97-AF65-F5344CB8AC3E}">
        <p14:creationId xmlns:p14="http://schemas.microsoft.com/office/powerpoint/2010/main" val="310551443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49CDB-85AE-4EFA-A343-EF7310B962F1}"/>
              </a:ext>
            </a:extLst>
          </p:cNvPr>
          <p:cNvSpPr>
            <a:spLocks noGrp="1"/>
          </p:cNvSpPr>
          <p:nvPr>
            <p:ph type="title"/>
          </p:nvPr>
        </p:nvSpPr>
        <p:spPr/>
        <p:txBody>
          <a:bodyPr>
            <a:normAutofit/>
          </a:bodyPr>
          <a:lstStyle/>
          <a:p>
            <a:r>
              <a:rPr lang="pt-BR" sz="4300" b="1" dirty="0"/>
              <a:t>Mas é tão óbvio assim?</a:t>
            </a:r>
          </a:p>
        </p:txBody>
      </p:sp>
      <p:sp>
        <p:nvSpPr>
          <p:cNvPr id="3" name="Content Placeholder 2">
            <a:extLst>
              <a:ext uri="{FF2B5EF4-FFF2-40B4-BE49-F238E27FC236}">
                <a16:creationId xmlns:a16="http://schemas.microsoft.com/office/drawing/2014/main" id="{CBD61DFF-D179-4333-A21E-7A15037A6CD3}"/>
              </a:ext>
            </a:extLst>
          </p:cNvPr>
          <p:cNvSpPr>
            <a:spLocks noGrp="1"/>
          </p:cNvSpPr>
          <p:nvPr>
            <p:ph idx="1"/>
          </p:nvPr>
        </p:nvSpPr>
        <p:spPr/>
        <p:txBody>
          <a:bodyPr/>
          <a:lstStyle/>
          <a:p>
            <a:pPr marL="0" indent="0">
              <a:buNone/>
            </a:pPr>
            <a:r>
              <a:rPr lang="pt-BR" dirty="0"/>
              <a:t>p. 211 de Fiani (2015) Teoria dos jogos</a:t>
            </a:r>
          </a:p>
        </p:txBody>
      </p:sp>
      <p:pic>
        <p:nvPicPr>
          <p:cNvPr id="5" name="Picture 4" descr="A screenshot of a cell phone&#10;&#10;Description automatically generated">
            <a:extLst>
              <a:ext uri="{FF2B5EF4-FFF2-40B4-BE49-F238E27FC236}">
                <a16:creationId xmlns:a16="http://schemas.microsoft.com/office/drawing/2014/main" id="{4B1553CD-F6CF-4631-8F29-F4103DBE8C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665" y="2773259"/>
            <a:ext cx="10904670" cy="2069826"/>
          </a:xfrm>
          <a:prstGeom prst="rect">
            <a:avLst/>
          </a:prstGeom>
        </p:spPr>
      </p:pic>
      <p:sp>
        <p:nvSpPr>
          <p:cNvPr id="4" name="Footer Placeholder 3">
            <a:extLst>
              <a:ext uri="{FF2B5EF4-FFF2-40B4-BE49-F238E27FC236}">
                <a16:creationId xmlns:a16="http://schemas.microsoft.com/office/drawing/2014/main" id="{3A6B5462-ECDF-4CD1-8ACA-01E9A9CBE933}"/>
              </a:ext>
            </a:extLst>
          </p:cNvPr>
          <p:cNvSpPr>
            <a:spLocks noGrp="1"/>
          </p:cNvSpPr>
          <p:nvPr>
            <p:ph type="ftr" sz="quarter" idx="11"/>
          </p:nvPr>
        </p:nvSpPr>
        <p:spPr/>
        <p:txBody>
          <a:bodyPr/>
          <a:lstStyle/>
          <a:p>
            <a:r>
              <a:rPr lang="pt-BR" dirty="0"/>
              <a:t>Robson Tigre </a:t>
            </a:r>
            <a:endParaRPr lang="en-US" dirty="0"/>
          </a:p>
        </p:txBody>
      </p:sp>
      <p:sp>
        <p:nvSpPr>
          <p:cNvPr id="6" name="Slide Number Placeholder 5">
            <a:extLst>
              <a:ext uri="{FF2B5EF4-FFF2-40B4-BE49-F238E27FC236}">
                <a16:creationId xmlns:a16="http://schemas.microsoft.com/office/drawing/2014/main" id="{739FAE0D-C37A-4F77-96F5-5F11DC4DD981}"/>
              </a:ext>
            </a:extLst>
          </p:cNvPr>
          <p:cNvSpPr>
            <a:spLocks noGrp="1"/>
          </p:cNvSpPr>
          <p:nvPr>
            <p:ph type="sldNum" sz="quarter" idx="12"/>
          </p:nvPr>
        </p:nvSpPr>
        <p:spPr/>
        <p:txBody>
          <a:bodyPr/>
          <a:lstStyle/>
          <a:p>
            <a:fld id="{AF67EEE8-F201-4410-BA13-233EFB93B646}" type="slidenum">
              <a:rPr lang="pt-BR" smtClean="0"/>
              <a:t>75</a:t>
            </a:fld>
            <a:endParaRPr lang="pt-BR"/>
          </a:p>
        </p:txBody>
      </p:sp>
    </p:spTree>
    <p:extLst>
      <p:ext uri="{BB962C8B-B14F-4D97-AF65-F5344CB8AC3E}">
        <p14:creationId xmlns:p14="http://schemas.microsoft.com/office/powerpoint/2010/main" val="302921028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49CDB-85AE-4EFA-A343-EF7310B962F1}"/>
              </a:ext>
            </a:extLst>
          </p:cNvPr>
          <p:cNvSpPr>
            <a:spLocks noGrp="1"/>
          </p:cNvSpPr>
          <p:nvPr>
            <p:ph type="title"/>
          </p:nvPr>
        </p:nvSpPr>
        <p:spPr/>
        <p:txBody>
          <a:bodyPr>
            <a:normAutofit/>
          </a:bodyPr>
          <a:lstStyle/>
          <a:p>
            <a:r>
              <a:rPr lang="pt-BR" sz="4300" b="1" dirty="0"/>
              <a:t>Mas é tão óbvio assim?</a:t>
            </a:r>
          </a:p>
        </p:txBody>
      </p:sp>
      <p:sp>
        <p:nvSpPr>
          <p:cNvPr id="3" name="Content Placeholder 2">
            <a:extLst>
              <a:ext uri="{FF2B5EF4-FFF2-40B4-BE49-F238E27FC236}">
                <a16:creationId xmlns:a16="http://schemas.microsoft.com/office/drawing/2014/main" id="{CBD61DFF-D179-4333-A21E-7A15037A6CD3}"/>
              </a:ext>
            </a:extLst>
          </p:cNvPr>
          <p:cNvSpPr>
            <a:spLocks noGrp="1"/>
          </p:cNvSpPr>
          <p:nvPr>
            <p:ph idx="1"/>
          </p:nvPr>
        </p:nvSpPr>
        <p:spPr/>
        <p:txBody>
          <a:bodyPr/>
          <a:lstStyle/>
          <a:p>
            <a:pPr marL="0" indent="0">
              <a:buNone/>
            </a:pPr>
            <a:r>
              <a:rPr lang="pt-BR" dirty="0"/>
              <a:t>p. 268 de Varian (1992) Microeconomic Analysis</a:t>
            </a:r>
          </a:p>
        </p:txBody>
      </p:sp>
      <p:pic>
        <p:nvPicPr>
          <p:cNvPr id="6" name="Picture 5" descr="A screenshot of a cell phone&#10;&#10;Description automatically generated">
            <a:extLst>
              <a:ext uri="{FF2B5EF4-FFF2-40B4-BE49-F238E27FC236}">
                <a16:creationId xmlns:a16="http://schemas.microsoft.com/office/drawing/2014/main" id="{93103012-65B2-41B1-AAC1-696585BC56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0536" y="2694156"/>
            <a:ext cx="9930928" cy="3482807"/>
          </a:xfrm>
          <a:prstGeom prst="rect">
            <a:avLst/>
          </a:prstGeom>
        </p:spPr>
      </p:pic>
      <p:sp>
        <p:nvSpPr>
          <p:cNvPr id="4" name="Rectangle 3">
            <a:extLst>
              <a:ext uri="{FF2B5EF4-FFF2-40B4-BE49-F238E27FC236}">
                <a16:creationId xmlns:a16="http://schemas.microsoft.com/office/drawing/2014/main" id="{BEBE4B78-453E-459C-8846-5C4C3E9D71A2}"/>
              </a:ext>
            </a:extLst>
          </p:cNvPr>
          <p:cNvSpPr/>
          <p:nvPr/>
        </p:nvSpPr>
        <p:spPr>
          <a:xfrm>
            <a:off x="1130536" y="5364480"/>
            <a:ext cx="9930928" cy="8124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Footer Placeholder 4">
            <a:extLst>
              <a:ext uri="{FF2B5EF4-FFF2-40B4-BE49-F238E27FC236}">
                <a16:creationId xmlns:a16="http://schemas.microsoft.com/office/drawing/2014/main" id="{A9D07B49-7984-49FC-A4AE-B2325C8FB452}"/>
              </a:ext>
            </a:extLst>
          </p:cNvPr>
          <p:cNvSpPr>
            <a:spLocks noGrp="1"/>
          </p:cNvSpPr>
          <p:nvPr>
            <p:ph type="ftr" sz="quarter" idx="11"/>
          </p:nvPr>
        </p:nvSpPr>
        <p:spPr/>
        <p:txBody>
          <a:bodyPr/>
          <a:lstStyle/>
          <a:p>
            <a:r>
              <a:rPr lang="pt-BR" dirty="0"/>
              <a:t>Robson Tigre </a:t>
            </a:r>
            <a:endParaRPr lang="en-US" dirty="0"/>
          </a:p>
        </p:txBody>
      </p:sp>
      <p:sp>
        <p:nvSpPr>
          <p:cNvPr id="7" name="Slide Number Placeholder 6">
            <a:extLst>
              <a:ext uri="{FF2B5EF4-FFF2-40B4-BE49-F238E27FC236}">
                <a16:creationId xmlns:a16="http://schemas.microsoft.com/office/drawing/2014/main" id="{7A42653C-3082-455A-9B2E-B5FB8BE5F0FA}"/>
              </a:ext>
            </a:extLst>
          </p:cNvPr>
          <p:cNvSpPr>
            <a:spLocks noGrp="1"/>
          </p:cNvSpPr>
          <p:nvPr>
            <p:ph type="sldNum" sz="quarter" idx="12"/>
          </p:nvPr>
        </p:nvSpPr>
        <p:spPr/>
        <p:txBody>
          <a:bodyPr/>
          <a:lstStyle/>
          <a:p>
            <a:fld id="{AF67EEE8-F201-4410-BA13-233EFB93B646}" type="slidenum">
              <a:rPr lang="pt-BR" smtClean="0"/>
              <a:t>76</a:t>
            </a:fld>
            <a:endParaRPr lang="pt-BR"/>
          </a:p>
        </p:txBody>
      </p:sp>
    </p:spTree>
    <p:extLst>
      <p:ext uri="{BB962C8B-B14F-4D97-AF65-F5344CB8AC3E}">
        <p14:creationId xmlns:p14="http://schemas.microsoft.com/office/powerpoint/2010/main" val="196412734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49CDB-85AE-4EFA-A343-EF7310B962F1}"/>
              </a:ext>
            </a:extLst>
          </p:cNvPr>
          <p:cNvSpPr>
            <a:spLocks noGrp="1"/>
          </p:cNvSpPr>
          <p:nvPr>
            <p:ph type="title"/>
          </p:nvPr>
        </p:nvSpPr>
        <p:spPr/>
        <p:txBody>
          <a:bodyPr>
            <a:normAutofit/>
          </a:bodyPr>
          <a:lstStyle/>
          <a:p>
            <a:r>
              <a:rPr lang="pt-BR" sz="4300" b="1" dirty="0"/>
              <a:t>Mas é tão óbvio assim?</a:t>
            </a:r>
          </a:p>
        </p:txBody>
      </p:sp>
      <p:sp>
        <p:nvSpPr>
          <p:cNvPr id="3" name="Content Placeholder 2">
            <a:extLst>
              <a:ext uri="{FF2B5EF4-FFF2-40B4-BE49-F238E27FC236}">
                <a16:creationId xmlns:a16="http://schemas.microsoft.com/office/drawing/2014/main" id="{CBD61DFF-D179-4333-A21E-7A15037A6CD3}"/>
              </a:ext>
            </a:extLst>
          </p:cNvPr>
          <p:cNvSpPr>
            <a:spLocks noGrp="1"/>
          </p:cNvSpPr>
          <p:nvPr>
            <p:ph idx="1"/>
          </p:nvPr>
        </p:nvSpPr>
        <p:spPr/>
        <p:txBody>
          <a:bodyPr/>
          <a:lstStyle/>
          <a:p>
            <a:pPr marL="0" indent="0">
              <a:buNone/>
            </a:pPr>
            <a:r>
              <a:rPr lang="en-US" dirty="0"/>
              <a:t>P.41 de Lambertini (2011), Game Theory in the Social Sciences</a:t>
            </a:r>
            <a:endParaRPr lang="pt-BR" dirty="0"/>
          </a:p>
        </p:txBody>
      </p:sp>
      <p:pic>
        <p:nvPicPr>
          <p:cNvPr id="6" name="Picture 5" descr="A close up of a newspaper&#10;&#10;Description automatically generated">
            <a:extLst>
              <a:ext uri="{FF2B5EF4-FFF2-40B4-BE49-F238E27FC236}">
                <a16:creationId xmlns:a16="http://schemas.microsoft.com/office/drawing/2014/main" id="{00BD1A07-0BE8-4432-A449-AB8FC8228E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8325" y="2428407"/>
            <a:ext cx="8015349" cy="3883493"/>
          </a:xfrm>
          <a:prstGeom prst="rect">
            <a:avLst/>
          </a:prstGeom>
        </p:spPr>
      </p:pic>
      <p:sp>
        <p:nvSpPr>
          <p:cNvPr id="4" name="Footer Placeholder 3">
            <a:extLst>
              <a:ext uri="{FF2B5EF4-FFF2-40B4-BE49-F238E27FC236}">
                <a16:creationId xmlns:a16="http://schemas.microsoft.com/office/drawing/2014/main" id="{859D2A7B-8318-4A43-B7AB-33FA7BA7DC44}"/>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7BB299B1-BF23-4904-B87F-1611A0CFBDEF}"/>
              </a:ext>
            </a:extLst>
          </p:cNvPr>
          <p:cNvSpPr>
            <a:spLocks noGrp="1"/>
          </p:cNvSpPr>
          <p:nvPr>
            <p:ph type="sldNum" sz="quarter" idx="12"/>
          </p:nvPr>
        </p:nvSpPr>
        <p:spPr/>
        <p:txBody>
          <a:bodyPr/>
          <a:lstStyle/>
          <a:p>
            <a:fld id="{AF67EEE8-F201-4410-BA13-233EFB93B646}" type="slidenum">
              <a:rPr lang="pt-BR" smtClean="0"/>
              <a:t>77</a:t>
            </a:fld>
            <a:endParaRPr lang="pt-BR"/>
          </a:p>
        </p:txBody>
      </p:sp>
      <p:cxnSp>
        <p:nvCxnSpPr>
          <p:cNvPr id="8" name="Straight Connector 7">
            <a:extLst>
              <a:ext uri="{FF2B5EF4-FFF2-40B4-BE49-F238E27FC236}">
                <a16:creationId xmlns:a16="http://schemas.microsoft.com/office/drawing/2014/main" id="{4580AA3A-8254-4EC1-8451-C46A9DC91746}"/>
              </a:ext>
            </a:extLst>
          </p:cNvPr>
          <p:cNvCxnSpPr/>
          <p:nvPr/>
        </p:nvCxnSpPr>
        <p:spPr>
          <a:xfrm>
            <a:off x="3836709" y="3429000"/>
            <a:ext cx="626696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3743205-8594-4DB4-89F4-3E78814E2C0F}"/>
              </a:ext>
            </a:extLst>
          </p:cNvPr>
          <p:cNvCxnSpPr>
            <a:cxnSpLocks/>
          </p:cNvCxnSpPr>
          <p:nvPr/>
        </p:nvCxnSpPr>
        <p:spPr>
          <a:xfrm>
            <a:off x="2088325" y="3685094"/>
            <a:ext cx="801534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2610386-BC89-4FD5-A98C-0B200BC1995E}"/>
              </a:ext>
            </a:extLst>
          </p:cNvPr>
          <p:cNvCxnSpPr>
            <a:cxnSpLocks/>
          </p:cNvCxnSpPr>
          <p:nvPr/>
        </p:nvCxnSpPr>
        <p:spPr>
          <a:xfrm>
            <a:off x="2088325" y="3978896"/>
            <a:ext cx="275705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095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AE856244-CE83-46FF-8DAE-EC25972C56BB}"/>
              </a:ext>
            </a:extLst>
          </p:cNvPr>
          <p:cNvSpPr>
            <a:spLocks noGrp="1"/>
          </p:cNvSpPr>
          <p:nvPr>
            <p:ph idx="1"/>
          </p:nvPr>
        </p:nvSpPr>
        <p:spPr/>
        <p:txBody>
          <a:bodyPr/>
          <a:lstStyle/>
          <a:p>
            <a:pPr marL="0" indent="0">
              <a:buNone/>
            </a:pPr>
            <a:r>
              <a:rPr lang="pt-BR" noProof="0" dirty="0"/>
              <a:t>Por aquela definição, qual é o equilíbrio de Nash do jogo abaixo?</a:t>
            </a:r>
          </a:p>
        </p:txBody>
      </p:sp>
      <p:pic>
        <p:nvPicPr>
          <p:cNvPr id="10" name="Picture 9" descr="A screenshot of a cell phone&#10;&#10;Description automatically generated">
            <a:extLst>
              <a:ext uri="{FF2B5EF4-FFF2-40B4-BE49-F238E27FC236}">
                <a16:creationId xmlns:a16="http://schemas.microsoft.com/office/drawing/2014/main" id="{DDB25280-6256-4C00-B499-161B628B1E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4272" y="2600325"/>
            <a:ext cx="7203455" cy="2810844"/>
          </a:xfrm>
          <a:prstGeom prst="rect">
            <a:avLst/>
          </a:prstGeom>
        </p:spPr>
      </p:pic>
      <p:sp>
        <p:nvSpPr>
          <p:cNvPr id="3" name="Rectangle 2">
            <a:extLst>
              <a:ext uri="{FF2B5EF4-FFF2-40B4-BE49-F238E27FC236}">
                <a16:creationId xmlns:a16="http://schemas.microsoft.com/office/drawing/2014/main" id="{D7CCCAA4-09FB-4A93-B30B-7EA8D198BA82}"/>
              </a:ext>
            </a:extLst>
          </p:cNvPr>
          <p:cNvSpPr/>
          <p:nvPr/>
        </p:nvSpPr>
        <p:spPr>
          <a:xfrm>
            <a:off x="6688182" y="3566160"/>
            <a:ext cx="1410789" cy="11495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6" name="Straight Connector 5">
            <a:extLst>
              <a:ext uri="{FF2B5EF4-FFF2-40B4-BE49-F238E27FC236}">
                <a16:creationId xmlns:a16="http://schemas.microsoft.com/office/drawing/2014/main" id="{F48496C1-1E0D-4AE5-B47B-F550B31949EF}"/>
              </a:ext>
            </a:extLst>
          </p:cNvPr>
          <p:cNvCxnSpPr/>
          <p:nvPr/>
        </p:nvCxnSpPr>
        <p:spPr>
          <a:xfrm>
            <a:off x="5734594" y="4532810"/>
            <a:ext cx="300446"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0496FEC-20AD-4DF4-B732-5B01DA25D31E}"/>
              </a:ext>
            </a:extLst>
          </p:cNvPr>
          <p:cNvCxnSpPr/>
          <p:nvPr/>
        </p:nvCxnSpPr>
        <p:spPr>
          <a:xfrm>
            <a:off x="7093130" y="4010001"/>
            <a:ext cx="300446"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4AABD1E0-A6BC-4FC2-9495-050AD519BBA9}"/>
              </a:ext>
            </a:extLst>
          </p:cNvPr>
          <p:cNvSpPr>
            <a:spLocks noGrp="1"/>
          </p:cNvSpPr>
          <p:nvPr>
            <p:ph type="title"/>
          </p:nvPr>
        </p:nvSpPr>
        <p:spPr>
          <a:xfrm>
            <a:off x="838200" y="365125"/>
            <a:ext cx="10515600" cy="1325563"/>
          </a:xfrm>
        </p:spPr>
        <p:txBody>
          <a:bodyPr/>
          <a:lstStyle/>
          <a:p>
            <a:r>
              <a:rPr lang="pt-BR" b="1" noProof="0" dirty="0"/>
              <a:t>Estratégias mistas</a:t>
            </a:r>
            <a:br>
              <a:rPr lang="pt-BR" b="1" noProof="0" dirty="0"/>
            </a:br>
            <a:r>
              <a:rPr lang="pt-BR" sz="2200" b="1" noProof="0" dirty="0"/>
              <a:t>Introdução</a:t>
            </a:r>
          </a:p>
        </p:txBody>
      </p:sp>
      <p:sp>
        <p:nvSpPr>
          <p:cNvPr id="2" name="Footer Placeholder 1">
            <a:extLst>
              <a:ext uri="{FF2B5EF4-FFF2-40B4-BE49-F238E27FC236}">
                <a16:creationId xmlns:a16="http://schemas.microsoft.com/office/drawing/2014/main" id="{9AE1FA81-F7AB-4582-BB08-5FC923D02B41}"/>
              </a:ext>
            </a:extLst>
          </p:cNvPr>
          <p:cNvSpPr>
            <a:spLocks noGrp="1"/>
          </p:cNvSpPr>
          <p:nvPr>
            <p:ph type="ftr" sz="quarter" idx="11"/>
          </p:nvPr>
        </p:nvSpPr>
        <p:spPr/>
        <p:txBody>
          <a:bodyPr/>
          <a:lstStyle/>
          <a:p>
            <a:r>
              <a:rPr lang="pt-BR" dirty="0"/>
              <a:t>Robson Tigre </a:t>
            </a:r>
            <a:endParaRPr lang="en-US" dirty="0"/>
          </a:p>
        </p:txBody>
      </p:sp>
      <p:sp>
        <p:nvSpPr>
          <p:cNvPr id="4" name="Slide Number Placeholder 3">
            <a:extLst>
              <a:ext uri="{FF2B5EF4-FFF2-40B4-BE49-F238E27FC236}">
                <a16:creationId xmlns:a16="http://schemas.microsoft.com/office/drawing/2014/main" id="{65D4D399-7CC2-457F-AA39-57006C5A13EF}"/>
              </a:ext>
            </a:extLst>
          </p:cNvPr>
          <p:cNvSpPr>
            <a:spLocks noGrp="1"/>
          </p:cNvSpPr>
          <p:nvPr>
            <p:ph type="sldNum" sz="quarter" idx="12"/>
          </p:nvPr>
        </p:nvSpPr>
        <p:spPr/>
        <p:txBody>
          <a:bodyPr/>
          <a:lstStyle/>
          <a:p>
            <a:fld id="{AF67EEE8-F201-4410-BA13-233EFB93B646}" type="slidenum">
              <a:rPr lang="pt-BR" smtClean="0"/>
              <a:t>8</a:t>
            </a:fld>
            <a:endParaRPr lang="pt-BR"/>
          </a:p>
        </p:txBody>
      </p:sp>
    </p:spTree>
    <p:extLst>
      <p:ext uri="{BB962C8B-B14F-4D97-AF65-F5344CB8AC3E}">
        <p14:creationId xmlns:p14="http://schemas.microsoft.com/office/powerpoint/2010/main" val="255555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AE856244-CE83-46FF-8DAE-EC25972C56BB}"/>
              </a:ext>
            </a:extLst>
          </p:cNvPr>
          <p:cNvSpPr>
            <a:spLocks noGrp="1"/>
          </p:cNvSpPr>
          <p:nvPr>
            <p:ph idx="1"/>
          </p:nvPr>
        </p:nvSpPr>
        <p:spPr/>
        <p:txBody>
          <a:bodyPr/>
          <a:lstStyle/>
          <a:p>
            <a:pPr marL="0" indent="0">
              <a:buNone/>
            </a:pPr>
            <a:r>
              <a:rPr lang="pt-BR" noProof="0" dirty="0"/>
              <a:t>Por aquela definição, qual é o equilíbrio de Nash do jogo abaixo?</a:t>
            </a:r>
          </a:p>
        </p:txBody>
      </p:sp>
      <p:pic>
        <p:nvPicPr>
          <p:cNvPr id="10" name="Picture 9" descr="A screenshot of a cell phone&#10;&#10;Description automatically generated">
            <a:extLst>
              <a:ext uri="{FF2B5EF4-FFF2-40B4-BE49-F238E27FC236}">
                <a16:creationId xmlns:a16="http://schemas.microsoft.com/office/drawing/2014/main" id="{DDB25280-6256-4C00-B499-161B628B1E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4272" y="2600325"/>
            <a:ext cx="7203455" cy="2810844"/>
          </a:xfrm>
          <a:prstGeom prst="rect">
            <a:avLst/>
          </a:prstGeom>
        </p:spPr>
      </p:pic>
      <p:sp>
        <p:nvSpPr>
          <p:cNvPr id="3" name="Rectangle 2">
            <a:extLst>
              <a:ext uri="{FF2B5EF4-FFF2-40B4-BE49-F238E27FC236}">
                <a16:creationId xmlns:a16="http://schemas.microsoft.com/office/drawing/2014/main" id="{D7CCCAA4-09FB-4A93-B30B-7EA8D198BA82}"/>
              </a:ext>
            </a:extLst>
          </p:cNvPr>
          <p:cNvSpPr/>
          <p:nvPr/>
        </p:nvSpPr>
        <p:spPr>
          <a:xfrm>
            <a:off x="5355772" y="3623173"/>
            <a:ext cx="2743200" cy="491626"/>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6" name="Straight Connector 5">
            <a:extLst>
              <a:ext uri="{FF2B5EF4-FFF2-40B4-BE49-F238E27FC236}">
                <a16:creationId xmlns:a16="http://schemas.microsoft.com/office/drawing/2014/main" id="{F48496C1-1E0D-4AE5-B47B-F550B31949EF}"/>
              </a:ext>
            </a:extLst>
          </p:cNvPr>
          <p:cNvCxnSpPr/>
          <p:nvPr/>
        </p:nvCxnSpPr>
        <p:spPr>
          <a:xfrm>
            <a:off x="5734594" y="4532810"/>
            <a:ext cx="300446"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0496FEC-20AD-4DF4-B732-5B01DA25D31E}"/>
              </a:ext>
            </a:extLst>
          </p:cNvPr>
          <p:cNvCxnSpPr/>
          <p:nvPr/>
        </p:nvCxnSpPr>
        <p:spPr>
          <a:xfrm>
            <a:off x="7093130" y="4010001"/>
            <a:ext cx="300446"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9132CF6-2DF7-467C-B789-2A32763D689E}"/>
              </a:ext>
            </a:extLst>
          </p:cNvPr>
          <p:cNvCxnSpPr/>
          <p:nvPr/>
        </p:nvCxnSpPr>
        <p:spPr>
          <a:xfrm>
            <a:off x="6252754" y="4023358"/>
            <a:ext cx="30044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3B310599-C537-475C-9BDA-38EAFA4C55CD}"/>
              </a:ext>
            </a:extLst>
          </p:cNvPr>
          <p:cNvSpPr>
            <a:spLocks noGrp="1"/>
          </p:cNvSpPr>
          <p:nvPr>
            <p:ph type="title"/>
          </p:nvPr>
        </p:nvSpPr>
        <p:spPr>
          <a:xfrm>
            <a:off x="838200" y="365125"/>
            <a:ext cx="10515600" cy="1325563"/>
          </a:xfrm>
        </p:spPr>
        <p:txBody>
          <a:bodyPr/>
          <a:lstStyle/>
          <a:p>
            <a:r>
              <a:rPr lang="pt-BR" b="1" noProof="0" dirty="0"/>
              <a:t>Estratégias mistas</a:t>
            </a:r>
            <a:br>
              <a:rPr lang="pt-BR" b="1" noProof="0" dirty="0"/>
            </a:br>
            <a:r>
              <a:rPr lang="pt-BR" sz="2200" b="1" noProof="0" dirty="0"/>
              <a:t>Introdução</a:t>
            </a:r>
          </a:p>
        </p:txBody>
      </p:sp>
      <p:sp>
        <p:nvSpPr>
          <p:cNvPr id="2" name="Footer Placeholder 1">
            <a:extLst>
              <a:ext uri="{FF2B5EF4-FFF2-40B4-BE49-F238E27FC236}">
                <a16:creationId xmlns:a16="http://schemas.microsoft.com/office/drawing/2014/main" id="{721788DB-2A1A-4798-88EC-F26774B25622}"/>
              </a:ext>
            </a:extLst>
          </p:cNvPr>
          <p:cNvSpPr>
            <a:spLocks noGrp="1"/>
          </p:cNvSpPr>
          <p:nvPr>
            <p:ph type="ftr" sz="quarter" idx="11"/>
          </p:nvPr>
        </p:nvSpPr>
        <p:spPr/>
        <p:txBody>
          <a:bodyPr/>
          <a:lstStyle/>
          <a:p>
            <a:r>
              <a:rPr lang="pt-BR" dirty="0"/>
              <a:t>Robson Tigre </a:t>
            </a:r>
            <a:endParaRPr lang="en-US" dirty="0"/>
          </a:p>
        </p:txBody>
      </p:sp>
      <p:sp>
        <p:nvSpPr>
          <p:cNvPr id="4" name="Slide Number Placeholder 3">
            <a:extLst>
              <a:ext uri="{FF2B5EF4-FFF2-40B4-BE49-F238E27FC236}">
                <a16:creationId xmlns:a16="http://schemas.microsoft.com/office/drawing/2014/main" id="{E00E4D42-2008-404B-B1B0-3D5331E3B173}"/>
              </a:ext>
            </a:extLst>
          </p:cNvPr>
          <p:cNvSpPr>
            <a:spLocks noGrp="1"/>
          </p:cNvSpPr>
          <p:nvPr>
            <p:ph type="sldNum" sz="quarter" idx="12"/>
          </p:nvPr>
        </p:nvSpPr>
        <p:spPr/>
        <p:txBody>
          <a:bodyPr/>
          <a:lstStyle/>
          <a:p>
            <a:fld id="{AF67EEE8-F201-4410-BA13-233EFB93B646}" type="slidenum">
              <a:rPr lang="pt-BR" smtClean="0"/>
              <a:t>9</a:t>
            </a:fld>
            <a:endParaRPr lang="pt-BR"/>
          </a:p>
        </p:txBody>
      </p:sp>
    </p:spTree>
    <p:extLst>
      <p:ext uri="{BB962C8B-B14F-4D97-AF65-F5344CB8AC3E}">
        <p14:creationId xmlns:p14="http://schemas.microsoft.com/office/powerpoint/2010/main" val="4479216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14249</TotalTime>
  <Words>7612</Words>
  <Application>Microsoft Macintosh PowerPoint</Application>
  <PresentationFormat>Widescreen</PresentationFormat>
  <Paragraphs>674</Paragraphs>
  <Slides>77</Slides>
  <Notes>53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77</vt:i4>
      </vt:variant>
    </vt:vector>
  </HeadingPairs>
  <TitlesOfParts>
    <vt:vector size="83" baseType="lpstr">
      <vt:lpstr>-apple-system</vt:lpstr>
      <vt:lpstr>Arial</vt:lpstr>
      <vt:lpstr>Calibri</vt:lpstr>
      <vt:lpstr>Calibri Light</vt:lpstr>
      <vt:lpstr>Cambria Math</vt:lpstr>
      <vt:lpstr>Office Theme</vt:lpstr>
      <vt:lpstr>Teoria dos Jogos</vt:lpstr>
      <vt:lpstr>PowerPoint Presentation</vt:lpstr>
      <vt:lpstr>Na primeira aula, vimos que... Equilíbrio de Nash em estratégias puras</vt:lpstr>
      <vt:lpstr>Na primeira aula, vimos que... Equilíbrio de Nash em estratégias puras</vt:lpstr>
      <vt:lpstr>Na primeira aula, vimos que... Equilíbrio de Nash em estratégias puras</vt:lpstr>
      <vt:lpstr>Estratégias mistas Introdução</vt:lpstr>
      <vt:lpstr>Estratégias mistas Introdução</vt:lpstr>
      <vt:lpstr>Estratégias mistas Introdução</vt:lpstr>
      <vt:lpstr>Estratégias mistas Introdução</vt:lpstr>
      <vt:lpstr>Estratégias mistas Introdução</vt:lpstr>
      <vt:lpstr>Estratégias mistas Introdução</vt:lpstr>
      <vt:lpstr>Estratégias mistas Introdução</vt:lpstr>
      <vt:lpstr>Estratégias mistas Introdução</vt:lpstr>
      <vt:lpstr>Estratégias mistas Introdução</vt:lpstr>
      <vt:lpstr>Estratégias mistas Introdução</vt:lpstr>
      <vt:lpstr>Estratégias mistas Introdução</vt:lpstr>
      <vt:lpstr>Agora vamos começar a formalizar De modo geral...</vt:lpstr>
      <vt:lpstr>Definição formal de estratégia mista</vt:lpstr>
      <vt:lpstr>Estratégias estritamente dominadas</vt:lpstr>
      <vt:lpstr>Estratégias estritamente dominadas</vt:lpstr>
      <vt:lpstr>Estratégias estritamente dominadas</vt:lpstr>
      <vt:lpstr>Estratégias estritamente dominadas</vt:lpstr>
      <vt:lpstr>Estratégias estritamente dominadas</vt:lpstr>
      <vt:lpstr>PowerPoint Presentation</vt:lpstr>
      <vt:lpstr>Existência do equilíbrio de Nash</vt:lpstr>
      <vt:lpstr>Existência do equilíbrio de Nash</vt:lpstr>
      <vt:lpstr>Matching Pennies</vt:lpstr>
      <vt:lpstr>Matching Pennies</vt:lpstr>
      <vt:lpstr>Matching Pennies</vt:lpstr>
      <vt:lpstr>Matching Pennies</vt:lpstr>
      <vt:lpstr>Matching Pennies</vt:lpstr>
      <vt:lpstr>Matching Pennies</vt:lpstr>
      <vt:lpstr>Matching Pennies</vt:lpstr>
      <vt:lpstr>Matching Pennies</vt:lpstr>
      <vt:lpstr>Matching Pennies</vt:lpstr>
      <vt:lpstr>Matching Pennies</vt:lpstr>
      <vt:lpstr>Generalização do problema</vt:lpstr>
      <vt:lpstr>Generalização do problema</vt:lpstr>
      <vt:lpstr>Generalização do problema</vt:lpstr>
      <vt:lpstr>Generalização do problema</vt:lpstr>
      <vt:lpstr>Generalização do problema</vt:lpstr>
      <vt:lpstr>Generalização do problema</vt:lpstr>
      <vt:lpstr>Generalização do problema</vt:lpstr>
      <vt:lpstr>Generalização do problema</vt:lpstr>
      <vt:lpstr>Equilíbrio de Nash em estratégias mistas</vt:lpstr>
      <vt:lpstr>Equilíbrio de Nash em estratégias mistas</vt:lpstr>
      <vt:lpstr>De volta a Matching Pennies Correspondência de melhor resposta do jogador 2</vt:lpstr>
      <vt:lpstr>De volta a Matching Pennies Correspondência de melhor resposta do jogador 2</vt:lpstr>
      <vt:lpstr>De volta a Matching Pennies Correspondência de melhor resposta do jogador 2</vt:lpstr>
      <vt:lpstr>De volta a Matching Pennies Correspondência de melhor resposta do jogador 2</vt:lpstr>
      <vt:lpstr>De volta a Matching Pennies Combinação das correspondência de melhor resposta dos jogadores 1 e 2</vt:lpstr>
      <vt:lpstr>De volta a Matching Pennies Combinação das correspondência de melhor resposta dos jogadores 1 e 2</vt:lpstr>
      <vt:lpstr>Batalha dos sexos</vt:lpstr>
      <vt:lpstr>Batalha dos sexos</vt:lpstr>
      <vt:lpstr>Batalha dos sexos</vt:lpstr>
      <vt:lpstr>Batalha dos sexos</vt:lpstr>
      <vt:lpstr>Batalha dos sexos</vt:lpstr>
      <vt:lpstr>Batalha dos sexos</vt:lpstr>
      <vt:lpstr>Batalha dos sexos</vt:lpstr>
      <vt:lpstr>Existência do equilíbrio de Nash</vt:lpstr>
      <vt:lpstr>Existência do equilíbrio de Nash</vt:lpstr>
      <vt:lpstr>Existência do equilíbrio de Nash</vt:lpstr>
      <vt:lpstr>Existência do equilíbrio de Nash</vt:lpstr>
      <vt:lpstr>Existência do equilíbrio de Nash</vt:lpstr>
      <vt:lpstr>Existência do equilíbrio de Nash</vt:lpstr>
      <vt:lpstr>Existência do equilíbrio de Nash</vt:lpstr>
      <vt:lpstr>Existência do equilíbrio de Nash</vt:lpstr>
      <vt:lpstr>Existência do equilíbrio de Nash</vt:lpstr>
      <vt:lpstr>Existência do equilíbrio de Nash</vt:lpstr>
      <vt:lpstr>Existência do equilíbrio de Nash</vt:lpstr>
      <vt:lpstr>Existência do equilíbrio de Nash</vt:lpstr>
      <vt:lpstr>PowerPoint Presentation</vt:lpstr>
      <vt:lpstr>Interpretações de estratégias mistas</vt:lpstr>
      <vt:lpstr>Interpretações de estratégias mistas</vt:lpstr>
      <vt:lpstr>Mas é tão óbvio assim?</vt:lpstr>
      <vt:lpstr>Mas é tão óbvio assim?</vt:lpstr>
      <vt:lpstr>Mas é tão óbvio assim?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Pesquisa e Produção Científica em Economia 2 Universidade Católica de Brasília Programa de Pós-graduação de Economia</dc:title>
  <dc:creator>Robson Tigre</dc:creator>
  <cp:lastModifiedBy>Robson Douglas Tigre Santos</cp:lastModifiedBy>
  <cp:revision>545</cp:revision>
  <dcterms:created xsi:type="dcterms:W3CDTF">2020-08-04T19:55:28Z</dcterms:created>
  <dcterms:modified xsi:type="dcterms:W3CDTF">2024-06-18T23:45:23Z</dcterms:modified>
</cp:coreProperties>
</file>