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7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8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9.xml" ContentType="application/inkml+xml"/>
  <Override PartName="/ppt/notesSlides/notesSlide4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45.xml" ContentType="application/vnd.openxmlformats-officedocument.presentationml.notesSlide+xml"/>
  <Override PartName="/ppt/ink/ink14.xml" ContentType="application/inkml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618" r:id="rId3"/>
    <p:sldId id="476" r:id="rId4"/>
    <p:sldId id="540" r:id="rId5"/>
    <p:sldId id="541" r:id="rId6"/>
    <p:sldId id="477" r:id="rId7"/>
    <p:sldId id="620" r:id="rId8"/>
    <p:sldId id="478" r:id="rId9"/>
    <p:sldId id="479" r:id="rId10"/>
    <p:sldId id="480" r:id="rId11"/>
    <p:sldId id="481" r:id="rId12"/>
    <p:sldId id="482" r:id="rId13"/>
    <p:sldId id="483" r:id="rId14"/>
    <p:sldId id="542" r:id="rId15"/>
    <p:sldId id="484" r:id="rId16"/>
    <p:sldId id="543" r:id="rId17"/>
    <p:sldId id="544" r:id="rId18"/>
    <p:sldId id="621" r:id="rId19"/>
    <p:sldId id="485" r:id="rId20"/>
    <p:sldId id="545" r:id="rId21"/>
    <p:sldId id="486" r:id="rId22"/>
    <p:sldId id="487" r:id="rId23"/>
    <p:sldId id="626" r:id="rId24"/>
    <p:sldId id="627" r:id="rId25"/>
    <p:sldId id="622" r:id="rId26"/>
    <p:sldId id="497" r:id="rId27"/>
    <p:sldId id="501" r:id="rId28"/>
    <p:sldId id="503" r:id="rId29"/>
    <p:sldId id="498" r:id="rId30"/>
    <p:sldId id="504" r:id="rId31"/>
    <p:sldId id="499" r:id="rId32"/>
    <p:sldId id="506" r:id="rId33"/>
    <p:sldId id="500" r:id="rId34"/>
    <p:sldId id="507" r:id="rId35"/>
    <p:sldId id="623" r:id="rId36"/>
    <p:sldId id="505" r:id="rId37"/>
    <p:sldId id="509" r:id="rId38"/>
    <p:sldId id="547" r:id="rId39"/>
    <p:sldId id="510" r:id="rId40"/>
    <p:sldId id="511" r:id="rId41"/>
    <p:sldId id="512" r:id="rId42"/>
    <p:sldId id="513" r:id="rId43"/>
    <p:sldId id="624" r:id="rId44"/>
    <p:sldId id="514" r:id="rId45"/>
    <p:sldId id="515" r:id="rId46"/>
    <p:sldId id="548" r:id="rId47"/>
    <p:sldId id="549" r:id="rId48"/>
    <p:sldId id="628" r:id="rId49"/>
    <p:sldId id="517" r:id="rId50"/>
    <p:sldId id="550" r:id="rId51"/>
    <p:sldId id="551" r:id="rId52"/>
    <p:sldId id="518" r:id="rId53"/>
    <p:sldId id="519" r:id="rId54"/>
    <p:sldId id="552" r:id="rId55"/>
    <p:sldId id="520" r:id="rId56"/>
    <p:sldId id="521" r:id="rId57"/>
    <p:sldId id="554" r:id="rId58"/>
    <p:sldId id="553" r:id="rId59"/>
    <p:sldId id="635" r:id="rId60"/>
    <p:sldId id="523" r:id="rId61"/>
    <p:sldId id="625" r:id="rId62"/>
    <p:sldId id="524" r:id="rId63"/>
    <p:sldId id="525" r:id="rId64"/>
    <p:sldId id="526" r:id="rId65"/>
    <p:sldId id="527" r:id="rId66"/>
    <p:sldId id="629" r:id="rId67"/>
    <p:sldId id="528" r:id="rId68"/>
    <p:sldId id="529" r:id="rId69"/>
    <p:sldId id="530" r:id="rId70"/>
    <p:sldId id="532" r:id="rId71"/>
    <p:sldId id="533" r:id="rId72"/>
    <p:sldId id="534" r:id="rId73"/>
    <p:sldId id="535" r:id="rId74"/>
    <p:sldId id="536" r:id="rId75"/>
    <p:sldId id="630" r:id="rId76"/>
    <p:sldId id="537" r:id="rId77"/>
    <p:sldId id="538" r:id="rId78"/>
    <p:sldId id="539" r:id="rId7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253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8CA"/>
    <a:srgbClr val="FFC000"/>
    <a:srgbClr val="0070C0"/>
    <a:srgbClr val="FF0000"/>
    <a:srgbClr val="7C345A"/>
    <a:srgbClr val="F1F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 autoAdjust="0"/>
    <p:restoredTop sz="82515" autoAdjust="0"/>
  </p:normalViewPr>
  <p:slideViewPr>
    <p:cSldViewPr snapToGrid="0">
      <p:cViewPr varScale="1">
        <p:scale>
          <a:sx n="92" d="100"/>
          <a:sy n="92" d="100"/>
        </p:scale>
        <p:origin x="14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1:32:07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3:36:1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0 832,'0'0'737,"-19"0"1104,19 12-865,-18-12-128,18 10-367,0-10-545,0 0-801,0 0-575,0 0-49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3:19:16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35 198 96,'-19'-27'64,"19"-1"-16,0 3-32,0-3-16,0 3 0,0 3 0,0 1-48,-15-1-112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3:27:17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1 368,'0'15'432,"0"1"-240,0 0-47,18-16-65,-18 12-128,0-12-241,0 10-559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3:29:47.7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32,'0'-4'0,"0"4"-16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3:29:47.7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32,'0'-4'0,"0"4"-16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1:32:08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02:27:58.8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 64,'0'18'-16,"-8"-5"-16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2:01:02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1 144,'0'0'64,"0"0"-32,0 0-64,0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2:30:03.3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94 1 160,'0'0'64,"0"0"-16,-30 0-32,4 0 0,8 0 0,-1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2:30:03.6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13 336,'0'0'35,"0"0"5,17-6 155,-15 6-211,-2 0-14,0 0-4,0 0-12,0-5-87,0 4 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03:53:52.1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2:51:04.6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 0 144,'-37'0'48,"11"0"-16,-4 0-16,11 18-64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09:54:32.4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/>
                </a:solidFill>
              </a:rPr>
              <a:t>A parte 2 será jogos de dois estágios com informação completa mas imperfeita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9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P1:</a:t>
            </a:r>
            <a:r>
              <a:rPr lang="pt-BR" dirty="0"/>
              <a:t> vamos descrever o que chamaremos de </a:t>
            </a:r>
            <a:r>
              <a:rPr lang="pt-BR" b="1" dirty="0"/>
              <a:t>“timing” do jogo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50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Jogo na forma extensiva. Por onde começamos a resolver por indução retroativa aqui?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3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P1-P3:</a:t>
            </a:r>
            <a:r>
              <a:rPr lang="pt-BR" dirty="0"/>
              <a:t> descreve o “timing” do jogo. </a:t>
            </a:r>
          </a:p>
          <a:p>
            <a:endParaRPr lang="pt-BR" dirty="0"/>
          </a:p>
          <a:p>
            <a:r>
              <a:rPr lang="pt-BR" b="1" dirty="0" err="1"/>
              <a:t>Perg</a:t>
            </a:r>
            <a:r>
              <a:rPr lang="pt-BR" b="1" dirty="0"/>
              <a:t>.:</a:t>
            </a:r>
            <a:r>
              <a:rPr lang="pt-BR" dirty="0"/>
              <a:t> O que precisamos para resolver esse jogo de dois passos em que a firma 2 responde após observar a escolha da firma 1? </a:t>
            </a:r>
          </a:p>
          <a:p>
            <a:endParaRPr lang="pt-BR" dirty="0"/>
          </a:p>
          <a:p>
            <a:r>
              <a:rPr lang="pt-BR" b="1" dirty="0"/>
              <a:t>Resp.: </a:t>
            </a:r>
            <a:r>
              <a:rPr lang="pt-BR" i="1" dirty="0" err="1"/>
              <a:t>Backwards</a:t>
            </a:r>
            <a:r>
              <a:rPr lang="pt-BR" i="1" dirty="0"/>
              <a:t> </a:t>
            </a:r>
            <a:r>
              <a:rPr lang="pt-BR" i="1" dirty="0" err="1"/>
              <a:t>induction</a:t>
            </a:r>
            <a:r>
              <a:rPr lang="pt-BR" i="1" dirty="0"/>
              <a:t> </a:t>
            </a:r>
            <a:r>
              <a:rPr lang="pt-BR" dirty="0"/>
              <a:t>- encontrar a resposta da firma 2 às possíveis escolhas da firma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45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CPO: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Note que a mesma estrutura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apareceu na análise de jogo simultâneo de Cournot, na aula 2. A diferença é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agora é a verdadeira reação da firma 2 à quantidade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OBSERVADA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da firma 1, enquanto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na análise de Cournot era uma melhor resposta a uma quantidade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hipotética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seria simultaneamente escolhida pela firma 1.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b="1" dirty="0" err="1"/>
                  <a:t>Perg</a:t>
                </a:r>
                <a:r>
                  <a:rPr lang="pt-BR" b="1" dirty="0"/>
                  <a:t>.: </a:t>
                </a:r>
                <a:r>
                  <a:rPr lang="pt-BR" dirty="0"/>
                  <a:t>Qual o próximo passo da nossa resolução por indução retroativa?</a:t>
                </a:r>
              </a:p>
              <a:p>
                <a:endParaRPr lang="pt-BR" dirty="0"/>
              </a:p>
              <a:p>
                <a:r>
                  <a:rPr lang="pt-BR" b="1" dirty="0"/>
                  <a:t>Resp.: </a:t>
                </a:r>
                <a:r>
                  <a:rPr lang="pt-BR" b="0" dirty="0"/>
                  <a:t>Substituir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b="0" dirty="0"/>
                  <a:t> na otimização da firma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Note que a mesma estrutura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𝑅_2 (𝑞_1)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apareceu na análise de jogo simultâneo de Cournot, na aula 2. A diferença é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𝑅_2 (𝑞_1)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agora é a verdadeira reação da firma 2 à quantidade OBSERVADA da firma 1, enquanto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𝑅_2 (𝑞_1)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na análise de Cournot era uma melhor resposta a uma quantidade hipotética que seria simultaneamente escolhida pela firma 1.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93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Eq.:</a:t>
                </a:r>
                <a:r>
                  <a:rPr lang="en-US" b="0" baseline="0" dirty="0"/>
                  <a:t> </a:t>
                </a:r>
                <a:r>
                  <a:rPr lang="en-US" b="0" dirty="0"/>
                  <a:t>Note que </a:t>
                </a:r>
                <a:r>
                  <a:rPr lang="en-US" b="0" dirty="0" err="1"/>
                  <a:t>em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Portanto</a:t>
                </a:r>
                <a:r>
                  <a:rPr lang="en-US" dirty="0"/>
                  <a:t>, </a:t>
                </a:r>
                <a:r>
                  <a:rPr lang="en-US" dirty="0" err="1"/>
                  <a:t>temos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Eq.:</a:t>
                </a:r>
                <a:r>
                  <a:rPr lang="en-US" b="0" baseline="0" dirty="0"/>
                  <a:t> </a:t>
                </a:r>
                <a:r>
                  <a:rPr lang="en-US" b="0" dirty="0"/>
                  <a:t>Note que </a:t>
                </a:r>
                <a:r>
                  <a:rPr lang="en-US" b="0" dirty="0" err="1"/>
                  <a:t>em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𝑞_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en-US" b="0" i="0">
                    <a:latin typeface="Cambria Math" panose="02040503050406030204" pitchFamily="18" charset="0"/>
                  </a:rPr>
                  <a:t> [𝑎−𝑞_1−</a:t>
                </a:r>
                <a:r>
                  <a:rPr lang="pt-BR" b="0" i="0">
                    <a:latin typeface="Cambria Math" panose="02040503050406030204" pitchFamily="18" charset="0"/>
                  </a:rPr>
                  <a:t>𝑅</a:t>
                </a:r>
                <a:r>
                  <a:rPr lang="en-US" b="0" i="0">
                    <a:latin typeface="Cambria Math" panose="02040503050406030204" pitchFamily="18" charset="0"/>
                  </a:rPr>
                  <a:t>_2</a:t>
                </a:r>
                <a:r>
                  <a:rPr lang="pt-BR" b="0" i="0">
                    <a:latin typeface="Cambria Math" panose="02040503050406030204" pitchFamily="18" charset="0"/>
                  </a:rPr>
                  <a:t> (𝑞_1 )</a:t>
                </a:r>
                <a:r>
                  <a:rPr lang="en-US" b="0" i="0">
                    <a:latin typeface="Cambria Math" panose="02040503050406030204" pitchFamily="18" charset="0"/>
                  </a:rPr>
                  <a:t>−𝑐]</a:t>
                </a:r>
                <a:r>
                  <a:rPr lang="en-US" dirty="0"/>
                  <a:t>, </a:t>
                </a:r>
                <a:r>
                  <a:rPr lang="pt-BR" b="0" i="0">
                    <a:latin typeface="Cambria Math" panose="02040503050406030204" pitchFamily="18" charset="0"/>
                  </a:rPr>
                  <a:t>𝑅_2 (𝑞_1 )=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pt-BR" b="0" i="0">
                    <a:latin typeface="Cambria Math" panose="02040503050406030204" pitchFamily="18" charset="0"/>
                  </a:rPr>
                  <a:t>a−q_1−c</a:t>
                </a:r>
                <a:r>
                  <a:rPr lang="en-US" b="0" i="0">
                    <a:latin typeface="Cambria Math" panose="02040503050406030204" pitchFamily="18" charset="0"/>
                  </a:rPr>
                  <a:t>)/2</a:t>
                </a:r>
                <a:r>
                  <a:rPr lang="en-US" dirty="0"/>
                  <a:t>. </a:t>
                </a:r>
                <a:r>
                  <a:rPr lang="en-US" dirty="0" err="1"/>
                  <a:t>Portanto</a:t>
                </a:r>
                <a:r>
                  <a:rPr lang="en-US" dirty="0"/>
                  <a:t>, </a:t>
                </a:r>
                <a:r>
                  <a:rPr lang="en-US" dirty="0" err="1"/>
                  <a:t>temos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𝑞_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en-US" b="0" i="0">
                    <a:latin typeface="Cambria Math" panose="02040503050406030204" pitchFamily="18" charset="0"/>
                  </a:rPr>
                  <a:t> [𝑎−𝑞_1−</a:t>
                </a:r>
                <a:r>
                  <a:rPr lang="pt-BR" b="0" i="0"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pt-BR" b="0" i="0">
                    <a:latin typeface="Cambria Math" panose="02040503050406030204" pitchFamily="18" charset="0"/>
                  </a:rPr>
                  <a:t>a−q_1−c</a:t>
                </a:r>
                <a:r>
                  <a:rPr lang="en-US" b="0" i="0">
                    <a:latin typeface="Cambria Math" panose="02040503050406030204" pitchFamily="18" charset="0"/>
                  </a:rPr>
                  <a:t>)/2</a:t>
                </a:r>
                <a:r>
                  <a:rPr lang="pt-BR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>
                    <a:latin typeface="Cambria Math" panose="02040503050406030204" pitchFamily="18" charset="0"/>
                  </a:rPr>
                  <a:t>−𝑐]</a:t>
                </a:r>
                <a:r>
                  <a:rPr lang="pt-BR" b="0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〖 𝑞〗_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pt-BR" b="0" i="0">
                    <a:latin typeface="Cambria Math" panose="02040503050406030204" pitchFamily="18" charset="0"/>
                  </a:rPr>
                  <a:t>(𝑎−𝑞_1−𝑐)</a:t>
                </a:r>
                <a:r>
                  <a:rPr lang="en-US" b="0" i="0">
                    <a:latin typeface="Cambria Math" panose="02040503050406030204" pitchFamily="18" charset="0"/>
                  </a:rPr>
                  <a:t>)/2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0,75&gt;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=0,66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6→</m:t>
                    </m:r>
                  </m:oMath>
                </a14:m>
                <a:r>
                  <a:rPr lang="pt-BR" dirty="0"/>
                  <a:t> a quantidade agregada de </a:t>
                </a:r>
                <a:r>
                  <a:rPr lang="pt-BR" dirty="0" err="1"/>
                  <a:t>Stackelberg</a:t>
                </a:r>
                <a:r>
                  <a:rPr lang="pt-BR" baseline="0" dirty="0"/>
                  <a:t> é maior do que a quantidade agregada de </a:t>
                </a:r>
                <a:r>
                  <a:rPr lang="pt-BR" baseline="0" dirty="0" err="1"/>
                  <a:t>Cournot</a:t>
                </a:r>
                <a:r>
                  <a:rPr lang="pt-BR" baseline="0" dirty="0"/>
                  <a:t>. E uma quantidade agregada maior leva a um preço de mercado mais baixo.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0" dirty="0"/>
                  <a:t>P2. </a:t>
                </a:r>
                <a:r>
                  <a:rPr lang="pt-BR" b="0" i="0" dirty="0">
                    <a:latin typeface="Cambria Math" panose="02040503050406030204" pitchFamily="18" charset="0"/>
                  </a:rPr>
                  <a:t>3/4</a:t>
                </a:r>
                <a:r>
                  <a:rPr lang="pt-BR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0,75&gt;</a:t>
                </a:r>
                <a:r>
                  <a:rPr lang="pt-BR" i="0" dirty="0">
                    <a:latin typeface="Cambria Math" panose="02040503050406030204" pitchFamily="18" charset="0"/>
                  </a:rPr>
                  <a:t>2/3=0,666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41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Times-Roman"/>
              </a:rPr>
              <a:t>Rubinstein,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A.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-Roman"/>
              </a:rPr>
              <a:t>1982. "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imes-Roman"/>
              </a:rPr>
              <a:t>Perfect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imes-Roman"/>
              </a:rPr>
              <a:t>Equilibrium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-Roman"/>
              </a:rPr>
              <a:t> in 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imes-Roman"/>
              </a:rPr>
              <a:t>Bargaining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-Roman"/>
              </a:rPr>
              <a:t> Model.“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Times-Italic"/>
              </a:rPr>
              <a:t>Econometrica 50:97-109.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07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P4: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b="0" dirty="0"/>
                  <a:t> é dito “fator de desconto”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P4: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𝛿</a:t>
                </a:r>
                <a:r>
                  <a:rPr lang="pt-BR" b="0" dirty="0"/>
                  <a:t> é dito “fator de desconto”</a:t>
                </a:r>
                <a:endParaRPr lang="en-US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33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P3: </a:t>
            </a:r>
            <a:r>
              <a:rPr lang="pt-BR" dirty="0"/>
              <a:t>Conceito de valor futuro de um </a:t>
            </a:r>
            <a:r>
              <a:rPr lang="pt-BR" dirty="0" err="1"/>
              <a:t>payoff</a:t>
            </a:r>
            <a:r>
              <a:rPr lang="pt-BR" dirty="0"/>
              <a:t> recebido hoje</a:t>
            </a:r>
          </a:p>
          <a:p>
            <a:endParaRPr lang="pt-BR" dirty="0"/>
          </a:p>
          <a:p>
            <a:r>
              <a:rPr lang="pt-BR" b="1" dirty="0"/>
              <a:t>P4: </a:t>
            </a:r>
            <a:r>
              <a:rPr lang="pt-BR" dirty="0"/>
              <a:t>Conceito de valor presente de um </a:t>
            </a:r>
            <a:r>
              <a:rPr lang="pt-BR" dirty="0" err="1"/>
              <a:t>payoff</a:t>
            </a:r>
            <a:r>
              <a:rPr lang="pt-BR" dirty="0"/>
              <a:t> recebido no futuro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49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(1a): </a:t>
            </a:r>
            <a:r>
              <a:rPr lang="pt-BR" b="0" dirty="0"/>
              <a:t>Por exemplo, se o jogador 1 propuser ficar com 0,8 dólar, restará para o jogador 2 aceitar ou rejeitar 0,2 dólar.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 </a:t>
            </a:r>
            <a:r>
              <a:rPr lang="pt-BR" b="1" dirty="0"/>
              <a:t>Informação completa </a:t>
            </a:r>
            <a:r>
              <a:rPr lang="pt-BR" b="0" dirty="0"/>
              <a:t>refere-se a todos os jogadores conhecerem suas próprias estruturas de </a:t>
            </a:r>
            <a:r>
              <a:rPr lang="pt-BR" b="0" dirty="0" err="1"/>
              <a:t>payoff</a:t>
            </a:r>
            <a:r>
              <a:rPr lang="pt-BR" b="0" dirty="0"/>
              <a:t> e também as dos demais jogadores. </a:t>
            </a:r>
          </a:p>
          <a:p>
            <a:endParaRPr lang="pt-BR" b="1" dirty="0"/>
          </a:p>
          <a:p>
            <a:r>
              <a:rPr lang="pt-BR" b="1" dirty="0"/>
              <a:t>P2:</a:t>
            </a:r>
            <a:r>
              <a:rPr lang="pt-BR" dirty="0"/>
              <a:t> </a:t>
            </a:r>
            <a:r>
              <a:rPr lang="pt-BR" b="1" dirty="0"/>
              <a:t>Informação perfeita </a:t>
            </a:r>
            <a:r>
              <a:rPr lang="pt-BR" b="0" dirty="0"/>
              <a:t>refere-se a cada jogador saber o histórico completo do jogo, que o levou até ali, no momento em que ele é chamado para jogar. </a:t>
            </a:r>
            <a:r>
              <a:rPr lang="pt-BR" dirty="0"/>
              <a:t>Exemplo de jogos de </a:t>
            </a:r>
            <a:r>
              <a:rPr lang="pt-BR" b="1" dirty="0"/>
              <a:t>informação perfeita</a:t>
            </a:r>
            <a:r>
              <a:rPr lang="pt-BR" dirty="0"/>
              <a:t>: xadrez e damas, as peças estão ali o tempo todo. Exemplo de jogos de </a:t>
            </a:r>
            <a:r>
              <a:rPr lang="pt-BR" b="1" dirty="0"/>
              <a:t>informação imperfeita</a:t>
            </a:r>
            <a:r>
              <a:rPr lang="pt-BR" dirty="0"/>
              <a:t>: pôquer e bridge, em que as cartas ficam escondidas.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P3:</a:t>
            </a:r>
            <a:r>
              <a:rPr lang="pt-BR" dirty="0"/>
              <a:t> Vamos pensar em termos do que o jogador 2 realmente faria </a:t>
            </a:r>
            <a:r>
              <a:rPr lang="pt-BR" i="1" dirty="0"/>
              <a:t>se fosse dado a oportunidade de executar a ameaça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1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Conc.:</a:t>
            </a:r>
            <a:r>
              <a:rPr lang="pt-BR" dirty="0"/>
              <a:t> </a:t>
            </a:r>
            <a:r>
              <a:rPr lang="pt-BR" noProof="0" dirty="0"/>
              <a:t>Definido </a:t>
            </a:r>
            <a:r>
              <a:rPr lang="pt-BR" noProof="0" dirty="0" err="1"/>
              <a:t>definido</a:t>
            </a:r>
            <a:r>
              <a:rPr lang="pt-BR" noProof="0" dirty="0"/>
              <a:t> </a:t>
            </a:r>
            <a:r>
              <a:rPr lang="pt-BR" noProof="0" dirty="0" err="1"/>
              <a:t>exogenamente</a:t>
            </a:r>
            <a:r>
              <a:rPr lang="pt-BR" noProof="0" dirty="0"/>
              <a:t> significa que a escolha não cabe a nenhum dos dois jogadores. A “natureza” é que decide.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09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</a:t>
                </a:r>
                <a:r>
                  <a:rPr lang="pt-BR" dirty="0"/>
                  <a:t> ou seja, para que o jogador 1 aceite a oferta do jogador 2, o jogador 2 tem que oferecer 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que </a:t>
                </a:r>
                <a:r>
                  <a:rPr lang="en-US" dirty="0" err="1"/>
                  <a:t>seja</a:t>
                </a:r>
                <a:r>
                  <a:rPr lang="en-US" dirty="0"/>
                  <a:t> </a:t>
                </a:r>
                <a:r>
                  <a:rPr lang="en-US" dirty="0" err="1"/>
                  <a:t>pelo</a:t>
                </a:r>
                <a:r>
                  <a:rPr lang="en-US" dirty="0"/>
                  <a:t> </a:t>
                </a:r>
                <a:r>
                  <a:rPr lang="en-US" dirty="0" err="1"/>
                  <a:t>menos</a:t>
                </a:r>
                <a:r>
                  <a:rPr lang="en-US" dirty="0"/>
                  <a:t> t</a:t>
                </a:r>
                <a:r>
                  <a:rPr lang="pt-BR" dirty="0" err="1"/>
                  <a:t>ão</a:t>
                </a:r>
                <a:r>
                  <a:rPr lang="pt-BR" baseline="0" dirty="0"/>
                  <a:t> bom quanto o valor presente de </a:t>
                </a:r>
                <a14:m>
                  <m:oMath xmlns:m="http://schemas.openxmlformats.org/officeDocument/2006/math">
                    <m:r>
                      <a:rPr lang="pt-BR" b="0" i="1" baseline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</a:t>
                </a:r>
                <a:r>
                  <a:rPr lang="pt-BR" dirty="0"/>
                  <a:t> ou seja, para que o jogador 1 aceite a oferta do jogador 2, o jogador 2 tem que oferecer um </a:t>
                </a:r>
                <a:r>
                  <a:rPr lang="en-US" b="0" i="0">
                    <a:latin typeface="Cambria Math" panose="02040503050406030204" pitchFamily="18" charset="0"/>
                  </a:rPr>
                  <a:t>𝑠_2^∗</a:t>
                </a:r>
                <a:r>
                  <a:rPr lang="en-US" dirty="0"/>
                  <a:t> que </a:t>
                </a:r>
                <a:r>
                  <a:rPr lang="en-US" dirty="0" err="1"/>
                  <a:t>seja</a:t>
                </a:r>
                <a:r>
                  <a:rPr lang="en-US" dirty="0"/>
                  <a:t> </a:t>
                </a:r>
                <a:r>
                  <a:rPr lang="en-US" dirty="0" err="1"/>
                  <a:t>pelo</a:t>
                </a:r>
                <a:r>
                  <a:rPr lang="en-US" dirty="0"/>
                  <a:t> </a:t>
                </a:r>
                <a:r>
                  <a:rPr lang="en-US" dirty="0" err="1"/>
                  <a:t>menos</a:t>
                </a:r>
                <a:r>
                  <a:rPr lang="en-US" dirty="0"/>
                  <a:t> t</a:t>
                </a:r>
                <a:r>
                  <a:rPr lang="pt-BR" dirty="0" err="1"/>
                  <a:t>ão</a:t>
                </a:r>
                <a:r>
                  <a:rPr lang="pt-BR" baseline="0" dirty="0"/>
                  <a:t> bom quanto o valor presente de 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𝑠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5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Conc. P1: </a:t>
                </a:r>
                <a:r>
                  <a:rPr lang="pt-BR" b="0" dirty="0"/>
                  <a:t>estamos comparando receber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b="0" dirty="0"/>
                  <a:t> esse período contra receber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b="0" dirty="0"/>
                  <a:t> no próximo período. Não é uma comparação justa, já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b="0" dirty="0"/>
                  <a:t> será recebido apenas no próximo período. Precisamos trazer</a:t>
                </a:r>
                <a:r>
                  <a:rPr lang="pt-BR" b="0" baseline="0" dirty="0"/>
                  <a:t> para o valor presente. </a:t>
                </a:r>
              </a:p>
              <a:p>
                <a:endParaRPr lang="pt-BR" b="0" baseline="0" dirty="0"/>
              </a:p>
              <a:p>
                <a:r>
                  <a:rPr lang="pt-BR" b="0" baseline="0" dirty="0"/>
                  <a:t>Temos que comparar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contra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</a:t>
                </a:r>
                <a:endParaRPr lang="pt-BR" b="0" dirty="0"/>
              </a:p>
              <a:p>
                <a:endParaRPr lang="pt-BR" b="1" dirty="0"/>
              </a:p>
              <a:p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lit/>
                      </m:rP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&lt;1−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, já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P2. </a:t>
                </a:r>
                <a:r>
                  <a:rPr lang="pt-BR" b="0" i="0">
                    <a:latin typeface="Cambria Math" panose="02040503050406030204" pitchFamily="18" charset="0"/>
                  </a:rPr>
                  <a:t>𝛿\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0" i="0">
                    <a:latin typeface="Cambria Math" panose="02040503050406030204" pitchFamily="18" charset="0"/>
                  </a:rPr>
                  <a:t>1−𝑠</a:t>
                </a:r>
                <a:r>
                  <a:rPr lang="pt-BR" i="0">
                    <a:latin typeface="Cambria Math" panose="02040503050406030204" pitchFamily="18" charset="0"/>
                  </a:rPr>
                  <a:t>)</a:t>
                </a:r>
                <a:r>
                  <a:rPr lang="pt-BR" b="0" i="0">
                    <a:latin typeface="Cambria Math" panose="02040503050406030204" pitchFamily="18" charset="0"/>
                  </a:rPr>
                  <a:t>=𝛿−𝛿𝑠&gt;</a:t>
                </a:r>
                <a:r>
                  <a:rPr lang="pt-BR" i="0">
                    <a:latin typeface="Cambria Math" panose="02040503050406030204" pitchFamily="18" charset="0"/>
                  </a:rPr>
                  <a:t>1−𝛿𝑠</a:t>
                </a:r>
                <a:r>
                  <a:rPr lang="pt-BR" dirty="0"/>
                  <a:t>, já que </a:t>
                </a:r>
                <a:r>
                  <a:rPr lang="en-US" b="0" i="0">
                    <a:latin typeface="Cambria Math" panose="02040503050406030204" pitchFamily="18" charset="0"/>
                  </a:rPr>
                  <a:t>𝛿&lt;1</a:t>
                </a:r>
                <a:r>
                  <a:rPr lang="pt-BR" dirty="0"/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75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 </a:t>
                </a:r>
                <a:r>
                  <a:rPr lang="pt-BR" dirty="0"/>
                  <a:t>o jogador 1 sabe que se ele deixar o jogo correr até o segundo período, ele vai receber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Baseado </a:t>
                </a:r>
                <a:r>
                  <a:rPr lang="en-US" dirty="0" err="1"/>
                  <a:t>nisso</a:t>
                </a:r>
                <a:r>
                  <a:rPr lang="en-US" dirty="0"/>
                  <a:t> </a:t>
                </a:r>
                <a:r>
                  <a:rPr lang="en-US" dirty="0" err="1"/>
                  <a:t>ele</a:t>
                </a:r>
                <a:r>
                  <a:rPr lang="en-US" dirty="0"/>
                  <a:t> </a:t>
                </a:r>
                <a:r>
                  <a:rPr lang="en-US" dirty="0" err="1"/>
                  <a:t>vai</a:t>
                </a:r>
                <a:r>
                  <a:rPr lang="en-US" dirty="0"/>
                  <a:t> resolver o </a:t>
                </a:r>
                <a:r>
                  <a:rPr lang="en-US" dirty="0" err="1"/>
                  <a:t>problema</a:t>
                </a:r>
                <a:r>
                  <a:rPr lang="en-US" dirty="0"/>
                  <a:t> dele</a:t>
                </a:r>
                <a:r>
                  <a:rPr lang="en-US" baseline="0" dirty="0"/>
                  <a:t> no </a:t>
                </a:r>
                <a:r>
                  <a:rPr lang="en-US" baseline="0" dirty="0" err="1"/>
                  <a:t>primeiro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est</a:t>
                </a:r>
                <a:r>
                  <a:rPr lang="pt-BR" baseline="0" dirty="0"/>
                  <a:t>ágio.</a:t>
                </a:r>
              </a:p>
              <a:p>
                <a:endParaRPr lang="pt-BR" baseline="0" dirty="0"/>
              </a:p>
              <a:p>
                <a:r>
                  <a:rPr lang="pt-BR" b="1" baseline="0" dirty="0"/>
                  <a:t>P3:</a:t>
                </a:r>
                <a:r>
                  <a:rPr lang="pt-BR" baseline="0" dirty="0"/>
                  <a:t> portanto, a pergunta do jogador 1 é “o jogador 2 tem a ganhar </a:t>
                </a:r>
                <a14:m>
                  <m:oMath xmlns:m="http://schemas.openxmlformats.org/officeDocument/2006/math"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aseline="0" dirty="0"/>
                  <a:t> no segundo estágio. O que é que eu preciso ofertar para ele agora para que ele aceite agora ao invés de o jogo correr para o segundo estágio e ele ganhar </a:t>
                </a:r>
                <a14:m>
                  <m:oMath xmlns:m="http://schemas.openxmlformats.org/officeDocument/2006/math"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Intro: </a:t>
                </a:r>
                <a:r>
                  <a:rPr lang="pt-BR" dirty="0"/>
                  <a:t>o jogador 1 sabe que se ele deixar o jogo correr até o segundo período, ele vai receber </a:t>
                </a:r>
                <a:r>
                  <a:rPr lang="en-US" b="0" i="0">
                    <a:latin typeface="Cambria Math" panose="02040503050406030204" pitchFamily="18" charset="0"/>
                  </a:rPr>
                  <a:t>𝛿𝑠</a:t>
                </a:r>
                <a:r>
                  <a:rPr lang="en-US" dirty="0"/>
                  <a:t>. Baseado </a:t>
                </a:r>
                <a:r>
                  <a:rPr lang="en-US" dirty="0" err="1"/>
                  <a:t>nisso</a:t>
                </a:r>
                <a:r>
                  <a:rPr lang="en-US" dirty="0"/>
                  <a:t> </a:t>
                </a:r>
                <a:r>
                  <a:rPr lang="en-US" dirty="0" err="1"/>
                  <a:t>ele</a:t>
                </a:r>
                <a:r>
                  <a:rPr lang="en-US" dirty="0"/>
                  <a:t> </a:t>
                </a:r>
                <a:r>
                  <a:rPr lang="en-US" dirty="0" err="1"/>
                  <a:t>vai</a:t>
                </a:r>
                <a:r>
                  <a:rPr lang="en-US" dirty="0"/>
                  <a:t> resolver o </a:t>
                </a:r>
                <a:r>
                  <a:rPr lang="en-US" dirty="0" err="1"/>
                  <a:t>problema</a:t>
                </a:r>
                <a:r>
                  <a:rPr lang="en-US" dirty="0"/>
                  <a:t> dele</a:t>
                </a:r>
                <a:r>
                  <a:rPr lang="en-US" baseline="0" dirty="0"/>
                  <a:t> no </a:t>
                </a:r>
                <a:r>
                  <a:rPr lang="en-US" baseline="0" dirty="0" err="1"/>
                  <a:t>primeiro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est</a:t>
                </a:r>
                <a:r>
                  <a:rPr lang="pt-BR" baseline="0" dirty="0"/>
                  <a:t>ágio.</a:t>
                </a:r>
              </a:p>
              <a:p>
                <a:endParaRPr lang="pt-BR" baseline="0" dirty="0"/>
              </a:p>
              <a:p>
                <a:r>
                  <a:rPr lang="pt-BR" b="1" baseline="0" dirty="0"/>
                  <a:t>P3:</a:t>
                </a:r>
                <a:r>
                  <a:rPr lang="pt-BR" baseline="0" dirty="0"/>
                  <a:t> portanto, a pergunta do jogador 1 é “o jogador 2 tem a ganhar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1−𝑠_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2</a:t>
                </a:r>
                <a:r>
                  <a:rPr lang="pt-BR" baseline="0" dirty="0"/>
                  <a:t> no segundo estágio. O que é que eu preciso ofertar para ele agora para que ele aceite agora ao invés de o jogo correr para o segundo estágio e ele ganhar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1−𝑠_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?”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9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</a:t>
                </a:r>
                <a:r>
                  <a:rPr lang="pt-BR" dirty="0"/>
                  <a:t> lembre-se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pt-BR" dirty="0"/>
                      <m:t>.</m:t>
                    </m:r>
                  </m:oMath>
                </a14:m>
                <a:r>
                  <a:rPr lang="pt-BR" dirty="0"/>
                  <a:t> Para estabelecer</a:t>
                </a:r>
                <a:r>
                  <a:rPr lang="pt-BR" baseline="0" dirty="0"/>
                  <a:t> que esse resultado é maior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, basta notar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implicaria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, o que é impossível, já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P2. lembre-se que </a:t>
                </a:r>
                <a:r>
                  <a:rPr lang="pt-BR" b="0" i="0">
                    <a:latin typeface="Cambria Math" panose="02040503050406030204" pitchFamily="18" charset="0"/>
                  </a:rPr>
                  <a:t>𝑠_2^∗=𝛿𝑠</a:t>
                </a:r>
                <a:r>
                  <a:rPr lang="pt-BR" dirty="0"/>
                  <a:t>, portanto,</a:t>
                </a:r>
                <a:r>
                  <a:rPr lang="pt-BR" baseline="0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𝛿</a:t>
                </a:r>
                <a:r>
                  <a:rPr lang="en-US" b="0" i="0">
                    <a:latin typeface="Cambria Math" panose="02040503050406030204" pitchFamily="18" charset="0"/>
                  </a:rPr>
                  <a:t>𝑠_2^∗=𝛿^2 𝑠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P2. </a:t>
                </a:r>
                <a:r>
                  <a:rPr lang="en-US" b="0" i="0">
                    <a:latin typeface="Cambria Math" panose="02040503050406030204" pitchFamily="18" charset="0"/>
                  </a:rPr>
                  <a:t>1−𝛿(1−𝑠_2^∗ )</a:t>
                </a:r>
                <a:r>
                  <a:rPr lang="pt-BR" b="0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1−𝛿</a:t>
                </a:r>
                <a:r>
                  <a:rPr lang="pt-BR" b="0" i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𝛿</a:t>
                </a:r>
                <a:r>
                  <a:rPr lang="en-US" b="0" i="0">
                    <a:latin typeface="Cambria Math" panose="02040503050406030204" pitchFamily="18" charset="0"/>
                  </a:rPr>
                  <a:t>𝑠_2^∗</a:t>
                </a:r>
                <a:r>
                  <a:rPr lang="pt-BR" b="0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〖1−𝛿</a:t>
                </a:r>
                <a:r>
                  <a:rPr lang="pt-BR" b="0" i="0">
                    <a:latin typeface="Cambria Math" panose="02040503050406030204" pitchFamily="18" charset="0"/>
                  </a:rPr>
                  <a:t>+</a:t>
                </a:r>
                <a:r>
                  <a:rPr lang="en-US" b="0" i="0">
                    <a:latin typeface="Cambria Math" panose="02040503050406030204" pitchFamily="18" charset="0"/>
                  </a:rPr>
                  <a:t>𝛿〗^2 𝑠</a:t>
                </a:r>
                <a:r>
                  <a:rPr lang="pt-BR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i="0" dirty="0">
                    <a:latin typeface="Cambria Math" panose="02040503050406030204" pitchFamily="18" charset="0"/>
                  </a:rPr>
                  <a:t>.</a:t>
                </a:r>
                <a:r>
                  <a:rPr lang="pt-BR" i="0" dirty="0"/>
                  <a:t>"</a:t>
                </a:r>
                <a:r>
                  <a:rPr lang="pt-BR" dirty="0"/>
                  <a:t> Para estabelecer</a:t>
                </a:r>
                <a:r>
                  <a:rPr lang="pt-BR" baseline="0" dirty="0"/>
                  <a:t> que esse resultado é maior que </a:t>
                </a:r>
                <a:r>
                  <a:rPr lang="en-US" b="0" i="0">
                    <a:latin typeface="Cambria Math" panose="02040503050406030204" pitchFamily="18" charset="0"/>
                  </a:rPr>
                  <a:t>𝛿^2 𝑠</a:t>
                </a:r>
                <a:r>
                  <a:rPr lang="pt-BR" dirty="0"/>
                  <a:t>, basta notar que </a:t>
                </a:r>
                <a:r>
                  <a:rPr lang="en-US" b="0" i="0">
                    <a:latin typeface="Cambria Math" panose="02040503050406030204" pitchFamily="18" charset="0"/>
                  </a:rPr>
                  <a:t>𝛿^2 𝑠</a:t>
                </a:r>
                <a:r>
                  <a:rPr lang="pt-BR" b="0" i="0">
                    <a:latin typeface="Cambria Math" panose="02040503050406030204" pitchFamily="18" charset="0"/>
                  </a:rPr>
                  <a:t>≥</a:t>
                </a:r>
                <a:r>
                  <a:rPr lang="en-US" b="0" i="0">
                    <a:latin typeface="Cambria Math" panose="02040503050406030204" pitchFamily="18" charset="0"/>
                  </a:rPr>
                  <a:t>〖1−𝛿</a:t>
                </a:r>
                <a:r>
                  <a:rPr lang="pt-BR" b="0" i="0">
                    <a:latin typeface="Cambria Math" panose="02040503050406030204" pitchFamily="18" charset="0"/>
                  </a:rPr>
                  <a:t>+</a:t>
                </a:r>
                <a:r>
                  <a:rPr lang="en-US" b="0" i="0">
                    <a:latin typeface="Cambria Math" panose="02040503050406030204" pitchFamily="18" charset="0"/>
                  </a:rPr>
                  <a:t>𝛿〗^2 𝑠</a:t>
                </a:r>
                <a:r>
                  <a:rPr lang="pt-BR" dirty="0"/>
                  <a:t> implicaria </a:t>
                </a:r>
                <a:r>
                  <a:rPr lang="en-US" b="0" i="0">
                    <a:latin typeface="Cambria Math" panose="02040503050406030204" pitchFamily="18" charset="0"/>
                  </a:rPr>
                  <a:t>𝛿</a:t>
                </a:r>
                <a:r>
                  <a:rPr lang="pt-BR" b="0" i="0">
                    <a:latin typeface="Cambria Math" panose="02040503050406030204" pitchFamily="18" charset="0"/>
                  </a:rPr>
                  <a:t>≥1</a:t>
                </a:r>
                <a:r>
                  <a:rPr lang="pt-BR" dirty="0"/>
                  <a:t>, o que é impossível, já que </a:t>
                </a:r>
                <a:r>
                  <a:rPr lang="en-US" b="0" i="0">
                    <a:latin typeface="Cambria Math" panose="02040503050406030204" pitchFamily="18" charset="0"/>
                  </a:rPr>
                  <a:t>0&lt;𝛿&lt;1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19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P3:</a:t>
            </a:r>
            <a:r>
              <a:rPr lang="pt-BR" dirty="0"/>
              <a:t> A imperfeição vai vir justamente através da simultaneidade. A simultaneidade é equivalente a um jogo sequencial em que um move primeiro e o outro move em seguida sem saber a escolha do primeiro. O histórico que conhecem não inclui a jogada do oponente que é feita simultaneamente.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57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38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 </a:t>
            </a:r>
            <a:r>
              <a:rPr lang="pt-BR" b="0" dirty="0"/>
              <a:t>Por exemplo, no jogo Corrida aos Bancos, os jogadores 3 e 4 são os mesmos que os jogadores 1 e 2. Já no jogo de </a:t>
            </a:r>
            <a:r>
              <a:rPr lang="pt-BR" sz="1200" dirty="0">
                <a:solidFill>
                  <a:schemeClr val="bg1"/>
                </a:solidFill>
              </a:rPr>
              <a:t>Tarifas e concorrência internacional imperfeita</a:t>
            </a:r>
            <a:r>
              <a:rPr lang="pt-BR" b="0" dirty="0"/>
              <a:t>, são jogadores diferentes.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13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Não vai mais funcionar resolver EXATAMENTE por indução retroativa porque em indução retroativa eu observava o que todos os outros jogadores tinham escolhido na hora em que eu iria fazer minha escolha. Agora eu observo o que foi escolhido em estágios anteriores, mas dentro do mesmo estágio ainda tem um outro jogador que vai jogar comigo de forma simultânea. Não é EXATAMENTE indução retroativa, mas é ESTILO indução retroativa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70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P2:</a:t>
            </a:r>
            <a:r>
              <a:rPr lang="pt-BR" dirty="0"/>
              <a:t> equilíbrio perfeito em subjogo é um </a:t>
            </a:r>
            <a:r>
              <a:rPr lang="pt-BR" b="1" dirty="0"/>
              <a:t>refinamento de equilíbrio de Nash </a:t>
            </a:r>
            <a:r>
              <a:rPr lang="pt-BR" dirty="0"/>
              <a:t>utilizado em jogos dinâmicos. O perfil de estratégias que é E.N.P.S. representa um E.N. em cada subjogo do jogo original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definição de subjogo ficará clara quando tratarmos de forma extensiva, nas próximas aulas.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Informalmente um subjogo é uma parte do jogo que resta para ser jogada a partir de qualquer ponto em que a história completa do jogo até aquele momento é conhecida pelos jogadores</a:t>
            </a:r>
            <a:endParaRPr lang="pt-BR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7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P3:</a:t>
            </a:r>
            <a:r>
              <a:rPr lang="pt-BR" dirty="0"/>
              <a:t> Isso envolve não sabermos o </a:t>
            </a:r>
            <a:r>
              <a:rPr lang="pt-BR" b="1" dirty="0"/>
              <a:t>tipo </a:t>
            </a:r>
            <a:r>
              <a:rPr lang="pt-BR" dirty="0"/>
              <a:t>do jogador 2. Informação incompleta sobre a estrutura de </a:t>
            </a:r>
            <a:r>
              <a:rPr lang="pt-BR" dirty="0" err="1"/>
              <a:t>payoff</a:t>
            </a:r>
            <a:r>
              <a:rPr lang="pt-BR" dirty="0"/>
              <a:t> do outro jogador.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053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Diamond and </a:t>
            </a:r>
            <a:r>
              <a:rPr lang="en-US" dirty="0" err="1"/>
              <a:t>Dybvig</a:t>
            </a:r>
            <a:r>
              <a:rPr lang="en-US" dirty="0"/>
              <a:t>, 1983 - Bank Runs, Deposit Insurance, and Liquidity. </a:t>
            </a:r>
            <a:r>
              <a:rPr lang="en-US" b="0" i="1" dirty="0">
                <a:solidFill>
                  <a:srgbClr val="000000"/>
                </a:solidFill>
                <a:effectLst/>
                <a:latin typeface="GT America Standard"/>
              </a:rPr>
              <a:t>Journal of Political Economy, 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V 91, No. 3, pp. 401-419 </a:t>
            </a:r>
            <a:r>
              <a:rPr lang="pt-BR" b="0" dirty="0"/>
              <a:t>para um modelo mais rico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23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srgbClr val="FF0000"/>
                </a:solidFill>
              </a:rPr>
              <a:t>P3:</a:t>
            </a:r>
            <a:r>
              <a:rPr lang="pt-BR" dirty="0">
                <a:solidFill>
                  <a:srgbClr val="FF0000"/>
                </a:solidFill>
              </a:rPr>
              <a:t> i.e., o total do resgate é menor do que o total investido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srgbClr val="FF0000"/>
                </a:solidFill>
              </a:rPr>
              <a:t>P4:</a:t>
            </a:r>
            <a:r>
              <a:rPr lang="pt-BR" dirty="0"/>
              <a:t> Por simplicidade não assumiremos desconto intertemporal. i.e., quando ele quiser resgatar ele não vai trazer pro valor presente usando a taxa de juros.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286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(prova: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, que é falso por hipótese)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</a:t>
                </a:r>
                <a:r>
                  <a:rPr lang="pt-BR" i="0" dirty="0">
                    <a:latin typeface="Cambria Math" panose="02040503050406030204" pitchFamily="18" charset="0"/>
                  </a:rPr>
                  <a:t>2𝑟−𝐷</a:t>
                </a:r>
                <a:r>
                  <a:rPr lang="pt-BR" b="0" i="0" dirty="0">
                    <a:latin typeface="Cambria Math" panose="02040503050406030204" pitchFamily="18" charset="0"/>
                  </a:rPr>
                  <a:t>&lt;𝐷</a:t>
                </a:r>
                <a:r>
                  <a:rPr lang="pt-BR" dirty="0"/>
                  <a:t> (prova: </a:t>
                </a:r>
                <a:r>
                  <a:rPr lang="pt-BR" i="0" dirty="0">
                    <a:latin typeface="Cambria Math" panose="02040503050406030204" pitchFamily="18" charset="0"/>
                  </a:rPr>
                  <a:t>2𝑟−𝐷</a:t>
                </a:r>
                <a:r>
                  <a:rPr lang="pt-BR" b="0" i="0" dirty="0">
                    <a:latin typeface="Cambria Math" panose="02040503050406030204" pitchFamily="18" charset="0"/>
                  </a:rPr>
                  <a:t>&gt;𝐷→2𝑟&gt;2𝐷→𝑟&gt;𝐷</a:t>
                </a:r>
                <a:r>
                  <a:rPr lang="pt-BR" dirty="0"/>
                  <a:t>, que é falso por hipótese)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25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dirty="0" err="1"/>
                  <a:t>So</a:t>
                </a:r>
                <a:r>
                  <a:rPr lang="pt-BR" dirty="0"/>
                  <a:t> chegamos nesse estagio aqui 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𝐷𝑜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𝐷𝑜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for</a:t>
                </a:r>
                <a:r>
                  <a:rPr lang="pt-BR" baseline="0" dirty="0"/>
                  <a:t> escolhido no primeiro estágio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dirty="0" err="1"/>
                  <a:t>So</a:t>
                </a:r>
                <a:r>
                  <a:rPr lang="pt-BR" dirty="0"/>
                  <a:t> chegamos nesse estagio aqui se </a:t>
                </a:r>
                <a:r>
                  <a:rPr lang="pt-BR" i="0" dirty="0">
                    <a:latin typeface="Cambria Math" panose="02040503050406030204" pitchFamily="18" charset="0"/>
                  </a:rPr>
                  <a:t>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𝐷𝑜𝑛^′ 𝑡, 𝐷𝑜𝑛^′ 𝑡</a:t>
                </a:r>
                <a:r>
                  <a:rPr lang="pt-BR" i="0" dirty="0">
                    <a:latin typeface="Cambria Math" panose="02040503050406030204" pitchFamily="18" charset="0"/>
                  </a:rPr>
                  <a:t>)</a:t>
                </a:r>
                <a:r>
                  <a:rPr lang="pt-BR" dirty="0"/>
                  <a:t> for</a:t>
                </a:r>
                <a:r>
                  <a:rPr lang="pt-BR" baseline="0" dirty="0"/>
                  <a:t> escolhido no primeiro estágio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666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Perg.:</a:t>
                </a:r>
                <a:r>
                  <a:rPr lang="pt-BR" dirty="0"/>
                  <a:t> Sabendo que temos que resolver o jogo de trás pra frente, vocês olham para esse estágio e conseguem enxergar uma resolução?</a:t>
                </a:r>
              </a:p>
              <a:p>
                <a:endParaRPr lang="pt-BR" dirty="0"/>
              </a:p>
              <a:p>
                <a:r>
                  <a:rPr lang="pt-BR" b="1" dirty="0"/>
                  <a:t>Resp.:</a:t>
                </a:r>
                <a:r>
                  <a:rPr lang="pt-BR" dirty="0"/>
                  <a:t> A resposta é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𝑊𝑖𝑡h𝑑𝑟𝑎𝑤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domina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𝐷𝑜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para</a:t>
                </a:r>
                <a:r>
                  <a:rPr lang="pt-BR" baseline="0" dirty="0"/>
                  <a:t> ambos os jogadores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Perg.:</a:t>
                </a:r>
                <a:r>
                  <a:rPr lang="pt-BR" dirty="0"/>
                  <a:t> Sabendo que temos que resolver o jogo de trás pra frente, vocês olham para esse estágio e conseguem enxergar uma resolução?</a:t>
                </a:r>
              </a:p>
              <a:p>
                <a:endParaRPr lang="pt-BR" dirty="0"/>
              </a:p>
              <a:p>
                <a:r>
                  <a:rPr lang="pt-BR" b="1" dirty="0"/>
                  <a:t>Resp.:</a:t>
                </a:r>
                <a:r>
                  <a:rPr lang="pt-BR" dirty="0"/>
                  <a:t> A resposta é que </a:t>
                </a:r>
                <a:r>
                  <a:rPr lang="pt-BR" i="0" dirty="0">
                    <a:latin typeface="Cambria Math" panose="02040503050406030204" pitchFamily="18" charset="0"/>
                  </a:rPr>
                  <a:t>𝑊𝑖𝑡ℎ𝑑𝑟𝑎𝑤</a:t>
                </a:r>
                <a:r>
                  <a:rPr lang="pt-BR" b="0" i="0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domina </a:t>
                </a:r>
                <a:r>
                  <a:rPr lang="pt-BR" b="0" i="0">
                    <a:latin typeface="Cambria Math" panose="02040503050406030204" pitchFamily="18" charset="0"/>
                  </a:rPr>
                  <a:t>𝐷𝑜𝑛^′ 𝑡</a:t>
                </a:r>
                <a:r>
                  <a:rPr lang="pt-BR" dirty="0"/>
                  <a:t> para</a:t>
                </a:r>
                <a:r>
                  <a:rPr lang="pt-BR" baseline="0" dirty="0"/>
                  <a:t> ambos os jogadores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6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𝑤𝑖𝑡h𝑑𝑟𝑎𝑤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domina estritamente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𝑑𝑜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𝑤𝑖𝑡h𝑑𝑟𝑎𝑤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Note que </a:t>
                </a:r>
                <a:r>
                  <a:rPr lang="pt-BR" i="0" dirty="0">
                    <a:latin typeface="Cambria Math" panose="02040503050406030204" pitchFamily="18" charset="0"/>
                  </a:rPr>
                  <a:t>𝑅&gt;𝐷</a:t>
                </a:r>
                <a:r>
                  <a:rPr lang="pt-BR" b="0" i="0" dirty="0">
                    <a:latin typeface="Cambria Math" panose="02040503050406030204" pitchFamily="18" charset="0"/>
                  </a:rPr>
                  <a:t>→2𝑅&gt;𝐷+𝑅→2𝑅−𝐷&gt;𝑅</a:t>
                </a:r>
                <a:r>
                  <a:rPr lang="pt-BR" dirty="0"/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Com </a:t>
                </a:r>
                <a:r>
                  <a:rPr lang="pt-BR" i="0" dirty="0">
                    <a:latin typeface="Cambria Math" panose="02040503050406030204" pitchFamily="18" charset="0"/>
                  </a:rPr>
                  <a:t>𝑅&gt;𝐷</a:t>
                </a:r>
                <a:r>
                  <a:rPr lang="pt-BR" dirty="0"/>
                  <a:t> e </a:t>
                </a:r>
                <a:r>
                  <a:rPr lang="pt-BR" b="0" i="0" dirty="0">
                    <a:latin typeface="Cambria Math" panose="02040503050406030204" pitchFamily="18" charset="0"/>
                  </a:rPr>
                  <a:t>2𝑅−𝐷&gt;𝑅</a:t>
                </a:r>
                <a:r>
                  <a:rPr lang="pt-BR" dirty="0"/>
                  <a:t>, </a:t>
                </a:r>
                <a:r>
                  <a:rPr lang="pt-BR" i="0" dirty="0">
                    <a:latin typeface="Cambria Math" panose="02040503050406030204" pitchFamily="18" charset="0"/>
                  </a:rPr>
                  <a:t>𝑤𝑖𝑡ℎ𝑑𝑟𝑎𝑤</a:t>
                </a:r>
                <a:r>
                  <a:rPr lang="pt-BR" dirty="0"/>
                  <a:t> domina estritamente </a:t>
                </a:r>
                <a:r>
                  <a:rPr lang="pt-BR" b="0" i="0">
                    <a:latin typeface="Cambria Math" panose="02040503050406030204" pitchFamily="18" charset="0"/>
                  </a:rPr>
                  <a:t>𝑑𝑜𝑛^′ 𝑡 𝑤𝑖𝑡ℎ𝑑𝑟𝑎𝑤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98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Lembrem-se que lá atras eu falei para resolver o segundo estagio do jogo, achar o Equilíbrio de Nash, e plugar os </a:t>
            </a:r>
            <a:r>
              <a:rPr lang="pt-BR" dirty="0" err="1"/>
              <a:t>payoffs</a:t>
            </a:r>
            <a:r>
              <a:rPr lang="pt-BR" dirty="0"/>
              <a:t> desse equilíbrio na célula referente do primeiro estágio. Ai depois resolveríamos esse primeiro estágio modificado e encontraríamos o resultado perfeito em </a:t>
            </a:r>
            <a:r>
              <a:rPr lang="pt-BR" dirty="0" err="1"/>
              <a:t>subjogo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6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Podemos tentar aplicar E.I.E.E.D, mas não vai funcionar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09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Podemos tentar aplicar E.I.E.E.D, mas não vai funcionar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7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Esses são os tópicos da primeira parte da aula. Na segunda parte, veremos informação imperfeita através inclusão de simultaneidade em cada etapa do jogo</a:t>
            </a:r>
          </a:p>
          <a:p>
            <a:endParaRPr lang="pt-BR" dirty="0"/>
          </a:p>
          <a:p>
            <a:r>
              <a:rPr lang="pt-BR" b="1" dirty="0"/>
              <a:t>P2: </a:t>
            </a:r>
            <a:r>
              <a:rPr lang="pt-BR" dirty="0" err="1"/>
              <a:t>Stackelberg</a:t>
            </a:r>
            <a:r>
              <a:rPr lang="pt-BR" dirty="0"/>
              <a:t> lembra </a:t>
            </a:r>
            <a:r>
              <a:rPr lang="pt-BR" dirty="0" err="1"/>
              <a:t>Cournot</a:t>
            </a:r>
            <a:r>
              <a:rPr lang="pt-BR" dirty="0"/>
              <a:t>, mas agora existe uma firma que escolhe uma ação antes, a outra observa a ação e então decide sua resposta</a:t>
            </a:r>
          </a:p>
          <a:p>
            <a:endParaRPr lang="pt-BR" dirty="0"/>
          </a:p>
          <a:p>
            <a:r>
              <a:rPr lang="pt-BR" b="1" dirty="0"/>
              <a:t>P3:</a:t>
            </a:r>
            <a:r>
              <a:rPr lang="pt-BR" dirty="0"/>
              <a:t> Barganha sequencial lembra um pouco o jogo do ultimato, só que os jogadores irão barganhar durante vários períodos.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34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Podemos tentar aplicar E.I.E.E.D, mas não vai funcionar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50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err="1"/>
                  <a:t>Intro</a:t>
                </a:r>
                <a:r>
                  <a:rPr lang="pt-BR" b="1" dirty="0"/>
                  <a:t>: Quem são</a:t>
                </a:r>
                <a:r>
                  <a:rPr lang="pt-BR" b="1" baseline="0" dirty="0"/>
                  <a:t> os E.N?</a:t>
                </a:r>
                <a:r>
                  <a:rPr lang="pt-BR" b="1" dirty="0"/>
                  <a:t> Lembre-se que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err="1"/>
                  <a:t>Intro</a:t>
                </a:r>
                <a:r>
                  <a:rPr lang="pt-BR" b="1" dirty="0"/>
                  <a:t>: Quem são</a:t>
                </a:r>
                <a:r>
                  <a:rPr lang="pt-BR" b="1" baseline="0" dirty="0"/>
                  <a:t> os E.N?</a:t>
                </a:r>
                <a:r>
                  <a:rPr lang="pt-BR" b="1" dirty="0"/>
                  <a:t> Lembre-se que </a:t>
                </a:r>
                <a:r>
                  <a:rPr lang="pt-BR" b="1" i="0" dirty="0">
                    <a:latin typeface="Cambria Math" panose="02040503050406030204" pitchFamily="18" charset="0"/>
                  </a:rPr>
                  <a:t>𝒓&gt;𝟐𝒓−𝑫</a:t>
                </a:r>
                <a:r>
                  <a:rPr lang="en-US" b="1" dirty="0"/>
                  <a:t> e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𝑹</a:t>
                </a:r>
                <a:r>
                  <a:rPr lang="pt-BR" b="1" i="0" dirty="0">
                    <a:latin typeface="Cambria Math" panose="02040503050406030204" pitchFamily="18" charset="0"/>
                  </a:rPr>
                  <a:t>&gt;𝑫</a:t>
                </a:r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44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é</a:t>
                </a:r>
                <a:r>
                  <a:rPr lang="pt-BR" noProof="0" dirty="0"/>
                  <a:t> a</a:t>
                </a:r>
                <a:r>
                  <a:rPr lang="pt-BR" baseline="0" noProof="0" dirty="0"/>
                  <a:t> quantidade que está sendo transacionada dentro do país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pt-BR" b="0" i="1" baseline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  <a:r>
                  <a:rPr lang="pt-BR" noProof="0" dirty="0"/>
                  <a:t>Isso envolve tanto a produção da firma nacional quanto</a:t>
                </a:r>
                <a:r>
                  <a:rPr lang="pt-BR" baseline="0" noProof="0" dirty="0"/>
                  <a:t> da firma que está exportando pra esse país.</a:t>
                </a:r>
                <a:endParaRPr lang="pt-B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</a:t>
                </a:r>
                <a:r>
                  <a:rPr lang="pt-BR" b="0" dirty="0"/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𝑄_𝑖</a:t>
                </a:r>
                <a:r>
                  <a:rPr lang="en-US" dirty="0"/>
                  <a:t> é</a:t>
                </a:r>
                <a:r>
                  <a:rPr lang="pt-BR" noProof="0" dirty="0"/>
                  <a:t> a</a:t>
                </a:r>
                <a:r>
                  <a:rPr lang="pt-BR" baseline="0" noProof="0" dirty="0"/>
                  <a:t> quantidade que está sendo transacionada dentro do país</a:t>
                </a:r>
                <a:r>
                  <a:rPr lang="en-US" baseline="0" dirty="0"/>
                  <a:t> 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. </a:t>
                </a:r>
                <a:r>
                  <a:rPr lang="pt-BR" noProof="0" dirty="0"/>
                  <a:t>Isso envolve tanto a produção da firma nacional quanto</a:t>
                </a:r>
                <a:r>
                  <a:rPr lang="pt-BR" baseline="0" noProof="0" dirty="0"/>
                  <a:t> da firma que está exportando pra esse país.</a:t>
                </a:r>
                <a:endParaRPr lang="pt-B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38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537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Bem-estar total para o governo: </a:t>
                </a:r>
                <a:r>
                  <a:rPr lang="pt-BR" dirty="0"/>
                  <a:t>Dada a demanda inversa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se a quantidade vendida no mercado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o excedente do consumidor será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Dada a demanda inversa </a:t>
                </a:r>
                <a:r>
                  <a:rPr lang="pt-BR" b="0" i="0">
                    <a:latin typeface="Cambria Math" panose="02040503050406030204" pitchFamily="18" charset="0"/>
                  </a:rPr>
                  <a:t>𝑃_𝑖 (𝑄_𝑖 )=𝑎−𝑄_𝑖</a:t>
                </a:r>
                <a:r>
                  <a:rPr lang="pt-BR" dirty="0"/>
                  <a:t>, se a quantidade vendida no mercado </a:t>
                </a:r>
                <a:r>
                  <a:rPr lang="pt-BR" b="0" i="0">
                    <a:latin typeface="Cambria Math" panose="02040503050406030204" pitchFamily="18" charset="0"/>
                  </a:rPr>
                  <a:t>𝑖</a:t>
                </a:r>
                <a:r>
                  <a:rPr lang="pt-BR" dirty="0"/>
                  <a:t> é </a:t>
                </a:r>
                <a:r>
                  <a:rPr lang="pt-BR" b="0" i="0">
                    <a:latin typeface="Cambria Math" panose="02040503050406030204" pitchFamily="18" charset="0"/>
                  </a:rPr>
                  <a:t>𝑄_𝑖</a:t>
                </a:r>
                <a:r>
                  <a:rPr lang="pt-BR" dirty="0"/>
                  <a:t>, o excedente do consumidor será</a:t>
                </a:r>
                <a:r>
                  <a:rPr lang="pt-BR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(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1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/2) 𝑄_𝑖^2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8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Bem-estar total para o governo: </a:t>
                </a:r>
                <a:r>
                  <a:rPr lang="pt-BR" dirty="0"/>
                  <a:t>Dada a demanda inversa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se a quantidade vendida no mercado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o excedente do consumidor será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Dada a demanda inversa </a:t>
                </a:r>
                <a:r>
                  <a:rPr lang="pt-BR" b="0" i="0">
                    <a:latin typeface="Cambria Math" panose="02040503050406030204" pitchFamily="18" charset="0"/>
                  </a:rPr>
                  <a:t>𝑃_𝑖 (𝑄_𝑖 )=𝑎−𝑄_𝑖</a:t>
                </a:r>
                <a:r>
                  <a:rPr lang="pt-BR" dirty="0"/>
                  <a:t>, se a quantidade vendida no mercado </a:t>
                </a:r>
                <a:r>
                  <a:rPr lang="pt-BR" b="0" i="0">
                    <a:latin typeface="Cambria Math" panose="02040503050406030204" pitchFamily="18" charset="0"/>
                  </a:rPr>
                  <a:t>𝑖</a:t>
                </a:r>
                <a:r>
                  <a:rPr lang="pt-BR" dirty="0"/>
                  <a:t> é </a:t>
                </a:r>
                <a:r>
                  <a:rPr lang="pt-BR" b="0" i="0">
                    <a:latin typeface="Cambria Math" panose="02040503050406030204" pitchFamily="18" charset="0"/>
                  </a:rPr>
                  <a:t>𝑄_𝑖</a:t>
                </a:r>
                <a:r>
                  <a:rPr lang="pt-BR" dirty="0"/>
                  <a:t>, o excedente do consumidor será</a:t>
                </a:r>
                <a:r>
                  <a:rPr lang="pt-BR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(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1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/2) 𝑄_𝑖^2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7720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 que </a:t>
                </a:r>
                <a:r>
                  <a:rPr lang="pt-BR" noProof="0" dirty="0"/>
                  <a:t>essas</a:t>
                </a:r>
                <a:r>
                  <a:rPr lang="en-US" dirty="0"/>
                  <a:t> </a:t>
                </a:r>
                <a:r>
                  <a:rPr lang="pt-BR" noProof="0" dirty="0"/>
                  <a:t>relações</a:t>
                </a:r>
                <a:r>
                  <a:rPr lang="pt-BR" dirty="0"/>
                  <a:t> devem valer para cada firma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pt-BR" dirty="0"/>
                  <a:t>. Obtendo 4 equações em 4 incógnitas e trabalhando por substituição, se obtém simplificações de 4 equações em apenas duas incógnitas,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Note que </a:t>
                </a:r>
                <a:r>
                  <a:rPr lang="pt-BR" noProof="0" dirty="0"/>
                  <a:t>essas</a:t>
                </a:r>
                <a:r>
                  <a:rPr lang="en-US" dirty="0"/>
                  <a:t> </a:t>
                </a:r>
                <a:r>
                  <a:rPr lang="pt-BR" noProof="0" dirty="0"/>
                  <a:t>relações</a:t>
                </a:r>
                <a:r>
                  <a:rPr lang="pt-BR" dirty="0"/>
                  <a:t> devem valer para cada firma </a:t>
                </a:r>
                <a:r>
                  <a:rPr lang="pt-BR" i="0" dirty="0">
                    <a:latin typeface="Cambria Math" panose="02040503050406030204" pitchFamily="18" charset="0"/>
                  </a:rPr>
                  <a:t>𝑖=1,2</a:t>
                </a:r>
                <a:r>
                  <a:rPr lang="pt-BR" dirty="0"/>
                  <a:t>. Obtendo 4 equações em 4 incógnitas e trabalhando por substituição, se obtém simplificações de 4 equações em apenas duas incógnitas,</a:t>
                </a:r>
                <a:r>
                  <a:rPr lang="pt-BR" baseline="0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𝑡_</a:t>
                </a:r>
                <a:r>
                  <a:rPr lang="pt-BR" b="0" i="0">
                    <a:latin typeface="Cambria Math" panose="02040503050406030204" pitchFamily="18" charset="0"/>
                  </a:rPr>
                  <a:t>𝑖</a:t>
                </a:r>
                <a:r>
                  <a:rPr lang="pt-BR" dirty="0"/>
                  <a:t> e </a:t>
                </a:r>
                <a:r>
                  <a:rPr lang="en-US" b="0" i="0">
                    <a:latin typeface="Cambria Math" panose="02040503050406030204" pitchFamily="18" charset="0"/>
                  </a:rPr>
                  <a:t>𝑡_𝑗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82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err="1"/>
                  <a:t>Em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(2.2.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/>
                  <a:t>quantidade</a:t>
                </a:r>
                <a:r>
                  <a:rPr lang="en-US" dirty="0"/>
                  <a:t> domestica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pt-BR" dirty="0"/>
                  <a:t>é</a:t>
                </a:r>
                <a:r>
                  <a:rPr lang="pt-BR" baseline="0" dirty="0"/>
                  <a:t> crescente no tributo que o país dela cobra da firma estrangeira e a quantidade exportada é decrescente na quantidade de tributo que o outro pais cobra para importações.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err="1"/>
                  <a:t>Em</a:t>
                </a:r>
                <a:r>
                  <a:rPr lang="en-US" b="0" dirty="0"/>
                  <a:t>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(2.2.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3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, a </a:t>
                </a:r>
                <a:r>
                  <a:rPr lang="en-US" dirty="0" err="1"/>
                  <a:t>quantidade</a:t>
                </a:r>
                <a:r>
                  <a:rPr lang="en-US" dirty="0"/>
                  <a:t> domestica </a:t>
                </a:r>
                <a:r>
                  <a:rPr lang="en-US" b="0" i="0">
                    <a:latin typeface="Cambria Math" panose="02040503050406030204" pitchFamily="18" charset="0"/>
                  </a:rPr>
                  <a:t>ℎ_𝑖^∗</a:t>
                </a:r>
                <a:r>
                  <a:rPr lang="en-US" dirty="0"/>
                  <a:t> </a:t>
                </a:r>
                <a:r>
                  <a:rPr lang="pt-BR" dirty="0"/>
                  <a:t>é</a:t>
                </a:r>
                <a:r>
                  <a:rPr lang="pt-BR" baseline="0" dirty="0"/>
                  <a:t> crescente no tributo que o país dela cobra da firma estrangeira e a quantidade exportada é decrescente na quantidade de tributo que o outro pais cobra para importações.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07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(2.2.3)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(2.2.3) </a:t>
                </a:r>
                <a:r>
                  <a:rPr lang="en-US" b="0" i="0">
                    <a:latin typeface="Cambria Math" panose="02040503050406030204" pitchFamily="18" charset="0"/>
                  </a:rPr>
                  <a:t>ℎ_𝑖^∗=(𝑎−𝑐+𝑡_𝑖)/3  </a:t>
                </a:r>
                <a:r>
                  <a:rPr lang="pt-BR" b="0" i="0">
                    <a:latin typeface="Cambria Math" panose="02040503050406030204" pitchFamily="18" charset="0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 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i="0" dirty="0">
                    <a:latin typeface="Cambria Math" panose="02040503050406030204" pitchFamily="18" charset="0"/>
                  </a:rPr>
                  <a:t>𝑒</a:t>
                </a:r>
                <a:r>
                  <a:rPr lang="en-US" b="0" i="0" dirty="0">
                    <a:latin typeface="Cambria Math" panose="02040503050406030204" pitchFamily="18" charset="0"/>
                  </a:rPr>
                  <a:t>_𝑖^∗=(𝑎−𝑐−2𝑡_𝑗)/3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5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noProof="0" dirty="0"/>
                  <a:t>Lembrando</a:t>
                </a:r>
                <a:r>
                  <a:rPr lang="en-US" b="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1"/>
                      </m:rP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 </a:t>
                </a:r>
                <a:r>
                  <a:rPr lang="en-US" b="0" dirty="0"/>
                  <a:t>(2.3.3)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r>
                  <a:rPr lang="pt-BR" dirty="0"/>
                  <a:t>P2. Note que não depende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portanto é uma estratégia dominante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noProof="0" dirty="0"/>
                  <a:t>Lembrando</a:t>
                </a:r>
                <a:r>
                  <a:rPr lang="en-US" b="0" dirty="0"/>
                  <a:t> que </a:t>
                </a:r>
                <a:r>
                  <a:rPr lang="pt-BR" b="0" i="0">
                    <a:latin typeface="Cambria Math" panose="02040503050406030204" pitchFamily="18" charset="0"/>
                  </a:rPr>
                  <a:t>𝑊_𝑖</a:t>
                </a:r>
                <a:r>
                  <a:rPr lang="en-US" b="0" i="0">
                    <a:latin typeface="Cambria Math" panose="02040503050406030204" pitchFamily="18" charset="0"/>
                  </a:rPr>
                  <a:t> (𝑡_𝑖,𝑡_𝑗,ℎ_𝑖,𝑒_𝑖,ℎ_𝑗,𝑒_𝑗 )</a:t>
                </a:r>
                <a:r>
                  <a:rPr lang="pt-BR" b="0" i="0">
                    <a:latin typeface="Cambria Math" panose="02040503050406030204" pitchFamily="18" charset="0"/>
                  </a:rPr>
                  <a:t>=1</a:t>
                </a:r>
                <a:r>
                  <a:rPr lang="en-US" b="0" i="0">
                    <a:latin typeface="Cambria Math" panose="02040503050406030204" pitchFamily="18" charset="0"/>
                  </a:rPr>
                  <a:t>/2 𝑄_𝑖^2+𝜋_𝑖 (𝑡_𝑖,𝑡_𝑗,ℎ_𝑖,𝑒_𝑖,ℎ_𝑗,𝑒_𝑗 )+𝑡_𝑖 𝑒_𝑗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e </a:t>
                </a:r>
                <a:r>
                  <a:rPr lang="en-US" b="0" i="0">
                    <a:latin typeface="Cambria Math" panose="02040503050406030204" pitchFamily="18" charset="0"/>
                  </a:rPr>
                  <a:t>𝜋_𝑖 (𝑡_𝑖,𝑡_𝑗,ℎ_𝑖,𝑒_𝑖,ℎ_𝑗,𝑒_𝑗 )&amp;=[𝑎−(ℎ_𝑖+𝑒_𝑗 )] ℎ_𝑖+[𝑎−(𝑒_𝑖+ℎ_𝑗 )] 𝑒_𝑖⤶1−𝑐(ℎ_𝑖+𝑒_𝑖 )−𝑡_𝑗 𝑒_𝑖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 </a:t>
                </a:r>
                <a:r>
                  <a:rPr lang="en-US" b="0" dirty="0"/>
                  <a:t>(2.3.3) </a:t>
                </a:r>
                <a:r>
                  <a:rPr lang="en-US" b="0" i="0">
                    <a:latin typeface="Cambria Math" panose="02040503050406030204" pitchFamily="18" charset="0"/>
                  </a:rPr>
                  <a:t>ℎ_𝑖^∗=(𝑎−𝑐+𝑡_𝑖)/3  </a:t>
                </a:r>
                <a:r>
                  <a:rPr lang="pt-BR" b="0" i="0">
                    <a:latin typeface="Cambria Math" panose="02040503050406030204" pitchFamily="18" charset="0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 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i="0" dirty="0">
                    <a:latin typeface="Cambria Math" panose="02040503050406030204" pitchFamily="18" charset="0"/>
                  </a:rPr>
                  <a:t>𝑒</a:t>
                </a:r>
                <a:r>
                  <a:rPr lang="en-US" b="0" i="0" dirty="0">
                    <a:latin typeface="Cambria Math" panose="02040503050406030204" pitchFamily="18" charset="0"/>
                  </a:rPr>
                  <a:t>_𝑖^∗=(𝑎−𝑐−2𝑡_𝑗)/3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r>
                  <a:rPr lang="pt-BR" dirty="0"/>
                  <a:t>P2. Note que não depende de </a:t>
                </a:r>
                <a:r>
                  <a:rPr lang="pt-BR" i="0" dirty="0">
                    <a:latin typeface="Cambria Math" panose="02040503050406030204" pitchFamily="18" charset="0"/>
                  </a:rPr>
                  <a:t>𝑡_𝑗</a:t>
                </a:r>
                <a:r>
                  <a:rPr lang="pt-BR" dirty="0"/>
                  <a:t>, portanto é uma estratégia dominante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6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P2:</a:t>
                </a:r>
                <a:r>
                  <a:rPr lang="pt-BR" dirty="0">
                    <a:solidFill>
                      <a:srgbClr val="FF0000"/>
                    </a:solidFill>
                  </a:rPr>
                  <a:t> *</a:t>
                </a:r>
                <a:r>
                  <a:rPr lang="pt-BR" dirty="0">
                    <a:solidFill>
                      <a:schemeClr val="tx1"/>
                    </a:solidFill>
                  </a:rPr>
                  <a:t> Note que o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pode ser limitado em função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i.e.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>
                    <a:solidFill>
                      <a:srgbClr val="FF0000"/>
                    </a:solidFill>
                  </a:rPr>
                  <a:t>P2. *</a:t>
                </a:r>
                <a:r>
                  <a:rPr lang="pt-BR" dirty="0">
                    <a:solidFill>
                      <a:schemeClr val="tx1"/>
                    </a:solidFill>
                  </a:rPr>
                  <a:t> Note que o conjunto </a:t>
                </a: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𝐴_2</a:t>
                </a:r>
                <a:r>
                  <a:rPr lang="pt-BR" dirty="0">
                    <a:solidFill>
                      <a:schemeClr val="tx1"/>
                    </a:solidFill>
                  </a:rPr>
                  <a:t> pode ser limitado em função de </a:t>
                </a:r>
                <a:r>
                  <a:rPr lang="pt-BR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𝑎_1</a:t>
                </a:r>
                <a:r>
                  <a:rPr lang="pt-BR" dirty="0">
                    <a:solidFill>
                      <a:schemeClr val="tx1"/>
                    </a:solidFill>
                  </a:rPr>
                  <a:t>, i.e.</a:t>
                </a:r>
                <a:r>
                  <a:rPr lang="pt-BR" dirty="0"/>
                  <a:t>, </a:t>
                </a:r>
                <a:r>
                  <a:rPr lang="pt-BR" b="0" i="0">
                    <a:latin typeface="Cambria Math" panose="02040503050406030204" pitchFamily="18" charset="0"/>
                  </a:rPr>
                  <a:t>𝐴_2 (𝑎_1)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9277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err="1"/>
                  <a:t>Lembrando</a:t>
                </a:r>
                <a:r>
                  <a:rPr lang="en-US" b="0" dirty="0"/>
                  <a:t> que (2.3.3)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r>
                  <a:rPr lang="pt-BR" dirty="0"/>
                  <a:t>Note que não depende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portanto é uma estratégia dominante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err="1"/>
                  <a:t>Lembrando</a:t>
                </a:r>
                <a:r>
                  <a:rPr lang="en-US" b="0" dirty="0"/>
                  <a:t> que (2.3.3) </a:t>
                </a:r>
                <a:r>
                  <a:rPr lang="en-US" b="0" i="0">
                    <a:latin typeface="Cambria Math" panose="02040503050406030204" pitchFamily="18" charset="0"/>
                  </a:rPr>
                  <a:t>ℎ_𝑖^∗=(𝑎−𝑐+𝑡_𝑖)/3  </a:t>
                </a:r>
                <a:r>
                  <a:rPr lang="pt-BR" b="0" i="0">
                    <a:latin typeface="Cambria Math" panose="02040503050406030204" pitchFamily="18" charset="0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 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i="0" dirty="0">
                    <a:latin typeface="Cambria Math" panose="02040503050406030204" pitchFamily="18" charset="0"/>
                  </a:rPr>
                  <a:t>𝑒</a:t>
                </a:r>
                <a:r>
                  <a:rPr lang="en-US" b="0" i="0" dirty="0">
                    <a:latin typeface="Cambria Math" panose="02040503050406030204" pitchFamily="18" charset="0"/>
                  </a:rPr>
                  <a:t>_𝑖^∗=(𝑎−𝑐−2𝑡_𝑗)/3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r>
                  <a:rPr lang="pt-BR" dirty="0"/>
                  <a:t>Note que não depende de </a:t>
                </a:r>
                <a:r>
                  <a:rPr lang="pt-BR" i="0" dirty="0">
                    <a:latin typeface="Cambria Math" panose="02040503050406030204" pitchFamily="18" charset="0"/>
                  </a:rPr>
                  <a:t>𝑡_𝑗</a:t>
                </a:r>
                <a:r>
                  <a:rPr lang="pt-BR" dirty="0"/>
                  <a:t>, portanto é uma estratégia dominante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752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(2.3.3)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(2.3.3) </a:t>
                </a:r>
                <a:r>
                  <a:rPr lang="en-US" b="0" i="0">
                    <a:latin typeface="Cambria Math" panose="02040503050406030204" pitchFamily="18" charset="0"/>
                  </a:rPr>
                  <a:t>ℎ_𝑖^∗=(𝑎−𝑐+𝑡_𝑖)/3  </a:t>
                </a:r>
                <a:r>
                  <a:rPr lang="pt-BR" b="0" i="0">
                    <a:latin typeface="Cambria Math" panose="02040503050406030204" pitchFamily="18" charset="0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 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pt-BR" i="0" dirty="0">
                    <a:latin typeface="Cambria Math" panose="02040503050406030204" pitchFamily="18" charset="0"/>
                  </a:rPr>
                  <a:t>𝑒</a:t>
                </a:r>
                <a:r>
                  <a:rPr lang="en-US" b="0" i="0" dirty="0">
                    <a:latin typeface="Cambria Math" panose="02040503050406030204" pitchFamily="18" charset="0"/>
                  </a:rPr>
                  <a:t>_𝑖^∗=(𝑎−𝑐−2𝑡_𝑗)/3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409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P3:</a:t>
            </a:r>
            <a:r>
              <a:rPr lang="pt-BR" dirty="0"/>
              <a:t> Tarifa zero impõe melhora de bem-estar para ambas as sociedades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2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dirty="0"/>
              <a:t>aspectos chave que nos apoiam a resolver o jogo por indução retroativa</a:t>
            </a:r>
          </a:p>
          <a:p>
            <a:endParaRPr lang="pt-BR" dirty="0"/>
          </a:p>
          <a:p>
            <a:r>
              <a:rPr lang="pt-BR" b="1" dirty="0" err="1"/>
              <a:t>iii</a:t>
            </a:r>
            <a:r>
              <a:rPr lang="pt-BR" b="1" dirty="0"/>
              <a:t>.</a:t>
            </a:r>
            <a:r>
              <a:rPr lang="pt-BR" dirty="0"/>
              <a:t> Pra cada contingencia possível, os jogadores vão saber o que eles ganhariam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74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Eq.:</a:t>
                </a:r>
                <a:r>
                  <a:rPr lang="pt-BR" dirty="0"/>
                  <a:t> A diferença entre esse processo de maximização e aquele que vimos para jogos estáticos, é que em jogos estáticos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era </a:t>
                </a:r>
                <a:r>
                  <a:rPr lang="pt-BR" noProof="0" dirty="0"/>
                  <a:t>uma suposição. O jogador dois não sabia</a:t>
                </a:r>
                <a:r>
                  <a:rPr lang="pt-BR" baseline="0" noProof="0" dirty="0"/>
                  <a:t> o que o jogador um havia escolhido. Agora o jogador 2 maximiza o </a:t>
                </a:r>
                <a:r>
                  <a:rPr lang="pt-BR" baseline="0" noProof="0" dirty="0" err="1"/>
                  <a:t>payoff</a:t>
                </a:r>
                <a:r>
                  <a:rPr lang="pt-BR" baseline="0" noProof="0" dirty="0"/>
                  <a:t> dele baseado no que ele observa com relação 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aseline="0" noProof="0" dirty="0"/>
                  <a:t>.</a:t>
                </a:r>
                <a:endParaRPr lang="pt-B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Eq.:</a:t>
                </a:r>
                <a:r>
                  <a:rPr lang="pt-BR" dirty="0"/>
                  <a:t> A diferença entre esse processo de maximização e aquele que vimos para jogos estáticos, é que em jogos estáticos </a:t>
                </a:r>
                <a:r>
                  <a:rPr lang="en-US" b="0" i="0">
                    <a:latin typeface="Cambria Math" panose="02040503050406030204" pitchFamily="18" charset="0"/>
                  </a:rPr>
                  <a:t>𝑎_1</a:t>
                </a:r>
                <a:r>
                  <a:rPr lang="en-US" dirty="0"/>
                  <a:t> em </a:t>
                </a:r>
                <a:r>
                  <a:rPr lang="pt-BR" b="0" i="0">
                    <a:latin typeface="Cambria Math" panose="02040503050406030204" pitchFamily="18" charset="0"/>
                  </a:rPr>
                  <a:t>max┬(𝑎_2</a:t>
                </a:r>
                <a:r>
                  <a:rPr lang="en-US" b="0" i="0">
                    <a:latin typeface="Cambria Math" panose="02040503050406030204" pitchFamily="18" charset="0"/>
                  </a:rPr>
                  <a:t>∈ 𝐴_2 </a:t>
                </a:r>
                <a:r>
                  <a:rPr lang="pt-BR" b="0" i="0">
                    <a:latin typeface="Cambria Math" panose="02040503050406030204" pitchFamily="18" charset="0"/>
                  </a:rPr>
                  <a:t>)⁡〖</a:t>
                </a:r>
                <a:r>
                  <a:rPr lang="en-US" b="0" i="0">
                    <a:latin typeface="Cambria Math" panose="02040503050406030204" pitchFamily="18" charset="0"/>
                  </a:rPr>
                  <a:t>𝑢_2 (𝑎_1,𝑎_2)</a:t>
                </a:r>
                <a:r>
                  <a:rPr lang="pt-BR" b="0" i="0">
                    <a:latin typeface="Cambria Math" panose="02040503050406030204" pitchFamily="18" charset="0"/>
                  </a:rPr>
                  <a:t>〗</a:t>
                </a:r>
                <a:r>
                  <a:rPr lang="en-US" dirty="0"/>
                  <a:t> era </a:t>
                </a:r>
                <a:r>
                  <a:rPr lang="pt-BR" noProof="0" dirty="0"/>
                  <a:t>uma suposição. O jogador dois não sabia</a:t>
                </a:r>
                <a:r>
                  <a:rPr lang="pt-BR" baseline="0" noProof="0" dirty="0"/>
                  <a:t> o que o jogador um havia escolhido. Agora o jogador 2 maximiza o </a:t>
                </a:r>
                <a:r>
                  <a:rPr lang="pt-BR" baseline="0" noProof="0" dirty="0" err="1"/>
                  <a:t>payoff</a:t>
                </a:r>
                <a:r>
                  <a:rPr lang="pt-BR" baseline="0" noProof="0" dirty="0"/>
                  <a:t> dele baseado no que ele observa.</a:t>
                </a:r>
                <a:endParaRPr lang="pt-B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6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dirty="0"/>
                  <a:t> </a:t>
                </a:r>
                <a:r>
                  <a:rPr lang="pt-BR" b="0" dirty="0"/>
                  <a:t>característica chave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𝑖𝑖𝑖</m:t>
                    </m:r>
                  </m:oMath>
                </a14:m>
                <a:r>
                  <a:rPr lang="pt-BR" dirty="0"/>
                  <a:t>:  Os </a:t>
                </a:r>
                <a:r>
                  <a:rPr lang="pt-BR" i="1" dirty="0"/>
                  <a:t>payoffs</a:t>
                </a:r>
                <a:r>
                  <a:rPr lang="pt-BR" dirty="0"/>
                  <a:t> dos jogadores para cada combinação viável de jogadas é de conhecimento comum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P1. </a:t>
                </a:r>
                <a:r>
                  <a:rPr lang="pt-BR" b="0" dirty="0"/>
                  <a:t>característica chave </a:t>
                </a:r>
                <a:r>
                  <a:rPr lang="pt-BR" b="0" i="0">
                    <a:latin typeface="Cambria Math" panose="02040503050406030204" pitchFamily="18" charset="0"/>
                  </a:rPr>
                  <a:t>𝑖𝑖𝑖</a:t>
                </a:r>
                <a:r>
                  <a:rPr lang="pt-BR" dirty="0"/>
                  <a:t>:  Os </a:t>
                </a:r>
                <a:r>
                  <a:rPr lang="pt-BR" i="1" dirty="0"/>
                  <a:t>payoffs</a:t>
                </a:r>
                <a:r>
                  <a:rPr lang="pt-BR" dirty="0"/>
                  <a:t> dos jogadores para cada combinação viável de jogadas é de conhecimento comum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91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9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8.png"/><Relationship Id="rId4" Type="http://schemas.openxmlformats.org/officeDocument/2006/relationships/customXml" Target="../ink/ink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58.png"/><Relationship Id="rId4" Type="http://schemas.openxmlformats.org/officeDocument/2006/relationships/customXml" Target="../ink/ink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Robson Tigre</a:t>
            </a:r>
          </a:p>
        </p:txBody>
      </p:sp>
    </p:spTree>
    <p:extLst>
      <p:ext uri="{BB962C8B-B14F-4D97-AF65-F5344CB8AC3E}">
        <p14:creationId xmlns:p14="http://schemas.microsoft.com/office/powerpoint/2010/main" val="34443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597F-6798-42DC-88F1-CA95F900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Segundo estágio</a:t>
            </a:r>
            <a:br>
              <a:rPr lang="pt-BR" b="1" dirty="0"/>
            </a:br>
            <a:r>
              <a:rPr lang="pt-BR" sz="2200" b="1" dirty="0"/>
              <a:t>Teoria</a:t>
            </a:r>
            <a:r>
              <a:rPr lang="en-US" sz="2200" b="1" dirty="0"/>
              <a:t>: </a:t>
            </a:r>
            <a:r>
              <a:rPr lang="pt-BR" sz="2200" b="1" dirty="0"/>
              <a:t>Indução retroativa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ED602-8805-47CE-8564-91F065A58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O </a:t>
                </a:r>
                <a:r>
                  <a:rPr lang="pt-BR" b="1" dirty="0">
                    <a:solidFill>
                      <a:srgbClr val="C00000"/>
                    </a:solidFill>
                  </a:rPr>
                  <a:t>problema do jogador dois</a:t>
                </a:r>
                <a:r>
                  <a:rPr lang="pt-BR" dirty="0"/>
                  <a:t>, no segundo estágio do jogo, é maximizar seu payoff </a:t>
                </a:r>
                <a:r>
                  <a:rPr lang="pt-BR" b="1" dirty="0">
                    <a:solidFill>
                      <a:srgbClr val="C00000"/>
                    </a:solidFill>
                  </a:rPr>
                  <a:t>dada 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escolhida anteriormente</a:t>
                </a:r>
                <a:r>
                  <a:rPr lang="pt-BR" b="1" dirty="0">
                    <a:solidFill>
                      <a:srgbClr val="2778CA"/>
                    </a:solidFill>
                  </a:rPr>
                  <a:t> </a:t>
                </a:r>
                <a:r>
                  <a:rPr lang="pt-BR" dirty="0"/>
                  <a:t>pelo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Assuma que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 problema de otimização do jogador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tenha solução única,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, a melhor resposta do jogador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à ação do jogador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ED602-8805-47CE-8564-91F065A58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68AF9-785A-4041-B846-77242DA1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6713B-A6A0-4E1C-8E7D-7E4B265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9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1A82-A7DC-4F65-9DF8-4071ED81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Primeiro estágio</a:t>
            </a:r>
            <a:br>
              <a:rPr lang="pt-BR" b="1" dirty="0"/>
            </a:br>
            <a:r>
              <a:rPr lang="pt-BR" sz="2200" b="1" dirty="0"/>
              <a:t>Teoria</a:t>
            </a:r>
            <a:r>
              <a:rPr lang="en-US" sz="2200" b="1" dirty="0"/>
              <a:t>: </a:t>
            </a:r>
            <a:r>
              <a:rPr lang="pt-BR" sz="2200" b="1" dirty="0"/>
              <a:t>Indução retroativa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CFE0-CB02-4C51-A618-F6761A581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b="1" dirty="0"/>
                  <a:t>Lembre da característica chave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𝑖𝑖𝑖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 algn="just">
                  <a:buNone/>
                </a:pPr>
                <a:r>
                  <a:rPr lang="pt-BR" dirty="0"/>
                  <a:t>Como o </a:t>
                </a:r>
                <a:r>
                  <a:rPr lang="pt-BR" b="1" dirty="0">
                    <a:solidFill>
                      <a:srgbClr val="0070C0"/>
                    </a:solidFill>
                  </a:rPr>
                  <a:t>jogador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dirty="0"/>
                  <a:t> pode resolver o problema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tão bem quanto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2778CA"/>
                    </a:solidFill>
                  </a:rPr>
                  <a:t>pode antecipar a reação de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dirty="0">
                    <a:solidFill>
                      <a:srgbClr val="2778CA"/>
                    </a:solidFill>
                  </a:rPr>
                  <a:t> a cada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dirty="0"/>
                  <a:t>. O problema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no primeiro estágio, portanto, é: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Assuma que o problema de otimização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também tenha solução única, denotada 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CFE0-CB02-4C51-A618-F6761A581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CB29C-3690-4AEC-B16E-10E1DF70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B8D62-9333-4320-BFF5-BBFF394B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38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6745-A5AE-48B5-B463-48F8353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Teoria</a:t>
            </a:r>
            <a:r>
              <a:rPr lang="en-US" b="1" dirty="0"/>
              <a:t>: </a:t>
            </a:r>
            <a:r>
              <a:rPr lang="pt-BR" b="1" dirty="0"/>
              <a:t>Indução retroativa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08D4E-5D4D-4EE7-9BFA-2513A58E6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Chamaremos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</a:t>
                </a:r>
                <a:r>
                  <a:rPr lang="pt-BR" b="1" dirty="0">
                    <a:solidFill>
                      <a:srgbClr val="2778CA"/>
                    </a:solidFill>
                  </a:rPr>
                  <a:t>resultado de indução retroativa</a:t>
                </a:r>
                <a:r>
                  <a:rPr lang="pt-BR" b="1" dirty="0"/>
                  <a:t> </a:t>
                </a:r>
                <a:r>
                  <a:rPr lang="pt-BR" dirty="0"/>
                  <a:t>do jogo.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Esse resultado </a:t>
                </a:r>
                <a:r>
                  <a:rPr lang="pt-BR" b="1" dirty="0">
                    <a:solidFill>
                      <a:srgbClr val="2778CA"/>
                    </a:solidFill>
                  </a:rPr>
                  <a:t>não envolve ameaças não críveis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antecipa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responderá otimamente a</a:t>
                </a:r>
                <a:r>
                  <a:rPr lang="pt-BR" b="1" dirty="0"/>
                  <a:t> </a:t>
                </a:r>
                <a:r>
                  <a:rPr lang="pt-BR" b="1" dirty="0">
                    <a:solidFill>
                      <a:srgbClr val="2778CA"/>
                    </a:solidFill>
                  </a:rPr>
                  <a:t>qualquer</a:t>
                </a:r>
                <a:r>
                  <a:rPr lang="pt-BR" b="1" dirty="0"/>
                  <a:t> </a:t>
                </a:r>
                <a:r>
                  <a:rPr lang="pt-BR" dirty="0"/>
                  <a:t>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jogando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b="0" dirty="0"/>
                  <a:t>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não acredita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responderá de modo que não seja do seu melhor interesse quando o segundo estágio chegar.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08D4E-5D4D-4EE7-9BFA-2513A58E6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2FD50-1287-4E37-93E5-47B99F9E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42900-78D6-4375-9C9A-0F7F7F9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0620-8DEB-4F77-A89C-C51D4DD4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3307" y="4686301"/>
            <a:ext cx="409785" cy="6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14D-A0E1-4E42-B65A-6CC84163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Suposição de racionalidade</a:t>
            </a:r>
            <a:br>
              <a:rPr lang="pt-BR" sz="2200" b="1" dirty="0"/>
            </a:br>
            <a:r>
              <a:rPr lang="pt-BR" sz="2200" b="1" dirty="0"/>
              <a:t>Teoria</a:t>
            </a:r>
            <a:r>
              <a:rPr lang="en-US" sz="2200" b="1" dirty="0"/>
              <a:t>: </a:t>
            </a:r>
            <a:r>
              <a:rPr lang="pt-BR" sz="2200" b="1" dirty="0"/>
              <a:t>Indução retroativa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A0CB0-DAFC-41BF-940D-27B00A2CB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Vamos explorar a </a:t>
                </a:r>
                <a:r>
                  <a:rPr lang="pt-BR" b="1" dirty="0"/>
                  <a:t>hipótese de racionalidade inerente ao argumento de indução retroativa</a:t>
                </a:r>
                <a:r>
                  <a:rPr lang="pt-BR" dirty="0"/>
                  <a:t>. Considere um jogo de três jogadas em que o jogador 1 se move duas vezes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escolhe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C00000"/>
                    </a:solidFill>
                  </a:rPr>
                  <a:t>termina o jogo</a:t>
                </a:r>
                <a:r>
                  <a:rPr lang="pt-BR" dirty="0"/>
                  <a:t> com payoffs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para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para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leva o jogo à </a:t>
                </a:r>
                <a:r>
                  <a:rPr lang="pt-BR" b="1" dirty="0">
                    <a:solidFill>
                      <a:srgbClr val="2778CA"/>
                    </a:solidFill>
                  </a:rPr>
                  <a:t>próxima etapa</a:t>
                </a:r>
                <a:r>
                  <a:rPr lang="pt-BR" dirty="0"/>
                  <a:t>, permitindo que 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faça sua jogada</a:t>
                </a:r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A0CB0-DAFC-41BF-940D-27B00A2CB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6360-898D-40A0-83CD-769A5CEF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47AE-3D03-4E5E-BE16-D30E299A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1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14D-A0E1-4E42-B65A-6CC84163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Suposição de racionalidade</a:t>
            </a:r>
            <a:br>
              <a:rPr lang="pt-BR" sz="2200" b="1" dirty="0"/>
            </a:br>
            <a:r>
              <a:rPr lang="pt-BR" sz="2200" b="1" dirty="0"/>
              <a:t>Teoria</a:t>
            </a:r>
            <a:r>
              <a:rPr lang="en-US" sz="2200" b="1" dirty="0"/>
              <a:t>: </a:t>
            </a:r>
            <a:r>
              <a:rPr lang="pt-BR" sz="2200" b="1" dirty="0"/>
              <a:t>Indução retroativa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A0CB0-DAFC-41BF-940D-27B00A2CB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eriod" startAt="2"/>
                </a:pPr>
                <a:r>
                  <a:rPr lang="pt-BR" dirty="0"/>
                  <a:t>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observa a escolha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escolheu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escolhe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C00000"/>
                    </a:solidFill>
                  </a:rPr>
                  <a:t>termina o jogo</a:t>
                </a:r>
                <a:r>
                  <a:rPr lang="pt-BR" b="1" dirty="0"/>
                  <a:t> </a:t>
                </a:r>
                <a:r>
                  <a:rPr lang="pt-BR" dirty="0"/>
                  <a:t>com payoff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para cada jogador.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 leva o jogo à </a:t>
                </a:r>
                <a:r>
                  <a:rPr lang="pt-BR" b="1" dirty="0">
                    <a:solidFill>
                      <a:srgbClr val="2778CA"/>
                    </a:solidFill>
                  </a:rPr>
                  <a:t>próxima etapa</a:t>
                </a:r>
                <a:r>
                  <a:rPr lang="pt-BR" dirty="0"/>
                  <a:t>, permitindo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faça sua jogada.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 startAt="3"/>
                </a:pPr>
                <a:r>
                  <a:rPr lang="pt-BR" dirty="0"/>
                  <a:t>O jogador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observa a escolha do jogador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. Se as escolhas anteriores foram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escolhe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pt-BR" dirty="0"/>
              </a:p>
              <a:p>
                <a:pPr lvl="1" algn="just"/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C00000"/>
                    </a:solidFill>
                  </a:rPr>
                  <a:t>termina o jogo</a:t>
                </a:r>
                <a:r>
                  <a:rPr lang="pt-BR" dirty="0"/>
                  <a:t> com payoffs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para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para o jogador 2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C00000"/>
                    </a:solidFill>
                  </a:rPr>
                  <a:t>termina o jogo </a:t>
                </a:r>
                <a:r>
                  <a:rPr lang="pt-BR" dirty="0"/>
                  <a:t>com payoffs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para 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para o jogador 2.</a:t>
                </a:r>
              </a:p>
              <a:p>
                <a:pPr marL="514350" indent="-514350" algn="just">
                  <a:buFont typeface="+mj-lt"/>
                  <a:buAutoNum type="arabicPeriod" startAt="3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A0CB0-DAFC-41BF-940D-27B00A2CB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0FC3-0105-401F-B933-B02416AB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DDBBD-9DE3-4232-A7F1-200B5EB9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376EC9-096F-437C-B3B1-D7E89631C7E6}"/>
                  </a:ext>
                </a:extLst>
              </p14:cNvPr>
              <p14:cNvContentPartPr/>
              <p14:nvPr/>
            </p14:nvContentPartPr>
            <p14:xfrm>
              <a:off x="9028667" y="2422592"/>
              <a:ext cx="3600" cy="1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376EC9-096F-437C-B3B1-D7E89631C7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1027" y="2404952"/>
                <a:ext cx="3924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72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F83BCA-6155-4912-ABF1-0184790D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79" y="634433"/>
            <a:ext cx="6493015" cy="558913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F1B144-A24A-4CF9-BA52-C3350ED7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6734E-0812-4574-9CDE-241700AC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3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F618C-2C67-4B55-A90B-31159378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Suposição de racionalidade</a:t>
            </a:r>
            <a:br>
              <a:rPr lang="pt-BR" sz="2200" b="1" dirty="0"/>
            </a:br>
            <a:r>
              <a:rPr lang="pt-BR" sz="2200" b="1" dirty="0"/>
              <a:t>Teoria</a:t>
            </a:r>
            <a:r>
              <a:rPr lang="en-US" sz="2200" b="1" dirty="0"/>
              <a:t>: </a:t>
            </a:r>
            <a:r>
              <a:rPr lang="pt-BR" sz="2200" b="1" dirty="0"/>
              <a:t>Indução retroativa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B34B5-7251-4690-BD81-71B8B8C72B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8152" y="1926875"/>
                <a:ext cx="56853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Vamos computar o resultado de indução retroativa desse jogo. Começamos no terceiro estágio. A estratégia ótima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 segundo estágio,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antecipa que se o jogo chegar no terceiro estágio,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escolherá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pPr marL="279400" lvl="1" algn="just">
                  <a:lnSpc>
                    <a:spcPct val="110000"/>
                  </a:lnSpc>
                </a:pPr>
                <a:r>
                  <a:rPr lang="pt-BR" dirty="0"/>
                  <a:t>Sua escolha no segundo estágio é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, com payoff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/>
                  <a:t>, com payoff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79400" lvl="1" algn="just">
                  <a:lnSpc>
                    <a:spcPct val="150000"/>
                  </a:lnSpc>
                </a:pPr>
                <a:r>
                  <a:rPr lang="pt-BR" dirty="0"/>
                  <a:t>No segundo estágio, a ação ótima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B34B5-7251-4690-BD81-71B8B8C72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8152" y="1926875"/>
                <a:ext cx="5685300" cy="4351338"/>
              </a:xfrm>
              <a:blipFill>
                <a:blip r:embed="rId2"/>
                <a:stretch>
                  <a:fillRect l="-1715" t="-2801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D2B6C-0517-4D90-9F75-044E8E02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16</a:t>
            </a:fld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0FFDD-8363-4E67-8259-B3A5BD91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4A3509A-0D35-47FA-9F14-56D933E9A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39" y="1690688"/>
            <a:ext cx="5196110" cy="44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F618C-2C67-4B55-A90B-31159378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Suposição de racionalidade</a:t>
            </a:r>
            <a:br>
              <a:rPr lang="pt-BR" sz="2200" b="1" dirty="0"/>
            </a:br>
            <a:r>
              <a:rPr lang="pt-BR" sz="2200" b="1" dirty="0"/>
              <a:t>Teoria</a:t>
            </a:r>
            <a:r>
              <a:rPr lang="en-US" sz="2200" b="1" dirty="0"/>
              <a:t>: </a:t>
            </a:r>
            <a:r>
              <a:rPr lang="pt-BR" sz="2200" b="1" dirty="0"/>
              <a:t>Indução retroativa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B34B5-7251-4690-BD81-71B8B8C72B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3395"/>
                <a:ext cx="5581971" cy="435133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pt-BR" dirty="0"/>
                  <a:t>No primeiro estágio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antecipa que se o jogo chegar no segundo estágio,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  <a:p>
                <a:pPr marL="403225"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Sua escolha no primeiro estágio é entre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com payoff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com payoff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403225"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No primeiro estágio, a ação ótima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, portanto, terminando o jogo.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B34B5-7251-4690-BD81-71B8B8C72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3395"/>
                <a:ext cx="5581971" cy="4351338"/>
              </a:xfrm>
              <a:blipFill>
                <a:blip r:embed="rId2"/>
                <a:stretch>
                  <a:fillRect l="-1967" t="-2381" r="-2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6B462-AE73-41B9-9E1C-E332A916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17</a:t>
            </a:fld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8EF0B-96C1-4F7F-A657-026201E3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BA50E9A-DCFD-417B-B53A-17EB9AE59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39" y="1690688"/>
            <a:ext cx="5196110" cy="44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Modelo de duopólio de Stackelberg (1934)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0B5B-2780-42D1-A6EA-ECDC680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0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8E9B-9AE6-4D1F-99F1-75CD31FD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duopólio de Stackelberg (1934)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6F9C-0839-43ED-A5EB-2A939728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Stackelberg (1934) propôs um modelo dinâmico de duopólio, em que uma </a:t>
            </a:r>
            <a:r>
              <a:rPr lang="pt-BR" b="1" dirty="0">
                <a:solidFill>
                  <a:srgbClr val="0070C0"/>
                </a:solidFill>
              </a:rPr>
              <a:t>firma dominante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70C0"/>
                </a:solidFill>
              </a:rPr>
              <a:t>(líder)</a:t>
            </a:r>
            <a:r>
              <a:rPr lang="pt-BR" b="1" dirty="0"/>
              <a:t> </a:t>
            </a:r>
            <a:r>
              <a:rPr lang="pt-BR" dirty="0"/>
              <a:t>faz sua escolha no primeiro período, e então a firma </a:t>
            </a:r>
            <a:r>
              <a:rPr lang="pt-BR" b="1" dirty="0">
                <a:solidFill>
                  <a:srgbClr val="C00000"/>
                </a:solidFill>
              </a:rPr>
              <a:t>subordinada (seguidora) </a:t>
            </a:r>
            <a:r>
              <a:rPr lang="pt-BR" dirty="0"/>
              <a:t>faz sua escolha.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no modelo de Cournot, o modelo de Stackelberg assume que as firmas escolhem </a:t>
            </a:r>
            <a:r>
              <a:rPr lang="pt-BR" b="1" i="1" dirty="0"/>
              <a:t>quantidades</a:t>
            </a:r>
            <a:r>
              <a:rPr lang="pt-BR" i="1" dirty="0"/>
              <a:t>.</a:t>
            </a:r>
          </a:p>
          <a:p>
            <a:pPr algn="just"/>
            <a:endParaRPr lang="pt-BR" i="1" dirty="0"/>
          </a:p>
          <a:p>
            <a:pPr algn="just"/>
            <a:r>
              <a:rPr lang="pt-BR" dirty="0"/>
              <a:t>Por exemplo, em algum momento da história a General Motors parece ser assumido o papel de firma líder no mercado de automóveis dos E.U.A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FD34E-69F1-41F2-9D58-BB50B71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5C86-A32E-4EAC-B427-2D1BE87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0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Jogos Dinâmicos de Informação 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</a:rPr>
              <a:t>Parte 1: Jogos Dinâmicos de Informação Completa e Perfeita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en-US" sz="2000" dirty="0" err="1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2)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8E9B-9AE6-4D1F-99F1-75CD31FD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duopólio de Stackelberg (1934)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56F9C-0839-43ED-A5EB-2A9397288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escolhe sua quantidade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A firma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observa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 escolhe sua quantidade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 payoff da firma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dado ela função lucro.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é o </a:t>
                </a:r>
                <a:r>
                  <a:rPr lang="pt-BR" i="1" dirty="0"/>
                  <a:t>market-clearing price</a:t>
                </a:r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é o custo marginal constante de produção (custos fixos são zero).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56F9C-0839-43ED-A5EB-2A9397288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70F105-552B-4A9A-B740-F51BCB9C8841}"/>
                  </a:ext>
                </a:extLst>
              </p14:cNvPr>
              <p14:cNvContentPartPr/>
              <p14:nvPr/>
            </p14:nvContentPartPr>
            <p14:xfrm>
              <a:off x="7088236" y="425896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70F105-552B-4A9A-B740-F51BCB9C88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0236" y="42413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39F10-BB50-49AE-87AD-978FD4AC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9890E-FCD5-447C-92BC-0EA402B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C542-DD15-4386-B10E-ABF15DC9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Indução retroativa</a:t>
            </a:r>
            <a:br>
              <a:rPr lang="pt-BR" b="1" dirty="0"/>
            </a:br>
            <a:r>
              <a:rPr lang="pt-BR" sz="2200" b="1" dirty="0"/>
              <a:t>Modelo de duopólio de Stackelberg (1934)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69489-A943-425C-B05B-96A12AC0D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Primeiro computamos a reação de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 uma quantidade arbitrária da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Condição de primeira ordem: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69489-A943-425C-B05B-96A12AC0D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D0B5-F017-4AAC-87B7-A0BF1A3C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5525-8C8E-4924-9618-784923F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CF17EF7E-D706-4431-91D4-BB71C83A7B01}"/>
                  </a:ext>
                </a:extLst>
              </p:cNvPr>
              <p:cNvSpPr/>
              <p:nvPr/>
            </p:nvSpPr>
            <p:spPr>
              <a:xfrm>
                <a:off x="7572468" y="4143118"/>
                <a:ext cx="3555315" cy="460402"/>
              </a:xfrm>
              <a:prstGeom prst="wedgeRectCallout">
                <a:avLst>
                  <a:gd name="adj1" fmla="val -54482"/>
                  <a:gd name="adj2" fmla="val 130727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Estamos assumindo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CF17EF7E-D706-4431-91D4-BB71C83A7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468" y="4143118"/>
                <a:ext cx="3555315" cy="460402"/>
              </a:xfrm>
              <a:prstGeom prst="wedgeRectCallout">
                <a:avLst>
                  <a:gd name="adj1" fmla="val -54482"/>
                  <a:gd name="adj2" fmla="val 130727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0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679D-36B5-485A-9483-BB9A4532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Indução retroativa</a:t>
            </a:r>
            <a:br>
              <a:rPr lang="pt-BR" b="1" dirty="0"/>
            </a:br>
            <a:r>
              <a:rPr lang="pt-BR" sz="2200" b="1" dirty="0"/>
              <a:t>Modelo de duopólio de Stackelberg (1934)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D2C8-D47C-4FFB-AAD3-53BADBC37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Como a firma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pode resolver o problema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tão bem quanto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b="1" dirty="0">
                    <a:solidFill>
                      <a:srgbClr val="0070C0"/>
                    </a:solidFill>
                  </a:rPr>
                  <a:t> antecipa que a quantidade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b="1" dirty="0">
                    <a:solidFill>
                      <a:srgbClr val="0070C0"/>
                    </a:solidFill>
                  </a:rPr>
                  <a:t> será recebida com reação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pt-BR" b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que resulta 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dirty="0"/>
                  <a:t> como o resultado de indução retroativa do jogo de duopólio de Stackelberg.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D2C8-D47C-4FFB-AAD3-53BADBC37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D025-214F-4201-8189-61A0AE7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583C-E35D-4894-B5E9-FF38A47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3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9C3F-B9C8-4EA5-9B50-DB597CC4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Modelo de duopólio de Stackelberg (1934)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980F24-8D74-4063-90DB-5281461F8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99549" cy="435133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No equilíbrio de </a:t>
                </a:r>
                <a:r>
                  <a:rPr lang="pt-BR" b="1" dirty="0">
                    <a:solidFill>
                      <a:srgbClr val="C00000"/>
                    </a:solidFill>
                  </a:rPr>
                  <a:t>Cournot</a:t>
                </a:r>
                <a:r>
                  <a:rPr lang="pt-BR" dirty="0"/>
                  <a:t>, cada firma escolhe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dirty="0">
                    <a:solidFill>
                      <a:srgbClr val="C00000"/>
                    </a:solidFill>
                  </a:rPr>
                  <a:t>quantidade</a:t>
                </a:r>
                <a:r>
                  <a:rPr lang="pt-BR" dirty="0"/>
                  <a:t> </a:t>
                </a:r>
                <a:r>
                  <a:rPr lang="pt-BR" b="1" dirty="0">
                    <a:solidFill>
                      <a:srgbClr val="C00000"/>
                    </a:solidFill>
                  </a:rPr>
                  <a:t>agregada</a:t>
                </a:r>
                <a:r>
                  <a:rPr lang="pt-BR" dirty="0"/>
                  <a:t>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A </a:t>
                </a:r>
                <a:r>
                  <a:rPr lang="pt-BR" b="1" dirty="0">
                    <a:solidFill>
                      <a:srgbClr val="2778CA"/>
                    </a:solidFill>
                  </a:rPr>
                  <a:t>quantidade</a:t>
                </a:r>
                <a:r>
                  <a:rPr lang="pt-BR" dirty="0"/>
                  <a:t> </a:t>
                </a:r>
                <a:r>
                  <a:rPr lang="pt-BR" b="1" dirty="0">
                    <a:solidFill>
                      <a:srgbClr val="2778CA"/>
                    </a:solidFill>
                  </a:rPr>
                  <a:t>agregada</a:t>
                </a:r>
                <a:r>
                  <a:rPr lang="pt-BR" dirty="0"/>
                  <a:t> do equilíbrio de </a:t>
                </a:r>
                <a:r>
                  <a:rPr lang="pt-BR" b="1" dirty="0">
                    <a:solidFill>
                      <a:srgbClr val="2778CA"/>
                    </a:solidFill>
                  </a:rPr>
                  <a:t>Stackelberg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)/4</m:t>
                    </m:r>
                  </m:oMath>
                </a14:m>
                <a:r>
                  <a:rPr lang="pt-BR" dirty="0"/>
                  <a:t> é maior do que a quantidade agregada do equilíbrio de Cournot.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Isso implica que o preço de equilíbrio é menor no jogo de Stackelberg do que no de Cournot.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Em Stackelberg, entretanto, a firma 1 poderia ter escolhido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pt-BR" dirty="0"/>
                  <a:t>, induzindo a firma 2 a escolher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980F24-8D74-4063-90DB-5281461F8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99549" cy="4351338"/>
              </a:xfrm>
              <a:blipFill>
                <a:blip r:embed="rId3"/>
                <a:stretch>
                  <a:fillRect l="-978" t="-2241" r="-120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346F-6A3D-46E9-9768-99F6FFDF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4149-AFEA-4FA0-ADD8-87564439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3C79F-E7C7-46C8-8414-26194A099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5963" y="5337971"/>
            <a:ext cx="444380" cy="6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9C3F-B9C8-4EA5-9B50-DB597CC4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Modelo de duopólio de Stackelberg (1934)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0F24-8D74-4063-90DB-5281461F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99549" cy="4351338"/>
          </a:xfrm>
        </p:spPr>
        <p:txBody>
          <a:bodyPr>
            <a:normAutofit/>
          </a:bodyPr>
          <a:lstStyle/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Se a </a:t>
            </a:r>
            <a:r>
              <a:rPr lang="en-US" dirty="0" err="1"/>
              <a:t>firma</a:t>
            </a:r>
            <a:r>
              <a:rPr lang="en-US" dirty="0"/>
              <a:t> 1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, mas n</a:t>
            </a:r>
            <a:r>
              <a:rPr lang="pt-BR" dirty="0" err="1"/>
              <a:t>ão</a:t>
            </a:r>
            <a:r>
              <a:rPr lang="pt-BR" dirty="0"/>
              <a:t> fez, então seu </a:t>
            </a:r>
            <a:r>
              <a:rPr lang="pt-BR" b="1" dirty="0">
                <a:solidFill>
                  <a:srgbClr val="2778CA"/>
                </a:solidFill>
              </a:rPr>
              <a:t>lucro</a:t>
            </a:r>
            <a:r>
              <a:rPr lang="pt-BR" dirty="0"/>
              <a:t> no equilíbrio de </a:t>
            </a:r>
            <a:r>
              <a:rPr lang="pt-BR" b="1" dirty="0">
                <a:solidFill>
                  <a:srgbClr val="2778CA"/>
                </a:solidFill>
              </a:rPr>
              <a:t>Stackelberg</a:t>
            </a:r>
            <a:r>
              <a:rPr lang="pt-BR" dirty="0"/>
              <a:t> é </a:t>
            </a:r>
            <a:r>
              <a:rPr lang="pt-BR" b="1" dirty="0">
                <a:solidFill>
                  <a:srgbClr val="2778CA"/>
                </a:solidFill>
              </a:rPr>
              <a:t>maior</a:t>
            </a:r>
            <a:r>
              <a:rPr lang="pt-BR" dirty="0"/>
              <a:t> do que no equilíbrio de </a:t>
            </a:r>
            <a:r>
              <a:rPr lang="pt-BR" b="1" dirty="0">
                <a:solidFill>
                  <a:srgbClr val="C00000"/>
                </a:solidFill>
              </a:rPr>
              <a:t>Cournot</a:t>
            </a:r>
            <a:r>
              <a:rPr lang="pt-BR" dirty="0"/>
              <a:t>.</a:t>
            </a:r>
          </a:p>
          <a:p>
            <a:pPr algn="just">
              <a:spcBef>
                <a:spcPts val="1500"/>
              </a:spcBef>
              <a:spcAft>
                <a:spcPts val="500"/>
              </a:spcAft>
            </a:pPr>
            <a:r>
              <a:rPr lang="pt-BR" dirty="0"/>
              <a:t>Mas o preço de equilíbrio sendo menor no eq. de Stackelberg, o lucro agregado é menor.</a:t>
            </a:r>
          </a:p>
          <a:p>
            <a:pPr lvl="1" algn="just">
              <a:spcAft>
                <a:spcPts val="1500"/>
              </a:spcAft>
            </a:pPr>
            <a:r>
              <a:rPr lang="pt-BR" dirty="0">
                <a:solidFill>
                  <a:srgbClr val="C00000"/>
                </a:solidFill>
              </a:rPr>
              <a:t>O fato de a firma 1 estar melhor implica que a firma 2 está pior em Stackelberg do que em Cournot.</a:t>
            </a:r>
          </a:p>
          <a:p>
            <a:pPr marL="228600" lvl="1" algn="just">
              <a:spcBef>
                <a:spcPts val="1500"/>
              </a:spcBef>
              <a:spcAft>
                <a:spcPts val="1500"/>
              </a:spcAft>
            </a:pPr>
            <a:r>
              <a:rPr lang="pt-BR" sz="2800" b="1" dirty="0"/>
              <a:t>Lição: em teoria dos jogos, ter mais informação </a:t>
            </a:r>
            <a:r>
              <a:rPr lang="pt-BR" sz="2800" b="1" i="1" dirty="0"/>
              <a:t>pode </a:t>
            </a:r>
            <a:r>
              <a:rPr lang="pt-BR" sz="2800" b="1" dirty="0"/>
              <a:t>deixar um jogador em pior situação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346F-6A3D-46E9-9768-99F6FFDF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4149-AFEA-4FA0-ADD8-87564439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DC037-4BCB-4B49-B323-EB1B9CD1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607" y="1825625"/>
            <a:ext cx="489666" cy="7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Barganha sequencial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0B5B-2780-42D1-A6EA-ECDC680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7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779-0937-43CE-8461-0E41476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Barganha sequencial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3AB5F-80C1-47C6-BDAD-8134C2E4B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Jogo de três períodos em que dois jogadores barganham por um dólar e alternam em suas propostas.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Primeiro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faz uma proposta que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pode acatar ou rejeitar.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Se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rejeitar, ele faz uma proposta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pode aceitar ou rejeitar, e assim por diante.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Cada oferta toma um período e aos jogadores são </a:t>
                </a:r>
                <a:r>
                  <a:rPr lang="pt-BR" b="1" i="1" dirty="0">
                    <a:solidFill>
                      <a:srgbClr val="C00000"/>
                    </a:solidFill>
                  </a:rPr>
                  <a:t>impacientes</a:t>
                </a:r>
                <a:r>
                  <a:rPr lang="pt-BR" dirty="0"/>
                  <a:t>. Descontam payoffs recebidos em períodos posteriores a um fator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, 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3AB5F-80C1-47C6-BDAD-8134C2E4B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986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DA66B-D2C3-4BF1-8B0C-7BFE8817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C2FD2-9C5A-4EAF-B8C2-351C172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8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28D45-007A-4EC4-8B25-995DCDEB1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O </a:t>
                </a:r>
                <a:r>
                  <a:rPr lang="pt-BR" b="1" dirty="0"/>
                  <a:t>fator de desconto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reflete o valor temporal do dinheiro.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Um dólar recebido no início de um período pode ser depositado no banco para render juros, digamos à taxa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 por período.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 início do período seguinte, esse dólar valeria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dólares.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Equivalentemente, um dólar a ser recebido no início do próximo período vale apenas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1/(1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um dólar agora.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28D45-007A-4EC4-8B25-995DCDEB1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 b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38984AA-81E0-4A1B-A201-2131D4D0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Valor presente</a:t>
            </a:r>
            <a:br>
              <a:rPr lang="pt-BR" b="1" dirty="0"/>
            </a:br>
            <a:r>
              <a:rPr lang="pt-BR" sz="2200" b="1" dirty="0"/>
              <a:t>Barganha sequencial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8F1DE-E36B-4E3C-B40B-B7C0D628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36AB-6189-4A53-B656-440DF68E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0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12690-BF7F-460F-A684-8A9ED2272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1/(1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 é a taxa de juros.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Então, um payoff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a ser recebido no próximo período vale apenas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𝛿𝜋</m:t>
                    </m:r>
                  </m:oMath>
                </a14:m>
                <a:r>
                  <a:rPr lang="pt-BR" dirty="0"/>
                  <a:t> agora.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Um payoff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a ser recebido daqui a dois períodos vale apenas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agora, e assim por diante.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 valor hoje de um pagamento futuro é chamado de </a:t>
                </a:r>
                <a:r>
                  <a:rPr lang="pt-BR" b="1" dirty="0"/>
                  <a:t>valor presente </a:t>
                </a:r>
                <a:r>
                  <a:rPr lang="pt-BR" dirty="0"/>
                  <a:t>desse pagamento.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12690-BF7F-460F-A684-8A9ED2272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ED73A77-4B9E-4A3B-9A34-EE53896C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Valor presente</a:t>
            </a:r>
            <a:br>
              <a:rPr lang="pt-BR" b="1" dirty="0"/>
            </a:br>
            <a:r>
              <a:rPr lang="pt-BR" sz="2200" b="1" dirty="0"/>
              <a:t>Barganha sequencial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D9110F-7F78-48F8-AB15-C653A40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3BCD-57BF-49EB-B21D-50F3A01D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3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4E571-EA30-4B36-925C-529AF5107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(1a) No começo do primeiro período, o jogador 1 propõe ficar com a fração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do dólar, deixando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para o jogador 2.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(1b) O jogador 2 então decide se aceita a oferta, e então o jogo termina com payoffs imediatos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1−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ou se rejeita a oferta, levando o jogo para o segundo período.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(2a) No começo do segundo período, o jogador 2 propõe que o jogador 1 fique com a fração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sobrando 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restantes para si (note a convenção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vai sempre para o jogador 1, independente de quem faça a proposta.)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4E571-EA30-4B36-925C-529AF5107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0B291F8-0B5F-4806-BE76-011461E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Valor presente</a:t>
            </a:r>
            <a:br>
              <a:rPr lang="pt-BR" b="1" dirty="0"/>
            </a:br>
            <a:r>
              <a:rPr lang="pt-BR" sz="2200" b="1" dirty="0"/>
              <a:t>Timing do jogo de barganha de três per</a:t>
            </a:r>
            <a:r>
              <a:rPr lang="en-US" sz="2200" b="1" dirty="0"/>
              <a:t>íodos</a:t>
            </a:r>
            <a:endParaRPr lang="pt-BR" sz="22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F78194-699D-414C-BCDC-9B53B5F5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A9516-FD98-41D8-B438-E505BD4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07655-5F51-4A2E-904D-DECA494C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Introduziremos jogos dinâmicos restringindo ainda a jogos de </a:t>
                </a:r>
                <a:r>
                  <a:rPr lang="pt-BR" b="1" dirty="0">
                    <a:solidFill>
                      <a:srgbClr val="2778CA"/>
                    </a:solidFill>
                  </a:rPr>
                  <a:t>informação</a:t>
                </a:r>
                <a:r>
                  <a:rPr lang="pt-BR" dirty="0">
                    <a:solidFill>
                      <a:srgbClr val="2778CA"/>
                    </a:solidFill>
                  </a:rPr>
                  <a:t> </a:t>
                </a:r>
                <a:r>
                  <a:rPr lang="pt-BR" b="1" dirty="0">
                    <a:solidFill>
                      <a:srgbClr val="2778CA"/>
                    </a:solidFill>
                  </a:rPr>
                  <a:t>completa</a:t>
                </a:r>
                <a:r>
                  <a:rPr lang="pt-BR" i="1" dirty="0"/>
                  <a:t> </a:t>
                </a:r>
                <a:r>
                  <a:rPr lang="pt-BR" dirty="0"/>
                  <a:t>(funções de </a:t>
                </a:r>
                <a:r>
                  <a:rPr lang="pt-BR" i="1" dirty="0"/>
                  <a:t>payoff</a:t>
                </a:r>
                <a:r>
                  <a:rPr lang="pt-BR" dirty="0"/>
                  <a:t> são conhecimento comum).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Por enquanto, veremos jogos de </a:t>
                </a:r>
                <a:r>
                  <a:rPr lang="pt-BR" b="1" dirty="0">
                    <a:solidFill>
                      <a:srgbClr val="0070C0"/>
                    </a:solidFill>
                  </a:rPr>
                  <a:t>informação completa e perfeita</a:t>
                </a:r>
                <a:r>
                  <a:rPr lang="pt-BR" i="1" dirty="0"/>
                  <a:t>. </a:t>
                </a:r>
                <a:r>
                  <a:rPr lang="pt-BR" dirty="0"/>
                  <a:t>O jogador da vez conhece o histórico completo do jogo até ali.</a:t>
                </a:r>
              </a:p>
              <a:p>
                <a:pPr algn="just"/>
                <a:endParaRPr lang="pt-BR" i="1" dirty="0"/>
              </a:p>
              <a:p>
                <a:pPr algn="just"/>
                <a:r>
                  <a:rPr lang="pt-BR" dirty="0"/>
                  <a:t>Veremos que a questão central de jogos dinâmicos é </a:t>
                </a:r>
                <a:r>
                  <a:rPr lang="pt-BR" b="1" dirty="0">
                    <a:solidFill>
                      <a:srgbClr val="C00000"/>
                    </a:solidFill>
                  </a:rPr>
                  <a:t>credibilidade</a:t>
                </a:r>
                <a:r>
                  <a:rPr lang="pt-BR" i="1" dirty="0"/>
                  <a:t>. </a:t>
                </a:r>
                <a:r>
                  <a:rPr lang="pt-BR" dirty="0"/>
                  <a:t>O Jogo do ultimato em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ameaça explodir uma granada e matar os dois jogadores é crível?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07655-5F51-4A2E-904D-DECA494C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CE9D053B-6700-46DE-95CF-FB975147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9C5535-A678-459C-8100-49E788E18630}"/>
              </a:ext>
            </a:extLst>
          </p:cNvPr>
          <p:cNvGrpSpPr/>
          <p:nvPr/>
        </p:nvGrpSpPr>
        <p:grpSpPr>
          <a:xfrm>
            <a:off x="7573156" y="3486404"/>
            <a:ext cx="711720" cy="6120"/>
            <a:chOff x="7573156" y="3486404"/>
            <a:chExt cx="711720" cy="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3D2AA4-3353-4439-B079-2091C2B15BCA}"/>
                    </a:ext>
                  </a:extLst>
                </p14:cNvPr>
                <p14:cNvContentPartPr/>
                <p14:nvPr/>
              </p14:nvContentPartPr>
              <p14:xfrm>
                <a:off x="7573156" y="3486404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3D2AA4-3353-4439-B079-2091C2B15B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55516" y="34687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E2F091-AE46-4E2A-B5B6-972F27D23282}"/>
                    </a:ext>
                  </a:extLst>
                </p14:cNvPr>
                <p14:cNvContentPartPr/>
                <p14:nvPr/>
              </p14:nvContentPartPr>
              <p14:xfrm>
                <a:off x="8284516" y="349216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E2F091-AE46-4E2A-B5B6-972F27D232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66516" y="34741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F4F05-5936-436C-9348-5AC8D086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2A8D-5713-424C-B4E9-002A2F9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03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4E571-EA30-4B36-925C-529AF5107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(2b)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decide se aceita a oferta, terminando o jogo com payoffs imediatos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1−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ou se rejeita a oferta, levando o jogo para o terceiro período.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(3) No começo do terceiro período, 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recebe a fração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do dólar, deixando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para o jogador dois,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Nesse modelo, o arranjo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do terceiro período é definido exogenamente.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4E571-EA30-4B36-925C-529AF5107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CB532A-6543-442F-B763-F3152F2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Barganha sequencial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41198-A0A7-4AA6-B097-14B612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76EA5-8E91-4870-88B9-FB3A9DD9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99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76A7-2950-48FC-AE69-DE660399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Indução retroativa – estágio 2</a:t>
            </a:r>
            <a:br>
              <a:rPr lang="pt-BR" b="1" dirty="0"/>
            </a:br>
            <a:r>
              <a:rPr lang="pt-BR" sz="2200" b="1" dirty="0"/>
              <a:t>Barganha sequencial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CB439-CFF1-434B-A659-05E1045B7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Para encontrar o resultado de indução retroativa desse jogo, primeiro computamos a oferta ótima de 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, se o segundo período for alcançado: 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b="0" dirty="0"/>
                  <a:t>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pode receber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no terceiro período rejeitando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agora. Mas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no segundo período 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. Portanto, o jogador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aceita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somente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Estamos assumindo que cada jogador aceitará a oferta se estiver indiferente entre aceitar e rejeitar.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CB439-CFF1-434B-A659-05E1045B7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6B352-DFD9-44AE-AC0B-1746A632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41386-34F6-4529-AD98-E1F45FFF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1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2BC9-95DA-4E41-8A93-7871083EA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O problema do </a:t>
                </a:r>
                <a:r>
                  <a:rPr lang="pt-BR" b="1" u="sng" dirty="0"/>
                  <a:t>jogador 2</a:t>
                </a:r>
                <a:r>
                  <a:rPr lang="pt-BR" dirty="0"/>
                  <a:t> é, portanto, escolher entre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>
                    <a:solidFill>
                      <a:srgbClr val="2778C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pt-BR" b="1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b="1" dirty="0">
                    <a:solidFill>
                      <a:srgbClr val="2778CA"/>
                    </a:solidFill>
                  </a:rPr>
                  <a:t> esse período</a:t>
                </a:r>
                <a:r>
                  <a:rPr lang="pt-BR" dirty="0"/>
                  <a:t>, oferecendo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, ou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𝒊𝒊</m:t>
                    </m:r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no próximo período</a:t>
                </a:r>
                <a:r>
                  <a:rPr lang="pt-BR" dirty="0"/>
                  <a:t>, oferecendo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pt-BR" b="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b="0" dirty="0"/>
                  <a:t>O valor presente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0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lit/>
                      </m:rP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menor do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Portanto, a oferta ótima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no segundo período é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Se o jogo chega no segundo período,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ofertá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aceitará.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2BC9-95DA-4E41-8A93-7871083EA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1C4BF6B-2882-4CEF-9F4B-1A75AB67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Indução retroativa – estágio 2</a:t>
            </a:r>
            <a:br>
              <a:rPr lang="pt-BR" b="1" dirty="0"/>
            </a:br>
            <a:r>
              <a:rPr lang="pt-BR" sz="2200" b="1" dirty="0"/>
              <a:t>Barganha sequencial</a:t>
            </a:r>
            <a:endParaRPr lang="pt-BR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8F7FBB-70E8-43B9-B8E4-C6515F7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5F31-B737-4F10-85A1-8539B8C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31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2BC9-95DA-4E41-8A93-7871083EA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Como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pode resolver o problema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tão bem quanto o próprio jogador 2...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... o jogador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sabe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pode receber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no segundo período rejeitando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no primeiro estágio. Mas o valor presente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hoje 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Portanto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aceitará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agora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, que é o mesmo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2BC9-95DA-4E41-8A93-7871083EA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0ADD847-493B-4E63-B18D-DC340B78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Indução retroativa – estágio 1</a:t>
            </a:r>
            <a:br>
              <a:rPr lang="pt-BR" b="1" dirty="0"/>
            </a:br>
            <a:r>
              <a:rPr lang="pt-BR" sz="2200" b="1" dirty="0"/>
              <a:t>Barganha sequencial</a:t>
            </a:r>
            <a:endParaRPr lang="pt-BR" sz="22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A6419-CBF2-426D-B34A-9E75F246681D}"/>
              </a:ext>
            </a:extLst>
          </p:cNvPr>
          <p:cNvGrpSpPr/>
          <p:nvPr/>
        </p:nvGrpSpPr>
        <p:grpSpPr>
          <a:xfrm>
            <a:off x="7805716" y="3098324"/>
            <a:ext cx="33840" cy="4680"/>
            <a:chOff x="7805716" y="3098324"/>
            <a:chExt cx="33840" cy="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BECD7A1-D8CB-455F-8CF1-3858572165EB}"/>
                    </a:ext>
                  </a:extLst>
                </p14:cNvPr>
                <p14:cNvContentPartPr/>
                <p14:nvPr/>
              </p14:nvContentPartPr>
              <p14:xfrm>
                <a:off x="7805716" y="3102644"/>
                <a:ext cx="338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BECD7A1-D8CB-455F-8CF1-3858572165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88076" y="3085004"/>
                  <a:ext cx="69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2CC814-F2F2-49DA-B747-1B3F2FF7983F}"/>
                    </a:ext>
                  </a:extLst>
                </p14:cNvPr>
                <p14:cNvContentPartPr/>
                <p14:nvPr/>
              </p14:nvContentPartPr>
              <p14:xfrm>
                <a:off x="7805716" y="3098324"/>
                <a:ext cx="7200" cy="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2CC814-F2F2-49DA-B747-1B3F2FF798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88076" y="3080684"/>
                  <a:ext cx="42840" cy="4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DE09A-2942-4E61-A350-80EFF78F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DC2C-4AC3-41D4-846A-FD1FFC3D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576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2BC9-95DA-4E41-8A93-7871083EA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pt-BR" dirty="0"/>
                  <a:t>O problema do </a:t>
                </a:r>
                <a:r>
                  <a:rPr lang="pt-BR" b="1" u="sng" dirty="0"/>
                  <a:t>jogador 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dirty="0"/>
                  <a:t> no primeiro período é, portanto, escolher entre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pt-BR" b="1" i="1" dirty="0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>
                    <a:solidFill>
                      <a:srgbClr val="2778C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2778CA"/>
                    </a:solidFill>
                  </a:rPr>
                  <a:t> </a:t>
                </a:r>
                <a:r>
                  <a:rPr lang="pt-BR" b="1" dirty="0">
                    <a:solidFill>
                      <a:srgbClr val="2778CA"/>
                    </a:solidFill>
                  </a:rPr>
                  <a:t>esse período</a:t>
                </a:r>
                <a:r>
                  <a:rPr lang="pt-BR" dirty="0"/>
                  <a:t>, oferecendo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ao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ou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𝒊𝒊</m:t>
                    </m:r>
                    <m:r>
                      <a:rPr lang="pt-B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b="1" dirty="0">
                    <a:solidFill>
                      <a:srgbClr val="C00000"/>
                    </a:solidFill>
                  </a:rPr>
                  <a:t>no próximo período</a:t>
                </a:r>
                <a:r>
                  <a:rPr lang="pt-BR" dirty="0"/>
                  <a:t>, oferecendo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ao jogador 2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 valor presente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dirty="0"/>
                  <a:t>é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, que é menor do que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pt-BR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rgbClr val="2778CA"/>
                  </a:solidFill>
                </a:endParaRP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Então a escolha ótima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no primeiro período é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2778CA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pt-BR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rgbClr val="2778CA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pt-BR" b="0" i="1" smtClean="0">
                            <a:solidFill>
                              <a:srgbClr val="2778CA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Portanto, no resultado de indução retroativa nesse jogo,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oferece o arranjo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aceita.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2BC9-95DA-4E41-8A93-7871083EA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120" r="-87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0ADD847-493B-4E63-B18D-DC340B78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Indução retroativa – estágio 1</a:t>
            </a:r>
            <a:br>
              <a:rPr lang="pt-BR" b="1" dirty="0"/>
            </a:br>
            <a:r>
              <a:rPr lang="pt-BR" sz="2200" b="1" dirty="0"/>
              <a:t>Barganha sequencial</a:t>
            </a:r>
            <a:endParaRPr lang="pt-BR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C8603C-3819-4BC3-A558-22F6BD0F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8FAD-BE58-4F10-AF5C-52966A97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00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246084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Jogos Dinâmicos de Informação 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</a:rPr>
              <a:t>Parte 2 – Jogos de dois estágios com informação completa mas imperfeita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en-US" sz="2000" dirty="0" err="1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2)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0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000B-6EDA-4311-A383-C19EBE0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1D04-41CF-4DF3-9AA7-AB03A9BC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Continuamos assumindo que o jogo acontece em uma sequencia de estágios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Jogadas em todos os períodos passados são observadas antes do início do próximo estágio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Entretanto, permitiremos que haja jogadas simultâneas dentro de cada estágio. </a:t>
            </a:r>
          </a:p>
          <a:p>
            <a:pPr lvl="1" algn="just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Essa simultaneidade permite que os jogos tenham informação imperfeita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EA378-5990-4CA7-90B8-93F16442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D23DD-8453-4451-B5BD-3677DCC5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A8560-F809-47CD-B670-57B070F4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Analisaremos o seguinte jogo simples:</a:t>
                </a:r>
              </a:p>
              <a:p>
                <a:pPr marL="0" indent="0" algn="just">
                  <a:buNone/>
                </a:pPr>
                <a:r>
                  <a:rPr lang="pt-BR" dirty="0"/>
                  <a:t>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Os jogadores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escolhem simultaneamente as 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seus conjuntos viáveis,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respectivamente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Os jogadores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 observam os outcomes do primeiro estágio,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e então escolhem simultaneamente as 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de seus conjuntos viáveis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respectivamente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Payoffs 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=1, 2, 3, 4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A8560-F809-47CD-B670-57B070F4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B906410-1591-423B-8797-9CDF685B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F1EBB-9B36-4849-9D66-7FB1A6C6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62C0-83DC-4059-B2BB-DA3BC49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1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519F7-4CEE-4473-8FE3-B01B938AD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Note novamente que os conjuntos viáveis de 3 e 4 podem depender dos outcomes do primeiro estágio,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Em particular, pode haver valores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que terminem o jogo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Outros problemas econômicos podem ser modelados permitindo uma sequencia mais longa de estágios, seja adicionando jogadores ou permitindo que cada jogador jogue em mais de um estágio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519F7-4CEE-4473-8FE3-B01B938AD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2DAF721-B398-4B9F-888F-299E50F2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B1ABA8-733A-4234-BAF4-2DB0535E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FD61E-7621-47C9-BF02-97BF78CA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38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4DA944-0154-4AD9-93A2-F2E3A923934D}"/>
                  </a:ext>
                </a:extLst>
              </p14:cNvPr>
              <p14:cNvContentPartPr/>
              <p14:nvPr/>
            </p14:nvContentPartPr>
            <p14:xfrm>
              <a:off x="1741907" y="353211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4DA944-0154-4AD9-93A2-F2E3A9239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3907" y="351447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92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8560-F809-47CD-B670-57B070F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Pode também haver menos jogadores: Em algumas aplicações os jogadores 3 e 4 são 1 e 2. Em outras, ou o jogador dois ou o 4 não estão presentes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Veremos exemplos dessa natureza: corrida aos bancos e tarifas e competição internacional imperfeita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906410-1591-423B-8797-9CDF685B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AB6A9-8510-4336-B5EF-B33092B0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2727-7F03-4A5B-9592-67AE10A9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FAB94-C216-4507-BE1E-B618F443A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Considere um jogo de duas rodadas e dois jogadores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 jogador 1 escolhe entre dar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$100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ao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ou não dar nada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observa a jogada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escolhe se explode uma granada que matará os dois jogadores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ameace explodir a granada a menos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pague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$1000</m:t>
                    </m:r>
                  </m:oMath>
                </a14:m>
                <a:r>
                  <a:rPr lang="pt-BR" dirty="0"/>
                  <a:t>...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FAB94-C216-4507-BE1E-B618F443A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4604F465-67CD-4D82-8C76-C61E2B4A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Introdução</a:t>
            </a:r>
            <a:br>
              <a:rPr lang="pt-BR" b="1" dirty="0"/>
            </a:br>
            <a:r>
              <a:rPr lang="pt-BR" sz="2200" b="1" dirty="0"/>
              <a:t>Exemplo de ameaça não crível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27BB31-1587-4D93-B2B9-435B0F6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E4D0E-B144-408E-938B-EE8BF136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24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A8560-F809-47CD-B670-57B070F4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Como resolver esses jogos no </a:t>
                </a:r>
                <a:r>
                  <a:rPr lang="pt-BR" b="1" i="1" dirty="0"/>
                  <a:t>estilo</a:t>
                </a:r>
                <a:r>
                  <a:rPr lang="pt-BR" b="1" dirty="0"/>
                  <a:t> de indução retroativa?</a:t>
                </a:r>
              </a:p>
              <a:p>
                <a:pPr marL="0" indent="0" algn="just">
                  <a:buNone/>
                </a:pPr>
                <a:endParaRPr lang="pt-BR" b="1" dirty="0"/>
              </a:p>
              <a:p>
                <a:pPr algn="just"/>
                <a:r>
                  <a:rPr lang="pt-BR" dirty="0"/>
                  <a:t>O primeiro passo é resolver o jogo simultâneo entre os jogadores 3 e 4, no estágio 2, dado o outcome do primeiro estágio, ao invés de resolver uma otimização individual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Assumiremos que para cada outcome viável do primeiro estágio,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 jogo que resta para os jogadores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 tem </a:t>
                </a:r>
                <a:r>
                  <a:rPr lang="pt-BR" b="1" dirty="0">
                    <a:solidFill>
                      <a:srgbClr val="2778CA"/>
                    </a:solidFill>
                  </a:rPr>
                  <a:t>equilíbrio de Nash único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endParaRPr lang="pt-BR" b="1" dirty="0"/>
              </a:p>
              <a:p>
                <a:pPr marL="0" indent="0" algn="just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A8560-F809-47CD-B670-57B070F4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B906410-1591-423B-8797-9CDF685B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A33F3-3E9B-45B0-A030-1ABF67B4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B2D3-A5CF-42AD-AF4A-6D98DA33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403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ED47C-E156-43CE-BDDC-053E67420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Se os jogadores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antecipam que  o comportamento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 no segundo estágio será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 a interação no primeiro estágio entre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resume-se ao seguinte jogo simultâneo: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Os jogadores 1 e 2 escolhem simultaneamente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seus conjuntos viáveis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respectivamente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Os payoffs 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ED47C-E156-43CE-BDDC-053E67420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9104347-5248-4BB2-B9FE-4F8AB6E1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DFB7E2-873E-4107-A638-715C30A88E6B}"/>
                  </a:ext>
                </a:extLst>
              </p14:cNvPr>
              <p14:cNvContentPartPr/>
              <p14:nvPr/>
            </p14:nvContentPartPr>
            <p14:xfrm>
              <a:off x="2771836" y="1932284"/>
              <a:ext cx="40680" cy="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DFB7E2-873E-4107-A638-715C30A88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3836" y="1914284"/>
                <a:ext cx="76320" cy="42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CFE37-E076-481D-A856-274CFF7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8048-1131-44F6-92D4-A5089B5C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608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ED47C-E156-43CE-BDDC-053E67420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o único equilíbrio de Nash do jogo simultâneo anterior.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Chamaremos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resultado perfeito em subjogo</a:t>
                </a:r>
                <a:r>
                  <a:rPr lang="pt-BR" dirty="0"/>
                  <a:t> desse jogo de dois estágios.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É o análogo ao resultado de indução retroativa que vimos: </a:t>
                </a:r>
              </a:p>
              <a:p>
                <a:pPr lvl="1" algn="just"/>
                <a:r>
                  <a:rPr lang="pt-BR" dirty="0"/>
                  <a:t>Jogadores 1 e 2 não devem acreditar em ameaças de 3 e 4 de que vão responder com ações que não são equilíbrio de Nash quando o segundo estágio chegar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ED47C-E156-43CE-BDDC-053E67420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9104347-5248-4BB2-B9FE-4F8AB6E1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Teoria</a:t>
            </a:r>
            <a:r>
              <a:rPr lang="en-US" b="1" dirty="0"/>
              <a:t>:</a:t>
            </a:r>
            <a:r>
              <a:rPr lang="pt-BR" b="1" dirty="0"/>
              <a:t> Perfeição em subjogos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DC9F75-99FD-469E-A0F1-9FE51E4B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1A930-3FCD-4094-920B-A7D9C925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285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Corrida aos bancos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0B5B-2780-42D1-A6EA-ECDC680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43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19782-A3FD-4579-AAB3-ABBBE730B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Dois investidores depositam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, cada, em um banco.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O banco investe esse dinheiro em projetos de longo prazo.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Se o banco liquidar seus investimentos antes da maturidade, um total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 pode ser recuperado, em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Se o investimento atingir maturidade, entretanto, o projeto paga um total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>
                  <a:solidFill>
                    <a:srgbClr val="FF0000"/>
                  </a:solidFill>
                </a:endParaRP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Há duas datas em que os investidores podem fazer resgate: data 1, antes de o investimento maturar, e data 2, após o investimento maturar</a:t>
                </a:r>
                <a:r>
                  <a:rPr lang="pt-BR" sz="2800" dirty="0">
                    <a:solidFill>
                      <a:srgbClr val="FF0000"/>
                    </a:solidFill>
                  </a:rPr>
                  <a:t>*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19782-A3FD-4579-AAB3-ABBBE730B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5AD3D07-B042-497C-A334-BF1B468F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975157-C5EE-4045-8386-4C2AFF6D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F8B-053D-4BAB-9F42-7FF5E785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753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663DA-F153-4797-9BC5-46265F99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729529"/>
            <a:ext cx="7039957" cy="25435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1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90B6E-1F5C-4FA4-91A6-E00E4E9E5EC0}"/>
              </a:ext>
            </a:extLst>
          </p:cNvPr>
          <p:cNvSpPr/>
          <p:nvPr/>
        </p:nvSpPr>
        <p:spPr>
          <a:xfrm>
            <a:off x="6096000" y="4781005"/>
            <a:ext cx="1885406" cy="4920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0216C-5F3B-4F1E-A9D4-DA003F374992}"/>
              </a:ext>
            </a:extLst>
          </p:cNvPr>
          <p:cNvSpPr txBox="1"/>
          <p:nvPr/>
        </p:nvSpPr>
        <p:spPr>
          <a:xfrm>
            <a:off x="4845212" y="1971581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</a:rPr>
              <a:t>Antes de o investimento maturar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686CF-1FB9-47CE-AE6E-DD77F8F8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44FE9-A6E5-451A-81C5-8C60DD63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33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663DA-F153-4797-9BC5-46265F99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729529"/>
            <a:ext cx="7039957" cy="25435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1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90B6E-1F5C-4FA4-91A6-E00E4E9E5EC0}"/>
              </a:ext>
            </a:extLst>
          </p:cNvPr>
          <p:cNvSpPr/>
          <p:nvPr/>
        </p:nvSpPr>
        <p:spPr>
          <a:xfrm>
            <a:off x="6096000" y="4781005"/>
            <a:ext cx="1885406" cy="4920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0216C-5F3B-4F1E-A9D4-DA003F374992}"/>
              </a:ext>
            </a:extLst>
          </p:cNvPr>
          <p:cNvSpPr txBox="1"/>
          <p:nvPr/>
        </p:nvSpPr>
        <p:spPr>
          <a:xfrm>
            <a:off x="4845212" y="1971581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</a:rPr>
              <a:t>Antes de o investimento maturar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B53353-1A9E-4FBE-9BAB-F3C5DF672B75}"/>
              </a:ext>
            </a:extLst>
          </p:cNvPr>
          <p:cNvCxnSpPr>
            <a:cxnSpLocks/>
          </p:cNvCxnSpPr>
          <p:nvPr/>
        </p:nvCxnSpPr>
        <p:spPr>
          <a:xfrm>
            <a:off x="3763082" y="2729528"/>
            <a:ext cx="1451208" cy="76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B2D3C-4DA1-4190-99CD-57A08B6B3896}"/>
                  </a:ext>
                </a:extLst>
              </p:cNvPr>
              <p:cNvSpPr txBox="1"/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ambos sacam antes da maturação, cada um recebe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B2D3C-4DA1-4190-99CD-57A08B6B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blipFill>
                <a:blip r:embed="rId3"/>
                <a:stretch>
                  <a:fillRect l="-2261" t="-3974" r="-201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922C9-4F18-48A9-912A-7D76E0FB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AD8B6-4EF3-448B-83B9-D8DA0157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41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663DA-F153-4797-9BC5-46265F99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729529"/>
            <a:ext cx="7039957" cy="25435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1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90B6E-1F5C-4FA4-91A6-E00E4E9E5EC0}"/>
              </a:ext>
            </a:extLst>
          </p:cNvPr>
          <p:cNvSpPr/>
          <p:nvPr/>
        </p:nvSpPr>
        <p:spPr>
          <a:xfrm>
            <a:off x="6096000" y="4781005"/>
            <a:ext cx="1885406" cy="4920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0216C-5F3B-4F1E-A9D4-DA003F374992}"/>
              </a:ext>
            </a:extLst>
          </p:cNvPr>
          <p:cNvSpPr txBox="1"/>
          <p:nvPr/>
        </p:nvSpPr>
        <p:spPr>
          <a:xfrm>
            <a:off x="4845212" y="1971581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</a:rPr>
              <a:t>Antes de o investimento maturar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B53353-1A9E-4FBE-9BAB-F3C5DF672B75}"/>
              </a:ext>
            </a:extLst>
          </p:cNvPr>
          <p:cNvCxnSpPr>
            <a:cxnSpLocks/>
          </p:cNvCxnSpPr>
          <p:nvPr/>
        </p:nvCxnSpPr>
        <p:spPr>
          <a:xfrm>
            <a:off x="3763082" y="2729528"/>
            <a:ext cx="1451208" cy="76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B2D3C-4DA1-4190-99CD-57A08B6B3896}"/>
                  </a:ext>
                </a:extLst>
              </p:cNvPr>
              <p:cNvSpPr txBox="1"/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ambos sacam antes da maturação, cada um recebe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B2D3C-4DA1-4190-99CD-57A08B6B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blipFill>
                <a:blip r:embed="rId4"/>
                <a:stretch>
                  <a:fillRect l="-2261" t="-3974" r="-201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5E1A6-9C8E-487A-B8BD-9D30C4EAF2BF}"/>
              </a:ext>
            </a:extLst>
          </p:cNvPr>
          <p:cNvCxnSpPr>
            <a:cxnSpLocks/>
          </p:cNvCxnSpPr>
          <p:nvPr/>
        </p:nvCxnSpPr>
        <p:spPr>
          <a:xfrm flipV="1">
            <a:off x="4038600" y="4537560"/>
            <a:ext cx="851010" cy="623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8046F4-AE85-425A-8DAC-9CF3EEA840FB}"/>
                  </a:ext>
                </a:extLst>
              </p:cNvPr>
              <p:cNvSpPr txBox="1"/>
              <p:nvPr/>
            </p:nvSpPr>
            <p:spPr>
              <a:xfrm>
                <a:off x="1191548" y="5092288"/>
                <a:ext cx="2768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apenas um saca, ele recebe D e o outro recebe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8046F4-AE85-425A-8DAC-9CF3EEA8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48" y="5092288"/>
                <a:ext cx="2768945" cy="923330"/>
              </a:xfrm>
              <a:prstGeom prst="rect">
                <a:avLst/>
              </a:prstGeom>
              <a:blipFill>
                <a:blip r:embed="rId5"/>
                <a:stretch>
                  <a:fillRect l="-1758" t="-3289" r="-1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C154F7-648F-4B2C-AC0D-415B02C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151709-A297-4676-82AB-06E268BC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12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663DA-F153-4797-9BC5-46265F99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729529"/>
            <a:ext cx="7039957" cy="25435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1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90B6E-1F5C-4FA4-91A6-E00E4E9E5EC0}"/>
              </a:ext>
            </a:extLst>
          </p:cNvPr>
          <p:cNvSpPr/>
          <p:nvPr/>
        </p:nvSpPr>
        <p:spPr>
          <a:xfrm>
            <a:off x="6096000" y="4781005"/>
            <a:ext cx="1885406" cy="4920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0216C-5F3B-4F1E-A9D4-DA003F374992}"/>
              </a:ext>
            </a:extLst>
          </p:cNvPr>
          <p:cNvSpPr txBox="1"/>
          <p:nvPr/>
        </p:nvSpPr>
        <p:spPr>
          <a:xfrm>
            <a:off x="4845212" y="1971581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</a:rPr>
              <a:t>Antes de o investimento maturar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B53353-1A9E-4FBE-9BAB-F3C5DF672B75}"/>
              </a:ext>
            </a:extLst>
          </p:cNvPr>
          <p:cNvCxnSpPr>
            <a:cxnSpLocks/>
          </p:cNvCxnSpPr>
          <p:nvPr/>
        </p:nvCxnSpPr>
        <p:spPr>
          <a:xfrm>
            <a:off x="3763082" y="2729528"/>
            <a:ext cx="1451208" cy="76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B2D3C-4DA1-4190-99CD-57A08B6B3896}"/>
                  </a:ext>
                </a:extLst>
              </p:cNvPr>
              <p:cNvSpPr txBox="1"/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ambos sacam antes da maturação, cada um recebe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B2D3C-4DA1-4190-99CD-57A08B6B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blipFill>
                <a:blip r:embed="rId4"/>
                <a:stretch>
                  <a:fillRect l="-2261" t="-3974" r="-201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5E1A6-9C8E-487A-B8BD-9D30C4EAF2BF}"/>
              </a:ext>
            </a:extLst>
          </p:cNvPr>
          <p:cNvCxnSpPr>
            <a:cxnSpLocks/>
          </p:cNvCxnSpPr>
          <p:nvPr/>
        </p:nvCxnSpPr>
        <p:spPr>
          <a:xfrm flipH="1" flipV="1">
            <a:off x="8848432" y="4546816"/>
            <a:ext cx="437118" cy="841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8046F4-AE85-425A-8DAC-9CF3EEA840FB}"/>
              </a:ext>
            </a:extLst>
          </p:cNvPr>
          <p:cNvSpPr txBox="1"/>
          <p:nvPr/>
        </p:nvSpPr>
        <p:spPr>
          <a:xfrm>
            <a:off x="9238176" y="5388570"/>
            <a:ext cx="276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 ninguém saca antes da maturação, passamos para o próximo estágio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C154F7-648F-4B2C-AC0D-415B02C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151709-A297-4676-82AB-06E268BC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48</a:t>
            </a:fld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C20C53-5D26-429A-B17B-F4608F4F88F4}"/>
              </a:ext>
            </a:extLst>
          </p:cNvPr>
          <p:cNvCxnSpPr>
            <a:cxnSpLocks/>
          </p:cNvCxnSpPr>
          <p:nvPr/>
        </p:nvCxnSpPr>
        <p:spPr>
          <a:xfrm flipV="1">
            <a:off x="4038600" y="4537560"/>
            <a:ext cx="851010" cy="623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E2A85-8BEC-49FD-9930-4DEC5C8962C2}"/>
                  </a:ext>
                </a:extLst>
              </p:cNvPr>
              <p:cNvSpPr txBox="1"/>
              <p:nvPr/>
            </p:nvSpPr>
            <p:spPr>
              <a:xfrm>
                <a:off x="1191548" y="5092288"/>
                <a:ext cx="2768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apenas um saca, ele recebe D e o outro recebe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E2A85-8BEC-49FD-9930-4DEC5C8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48" y="5092288"/>
                <a:ext cx="2768945" cy="923330"/>
              </a:xfrm>
              <a:prstGeom prst="rect">
                <a:avLst/>
              </a:prstGeom>
              <a:blipFill>
                <a:blip r:embed="rId5"/>
                <a:stretch>
                  <a:fillRect l="-1758" t="-3289" r="-1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585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2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C5CFD-596B-4B39-8762-E6A2FE531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2549917"/>
            <a:ext cx="6735115" cy="28293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DDF3BBA-B880-4581-B2B9-057A472A1FB0}"/>
              </a:ext>
            </a:extLst>
          </p:cNvPr>
          <p:cNvSpPr/>
          <p:nvPr/>
        </p:nvSpPr>
        <p:spPr>
          <a:xfrm>
            <a:off x="6066020" y="4715690"/>
            <a:ext cx="1885406" cy="49205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47982-6D4B-463B-AF72-0F83E4B3D790}"/>
              </a:ext>
            </a:extLst>
          </p:cNvPr>
          <p:cNvSpPr txBox="1"/>
          <p:nvPr/>
        </p:nvSpPr>
        <p:spPr>
          <a:xfrm>
            <a:off x="4623340" y="1901369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0070C0"/>
                </a:solidFill>
              </a:rPr>
              <a:t>Depois de o investimento maturar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E57D9-C704-42FA-9BD4-3C3E45FD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921BF-1184-4712-AD85-D00A013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FAB94-C216-4507-BE1E-B618F443A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acredita na ameaça, sua melhor resposta é pagar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$1000</m:t>
                    </m:r>
                  </m:oMath>
                </a14:m>
                <a:r>
                  <a:rPr lang="pt-BR" dirty="0"/>
                  <a:t> ao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não deve acreditar na ameaça: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for dado a oportunidade de executá-la, ele escolherá não explodir a granada. Portanto,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não deve pagar nada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b="1" dirty="0">
                    <a:solidFill>
                      <a:srgbClr val="C00000"/>
                    </a:solidFill>
                  </a:rPr>
                  <a:t>Nota: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pode considerar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é louco. Isso envolve um jogo de </a:t>
                </a:r>
                <a:r>
                  <a:rPr lang="pt-BR" b="1" dirty="0">
                    <a:solidFill>
                      <a:srgbClr val="C00000"/>
                    </a:solidFill>
                  </a:rPr>
                  <a:t>informação incompleta</a:t>
                </a:r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não está certo dos payoffs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FAB94-C216-4507-BE1E-B618F443A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4604F465-67CD-4D82-8C76-C61E2B4A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Introdução</a:t>
            </a:r>
            <a:br>
              <a:rPr lang="pt-BR" b="1" dirty="0"/>
            </a:br>
            <a:r>
              <a:rPr lang="pt-BR" sz="2200" b="1" dirty="0"/>
              <a:t>Exemplo de ameaça não crível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CE3FB-B4AC-4157-AE50-A1246D4E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14B35-B5EC-431E-897E-D5CDFCEB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980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2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C5CFD-596B-4B39-8762-E6A2FE531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2549917"/>
            <a:ext cx="6735115" cy="28293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DDF3BBA-B880-4581-B2B9-057A472A1FB0}"/>
              </a:ext>
            </a:extLst>
          </p:cNvPr>
          <p:cNvSpPr/>
          <p:nvPr/>
        </p:nvSpPr>
        <p:spPr>
          <a:xfrm>
            <a:off x="6066020" y="4715690"/>
            <a:ext cx="1885406" cy="49205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47982-6D4B-463B-AF72-0F83E4B3D790}"/>
              </a:ext>
            </a:extLst>
          </p:cNvPr>
          <p:cNvSpPr txBox="1"/>
          <p:nvPr/>
        </p:nvSpPr>
        <p:spPr>
          <a:xfrm>
            <a:off x="4623340" y="1901369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0070C0"/>
                </a:solidFill>
              </a:rPr>
              <a:t>Depois de o investimento maturar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EAB71-F998-453F-9AFE-4DCE329682D7}"/>
              </a:ext>
            </a:extLst>
          </p:cNvPr>
          <p:cNvCxnSpPr>
            <a:cxnSpLocks/>
          </p:cNvCxnSpPr>
          <p:nvPr/>
        </p:nvCxnSpPr>
        <p:spPr>
          <a:xfrm>
            <a:off x="3763082" y="2729528"/>
            <a:ext cx="1451208" cy="7691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075EB-82FD-45D3-87D1-F071221DBD5E}"/>
                  </a:ext>
                </a:extLst>
              </p:cNvPr>
              <p:cNvSpPr txBox="1"/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ambos sacam depois da maturação, cada um recebe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075EB-82FD-45D3-87D1-F071221D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blipFill>
                <a:blip r:embed="rId3"/>
                <a:stretch>
                  <a:fillRect l="-2261" t="-3974" r="-201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479DCD-0DEA-4D70-BBAA-3E699491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1C385-2E06-4055-8F4D-4DB4BA7E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08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data 2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C5CFD-596B-4B39-8762-E6A2FE531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2549917"/>
            <a:ext cx="6735115" cy="28293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DDF3BBA-B880-4581-B2B9-057A472A1FB0}"/>
              </a:ext>
            </a:extLst>
          </p:cNvPr>
          <p:cNvSpPr/>
          <p:nvPr/>
        </p:nvSpPr>
        <p:spPr>
          <a:xfrm>
            <a:off x="6066020" y="4715690"/>
            <a:ext cx="1885406" cy="49205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47982-6D4B-463B-AF72-0F83E4B3D790}"/>
              </a:ext>
            </a:extLst>
          </p:cNvPr>
          <p:cNvSpPr txBox="1"/>
          <p:nvPr/>
        </p:nvSpPr>
        <p:spPr>
          <a:xfrm>
            <a:off x="4623340" y="1901369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0070C0"/>
                </a:solidFill>
              </a:rPr>
              <a:t>Depois de o investimento maturar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EAB71-F998-453F-9AFE-4DCE329682D7}"/>
              </a:ext>
            </a:extLst>
          </p:cNvPr>
          <p:cNvCxnSpPr>
            <a:cxnSpLocks/>
          </p:cNvCxnSpPr>
          <p:nvPr/>
        </p:nvCxnSpPr>
        <p:spPr>
          <a:xfrm>
            <a:off x="3763082" y="2729528"/>
            <a:ext cx="1451208" cy="7691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075EB-82FD-45D3-87D1-F071221DBD5E}"/>
                  </a:ext>
                </a:extLst>
              </p:cNvPr>
              <p:cNvSpPr txBox="1"/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ambos sacam depois da maturação, cada um recebe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075EB-82FD-45D3-87D1-F071221D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77" y="2210108"/>
                <a:ext cx="2428407" cy="923330"/>
              </a:xfrm>
              <a:prstGeom prst="rect">
                <a:avLst/>
              </a:prstGeom>
              <a:blipFill>
                <a:blip r:embed="rId4"/>
                <a:stretch>
                  <a:fillRect l="-2261" t="-3974" r="-201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F8BD6-A762-4334-9E87-5885A4390098}"/>
              </a:ext>
            </a:extLst>
          </p:cNvPr>
          <p:cNvCxnSpPr>
            <a:cxnSpLocks/>
          </p:cNvCxnSpPr>
          <p:nvPr/>
        </p:nvCxnSpPr>
        <p:spPr>
          <a:xfrm flipV="1">
            <a:off x="3484638" y="4536334"/>
            <a:ext cx="1729652" cy="7624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03388-09A8-4AAE-B602-A1CDB96FE42E}"/>
                  </a:ext>
                </a:extLst>
              </p:cNvPr>
              <p:cNvSpPr txBox="1"/>
              <p:nvPr/>
            </p:nvSpPr>
            <p:spPr>
              <a:xfrm>
                <a:off x="676941" y="5336020"/>
                <a:ext cx="26464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Se apenas um saca, ele recebe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e o outro recebe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03388-09A8-4AAE-B602-A1CDB96F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1" y="5336020"/>
                <a:ext cx="2646438" cy="923330"/>
              </a:xfrm>
              <a:prstGeom prst="rect">
                <a:avLst/>
              </a:prstGeom>
              <a:blipFill>
                <a:blip r:embed="rId5"/>
                <a:stretch>
                  <a:fillRect l="-1843" t="-3289" r="-2074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A3126D-31EC-423C-8190-E83A2C5F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3BD29-E3A6-4BD9-8452-A9E261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4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C5CFD-596B-4B39-8762-E6A2FE531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2549917"/>
            <a:ext cx="6735115" cy="2829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98B1CF-25F6-4B43-B262-4DB810EA31A9}"/>
                  </a:ext>
                </a:extLst>
              </p:cNvPr>
              <p:cNvSpPr txBox="1"/>
              <p:nvPr/>
            </p:nvSpPr>
            <p:spPr>
              <a:xfrm>
                <a:off x="661638" y="2378423"/>
                <a:ext cx="5779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0" dirty="0"/>
                  <a:t>Vimos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, portanto </a:t>
                </a:r>
              </a:p>
              <a:p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b="0" i="0" dirty="0">
                    <a:latin typeface="+mj-lt"/>
                  </a:rPr>
                  <a:t> </a:t>
                </a:r>
                <a:r>
                  <a:rPr lang="pt-BR" dirty="0"/>
                  <a:t>e</a:t>
                </a:r>
                <a:r>
                  <a:rPr lang="pt-BR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98B1CF-25F6-4B43-B262-4DB810EA3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8" y="2378423"/>
                <a:ext cx="5779136" cy="646331"/>
              </a:xfrm>
              <a:prstGeom prst="rect">
                <a:avLst/>
              </a:prstGeom>
              <a:blipFill>
                <a:blip r:embed="rId4"/>
                <a:stretch>
                  <a:fillRect l="-949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FFF217E-E8EB-4237-891D-DE26CE3DFA39}"/>
              </a:ext>
            </a:extLst>
          </p:cNvPr>
          <p:cNvSpPr/>
          <p:nvPr/>
        </p:nvSpPr>
        <p:spPr>
          <a:xfrm>
            <a:off x="6066020" y="4715690"/>
            <a:ext cx="1885406" cy="49205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AFF5B-BADA-439A-96C0-3913E39AF60B}"/>
              </a:ext>
            </a:extLst>
          </p:cNvPr>
          <p:cNvSpPr txBox="1"/>
          <p:nvPr/>
        </p:nvSpPr>
        <p:spPr>
          <a:xfrm>
            <a:off x="4623340" y="1901369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0070C0"/>
                </a:solidFill>
              </a:rPr>
              <a:t>Depois de o investimento maturar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A41E7-4D38-4167-8329-A81E08C5C1C0}"/>
              </a:ext>
            </a:extLst>
          </p:cNvPr>
          <p:cNvSpPr/>
          <p:nvPr/>
        </p:nvSpPr>
        <p:spPr>
          <a:xfrm>
            <a:off x="2061577" y="2667028"/>
            <a:ext cx="1251249" cy="36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4D8F1-5B31-4C3B-9E64-CF4583CA0C93}"/>
              </a:ext>
            </a:extLst>
          </p:cNvPr>
          <p:cNvSpPr/>
          <p:nvPr/>
        </p:nvSpPr>
        <p:spPr>
          <a:xfrm>
            <a:off x="1753849" y="2335776"/>
            <a:ext cx="674557" cy="32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74AE4-8BA8-42A1-B573-1C71F3EBE5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51206" y="3024754"/>
            <a:ext cx="1663084" cy="47396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5B431E-113D-405A-A791-28DACC62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C509-DB83-479F-9541-7BA611B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934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C5CFD-596B-4B39-8762-E6A2FE531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2549917"/>
            <a:ext cx="6735115" cy="2829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290C637-5E43-48CD-B83F-867613F5E21B}"/>
              </a:ext>
            </a:extLst>
          </p:cNvPr>
          <p:cNvSpPr txBox="1"/>
          <p:nvPr/>
        </p:nvSpPr>
        <p:spPr>
          <a:xfrm>
            <a:off x="4623340" y="1901369"/>
            <a:ext cx="477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Depois de o investimento maturar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9FE202-AEF6-459D-B7B3-760D2BF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B898A-E188-4C3F-B490-0D679431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53</a:t>
            </a:fld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0F215A-5B17-43E5-BB6E-3467CD6DE5A6}"/>
              </a:ext>
            </a:extLst>
          </p:cNvPr>
          <p:cNvSpPr/>
          <p:nvPr/>
        </p:nvSpPr>
        <p:spPr>
          <a:xfrm>
            <a:off x="3084163" y="3941593"/>
            <a:ext cx="6183823" cy="696606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3D75A5-2320-4B5E-809B-2D6D5A424D64}"/>
              </a:ext>
            </a:extLst>
          </p:cNvPr>
          <p:cNvSpPr/>
          <p:nvPr/>
        </p:nvSpPr>
        <p:spPr>
          <a:xfrm>
            <a:off x="6989735" y="2605808"/>
            <a:ext cx="2278251" cy="133578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F4007F-B4D8-4506-B68A-7F6A68BAC3A6}"/>
              </a:ext>
            </a:extLst>
          </p:cNvPr>
          <p:cNvSpPr/>
          <p:nvPr/>
        </p:nvSpPr>
        <p:spPr>
          <a:xfrm>
            <a:off x="6066020" y="4715690"/>
            <a:ext cx="1885406" cy="49205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21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08F38-DBBA-4DCE-A3C1-28D154E8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Corrida aos bancos – retroagindo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206C-D65D-45AC-90F2-EF4E83628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Do segundo estágio, notamos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, portando “withdraw” domina estritamente “don’t withdraw”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Há um único equilíbrio de Nash nesse jogo, em que ambos sacam, levando a um payoff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Como não há desconto intertemporal, podemos substituir esse payoff diretamente no jogo na forma normal da data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0206C-D65D-45AC-90F2-EF4E83628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56DE6-78A8-407C-8E25-1629D8B7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A9289-B94E-4ACC-93EA-26DA38F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270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55972-92DE-42EC-BF11-1E818F9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2572344"/>
            <a:ext cx="6992326" cy="28578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A3FE5E-97EC-482A-83E2-F619F292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B6A4E-9DB6-4388-A0CC-51E5632E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4391E-FA56-406B-A9C9-8ECEDB9B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55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997646-8977-47E6-8023-4524290BC1C1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4438328"/>
            <a:ext cx="627576" cy="6296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46223-72A6-40E1-9A04-F4ED79E4EB06}"/>
              </a:ext>
            </a:extLst>
          </p:cNvPr>
          <p:cNvSpPr txBox="1"/>
          <p:nvPr/>
        </p:nvSpPr>
        <p:spPr>
          <a:xfrm>
            <a:off x="8924388" y="5067946"/>
            <a:ext cx="276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Lembre-se que aqui era “Next stage” na matriz da data 1</a:t>
            </a:r>
          </a:p>
        </p:txBody>
      </p:sp>
    </p:spTree>
    <p:extLst>
      <p:ext uri="{BB962C8B-B14F-4D97-AF65-F5344CB8AC3E}">
        <p14:creationId xmlns:p14="http://schemas.microsoft.com/office/powerpoint/2010/main" val="369067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55972-92DE-42EC-BF11-1E818F9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2572344"/>
            <a:ext cx="6992326" cy="28578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A3FE5E-97EC-482A-83E2-F619F292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03DECD-EA69-4826-80FF-E508BCDAACD9}"/>
                  </a:ext>
                </a:extLst>
              </p:cNvPr>
              <p:cNvSpPr/>
              <p:nvPr/>
            </p:nvSpPr>
            <p:spPr>
              <a:xfrm>
                <a:off x="1078163" y="2249178"/>
                <a:ext cx="29695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0" dirty="0"/>
                  <a:t>Vimos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b="0" i="0" dirty="0">
                    <a:latin typeface="+mj-lt"/>
                  </a:rPr>
                  <a:t> </a:t>
                </a:r>
                <a:r>
                  <a:rPr lang="pt-BR" dirty="0"/>
                  <a:t>e, portanto,</a:t>
                </a:r>
              </a:p>
              <a:p>
                <a:r>
                  <a:rPr lang="pt-BR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&lt;0 →2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03DECD-EA69-4826-80FF-E508BCDAA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63" y="2249178"/>
                <a:ext cx="2969531" cy="646331"/>
              </a:xfrm>
              <a:prstGeom prst="rect">
                <a:avLst/>
              </a:prstGeom>
              <a:blipFill>
                <a:blip r:embed="rId4"/>
                <a:stretch>
                  <a:fillRect l="-1848" t="-5660" r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D17D9DC-3774-40E0-B46D-64E6900AE854}"/>
              </a:ext>
            </a:extLst>
          </p:cNvPr>
          <p:cNvSpPr/>
          <p:nvPr/>
        </p:nvSpPr>
        <p:spPr>
          <a:xfrm>
            <a:off x="2534522" y="2559281"/>
            <a:ext cx="1214703" cy="30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9CE9F9-63FA-43DF-A9F5-0388FD79E208}"/>
              </a:ext>
            </a:extLst>
          </p:cNvPr>
          <p:cNvCxnSpPr>
            <a:cxnSpLocks/>
          </p:cNvCxnSpPr>
          <p:nvPr/>
        </p:nvCxnSpPr>
        <p:spPr>
          <a:xfrm>
            <a:off x="3944983" y="2867719"/>
            <a:ext cx="1449977" cy="5862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E4B373-2F8C-4CC3-9333-EDFA96F3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DC412-A8B2-48A2-9659-03AD9122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70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55972-92DE-42EC-BF11-1E818F9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2572344"/>
            <a:ext cx="6992326" cy="28578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A3FE5E-97EC-482A-83E2-F619F292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03DECD-EA69-4826-80FF-E508BCDAACD9}"/>
                  </a:ext>
                </a:extLst>
              </p:cNvPr>
              <p:cNvSpPr/>
              <p:nvPr/>
            </p:nvSpPr>
            <p:spPr>
              <a:xfrm>
                <a:off x="1078163" y="2249178"/>
                <a:ext cx="29695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0" dirty="0"/>
                  <a:t>Vimos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b="0" i="0" dirty="0">
                    <a:latin typeface="+mj-lt"/>
                  </a:rPr>
                  <a:t> </a:t>
                </a:r>
                <a:r>
                  <a:rPr lang="pt-BR" dirty="0"/>
                  <a:t>e, portanto,</a:t>
                </a:r>
              </a:p>
              <a:p>
                <a:r>
                  <a:rPr lang="pt-BR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&lt;0 →2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03DECD-EA69-4826-80FF-E508BCDAA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63" y="2249178"/>
                <a:ext cx="2969531" cy="646331"/>
              </a:xfrm>
              <a:prstGeom prst="rect">
                <a:avLst/>
              </a:prstGeom>
              <a:blipFill>
                <a:blip r:embed="rId4"/>
                <a:stretch>
                  <a:fillRect l="-1848" t="-5660" r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D17D9DC-3774-40E0-B46D-64E6900AE854}"/>
              </a:ext>
            </a:extLst>
          </p:cNvPr>
          <p:cNvSpPr/>
          <p:nvPr/>
        </p:nvSpPr>
        <p:spPr>
          <a:xfrm>
            <a:off x="2534522" y="2559281"/>
            <a:ext cx="1214703" cy="30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11AD09-0599-4F8C-8BDC-5760644DF75F}"/>
                  </a:ext>
                </a:extLst>
              </p:cNvPr>
              <p:cNvSpPr/>
              <p:nvPr/>
            </p:nvSpPr>
            <p:spPr>
              <a:xfrm>
                <a:off x="9003658" y="5364206"/>
                <a:ext cx="26959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0" dirty="0"/>
                  <a:t>Vimos tamb</a:t>
                </a:r>
                <a:r>
                  <a:rPr lang="pt-BR" dirty="0"/>
                  <a:t>ém que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  <a:p>
                <a:r>
                  <a:rPr lang="pt-BR" dirty="0"/>
                  <a:t>Logo, não há E.E.D aqui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11AD09-0599-4F8C-8BDC-5760644DF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658" y="5364206"/>
                <a:ext cx="2695994" cy="646331"/>
              </a:xfrm>
              <a:prstGeom prst="rect">
                <a:avLst/>
              </a:prstGeom>
              <a:blipFill>
                <a:blip r:embed="rId5"/>
                <a:stretch>
                  <a:fillRect l="-203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9CE9F9-63FA-43DF-A9F5-0388FD79E208}"/>
              </a:ext>
            </a:extLst>
          </p:cNvPr>
          <p:cNvCxnSpPr>
            <a:cxnSpLocks/>
          </p:cNvCxnSpPr>
          <p:nvPr/>
        </p:nvCxnSpPr>
        <p:spPr>
          <a:xfrm>
            <a:off x="3944983" y="2867719"/>
            <a:ext cx="1449977" cy="5862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A87A7DC-00B7-488F-8907-AAFE8989512C}"/>
              </a:ext>
            </a:extLst>
          </p:cNvPr>
          <p:cNvSpPr/>
          <p:nvPr/>
        </p:nvSpPr>
        <p:spPr>
          <a:xfrm>
            <a:off x="10920619" y="5411148"/>
            <a:ext cx="735732" cy="269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EF766F-7A0F-4257-B255-D2C1BD851FF2}"/>
              </a:ext>
            </a:extLst>
          </p:cNvPr>
          <p:cNvCxnSpPr>
            <a:cxnSpLocks/>
          </p:cNvCxnSpPr>
          <p:nvPr/>
        </p:nvCxnSpPr>
        <p:spPr>
          <a:xfrm flipH="1" flipV="1">
            <a:off x="7994470" y="4454435"/>
            <a:ext cx="1009188" cy="9758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5D867F-1979-484E-9758-72107714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8E7B6-5F6F-4412-98C1-85CCEABB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117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55972-92DE-42EC-BF11-1E818F9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2572344"/>
            <a:ext cx="6992326" cy="28578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A3FE5E-97EC-482A-83E2-F619F292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17A01-BFAF-439A-903A-4C3458AB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4B532-7103-4EEE-8CE4-0679F455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20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55972-92DE-42EC-BF11-1E818F9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2572344"/>
            <a:ext cx="6992326" cy="28578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A3FE5E-97EC-482A-83E2-F619F292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– retroagindo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1B493-41C8-4783-BD23-8A70557DD766}"/>
              </a:ext>
            </a:extLst>
          </p:cNvPr>
          <p:cNvSpPr/>
          <p:nvPr/>
        </p:nvSpPr>
        <p:spPr>
          <a:xfrm>
            <a:off x="5355770" y="3331029"/>
            <a:ext cx="940527" cy="5225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A8F29D-CB91-40FF-9D4F-9A332FF0CE6B}"/>
              </a:ext>
            </a:extLst>
          </p:cNvPr>
          <p:cNvSpPr/>
          <p:nvPr/>
        </p:nvSpPr>
        <p:spPr>
          <a:xfrm>
            <a:off x="7598228" y="3975168"/>
            <a:ext cx="940527" cy="5225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17A01-BFAF-439A-903A-4C3458AB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4B532-7103-4EEE-8CE4-0679F455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59</a:t>
            </a:fld>
            <a:endParaRPr lang="pt-BR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BA5557B-A9F2-4CD5-8163-E4AB2F3FF44F}"/>
              </a:ext>
            </a:extLst>
          </p:cNvPr>
          <p:cNvSpPr/>
          <p:nvPr/>
        </p:nvSpPr>
        <p:spPr>
          <a:xfrm>
            <a:off x="1582118" y="1875295"/>
            <a:ext cx="2872999" cy="1022513"/>
          </a:xfrm>
          <a:prstGeom prst="wedgeRectCallout">
            <a:avLst>
              <a:gd name="adj1" fmla="val 73271"/>
              <a:gd name="adj2" fmla="val 103127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900" b="1" dirty="0">
                <a:solidFill>
                  <a:schemeClr val="tx1"/>
                </a:solidFill>
              </a:rPr>
              <a:t>Essa versão de um período do jogo tem dois E.N. em estratégias puras</a:t>
            </a:r>
          </a:p>
        </p:txBody>
      </p:sp>
    </p:spTree>
    <p:extLst>
      <p:ext uri="{BB962C8B-B14F-4D97-AF65-F5344CB8AC3E}">
        <p14:creationId xmlns:p14="http://schemas.microsoft.com/office/powerpoint/2010/main" val="229043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9AF8-D284-41B8-AA45-891CE9C3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3807-2BE4-4A06-B856-BB0AD163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100" dirty="0"/>
          </a:p>
          <a:p>
            <a:r>
              <a:rPr lang="pt-BR" sz="3100" dirty="0"/>
              <a:t>Indução retroativa (</a:t>
            </a:r>
            <a:r>
              <a:rPr lang="en-US" sz="3100" i="1" dirty="0"/>
              <a:t>backwards induction</a:t>
            </a:r>
            <a:r>
              <a:rPr lang="pt-BR" sz="3100" dirty="0"/>
              <a:t>)</a:t>
            </a:r>
          </a:p>
          <a:p>
            <a:endParaRPr lang="pt-BR" sz="3100" dirty="0"/>
          </a:p>
          <a:p>
            <a:r>
              <a:rPr lang="pt-BR" sz="3100" dirty="0"/>
              <a:t>Mais O.I.: Modelo de duopólio de Stackelberg (1934)</a:t>
            </a:r>
          </a:p>
          <a:p>
            <a:pPr marL="0" indent="0">
              <a:buNone/>
            </a:pPr>
            <a:endParaRPr lang="pt-BR" sz="3100" dirty="0"/>
          </a:p>
          <a:p>
            <a:r>
              <a:rPr lang="pt-BR" sz="3100" dirty="0"/>
              <a:t>Barganha sequencial</a:t>
            </a:r>
          </a:p>
          <a:p>
            <a:endParaRPr lang="pt-BR" sz="3100" dirty="0"/>
          </a:p>
          <a:p>
            <a:endParaRPr lang="pt-BR" sz="3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3990-53FB-47B2-950A-E6BC4EAA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95152-7E19-4DDC-AF60-D71DDD4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25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841B5-268A-408C-9351-3E80BCC41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Portanto, o jogo original tem dois resultados perfeitos em subjogos: Ambos sacam no período 1, rendendo payoff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 Nenhum saca no período 1 e sacam no período 2, rendendo payoffs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interpretado como corrida aos bancos: Se o investidor 1 acredita que o investidor dois vai sacar na data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sua melhor resposta é sacar também, embora os dois fossem estar em melhor estado se sacassem no período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Como existem dois equilíbrios perfeitos em subjogos, este modelo não prevê quando as corridas ao banco ocorrerão, mas mostra que elas podem ocorrer como um fenômeno de equilíbrio.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841B5-268A-408C-9351-3E80BCC41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559419-ED37-4628-81ED-B6F33A8D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04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Corrida aos bancos </a:t>
            </a:r>
            <a:br>
              <a:rPr lang="pt-BR" b="1" dirty="0"/>
            </a:br>
            <a:r>
              <a:rPr lang="pt-BR" sz="2400" b="1" dirty="0"/>
              <a:t>Jogos de dois estágios de informação completa mas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D8F63D-EFFE-4C9B-9B69-413A42E8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2460-B0E2-4D47-8789-14EC265C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60</a:t>
            </a:fld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13B9C7-70CE-428A-8B09-1241AAAA4982}"/>
                  </a:ext>
                </a:extLst>
              </p14:cNvPr>
              <p14:cNvContentPartPr/>
              <p14:nvPr/>
            </p14:nvContentPartPr>
            <p14:xfrm>
              <a:off x="6504135" y="493907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13B9C7-70CE-428A-8B09-1241AAAA4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6135" y="492143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165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Tarifas e concorrência internacional imperfeita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0B5B-2780-42D1-A6EA-ECDC680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24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D40C-3799-468D-AD05-1D0336CB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52D23-04A3-45CF-82A6-B22B55D37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Dois países idênticos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=1, 2)</m:t>
                    </m:r>
                  </m:oMath>
                </a14:m>
                <a:r>
                  <a:rPr lang="pt-BR" dirty="0"/>
                  <a:t>, cada um com</a:t>
                </a:r>
                <a:r>
                  <a:rPr lang="en-US" dirty="0"/>
                  <a:t>:</a:t>
                </a:r>
              </a:p>
              <a:p>
                <a:pPr algn="just"/>
                <a:endParaRPr lang="en-US" dirty="0"/>
              </a:p>
              <a:p>
                <a:pPr lvl="1" algn="just"/>
                <a:r>
                  <a:rPr lang="pt-BR" dirty="0"/>
                  <a:t>Um governo que escolhe tarifas</a:t>
                </a:r>
              </a:p>
              <a:p>
                <a:pPr lvl="1" algn="just"/>
                <a:r>
                  <a:rPr lang="pt-BR" dirty="0"/>
                  <a:t>Uma firma que produz bens para consumo doméstico e estrangeiro</a:t>
                </a:r>
              </a:p>
              <a:p>
                <a:pPr lvl="1" algn="just"/>
                <a:r>
                  <a:rPr lang="pt-BR" dirty="0"/>
                  <a:t>Consumidores que compram no mercado doméstico tanto da firma doméstica quanto da firma estrangeira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Se a quantidade total no mercado do país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então o preço de equilíbrio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52D23-04A3-45CF-82A6-B22B55D37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44A8007-873E-497F-A1F0-035C1062A428}"/>
                  </a:ext>
                </a:extLst>
              </p14:cNvPr>
              <p14:cNvContentPartPr/>
              <p14:nvPr/>
            </p14:nvContentPartPr>
            <p14:xfrm>
              <a:off x="6777556" y="5525084"/>
              <a:ext cx="13680" cy="8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44A8007-873E-497F-A1F0-035C1062A4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9916" y="5507084"/>
                <a:ext cx="4932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B4637-F6E7-42A5-AB33-F7565F5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58EC-B4E4-4CE4-97DB-CC076401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644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015FD-A072-4B3D-B1D9-5E82B12B5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A firma no país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que chamaremos de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produz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consumo doméstico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exportação.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As firmas tem custo marginal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nenhum custo fixo de produção. Portanto,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As firmas incorrem custos de exportação. Se 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exporta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o país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quando esse país estabelece a tarifa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então 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deve pagar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ao governo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015FD-A072-4B3D-B1D9-5E82B12B5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E2A8BD0-4034-45D9-AA12-65A36F8A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3313CDF-7DBF-47F3-A412-3779FD143E81}"/>
                  </a:ext>
                </a:extLst>
              </p14:cNvPr>
              <p14:cNvContentPartPr/>
              <p14:nvPr/>
            </p14:nvContentPartPr>
            <p14:xfrm>
              <a:off x="2107636" y="5648204"/>
              <a:ext cx="12600" cy="7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3313CDF-7DBF-47F3-A412-3779FD143E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9996" y="5630204"/>
                <a:ext cx="48240" cy="107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4977F3-BD5A-4AD7-B1C2-EFFAF255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B8D56-ADF5-4A9B-844D-817C54E0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51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015FD-A072-4B3D-B1D9-5E82B12B5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O timing do jogo: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Governos simultaneamente escolhem as tarifas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Firmas observam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escolhem simultaneamente quantidades para consumo doméstico e exportação,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b="0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Os payoffs são lucros para 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bem-estar total para o governo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1000"/>
                  </a:spcBef>
                </a:pPr>
                <a:r>
                  <a:rPr lang="pt-BR" dirty="0"/>
                  <a:t>Bem-estar total é a soma do excedente do consumidor de seus consumidores, lucro ganho pela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receita tarifária coletada da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pelo governo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015FD-A072-4B3D-B1D9-5E82B12B5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E2A8BD0-4034-45D9-AA12-65A36F8A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B500D-8843-4C15-AEFD-74665E7A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8D05A-8617-40FD-B720-38E094C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138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87D12-DA23-4C20-B7B3-533B94976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/>
                  <a:t>Lucro da firma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brk m:alnAt="1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Bem-estar total para o governo: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87D12-DA23-4C20-B7B3-533B94976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1EBEBD4-4097-4E58-BF9E-650646D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5F6E415-FCAB-4F2C-A66A-909ED020C773}"/>
                  </a:ext>
                </a:extLst>
              </p14:cNvPr>
              <p14:cNvContentPartPr/>
              <p14:nvPr/>
            </p14:nvContentPartPr>
            <p14:xfrm>
              <a:off x="9034396" y="2228204"/>
              <a:ext cx="7200" cy="25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5F6E415-FCAB-4F2C-A66A-909ED020C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6756" y="2210564"/>
                <a:ext cx="428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42E3E7-9CF9-4448-92FD-FE4339F33F25}"/>
                  </a:ext>
                </a:extLst>
              </p14:cNvPr>
              <p14:cNvContentPartPr/>
              <p14:nvPr/>
            </p14:nvContentPartPr>
            <p14:xfrm>
              <a:off x="5696836" y="3198764"/>
              <a:ext cx="360" cy="1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42E3E7-9CF9-4448-92FD-FE4339F33F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8836" y="3181124"/>
                <a:ext cx="36000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03D6F-950F-4DB4-8685-1529E2CE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A6C04-90C7-4D14-A5E7-44652331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273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87D12-DA23-4C20-B7B3-533B94976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/>
                  <a:t>Lucro da firma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brk m:alnAt="1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Bem-estar total para o governo: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87D12-DA23-4C20-B7B3-533B94976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1EBEBD4-4097-4E58-BF9E-650646D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42E3E7-9CF9-4448-92FD-FE4339F33F25}"/>
                  </a:ext>
                </a:extLst>
              </p14:cNvPr>
              <p14:cNvContentPartPr/>
              <p14:nvPr/>
            </p14:nvContentPartPr>
            <p14:xfrm>
              <a:off x="5696836" y="3198764"/>
              <a:ext cx="360" cy="1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42E3E7-9CF9-4448-92FD-FE4339F33F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8836" y="3180764"/>
                <a:ext cx="36000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A6C04-90C7-4D14-A5E7-44652331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66</a:t>
            </a:fld>
            <a:endParaRPr lang="pt-BR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9D49A34-0874-4059-A553-B6E3B5AEA57E}"/>
              </a:ext>
            </a:extLst>
          </p:cNvPr>
          <p:cNvSpPr/>
          <p:nvPr/>
        </p:nvSpPr>
        <p:spPr>
          <a:xfrm rot="16200000">
            <a:off x="6152541" y="1421798"/>
            <a:ext cx="315642" cy="2450298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7FA5F-CD1B-496A-8D0A-DB28AA96C424}"/>
              </a:ext>
            </a:extLst>
          </p:cNvPr>
          <p:cNvSpPr txBox="1"/>
          <p:nvPr/>
        </p:nvSpPr>
        <p:spPr>
          <a:xfrm>
            <a:off x="5005138" y="2040085"/>
            <a:ext cx="28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no mercado interno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BC52D42-9477-4290-B5D1-F4D8B4FEF5F0}"/>
              </a:ext>
            </a:extLst>
          </p:cNvPr>
          <p:cNvSpPr/>
          <p:nvPr/>
        </p:nvSpPr>
        <p:spPr>
          <a:xfrm rot="16200000">
            <a:off x="9028890" y="1407765"/>
            <a:ext cx="315642" cy="2450298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8D094-5EF1-4C7D-94ED-0218B0641346}"/>
              </a:ext>
            </a:extLst>
          </p:cNvPr>
          <p:cNvSpPr txBox="1"/>
          <p:nvPr/>
        </p:nvSpPr>
        <p:spPr>
          <a:xfrm>
            <a:off x="7766985" y="2040085"/>
            <a:ext cx="28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no mercado externo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8428034-370E-4D19-B082-19A6EE78CC22}"/>
              </a:ext>
            </a:extLst>
          </p:cNvPr>
          <p:cNvSpPr/>
          <p:nvPr/>
        </p:nvSpPr>
        <p:spPr>
          <a:xfrm rot="5400000">
            <a:off x="5656621" y="2932327"/>
            <a:ext cx="301244" cy="1466544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921C5-BB18-430C-84F1-2131EF78277A}"/>
              </a:ext>
            </a:extLst>
          </p:cNvPr>
          <p:cNvSpPr txBox="1"/>
          <p:nvPr/>
        </p:nvSpPr>
        <p:spPr>
          <a:xfrm>
            <a:off x="4900369" y="3841445"/>
            <a:ext cx="208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 de produção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77C43C4-5888-46A0-A1E1-160769DE8FB8}"/>
              </a:ext>
            </a:extLst>
          </p:cNvPr>
          <p:cNvSpPr/>
          <p:nvPr/>
        </p:nvSpPr>
        <p:spPr>
          <a:xfrm>
            <a:off x="7532329" y="3225249"/>
            <a:ext cx="234656" cy="476294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BD51D-214E-4DF2-8E02-F88C69D46612}"/>
              </a:ext>
            </a:extLst>
          </p:cNvPr>
          <p:cNvSpPr txBox="1"/>
          <p:nvPr/>
        </p:nvSpPr>
        <p:spPr>
          <a:xfrm>
            <a:off x="7876674" y="3309206"/>
            <a:ext cx="208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Custo de exportação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D40BE76-D5C5-4F60-BA38-187DED32D690}"/>
              </a:ext>
            </a:extLst>
          </p:cNvPr>
          <p:cNvSpPr/>
          <p:nvPr/>
        </p:nvSpPr>
        <p:spPr>
          <a:xfrm rot="16200000">
            <a:off x="9978289" y="4988466"/>
            <a:ext cx="234656" cy="632485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1B681-53A7-4A6B-9483-80F8A4A03830}"/>
              </a:ext>
            </a:extLst>
          </p:cNvPr>
          <p:cNvSpPr txBox="1"/>
          <p:nvPr/>
        </p:nvSpPr>
        <p:spPr>
          <a:xfrm>
            <a:off x="8956025" y="4718493"/>
            <a:ext cx="22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Arrecadação tarifária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96A8072-4B2A-48DD-8AD1-077CDEC1584B}"/>
              </a:ext>
            </a:extLst>
          </p:cNvPr>
          <p:cNvSpPr/>
          <p:nvPr/>
        </p:nvSpPr>
        <p:spPr>
          <a:xfrm rot="16200000">
            <a:off x="7766177" y="3802344"/>
            <a:ext cx="315642" cy="2998269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1BDC8-B96E-465D-BCCA-913CAFB4FFDD}"/>
              </a:ext>
            </a:extLst>
          </p:cNvPr>
          <p:cNvSpPr txBox="1"/>
          <p:nvPr/>
        </p:nvSpPr>
        <p:spPr>
          <a:xfrm>
            <a:off x="7135978" y="4706857"/>
            <a:ext cx="178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Lucro da firma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4231008-0ECC-41AC-8A90-453DB5BEB8AE}"/>
              </a:ext>
            </a:extLst>
          </p:cNvPr>
          <p:cNvSpPr/>
          <p:nvPr/>
        </p:nvSpPr>
        <p:spPr>
          <a:xfrm rot="5400000">
            <a:off x="5432926" y="5502231"/>
            <a:ext cx="315642" cy="94087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7450D-AE62-449A-AFAE-3FE13B02B9C2}"/>
              </a:ext>
            </a:extLst>
          </p:cNvPr>
          <p:cNvSpPr txBox="1"/>
          <p:nvPr/>
        </p:nvSpPr>
        <p:spPr>
          <a:xfrm>
            <a:off x="4373935" y="6196464"/>
            <a:ext cx="286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Excedente do consumidor</a:t>
            </a:r>
          </a:p>
        </p:txBody>
      </p:sp>
    </p:spTree>
    <p:extLst>
      <p:ext uri="{BB962C8B-B14F-4D97-AF65-F5344CB8AC3E}">
        <p14:creationId xmlns:p14="http://schemas.microsoft.com/office/powerpoint/2010/main" val="4189739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98532-2EA9-47BF-A69B-5547E478F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Suponha que os governos escolheram as tarifas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o eq. de Nash no jogo restante entre as duas firmas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Então, para cada firma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deve resolver: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98532-2EA9-47BF-A69B-5547E478F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C4D7B3C-EFAB-4A45-95E4-0FDA3F8C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9BCDD-F8EA-4D20-B019-E35AD272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F5288-B3B2-4171-9A31-E1F9D441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26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E3BC-4662-47E2-AFAB-4E2DE0D1D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b="0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pode ser escrito como a soma dos lucros nos mercados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o problema pode ser simplificado para cada mercado.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deve resolver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deve resolver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E3BC-4662-47E2-AFAB-4E2DE0D1D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A530677-35BB-48D8-A7ED-06289085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42AE9A-3E25-470C-A6B7-A8B290D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A5033-A410-4C7A-9F68-7DAED5E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15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E3BC-4662-47E2-AFAB-4E2DE0D1D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Assumindo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, temos que 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 assumindo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temos que 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E3BC-4662-47E2-AFAB-4E2DE0D1D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A530677-35BB-48D8-A7ED-06289085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5199E-E99E-443C-BBF1-8BC32A2EBF17}"/>
                  </a:ext>
                </a:extLst>
              </p:cNvPr>
              <p:cNvSpPr txBox="1"/>
              <p:nvPr/>
            </p:nvSpPr>
            <p:spPr>
              <a:xfrm>
                <a:off x="8046720" y="2989701"/>
                <a:ext cx="1175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(2.2.1)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5199E-E99E-443C-BBF1-8BC32A2EB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0" y="2989701"/>
                <a:ext cx="1175657" cy="430887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88ABE4-85B5-4FA7-854F-1BE239F1C7FC}"/>
                  </a:ext>
                </a:extLst>
              </p:cNvPr>
              <p:cNvSpPr txBox="1"/>
              <p:nvPr/>
            </p:nvSpPr>
            <p:spPr>
              <a:xfrm>
                <a:off x="8072846" y="5232159"/>
                <a:ext cx="1175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(2.2.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88ABE4-85B5-4FA7-854F-1BE239F1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46" y="5232159"/>
                <a:ext cx="1175657" cy="430887"/>
              </a:xfrm>
              <a:prstGeom prst="rect">
                <a:avLst/>
              </a:prstGeom>
              <a:blipFill>
                <a:blip r:embed="rId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AE61EC-7063-4C0E-90D7-FE6BC766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ADBF04-DB51-410D-9B1F-613636CC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5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Indução retroativa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0B5B-2780-42D1-A6EA-ECDC680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1936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3EDD0-B415-447C-B05A-93B802919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Encontrando as mesmas melhores respostas para a firma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temos quatro equações com quatro incógnitas, que podemos simplificar obtendo as soluções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No jogo Cournot, da aula 2, as duas empresas escolhiam quantidade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, mas esse resultado foi obtido sob a premissa de custos marginais simétricos.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3EDD0-B415-447C-B05A-93B802919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23DAF83-FB00-43CE-BF90-C435945F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A86627-87B7-4271-A473-82D179EB14CC}"/>
                  </a:ext>
                </a:extLst>
              </p:cNvPr>
              <p:cNvSpPr txBox="1"/>
              <p:nvPr/>
            </p:nvSpPr>
            <p:spPr>
              <a:xfrm>
                <a:off x="9492844" y="3620958"/>
                <a:ext cx="11756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(2.2.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A86627-87B7-4271-A473-82D179EB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844" y="3620958"/>
                <a:ext cx="11756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E94905-6559-4A77-8F50-E4D3237F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A79C-1005-4D01-A335-D78BE13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09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B1989-1CF7-42F6-A1F6-7E92F726F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No equilíbrio descrito em (2.2.3), as tarifas cobradas pelos governos fazem os custos marginais serem assimétricos</a:t>
                </a:r>
              </a:p>
              <a:p>
                <a:pPr algn="just"/>
                <a:endParaRPr lang="pt-BR" dirty="0"/>
              </a:p>
              <a:p>
                <a:pPr lvl="1" algn="just"/>
                <a:r>
                  <a:rPr lang="pt-BR" sz="2600" dirty="0"/>
                  <a:t>No mercado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600" dirty="0"/>
                  <a:t>, o custo marginal da firma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600" dirty="0"/>
                  <a:t> é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600" dirty="0"/>
                  <a:t>, mas o da firma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600" dirty="0"/>
                  <a:t> é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600" dirty="0"/>
                  <a:t> </a:t>
                </a:r>
              </a:p>
              <a:p>
                <a:pPr lvl="1" algn="just"/>
                <a:endParaRPr lang="pt-BR" sz="2600" dirty="0"/>
              </a:p>
              <a:p>
                <a:pPr lvl="1" algn="just"/>
                <a:r>
                  <a:rPr lang="pt-BR" sz="2600" dirty="0"/>
                  <a:t>Como o custo da empresa </a:t>
                </a:r>
                <a14:m>
                  <m:oMath xmlns:m="http://schemas.openxmlformats.org/officeDocument/2006/math"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600" dirty="0"/>
                  <a:t> é maior, ela deseja produzir menos para exportação. </a:t>
                </a:r>
              </a:p>
              <a:p>
                <a:pPr lvl="1" algn="just"/>
                <a:endParaRPr lang="pt-BR" sz="2600" dirty="0"/>
              </a:p>
              <a:p>
                <a:pPr lvl="1" algn="just"/>
                <a:r>
                  <a:rPr lang="pt-BR" sz="2600" dirty="0"/>
                  <a:t>Mas se </a:t>
                </a:r>
                <a14:m>
                  <m:oMath xmlns:m="http://schemas.openxmlformats.org/officeDocument/2006/math"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600" dirty="0"/>
                  <a:t> produzir menos, então o preço de equilíbrio será mais alto; portanto, a empresa </a:t>
                </a:r>
                <a14:m>
                  <m:oMath xmlns:m="http://schemas.openxmlformats.org/officeDocument/2006/math"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600" dirty="0"/>
                  <a:t> deseja produzir mais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Assim, em equilíbrio,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 aumenta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diminui a uma taxa ainda mais rápida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como mostra (2.2.3).</a:t>
                </a:r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B1989-1CF7-42F6-A1F6-7E92F726F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B20A831-FF7E-4067-BAE1-82992EAB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4480D-E34A-4F7A-8628-C231CE53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F6ED9-C90A-4D2C-B574-2109878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180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080A-05A7-4D36-8F99-B11B374E3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Tendo resolvido o jogo entre as duas empresas, agora podemos representar a interação do primeiro estágio entre os dois governos como o jogo de movimento simultâneo a seguir.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514350" indent="-514350" algn="just">
                  <a:buAutoNum type="arabicPeriod"/>
                </a:pPr>
                <a:r>
                  <a:rPr lang="pt-BR" dirty="0"/>
                  <a:t>Os governos escolhem simultaneamente as tarifas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pPr marL="514350" indent="-514350" algn="just">
                  <a:buAutoNum type="arabicPeriod"/>
                </a:pPr>
                <a:r>
                  <a:rPr lang="pt-BR" dirty="0"/>
                  <a:t>Os payoffs 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Agora podemos resolver para o equilíbrio de Nash do jogo entre os dois governos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080A-05A7-4D36-8F99-B11B374E3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F9AD13F-1969-490E-820B-F6D916D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45D17-D398-4DD0-A810-DFD9A69A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8C38-E0CC-42C9-B203-F591E27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753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080A-05A7-4D36-8F99-B11B374E3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Para simplificar a notação, vamos suprimir a dependência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. 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Deixe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denotar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o payoff do governo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quando ele escolhe tarifa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o governo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escolhe tarifa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e as firmas jogam o E.N. de (2.2.3).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o E.N. do jogo entre governos, então, para cada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deve resolver 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li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080A-05A7-4D36-8F99-B11B374E3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F9AD13F-1969-490E-820B-F6D916D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5BCBE-6330-4B54-8F76-86EE6200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36674-BEEF-4DF1-AAE7-1D4687C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6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4708-02B4-4043-ABC9-551E54B55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igual a: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Cuja condição de primeira ordem é: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4708-02B4-4043-ABC9-551E54B55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1730AB9-3430-4BD3-9EE8-555F45E6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6207651-7B9A-4E80-86F1-81B697038006}"/>
              </a:ext>
            </a:extLst>
          </p:cNvPr>
          <p:cNvSpPr/>
          <p:nvPr/>
        </p:nvSpPr>
        <p:spPr>
          <a:xfrm rot="16200000">
            <a:off x="2121296" y="2524057"/>
            <a:ext cx="284813" cy="254795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A833114-9497-4E00-B328-EAD411450B98}"/>
              </a:ext>
            </a:extLst>
          </p:cNvPr>
          <p:cNvSpPr/>
          <p:nvPr/>
        </p:nvSpPr>
        <p:spPr>
          <a:xfrm rot="16200000">
            <a:off x="5982865" y="1473834"/>
            <a:ext cx="261250" cy="46140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E4DBA68-6EB7-4236-B804-4237D31396DC}"/>
              </a:ext>
            </a:extLst>
          </p:cNvPr>
          <p:cNvSpPr/>
          <p:nvPr/>
        </p:nvSpPr>
        <p:spPr>
          <a:xfrm rot="16200000">
            <a:off x="9855052" y="2528719"/>
            <a:ext cx="215200" cy="25129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B5363C-70E6-49B0-9E47-5AB1DEB72835}"/>
                  </a:ext>
                </a:extLst>
              </p:cNvPr>
              <p:cNvSpPr txBox="1"/>
              <p:nvPr/>
            </p:nvSpPr>
            <p:spPr>
              <a:xfrm>
                <a:off x="1371786" y="4075378"/>
                <a:ext cx="1783831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(1/2)×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B5363C-70E6-49B0-9E47-5AB1DEB7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6" y="4075378"/>
                <a:ext cx="1783831" cy="384336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A318A1-2840-4384-A8E3-33F8F0DEB7E2}"/>
                  </a:ext>
                </a:extLst>
              </p:cNvPr>
              <p:cNvSpPr txBox="1"/>
              <p:nvPr/>
            </p:nvSpPr>
            <p:spPr>
              <a:xfrm>
                <a:off x="5124139" y="4075378"/>
                <a:ext cx="197870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A318A1-2840-4384-A8E3-33F8F0DE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39" y="4075378"/>
                <a:ext cx="1978702" cy="446276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654B5-470C-4815-860E-A4B84E956BEA}"/>
                  </a:ext>
                </a:extLst>
              </p:cNvPr>
              <p:cNvSpPr txBox="1"/>
              <p:nvPr/>
            </p:nvSpPr>
            <p:spPr>
              <a:xfrm>
                <a:off x="8973301" y="4179213"/>
                <a:ext cx="1978702" cy="47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654B5-470C-4815-860E-A4B84E95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301" y="4179213"/>
                <a:ext cx="1978702" cy="474810"/>
              </a:xfrm>
              <a:prstGeom prst="rect">
                <a:avLst/>
              </a:prstGeom>
              <a:blipFill>
                <a:blip r:embed="rId6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540E-4929-4533-87F8-50303425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CAF148-B7C2-43E7-871C-3EE4A834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51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4708-02B4-4043-ABC9-551E54B55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igual a: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Cuja condição de primeira ordem é: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4708-02B4-4043-ABC9-551E54B55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1730AB9-3430-4BD3-9EE8-555F45E6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6207651-7B9A-4E80-86F1-81B697038006}"/>
              </a:ext>
            </a:extLst>
          </p:cNvPr>
          <p:cNvSpPr/>
          <p:nvPr/>
        </p:nvSpPr>
        <p:spPr>
          <a:xfrm rot="16200000">
            <a:off x="2121296" y="2524057"/>
            <a:ext cx="284813" cy="254795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A833114-9497-4E00-B328-EAD411450B98}"/>
              </a:ext>
            </a:extLst>
          </p:cNvPr>
          <p:cNvSpPr/>
          <p:nvPr/>
        </p:nvSpPr>
        <p:spPr>
          <a:xfrm rot="16200000">
            <a:off x="5982865" y="1473834"/>
            <a:ext cx="261250" cy="46140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E4DBA68-6EB7-4236-B804-4237D31396DC}"/>
              </a:ext>
            </a:extLst>
          </p:cNvPr>
          <p:cNvSpPr/>
          <p:nvPr/>
        </p:nvSpPr>
        <p:spPr>
          <a:xfrm rot="16200000">
            <a:off x="9855052" y="2528719"/>
            <a:ext cx="215200" cy="25129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B5363C-70E6-49B0-9E47-5AB1DEB72835}"/>
                  </a:ext>
                </a:extLst>
              </p:cNvPr>
              <p:cNvSpPr txBox="1"/>
              <p:nvPr/>
            </p:nvSpPr>
            <p:spPr>
              <a:xfrm>
                <a:off x="1371786" y="4075378"/>
                <a:ext cx="1783831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(1/2)×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B5363C-70E6-49B0-9E47-5AB1DEB7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6" y="4075378"/>
                <a:ext cx="1783831" cy="384336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A318A1-2840-4384-A8E3-33F8F0DEB7E2}"/>
                  </a:ext>
                </a:extLst>
              </p:cNvPr>
              <p:cNvSpPr txBox="1"/>
              <p:nvPr/>
            </p:nvSpPr>
            <p:spPr>
              <a:xfrm>
                <a:off x="5124139" y="4075378"/>
                <a:ext cx="197870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A318A1-2840-4384-A8E3-33F8F0DE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39" y="4075378"/>
                <a:ext cx="1978702" cy="446276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654B5-470C-4815-860E-A4B84E956BEA}"/>
                  </a:ext>
                </a:extLst>
              </p:cNvPr>
              <p:cNvSpPr txBox="1"/>
              <p:nvPr/>
            </p:nvSpPr>
            <p:spPr>
              <a:xfrm>
                <a:off x="8973301" y="4179213"/>
                <a:ext cx="1978702" cy="47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654B5-470C-4815-860E-A4B84E95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301" y="4179213"/>
                <a:ext cx="1978702" cy="474810"/>
              </a:xfrm>
              <a:prstGeom prst="rect">
                <a:avLst/>
              </a:prstGeom>
              <a:blipFill>
                <a:blip r:embed="rId6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540E-4929-4533-87F8-50303425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CAF148-B7C2-43E7-871C-3EE4A834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75</a:t>
            </a:fld>
            <a:endParaRPr lang="pt-BR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F53735F-B83E-422B-A701-5EA37E3BF1FA}"/>
              </a:ext>
            </a:extLst>
          </p:cNvPr>
          <p:cNvSpPr/>
          <p:nvPr/>
        </p:nvSpPr>
        <p:spPr>
          <a:xfrm>
            <a:off x="7476329" y="4352971"/>
            <a:ext cx="1595034" cy="1062522"/>
          </a:xfrm>
          <a:prstGeom prst="wedgeRectCallout">
            <a:avLst>
              <a:gd name="adj1" fmla="val -71293"/>
              <a:gd name="adj2" fmla="val 52115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Estratégia dominante de cada governo</a:t>
            </a:r>
          </a:p>
        </p:txBody>
      </p:sp>
    </p:spTree>
    <p:extLst>
      <p:ext uri="{BB962C8B-B14F-4D97-AF65-F5344CB8AC3E}">
        <p14:creationId xmlns:p14="http://schemas.microsoft.com/office/powerpoint/2010/main" val="22473499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A5799-9D7C-4121-B0E8-B8F4EA0C6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Substituindo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(2.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.3)</m:t>
                    </m:r>
                  </m:oMath>
                </a14:m>
                <a:r>
                  <a:rPr lang="pt-BR" dirty="0"/>
                  <a:t>, temos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como escolhas da firma no segundo estágio. Portanto, o </a:t>
                </a:r>
                <a:r>
                  <a:rPr lang="pt-BR" i="1" dirty="0"/>
                  <a:t>outcome perfeito em subjogos</a:t>
                </a:r>
                <a:r>
                  <a:rPr lang="pt-BR" dirty="0"/>
                  <a:t> desse jogo de tarifas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)/9)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A5799-9D7C-4121-B0E8-B8F4EA0C6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13EDFB4-5276-4783-95F1-07467EBF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F240B-28BE-49B9-AD73-CA5D0A6D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1B59-BDFC-4D84-A17A-FB0EE9D2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8697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A5799-9D7C-4121-B0E8-B8F4EA0C6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A quantidade agregada nesse resultado perfeito em subjogo em cada mercado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5(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)/9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os governos tivesse escolhido tarifas 0, entretanto, a quantidade agregada em cada mercado seria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pt-BR" dirty="0"/>
                  <a:t>, como em Cournot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 excedente do consumidor seria menor quando o governo escolhe sua estratégia dominante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A5799-9D7C-4121-B0E8-B8F4EA0C6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13EDFB4-5276-4783-95F1-07467EBF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A7E813-8205-418F-9BD8-7D048C70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BFDE2-4E6B-48B6-90C0-92494BC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385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05A61-3849-417B-BE88-E1DC6CF39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A solução socialmente ótima, nesse sentido, é escolher tarifas zero,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seria a solução para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Então há um incentivo para os governos assinarem um acordo de livre comércio.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Dado que as firmas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jogam o equilíbrio de Nash em (2.2.3) no segundo estágio, a interação entre governos no primeiro estágio é um dilema dos prisioneiros: O único equilíbrio de Nash em estratégias dominantes é socialmente ineficiente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05A61-3849-417B-BE88-E1DC6CF39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986" b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D417941-0F91-4CD1-A42D-C09DD7A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300" b="1" dirty="0"/>
              <a:t>Tarifas e concorrência internacional imperfeita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F18CA-3D64-48BC-A017-4C06BCEC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D55-6BC8-44AB-B2E3-E5FDE330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1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CF5C-EAEB-4EA7-93C6-0DC0EE57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Teoria</a:t>
            </a:r>
            <a:r>
              <a:rPr lang="en-US" b="1" dirty="0"/>
              <a:t>: </a:t>
            </a:r>
            <a:r>
              <a:rPr lang="pt-BR" b="1" dirty="0"/>
              <a:t>Indução retroativa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5F392-C55F-4BB1-9871-CE7EB5A87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escolhe uma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do seu conjunto viável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observa 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então escolhe 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do seu conjunto viável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.</a:t>
                </a:r>
                <a:r>
                  <a:rPr lang="pt-BR" sz="1800" b="0" dirty="0">
                    <a:solidFill>
                      <a:srgbClr val="FF0000"/>
                    </a:solidFill>
                  </a:rPr>
                  <a:t>*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Os payoffs serão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Podemos adicionar </a:t>
                </a:r>
                <a:r>
                  <a:rPr lang="pt-BR" b="1" dirty="0"/>
                  <a:t>mais jogadores</a:t>
                </a:r>
                <a:r>
                  <a:rPr lang="pt-BR" dirty="0"/>
                  <a:t> ou permitir que os jogadores ajam </a:t>
                </a:r>
                <a:r>
                  <a:rPr lang="pt-BR" b="1" dirty="0"/>
                  <a:t>mais de uma vez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5F392-C55F-4BB1-9871-CE7EB5A87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3258-39D9-4C2E-9164-66CFE191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D9D4-A7A8-4307-9B69-D01EE005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18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AA58-519D-4266-A4F4-AB4DD292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Aspectos chaves desse jogo</a:t>
            </a:r>
            <a:endParaRPr lang="pt-BR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1D9D-85BE-4872-AA77-0FE97C5E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Características chave de jogos de informação completa e perfeita:</a:t>
            </a:r>
          </a:p>
          <a:p>
            <a:pPr marL="571500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pt-BR" dirty="0"/>
              <a:t>Jogadas ocorrem em sequência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pt-BR" dirty="0"/>
              <a:t>Todas as jogadas anteriores são observadas antes da próxima jogada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pt-BR" dirty="0"/>
              <a:t>Os </a:t>
            </a:r>
            <a:r>
              <a:rPr lang="pt-BR" i="1" dirty="0"/>
              <a:t>payoffs</a:t>
            </a:r>
            <a:r>
              <a:rPr lang="pt-BR" dirty="0"/>
              <a:t> dos jogadores para cada combinação viável de jogadas é de conhecimento comum</a:t>
            </a:r>
          </a:p>
          <a:p>
            <a:pPr marL="571500" indent="-571500" algn="just">
              <a:buFont typeface="+mj-lt"/>
              <a:buAutoNum type="romanLcPeriod"/>
            </a:pPr>
            <a:endParaRPr lang="pt-BR" i="1" dirty="0"/>
          </a:p>
          <a:p>
            <a:pPr marL="0" indent="0" algn="just">
              <a:buNone/>
            </a:pPr>
            <a:r>
              <a:rPr lang="pt-BR" dirty="0"/>
              <a:t>Dadas essas características, podemos resolver o jogo por indução retroativa.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57E4E-0019-452F-8FFA-4EAADB23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EAAB-BB6D-4298-9646-2C6FC3BC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8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15545</TotalTime>
  <Words>7111</Words>
  <Application>Microsoft Macintosh PowerPoint</Application>
  <PresentationFormat>Widescreen</PresentationFormat>
  <Paragraphs>751</Paragraphs>
  <Slides>78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GT America Standard</vt:lpstr>
      <vt:lpstr>Helvetica</vt:lpstr>
      <vt:lpstr>Segoe UI</vt:lpstr>
      <vt:lpstr>Times-Italic</vt:lpstr>
      <vt:lpstr>Times-Roman</vt:lpstr>
      <vt:lpstr>Office Theme</vt:lpstr>
      <vt:lpstr>Teoria dos Jogos</vt:lpstr>
      <vt:lpstr>PowerPoint Presentation</vt:lpstr>
      <vt:lpstr>Introdução</vt:lpstr>
      <vt:lpstr>Introdução Exemplo de ameaça não crível</vt:lpstr>
      <vt:lpstr>Introdução Exemplo de ameaça não crível</vt:lpstr>
      <vt:lpstr>Introdução</vt:lpstr>
      <vt:lpstr>PowerPoint Presentation</vt:lpstr>
      <vt:lpstr>Teoria: Indução retroativa</vt:lpstr>
      <vt:lpstr>Aspectos chaves desse jogo</vt:lpstr>
      <vt:lpstr>Segundo estágio Teoria: Indução retroativa</vt:lpstr>
      <vt:lpstr>Primeiro estágio Teoria: Indução retroativa</vt:lpstr>
      <vt:lpstr>Teoria: Indução retroativa</vt:lpstr>
      <vt:lpstr>Suposição de racionalidade Teoria: Indução retroativa</vt:lpstr>
      <vt:lpstr>Suposição de racionalidade Teoria: Indução retroativa</vt:lpstr>
      <vt:lpstr>PowerPoint Presentation</vt:lpstr>
      <vt:lpstr>Suposição de racionalidade Teoria: Indução retroativa</vt:lpstr>
      <vt:lpstr>Suposição de racionalidade Teoria: Indução retroativa</vt:lpstr>
      <vt:lpstr>PowerPoint Presentation</vt:lpstr>
      <vt:lpstr>Modelo de duopólio de Stackelberg (1934)</vt:lpstr>
      <vt:lpstr>Modelo de duopólio de Stackelberg (1934)</vt:lpstr>
      <vt:lpstr>Indução retroativa Modelo de duopólio de Stackelberg (1934)</vt:lpstr>
      <vt:lpstr>Indução retroativa Modelo de duopólio de Stackelberg (1934)</vt:lpstr>
      <vt:lpstr>Modelo de duopólio de Stackelberg (1934)</vt:lpstr>
      <vt:lpstr>Modelo de duopólio de Stackelberg (1934)</vt:lpstr>
      <vt:lpstr>PowerPoint Presentation</vt:lpstr>
      <vt:lpstr>Barganha sequencial</vt:lpstr>
      <vt:lpstr>Valor presente Barganha sequencial</vt:lpstr>
      <vt:lpstr>Valor presente Barganha sequencial</vt:lpstr>
      <vt:lpstr>Valor presente Timing do jogo de barganha de três períodos</vt:lpstr>
      <vt:lpstr>Barganha sequencial</vt:lpstr>
      <vt:lpstr>Indução retroativa – estágio 2 Barganha sequencial</vt:lpstr>
      <vt:lpstr>Indução retroativa – estágio 2 Barganha sequencial</vt:lpstr>
      <vt:lpstr>Indução retroativa – estágio 1 Barganha sequencial</vt:lpstr>
      <vt:lpstr>Indução retroativa – estágio 1 Barganha sequencial</vt:lpstr>
      <vt:lpstr>PowerPoint Presentation</vt:lpstr>
      <vt:lpstr>Teoria: Perfeição em subjogos Jogos de dois estágios de informação completa mas imperfeita</vt:lpstr>
      <vt:lpstr>Teoria: Perfeição em subjogos Jogos de dois estágios de informação completa mas imperfeita</vt:lpstr>
      <vt:lpstr>Teoria: Perfeição em subjogos Jogos de dois estágios de informação completa mas imperfeita</vt:lpstr>
      <vt:lpstr>Teoria: Perfeição em subjogos Jogos de dois estágios de informação completa mas imperfeita</vt:lpstr>
      <vt:lpstr>Teoria: Perfeição em subjogos Jogos de dois estágios de informação completa mas imperfeita</vt:lpstr>
      <vt:lpstr>Teoria: Perfeição em subjogos Jogos de dois estágios de informação completa mas imperfeita</vt:lpstr>
      <vt:lpstr>Teoria: Perfeição em subjogos Jogos de dois estágios de informação completa mas imperfeita</vt:lpstr>
      <vt:lpstr>PowerPoint Presentation</vt:lpstr>
      <vt:lpstr>Corrida aos bancos Jogos de dois estágios de informação completa mas imperfeita</vt:lpstr>
      <vt:lpstr>Corrida aos bancos – data 1 Jogos de dois estágios de informação completa mas imperfeita</vt:lpstr>
      <vt:lpstr>Corrida aos bancos – data 1 Jogos de dois estágios de informação completa mas imperfeita</vt:lpstr>
      <vt:lpstr>Corrida aos bancos – data 1 Jogos de dois estágios de informação completa mas imperfeita</vt:lpstr>
      <vt:lpstr>Corrida aos bancos – data 1 Jogos de dois estágios de informação completa mas imperfeita</vt:lpstr>
      <vt:lpstr>Corrida aos bancos – data 2 Jogos de dois estágios de informação completa mas imperfeita</vt:lpstr>
      <vt:lpstr>Corrida aos bancos – data 2 Jogos de dois estágios de informação completa mas imperfeita</vt:lpstr>
      <vt:lpstr>Corrida aos bancos – data 2 Jogos de dois estágios de informação completa mas imperfeita</vt:lpstr>
      <vt:lpstr>Corrida aos bancos – retroagindo Jogos de dois estágios de informação completa mas imperfeita</vt:lpstr>
      <vt:lpstr>Corrida aos bancos – retroagindo  Jogos de dois estágios de informação completa mas imperfeita</vt:lpstr>
      <vt:lpstr>Corrida aos bancos – retroagindo  Jogos de dois estágios de informação completa mas imperfeita</vt:lpstr>
      <vt:lpstr>Corrida aos bancos – retroagindo Jogos de dois estágios de informação completa mas imperfeita</vt:lpstr>
      <vt:lpstr>Corrida aos bancos – retroagindo  Jogos de dois estágios de informação completa mas imperfeita</vt:lpstr>
      <vt:lpstr>Corrida aos bancos – retroagindo  Jogos de dois estágios de informação completa mas imperfeita</vt:lpstr>
      <vt:lpstr>Corrida aos bancos – retroagindo  Jogos de dois estágios de informação completa mas imperfeita</vt:lpstr>
      <vt:lpstr>Corrida aos bancos – retroagindo  Jogos de dois estágios de informação completa mas imperfeita</vt:lpstr>
      <vt:lpstr>Corrida aos bancos  Jogos de dois estágios de informação completa mas imperfeita</vt:lpstr>
      <vt:lpstr>PowerPoint Presentation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  <vt:lpstr>Tarifas e concorrência internacional imperfeita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625</cp:revision>
  <dcterms:created xsi:type="dcterms:W3CDTF">2020-08-04T19:55:28Z</dcterms:created>
  <dcterms:modified xsi:type="dcterms:W3CDTF">2024-06-18T23:48:57Z</dcterms:modified>
</cp:coreProperties>
</file>