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ink/ink1.xml" ContentType="application/inkml+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83"/>
  </p:notesMasterIdLst>
  <p:sldIdLst>
    <p:sldId id="256" r:id="rId2"/>
    <p:sldId id="618" r:id="rId3"/>
    <p:sldId id="308" r:id="rId4"/>
    <p:sldId id="270" r:id="rId5"/>
    <p:sldId id="271" r:id="rId6"/>
    <p:sldId id="272" r:id="rId7"/>
    <p:sldId id="509" r:id="rId8"/>
    <p:sldId id="312" r:id="rId9"/>
    <p:sldId id="273" r:id="rId10"/>
    <p:sldId id="274" r:id="rId11"/>
    <p:sldId id="511" r:id="rId12"/>
    <p:sldId id="275" r:id="rId13"/>
    <p:sldId id="276" r:id="rId14"/>
    <p:sldId id="293" r:id="rId15"/>
    <p:sldId id="294" r:id="rId16"/>
    <p:sldId id="512" r:id="rId17"/>
    <p:sldId id="513" r:id="rId18"/>
    <p:sldId id="514" r:id="rId19"/>
    <p:sldId id="515" r:id="rId20"/>
    <p:sldId id="565" r:id="rId21"/>
    <p:sldId id="518" r:id="rId22"/>
    <p:sldId id="568" r:id="rId23"/>
    <p:sldId id="623" r:id="rId24"/>
    <p:sldId id="624" r:id="rId25"/>
    <p:sldId id="619" r:id="rId26"/>
    <p:sldId id="544" r:id="rId27"/>
    <p:sldId id="566" r:id="rId28"/>
    <p:sldId id="281" r:id="rId29"/>
    <p:sldId id="278" r:id="rId30"/>
    <p:sldId id="279" r:id="rId31"/>
    <p:sldId id="282" r:id="rId32"/>
    <p:sldId id="283" r:id="rId33"/>
    <p:sldId id="284" r:id="rId34"/>
    <p:sldId id="285" r:id="rId35"/>
    <p:sldId id="626" r:id="rId36"/>
    <p:sldId id="287" r:id="rId37"/>
    <p:sldId id="289" r:id="rId38"/>
    <p:sldId id="290" r:id="rId39"/>
    <p:sldId id="291" r:id="rId40"/>
    <p:sldId id="545" r:id="rId41"/>
    <p:sldId id="292" r:id="rId42"/>
    <p:sldId id="295" r:id="rId43"/>
    <p:sldId id="296" r:id="rId44"/>
    <p:sldId id="298" r:id="rId45"/>
    <p:sldId id="299" r:id="rId46"/>
    <p:sldId id="300" r:id="rId47"/>
    <p:sldId id="301" r:id="rId48"/>
    <p:sldId id="297" r:id="rId49"/>
    <p:sldId id="302" r:id="rId50"/>
    <p:sldId id="303" r:id="rId51"/>
    <p:sldId id="547" r:id="rId52"/>
    <p:sldId id="549" r:id="rId53"/>
    <p:sldId id="553" r:id="rId54"/>
    <p:sldId id="554" r:id="rId55"/>
    <p:sldId id="304" r:id="rId56"/>
    <p:sldId id="552" r:id="rId57"/>
    <p:sldId id="305" r:id="rId58"/>
    <p:sldId id="306" r:id="rId59"/>
    <p:sldId id="309" r:id="rId60"/>
    <p:sldId id="567" r:id="rId61"/>
    <p:sldId id="520" r:id="rId62"/>
    <p:sldId id="555" r:id="rId63"/>
    <p:sldId id="521" r:id="rId64"/>
    <p:sldId id="522" r:id="rId65"/>
    <p:sldId id="627" r:id="rId66"/>
    <p:sldId id="558" r:id="rId67"/>
    <p:sldId id="559" r:id="rId68"/>
    <p:sldId id="524" r:id="rId69"/>
    <p:sldId id="525" r:id="rId70"/>
    <p:sldId id="526" r:id="rId71"/>
    <p:sldId id="560" r:id="rId72"/>
    <p:sldId id="527" r:id="rId73"/>
    <p:sldId id="528" r:id="rId74"/>
    <p:sldId id="529" r:id="rId75"/>
    <p:sldId id="531" r:id="rId76"/>
    <p:sldId id="561" r:id="rId77"/>
    <p:sldId id="532" r:id="rId78"/>
    <p:sldId id="562" r:id="rId79"/>
    <p:sldId id="538" r:id="rId80"/>
    <p:sldId id="563" r:id="rId81"/>
    <p:sldId id="564" r:id="rId82"/>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obson Tigre" initials="RT" lastIdx="253" clrIdx="0">
    <p:extLst>
      <p:ext uri="{19B8F6BF-5375-455C-9EA6-DF929625EA0E}">
        <p15:presenceInfo xmlns:p15="http://schemas.microsoft.com/office/powerpoint/2012/main" userId="77b895d3d757285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7FD7F7"/>
    <a:srgbClr val="00B0F0"/>
    <a:srgbClr val="0070C0"/>
    <a:srgbClr val="FF0000"/>
    <a:srgbClr val="FFC000"/>
    <a:srgbClr val="7C345A"/>
    <a:srgbClr val="2778CA"/>
    <a:srgbClr val="F1F8E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158" autoAdjust="0"/>
    <p:restoredTop sz="87423" autoAdjust="0"/>
  </p:normalViewPr>
  <p:slideViewPr>
    <p:cSldViewPr snapToGrid="0">
      <p:cViewPr varScale="1">
        <p:scale>
          <a:sx n="97" d="100"/>
          <a:sy n="97" d="100"/>
        </p:scale>
        <p:origin x="216" y="208"/>
      </p:cViewPr>
      <p:guideLst>
        <p:guide orient="horz" pos="2160"/>
        <p:guide pos="3840"/>
      </p:guideLst>
    </p:cSldViewPr>
  </p:slideViewPr>
  <p:outlineViewPr>
    <p:cViewPr>
      <p:scale>
        <a:sx n="33" d="100"/>
        <a:sy n="33" d="100"/>
      </p:scale>
      <p:origin x="0" y="-50178"/>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commentAuthors" Target="commentAuthor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notesMaster" Target="notesMasters/notesMaster1.xml"/><Relationship Id="rId88"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3-31T02:02:08.505"/>
    </inkml:context>
    <inkml:brush xml:id="br0">
      <inkml:brushProperty name="width" value="0.1" units="cm"/>
      <inkml:brushProperty name="height" value="0.1" units="cm"/>
      <inkml:brushProperty name="color" value="#FFFFFF"/>
      <inkml:brushProperty name="ignorePressure" value="1"/>
    </inkml:brush>
  </inkml:definitions>
  <inkml:trace contextRef="#ctx0" brushRef="#br0">156 66,'0'2,"0"0,-1 0,1 0,-1 0,1 0,-1 0,0 0,0 0,1 0,-1 0,-1 0,1-1,0 1,0 0,-1-1,1 1,-1-1,1 0,-1 1,0-1,1 0,-1 0,-3 2,-57 19,54-20,0 0,-1 1,2 0,-16 7,22-9,1-1,-1 0,1 0,-1 0,1 1,-1-1,1 0,0 0,-1 1,1-1,-1 0,1 1,0-1,-1 0,1 1,0-1,0 1,-1-1,1 1,0-1,0 1,-1-1,1 1,0-1,0 1,0-1,0 1,0-1,0 1,0-1,0 1,0-1,0 1,0-1,0 1,0-1,1 1,-1-1,0 1,0 0,23 9,32-4,-50-6,-1 0,1 0,-1-1,1 0,-1 0,0 0,0 0,1-1,-1 0,0 1,0-2,0 1,-1 0,1-1,3-3,0-2,0 1,-1-1,0 0,9-18,-10 16,2 0,-1 0,1 0,12-12,-16 19,15-18,-18 21,0-1,0 1,0 0,0-1,0 1,0-1,0 1,0-1,0 1,0-1,0 1,0-1,0 1,-1-1,1 1,0 0,0-1,0 1,-1-1,1 1,0 0,-1-1,1 1,0 0,-1-1,1 1,0 0,-1-1,1 1,0 0,-1 0,1 0,-1-1,1 1,-1 0,1 0,-1 0,1 0,0 0,-1 0,1 0,-1 0,1 0,-1 0,1 0,-1 0,1 0,-1 0,1 0,-1 1,-3-2,0 0,1 1,-1 0,0 0,0 0,0 0,1 1,-1-1,0 1,0 0,1 0,-1 0,1 1,-1-1,1 1,-1 0,1 0,0 0,0 1,0-1,0 1,1-1,-1 1,0 0,1 0,0 0,0 0,-3 5,0 6,0 1,1-1,1 1,0 0,-1 29,-5 20,4-40,1-3</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7EF0BD-EA07-422E-A20B-B9FCDF8307A2}" type="datetimeFigureOut">
              <a:rPr lang="pt-BR" smtClean="0"/>
              <a:t>18/06/2024</a:t>
            </a:fld>
            <a:endParaRPr lang="pt-B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2DE22FB-4F32-4F44-9195-D0BEF89D065E}" type="slidenum">
              <a:rPr lang="pt-BR" smtClean="0"/>
              <a:t>‹#›</a:t>
            </a:fld>
            <a:endParaRPr lang="pt-BR"/>
          </a:p>
        </p:txBody>
      </p:sp>
    </p:spTree>
    <p:extLst>
      <p:ext uri="{BB962C8B-B14F-4D97-AF65-F5344CB8AC3E}">
        <p14:creationId xmlns:p14="http://schemas.microsoft.com/office/powerpoint/2010/main" val="35820213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BR" dirty="0"/>
          </a:p>
        </p:txBody>
      </p:sp>
      <p:sp>
        <p:nvSpPr>
          <p:cNvPr id="4" name="Slide Number Placeholder 3"/>
          <p:cNvSpPr>
            <a:spLocks noGrp="1"/>
          </p:cNvSpPr>
          <p:nvPr>
            <p:ph type="sldNum" sz="quarter" idx="5"/>
          </p:nvPr>
        </p:nvSpPr>
        <p:spPr/>
        <p:txBody>
          <a:bodyPr/>
          <a:lstStyle/>
          <a:p>
            <a:fld id="{B2DE22FB-4F32-4F44-9195-D0BEF89D065E}" type="slidenum">
              <a:rPr lang="pt-BR" smtClean="0"/>
              <a:t>2</a:t>
            </a:fld>
            <a:endParaRPr lang="pt-BR"/>
          </a:p>
        </p:txBody>
      </p:sp>
    </p:spTree>
    <p:extLst>
      <p:ext uri="{BB962C8B-B14F-4D97-AF65-F5344CB8AC3E}">
        <p14:creationId xmlns:p14="http://schemas.microsoft.com/office/powerpoint/2010/main" val="16270936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pt-BR" b="1" dirty="0"/>
                  <a:t>Conc.:</a:t>
                </a:r>
                <a:r>
                  <a:rPr lang="pt-BR" dirty="0"/>
                  <a:t> Lembre-se novamente que esse é um jogo de informação completa, mas imperfeita, como vimos na segunda parte da aula passada</a:t>
                </a:r>
                <a:br>
                  <a:rPr lang="pt-BR" dirty="0"/>
                </a:b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Tabém chamamos o jogo repetido </a:t>
                </a:r>
                <a14:m>
                  <m:oMath xmlns:m="http://schemas.openxmlformats.org/officeDocument/2006/math">
                    <m:r>
                      <a:rPr lang="pt-BR" b="0" i="1" smtClean="0">
                        <a:latin typeface="Cambria Math" panose="02040503050406030204" pitchFamily="18" charset="0"/>
                      </a:rPr>
                      <m:t>𝐺</m:t>
                    </m:r>
                    <m:r>
                      <a:rPr lang="pt-BR" b="0" i="1" smtClean="0">
                        <a:latin typeface="Cambria Math" panose="02040503050406030204" pitchFamily="18" charset="0"/>
                      </a:rPr>
                      <m:t>(</m:t>
                    </m:r>
                    <m:r>
                      <a:rPr lang="pt-BR" b="0" i="1" smtClean="0">
                        <a:latin typeface="Cambria Math" panose="02040503050406030204" pitchFamily="18" charset="0"/>
                      </a:rPr>
                      <m:t>𝑇</m:t>
                    </m:r>
                    <m:r>
                      <a:rPr lang="pt-BR" b="0" i="1" smtClean="0">
                        <a:latin typeface="Cambria Math" panose="02040503050406030204" pitchFamily="18" charset="0"/>
                      </a:rPr>
                      <m:t>)</m:t>
                    </m:r>
                  </m:oMath>
                </a14:m>
                <a:r>
                  <a:rPr lang="pt-BR" dirty="0"/>
                  <a:t> de </a:t>
                </a:r>
                <a:r>
                  <a:rPr lang="pt-BR" i="1" dirty="0" err="1"/>
                  <a:t>supergame</a:t>
                </a:r>
                <a:r>
                  <a:rPr lang="pt-BR" dirty="0"/>
                  <a:t>. Reduzindo, </a:t>
                </a:r>
                <a14:m>
                  <m:oMath xmlns:m="http://schemas.openxmlformats.org/officeDocument/2006/math">
                    <m:r>
                      <a:rPr lang="pt-BR" i="1" dirty="0" smtClean="0">
                        <a:latin typeface="Cambria Math" panose="02040503050406030204" pitchFamily="18" charset="0"/>
                      </a:rPr>
                      <m:t>𝐺</m:t>
                    </m:r>
                    <m:r>
                      <a:rPr lang="pt-BR" i="1" dirty="0" smtClean="0">
                        <a:latin typeface="Cambria Math" panose="02040503050406030204" pitchFamily="18" charset="0"/>
                      </a:rPr>
                      <m:t>(1)</m:t>
                    </m:r>
                  </m:oMath>
                </a14:m>
                <a:r>
                  <a:rPr lang="pt-BR" dirty="0"/>
                  <a:t> é o </a:t>
                </a:r>
                <a:r>
                  <a:rPr lang="pt-BR" dirty="0" err="1"/>
                  <a:t>one</a:t>
                </a:r>
                <a:r>
                  <a:rPr lang="pt-BR" dirty="0"/>
                  <a:t>-shot game que conhecemos desde a aula 1</a:t>
                </a:r>
              </a:p>
            </p:txBody>
          </p:sp>
        </mc:Choice>
        <mc:Fallback xmlns="">
          <p:sp>
            <p:nvSpPr>
              <p:cNvPr id="3" name="Notes Placeholder 2"/>
              <p:cNvSpPr>
                <a:spLocks noGrp="1"/>
              </p:cNvSpPr>
              <p:nvPr>
                <p:ph type="body" idx="1"/>
              </p:nvPr>
            </p:nvSpPr>
            <p:spPr/>
            <p:txBody>
              <a:bodyPr/>
              <a:lstStyle/>
              <a:p>
                <a:r>
                  <a:rPr lang="pt-BR" dirty="0"/>
                  <a:t>Lembre-se novamente que esse é um jogo de informação completa, mas imperfeita, como vimos na segunda parte da aula passada</a:t>
                </a:r>
                <a:br>
                  <a:rPr lang="pt-BR" dirty="0"/>
                </a:b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Tabém chamamos o jogo repetido </a:t>
                </a:r>
                <a:r>
                  <a:rPr lang="pt-BR" b="0" i="0">
                    <a:latin typeface="Cambria Math" panose="02040503050406030204" pitchFamily="18" charset="0"/>
                  </a:rPr>
                  <a:t>𝐺(𝑇)</a:t>
                </a:r>
                <a:r>
                  <a:rPr lang="pt-BR" dirty="0"/>
                  <a:t> de </a:t>
                </a:r>
                <a:r>
                  <a:rPr lang="pt-BR" dirty="0" err="1"/>
                  <a:t>supergame</a:t>
                </a:r>
                <a:r>
                  <a:rPr lang="pt-BR" dirty="0"/>
                  <a:t>. </a:t>
                </a:r>
              </a:p>
              <a:p>
                <a:br>
                  <a:rPr lang="pt-BR" dirty="0"/>
                </a:br>
                <a:r>
                  <a:rPr lang="pt-BR" dirty="0"/>
                  <a:t>Note que </a:t>
                </a:r>
                <a:r>
                  <a:rPr lang="pt-BR" b="0" i="0">
                    <a:latin typeface="Cambria Math" panose="02040503050406030204" pitchFamily="18" charset="0"/>
                  </a:rPr>
                  <a:t>𝐺(1)</a:t>
                </a:r>
                <a:r>
                  <a:rPr lang="pt-BR" dirty="0"/>
                  <a:t> é o </a:t>
                </a:r>
                <a:r>
                  <a:rPr lang="pt-BR" dirty="0" err="1"/>
                  <a:t>one</a:t>
                </a:r>
                <a:r>
                  <a:rPr lang="pt-BR" dirty="0"/>
                  <a:t>-shot</a:t>
                </a:r>
                <a:r>
                  <a:rPr lang="pt-BR" baseline="0" dirty="0"/>
                  <a:t> game que vimos no começo do curso</a:t>
                </a:r>
                <a:endParaRPr lang="pt-BR" dirty="0"/>
              </a:p>
            </p:txBody>
          </p:sp>
        </mc:Fallback>
      </mc:AlternateContent>
      <p:sp>
        <p:nvSpPr>
          <p:cNvPr id="4" name="Slide Number Placeholder 3"/>
          <p:cNvSpPr>
            <a:spLocks noGrp="1"/>
          </p:cNvSpPr>
          <p:nvPr>
            <p:ph type="sldNum" sz="quarter" idx="5"/>
          </p:nvPr>
        </p:nvSpPr>
        <p:spPr/>
        <p:txBody>
          <a:bodyPr/>
          <a:lstStyle/>
          <a:p>
            <a:fld id="{B2DE22FB-4F32-4F44-9195-D0BEF89D065E}" type="slidenum">
              <a:rPr lang="pt-BR" smtClean="0"/>
              <a:t>14</a:t>
            </a:fld>
            <a:endParaRPr lang="pt-BR"/>
          </a:p>
        </p:txBody>
      </p:sp>
    </p:spTree>
    <p:extLst>
      <p:ext uri="{BB962C8B-B14F-4D97-AF65-F5344CB8AC3E}">
        <p14:creationId xmlns:p14="http://schemas.microsoft.com/office/powerpoint/2010/main" val="15194634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b="1" dirty="0"/>
              <a:t>Conc.: </a:t>
            </a:r>
            <a:r>
              <a:rPr lang="pt-BR" b="0" i="0" dirty="0"/>
              <a:t>Isso é basicamente uma extensão do que vimos quanto ao D.P.D.E no começo da aula</a:t>
            </a:r>
            <a:endParaRPr lang="en-US" b="0" i="0" dirty="0"/>
          </a:p>
        </p:txBody>
      </p:sp>
      <p:sp>
        <p:nvSpPr>
          <p:cNvPr id="4" name="Slide Number Placeholder 3"/>
          <p:cNvSpPr>
            <a:spLocks noGrp="1"/>
          </p:cNvSpPr>
          <p:nvPr>
            <p:ph type="sldNum" sz="quarter" idx="5"/>
          </p:nvPr>
        </p:nvSpPr>
        <p:spPr/>
        <p:txBody>
          <a:bodyPr/>
          <a:lstStyle/>
          <a:p>
            <a:fld id="{B2DE22FB-4F32-4F44-9195-D0BEF89D065E}" type="slidenum">
              <a:rPr lang="pt-BR" smtClean="0"/>
              <a:t>15</a:t>
            </a:fld>
            <a:endParaRPr lang="pt-BR"/>
          </a:p>
        </p:txBody>
      </p:sp>
    </p:spTree>
    <p:extLst>
      <p:ext uri="{BB962C8B-B14F-4D97-AF65-F5344CB8AC3E}">
        <p14:creationId xmlns:p14="http://schemas.microsoft.com/office/powerpoint/2010/main" val="23588634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b="1" dirty="0" err="1"/>
              <a:t>Intro</a:t>
            </a:r>
            <a:r>
              <a:rPr lang="pt-BR" b="1" dirty="0"/>
              <a:t>: </a:t>
            </a:r>
            <a:r>
              <a:rPr lang="pt-BR" dirty="0"/>
              <a:t>Introduzimos artificialmente mais um E.N em cima do </a:t>
            </a:r>
            <a:r>
              <a:rPr lang="pt-BR" i="1" dirty="0" err="1"/>
              <a:t>stage</a:t>
            </a:r>
            <a:r>
              <a:rPr lang="pt-BR" i="1" dirty="0"/>
              <a:t> game </a:t>
            </a:r>
            <a:r>
              <a:rPr lang="pt-BR" dirty="0"/>
              <a:t>do dilema dos prisioneiros</a:t>
            </a:r>
            <a:endParaRPr lang="en-US" dirty="0"/>
          </a:p>
        </p:txBody>
      </p:sp>
      <p:sp>
        <p:nvSpPr>
          <p:cNvPr id="4" name="Slide Number Placeholder 3"/>
          <p:cNvSpPr>
            <a:spLocks noGrp="1"/>
          </p:cNvSpPr>
          <p:nvPr>
            <p:ph type="sldNum" sz="quarter" idx="5"/>
          </p:nvPr>
        </p:nvSpPr>
        <p:spPr/>
        <p:txBody>
          <a:bodyPr/>
          <a:lstStyle/>
          <a:p>
            <a:fld id="{B2DE22FB-4F32-4F44-9195-D0BEF89D065E}" type="slidenum">
              <a:rPr lang="pt-BR" smtClean="0"/>
              <a:t>16</a:t>
            </a:fld>
            <a:endParaRPr lang="pt-BR"/>
          </a:p>
        </p:txBody>
      </p:sp>
    </p:spTree>
    <p:extLst>
      <p:ext uri="{BB962C8B-B14F-4D97-AF65-F5344CB8AC3E}">
        <p14:creationId xmlns:p14="http://schemas.microsoft.com/office/powerpoint/2010/main" val="22900122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pt-BR" dirty="0"/>
                  <a:t>Quais são os E.N. desse novo jogo? </a:t>
                </a:r>
                <a14:m>
                  <m:oMath xmlns:m="http://schemas.openxmlformats.org/officeDocument/2006/math">
                    <m:r>
                      <a:rPr lang="pt-BR" i="1" dirty="0" smtClean="0">
                        <a:latin typeface="Cambria Math" panose="02040503050406030204" pitchFamily="18" charset="0"/>
                      </a:rPr>
                      <m:t>(</m:t>
                    </m:r>
                    <m:sSub>
                      <m:sSubPr>
                        <m:ctrlPr>
                          <a:rPr lang="pt-BR" i="1" dirty="0" smtClean="0">
                            <a:latin typeface="Cambria Math" panose="02040503050406030204" pitchFamily="18" charset="0"/>
                          </a:rPr>
                        </m:ctrlPr>
                      </m:sSubPr>
                      <m:e>
                        <m:r>
                          <a:rPr lang="pt-BR" i="1" dirty="0" smtClean="0">
                            <a:latin typeface="Cambria Math" panose="02040503050406030204" pitchFamily="18" charset="0"/>
                          </a:rPr>
                          <m:t>𝐿</m:t>
                        </m:r>
                      </m:e>
                      <m:sub>
                        <m:r>
                          <a:rPr lang="pt-BR" i="1" dirty="0" smtClean="0">
                            <a:latin typeface="Cambria Math" panose="02040503050406030204" pitchFamily="18" charset="0"/>
                          </a:rPr>
                          <m:t>1</m:t>
                        </m:r>
                      </m:sub>
                    </m:sSub>
                    <m:r>
                      <a:rPr lang="pt-BR" i="1" dirty="0" smtClean="0">
                        <a:latin typeface="Cambria Math" panose="02040503050406030204" pitchFamily="18" charset="0"/>
                      </a:rPr>
                      <m:t>,</m:t>
                    </m:r>
                    <m:sSub>
                      <m:sSubPr>
                        <m:ctrlPr>
                          <a:rPr lang="pt-BR" i="1" dirty="0" smtClean="0">
                            <a:latin typeface="Cambria Math" panose="02040503050406030204" pitchFamily="18" charset="0"/>
                          </a:rPr>
                        </m:ctrlPr>
                      </m:sSubPr>
                      <m:e>
                        <m:r>
                          <a:rPr lang="pt-BR" i="1" dirty="0" smtClean="0">
                            <a:latin typeface="Cambria Math" panose="02040503050406030204" pitchFamily="18" charset="0"/>
                          </a:rPr>
                          <m:t>𝐿</m:t>
                        </m:r>
                      </m:e>
                      <m:sub>
                        <m:r>
                          <a:rPr lang="pt-BR" i="1" dirty="0" smtClean="0">
                            <a:latin typeface="Cambria Math" panose="02040503050406030204" pitchFamily="18" charset="0"/>
                          </a:rPr>
                          <m:t>2</m:t>
                        </m:r>
                      </m:sub>
                    </m:sSub>
                    <m:r>
                      <a:rPr lang="pt-BR" i="1" dirty="0" smtClean="0">
                        <a:latin typeface="Cambria Math" panose="02040503050406030204" pitchFamily="18" charset="0"/>
                      </a:rPr>
                      <m:t>)</m:t>
                    </m:r>
                  </m:oMath>
                </a14:m>
                <a:r>
                  <a:rPr lang="pt-BR" dirty="0"/>
                  <a:t> e </a:t>
                </a:r>
                <a14:m>
                  <m:oMath xmlns:m="http://schemas.openxmlformats.org/officeDocument/2006/math">
                    <m:r>
                      <a:rPr lang="pt-BR" i="1" dirty="0" smtClean="0">
                        <a:latin typeface="Cambria Math" panose="02040503050406030204" pitchFamily="18" charset="0"/>
                      </a:rPr>
                      <m:t>(</m:t>
                    </m:r>
                    <m:sSub>
                      <m:sSubPr>
                        <m:ctrlPr>
                          <a:rPr lang="pt-BR" i="1" dirty="0" smtClean="0">
                            <a:latin typeface="Cambria Math" panose="02040503050406030204" pitchFamily="18" charset="0"/>
                          </a:rPr>
                        </m:ctrlPr>
                      </m:sSubPr>
                      <m:e>
                        <m:r>
                          <a:rPr lang="pt-BR" b="0" i="1" dirty="0" smtClean="0">
                            <a:latin typeface="Cambria Math" panose="02040503050406030204" pitchFamily="18" charset="0"/>
                          </a:rPr>
                          <m:t>𝑅</m:t>
                        </m:r>
                      </m:e>
                      <m:sub>
                        <m:r>
                          <a:rPr lang="pt-BR" i="1" dirty="0" smtClean="0">
                            <a:latin typeface="Cambria Math" panose="02040503050406030204" pitchFamily="18" charset="0"/>
                          </a:rPr>
                          <m:t>1</m:t>
                        </m:r>
                      </m:sub>
                    </m:sSub>
                    <m:r>
                      <a:rPr lang="pt-BR" i="1" dirty="0" smtClean="0">
                        <a:latin typeface="Cambria Math" panose="02040503050406030204" pitchFamily="18" charset="0"/>
                      </a:rPr>
                      <m:t>,</m:t>
                    </m:r>
                    <m:sSub>
                      <m:sSubPr>
                        <m:ctrlPr>
                          <a:rPr lang="pt-BR" i="1" dirty="0" smtClean="0">
                            <a:latin typeface="Cambria Math" panose="02040503050406030204" pitchFamily="18" charset="0"/>
                          </a:rPr>
                        </m:ctrlPr>
                      </m:sSubPr>
                      <m:e>
                        <m:r>
                          <a:rPr lang="pt-BR" b="0" i="1" dirty="0" smtClean="0">
                            <a:latin typeface="Cambria Math" panose="02040503050406030204" pitchFamily="18" charset="0"/>
                          </a:rPr>
                          <m:t>𝑅</m:t>
                        </m:r>
                      </m:e>
                      <m:sub>
                        <m:r>
                          <a:rPr lang="pt-BR" i="1" dirty="0" smtClean="0">
                            <a:latin typeface="Cambria Math" panose="02040503050406030204" pitchFamily="18" charset="0"/>
                          </a:rPr>
                          <m:t>2</m:t>
                        </m:r>
                      </m:sub>
                    </m:sSub>
                    <m:r>
                      <a:rPr lang="pt-BR" i="1" dirty="0" smtClean="0">
                        <a:latin typeface="Cambria Math" panose="02040503050406030204" pitchFamily="18" charset="0"/>
                      </a:rPr>
                      <m:t>)</m:t>
                    </m:r>
                  </m:oMath>
                </a14:m>
                <a:endParaRPr lang="pt-BR" dirty="0"/>
              </a:p>
            </p:txBody>
          </p:sp>
        </mc:Choice>
        <mc:Fallback xmlns="">
          <p:sp>
            <p:nvSpPr>
              <p:cNvPr id="3" name="Notes Placeholder 2"/>
              <p:cNvSpPr>
                <a:spLocks noGrp="1"/>
              </p:cNvSpPr>
              <p:nvPr>
                <p:ph type="body" idx="1"/>
              </p:nvPr>
            </p:nvSpPr>
            <p:spPr/>
            <p:txBody>
              <a:bodyPr/>
              <a:lstStyle/>
              <a:p>
                <a:r>
                  <a:rPr lang="pt-BR" dirty="0"/>
                  <a:t>Quais são os E.N. desse novo jogo? </a:t>
                </a:r>
                <a:r>
                  <a:rPr lang="pt-BR" i="0" dirty="0">
                    <a:latin typeface="Cambria Math" panose="02040503050406030204" pitchFamily="18" charset="0"/>
                  </a:rPr>
                  <a:t>(𝐿_1,𝐿_2)</a:t>
                </a:r>
                <a:r>
                  <a:rPr lang="pt-BR" dirty="0"/>
                  <a:t> e </a:t>
                </a:r>
                <a:r>
                  <a:rPr lang="pt-BR" i="0" dirty="0">
                    <a:latin typeface="Cambria Math" panose="02040503050406030204" pitchFamily="18" charset="0"/>
                  </a:rPr>
                  <a:t>(</a:t>
                </a:r>
                <a:r>
                  <a:rPr lang="pt-BR" b="0" i="0" dirty="0">
                    <a:latin typeface="Cambria Math" panose="02040503050406030204" pitchFamily="18" charset="0"/>
                  </a:rPr>
                  <a:t>𝑅_</a:t>
                </a:r>
                <a:r>
                  <a:rPr lang="pt-BR" i="0" dirty="0">
                    <a:latin typeface="Cambria Math" panose="02040503050406030204" pitchFamily="18" charset="0"/>
                  </a:rPr>
                  <a:t>1,</a:t>
                </a:r>
                <a:r>
                  <a:rPr lang="pt-BR" b="0" i="0" dirty="0">
                    <a:latin typeface="Cambria Math" panose="02040503050406030204" pitchFamily="18" charset="0"/>
                  </a:rPr>
                  <a:t>𝑅_</a:t>
                </a:r>
                <a:r>
                  <a:rPr lang="pt-BR" i="0" dirty="0">
                    <a:latin typeface="Cambria Math" panose="02040503050406030204" pitchFamily="18" charset="0"/>
                  </a:rPr>
                  <a:t>2)</a:t>
                </a:r>
                <a:endParaRPr lang="pt-BR" dirty="0"/>
              </a:p>
            </p:txBody>
          </p:sp>
        </mc:Fallback>
      </mc:AlternateContent>
      <p:sp>
        <p:nvSpPr>
          <p:cNvPr id="4" name="Slide Number Placeholder 3"/>
          <p:cNvSpPr>
            <a:spLocks noGrp="1"/>
          </p:cNvSpPr>
          <p:nvPr>
            <p:ph type="sldNum" sz="quarter" idx="5"/>
          </p:nvPr>
        </p:nvSpPr>
        <p:spPr/>
        <p:txBody>
          <a:bodyPr/>
          <a:lstStyle/>
          <a:p>
            <a:fld id="{B2DE22FB-4F32-4F44-9195-D0BEF89D065E}" type="slidenum">
              <a:rPr lang="pt-BR" smtClean="0"/>
              <a:t>17</a:t>
            </a:fld>
            <a:endParaRPr lang="pt-BR"/>
          </a:p>
        </p:txBody>
      </p:sp>
    </p:spTree>
    <p:extLst>
      <p:ext uri="{BB962C8B-B14F-4D97-AF65-F5344CB8AC3E}">
        <p14:creationId xmlns:p14="http://schemas.microsoft.com/office/powerpoint/2010/main" val="30047623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pt-BR" b="1" dirty="0" err="1"/>
                  <a:t>Intro</a:t>
                </a:r>
                <a:r>
                  <a:rPr lang="pt-BR" b="1" dirty="0"/>
                  <a:t>: </a:t>
                </a:r>
                <a:r>
                  <a:rPr lang="pt-BR" dirty="0"/>
                  <a:t>Note que </a:t>
                </a:r>
                <a14:m>
                  <m:oMath xmlns:m="http://schemas.openxmlformats.org/officeDocument/2006/math">
                    <m:r>
                      <a:rPr lang="pt-BR" i="1" dirty="0" smtClean="0">
                        <a:latin typeface="Cambria Math" panose="02040503050406030204" pitchFamily="18" charset="0"/>
                      </a:rPr>
                      <m:t>(</m:t>
                    </m:r>
                    <m:sSub>
                      <m:sSubPr>
                        <m:ctrlPr>
                          <a:rPr lang="pt-BR" b="0" i="1" dirty="0" smtClean="0">
                            <a:latin typeface="Cambria Math" panose="02040503050406030204" pitchFamily="18" charset="0"/>
                          </a:rPr>
                        </m:ctrlPr>
                      </m:sSubPr>
                      <m:e>
                        <m:r>
                          <a:rPr lang="pt-BR" b="0" i="1" dirty="0" smtClean="0">
                            <a:latin typeface="Cambria Math" panose="02040503050406030204" pitchFamily="18" charset="0"/>
                          </a:rPr>
                          <m:t>𝑀</m:t>
                        </m:r>
                      </m:e>
                      <m:sub>
                        <m:r>
                          <a:rPr lang="pt-BR" b="0" i="1" dirty="0" smtClean="0">
                            <a:latin typeface="Cambria Math" panose="02040503050406030204" pitchFamily="18" charset="0"/>
                          </a:rPr>
                          <m:t>1</m:t>
                        </m:r>
                      </m:sub>
                    </m:sSub>
                    <m:r>
                      <a:rPr lang="pt-BR" b="0" i="1" dirty="0" smtClean="0">
                        <a:latin typeface="Cambria Math" panose="02040503050406030204" pitchFamily="18" charset="0"/>
                      </a:rPr>
                      <m:t>,</m:t>
                    </m:r>
                    <m:sSub>
                      <m:sSubPr>
                        <m:ctrlPr>
                          <a:rPr lang="pt-BR" b="0" i="1" dirty="0" smtClean="0">
                            <a:latin typeface="Cambria Math" panose="02040503050406030204" pitchFamily="18" charset="0"/>
                          </a:rPr>
                        </m:ctrlPr>
                      </m:sSubPr>
                      <m:e>
                        <m:r>
                          <a:rPr lang="pt-BR" b="0" i="1" dirty="0" smtClean="0">
                            <a:latin typeface="Cambria Math" panose="02040503050406030204" pitchFamily="18" charset="0"/>
                          </a:rPr>
                          <m:t>𝑀</m:t>
                        </m:r>
                      </m:e>
                      <m:sub>
                        <m:r>
                          <a:rPr lang="pt-BR" b="0" i="1" dirty="0" smtClean="0">
                            <a:latin typeface="Cambria Math" panose="02040503050406030204" pitchFamily="18" charset="0"/>
                          </a:rPr>
                          <m:t>2</m:t>
                        </m:r>
                      </m:sub>
                    </m:sSub>
                    <m:r>
                      <a:rPr lang="pt-BR" i="1" dirty="0" smtClean="0">
                        <a:latin typeface="Cambria Math" panose="02040503050406030204" pitchFamily="18" charset="0"/>
                      </a:rPr>
                      <m:t>)</m:t>
                    </m:r>
                  </m:oMath>
                </a14:m>
                <a:r>
                  <a:rPr lang="pt-BR" dirty="0"/>
                  <a:t>, que pode ser interpretado como </a:t>
                </a:r>
                <a:r>
                  <a:rPr lang="pt-BR" b="1" dirty="0"/>
                  <a:t>cooperação</a:t>
                </a:r>
                <a:r>
                  <a:rPr lang="pt-BR" dirty="0"/>
                  <a:t>, não é E.N.</a:t>
                </a:r>
                <a:r>
                  <a:rPr lang="pt-BR" baseline="0" dirty="0"/>
                  <a:t> do stage game</a:t>
                </a:r>
                <a:endParaRPr lang="pt-BR" dirty="0"/>
              </a:p>
            </p:txBody>
          </p:sp>
        </mc:Choice>
        <mc:Fallback xmlns="">
          <p:sp>
            <p:nvSpPr>
              <p:cNvPr id="3" name="Notes Placeholder 2"/>
              <p:cNvSpPr>
                <a:spLocks noGrp="1"/>
              </p:cNvSpPr>
              <p:nvPr>
                <p:ph type="body" idx="1"/>
              </p:nvPr>
            </p:nvSpPr>
            <p:spPr/>
            <p:txBody>
              <a:bodyPr/>
              <a:lstStyle/>
              <a:p>
                <a:r>
                  <a:rPr lang="pt-BR" dirty="0"/>
                  <a:t>Note que </a:t>
                </a:r>
                <a:r>
                  <a:rPr lang="pt-BR" i="0" dirty="0">
                    <a:latin typeface="Cambria Math" panose="02040503050406030204" pitchFamily="18" charset="0"/>
                  </a:rPr>
                  <a:t>(</a:t>
                </a:r>
                <a:r>
                  <a:rPr lang="pt-BR" b="0" i="0" dirty="0">
                    <a:latin typeface="Cambria Math" panose="02040503050406030204" pitchFamily="18" charset="0"/>
                  </a:rPr>
                  <a:t>𝑀_1,𝑀_2</a:t>
                </a:r>
                <a:r>
                  <a:rPr lang="pt-BR" i="0" dirty="0">
                    <a:latin typeface="Cambria Math" panose="02040503050406030204" pitchFamily="18" charset="0"/>
                  </a:rPr>
                  <a:t>)</a:t>
                </a:r>
                <a:r>
                  <a:rPr lang="pt-BR" dirty="0"/>
                  <a:t> não é E.N.</a:t>
                </a:r>
                <a:r>
                  <a:rPr lang="pt-BR" baseline="0" dirty="0"/>
                  <a:t> do stage game</a:t>
                </a:r>
                <a:endParaRPr lang="pt-BR" dirty="0"/>
              </a:p>
            </p:txBody>
          </p:sp>
        </mc:Fallback>
      </mc:AlternateContent>
      <p:sp>
        <p:nvSpPr>
          <p:cNvPr id="4" name="Slide Number Placeholder 3"/>
          <p:cNvSpPr>
            <a:spLocks noGrp="1"/>
          </p:cNvSpPr>
          <p:nvPr>
            <p:ph type="sldNum" sz="quarter" idx="5"/>
          </p:nvPr>
        </p:nvSpPr>
        <p:spPr/>
        <p:txBody>
          <a:bodyPr/>
          <a:lstStyle/>
          <a:p>
            <a:fld id="{B2DE22FB-4F32-4F44-9195-D0BEF89D065E}" type="slidenum">
              <a:rPr lang="pt-BR" smtClean="0"/>
              <a:t>18</a:t>
            </a:fld>
            <a:endParaRPr lang="pt-BR"/>
          </a:p>
        </p:txBody>
      </p:sp>
    </p:spTree>
    <p:extLst>
      <p:ext uri="{BB962C8B-B14F-4D97-AF65-F5344CB8AC3E}">
        <p14:creationId xmlns:p14="http://schemas.microsoft.com/office/powerpoint/2010/main" val="295835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pt-BR" b="1" dirty="0"/>
                  <a:t>P3. </a:t>
                </a:r>
                <a:r>
                  <a:rPr lang="pt-BR" dirty="0"/>
                  <a:t>i.e., podendo ser </a:t>
                </a:r>
                <a14:m>
                  <m:oMath xmlns:m="http://schemas.openxmlformats.org/officeDocument/2006/math">
                    <m:d>
                      <m:dPr>
                        <m:ctrlPr>
                          <a:rPr lang="pt-BR" i="1" noProof="0" smtClean="0">
                            <a:latin typeface="Cambria Math" panose="02040503050406030204" pitchFamily="18" charset="0"/>
                          </a:rPr>
                        </m:ctrlPr>
                      </m:dPr>
                      <m:e>
                        <m:sSub>
                          <m:sSubPr>
                            <m:ctrlPr>
                              <a:rPr lang="pt-BR" i="1" noProof="0" smtClean="0">
                                <a:latin typeface="Cambria Math" panose="02040503050406030204" pitchFamily="18" charset="0"/>
                              </a:rPr>
                            </m:ctrlPr>
                          </m:sSubPr>
                          <m:e>
                            <m:r>
                              <a:rPr lang="pt-BR" b="0" i="1" noProof="0" smtClean="0">
                                <a:latin typeface="Cambria Math" panose="02040503050406030204" pitchFamily="18" charset="0"/>
                              </a:rPr>
                              <m:t>𝐿</m:t>
                            </m:r>
                          </m:e>
                          <m:sub>
                            <m:r>
                              <a:rPr lang="pt-BR" i="1" noProof="0" smtClean="0">
                                <a:latin typeface="Cambria Math" panose="02040503050406030204" pitchFamily="18" charset="0"/>
                              </a:rPr>
                              <m:t>1</m:t>
                            </m:r>
                          </m:sub>
                        </m:sSub>
                        <m:r>
                          <a:rPr lang="pt-BR" i="1" noProof="0" smtClean="0">
                            <a:latin typeface="Cambria Math" panose="02040503050406030204" pitchFamily="18" charset="0"/>
                          </a:rPr>
                          <m:t>,</m:t>
                        </m:r>
                        <m:sSub>
                          <m:sSubPr>
                            <m:ctrlPr>
                              <a:rPr lang="pt-BR" i="1" noProof="0" smtClean="0">
                                <a:latin typeface="Cambria Math" panose="02040503050406030204" pitchFamily="18" charset="0"/>
                              </a:rPr>
                            </m:ctrlPr>
                          </m:sSubPr>
                          <m:e>
                            <m:r>
                              <a:rPr lang="pt-BR" b="0" i="1" noProof="0" smtClean="0">
                                <a:latin typeface="Cambria Math" panose="02040503050406030204" pitchFamily="18" charset="0"/>
                              </a:rPr>
                              <m:t>𝐿</m:t>
                            </m:r>
                          </m:e>
                          <m:sub>
                            <m:r>
                              <a:rPr lang="pt-BR" i="1" noProof="0" smtClean="0">
                                <a:latin typeface="Cambria Math" panose="02040503050406030204" pitchFamily="18" charset="0"/>
                              </a:rPr>
                              <m:t>2</m:t>
                            </m:r>
                          </m:sub>
                        </m:sSub>
                      </m:e>
                    </m:d>
                  </m:oMath>
                </a14:m>
                <a:r>
                  <a:rPr lang="pt-BR" dirty="0"/>
                  <a:t> ou </a:t>
                </a:r>
                <a14:m>
                  <m:oMath xmlns:m="http://schemas.openxmlformats.org/officeDocument/2006/math">
                    <m:d>
                      <m:dPr>
                        <m:ctrlPr>
                          <a:rPr lang="pt-BR" i="1" noProof="0" smtClean="0">
                            <a:latin typeface="Cambria Math" panose="02040503050406030204" pitchFamily="18" charset="0"/>
                          </a:rPr>
                        </m:ctrlPr>
                      </m:dPr>
                      <m:e>
                        <m:sSub>
                          <m:sSubPr>
                            <m:ctrlPr>
                              <a:rPr lang="pt-BR" i="1" noProof="0" smtClean="0">
                                <a:latin typeface="Cambria Math" panose="02040503050406030204" pitchFamily="18" charset="0"/>
                              </a:rPr>
                            </m:ctrlPr>
                          </m:sSubPr>
                          <m:e>
                            <m:r>
                              <a:rPr lang="pt-BR" i="1" noProof="0" smtClean="0">
                                <a:latin typeface="Cambria Math" panose="02040503050406030204" pitchFamily="18" charset="0"/>
                              </a:rPr>
                              <m:t>𝑅</m:t>
                            </m:r>
                          </m:e>
                          <m:sub>
                            <m:r>
                              <a:rPr lang="pt-BR" i="1" noProof="0" smtClean="0">
                                <a:latin typeface="Cambria Math" panose="02040503050406030204" pitchFamily="18" charset="0"/>
                              </a:rPr>
                              <m:t>1</m:t>
                            </m:r>
                          </m:sub>
                        </m:sSub>
                        <m:r>
                          <a:rPr lang="pt-BR" i="1" noProof="0" smtClean="0">
                            <a:latin typeface="Cambria Math" panose="02040503050406030204" pitchFamily="18" charset="0"/>
                          </a:rPr>
                          <m:t>,</m:t>
                        </m:r>
                        <m:sSub>
                          <m:sSubPr>
                            <m:ctrlPr>
                              <a:rPr lang="pt-BR" i="1" noProof="0" smtClean="0">
                                <a:latin typeface="Cambria Math" panose="02040503050406030204" pitchFamily="18" charset="0"/>
                              </a:rPr>
                            </m:ctrlPr>
                          </m:sSubPr>
                          <m:e>
                            <m:r>
                              <a:rPr lang="pt-BR" i="1" noProof="0" smtClean="0">
                                <a:latin typeface="Cambria Math" panose="02040503050406030204" pitchFamily="18" charset="0"/>
                              </a:rPr>
                              <m:t>𝑅</m:t>
                            </m:r>
                          </m:e>
                          <m:sub>
                            <m:r>
                              <a:rPr lang="pt-BR" i="1" noProof="0" smtClean="0">
                                <a:latin typeface="Cambria Math" panose="02040503050406030204" pitchFamily="18" charset="0"/>
                              </a:rPr>
                              <m:t>2</m:t>
                            </m:r>
                          </m:sub>
                        </m:sSub>
                      </m:e>
                    </m:d>
                  </m:oMath>
                </a14:m>
                <a:r>
                  <a:rPr lang="pt-BR" noProof="0" dirty="0"/>
                  <a:t> </a:t>
                </a:r>
                <a:endParaRPr lang="pt-BR" dirty="0"/>
              </a:p>
            </p:txBody>
          </p:sp>
        </mc:Choice>
        <mc:Fallback xmlns="">
          <p:sp>
            <p:nvSpPr>
              <p:cNvPr id="3" name="Notes Placeholder 2"/>
              <p:cNvSpPr>
                <a:spLocks noGrp="1"/>
              </p:cNvSpPr>
              <p:nvPr>
                <p:ph type="body" idx="1"/>
              </p:nvPr>
            </p:nvSpPr>
            <p:spPr/>
            <p:txBody>
              <a:bodyPr/>
              <a:lstStyle/>
              <a:p>
                <a:r>
                  <a:rPr lang="pt-BR" b="1" dirty="0"/>
                  <a:t>P3. </a:t>
                </a:r>
                <a:r>
                  <a:rPr lang="pt-BR" dirty="0"/>
                  <a:t>i.e., podendo ser </a:t>
                </a:r>
                <a:r>
                  <a:rPr lang="pt-BR" i="0" noProof="0">
                    <a:latin typeface="Cambria Math" panose="02040503050406030204" pitchFamily="18" charset="0"/>
                  </a:rPr>
                  <a:t>(</a:t>
                </a:r>
                <a:r>
                  <a:rPr lang="pt-BR" b="0" i="0" noProof="0">
                    <a:latin typeface="Cambria Math" panose="02040503050406030204" pitchFamily="18" charset="0"/>
                  </a:rPr>
                  <a:t>𝐿_</a:t>
                </a:r>
                <a:r>
                  <a:rPr lang="pt-BR" i="0" noProof="0">
                    <a:latin typeface="Cambria Math" panose="02040503050406030204" pitchFamily="18" charset="0"/>
                  </a:rPr>
                  <a:t>1,</a:t>
                </a:r>
                <a:r>
                  <a:rPr lang="pt-BR" b="0" i="0" noProof="0">
                    <a:latin typeface="Cambria Math" panose="02040503050406030204" pitchFamily="18" charset="0"/>
                  </a:rPr>
                  <a:t>𝐿_</a:t>
                </a:r>
                <a:r>
                  <a:rPr lang="pt-BR" i="0" noProof="0">
                    <a:latin typeface="Cambria Math" panose="02040503050406030204" pitchFamily="18" charset="0"/>
                  </a:rPr>
                  <a:t>2 )</a:t>
                </a:r>
                <a:r>
                  <a:rPr lang="pt-BR" dirty="0"/>
                  <a:t> ou </a:t>
                </a:r>
                <a:r>
                  <a:rPr lang="pt-BR" i="0" noProof="0">
                    <a:latin typeface="Cambria Math" panose="02040503050406030204" pitchFamily="18" charset="0"/>
                  </a:rPr>
                  <a:t>(𝑅_1,𝑅_2 )</a:t>
                </a:r>
                <a:r>
                  <a:rPr lang="pt-BR" noProof="0" dirty="0"/>
                  <a:t> </a:t>
                </a:r>
                <a:endParaRPr lang="pt-BR" dirty="0"/>
              </a:p>
            </p:txBody>
          </p:sp>
        </mc:Fallback>
      </mc:AlternateContent>
      <p:sp>
        <p:nvSpPr>
          <p:cNvPr id="4" name="Slide Number Placeholder 3"/>
          <p:cNvSpPr>
            <a:spLocks noGrp="1"/>
          </p:cNvSpPr>
          <p:nvPr>
            <p:ph type="sldNum" sz="quarter" idx="5"/>
          </p:nvPr>
        </p:nvSpPr>
        <p:spPr/>
        <p:txBody>
          <a:bodyPr/>
          <a:lstStyle/>
          <a:p>
            <a:fld id="{B2DE22FB-4F32-4F44-9195-D0BEF89D065E}" type="slidenum">
              <a:rPr lang="pt-BR" smtClean="0"/>
              <a:t>19</a:t>
            </a:fld>
            <a:endParaRPr lang="pt-BR"/>
          </a:p>
        </p:txBody>
      </p:sp>
    </p:spTree>
    <p:extLst>
      <p:ext uri="{BB962C8B-B14F-4D97-AF65-F5344CB8AC3E}">
        <p14:creationId xmlns:p14="http://schemas.microsoft.com/office/powerpoint/2010/main" val="22382587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pt-BR" b="1" dirty="0"/>
                  <a:t>P2.1</a:t>
                </a:r>
                <a:r>
                  <a:rPr lang="pt-BR" dirty="0"/>
                  <a:t> geraria um payoff total de </a:t>
                </a:r>
                <a14:m>
                  <m:oMath xmlns:m="http://schemas.openxmlformats.org/officeDocument/2006/math">
                    <m:d>
                      <m:dPr>
                        <m:ctrlPr>
                          <a:rPr lang="pt-BR" b="0" i="1" dirty="0" smtClean="0">
                            <a:latin typeface="Cambria Math" panose="02040503050406030204" pitchFamily="18" charset="0"/>
                          </a:rPr>
                        </m:ctrlPr>
                      </m:dPr>
                      <m:e>
                        <m:r>
                          <a:rPr lang="pt-BR" b="0" i="1" dirty="0" smtClean="0">
                            <a:latin typeface="Cambria Math" panose="02040503050406030204" pitchFamily="18" charset="0"/>
                          </a:rPr>
                          <m:t>7,7</m:t>
                        </m:r>
                      </m:e>
                    </m:d>
                    <m:r>
                      <a:rPr lang="pt-BR" b="0" i="1" dirty="0" smtClean="0">
                        <a:latin typeface="Cambria Math" panose="02040503050406030204" pitchFamily="18" charset="0"/>
                      </a:rPr>
                      <m:t>=</m:t>
                    </m:r>
                    <m:d>
                      <m:dPr>
                        <m:ctrlPr>
                          <a:rPr lang="pt-BR" b="0" i="1" dirty="0" smtClean="0">
                            <a:latin typeface="Cambria Math" panose="02040503050406030204" pitchFamily="18" charset="0"/>
                          </a:rPr>
                        </m:ctrlPr>
                      </m:dPr>
                      <m:e>
                        <m:r>
                          <a:rPr lang="pt-BR" b="0" i="1" dirty="0" smtClean="0">
                            <a:latin typeface="Cambria Math" panose="02040503050406030204" pitchFamily="18" charset="0"/>
                          </a:rPr>
                          <m:t>4,4</m:t>
                        </m:r>
                      </m:e>
                    </m:d>
                    <m:r>
                      <a:rPr lang="pt-BR" b="0" i="1" dirty="0" smtClean="0">
                        <a:latin typeface="Cambria Math" panose="02040503050406030204" pitchFamily="18" charset="0"/>
                      </a:rPr>
                      <m:t>+</m:t>
                    </m:r>
                    <m:d>
                      <m:dPr>
                        <m:ctrlPr>
                          <a:rPr lang="pt-BR" b="0" i="1" dirty="0" smtClean="0">
                            <a:latin typeface="Cambria Math" panose="02040503050406030204" pitchFamily="18" charset="0"/>
                          </a:rPr>
                        </m:ctrlPr>
                      </m:dPr>
                      <m:e>
                        <m:r>
                          <a:rPr lang="pt-BR" b="0" i="1" dirty="0" smtClean="0">
                            <a:latin typeface="Cambria Math" panose="02040503050406030204" pitchFamily="18" charset="0"/>
                          </a:rPr>
                          <m:t>3,3</m:t>
                        </m:r>
                      </m:e>
                    </m:d>
                  </m:oMath>
                </a14:m>
                <a:endParaRPr lang="pt-BR"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1" dirty="0"/>
                  <a:t>P2.2</a:t>
                </a:r>
                <a:r>
                  <a:rPr lang="pt-BR" dirty="0"/>
                  <a:t> geraria um payoff total de </a:t>
                </a:r>
                <a14:m>
                  <m:oMath xmlns:m="http://schemas.openxmlformats.org/officeDocument/2006/math">
                    <m:d>
                      <m:dPr>
                        <m:ctrlPr>
                          <a:rPr lang="pt-BR" b="0" i="1" dirty="0" smtClean="0">
                            <a:latin typeface="Cambria Math" panose="02040503050406030204" pitchFamily="18" charset="0"/>
                          </a:rPr>
                        </m:ctrlPr>
                      </m:dPr>
                      <m:e>
                        <m:r>
                          <a:rPr lang="pt-BR" b="0" i="1" dirty="0" smtClean="0">
                            <a:latin typeface="Cambria Math" panose="02040503050406030204" pitchFamily="18" charset="0"/>
                          </a:rPr>
                          <m:t>𝑥</m:t>
                        </m:r>
                        <m:r>
                          <a:rPr lang="pt-BR" b="0" i="1" dirty="0" smtClean="0">
                            <a:latin typeface="Cambria Math" panose="02040503050406030204" pitchFamily="18" charset="0"/>
                          </a:rPr>
                          <m:t>+1,</m:t>
                        </m:r>
                        <m:r>
                          <a:rPr lang="pt-BR" b="0" i="1" dirty="0" smtClean="0">
                            <a:latin typeface="Cambria Math" panose="02040503050406030204" pitchFamily="18" charset="0"/>
                          </a:rPr>
                          <m:t>𝑦</m:t>
                        </m:r>
                        <m:r>
                          <a:rPr lang="pt-BR" b="0" i="1" dirty="0" smtClean="0">
                            <a:latin typeface="Cambria Math" panose="02040503050406030204" pitchFamily="18" charset="0"/>
                          </a:rPr>
                          <m:t>+1</m:t>
                        </m:r>
                      </m:e>
                    </m:d>
                    <m:r>
                      <a:rPr lang="pt-BR" b="0" i="1" dirty="0" smtClean="0">
                        <a:latin typeface="Cambria Math" panose="02040503050406030204" pitchFamily="18" charset="0"/>
                      </a:rPr>
                      <m:t>=</m:t>
                    </m:r>
                    <m:d>
                      <m:dPr>
                        <m:ctrlPr>
                          <a:rPr lang="pt-BR" b="0" i="1" dirty="0" smtClean="0">
                            <a:latin typeface="Cambria Math" panose="02040503050406030204" pitchFamily="18" charset="0"/>
                          </a:rPr>
                        </m:ctrlPr>
                      </m:dPr>
                      <m:e>
                        <m:r>
                          <a:rPr lang="pt-BR" b="0" i="1" dirty="0" smtClean="0">
                            <a:latin typeface="Cambria Math" panose="02040503050406030204" pitchFamily="18" charset="0"/>
                          </a:rPr>
                          <m:t>𝑥</m:t>
                        </m:r>
                        <m:r>
                          <a:rPr lang="pt-BR" b="0" i="1" dirty="0" smtClean="0">
                            <a:latin typeface="Cambria Math" panose="02040503050406030204" pitchFamily="18" charset="0"/>
                          </a:rPr>
                          <m:t>,</m:t>
                        </m:r>
                        <m:r>
                          <a:rPr lang="pt-BR" b="0" i="1" dirty="0" smtClean="0">
                            <a:latin typeface="Cambria Math" panose="02040503050406030204" pitchFamily="18" charset="0"/>
                          </a:rPr>
                          <m:t>𝑦</m:t>
                        </m:r>
                      </m:e>
                    </m:d>
                    <m:r>
                      <a:rPr lang="pt-BR" b="0" i="1" dirty="0" smtClean="0">
                        <a:latin typeface="Cambria Math" panose="02040503050406030204" pitchFamily="18" charset="0"/>
                      </a:rPr>
                      <m:t>+(1,1)</m:t>
                    </m:r>
                  </m:oMath>
                </a14:m>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b="1"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1" dirty="0"/>
                  <a:t>P2.3: </a:t>
                </a:r>
                <a:r>
                  <a:rPr lang="pt-BR" b="0" dirty="0"/>
                  <a:t>vamos ver o que acontece se os jogadores aplicarem essa </a:t>
                </a:r>
                <a:r>
                  <a:rPr lang="pt-BR" b="1" dirty="0"/>
                  <a:t>regra</a:t>
                </a:r>
                <a:r>
                  <a:rPr lang="pt-BR" b="0" dirty="0"/>
                  <a:t>, que resume P2.1 e P2.2</a:t>
                </a:r>
              </a:p>
            </p:txBody>
          </p:sp>
        </mc:Choice>
        <mc:Fallback xmlns="">
          <p:sp>
            <p:nvSpPr>
              <p:cNvPr id="3" name="Notes Placeholder 2"/>
              <p:cNvSpPr>
                <a:spLocks noGrp="1"/>
              </p:cNvSpPr>
              <p:nvPr>
                <p:ph type="body" idx="1"/>
              </p:nvPr>
            </p:nvSpPr>
            <p:spPr/>
            <p:txBody>
              <a:bodyPr/>
              <a:lstStyle/>
              <a:p>
                <a:r>
                  <a:rPr lang="pt-BR" b="1" dirty="0"/>
                  <a:t>P2.1</a:t>
                </a:r>
                <a:r>
                  <a:rPr lang="pt-BR" dirty="0"/>
                  <a:t> geraria um payoff total de </a:t>
                </a:r>
                <a:r>
                  <a:rPr lang="pt-BR" b="0" i="0" dirty="0">
                    <a:latin typeface="Cambria Math" panose="02040503050406030204" pitchFamily="18" charset="0"/>
                  </a:rPr>
                  <a:t>(7,7)=(4,4)+(3,3)</a:t>
                </a:r>
                <a:endParaRPr lang="pt-BR"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1" dirty="0"/>
                  <a:t>P2.2</a:t>
                </a:r>
                <a:r>
                  <a:rPr lang="pt-BR" dirty="0"/>
                  <a:t> geraria um payoff total de </a:t>
                </a:r>
                <a:r>
                  <a:rPr lang="pt-BR" b="0" i="0" dirty="0">
                    <a:latin typeface="Cambria Math" panose="02040503050406030204" pitchFamily="18" charset="0"/>
                  </a:rPr>
                  <a:t>(𝑥+1,𝑦+1)=(𝑥,𝑦)+(1,1)</a:t>
                </a:r>
                <a:endParaRPr lang="pt-BR" dirty="0"/>
              </a:p>
            </p:txBody>
          </p:sp>
        </mc:Fallback>
      </mc:AlternateContent>
      <p:sp>
        <p:nvSpPr>
          <p:cNvPr id="4" name="Slide Number Placeholder 3"/>
          <p:cNvSpPr>
            <a:spLocks noGrp="1"/>
          </p:cNvSpPr>
          <p:nvPr>
            <p:ph type="sldNum" sz="quarter" idx="5"/>
          </p:nvPr>
        </p:nvSpPr>
        <p:spPr/>
        <p:txBody>
          <a:bodyPr/>
          <a:lstStyle/>
          <a:p>
            <a:fld id="{B2DE22FB-4F32-4F44-9195-D0BEF89D065E}" type="slidenum">
              <a:rPr lang="pt-BR" smtClean="0"/>
              <a:t>20</a:t>
            </a:fld>
            <a:endParaRPr lang="pt-BR"/>
          </a:p>
        </p:txBody>
      </p:sp>
    </p:spTree>
    <p:extLst>
      <p:ext uri="{BB962C8B-B14F-4D97-AF65-F5344CB8AC3E}">
        <p14:creationId xmlns:p14="http://schemas.microsoft.com/office/powerpoint/2010/main" val="16478710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b="1" i="0" dirty="0"/>
                  <a:t>Recapitulando:</a:t>
                </a:r>
                <a:r>
                  <a:rPr lang="pt-BR" i="1" dirty="0"/>
                  <a:t> Jogue </a:t>
                </a:r>
                <a14:m>
                  <m:oMath xmlns:m="http://schemas.openxmlformats.org/officeDocument/2006/math">
                    <m:sSub>
                      <m:sSubPr>
                        <m:ctrlPr>
                          <a:rPr lang="pt-BR" i="1" dirty="0">
                            <a:latin typeface="Cambria Math" panose="02040503050406030204" pitchFamily="18" charset="0"/>
                          </a:rPr>
                        </m:ctrlPr>
                      </m:sSubPr>
                      <m:e>
                        <m:r>
                          <a:rPr lang="pt-BR" i="1" dirty="0">
                            <a:latin typeface="Cambria Math" panose="02040503050406030204" pitchFamily="18" charset="0"/>
                          </a:rPr>
                          <m:t>𝑀</m:t>
                        </m:r>
                      </m:e>
                      <m:sub>
                        <m:r>
                          <a:rPr lang="pt-BR" i="1" dirty="0">
                            <a:latin typeface="Cambria Math" panose="02040503050406030204" pitchFamily="18" charset="0"/>
                          </a:rPr>
                          <m:t>𝑖</m:t>
                        </m:r>
                      </m:sub>
                    </m:sSub>
                    <m:r>
                      <a:rPr lang="pt-BR" i="1" dirty="0">
                        <a:latin typeface="Cambria Math" panose="02040503050406030204" pitchFamily="18" charset="0"/>
                      </a:rPr>
                      <m:t> </m:t>
                    </m:r>
                  </m:oMath>
                </a14:m>
                <a:r>
                  <a:rPr lang="pt-BR" i="1" dirty="0"/>
                  <a:t>no primeiro estágio. Caso o outcome do primeiro estágio seja </a:t>
                </a:r>
                <a14:m>
                  <m:oMath xmlns:m="http://schemas.openxmlformats.org/officeDocument/2006/math">
                    <m:d>
                      <m:dPr>
                        <m:ctrlPr>
                          <a:rPr lang="pt-BR" i="1" dirty="0">
                            <a:latin typeface="Cambria Math" panose="02040503050406030204" pitchFamily="18" charset="0"/>
                          </a:rPr>
                        </m:ctrlPr>
                      </m:dPr>
                      <m:e>
                        <m:sSub>
                          <m:sSubPr>
                            <m:ctrlPr>
                              <a:rPr lang="pt-BR" i="1" dirty="0">
                                <a:latin typeface="Cambria Math" panose="02040503050406030204" pitchFamily="18" charset="0"/>
                              </a:rPr>
                            </m:ctrlPr>
                          </m:sSubPr>
                          <m:e>
                            <m:r>
                              <a:rPr lang="pt-BR" i="1" dirty="0">
                                <a:latin typeface="Cambria Math" panose="02040503050406030204" pitchFamily="18" charset="0"/>
                              </a:rPr>
                              <m:t>𝑀</m:t>
                            </m:r>
                          </m:e>
                          <m:sub>
                            <m:r>
                              <a:rPr lang="pt-BR" i="1" dirty="0">
                                <a:latin typeface="Cambria Math" panose="02040503050406030204" pitchFamily="18" charset="0"/>
                              </a:rPr>
                              <m:t>1</m:t>
                            </m:r>
                          </m:sub>
                        </m:sSub>
                        <m:r>
                          <a:rPr lang="pt-BR" i="1" dirty="0">
                            <a:latin typeface="Cambria Math" panose="02040503050406030204" pitchFamily="18" charset="0"/>
                          </a:rPr>
                          <m:t>, </m:t>
                        </m:r>
                        <m:sSub>
                          <m:sSubPr>
                            <m:ctrlPr>
                              <a:rPr lang="pt-BR" i="1" dirty="0">
                                <a:latin typeface="Cambria Math" panose="02040503050406030204" pitchFamily="18" charset="0"/>
                              </a:rPr>
                            </m:ctrlPr>
                          </m:sSubPr>
                          <m:e>
                            <m:r>
                              <a:rPr lang="pt-BR" i="1" dirty="0">
                                <a:latin typeface="Cambria Math" panose="02040503050406030204" pitchFamily="18" charset="0"/>
                              </a:rPr>
                              <m:t>𝑀</m:t>
                            </m:r>
                          </m:e>
                          <m:sub>
                            <m:r>
                              <a:rPr lang="pt-BR" i="1" dirty="0">
                                <a:latin typeface="Cambria Math" panose="02040503050406030204" pitchFamily="18" charset="0"/>
                              </a:rPr>
                              <m:t>2</m:t>
                            </m:r>
                          </m:sub>
                        </m:sSub>
                      </m:e>
                    </m:d>
                  </m:oMath>
                </a14:m>
                <a:r>
                  <a:rPr lang="pt-BR" i="1" dirty="0"/>
                  <a:t>, jogue </a:t>
                </a:r>
                <a14:m>
                  <m:oMath xmlns:m="http://schemas.openxmlformats.org/officeDocument/2006/math">
                    <m:sSub>
                      <m:sSubPr>
                        <m:ctrlPr>
                          <a:rPr lang="pt-BR" i="1" dirty="0">
                            <a:latin typeface="Cambria Math" panose="02040503050406030204" pitchFamily="18" charset="0"/>
                          </a:rPr>
                        </m:ctrlPr>
                      </m:sSubPr>
                      <m:e>
                        <m:r>
                          <a:rPr lang="pt-BR" i="1" dirty="0">
                            <a:latin typeface="Cambria Math" panose="02040503050406030204" pitchFamily="18" charset="0"/>
                          </a:rPr>
                          <m:t>𝑅</m:t>
                        </m:r>
                      </m:e>
                      <m:sub>
                        <m:r>
                          <a:rPr lang="pt-BR" i="1" dirty="0">
                            <a:latin typeface="Cambria Math" panose="02040503050406030204" pitchFamily="18" charset="0"/>
                          </a:rPr>
                          <m:t>𝑖</m:t>
                        </m:r>
                      </m:sub>
                    </m:sSub>
                  </m:oMath>
                </a14:m>
                <a:r>
                  <a:rPr lang="pt-BR" i="1" dirty="0"/>
                  <a:t> no segundo estágio. Caso contrário, jogue </a:t>
                </a:r>
                <a14:m>
                  <m:oMath xmlns:m="http://schemas.openxmlformats.org/officeDocument/2006/math">
                    <m:sSub>
                      <m:sSubPr>
                        <m:ctrlPr>
                          <a:rPr lang="pt-BR" i="1" dirty="0">
                            <a:latin typeface="Cambria Math" panose="02040503050406030204" pitchFamily="18" charset="0"/>
                          </a:rPr>
                        </m:ctrlPr>
                      </m:sSubPr>
                      <m:e>
                        <m:r>
                          <a:rPr lang="pt-BR" i="1" dirty="0">
                            <a:latin typeface="Cambria Math" panose="02040503050406030204" pitchFamily="18" charset="0"/>
                          </a:rPr>
                          <m:t>𝐿</m:t>
                        </m:r>
                      </m:e>
                      <m:sub>
                        <m:r>
                          <a:rPr lang="pt-BR" i="1" dirty="0">
                            <a:latin typeface="Cambria Math" panose="02040503050406030204" pitchFamily="18" charset="0"/>
                          </a:rPr>
                          <m:t>𝑖</m:t>
                        </m:r>
                      </m:sub>
                    </m:sSub>
                  </m:oMath>
                </a14:m>
                <a:endParaRPr lang="pt-BR" i="1" dirty="0"/>
              </a:p>
              <a:p>
                <a:endParaRPr lang="pt-BR" dirty="0"/>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b="1" i="0" dirty="0"/>
                  <a:t>Recapitulando:</a:t>
                </a:r>
                <a:r>
                  <a:rPr lang="pt-BR" i="1" dirty="0"/>
                  <a:t> Jogue </a:t>
                </a:r>
                <a:r>
                  <a:rPr lang="pt-BR" i="0" dirty="0">
                    <a:latin typeface="Cambria Math" panose="02040503050406030204" pitchFamily="18" charset="0"/>
                  </a:rPr>
                  <a:t>𝑀_𝑖  </a:t>
                </a:r>
                <a:r>
                  <a:rPr lang="pt-BR" i="1" dirty="0"/>
                  <a:t>no primeiro estágio. Caso o outcome do primeiro estágio seja </a:t>
                </a:r>
                <a:r>
                  <a:rPr lang="pt-BR" i="0" dirty="0">
                    <a:latin typeface="Cambria Math" panose="02040503050406030204" pitchFamily="18" charset="0"/>
                  </a:rPr>
                  <a:t>(𝑀_1, 𝑀_2 )</a:t>
                </a:r>
                <a:r>
                  <a:rPr lang="pt-BR" i="1" dirty="0"/>
                  <a:t>, jogue </a:t>
                </a:r>
                <a:r>
                  <a:rPr lang="pt-BR" i="0" dirty="0">
                    <a:latin typeface="Cambria Math" panose="02040503050406030204" pitchFamily="18" charset="0"/>
                  </a:rPr>
                  <a:t>𝑅_𝑖</a:t>
                </a:r>
                <a:r>
                  <a:rPr lang="pt-BR" i="1" dirty="0"/>
                  <a:t> no segundo estágio. Caso contrário, jogue </a:t>
                </a:r>
                <a:r>
                  <a:rPr lang="pt-BR" i="0" dirty="0">
                    <a:latin typeface="Cambria Math" panose="02040503050406030204" pitchFamily="18" charset="0"/>
                  </a:rPr>
                  <a:t>𝐿_𝑖</a:t>
                </a:r>
                <a:endParaRPr lang="pt-BR" i="1" dirty="0"/>
              </a:p>
              <a:p>
                <a:endParaRPr lang="pt-BR" dirty="0"/>
              </a:p>
            </p:txBody>
          </p:sp>
        </mc:Fallback>
      </mc:AlternateContent>
      <p:sp>
        <p:nvSpPr>
          <p:cNvPr id="4" name="Slide Number Placeholder 3"/>
          <p:cNvSpPr>
            <a:spLocks noGrp="1"/>
          </p:cNvSpPr>
          <p:nvPr>
            <p:ph type="sldNum" sz="quarter" idx="5"/>
          </p:nvPr>
        </p:nvSpPr>
        <p:spPr/>
        <p:txBody>
          <a:bodyPr/>
          <a:lstStyle/>
          <a:p>
            <a:fld id="{B2DE22FB-4F32-4F44-9195-D0BEF89D065E}" type="slidenum">
              <a:rPr lang="pt-BR" smtClean="0"/>
              <a:t>21</a:t>
            </a:fld>
            <a:endParaRPr lang="pt-BR"/>
          </a:p>
        </p:txBody>
      </p:sp>
    </p:spTree>
    <p:extLst>
      <p:ext uri="{BB962C8B-B14F-4D97-AF65-F5344CB8AC3E}">
        <p14:creationId xmlns:p14="http://schemas.microsoft.com/office/powerpoint/2010/main" val="424006549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200" b="1" dirty="0"/>
                  <a:t>“Por que não jogar </a:t>
                </a:r>
                <a14:m>
                  <m:oMath xmlns:m="http://schemas.openxmlformats.org/officeDocument/2006/math">
                    <m:r>
                      <a:rPr lang="pt-BR" sz="1200" b="1" i="1">
                        <a:latin typeface="Cambria Math" panose="02040503050406030204" pitchFamily="18" charset="0"/>
                      </a:rPr>
                      <m:t>(</m:t>
                    </m:r>
                    <m:sSub>
                      <m:sSubPr>
                        <m:ctrlPr>
                          <a:rPr lang="pt-BR" sz="1200" b="1" i="1">
                            <a:latin typeface="Cambria Math" panose="02040503050406030204" pitchFamily="18" charset="0"/>
                          </a:rPr>
                        </m:ctrlPr>
                      </m:sSubPr>
                      <m:e>
                        <m:r>
                          <a:rPr lang="pt-BR" sz="1200" b="1" i="1">
                            <a:latin typeface="Cambria Math" panose="02040503050406030204" pitchFamily="18" charset="0"/>
                          </a:rPr>
                          <m:t>𝑴</m:t>
                        </m:r>
                      </m:e>
                      <m:sub>
                        <m:r>
                          <a:rPr lang="pt-BR" sz="1200" b="1" i="1">
                            <a:latin typeface="Cambria Math" panose="02040503050406030204" pitchFamily="18" charset="0"/>
                          </a:rPr>
                          <m:t>𝟏</m:t>
                        </m:r>
                      </m:sub>
                    </m:sSub>
                    <m:r>
                      <a:rPr lang="pt-BR" sz="1200" b="1" i="1">
                        <a:latin typeface="Cambria Math" panose="02040503050406030204" pitchFamily="18" charset="0"/>
                      </a:rPr>
                      <m:t>,</m:t>
                    </m:r>
                    <m:sSub>
                      <m:sSubPr>
                        <m:ctrlPr>
                          <a:rPr lang="pt-BR" sz="1200" b="1" i="1">
                            <a:latin typeface="Cambria Math" panose="02040503050406030204" pitchFamily="18" charset="0"/>
                          </a:rPr>
                        </m:ctrlPr>
                      </m:sSubPr>
                      <m:e>
                        <m:r>
                          <a:rPr lang="pt-BR" sz="1200" b="1" i="1">
                            <a:latin typeface="Cambria Math" panose="02040503050406030204" pitchFamily="18" charset="0"/>
                          </a:rPr>
                          <m:t>𝑴</m:t>
                        </m:r>
                      </m:e>
                      <m:sub>
                        <m:r>
                          <a:rPr lang="pt-BR" sz="1200" b="1" i="1">
                            <a:latin typeface="Cambria Math" panose="02040503050406030204" pitchFamily="18" charset="0"/>
                          </a:rPr>
                          <m:t>𝟐</m:t>
                        </m:r>
                      </m:sub>
                    </m:sSub>
                    <m:r>
                      <a:rPr lang="pt-BR" sz="1200" b="1" i="1">
                        <a:latin typeface="Cambria Math" panose="02040503050406030204" pitchFamily="18" charset="0"/>
                      </a:rPr>
                      <m:t>)</m:t>
                    </m:r>
                  </m:oMath>
                </a14:m>
                <a:r>
                  <a:rPr lang="pt-BR" sz="1200" b="1" dirty="0"/>
                  <a:t> nos dois estágios?”: </a:t>
                </a:r>
                <a:r>
                  <a:rPr lang="pt-BR" dirty="0"/>
                  <a:t>Note que </a:t>
                </a:r>
                <a:r>
                  <a:rPr lang="pt-BR" noProof="0" dirty="0"/>
                  <a:t>assumimos que o os jogadores antecipam que o outcome do segundo estágio será um equilíbrio de Nash do stage game. Além da regra estabelecida por &lt;</a:t>
                </a:r>
                <a:r>
                  <a:rPr lang="pt-BR" dirty="0"/>
                  <a:t>Jogue </a:t>
                </a:r>
                <a14:m>
                  <m:oMath xmlns:m="http://schemas.openxmlformats.org/officeDocument/2006/math">
                    <m:sSub>
                      <m:sSubPr>
                        <m:ctrlPr>
                          <a:rPr lang="pt-BR" i="1" dirty="0">
                            <a:latin typeface="Cambria Math" panose="02040503050406030204" pitchFamily="18" charset="0"/>
                          </a:rPr>
                        </m:ctrlPr>
                      </m:sSubPr>
                      <m:e>
                        <m:r>
                          <a:rPr lang="pt-BR" i="1" dirty="0">
                            <a:latin typeface="Cambria Math" panose="02040503050406030204" pitchFamily="18" charset="0"/>
                          </a:rPr>
                          <m:t>𝑀</m:t>
                        </m:r>
                      </m:e>
                      <m:sub>
                        <m:r>
                          <a:rPr lang="pt-BR" i="1" dirty="0">
                            <a:latin typeface="Cambria Math" panose="02040503050406030204" pitchFamily="18" charset="0"/>
                          </a:rPr>
                          <m:t>𝑖</m:t>
                        </m:r>
                      </m:sub>
                    </m:sSub>
                    <m:r>
                      <a:rPr lang="pt-BR" i="1" dirty="0">
                        <a:latin typeface="Cambria Math" panose="02040503050406030204" pitchFamily="18" charset="0"/>
                      </a:rPr>
                      <m:t> </m:t>
                    </m:r>
                  </m:oMath>
                </a14:m>
                <a:r>
                  <a:rPr lang="pt-BR" dirty="0"/>
                  <a:t>no primeiro estágio. Caso o outcome do primeiro estágio seja </a:t>
                </a:r>
                <a14:m>
                  <m:oMath xmlns:m="http://schemas.openxmlformats.org/officeDocument/2006/math">
                    <m:d>
                      <m:dPr>
                        <m:ctrlPr>
                          <a:rPr lang="pt-BR" i="1" dirty="0">
                            <a:latin typeface="Cambria Math" panose="02040503050406030204" pitchFamily="18" charset="0"/>
                          </a:rPr>
                        </m:ctrlPr>
                      </m:dPr>
                      <m:e>
                        <m:sSub>
                          <m:sSubPr>
                            <m:ctrlPr>
                              <a:rPr lang="pt-BR" i="1" dirty="0">
                                <a:latin typeface="Cambria Math" panose="02040503050406030204" pitchFamily="18" charset="0"/>
                              </a:rPr>
                            </m:ctrlPr>
                          </m:sSubPr>
                          <m:e>
                            <m:r>
                              <a:rPr lang="pt-BR" i="1" dirty="0">
                                <a:latin typeface="Cambria Math" panose="02040503050406030204" pitchFamily="18" charset="0"/>
                              </a:rPr>
                              <m:t>𝑀</m:t>
                            </m:r>
                          </m:e>
                          <m:sub>
                            <m:r>
                              <a:rPr lang="pt-BR" i="1" dirty="0">
                                <a:latin typeface="Cambria Math" panose="02040503050406030204" pitchFamily="18" charset="0"/>
                              </a:rPr>
                              <m:t>1</m:t>
                            </m:r>
                          </m:sub>
                        </m:sSub>
                        <m:r>
                          <a:rPr lang="pt-BR" i="1" dirty="0">
                            <a:latin typeface="Cambria Math" panose="02040503050406030204" pitchFamily="18" charset="0"/>
                          </a:rPr>
                          <m:t>, </m:t>
                        </m:r>
                        <m:sSub>
                          <m:sSubPr>
                            <m:ctrlPr>
                              <a:rPr lang="pt-BR" i="1" dirty="0">
                                <a:latin typeface="Cambria Math" panose="02040503050406030204" pitchFamily="18" charset="0"/>
                              </a:rPr>
                            </m:ctrlPr>
                          </m:sSubPr>
                          <m:e>
                            <m:r>
                              <a:rPr lang="pt-BR" i="1" dirty="0">
                                <a:latin typeface="Cambria Math" panose="02040503050406030204" pitchFamily="18" charset="0"/>
                              </a:rPr>
                              <m:t>𝑀</m:t>
                            </m:r>
                          </m:e>
                          <m:sub>
                            <m:r>
                              <a:rPr lang="pt-BR" i="1" dirty="0">
                                <a:latin typeface="Cambria Math" panose="02040503050406030204" pitchFamily="18" charset="0"/>
                              </a:rPr>
                              <m:t>2</m:t>
                            </m:r>
                          </m:sub>
                        </m:sSub>
                      </m:e>
                    </m:d>
                  </m:oMath>
                </a14:m>
                <a:r>
                  <a:rPr lang="pt-BR" dirty="0"/>
                  <a:t>, jogue </a:t>
                </a:r>
                <a14:m>
                  <m:oMath xmlns:m="http://schemas.openxmlformats.org/officeDocument/2006/math">
                    <m:sSub>
                      <m:sSubPr>
                        <m:ctrlPr>
                          <a:rPr lang="pt-BR" i="1" dirty="0">
                            <a:latin typeface="Cambria Math" panose="02040503050406030204" pitchFamily="18" charset="0"/>
                          </a:rPr>
                        </m:ctrlPr>
                      </m:sSubPr>
                      <m:e>
                        <m:r>
                          <a:rPr lang="pt-BR" i="1" dirty="0">
                            <a:latin typeface="Cambria Math" panose="02040503050406030204" pitchFamily="18" charset="0"/>
                          </a:rPr>
                          <m:t>𝑅</m:t>
                        </m:r>
                      </m:e>
                      <m:sub>
                        <m:r>
                          <a:rPr lang="pt-BR" i="1" dirty="0">
                            <a:latin typeface="Cambria Math" panose="02040503050406030204" pitchFamily="18" charset="0"/>
                          </a:rPr>
                          <m:t>𝑖</m:t>
                        </m:r>
                      </m:sub>
                    </m:sSub>
                  </m:oMath>
                </a14:m>
                <a:r>
                  <a:rPr lang="pt-BR" dirty="0"/>
                  <a:t> no segundo estágio. Caso contrário, jogue </a:t>
                </a:r>
                <a14:m>
                  <m:oMath xmlns:m="http://schemas.openxmlformats.org/officeDocument/2006/math">
                    <m:sSub>
                      <m:sSubPr>
                        <m:ctrlPr>
                          <a:rPr lang="pt-BR" i="1" dirty="0">
                            <a:latin typeface="Cambria Math" panose="02040503050406030204" pitchFamily="18" charset="0"/>
                          </a:rPr>
                        </m:ctrlPr>
                      </m:sSubPr>
                      <m:e>
                        <m:r>
                          <a:rPr lang="pt-BR" i="1" dirty="0">
                            <a:latin typeface="Cambria Math" panose="02040503050406030204" pitchFamily="18" charset="0"/>
                          </a:rPr>
                          <m:t>𝐿</m:t>
                        </m:r>
                      </m:e>
                      <m:sub>
                        <m:r>
                          <a:rPr lang="pt-BR" i="1" dirty="0">
                            <a:latin typeface="Cambria Math" panose="02040503050406030204" pitchFamily="18" charset="0"/>
                          </a:rPr>
                          <m:t>𝑖</m:t>
                        </m:r>
                      </m:sub>
                    </m:sSub>
                  </m:oMath>
                </a14:m>
                <a:r>
                  <a:rPr lang="pt-BR" noProof="0" dirty="0"/>
                  <a:t>&gt;, outra perspectiva é </a:t>
                </a:r>
                <a:r>
                  <a:rPr lang="pt-BR" dirty="0"/>
                  <a:t>perceber que </a:t>
                </a:r>
                <a:r>
                  <a:rPr lang="pt-BR" i="1" dirty="0"/>
                  <a:t>não há incentivos para jogarem </a:t>
                </a:r>
                <a14:m>
                  <m:oMath xmlns:m="http://schemas.openxmlformats.org/officeDocument/2006/math">
                    <m:r>
                      <a:rPr lang="pt-BR" i="1" dirty="0" smtClean="0">
                        <a:latin typeface="Cambria Math" panose="02040503050406030204" pitchFamily="18" charset="0"/>
                      </a:rPr>
                      <m:t>(</m:t>
                    </m:r>
                    <m:sSub>
                      <m:sSubPr>
                        <m:ctrlPr>
                          <a:rPr lang="pt-BR" b="0" i="1" dirty="0" smtClean="0">
                            <a:latin typeface="Cambria Math" panose="02040503050406030204" pitchFamily="18" charset="0"/>
                          </a:rPr>
                        </m:ctrlPr>
                      </m:sSubPr>
                      <m:e>
                        <m:r>
                          <a:rPr lang="pt-BR" i="1" dirty="0" smtClean="0">
                            <a:latin typeface="Cambria Math" panose="02040503050406030204" pitchFamily="18" charset="0"/>
                          </a:rPr>
                          <m:t>𝑀</m:t>
                        </m:r>
                      </m:e>
                      <m:sub>
                        <m:r>
                          <a:rPr lang="pt-BR" i="1" dirty="0" smtClean="0">
                            <a:latin typeface="Cambria Math" panose="02040503050406030204" pitchFamily="18" charset="0"/>
                          </a:rPr>
                          <m:t>1</m:t>
                        </m:r>
                      </m:sub>
                    </m:sSub>
                    <m:r>
                      <a:rPr lang="pt-BR" i="1" dirty="0" smtClean="0">
                        <a:latin typeface="Cambria Math" panose="02040503050406030204" pitchFamily="18" charset="0"/>
                      </a:rPr>
                      <m:t>,</m:t>
                    </m:r>
                    <m:sSub>
                      <m:sSubPr>
                        <m:ctrlPr>
                          <a:rPr lang="pt-BR" b="0" i="1" dirty="0" smtClean="0">
                            <a:latin typeface="Cambria Math" panose="02040503050406030204" pitchFamily="18" charset="0"/>
                          </a:rPr>
                        </m:ctrlPr>
                      </m:sSubPr>
                      <m:e>
                        <m:r>
                          <a:rPr lang="pt-BR" i="1" dirty="0" smtClean="0">
                            <a:latin typeface="Cambria Math" panose="02040503050406030204" pitchFamily="18" charset="0"/>
                          </a:rPr>
                          <m:t>𝑀</m:t>
                        </m:r>
                      </m:e>
                      <m:sub>
                        <m:r>
                          <a:rPr lang="pt-BR" i="1" dirty="0" smtClean="0">
                            <a:latin typeface="Cambria Math" panose="02040503050406030204" pitchFamily="18" charset="0"/>
                          </a:rPr>
                          <m:t>2</m:t>
                        </m:r>
                      </m:sub>
                    </m:sSub>
                    <m:r>
                      <a:rPr lang="pt-BR" i="1" dirty="0" smtClean="0">
                        <a:latin typeface="Cambria Math" panose="02040503050406030204" pitchFamily="18" charset="0"/>
                      </a:rPr>
                      <m:t>)</m:t>
                    </m:r>
                  </m:oMath>
                </a14:m>
                <a:r>
                  <a:rPr lang="pt-BR" i="1" dirty="0"/>
                  <a:t> quando pensam no segundo estágio, mesmo que se tenha jogado </a:t>
                </a:r>
                <a14:m>
                  <m:oMath xmlns:m="http://schemas.openxmlformats.org/officeDocument/2006/math">
                    <m:r>
                      <a:rPr lang="pt-BR" i="1" dirty="0" smtClean="0">
                        <a:latin typeface="Cambria Math" panose="02040503050406030204" pitchFamily="18" charset="0"/>
                      </a:rPr>
                      <m:t>(</m:t>
                    </m:r>
                    <m:sSub>
                      <m:sSubPr>
                        <m:ctrlPr>
                          <a:rPr lang="pt-BR" b="0" i="1" dirty="0" smtClean="0">
                            <a:latin typeface="Cambria Math" panose="02040503050406030204" pitchFamily="18" charset="0"/>
                          </a:rPr>
                        </m:ctrlPr>
                      </m:sSubPr>
                      <m:e>
                        <m:r>
                          <a:rPr lang="pt-BR" i="1" dirty="0" smtClean="0">
                            <a:latin typeface="Cambria Math" panose="02040503050406030204" pitchFamily="18" charset="0"/>
                          </a:rPr>
                          <m:t>𝑀</m:t>
                        </m:r>
                      </m:e>
                      <m:sub>
                        <m:r>
                          <a:rPr lang="pt-BR" i="1" dirty="0" smtClean="0">
                            <a:latin typeface="Cambria Math" panose="02040503050406030204" pitchFamily="18" charset="0"/>
                          </a:rPr>
                          <m:t>1</m:t>
                        </m:r>
                      </m:sub>
                    </m:sSub>
                    <m:r>
                      <a:rPr lang="pt-BR" i="1" dirty="0" smtClean="0">
                        <a:latin typeface="Cambria Math" panose="02040503050406030204" pitchFamily="18" charset="0"/>
                      </a:rPr>
                      <m:t>,</m:t>
                    </m:r>
                    <m:sSub>
                      <m:sSubPr>
                        <m:ctrlPr>
                          <a:rPr lang="pt-BR" b="0" i="1" dirty="0" smtClean="0">
                            <a:latin typeface="Cambria Math" panose="02040503050406030204" pitchFamily="18" charset="0"/>
                          </a:rPr>
                        </m:ctrlPr>
                      </m:sSubPr>
                      <m:e>
                        <m:r>
                          <a:rPr lang="pt-BR" i="1" dirty="0" smtClean="0">
                            <a:latin typeface="Cambria Math" panose="02040503050406030204" pitchFamily="18" charset="0"/>
                          </a:rPr>
                          <m:t>𝑀</m:t>
                        </m:r>
                      </m:e>
                      <m:sub>
                        <m:r>
                          <a:rPr lang="pt-BR" i="1" dirty="0" smtClean="0">
                            <a:latin typeface="Cambria Math" panose="02040503050406030204" pitchFamily="18" charset="0"/>
                          </a:rPr>
                          <m:t>2</m:t>
                        </m:r>
                      </m:sub>
                    </m:sSub>
                    <m:r>
                      <a:rPr lang="pt-BR" i="1" dirty="0" smtClean="0">
                        <a:latin typeface="Cambria Math" panose="02040503050406030204" pitchFamily="18" charset="0"/>
                      </a:rPr>
                      <m:t>)</m:t>
                    </m:r>
                  </m:oMath>
                </a14:m>
                <a:r>
                  <a:rPr lang="pt-BR" i="1" dirty="0"/>
                  <a:t> no primeiro,</a:t>
                </a:r>
                <a:r>
                  <a:rPr lang="pt-BR" i="1" baseline="0" dirty="0"/>
                  <a:t> pois haveria incentivo para alguém desviar</a:t>
                </a:r>
                <a:endParaRPr lang="pt-BR" i="1" dirty="0"/>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200" b="1" dirty="0"/>
                  <a:t>“Por que não jogar </a:t>
                </a:r>
                <a:r>
                  <a:rPr lang="pt-BR" sz="1200" b="1" i="0">
                    <a:latin typeface="Cambria Math" panose="02040503050406030204" pitchFamily="18" charset="0"/>
                  </a:rPr>
                  <a:t>(𝑴_𝟏,𝑴_𝟐)</a:t>
                </a:r>
                <a:r>
                  <a:rPr lang="pt-BR" sz="1200" b="1" dirty="0"/>
                  <a:t> nos dois estágios?”: </a:t>
                </a:r>
                <a:r>
                  <a:rPr lang="pt-BR" dirty="0"/>
                  <a:t>Note que </a:t>
                </a:r>
                <a:r>
                  <a:rPr lang="pt-BR" noProof="0" dirty="0"/>
                  <a:t>assumimos que o os jogadores antecipam que o outcome do segundo estágio será um equilíbrio de Nash do stage game. Além da regra estabelecida por “</a:t>
                </a:r>
                <a:r>
                  <a:rPr lang="pt-BR" dirty="0"/>
                  <a:t>Jogue </a:t>
                </a:r>
                <a:r>
                  <a:rPr lang="pt-BR" i="0" dirty="0">
                    <a:latin typeface="Cambria Math" panose="02040503050406030204" pitchFamily="18" charset="0"/>
                  </a:rPr>
                  <a:t>𝑀_𝑖  </a:t>
                </a:r>
                <a:r>
                  <a:rPr lang="pt-BR" dirty="0"/>
                  <a:t>no primeiro estágio. Caso o outcome do primeiro estágio seja </a:t>
                </a:r>
                <a:r>
                  <a:rPr lang="pt-BR" i="0" dirty="0">
                    <a:latin typeface="Cambria Math" panose="02040503050406030204" pitchFamily="18" charset="0"/>
                  </a:rPr>
                  <a:t>(𝑀_1, 𝑀_2 )</a:t>
                </a:r>
                <a:r>
                  <a:rPr lang="pt-BR" dirty="0"/>
                  <a:t>, jogue </a:t>
                </a:r>
                <a:r>
                  <a:rPr lang="pt-BR" i="0" dirty="0">
                    <a:latin typeface="Cambria Math" panose="02040503050406030204" pitchFamily="18" charset="0"/>
                  </a:rPr>
                  <a:t>𝑅_𝑖</a:t>
                </a:r>
                <a:r>
                  <a:rPr lang="pt-BR" dirty="0"/>
                  <a:t> no segundo estágio. Caso contrário, jogue </a:t>
                </a:r>
                <a:r>
                  <a:rPr lang="pt-BR" i="0" dirty="0">
                    <a:latin typeface="Cambria Math" panose="02040503050406030204" pitchFamily="18" charset="0"/>
                  </a:rPr>
                  <a:t>𝐿_𝑖</a:t>
                </a:r>
                <a:r>
                  <a:rPr lang="pt-BR" noProof="0" dirty="0"/>
                  <a:t>”, outra perspectiva é </a:t>
                </a:r>
                <a:r>
                  <a:rPr lang="pt-BR" dirty="0"/>
                  <a:t>perceber que </a:t>
                </a:r>
                <a:r>
                  <a:rPr lang="pt-BR" i="1" dirty="0"/>
                  <a:t>não há incentivos para jogarem </a:t>
                </a:r>
                <a:r>
                  <a:rPr lang="pt-BR" i="0" dirty="0">
                    <a:latin typeface="Cambria Math" panose="02040503050406030204" pitchFamily="18" charset="0"/>
                  </a:rPr>
                  <a:t>(𝑀</a:t>
                </a:r>
                <a:r>
                  <a:rPr lang="pt-BR" b="0" i="0" dirty="0">
                    <a:latin typeface="Cambria Math" panose="02040503050406030204" pitchFamily="18" charset="0"/>
                  </a:rPr>
                  <a:t>_</a:t>
                </a:r>
                <a:r>
                  <a:rPr lang="pt-BR" i="0" dirty="0">
                    <a:latin typeface="Cambria Math" panose="02040503050406030204" pitchFamily="18" charset="0"/>
                  </a:rPr>
                  <a:t>1,𝑀</a:t>
                </a:r>
                <a:r>
                  <a:rPr lang="pt-BR" b="0" i="0" dirty="0">
                    <a:latin typeface="Cambria Math" panose="02040503050406030204" pitchFamily="18" charset="0"/>
                  </a:rPr>
                  <a:t>_</a:t>
                </a:r>
                <a:r>
                  <a:rPr lang="pt-BR" i="0" dirty="0">
                    <a:latin typeface="Cambria Math" panose="02040503050406030204" pitchFamily="18" charset="0"/>
                  </a:rPr>
                  <a:t>2)</a:t>
                </a:r>
                <a:r>
                  <a:rPr lang="pt-BR" i="1" dirty="0"/>
                  <a:t> quando pensam no segundo estágio, mesmo que se tenha jogado </a:t>
                </a:r>
                <a:r>
                  <a:rPr lang="pt-BR" i="0" dirty="0">
                    <a:latin typeface="Cambria Math" panose="02040503050406030204" pitchFamily="18" charset="0"/>
                  </a:rPr>
                  <a:t>(𝑀</a:t>
                </a:r>
                <a:r>
                  <a:rPr lang="pt-BR" b="0" i="0" dirty="0">
                    <a:latin typeface="Cambria Math" panose="02040503050406030204" pitchFamily="18" charset="0"/>
                  </a:rPr>
                  <a:t>_</a:t>
                </a:r>
                <a:r>
                  <a:rPr lang="pt-BR" i="0" dirty="0">
                    <a:latin typeface="Cambria Math" panose="02040503050406030204" pitchFamily="18" charset="0"/>
                  </a:rPr>
                  <a:t>1,𝑀</a:t>
                </a:r>
                <a:r>
                  <a:rPr lang="pt-BR" b="0" i="0" dirty="0">
                    <a:latin typeface="Cambria Math" panose="02040503050406030204" pitchFamily="18" charset="0"/>
                  </a:rPr>
                  <a:t>_</a:t>
                </a:r>
                <a:r>
                  <a:rPr lang="pt-BR" i="0" dirty="0">
                    <a:latin typeface="Cambria Math" panose="02040503050406030204" pitchFamily="18" charset="0"/>
                  </a:rPr>
                  <a:t>2)</a:t>
                </a:r>
                <a:r>
                  <a:rPr lang="pt-BR" i="1" dirty="0"/>
                  <a:t> no primeiro,</a:t>
                </a:r>
                <a:r>
                  <a:rPr lang="pt-BR" i="1" baseline="0" dirty="0"/>
                  <a:t> pois haveria incentivo para alguém desviar</a:t>
                </a:r>
                <a:endParaRPr lang="pt-BR" i="1" dirty="0"/>
              </a:p>
            </p:txBody>
          </p:sp>
        </mc:Fallback>
      </mc:AlternateContent>
      <p:sp>
        <p:nvSpPr>
          <p:cNvPr id="4" name="Slide Number Placeholder 3"/>
          <p:cNvSpPr>
            <a:spLocks noGrp="1"/>
          </p:cNvSpPr>
          <p:nvPr>
            <p:ph type="sldNum" sz="quarter" idx="5"/>
          </p:nvPr>
        </p:nvSpPr>
        <p:spPr/>
        <p:txBody>
          <a:bodyPr/>
          <a:lstStyle/>
          <a:p>
            <a:fld id="{B2DE22FB-4F32-4F44-9195-D0BEF89D065E}" type="slidenum">
              <a:rPr lang="pt-BR" smtClean="0"/>
              <a:t>23</a:t>
            </a:fld>
            <a:endParaRPr lang="pt-BR"/>
          </a:p>
        </p:txBody>
      </p:sp>
    </p:spTree>
    <p:extLst>
      <p:ext uri="{BB962C8B-B14F-4D97-AF65-F5344CB8AC3E}">
        <p14:creationId xmlns:p14="http://schemas.microsoft.com/office/powerpoint/2010/main" val="275593988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b="1" dirty="0"/>
              <a:t>P2. </a:t>
            </a:r>
            <a:r>
              <a:rPr lang="pt-BR" dirty="0"/>
              <a:t>resultado ainda mais forte que para jogos repetidos de horizonte finito. No caso anterior, isso só acontecia se o stage game tivesse múltiplos E.N.</a:t>
            </a:r>
          </a:p>
        </p:txBody>
      </p:sp>
      <p:sp>
        <p:nvSpPr>
          <p:cNvPr id="4" name="Slide Number Placeholder 3"/>
          <p:cNvSpPr>
            <a:spLocks noGrp="1"/>
          </p:cNvSpPr>
          <p:nvPr>
            <p:ph type="sldNum" sz="quarter" idx="5"/>
          </p:nvPr>
        </p:nvSpPr>
        <p:spPr/>
        <p:txBody>
          <a:bodyPr/>
          <a:lstStyle/>
          <a:p>
            <a:fld id="{B2DE22FB-4F32-4F44-9195-D0BEF89D065E}" type="slidenum">
              <a:rPr lang="pt-BR" smtClean="0"/>
              <a:t>26</a:t>
            </a:fld>
            <a:endParaRPr lang="pt-BR"/>
          </a:p>
        </p:txBody>
      </p:sp>
    </p:spTree>
    <p:extLst>
      <p:ext uri="{BB962C8B-B14F-4D97-AF65-F5344CB8AC3E}">
        <p14:creationId xmlns:p14="http://schemas.microsoft.com/office/powerpoint/2010/main" val="3111930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b="1" noProof="0" dirty="0"/>
              <a:t>P3. </a:t>
            </a:r>
            <a:r>
              <a:rPr lang="pt-BR" noProof="0" dirty="0"/>
              <a:t>o que acham? Tanto pela perspectiva da teoria clássica quanto da comportamental?</a:t>
            </a:r>
          </a:p>
        </p:txBody>
      </p:sp>
      <p:sp>
        <p:nvSpPr>
          <p:cNvPr id="4" name="Slide Number Placeholder 3"/>
          <p:cNvSpPr>
            <a:spLocks noGrp="1"/>
          </p:cNvSpPr>
          <p:nvPr>
            <p:ph type="sldNum" sz="quarter" idx="5"/>
          </p:nvPr>
        </p:nvSpPr>
        <p:spPr/>
        <p:txBody>
          <a:bodyPr/>
          <a:lstStyle/>
          <a:p>
            <a:fld id="{B2DE22FB-4F32-4F44-9195-D0BEF89D065E}" type="slidenum">
              <a:rPr lang="pt-BR" smtClean="0"/>
              <a:t>3</a:t>
            </a:fld>
            <a:endParaRPr lang="pt-BR"/>
          </a:p>
        </p:txBody>
      </p:sp>
    </p:spTree>
    <p:extLst>
      <p:ext uri="{BB962C8B-B14F-4D97-AF65-F5344CB8AC3E}">
        <p14:creationId xmlns:p14="http://schemas.microsoft.com/office/powerpoint/2010/main" val="96062361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b="1" dirty="0"/>
              <a:t>Pergunta</a:t>
            </a:r>
            <a:r>
              <a:rPr lang="pt-BR" dirty="0"/>
              <a:t>: Como faríamos para determinar o payoff dos jogadores em um jogo infinitamente repetido? Receber um payoff de 4 em cada período é melhor que receber um payoff de 1 em cada período, mas suas somas no jogo infinitamente repetido são infinito.</a:t>
            </a:r>
          </a:p>
        </p:txBody>
      </p:sp>
      <p:sp>
        <p:nvSpPr>
          <p:cNvPr id="4" name="Slide Number Placeholder 3"/>
          <p:cNvSpPr>
            <a:spLocks noGrp="1"/>
          </p:cNvSpPr>
          <p:nvPr>
            <p:ph type="sldNum" sz="quarter" idx="5"/>
          </p:nvPr>
        </p:nvSpPr>
        <p:spPr/>
        <p:txBody>
          <a:bodyPr/>
          <a:lstStyle/>
          <a:p>
            <a:fld id="{B2DE22FB-4F32-4F44-9195-D0BEF89D065E}" type="slidenum">
              <a:rPr lang="pt-BR" smtClean="0"/>
              <a:t>27</a:t>
            </a:fld>
            <a:endParaRPr lang="pt-BR"/>
          </a:p>
        </p:txBody>
      </p:sp>
    </p:spTree>
    <p:extLst>
      <p:ext uri="{BB962C8B-B14F-4D97-AF65-F5344CB8AC3E}">
        <p14:creationId xmlns:p14="http://schemas.microsoft.com/office/powerpoint/2010/main" val="367854988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b="1" dirty="0"/>
                  <a:t>P1. </a:t>
                </a:r>
                <a:r>
                  <a:rPr lang="pt-BR" sz="1800" dirty="0">
                    <a:effectLst/>
                    <a:latin typeface="Segoe UI" panose="020B0502040204020203" pitchFamily="34" charset="0"/>
                  </a:rPr>
                  <a:t>Podemos pensar em </a:t>
                </a:r>
                <a14:m>
                  <m:oMath xmlns:m="http://schemas.openxmlformats.org/officeDocument/2006/math">
                    <m:r>
                      <a:rPr lang="pt-BR" sz="4000" b="0" i="1" noProof="0" smtClean="0">
                        <a:latin typeface="Cambria Math" panose="02040503050406030204" pitchFamily="18" charset="0"/>
                      </a:rPr>
                      <m:t>𝛿</m:t>
                    </m:r>
                  </m:oMath>
                </a14:m>
                <a:r>
                  <a:rPr lang="pt-BR" sz="1800" dirty="0">
                    <a:effectLst/>
                    <a:latin typeface="Segoe UI" panose="020B0502040204020203" pitchFamily="34" charset="0"/>
                  </a:rPr>
                  <a:t> também como a </a:t>
                </a:r>
                <a:r>
                  <a:rPr lang="pt-BR" sz="1800" b="1" dirty="0">
                    <a:effectLst/>
                    <a:latin typeface="Segoe UI" panose="020B0502040204020203" pitchFamily="34" charset="0"/>
                  </a:rPr>
                  <a:t>paciência </a:t>
                </a:r>
                <a:r>
                  <a:rPr lang="pt-BR" sz="1800" dirty="0">
                    <a:effectLst/>
                    <a:latin typeface="Segoe UI" panose="020B0502040204020203" pitchFamily="34" charset="0"/>
                  </a:rPr>
                  <a:t>dos indivíduos ou a chance de sobrevivência ate o próximo período. </a:t>
                </a:r>
                <a:r>
                  <a:rPr lang="pt-BR" sz="1800" b="1" dirty="0">
                    <a:effectLst/>
                    <a:latin typeface="Segoe UI" panose="020B0502040204020203" pitchFamily="34" charset="0"/>
                  </a:rPr>
                  <a:t>Por isso que o </a:t>
                </a:r>
                <a14:m>
                  <m:oMath xmlns:m="http://schemas.openxmlformats.org/officeDocument/2006/math">
                    <m:r>
                      <a:rPr lang="pt-BR" sz="1800" b="1" i="1" noProof="0" smtClean="0">
                        <a:latin typeface="Cambria Math" panose="02040503050406030204" pitchFamily="18" charset="0"/>
                      </a:rPr>
                      <m:t>𝜹</m:t>
                    </m:r>
                  </m:oMath>
                </a14:m>
                <a:r>
                  <a:rPr lang="pt-BR" sz="1800" b="1" dirty="0">
                    <a:effectLst/>
                    <a:latin typeface="Segoe UI" panose="020B0502040204020203" pitchFamily="34" charset="0"/>
                  </a:rPr>
                  <a:t> tem que ser grande o suficiente para a cooperação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800" b="1" dirty="0">
                  <a:effectLst/>
                  <a:latin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pt-BR" sz="1800" b="1" dirty="0">
                    <a:effectLst/>
                    <a:latin typeface="Segoe UI" panose="020B0502040204020203" pitchFamily="34" charset="0"/>
                  </a:rPr>
                  <a:t>P3. </a:t>
                </a:r>
                <a:r>
                  <a:rPr lang="pt-BR" sz="1800" dirty="0">
                    <a:effectLst/>
                    <a:latin typeface="Segoe UI" panose="020B0502040204020203" pitchFamily="34" charset="0"/>
                  </a:rPr>
                  <a:t>É o valor presente do </a:t>
                </a:r>
                <a:r>
                  <a:rPr lang="pt-BR" sz="1800" i="1" dirty="0">
                    <a:effectLst/>
                    <a:latin typeface="Segoe UI" panose="020B0502040204020203" pitchFamily="34" charset="0"/>
                  </a:rPr>
                  <a:t>payoff esperado </a:t>
                </a:r>
                <a14:m>
                  <m:oMath xmlns:m="http://schemas.openxmlformats.org/officeDocument/2006/math">
                    <m:d>
                      <m:dPr>
                        <m:ctrlPr>
                          <a:rPr lang="pt-BR" sz="4000" i="1" noProof="0" smtClean="0">
                            <a:latin typeface="Cambria Math" panose="02040503050406030204" pitchFamily="18" charset="0"/>
                          </a:rPr>
                        </m:ctrlPr>
                      </m:dPr>
                      <m:e>
                        <m:r>
                          <a:rPr lang="pt-BR" sz="4000" i="1" noProof="0" smtClean="0">
                            <a:latin typeface="Cambria Math" panose="02040503050406030204" pitchFamily="18" charset="0"/>
                          </a:rPr>
                          <m:t>1−</m:t>
                        </m:r>
                        <m:r>
                          <a:rPr lang="pt-BR" sz="4000" i="1" noProof="0" smtClean="0">
                            <a:latin typeface="Cambria Math" panose="02040503050406030204" pitchFamily="18" charset="0"/>
                          </a:rPr>
                          <m:t>𝑝</m:t>
                        </m:r>
                      </m:e>
                    </m:d>
                    <m:r>
                      <a:rPr lang="pt-BR" sz="4000" i="1" noProof="0" smtClean="0">
                        <a:latin typeface="Cambria Math" panose="02040503050406030204" pitchFamily="18" charset="0"/>
                      </a:rPr>
                      <m:t>𝜋</m:t>
                    </m:r>
                  </m:oMath>
                </a14:m>
                <a:endParaRPr lang="pt-BR" sz="1800" i="1" dirty="0">
                  <a:effectLst/>
                  <a:latin typeface="Arial" panose="020B0604020202020204" pitchFamily="34" charset="0"/>
                </a:endParaRPr>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b="1" dirty="0"/>
                  <a:t>P1. </a:t>
                </a:r>
                <a:r>
                  <a:rPr lang="pt-BR" sz="1800" dirty="0">
                    <a:effectLst/>
                    <a:latin typeface="Segoe UI" panose="020B0502040204020203" pitchFamily="34" charset="0"/>
                  </a:rPr>
                  <a:t>Podemos pensar em </a:t>
                </a:r>
                <a:r>
                  <a:rPr lang="pt-BR" sz="4000" b="0" i="0" noProof="0">
                    <a:latin typeface="Cambria Math" panose="02040503050406030204" pitchFamily="18" charset="0"/>
                  </a:rPr>
                  <a:t>𝛿</a:t>
                </a:r>
                <a:r>
                  <a:rPr lang="pt-BR" sz="1800" dirty="0">
                    <a:effectLst/>
                    <a:latin typeface="Segoe UI" panose="020B0502040204020203" pitchFamily="34" charset="0"/>
                  </a:rPr>
                  <a:t> também como a </a:t>
                </a:r>
                <a:r>
                  <a:rPr lang="pt-BR" sz="1800" b="1" dirty="0">
                    <a:effectLst/>
                    <a:latin typeface="Segoe UI" panose="020B0502040204020203" pitchFamily="34" charset="0"/>
                  </a:rPr>
                  <a:t>paciência </a:t>
                </a:r>
                <a:r>
                  <a:rPr lang="pt-BR" sz="1800" dirty="0">
                    <a:effectLst/>
                    <a:latin typeface="Segoe UI" panose="020B0502040204020203" pitchFamily="34" charset="0"/>
                  </a:rPr>
                  <a:t>dos indivíduos ou a chance de sobrevivência ate o próximo período. Por isso que o </a:t>
                </a:r>
                <a:r>
                  <a:rPr lang="pt-BR" sz="1800" b="0" i="0" noProof="0">
                    <a:latin typeface="Cambria Math" panose="02040503050406030204" pitchFamily="18" charset="0"/>
                  </a:rPr>
                  <a:t>𝛿</a:t>
                </a:r>
                <a:r>
                  <a:rPr lang="pt-BR" sz="1800" dirty="0">
                    <a:effectLst/>
                    <a:latin typeface="Segoe UI" panose="020B0502040204020203" pitchFamily="34" charset="0"/>
                  </a:rPr>
                  <a:t> tem que ser grande para a cooperação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800" b="1" dirty="0">
                  <a:effectLst/>
                  <a:latin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pt-BR" sz="1800" b="1" dirty="0">
                    <a:effectLst/>
                    <a:latin typeface="Segoe UI" panose="020B0502040204020203" pitchFamily="34" charset="0"/>
                  </a:rPr>
                  <a:t>P3. </a:t>
                </a:r>
                <a:r>
                  <a:rPr lang="pt-BR" sz="1800" dirty="0">
                    <a:effectLst/>
                    <a:latin typeface="Segoe UI" panose="020B0502040204020203" pitchFamily="34" charset="0"/>
                  </a:rPr>
                  <a:t>É o valor presente do </a:t>
                </a:r>
                <a:r>
                  <a:rPr lang="pt-BR" sz="1800" i="1" dirty="0">
                    <a:effectLst/>
                    <a:latin typeface="Segoe UI" panose="020B0502040204020203" pitchFamily="34" charset="0"/>
                  </a:rPr>
                  <a:t>payoff esperado </a:t>
                </a:r>
                <a:r>
                  <a:rPr lang="pt-BR" sz="4000" i="0" noProof="0">
                    <a:latin typeface="Cambria Math" panose="02040503050406030204" pitchFamily="18" charset="0"/>
                  </a:rPr>
                  <a:t>(1−𝑝)𝜋</a:t>
                </a:r>
                <a:endParaRPr lang="pt-BR" sz="1800" i="1" dirty="0">
                  <a:effectLst/>
                  <a:latin typeface="Arial" panose="020B0604020202020204" pitchFamily="34" charset="0"/>
                </a:endParaRPr>
              </a:p>
            </p:txBody>
          </p:sp>
        </mc:Fallback>
      </mc:AlternateContent>
      <p:sp>
        <p:nvSpPr>
          <p:cNvPr id="4" name="Slide Number Placeholder 3"/>
          <p:cNvSpPr>
            <a:spLocks noGrp="1"/>
          </p:cNvSpPr>
          <p:nvPr>
            <p:ph type="sldNum" sz="quarter" idx="5"/>
          </p:nvPr>
        </p:nvSpPr>
        <p:spPr/>
        <p:txBody>
          <a:bodyPr/>
          <a:lstStyle/>
          <a:p>
            <a:fld id="{B2DE22FB-4F32-4F44-9195-D0BEF89D065E}" type="slidenum">
              <a:rPr lang="pt-BR" smtClean="0"/>
              <a:t>30</a:t>
            </a:fld>
            <a:endParaRPr lang="pt-BR"/>
          </a:p>
        </p:txBody>
      </p:sp>
    </p:spTree>
    <p:extLst>
      <p:ext uri="{BB962C8B-B14F-4D97-AF65-F5344CB8AC3E}">
        <p14:creationId xmlns:p14="http://schemas.microsoft.com/office/powerpoint/2010/main" val="72402856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pt-BR" b="1" dirty="0"/>
                  <a:t>P1</a:t>
                </a:r>
                <a:r>
                  <a:rPr lang="pt-BR" dirty="0"/>
                  <a:t>. </a:t>
                </a:r>
                <a14:m>
                  <m:oMath xmlns:m="http://schemas.openxmlformats.org/officeDocument/2006/math">
                    <m:r>
                      <m:rPr>
                        <m:sty m:val="p"/>
                      </m:rPr>
                      <a:rPr lang="pt-BR" i="1" dirty="0" smtClean="0">
                        <a:latin typeface="Cambria Math" panose="02040503050406030204" pitchFamily="18" charset="0"/>
                      </a:rPr>
                      <m:t>Pr</m:t>
                    </m:r>
                    <m:d>
                      <m:dPr>
                        <m:ctrlPr>
                          <a:rPr lang="pt-BR" i="1" dirty="0" smtClean="0">
                            <a:latin typeface="Cambria Math" panose="02040503050406030204" pitchFamily="18" charset="0"/>
                          </a:rPr>
                        </m:ctrlPr>
                      </m:dPr>
                      <m:e>
                        <m:r>
                          <a:rPr lang="pt-BR" i="1" dirty="0" smtClean="0">
                            <a:latin typeface="Cambria Math" panose="02040503050406030204" pitchFamily="18" charset="0"/>
                          </a:rPr>
                          <m:t>𝑐𝑜𝑛𝑡𝑖𝑛𝑢𝑎𝑟</m:t>
                        </m:r>
                        <m:r>
                          <a:rPr lang="pt-BR" i="1" dirty="0" smtClean="0">
                            <a:latin typeface="Cambria Math" panose="02040503050406030204" pitchFamily="18" charset="0"/>
                          </a:rPr>
                          <m:t> </m:t>
                        </m:r>
                        <m:r>
                          <a:rPr lang="pt-BR" i="1" dirty="0" smtClean="0">
                            <a:latin typeface="Cambria Math" panose="02040503050406030204" pitchFamily="18" charset="0"/>
                          </a:rPr>
                          <m:t>𝑝𝑟</m:t>
                        </m:r>
                        <m:r>
                          <a:rPr lang="pt-BR" i="1" dirty="0" smtClean="0">
                            <a:latin typeface="Cambria Math" panose="02040503050406030204" pitchFamily="18" charset="0"/>
                          </a:rPr>
                          <m:t>ó</m:t>
                        </m:r>
                        <m:r>
                          <a:rPr lang="pt-BR" i="1" dirty="0" smtClean="0">
                            <a:latin typeface="Cambria Math" panose="02040503050406030204" pitchFamily="18" charset="0"/>
                          </a:rPr>
                          <m:t>𝑥</m:t>
                        </m:r>
                        <m:r>
                          <a:rPr lang="en-US" b="0" i="1" dirty="0" smtClean="0">
                            <a:latin typeface="Cambria Math" panose="02040503050406030204" pitchFamily="18" charset="0"/>
                          </a:rPr>
                          <m:t>.</m:t>
                        </m:r>
                        <m:r>
                          <a:rPr lang="pt-BR" i="1" dirty="0" smtClean="0">
                            <a:latin typeface="Cambria Math" panose="02040503050406030204" pitchFamily="18" charset="0"/>
                          </a:rPr>
                          <m:t> </m:t>
                        </m:r>
                        <m:r>
                          <a:rPr lang="pt-BR" i="1" dirty="0" smtClean="0">
                            <a:latin typeface="Cambria Math" panose="02040503050406030204" pitchFamily="18" charset="0"/>
                          </a:rPr>
                          <m:t>𝑒𝑠𝑡</m:t>
                        </m:r>
                        <m:r>
                          <a:rPr lang="pt-BR" i="1" dirty="0" smtClean="0">
                            <a:latin typeface="Cambria Math" panose="02040503050406030204" pitchFamily="18" charset="0"/>
                          </a:rPr>
                          <m:t>á</m:t>
                        </m:r>
                        <m:r>
                          <a:rPr lang="pt-BR" i="1" dirty="0" smtClean="0">
                            <a:latin typeface="Cambria Math" panose="02040503050406030204" pitchFamily="18" charset="0"/>
                          </a:rPr>
                          <m:t>𝑔𝑖𝑜</m:t>
                        </m:r>
                        <m:r>
                          <a:rPr lang="pt-BR" i="1" dirty="0" smtClean="0">
                            <a:latin typeface="Cambria Math" panose="02040503050406030204" pitchFamily="18" charset="0"/>
                          </a:rPr>
                          <m:t> </m:t>
                        </m:r>
                        <m:r>
                          <a:rPr lang="pt-BR" b="1" i="1" dirty="0" smtClean="0">
                            <a:latin typeface="Cambria Math" panose="02040503050406030204" pitchFamily="18" charset="0"/>
                          </a:rPr>
                          <m:t>𝑬</m:t>
                        </m:r>
                        <m:r>
                          <a:rPr lang="pt-BR" b="1" i="1" dirty="0" smtClean="0">
                            <a:latin typeface="Cambria Math" panose="02040503050406030204" pitchFamily="18" charset="0"/>
                          </a:rPr>
                          <m:t> </m:t>
                        </m:r>
                        <m:r>
                          <a:rPr lang="pt-BR" i="1" dirty="0" smtClean="0">
                            <a:latin typeface="Cambria Math" panose="02040503050406030204" pitchFamily="18" charset="0"/>
                          </a:rPr>
                          <m:t>𝑐𝑜𝑛𝑡𝑖𝑛𝑢𝑎𝑟</m:t>
                        </m:r>
                        <m:r>
                          <a:rPr lang="pt-BR" i="1" dirty="0" smtClean="0">
                            <a:latin typeface="Cambria Math" panose="02040503050406030204" pitchFamily="18" charset="0"/>
                          </a:rPr>
                          <m:t> </m:t>
                        </m:r>
                        <m:r>
                          <a:rPr lang="pt-BR" i="1" dirty="0" smtClean="0">
                            <a:latin typeface="Cambria Math" panose="02040503050406030204" pitchFamily="18" charset="0"/>
                          </a:rPr>
                          <m:t>𝑝</m:t>
                        </m:r>
                        <m:r>
                          <a:rPr lang="pt-BR" i="1" dirty="0" smtClean="0">
                            <a:latin typeface="Cambria Math" panose="02040503050406030204" pitchFamily="18" charset="0"/>
                          </a:rPr>
                          <m:t>ó</m:t>
                        </m:r>
                        <m:r>
                          <a:rPr lang="pt-BR" i="1" dirty="0" smtClean="0">
                            <a:latin typeface="Cambria Math" panose="02040503050406030204" pitchFamily="18" charset="0"/>
                          </a:rPr>
                          <m:t>𝑠</m:t>
                        </m:r>
                        <m:r>
                          <a:rPr lang="pt-BR" b="0" i="1" dirty="0" smtClean="0">
                            <a:latin typeface="Cambria Math" panose="02040503050406030204" pitchFamily="18" charset="0"/>
                          </a:rPr>
                          <m:t> </m:t>
                        </m:r>
                        <m:r>
                          <a:rPr lang="pt-BR" i="1" dirty="0" smtClean="0">
                            <a:latin typeface="Cambria Math" panose="02040503050406030204" pitchFamily="18" charset="0"/>
                          </a:rPr>
                          <m:t>𝑝𝑟</m:t>
                        </m:r>
                        <m:r>
                          <a:rPr lang="pt-BR" i="1" dirty="0" smtClean="0">
                            <a:latin typeface="Cambria Math" panose="02040503050406030204" pitchFamily="18" charset="0"/>
                          </a:rPr>
                          <m:t>ó</m:t>
                        </m:r>
                        <m:r>
                          <a:rPr lang="pt-BR" i="1" dirty="0" smtClean="0">
                            <a:latin typeface="Cambria Math" panose="02040503050406030204" pitchFamily="18" charset="0"/>
                          </a:rPr>
                          <m:t>𝑥</m:t>
                        </m:r>
                        <m:r>
                          <a:rPr lang="en-US" b="0" i="1" dirty="0" smtClean="0">
                            <a:latin typeface="Cambria Math" panose="02040503050406030204" pitchFamily="18" charset="0"/>
                          </a:rPr>
                          <m:t>.</m:t>
                        </m:r>
                        <m:r>
                          <a:rPr lang="pt-BR" i="1" dirty="0" smtClean="0">
                            <a:latin typeface="Cambria Math" panose="02040503050406030204" pitchFamily="18" charset="0"/>
                          </a:rPr>
                          <m:t> </m:t>
                        </m:r>
                        <m:r>
                          <a:rPr lang="pt-BR" i="1" dirty="0" smtClean="0">
                            <a:latin typeface="Cambria Math" panose="02040503050406030204" pitchFamily="18" charset="0"/>
                          </a:rPr>
                          <m:t>𝑒𝑠𝑡</m:t>
                        </m:r>
                        <m:r>
                          <a:rPr lang="pt-BR" i="1" dirty="0" smtClean="0">
                            <a:latin typeface="Cambria Math" panose="02040503050406030204" pitchFamily="18" charset="0"/>
                          </a:rPr>
                          <m:t>á</m:t>
                        </m:r>
                        <m:r>
                          <a:rPr lang="pt-BR" i="1" dirty="0" smtClean="0">
                            <a:latin typeface="Cambria Math" panose="02040503050406030204" pitchFamily="18" charset="0"/>
                          </a:rPr>
                          <m:t>𝑔𝑖𝑜</m:t>
                        </m:r>
                      </m:e>
                    </m:d>
                    <m:r>
                      <a:rPr lang="pt-BR" i="1" dirty="0" smtClean="0">
                        <a:latin typeface="Cambria Math" panose="02040503050406030204" pitchFamily="18" charset="0"/>
                      </a:rPr>
                      <m:t>=</m:t>
                    </m:r>
                    <m:d>
                      <m:dPr>
                        <m:ctrlPr>
                          <a:rPr lang="pt-BR" b="0" i="1" dirty="0" smtClean="0">
                            <a:latin typeface="Cambria Math" panose="02040503050406030204" pitchFamily="18" charset="0"/>
                          </a:rPr>
                        </m:ctrlPr>
                      </m:dPr>
                      <m:e>
                        <m:r>
                          <a:rPr lang="pt-BR" b="0" i="1" noProof="0" smtClean="0">
                            <a:latin typeface="Cambria Math" panose="02040503050406030204" pitchFamily="18" charset="0"/>
                          </a:rPr>
                          <m:t>1−</m:t>
                        </m:r>
                        <m:r>
                          <a:rPr lang="pt-BR" b="0" i="1" noProof="0" smtClean="0">
                            <a:latin typeface="Cambria Math" panose="02040503050406030204" pitchFamily="18" charset="0"/>
                          </a:rPr>
                          <m:t>𝑝</m:t>
                        </m:r>
                      </m:e>
                    </m:d>
                    <m:r>
                      <a:rPr lang="en-US" b="0" i="1" noProof="0" smtClean="0">
                        <a:latin typeface="Cambria Math" panose="02040503050406030204" pitchFamily="18" charset="0"/>
                      </a:rPr>
                      <m:t>×</m:t>
                    </m:r>
                    <m:r>
                      <a:rPr lang="pt-BR" b="0" i="1" dirty="0" smtClean="0">
                        <a:latin typeface="Cambria Math" panose="02040503050406030204" pitchFamily="18" charset="0"/>
                      </a:rPr>
                      <m:t>(</m:t>
                    </m:r>
                    <m:r>
                      <a:rPr lang="pt-BR" b="0" i="1" noProof="0" smtClean="0">
                        <a:latin typeface="Cambria Math" panose="02040503050406030204" pitchFamily="18" charset="0"/>
                      </a:rPr>
                      <m:t>1−</m:t>
                    </m:r>
                    <m:r>
                      <a:rPr lang="pt-BR" b="0" i="1" noProof="0" smtClean="0">
                        <a:latin typeface="Cambria Math" panose="02040503050406030204" pitchFamily="18" charset="0"/>
                      </a:rPr>
                      <m:t>𝑝</m:t>
                    </m:r>
                    <m:r>
                      <a:rPr lang="pt-BR" b="0" i="1" noProof="0" smtClean="0">
                        <a:latin typeface="Cambria Math" panose="02040503050406030204" pitchFamily="18" charset="0"/>
                      </a:rPr>
                      <m:t>)</m:t>
                    </m:r>
                  </m:oMath>
                </a14:m>
                <a:endParaRPr lang="pt-BR" i="1" dirty="0"/>
              </a:p>
            </p:txBody>
          </p:sp>
        </mc:Choice>
        <mc:Fallback xmlns="">
          <p:sp>
            <p:nvSpPr>
              <p:cNvPr id="3" name="Notes Placeholder 2"/>
              <p:cNvSpPr>
                <a:spLocks noGrp="1"/>
              </p:cNvSpPr>
              <p:nvPr>
                <p:ph type="body" idx="1"/>
              </p:nvPr>
            </p:nvSpPr>
            <p:spPr/>
            <p:txBody>
              <a:bodyPr/>
              <a:lstStyle/>
              <a:p>
                <a:r>
                  <a:rPr lang="pt-BR" b="1" dirty="0"/>
                  <a:t>P1</a:t>
                </a:r>
                <a:r>
                  <a:rPr lang="pt-BR" dirty="0"/>
                  <a:t>. </a:t>
                </a:r>
                <a:r>
                  <a:rPr lang="pt-BR" i="0" dirty="0">
                    <a:latin typeface="Cambria Math" panose="02040503050406030204" pitchFamily="18" charset="0"/>
                  </a:rPr>
                  <a:t>Pr(𝑐𝑜𝑛𝑡𝑖𝑛𝑢𝑎𝑟 𝑝𝑎𝑟𝑎 𝑜 𝑝𝑟ó𝑥𝑖𝑚𝑜 𝑒𝑠𝑡á𝑔𝑖𝑜 </a:t>
                </a:r>
                <a:r>
                  <a:rPr lang="pt-BR" b="1" i="0" dirty="0">
                    <a:latin typeface="Cambria Math" panose="02040503050406030204" pitchFamily="18" charset="0"/>
                  </a:rPr>
                  <a:t>𝑬 </a:t>
                </a:r>
                <a:r>
                  <a:rPr lang="pt-BR" i="0" dirty="0">
                    <a:latin typeface="Cambria Math" panose="02040503050406030204" pitchFamily="18" charset="0"/>
                  </a:rPr>
                  <a:t>𝑐𝑜𝑛𝑡𝑖𝑛𝑢𝑎𝑟 𝑝𝑎𝑟𝑎 𝑜 𝑝ó𝑠</a:t>
                </a:r>
                <a:r>
                  <a:rPr lang="pt-BR" b="0" i="0" dirty="0">
                    <a:latin typeface="Cambria Math" panose="02040503050406030204" pitchFamily="18" charset="0"/>
                  </a:rPr>
                  <a:t> </a:t>
                </a:r>
                <a:r>
                  <a:rPr lang="pt-BR" i="0" dirty="0">
                    <a:latin typeface="Cambria Math" panose="02040503050406030204" pitchFamily="18" charset="0"/>
                  </a:rPr>
                  <a:t>𝑝𝑟ó𝑥𝑖𝑚𝑜 𝑒𝑠𝑡á𝑔𝑖𝑜)=</a:t>
                </a:r>
                <a:r>
                  <a:rPr lang="pt-BR" b="0" i="0" dirty="0">
                    <a:latin typeface="Cambria Math" panose="02040503050406030204" pitchFamily="18" charset="0"/>
                  </a:rPr>
                  <a:t>(</a:t>
                </a:r>
                <a:r>
                  <a:rPr lang="pt-BR" b="0" i="0" noProof="0">
                    <a:latin typeface="Cambria Math" panose="02040503050406030204" pitchFamily="18" charset="0"/>
                  </a:rPr>
                  <a:t>1−𝑝)</a:t>
                </a:r>
                <a:r>
                  <a:rPr lang="en-US" b="0" i="0" noProof="0">
                    <a:latin typeface="Cambria Math" panose="02040503050406030204" pitchFamily="18" charset="0"/>
                  </a:rPr>
                  <a:t>×</a:t>
                </a:r>
                <a:r>
                  <a:rPr lang="pt-BR" b="0" i="0" dirty="0">
                    <a:latin typeface="Cambria Math" panose="02040503050406030204" pitchFamily="18" charset="0"/>
                  </a:rPr>
                  <a:t>(</a:t>
                </a:r>
                <a:r>
                  <a:rPr lang="pt-BR" b="0" i="0" noProof="0">
                    <a:latin typeface="Cambria Math" panose="02040503050406030204" pitchFamily="18" charset="0"/>
                  </a:rPr>
                  <a:t>1−𝑝)</a:t>
                </a:r>
                <a:endParaRPr lang="pt-BR" i="1" dirty="0"/>
              </a:p>
            </p:txBody>
          </p:sp>
        </mc:Fallback>
      </mc:AlternateContent>
      <p:sp>
        <p:nvSpPr>
          <p:cNvPr id="4" name="Slide Number Placeholder 3"/>
          <p:cNvSpPr>
            <a:spLocks noGrp="1"/>
          </p:cNvSpPr>
          <p:nvPr>
            <p:ph type="sldNum" sz="quarter" idx="5"/>
          </p:nvPr>
        </p:nvSpPr>
        <p:spPr/>
        <p:txBody>
          <a:bodyPr/>
          <a:lstStyle/>
          <a:p>
            <a:fld id="{B2DE22FB-4F32-4F44-9195-D0BEF89D065E}" type="slidenum">
              <a:rPr lang="pt-BR" smtClean="0"/>
              <a:t>31</a:t>
            </a:fld>
            <a:endParaRPr lang="pt-BR"/>
          </a:p>
        </p:txBody>
      </p:sp>
    </p:spTree>
    <p:extLst>
      <p:ext uri="{BB962C8B-B14F-4D97-AF65-F5344CB8AC3E}">
        <p14:creationId xmlns:p14="http://schemas.microsoft.com/office/powerpoint/2010/main" val="420786063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b="1" dirty="0"/>
              <a:t>P2: </a:t>
            </a:r>
            <a:r>
              <a:rPr lang="pt-BR" dirty="0"/>
              <a:t>o que estamos introduzindo aqui é uma estratégia de cooperação que será sempre condicional ao outro jogador ter cooperado anteriormente</a:t>
            </a:r>
            <a:endParaRPr lang="en-US" dirty="0"/>
          </a:p>
        </p:txBody>
      </p:sp>
      <p:sp>
        <p:nvSpPr>
          <p:cNvPr id="4" name="Slide Number Placeholder 3"/>
          <p:cNvSpPr>
            <a:spLocks noGrp="1"/>
          </p:cNvSpPr>
          <p:nvPr>
            <p:ph type="sldNum" sz="quarter" idx="5"/>
          </p:nvPr>
        </p:nvSpPr>
        <p:spPr/>
        <p:txBody>
          <a:bodyPr/>
          <a:lstStyle/>
          <a:p>
            <a:fld id="{B2DE22FB-4F32-4F44-9195-D0BEF89D065E}" type="slidenum">
              <a:rPr lang="pt-BR" smtClean="0"/>
              <a:t>33</a:t>
            </a:fld>
            <a:endParaRPr lang="pt-BR"/>
          </a:p>
        </p:txBody>
      </p:sp>
    </p:spTree>
    <p:extLst>
      <p:ext uri="{BB962C8B-B14F-4D97-AF65-F5344CB8AC3E}">
        <p14:creationId xmlns:p14="http://schemas.microsoft.com/office/powerpoint/2010/main" val="180531705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pt-BR" b="1" i="0" dirty="0"/>
                  <a:t>Intro: </a:t>
                </a:r>
                <a:r>
                  <a:rPr lang="pt-BR" i="0" dirty="0"/>
                  <a:t>isto são </a:t>
                </a:r>
                <a:r>
                  <a:rPr lang="pt-BR" b="1" i="0" dirty="0"/>
                  <a:t>prescrições</a:t>
                </a:r>
                <a:r>
                  <a:rPr lang="pt-BR" i="0" dirty="0"/>
                  <a:t> ou </a:t>
                </a:r>
                <a:r>
                  <a:rPr lang="pt-BR" b="1" i="0" dirty="0"/>
                  <a:t>regras que iremos supor </a:t>
                </a:r>
                <a:r>
                  <a:rPr lang="pt-BR" b="0" i="0" dirty="0"/>
                  <a:t>que os jogadores seguirão. Essas regras se mostrarão estratégias de equilíbrio de Nash perfeito em </a:t>
                </a:r>
                <a:r>
                  <a:rPr lang="pt-BR" b="0" i="0" dirty="0" err="1"/>
                  <a:t>subjogos</a:t>
                </a:r>
                <a:endParaRPr lang="pt-BR" b="0" i="0" dirty="0"/>
              </a:p>
              <a:p>
                <a:endParaRPr lang="pt-BR" i="0" dirty="0"/>
              </a:p>
              <a:p>
                <a:r>
                  <a:rPr lang="pt-BR" b="1" i="0" dirty="0"/>
                  <a:t>P1:</a:t>
                </a:r>
                <a:r>
                  <a:rPr lang="pt-BR" b="0" i="0" dirty="0"/>
                  <a:t> No primeiro estágio ele escolhe cooperar. No estágio seguinte, se o outro jogador cooperou, ele continua também cooperando. Caso contrário, ele desvia</a:t>
                </a:r>
              </a:p>
              <a:p>
                <a:endParaRPr lang="pt-BR" b="0" i="0" dirty="0"/>
              </a:p>
              <a:p>
                <a:r>
                  <a:rPr lang="pt-BR" b="1" i="0" dirty="0"/>
                  <a:t>P2: </a:t>
                </a:r>
                <a:r>
                  <a:rPr lang="pt-BR" b="0" i="0" dirty="0"/>
                  <a:t>chamaremos essa mudança de reversão eterna ao equilíbrio de Nash do </a:t>
                </a:r>
                <a:r>
                  <a:rPr lang="pt-BR" b="0" i="0" dirty="0" err="1"/>
                  <a:t>stage</a:t>
                </a:r>
                <a:r>
                  <a:rPr lang="pt-BR" b="0" i="0" dirty="0"/>
                  <a:t> game (i.e., a </a:t>
                </a:r>
                <a14:m>
                  <m:oMath xmlns:m="http://schemas.openxmlformats.org/officeDocument/2006/math">
                    <m:r>
                      <a:rPr lang="pt-BR" b="0" i="1" dirty="0" smtClean="0">
                        <a:latin typeface="Cambria Math" panose="02040503050406030204" pitchFamily="18" charset="0"/>
                      </a:rPr>
                      <m:t>(</m:t>
                    </m:r>
                    <m:sSub>
                      <m:sSubPr>
                        <m:ctrlPr>
                          <a:rPr lang="pt-BR" b="0" i="1" dirty="0" smtClean="0">
                            <a:latin typeface="Cambria Math" panose="02040503050406030204" pitchFamily="18" charset="0"/>
                          </a:rPr>
                        </m:ctrlPr>
                      </m:sSubPr>
                      <m:e>
                        <m:r>
                          <a:rPr lang="pt-BR" b="0" i="1" dirty="0" smtClean="0">
                            <a:latin typeface="Cambria Math" panose="02040503050406030204" pitchFamily="18" charset="0"/>
                          </a:rPr>
                          <m:t>𝐿</m:t>
                        </m:r>
                      </m:e>
                      <m:sub>
                        <m:r>
                          <a:rPr lang="pt-BR" b="0" i="1" dirty="0" smtClean="0">
                            <a:latin typeface="Cambria Math" panose="02040503050406030204" pitchFamily="18" charset="0"/>
                          </a:rPr>
                          <m:t>1</m:t>
                        </m:r>
                      </m:sub>
                    </m:sSub>
                    <m:r>
                      <a:rPr lang="pt-BR" b="0" i="1" dirty="0" smtClean="0">
                        <a:latin typeface="Cambria Math" panose="02040503050406030204" pitchFamily="18" charset="0"/>
                      </a:rPr>
                      <m:t>,</m:t>
                    </m:r>
                    <m:sSub>
                      <m:sSubPr>
                        <m:ctrlPr>
                          <a:rPr lang="pt-BR" b="0" i="1" dirty="0" smtClean="0">
                            <a:latin typeface="Cambria Math" panose="02040503050406030204" pitchFamily="18" charset="0"/>
                          </a:rPr>
                        </m:ctrlPr>
                      </m:sSubPr>
                      <m:e>
                        <m:r>
                          <a:rPr lang="pt-BR" b="0" i="1" dirty="0" smtClean="0">
                            <a:latin typeface="Cambria Math" panose="02040503050406030204" pitchFamily="18" charset="0"/>
                          </a:rPr>
                          <m:t>𝐿</m:t>
                        </m:r>
                      </m:e>
                      <m:sub>
                        <m:r>
                          <a:rPr lang="pt-BR" b="0" i="1" dirty="0" smtClean="0">
                            <a:latin typeface="Cambria Math" panose="02040503050406030204" pitchFamily="18" charset="0"/>
                          </a:rPr>
                          <m:t>2</m:t>
                        </m:r>
                      </m:sub>
                    </m:sSub>
                    <m:r>
                      <a:rPr lang="pt-BR" b="0" i="1" dirty="0" smtClean="0">
                        <a:latin typeface="Cambria Math" panose="02040503050406030204" pitchFamily="18" charset="0"/>
                      </a:rPr>
                      <m:t>)</m:t>
                    </m:r>
                  </m:oMath>
                </a14:m>
                <a:r>
                  <a:rPr lang="pt-BR" b="0" i="0" dirty="0"/>
                  <a:t>)</a:t>
                </a:r>
              </a:p>
            </p:txBody>
          </p:sp>
        </mc:Choice>
        <mc:Fallback xmlns="">
          <p:sp>
            <p:nvSpPr>
              <p:cNvPr id="3" name="Notes Placeholder 2"/>
              <p:cNvSpPr>
                <a:spLocks noGrp="1"/>
              </p:cNvSpPr>
              <p:nvPr>
                <p:ph type="body" idx="1"/>
              </p:nvPr>
            </p:nvSpPr>
            <p:spPr/>
            <p:txBody>
              <a:bodyPr/>
              <a:lstStyle/>
              <a:p>
                <a:r>
                  <a:rPr lang="pt-BR" b="1" i="0" dirty="0"/>
                  <a:t>Intro: </a:t>
                </a:r>
                <a:r>
                  <a:rPr lang="pt-BR" i="0" dirty="0"/>
                  <a:t>isso são </a:t>
                </a:r>
                <a:r>
                  <a:rPr lang="pt-BR" b="1" i="0" dirty="0"/>
                  <a:t>prescrições</a:t>
                </a:r>
                <a:r>
                  <a:rPr lang="pt-BR" i="0" dirty="0"/>
                  <a:t> ou </a:t>
                </a:r>
                <a:r>
                  <a:rPr lang="pt-BR" b="1" i="0" dirty="0"/>
                  <a:t>regras que iremos supor</a:t>
                </a:r>
              </a:p>
              <a:p>
                <a:endParaRPr lang="pt-BR" i="0" dirty="0"/>
              </a:p>
              <a:p>
                <a:r>
                  <a:rPr lang="pt-BR" b="1" i="0" dirty="0"/>
                  <a:t>P1:</a:t>
                </a:r>
                <a:r>
                  <a:rPr lang="pt-BR" b="0" i="0" dirty="0"/>
                  <a:t> No primeiro estágio ele escolhe cooperar. No estágio seguinte, se o outro jogador cooperou, ele continua também cooperando. Caso contrário, ele desvia</a:t>
                </a:r>
              </a:p>
              <a:p>
                <a:endParaRPr lang="pt-BR" b="0" i="0" dirty="0"/>
              </a:p>
              <a:p>
                <a:r>
                  <a:rPr lang="pt-BR" b="1" i="0" dirty="0"/>
                  <a:t>P2: </a:t>
                </a:r>
                <a:r>
                  <a:rPr lang="pt-BR" b="0" i="0" dirty="0"/>
                  <a:t>chamaremos essa mudança de reversão eterna ao equilíbrio de Nash do </a:t>
                </a:r>
                <a:r>
                  <a:rPr lang="pt-BR" b="0" i="0" dirty="0" err="1"/>
                  <a:t>stage</a:t>
                </a:r>
                <a:r>
                  <a:rPr lang="pt-BR" b="0" i="0" dirty="0"/>
                  <a:t> game (i.e., </a:t>
                </a:r>
                <a:r>
                  <a:rPr lang="pt-BR" b="0" i="0" dirty="0">
                    <a:latin typeface="Cambria Math" panose="02040503050406030204" pitchFamily="18" charset="0"/>
                  </a:rPr>
                  <a:t>(𝐿_1,𝐿_2)</a:t>
                </a:r>
                <a:r>
                  <a:rPr lang="pt-BR" b="0" i="0" dirty="0"/>
                  <a:t>)</a:t>
                </a:r>
              </a:p>
            </p:txBody>
          </p:sp>
        </mc:Fallback>
      </mc:AlternateContent>
      <p:sp>
        <p:nvSpPr>
          <p:cNvPr id="4" name="Slide Number Placeholder 3"/>
          <p:cNvSpPr>
            <a:spLocks noGrp="1"/>
          </p:cNvSpPr>
          <p:nvPr>
            <p:ph type="sldNum" sz="quarter" idx="5"/>
          </p:nvPr>
        </p:nvSpPr>
        <p:spPr/>
        <p:txBody>
          <a:bodyPr/>
          <a:lstStyle/>
          <a:p>
            <a:fld id="{B2DE22FB-4F32-4F44-9195-D0BEF89D065E}" type="slidenum">
              <a:rPr lang="pt-BR" smtClean="0"/>
              <a:t>34</a:t>
            </a:fld>
            <a:endParaRPr lang="pt-BR"/>
          </a:p>
        </p:txBody>
      </p:sp>
    </p:spTree>
    <p:extLst>
      <p:ext uri="{BB962C8B-B14F-4D97-AF65-F5344CB8AC3E}">
        <p14:creationId xmlns:p14="http://schemas.microsoft.com/office/powerpoint/2010/main" val="249799817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b="1" dirty="0"/>
              <a:t>P4.</a:t>
            </a:r>
            <a:r>
              <a:rPr lang="pt-BR" dirty="0"/>
              <a:t> </a:t>
            </a:r>
            <a:r>
              <a:rPr lang="pt-BR" sz="1200" dirty="0">
                <a:effectLst/>
                <a:latin typeface="Segoe UI" panose="020B0502040204020203" pitchFamily="34" charset="0"/>
              </a:rPr>
              <a:t>Checar (1) é bem simples, porque desviar já é E.N do stage game. O melhor que cada jogador pode fazer dado que o outro desvia. Para (2), o </a:t>
            </a:r>
            <a:r>
              <a:rPr lang="pt-BR" sz="1200" dirty="0" err="1">
                <a:effectLst/>
                <a:latin typeface="Segoe UI" panose="020B0502040204020203" pitchFamily="34" charset="0"/>
              </a:rPr>
              <a:t>one</a:t>
            </a:r>
            <a:r>
              <a:rPr lang="pt-BR" sz="1200" dirty="0">
                <a:effectLst/>
                <a:latin typeface="Segoe UI" panose="020B0502040204020203" pitchFamily="34" charset="0"/>
              </a:rPr>
              <a:t> shot </a:t>
            </a:r>
            <a:r>
              <a:rPr lang="pt-BR" sz="1200" dirty="0" err="1">
                <a:effectLst/>
                <a:latin typeface="Segoe UI" panose="020B0502040204020203" pitchFamily="34" charset="0"/>
              </a:rPr>
              <a:t>deviation</a:t>
            </a:r>
            <a:r>
              <a:rPr lang="pt-BR" sz="1200" dirty="0">
                <a:effectLst/>
                <a:latin typeface="Segoe UI" panose="020B0502040204020203" pitchFamily="34" charset="0"/>
              </a:rPr>
              <a:t> </a:t>
            </a:r>
            <a:r>
              <a:rPr lang="pt-BR" sz="1200" dirty="0" err="1">
                <a:effectLst/>
                <a:latin typeface="Segoe UI" panose="020B0502040204020203" pitchFamily="34" charset="0"/>
              </a:rPr>
              <a:t>principle</a:t>
            </a:r>
            <a:r>
              <a:rPr lang="pt-BR" sz="1200" dirty="0">
                <a:effectLst/>
                <a:latin typeface="Segoe UI" panose="020B0502040204020203" pitchFamily="34" charset="0"/>
              </a:rPr>
              <a:t> (ou </a:t>
            </a:r>
            <a:r>
              <a:rPr lang="en-US" b="0" i="0" dirty="0">
                <a:solidFill>
                  <a:srgbClr val="202122"/>
                </a:solidFill>
                <a:effectLst/>
                <a:latin typeface="Arial" panose="020B0604020202020204" pitchFamily="34" charset="0"/>
              </a:rPr>
              <a:t>one-deviation property</a:t>
            </a:r>
            <a:r>
              <a:rPr lang="pt-BR" sz="1200" dirty="0">
                <a:effectLst/>
                <a:latin typeface="Segoe UI" panose="020B0502040204020203" pitchFamily="34" charset="0"/>
              </a:rPr>
              <a:t>) nos diz que não precisamos checar todos os desvios, apenas checar se o jogador não quer desviar para "trair" em cada período de cooperação</a:t>
            </a:r>
          </a:p>
          <a:p>
            <a:endParaRPr lang="pt-BR" sz="1200" dirty="0">
              <a:effectLst/>
              <a:latin typeface="Segoe UI" panose="020B0502040204020203" pitchFamily="34" charset="0"/>
            </a:endParaRPr>
          </a:p>
          <a:p>
            <a:r>
              <a:rPr lang="pt-BR" sz="1200" dirty="0">
                <a:effectLst/>
                <a:latin typeface="Arial" panose="020B0604020202020204" pitchFamily="34" charset="0"/>
              </a:rPr>
              <a:t>https://en.wikipedia.org/wiki/One-shot_deviation_principle</a:t>
            </a:r>
            <a:endParaRPr lang="pt-BR" sz="1200" dirty="0">
              <a:effectLst/>
              <a:latin typeface="Segoe UI" panose="020B0502040204020203" pitchFamily="34" charset="0"/>
            </a:endParaRPr>
          </a:p>
          <a:p>
            <a:endParaRPr lang="pt-BR" sz="1200" dirty="0">
              <a:effectLst/>
              <a:latin typeface="Segoe UI" panose="020B0502040204020203" pitchFamily="34" charset="0"/>
            </a:endParaRPr>
          </a:p>
          <a:p>
            <a:r>
              <a:rPr lang="pt-BR" sz="1200" dirty="0">
                <a:effectLst/>
                <a:latin typeface="Arial" panose="020B0604020202020204" pitchFamily="34" charset="0"/>
              </a:rPr>
              <a:t>https://www.youtube.com/watch?v=unU2NnAWfdQ</a:t>
            </a:r>
          </a:p>
          <a:p>
            <a:endParaRPr lang="pt-BR" dirty="0"/>
          </a:p>
        </p:txBody>
      </p:sp>
      <p:sp>
        <p:nvSpPr>
          <p:cNvPr id="4" name="Slide Number Placeholder 3"/>
          <p:cNvSpPr>
            <a:spLocks noGrp="1"/>
          </p:cNvSpPr>
          <p:nvPr>
            <p:ph type="sldNum" sz="quarter" idx="5"/>
          </p:nvPr>
        </p:nvSpPr>
        <p:spPr/>
        <p:txBody>
          <a:bodyPr/>
          <a:lstStyle/>
          <a:p>
            <a:fld id="{B2DE22FB-4F32-4F44-9195-D0BEF89D065E}" type="slidenum">
              <a:rPr lang="pt-BR" smtClean="0"/>
              <a:t>35</a:t>
            </a:fld>
            <a:endParaRPr lang="pt-BR"/>
          </a:p>
        </p:txBody>
      </p:sp>
    </p:spTree>
    <p:extLst>
      <p:ext uri="{BB962C8B-B14F-4D97-AF65-F5344CB8AC3E}">
        <p14:creationId xmlns:p14="http://schemas.microsoft.com/office/powerpoint/2010/main" val="99874815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b="1" dirty="0"/>
              <a:t>P1. </a:t>
            </a:r>
            <a:r>
              <a:rPr lang="pt-BR" dirty="0"/>
              <a:t>i.e., primeiro vamos mostrar que é equilíbrio de Nash, depois mostrar que é perfeito em subjogo</a:t>
            </a:r>
          </a:p>
        </p:txBody>
      </p:sp>
      <p:sp>
        <p:nvSpPr>
          <p:cNvPr id="4" name="Slide Number Placeholder 3"/>
          <p:cNvSpPr>
            <a:spLocks noGrp="1"/>
          </p:cNvSpPr>
          <p:nvPr>
            <p:ph type="sldNum" sz="quarter" idx="5"/>
          </p:nvPr>
        </p:nvSpPr>
        <p:spPr/>
        <p:txBody>
          <a:bodyPr/>
          <a:lstStyle/>
          <a:p>
            <a:fld id="{B2DE22FB-4F32-4F44-9195-D0BEF89D065E}" type="slidenum">
              <a:rPr lang="pt-BR" smtClean="0"/>
              <a:t>36</a:t>
            </a:fld>
            <a:endParaRPr lang="pt-BR"/>
          </a:p>
        </p:txBody>
      </p:sp>
    </p:spTree>
    <p:extLst>
      <p:ext uri="{BB962C8B-B14F-4D97-AF65-F5344CB8AC3E}">
        <p14:creationId xmlns:p14="http://schemas.microsoft.com/office/powerpoint/2010/main" val="120570346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pt-BR" b="1" dirty="0"/>
                  <a:t>P2.</a:t>
                </a:r>
                <a:r>
                  <a:rPr lang="pt-BR" dirty="0"/>
                  <a:t>  L2    R2</a:t>
                </a:r>
              </a:p>
              <a:p>
                <a:r>
                  <a:rPr lang="pt-BR" dirty="0"/>
                  <a:t>L1 | 1,1 </a:t>
                </a:r>
                <a:r>
                  <a:rPr lang="en-US" dirty="0"/>
                  <a:t>| </a:t>
                </a:r>
                <a:r>
                  <a:rPr lang="pt-BR" dirty="0"/>
                  <a:t>5,0 |</a:t>
                </a:r>
              </a:p>
              <a:p>
                <a:r>
                  <a:rPr lang="pt-BR" dirty="0"/>
                  <a:t>R1 | 0,5 </a:t>
                </a:r>
                <a:r>
                  <a:rPr lang="en-US" dirty="0"/>
                  <a:t>| </a:t>
                </a:r>
                <a:r>
                  <a:rPr lang="pt-BR" dirty="0"/>
                  <a:t>4,4 |</a:t>
                </a:r>
              </a:p>
              <a:p>
                <a:endParaRPr lang="pt-BR" dirty="0"/>
              </a:p>
              <a:p>
                <a:r>
                  <a:rPr lang="pt-BR" b="1" dirty="0"/>
                  <a:t>P3.</a:t>
                </a:r>
                <a:r>
                  <a:rPr lang="pt-BR" dirty="0"/>
                  <a:t> soma de série geométrica infinita </a:t>
                </a:r>
                <a14:m>
                  <m:oMath xmlns:m="http://schemas.openxmlformats.org/officeDocument/2006/math">
                    <m:r>
                      <a:rPr lang="pt-BR" i="1" dirty="0" smtClean="0">
                        <a:latin typeface="Cambria Math" panose="02040503050406030204" pitchFamily="18" charset="0"/>
                      </a:rPr>
                      <m:t>→</m:t>
                    </m:r>
                  </m:oMath>
                </a14:m>
                <a:r>
                  <a:rPr lang="pt-BR" dirty="0"/>
                  <a:t> https://en.wikipedia.org/wiki/Geometric_series</a:t>
                </a:r>
              </a:p>
              <a:p>
                <a:endParaRPr lang="pt-BR" dirty="0"/>
              </a:p>
              <a:p>
                <a:r>
                  <a:rPr lang="pt-BR" b="1" dirty="0"/>
                  <a:t>P3.1.</a:t>
                </a:r>
                <a:r>
                  <a:rPr lang="pt-BR" dirty="0"/>
                  <a:t> </a:t>
                </a:r>
                <a14:m>
                  <m:oMath xmlns:m="http://schemas.openxmlformats.org/officeDocument/2006/math">
                    <m:r>
                      <a:rPr lang="en-US" b="0" i="1" noProof="0" smtClean="0">
                        <a:latin typeface="Cambria Math" panose="02040503050406030204" pitchFamily="18" charset="0"/>
                      </a:rPr>
                      <m:t>𝛿</m:t>
                    </m:r>
                    <m:r>
                      <a:rPr lang="pt-BR" b="0" i="1" noProof="0" smtClean="0">
                        <a:latin typeface="Cambria Math" panose="02040503050406030204" pitchFamily="18" charset="0"/>
                      </a:rPr>
                      <m:t>⋅1+</m:t>
                    </m:r>
                    <m:sSup>
                      <m:sSupPr>
                        <m:ctrlPr>
                          <a:rPr lang="pt-BR" b="0" i="1" noProof="0" smtClean="0">
                            <a:latin typeface="Cambria Math" panose="02040503050406030204" pitchFamily="18" charset="0"/>
                          </a:rPr>
                        </m:ctrlPr>
                      </m:sSupPr>
                      <m:e>
                        <m:r>
                          <a:rPr lang="pt-BR" b="0" i="1" noProof="0" smtClean="0">
                            <a:latin typeface="Cambria Math" panose="02040503050406030204" pitchFamily="18" charset="0"/>
                          </a:rPr>
                          <m:t>𝛿</m:t>
                        </m:r>
                      </m:e>
                      <m:sup>
                        <m:r>
                          <a:rPr lang="pt-BR" b="0" i="1" noProof="0" smtClean="0">
                            <a:latin typeface="Cambria Math" panose="02040503050406030204" pitchFamily="18" charset="0"/>
                          </a:rPr>
                          <m:t>2</m:t>
                        </m:r>
                      </m:sup>
                    </m:sSup>
                    <m:r>
                      <a:rPr lang="pt-BR" b="0" i="1" noProof="0" smtClean="0">
                        <a:latin typeface="Cambria Math" panose="02040503050406030204" pitchFamily="18" charset="0"/>
                      </a:rPr>
                      <m:t>⋅1+</m:t>
                    </m:r>
                    <m:sSup>
                      <m:sSupPr>
                        <m:ctrlPr>
                          <a:rPr lang="pt-BR" b="0" i="1" noProof="0" smtClean="0">
                            <a:latin typeface="Cambria Math" panose="02040503050406030204" pitchFamily="18" charset="0"/>
                          </a:rPr>
                        </m:ctrlPr>
                      </m:sSupPr>
                      <m:e>
                        <m:r>
                          <a:rPr lang="pt-BR" b="0" i="1" noProof="0" smtClean="0">
                            <a:latin typeface="Cambria Math" panose="02040503050406030204" pitchFamily="18" charset="0"/>
                          </a:rPr>
                          <m:t>𝛿</m:t>
                        </m:r>
                      </m:e>
                      <m:sup>
                        <m:r>
                          <a:rPr lang="pt-BR" b="0" i="1" noProof="0" smtClean="0">
                            <a:latin typeface="Cambria Math" panose="02040503050406030204" pitchFamily="18" charset="0"/>
                          </a:rPr>
                          <m:t>3</m:t>
                        </m:r>
                      </m:sup>
                    </m:sSup>
                    <m:r>
                      <a:rPr lang="pt-BR" b="0" i="1" noProof="0" smtClean="0">
                        <a:latin typeface="Cambria Math" panose="02040503050406030204" pitchFamily="18" charset="0"/>
                      </a:rPr>
                      <m:t>⋅1+…=</m:t>
                    </m:r>
                    <m:r>
                      <a:rPr lang="en-US" b="0" i="1" noProof="0" smtClean="0">
                        <a:latin typeface="Cambria Math" panose="02040503050406030204" pitchFamily="18" charset="0"/>
                      </a:rPr>
                      <m:t>𝛿</m:t>
                    </m:r>
                    <m:r>
                      <a:rPr lang="en-US" b="0" i="1" noProof="0" smtClean="0">
                        <a:latin typeface="Cambria Math" panose="02040503050406030204" pitchFamily="18" charset="0"/>
                      </a:rPr>
                      <m:t>(1+</m:t>
                    </m:r>
                    <m:r>
                      <a:rPr lang="pt-BR" b="0" i="1" noProof="0" smtClean="0">
                        <a:latin typeface="Cambria Math" panose="02040503050406030204" pitchFamily="18" charset="0"/>
                      </a:rPr>
                      <m:t>𝛿</m:t>
                    </m:r>
                    <m:r>
                      <a:rPr lang="pt-BR" b="0" i="1" noProof="0" smtClean="0">
                        <a:latin typeface="Cambria Math" panose="02040503050406030204" pitchFamily="18" charset="0"/>
                      </a:rPr>
                      <m:t>+</m:t>
                    </m:r>
                    <m:sSup>
                      <m:sSupPr>
                        <m:ctrlPr>
                          <a:rPr lang="pt-BR" b="0" i="1" noProof="0" smtClean="0">
                            <a:latin typeface="Cambria Math" panose="02040503050406030204" pitchFamily="18" charset="0"/>
                          </a:rPr>
                        </m:ctrlPr>
                      </m:sSupPr>
                      <m:e>
                        <m:r>
                          <a:rPr lang="pt-BR" b="0" i="1" noProof="0" smtClean="0">
                            <a:latin typeface="Cambria Math" panose="02040503050406030204" pitchFamily="18" charset="0"/>
                          </a:rPr>
                          <m:t>𝛿</m:t>
                        </m:r>
                      </m:e>
                      <m:sup>
                        <m:r>
                          <a:rPr lang="pt-BR" b="0" i="1" noProof="0" smtClean="0">
                            <a:latin typeface="Cambria Math" panose="02040503050406030204" pitchFamily="18" charset="0"/>
                          </a:rPr>
                          <m:t>2</m:t>
                        </m:r>
                      </m:sup>
                    </m:sSup>
                    <m:r>
                      <a:rPr lang="pt-BR" b="0" i="1" noProof="0" smtClean="0">
                        <a:latin typeface="Cambria Math" panose="02040503050406030204" pitchFamily="18" charset="0"/>
                      </a:rPr>
                      <m:t>+</m:t>
                    </m:r>
                    <m:sSup>
                      <m:sSupPr>
                        <m:ctrlPr>
                          <a:rPr lang="pt-BR" b="0" i="1" noProof="0" smtClean="0">
                            <a:latin typeface="Cambria Math" panose="02040503050406030204" pitchFamily="18" charset="0"/>
                          </a:rPr>
                        </m:ctrlPr>
                      </m:sSupPr>
                      <m:e>
                        <m:r>
                          <a:rPr lang="pt-BR" b="0" i="1" noProof="0" smtClean="0">
                            <a:latin typeface="Cambria Math" panose="02040503050406030204" pitchFamily="18" charset="0"/>
                          </a:rPr>
                          <m:t>𝛿</m:t>
                        </m:r>
                      </m:e>
                      <m:sup>
                        <m:r>
                          <a:rPr lang="pt-BR" b="0" i="1" noProof="0" smtClean="0">
                            <a:latin typeface="Cambria Math" panose="02040503050406030204" pitchFamily="18" charset="0"/>
                          </a:rPr>
                          <m:t>3</m:t>
                        </m:r>
                      </m:sup>
                    </m:sSup>
                    <m:r>
                      <a:rPr lang="pt-BR" b="0" i="1" noProof="0" smtClean="0">
                        <a:latin typeface="Cambria Math" panose="02040503050406030204" pitchFamily="18" charset="0"/>
                      </a:rPr>
                      <m:t>+…</m:t>
                    </m:r>
                    <m:r>
                      <a:rPr lang="en-US" b="0" i="1" noProof="0" smtClean="0">
                        <a:latin typeface="Cambria Math" panose="02040503050406030204" pitchFamily="18" charset="0"/>
                      </a:rPr>
                      <m:t>)</m:t>
                    </m:r>
                    <m:r>
                      <a:rPr lang="pt-BR" b="0" i="1" noProof="0" smtClean="0">
                        <a:latin typeface="Cambria Math" panose="02040503050406030204" pitchFamily="18" charset="0"/>
                      </a:rPr>
                      <m:t>=</m:t>
                    </m:r>
                    <m:r>
                      <a:rPr lang="en-US" b="0" i="1" noProof="0" smtClean="0">
                        <a:latin typeface="Cambria Math" panose="02040503050406030204" pitchFamily="18" charset="0"/>
                      </a:rPr>
                      <m:t>𝛿</m:t>
                    </m:r>
                    <m:r>
                      <a:rPr lang="pt-BR" b="0" i="1" noProof="0" smtClean="0">
                        <a:latin typeface="Cambria Math" panose="02040503050406030204" pitchFamily="18" charset="0"/>
                      </a:rPr>
                      <m:t>/(1−</m:t>
                    </m:r>
                    <m:r>
                      <a:rPr lang="pt-BR" b="0" i="1" noProof="0" smtClean="0">
                        <a:latin typeface="Cambria Math" panose="02040503050406030204" pitchFamily="18" charset="0"/>
                      </a:rPr>
                      <m:t>𝛿</m:t>
                    </m:r>
                    <m:r>
                      <a:rPr lang="pt-BR" b="0" i="1" noProof="0" smtClean="0">
                        <a:latin typeface="Cambria Math" panose="02040503050406030204" pitchFamily="18" charset="0"/>
                      </a:rPr>
                      <m:t>)</m:t>
                    </m:r>
                  </m:oMath>
                </a14:m>
                <a:endParaRPr lang="pt-BR" dirty="0"/>
              </a:p>
            </p:txBody>
          </p:sp>
        </mc:Choice>
        <mc:Fallback xmlns="">
          <p:sp>
            <p:nvSpPr>
              <p:cNvPr id="3" name="Notes Placeholder 2"/>
              <p:cNvSpPr>
                <a:spLocks noGrp="1"/>
              </p:cNvSpPr>
              <p:nvPr>
                <p:ph type="body" idx="1"/>
              </p:nvPr>
            </p:nvSpPr>
            <p:spPr/>
            <p:txBody>
              <a:bodyPr/>
              <a:lstStyle/>
              <a:p>
                <a:r>
                  <a:rPr lang="pt-BR" b="1" dirty="0"/>
                  <a:t>P2.</a:t>
                </a:r>
                <a:r>
                  <a:rPr lang="pt-BR" dirty="0"/>
                  <a:t>  L2    R2</a:t>
                </a:r>
              </a:p>
              <a:p>
                <a:r>
                  <a:rPr lang="pt-BR" dirty="0"/>
                  <a:t>L1 | 1,1 </a:t>
                </a:r>
                <a:r>
                  <a:rPr lang="en-US" dirty="0"/>
                  <a:t>| </a:t>
                </a:r>
                <a:r>
                  <a:rPr lang="pt-BR" dirty="0"/>
                  <a:t>5,0 |</a:t>
                </a:r>
              </a:p>
              <a:p>
                <a:r>
                  <a:rPr lang="pt-BR" dirty="0"/>
                  <a:t>R1 | 5,0 </a:t>
                </a:r>
                <a:r>
                  <a:rPr lang="en-US" dirty="0"/>
                  <a:t>| </a:t>
                </a:r>
                <a:r>
                  <a:rPr lang="pt-BR" dirty="0"/>
                  <a:t>4,4 |</a:t>
                </a:r>
              </a:p>
              <a:p>
                <a:endParaRPr lang="pt-BR" dirty="0"/>
              </a:p>
              <a:p>
                <a:r>
                  <a:rPr lang="pt-BR" b="1" dirty="0"/>
                  <a:t>P3.</a:t>
                </a:r>
                <a:r>
                  <a:rPr lang="pt-BR" dirty="0"/>
                  <a:t> soma de série geométrica infinita</a:t>
                </a:r>
              </a:p>
              <a:p>
                <a:endParaRPr lang="pt-BR" dirty="0"/>
              </a:p>
              <a:p>
                <a:r>
                  <a:rPr lang="pt-BR" b="1" dirty="0"/>
                  <a:t>P3.1.</a:t>
                </a:r>
                <a:r>
                  <a:rPr lang="pt-BR" dirty="0"/>
                  <a:t> </a:t>
                </a:r>
                <a:r>
                  <a:rPr lang="en-US" b="0" i="0" noProof="0">
                    <a:latin typeface="Cambria Math" panose="02040503050406030204" pitchFamily="18" charset="0"/>
                  </a:rPr>
                  <a:t>𝛿</a:t>
                </a:r>
                <a:r>
                  <a:rPr lang="pt-BR" b="0" i="0" noProof="0">
                    <a:latin typeface="Cambria Math" panose="02040503050406030204" pitchFamily="18" charset="0"/>
                  </a:rPr>
                  <a:t>⋅1+𝛿^2⋅1+𝛿^3⋅1+…=</a:t>
                </a:r>
                <a:r>
                  <a:rPr lang="en-US" b="0" i="0" noProof="0">
                    <a:latin typeface="Cambria Math" panose="02040503050406030204" pitchFamily="18" charset="0"/>
                  </a:rPr>
                  <a:t>𝛿(</a:t>
                </a:r>
                <a:r>
                  <a:rPr lang="pt-BR" b="0" i="0" noProof="0">
                    <a:latin typeface="Cambria Math" panose="02040503050406030204" pitchFamily="18" charset="0"/>
                  </a:rPr>
                  <a:t>1+𝛿+𝛿^2+𝛿^3+…</a:t>
                </a:r>
                <a:r>
                  <a:rPr lang="en-US" b="0" i="0" noProof="0">
                    <a:latin typeface="Cambria Math" panose="02040503050406030204" pitchFamily="18" charset="0"/>
                  </a:rPr>
                  <a:t>)</a:t>
                </a:r>
                <a:r>
                  <a:rPr lang="pt-BR" b="0" i="0" noProof="0">
                    <a:latin typeface="Cambria Math" panose="02040503050406030204" pitchFamily="18" charset="0"/>
                  </a:rPr>
                  <a:t>=</a:t>
                </a:r>
                <a:r>
                  <a:rPr lang="en-US" b="0" i="0" noProof="0">
                    <a:latin typeface="Cambria Math" panose="02040503050406030204" pitchFamily="18" charset="0"/>
                  </a:rPr>
                  <a:t>𝛿</a:t>
                </a:r>
                <a:r>
                  <a:rPr lang="pt-BR" b="0" i="0" noProof="0">
                    <a:latin typeface="Cambria Math" panose="02040503050406030204" pitchFamily="18" charset="0"/>
                  </a:rPr>
                  <a:t>/(1−𝛿)</a:t>
                </a:r>
                <a:endParaRPr lang="pt-BR" dirty="0"/>
              </a:p>
            </p:txBody>
          </p:sp>
        </mc:Fallback>
      </mc:AlternateContent>
      <p:sp>
        <p:nvSpPr>
          <p:cNvPr id="4" name="Slide Number Placeholder 3"/>
          <p:cNvSpPr>
            <a:spLocks noGrp="1"/>
          </p:cNvSpPr>
          <p:nvPr>
            <p:ph type="sldNum" sz="quarter" idx="5"/>
          </p:nvPr>
        </p:nvSpPr>
        <p:spPr/>
        <p:txBody>
          <a:bodyPr/>
          <a:lstStyle/>
          <a:p>
            <a:fld id="{B2DE22FB-4F32-4F44-9195-D0BEF89D065E}" type="slidenum">
              <a:rPr lang="pt-BR" smtClean="0"/>
              <a:t>37</a:t>
            </a:fld>
            <a:endParaRPr lang="pt-BR"/>
          </a:p>
        </p:txBody>
      </p:sp>
    </p:spTree>
    <p:extLst>
      <p:ext uri="{BB962C8B-B14F-4D97-AF65-F5344CB8AC3E}">
        <p14:creationId xmlns:p14="http://schemas.microsoft.com/office/powerpoint/2010/main" val="301268962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b="1" dirty="0"/>
              <a:t>P1.</a:t>
            </a:r>
            <a:r>
              <a:rPr lang="pt-BR" dirty="0"/>
              <a:t>  L2    R2</a:t>
            </a:r>
          </a:p>
          <a:p>
            <a:r>
              <a:rPr lang="pt-BR" dirty="0"/>
              <a:t>L1 | 1,1 </a:t>
            </a:r>
            <a:r>
              <a:rPr lang="en-US" dirty="0"/>
              <a:t>| </a:t>
            </a:r>
            <a:r>
              <a:rPr lang="pt-BR" dirty="0"/>
              <a:t>5,0 |</a:t>
            </a:r>
          </a:p>
          <a:p>
            <a:r>
              <a:rPr lang="pt-BR" dirty="0"/>
              <a:t>R1 | 0,5 </a:t>
            </a:r>
            <a:r>
              <a:rPr lang="en-US" dirty="0"/>
              <a:t>| </a:t>
            </a:r>
            <a:r>
              <a:rPr lang="pt-BR" dirty="0"/>
              <a:t>4,4 |</a:t>
            </a:r>
          </a:p>
          <a:p>
            <a:endParaRPr lang="pt-BR" dirty="0"/>
          </a:p>
        </p:txBody>
      </p:sp>
      <p:sp>
        <p:nvSpPr>
          <p:cNvPr id="4" name="Slide Number Placeholder 3"/>
          <p:cNvSpPr>
            <a:spLocks noGrp="1"/>
          </p:cNvSpPr>
          <p:nvPr>
            <p:ph type="sldNum" sz="quarter" idx="5"/>
          </p:nvPr>
        </p:nvSpPr>
        <p:spPr/>
        <p:txBody>
          <a:bodyPr/>
          <a:lstStyle/>
          <a:p>
            <a:fld id="{B2DE22FB-4F32-4F44-9195-D0BEF89D065E}" type="slidenum">
              <a:rPr lang="pt-BR" smtClean="0"/>
              <a:t>38</a:t>
            </a:fld>
            <a:endParaRPr lang="pt-BR"/>
          </a:p>
        </p:txBody>
      </p:sp>
    </p:spTree>
    <p:extLst>
      <p:ext uri="{BB962C8B-B14F-4D97-AF65-F5344CB8AC3E}">
        <p14:creationId xmlns:p14="http://schemas.microsoft.com/office/powerpoint/2010/main" val="66667244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b="1" dirty="0"/>
              <a:t>P1.</a:t>
            </a:r>
            <a:r>
              <a:rPr lang="pt-BR" dirty="0"/>
              <a:t>  L2    R2</a:t>
            </a:r>
          </a:p>
          <a:p>
            <a:r>
              <a:rPr lang="pt-BR" dirty="0"/>
              <a:t>L1 | 1,1 </a:t>
            </a:r>
            <a:r>
              <a:rPr lang="en-US" dirty="0"/>
              <a:t>| </a:t>
            </a:r>
            <a:r>
              <a:rPr lang="pt-BR" dirty="0"/>
              <a:t>5,0 |</a:t>
            </a:r>
          </a:p>
          <a:p>
            <a:r>
              <a:rPr lang="pt-BR" dirty="0"/>
              <a:t>R1 | 0,5 </a:t>
            </a:r>
            <a:r>
              <a:rPr lang="en-US" dirty="0"/>
              <a:t>| </a:t>
            </a:r>
            <a:r>
              <a:rPr lang="pt-BR" dirty="0"/>
              <a:t>4,4 |</a:t>
            </a:r>
          </a:p>
          <a:p>
            <a:endParaRPr lang="pt-BR" dirty="0"/>
          </a:p>
        </p:txBody>
      </p:sp>
      <p:sp>
        <p:nvSpPr>
          <p:cNvPr id="4" name="Slide Number Placeholder 3"/>
          <p:cNvSpPr>
            <a:spLocks noGrp="1"/>
          </p:cNvSpPr>
          <p:nvPr>
            <p:ph type="sldNum" sz="quarter" idx="5"/>
          </p:nvPr>
        </p:nvSpPr>
        <p:spPr/>
        <p:txBody>
          <a:bodyPr/>
          <a:lstStyle/>
          <a:p>
            <a:fld id="{B2DE22FB-4F32-4F44-9195-D0BEF89D065E}" type="slidenum">
              <a:rPr lang="pt-BR" smtClean="0"/>
              <a:t>39</a:t>
            </a:fld>
            <a:endParaRPr lang="pt-BR"/>
          </a:p>
        </p:txBody>
      </p:sp>
    </p:spTree>
    <p:extLst>
      <p:ext uri="{BB962C8B-B14F-4D97-AF65-F5344CB8AC3E}">
        <p14:creationId xmlns:p14="http://schemas.microsoft.com/office/powerpoint/2010/main" val="40104958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b="1" dirty="0"/>
              <a:t>P3: </a:t>
            </a:r>
            <a:r>
              <a:rPr lang="pt-BR" dirty="0"/>
              <a:t>eq. de Nash perfeito em </a:t>
            </a:r>
            <a:r>
              <a:rPr lang="pt-BR" dirty="0" err="1"/>
              <a:t>subjogo</a:t>
            </a:r>
            <a:r>
              <a:rPr lang="pt-BR" dirty="0"/>
              <a:t> elimina todas as ameaças e promessas que não são críveis</a:t>
            </a:r>
            <a:endParaRPr lang="en-US" dirty="0"/>
          </a:p>
        </p:txBody>
      </p:sp>
      <p:sp>
        <p:nvSpPr>
          <p:cNvPr id="4" name="Slide Number Placeholder 3"/>
          <p:cNvSpPr>
            <a:spLocks noGrp="1"/>
          </p:cNvSpPr>
          <p:nvPr>
            <p:ph type="sldNum" sz="quarter" idx="5"/>
          </p:nvPr>
        </p:nvSpPr>
        <p:spPr/>
        <p:txBody>
          <a:bodyPr/>
          <a:lstStyle/>
          <a:p>
            <a:fld id="{B2DE22FB-4F32-4F44-9195-D0BEF89D065E}" type="slidenum">
              <a:rPr lang="pt-BR" smtClean="0"/>
              <a:t>4</a:t>
            </a:fld>
            <a:endParaRPr lang="pt-BR"/>
          </a:p>
        </p:txBody>
      </p:sp>
    </p:spTree>
    <p:extLst>
      <p:ext uri="{BB962C8B-B14F-4D97-AF65-F5344CB8AC3E}">
        <p14:creationId xmlns:p14="http://schemas.microsoft.com/office/powerpoint/2010/main" val="169116976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800" b="1" dirty="0" err="1">
                <a:effectLst/>
                <a:latin typeface="Segoe UI" panose="020B0502040204020203" pitchFamily="34" charset="0"/>
              </a:rPr>
              <a:t>Conc</a:t>
            </a:r>
            <a:r>
              <a:rPr lang="pt-BR" sz="1800" b="1" dirty="0">
                <a:effectLst/>
                <a:latin typeface="Segoe UI" panose="020B0502040204020203" pitchFamily="34" charset="0"/>
              </a:rPr>
              <a:t>:</a:t>
            </a:r>
            <a:r>
              <a:rPr lang="pt-BR" sz="1800" dirty="0">
                <a:effectLst/>
                <a:latin typeface="Segoe UI" panose="020B0502040204020203" pitchFamily="34" charset="0"/>
              </a:rPr>
              <a:t> Aqui mostramos que é equilíbrio de Nash adotar a estratégia gatilho, falta mostrar que esse e.q de Nash é perfeito em subjogo.</a:t>
            </a:r>
            <a:endParaRPr lang="pt-BR" sz="1800" dirty="0">
              <a:effectLst/>
              <a:latin typeface="Arial" panose="020B0604020202020204" pitchFamily="34" charset="0"/>
            </a:endParaRPr>
          </a:p>
          <a:p>
            <a:endParaRPr lang="pt-BR" dirty="0"/>
          </a:p>
        </p:txBody>
      </p:sp>
      <p:sp>
        <p:nvSpPr>
          <p:cNvPr id="4" name="Slide Number Placeholder 3"/>
          <p:cNvSpPr>
            <a:spLocks noGrp="1"/>
          </p:cNvSpPr>
          <p:nvPr>
            <p:ph type="sldNum" sz="quarter" idx="5"/>
          </p:nvPr>
        </p:nvSpPr>
        <p:spPr/>
        <p:txBody>
          <a:bodyPr/>
          <a:lstStyle/>
          <a:p>
            <a:fld id="{B2DE22FB-4F32-4F44-9195-D0BEF89D065E}" type="slidenum">
              <a:rPr lang="pt-BR" smtClean="0"/>
              <a:t>40</a:t>
            </a:fld>
            <a:endParaRPr lang="pt-BR"/>
          </a:p>
        </p:txBody>
      </p:sp>
    </p:spTree>
    <p:extLst>
      <p:ext uri="{BB962C8B-B14F-4D97-AF65-F5344CB8AC3E}">
        <p14:creationId xmlns:p14="http://schemas.microsoft.com/office/powerpoint/2010/main" val="352032109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BR" dirty="0"/>
          </a:p>
        </p:txBody>
      </p:sp>
      <p:sp>
        <p:nvSpPr>
          <p:cNvPr id="4" name="Slide Number Placeholder 3"/>
          <p:cNvSpPr>
            <a:spLocks noGrp="1"/>
          </p:cNvSpPr>
          <p:nvPr>
            <p:ph type="sldNum" sz="quarter" idx="5"/>
          </p:nvPr>
        </p:nvSpPr>
        <p:spPr/>
        <p:txBody>
          <a:bodyPr/>
          <a:lstStyle/>
          <a:p>
            <a:fld id="{B2DE22FB-4F32-4F44-9195-D0BEF89D065E}" type="slidenum">
              <a:rPr lang="pt-BR" smtClean="0"/>
              <a:t>44</a:t>
            </a:fld>
            <a:endParaRPr lang="pt-BR"/>
          </a:p>
        </p:txBody>
      </p:sp>
    </p:spTree>
    <p:extLst>
      <p:ext uri="{BB962C8B-B14F-4D97-AF65-F5344CB8AC3E}">
        <p14:creationId xmlns:p14="http://schemas.microsoft.com/office/powerpoint/2010/main" val="411245497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pt-BR" b="1" dirty="0"/>
                  <a:t>P2.</a:t>
                </a:r>
                <a:r>
                  <a:rPr lang="pt-BR" dirty="0"/>
                  <a:t> </a:t>
                </a:r>
                <a14:m>
                  <m:oMath xmlns:m="http://schemas.openxmlformats.org/officeDocument/2006/math">
                    <m:r>
                      <a:rPr lang="pt-BR" i="1" dirty="0" smtClean="0">
                        <a:latin typeface="Cambria Math" panose="02040503050406030204" pitchFamily="18" charset="0"/>
                      </a:rPr>
                      <m:t>(</m:t>
                    </m:r>
                    <m:sSub>
                      <m:sSubPr>
                        <m:ctrlPr>
                          <a:rPr lang="pt-BR" i="1" dirty="0" err="1" smtClean="0">
                            <a:latin typeface="Cambria Math" panose="02040503050406030204" pitchFamily="18" charset="0"/>
                          </a:rPr>
                        </m:ctrlPr>
                      </m:sSubPr>
                      <m:e>
                        <m:r>
                          <a:rPr lang="pt-BR" i="1" dirty="0" err="1" smtClean="0">
                            <a:latin typeface="Cambria Math" panose="02040503050406030204" pitchFamily="18" charset="0"/>
                          </a:rPr>
                          <m:t>𝑀</m:t>
                        </m:r>
                      </m:e>
                      <m:sub>
                        <m:r>
                          <a:rPr lang="pt-BR" i="1" dirty="0" err="1" smtClean="0">
                            <a:latin typeface="Cambria Math" panose="02040503050406030204" pitchFamily="18" charset="0"/>
                          </a:rPr>
                          <m:t>𝑖</m:t>
                        </m:r>
                      </m:sub>
                    </m:sSub>
                    <m:r>
                      <a:rPr lang="pt-BR" i="1" dirty="0" err="1" smtClean="0">
                        <a:latin typeface="Cambria Math" panose="02040503050406030204" pitchFamily="18" charset="0"/>
                      </a:rPr>
                      <m:t>,</m:t>
                    </m:r>
                    <m:sSub>
                      <m:sSubPr>
                        <m:ctrlPr>
                          <a:rPr lang="pt-BR" i="1" dirty="0" err="1" smtClean="0">
                            <a:latin typeface="Cambria Math" panose="02040503050406030204" pitchFamily="18" charset="0"/>
                          </a:rPr>
                        </m:ctrlPr>
                      </m:sSubPr>
                      <m:e>
                        <m:r>
                          <a:rPr lang="pt-BR" i="1" dirty="0" err="1" smtClean="0">
                            <a:latin typeface="Cambria Math" panose="02040503050406030204" pitchFamily="18" charset="0"/>
                          </a:rPr>
                          <m:t>𝐿</m:t>
                        </m:r>
                      </m:e>
                      <m:sub>
                        <m:r>
                          <a:rPr lang="pt-BR" i="1" dirty="0" err="1" smtClean="0">
                            <a:latin typeface="Cambria Math" panose="02040503050406030204" pitchFamily="18" charset="0"/>
                          </a:rPr>
                          <m:t>𝑖</m:t>
                        </m:r>
                      </m:sub>
                    </m:sSub>
                    <m:r>
                      <a:rPr lang="pt-BR" i="1" dirty="0" smtClean="0">
                        <a:latin typeface="Cambria Math" panose="02040503050406030204" pitchFamily="18" charset="0"/>
                      </a:rPr>
                      <m:t>, </m:t>
                    </m:r>
                    <m:sSub>
                      <m:sSubPr>
                        <m:ctrlPr>
                          <a:rPr lang="pt-BR" i="1" dirty="0" err="1" smtClean="0">
                            <a:latin typeface="Cambria Math" panose="02040503050406030204" pitchFamily="18" charset="0"/>
                          </a:rPr>
                        </m:ctrlPr>
                      </m:sSubPr>
                      <m:e>
                        <m:r>
                          <a:rPr lang="pt-BR" i="1" dirty="0" err="1" smtClean="0">
                            <a:latin typeface="Cambria Math" panose="02040503050406030204" pitchFamily="18" charset="0"/>
                          </a:rPr>
                          <m:t>𝐿</m:t>
                        </m:r>
                      </m:e>
                      <m:sub>
                        <m:r>
                          <a:rPr lang="pt-BR" i="1" dirty="0" err="1" smtClean="0">
                            <a:latin typeface="Cambria Math" panose="02040503050406030204" pitchFamily="18" charset="0"/>
                          </a:rPr>
                          <m:t>𝑖</m:t>
                        </m:r>
                      </m:sub>
                    </m:sSub>
                    <m:r>
                      <a:rPr lang="pt-BR" i="1" dirty="0" smtClean="0">
                        <a:latin typeface="Cambria Math" panose="02040503050406030204" pitchFamily="18" charset="0"/>
                      </a:rPr>
                      <m:t>, </m:t>
                    </m:r>
                    <m:sSub>
                      <m:sSubPr>
                        <m:ctrlPr>
                          <a:rPr lang="pt-BR" i="1" dirty="0" err="1" smtClean="0">
                            <a:latin typeface="Cambria Math" panose="02040503050406030204" pitchFamily="18" charset="0"/>
                          </a:rPr>
                        </m:ctrlPr>
                      </m:sSubPr>
                      <m:e>
                        <m:r>
                          <a:rPr lang="pt-BR" i="1" dirty="0" err="1" smtClean="0">
                            <a:latin typeface="Cambria Math" panose="02040503050406030204" pitchFamily="18" charset="0"/>
                          </a:rPr>
                          <m:t>𝐿</m:t>
                        </m:r>
                      </m:e>
                      <m:sub>
                        <m:r>
                          <a:rPr lang="pt-BR" i="1" dirty="0" err="1" smtClean="0">
                            <a:latin typeface="Cambria Math" panose="02040503050406030204" pitchFamily="18" charset="0"/>
                          </a:rPr>
                          <m:t>𝑖</m:t>
                        </m:r>
                      </m:sub>
                    </m:sSub>
                    <m:r>
                      <a:rPr lang="pt-BR" i="1" dirty="0" err="1" smtClean="0">
                        <a:latin typeface="Cambria Math" panose="02040503050406030204" pitchFamily="18" charset="0"/>
                      </a:rPr>
                      <m:t>,</m:t>
                    </m:r>
                    <m:sSub>
                      <m:sSubPr>
                        <m:ctrlPr>
                          <a:rPr lang="pt-BR" i="1" dirty="0" err="1" smtClean="0">
                            <a:latin typeface="Cambria Math" panose="02040503050406030204" pitchFamily="18" charset="0"/>
                          </a:rPr>
                        </m:ctrlPr>
                      </m:sSubPr>
                      <m:e>
                        <m:r>
                          <a:rPr lang="pt-BR" i="1" dirty="0" err="1" smtClean="0">
                            <a:latin typeface="Cambria Math" panose="02040503050406030204" pitchFamily="18" charset="0"/>
                          </a:rPr>
                          <m:t>𝑅</m:t>
                        </m:r>
                      </m:e>
                      <m:sub>
                        <m:r>
                          <a:rPr lang="pt-BR" i="1" dirty="0" err="1" smtClean="0">
                            <a:latin typeface="Cambria Math" panose="02040503050406030204" pitchFamily="18" charset="0"/>
                          </a:rPr>
                          <m:t>𝑖</m:t>
                        </m:r>
                      </m:sub>
                    </m:sSub>
                    <m:r>
                      <a:rPr lang="pt-BR" i="1" dirty="0" smtClean="0">
                        <a:latin typeface="Cambria Math" panose="02040503050406030204" pitchFamily="18" charset="0"/>
                      </a:rPr>
                      <m:t>, </m:t>
                    </m:r>
                    <m:sSub>
                      <m:sSubPr>
                        <m:ctrlPr>
                          <a:rPr lang="pt-BR" i="1" dirty="0" err="1" smtClean="0">
                            <a:latin typeface="Cambria Math" panose="02040503050406030204" pitchFamily="18" charset="0"/>
                          </a:rPr>
                        </m:ctrlPr>
                      </m:sSubPr>
                      <m:e>
                        <m:r>
                          <a:rPr lang="pt-BR" i="1" dirty="0" err="1" smtClean="0">
                            <a:latin typeface="Cambria Math" panose="02040503050406030204" pitchFamily="18" charset="0"/>
                          </a:rPr>
                          <m:t>𝐿</m:t>
                        </m:r>
                      </m:e>
                      <m:sub>
                        <m:r>
                          <a:rPr lang="pt-BR" i="1" dirty="0" err="1" smtClean="0">
                            <a:latin typeface="Cambria Math" panose="02040503050406030204" pitchFamily="18" charset="0"/>
                          </a:rPr>
                          <m:t>𝑖</m:t>
                        </m:r>
                      </m:sub>
                    </m:sSub>
                    <m:r>
                      <a:rPr lang="pt-BR" i="1" dirty="0" smtClean="0">
                        <a:latin typeface="Cambria Math" panose="02040503050406030204" pitchFamily="18" charset="0"/>
                      </a:rPr>
                      <m:t>, </m:t>
                    </m:r>
                    <m:sSub>
                      <m:sSubPr>
                        <m:ctrlPr>
                          <a:rPr lang="pt-BR" i="1" dirty="0" err="1" smtClean="0">
                            <a:latin typeface="Cambria Math" panose="02040503050406030204" pitchFamily="18" charset="0"/>
                          </a:rPr>
                        </m:ctrlPr>
                      </m:sSubPr>
                      <m:e>
                        <m:r>
                          <a:rPr lang="pt-BR" i="1" dirty="0" err="1" smtClean="0">
                            <a:latin typeface="Cambria Math" panose="02040503050406030204" pitchFamily="18" charset="0"/>
                          </a:rPr>
                          <m:t>𝐿</m:t>
                        </m:r>
                      </m:e>
                      <m:sub>
                        <m:r>
                          <a:rPr lang="pt-BR" i="1" dirty="0" err="1" smtClean="0">
                            <a:latin typeface="Cambria Math" panose="02040503050406030204" pitchFamily="18" charset="0"/>
                          </a:rPr>
                          <m:t>𝑖</m:t>
                        </m:r>
                      </m:sub>
                    </m:sSub>
                    <m:r>
                      <a:rPr lang="pt-BR" i="1" dirty="0" smtClean="0">
                        <a:latin typeface="Cambria Math" panose="02040503050406030204" pitchFamily="18" charset="0"/>
                      </a:rPr>
                      <m:t>, </m:t>
                    </m:r>
                    <m:sSub>
                      <m:sSubPr>
                        <m:ctrlPr>
                          <a:rPr lang="pt-BR" i="1" dirty="0" err="1" smtClean="0">
                            <a:latin typeface="Cambria Math" panose="02040503050406030204" pitchFamily="18" charset="0"/>
                          </a:rPr>
                        </m:ctrlPr>
                      </m:sSubPr>
                      <m:e>
                        <m:r>
                          <a:rPr lang="pt-BR" i="1" dirty="0" err="1" smtClean="0">
                            <a:latin typeface="Cambria Math" panose="02040503050406030204" pitchFamily="18" charset="0"/>
                          </a:rPr>
                          <m:t>𝐿</m:t>
                        </m:r>
                      </m:e>
                      <m:sub>
                        <m:r>
                          <a:rPr lang="pt-BR" i="1" dirty="0" err="1" smtClean="0">
                            <a:latin typeface="Cambria Math" panose="02040503050406030204" pitchFamily="18" charset="0"/>
                          </a:rPr>
                          <m:t>𝑖</m:t>
                        </m:r>
                      </m:sub>
                    </m:sSub>
                    <m:r>
                      <a:rPr lang="pt-BR" i="1" dirty="0" smtClean="0">
                        <a:latin typeface="Cambria Math" panose="02040503050406030204" pitchFamily="18" charset="0"/>
                      </a:rPr>
                      <m:t>, </m:t>
                    </m:r>
                    <m:sSub>
                      <m:sSubPr>
                        <m:ctrlPr>
                          <a:rPr lang="pt-BR" i="1" dirty="0" err="1" smtClean="0">
                            <a:latin typeface="Cambria Math" panose="02040503050406030204" pitchFamily="18" charset="0"/>
                          </a:rPr>
                        </m:ctrlPr>
                      </m:sSubPr>
                      <m:e>
                        <m:r>
                          <a:rPr lang="pt-BR" i="1" dirty="0" err="1" smtClean="0">
                            <a:latin typeface="Cambria Math" panose="02040503050406030204" pitchFamily="18" charset="0"/>
                          </a:rPr>
                          <m:t>𝐿</m:t>
                        </m:r>
                      </m:e>
                      <m:sub>
                        <m:r>
                          <a:rPr lang="pt-BR" i="1" dirty="0" err="1" smtClean="0">
                            <a:latin typeface="Cambria Math" panose="02040503050406030204" pitchFamily="18" charset="0"/>
                          </a:rPr>
                          <m:t>𝑖</m:t>
                        </m:r>
                      </m:sub>
                    </m:sSub>
                    <m:r>
                      <a:rPr lang="pt-BR" i="1" dirty="0" smtClean="0">
                        <a:latin typeface="Cambria Math" panose="02040503050406030204" pitchFamily="18" charset="0"/>
                      </a:rPr>
                      <m:t>)</m:t>
                    </m:r>
                  </m:oMath>
                </a14:m>
                <a:endParaRPr lang="pt-BR" dirty="0"/>
              </a:p>
            </p:txBody>
          </p:sp>
        </mc:Choice>
        <mc:Fallback xmlns="">
          <p:sp>
            <p:nvSpPr>
              <p:cNvPr id="3" name="Notes Placeholder 2"/>
              <p:cNvSpPr>
                <a:spLocks noGrp="1"/>
              </p:cNvSpPr>
              <p:nvPr>
                <p:ph type="body" idx="1"/>
              </p:nvPr>
            </p:nvSpPr>
            <p:spPr/>
            <p:txBody>
              <a:bodyPr/>
              <a:lstStyle/>
              <a:p>
                <a:r>
                  <a:rPr lang="pt-BR" b="1" dirty="0"/>
                  <a:t>P2.</a:t>
                </a:r>
                <a:r>
                  <a:rPr lang="pt-BR" dirty="0"/>
                  <a:t> </a:t>
                </a:r>
                <a:r>
                  <a:rPr lang="pt-BR" i="0" dirty="0">
                    <a:latin typeface="Cambria Math" panose="02040503050406030204" pitchFamily="18" charset="0"/>
                  </a:rPr>
                  <a:t>(</a:t>
                </a:r>
                <a:r>
                  <a:rPr lang="pt-BR" i="0" dirty="0" err="1">
                    <a:latin typeface="Cambria Math" panose="02040503050406030204" pitchFamily="18" charset="0"/>
                  </a:rPr>
                  <a:t>𝑀_𝑖,𝐿_𝑖</a:t>
                </a:r>
                <a:r>
                  <a:rPr lang="pt-BR" i="0" dirty="0">
                    <a:latin typeface="Cambria Math" panose="02040503050406030204" pitchFamily="18" charset="0"/>
                  </a:rPr>
                  <a:t>, </a:t>
                </a:r>
                <a:r>
                  <a:rPr lang="pt-BR" i="0" dirty="0" err="1">
                    <a:latin typeface="Cambria Math" panose="02040503050406030204" pitchFamily="18" charset="0"/>
                  </a:rPr>
                  <a:t>𝐿_𝑖</a:t>
                </a:r>
                <a:r>
                  <a:rPr lang="pt-BR" i="0" dirty="0">
                    <a:latin typeface="Cambria Math" panose="02040503050406030204" pitchFamily="18" charset="0"/>
                  </a:rPr>
                  <a:t>, </a:t>
                </a:r>
                <a:r>
                  <a:rPr lang="pt-BR" i="0" dirty="0" err="1">
                    <a:latin typeface="Cambria Math" panose="02040503050406030204" pitchFamily="18" charset="0"/>
                  </a:rPr>
                  <a:t>𝐿_𝑖,𝑅_𝑖</a:t>
                </a:r>
                <a:r>
                  <a:rPr lang="pt-BR" i="0" dirty="0">
                    <a:latin typeface="Cambria Math" panose="02040503050406030204" pitchFamily="18" charset="0"/>
                  </a:rPr>
                  <a:t>, </a:t>
                </a:r>
                <a:r>
                  <a:rPr lang="pt-BR" i="0" dirty="0" err="1">
                    <a:latin typeface="Cambria Math" panose="02040503050406030204" pitchFamily="18" charset="0"/>
                  </a:rPr>
                  <a:t>𝐿_𝑖</a:t>
                </a:r>
                <a:r>
                  <a:rPr lang="pt-BR" i="0" dirty="0">
                    <a:latin typeface="Cambria Math" panose="02040503050406030204" pitchFamily="18" charset="0"/>
                  </a:rPr>
                  <a:t>, </a:t>
                </a:r>
                <a:r>
                  <a:rPr lang="pt-BR" i="0" dirty="0" err="1">
                    <a:latin typeface="Cambria Math" panose="02040503050406030204" pitchFamily="18" charset="0"/>
                  </a:rPr>
                  <a:t>𝐿_𝑖</a:t>
                </a:r>
                <a:r>
                  <a:rPr lang="pt-BR" i="0" dirty="0">
                    <a:latin typeface="Cambria Math" panose="02040503050406030204" pitchFamily="18" charset="0"/>
                  </a:rPr>
                  <a:t>, </a:t>
                </a:r>
                <a:r>
                  <a:rPr lang="pt-BR" i="0" dirty="0" err="1">
                    <a:latin typeface="Cambria Math" panose="02040503050406030204" pitchFamily="18" charset="0"/>
                  </a:rPr>
                  <a:t>𝐿_𝑖</a:t>
                </a:r>
                <a:r>
                  <a:rPr lang="pt-BR" i="0" dirty="0">
                    <a:latin typeface="Cambria Math" panose="02040503050406030204" pitchFamily="18" charset="0"/>
                  </a:rPr>
                  <a:t>, </a:t>
                </a:r>
                <a:r>
                  <a:rPr lang="pt-BR" i="0" dirty="0" err="1">
                    <a:latin typeface="Cambria Math" panose="02040503050406030204" pitchFamily="18" charset="0"/>
                  </a:rPr>
                  <a:t>𝐿_𝑖</a:t>
                </a:r>
                <a:r>
                  <a:rPr lang="pt-BR" i="0" dirty="0">
                    <a:latin typeface="Cambria Math" panose="02040503050406030204" pitchFamily="18" charset="0"/>
                  </a:rPr>
                  <a:t>)</a:t>
                </a:r>
                <a:endParaRPr lang="pt-BR" dirty="0"/>
              </a:p>
            </p:txBody>
          </p:sp>
        </mc:Fallback>
      </mc:AlternateContent>
      <p:sp>
        <p:nvSpPr>
          <p:cNvPr id="4" name="Slide Number Placeholder 3"/>
          <p:cNvSpPr>
            <a:spLocks noGrp="1"/>
          </p:cNvSpPr>
          <p:nvPr>
            <p:ph type="sldNum" sz="quarter" idx="5"/>
          </p:nvPr>
        </p:nvSpPr>
        <p:spPr/>
        <p:txBody>
          <a:bodyPr/>
          <a:lstStyle/>
          <a:p>
            <a:fld id="{B2DE22FB-4F32-4F44-9195-D0BEF89D065E}" type="slidenum">
              <a:rPr lang="pt-BR" smtClean="0"/>
              <a:t>46</a:t>
            </a:fld>
            <a:endParaRPr lang="pt-BR"/>
          </a:p>
        </p:txBody>
      </p:sp>
    </p:spTree>
    <p:extLst>
      <p:ext uri="{BB962C8B-B14F-4D97-AF65-F5344CB8AC3E}">
        <p14:creationId xmlns:p14="http://schemas.microsoft.com/office/powerpoint/2010/main" val="93143331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b="1" dirty="0" err="1"/>
              <a:t>Conc</a:t>
            </a:r>
            <a:r>
              <a:rPr lang="pt-BR" b="1" dirty="0"/>
              <a:t>:</a:t>
            </a:r>
            <a:r>
              <a:rPr lang="pt-BR" dirty="0"/>
              <a:t> Uma história pode ser pensada como uma lista de vetores, em que cada elemento mostra as ações de cada jogador em cada estágio</a:t>
            </a:r>
          </a:p>
        </p:txBody>
      </p:sp>
      <p:sp>
        <p:nvSpPr>
          <p:cNvPr id="4" name="Slide Number Placeholder 3"/>
          <p:cNvSpPr>
            <a:spLocks noGrp="1"/>
          </p:cNvSpPr>
          <p:nvPr>
            <p:ph type="sldNum" sz="quarter" idx="5"/>
          </p:nvPr>
        </p:nvSpPr>
        <p:spPr/>
        <p:txBody>
          <a:bodyPr/>
          <a:lstStyle/>
          <a:p>
            <a:fld id="{B2DE22FB-4F32-4F44-9195-D0BEF89D065E}" type="slidenum">
              <a:rPr lang="pt-BR" smtClean="0"/>
              <a:t>47</a:t>
            </a:fld>
            <a:endParaRPr lang="pt-BR"/>
          </a:p>
        </p:txBody>
      </p:sp>
    </p:spTree>
    <p:extLst>
      <p:ext uri="{BB962C8B-B14F-4D97-AF65-F5344CB8AC3E}">
        <p14:creationId xmlns:p14="http://schemas.microsoft.com/office/powerpoint/2010/main" val="407925280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b="1" dirty="0"/>
              <a:t>P2. </a:t>
            </a:r>
            <a:r>
              <a:rPr lang="pt-BR" b="0" dirty="0"/>
              <a:t>vamos ilustrar em breve</a:t>
            </a:r>
          </a:p>
        </p:txBody>
      </p:sp>
      <p:sp>
        <p:nvSpPr>
          <p:cNvPr id="4" name="Slide Number Placeholder 3"/>
          <p:cNvSpPr>
            <a:spLocks noGrp="1"/>
          </p:cNvSpPr>
          <p:nvPr>
            <p:ph type="sldNum" sz="quarter" idx="5"/>
          </p:nvPr>
        </p:nvSpPr>
        <p:spPr/>
        <p:txBody>
          <a:bodyPr/>
          <a:lstStyle/>
          <a:p>
            <a:fld id="{B2DE22FB-4F32-4F44-9195-D0BEF89D065E}" type="slidenum">
              <a:rPr lang="pt-BR" smtClean="0"/>
              <a:t>49</a:t>
            </a:fld>
            <a:endParaRPr lang="pt-BR"/>
          </a:p>
        </p:txBody>
      </p:sp>
    </p:spTree>
    <p:extLst>
      <p:ext uri="{BB962C8B-B14F-4D97-AF65-F5344CB8AC3E}">
        <p14:creationId xmlns:p14="http://schemas.microsoft.com/office/powerpoint/2010/main" val="16338570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algn="just"/>
                <a:r>
                  <a:rPr lang="en-US" dirty="0" err="1"/>
                  <a:t>Resumo</a:t>
                </a:r>
                <a:r>
                  <a:rPr lang="en-US" dirty="0"/>
                  <a:t> de Carlos </a:t>
                </a:r>
                <a:r>
                  <a:rPr lang="en-US" dirty="0" err="1"/>
                  <a:t>Haraguchi</a:t>
                </a:r>
                <a:r>
                  <a:rPr lang="en-US" dirty="0"/>
                  <a:t> em 2020.1</a:t>
                </a:r>
                <a:r>
                  <a:rPr lang="pt-BR" dirty="0"/>
                  <a:t>:</a:t>
                </a:r>
                <a:endParaRPr lang="en-US" dirty="0"/>
              </a:p>
              <a:p>
                <a:pPr algn="just"/>
                <a:endParaRPr lang="en-US" dirty="0"/>
              </a:p>
              <a:p>
                <a:pPr algn="just"/>
                <a:r>
                  <a:rPr lang="en-US" dirty="0"/>
                  <a:t>P1. </a:t>
                </a:r>
                <a:r>
                  <a:rPr lang="pt-BR" dirty="0"/>
                  <a:t>Um subjogo de um jogo finito repetido n vezes (n=10, por exemplo) que começa no estágio seguinte ao inicial, é um jogo finito repetido n-1 vezes (n=9, seguindo o exemplo). Ou seja, dependendo de quando o subjogo comece, a quantidade de repetições será diferente, o que pode levar valores presentes distintos dos payoffs. No exemplo, os valores presentes de cada um dos payoffs do subjogo seriam menores do que os valores presentes dos payoffs do jogo inteiro (jogo original).</a:t>
                </a:r>
              </a:p>
              <a:p>
                <a:pPr algn="just"/>
                <a:endParaRPr lang="pt-BR" dirty="0"/>
              </a:p>
              <a:p>
                <a:pPr algn="just"/>
                <a:r>
                  <a:rPr lang="pt-BR" dirty="0"/>
                  <a:t>P2. Um subjogo de um jogo infinitamente repetido (</a:t>
                </a:r>
                <a14:m>
                  <m:oMath xmlns:m="http://schemas.openxmlformats.org/officeDocument/2006/math">
                    <m:r>
                      <a:rPr lang="pt-BR" i="1" dirty="0" smtClean="0">
                        <a:latin typeface="Cambria Math" panose="02040503050406030204" pitchFamily="18" charset="0"/>
                      </a:rPr>
                      <m:t>𝑛</m:t>
                    </m:r>
                    <m:r>
                      <a:rPr lang="pt-BR" i="1" dirty="0" smtClean="0">
                        <a:latin typeface="Cambria Math" panose="02040503050406030204" pitchFamily="18" charset="0"/>
                      </a:rPr>
                      <m:t>→∞</m:t>
                    </m:r>
                  </m:oMath>
                </a14:m>
                <a:r>
                  <a:rPr lang="pt-BR" dirty="0"/>
                  <a:t>) que começa no estágio seguinte ao inicial (ou em qualquer outro estágio) continua sendo um jogo infinitamente repetido (</a:t>
                </a:r>
                <a14:m>
                  <m:oMath xmlns:m="http://schemas.openxmlformats.org/officeDocument/2006/math">
                    <m:r>
                      <a:rPr lang="pt-BR" i="1" dirty="0" smtClean="0">
                        <a:latin typeface="Cambria Math" panose="02040503050406030204" pitchFamily="18" charset="0"/>
                      </a:rPr>
                      <m:t>𝑛</m:t>
                    </m:r>
                    <m:r>
                      <a:rPr lang="pt-BR" i="1" dirty="0" smtClean="0">
                        <a:latin typeface="Cambria Math" panose="02040503050406030204" pitchFamily="18" charset="0"/>
                      </a:rPr>
                      <m:t>→∞</m:t>
                    </m:r>
                  </m:oMath>
                </a14:m>
                <a:r>
                  <a:rPr lang="pt-BR" dirty="0"/>
                  <a:t>) e, portanto, igual ao jogo inicial. Independente de quando comece o subjogo, as repetições serão as mesmas, infinitas vezes. Matematicamente, a diferença entre os payoffs do jogo e do subjogo seria </a:t>
                </a:r>
                <a14:m>
                  <m:oMath xmlns:m="http://schemas.openxmlformats.org/officeDocument/2006/math">
                    <m:r>
                      <m:rPr>
                        <m:nor/>
                      </m:rPr>
                      <a:rPr lang="pt-BR" dirty="0" smtClean="0"/>
                      <m:t>0</m:t>
                    </m:r>
                  </m:oMath>
                </a14:m>
                <a:r>
                  <a:rPr lang="pt-BR" dirty="0"/>
                  <a:t>.</a:t>
                </a:r>
              </a:p>
              <a:p>
                <a:pPr algn="just"/>
                <a:endParaRPr lang="pt-BR" dirty="0"/>
              </a:p>
              <a:p>
                <a:pPr algn="just"/>
                <a:r>
                  <a:rPr lang="pt-BR" dirty="0"/>
                  <a:t>Como o jogo permanece com os mesmos jogadores, a mesma sequência de jogadas, as mesmas ações disponíveis, as mesmas crenças e os mesmos payoffs (definição de jogo na forma extensiva, p. 115-116), trata-se do mesmo jogo.</a:t>
                </a:r>
              </a:p>
            </p:txBody>
          </p:sp>
        </mc:Choice>
        <mc:Fallback xmlns="">
          <p:sp>
            <p:nvSpPr>
              <p:cNvPr id="3" name="Notes Placeholder 2"/>
              <p:cNvSpPr>
                <a:spLocks noGrp="1"/>
              </p:cNvSpPr>
              <p:nvPr>
                <p:ph type="body" idx="1"/>
              </p:nvPr>
            </p:nvSpPr>
            <p:spPr/>
            <p:txBody>
              <a:bodyPr/>
              <a:lstStyle/>
              <a:p>
                <a:pPr algn="just"/>
                <a:r>
                  <a:rPr lang="en-US" dirty="0" err="1"/>
                  <a:t>Resumo</a:t>
                </a:r>
                <a:r>
                  <a:rPr lang="en-US" dirty="0"/>
                  <a:t> de Carlos </a:t>
                </a:r>
                <a:r>
                  <a:rPr lang="en-US" dirty="0" err="1"/>
                  <a:t>Haraguchi</a:t>
                </a:r>
                <a:r>
                  <a:rPr lang="en-US" dirty="0"/>
                  <a:t> em 2020.1</a:t>
                </a:r>
                <a:r>
                  <a:rPr lang="pt-BR" dirty="0"/>
                  <a:t>:</a:t>
                </a:r>
                <a:endParaRPr lang="en-US" dirty="0"/>
              </a:p>
              <a:p>
                <a:pPr algn="just"/>
                <a:endParaRPr lang="en-US" dirty="0"/>
              </a:p>
              <a:p>
                <a:pPr algn="just"/>
                <a:r>
                  <a:rPr lang="en-US" dirty="0"/>
                  <a:t>P1. </a:t>
                </a:r>
                <a:r>
                  <a:rPr lang="pt-BR" dirty="0"/>
                  <a:t>Um subjogo de um jogo finito repetido n vezes (n=10, por exemplo) que começa no estágio seguinte ao inicial, é um jogo finito repetido n-1 vezes (n=9, seguindo o exemplo). Ou seja, dependendo de quando o subjogo comece, a quantidade de repetições será diferente, o que pode levar valores presentes distintos dos payoffs. No exemplo, os valores presentes de cada um dos payoffs do subjogo seriam menores do que os valores presentes dos payoffs do jogo inteiro (jogo original).</a:t>
                </a:r>
              </a:p>
              <a:p>
                <a:pPr algn="just"/>
                <a:endParaRPr lang="pt-BR" dirty="0"/>
              </a:p>
              <a:p>
                <a:pPr algn="just"/>
                <a:r>
                  <a:rPr lang="pt-BR" dirty="0"/>
                  <a:t>P2. Um subjogo de um jogo infinitamente repetido (</a:t>
                </a:r>
                <a:r>
                  <a:rPr lang="pt-BR" i="0" dirty="0">
                    <a:latin typeface="Cambria Math" panose="02040503050406030204" pitchFamily="18" charset="0"/>
                  </a:rPr>
                  <a:t>𝑛→</a:t>
                </a:r>
                <a:r>
                  <a:rPr lang="pt-BR" i="0" dirty="0">
                    <a:latin typeface="Cambria Math" panose="02040503050406030204" pitchFamily="18" charset="0"/>
                    <a:ea typeface="Cambria Math" panose="02040503050406030204" pitchFamily="18" charset="0"/>
                  </a:rPr>
                  <a:t>∞</a:t>
                </a:r>
                <a:r>
                  <a:rPr lang="pt-BR" dirty="0"/>
                  <a:t>) que começa no estágio seguinte ao inicial (ou em qualquer outro estágio) continua sendo um jogo infinitamente repetido (</a:t>
                </a:r>
                <a:r>
                  <a:rPr lang="pt-BR" i="0" dirty="0">
                    <a:latin typeface="Cambria Math" panose="02040503050406030204" pitchFamily="18" charset="0"/>
                  </a:rPr>
                  <a:t>𝑛→∞</a:t>
                </a:r>
                <a:r>
                  <a:rPr lang="pt-BR" dirty="0"/>
                  <a:t>) e, portanto, igual ao jogo inicial. Independente de quando comece o subjogo, as repetições serão as mesmas, infinitas vezes. Matematicamente, a diferença entre os payoffs do jogo e do subjogo seria </a:t>
                </a:r>
                <a:r>
                  <a:rPr lang="pt-BR" i="0" dirty="0">
                    <a:latin typeface="Cambria Math" panose="02040503050406030204" pitchFamily="18" charset="0"/>
                  </a:rPr>
                  <a:t>"0</a:t>
                </a:r>
                <a:r>
                  <a:rPr lang="pt-BR" i="0" dirty="0"/>
                  <a:t>"</a:t>
                </a:r>
                <a:r>
                  <a:rPr lang="pt-BR" dirty="0"/>
                  <a:t>.</a:t>
                </a:r>
              </a:p>
              <a:p>
                <a:pPr algn="just"/>
                <a:endParaRPr lang="pt-BR" dirty="0"/>
              </a:p>
              <a:p>
                <a:pPr algn="just"/>
                <a:r>
                  <a:rPr lang="pt-BR" dirty="0"/>
                  <a:t>Como o jogo permanece com os mesmos jogadores, a mesma sequência de jogadas, as mesmas ações disponíveis, as mesmas crenças e os mesmos payoffs (definição de jogo na forma extensiva, p. 115-116), trata-se do mesmo jogo.</a:t>
                </a:r>
              </a:p>
            </p:txBody>
          </p:sp>
        </mc:Fallback>
      </mc:AlternateContent>
      <p:sp>
        <p:nvSpPr>
          <p:cNvPr id="4" name="Slide Number Placeholder 3"/>
          <p:cNvSpPr>
            <a:spLocks noGrp="1"/>
          </p:cNvSpPr>
          <p:nvPr>
            <p:ph type="sldNum" sz="quarter" idx="5"/>
          </p:nvPr>
        </p:nvSpPr>
        <p:spPr/>
        <p:txBody>
          <a:bodyPr/>
          <a:lstStyle/>
          <a:p>
            <a:fld id="{B2DE22FB-4F32-4F44-9195-D0BEF89D065E}" type="slidenum">
              <a:rPr lang="pt-BR" smtClean="0"/>
              <a:t>50</a:t>
            </a:fld>
            <a:endParaRPr lang="pt-BR"/>
          </a:p>
        </p:txBody>
      </p:sp>
    </p:spTree>
    <p:extLst>
      <p:ext uri="{BB962C8B-B14F-4D97-AF65-F5344CB8AC3E}">
        <p14:creationId xmlns:p14="http://schemas.microsoft.com/office/powerpoint/2010/main" val="251749647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pt-BR" b="1" dirty="0"/>
                  <a:t>Intro:</a:t>
                </a:r>
                <a:r>
                  <a:rPr lang="pt-BR" dirty="0"/>
                  <a:t> Na forma extensiva fica mais fácil de entender estratégia, história e </a:t>
                </a:r>
                <a:r>
                  <a:rPr lang="pt-BR" dirty="0" err="1"/>
                  <a:t>subjogo</a:t>
                </a:r>
                <a:r>
                  <a:rPr lang="pt-BR" dirty="0"/>
                  <a:t>. Tirei isso de outro material, que não o </a:t>
                </a:r>
                <a:r>
                  <a:rPr lang="pt-BR" dirty="0" err="1"/>
                  <a:t>Gibbons</a:t>
                </a:r>
                <a:r>
                  <a:rPr lang="pt-BR" dirty="0"/>
                  <a:t>, já que ele só fala isso na</a:t>
                </a:r>
                <a:r>
                  <a:rPr lang="pt-BR" baseline="0" dirty="0"/>
                  <a:t> próxima seção. Aqui</a:t>
                </a:r>
                <a:r>
                  <a:rPr lang="pt-BR" dirty="0"/>
                  <a:t> </a:t>
                </a:r>
                <a14:m>
                  <m:oMath xmlns:m="http://schemas.openxmlformats.org/officeDocument/2006/math">
                    <m:r>
                      <a:rPr lang="pt-BR" b="0" i="1" smtClean="0">
                        <a:latin typeface="Cambria Math" panose="02040503050406030204" pitchFamily="18" charset="0"/>
                      </a:rPr>
                      <m:t>𝐶</m:t>
                    </m:r>
                  </m:oMath>
                </a14:m>
                <a:r>
                  <a:rPr lang="pt-BR" dirty="0"/>
                  <a:t> é </a:t>
                </a:r>
                <a:r>
                  <a:rPr lang="pt-BR" dirty="0" err="1"/>
                  <a:t>cooperate</a:t>
                </a:r>
                <a:r>
                  <a:rPr lang="pt-BR" dirty="0"/>
                  <a:t> e</a:t>
                </a:r>
                <a:r>
                  <a:rPr lang="pt-BR" baseline="0" dirty="0"/>
                  <a:t> </a:t>
                </a:r>
                <a14:m>
                  <m:oMath xmlns:m="http://schemas.openxmlformats.org/officeDocument/2006/math">
                    <m:r>
                      <a:rPr lang="pt-BR" b="0" i="1" baseline="0" smtClean="0">
                        <a:latin typeface="Cambria Math" panose="02040503050406030204" pitchFamily="18" charset="0"/>
                      </a:rPr>
                      <m:t>𝐷</m:t>
                    </m:r>
                  </m:oMath>
                </a14:m>
                <a:r>
                  <a:rPr lang="pt-BR" dirty="0"/>
                  <a:t> é </a:t>
                </a:r>
                <a:r>
                  <a:rPr lang="pt-BR" dirty="0" err="1"/>
                  <a:t>defect</a:t>
                </a:r>
                <a:endParaRPr lang="pt-BR" dirty="0"/>
              </a:p>
            </p:txBody>
          </p:sp>
        </mc:Choice>
        <mc:Fallback xmlns="">
          <p:sp>
            <p:nvSpPr>
              <p:cNvPr id="3" name="Notes Placeholder 2"/>
              <p:cNvSpPr>
                <a:spLocks noGrp="1"/>
              </p:cNvSpPr>
              <p:nvPr>
                <p:ph type="body" idx="1"/>
              </p:nvPr>
            </p:nvSpPr>
            <p:spPr/>
            <p:txBody>
              <a:bodyPr/>
              <a:lstStyle/>
              <a:p>
                <a:r>
                  <a:rPr lang="pt-BR" b="1" dirty="0"/>
                  <a:t>Intro:</a:t>
                </a:r>
                <a:r>
                  <a:rPr lang="pt-BR" dirty="0"/>
                  <a:t> Na forma extensiva fica mais fácil de entender estratégia, história e </a:t>
                </a:r>
                <a:r>
                  <a:rPr lang="pt-BR" dirty="0" err="1"/>
                  <a:t>subjogo</a:t>
                </a:r>
                <a:r>
                  <a:rPr lang="pt-BR" dirty="0"/>
                  <a:t>. Tirei isso de outro material, que não o </a:t>
                </a:r>
                <a:r>
                  <a:rPr lang="pt-BR" dirty="0" err="1"/>
                  <a:t>Gibbons</a:t>
                </a:r>
                <a:r>
                  <a:rPr lang="pt-BR" dirty="0"/>
                  <a:t>, já que ele só fala isso na</a:t>
                </a:r>
                <a:r>
                  <a:rPr lang="pt-BR" baseline="0" dirty="0"/>
                  <a:t> próxima seção. Aqui</a:t>
                </a:r>
                <a:r>
                  <a:rPr lang="pt-BR" dirty="0"/>
                  <a:t> </a:t>
                </a:r>
                <a:r>
                  <a:rPr lang="pt-BR" b="0" i="0">
                    <a:latin typeface="Cambria Math" panose="02040503050406030204" pitchFamily="18" charset="0"/>
                  </a:rPr>
                  <a:t>𝐶</a:t>
                </a:r>
                <a:r>
                  <a:rPr lang="pt-BR" dirty="0"/>
                  <a:t> é </a:t>
                </a:r>
                <a:r>
                  <a:rPr lang="pt-BR" dirty="0" err="1"/>
                  <a:t>cooperate</a:t>
                </a:r>
                <a:r>
                  <a:rPr lang="pt-BR" dirty="0"/>
                  <a:t> e</a:t>
                </a:r>
                <a:r>
                  <a:rPr lang="pt-BR" baseline="0" dirty="0"/>
                  <a:t> </a:t>
                </a:r>
                <a:r>
                  <a:rPr lang="pt-BR" b="0" i="0" baseline="0">
                    <a:latin typeface="Cambria Math" panose="02040503050406030204" pitchFamily="18" charset="0"/>
                  </a:rPr>
                  <a:t>𝐷</a:t>
                </a:r>
                <a:r>
                  <a:rPr lang="pt-BR" dirty="0"/>
                  <a:t> é </a:t>
                </a:r>
                <a:r>
                  <a:rPr lang="pt-BR" dirty="0" err="1"/>
                  <a:t>defect</a:t>
                </a:r>
                <a:endParaRPr lang="pt-BR" dirty="0"/>
              </a:p>
            </p:txBody>
          </p:sp>
        </mc:Fallback>
      </mc:AlternateContent>
      <p:sp>
        <p:nvSpPr>
          <p:cNvPr id="4" name="Slide Number Placeholder 3"/>
          <p:cNvSpPr>
            <a:spLocks noGrp="1"/>
          </p:cNvSpPr>
          <p:nvPr>
            <p:ph type="sldNum" sz="quarter" idx="5"/>
          </p:nvPr>
        </p:nvSpPr>
        <p:spPr/>
        <p:txBody>
          <a:bodyPr/>
          <a:lstStyle/>
          <a:p>
            <a:fld id="{B2DE22FB-4F32-4F44-9195-D0BEF89D065E}" type="slidenum">
              <a:rPr lang="pt-BR" smtClean="0"/>
              <a:t>51</a:t>
            </a:fld>
            <a:endParaRPr lang="pt-BR"/>
          </a:p>
        </p:txBody>
      </p:sp>
    </p:spTree>
    <p:extLst>
      <p:ext uri="{BB962C8B-B14F-4D97-AF65-F5344CB8AC3E}">
        <p14:creationId xmlns:p14="http://schemas.microsoft.com/office/powerpoint/2010/main" val="76243655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b="1" dirty="0" err="1"/>
              <a:t>Intro</a:t>
            </a:r>
            <a:r>
              <a:rPr lang="pt-BR" b="1" dirty="0"/>
              <a:t>:</a:t>
            </a:r>
            <a:r>
              <a:rPr lang="pt-BR" dirty="0"/>
              <a:t> Vamos apresentar forma extensiva em detalhes na próxima aula. Linhas pontilhadas indicam que o jogador não sabe em que ponto ele está. Lembre-se que nossa definição informal diz que um </a:t>
            </a:r>
            <a:r>
              <a:rPr lang="pt-BR" b="0" noProof="0" dirty="0"/>
              <a:t>subjogo </a:t>
            </a:r>
            <a:r>
              <a:rPr lang="pt-BR" noProof="0" dirty="0"/>
              <a:t>a parte do jogo que resta para ser jogada a partir de qualquer ponto em que a história completa do jogo até agora </a:t>
            </a:r>
            <a:r>
              <a:rPr lang="pt-BR" i="1" noProof="0" dirty="0"/>
              <a:t>seja de conhecimento comum entre os jogadores</a:t>
            </a:r>
            <a:r>
              <a:rPr lang="pt-BR" noProof="0" dirty="0"/>
              <a:t>.</a:t>
            </a:r>
            <a:endParaRPr lang="pt-BR" noProof="0" dirty="0">
              <a:solidFill>
                <a:srgbClr val="FF0000"/>
              </a:solidFill>
            </a:endParaRPr>
          </a:p>
          <a:p>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noProof="0" dirty="0"/>
              <a:t>No dilema dos prisioneiros de duas etapas existem quatro subjogos, correspondentes aos jogos da segunda etapa que seguem os quatro possíveis outcomes da primeira etapa.</a:t>
            </a:r>
          </a:p>
          <a:p>
            <a:endParaRPr lang="pt-BR" dirty="0"/>
          </a:p>
        </p:txBody>
      </p:sp>
      <p:sp>
        <p:nvSpPr>
          <p:cNvPr id="4" name="Slide Number Placeholder 3"/>
          <p:cNvSpPr>
            <a:spLocks noGrp="1"/>
          </p:cNvSpPr>
          <p:nvPr>
            <p:ph type="sldNum" sz="quarter" idx="5"/>
          </p:nvPr>
        </p:nvSpPr>
        <p:spPr/>
        <p:txBody>
          <a:bodyPr/>
          <a:lstStyle/>
          <a:p>
            <a:fld id="{B2DE22FB-4F32-4F44-9195-D0BEF89D065E}" type="slidenum">
              <a:rPr lang="pt-BR" smtClean="0"/>
              <a:t>52</a:t>
            </a:fld>
            <a:endParaRPr lang="pt-BR"/>
          </a:p>
        </p:txBody>
      </p:sp>
    </p:spTree>
    <p:extLst>
      <p:ext uri="{BB962C8B-B14F-4D97-AF65-F5344CB8AC3E}">
        <p14:creationId xmlns:p14="http://schemas.microsoft.com/office/powerpoint/2010/main" val="7255619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pt-BR" b="1" dirty="0"/>
                  <a:t>P1.</a:t>
                </a:r>
                <a:r>
                  <a:rPr lang="pt-BR" b="0" dirty="0"/>
                  <a:t> lembre-se que “</a:t>
                </a:r>
                <a:r>
                  <a:rPr lang="pt-BR" b="0" noProof="0" dirty="0"/>
                  <a:t>a </a:t>
                </a:r>
                <a:r>
                  <a:rPr lang="pt-BR" b="0" i="1" noProof="0" dirty="0"/>
                  <a:t>história do jogo até o estágio </a:t>
                </a:r>
                <a14:m>
                  <m:oMath xmlns:m="http://schemas.openxmlformats.org/officeDocument/2006/math">
                    <m:r>
                      <a:rPr lang="pt-BR" b="0" i="1" noProof="0" smtClean="0">
                        <a:latin typeface="Cambria Math" panose="02040503050406030204" pitchFamily="18" charset="0"/>
                      </a:rPr>
                      <m:t>𝑡</m:t>
                    </m:r>
                  </m:oMath>
                </a14:m>
                <a:r>
                  <a:rPr lang="pt-BR" b="0" i="1" noProof="0" dirty="0"/>
                  <a:t> </a:t>
                </a:r>
                <a:r>
                  <a:rPr lang="pt-BR" b="0" noProof="0" dirty="0"/>
                  <a:t>é o registro das escolhas dos jogadores até </a:t>
                </a:r>
                <a14:m>
                  <m:oMath xmlns:m="http://schemas.openxmlformats.org/officeDocument/2006/math">
                    <m:r>
                      <a:rPr lang="pt-BR" b="0" i="1" noProof="0" smtClean="0">
                        <a:latin typeface="Cambria Math" panose="02040503050406030204" pitchFamily="18" charset="0"/>
                      </a:rPr>
                      <m:t>𝑡</m:t>
                    </m:r>
                    <m:r>
                      <a:rPr lang="pt-BR" b="0" i="1" noProof="0" smtClean="0">
                        <a:latin typeface="Cambria Math" panose="02040503050406030204" pitchFamily="18" charset="0"/>
                      </a:rPr>
                      <m:t>“</m:t>
                    </m:r>
                  </m:oMath>
                </a14:m>
                <a:endParaRPr lang="pt-BR" b="0" dirty="0"/>
              </a:p>
              <a:p>
                <a:endParaRPr lang="pt-BR" b="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1" dirty="0"/>
                  <a:t>P2: </a:t>
                </a:r>
                <a:r>
                  <a:rPr lang="pt-BR" b="0" dirty="0"/>
                  <a:t>exemplo de estratégia </a:t>
                </a:r>
                <a14:m>
                  <m:oMath xmlns:m="http://schemas.openxmlformats.org/officeDocument/2006/math">
                    <m:r>
                      <a:rPr lang="pt-BR" b="0" i="1" dirty="0" smtClean="0">
                        <a:latin typeface="Cambria Math" panose="02040503050406030204" pitchFamily="18" charset="0"/>
                      </a:rPr>
                      <m:t>(</m:t>
                    </m:r>
                    <m:r>
                      <a:rPr lang="pt-BR" b="0" i="1" dirty="0" smtClean="0">
                        <a:latin typeface="Cambria Math" panose="02040503050406030204" pitchFamily="18" charset="0"/>
                      </a:rPr>
                      <m:t>𝑐</m:t>
                    </m:r>
                    <m:r>
                      <a:rPr lang="pt-BR" b="0" i="1" dirty="0" smtClean="0">
                        <a:latin typeface="Cambria Math" panose="02040503050406030204" pitchFamily="18" charset="0"/>
                      </a:rPr>
                      <m:t>, </m:t>
                    </m:r>
                    <m:r>
                      <a:rPr lang="pt-BR" b="0" i="1" dirty="0" smtClean="0">
                        <a:latin typeface="Cambria Math" panose="02040503050406030204" pitchFamily="18" charset="0"/>
                      </a:rPr>
                      <m:t>𝑐</m:t>
                    </m:r>
                    <m:r>
                      <a:rPr lang="pt-BR" b="0" i="1" dirty="0" smtClean="0">
                        <a:latin typeface="Cambria Math" panose="02040503050406030204" pitchFamily="18" charset="0"/>
                      </a:rPr>
                      <m:t>, </m:t>
                    </m:r>
                    <m:r>
                      <a:rPr lang="pt-BR" b="0" i="1" dirty="0" smtClean="0">
                        <a:latin typeface="Cambria Math" panose="02040503050406030204" pitchFamily="18" charset="0"/>
                      </a:rPr>
                      <m:t>𝑐</m:t>
                    </m:r>
                    <m:r>
                      <a:rPr lang="pt-BR" b="0" i="1" dirty="0" smtClean="0">
                        <a:latin typeface="Cambria Math" panose="02040503050406030204" pitchFamily="18" charset="0"/>
                      </a:rPr>
                      <m:t>, </m:t>
                    </m:r>
                    <m:r>
                      <a:rPr lang="pt-BR" b="0" i="1" dirty="0" smtClean="0">
                        <a:latin typeface="Cambria Math" panose="02040503050406030204" pitchFamily="18" charset="0"/>
                      </a:rPr>
                      <m:t>𝑑</m:t>
                    </m:r>
                    <m:r>
                      <a:rPr lang="pt-BR" b="0" i="1" dirty="0" smtClean="0">
                        <a:latin typeface="Cambria Math" panose="02040503050406030204" pitchFamily="18" charset="0"/>
                      </a:rPr>
                      <m:t>, </m:t>
                    </m:r>
                    <m:r>
                      <a:rPr lang="pt-BR" b="0" i="1" dirty="0" smtClean="0">
                        <a:latin typeface="Cambria Math" panose="02040503050406030204" pitchFamily="18" charset="0"/>
                      </a:rPr>
                      <m:t>𝑑</m:t>
                    </m:r>
                    <m:r>
                      <a:rPr lang="pt-BR" b="0" i="1" dirty="0" smtClean="0">
                        <a:latin typeface="Cambria Math" panose="02040503050406030204" pitchFamily="18" charset="0"/>
                      </a:rPr>
                      <m:t>)</m:t>
                    </m:r>
                  </m:oMath>
                </a14:m>
                <a:r>
                  <a:rPr lang="pt-BR" b="0" dirty="0"/>
                  <a:t>. O jogador jogou </a:t>
                </a:r>
                <a14:m>
                  <m:oMath xmlns:m="http://schemas.openxmlformats.org/officeDocument/2006/math">
                    <m:r>
                      <a:rPr lang="pt-BR" b="0" i="1" dirty="0" smtClean="0">
                        <a:latin typeface="Cambria Math" panose="02040503050406030204" pitchFamily="18" charset="0"/>
                      </a:rPr>
                      <m:t>𝑐</m:t>
                    </m:r>
                  </m:oMath>
                </a14:m>
                <a:r>
                  <a:rPr lang="pt-BR" b="0" dirty="0"/>
                  <a:t> em </a:t>
                </a:r>
                <a14:m>
                  <m:oMath xmlns:m="http://schemas.openxmlformats.org/officeDocument/2006/math">
                    <m:r>
                      <a:rPr lang="pt-BR" b="0" i="1" dirty="0" smtClean="0">
                        <a:latin typeface="Cambria Math" panose="02040503050406030204" pitchFamily="18" charset="0"/>
                      </a:rPr>
                      <m:t>𝑡</m:t>
                    </m:r>
                    <m:r>
                      <a:rPr lang="pt-BR" b="0" i="1" dirty="0" smtClean="0">
                        <a:latin typeface="Cambria Math" panose="02040503050406030204" pitchFamily="18" charset="0"/>
                      </a:rPr>
                      <m:t>=1</m:t>
                    </m:r>
                  </m:oMath>
                </a14:m>
                <a:r>
                  <a:rPr lang="pt-BR" b="0" dirty="0"/>
                  <a:t>; jogaria </a:t>
                </a:r>
                <a14:m>
                  <m:oMath xmlns:m="http://schemas.openxmlformats.org/officeDocument/2006/math">
                    <m:r>
                      <a:rPr lang="pt-BR" b="0" i="1" dirty="0" smtClean="0">
                        <a:latin typeface="Cambria Math" panose="02040503050406030204" pitchFamily="18" charset="0"/>
                      </a:rPr>
                      <m:t>𝑐</m:t>
                    </m:r>
                  </m:oMath>
                </a14:m>
                <a:r>
                  <a:rPr lang="pt-BR" b="0" dirty="0"/>
                  <a:t> se a historia do jogo fosse </a:t>
                </a:r>
                <a14:m>
                  <m:oMath xmlns:m="http://schemas.openxmlformats.org/officeDocument/2006/math">
                    <m:r>
                      <a:rPr lang="pt-BR" b="0" i="1" dirty="0" smtClean="0">
                        <a:latin typeface="Cambria Math" panose="02040503050406030204" pitchFamily="18" charset="0"/>
                      </a:rPr>
                      <m:t>(</m:t>
                    </m:r>
                    <m:r>
                      <a:rPr lang="pt-BR" b="0" i="1" dirty="0" err="1" smtClean="0">
                        <a:latin typeface="Cambria Math" panose="02040503050406030204" pitchFamily="18" charset="0"/>
                      </a:rPr>
                      <m:t>𝑐</m:t>
                    </m:r>
                    <m:r>
                      <a:rPr lang="pt-BR" b="0" i="1" dirty="0" err="1" smtClean="0">
                        <a:latin typeface="Cambria Math" panose="02040503050406030204" pitchFamily="18" charset="0"/>
                      </a:rPr>
                      <m:t>,</m:t>
                    </m:r>
                    <m:r>
                      <a:rPr lang="pt-BR" b="0" i="1" dirty="0" err="1" smtClean="0">
                        <a:latin typeface="Cambria Math" panose="02040503050406030204" pitchFamily="18" charset="0"/>
                      </a:rPr>
                      <m:t>𝑐</m:t>
                    </m:r>
                    <m:r>
                      <a:rPr lang="pt-BR" b="0" i="1" dirty="0" smtClean="0">
                        <a:latin typeface="Cambria Math" panose="02040503050406030204" pitchFamily="18" charset="0"/>
                      </a:rPr>
                      <m:t>)</m:t>
                    </m:r>
                  </m:oMath>
                </a14:m>
                <a:r>
                  <a:rPr lang="pt-BR" b="0" dirty="0"/>
                  <a:t>; jogaria </a:t>
                </a:r>
                <a14:m>
                  <m:oMath xmlns:m="http://schemas.openxmlformats.org/officeDocument/2006/math">
                    <m:r>
                      <a:rPr lang="pt-BR" b="0" i="1" dirty="0" smtClean="0">
                        <a:latin typeface="Cambria Math" panose="02040503050406030204" pitchFamily="18" charset="0"/>
                      </a:rPr>
                      <m:t>𝑐</m:t>
                    </m:r>
                  </m:oMath>
                </a14:m>
                <a:r>
                  <a:rPr lang="pt-BR" b="0" dirty="0"/>
                  <a:t> se a historia do jogo fosse </a:t>
                </a:r>
                <a14:m>
                  <m:oMath xmlns:m="http://schemas.openxmlformats.org/officeDocument/2006/math">
                    <m:r>
                      <a:rPr lang="pt-BR" b="0" i="1" dirty="0" smtClean="0">
                        <a:latin typeface="Cambria Math" panose="02040503050406030204" pitchFamily="18" charset="0"/>
                      </a:rPr>
                      <m:t>(</m:t>
                    </m:r>
                    <m:r>
                      <a:rPr lang="pt-BR" b="0" i="1" dirty="0" err="1" smtClean="0">
                        <a:latin typeface="Cambria Math" panose="02040503050406030204" pitchFamily="18" charset="0"/>
                      </a:rPr>
                      <m:t>𝑐</m:t>
                    </m:r>
                    <m:r>
                      <a:rPr lang="pt-BR" b="0" i="1" dirty="0" err="1" smtClean="0">
                        <a:latin typeface="Cambria Math" panose="02040503050406030204" pitchFamily="18" charset="0"/>
                      </a:rPr>
                      <m:t>,</m:t>
                    </m:r>
                    <m:r>
                      <a:rPr lang="pt-BR" b="0" i="1" dirty="0" err="1" smtClean="0">
                        <a:latin typeface="Cambria Math" panose="02040503050406030204" pitchFamily="18" charset="0"/>
                      </a:rPr>
                      <m:t>𝑑</m:t>
                    </m:r>
                    <m:r>
                      <a:rPr lang="pt-BR" b="0" i="1" dirty="0" smtClean="0">
                        <a:latin typeface="Cambria Math" panose="02040503050406030204" pitchFamily="18" charset="0"/>
                      </a:rPr>
                      <m:t>)</m:t>
                    </m:r>
                  </m:oMath>
                </a14:m>
                <a:r>
                  <a:rPr lang="pt-BR" b="0" dirty="0"/>
                  <a:t>; jogaria </a:t>
                </a:r>
                <a14:m>
                  <m:oMath xmlns:m="http://schemas.openxmlformats.org/officeDocument/2006/math">
                    <m:r>
                      <a:rPr lang="pt-BR" b="0" i="1" dirty="0" smtClean="0">
                        <a:latin typeface="Cambria Math" panose="02040503050406030204" pitchFamily="18" charset="0"/>
                      </a:rPr>
                      <m:t>𝑑</m:t>
                    </m:r>
                  </m:oMath>
                </a14:m>
                <a:r>
                  <a:rPr lang="pt-BR" b="0" dirty="0"/>
                  <a:t> se a historia do jogo fosse </a:t>
                </a:r>
                <a14:m>
                  <m:oMath xmlns:m="http://schemas.openxmlformats.org/officeDocument/2006/math">
                    <m:r>
                      <a:rPr lang="pt-BR" b="0" i="1" dirty="0" smtClean="0">
                        <a:latin typeface="Cambria Math" panose="02040503050406030204" pitchFamily="18" charset="0"/>
                      </a:rPr>
                      <m:t>(</m:t>
                    </m:r>
                    <m:r>
                      <a:rPr lang="pt-BR" b="0" i="1" dirty="0" err="1" smtClean="0">
                        <a:latin typeface="Cambria Math" panose="02040503050406030204" pitchFamily="18" charset="0"/>
                      </a:rPr>
                      <m:t>𝑑</m:t>
                    </m:r>
                    <m:r>
                      <a:rPr lang="pt-BR" b="0" i="1" dirty="0" err="1" smtClean="0">
                        <a:latin typeface="Cambria Math" panose="02040503050406030204" pitchFamily="18" charset="0"/>
                      </a:rPr>
                      <m:t>,</m:t>
                    </m:r>
                    <m:r>
                      <a:rPr lang="pt-BR" b="0" i="1" dirty="0" err="1" smtClean="0">
                        <a:latin typeface="Cambria Math" panose="02040503050406030204" pitchFamily="18" charset="0"/>
                      </a:rPr>
                      <m:t>𝑐</m:t>
                    </m:r>
                    <m:r>
                      <a:rPr lang="pt-BR" b="0" i="1" dirty="0" smtClean="0">
                        <a:latin typeface="Cambria Math" panose="02040503050406030204" pitchFamily="18" charset="0"/>
                      </a:rPr>
                      <m:t>)</m:t>
                    </m:r>
                  </m:oMath>
                </a14:m>
                <a:r>
                  <a:rPr lang="pt-BR" b="0" dirty="0"/>
                  <a:t>; jogaria </a:t>
                </a:r>
                <a14:m>
                  <m:oMath xmlns:m="http://schemas.openxmlformats.org/officeDocument/2006/math">
                    <m:r>
                      <a:rPr lang="pt-BR" b="0" i="1" dirty="0" smtClean="0">
                        <a:latin typeface="Cambria Math" panose="02040503050406030204" pitchFamily="18" charset="0"/>
                      </a:rPr>
                      <m:t>𝑑</m:t>
                    </m:r>
                  </m:oMath>
                </a14:m>
                <a:r>
                  <a:rPr lang="pt-BR" b="0" dirty="0"/>
                  <a:t> se a historia do jogo fosse </a:t>
                </a:r>
                <a14:m>
                  <m:oMath xmlns:m="http://schemas.openxmlformats.org/officeDocument/2006/math">
                    <m:r>
                      <a:rPr lang="pt-BR" b="0" i="1" dirty="0" smtClean="0">
                        <a:latin typeface="Cambria Math" panose="02040503050406030204" pitchFamily="18" charset="0"/>
                      </a:rPr>
                      <m:t>(</m:t>
                    </m:r>
                    <m:r>
                      <a:rPr lang="pt-BR" b="0" i="1" dirty="0" err="1" smtClean="0">
                        <a:latin typeface="Cambria Math" panose="02040503050406030204" pitchFamily="18" charset="0"/>
                      </a:rPr>
                      <m:t>𝑑</m:t>
                    </m:r>
                    <m:r>
                      <a:rPr lang="pt-BR" b="0" i="1" dirty="0" err="1" smtClean="0">
                        <a:latin typeface="Cambria Math" panose="02040503050406030204" pitchFamily="18" charset="0"/>
                      </a:rPr>
                      <m:t>,</m:t>
                    </m:r>
                    <m:r>
                      <a:rPr lang="pt-BR" b="0" i="1" dirty="0" err="1" smtClean="0">
                        <a:latin typeface="Cambria Math" panose="02040503050406030204" pitchFamily="18" charset="0"/>
                      </a:rPr>
                      <m:t>𝑑</m:t>
                    </m:r>
                    <m:r>
                      <a:rPr lang="pt-BR" b="0" i="1" dirty="0" smtClean="0">
                        <a:latin typeface="Cambria Math" panose="02040503050406030204" pitchFamily="18" charset="0"/>
                      </a:rPr>
                      <m:t>)</m:t>
                    </m:r>
                  </m:oMath>
                </a14:m>
                <a:endParaRPr lang="pt-BR"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dirty="0"/>
              </a:p>
              <a:p>
                <a:r>
                  <a:rPr lang="pt-BR" b="1" dirty="0"/>
                  <a:t>P3:</a:t>
                </a:r>
                <a:r>
                  <a:rPr lang="pt-BR" b="0" dirty="0"/>
                  <a:t> Lembre-se que </a:t>
                </a:r>
                <a:r>
                  <a:rPr lang="pt-BR" b="0" noProof="0" dirty="0"/>
                  <a:t>um </a:t>
                </a:r>
                <a:r>
                  <a:rPr lang="pt-BR" b="0" noProof="0" dirty="0" err="1"/>
                  <a:t>subjogo</a:t>
                </a:r>
                <a:r>
                  <a:rPr lang="pt-BR" b="0" noProof="0" dirty="0"/>
                  <a:t> é uma parte de um jogo - a parte que resta para ser jogada a partir de qualquer ponto em que a história completa do jogo até agora </a:t>
                </a:r>
                <a:r>
                  <a:rPr lang="pt-BR" b="0" i="1" noProof="0" dirty="0"/>
                  <a:t>seja de conhecimento comum entre os jogadores</a:t>
                </a:r>
                <a:r>
                  <a:rPr lang="pt-BR" b="0" noProof="0" dirty="0"/>
                  <a:t>.</a:t>
                </a:r>
                <a:endParaRPr lang="pt-BR" b="0" dirty="0"/>
              </a:p>
            </p:txBody>
          </p:sp>
        </mc:Choice>
        <mc:Fallback xmlns="">
          <p:sp>
            <p:nvSpPr>
              <p:cNvPr id="3" name="Notes Placeholder 2"/>
              <p:cNvSpPr>
                <a:spLocks noGrp="1"/>
              </p:cNvSpPr>
              <p:nvPr>
                <p:ph type="body" idx="1"/>
              </p:nvPr>
            </p:nvSpPr>
            <p:spPr/>
            <p:txBody>
              <a:bodyPr/>
              <a:lstStyle/>
              <a:p>
                <a:r>
                  <a:rPr lang="pt-BR" b="1" dirty="0"/>
                  <a:t>P1.</a:t>
                </a:r>
                <a:r>
                  <a:rPr lang="pt-BR" b="0" dirty="0"/>
                  <a:t> lembre-se que “</a:t>
                </a:r>
                <a:r>
                  <a:rPr lang="pt-BR" b="0" noProof="0" dirty="0"/>
                  <a:t>a </a:t>
                </a:r>
                <a:r>
                  <a:rPr lang="pt-BR" b="0" i="1" noProof="0" dirty="0"/>
                  <a:t>história do jogo até o estágio </a:t>
                </a:r>
                <a:r>
                  <a:rPr lang="pt-BR" b="0" i="0" noProof="0">
                    <a:latin typeface="Cambria Math" panose="02040503050406030204" pitchFamily="18" charset="0"/>
                  </a:rPr>
                  <a:t>𝑡</a:t>
                </a:r>
                <a:r>
                  <a:rPr lang="pt-BR" b="0" i="1" noProof="0" dirty="0"/>
                  <a:t> </a:t>
                </a:r>
                <a:r>
                  <a:rPr lang="pt-BR" b="0" noProof="0" dirty="0"/>
                  <a:t>é o registro das escolhas dos jogadores até </a:t>
                </a:r>
                <a:r>
                  <a:rPr lang="pt-BR" b="0" i="0" noProof="0">
                    <a:latin typeface="Cambria Math" panose="02040503050406030204" pitchFamily="18" charset="0"/>
                  </a:rPr>
                  <a:t>𝑡"</a:t>
                </a:r>
                <a:endParaRPr lang="pt-BR" b="0" dirty="0"/>
              </a:p>
            </p:txBody>
          </p:sp>
        </mc:Fallback>
      </mc:AlternateContent>
      <p:sp>
        <p:nvSpPr>
          <p:cNvPr id="4" name="Slide Number Placeholder 3"/>
          <p:cNvSpPr>
            <a:spLocks noGrp="1"/>
          </p:cNvSpPr>
          <p:nvPr>
            <p:ph type="sldNum" sz="quarter" idx="5"/>
          </p:nvPr>
        </p:nvSpPr>
        <p:spPr/>
        <p:txBody>
          <a:bodyPr/>
          <a:lstStyle/>
          <a:p>
            <a:fld id="{B2DE22FB-4F32-4F44-9195-D0BEF89D065E}" type="slidenum">
              <a:rPr lang="pt-BR" smtClean="0"/>
              <a:t>53</a:t>
            </a:fld>
            <a:endParaRPr lang="pt-BR"/>
          </a:p>
        </p:txBody>
      </p:sp>
    </p:spTree>
    <p:extLst>
      <p:ext uri="{BB962C8B-B14F-4D97-AF65-F5344CB8AC3E}">
        <p14:creationId xmlns:p14="http://schemas.microsoft.com/office/powerpoint/2010/main" val="167853416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t>       C     D</a:t>
            </a:r>
          </a:p>
          <a:p>
            <a:r>
              <a:rPr lang="pt-BR" dirty="0"/>
              <a:t>C </a:t>
            </a:r>
            <a:r>
              <a:rPr lang="en-US" dirty="0"/>
              <a:t>| 5,5 | 0,6 |</a:t>
            </a:r>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C </a:t>
            </a:r>
            <a:r>
              <a:rPr lang="en-US" dirty="0"/>
              <a:t>| 6,0 | 1,1 |</a:t>
            </a:r>
            <a:endParaRPr lang="pt-BR" dirty="0"/>
          </a:p>
        </p:txBody>
      </p:sp>
      <p:sp>
        <p:nvSpPr>
          <p:cNvPr id="4" name="Slide Number Placeholder 3"/>
          <p:cNvSpPr>
            <a:spLocks noGrp="1"/>
          </p:cNvSpPr>
          <p:nvPr>
            <p:ph type="sldNum" sz="quarter" idx="5"/>
          </p:nvPr>
        </p:nvSpPr>
        <p:spPr/>
        <p:txBody>
          <a:bodyPr/>
          <a:lstStyle/>
          <a:p>
            <a:fld id="{B2DE22FB-4F32-4F44-9195-D0BEF89D065E}" type="slidenum">
              <a:rPr lang="pt-BR" smtClean="0"/>
              <a:t>54</a:t>
            </a:fld>
            <a:endParaRPr lang="pt-BR"/>
          </a:p>
        </p:txBody>
      </p:sp>
    </p:spTree>
    <p:extLst>
      <p:ext uri="{BB962C8B-B14F-4D97-AF65-F5344CB8AC3E}">
        <p14:creationId xmlns:p14="http://schemas.microsoft.com/office/powerpoint/2010/main" val="2420479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b="1" dirty="0" err="1"/>
              <a:t>Conc</a:t>
            </a:r>
            <a:r>
              <a:rPr lang="pt-BR" b="1" dirty="0"/>
              <a:t>: </a:t>
            </a:r>
            <a:r>
              <a:rPr lang="pt-BR" dirty="0"/>
              <a:t>Vamos chamar essa estrutura de </a:t>
            </a:r>
            <a:r>
              <a:rPr lang="pt-BR" dirty="0" err="1"/>
              <a:t>payoff</a:t>
            </a:r>
            <a:r>
              <a:rPr lang="pt-BR" dirty="0"/>
              <a:t> de “</a:t>
            </a:r>
            <a:r>
              <a:rPr lang="pt-BR" dirty="0" err="1"/>
              <a:t>stage</a:t>
            </a:r>
            <a:r>
              <a:rPr lang="pt-BR" dirty="0"/>
              <a:t> game”, o jogo que serve como base</a:t>
            </a:r>
            <a:endParaRPr lang="en-US" dirty="0"/>
          </a:p>
        </p:txBody>
      </p:sp>
      <p:sp>
        <p:nvSpPr>
          <p:cNvPr id="4" name="Slide Number Placeholder 3"/>
          <p:cNvSpPr>
            <a:spLocks noGrp="1"/>
          </p:cNvSpPr>
          <p:nvPr>
            <p:ph type="sldNum" sz="quarter" idx="5"/>
          </p:nvPr>
        </p:nvSpPr>
        <p:spPr/>
        <p:txBody>
          <a:bodyPr/>
          <a:lstStyle/>
          <a:p>
            <a:fld id="{B2DE22FB-4F32-4F44-9195-D0BEF89D065E}" type="slidenum">
              <a:rPr lang="pt-BR" smtClean="0"/>
              <a:t>5</a:t>
            </a:fld>
            <a:endParaRPr lang="pt-BR"/>
          </a:p>
        </p:txBody>
      </p:sp>
    </p:spTree>
    <p:extLst>
      <p:ext uri="{BB962C8B-B14F-4D97-AF65-F5344CB8AC3E}">
        <p14:creationId xmlns:p14="http://schemas.microsoft.com/office/powerpoint/2010/main" val="236393847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P3.</a:t>
            </a:r>
            <a:r>
              <a:rPr lang="en-US" dirty="0"/>
              <a:t> </a:t>
            </a:r>
            <a:r>
              <a:rPr lang="en-US" dirty="0" err="1"/>
              <a:t>isso</a:t>
            </a:r>
            <a:r>
              <a:rPr lang="en-US" dirty="0"/>
              <a:t> </a:t>
            </a:r>
            <a:r>
              <a:rPr lang="en-US" dirty="0" err="1"/>
              <a:t>ficar</a:t>
            </a:r>
            <a:r>
              <a:rPr lang="pt-BR" dirty="0"/>
              <a:t>á mais claro em aulas posteriores</a:t>
            </a:r>
          </a:p>
        </p:txBody>
      </p:sp>
      <p:sp>
        <p:nvSpPr>
          <p:cNvPr id="4" name="Slide Number Placeholder 3"/>
          <p:cNvSpPr>
            <a:spLocks noGrp="1"/>
          </p:cNvSpPr>
          <p:nvPr>
            <p:ph type="sldNum" sz="quarter" idx="5"/>
          </p:nvPr>
        </p:nvSpPr>
        <p:spPr/>
        <p:txBody>
          <a:bodyPr/>
          <a:lstStyle/>
          <a:p>
            <a:fld id="{B2DE22FB-4F32-4F44-9195-D0BEF89D065E}" type="slidenum">
              <a:rPr lang="pt-BR" smtClean="0"/>
              <a:t>55</a:t>
            </a:fld>
            <a:endParaRPr lang="pt-BR"/>
          </a:p>
        </p:txBody>
      </p:sp>
    </p:spTree>
    <p:extLst>
      <p:ext uri="{BB962C8B-B14F-4D97-AF65-F5344CB8AC3E}">
        <p14:creationId xmlns:p14="http://schemas.microsoft.com/office/powerpoint/2010/main" val="15951308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pt-BR" b="1" i="0" dirty="0" err="1"/>
                  <a:t>Intro</a:t>
                </a:r>
                <a:r>
                  <a:rPr lang="pt-BR" b="1" i="0" dirty="0"/>
                  <a:t>:</a:t>
                </a:r>
                <a:r>
                  <a:rPr lang="pt-BR" i="1" baseline="0" dirty="0"/>
                  <a:t> </a:t>
                </a:r>
                <a:r>
                  <a:rPr lang="pt-BR" dirty="0"/>
                  <a:t>O equilíbrio de Nash perfeito em </a:t>
                </a:r>
                <a:r>
                  <a:rPr lang="pt-BR" dirty="0" err="1"/>
                  <a:t>subjogo</a:t>
                </a:r>
                <a:r>
                  <a:rPr lang="pt-BR" dirty="0"/>
                  <a:t> no dilema dos prisioneiros de dois estágios prescrevia que no primeiro estágio o jogador </a:t>
                </a:r>
                <a14:m>
                  <m:oMath xmlns:m="http://schemas.openxmlformats.org/officeDocument/2006/math">
                    <m:r>
                      <a:rPr lang="pt-BR" b="0" i="1" smtClean="0">
                        <a:latin typeface="Cambria Math" panose="02040503050406030204" pitchFamily="18" charset="0"/>
                      </a:rPr>
                      <m:t>𝑖</m:t>
                    </m:r>
                  </m:oMath>
                </a14:m>
                <a:r>
                  <a:rPr lang="pt-BR" dirty="0"/>
                  <a:t> desviaria e desviaria em qualquer contingência ou qualquer outro </a:t>
                </a:r>
                <a:r>
                  <a:rPr lang="pt-BR" dirty="0" err="1"/>
                  <a:t>subjogo</a:t>
                </a:r>
                <a:r>
                  <a:rPr lang="pt-BR" dirty="0"/>
                  <a:t> a que ele fosse levado: </a:t>
                </a:r>
                <a14:m>
                  <m:oMath xmlns:m="http://schemas.openxmlformats.org/officeDocument/2006/math">
                    <m:r>
                      <a:rPr lang="pt-BR" i="1" dirty="0" smtClean="0">
                        <a:latin typeface="Cambria Math" panose="02040503050406030204" pitchFamily="18" charset="0"/>
                      </a:rPr>
                      <m:t>(</m:t>
                    </m:r>
                    <m:r>
                      <a:rPr lang="pt-BR" i="1" dirty="0" smtClean="0">
                        <a:latin typeface="Cambria Math" panose="02040503050406030204" pitchFamily="18" charset="0"/>
                      </a:rPr>
                      <m:t>𝐷</m:t>
                    </m:r>
                    <m:r>
                      <a:rPr lang="pt-BR" i="1" dirty="0" smtClean="0">
                        <a:latin typeface="Cambria Math" panose="02040503050406030204" pitchFamily="18" charset="0"/>
                      </a:rPr>
                      <m:t>, </m:t>
                    </m:r>
                    <m:r>
                      <a:rPr lang="pt-BR" i="1" dirty="0" smtClean="0">
                        <a:latin typeface="Cambria Math" panose="02040503050406030204" pitchFamily="18" charset="0"/>
                      </a:rPr>
                      <m:t>𝐷</m:t>
                    </m:r>
                    <m:r>
                      <a:rPr lang="pt-BR" i="1" dirty="0" smtClean="0">
                        <a:latin typeface="Cambria Math" panose="02040503050406030204" pitchFamily="18" charset="0"/>
                      </a:rPr>
                      <m:t>, </m:t>
                    </m:r>
                    <m:r>
                      <a:rPr lang="pt-BR" i="1" dirty="0" smtClean="0">
                        <a:latin typeface="Cambria Math" panose="02040503050406030204" pitchFamily="18" charset="0"/>
                      </a:rPr>
                      <m:t>𝐷</m:t>
                    </m:r>
                    <m:r>
                      <a:rPr lang="pt-BR" i="1" dirty="0" smtClean="0">
                        <a:latin typeface="Cambria Math" panose="02040503050406030204" pitchFamily="18" charset="0"/>
                      </a:rPr>
                      <m:t>, </m:t>
                    </m:r>
                    <m:r>
                      <a:rPr lang="pt-BR" i="1" dirty="0" smtClean="0">
                        <a:latin typeface="Cambria Math" panose="02040503050406030204" pitchFamily="18" charset="0"/>
                      </a:rPr>
                      <m:t>𝐷</m:t>
                    </m:r>
                    <m:r>
                      <a:rPr lang="pt-BR" i="1" dirty="0" smtClean="0">
                        <a:latin typeface="Cambria Math" panose="02040503050406030204" pitchFamily="18" charset="0"/>
                      </a:rPr>
                      <m:t>, </m:t>
                    </m:r>
                    <m:r>
                      <a:rPr lang="pt-BR" i="1" dirty="0" smtClean="0">
                        <a:latin typeface="Cambria Math" panose="02040503050406030204" pitchFamily="18" charset="0"/>
                      </a:rPr>
                      <m:t>𝐷</m:t>
                    </m:r>
                    <m:r>
                      <a:rPr lang="pt-BR" i="1" dirty="0" smtClean="0">
                        <a:latin typeface="Cambria Math" panose="02040503050406030204" pitchFamily="18" charset="0"/>
                      </a:rPr>
                      <m:t>)</m:t>
                    </m:r>
                  </m:oMath>
                </a14:m>
                <a:endParaRPr lang="en-US" dirty="0"/>
              </a:p>
            </p:txBody>
          </p:sp>
        </mc:Choice>
        <mc:Fallback xmlns="">
          <p:sp>
            <p:nvSpPr>
              <p:cNvPr id="3" name="Notes Placeholder 2"/>
              <p:cNvSpPr>
                <a:spLocks noGrp="1"/>
              </p:cNvSpPr>
              <p:nvPr>
                <p:ph type="body" idx="1"/>
              </p:nvPr>
            </p:nvSpPr>
            <p:spPr/>
            <p:txBody>
              <a:bodyPr/>
              <a:lstStyle/>
              <a:p>
                <a:r>
                  <a:rPr lang="pt-BR" b="1" i="0" dirty="0" err="1"/>
                  <a:t>Intro</a:t>
                </a:r>
                <a:r>
                  <a:rPr lang="pt-BR" b="1" i="0" dirty="0"/>
                  <a:t>:</a:t>
                </a:r>
                <a:r>
                  <a:rPr lang="pt-BR" i="1" baseline="0" dirty="0"/>
                  <a:t> </a:t>
                </a:r>
                <a:r>
                  <a:rPr lang="pt-BR" dirty="0"/>
                  <a:t>O equilíbrio de Nash perfeito em </a:t>
                </a:r>
                <a:r>
                  <a:rPr lang="pt-BR" dirty="0" err="1"/>
                  <a:t>subjogo</a:t>
                </a:r>
                <a:r>
                  <a:rPr lang="pt-BR" dirty="0"/>
                  <a:t> no dilema dos prisioneiros de dois estágios prescrevia que no primeiro estágio o jogador </a:t>
                </a:r>
                <a:r>
                  <a:rPr lang="pt-BR" b="0" i="0">
                    <a:latin typeface="Cambria Math" panose="02040503050406030204" pitchFamily="18" charset="0"/>
                  </a:rPr>
                  <a:t>𝑖</a:t>
                </a:r>
                <a:r>
                  <a:rPr lang="pt-BR" dirty="0"/>
                  <a:t> desviaria e desviaria em qualquer contingência ou qualquer outro </a:t>
                </a:r>
                <a:r>
                  <a:rPr lang="pt-BR" dirty="0" err="1"/>
                  <a:t>subjogo</a:t>
                </a:r>
                <a:r>
                  <a:rPr lang="pt-BR" dirty="0"/>
                  <a:t> a que ele fosse levado: </a:t>
                </a:r>
                <a:r>
                  <a:rPr lang="pt-BR" i="0" dirty="0">
                    <a:latin typeface="Cambria Math" panose="02040503050406030204" pitchFamily="18" charset="0"/>
                  </a:rPr>
                  <a:t>(𝐷, 𝐷, 𝐷, 𝐷, 𝐷)</a:t>
                </a:r>
                <a:endParaRPr lang="en-US" dirty="0"/>
              </a:p>
            </p:txBody>
          </p:sp>
        </mc:Fallback>
      </mc:AlternateContent>
      <p:sp>
        <p:nvSpPr>
          <p:cNvPr id="4" name="Slide Number Placeholder 3"/>
          <p:cNvSpPr>
            <a:spLocks noGrp="1"/>
          </p:cNvSpPr>
          <p:nvPr>
            <p:ph type="sldNum" sz="quarter" idx="5"/>
          </p:nvPr>
        </p:nvSpPr>
        <p:spPr/>
        <p:txBody>
          <a:bodyPr/>
          <a:lstStyle/>
          <a:p>
            <a:fld id="{B2DE22FB-4F32-4F44-9195-D0BEF89D065E}" type="slidenum">
              <a:rPr lang="pt-BR" smtClean="0"/>
              <a:t>56</a:t>
            </a:fld>
            <a:endParaRPr lang="pt-BR"/>
          </a:p>
        </p:txBody>
      </p:sp>
    </p:spTree>
    <p:extLst>
      <p:ext uri="{BB962C8B-B14F-4D97-AF65-F5344CB8AC3E}">
        <p14:creationId xmlns:p14="http://schemas.microsoft.com/office/powerpoint/2010/main" val="206008006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b="1" dirty="0"/>
              <a:t>P2.</a:t>
            </a:r>
            <a:r>
              <a:rPr lang="pt-BR" dirty="0"/>
              <a:t> a estratégia deve ser equilíbrio de Nash nessas duas classes de subjogos para que defina equilíbrio de Nash perfeito em subjogos.</a:t>
            </a:r>
          </a:p>
        </p:txBody>
      </p:sp>
      <p:sp>
        <p:nvSpPr>
          <p:cNvPr id="4" name="Slide Number Placeholder 3"/>
          <p:cNvSpPr>
            <a:spLocks noGrp="1"/>
          </p:cNvSpPr>
          <p:nvPr>
            <p:ph type="sldNum" sz="quarter" idx="5"/>
          </p:nvPr>
        </p:nvSpPr>
        <p:spPr/>
        <p:txBody>
          <a:bodyPr/>
          <a:lstStyle/>
          <a:p>
            <a:fld id="{B2DE22FB-4F32-4F44-9195-D0BEF89D065E}" type="slidenum">
              <a:rPr lang="pt-BR" smtClean="0"/>
              <a:t>57</a:t>
            </a:fld>
            <a:endParaRPr lang="pt-BR"/>
          </a:p>
        </p:txBody>
      </p:sp>
    </p:spTree>
    <p:extLst>
      <p:ext uri="{BB962C8B-B14F-4D97-AF65-F5344CB8AC3E}">
        <p14:creationId xmlns:p14="http://schemas.microsoft.com/office/powerpoint/2010/main" val="250766261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just" defTabSz="914400" rtl="0" eaLnBrk="1" fontAlgn="auto" latinLnBrk="0" hangingPunct="1">
                  <a:lnSpc>
                    <a:spcPct val="150000"/>
                  </a:lnSpc>
                  <a:spcBef>
                    <a:spcPts val="0"/>
                  </a:spcBef>
                  <a:spcAft>
                    <a:spcPts val="0"/>
                  </a:spcAft>
                  <a:buClrTx/>
                  <a:buSzTx/>
                  <a:buFont typeface="+mj-lt"/>
                  <a:buNone/>
                  <a:tabLst/>
                  <a:defRPr/>
                </a:pPr>
                <a:r>
                  <a:rPr lang="pt-BR" noProof="0" dirty="0"/>
                  <a:t>Recapitulando, classe 1 =</a:t>
                </a:r>
                <a:r>
                  <a:rPr lang="pt-BR" baseline="0" noProof="0" dirty="0"/>
                  <a:t> </a:t>
                </a:r>
                <a:r>
                  <a:rPr lang="pt-BR" noProof="0" dirty="0"/>
                  <a:t>Aqueles em que todos os outcomes dos estágios anteriores foram </a:t>
                </a:r>
                <a14:m>
                  <m:oMath xmlns:m="http://schemas.openxmlformats.org/officeDocument/2006/math">
                    <m:d>
                      <m:dPr>
                        <m:ctrlPr>
                          <a:rPr lang="pt-BR" i="1" noProof="0" smtClean="0">
                            <a:latin typeface="Cambria Math" panose="02040503050406030204" pitchFamily="18" charset="0"/>
                          </a:rPr>
                        </m:ctrlPr>
                      </m:dPr>
                      <m:e>
                        <m:sSub>
                          <m:sSubPr>
                            <m:ctrlPr>
                              <a:rPr lang="pt-BR" i="1" noProof="0" smtClean="0">
                                <a:latin typeface="Cambria Math" panose="02040503050406030204" pitchFamily="18" charset="0"/>
                              </a:rPr>
                            </m:ctrlPr>
                          </m:sSubPr>
                          <m:e>
                            <m:r>
                              <a:rPr lang="pt-BR" i="1" noProof="0" smtClean="0">
                                <a:latin typeface="Cambria Math" panose="02040503050406030204" pitchFamily="18" charset="0"/>
                              </a:rPr>
                              <m:t>𝑅</m:t>
                            </m:r>
                          </m:e>
                          <m:sub>
                            <m:r>
                              <a:rPr lang="pt-BR" i="1" noProof="0" smtClean="0">
                                <a:latin typeface="Cambria Math" panose="02040503050406030204" pitchFamily="18" charset="0"/>
                              </a:rPr>
                              <m:t>1</m:t>
                            </m:r>
                          </m:sub>
                        </m:sSub>
                        <m:r>
                          <a:rPr lang="pt-BR" i="1" noProof="0" smtClean="0">
                            <a:latin typeface="Cambria Math" panose="02040503050406030204" pitchFamily="18" charset="0"/>
                          </a:rPr>
                          <m:t>, </m:t>
                        </m:r>
                        <m:sSub>
                          <m:sSubPr>
                            <m:ctrlPr>
                              <a:rPr lang="pt-BR" i="1" noProof="0" smtClean="0">
                                <a:latin typeface="Cambria Math" panose="02040503050406030204" pitchFamily="18" charset="0"/>
                              </a:rPr>
                            </m:ctrlPr>
                          </m:sSubPr>
                          <m:e>
                            <m:r>
                              <a:rPr lang="pt-BR" i="1" noProof="0" smtClean="0">
                                <a:latin typeface="Cambria Math" panose="02040503050406030204" pitchFamily="18" charset="0"/>
                              </a:rPr>
                              <m:t>𝑅</m:t>
                            </m:r>
                          </m:e>
                          <m:sub>
                            <m:r>
                              <a:rPr lang="pt-BR" i="1" noProof="0" smtClean="0">
                                <a:latin typeface="Cambria Math" panose="02040503050406030204" pitchFamily="18" charset="0"/>
                              </a:rPr>
                              <m:t>2</m:t>
                            </m:r>
                          </m:sub>
                        </m:sSub>
                      </m:e>
                    </m:d>
                  </m:oMath>
                </a14:m>
                <a:r>
                  <a:rPr lang="pt-BR" noProof="0" dirty="0"/>
                  <a:t>. </a:t>
                </a:r>
                <a:r>
                  <a:rPr lang="pt-BR" baseline="0" noProof="0" dirty="0"/>
                  <a:t>Classe 2 = </a:t>
                </a:r>
                <a:r>
                  <a:rPr lang="pt-BR" noProof="0" dirty="0"/>
                  <a:t>Aqueles em que o outcome de pelo menos um estágio anterior difere de </a:t>
                </a:r>
                <a14:m>
                  <m:oMath xmlns:m="http://schemas.openxmlformats.org/officeDocument/2006/math">
                    <m:d>
                      <m:dPr>
                        <m:ctrlPr>
                          <a:rPr lang="pt-BR" i="1" noProof="0" smtClean="0">
                            <a:latin typeface="Cambria Math" panose="02040503050406030204" pitchFamily="18" charset="0"/>
                          </a:rPr>
                        </m:ctrlPr>
                      </m:dPr>
                      <m:e>
                        <m:sSub>
                          <m:sSubPr>
                            <m:ctrlPr>
                              <a:rPr lang="pt-BR" i="1" noProof="0" smtClean="0">
                                <a:latin typeface="Cambria Math" panose="02040503050406030204" pitchFamily="18" charset="0"/>
                              </a:rPr>
                            </m:ctrlPr>
                          </m:sSubPr>
                          <m:e>
                            <m:r>
                              <a:rPr lang="pt-BR" i="1" noProof="0" smtClean="0">
                                <a:latin typeface="Cambria Math" panose="02040503050406030204" pitchFamily="18" charset="0"/>
                              </a:rPr>
                              <m:t>𝑅</m:t>
                            </m:r>
                          </m:e>
                          <m:sub>
                            <m:r>
                              <a:rPr lang="pt-BR" i="1" noProof="0" smtClean="0">
                                <a:latin typeface="Cambria Math" panose="02040503050406030204" pitchFamily="18" charset="0"/>
                              </a:rPr>
                              <m:t>1</m:t>
                            </m:r>
                          </m:sub>
                        </m:sSub>
                        <m:r>
                          <a:rPr lang="pt-BR" i="1" noProof="0" smtClean="0">
                            <a:latin typeface="Cambria Math" panose="02040503050406030204" pitchFamily="18" charset="0"/>
                          </a:rPr>
                          <m:t>, </m:t>
                        </m:r>
                        <m:sSub>
                          <m:sSubPr>
                            <m:ctrlPr>
                              <a:rPr lang="pt-BR" i="1" noProof="0" smtClean="0">
                                <a:latin typeface="Cambria Math" panose="02040503050406030204" pitchFamily="18" charset="0"/>
                              </a:rPr>
                            </m:ctrlPr>
                          </m:sSubPr>
                          <m:e>
                            <m:r>
                              <a:rPr lang="pt-BR" i="1" noProof="0" smtClean="0">
                                <a:latin typeface="Cambria Math" panose="02040503050406030204" pitchFamily="18" charset="0"/>
                              </a:rPr>
                              <m:t>𝑅</m:t>
                            </m:r>
                          </m:e>
                          <m:sub>
                            <m:r>
                              <a:rPr lang="pt-BR" i="1" noProof="0" smtClean="0">
                                <a:latin typeface="Cambria Math" panose="02040503050406030204" pitchFamily="18" charset="0"/>
                              </a:rPr>
                              <m:t>2</m:t>
                            </m:r>
                          </m:sub>
                        </m:sSub>
                      </m:e>
                    </m:d>
                  </m:oMath>
                </a14:m>
                <a:r>
                  <a:rPr lang="pt-BR" noProof="0" dirty="0"/>
                  <a:t>.</a:t>
                </a:r>
              </a:p>
            </p:txBody>
          </p:sp>
        </mc:Choice>
        <mc:Fallback xmlns="">
          <p:sp>
            <p:nvSpPr>
              <p:cNvPr id="3" name="Notes Placeholder 2"/>
              <p:cNvSpPr>
                <a:spLocks noGrp="1"/>
              </p:cNvSpPr>
              <p:nvPr>
                <p:ph type="body" idx="1"/>
              </p:nvPr>
            </p:nvSpPr>
            <p:spPr/>
            <p:txBody>
              <a:bodyPr/>
              <a:lstStyle/>
              <a:p>
                <a:pPr marL="0" marR="0" lvl="0" indent="0" algn="just" defTabSz="914400" rtl="0" eaLnBrk="1" fontAlgn="auto" latinLnBrk="0" hangingPunct="1">
                  <a:lnSpc>
                    <a:spcPct val="150000"/>
                  </a:lnSpc>
                  <a:spcBef>
                    <a:spcPts val="0"/>
                  </a:spcBef>
                  <a:spcAft>
                    <a:spcPts val="0"/>
                  </a:spcAft>
                  <a:buClrTx/>
                  <a:buSzTx/>
                  <a:buFont typeface="+mj-lt"/>
                  <a:buNone/>
                  <a:tabLst/>
                  <a:defRPr/>
                </a:pPr>
                <a:r>
                  <a:rPr lang="pt-BR" noProof="0" dirty="0"/>
                  <a:t>Recapitulando, classe 1 =</a:t>
                </a:r>
                <a:r>
                  <a:rPr lang="pt-BR" baseline="0" noProof="0" dirty="0"/>
                  <a:t> </a:t>
                </a:r>
                <a:r>
                  <a:rPr lang="pt-BR" noProof="0" dirty="0"/>
                  <a:t>Aqueles em que todos os outcomes dos estágios anteriores foram </a:t>
                </a:r>
                <a:r>
                  <a:rPr lang="pt-BR" i="0" noProof="0">
                    <a:latin typeface="Cambria Math" panose="02040503050406030204" pitchFamily="18" charset="0"/>
                  </a:rPr>
                  <a:t>(𝑅_1, 𝑅_2 )</a:t>
                </a:r>
                <a:r>
                  <a:rPr lang="pt-BR" noProof="0" dirty="0"/>
                  <a:t>. </a:t>
                </a:r>
                <a:r>
                  <a:rPr lang="pt-BR" baseline="0" noProof="0" dirty="0"/>
                  <a:t>Classe 2 = </a:t>
                </a:r>
                <a:r>
                  <a:rPr lang="pt-BR" noProof="0" dirty="0"/>
                  <a:t>Aqueles em que o outcome de pelo menos um estágio anterior difere de </a:t>
                </a:r>
                <a:r>
                  <a:rPr lang="pt-BR" i="0" noProof="0">
                    <a:latin typeface="Cambria Math" panose="02040503050406030204" pitchFamily="18" charset="0"/>
                  </a:rPr>
                  <a:t>(𝑅_1, 𝑅_2 )</a:t>
                </a:r>
                <a:r>
                  <a:rPr lang="pt-BR" noProof="0" dirty="0"/>
                  <a:t>.</a:t>
                </a:r>
              </a:p>
            </p:txBody>
          </p:sp>
        </mc:Fallback>
      </mc:AlternateContent>
      <p:sp>
        <p:nvSpPr>
          <p:cNvPr id="4" name="Slide Number Placeholder 3"/>
          <p:cNvSpPr>
            <a:spLocks noGrp="1"/>
          </p:cNvSpPr>
          <p:nvPr>
            <p:ph type="sldNum" sz="quarter" idx="5"/>
          </p:nvPr>
        </p:nvSpPr>
        <p:spPr/>
        <p:txBody>
          <a:bodyPr/>
          <a:lstStyle/>
          <a:p>
            <a:fld id="{B2DE22FB-4F32-4F44-9195-D0BEF89D065E}" type="slidenum">
              <a:rPr lang="pt-BR" smtClean="0"/>
              <a:t>58</a:t>
            </a:fld>
            <a:endParaRPr lang="pt-BR"/>
          </a:p>
        </p:txBody>
      </p:sp>
    </p:spTree>
    <p:extLst>
      <p:ext uri="{BB962C8B-B14F-4D97-AF65-F5344CB8AC3E}">
        <p14:creationId xmlns:p14="http://schemas.microsoft.com/office/powerpoint/2010/main" val="1501632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b="1" noProof="0" dirty="0" err="1"/>
              <a:t>Intro</a:t>
            </a:r>
            <a:r>
              <a:rPr lang="pt-BR" b="1" noProof="0" dirty="0"/>
              <a:t>: </a:t>
            </a:r>
            <a:r>
              <a:rPr lang="pt-BR" b="0" noProof="0" dirty="0"/>
              <a:t>Vamos generalizar o resultado de que em jogos infinitamente repetidos, com um fator de desconto alto o suficiente, é possível se atingir outcomes mais altos do que aqueles do E.N do </a:t>
            </a:r>
            <a:r>
              <a:rPr lang="pt-BR" b="0" noProof="0" dirty="0" err="1"/>
              <a:t>stage</a:t>
            </a:r>
            <a:r>
              <a:rPr lang="pt-BR" b="0" noProof="0" dirty="0"/>
              <a:t> game</a:t>
            </a:r>
            <a:endParaRPr lang="pt-BR" b="1" noProof="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b="1" noProof="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1" noProof="0" dirty="0"/>
              <a:t>P2.1</a:t>
            </a:r>
            <a:r>
              <a:rPr lang="pt-BR" noProof="0" dirty="0"/>
              <a:t> Uma média ponderada em que os peso são não negativos e sua soma é 1 é uma combinação convexa</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noProof="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noProof="0" dirty="0"/>
              <a:t>P2.2 </a:t>
            </a:r>
            <a:r>
              <a:rPr lang="pt-BR" noProof="0" dirty="0" err="1"/>
              <a:t>Payoff</a:t>
            </a:r>
            <a:r>
              <a:rPr lang="pt-BR" noProof="0" dirty="0"/>
              <a:t> médio é um </a:t>
            </a:r>
            <a:r>
              <a:rPr lang="pt-BR" noProof="0" dirty="0" err="1"/>
              <a:t>payoff</a:t>
            </a:r>
            <a:r>
              <a:rPr lang="pt-BR" noProof="0" dirty="0"/>
              <a:t> constante que gera a mesma utilidade que um fluxo de </a:t>
            </a:r>
            <a:r>
              <a:rPr lang="pt-BR" noProof="0" dirty="0" err="1"/>
              <a:t>payoffs</a:t>
            </a:r>
            <a:r>
              <a:rPr lang="pt-BR" noProof="0" dirty="0"/>
              <a:t> a serem trazidos a valor presente</a:t>
            </a:r>
            <a:endParaRPr lang="pt-BR" dirty="0"/>
          </a:p>
          <a:p>
            <a:endParaRPr lang="pt-BR" dirty="0"/>
          </a:p>
        </p:txBody>
      </p:sp>
      <p:sp>
        <p:nvSpPr>
          <p:cNvPr id="4" name="Slide Number Placeholder 3"/>
          <p:cNvSpPr>
            <a:spLocks noGrp="1"/>
          </p:cNvSpPr>
          <p:nvPr>
            <p:ph type="sldNum" sz="quarter" idx="5"/>
          </p:nvPr>
        </p:nvSpPr>
        <p:spPr/>
        <p:txBody>
          <a:bodyPr/>
          <a:lstStyle/>
          <a:p>
            <a:fld id="{B2DE22FB-4F32-4F44-9195-D0BEF89D065E}" type="slidenum">
              <a:rPr lang="pt-BR" smtClean="0"/>
              <a:t>59</a:t>
            </a:fld>
            <a:endParaRPr lang="pt-BR"/>
          </a:p>
        </p:txBody>
      </p:sp>
    </p:spTree>
    <p:extLst>
      <p:ext uri="{BB962C8B-B14F-4D97-AF65-F5344CB8AC3E}">
        <p14:creationId xmlns:p14="http://schemas.microsoft.com/office/powerpoint/2010/main" val="65762935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b="1" noProof="0" dirty="0"/>
              <a:t>P1.</a:t>
            </a:r>
            <a:r>
              <a:rPr lang="pt-BR" noProof="0" dirty="0"/>
              <a:t> Ou uma média ponderada em que os peso são não negativos e sua soma é 1. Equivale a todos os pontos no interior do losango preto</a:t>
            </a:r>
            <a:endParaRPr lang="pt-BR" dirty="0"/>
          </a:p>
          <a:p>
            <a:endParaRPr lang="pt-BR" dirty="0"/>
          </a:p>
          <a:p>
            <a:r>
              <a:rPr lang="pt-BR" dirty="0"/>
              <a:t>Através de aleatorização é possível atingir qualquer ponto desse conjunto de payoffs viáveis (área escura)</a:t>
            </a:r>
          </a:p>
        </p:txBody>
      </p:sp>
      <p:sp>
        <p:nvSpPr>
          <p:cNvPr id="4" name="Slide Number Placeholder 3"/>
          <p:cNvSpPr>
            <a:spLocks noGrp="1"/>
          </p:cNvSpPr>
          <p:nvPr>
            <p:ph type="sldNum" sz="quarter" idx="5"/>
          </p:nvPr>
        </p:nvSpPr>
        <p:spPr/>
        <p:txBody>
          <a:bodyPr/>
          <a:lstStyle/>
          <a:p>
            <a:fld id="{B2DE22FB-4F32-4F44-9195-D0BEF89D065E}" type="slidenum">
              <a:rPr lang="pt-BR" smtClean="0"/>
              <a:t>60</a:t>
            </a:fld>
            <a:endParaRPr lang="pt-BR"/>
          </a:p>
        </p:txBody>
      </p:sp>
    </p:spTree>
    <p:extLst>
      <p:ext uri="{BB962C8B-B14F-4D97-AF65-F5344CB8AC3E}">
        <p14:creationId xmlns:p14="http://schemas.microsoft.com/office/powerpoint/2010/main" val="6121334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b="0" dirty="0"/>
                  <a:t>Lembrando que </a:t>
                </a:r>
                <a14:m>
                  <m:oMath xmlns:m="http://schemas.openxmlformats.org/officeDocument/2006/math">
                    <m:r>
                      <a:rPr lang="pt-BR" b="0" i="1" smtClean="0">
                        <a:latin typeface="Cambria Math" panose="02040503050406030204" pitchFamily="18" charset="0"/>
                      </a:rPr>
                      <m:t>𝑉</m:t>
                    </m:r>
                  </m:oMath>
                </a14:m>
                <a:r>
                  <a:rPr lang="pt-BR" dirty="0"/>
                  <a:t>=</a:t>
                </a:r>
                <a14:m>
                  <m:oMath xmlns:m="http://schemas.openxmlformats.org/officeDocument/2006/math">
                    <m:nary>
                      <m:naryPr>
                        <m:chr m:val="∑"/>
                        <m:ctrlPr>
                          <a:rPr lang="pt-BR" sz="1200" b="0" i="1" noProof="0" smtClean="0">
                            <a:latin typeface="Cambria Math" panose="02040503050406030204" pitchFamily="18" charset="0"/>
                          </a:rPr>
                        </m:ctrlPr>
                      </m:naryPr>
                      <m:sub>
                        <m:r>
                          <m:rPr>
                            <m:brk m:alnAt="23"/>
                          </m:rPr>
                          <a:rPr lang="pt-BR" sz="1200" b="0" i="1" noProof="0" smtClean="0">
                            <a:latin typeface="Cambria Math" panose="02040503050406030204" pitchFamily="18" charset="0"/>
                          </a:rPr>
                          <m:t>𝑡</m:t>
                        </m:r>
                        <m:r>
                          <a:rPr lang="pt-BR" sz="1200" b="0" i="1" noProof="0" smtClean="0">
                            <a:latin typeface="Cambria Math" panose="02040503050406030204" pitchFamily="18" charset="0"/>
                          </a:rPr>
                          <m:t>=1</m:t>
                        </m:r>
                      </m:sub>
                      <m:sup>
                        <m:r>
                          <a:rPr lang="pt-BR" sz="1200" b="0" i="1" noProof="0" smtClean="0">
                            <a:latin typeface="Cambria Math" panose="02040503050406030204" pitchFamily="18" charset="0"/>
                            <a:ea typeface="Cambria Math" panose="02040503050406030204" pitchFamily="18" charset="0"/>
                          </a:rPr>
                          <m:t>∞</m:t>
                        </m:r>
                      </m:sup>
                      <m:e>
                        <m:sSup>
                          <m:sSupPr>
                            <m:ctrlPr>
                              <a:rPr lang="pt-BR" sz="1200" b="0" i="1" noProof="0" smtClean="0">
                                <a:latin typeface="Cambria Math" panose="02040503050406030204" pitchFamily="18" charset="0"/>
                              </a:rPr>
                            </m:ctrlPr>
                          </m:sSupPr>
                          <m:e>
                            <m:r>
                              <a:rPr lang="pt-BR" sz="1200" b="0" i="1" noProof="0" smtClean="0">
                                <a:latin typeface="Cambria Math" panose="02040503050406030204" pitchFamily="18" charset="0"/>
                              </a:rPr>
                              <m:t>𝛿</m:t>
                            </m:r>
                          </m:e>
                          <m:sup>
                            <m:r>
                              <a:rPr lang="pt-BR" sz="1200" b="0" i="1" noProof="0" smtClean="0">
                                <a:latin typeface="Cambria Math" panose="02040503050406030204" pitchFamily="18" charset="0"/>
                              </a:rPr>
                              <m:t>𝑡</m:t>
                            </m:r>
                            <m:r>
                              <a:rPr lang="pt-BR" sz="1200" b="0" i="1" noProof="0" smtClean="0">
                                <a:latin typeface="Cambria Math" panose="02040503050406030204" pitchFamily="18" charset="0"/>
                              </a:rPr>
                              <m:t>−1</m:t>
                            </m:r>
                          </m:sup>
                        </m:sSup>
                      </m:e>
                    </m:nary>
                    <m:sSub>
                      <m:sSubPr>
                        <m:ctrlPr>
                          <a:rPr lang="pt-BR" sz="1200" b="0" i="1" noProof="0" smtClean="0">
                            <a:latin typeface="Cambria Math" panose="02040503050406030204" pitchFamily="18" charset="0"/>
                          </a:rPr>
                        </m:ctrlPr>
                      </m:sSubPr>
                      <m:e>
                        <m:r>
                          <a:rPr lang="pt-BR" sz="1200" b="0" i="1" noProof="0" smtClean="0">
                            <a:latin typeface="Cambria Math" panose="02040503050406030204" pitchFamily="18" charset="0"/>
                          </a:rPr>
                          <m:t>𝜋</m:t>
                        </m:r>
                      </m:e>
                      <m:sub>
                        <m:r>
                          <a:rPr lang="pt-BR" sz="1200" b="0" i="1" noProof="0" smtClean="0">
                            <a:latin typeface="Cambria Math" panose="02040503050406030204" pitchFamily="18" charset="0"/>
                          </a:rPr>
                          <m:t>𝑡</m:t>
                        </m:r>
                      </m:sub>
                    </m:sSub>
                  </m:oMath>
                </a14:m>
                <a:r>
                  <a:rPr lang="pt-BR" dirty="0"/>
                  <a:t>, portanto </a:t>
                </a:r>
                <a14:m>
                  <m:oMath xmlns:m="http://schemas.openxmlformats.org/officeDocument/2006/math">
                    <m:r>
                      <a:rPr lang="en-US" b="0" i="1" smtClean="0">
                        <a:latin typeface="Cambria Math" panose="02040503050406030204" pitchFamily="18" charset="0"/>
                      </a:rPr>
                      <m:t>𝜋</m:t>
                    </m:r>
                    <m:r>
                      <a:rPr lang="pt-BR"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1−</m:t>
                        </m:r>
                        <m:r>
                          <a:rPr lang="en-US" b="0" i="1" smtClean="0">
                            <a:latin typeface="Cambria Math" panose="02040503050406030204" pitchFamily="18" charset="0"/>
                          </a:rPr>
                          <m:t>𝛿</m:t>
                        </m:r>
                      </m:e>
                    </m:d>
                    <m:nary>
                      <m:naryPr>
                        <m:chr m:val="∑"/>
                        <m:ctrlPr>
                          <a:rPr lang="pt-BR" sz="1200" b="0" i="1" noProof="0" smtClean="0">
                            <a:latin typeface="Cambria Math" panose="02040503050406030204" pitchFamily="18" charset="0"/>
                          </a:rPr>
                        </m:ctrlPr>
                      </m:naryPr>
                      <m:sub>
                        <m:r>
                          <m:rPr>
                            <m:brk m:alnAt="23"/>
                          </m:rPr>
                          <a:rPr lang="pt-BR" sz="1200" b="0" i="1" noProof="0" smtClean="0">
                            <a:latin typeface="Cambria Math" panose="02040503050406030204" pitchFamily="18" charset="0"/>
                          </a:rPr>
                          <m:t>𝑡</m:t>
                        </m:r>
                        <m:r>
                          <a:rPr lang="pt-BR" sz="1200" b="0" i="1" noProof="0" smtClean="0">
                            <a:latin typeface="Cambria Math" panose="02040503050406030204" pitchFamily="18" charset="0"/>
                          </a:rPr>
                          <m:t>=1</m:t>
                        </m:r>
                      </m:sub>
                      <m:sup>
                        <m:r>
                          <a:rPr lang="pt-BR" sz="1200" b="0" i="1" noProof="0" smtClean="0">
                            <a:latin typeface="Cambria Math" panose="02040503050406030204" pitchFamily="18" charset="0"/>
                            <a:ea typeface="Cambria Math" panose="02040503050406030204" pitchFamily="18" charset="0"/>
                          </a:rPr>
                          <m:t>∞</m:t>
                        </m:r>
                      </m:sup>
                      <m:e>
                        <m:sSup>
                          <m:sSupPr>
                            <m:ctrlPr>
                              <a:rPr lang="pt-BR" sz="1200" b="0" i="1" noProof="0" smtClean="0">
                                <a:latin typeface="Cambria Math" panose="02040503050406030204" pitchFamily="18" charset="0"/>
                              </a:rPr>
                            </m:ctrlPr>
                          </m:sSupPr>
                          <m:e>
                            <m:r>
                              <a:rPr lang="pt-BR" sz="1200" b="0" i="1" noProof="0" smtClean="0">
                                <a:latin typeface="Cambria Math" panose="02040503050406030204" pitchFamily="18" charset="0"/>
                              </a:rPr>
                              <m:t>𝛿</m:t>
                            </m:r>
                          </m:e>
                          <m:sup>
                            <m:r>
                              <a:rPr lang="pt-BR" sz="1200" b="0" i="1" noProof="0" smtClean="0">
                                <a:latin typeface="Cambria Math" panose="02040503050406030204" pitchFamily="18" charset="0"/>
                              </a:rPr>
                              <m:t>𝑡</m:t>
                            </m:r>
                            <m:r>
                              <a:rPr lang="pt-BR" sz="1200" b="0" i="1" noProof="0" smtClean="0">
                                <a:latin typeface="Cambria Math" panose="02040503050406030204" pitchFamily="18" charset="0"/>
                              </a:rPr>
                              <m:t>−1</m:t>
                            </m:r>
                          </m:sup>
                        </m:sSup>
                      </m:e>
                    </m:nary>
                    <m:sSub>
                      <m:sSubPr>
                        <m:ctrlPr>
                          <a:rPr lang="pt-BR" sz="1200" b="0" i="1" noProof="0" smtClean="0">
                            <a:latin typeface="Cambria Math" panose="02040503050406030204" pitchFamily="18" charset="0"/>
                          </a:rPr>
                        </m:ctrlPr>
                      </m:sSubPr>
                      <m:e>
                        <m:r>
                          <a:rPr lang="pt-BR" sz="1200" b="0" i="1" noProof="0" smtClean="0">
                            <a:latin typeface="Cambria Math" panose="02040503050406030204" pitchFamily="18" charset="0"/>
                          </a:rPr>
                          <m:t>𝜋</m:t>
                        </m:r>
                      </m:e>
                      <m:sub>
                        <m:r>
                          <a:rPr lang="pt-BR" sz="1200" b="0" i="1" noProof="0" smtClean="0">
                            <a:latin typeface="Cambria Math" panose="02040503050406030204" pitchFamily="18" charset="0"/>
                          </a:rPr>
                          <m:t>𝑡</m:t>
                        </m:r>
                      </m:sub>
                    </m:sSub>
                  </m:oMath>
                </a14:m>
                <a:endParaRPr lang="pt-BR" dirty="0"/>
              </a:p>
              <a:p>
                <a:endParaRPr lang="pt-BR" dirty="0"/>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b="0" dirty="0"/>
                  <a:t>Lembrando que </a:t>
                </a:r>
                <a:r>
                  <a:rPr lang="pt-BR" b="0" i="0">
                    <a:latin typeface="Cambria Math" panose="02040503050406030204" pitchFamily="18" charset="0"/>
                  </a:rPr>
                  <a:t>𝑉</a:t>
                </a:r>
                <a:r>
                  <a:rPr lang="pt-BR" dirty="0"/>
                  <a:t>=</a:t>
                </a:r>
                <a:r>
                  <a:rPr lang="pt-BR" sz="1200" b="0" i="0" noProof="0">
                    <a:latin typeface="Cambria Math" panose="02040503050406030204" pitchFamily="18" charset="0"/>
                  </a:rPr>
                  <a:t>∑_(𝑡=1)</a:t>
                </a:r>
                <a:r>
                  <a:rPr lang="pt-BR" sz="1200" b="0" i="0" noProof="0">
                    <a:latin typeface="Cambria Math" panose="02040503050406030204" pitchFamily="18" charset="0"/>
                    <a:ea typeface="Cambria Math" panose="02040503050406030204" pitchFamily="18" charset="0"/>
                  </a:rPr>
                  <a:t>^∞▒</a:t>
                </a:r>
                <a:r>
                  <a:rPr lang="pt-BR" sz="1200" b="0" i="0" noProof="0">
                    <a:latin typeface="Cambria Math" panose="02040503050406030204" pitchFamily="18" charset="0"/>
                  </a:rPr>
                  <a:t>𝛿^(𝑡−1)  𝜋_𝑡</a:t>
                </a:r>
                <a:r>
                  <a:rPr lang="pt-BR" dirty="0"/>
                  <a:t>, portanto </a:t>
                </a:r>
                <a:r>
                  <a:rPr lang="en-US" b="0" i="0">
                    <a:latin typeface="Cambria Math" panose="02040503050406030204" pitchFamily="18" charset="0"/>
                  </a:rPr>
                  <a:t>𝜋</a:t>
                </a:r>
                <a:r>
                  <a:rPr lang="pt-BR" b="0" i="0">
                    <a:latin typeface="Cambria Math" panose="02040503050406030204" pitchFamily="18" charset="0"/>
                  </a:rPr>
                  <a:t>=</a:t>
                </a:r>
                <a:r>
                  <a:rPr lang="en-US" b="0" i="0">
                    <a:latin typeface="Cambria Math" panose="02040503050406030204" pitchFamily="18" charset="0"/>
                  </a:rPr>
                  <a:t>(1−𝛿)</a:t>
                </a:r>
                <a:r>
                  <a:rPr lang="pt-BR" sz="1200" b="0" i="0" noProof="0">
                    <a:latin typeface="Cambria Math" panose="02040503050406030204" pitchFamily="18" charset="0"/>
                  </a:rPr>
                  <a:t> ∑_(𝑡=1)</a:t>
                </a:r>
                <a:r>
                  <a:rPr lang="pt-BR" sz="1200" b="0" i="0" noProof="0">
                    <a:latin typeface="Cambria Math" panose="02040503050406030204" pitchFamily="18" charset="0"/>
                    <a:ea typeface="Cambria Math" panose="02040503050406030204" pitchFamily="18" charset="0"/>
                  </a:rPr>
                  <a:t>^∞▒</a:t>
                </a:r>
                <a:r>
                  <a:rPr lang="pt-BR" sz="1200" b="0" i="0" noProof="0">
                    <a:latin typeface="Cambria Math" panose="02040503050406030204" pitchFamily="18" charset="0"/>
                  </a:rPr>
                  <a:t>𝛿^(𝑡−1)  𝜋_𝑡</a:t>
                </a:r>
                <a:endParaRPr lang="pt-BR" dirty="0"/>
              </a:p>
              <a:p>
                <a:endParaRPr lang="pt-BR" dirty="0"/>
              </a:p>
            </p:txBody>
          </p:sp>
        </mc:Fallback>
      </mc:AlternateContent>
      <p:sp>
        <p:nvSpPr>
          <p:cNvPr id="4" name="Slide Number Placeholder 3"/>
          <p:cNvSpPr>
            <a:spLocks noGrp="1"/>
          </p:cNvSpPr>
          <p:nvPr>
            <p:ph type="sldNum" sz="quarter" idx="5"/>
          </p:nvPr>
        </p:nvSpPr>
        <p:spPr/>
        <p:txBody>
          <a:bodyPr/>
          <a:lstStyle/>
          <a:p>
            <a:fld id="{B2DE22FB-4F32-4F44-9195-D0BEF89D065E}" type="slidenum">
              <a:rPr lang="pt-BR" smtClean="0"/>
              <a:t>61</a:t>
            </a:fld>
            <a:endParaRPr lang="pt-BR"/>
          </a:p>
        </p:txBody>
      </p:sp>
    </p:spTree>
    <p:extLst>
      <p:ext uri="{BB962C8B-B14F-4D97-AF65-F5344CB8AC3E}">
        <p14:creationId xmlns:p14="http://schemas.microsoft.com/office/powerpoint/2010/main" val="118852340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err="1">
                <a:effectLst/>
                <a:latin typeface="Segoe UI" panose="020B0502040204020203" pitchFamily="34" charset="0"/>
              </a:rPr>
              <a:t>Exemplo</a:t>
            </a:r>
            <a:r>
              <a:rPr lang="en-US" sz="1800" dirty="0">
                <a:effectLst/>
                <a:latin typeface="Segoe UI" panose="020B0502040204020203" pitchFamily="34" charset="0"/>
              </a:rPr>
              <a:t>: "In the Prisoners' Dilemma in Figure 2.3.6, for example, both players might receive a payoff of 4 in every period. Such an infinite sequence of payoffs has an average payoff of 4 but a present value of 4/(1 - </a:t>
            </a:r>
            <a:r>
              <a:rPr lang="en-US" sz="1800" dirty="0">
                <a:effectLst/>
                <a:latin typeface="Cambria Math" panose="02040503050406030204" pitchFamily="18" charset="0"/>
              </a:rPr>
              <a:t>𝛿)." (Gibbons p.97)</a:t>
            </a:r>
            <a:endParaRPr lang="en-US" sz="1800" dirty="0">
              <a:effectLst/>
              <a:latin typeface="Arial" panose="020B0604020202020204" pitchFamily="34" charset="0"/>
            </a:endParaRPr>
          </a:p>
          <a:p>
            <a:endParaRPr lang="pt-BR" dirty="0"/>
          </a:p>
        </p:txBody>
      </p:sp>
      <p:sp>
        <p:nvSpPr>
          <p:cNvPr id="4" name="Slide Number Placeholder 3"/>
          <p:cNvSpPr>
            <a:spLocks noGrp="1"/>
          </p:cNvSpPr>
          <p:nvPr>
            <p:ph type="sldNum" sz="quarter" idx="5"/>
          </p:nvPr>
        </p:nvSpPr>
        <p:spPr/>
        <p:txBody>
          <a:bodyPr/>
          <a:lstStyle/>
          <a:p>
            <a:fld id="{B2DE22FB-4F32-4F44-9195-D0BEF89D065E}" type="slidenum">
              <a:rPr lang="pt-BR" smtClean="0"/>
              <a:t>62</a:t>
            </a:fld>
            <a:endParaRPr lang="pt-BR"/>
          </a:p>
        </p:txBody>
      </p:sp>
    </p:spTree>
    <p:extLst>
      <p:ext uri="{BB962C8B-B14F-4D97-AF65-F5344CB8AC3E}">
        <p14:creationId xmlns:p14="http://schemas.microsoft.com/office/powerpoint/2010/main" val="401000676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dirty="0">
                <a:effectLst/>
                <a:latin typeface="Segoe UI" panose="020B0502040204020203" pitchFamily="34" charset="0"/>
              </a:rPr>
              <a:t>Conc: </a:t>
            </a:r>
            <a:r>
              <a:rPr lang="pt-BR" sz="2800" dirty="0"/>
              <a:t>Esse teorema mostra que qualquer payoff acima do payoff do eq. de Nash do jogo estático pode ser alcançado como equilíbrio perfeito de subjogo do jogo repetido</a:t>
            </a:r>
            <a:endParaRPr lang="en-US" sz="1800" dirty="0">
              <a:effectLst/>
              <a:latin typeface="Arial" panose="020B0604020202020204" pitchFamily="34" charset="0"/>
            </a:endParaRPr>
          </a:p>
        </p:txBody>
      </p:sp>
      <p:sp>
        <p:nvSpPr>
          <p:cNvPr id="4" name="Slide Number Placeholder 3"/>
          <p:cNvSpPr>
            <a:spLocks noGrp="1"/>
          </p:cNvSpPr>
          <p:nvPr>
            <p:ph type="sldNum" sz="quarter" idx="5"/>
          </p:nvPr>
        </p:nvSpPr>
        <p:spPr/>
        <p:txBody>
          <a:bodyPr/>
          <a:lstStyle/>
          <a:p>
            <a:fld id="{B2DE22FB-4F32-4F44-9195-D0BEF89D065E}" type="slidenum">
              <a:rPr lang="pt-BR" smtClean="0"/>
              <a:t>63</a:t>
            </a:fld>
            <a:endParaRPr lang="pt-BR"/>
          </a:p>
        </p:txBody>
      </p:sp>
    </p:spTree>
    <p:extLst>
      <p:ext uri="{BB962C8B-B14F-4D97-AF65-F5344CB8AC3E}">
        <p14:creationId xmlns:p14="http://schemas.microsoft.com/office/powerpoint/2010/main" val="140745802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t>p2.  L2     R2</a:t>
            </a:r>
          </a:p>
          <a:p>
            <a:r>
              <a:rPr lang="pt-BR" dirty="0"/>
              <a:t>L1 | 1,1 </a:t>
            </a:r>
            <a:r>
              <a:rPr lang="en-US" dirty="0"/>
              <a:t>| </a:t>
            </a:r>
            <a:r>
              <a:rPr lang="pt-BR" dirty="0"/>
              <a:t>5,0 |</a:t>
            </a:r>
          </a:p>
          <a:p>
            <a:r>
              <a:rPr lang="pt-BR" dirty="0"/>
              <a:t>R1 | 5,0 </a:t>
            </a:r>
            <a:r>
              <a:rPr lang="en-US" dirty="0"/>
              <a:t>| </a:t>
            </a:r>
            <a:r>
              <a:rPr lang="pt-BR" dirty="0"/>
              <a:t>4,4 |</a:t>
            </a:r>
          </a:p>
          <a:p>
            <a:endParaRPr lang="pt-BR" dirty="0"/>
          </a:p>
        </p:txBody>
      </p:sp>
      <p:sp>
        <p:nvSpPr>
          <p:cNvPr id="4" name="Slide Number Placeholder 3"/>
          <p:cNvSpPr>
            <a:spLocks noGrp="1"/>
          </p:cNvSpPr>
          <p:nvPr>
            <p:ph type="sldNum" sz="quarter" idx="5"/>
          </p:nvPr>
        </p:nvSpPr>
        <p:spPr/>
        <p:txBody>
          <a:bodyPr/>
          <a:lstStyle/>
          <a:p>
            <a:fld id="{B2DE22FB-4F32-4F44-9195-D0BEF89D065E}" type="slidenum">
              <a:rPr lang="pt-BR" smtClean="0"/>
              <a:t>64</a:t>
            </a:fld>
            <a:endParaRPr lang="pt-BR"/>
          </a:p>
        </p:txBody>
      </p:sp>
    </p:spTree>
    <p:extLst>
      <p:ext uri="{BB962C8B-B14F-4D97-AF65-F5344CB8AC3E}">
        <p14:creationId xmlns:p14="http://schemas.microsoft.com/office/powerpoint/2010/main" val="19073989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b="1" dirty="0"/>
              <a:t>P2</a:t>
            </a:r>
            <a:r>
              <a:rPr lang="pt-BR" dirty="0"/>
              <a:t>. i.e., </a:t>
            </a:r>
            <a:r>
              <a:rPr lang="pt-BR" dirty="0">
                <a:solidFill>
                  <a:schemeClr val="bg1"/>
                </a:solidFill>
              </a:rPr>
              <a:t>jogos de dois estágios com informação completa mas imperfeita</a:t>
            </a:r>
            <a:endParaRPr lang="pt-BR" dirty="0"/>
          </a:p>
        </p:txBody>
      </p:sp>
      <p:sp>
        <p:nvSpPr>
          <p:cNvPr id="4" name="Slide Number Placeholder 3"/>
          <p:cNvSpPr>
            <a:spLocks noGrp="1"/>
          </p:cNvSpPr>
          <p:nvPr>
            <p:ph type="sldNum" sz="quarter" idx="5"/>
          </p:nvPr>
        </p:nvSpPr>
        <p:spPr/>
        <p:txBody>
          <a:bodyPr/>
          <a:lstStyle/>
          <a:p>
            <a:fld id="{B2DE22FB-4F32-4F44-9195-D0BEF89D065E}" type="slidenum">
              <a:rPr lang="pt-BR" smtClean="0"/>
              <a:t>6</a:t>
            </a:fld>
            <a:endParaRPr lang="pt-BR"/>
          </a:p>
        </p:txBody>
      </p:sp>
    </p:spTree>
    <p:extLst>
      <p:ext uri="{BB962C8B-B14F-4D97-AF65-F5344CB8AC3E}">
        <p14:creationId xmlns:p14="http://schemas.microsoft.com/office/powerpoint/2010/main" val="131791468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02122"/>
                </a:solidFill>
                <a:effectLst/>
                <a:latin typeface="Arial" panose="020B0604020202020204" pitchFamily="34" charset="0"/>
              </a:rPr>
              <a:t>Friedman, J. (1971). "A non-cooperative equilibrium for </a:t>
            </a:r>
            <a:r>
              <a:rPr lang="en-US" b="0" i="0" dirty="0" err="1">
                <a:solidFill>
                  <a:srgbClr val="202122"/>
                </a:solidFill>
                <a:effectLst/>
                <a:latin typeface="Arial" panose="020B0604020202020204" pitchFamily="34" charset="0"/>
              </a:rPr>
              <a:t>supergames</a:t>
            </a:r>
            <a:r>
              <a:rPr lang="en-US" b="0" i="0" dirty="0">
                <a:solidFill>
                  <a:srgbClr val="202122"/>
                </a:solidFill>
                <a:effectLst/>
                <a:latin typeface="Arial" panose="020B0604020202020204" pitchFamily="34" charset="0"/>
              </a:rPr>
              <a:t>". </a:t>
            </a:r>
            <a:r>
              <a:rPr lang="en-US" b="0" i="1" dirty="0">
                <a:solidFill>
                  <a:srgbClr val="202122"/>
                </a:solidFill>
                <a:effectLst/>
                <a:latin typeface="Arial" panose="020B0604020202020204" pitchFamily="34" charset="0"/>
              </a:rPr>
              <a:t>Review of Economic Studies</a:t>
            </a:r>
            <a:r>
              <a:rPr lang="en-US" b="0" i="0" dirty="0">
                <a:solidFill>
                  <a:srgbClr val="202122"/>
                </a:solidFill>
                <a:effectLst/>
                <a:latin typeface="Arial" panose="020B0604020202020204" pitchFamily="34" charset="0"/>
              </a:rPr>
              <a:t>. 38 (1): 1–12.</a:t>
            </a:r>
            <a:endParaRPr lang="pt-BR" b="0" dirty="0"/>
          </a:p>
        </p:txBody>
      </p:sp>
      <p:sp>
        <p:nvSpPr>
          <p:cNvPr id="4" name="Slide Number Placeholder 3"/>
          <p:cNvSpPr>
            <a:spLocks noGrp="1"/>
          </p:cNvSpPr>
          <p:nvPr>
            <p:ph type="sldNum" sz="quarter" idx="5"/>
          </p:nvPr>
        </p:nvSpPr>
        <p:spPr/>
        <p:txBody>
          <a:bodyPr/>
          <a:lstStyle/>
          <a:p>
            <a:fld id="{B2DE22FB-4F32-4F44-9195-D0BEF89D065E}" type="slidenum">
              <a:rPr lang="pt-BR" smtClean="0"/>
              <a:t>66</a:t>
            </a:fld>
            <a:endParaRPr lang="pt-BR"/>
          </a:p>
        </p:txBody>
      </p:sp>
    </p:spTree>
    <p:extLst>
      <p:ext uri="{BB962C8B-B14F-4D97-AF65-F5344CB8AC3E}">
        <p14:creationId xmlns:p14="http://schemas.microsoft.com/office/powerpoint/2010/main" val="186570587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b="1" dirty="0"/>
              <a:t>P3: </a:t>
            </a:r>
            <a:r>
              <a:rPr lang="pt-BR" dirty="0"/>
              <a:t>agora temos que ver se essa prescrição é estável</a:t>
            </a:r>
            <a:endParaRPr lang="en-US" dirty="0"/>
          </a:p>
        </p:txBody>
      </p:sp>
      <p:sp>
        <p:nvSpPr>
          <p:cNvPr id="4" name="Slide Number Placeholder 3"/>
          <p:cNvSpPr>
            <a:spLocks noGrp="1"/>
          </p:cNvSpPr>
          <p:nvPr>
            <p:ph type="sldNum" sz="quarter" idx="5"/>
          </p:nvPr>
        </p:nvSpPr>
        <p:spPr/>
        <p:txBody>
          <a:bodyPr/>
          <a:lstStyle/>
          <a:p>
            <a:fld id="{B2DE22FB-4F32-4F44-9195-D0BEF89D065E}" type="slidenum">
              <a:rPr lang="pt-BR" smtClean="0"/>
              <a:t>68</a:t>
            </a:fld>
            <a:endParaRPr lang="pt-BR"/>
          </a:p>
        </p:txBody>
      </p:sp>
    </p:spTree>
    <p:extLst>
      <p:ext uri="{BB962C8B-B14F-4D97-AF65-F5344CB8AC3E}">
        <p14:creationId xmlns:p14="http://schemas.microsoft.com/office/powerpoint/2010/main" val="172965339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Propor</a:t>
                </a:r>
                <a:r>
                  <a:rPr lang="pt-BR" dirty="0" err="1"/>
                  <a:t>ção</a:t>
                </a:r>
                <a:r>
                  <a:rPr lang="pt-BR" baseline="0" dirty="0"/>
                  <a:t> para as </a:t>
                </a:r>
                <a:r>
                  <a:rPr lang="pt-BR" b="1" baseline="0" dirty="0"/>
                  <a:t>quantidades</a:t>
                </a:r>
                <a:r>
                  <a:rPr lang="pt-BR" baseline="0" dirty="0"/>
                  <a:t> </a:t>
                </a:r>
                <a14:m>
                  <m:oMath xmlns:m="http://schemas.openxmlformats.org/officeDocument/2006/math">
                    <m:r>
                      <m:rPr>
                        <m:sty m:val="p"/>
                      </m:rPr>
                      <a:rPr lang="pt-BR" b="0" i="0" dirty="0" smtClean="0">
                        <a:latin typeface="Cambria Math" panose="02040503050406030204" pitchFamily="18" charset="0"/>
                      </a:rPr>
                      <m:t>m</m:t>
                    </m:r>
                    <m:r>
                      <a:rPr lang="pt-BR" b="0" i="0" dirty="0" smtClean="0">
                        <a:latin typeface="Cambria Math" panose="02040503050406030204" pitchFamily="18" charset="0"/>
                      </a:rPr>
                      <m:t>=</m:t>
                    </m:r>
                    <m:f>
                      <m:fPr>
                        <m:ctrlPr>
                          <a:rPr lang="en-US" b="0" i="1" dirty="0" smtClean="0">
                            <a:latin typeface="Cambria Math" panose="02040503050406030204" pitchFamily="18" charset="0"/>
                          </a:rPr>
                        </m:ctrlPr>
                      </m:fPr>
                      <m:num>
                        <m:r>
                          <a:rPr lang="pt-BR" b="0" i="1" dirty="0" smtClean="0">
                            <a:latin typeface="Cambria Math" panose="02040503050406030204" pitchFamily="18" charset="0"/>
                          </a:rPr>
                          <m:t>1</m:t>
                        </m:r>
                      </m:num>
                      <m:den>
                        <m:r>
                          <a:rPr lang="en-US" b="0" i="1" dirty="0" smtClean="0">
                            <a:latin typeface="Cambria Math" panose="02040503050406030204" pitchFamily="18" charset="0"/>
                          </a:rPr>
                          <m:t>4</m:t>
                        </m:r>
                      </m:den>
                    </m:f>
                    <m:r>
                      <a:rPr lang="en-US" b="0" i="1" dirty="0" smtClean="0">
                        <a:latin typeface="Cambria Math" panose="02040503050406030204" pitchFamily="18" charset="0"/>
                      </a:rPr>
                      <m:t>=0,25</m:t>
                    </m:r>
                    <m:r>
                      <a:rPr lang="pt-BR" b="0" i="1" dirty="0" smtClean="0">
                        <a:latin typeface="Cambria Math" panose="02040503050406030204" pitchFamily="18" charset="0"/>
                      </a:rPr>
                      <m:t>; </m:t>
                    </m:r>
                    <m:r>
                      <a:rPr lang="pt-BR" b="0" i="1" dirty="0" smtClean="0">
                        <a:latin typeface="Cambria Math" panose="02040503050406030204" pitchFamily="18" charset="0"/>
                      </a:rPr>
                      <m:t>𝑐</m:t>
                    </m:r>
                    <m:r>
                      <a:rPr lang="pt-BR" b="0" i="1" dirty="0" smtClean="0">
                        <a:latin typeface="Cambria Math" panose="02040503050406030204" pitchFamily="18" charset="0"/>
                      </a:rPr>
                      <m:t>=</m:t>
                    </m:r>
                    <m:f>
                      <m:fPr>
                        <m:ctrlPr>
                          <a:rPr lang="en-US" b="0" i="1" dirty="0" smtClean="0">
                            <a:latin typeface="Cambria Math" panose="02040503050406030204" pitchFamily="18" charset="0"/>
                          </a:rPr>
                        </m:ctrlPr>
                      </m:fPr>
                      <m:num>
                        <m:r>
                          <a:rPr lang="en-US" b="0" i="1" dirty="0" smtClean="0">
                            <a:latin typeface="Cambria Math" panose="02040503050406030204" pitchFamily="18" charset="0"/>
                          </a:rPr>
                          <m:t>1</m:t>
                        </m:r>
                      </m:num>
                      <m:den>
                        <m:r>
                          <a:rPr lang="en-US" b="0" i="1" dirty="0" smtClean="0">
                            <a:latin typeface="Cambria Math" panose="02040503050406030204" pitchFamily="18" charset="0"/>
                          </a:rPr>
                          <m:t>3</m:t>
                        </m:r>
                      </m:den>
                    </m:f>
                    <m:r>
                      <a:rPr lang="en-US" b="0" i="1" dirty="0" smtClean="0">
                        <a:latin typeface="Cambria Math" panose="02040503050406030204" pitchFamily="18" charset="0"/>
                      </a:rPr>
                      <m:t>=0,333…</m:t>
                    </m:r>
                    <m:r>
                      <a:rPr lang="pt-BR" b="0" i="1" dirty="0" smtClean="0">
                        <a:latin typeface="Cambria Math" panose="02040503050406030204" pitchFamily="18" charset="0"/>
                      </a:rPr>
                      <m:t>; </m:t>
                    </m:r>
                    <m:r>
                      <a:rPr lang="pt-BR" b="0" i="1" dirty="0" smtClean="0">
                        <a:latin typeface="Cambria Math" panose="02040503050406030204" pitchFamily="18" charset="0"/>
                      </a:rPr>
                      <m:t>𝑑</m:t>
                    </m:r>
                    <m:r>
                      <a:rPr lang="pt-BR" b="0" i="1" dirty="0" smtClean="0">
                        <a:latin typeface="Cambria Math" panose="02040503050406030204" pitchFamily="18" charset="0"/>
                      </a:rPr>
                      <m:t>=</m:t>
                    </m:r>
                    <m:f>
                      <m:fPr>
                        <m:ctrlPr>
                          <a:rPr lang="en-US" b="0" i="1" dirty="0" smtClean="0">
                            <a:latin typeface="Cambria Math" panose="02040503050406030204" pitchFamily="18" charset="0"/>
                          </a:rPr>
                        </m:ctrlPr>
                      </m:fPr>
                      <m:num>
                        <m:r>
                          <a:rPr lang="en-US" b="0" i="1" dirty="0" smtClean="0">
                            <a:latin typeface="Cambria Math" panose="02040503050406030204" pitchFamily="18" charset="0"/>
                          </a:rPr>
                          <m:t>3</m:t>
                        </m:r>
                      </m:num>
                      <m:den>
                        <m:r>
                          <a:rPr lang="en-US" b="0" i="1" dirty="0" smtClean="0">
                            <a:latin typeface="Cambria Math" panose="02040503050406030204" pitchFamily="18" charset="0"/>
                          </a:rPr>
                          <m:t>8</m:t>
                        </m:r>
                      </m:den>
                    </m:f>
                    <m:r>
                      <a:rPr lang="en-US" b="0" i="1" dirty="0" smtClean="0">
                        <a:latin typeface="Cambria Math" panose="02040503050406030204" pitchFamily="18" charset="0"/>
                      </a:rPr>
                      <m:t>=0,375</m:t>
                    </m:r>
                  </m:oMath>
                </a14:m>
                <a:r>
                  <a:rPr lang="en-US" dirty="0"/>
                  <a:t> </a:t>
                </a:r>
                <a14:m>
                  <m:oMath xmlns:m="http://schemas.openxmlformats.org/officeDocument/2006/math">
                    <m:r>
                      <a:rPr lang="pt-BR" b="0" i="1" dirty="0" smtClean="0">
                        <a:latin typeface="Cambria Math" panose="02040503050406030204" pitchFamily="18" charset="0"/>
                      </a:rPr>
                      <m:t>→</m:t>
                    </m:r>
                  </m:oMath>
                </a14:m>
                <a:r>
                  <a:rPr lang="en-US" dirty="0"/>
                  <a:t> </a:t>
                </a:r>
                <a:r>
                  <a:rPr lang="en-US" dirty="0" err="1"/>
                  <a:t>metade</a:t>
                </a:r>
                <a:r>
                  <a:rPr lang="en-US" dirty="0"/>
                  <a:t> da </a:t>
                </a:r>
                <a:r>
                  <a:rPr lang="en-US" dirty="0" err="1"/>
                  <a:t>quantidade</a:t>
                </a:r>
                <a:r>
                  <a:rPr lang="en-US" dirty="0"/>
                  <a:t> de </a:t>
                </a:r>
                <a:r>
                  <a:rPr lang="en-US" dirty="0" err="1"/>
                  <a:t>monopólio</a:t>
                </a:r>
                <a:r>
                  <a:rPr lang="en-US" dirty="0"/>
                  <a:t> é </a:t>
                </a:r>
                <a:r>
                  <a:rPr lang="en-US" dirty="0" err="1"/>
                  <a:t>menor</a:t>
                </a:r>
                <a:r>
                  <a:rPr lang="en-US" dirty="0"/>
                  <a:t> que a </a:t>
                </a:r>
                <a:r>
                  <a:rPr lang="en-US" dirty="0" err="1"/>
                  <a:t>quantidade</a:t>
                </a:r>
                <a:r>
                  <a:rPr lang="en-US" dirty="0"/>
                  <a:t> de Cournot,</a:t>
                </a:r>
                <a:r>
                  <a:rPr lang="en-US" baseline="0" dirty="0"/>
                  <a:t> que é </a:t>
                </a:r>
                <a:r>
                  <a:rPr lang="en-US" baseline="0" dirty="0" err="1"/>
                  <a:t>menor</a:t>
                </a:r>
                <a:r>
                  <a:rPr lang="en-US" baseline="0" dirty="0"/>
                  <a:t> que a </a:t>
                </a:r>
                <a:r>
                  <a:rPr lang="en-US" baseline="0" dirty="0" err="1"/>
                  <a:t>quantidade</a:t>
                </a:r>
                <a:r>
                  <a:rPr lang="en-US" baseline="0" dirty="0"/>
                  <a:t> de </a:t>
                </a:r>
                <a:r>
                  <a:rPr lang="en-US" baseline="0" dirty="0" err="1"/>
                  <a:t>desvio</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r>
                  <a:rPr lang="en-US" dirty="0" err="1"/>
                  <a:t>Propor</a:t>
                </a:r>
                <a:r>
                  <a:rPr lang="pt-BR" dirty="0" err="1"/>
                  <a:t>ção</a:t>
                </a:r>
                <a:r>
                  <a:rPr lang="pt-BR" baseline="0" dirty="0"/>
                  <a:t> para os </a:t>
                </a:r>
                <a:r>
                  <a:rPr lang="pt-BR" b="1" baseline="0" dirty="0"/>
                  <a:t>l</a:t>
                </a:r>
                <a:r>
                  <a:rPr lang="en-US" b="1" dirty="0" err="1"/>
                  <a:t>ucros</a:t>
                </a:r>
                <a:r>
                  <a:rPr lang="en-US" dirty="0"/>
                  <a:t> </a:t>
                </a:r>
                <a14:m>
                  <m:oMath xmlns:m="http://schemas.openxmlformats.org/officeDocument/2006/math">
                    <m:r>
                      <m:rPr>
                        <m:sty m:val="p"/>
                      </m:rPr>
                      <a:rPr lang="pt-BR" b="0" i="0" dirty="0" smtClean="0">
                        <a:latin typeface="Cambria Math" panose="02040503050406030204" pitchFamily="18" charset="0"/>
                      </a:rPr>
                      <m:t>m</m:t>
                    </m:r>
                    <m:r>
                      <a:rPr lang="pt-BR" b="0" i="0" dirty="0" smtClean="0">
                        <a:latin typeface="Cambria Math" panose="02040503050406030204" pitchFamily="18" charset="0"/>
                      </a:rPr>
                      <m:t>=</m:t>
                    </m:r>
                    <m:f>
                      <m:fPr>
                        <m:ctrlPr>
                          <a:rPr lang="en-US" i="1" dirty="0" smtClean="0">
                            <a:latin typeface="Cambria Math" panose="02040503050406030204" pitchFamily="18" charset="0"/>
                          </a:rPr>
                        </m:ctrlPr>
                      </m:fPr>
                      <m:num>
                        <m:r>
                          <a:rPr lang="pt-BR" i="1" dirty="0" smtClean="0">
                            <a:latin typeface="Cambria Math" panose="02040503050406030204" pitchFamily="18" charset="0"/>
                          </a:rPr>
                          <m:t>1</m:t>
                        </m:r>
                      </m:num>
                      <m:den>
                        <m:r>
                          <a:rPr lang="en-US" i="1" dirty="0" smtClean="0">
                            <a:latin typeface="Cambria Math" panose="02040503050406030204" pitchFamily="18" charset="0"/>
                          </a:rPr>
                          <m:t>8</m:t>
                        </m:r>
                      </m:den>
                    </m:f>
                    <m:r>
                      <a:rPr lang="en-US" b="0" i="1" dirty="0" smtClean="0">
                        <a:latin typeface="Cambria Math" panose="02040503050406030204" pitchFamily="18" charset="0"/>
                      </a:rPr>
                      <m:t>=0,125</m:t>
                    </m:r>
                    <m:r>
                      <a:rPr lang="pt-BR" b="0" i="1" dirty="0" smtClean="0">
                        <a:latin typeface="Cambria Math" panose="02040503050406030204" pitchFamily="18" charset="0"/>
                      </a:rPr>
                      <m:t>; </m:t>
                    </m:r>
                    <m:r>
                      <a:rPr lang="pt-BR" b="0" i="1" dirty="0" smtClean="0">
                        <a:latin typeface="Cambria Math" panose="02040503050406030204" pitchFamily="18" charset="0"/>
                      </a:rPr>
                      <m:t>𝑐</m:t>
                    </m:r>
                    <m:r>
                      <a:rPr lang="pt-BR" b="0" i="1" dirty="0" smtClean="0">
                        <a:latin typeface="Cambria Math" panose="02040503050406030204" pitchFamily="18" charset="0"/>
                      </a:rPr>
                      <m:t>=</m:t>
                    </m:r>
                    <m:f>
                      <m:fPr>
                        <m:ctrlPr>
                          <a:rPr lang="en-US" b="0" i="1" dirty="0" smtClean="0">
                            <a:latin typeface="Cambria Math" panose="02040503050406030204" pitchFamily="18" charset="0"/>
                          </a:rPr>
                        </m:ctrlPr>
                      </m:fPr>
                      <m:num>
                        <m:r>
                          <a:rPr lang="en-US" b="0" i="1" dirty="0" smtClean="0">
                            <a:latin typeface="Cambria Math" panose="02040503050406030204" pitchFamily="18" charset="0"/>
                          </a:rPr>
                          <m:t>1</m:t>
                        </m:r>
                      </m:num>
                      <m:den>
                        <m:r>
                          <a:rPr lang="en-US" b="0" i="1" dirty="0" smtClean="0">
                            <a:latin typeface="Cambria Math" panose="02040503050406030204" pitchFamily="18" charset="0"/>
                          </a:rPr>
                          <m:t>9</m:t>
                        </m:r>
                      </m:den>
                    </m:f>
                    <m:r>
                      <a:rPr lang="en-US" b="0" i="1" dirty="0" smtClean="0">
                        <a:latin typeface="Cambria Math" panose="02040503050406030204" pitchFamily="18" charset="0"/>
                      </a:rPr>
                      <m:t>=0,111…</m:t>
                    </m:r>
                    <m:r>
                      <a:rPr lang="pt-BR" b="0" i="1" dirty="0" smtClean="0">
                        <a:latin typeface="Cambria Math" panose="02040503050406030204" pitchFamily="18" charset="0"/>
                      </a:rPr>
                      <m:t>; </m:t>
                    </m:r>
                    <m:r>
                      <a:rPr lang="pt-BR" b="0" i="1" dirty="0" smtClean="0">
                        <a:latin typeface="Cambria Math" panose="02040503050406030204" pitchFamily="18" charset="0"/>
                      </a:rPr>
                      <m:t>𝑑</m:t>
                    </m:r>
                    <m:r>
                      <a:rPr lang="pt-BR" b="0" i="1" dirty="0" smtClean="0">
                        <a:latin typeface="Cambria Math" panose="02040503050406030204" pitchFamily="18" charset="0"/>
                      </a:rPr>
                      <m:t>=</m:t>
                    </m:r>
                    <m:f>
                      <m:fPr>
                        <m:ctrlPr>
                          <a:rPr lang="en-US" b="0" i="1" dirty="0" smtClean="0">
                            <a:latin typeface="Cambria Math" panose="02040503050406030204" pitchFamily="18" charset="0"/>
                          </a:rPr>
                        </m:ctrlPr>
                      </m:fPr>
                      <m:num>
                        <m:r>
                          <a:rPr lang="pt-BR" b="0" i="1" dirty="0" smtClean="0">
                            <a:latin typeface="Cambria Math" panose="02040503050406030204" pitchFamily="18" charset="0"/>
                          </a:rPr>
                          <m:t>9</m:t>
                        </m:r>
                      </m:num>
                      <m:den>
                        <m:r>
                          <a:rPr lang="en-US" b="0" i="1" dirty="0" smtClean="0">
                            <a:latin typeface="Cambria Math" panose="02040503050406030204" pitchFamily="18" charset="0"/>
                          </a:rPr>
                          <m:t>64</m:t>
                        </m:r>
                      </m:den>
                    </m:f>
                    <m:r>
                      <a:rPr lang="en-US" b="0" i="1" dirty="0" smtClean="0">
                        <a:latin typeface="Cambria Math" panose="02040503050406030204" pitchFamily="18" charset="0"/>
                      </a:rPr>
                      <m:t>=0,14</m:t>
                    </m:r>
                  </m:oMath>
                </a14:m>
                <a:r>
                  <a:rPr lang="pt-BR" dirty="0"/>
                  <a:t> </a:t>
                </a:r>
                <a14:m>
                  <m:oMath xmlns:m="http://schemas.openxmlformats.org/officeDocument/2006/math">
                    <m:r>
                      <a:rPr lang="pt-BR" i="1" dirty="0" smtClean="0">
                        <a:latin typeface="Cambria Math" panose="02040503050406030204" pitchFamily="18" charset="0"/>
                      </a:rPr>
                      <m:t>→</m:t>
                    </m:r>
                  </m:oMath>
                </a14:m>
                <a:r>
                  <a:rPr lang="pt-BR" dirty="0"/>
                  <a:t> metade do lucro de monopólio</a:t>
                </a:r>
                <a:r>
                  <a:rPr lang="pt-BR" baseline="0" dirty="0"/>
                  <a:t> é maior que o lucro de </a:t>
                </a:r>
                <a:r>
                  <a:rPr lang="pt-BR" baseline="0" dirty="0" err="1"/>
                  <a:t>Cournot</a:t>
                </a:r>
                <a:r>
                  <a:rPr lang="pt-BR" baseline="0" dirty="0"/>
                  <a:t>, mas é menor que o lucro de desvio </a:t>
                </a:r>
                <a14:m>
                  <m:oMath xmlns:m="http://schemas.openxmlformats.org/officeDocument/2006/math">
                    <m:r>
                      <a:rPr lang="pt-BR" i="1" baseline="0" dirty="0" smtClean="0">
                        <a:latin typeface="Cambria Math" panose="02040503050406030204" pitchFamily="18" charset="0"/>
                      </a:rPr>
                      <m:t>→</m:t>
                    </m:r>
                  </m:oMath>
                </a14:m>
                <a:r>
                  <a:rPr lang="pt-BR" baseline="0" dirty="0"/>
                  <a:t> existe algum incentivo para desviar. Qual é a condição para cooperação? Seria ver o fluxo de </a:t>
                </a:r>
                <a:r>
                  <a:rPr lang="pt-BR" baseline="0" dirty="0" err="1"/>
                  <a:t>payoffs</a:t>
                </a:r>
                <a:r>
                  <a:rPr lang="pt-BR" baseline="0" dirty="0"/>
                  <a:t> no jogo repetido </a:t>
                </a:r>
                <a:endParaRPr lang="pt-BR" dirty="0"/>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Propor</a:t>
                </a:r>
                <a:r>
                  <a:rPr lang="pt-BR" dirty="0" err="1"/>
                  <a:t>ção</a:t>
                </a:r>
                <a:r>
                  <a:rPr lang="pt-BR" baseline="0" dirty="0"/>
                  <a:t> para as quantidades </a:t>
                </a:r>
                <a:r>
                  <a:rPr lang="pt-BR" b="0" i="0" dirty="0">
                    <a:latin typeface="Cambria Math" panose="02040503050406030204" pitchFamily="18" charset="0"/>
                  </a:rPr>
                  <a:t>m=1</a:t>
                </a:r>
                <a:r>
                  <a:rPr lang="en-US" b="0" i="0" dirty="0">
                    <a:latin typeface="Cambria Math" panose="02040503050406030204" pitchFamily="18" charset="0"/>
                  </a:rPr>
                  <a:t>/4=0,25</a:t>
                </a:r>
                <a:r>
                  <a:rPr lang="pt-BR" b="0" i="0" dirty="0">
                    <a:latin typeface="Cambria Math" panose="02040503050406030204" pitchFamily="18" charset="0"/>
                  </a:rPr>
                  <a:t>;𝑐=</a:t>
                </a:r>
                <a:r>
                  <a:rPr lang="en-US" b="0" i="0" dirty="0">
                    <a:latin typeface="Cambria Math" panose="02040503050406030204" pitchFamily="18" charset="0"/>
                  </a:rPr>
                  <a:t>1/3=0,333…</a:t>
                </a:r>
                <a:r>
                  <a:rPr lang="pt-BR" b="0" i="0" dirty="0">
                    <a:latin typeface="Cambria Math" panose="02040503050406030204" pitchFamily="18" charset="0"/>
                  </a:rPr>
                  <a:t>;𝑑=</a:t>
                </a:r>
                <a:r>
                  <a:rPr lang="en-US" b="0" i="0" dirty="0">
                    <a:latin typeface="Cambria Math" panose="02040503050406030204" pitchFamily="18" charset="0"/>
                  </a:rPr>
                  <a:t>3/8=0,375</a:t>
                </a:r>
                <a:endParaRPr lang="en-US" dirty="0"/>
              </a:p>
              <a:p>
                <a:r>
                  <a:rPr lang="en-US" dirty="0" err="1"/>
                  <a:t>Propor</a:t>
                </a:r>
                <a:r>
                  <a:rPr lang="pt-BR" dirty="0" err="1"/>
                  <a:t>ção</a:t>
                </a:r>
                <a:r>
                  <a:rPr lang="pt-BR" baseline="0" dirty="0"/>
                  <a:t> para os l</a:t>
                </a:r>
                <a:r>
                  <a:rPr lang="en-US" dirty="0" err="1"/>
                  <a:t>ucros</a:t>
                </a:r>
                <a:r>
                  <a:rPr lang="en-US" dirty="0"/>
                  <a:t> </a:t>
                </a:r>
                <a:r>
                  <a:rPr lang="pt-BR" b="0" i="0" dirty="0">
                    <a:latin typeface="Cambria Math" panose="02040503050406030204" pitchFamily="18" charset="0"/>
                  </a:rPr>
                  <a:t>m=</a:t>
                </a:r>
                <a:r>
                  <a:rPr lang="pt-BR" i="0" dirty="0">
                    <a:latin typeface="Cambria Math" panose="02040503050406030204" pitchFamily="18" charset="0"/>
                  </a:rPr>
                  <a:t>1</a:t>
                </a:r>
                <a:r>
                  <a:rPr lang="en-US" i="0" dirty="0">
                    <a:latin typeface="Cambria Math" panose="02040503050406030204" pitchFamily="18" charset="0"/>
                  </a:rPr>
                  <a:t>/8</a:t>
                </a:r>
                <a:r>
                  <a:rPr lang="en-US" b="0" i="0" dirty="0">
                    <a:latin typeface="Cambria Math" panose="02040503050406030204" pitchFamily="18" charset="0"/>
                  </a:rPr>
                  <a:t>=0,125</a:t>
                </a:r>
                <a:r>
                  <a:rPr lang="pt-BR" b="0" i="0" dirty="0">
                    <a:latin typeface="Cambria Math" panose="02040503050406030204" pitchFamily="18" charset="0"/>
                  </a:rPr>
                  <a:t>;𝑐=</a:t>
                </a:r>
                <a:r>
                  <a:rPr lang="en-US" b="0" i="0" dirty="0">
                    <a:latin typeface="Cambria Math" panose="02040503050406030204" pitchFamily="18" charset="0"/>
                  </a:rPr>
                  <a:t>1/9=0,111…</a:t>
                </a:r>
                <a:r>
                  <a:rPr lang="pt-BR" b="0" i="0" dirty="0">
                    <a:latin typeface="Cambria Math" panose="02040503050406030204" pitchFamily="18" charset="0"/>
                  </a:rPr>
                  <a:t>;𝑑=9</a:t>
                </a:r>
                <a:r>
                  <a:rPr lang="en-US" b="0" i="0" dirty="0">
                    <a:latin typeface="Cambria Math" panose="02040503050406030204" pitchFamily="18" charset="0"/>
                  </a:rPr>
                  <a:t>/64=0,14</a:t>
                </a:r>
                <a:endParaRPr lang="pt-BR" dirty="0"/>
              </a:p>
            </p:txBody>
          </p:sp>
        </mc:Fallback>
      </mc:AlternateContent>
      <p:sp>
        <p:nvSpPr>
          <p:cNvPr id="4" name="Slide Number Placeholder 3"/>
          <p:cNvSpPr>
            <a:spLocks noGrp="1"/>
          </p:cNvSpPr>
          <p:nvPr>
            <p:ph type="sldNum" sz="quarter" idx="5"/>
          </p:nvPr>
        </p:nvSpPr>
        <p:spPr/>
        <p:txBody>
          <a:bodyPr/>
          <a:lstStyle/>
          <a:p>
            <a:fld id="{B2DE22FB-4F32-4F44-9195-D0BEF89D065E}" type="slidenum">
              <a:rPr lang="pt-BR" smtClean="0"/>
              <a:t>69</a:t>
            </a:fld>
            <a:endParaRPr lang="pt-BR"/>
          </a:p>
        </p:txBody>
      </p:sp>
    </p:spTree>
    <p:extLst>
      <p:ext uri="{BB962C8B-B14F-4D97-AF65-F5344CB8AC3E}">
        <p14:creationId xmlns:p14="http://schemas.microsoft.com/office/powerpoint/2010/main" val="427030814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P2.</a:t>
            </a:r>
            <a:r>
              <a:rPr lang="en-US" dirty="0"/>
              <a:t> </a:t>
            </a:r>
            <a:r>
              <a:rPr lang="en-US" dirty="0" err="1"/>
              <a:t>Esse</a:t>
            </a:r>
            <a:r>
              <a:rPr lang="en-US" dirty="0"/>
              <a:t> eq. de Nash </a:t>
            </a:r>
            <a:r>
              <a:rPr lang="pt-BR" dirty="0"/>
              <a:t>é perfeito em subjogo pelos mesmos motivos que vimos no exemplo da seção anterior, do dilema dos prisioneiros</a:t>
            </a:r>
          </a:p>
        </p:txBody>
      </p:sp>
      <p:sp>
        <p:nvSpPr>
          <p:cNvPr id="4" name="Slide Number Placeholder 3"/>
          <p:cNvSpPr>
            <a:spLocks noGrp="1"/>
          </p:cNvSpPr>
          <p:nvPr>
            <p:ph type="sldNum" sz="quarter" idx="5"/>
          </p:nvPr>
        </p:nvSpPr>
        <p:spPr/>
        <p:txBody>
          <a:bodyPr/>
          <a:lstStyle/>
          <a:p>
            <a:fld id="{B2DE22FB-4F32-4F44-9195-D0BEF89D065E}" type="slidenum">
              <a:rPr lang="pt-BR" smtClean="0"/>
              <a:t>71</a:t>
            </a:fld>
            <a:endParaRPr lang="pt-BR"/>
          </a:p>
        </p:txBody>
      </p:sp>
    </p:spTree>
    <p:extLst>
      <p:ext uri="{BB962C8B-B14F-4D97-AF65-F5344CB8AC3E}">
        <p14:creationId xmlns:p14="http://schemas.microsoft.com/office/powerpoint/2010/main" val="2939023517"/>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pt-BR" b="1" dirty="0"/>
                  <a:t>P1.2</a:t>
                </a:r>
                <a:r>
                  <a:rPr lang="pt-BR" dirty="0"/>
                  <a:t> Para qualquer valor de </a:t>
                </a:r>
                <a14:m>
                  <m:oMath xmlns:m="http://schemas.openxmlformats.org/officeDocument/2006/math">
                    <m:r>
                      <a:rPr lang="en-US" b="0" i="1" smtClean="0">
                        <a:latin typeface="Cambria Math" panose="02040503050406030204" pitchFamily="18" charset="0"/>
                      </a:rPr>
                      <m:t>𝛿</m:t>
                    </m:r>
                  </m:oMath>
                </a14:m>
                <a:r>
                  <a:rPr lang="pt-BR" dirty="0"/>
                  <a:t> será</a:t>
                </a:r>
                <a:r>
                  <a:rPr lang="pt-BR" baseline="0" dirty="0"/>
                  <a:t> equilíbrio de Nash perfeito em subjogo repetir a quantidade de </a:t>
                </a:r>
                <a:r>
                  <a:rPr lang="pt-BR" baseline="0" dirty="0" err="1"/>
                  <a:t>Cournot</a:t>
                </a:r>
                <a:endParaRPr lang="pt-BR" baseline="0" dirty="0"/>
              </a:p>
              <a:p>
                <a:endParaRPr lang="pt-BR" baseline="0" dirty="0"/>
              </a:p>
              <a:p>
                <a:r>
                  <a:rPr lang="pt-BR" b="1" baseline="0" dirty="0"/>
                  <a:t>P2:</a:t>
                </a:r>
                <a:r>
                  <a:rPr lang="pt-BR" baseline="0" dirty="0"/>
                  <a:t> vamos tentar determinar a quantidade entre </a:t>
                </a:r>
                <a14:m>
                  <m:oMath xmlns:m="http://schemas.openxmlformats.org/officeDocument/2006/math">
                    <m:sSub>
                      <m:sSubPr>
                        <m:ctrlPr>
                          <a:rPr lang="pt-BR" i="1" smtClean="0">
                            <a:latin typeface="Cambria Math" panose="02040503050406030204" pitchFamily="18" charset="0"/>
                          </a:rPr>
                        </m:ctrlPr>
                      </m:sSubPr>
                      <m:e>
                        <m:r>
                          <a:rPr lang="pt-BR" i="1">
                            <a:latin typeface="Cambria Math" panose="02040503050406030204" pitchFamily="18" charset="0"/>
                          </a:rPr>
                          <m:t>𝑞</m:t>
                        </m:r>
                      </m:e>
                      <m:sub>
                        <m:r>
                          <a:rPr lang="pt-BR" i="1">
                            <a:latin typeface="Cambria Math" panose="02040503050406030204" pitchFamily="18" charset="0"/>
                          </a:rPr>
                          <m:t>𝑚</m:t>
                        </m:r>
                      </m:sub>
                    </m:sSub>
                    <m:r>
                      <a:rPr lang="pt-BR" i="1">
                        <a:latin typeface="Cambria Math" panose="02040503050406030204" pitchFamily="18" charset="0"/>
                      </a:rPr>
                      <m:t>/2</m:t>
                    </m:r>
                  </m:oMath>
                </a14:m>
                <a:r>
                  <a:rPr lang="pt-BR" i="1" dirty="0"/>
                  <a:t> </a:t>
                </a:r>
                <a:r>
                  <a:rPr lang="pt-BR" i="0" dirty="0"/>
                  <a:t>e</a:t>
                </a:r>
                <a:r>
                  <a:rPr lang="pt-BR" i="1" dirty="0"/>
                  <a:t>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𝑞</m:t>
                        </m:r>
                      </m:e>
                      <m:sub>
                        <m:r>
                          <a:rPr lang="pt-BR" i="1">
                            <a:latin typeface="Cambria Math" panose="02040503050406030204" pitchFamily="18" charset="0"/>
                          </a:rPr>
                          <m:t>𝑐</m:t>
                        </m:r>
                      </m:sub>
                    </m:sSub>
                  </m:oMath>
                </a14:m>
                <a:r>
                  <a:rPr lang="pt-BR" dirty="0"/>
                  <a:t> que pode ser sustentada</a:t>
                </a:r>
                <a:r>
                  <a:rPr lang="pt-BR" baseline="0" dirty="0"/>
                  <a:t> por </a:t>
                </a:r>
                <a:r>
                  <a:rPr lang="pt-BR" noProof="0" dirty="0"/>
                  <a:t> </a:t>
                </a:r>
                <a14:m>
                  <m:oMath xmlns:m="http://schemas.openxmlformats.org/officeDocument/2006/math">
                    <m:r>
                      <a:rPr lang="pt-BR" i="1" noProof="0" smtClean="0">
                        <a:latin typeface="Cambria Math" panose="02040503050406030204" pitchFamily="18" charset="0"/>
                      </a:rPr>
                      <m:t>𝛿</m:t>
                    </m:r>
                    <m:r>
                      <a:rPr lang="pt-BR" b="0" i="1" noProof="0" smtClean="0">
                        <a:latin typeface="Cambria Math" panose="02040503050406030204" pitchFamily="18" charset="0"/>
                      </a:rPr>
                      <m:t>&lt;</m:t>
                    </m:r>
                    <m:f>
                      <m:fPr>
                        <m:ctrlPr>
                          <a:rPr lang="pt-BR" i="1" noProof="0">
                            <a:latin typeface="Cambria Math" panose="02040503050406030204" pitchFamily="18" charset="0"/>
                          </a:rPr>
                        </m:ctrlPr>
                      </m:fPr>
                      <m:num>
                        <m:r>
                          <a:rPr lang="pt-BR" i="1" noProof="0">
                            <a:latin typeface="Cambria Math" panose="02040503050406030204" pitchFamily="18" charset="0"/>
                          </a:rPr>
                          <m:t>9</m:t>
                        </m:r>
                      </m:num>
                      <m:den>
                        <m:r>
                          <a:rPr lang="pt-BR" i="1" noProof="0">
                            <a:latin typeface="Cambria Math" panose="02040503050406030204" pitchFamily="18" charset="0"/>
                          </a:rPr>
                          <m:t>17</m:t>
                        </m:r>
                      </m:den>
                    </m:f>
                  </m:oMath>
                </a14:m>
                <a:endParaRPr lang="pt-BR" dirty="0"/>
              </a:p>
            </p:txBody>
          </p:sp>
        </mc:Choice>
        <mc:Fallback xmlns="">
          <p:sp>
            <p:nvSpPr>
              <p:cNvPr id="3" name="Notes Placeholder 2"/>
              <p:cNvSpPr>
                <a:spLocks noGrp="1"/>
              </p:cNvSpPr>
              <p:nvPr>
                <p:ph type="body" idx="1"/>
              </p:nvPr>
            </p:nvSpPr>
            <p:spPr/>
            <p:txBody>
              <a:bodyPr/>
              <a:lstStyle/>
              <a:p>
                <a:r>
                  <a:rPr lang="pt-BR" b="1" dirty="0"/>
                  <a:t>P1.2</a:t>
                </a:r>
                <a:r>
                  <a:rPr lang="pt-BR" dirty="0"/>
                  <a:t> Para qualquer valor de </a:t>
                </a:r>
                <a:r>
                  <a:rPr lang="en-US" b="0" i="0">
                    <a:latin typeface="Cambria Math" panose="02040503050406030204" pitchFamily="18" charset="0"/>
                  </a:rPr>
                  <a:t>𝛿</a:t>
                </a:r>
                <a:r>
                  <a:rPr lang="pt-BR" dirty="0"/>
                  <a:t> será</a:t>
                </a:r>
                <a:r>
                  <a:rPr lang="pt-BR" baseline="0" dirty="0"/>
                  <a:t> equilíbrio de Nash perfeito em subjogo repetir a quantidade de Cournot</a:t>
                </a:r>
                <a:endParaRPr lang="pt-BR" dirty="0"/>
              </a:p>
            </p:txBody>
          </p:sp>
        </mc:Fallback>
      </mc:AlternateContent>
      <p:sp>
        <p:nvSpPr>
          <p:cNvPr id="4" name="Slide Number Placeholder 3"/>
          <p:cNvSpPr>
            <a:spLocks noGrp="1"/>
          </p:cNvSpPr>
          <p:nvPr>
            <p:ph type="sldNum" sz="quarter" idx="5"/>
          </p:nvPr>
        </p:nvSpPr>
        <p:spPr/>
        <p:txBody>
          <a:bodyPr/>
          <a:lstStyle/>
          <a:p>
            <a:fld id="{B2DE22FB-4F32-4F44-9195-D0BEF89D065E}" type="slidenum">
              <a:rPr lang="pt-BR" smtClean="0"/>
              <a:t>72</a:t>
            </a:fld>
            <a:endParaRPr lang="pt-BR"/>
          </a:p>
        </p:txBody>
      </p:sp>
    </p:spTree>
    <p:extLst>
      <p:ext uri="{BB962C8B-B14F-4D97-AF65-F5344CB8AC3E}">
        <p14:creationId xmlns:p14="http://schemas.microsoft.com/office/powerpoint/2010/main" val="8652753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pt-BR" b="1" dirty="0"/>
                  <a:t>P2. </a:t>
                </a:r>
                <a:r>
                  <a:rPr lang="pt-BR" dirty="0"/>
                  <a:t>Se eu jogar um valor de </a:t>
                </a:r>
                <a14:m>
                  <m:oMath xmlns:m="http://schemas.openxmlformats.org/officeDocument/2006/math">
                    <m:r>
                      <a:rPr lang="en-US" b="0" i="1" smtClean="0">
                        <a:latin typeface="Cambria Math" panose="02040503050406030204" pitchFamily="18" charset="0"/>
                      </a:rPr>
                      <m:t>𝛿</m:t>
                    </m:r>
                  </m:oMath>
                </a14:m>
                <a:r>
                  <a:rPr lang="pt-BR" dirty="0"/>
                  <a:t> aqui, essa</a:t>
                </a:r>
                <a:r>
                  <a:rPr lang="pt-BR" baseline="0" dirty="0"/>
                  <a:t> equação irá cuspir uma quantidade de conluio q* que a estratégia gatilho suporta.</a:t>
                </a:r>
                <a:endParaRPr lang="pt-BR" dirty="0"/>
              </a:p>
            </p:txBody>
          </p:sp>
        </mc:Choice>
        <mc:Fallback xmlns="">
          <p:sp>
            <p:nvSpPr>
              <p:cNvPr id="3" name="Notes Placeholder 2"/>
              <p:cNvSpPr>
                <a:spLocks noGrp="1"/>
              </p:cNvSpPr>
              <p:nvPr>
                <p:ph type="body" idx="1"/>
              </p:nvPr>
            </p:nvSpPr>
            <p:spPr/>
            <p:txBody>
              <a:bodyPr/>
              <a:lstStyle/>
              <a:p>
                <a:r>
                  <a:rPr lang="pt-BR" dirty="0"/>
                  <a:t>P2. Se eu jogar um valor de </a:t>
                </a:r>
                <a:r>
                  <a:rPr lang="en-US" b="0" i="0">
                    <a:latin typeface="Cambria Math" panose="02040503050406030204" pitchFamily="18" charset="0"/>
                  </a:rPr>
                  <a:t>𝛿</a:t>
                </a:r>
                <a:r>
                  <a:rPr lang="pt-BR" dirty="0"/>
                  <a:t> aqui, essa</a:t>
                </a:r>
                <a:r>
                  <a:rPr lang="pt-BR" baseline="0" dirty="0"/>
                  <a:t> equação irá cuspir uma quantidade de conluio q* que a estratégia gatilho suporta.</a:t>
                </a:r>
                <a:endParaRPr lang="pt-BR" dirty="0"/>
              </a:p>
            </p:txBody>
          </p:sp>
        </mc:Fallback>
      </mc:AlternateContent>
      <p:sp>
        <p:nvSpPr>
          <p:cNvPr id="4" name="Slide Number Placeholder 3"/>
          <p:cNvSpPr>
            <a:spLocks noGrp="1"/>
          </p:cNvSpPr>
          <p:nvPr>
            <p:ph type="sldNum" sz="quarter" idx="5"/>
          </p:nvPr>
        </p:nvSpPr>
        <p:spPr/>
        <p:txBody>
          <a:bodyPr/>
          <a:lstStyle/>
          <a:p>
            <a:fld id="{B2DE22FB-4F32-4F44-9195-D0BEF89D065E}" type="slidenum">
              <a:rPr lang="pt-BR" smtClean="0"/>
              <a:t>74</a:t>
            </a:fld>
            <a:endParaRPr lang="pt-BR"/>
          </a:p>
        </p:txBody>
      </p:sp>
    </p:spTree>
    <p:extLst>
      <p:ext uri="{BB962C8B-B14F-4D97-AF65-F5344CB8AC3E}">
        <p14:creationId xmlns:p14="http://schemas.microsoft.com/office/powerpoint/2010/main" val="3684578531"/>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pt-BR" b="1" dirty="0"/>
                  <a:t>P2.2</a:t>
                </a:r>
                <a:r>
                  <a:rPr lang="pt-BR" dirty="0"/>
                  <a:t> se eu te traí no período </a:t>
                </a:r>
                <a14:m>
                  <m:oMath xmlns:m="http://schemas.openxmlformats.org/officeDocument/2006/math">
                    <m:r>
                      <a:rPr lang="pt-BR" i="1" dirty="0" smtClean="0">
                        <a:latin typeface="Cambria Math" panose="02040503050406030204" pitchFamily="18" charset="0"/>
                      </a:rPr>
                      <m:t>𝑡</m:t>
                    </m:r>
                    <m:r>
                      <a:rPr lang="pt-BR" i="1" dirty="0" smtClean="0">
                        <a:latin typeface="Cambria Math" panose="02040503050406030204" pitchFamily="18" charset="0"/>
                      </a:rPr>
                      <m:t>−1 </m:t>
                    </m:r>
                  </m:oMath>
                </a14:m>
                <a:r>
                  <a:rPr lang="pt-BR" dirty="0"/>
                  <a:t>e você me traiu no período </a:t>
                </a:r>
                <a14:m>
                  <m:oMath xmlns:m="http://schemas.openxmlformats.org/officeDocument/2006/math">
                    <m:r>
                      <a:rPr lang="pt-BR" i="1" dirty="0" smtClean="0">
                        <a:latin typeface="Cambria Math" panose="02040503050406030204" pitchFamily="18" charset="0"/>
                      </a:rPr>
                      <m:t>𝑡</m:t>
                    </m:r>
                    <m:r>
                      <a:rPr lang="pt-BR" i="1" dirty="0" smtClean="0">
                        <a:latin typeface="Cambria Math" panose="02040503050406030204" pitchFamily="18" charset="0"/>
                      </a:rPr>
                      <m:t>−1</m:t>
                    </m:r>
                  </m:oMath>
                </a14:m>
                <a:r>
                  <a:rPr lang="pt-BR" dirty="0"/>
                  <a:t>, nós nos perdoamos no período t e produzimos </a:t>
                </a:r>
                <a14:m>
                  <m:oMath xmlns:m="http://schemas.openxmlformats.org/officeDocument/2006/math">
                    <m:sSub>
                      <m:sSubPr>
                        <m:ctrlPr>
                          <a:rPr lang="pt-BR" i="1" noProof="0" smtClean="0">
                            <a:solidFill>
                              <a:schemeClr val="tx1"/>
                            </a:solidFill>
                            <a:latin typeface="Cambria Math" panose="02040503050406030204" pitchFamily="18" charset="0"/>
                          </a:rPr>
                        </m:ctrlPr>
                      </m:sSubPr>
                      <m:e>
                        <m:r>
                          <a:rPr lang="pt-BR" i="1" noProof="0">
                            <a:solidFill>
                              <a:schemeClr val="tx1"/>
                            </a:solidFill>
                            <a:latin typeface="Cambria Math" panose="02040503050406030204" pitchFamily="18" charset="0"/>
                          </a:rPr>
                          <m:t>𝑞</m:t>
                        </m:r>
                      </m:e>
                      <m:sub>
                        <m:r>
                          <a:rPr lang="pt-BR" i="1" noProof="0">
                            <a:solidFill>
                              <a:schemeClr val="tx1"/>
                            </a:solidFill>
                            <a:latin typeface="Cambria Math" panose="02040503050406030204" pitchFamily="18" charset="0"/>
                          </a:rPr>
                          <m:t>𝑚</m:t>
                        </m:r>
                      </m:sub>
                    </m:sSub>
                    <m:r>
                      <a:rPr lang="pt-BR" i="1" noProof="0">
                        <a:solidFill>
                          <a:schemeClr val="tx1"/>
                        </a:solidFill>
                        <a:latin typeface="Cambria Math" panose="02040503050406030204" pitchFamily="18" charset="0"/>
                      </a:rPr>
                      <m:t>/2</m:t>
                    </m:r>
                  </m:oMath>
                </a14:m>
                <a:r>
                  <a:rPr lang="pt-BR" dirty="0"/>
                  <a:t>. Note que agora as firmas não olham mais para todos os outros </a:t>
                </a:r>
                <a14:m>
                  <m:oMath xmlns:m="http://schemas.openxmlformats.org/officeDocument/2006/math">
                    <m:r>
                      <a:rPr lang="pt-BR" i="1" dirty="0" smtClean="0">
                        <a:latin typeface="Cambria Math" panose="02040503050406030204" pitchFamily="18" charset="0"/>
                      </a:rPr>
                      <m:t>𝑡</m:t>
                    </m:r>
                    <m:r>
                      <a:rPr lang="pt-BR" i="1" dirty="0" smtClean="0">
                        <a:latin typeface="Cambria Math" panose="02040503050406030204" pitchFamily="18" charset="0"/>
                      </a:rPr>
                      <m:t>−1</m:t>
                    </m:r>
                  </m:oMath>
                </a14:m>
                <a:r>
                  <a:rPr lang="pt-BR" dirty="0"/>
                  <a:t> períodos anteriores.</a:t>
                </a:r>
              </a:p>
              <a:p>
                <a:endParaRPr lang="pt-BR" dirty="0"/>
              </a:p>
              <a:p>
                <a:r>
                  <a:rPr lang="pt-BR" b="1" dirty="0"/>
                  <a:t>P2.3 </a:t>
                </a:r>
                <a:r>
                  <a:rPr lang="pt-BR" dirty="0"/>
                  <a:t>se alguém traiu em </a:t>
                </a:r>
                <a14:m>
                  <m:oMath xmlns:m="http://schemas.openxmlformats.org/officeDocument/2006/math">
                    <m:r>
                      <a:rPr lang="pt-BR" i="1" dirty="0" smtClean="0">
                        <a:latin typeface="Cambria Math" panose="02040503050406030204" pitchFamily="18" charset="0"/>
                      </a:rPr>
                      <m:t>𝑡</m:t>
                    </m:r>
                    <m:r>
                      <a:rPr lang="pt-BR" i="1" dirty="0" smtClean="0">
                        <a:latin typeface="Cambria Math" panose="02040503050406030204" pitchFamily="18" charset="0"/>
                      </a:rPr>
                      <m:t>−1</m:t>
                    </m:r>
                  </m:oMath>
                </a14:m>
                <a:r>
                  <a:rPr lang="pt-BR" dirty="0"/>
                  <a:t> e o outro não traiu, nós nos punimos produzindo </a:t>
                </a:r>
                <a14:m>
                  <m:oMath xmlns:m="http://schemas.openxmlformats.org/officeDocument/2006/math">
                    <m:r>
                      <a:rPr lang="pt-BR" i="1" dirty="0" smtClean="0">
                        <a:latin typeface="Cambria Math" panose="02040503050406030204" pitchFamily="18" charset="0"/>
                      </a:rPr>
                      <m:t>𝑥</m:t>
                    </m:r>
                  </m:oMath>
                </a14:m>
                <a:endParaRPr lang="pt-BR" dirty="0"/>
              </a:p>
            </p:txBody>
          </p:sp>
        </mc:Choice>
        <mc:Fallback xmlns="">
          <p:sp>
            <p:nvSpPr>
              <p:cNvPr id="3" name="Notes Placeholder 2"/>
              <p:cNvSpPr>
                <a:spLocks noGrp="1"/>
              </p:cNvSpPr>
              <p:nvPr>
                <p:ph type="body" idx="1"/>
              </p:nvPr>
            </p:nvSpPr>
            <p:spPr/>
            <p:txBody>
              <a:bodyPr/>
              <a:lstStyle/>
              <a:p>
                <a:r>
                  <a:rPr lang="pt-BR" b="1" dirty="0"/>
                  <a:t>P2.2</a:t>
                </a:r>
                <a:r>
                  <a:rPr lang="pt-BR" dirty="0"/>
                  <a:t> se eu te traí no período </a:t>
                </a:r>
                <a:r>
                  <a:rPr lang="pt-BR" i="0" dirty="0">
                    <a:latin typeface="Cambria Math" panose="02040503050406030204" pitchFamily="18" charset="0"/>
                  </a:rPr>
                  <a:t>𝑡−1 </a:t>
                </a:r>
                <a:r>
                  <a:rPr lang="pt-BR" dirty="0"/>
                  <a:t>e você me traiu no período </a:t>
                </a:r>
                <a:r>
                  <a:rPr lang="pt-BR" i="0" dirty="0">
                    <a:latin typeface="Cambria Math" panose="02040503050406030204" pitchFamily="18" charset="0"/>
                  </a:rPr>
                  <a:t>𝑡−1</a:t>
                </a:r>
                <a:r>
                  <a:rPr lang="pt-BR" dirty="0"/>
                  <a:t>, nós nos perdoamos no período t e produzimos </a:t>
                </a:r>
                <a:r>
                  <a:rPr lang="pt-BR" i="0" noProof="0">
                    <a:solidFill>
                      <a:schemeClr val="tx1"/>
                    </a:solidFill>
                    <a:latin typeface="Cambria Math" panose="02040503050406030204" pitchFamily="18" charset="0"/>
                  </a:rPr>
                  <a:t>𝑞_𝑚/2</a:t>
                </a:r>
                <a:r>
                  <a:rPr lang="pt-BR" dirty="0"/>
                  <a:t>. Note que agora as firmas não olham mais para todos os outros </a:t>
                </a:r>
                <a:r>
                  <a:rPr lang="pt-BR" i="0" dirty="0">
                    <a:latin typeface="Cambria Math" panose="02040503050406030204" pitchFamily="18" charset="0"/>
                  </a:rPr>
                  <a:t>𝑡−1</a:t>
                </a:r>
                <a:r>
                  <a:rPr lang="pt-BR" dirty="0"/>
                  <a:t> períodos anteriores.</a:t>
                </a:r>
              </a:p>
              <a:p>
                <a:endParaRPr lang="pt-BR" dirty="0"/>
              </a:p>
              <a:p>
                <a:r>
                  <a:rPr lang="pt-BR" b="1" dirty="0"/>
                  <a:t>P2.3 </a:t>
                </a:r>
                <a:r>
                  <a:rPr lang="pt-BR" dirty="0"/>
                  <a:t>se alguém traiu em </a:t>
                </a:r>
                <a:r>
                  <a:rPr lang="pt-BR" i="0" dirty="0">
                    <a:latin typeface="Cambria Math" panose="02040503050406030204" pitchFamily="18" charset="0"/>
                  </a:rPr>
                  <a:t>𝑡−1</a:t>
                </a:r>
                <a:r>
                  <a:rPr lang="pt-BR" dirty="0"/>
                  <a:t> e o outro não traiu, nós nos punimos produzindo </a:t>
                </a:r>
                <a:r>
                  <a:rPr lang="pt-BR" i="0" dirty="0">
                    <a:latin typeface="Cambria Math" panose="02040503050406030204" pitchFamily="18" charset="0"/>
                  </a:rPr>
                  <a:t>𝑥</a:t>
                </a:r>
                <a:endParaRPr lang="pt-BR" dirty="0"/>
              </a:p>
            </p:txBody>
          </p:sp>
        </mc:Fallback>
      </mc:AlternateContent>
      <p:sp>
        <p:nvSpPr>
          <p:cNvPr id="4" name="Slide Number Placeholder 3"/>
          <p:cNvSpPr>
            <a:spLocks noGrp="1"/>
          </p:cNvSpPr>
          <p:nvPr>
            <p:ph type="sldNum" sz="quarter" idx="5"/>
          </p:nvPr>
        </p:nvSpPr>
        <p:spPr/>
        <p:txBody>
          <a:bodyPr/>
          <a:lstStyle/>
          <a:p>
            <a:fld id="{B2DE22FB-4F32-4F44-9195-D0BEF89D065E}" type="slidenum">
              <a:rPr lang="pt-BR" smtClean="0"/>
              <a:t>75</a:t>
            </a:fld>
            <a:endParaRPr lang="pt-BR"/>
          </a:p>
        </p:txBody>
      </p:sp>
    </p:spTree>
    <p:extLst>
      <p:ext uri="{BB962C8B-B14F-4D97-AF65-F5344CB8AC3E}">
        <p14:creationId xmlns:p14="http://schemas.microsoft.com/office/powerpoint/2010/main" val="1068538434"/>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b="1" dirty="0"/>
              <a:t>P2.3</a:t>
            </a:r>
            <a:r>
              <a:rPr lang="pt-BR" dirty="0"/>
              <a:t> note que se uma das empresas desviar da fase de punição, a fase de punição começa novamente. Se nenhuma das empresas desviar da fase de punição, elas voltam para a fase colusiva</a:t>
            </a:r>
          </a:p>
          <a:p>
            <a:endParaRPr lang="pt-BR" dirty="0"/>
          </a:p>
          <a:p>
            <a:r>
              <a:rPr lang="pt-BR" dirty="0"/>
              <a:t>Sair da cooperação e voltar envolve o seguinte: (</a:t>
            </a:r>
            <a:r>
              <a:rPr lang="pt-BR" dirty="0" err="1"/>
              <a:t>c,c</a:t>
            </a:r>
            <a:r>
              <a:rPr lang="pt-BR" dirty="0"/>
              <a:t>) ------ (</a:t>
            </a:r>
            <a:r>
              <a:rPr lang="pt-BR" dirty="0" err="1"/>
              <a:t>c,d</a:t>
            </a:r>
            <a:r>
              <a:rPr lang="pt-BR" dirty="0"/>
              <a:t>) ------ (</a:t>
            </a:r>
            <a:r>
              <a:rPr lang="pt-BR" dirty="0" err="1"/>
              <a:t>d,d</a:t>
            </a:r>
            <a:r>
              <a:rPr lang="pt-BR" dirty="0"/>
              <a:t>) ------ (</a:t>
            </a:r>
            <a:r>
              <a:rPr lang="pt-BR" dirty="0" err="1"/>
              <a:t>c,c</a:t>
            </a:r>
            <a:r>
              <a:rPr lang="pt-BR" dirty="0"/>
              <a:t>) ou seja, aceitar a fase punitiva</a:t>
            </a:r>
          </a:p>
        </p:txBody>
      </p:sp>
      <p:sp>
        <p:nvSpPr>
          <p:cNvPr id="4" name="Slide Number Placeholder 3"/>
          <p:cNvSpPr>
            <a:spLocks noGrp="1"/>
          </p:cNvSpPr>
          <p:nvPr>
            <p:ph type="sldNum" sz="quarter" idx="5"/>
          </p:nvPr>
        </p:nvSpPr>
        <p:spPr/>
        <p:txBody>
          <a:bodyPr/>
          <a:lstStyle/>
          <a:p>
            <a:fld id="{B2DE22FB-4F32-4F44-9195-D0BEF89D065E}" type="slidenum">
              <a:rPr lang="pt-BR" smtClean="0"/>
              <a:t>76</a:t>
            </a:fld>
            <a:endParaRPr lang="pt-BR"/>
          </a:p>
        </p:txBody>
      </p:sp>
    </p:spTree>
    <p:extLst>
      <p:ext uri="{BB962C8B-B14F-4D97-AF65-F5344CB8AC3E}">
        <p14:creationId xmlns:p14="http://schemas.microsoft.com/office/powerpoint/2010/main" val="3131256931"/>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b="1" dirty="0"/>
              <a:t>P1</a:t>
            </a:r>
            <a:r>
              <a:rPr lang="pt-BR" dirty="0"/>
              <a:t>: i.e., caso desviem</a:t>
            </a:r>
            <a:endParaRPr lang="en-US" dirty="0"/>
          </a:p>
        </p:txBody>
      </p:sp>
      <p:sp>
        <p:nvSpPr>
          <p:cNvPr id="4" name="Slide Number Placeholder 3"/>
          <p:cNvSpPr>
            <a:spLocks noGrp="1"/>
          </p:cNvSpPr>
          <p:nvPr>
            <p:ph type="sldNum" sz="quarter" idx="5"/>
          </p:nvPr>
        </p:nvSpPr>
        <p:spPr/>
        <p:txBody>
          <a:bodyPr/>
          <a:lstStyle/>
          <a:p>
            <a:fld id="{B2DE22FB-4F32-4F44-9195-D0BEF89D065E}" type="slidenum">
              <a:rPr lang="pt-BR" smtClean="0"/>
              <a:t>77</a:t>
            </a:fld>
            <a:endParaRPr lang="pt-BR"/>
          </a:p>
        </p:txBody>
      </p:sp>
    </p:spTree>
    <p:extLst>
      <p:ext uri="{BB962C8B-B14F-4D97-AF65-F5344CB8AC3E}">
        <p14:creationId xmlns:p14="http://schemas.microsoft.com/office/powerpoint/2010/main" val="3461214270"/>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b="1" dirty="0"/>
                  <a:t>P2. </a:t>
                </a:r>
                <a:r>
                  <a:rPr lang="pt-BR" b="0" dirty="0"/>
                  <a:t>lembrando que </a:t>
                </a:r>
                <a14:m>
                  <m:oMath xmlns:m="http://schemas.openxmlformats.org/officeDocument/2006/math">
                    <m:r>
                      <a:rPr lang="pt-BR" b="0" i="1" noProof="0" smtClean="0">
                        <a:latin typeface="Cambria Math" panose="02040503050406030204" pitchFamily="18" charset="0"/>
                      </a:rPr>
                      <m:t>𝑉</m:t>
                    </m:r>
                    <m:d>
                      <m:dPr>
                        <m:ctrlPr>
                          <a:rPr lang="pt-BR" b="0" i="1" noProof="0">
                            <a:latin typeface="Cambria Math" panose="02040503050406030204" pitchFamily="18" charset="0"/>
                          </a:rPr>
                        </m:ctrlPr>
                      </m:dPr>
                      <m:e>
                        <m:r>
                          <a:rPr lang="pt-BR" b="0" i="1" noProof="0">
                            <a:latin typeface="Cambria Math" panose="02040503050406030204" pitchFamily="18" charset="0"/>
                          </a:rPr>
                          <m:t>𝑥</m:t>
                        </m:r>
                      </m:e>
                    </m:d>
                    <m:r>
                      <a:rPr lang="pt-BR" b="0" i="1" noProof="0">
                        <a:latin typeface="Cambria Math" panose="02040503050406030204" pitchFamily="18" charset="0"/>
                      </a:rPr>
                      <m:t>=</m:t>
                    </m:r>
                    <m:r>
                      <a:rPr lang="pt-BR" b="0" i="1" noProof="0">
                        <a:latin typeface="Cambria Math" panose="02040503050406030204" pitchFamily="18" charset="0"/>
                      </a:rPr>
                      <m:t>𝜋</m:t>
                    </m:r>
                    <m:d>
                      <m:dPr>
                        <m:ctrlPr>
                          <a:rPr lang="pt-BR" b="0" i="1" noProof="0">
                            <a:latin typeface="Cambria Math" panose="02040503050406030204" pitchFamily="18" charset="0"/>
                          </a:rPr>
                        </m:ctrlPr>
                      </m:dPr>
                      <m:e>
                        <m:r>
                          <a:rPr lang="pt-BR" b="0" i="1" noProof="0">
                            <a:latin typeface="Cambria Math" panose="02040503050406030204" pitchFamily="18" charset="0"/>
                          </a:rPr>
                          <m:t>𝑥</m:t>
                        </m:r>
                      </m:e>
                    </m:d>
                    <m:r>
                      <a:rPr lang="pt-BR" b="0" i="1" noProof="0">
                        <a:latin typeface="Cambria Math" panose="02040503050406030204" pitchFamily="18" charset="0"/>
                      </a:rPr>
                      <m:t>+</m:t>
                    </m:r>
                    <m:f>
                      <m:fPr>
                        <m:ctrlPr>
                          <a:rPr lang="pt-BR" b="0" i="1" noProof="0">
                            <a:latin typeface="Cambria Math" panose="02040503050406030204" pitchFamily="18" charset="0"/>
                          </a:rPr>
                        </m:ctrlPr>
                      </m:fPr>
                      <m:num>
                        <m:r>
                          <a:rPr lang="pt-BR" b="0" i="1" noProof="0">
                            <a:latin typeface="Cambria Math" panose="02040503050406030204" pitchFamily="18" charset="0"/>
                          </a:rPr>
                          <m:t>𝛿</m:t>
                        </m:r>
                      </m:num>
                      <m:den>
                        <m:r>
                          <a:rPr lang="pt-BR" b="0" i="1" noProof="0">
                            <a:latin typeface="Cambria Math" panose="02040503050406030204" pitchFamily="18" charset="0"/>
                          </a:rPr>
                          <m:t>1−</m:t>
                        </m:r>
                        <m:r>
                          <a:rPr lang="pt-BR" b="0" i="1" noProof="0">
                            <a:latin typeface="Cambria Math" panose="02040503050406030204" pitchFamily="18" charset="0"/>
                          </a:rPr>
                          <m:t>𝛿</m:t>
                        </m:r>
                      </m:den>
                    </m:f>
                    <m:r>
                      <a:rPr lang="pt-BR" b="0" i="1" noProof="0">
                        <a:latin typeface="Cambria Math" panose="02040503050406030204" pitchFamily="18" charset="0"/>
                      </a:rPr>
                      <m:t>⋅</m:t>
                    </m:r>
                    <m:f>
                      <m:fPr>
                        <m:ctrlPr>
                          <a:rPr lang="pt-BR" b="0" i="1" noProof="0">
                            <a:latin typeface="Cambria Math" panose="02040503050406030204" pitchFamily="18" charset="0"/>
                          </a:rPr>
                        </m:ctrlPr>
                      </m:fPr>
                      <m:num>
                        <m:r>
                          <a:rPr lang="pt-BR" b="0" i="1" noProof="0">
                            <a:latin typeface="Cambria Math" panose="02040503050406030204" pitchFamily="18" charset="0"/>
                          </a:rPr>
                          <m:t>1</m:t>
                        </m:r>
                      </m:num>
                      <m:den>
                        <m:r>
                          <a:rPr lang="pt-BR" b="0" i="1" noProof="0">
                            <a:latin typeface="Cambria Math" panose="02040503050406030204" pitchFamily="18" charset="0"/>
                          </a:rPr>
                          <m:t>2</m:t>
                        </m:r>
                      </m:den>
                    </m:f>
                    <m:sSub>
                      <m:sSubPr>
                        <m:ctrlPr>
                          <a:rPr lang="pt-BR" b="0" i="1" noProof="0">
                            <a:latin typeface="Cambria Math" panose="02040503050406030204" pitchFamily="18" charset="0"/>
                          </a:rPr>
                        </m:ctrlPr>
                      </m:sSubPr>
                      <m:e>
                        <m:r>
                          <a:rPr lang="pt-BR" b="0" i="1" noProof="0">
                            <a:latin typeface="Cambria Math" panose="02040503050406030204" pitchFamily="18" charset="0"/>
                          </a:rPr>
                          <m:t>𝜋</m:t>
                        </m:r>
                      </m:e>
                      <m:sub>
                        <m:r>
                          <a:rPr lang="pt-BR" b="0" i="1" noProof="0">
                            <a:latin typeface="Cambria Math" panose="02040503050406030204" pitchFamily="18" charset="0"/>
                          </a:rPr>
                          <m:t>𝑚</m:t>
                        </m:r>
                      </m:sub>
                    </m:sSub>
                  </m:oMath>
                </a14:m>
                <a:endParaRPr lang="pt-BR" b="0" noProof="0" dirty="0"/>
              </a:p>
              <a:p>
                <a:endParaRPr lang="pt-BR" b="1" dirty="0"/>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b="1" dirty="0"/>
                  <a:t>P2. </a:t>
                </a:r>
                <a:r>
                  <a:rPr lang="pt-BR" b="0" dirty="0"/>
                  <a:t>lembrando que </a:t>
                </a:r>
                <a:r>
                  <a:rPr lang="pt-BR" b="0" i="0" noProof="0">
                    <a:latin typeface="Cambria Math" panose="02040503050406030204" pitchFamily="18" charset="0"/>
                  </a:rPr>
                  <a:t>𝑉(𝑥)=𝜋(𝑥)+𝛿/(1−𝛿)⋅1/2 𝜋_𝑚</a:t>
                </a:r>
                <a:endParaRPr lang="pt-BR" b="0" noProof="0" dirty="0"/>
              </a:p>
              <a:p>
                <a:endParaRPr lang="pt-BR" b="1" dirty="0"/>
              </a:p>
            </p:txBody>
          </p:sp>
        </mc:Fallback>
      </mc:AlternateContent>
      <p:sp>
        <p:nvSpPr>
          <p:cNvPr id="4" name="Slide Number Placeholder 3"/>
          <p:cNvSpPr>
            <a:spLocks noGrp="1"/>
          </p:cNvSpPr>
          <p:nvPr>
            <p:ph type="sldNum" sz="quarter" idx="5"/>
          </p:nvPr>
        </p:nvSpPr>
        <p:spPr/>
        <p:txBody>
          <a:bodyPr/>
          <a:lstStyle/>
          <a:p>
            <a:fld id="{B2DE22FB-4F32-4F44-9195-D0BEF89D065E}" type="slidenum">
              <a:rPr lang="pt-BR" smtClean="0"/>
              <a:t>79</a:t>
            </a:fld>
            <a:endParaRPr lang="pt-BR"/>
          </a:p>
        </p:txBody>
      </p:sp>
    </p:spTree>
    <p:extLst>
      <p:ext uri="{BB962C8B-B14F-4D97-AF65-F5344CB8AC3E}">
        <p14:creationId xmlns:p14="http://schemas.microsoft.com/office/powerpoint/2010/main" val="26500577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b="0" noProof="0" dirty="0"/>
              <a:t>Relembrando </a:t>
            </a:r>
            <a:r>
              <a:rPr lang="pt-BR" sz="1200" b="0" noProof="0" dirty="0"/>
              <a:t>jogos de dois estágios de informação completa mas imperfeita, d</a:t>
            </a:r>
            <a:r>
              <a:rPr lang="pt-BR" b="0" noProof="0" dirty="0"/>
              <a:t>a aula passada</a:t>
            </a:r>
            <a:endParaRPr lang="pt-BR" b="0" dirty="0"/>
          </a:p>
        </p:txBody>
      </p:sp>
      <p:sp>
        <p:nvSpPr>
          <p:cNvPr id="4" name="Slide Number Placeholder 3"/>
          <p:cNvSpPr>
            <a:spLocks noGrp="1"/>
          </p:cNvSpPr>
          <p:nvPr>
            <p:ph type="sldNum" sz="quarter" idx="5"/>
          </p:nvPr>
        </p:nvSpPr>
        <p:spPr/>
        <p:txBody>
          <a:bodyPr/>
          <a:lstStyle/>
          <a:p>
            <a:fld id="{B2DE22FB-4F32-4F44-9195-D0BEF89D065E}" type="slidenum">
              <a:rPr lang="pt-BR" smtClean="0"/>
              <a:t>7</a:t>
            </a:fld>
            <a:endParaRPr lang="pt-BR"/>
          </a:p>
        </p:txBody>
      </p:sp>
    </p:spTree>
    <p:extLst>
      <p:ext uri="{BB962C8B-B14F-4D97-AF65-F5344CB8AC3E}">
        <p14:creationId xmlns:p14="http://schemas.microsoft.com/office/powerpoint/2010/main" val="1040111753"/>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b="1" noProof="0" dirty="0"/>
                  <a:t>P1.</a:t>
                </a:r>
                <a:r>
                  <a:rPr lang="pt-BR" noProof="0" dirty="0"/>
                  <a:t> i.e.,</a:t>
                </a:r>
                <a:r>
                  <a:rPr lang="pt-BR" baseline="0" noProof="0" dirty="0"/>
                  <a:t> substituindo </a:t>
                </a:r>
                <a14:m>
                  <m:oMath xmlns:m="http://schemas.openxmlformats.org/officeDocument/2006/math">
                    <m:r>
                      <a:rPr lang="pt-BR" i="1" noProof="0" smtClean="0">
                        <a:latin typeface="Cambria Math" panose="02040503050406030204" pitchFamily="18" charset="0"/>
                      </a:rPr>
                      <m:t>𝑉</m:t>
                    </m:r>
                    <m:d>
                      <m:dPr>
                        <m:ctrlPr>
                          <a:rPr lang="pt-BR" i="1" noProof="0">
                            <a:latin typeface="Cambria Math" panose="02040503050406030204" pitchFamily="18" charset="0"/>
                          </a:rPr>
                        </m:ctrlPr>
                      </m:dPr>
                      <m:e>
                        <m:r>
                          <a:rPr lang="pt-BR" i="1" noProof="0">
                            <a:latin typeface="Cambria Math" panose="02040503050406030204" pitchFamily="18" charset="0"/>
                          </a:rPr>
                          <m:t>𝑥</m:t>
                        </m:r>
                      </m:e>
                    </m:d>
                    <m:r>
                      <a:rPr lang="pt-BR" i="1" noProof="0">
                        <a:latin typeface="Cambria Math" panose="02040503050406030204" pitchFamily="18" charset="0"/>
                      </a:rPr>
                      <m:t>=</m:t>
                    </m:r>
                    <m:r>
                      <a:rPr lang="pt-BR" i="1" noProof="0">
                        <a:latin typeface="Cambria Math" panose="02040503050406030204" pitchFamily="18" charset="0"/>
                      </a:rPr>
                      <m:t>𝜋</m:t>
                    </m:r>
                    <m:d>
                      <m:dPr>
                        <m:ctrlPr>
                          <a:rPr lang="pt-BR" i="1" noProof="0">
                            <a:latin typeface="Cambria Math" panose="02040503050406030204" pitchFamily="18" charset="0"/>
                          </a:rPr>
                        </m:ctrlPr>
                      </m:dPr>
                      <m:e>
                        <m:r>
                          <a:rPr lang="pt-BR" i="1" noProof="0">
                            <a:latin typeface="Cambria Math" panose="02040503050406030204" pitchFamily="18" charset="0"/>
                          </a:rPr>
                          <m:t>𝑥</m:t>
                        </m:r>
                      </m:e>
                    </m:d>
                    <m:r>
                      <a:rPr lang="pt-BR" i="1" noProof="0">
                        <a:latin typeface="Cambria Math" panose="02040503050406030204" pitchFamily="18" charset="0"/>
                      </a:rPr>
                      <m:t>+</m:t>
                    </m:r>
                    <m:f>
                      <m:fPr>
                        <m:ctrlPr>
                          <a:rPr lang="pt-BR" i="1" noProof="0">
                            <a:latin typeface="Cambria Math" panose="02040503050406030204" pitchFamily="18" charset="0"/>
                          </a:rPr>
                        </m:ctrlPr>
                      </m:fPr>
                      <m:num>
                        <m:r>
                          <a:rPr lang="pt-BR" i="1" noProof="0">
                            <a:latin typeface="Cambria Math" panose="02040503050406030204" pitchFamily="18" charset="0"/>
                          </a:rPr>
                          <m:t>𝛿</m:t>
                        </m:r>
                      </m:num>
                      <m:den>
                        <m:r>
                          <a:rPr lang="pt-BR" i="1" noProof="0">
                            <a:latin typeface="Cambria Math" panose="02040503050406030204" pitchFamily="18" charset="0"/>
                          </a:rPr>
                          <m:t>1−</m:t>
                        </m:r>
                        <m:r>
                          <a:rPr lang="pt-BR" i="1" noProof="0">
                            <a:latin typeface="Cambria Math" panose="02040503050406030204" pitchFamily="18" charset="0"/>
                          </a:rPr>
                          <m:t>𝛿</m:t>
                        </m:r>
                      </m:den>
                    </m:f>
                    <m:r>
                      <a:rPr lang="pt-BR" i="1" noProof="0">
                        <a:latin typeface="Cambria Math" panose="02040503050406030204" pitchFamily="18" charset="0"/>
                      </a:rPr>
                      <m:t>⋅</m:t>
                    </m:r>
                    <m:f>
                      <m:fPr>
                        <m:ctrlPr>
                          <a:rPr lang="pt-BR" i="1" noProof="0">
                            <a:latin typeface="Cambria Math" panose="02040503050406030204" pitchFamily="18" charset="0"/>
                          </a:rPr>
                        </m:ctrlPr>
                      </m:fPr>
                      <m:num>
                        <m:r>
                          <a:rPr lang="pt-BR" i="1" noProof="0">
                            <a:latin typeface="Cambria Math" panose="02040503050406030204" pitchFamily="18" charset="0"/>
                          </a:rPr>
                          <m:t>1</m:t>
                        </m:r>
                      </m:num>
                      <m:den>
                        <m:r>
                          <a:rPr lang="pt-BR" i="1" noProof="0">
                            <a:latin typeface="Cambria Math" panose="02040503050406030204" pitchFamily="18" charset="0"/>
                          </a:rPr>
                          <m:t>2</m:t>
                        </m:r>
                      </m:den>
                    </m:f>
                    <m:sSub>
                      <m:sSubPr>
                        <m:ctrlPr>
                          <a:rPr lang="pt-BR" i="1" noProof="0">
                            <a:latin typeface="Cambria Math" panose="02040503050406030204" pitchFamily="18" charset="0"/>
                          </a:rPr>
                        </m:ctrlPr>
                      </m:sSubPr>
                      <m:e>
                        <m:r>
                          <a:rPr lang="pt-BR" i="1" noProof="0">
                            <a:latin typeface="Cambria Math" panose="02040503050406030204" pitchFamily="18" charset="0"/>
                          </a:rPr>
                          <m:t>𝜋</m:t>
                        </m:r>
                      </m:e>
                      <m:sub>
                        <m:r>
                          <a:rPr lang="pt-BR" i="1" noProof="0">
                            <a:latin typeface="Cambria Math" panose="02040503050406030204" pitchFamily="18" charset="0"/>
                          </a:rPr>
                          <m:t>𝑚</m:t>
                        </m:r>
                      </m:sub>
                    </m:sSub>
                  </m:oMath>
                </a14:m>
                <a:r>
                  <a:rPr lang="pt-BR" noProof="0" dirty="0"/>
                  <a:t> em </a:t>
                </a:r>
                <a:r>
                  <a:rPr lang="pt-BR" noProof="0"/>
                  <a:t>(2.3.3) </a:t>
                </a:r>
                <a14:m>
                  <m:oMath xmlns:m="http://schemas.openxmlformats.org/officeDocument/2006/math">
                    <m:f>
                      <m:fPr>
                        <m:ctrlPr>
                          <a:rPr lang="en-US" b="0" i="1" smtClean="0">
                            <a:latin typeface="Cambria Math" panose="02040503050406030204" pitchFamily="18" charset="0"/>
                          </a:rPr>
                        </m:ctrlPr>
                      </m:fPr>
                      <m:num>
                        <m:r>
                          <a:rPr lang="pt-BR" b="0" i="1" smtClean="0">
                            <a:latin typeface="Cambria Math" panose="02040503050406030204" pitchFamily="18" charset="0"/>
                          </a:rPr>
                          <m:t>1</m:t>
                        </m:r>
                      </m:num>
                      <m:den>
                        <m:r>
                          <a:rPr lang="en-US" b="0" i="1" smtClean="0">
                            <a:latin typeface="Cambria Math" panose="02040503050406030204" pitchFamily="18" charset="0"/>
                          </a:rPr>
                          <m:t>1−</m:t>
                        </m:r>
                        <m:r>
                          <a:rPr lang="en-US" b="0" i="1" smtClean="0">
                            <a:latin typeface="Cambria Math" panose="02040503050406030204" pitchFamily="18" charset="0"/>
                          </a:rPr>
                          <m:t>𝛿</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sSub>
                      <m:sSubPr>
                        <m:ctrlPr>
                          <a:rPr lang="en-US" b="0" i="1" smtClean="0">
                            <a:latin typeface="Cambria Math" panose="02040503050406030204" pitchFamily="18" charset="0"/>
                          </a:rPr>
                        </m:ctrlPr>
                      </m:sSubPr>
                      <m:e>
                        <m:r>
                          <a:rPr lang="en-US" b="0" i="1" smtClean="0">
                            <a:latin typeface="Cambria Math" panose="02040503050406030204" pitchFamily="18" charset="0"/>
                          </a:rPr>
                          <m:t>𝜋</m:t>
                        </m:r>
                      </m:e>
                      <m:sub>
                        <m:r>
                          <a:rPr lang="en-US" b="0" i="1" smtClean="0">
                            <a:latin typeface="Cambria Math" panose="02040503050406030204" pitchFamily="18" charset="0"/>
                          </a:rPr>
                          <m:t>𝑚</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𝜋</m:t>
                        </m:r>
                      </m:e>
                      <m:sub>
                        <m:r>
                          <a:rPr lang="en-US" b="0" i="1" smtClean="0">
                            <a:latin typeface="Cambria Math" panose="02040503050406030204" pitchFamily="18" charset="0"/>
                          </a:rPr>
                          <m:t>𝑑</m:t>
                        </m:r>
                      </m:sub>
                    </m:sSub>
                    <m:r>
                      <a:rPr lang="en-US" b="0" i="1" smtClean="0">
                        <a:latin typeface="Cambria Math" panose="02040503050406030204" pitchFamily="18" charset="0"/>
                      </a:rPr>
                      <m:t>+</m:t>
                    </m:r>
                    <m:r>
                      <a:rPr lang="en-US" b="0" i="1" smtClean="0">
                        <a:latin typeface="Cambria Math" panose="02040503050406030204" pitchFamily="18" charset="0"/>
                      </a:rPr>
                      <m:t>𝛿</m:t>
                    </m:r>
                    <m:r>
                      <a:rPr lang="en-US" b="0" i="1" smtClean="0">
                        <a:latin typeface="Cambria Math" panose="02040503050406030204" pitchFamily="18" charset="0"/>
                      </a:rPr>
                      <m:t>𝑉</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oMath>
                </a14:m>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1" dirty="0"/>
                  <a:t>P2.</a:t>
                </a:r>
                <a:r>
                  <a:rPr lang="pt-BR" dirty="0"/>
                  <a:t> </a:t>
                </a:r>
                <a:r>
                  <a:rPr lang="pt-BR" noProof="0" dirty="0"/>
                  <a:t>i.e.,</a:t>
                </a:r>
                <a:r>
                  <a:rPr lang="pt-BR" baseline="0" noProof="0" dirty="0"/>
                  <a:t> substituindo </a:t>
                </a:r>
                <a14:m>
                  <m:oMath xmlns:m="http://schemas.openxmlformats.org/officeDocument/2006/math">
                    <m:r>
                      <a:rPr lang="pt-BR" i="1" noProof="0" smtClean="0">
                        <a:latin typeface="Cambria Math" panose="02040503050406030204" pitchFamily="18" charset="0"/>
                      </a:rPr>
                      <m:t>𝑉</m:t>
                    </m:r>
                    <m:d>
                      <m:dPr>
                        <m:ctrlPr>
                          <a:rPr lang="pt-BR" i="1" noProof="0">
                            <a:latin typeface="Cambria Math" panose="02040503050406030204" pitchFamily="18" charset="0"/>
                          </a:rPr>
                        </m:ctrlPr>
                      </m:dPr>
                      <m:e>
                        <m:r>
                          <a:rPr lang="pt-BR" i="1" noProof="0">
                            <a:latin typeface="Cambria Math" panose="02040503050406030204" pitchFamily="18" charset="0"/>
                          </a:rPr>
                          <m:t>𝑥</m:t>
                        </m:r>
                      </m:e>
                    </m:d>
                    <m:r>
                      <a:rPr lang="pt-BR" i="1" noProof="0">
                        <a:latin typeface="Cambria Math" panose="02040503050406030204" pitchFamily="18" charset="0"/>
                      </a:rPr>
                      <m:t>=</m:t>
                    </m:r>
                    <m:r>
                      <a:rPr lang="pt-BR" i="1" noProof="0">
                        <a:latin typeface="Cambria Math" panose="02040503050406030204" pitchFamily="18" charset="0"/>
                      </a:rPr>
                      <m:t>𝜋</m:t>
                    </m:r>
                    <m:d>
                      <m:dPr>
                        <m:ctrlPr>
                          <a:rPr lang="pt-BR" i="1" noProof="0">
                            <a:latin typeface="Cambria Math" panose="02040503050406030204" pitchFamily="18" charset="0"/>
                          </a:rPr>
                        </m:ctrlPr>
                      </m:dPr>
                      <m:e>
                        <m:r>
                          <a:rPr lang="pt-BR" i="1" noProof="0">
                            <a:latin typeface="Cambria Math" panose="02040503050406030204" pitchFamily="18" charset="0"/>
                          </a:rPr>
                          <m:t>𝑥</m:t>
                        </m:r>
                      </m:e>
                    </m:d>
                    <m:r>
                      <a:rPr lang="pt-BR" i="1" noProof="0">
                        <a:latin typeface="Cambria Math" panose="02040503050406030204" pitchFamily="18" charset="0"/>
                      </a:rPr>
                      <m:t>+</m:t>
                    </m:r>
                    <m:f>
                      <m:fPr>
                        <m:ctrlPr>
                          <a:rPr lang="pt-BR" i="1" noProof="0">
                            <a:latin typeface="Cambria Math" panose="02040503050406030204" pitchFamily="18" charset="0"/>
                          </a:rPr>
                        </m:ctrlPr>
                      </m:fPr>
                      <m:num>
                        <m:r>
                          <a:rPr lang="pt-BR" i="1" noProof="0">
                            <a:latin typeface="Cambria Math" panose="02040503050406030204" pitchFamily="18" charset="0"/>
                          </a:rPr>
                          <m:t>𝛿</m:t>
                        </m:r>
                      </m:num>
                      <m:den>
                        <m:r>
                          <a:rPr lang="pt-BR" i="1" noProof="0">
                            <a:latin typeface="Cambria Math" panose="02040503050406030204" pitchFamily="18" charset="0"/>
                          </a:rPr>
                          <m:t>1−</m:t>
                        </m:r>
                        <m:r>
                          <a:rPr lang="pt-BR" i="1" noProof="0">
                            <a:latin typeface="Cambria Math" panose="02040503050406030204" pitchFamily="18" charset="0"/>
                          </a:rPr>
                          <m:t>𝛿</m:t>
                        </m:r>
                      </m:den>
                    </m:f>
                    <m:r>
                      <a:rPr lang="pt-BR" i="1" noProof="0">
                        <a:latin typeface="Cambria Math" panose="02040503050406030204" pitchFamily="18" charset="0"/>
                      </a:rPr>
                      <m:t>⋅</m:t>
                    </m:r>
                    <m:f>
                      <m:fPr>
                        <m:ctrlPr>
                          <a:rPr lang="pt-BR" i="1" noProof="0">
                            <a:latin typeface="Cambria Math" panose="02040503050406030204" pitchFamily="18" charset="0"/>
                          </a:rPr>
                        </m:ctrlPr>
                      </m:fPr>
                      <m:num>
                        <m:r>
                          <a:rPr lang="pt-BR" i="1" noProof="0">
                            <a:latin typeface="Cambria Math" panose="02040503050406030204" pitchFamily="18" charset="0"/>
                          </a:rPr>
                          <m:t>1</m:t>
                        </m:r>
                      </m:num>
                      <m:den>
                        <m:r>
                          <a:rPr lang="pt-BR" i="1" noProof="0">
                            <a:latin typeface="Cambria Math" panose="02040503050406030204" pitchFamily="18" charset="0"/>
                          </a:rPr>
                          <m:t>2</m:t>
                        </m:r>
                      </m:den>
                    </m:f>
                    <m:sSub>
                      <m:sSubPr>
                        <m:ctrlPr>
                          <a:rPr lang="pt-BR" i="1" noProof="0">
                            <a:latin typeface="Cambria Math" panose="02040503050406030204" pitchFamily="18" charset="0"/>
                          </a:rPr>
                        </m:ctrlPr>
                      </m:sSubPr>
                      <m:e>
                        <m:r>
                          <a:rPr lang="pt-BR" i="1" noProof="0">
                            <a:latin typeface="Cambria Math" panose="02040503050406030204" pitchFamily="18" charset="0"/>
                          </a:rPr>
                          <m:t>𝜋</m:t>
                        </m:r>
                      </m:e>
                      <m:sub>
                        <m:r>
                          <a:rPr lang="pt-BR" i="1" noProof="0">
                            <a:latin typeface="Cambria Math" panose="02040503050406030204" pitchFamily="18" charset="0"/>
                          </a:rPr>
                          <m:t>𝑚</m:t>
                        </m:r>
                      </m:sub>
                    </m:sSub>
                  </m:oMath>
                </a14:m>
                <a:r>
                  <a:rPr lang="pt-BR" noProof="0" dirty="0"/>
                  <a:t> </a:t>
                </a:r>
                <a:r>
                  <a:rPr lang="pt-BR" noProof="0"/>
                  <a:t>em (2.3.4) </a:t>
                </a:r>
                <a14:m>
                  <m:oMath xmlns:m="http://schemas.openxmlformats.org/officeDocument/2006/math">
                    <m:r>
                      <a:rPr lang="pt-BR" b="0" i="1" smtClean="0">
                        <a:latin typeface="Cambria Math" panose="02040503050406030204" pitchFamily="18" charset="0"/>
                      </a:rPr>
                      <m:t>𝑉</m:t>
                    </m:r>
                    <m:d>
                      <m:dPr>
                        <m:ctrlPr>
                          <a:rPr lang="pt-BR" b="0" i="1" smtClean="0">
                            <a:latin typeface="Cambria Math" panose="02040503050406030204" pitchFamily="18" charset="0"/>
                          </a:rPr>
                        </m:ctrlPr>
                      </m:dPr>
                      <m:e>
                        <m:r>
                          <a:rPr lang="pt-BR" b="0" i="1" smtClean="0">
                            <a:latin typeface="Cambria Math" panose="02040503050406030204" pitchFamily="18" charset="0"/>
                          </a:rPr>
                          <m:t>𝑥</m:t>
                        </m:r>
                      </m:e>
                    </m:d>
                    <m:r>
                      <a:rPr lang="pt-BR"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𝜋</m:t>
                        </m:r>
                      </m:e>
                      <m:sub>
                        <m:r>
                          <a:rPr lang="en-US" b="0" i="1" smtClean="0">
                            <a:latin typeface="Cambria Math" panose="02040503050406030204" pitchFamily="18" charset="0"/>
                          </a:rPr>
                          <m:t>𝑑𝑝</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r>
                      <a:rPr lang="en-US" b="0" i="1" smtClean="0">
                        <a:latin typeface="Cambria Math" panose="02040503050406030204" pitchFamily="18" charset="0"/>
                      </a:rPr>
                      <m:t>𝛿</m:t>
                    </m:r>
                    <m:r>
                      <a:rPr lang="en-US" b="0" i="1" smtClean="0">
                        <a:latin typeface="Cambria Math" panose="02040503050406030204" pitchFamily="18" charset="0"/>
                      </a:rPr>
                      <m:t>𝑉</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oMath>
                </a14:m>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noProof="0" dirty="0"/>
              </a:p>
              <a:p>
                <a:endParaRPr lang="pt-BR" dirty="0"/>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noProof="0" dirty="0"/>
                  <a:t>P1. i.e.,</a:t>
                </a:r>
                <a:r>
                  <a:rPr lang="pt-BR" baseline="0" noProof="0" dirty="0"/>
                  <a:t> substituindo </a:t>
                </a:r>
                <a:r>
                  <a:rPr lang="pt-BR" i="0" noProof="0">
                    <a:latin typeface="Cambria Math" panose="02040503050406030204" pitchFamily="18" charset="0"/>
                  </a:rPr>
                  <a:t>𝑉(𝑥)=𝜋(𝑥)+𝛿/(1−𝛿)⋅1/2 𝜋_𝑚</a:t>
                </a:r>
                <a:r>
                  <a:rPr lang="pt-BR" noProof="0" dirty="0"/>
                  <a:t> em </a:t>
                </a:r>
                <a:r>
                  <a:rPr lang="pt-BR" b="0" i="0">
                    <a:latin typeface="Cambria Math" panose="02040503050406030204" pitchFamily="18" charset="0"/>
                  </a:rPr>
                  <a:t>1</a:t>
                </a:r>
                <a:r>
                  <a:rPr lang="en-US" b="0" i="0">
                    <a:latin typeface="Cambria Math" panose="02040503050406030204" pitchFamily="18" charset="0"/>
                  </a:rPr>
                  <a:t>/(1−𝛿)⋅1/2 𝜋_𝑚≥𝜋_𝑑+𝛿𝑉(𝑥)</a:t>
                </a: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P2. </a:t>
                </a:r>
                <a:r>
                  <a:rPr lang="pt-BR" noProof="0" dirty="0"/>
                  <a:t>i.e.,</a:t>
                </a:r>
                <a:r>
                  <a:rPr lang="pt-BR" baseline="0" noProof="0" dirty="0"/>
                  <a:t> substituindo </a:t>
                </a:r>
                <a:r>
                  <a:rPr lang="pt-BR" i="0" noProof="0">
                    <a:latin typeface="Cambria Math" panose="02040503050406030204" pitchFamily="18" charset="0"/>
                  </a:rPr>
                  <a:t>𝑉(𝑥)=𝜋(𝑥)+𝛿/(1−𝛿)⋅1/2 𝜋_𝑚</a:t>
                </a:r>
                <a:r>
                  <a:rPr lang="pt-BR" noProof="0" dirty="0"/>
                  <a:t> em </a:t>
                </a:r>
                <a:r>
                  <a:rPr lang="pt-BR" b="0" i="0">
                    <a:latin typeface="Cambria Math" panose="02040503050406030204" pitchFamily="18" charset="0"/>
                  </a:rPr>
                  <a:t>𝑉(𝑥)≥</a:t>
                </a:r>
                <a:r>
                  <a:rPr lang="en-US" b="0" i="0">
                    <a:latin typeface="Cambria Math" panose="02040503050406030204" pitchFamily="18" charset="0"/>
                  </a:rPr>
                  <a:t>𝜋_𝑑𝑝 (𝑥)+𝛿𝑉(𝑥)</a:t>
                </a: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noProof="0" dirty="0"/>
              </a:p>
              <a:p>
                <a:endParaRPr lang="pt-BR" dirty="0"/>
              </a:p>
            </p:txBody>
          </p:sp>
        </mc:Fallback>
      </mc:AlternateContent>
      <p:sp>
        <p:nvSpPr>
          <p:cNvPr id="4" name="Slide Number Placeholder 3"/>
          <p:cNvSpPr>
            <a:spLocks noGrp="1"/>
          </p:cNvSpPr>
          <p:nvPr>
            <p:ph type="sldNum" sz="quarter" idx="5"/>
          </p:nvPr>
        </p:nvSpPr>
        <p:spPr/>
        <p:txBody>
          <a:bodyPr/>
          <a:lstStyle/>
          <a:p>
            <a:fld id="{B2DE22FB-4F32-4F44-9195-D0BEF89D065E}" type="slidenum">
              <a:rPr lang="pt-BR" smtClean="0"/>
              <a:t>80</a:t>
            </a:fld>
            <a:endParaRPr lang="pt-BR"/>
          </a:p>
        </p:txBody>
      </p:sp>
    </p:spTree>
    <p:extLst>
      <p:ext uri="{BB962C8B-B14F-4D97-AF65-F5344CB8AC3E}">
        <p14:creationId xmlns:p14="http://schemas.microsoft.com/office/powerpoint/2010/main" val="4265599591"/>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BR" dirty="0"/>
          </a:p>
        </p:txBody>
      </p:sp>
      <p:sp>
        <p:nvSpPr>
          <p:cNvPr id="4" name="Slide Number Placeholder 3"/>
          <p:cNvSpPr>
            <a:spLocks noGrp="1"/>
          </p:cNvSpPr>
          <p:nvPr>
            <p:ph type="sldNum" sz="quarter" idx="5"/>
          </p:nvPr>
        </p:nvSpPr>
        <p:spPr/>
        <p:txBody>
          <a:bodyPr/>
          <a:lstStyle/>
          <a:p>
            <a:fld id="{B2DE22FB-4F32-4F44-9195-D0BEF89D065E}" type="slidenum">
              <a:rPr lang="pt-BR" smtClean="0"/>
              <a:t>81</a:t>
            </a:fld>
            <a:endParaRPr lang="pt-BR"/>
          </a:p>
        </p:txBody>
      </p:sp>
    </p:spTree>
    <p:extLst>
      <p:ext uri="{BB962C8B-B14F-4D97-AF65-F5344CB8AC3E}">
        <p14:creationId xmlns:p14="http://schemas.microsoft.com/office/powerpoint/2010/main" val="14966606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800" b="1" dirty="0">
                <a:effectLst/>
                <a:latin typeface="Segoe UI" panose="020B0502040204020203" pitchFamily="34" charset="0"/>
              </a:rPr>
              <a:t>P1. </a:t>
            </a:r>
            <a:r>
              <a:rPr lang="pt-BR" sz="1800" dirty="0">
                <a:effectLst/>
                <a:latin typeface="Segoe UI" panose="020B0502040204020203" pitchFamily="34" charset="0"/>
              </a:rPr>
              <a:t>...como aprendemos na segunda parte da aula passada</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800" dirty="0">
              <a:effectLst/>
              <a:latin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pt-BR" sz="1800" b="1" dirty="0">
                <a:effectLst/>
                <a:latin typeface="Segoe UI" panose="020B0502040204020203" pitchFamily="34" charset="0"/>
              </a:rPr>
              <a:t>P2</a:t>
            </a:r>
            <a:r>
              <a:rPr lang="pt-BR" sz="1800" b="0" dirty="0">
                <a:effectLst/>
                <a:latin typeface="Segoe UI" panose="020B0502040204020203" pitchFamily="34" charset="0"/>
              </a:rPr>
              <a:t>. lembre-se que </a:t>
            </a:r>
            <a:r>
              <a:rPr lang="pt-BR" sz="4000" b="0" noProof="0" dirty="0"/>
              <a:t>o payoff do jogo inteiro é a soma dos payoffs dos dois estágios </a:t>
            </a:r>
            <a:r>
              <a:rPr lang="pt-BR" sz="4000" noProof="0" dirty="0"/>
              <a:t>não havendo desconto intertemporal.</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800" dirty="0">
              <a:effectLst/>
              <a:latin typeface="Segoe UI" panose="020B0502040204020203" pitchFamily="34" charset="0"/>
            </a:endParaRPr>
          </a:p>
          <a:p>
            <a:endParaRPr lang="pt-BR" dirty="0"/>
          </a:p>
        </p:txBody>
      </p:sp>
      <p:sp>
        <p:nvSpPr>
          <p:cNvPr id="4" name="Slide Number Placeholder 3"/>
          <p:cNvSpPr>
            <a:spLocks noGrp="1"/>
          </p:cNvSpPr>
          <p:nvPr>
            <p:ph type="sldNum" sz="quarter" idx="5"/>
          </p:nvPr>
        </p:nvSpPr>
        <p:spPr/>
        <p:txBody>
          <a:bodyPr/>
          <a:lstStyle/>
          <a:p>
            <a:fld id="{B2DE22FB-4F32-4F44-9195-D0BEF89D065E}" type="slidenum">
              <a:rPr lang="pt-BR" smtClean="0"/>
              <a:t>10</a:t>
            </a:fld>
            <a:endParaRPr lang="pt-BR"/>
          </a:p>
        </p:txBody>
      </p:sp>
    </p:spTree>
    <p:extLst>
      <p:ext uri="{BB962C8B-B14F-4D97-AF65-F5344CB8AC3E}">
        <p14:creationId xmlns:p14="http://schemas.microsoft.com/office/powerpoint/2010/main" val="701855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b="1" dirty="0"/>
              <a:t>P1.</a:t>
            </a:r>
            <a:r>
              <a:rPr lang="pt-BR" dirty="0"/>
              <a:t>  L2    R2</a:t>
            </a:r>
          </a:p>
          <a:p>
            <a:r>
              <a:rPr lang="pt-BR" dirty="0"/>
              <a:t>L1 | 1,1 </a:t>
            </a:r>
            <a:r>
              <a:rPr lang="en-US" dirty="0"/>
              <a:t>| </a:t>
            </a:r>
            <a:r>
              <a:rPr lang="pt-BR" dirty="0"/>
              <a:t>5,0 |</a:t>
            </a:r>
          </a:p>
          <a:p>
            <a:r>
              <a:rPr lang="pt-BR" dirty="0"/>
              <a:t>R1 | 5,0 </a:t>
            </a:r>
            <a:r>
              <a:rPr lang="en-US" dirty="0"/>
              <a:t>| </a:t>
            </a:r>
            <a:r>
              <a:rPr lang="pt-BR" dirty="0"/>
              <a:t>4,4 |</a:t>
            </a:r>
          </a:p>
          <a:p>
            <a:endParaRPr lang="pt-BR" dirty="0"/>
          </a:p>
          <a:p>
            <a:r>
              <a:rPr lang="pt-BR" dirty="0"/>
              <a:t>... somado (1,1) do segundo estágio</a:t>
            </a:r>
          </a:p>
        </p:txBody>
      </p:sp>
      <p:sp>
        <p:nvSpPr>
          <p:cNvPr id="4" name="Slide Number Placeholder 3"/>
          <p:cNvSpPr>
            <a:spLocks noGrp="1"/>
          </p:cNvSpPr>
          <p:nvPr>
            <p:ph type="sldNum" sz="quarter" idx="5"/>
          </p:nvPr>
        </p:nvSpPr>
        <p:spPr/>
        <p:txBody>
          <a:bodyPr/>
          <a:lstStyle/>
          <a:p>
            <a:fld id="{B2DE22FB-4F32-4F44-9195-D0BEF89D065E}" type="slidenum">
              <a:rPr lang="pt-BR" smtClean="0"/>
              <a:t>11</a:t>
            </a:fld>
            <a:endParaRPr lang="pt-BR"/>
          </a:p>
        </p:txBody>
      </p:sp>
    </p:spTree>
    <p:extLst>
      <p:ext uri="{BB962C8B-B14F-4D97-AF65-F5344CB8AC3E}">
        <p14:creationId xmlns:p14="http://schemas.microsoft.com/office/powerpoint/2010/main" val="31490644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b="1" i="0" noProof="0" dirty="0" err="1"/>
              <a:t>Conc</a:t>
            </a:r>
            <a:r>
              <a:rPr lang="pt-BR" b="1" i="0" noProof="0" dirty="0"/>
              <a:t>:</a:t>
            </a:r>
            <a:r>
              <a:rPr lang="pt-BR" b="1" i="1" noProof="0" dirty="0"/>
              <a:t> </a:t>
            </a:r>
            <a:r>
              <a:rPr lang="pt-BR" b="0" i="0" noProof="0" dirty="0"/>
              <a:t>novamente, </a:t>
            </a:r>
            <a:r>
              <a:rPr lang="pt-BR" i="1" noProof="0" dirty="0" err="1"/>
              <a:t>stage</a:t>
            </a:r>
            <a:r>
              <a:rPr lang="pt-BR" i="1" noProof="0" dirty="0"/>
              <a:t> game</a:t>
            </a:r>
            <a:r>
              <a:rPr lang="pt-BR" noProof="0" dirty="0"/>
              <a:t> é o jogo básico, que serve de base para o jogo repetido. Podemos chamar de </a:t>
            </a:r>
            <a:r>
              <a:rPr lang="pt-BR" i="1" noProof="0" dirty="0"/>
              <a:t>base game </a:t>
            </a:r>
            <a:r>
              <a:rPr lang="pt-BR" noProof="0" dirty="0"/>
              <a:t>também ou jogo base</a:t>
            </a:r>
            <a:r>
              <a:rPr lang="en-US" noProof="0" dirty="0"/>
              <a:t>/</a:t>
            </a:r>
            <a:r>
              <a:rPr lang="en-US" noProof="0" dirty="0" err="1"/>
              <a:t>básico</a:t>
            </a:r>
            <a:r>
              <a:rPr lang="en-US" noProof="0" dirty="0"/>
              <a:t>.</a:t>
            </a:r>
            <a:endParaRPr lang="pt-BR" dirty="0"/>
          </a:p>
        </p:txBody>
      </p:sp>
      <p:sp>
        <p:nvSpPr>
          <p:cNvPr id="4" name="Slide Number Placeholder 3"/>
          <p:cNvSpPr>
            <a:spLocks noGrp="1"/>
          </p:cNvSpPr>
          <p:nvPr>
            <p:ph type="sldNum" sz="quarter" idx="5"/>
          </p:nvPr>
        </p:nvSpPr>
        <p:spPr/>
        <p:txBody>
          <a:bodyPr/>
          <a:lstStyle/>
          <a:p>
            <a:fld id="{B2DE22FB-4F32-4F44-9195-D0BEF89D065E}" type="slidenum">
              <a:rPr lang="pt-BR" smtClean="0"/>
              <a:t>13</a:t>
            </a:fld>
            <a:endParaRPr lang="pt-BR"/>
          </a:p>
        </p:txBody>
      </p:sp>
    </p:spTree>
    <p:extLst>
      <p:ext uri="{BB962C8B-B14F-4D97-AF65-F5344CB8AC3E}">
        <p14:creationId xmlns:p14="http://schemas.microsoft.com/office/powerpoint/2010/main" val="6663211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36DEF9-757C-42F7-88A9-1C86D105077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pt-BR"/>
          </a:p>
        </p:txBody>
      </p:sp>
      <p:sp>
        <p:nvSpPr>
          <p:cNvPr id="3" name="Subtitle 2">
            <a:extLst>
              <a:ext uri="{FF2B5EF4-FFF2-40B4-BE49-F238E27FC236}">
                <a16:creationId xmlns:a16="http://schemas.microsoft.com/office/drawing/2014/main" id="{3F1C0870-A1EE-4EF5-A56B-637F634BC90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pt-BR"/>
          </a:p>
        </p:txBody>
      </p:sp>
      <p:sp>
        <p:nvSpPr>
          <p:cNvPr id="6" name="Slide Number Placeholder 5">
            <a:extLst>
              <a:ext uri="{FF2B5EF4-FFF2-40B4-BE49-F238E27FC236}">
                <a16:creationId xmlns:a16="http://schemas.microsoft.com/office/drawing/2014/main" id="{A1F903DF-4262-446D-A60D-0660C181A704}"/>
              </a:ext>
            </a:extLst>
          </p:cNvPr>
          <p:cNvSpPr>
            <a:spLocks noGrp="1"/>
          </p:cNvSpPr>
          <p:nvPr>
            <p:ph type="sldNum" sz="quarter" idx="12"/>
          </p:nvPr>
        </p:nvSpPr>
        <p:spPr/>
        <p:txBody>
          <a:bodyPr/>
          <a:lstStyle/>
          <a:p>
            <a:fld id="{AF67EEE8-F201-4410-BA13-233EFB93B646}" type="slidenum">
              <a:rPr lang="pt-BR" smtClean="0"/>
              <a:t>‹#›</a:t>
            </a:fld>
            <a:endParaRPr lang="pt-BR"/>
          </a:p>
        </p:txBody>
      </p:sp>
      <p:sp>
        <p:nvSpPr>
          <p:cNvPr id="5" name="Footer Placeholder 4">
            <a:extLst>
              <a:ext uri="{FF2B5EF4-FFF2-40B4-BE49-F238E27FC236}">
                <a16:creationId xmlns:a16="http://schemas.microsoft.com/office/drawing/2014/main" id="{BAE4F3B4-601C-4B18-AA4D-0536824DE996}"/>
              </a:ext>
            </a:extLst>
          </p:cNvPr>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defPPr>
              <a:defRPr lang="pt-BR"/>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pt-BR" dirty="0"/>
              <a:t>Robson Tigre </a:t>
            </a:r>
            <a:endParaRPr lang="en-US" dirty="0"/>
          </a:p>
        </p:txBody>
      </p:sp>
    </p:spTree>
    <p:extLst>
      <p:ext uri="{BB962C8B-B14F-4D97-AF65-F5344CB8AC3E}">
        <p14:creationId xmlns:p14="http://schemas.microsoft.com/office/powerpoint/2010/main" val="3234110852"/>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AA448-3B49-43B0-A212-CFADD354EEBF}"/>
              </a:ext>
            </a:extLst>
          </p:cNvPr>
          <p:cNvSpPr>
            <a:spLocks noGrp="1"/>
          </p:cNvSpPr>
          <p:nvPr>
            <p:ph type="title"/>
          </p:nvPr>
        </p:nvSpPr>
        <p:spPr/>
        <p:txBody>
          <a:bodyPr/>
          <a:lstStyle/>
          <a:p>
            <a:r>
              <a:rPr lang="en-US"/>
              <a:t>Click to edit Master title style</a:t>
            </a:r>
            <a:endParaRPr lang="pt-BR"/>
          </a:p>
        </p:txBody>
      </p:sp>
      <p:sp>
        <p:nvSpPr>
          <p:cNvPr id="3" name="Vertical Text Placeholder 2">
            <a:extLst>
              <a:ext uri="{FF2B5EF4-FFF2-40B4-BE49-F238E27FC236}">
                <a16:creationId xmlns:a16="http://schemas.microsoft.com/office/drawing/2014/main" id="{D4C05A91-9969-40CF-83CD-56180DD000F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6" name="Slide Number Placeholder 5">
            <a:extLst>
              <a:ext uri="{FF2B5EF4-FFF2-40B4-BE49-F238E27FC236}">
                <a16:creationId xmlns:a16="http://schemas.microsoft.com/office/drawing/2014/main" id="{B672A56A-BC7F-4C77-8A65-0957F3FF5F0D}"/>
              </a:ext>
            </a:extLst>
          </p:cNvPr>
          <p:cNvSpPr>
            <a:spLocks noGrp="1"/>
          </p:cNvSpPr>
          <p:nvPr>
            <p:ph type="sldNum" sz="quarter" idx="12"/>
          </p:nvPr>
        </p:nvSpPr>
        <p:spPr/>
        <p:txBody>
          <a:bodyPr/>
          <a:lstStyle/>
          <a:p>
            <a:fld id="{AF67EEE8-F201-4410-BA13-233EFB93B646}" type="slidenum">
              <a:rPr lang="pt-BR" smtClean="0"/>
              <a:t>‹#›</a:t>
            </a:fld>
            <a:endParaRPr lang="pt-BR"/>
          </a:p>
        </p:txBody>
      </p:sp>
      <p:sp>
        <p:nvSpPr>
          <p:cNvPr id="5" name="Footer Placeholder 4">
            <a:extLst>
              <a:ext uri="{FF2B5EF4-FFF2-40B4-BE49-F238E27FC236}">
                <a16:creationId xmlns:a16="http://schemas.microsoft.com/office/drawing/2014/main" id="{640F3728-9482-44DF-9492-132FD7A74DBD}"/>
              </a:ext>
            </a:extLst>
          </p:cNvPr>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defPPr>
              <a:defRPr lang="pt-BR"/>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pt-BR" dirty="0"/>
              <a:t>Robson Tigre </a:t>
            </a:r>
            <a:endParaRPr lang="en-US" dirty="0"/>
          </a:p>
        </p:txBody>
      </p:sp>
    </p:spTree>
    <p:extLst>
      <p:ext uri="{BB962C8B-B14F-4D97-AF65-F5344CB8AC3E}">
        <p14:creationId xmlns:p14="http://schemas.microsoft.com/office/powerpoint/2010/main" val="41847357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AFA2FFE-7795-47D1-8A09-CE9041FD744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pt-BR"/>
          </a:p>
        </p:txBody>
      </p:sp>
      <p:sp>
        <p:nvSpPr>
          <p:cNvPr id="3" name="Vertical Text Placeholder 2">
            <a:extLst>
              <a:ext uri="{FF2B5EF4-FFF2-40B4-BE49-F238E27FC236}">
                <a16:creationId xmlns:a16="http://schemas.microsoft.com/office/drawing/2014/main" id="{34A3AE03-65DA-49EC-BA98-DB0B7B93851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6" name="Slide Number Placeholder 5">
            <a:extLst>
              <a:ext uri="{FF2B5EF4-FFF2-40B4-BE49-F238E27FC236}">
                <a16:creationId xmlns:a16="http://schemas.microsoft.com/office/drawing/2014/main" id="{ECC0D966-12A0-477A-8066-D649325F4180}"/>
              </a:ext>
            </a:extLst>
          </p:cNvPr>
          <p:cNvSpPr>
            <a:spLocks noGrp="1"/>
          </p:cNvSpPr>
          <p:nvPr>
            <p:ph type="sldNum" sz="quarter" idx="12"/>
          </p:nvPr>
        </p:nvSpPr>
        <p:spPr/>
        <p:txBody>
          <a:bodyPr/>
          <a:lstStyle/>
          <a:p>
            <a:fld id="{AF67EEE8-F201-4410-BA13-233EFB93B646}" type="slidenum">
              <a:rPr lang="pt-BR" smtClean="0"/>
              <a:t>‹#›</a:t>
            </a:fld>
            <a:endParaRPr lang="pt-BR"/>
          </a:p>
        </p:txBody>
      </p:sp>
      <p:sp>
        <p:nvSpPr>
          <p:cNvPr id="5" name="Footer Placeholder 4">
            <a:extLst>
              <a:ext uri="{FF2B5EF4-FFF2-40B4-BE49-F238E27FC236}">
                <a16:creationId xmlns:a16="http://schemas.microsoft.com/office/drawing/2014/main" id="{1CDCA3FF-17F5-4F1F-9A86-EBAE8B9AD995}"/>
              </a:ext>
            </a:extLst>
          </p:cNvPr>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defPPr>
              <a:defRPr lang="pt-BR"/>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pt-BR" dirty="0"/>
              <a:t>Robson Tigre </a:t>
            </a:r>
            <a:endParaRPr lang="en-US" dirty="0"/>
          </a:p>
        </p:txBody>
      </p:sp>
    </p:spTree>
    <p:extLst>
      <p:ext uri="{BB962C8B-B14F-4D97-AF65-F5344CB8AC3E}">
        <p14:creationId xmlns:p14="http://schemas.microsoft.com/office/powerpoint/2010/main" val="23588080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466F9E-5E69-4D25-B952-A9C97019F888}"/>
              </a:ext>
            </a:extLst>
          </p:cNvPr>
          <p:cNvSpPr>
            <a:spLocks noGrp="1"/>
          </p:cNvSpPr>
          <p:nvPr>
            <p:ph type="title"/>
          </p:nvPr>
        </p:nvSpPr>
        <p:spPr/>
        <p:txBody>
          <a:bodyPr/>
          <a:lstStyle/>
          <a:p>
            <a:r>
              <a:rPr lang="en-US"/>
              <a:t>Click to edit Master title style</a:t>
            </a:r>
            <a:endParaRPr lang="pt-BR"/>
          </a:p>
        </p:txBody>
      </p:sp>
      <p:sp>
        <p:nvSpPr>
          <p:cNvPr id="3" name="Content Placeholder 2">
            <a:extLst>
              <a:ext uri="{FF2B5EF4-FFF2-40B4-BE49-F238E27FC236}">
                <a16:creationId xmlns:a16="http://schemas.microsoft.com/office/drawing/2014/main" id="{E7EC4931-B12F-4339-B029-E74EF42024F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6" name="Slide Number Placeholder 5">
            <a:extLst>
              <a:ext uri="{FF2B5EF4-FFF2-40B4-BE49-F238E27FC236}">
                <a16:creationId xmlns:a16="http://schemas.microsoft.com/office/drawing/2014/main" id="{FD1BCB6E-EE57-464A-8EE1-AE8C6033FF36}"/>
              </a:ext>
            </a:extLst>
          </p:cNvPr>
          <p:cNvSpPr>
            <a:spLocks noGrp="1"/>
          </p:cNvSpPr>
          <p:nvPr>
            <p:ph type="sldNum" sz="quarter" idx="12"/>
          </p:nvPr>
        </p:nvSpPr>
        <p:spPr/>
        <p:txBody>
          <a:bodyPr/>
          <a:lstStyle/>
          <a:p>
            <a:fld id="{AF67EEE8-F201-4410-BA13-233EFB93B646}" type="slidenum">
              <a:rPr lang="pt-BR" smtClean="0"/>
              <a:t>‹#›</a:t>
            </a:fld>
            <a:endParaRPr lang="pt-BR"/>
          </a:p>
        </p:txBody>
      </p:sp>
      <p:sp>
        <p:nvSpPr>
          <p:cNvPr id="5" name="Footer Placeholder 4">
            <a:extLst>
              <a:ext uri="{FF2B5EF4-FFF2-40B4-BE49-F238E27FC236}">
                <a16:creationId xmlns:a16="http://schemas.microsoft.com/office/drawing/2014/main" id="{14D2E340-DBE1-4559-AE49-1816AD73F019}"/>
              </a:ext>
            </a:extLst>
          </p:cNvPr>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defPPr>
              <a:defRPr lang="pt-BR"/>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pt-BR" dirty="0"/>
              <a:t>Robson Tigre </a:t>
            </a:r>
            <a:endParaRPr lang="en-US" dirty="0"/>
          </a:p>
        </p:txBody>
      </p:sp>
    </p:spTree>
    <p:extLst>
      <p:ext uri="{BB962C8B-B14F-4D97-AF65-F5344CB8AC3E}">
        <p14:creationId xmlns:p14="http://schemas.microsoft.com/office/powerpoint/2010/main" val="37402157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FAF499-3B36-4D3C-962A-601D35B289F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pt-BR"/>
          </a:p>
        </p:txBody>
      </p:sp>
      <p:sp>
        <p:nvSpPr>
          <p:cNvPr id="3" name="Text Placeholder 2">
            <a:extLst>
              <a:ext uri="{FF2B5EF4-FFF2-40B4-BE49-F238E27FC236}">
                <a16:creationId xmlns:a16="http://schemas.microsoft.com/office/drawing/2014/main" id="{7A9801C8-99BF-43AC-BD56-0511716D482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6" name="Slide Number Placeholder 5">
            <a:extLst>
              <a:ext uri="{FF2B5EF4-FFF2-40B4-BE49-F238E27FC236}">
                <a16:creationId xmlns:a16="http://schemas.microsoft.com/office/drawing/2014/main" id="{09B463CE-2F7C-4DFF-A2E7-D3759BDA94D0}"/>
              </a:ext>
            </a:extLst>
          </p:cNvPr>
          <p:cNvSpPr>
            <a:spLocks noGrp="1"/>
          </p:cNvSpPr>
          <p:nvPr>
            <p:ph type="sldNum" sz="quarter" idx="12"/>
          </p:nvPr>
        </p:nvSpPr>
        <p:spPr/>
        <p:txBody>
          <a:bodyPr/>
          <a:lstStyle/>
          <a:p>
            <a:fld id="{AF67EEE8-F201-4410-BA13-233EFB93B646}" type="slidenum">
              <a:rPr lang="pt-BR" smtClean="0"/>
              <a:t>‹#›</a:t>
            </a:fld>
            <a:endParaRPr lang="pt-BR"/>
          </a:p>
        </p:txBody>
      </p:sp>
      <p:sp>
        <p:nvSpPr>
          <p:cNvPr id="5" name="Footer Placeholder 4">
            <a:extLst>
              <a:ext uri="{FF2B5EF4-FFF2-40B4-BE49-F238E27FC236}">
                <a16:creationId xmlns:a16="http://schemas.microsoft.com/office/drawing/2014/main" id="{FD071012-575B-4507-A6C3-A1B780160790}"/>
              </a:ext>
            </a:extLst>
          </p:cNvPr>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defPPr>
              <a:defRPr lang="pt-BR"/>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pt-BR" dirty="0"/>
              <a:t>Robson Tigre </a:t>
            </a:r>
            <a:endParaRPr lang="en-US" dirty="0"/>
          </a:p>
        </p:txBody>
      </p:sp>
    </p:spTree>
    <p:extLst>
      <p:ext uri="{BB962C8B-B14F-4D97-AF65-F5344CB8AC3E}">
        <p14:creationId xmlns:p14="http://schemas.microsoft.com/office/powerpoint/2010/main" val="32788047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7D0517-BA1D-4115-8744-7F43E9372C34}"/>
              </a:ext>
            </a:extLst>
          </p:cNvPr>
          <p:cNvSpPr>
            <a:spLocks noGrp="1"/>
          </p:cNvSpPr>
          <p:nvPr>
            <p:ph type="title"/>
          </p:nvPr>
        </p:nvSpPr>
        <p:spPr/>
        <p:txBody>
          <a:bodyPr/>
          <a:lstStyle/>
          <a:p>
            <a:r>
              <a:rPr lang="en-US"/>
              <a:t>Click to edit Master title style</a:t>
            </a:r>
            <a:endParaRPr lang="pt-BR"/>
          </a:p>
        </p:txBody>
      </p:sp>
      <p:sp>
        <p:nvSpPr>
          <p:cNvPr id="3" name="Content Placeholder 2">
            <a:extLst>
              <a:ext uri="{FF2B5EF4-FFF2-40B4-BE49-F238E27FC236}">
                <a16:creationId xmlns:a16="http://schemas.microsoft.com/office/drawing/2014/main" id="{3815BD94-78FA-4E31-87B4-7E4DCCAA366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Content Placeholder 3">
            <a:extLst>
              <a:ext uri="{FF2B5EF4-FFF2-40B4-BE49-F238E27FC236}">
                <a16:creationId xmlns:a16="http://schemas.microsoft.com/office/drawing/2014/main" id="{0D0A8045-409A-4603-B9F9-C8F50668EE1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7" name="Slide Number Placeholder 6">
            <a:extLst>
              <a:ext uri="{FF2B5EF4-FFF2-40B4-BE49-F238E27FC236}">
                <a16:creationId xmlns:a16="http://schemas.microsoft.com/office/drawing/2014/main" id="{1389225F-B569-4F07-8B91-FAD75647ED2C}"/>
              </a:ext>
            </a:extLst>
          </p:cNvPr>
          <p:cNvSpPr>
            <a:spLocks noGrp="1"/>
          </p:cNvSpPr>
          <p:nvPr>
            <p:ph type="sldNum" sz="quarter" idx="12"/>
          </p:nvPr>
        </p:nvSpPr>
        <p:spPr/>
        <p:txBody>
          <a:bodyPr/>
          <a:lstStyle/>
          <a:p>
            <a:fld id="{AF67EEE8-F201-4410-BA13-233EFB93B646}" type="slidenum">
              <a:rPr lang="pt-BR" smtClean="0"/>
              <a:t>‹#›</a:t>
            </a:fld>
            <a:endParaRPr lang="pt-BR"/>
          </a:p>
        </p:txBody>
      </p:sp>
      <p:sp>
        <p:nvSpPr>
          <p:cNvPr id="6" name="Footer Placeholder 4">
            <a:extLst>
              <a:ext uri="{FF2B5EF4-FFF2-40B4-BE49-F238E27FC236}">
                <a16:creationId xmlns:a16="http://schemas.microsoft.com/office/drawing/2014/main" id="{9E4BAB19-312B-4C22-AA06-69833B6D5E57}"/>
              </a:ext>
            </a:extLst>
          </p:cNvPr>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defPPr>
              <a:defRPr lang="pt-BR"/>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pt-BR" dirty="0"/>
              <a:t>Robson Tigre </a:t>
            </a:r>
            <a:endParaRPr lang="en-US" dirty="0"/>
          </a:p>
        </p:txBody>
      </p:sp>
    </p:spTree>
    <p:extLst>
      <p:ext uri="{BB962C8B-B14F-4D97-AF65-F5344CB8AC3E}">
        <p14:creationId xmlns:p14="http://schemas.microsoft.com/office/powerpoint/2010/main" val="21204229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E5D621-3DEA-440E-87A4-D3F9756FD6BA}"/>
              </a:ext>
            </a:extLst>
          </p:cNvPr>
          <p:cNvSpPr>
            <a:spLocks noGrp="1"/>
          </p:cNvSpPr>
          <p:nvPr>
            <p:ph type="title"/>
          </p:nvPr>
        </p:nvSpPr>
        <p:spPr>
          <a:xfrm>
            <a:off x="839788" y="365125"/>
            <a:ext cx="10515600" cy="1325563"/>
          </a:xfrm>
        </p:spPr>
        <p:txBody>
          <a:bodyPr/>
          <a:lstStyle/>
          <a:p>
            <a:r>
              <a:rPr lang="en-US"/>
              <a:t>Click to edit Master title style</a:t>
            </a:r>
            <a:endParaRPr lang="pt-BR"/>
          </a:p>
        </p:txBody>
      </p:sp>
      <p:sp>
        <p:nvSpPr>
          <p:cNvPr id="3" name="Text Placeholder 2">
            <a:extLst>
              <a:ext uri="{FF2B5EF4-FFF2-40B4-BE49-F238E27FC236}">
                <a16:creationId xmlns:a16="http://schemas.microsoft.com/office/drawing/2014/main" id="{37D8E475-206D-4FD1-999A-CA8FB4A5B4A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789F086-60A1-4CC1-9A4E-014F0668D18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5" name="Text Placeholder 4">
            <a:extLst>
              <a:ext uri="{FF2B5EF4-FFF2-40B4-BE49-F238E27FC236}">
                <a16:creationId xmlns:a16="http://schemas.microsoft.com/office/drawing/2014/main" id="{C1C88BE6-3818-4379-BB2F-FC2B346CFA0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951CB41-6876-49A8-8B1A-A53EB726A03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9" name="Slide Number Placeholder 8">
            <a:extLst>
              <a:ext uri="{FF2B5EF4-FFF2-40B4-BE49-F238E27FC236}">
                <a16:creationId xmlns:a16="http://schemas.microsoft.com/office/drawing/2014/main" id="{9DD7F80E-7507-4EB5-ADEE-084E393F7F2A}"/>
              </a:ext>
            </a:extLst>
          </p:cNvPr>
          <p:cNvSpPr>
            <a:spLocks noGrp="1"/>
          </p:cNvSpPr>
          <p:nvPr>
            <p:ph type="sldNum" sz="quarter" idx="12"/>
          </p:nvPr>
        </p:nvSpPr>
        <p:spPr/>
        <p:txBody>
          <a:bodyPr/>
          <a:lstStyle/>
          <a:p>
            <a:fld id="{AF67EEE8-F201-4410-BA13-233EFB93B646}" type="slidenum">
              <a:rPr lang="pt-BR" smtClean="0"/>
              <a:t>‹#›</a:t>
            </a:fld>
            <a:endParaRPr lang="pt-BR"/>
          </a:p>
        </p:txBody>
      </p:sp>
      <p:sp>
        <p:nvSpPr>
          <p:cNvPr id="8" name="Footer Placeholder 4">
            <a:extLst>
              <a:ext uri="{FF2B5EF4-FFF2-40B4-BE49-F238E27FC236}">
                <a16:creationId xmlns:a16="http://schemas.microsoft.com/office/drawing/2014/main" id="{2220694B-8EAE-4835-AA60-37D687CFD2B7}"/>
              </a:ext>
            </a:extLst>
          </p:cNvPr>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defPPr>
              <a:defRPr lang="pt-BR"/>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pt-BR" dirty="0"/>
              <a:t>Robson Tigre </a:t>
            </a:r>
            <a:endParaRPr lang="en-US" dirty="0"/>
          </a:p>
        </p:txBody>
      </p:sp>
    </p:spTree>
    <p:extLst>
      <p:ext uri="{BB962C8B-B14F-4D97-AF65-F5344CB8AC3E}">
        <p14:creationId xmlns:p14="http://schemas.microsoft.com/office/powerpoint/2010/main" val="10204149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B99C70-AD09-40C1-A780-023A10D1BDE6}"/>
              </a:ext>
            </a:extLst>
          </p:cNvPr>
          <p:cNvSpPr>
            <a:spLocks noGrp="1"/>
          </p:cNvSpPr>
          <p:nvPr>
            <p:ph type="title"/>
          </p:nvPr>
        </p:nvSpPr>
        <p:spPr/>
        <p:txBody>
          <a:bodyPr/>
          <a:lstStyle/>
          <a:p>
            <a:r>
              <a:rPr lang="en-US"/>
              <a:t>Click to edit Master title style</a:t>
            </a:r>
            <a:endParaRPr lang="pt-BR"/>
          </a:p>
        </p:txBody>
      </p:sp>
      <p:sp>
        <p:nvSpPr>
          <p:cNvPr id="5" name="Slide Number Placeholder 4">
            <a:extLst>
              <a:ext uri="{FF2B5EF4-FFF2-40B4-BE49-F238E27FC236}">
                <a16:creationId xmlns:a16="http://schemas.microsoft.com/office/drawing/2014/main" id="{820E4D4E-9877-4FBB-A0B9-7744C2054382}"/>
              </a:ext>
            </a:extLst>
          </p:cNvPr>
          <p:cNvSpPr>
            <a:spLocks noGrp="1"/>
          </p:cNvSpPr>
          <p:nvPr>
            <p:ph type="sldNum" sz="quarter" idx="12"/>
          </p:nvPr>
        </p:nvSpPr>
        <p:spPr/>
        <p:txBody>
          <a:bodyPr/>
          <a:lstStyle/>
          <a:p>
            <a:fld id="{AF67EEE8-F201-4410-BA13-233EFB93B646}" type="slidenum">
              <a:rPr lang="pt-BR" smtClean="0"/>
              <a:t>‹#›</a:t>
            </a:fld>
            <a:endParaRPr lang="pt-BR"/>
          </a:p>
        </p:txBody>
      </p:sp>
      <p:sp>
        <p:nvSpPr>
          <p:cNvPr id="4" name="Footer Placeholder 4">
            <a:extLst>
              <a:ext uri="{FF2B5EF4-FFF2-40B4-BE49-F238E27FC236}">
                <a16:creationId xmlns:a16="http://schemas.microsoft.com/office/drawing/2014/main" id="{94DD2980-4464-45D7-BB6D-DED318B06826}"/>
              </a:ext>
            </a:extLst>
          </p:cNvPr>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defPPr>
              <a:defRPr lang="pt-BR"/>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pt-BR" dirty="0"/>
              <a:t>Robson Tigre </a:t>
            </a:r>
            <a:endParaRPr lang="en-US" dirty="0"/>
          </a:p>
        </p:txBody>
      </p:sp>
    </p:spTree>
    <p:extLst>
      <p:ext uri="{BB962C8B-B14F-4D97-AF65-F5344CB8AC3E}">
        <p14:creationId xmlns:p14="http://schemas.microsoft.com/office/powerpoint/2010/main" val="3654309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7EF16A4-0C42-4642-AA79-340A17C9FB0F}"/>
              </a:ext>
            </a:extLst>
          </p:cNvPr>
          <p:cNvSpPr>
            <a:spLocks noGrp="1"/>
          </p:cNvSpPr>
          <p:nvPr>
            <p:ph type="sldNum" sz="quarter" idx="12"/>
          </p:nvPr>
        </p:nvSpPr>
        <p:spPr/>
        <p:txBody>
          <a:bodyPr/>
          <a:lstStyle/>
          <a:p>
            <a:fld id="{AF67EEE8-F201-4410-BA13-233EFB93B646}" type="slidenum">
              <a:rPr lang="pt-BR" smtClean="0"/>
              <a:t>‹#›</a:t>
            </a:fld>
            <a:endParaRPr lang="pt-BR"/>
          </a:p>
        </p:txBody>
      </p:sp>
      <p:sp>
        <p:nvSpPr>
          <p:cNvPr id="3" name="Footer Placeholder 4">
            <a:extLst>
              <a:ext uri="{FF2B5EF4-FFF2-40B4-BE49-F238E27FC236}">
                <a16:creationId xmlns:a16="http://schemas.microsoft.com/office/drawing/2014/main" id="{03658FE8-638A-4B55-9139-C47DE12FF3F5}"/>
              </a:ext>
            </a:extLst>
          </p:cNvPr>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defPPr>
              <a:defRPr lang="pt-BR"/>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pt-BR" dirty="0"/>
              <a:t>Robson Tigre </a:t>
            </a:r>
            <a:endParaRPr lang="en-US" dirty="0"/>
          </a:p>
        </p:txBody>
      </p:sp>
    </p:spTree>
    <p:extLst>
      <p:ext uri="{BB962C8B-B14F-4D97-AF65-F5344CB8AC3E}">
        <p14:creationId xmlns:p14="http://schemas.microsoft.com/office/powerpoint/2010/main" val="1744742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949F09-5620-480D-9DC4-23B6CC70E65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pt-BR"/>
          </a:p>
        </p:txBody>
      </p:sp>
      <p:sp>
        <p:nvSpPr>
          <p:cNvPr id="3" name="Content Placeholder 2">
            <a:extLst>
              <a:ext uri="{FF2B5EF4-FFF2-40B4-BE49-F238E27FC236}">
                <a16:creationId xmlns:a16="http://schemas.microsoft.com/office/drawing/2014/main" id="{0AF1CA63-EC8C-43F3-8D12-6BDBD28AE5E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Text Placeholder 3">
            <a:extLst>
              <a:ext uri="{FF2B5EF4-FFF2-40B4-BE49-F238E27FC236}">
                <a16:creationId xmlns:a16="http://schemas.microsoft.com/office/drawing/2014/main" id="{0820596D-297E-40E7-BEF3-62A04D4C37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a:extLst>
              <a:ext uri="{FF2B5EF4-FFF2-40B4-BE49-F238E27FC236}">
                <a16:creationId xmlns:a16="http://schemas.microsoft.com/office/drawing/2014/main" id="{9DD30363-B0D0-437E-815F-248991885824}"/>
              </a:ext>
            </a:extLst>
          </p:cNvPr>
          <p:cNvSpPr>
            <a:spLocks noGrp="1"/>
          </p:cNvSpPr>
          <p:nvPr>
            <p:ph type="sldNum" sz="quarter" idx="12"/>
          </p:nvPr>
        </p:nvSpPr>
        <p:spPr/>
        <p:txBody>
          <a:bodyPr/>
          <a:lstStyle/>
          <a:p>
            <a:fld id="{AF67EEE8-F201-4410-BA13-233EFB93B646}" type="slidenum">
              <a:rPr lang="pt-BR" smtClean="0"/>
              <a:t>‹#›</a:t>
            </a:fld>
            <a:endParaRPr lang="pt-BR"/>
          </a:p>
        </p:txBody>
      </p:sp>
      <p:sp>
        <p:nvSpPr>
          <p:cNvPr id="6" name="Footer Placeholder 4">
            <a:extLst>
              <a:ext uri="{FF2B5EF4-FFF2-40B4-BE49-F238E27FC236}">
                <a16:creationId xmlns:a16="http://schemas.microsoft.com/office/drawing/2014/main" id="{7A4AC474-3379-43DE-BB22-CD5210FDB36E}"/>
              </a:ext>
            </a:extLst>
          </p:cNvPr>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defPPr>
              <a:defRPr lang="pt-BR"/>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pt-BR" dirty="0"/>
              <a:t>Robson Tigre </a:t>
            </a:r>
            <a:endParaRPr lang="en-US" dirty="0"/>
          </a:p>
        </p:txBody>
      </p:sp>
    </p:spTree>
    <p:extLst>
      <p:ext uri="{BB962C8B-B14F-4D97-AF65-F5344CB8AC3E}">
        <p14:creationId xmlns:p14="http://schemas.microsoft.com/office/powerpoint/2010/main" val="29570349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600F6B-90E4-4FDB-84FD-55B3DEAE1E2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pt-BR"/>
          </a:p>
        </p:txBody>
      </p:sp>
      <p:sp>
        <p:nvSpPr>
          <p:cNvPr id="3" name="Picture Placeholder 2">
            <a:extLst>
              <a:ext uri="{FF2B5EF4-FFF2-40B4-BE49-F238E27FC236}">
                <a16:creationId xmlns:a16="http://schemas.microsoft.com/office/drawing/2014/main" id="{5A5A494C-0877-4738-AE50-BD9CF100496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Text Placeholder 3">
            <a:extLst>
              <a:ext uri="{FF2B5EF4-FFF2-40B4-BE49-F238E27FC236}">
                <a16:creationId xmlns:a16="http://schemas.microsoft.com/office/drawing/2014/main" id="{437A33EC-ED2F-48F1-904C-77673C58CE5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a:extLst>
              <a:ext uri="{FF2B5EF4-FFF2-40B4-BE49-F238E27FC236}">
                <a16:creationId xmlns:a16="http://schemas.microsoft.com/office/drawing/2014/main" id="{CF6FF8C5-F782-40F5-9913-46AD43F70EEA}"/>
              </a:ext>
            </a:extLst>
          </p:cNvPr>
          <p:cNvSpPr>
            <a:spLocks noGrp="1"/>
          </p:cNvSpPr>
          <p:nvPr>
            <p:ph type="sldNum" sz="quarter" idx="12"/>
          </p:nvPr>
        </p:nvSpPr>
        <p:spPr/>
        <p:txBody>
          <a:bodyPr/>
          <a:lstStyle/>
          <a:p>
            <a:fld id="{AF67EEE8-F201-4410-BA13-233EFB93B646}" type="slidenum">
              <a:rPr lang="pt-BR" smtClean="0"/>
              <a:t>‹#›</a:t>
            </a:fld>
            <a:endParaRPr lang="pt-BR"/>
          </a:p>
        </p:txBody>
      </p:sp>
      <p:sp>
        <p:nvSpPr>
          <p:cNvPr id="6" name="Footer Placeholder 4">
            <a:extLst>
              <a:ext uri="{FF2B5EF4-FFF2-40B4-BE49-F238E27FC236}">
                <a16:creationId xmlns:a16="http://schemas.microsoft.com/office/drawing/2014/main" id="{EE58AC37-F645-4912-ADFA-8800401EAF33}"/>
              </a:ext>
            </a:extLst>
          </p:cNvPr>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defPPr>
              <a:defRPr lang="pt-BR"/>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pt-BR" dirty="0"/>
              <a:t>Robson Tigre </a:t>
            </a:r>
            <a:endParaRPr lang="en-US" dirty="0"/>
          </a:p>
        </p:txBody>
      </p:sp>
    </p:spTree>
    <p:extLst>
      <p:ext uri="{BB962C8B-B14F-4D97-AF65-F5344CB8AC3E}">
        <p14:creationId xmlns:p14="http://schemas.microsoft.com/office/powerpoint/2010/main" val="8050082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7F59946-044A-47E9-A27B-3A87E1BBBEC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pt-BR"/>
          </a:p>
        </p:txBody>
      </p:sp>
      <p:sp>
        <p:nvSpPr>
          <p:cNvPr id="3" name="Text Placeholder 2">
            <a:extLst>
              <a:ext uri="{FF2B5EF4-FFF2-40B4-BE49-F238E27FC236}">
                <a16:creationId xmlns:a16="http://schemas.microsoft.com/office/drawing/2014/main" id="{7DD029C7-79AF-4924-B499-47CFB29F86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6" name="Slide Number Placeholder 5">
            <a:extLst>
              <a:ext uri="{FF2B5EF4-FFF2-40B4-BE49-F238E27FC236}">
                <a16:creationId xmlns:a16="http://schemas.microsoft.com/office/drawing/2014/main" id="{7284EFA4-882F-4FA6-AD8C-735FEE3A4DB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F67EEE8-F201-4410-BA13-233EFB93B646}" type="slidenum">
              <a:rPr lang="pt-BR" smtClean="0"/>
              <a:t>‹#›</a:t>
            </a:fld>
            <a:endParaRPr lang="pt-BR"/>
          </a:p>
        </p:txBody>
      </p:sp>
      <p:sp>
        <p:nvSpPr>
          <p:cNvPr id="10" name="Rectangle 9">
            <a:extLst>
              <a:ext uri="{FF2B5EF4-FFF2-40B4-BE49-F238E27FC236}">
                <a16:creationId xmlns:a16="http://schemas.microsoft.com/office/drawing/2014/main" id="{67122C86-DC25-40DE-B0C6-33E3B1F7E1C1}"/>
              </a:ext>
            </a:extLst>
          </p:cNvPr>
          <p:cNvSpPr/>
          <p:nvPr userDrawn="1"/>
        </p:nvSpPr>
        <p:spPr>
          <a:xfrm>
            <a:off x="0" y="6730940"/>
            <a:ext cx="12192000" cy="127592"/>
          </a:xfrm>
          <a:prstGeom prst="rect">
            <a:avLst/>
          </a:prstGeom>
          <a:gradFill flip="none" rotWithShape="1">
            <a:gsLst>
              <a:gs pos="0">
                <a:srgbClr val="162F4E"/>
              </a:gs>
              <a:gs pos="100000">
                <a:srgbClr val="4AACE9">
                  <a:shade val="100000"/>
                  <a:satMod val="115000"/>
                </a:srgb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ooter Placeholder 4">
            <a:extLst>
              <a:ext uri="{FF2B5EF4-FFF2-40B4-BE49-F238E27FC236}">
                <a16:creationId xmlns:a16="http://schemas.microsoft.com/office/drawing/2014/main" id="{9B9FC6FC-23CF-42B1-9364-ED05AFF4471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defPPr>
              <a:defRPr lang="pt-BR"/>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pt-BR" dirty="0"/>
              <a:t>Robson Tigre </a:t>
            </a:r>
            <a:endParaRPr lang="en-US" dirty="0"/>
          </a:p>
        </p:txBody>
      </p:sp>
    </p:spTree>
    <p:extLst>
      <p:ext uri="{BB962C8B-B14F-4D97-AF65-F5344CB8AC3E}">
        <p14:creationId xmlns:p14="http://schemas.microsoft.com/office/powerpoint/2010/main" val="6725860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image" Target="../media/image15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4.png"/><Relationship Id="rId7" Type="http://schemas.openxmlformats.org/officeDocument/2006/relationships/image" Target="../media/image25.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1.png"/><Relationship Id="rId4" Type="http://schemas.openxmlformats.org/officeDocument/2006/relationships/image" Target="../media/image8.PNG"/></Relationships>
</file>

<file path=ppt/slides/_rels/slide2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customXml" Target="../ink/ink1.xml"/></Relationships>
</file>

<file path=ppt/slides/_rels/slide2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3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34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3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30.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81.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39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20.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610.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40.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7.xml.rels><?xml version="1.0" encoding="UTF-8" standalone="yes"?>
<Relationships xmlns="http://schemas.openxmlformats.org/package/2006/relationships"><Relationship Id="rId3" Type="http://schemas.openxmlformats.org/officeDocument/2006/relationships/image" Target="../media/image400.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4010.png"/><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5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38.xml"/><Relationship Id="rId1" Type="http://schemas.openxmlformats.org/officeDocument/2006/relationships/slideLayout" Target="../slideLayouts/slideLayout4.xml"/><Relationship Id="rId4" Type="http://schemas.openxmlformats.org/officeDocument/2006/relationships/image" Target="../media/image28.PNG"/></Relationships>
</file>

<file path=ppt/slides/_rels/slide54.xml.rels><?xml version="1.0" encoding="UTF-8" standalone="yes"?>
<Relationships xmlns="http://schemas.openxmlformats.org/package/2006/relationships"><Relationship Id="rId3" Type="http://schemas.openxmlformats.org/officeDocument/2006/relationships/image" Target="../media/image4410.png"/><Relationship Id="rId2" Type="http://schemas.openxmlformats.org/officeDocument/2006/relationships/notesSlide" Target="../notesSlides/notesSlide39.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5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490.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410.PNG"/><Relationship Id="rId2" Type="http://schemas.openxmlformats.org/officeDocument/2006/relationships/notesSlide" Target="../notesSlides/notesSlide45.xml"/><Relationship Id="rId1" Type="http://schemas.openxmlformats.org/officeDocument/2006/relationships/slideLayout" Target="../slideLayouts/slideLayout2.xml"/><Relationship Id="rId6" Type="http://schemas.openxmlformats.org/officeDocument/2006/relationships/image" Target="../media/image5110.png"/><Relationship Id="rId5" Type="http://schemas.openxmlformats.org/officeDocument/2006/relationships/image" Target="../media/image44.PNG"/><Relationship Id="rId4" Type="http://schemas.openxmlformats.org/officeDocument/2006/relationships/image" Target="../media/image14.PNG"/></Relationships>
</file>

<file path=ppt/slides/_rels/slide61.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47.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63.xml.rels><?xml version="1.0" encoding="UTF-8" standalone="yes"?>
<Relationships xmlns="http://schemas.openxmlformats.org/package/2006/relationships"><Relationship Id="rId3" Type="http://schemas.openxmlformats.org/officeDocument/2006/relationships/image" Target="../media/image5410.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49.xml"/><Relationship Id="rId1" Type="http://schemas.openxmlformats.org/officeDocument/2006/relationships/slideLayout" Target="../slideLayouts/slideLayout2.xml"/><Relationship Id="rId4" Type="http://schemas.openxmlformats.org/officeDocument/2006/relationships/image" Target="../media/image45.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5910.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5610.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1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6310.png"/><Relationship Id="rId2" Type="http://schemas.openxmlformats.org/officeDocument/2006/relationships/image" Target="../media/image5710.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6010.png"/><Relationship Id="rId2" Type="http://schemas.openxmlformats.org/officeDocument/2006/relationships/notesSlide" Target="../notesSlides/notesSlide53.xml"/><Relationship Id="rId1" Type="http://schemas.openxmlformats.org/officeDocument/2006/relationships/slideLayout" Target="../slideLayouts/slideLayout2.xml"/><Relationship Id="rId4" Type="http://schemas.openxmlformats.org/officeDocument/2006/relationships/image" Target="../media/image6310.png"/></Relationships>
</file>

<file path=ppt/slides/_rels/slide72.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350.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570.pn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380.png"/><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390.png"/><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6810.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59.xml"/><Relationship Id="rId1" Type="http://schemas.openxmlformats.org/officeDocument/2006/relationships/slideLayout" Target="../slideLayouts/slideLayout2.xml"/><Relationship Id="rId5" Type="http://schemas.openxmlformats.org/officeDocument/2006/relationships/image" Target="../media/image61.png"/><Relationship Id="rId4" Type="http://schemas.openxmlformats.org/officeDocument/2006/relationships/image" Target="../media/image60.png"/></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7210.png"/><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7310.png"/><Relationship Id="rId2" Type="http://schemas.openxmlformats.org/officeDocument/2006/relationships/notesSlide" Target="../notesSlides/notesSlide61.xml"/><Relationship Id="rId1" Type="http://schemas.openxmlformats.org/officeDocument/2006/relationships/slideLayout" Target="../slideLayouts/slideLayout2.xml"/><Relationship Id="rId4" Type="http://schemas.openxmlformats.org/officeDocument/2006/relationships/hyperlink" Target="https://www2.nuk.edu.tw/econ/class/course/962/game%20theory/Micro1Notes2006_chap3End.pdf" TargetMode="Externa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E58E6132-2F24-4ADC-B81B-2EB520711FD7}"/>
              </a:ext>
            </a:extLst>
          </p:cNvPr>
          <p:cNvSpPr>
            <a:spLocks noGrp="1"/>
          </p:cNvSpPr>
          <p:nvPr>
            <p:ph type="ctrTitle"/>
          </p:nvPr>
        </p:nvSpPr>
        <p:spPr>
          <a:xfrm>
            <a:off x="2122711" y="1366553"/>
            <a:ext cx="7946571" cy="2062447"/>
          </a:xfrm>
        </p:spPr>
        <p:txBody>
          <a:bodyPr>
            <a:normAutofit/>
          </a:bodyPr>
          <a:lstStyle/>
          <a:p>
            <a:r>
              <a:rPr lang="pt-BR" sz="7200" b="1" dirty="0"/>
              <a:t>Teoria dos Jogos</a:t>
            </a:r>
            <a:endParaRPr lang="pt-BR" sz="4400" b="1" dirty="0"/>
          </a:p>
        </p:txBody>
      </p:sp>
      <p:sp>
        <p:nvSpPr>
          <p:cNvPr id="7" name="TextBox 6">
            <a:extLst>
              <a:ext uri="{FF2B5EF4-FFF2-40B4-BE49-F238E27FC236}">
                <a16:creationId xmlns:a16="http://schemas.microsoft.com/office/drawing/2014/main" id="{0D85B13A-5A0A-431E-BB18-B5B4CD880CC2}"/>
              </a:ext>
            </a:extLst>
          </p:cNvPr>
          <p:cNvSpPr txBox="1"/>
          <p:nvPr/>
        </p:nvSpPr>
        <p:spPr>
          <a:xfrm>
            <a:off x="3581396" y="3614010"/>
            <a:ext cx="5029200" cy="553998"/>
          </a:xfrm>
          <a:prstGeom prst="rect">
            <a:avLst/>
          </a:prstGeom>
          <a:noFill/>
        </p:spPr>
        <p:txBody>
          <a:bodyPr wrap="square" rtlCol="0">
            <a:spAutoFit/>
          </a:bodyPr>
          <a:lstStyle/>
          <a:p>
            <a:pPr algn="ctr"/>
            <a:r>
              <a:rPr lang="pt-BR" sz="3000" dirty="0"/>
              <a:t>Professor Robson Tigre</a:t>
            </a:r>
          </a:p>
        </p:txBody>
      </p:sp>
    </p:spTree>
    <p:extLst>
      <p:ext uri="{BB962C8B-B14F-4D97-AF65-F5344CB8AC3E}">
        <p14:creationId xmlns:p14="http://schemas.microsoft.com/office/powerpoint/2010/main" val="34443994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66BEDB-4CDC-416E-AFCF-C7D6569EE013}"/>
              </a:ext>
            </a:extLst>
          </p:cNvPr>
          <p:cNvSpPr>
            <a:spLocks noGrp="1"/>
          </p:cNvSpPr>
          <p:nvPr>
            <p:ph type="title"/>
          </p:nvPr>
        </p:nvSpPr>
        <p:spPr/>
        <p:txBody>
          <a:bodyPr/>
          <a:lstStyle/>
          <a:p>
            <a:r>
              <a:rPr lang="pt-BR" b="1" noProof="0" dirty="0"/>
              <a:t>Teoria: Jogo repetido de dois estágios</a:t>
            </a:r>
            <a:br>
              <a:rPr lang="pt-BR" b="1" noProof="0" dirty="0"/>
            </a:br>
            <a:r>
              <a:rPr lang="pt-BR" sz="2200" b="1" noProof="0" dirty="0"/>
              <a:t>Dilema dos prisioneiros de dois estágios</a:t>
            </a:r>
          </a:p>
        </p:txBody>
      </p:sp>
      <p:sp>
        <p:nvSpPr>
          <p:cNvPr id="4" name="Content Placeholder 3">
            <a:extLst>
              <a:ext uri="{FF2B5EF4-FFF2-40B4-BE49-F238E27FC236}">
                <a16:creationId xmlns:a16="http://schemas.microsoft.com/office/drawing/2014/main" id="{00F8DDB9-E72A-48DC-B3F1-0AABDBA68862}"/>
              </a:ext>
            </a:extLst>
          </p:cNvPr>
          <p:cNvSpPr>
            <a:spLocks noGrp="1"/>
          </p:cNvSpPr>
          <p:nvPr>
            <p:ph idx="1"/>
          </p:nvPr>
        </p:nvSpPr>
        <p:spPr/>
        <p:txBody>
          <a:bodyPr>
            <a:normAutofit fontScale="92500" lnSpcReduction="20000"/>
          </a:bodyPr>
          <a:lstStyle/>
          <a:p>
            <a:pPr marL="0" indent="0" algn="just">
              <a:buNone/>
            </a:pPr>
            <a:r>
              <a:rPr lang="pt-BR" noProof="0" dirty="0"/>
              <a:t>Para encontrar o </a:t>
            </a:r>
            <a:r>
              <a:rPr lang="pt-BR" b="1" noProof="0" dirty="0"/>
              <a:t>outcome perfeito em subjogo</a:t>
            </a:r>
            <a:r>
              <a:rPr lang="pt-BR" noProof="0" dirty="0"/>
              <a:t>, analisamos o primeiro estágio levando em conta que </a:t>
            </a:r>
            <a:r>
              <a:rPr lang="pt-BR" b="1" noProof="0" dirty="0"/>
              <a:t>outcome do segundo estágio </a:t>
            </a:r>
            <a:r>
              <a:rPr lang="pt-BR" noProof="0" dirty="0"/>
              <a:t>será E.N. do jogo restante:</a:t>
            </a:r>
          </a:p>
          <a:p>
            <a:pPr marL="0" indent="0" algn="just">
              <a:buNone/>
            </a:pPr>
            <a:endParaRPr lang="pt-BR" noProof="0" dirty="0"/>
          </a:p>
          <a:p>
            <a:pPr marL="0" indent="0" algn="just">
              <a:buNone/>
            </a:pPr>
            <a:endParaRPr lang="pt-BR" noProof="0" dirty="0"/>
          </a:p>
          <a:p>
            <a:pPr marL="0" indent="0" algn="just">
              <a:buNone/>
            </a:pPr>
            <a:endParaRPr lang="pt-BR" noProof="0" dirty="0"/>
          </a:p>
          <a:p>
            <a:pPr marL="0" indent="0" algn="just">
              <a:buNone/>
            </a:pPr>
            <a:endParaRPr lang="pt-BR" noProof="0" dirty="0"/>
          </a:p>
          <a:p>
            <a:pPr marL="0" indent="0" algn="just">
              <a:buNone/>
            </a:pPr>
            <a:endParaRPr lang="pt-BR" noProof="0" dirty="0"/>
          </a:p>
          <a:p>
            <a:pPr marL="0" indent="0" algn="just">
              <a:buNone/>
            </a:pPr>
            <a:endParaRPr lang="pt-BR" noProof="0" dirty="0"/>
          </a:p>
          <a:p>
            <a:pPr marL="0" indent="0" algn="just">
              <a:buNone/>
            </a:pPr>
            <a:endParaRPr lang="pt-BR" noProof="0" dirty="0"/>
          </a:p>
          <a:p>
            <a:pPr marL="0" indent="0" algn="just">
              <a:buNone/>
            </a:pPr>
            <a:r>
              <a:rPr lang="pt-BR" noProof="0" dirty="0"/>
              <a:t>Dado esse equilíbrio de Nash, como será o outro estágio do jogo?</a:t>
            </a:r>
          </a:p>
        </p:txBody>
      </p:sp>
      <p:pic>
        <p:nvPicPr>
          <p:cNvPr id="10" name="Picture 9" descr="A screenshot of a cell phone&#10;&#10;Description automatically generated">
            <a:extLst>
              <a:ext uri="{FF2B5EF4-FFF2-40B4-BE49-F238E27FC236}">
                <a16:creationId xmlns:a16="http://schemas.microsoft.com/office/drawing/2014/main" id="{29266CC4-A8AC-4719-886B-BD4C9CE4DB7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64275" y="2772157"/>
            <a:ext cx="3714129" cy="2458273"/>
          </a:xfrm>
          <a:prstGeom prst="rect">
            <a:avLst/>
          </a:prstGeom>
        </p:spPr>
      </p:pic>
      <p:sp>
        <p:nvSpPr>
          <p:cNvPr id="3" name="Footer Placeholder 2">
            <a:extLst>
              <a:ext uri="{FF2B5EF4-FFF2-40B4-BE49-F238E27FC236}">
                <a16:creationId xmlns:a16="http://schemas.microsoft.com/office/drawing/2014/main" id="{D4840472-6B41-44B5-BB63-F0094D652CB3}"/>
              </a:ext>
            </a:extLst>
          </p:cNvPr>
          <p:cNvSpPr>
            <a:spLocks noGrp="1"/>
          </p:cNvSpPr>
          <p:nvPr>
            <p:ph type="ftr" sz="quarter" idx="11"/>
          </p:nvPr>
        </p:nvSpPr>
        <p:spPr/>
        <p:txBody>
          <a:bodyPr/>
          <a:lstStyle/>
          <a:p>
            <a:r>
              <a:rPr lang="pt-BR" dirty="0"/>
              <a:t>Robson Tigre </a:t>
            </a:r>
            <a:endParaRPr lang="en-US" dirty="0"/>
          </a:p>
        </p:txBody>
      </p:sp>
      <p:sp>
        <p:nvSpPr>
          <p:cNvPr id="5" name="Slide Number Placeholder 4">
            <a:extLst>
              <a:ext uri="{FF2B5EF4-FFF2-40B4-BE49-F238E27FC236}">
                <a16:creationId xmlns:a16="http://schemas.microsoft.com/office/drawing/2014/main" id="{D37FBED7-3E08-4087-A0AF-943064348D9B}"/>
              </a:ext>
            </a:extLst>
          </p:cNvPr>
          <p:cNvSpPr>
            <a:spLocks noGrp="1"/>
          </p:cNvSpPr>
          <p:nvPr>
            <p:ph type="sldNum" sz="quarter" idx="12"/>
          </p:nvPr>
        </p:nvSpPr>
        <p:spPr/>
        <p:txBody>
          <a:bodyPr/>
          <a:lstStyle/>
          <a:p>
            <a:fld id="{AF67EEE8-F201-4410-BA13-233EFB93B646}" type="slidenum">
              <a:rPr lang="pt-BR" smtClean="0"/>
              <a:t>10</a:t>
            </a:fld>
            <a:endParaRPr lang="pt-BR"/>
          </a:p>
        </p:txBody>
      </p:sp>
    </p:spTree>
    <p:extLst>
      <p:ext uri="{BB962C8B-B14F-4D97-AF65-F5344CB8AC3E}">
        <p14:creationId xmlns:p14="http://schemas.microsoft.com/office/powerpoint/2010/main" val="17363373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AF94712-DB27-4DA1-823E-5E92EB886882}"/>
              </a:ext>
            </a:extLst>
          </p:cNvPr>
          <p:cNvSpPr>
            <a:spLocks noGrp="1"/>
          </p:cNvSpPr>
          <p:nvPr>
            <p:ph type="title"/>
          </p:nvPr>
        </p:nvSpPr>
        <p:spPr>
          <a:xfrm>
            <a:off x="838200" y="365125"/>
            <a:ext cx="10515600" cy="1325563"/>
          </a:xfrm>
        </p:spPr>
        <p:txBody>
          <a:bodyPr/>
          <a:lstStyle/>
          <a:p>
            <a:r>
              <a:rPr lang="pt-BR" b="1" noProof="0" dirty="0"/>
              <a:t>Teoria: Jogo repetido de dois estágios</a:t>
            </a:r>
            <a:br>
              <a:rPr lang="pt-BR" b="1" noProof="0" dirty="0"/>
            </a:br>
            <a:r>
              <a:rPr lang="pt-BR" sz="2200" b="1" noProof="0" dirty="0"/>
              <a:t>Dilema dos prisioneiros de dois estágios</a:t>
            </a:r>
          </a:p>
        </p:txBody>
      </p:sp>
      <mc:AlternateContent xmlns:mc="http://schemas.openxmlformats.org/markup-compatibility/2006" xmlns:a14="http://schemas.microsoft.com/office/drawing/2010/main">
        <mc:Choice Requires="a14">
          <p:sp>
            <p:nvSpPr>
              <p:cNvPr id="8" name="Content Placeholder 7">
                <a:extLst>
                  <a:ext uri="{FF2B5EF4-FFF2-40B4-BE49-F238E27FC236}">
                    <a16:creationId xmlns:a16="http://schemas.microsoft.com/office/drawing/2014/main" id="{6994F9CA-9496-4360-B00D-C73797CB972E}"/>
                  </a:ext>
                </a:extLst>
              </p:cNvPr>
              <p:cNvSpPr>
                <a:spLocks noGrp="1"/>
              </p:cNvSpPr>
              <p:nvPr>
                <p:ph idx="1"/>
              </p:nvPr>
            </p:nvSpPr>
            <p:spPr/>
            <p:txBody>
              <a:bodyPr/>
              <a:lstStyle/>
              <a:p>
                <a:pPr marL="0" indent="0" algn="just">
                  <a:buNone/>
                </a:pPr>
                <a:r>
                  <a:rPr lang="pt-BR" dirty="0"/>
                  <a:t>Dado o E.N. </a:t>
                </a:r>
                <a14:m>
                  <m:oMath xmlns:m="http://schemas.openxmlformats.org/officeDocument/2006/math">
                    <m:d>
                      <m:dPr>
                        <m:ctrlPr>
                          <a:rPr lang="pt-BR" i="1" dirty="0" smtClean="0">
                            <a:latin typeface="Cambria Math" panose="02040503050406030204" pitchFamily="18" charset="0"/>
                          </a:rPr>
                        </m:ctrlPr>
                      </m:dPr>
                      <m:e>
                        <m:sSub>
                          <m:sSubPr>
                            <m:ctrlPr>
                              <a:rPr lang="pt-BR" i="1" dirty="0" smtClean="0">
                                <a:latin typeface="Cambria Math" panose="02040503050406030204" pitchFamily="18" charset="0"/>
                              </a:rPr>
                            </m:ctrlPr>
                          </m:sSubPr>
                          <m:e>
                            <m:r>
                              <a:rPr lang="pt-BR" i="1" dirty="0" smtClean="0">
                                <a:latin typeface="Cambria Math" panose="02040503050406030204" pitchFamily="18" charset="0"/>
                              </a:rPr>
                              <m:t>𝐿</m:t>
                            </m:r>
                          </m:e>
                          <m:sub>
                            <m:r>
                              <a:rPr lang="pt-BR" i="1" dirty="0" smtClean="0">
                                <a:latin typeface="Cambria Math" panose="02040503050406030204" pitchFamily="18" charset="0"/>
                              </a:rPr>
                              <m:t>1</m:t>
                            </m:r>
                          </m:sub>
                        </m:sSub>
                        <m:r>
                          <a:rPr lang="pt-BR" i="1" dirty="0" smtClean="0">
                            <a:latin typeface="Cambria Math" panose="02040503050406030204" pitchFamily="18" charset="0"/>
                          </a:rPr>
                          <m:t>,</m:t>
                        </m:r>
                        <m:sSub>
                          <m:sSubPr>
                            <m:ctrlPr>
                              <a:rPr lang="pt-BR" i="1" dirty="0" smtClean="0">
                                <a:latin typeface="Cambria Math" panose="02040503050406030204" pitchFamily="18" charset="0"/>
                              </a:rPr>
                            </m:ctrlPr>
                          </m:sSubPr>
                          <m:e>
                            <m:r>
                              <a:rPr lang="pt-BR" i="1" dirty="0" smtClean="0">
                                <a:latin typeface="Cambria Math" panose="02040503050406030204" pitchFamily="18" charset="0"/>
                              </a:rPr>
                              <m:t>𝐿</m:t>
                            </m:r>
                          </m:e>
                          <m:sub>
                            <m:r>
                              <a:rPr lang="pt-BR" i="1" dirty="0" smtClean="0">
                                <a:latin typeface="Cambria Math" panose="02040503050406030204" pitchFamily="18" charset="0"/>
                              </a:rPr>
                              <m:t>2</m:t>
                            </m:r>
                          </m:sub>
                        </m:sSub>
                      </m:e>
                    </m:d>
                    <m:r>
                      <a:rPr lang="pt-BR" b="0" i="1" dirty="0" smtClean="0">
                        <a:latin typeface="Cambria Math" panose="02040503050406030204" pitchFamily="18" charset="0"/>
                      </a:rPr>
                      <m:t>→(1,1)</m:t>
                    </m:r>
                  </m:oMath>
                </a14:m>
                <a:r>
                  <a:rPr lang="pt-BR" dirty="0"/>
                  <a:t>, </a:t>
                </a:r>
                <a:r>
                  <a:rPr lang="pt-BR" noProof="0" dirty="0"/>
                  <a:t>a interação no primeiro estágio se resume ao one-shot game:</a:t>
                </a:r>
              </a:p>
            </p:txBody>
          </p:sp>
        </mc:Choice>
        <mc:Fallback xmlns="">
          <p:sp>
            <p:nvSpPr>
              <p:cNvPr id="8" name="Content Placeholder 7">
                <a:extLst>
                  <a:ext uri="{FF2B5EF4-FFF2-40B4-BE49-F238E27FC236}">
                    <a16:creationId xmlns:a16="http://schemas.microsoft.com/office/drawing/2014/main" id="{6994F9CA-9496-4360-B00D-C73797CB972E}"/>
                  </a:ext>
                </a:extLst>
              </p:cNvPr>
              <p:cNvSpPr>
                <a:spLocks noGrp="1" noRot="1" noChangeAspect="1" noMove="1" noResize="1" noEditPoints="1" noAdjustHandles="1" noChangeArrowheads="1" noChangeShapeType="1" noTextEdit="1"/>
              </p:cNvSpPr>
              <p:nvPr>
                <p:ph idx="1"/>
              </p:nvPr>
            </p:nvSpPr>
            <p:spPr>
              <a:blipFill>
                <a:blip r:embed="rId3"/>
                <a:stretch>
                  <a:fillRect l="-1217" t="-2241" r="-1159"/>
                </a:stretch>
              </a:blipFill>
            </p:spPr>
            <p:txBody>
              <a:bodyPr/>
              <a:lstStyle/>
              <a:p>
                <a:r>
                  <a:rPr lang="pt-BR">
                    <a:noFill/>
                  </a:rPr>
                  <a:t> </a:t>
                </a:r>
              </a:p>
            </p:txBody>
          </p:sp>
        </mc:Fallback>
      </mc:AlternateContent>
      <p:pic>
        <p:nvPicPr>
          <p:cNvPr id="10" name="Picture 9" descr="A screenshot of a cell phone&#10;&#10;Description automatically generated">
            <a:extLst>
              <a:ext uri="{FF2B5EF4-FFF2-40B4-BE49-F238E27FC236}">
                <a16:creationId xmlns:a16="http://schemas.microsoft.com/office/drawing/2014/main" id="{C2A66FCB-94B5-4779-B3A0-0423A050CC0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68721" y="2790319"/>
            <a:ext cx="5098893" cy="2948562"/>
          </a:xfrm>
          <a:prstGeom prst="rect">
            <a:avLst/>
          </a:prstGeom>
        </p:spPr>
      </p:pic>
      <p:sp>
        <p:nvSpPr>
          <p:cNvPr id="2" name="Footer Placeholder 1">
            <a:extLst>
              <a:ext uri="{FF2B5EF4-FFF2-40B4-BE49-F238E27FC236}">
                <a16:creationId xmlns:a16="http://schemas.microsoft.com/office/drawing/2014/main" id="{B536E052-C5B1-479F-A960-087D99041E9A}"/>
              </a:ext>
            </a:extLst>
          </p:cNvPr>
          <p:cNvSpPr>
            <a:spLocks noGrp="1"/>
          </p:cNvSpPr>
          <p:nvPr>
            <p:ph type="ftr" sz="quarter" idx="11"/>
          </p:nvPr>
        </p:nvSpPr>
        <p:spPr/>
        <p:txBody>
          <a:bodyPr/>
          <a:lstStyle/>
          <a:p>
            <a:r>
              <a:rPr lang="pt-BR" dirty="0"/>
              <a:t>Robson Tigre </a:t>
            </a:r>
            <a:endParaRPr lang="en-US" dirty="0"/>
          </a:p>
        </p:txBody>
      </p:sp>
      <p:sp>
        <p:nvSpPr>
          <p:cNvPr id="3" name="Slide Number Placeholder 2">
            <a:extLst>
              <a:ext uri="{FF2B5EF4-FFF2-40B4-BE49-F238E27FC236}">
                <a16:creationId xmlns:a16="http://schemas.microsoft.com/office/drawing/2014/main" id="{A37D7611-26CE-4303-AA21-E15D4A933BA4}"/>
              </a:ext>
            </a:extLst>
          </p:cNvPr>
          <p:cNvSpPr>
            <a:spLocks noGrp="1"/>
          </p:cNvSpPr>
          <p:nvPr>
            <p:ph type="sldNum" sz="quarter" idx="12"/>
          </p:nvPr>
        </p:nvSpPr>
        <p:spPr/>
        <p:txBody>
          <a:bodyPr/>
          <a:lstStyle/>
          <a:p>
            <a:fld id="{AF67EEE8-F201-4410-BA13-233EFB93B646}" type="slidenum">
              <a:rPr lang="pt-BR" smtClean="0"/>
              <a:t>11</a:t>
            </a:fld>
            <a:endParaRPr lang="pt-BR"/>
          </a:p>
        </p:txBody>
      </p:sp>
    </p:spTree>
    <p:extLst>
      <p:ext uri="{BB962C8B-B14F-4D97-AF65-F5344CB8AC3E}">
        <p14:creationId xmlns:p14="http://schemas.microsoft.com/office/powerpoint/2010/main" val="7851378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66BEDB-4CDC-416E-AFCF-C7D6569EE013}"/>
              </a:ext>
            </a:extLst>
          </p:cNvPr>
          <p:cNvSpPr>
            <a:spLocks noGrp="1"/>
          </p:cNvSpPr>
          <p:nvPr>
            <p:ph type="title"/>
          </p:nvPr>
        </p:nvSpPr>
        <p:spPr/>
        <p:txBody>
          <a:bodyPr/>
          <a:lstStyle/>
          <a:p>
            <a:r>
              <a:rPr lang="pt-BR" b="1" noProof="0" dirty="0"/>
              <a:t>Teoria: Jogo repetido de dois estágios</a:t>
            </a:r>
            <a:br>
              <a:rPr lang="pt-BR" b="1" noProof="0" dirty="0"/>
            </a:br>
            <a:r>
              <a:rPr lang="pt-BR" sz="2200" b="1" dirty="0"/>
              <a:t>Dilema dos prisioneiros de dois estágios</a:t>
            </a:r>
            <a:endParaRPr lang="pt-BR" sz="2200" b="1" noProof="0" dirty="0"/>
          </a:p>
        </p:txBody>
      </p:sp>
      <mc:AlternateContent xmlns:mc="http://schemas.openxmlformats.org/markup-compatibility/2006" xmlns:a14="http://schemas.microsoft.com/office/drawing/2010/main">
        <mc:Choice Requires="a14">
          <p:sp>
            <p:nvSpPr>
              <p:cNvPr id="6" name="Content Placeholder 5">
                <a:extLst>
                  <a:ext uri="{FF2B5EF4-FFF2-40B4-BE49-F238E27FC236}">
                    <a16:creationId xmlns:a16="http://schemas.microsoft.com/office/drawing/2014/main" id="{201A5FA6-90AD-4E67-BED0-47F258AE3DBD}"/>
                  </a:ext>
                </a:extLst>
              </p:cNvPr>
              <p:cNvSpPr>
                <a:spLocks noGrp="1"/>
              </p:cNvSpPr>
              <p:nvPr>
                <p:ph idx="1"/>
              </p:nvPr>
            </p:nvSpPr>
            <p:spPr/>
            <p:txBody>
              <a:bodyPr/>
              <a:lstStyle/>
              <a:p>
                <a:pPr marL="0" indent="0" algn="just">
                  <a:buNone/>
                </a:pPr>
                <a:r>
                  <a:rPr lang="pt-BR" noProof="0" dirty="0"/>
                  <a:t>Portanto, o único outcome perfeito em subjogo do D.P.D.E é </a:t>
                </a:r>
                <a14:m>
                  <m:oMath xmlns:m="http://schemas.openxmlformats.org/officeDocument/2006/math">
                    <m:r>
                      <a:rPr lang="pt-BR" i="1" noProof="0" smtClean="0">
                        <a:latin typeface="Cambria Math" panose="02040503050406030204" pitchFamily="18" charset="0"/>
                      </a:rPr>
                      <m:t>(</m:t>
                    </m:r>
                    <m:sSub>
                      <m:sSubPr>
                        <m:ctrlPr>
                          <a:rPr lang="pt-BR" i="1" noProof="0" smtClean="0">
                            <a:latin typeface="Cambria Math" panose="02040503050406030204" pitchFamily="18" charset="0"/>
                          </a:rPr>
                        </m:ctrlPr>
                      </m:sSubPr>
                      <m:e>
                        <m:r>
                          <a:rPr lang="pt-BR" i="1" noProof="0" smtClean="0">
                            <a:latin typeface="Cambria Math" panose="02040503050406030204" pitchFamily="18" charset="0"/>
                          </a:rPr>
                          <m:t>𝐿</m:t>
                        </m:r>
                      </m:e>
                      <m:sub>
                        <m:r>
                          <a:rPr lang="pt-BR" i="1" noProof="0" smtClean="0">
                            <a:latin typeface="Cambria Math" panose="02040503050406030204" pitchFamily="18" charset="0"/>
                          </a:rPr>
                          <m:t>1</m:t>
                        </m:r>
                      </m:sub>
                    </m:sSub>
                    <m:r>
                      <a:rPr lang="pt-BR" i="1" noProof="0" smtClean="0">
                        <a:latin typeface="Cambria Math" panose="02040503050406030204" pitchFamily="18" charset="0"/>
                      </a:rPr>
                      <m:t>, </m:t>
                    </m:r>
                    <m:sSub>
                      <m:sSubPr>
                        <m:ctrlPr>
                          <a:rPr lang="pt-BR" i="1" noProof="0" smtClean="0">
                            <a:latin typeface="Cambria Math" panose="02040503050406030204" pitchFamily="18" charset="0"/>
                          </a:rPr>
                        </m:ctrlPr>
                      </m:sSubPr>
                      <m:e>
                        <m:r>
                          <a:rPr lang="pt-BR" i="1" noProof="0" smtClean="0">
                            <a:latin typeface="Cambria Math" panose="02040503050406030204" pitchFamily="18" charset="0"/>
                          </a:rPr>
                          <m:t>𝐿</m:t>
                        </m:r>
                      </m:e>
                      <m:sub>
                        <m:r>
                          <a:rPr lang="pt-BR" i="1" noProof="0" smtClean="0">
                            <a:latin typeface="Cambria Math" panose="02040503050406030204" pitchFamily="18" charset="0"/>
                          </a:rPr>
                          <m:t>2</m:t>
                        </m:r>
                      </m:sub>
                    </m:sSub>
                    <m:r>
                      <a:rPr lang="pt-BR" i="1" noProof="0" smtClean="0">
                        <a:latin typeface="Cambria Math" panose="02040503050406030204" pitchFamily="18" charset="0"/>
                      </a:rPr>
                      <m:t>) </m:t>
                    </m:r>
                  </m:oMath>
                </a14:m>
                <a:r>
                  <a:rPr lang="pt-BR" noProof="0" dirty="0"/>
                  <a:t>no primeiro estágio, seguido de  </a:t>
                </a:r>
                <a14:m>
                  <m:oMath xmlns:m="http://schemas.openxmlformats.org/officeDocument/2006/math">
                    <m:r>
                      <a:rPr lang="pt-BR" i="1" noProof="0" smtClean="0">
                        <a:latin typeface="Cambria Math" panose="02040503050406030204" pitchFamily="18" charset="0"/>
                      </a:rPr>
                      <m:t>(</m:t>
                    </m:r>
                    <m:sSub>
                      <m:sSubPr>
                        <m:ctrlPr>
                          <a:rPr lang="pt-BR" i="1" noProof="0" smtClean="0">
                            <a:latin typeface="Cambria Math" panose="02040503050406030204" pitchFamily="18" charset="0"/>
                          </a:rPr>
                        </m:ctrlPr>
                      </m:sSubPr>
                      <m:e>
                        <m:r>
                          <a:rPr lang="pt-BR" i="1" noProof="0" smtClean="0">
                            <a:latin typeface="Cambria Math" panose="02040503050406030204" pitchFamily="18" charset="0"/>
                          </a:rPr>
                          <m:t>𝐿</m:t>
                        </m:r>
                      </m:e>
                      <m:sub>
                        <m:r>
                          <a:rPr lang="pt-BR" i="1" noProof="0" smtClean="0">
                            <a:latin typeface="Cambria Math" panose="02040503050406030204" pitchFamily="18" charset="0"/>
                          </a:rPr>
                          <m:t>1</m:t>
                        </m:r>
                      </m:sub>
                    </m:sSub>
                    <m:r>
                      <a:rPr lang="pt-BR" i="1" noProof="0" smtClean="0">
                        <a:latin typeface="Cambria Math" panose="02040503050406030204" pitchFamily="18" charset="0"/>
                      </a:rPr>
                      <m:t>, </m:t>
                    </m:r>
                    <m:sSub>
                      <m:sSubPr>
                        <m:ctrlPr>
                          <a:rPr lang="pt-BR" i="1" noProof="0" smtClean="0">
                            <a:latin typeface="Cambria Math" panose="02040503050406030204" pitchFamily="18" charset="0"/>
                          </a:rPr>
                        </m:ctrlPr>
                      </m:sSubPr>
                      <m:e>
                        <m:r>
                          <a:rPr lang="pt-BR" i="1" noProof="0" smtClean="0">
                            <a:latin typeface="Cambria Math" panose="02040503050406030204" pitchFamily="18" charset="0"/>
                          </a:rPr>
                          <m:t>𝐿</m:t>
                        </m:r>
                      </m:e>
                      <m:sub>
                        <m:r>
                          <a:rPr lang="pt-BR" i="1" noProof="0" smtClean="0">
                            <a:latin typeface="Cambria Math" panose="02040503050406030204" pitchFamily="18" charset="0"/>
                          </a:rPr>
                          <m:t>2</m:t>
                        </m:r>
                      </m:sub>
                    </m:sSub>
                    <m:r>
                      <a:rPr lang="pt-BR" i="1" noProof="0" smtClean="0">
                        <a:latin typeface="Cambria Math" panose="02040503050406030204" pitchFamily="18" charset="0"/>
                      </a:rPr>
                      <m:t>) </m:t>
                    </m:r>
                  </m:oMath>
                </a14:m>
                <a:r>
                  <a:rPr lang="pt-BR" noProof="0" dirty="0"/>
                  <a:t>no segundo estágio.</a:t>
                </a:r>
              </a:p>
              <a:p>
                <a:pPr algn="just"/>
                <a:endParaRPr lang="pt-BR" noProof="0" dirty="0"/>
              </a:p>
              <a:p>
                <a:pPr algn="just"/>
                <a:endParaRPr lang="pt-BR" noProof="0" dirty="0"/>
              </a:p>
              <a:p>
                <a:pPr algn="just"/>
                <a:endParaRPr lang="pt-BR" noProof="0" dirty="0"/>
              </a:p>
              <a:p>
                <a:pPr algn="just"/>
                <a:endParaRPr lang="pt-BR" noProof="0" dirty="0"/>
              </a:p>
              <a:p>
                <a:pPr algn="just"/>
                <a:endParaRPr lang="pt-BR" noProof="0" dirty="0"/>
              </a:p>
              <a:p>
                <a:pPr marL="0" indent="0" algn="just">
                  <a:buNone/>
                </a:pPr>
                <a:r>
                  <a:rPr lang="pt-BR" noProof="0" dirty="0"/>
                  <a:t>A cooperação, </a:t>
                </a:r>
                <a14:m>
                  <m:oMath xmlns:m="http://schemas.openxmlformats.org/officeDocument/2006/math">
                    <m:r>
                      <a:rPr lang="pt-BR" i="1" noProof="0" smtClean="0">
                        <a:latin typeface="Cambria Math" panose="02040503050406030204" pitchFamily="18" charset="0"/>
                      </a:rPr>
                      <m:t>(</m:t>
                    </m:r>
                    <m:sSub>
                      <m:sSubPr>
                        <m:ctrlPr>
                          <a:rPr lang="pt-BR" i="1" noProof="0" smtClean="0">
                            <a:latin typeface="Cambria Math" panose="02040503050406030204" pitchFamily="18" charset="0"/>
                          </a:rPr>
                        </m:ctrlPr>
                      </m:sSubPr>
                      <m:e>
                        <m:r>
                          <a:rPr lang="pt-BR" i="1" noProof="0" smtClean="0">
                            <a:latin typeface="Cambria Math" panose="02040503050406030204" pitchFamily="18" charset="0"/>
                          </a:rPr>
                          <m:t>𝑅</m:t>
                        </m:r>
                      </m:e>
                      <m:sub>
                        <m:r>
                          <a:rPr lang="pt-BR" i="1" noProof="0" smtClean="0">
                            <a:latin typeface="Cambria Math" panose="02040503050406030204" pitchFamily="18" charset="0"/>
                          </a:rPr>
                          <m:t>1</m:t>
                        </m:r>
                      </m:sub>
                    </m:sSub>
                    <m:r>
                      <a:rPr lang="pt-BR" i="1" noProof="0" smtClean="0">
                        <a:latin typeface="Cambria Math" panose="02040503050406030204" pitchFamily="18" charset="0"/>
                      </a:rPr>
                      <m:t>, </m:t>
                    </m:r>
                    <m:sSub>
                      <m:sSubPr>
                        <m:ctrlPr>
                          <a:rPr lang="pt-BR" i="1" noProof="0" smtClean="0">
                            <a:latin typeface="Cambria Math" panose="02040503050406030204" pitchFamily="18" charset="0"/>
                          </a:rPr>
                        </m:ctrlPr>
                      </m:sSubPr>
                      <m:e>
                        <m:r>
                          <a:rPr lang="pt-BR" i="1" noProof="0" smtClean="0">
                            <a:latin typeface="Cambria Math" panose="02040503050406030204" pitchFamily="18" charset="0"/>
                          </a:rPr>
                          <m:t>𝑅</m:t>
                        </m:r>
                      </m:e>
                      <m:sub>
                        <m:r>
                          <a:rPr lang="pt-BR" i="1" noProof="0" smtClean="0">
                            <a:latin typeface="Cambria Math" panose="02040503050406030204" pitchFamily="18" charset="0"/>
                          </a:rPr>
                          <m:t>2</m:t>
                        </m:r>
                      </m:sub>
                    </m:sSub>
                    <m:r>
                      <a:rPr lang="pt-BR" i="1" noProof="0" smtClean="0">
                        <a:latin typeface="Cambria Math" panose="02040503050406030204" pitchFamily="18" charset="0"/>
                      </a:rPr>
                      <m:t>)</m:t>
                    </m:r>
                  </m:oMath>
                </a14:m>
                <a:r>
                  <a:rPr lang="pt-BR" noProof="0" dirty="0"/>
                  <a:t>, não é alcançada em nenhum estágio do outcome perfeito em subjogo.</a:t>
                </a:r>
              </a:p>
            </p:txBody>
          </p:sp>
        </mc:Choice>
        <mc:Fallback xmlns="">
          <p:sp>
            <p:nvSpPr>
              <p:cNvPr id="6" name="Content Placeholder 5">
                <a:extLst>
                  <a:ext uri="{FF2B5EF4-FFF2-40B4-BE49-F238E27FC236}">
                    <a16:creationId xmlns:a16="http://schemas.microsoft.com/office/drawing/2014/main" id="{201A5FA6-90AD-4E67-BED0-47F258AE3DBD}"/>
                  </a:ext>
                </a:extLst>
              </p:cNvPr>
              <p:cNvSpPr>
                <a:spLocks noGrp="1" noRot="1" noChangeAspect="1" noMove="1" noResize="1" noEditPoints="1" noAdjustHandles="1" noChangeArrowheads="1" noChangeShapeType="1" noTextEdit="1"/>
              </p:cNvSpPr>
              <p:nvPr>
                <p:ph idx="1"/>
              </p:nvPr>
            </p:nvSpPr>
            <p:spPr>
              <a:blipFill>
                <a:blip r:embed="rId2"/>
                <a:stretch>
                  <a:fillRect l="-1217" t="-2241" r="-1159" b="-3081"/>
                </a:stretch>
              </a:blipFill>
            </p:spPr>
            <p:txBody>
              <a:bodyPr/>
              <a:lstStyle/>
              <a:p>
                <a:r>
                  <a:rPr lang="pt-BR">
                    <a:noFill/>
                  </a:rPr>
                  <a:t> </a:t>
                </a:r>
              </a:p>
            </p:txBody>
          </p:sp>
        </mc:Fallback>
      </mc:AlternateContent>
      <p:pic>
        <p:nvPicPr>
          <p:cNvPr id="5" name="Picture 4" descr="A screenshot of a cell phone&#10;&#10;Description automatically generated">
            <a:extLst>
              <a:ext uri="{FF2B5EF4-FFF2-40B4-BE49-F238E27FC236}">
                <a16:creationId xmlns:a16="http://schemas.microsoft.com/office/drawing/2014/main" id="{D9D56406-41E1-4501-8B6A-A31549610D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02730" y="3042182"/>
            <a:ext cx="2898185" cy="1918224"/>
          </a:xfrm>
          <a:prstGeom prst="rect">
            <a:avLst/>
          </a:prstGeom>
        </p:spPr>
      </p:pic>
      <p:pic>
        <p:nvPicPr>
          <p:cNvPr id="7" name="Picture 6" descr="A screenshot of a cell phone&#10;&#10;Description automatically generated">
            <a:extLst>
              <a:ext uri="{FF2B5EF4-FFF2-40B4-BE49-F238E27FC236}">
                <a16:creationId xmlns:a16="http://schemas.microsoft.com/office/drawing/2014/main" id="{769FC19F-64E7-4373-9F22-18E5E817C38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21956" y="3013173"/>
            <a:ext cx="3367314" cy="1947233"/>
          </a:xfrm>
          <a:prstGeom prst="rect">
            <a:avLst/>
          </a:prstGeom>
        </p:spPr>
      </p:pic>
      <p:sp>
        <p:nvSpPr>
          <p:cNvPr id="3" name="Footer Placeholder 2">
            <a:extLst>
              <a:ext uri="{FF2B5EF4-FFF2-40B4-BE49-F238E27FC236}">
                <a16:creationId xmlns:a16="http://schemas.microsoft.com/office/drawing/2014/main" id="{DD1BD4BA-2A1E-4B08-8311-36EEF0DB94E6}"/>
              </a:ext>
            </a:extLst>
          </p:cNvPr>
          <p:cNvSpPr>
            <a:spLocks noGrp="1"/>
          </p:cNvSpPr>
          <p:nvPr>
            <p:ph type="ftr" sz="quarter" idx="11"/>
          </p:nvPr>
        </p:nvSpPr>
        <p:spPr/>
        <p:txBody>
          <a:bodyPr/>
          <a:lstStyle/>
          <a:p>
            <a:r>
              <a:rPr lang="pt-BR" dirty="0"/>
              <a:t>Robson Tigre </a:t>
            </a:r>
            <a:endParaRPr lang="en-US" dirty="0"/>
          </a:p>
        </p:txBody>
      </p:sp>
      <p:sp>
        <p:nvSpPr>
          <p:cNvPr id="4" name="Slide Number Placeholder 3">
            <a:extLst>
              <a:ext uri="{FF2B5EF4-FFF2-40B4-BE49-F238E27FC236}">
                <a16:creationId xmlns:a16="http://schemas.microsoft.com/office/drawing/2014/main" id="{0C374E21-AC1B-476D-980D-F1ED8EF1F8E4}"/>
              </a:ext>
            </a:extLst>
          </p:cNvPr>
          <p:cNvSpPr>
            <a:spLocks noGrp="1"/>
          </p:cNvSpPr>
          <p:nvPr>
            <p:ph type="sldNum" sz="quarter" idx="12"/>
          </p:nvPr>
        </p:nvSpPr>
        <p:spPr/>
        <p:txBody>
          <a:bodyPr/>
          <a:lstStyle/>
          <a:p>
            <a:fld id="{AF67EEE8-F201-4410-BA13-233EFB93B646}" type="slidenum">
              <a:rPr lang="pt-BR" smtClean="0"/>
              <a:t>12</a:t>
            </a:fld>
            <a:endParaRPr lang="pt-BR"/>
          </a:p>
        </p:txBody>
      </p:sp>
      <p:sp>
        <p:nvSpPr>
          <p:cNvPr id="8" name="TextBox 7">
            <a:extLst>
              <a:ext uri="{FF2B5EF4-FFF2-40B4-BE49-F238E27FC236}">
                <a16:creationId xmlns:a16="http://schemas.microsoft.com/office/drawing/2014/main" id="{E624546E-40A7-45CF-9E18-BC6CCFC19AF7}"/>
              </a:ext>
            </a:extLst>
          </p:cNvPr>
          <p:cNvSpPr txBox="1"/>
          <p:nvPr/>
        </p:nvSpPr>
        <p:spPr>
          <a:xfrm>
            <a:off x="3295513" y="4591074"/>
            <a:ext cx="1486174" cy="369332"/>
          </a:xfrm>
          <a:prstGeom prst="rect">
            <a:avLst/>
          </a:prstGeom>
          <a:solidFill>
            <a:schemeClr val="bg1"/>
          </a:solidFill>
        </p:spPr>
        <p:txBody>
          <a:bodyPr wrap="square" rtlCol="0">
            <a:spAutoFit/>
          </a:bodyPr>
          <a:lstStyle/>
          <a:p>
            <a:r>
              <a:rPr lang="pt-BR" b="1" dirty="0">
                <a:solidFill>
                  <a:srgbClr val="0070C0"/>
                </a:solidFill>
              </a:rPr>
              <a:t>Estágio 1</a:t>
            </a:r>
          </a:p>
        </p:txBody>
      </p:sp>
      <p:sp>
        <p:nvSpPr>
          <p:cNvPr id="9" name="TextBox 8">
            <a:extLst>
              <a:ext uri="{FF2B5EF4-FFF2-40B4-BE49-F238E27FC236}">
                <a16:creationId xmlns:a16="http://schemas.microsoft.com/office/drawing/2014/main" id="{50EB9C8B-A2AC-413A-8BFE-5AE700DA0D52}"/>
              </a:ext>
            </a:extLst>
          </p:cNvPr>
          <p:cNvSpPr txBox="1"/>
          <p:nvPr/>
        </p:nvSpPr>
        <p:spPr>
          <a:xfrm>
            <a:off x="6977922" y="4591074"/>
            <a:ext cx="1486174" cy="369332"/>
          </a:xfrm>
          <a:prstGeom prst="rect">
            <a:avLst/>
          </a:prstGeom>
          <a:solidFill>
            <a:schemeClr val="bg1"/>
          </a:solidFill>
        </p:spPr>
        <p:txBody>
          <a:bodyPr wrap="square" rtlCol="0">
            <a:spAutoFit/>
          </a:bodyPr>
          <a:lstStyle/>
          <a:p>
            <a:r>
              <a:rPr lang="pt-BR" b="1" dirty="0">
                <a:solidFill>
                  <a:srgbClr val="C00000"/>
                </a:solidFill>
              </a:rPr>
              <a:t>Estágio 2</a:t>
            </a:r>
          </a:p>
        </p:txBody>
      </p:sp>
      <p:sp>
        <p:nvSpPr>
          <p:cNvPr id="10" name="Rectangle 9">
            <a:extLst>
              <a:ext uri="{FF2B5EF4-FFF2-40B4-BE49-F238E27FC236}">
                <a16:creationId xmlns:a16="http://schemas.microsoft.com/office/drawing/2014/main" id="{82A82229-DF86-4E5E-8125-67BEB8CD1F68}"/>
              </a:ext>
            </a:extLst>
          </p:cNvPr>
          <p:cNvSpPr/>
          <p:nvPr/>
        </p:nvSpPr>
        <p:spPr>
          <a:xfrm>
            <a:off x="4157661" y="3718708"/>
            <a:ext cx="554039" cy="369332"/>
          </a:xfrm>
          <a:prstGeom prst="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70CCC3AF-88FE-4FFA-B8DD-433EBD2262C9}"/>
              </a:ext>
            </a:extLst>
          </p:cNvPr>
          <p:cNvSpPr/>
          <p:nvPr/>
        </p:nvSpPr>
        <p:spPr>
          <a:xfrm>
            <a:off x="7993061" y="3751323"/>
            <a:ext cx="554039" cy="369332"/>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3962552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1EA20A1-DB89-4495-A1D5-B61D59F11A6A}"/>
                  </a:ext>
                </a:extLst>
              </p:cNvPr>
              <p:cNvSpPr>
                <a:spLocks noGrp="1"/>
              </p:cNvSpPr>
              <p:nvPr>
                <p:ph idx="1"/>
              </p:nvPr>
            </p:nvSpPr>
            <p:spPr/>
            <p:txBody>
              <a:bodyPr/>
              <a:lstStyle/>
              <a:p>
                <a:pPr marL="0" indent="0" algn="just">
                  <a:lnSpc>
                    <a:spcPct val="150000"/>
                  </a:lnSpc>
                  <a:buNone/>
                </a:pPr>
                <a:r>
                  <a:rPr lang="pt-BR" b="1" noProof="0" dirty="0"/>
                  <a:t>Definição: </a:t>
                </a:r>
                <a:r>
                  <a:rPr lang="pt-BR" noProof="0" dirty="0"/>
                  <a:t>Denote por </a:t>
                </a:r>
                <a14:m>
                  <m:oMath xmlns:m="http://schemas.openxmlformats.org/officeDocument/2006/math">
                    <m:r>
                      <a:rPr lang="pt-BR" b="0" i="1" noProof="0" smtClean="0">
                        <a:latin typeface="Cambria Math" panose="02040503050406030204" pitchFamily="18" charset="0"/>
                      </a:rPr>
                      <m:t>𝐺</m:t>
                    </m:r>
                    <m:r>
                      <a:rPr lang="pt-BR" b="0" i="1" noProof="0" smtClean="0">
                        <a:latin typeface="Cambria Math" panose="02040503050406030204" pitchFamily="18" charset="0"/>
                      </a:rPr>
                      <m:t>={</m:t>
                    </m:r>
                    <m:sSub>
                      <m:sSubPr>
                        <m:ctrlPr>
                          <a:rPr lang="pt-BR" i="1" noProof="0" smtClean="0">
                            <a:latin typeface="Cambria Math" panose="02040503050406030204" pitchFamily="18" charset="0"/>
                          </a:rPr>
                        </m:ctrlPr>
                      </m:sSubPr>
                      <m:e>
                        <m:r>
                          <a:rPr lang="pt-BR" i="1" noProof="0" smtClean="0">
                            <a:latin typeface="Cambria Math" panose="02040503050406030204" pitchFamily="18" charset="0"/>
                          </a:rPr>
                          <m:t>𝐴</m:t>
                        </m:r>
                      </m:e>
                      <m:sub>
                        <m:r>
                          <a:rPr lang="pt-BR" i="1" noProof="0" smtClean="0">
                            <a:latin typeface="Cambria Math" panose="02040503050406030204" pitchFamily="18" charset="0"/>
                          </a:rPr>
                          <m:t>1</m:t>
                        </m:r>
                      </m:sub>
                    </m:sSub>
                    <m:r>
                      <a:rPr lang="pt-BR" i="1" noProof="0" smtClean="0">
                        <a:latin typeface="Cambria Math" panose="02040503050406030204" pitchFamily="18" charset="0"/>
                      </a:rPr>
                      <m:t>, …,</m:t>
                    </m:r>
                    <m:sSub>
                      <m:sSubPr>
                        <m:ctrlPr>
                          <a:rPr lang="pt-BR" i="1" noProof="0" smtClean="0">
                            <a:latin typeface="Cambria Math" panose="02040503050406030204" pitchFamily="18" charset="0"/>
                          </a:rPr>
                        </m:ctrlPr>
                      </m:sSubPr>
                      <m:e>
                        <m:r>
                          <a:rPr lang="pt-BR" b="0" i="1" noProof="0" smtClean="0">
                            <a:latin typeface="Cambria Math" panose="02040503050406030204" pitchFamily="18" charset="0"/>
                          </a:rPr>
                          <m:t>𝐴</m:t>
                        </m:r>
                      </m:e>
                      <m:sub>
                        <m:r>
                          <a:rPr lang="pt-BR" b="0" i="1" noProof="0" smtClean="0">
                            <a:latin typeface="Cambria Math" panose="02040503050406030204" pitchFamily="18" charset="0"/>
                          </a:rPr>
                          <m:t>𝑛</m:t>
                        </m:r>
                      </m:sub>
                    </m:sSub>
                    <m:r>
                      <a:rPr lang="pt-BR" i="1" noProof="0" smtClean="0">
                        <a:latin typeface="Cambria Math" panose="02040503050406030204" pitchFamily="18" charset="0"/>
                      </a:rPr>
                      <m:t>; </m:t>
                    </m:r>
                    <m:sSub>
                      <m:sSubPr>
                        <m:ctrlPr>
                          <a:rPr lang="pt-BR" i="1" noProof="0" smtClean="0">
                            <a:latin typeface="Cambria Math" panose="02040503050406030204" pitchFamily="18" charset="0"/>
                          </a:rPr>
                        </m:ctrlPr>
                      </m:sSubPr>
                      <m:e>
                        <m:r>
                          <a:rPr lang="pt-BR" i="1" noProof="0" smtClean="0">
                            <a:latin typeface="Cambria Math" panose="02040503050406030204" pitchFamily="18" charset="0"/>
                          </a:rPr>
                          <m:t>𝑢</m:t>
                        </m:r>
                      </m:e>
                      <m:sub>
                        <m:r>
                          <a:rPr lang="pt-BR" i="1" noProof="0" smtClean="0">
                            <a:latin typeface="Cambria Math" panose="02040503050406030204" pitchFamily="18" charset="0"/>
                          </a:rPr>
                          <m:t>1</m:t>
                        </m:r>
                      </m:sub>
                    </m:sSub>
                    <m:r>
                      <a:rPr lang="pt-BR" i="1" noProof="0" smtClean="0">
                        <a:latin typeface="Cambria Math" panose="02040503050406030204" pitchFamily="18" charset="0"/>
                      </a:rPr>
                      <m:t>, …, </m:t>
                    </m:r>
                    <m:sSub>
                      <m:sSubPr>
                        <m:ctrlPr>
                          <a:rPr lang="pt-BR" i="1" noProof="0" smtClean="0">
                            <a:latin typeface="Cambria Math" panose="02040503050406030204" pitchFamily="18" charset="0"/>
                          </a:rPr>
                        </m:ctrlPr>
                      </m:sSubPr>
                      <m:e>
                        <m:r>
                          <a:rPr lang="pt-BR" b="0" i="1" noProof="0" smtClean="0">
                            <a:latin typeface="Cambria Math" panose="02040503050406030204" pitchFamily="18" charset="0"/>
                          </a:rPr>
                          <m:t>𝑢</m:t>
                        </m:r>
                      </m:e>
                      <m:sub>
                        <m:r>
                          <a:rPr lang="pt-BR" b="0" i="1" noProof="0" smtClean="0">
                            <a:latin typeface="Cambria Math" panose="02040503050406030204" pitchFamily="18" charset="0"/>
                          </a:rPr>
                          <m:t>𝑛</m:t>
                        </m:r>
                      </m:sub>
                    </m:sSub>
                    <m:r>
                      <a:rPr lang="pt-BR" i="1" noProof="0" smtClean="0">
                        <a:latin typeface="Cambria Math" panose="02040503050406030204" pitchFamily="18" charset="0"/>
                      </a:rPr>
                      <m:t>}</m:t>
                    </m:r>
                  </m:oMath>
                </a14:m>
                <a:r>
                  <a:rPr lang="pt-BR" noProof="0" dirty="0"/>
                  <a:t> um jogo estático de informação completa em que os jogadores </a:t>
                </a:r>
                <a14:m>
                  <m:oMath xmlns:m="http://schemas.openxmlformats.org/officeDocument/2006/math">
                    <m:r>
                      <a:rPr lang="pt-BR" i="1" noProof="0" smtClean="0">
                        <a:latin typeface="Cambria Math" panose="02040503050406030204" pitchFamily="18" charset="0"/>
                      </a:rPr>
                      <m:t>1</m:t>
                    </m:r>
                    <m:r>
                      <a:rPr lang="pt-BR" b="0" i="1" noProof="0" smtClean="0">
                        <a:latin typeface="Cambria Math" panose="02040503050406030204" pitchFamily="18" charset="0"/>
                      </a:rPr>
                      <m:t>,…,</m:t>
                    </m:r>
                    <m:r>
                      <a:rPr lang="pt-BR" b="0" i="1" noProof="0" smtClean="0">
                        <a:latin typeface="Cambria Math" panose="02040503050406030204" pitchFamily="18" charset="0"/>
                      </a:rPr>
                      <m:t>𝑛</m:t>
                    </m:r>
                  </m:oMath>
                </a14:m>
                <a:r>
                  <a:rPr lang="pt-BR" noProof="0" dirty="0"/>
                  <a:t> escolhem ações </a:t>
                </a:r>
                <a14:m>
                  <m:oMath xmlns:m="http://schemas.openxmlformats.org/officeDocument/2006/math">
                    <m:sSub>
                      <m:sSubPr>
                        <m:ctrlPr>
                          <a:rPr lang="pt-BR" i="1" noProof="0" smtClean="0">
                            <a:latin typeface="Cambria Math" panose="02040503050406030204" pitchFamily="18" charset="0"/>
                          </a:rPr>
                        </m:ctrlPr>
                      </m:sSubPr>
                      <m:e>
                        <m:r>
                          <a:rPr lang="pt-BR" i="1" noProof="0" smtClean="0">
                            <a:latin typeface="Cambria Math" panose="02040503050406030204" pitchFamily="18" charset="0"/>
                          </a:rPr>
                          <m:t>𝑎</m:t>
                        </m:r>
                      </m:e>
                      <m:sub>
                        <m:r>
                          <a:rPr lang="pt-BR" i="1" noProof="0" smtClean="0">
                            <a:latin typeface="Cambria Math" panose="02040503050406030204" pitchFamily="18" charset="0"/>
                          </a:rPr>
                          <m:t>1</m:t>
                        </m:r>
                      </m:sub>
                    </m:sSub>
                    <m:r>
                      <a:rPr lang="pt-BR" i="1" noProof="0" smtClean="0">
                        <a:latin typeface="Cambria Math" panose="02040503050406030204" pitchFamily="18" charset="0"/>
                      </a:rPr>
                      <m:t>,…, </m:t>
                    </m:r>
                    <m:sSub>
                      <m:sSubPr>
                        <m:ctrlPr>
                          <a:rPr lang="pt-BR" i="1" noProof="0" smtClean="0">
                            <a:latin typeface="Cambria Math" panose="02040503050406030204" pitchFamily="18" charset="0"/>
                          </a:rPr>
                        </m:ctrlPr>
                      </m:sSubPr>
                      <m:e>
                        <m:r>
                          <a:rPr lang="pt-BR" b="0" i="1" noProof="0" smtClean="0">
                            <a:latin typeface="Cambria Math" panose="02040503050406030204" pitchFamily="18" charset="0"/>
                          </a:rPr>
                          <m:t>𝑎</m:t>
                        </m:r>
                      </m:e>
                      <m:sub>
                        <m:r>
                          <a:rPr lang="pt-BR" b="0" i="1" noProof="0" smtClean="0">
                            <a:latin typeface="Cambria Math" panose="02040503050406030204" pitchFamily="18" charset="0"/>
                          </a:rPr>
                          <m:t>𝑛</m:t>
                        </m:r>
                      </m:sub>
                    </m:sSub>
                  </m:oMath>
                </a14:m>
                <a:r>
                  <a:rPr lang="pt-BR" noProof="0" dirty="0"/>
                  <a:t> </a:t>
                </a:r>
                <a:r>
                  <a:rPr lang="pt-BR" dirty="0"/>
                  <a:t>simultaneamente de </a:t>
                </a:r>
                <a:r>
                  <a:rPr lang="pt-BR" noProof="0" dirty="0"/>
                  <a:t>seus espaços de ações </a:t>
                </a:r>
                <a14:m>
                  <m:oMath xmlns:m="http://schemas.openxmlformats.org/officeDocument/2006/math">
                    <m:sSub>
                      <m:sSubPr>
                        <m:ctrlPr>
                          <a:rPr lang="pt-BR" i="1" noProof="0" smtClean="0">
                            <a:latin typeface="Cambria Math" panose="02040503050406030204" pitchFamily="18" charset="0"/>
                          </a:rPr>
                        </m:ctrlPr>
                      </m:sSubPr>
                      <m:e>
                        <m:r>
                          <a:rPr lang="pt-BR" i="1" noProof="0" smtClean="0">
                            <a:latin typeface="Cambria Math" panose="02040503050406030204" pitchFamily="18" charset="0"/>
                          </a:rPr>
                          <m:t>𝐴</m:t>
                        </m:r>
                      </m:e>
                      <m:sub>
                        <m:r>
                          <a:rPr lang="pt-BR" i="1" noProof="0" smtClean="0">
                            <a:latin typeface="Cambria Math" panose="02040503050406030204" pitchFamily="18" charset="0"/>
                          </a:rPr>
                          <m:t>1</m:t>
                        </m:r>
                      </m:sub>
                    </m:sSub>
                    <m:r>
                      <a:rPr lang="pt-BR" i="1" noProof="0" smtClean="0">
                        <a:latin typeface="Cambria Math" panose="02040503050406030204" pitchFamily="18" charset="0"/>
                      </a:rPr>
                      <m:t>,…</m:t>
                    </m:r>
                    <m:sSub>
                      <m:sSubPr>
                        <m:ctrlPr>
                          <a:rPr lang="pt-BR" i="1" noProof="0" smtClean="0">
                            <a:latin typeface="Cambria Math" panose="02040503050406030204" pitchFamily="18" charset="0"/>
                          </a:rPr>
                        </m:ctrlPr>
                      </m:sSubPr>
                      <m:e>
                        <m:r>
                          <a:rPr lang="pt-BR" b="0" i="1" noProof="0" smtClean="0">
                            <a:latin typeface="Cambria Math" panose="02040503050406030204" pitchFamily="18" charset="0"/>
                          </a:rPr>
                          <m:t>𝐴</m:t>
                        </m:r>
                      </m:e>
                      <m:sub>
                        <m:r>
                          <a:rPr lang="pt-BR" b="0" i="1" noProof="0" smtClean="0">
                            <a:latin typeface="Cambria Math" panose="02040503050406030204" pitchFamily="18" charset="0"/>
                          </a:rPr>
                          <m:t>𝑛</m:t>
                        </m:r>
                      </m:sub>
                    </m:sSub>
                  </m:oMath>
                </a14:m>
                <a:r>
                  <a:rPr lang="pt-BR" noProof="0" dirty="0"/>
                  <a:t>, e obtenham payoffs </a:t>
                </a:r>
                <a14:m>
                  <m:oMath xmlns:m="http://schemas.openxmlformats.org/officeDocument/2006/math">
                    <m:sSub>
                      <m:sSubPr>
                        <m:ctrlPr>
                          <a:rPr lang="pt-BR" i="1" noProof="0" smtClean="0">
                            <a:latin typeface="Cambria Math" panose="02040503050406030204" pitchFamily="18" charset="0"/>
                          </a:rPr>
                        </m:ctrlPr>
                      </m:sSubPr>
                      <m:e>
                        <m:r>
                          <a:rPr lang="pt-BR" i="1" noProof="0" smtClean="0">
                            <a:latin typeface="Cambria Math" panose="02040503050406030204" pitchFamily="18" charset="0"/>
                          </a:rPr>
                          <m:t>𝑢</m:t>
                        </m:r>
                      </m:e>
                      <m:sub>
                        <m:r>
                          <a:rPr lang="pt-BR" i="1" noProof="0" smtClean="0">
                            <a:latin typeface="Cambria Math" panose="02040503050406030204" pitchFamily="18" charset="0"/>
                          </a:rPr>
                          <m:t>1</m:t>
                        </m:r>
                      </m:sub>
                    </m:sSub>
                    <m:r>
                      <a:rPr lang="pt-BR" i="1" noProof="0" smtClean="0">
                        <a:latin typeface="Cambria Math" panose="02040503050406030204" pitchFamily="18" charset="0"/>
                      </a:rPr>
                      <m:t>(</m:t>
                    </m:r>
                    <m:sSub>
                      <m:sSubPr>
                        <m:ctrlPr>
                          <a:rPr lang="pt-BR" i="1" noProof="0" smtClean="0">
                            <a:latin typeface="Cambria Math" panose="02040503050406030204" pitchFamily="18" charset="0"/>
                          </a:rPr>
                        </m:ctrlPr>
                      </m:sSubPr>
                      <m:e>
                        <m:r>
                          <a:rPr lang="pt-BR" i="1" noProof="0" smtClean="0">
                            <a:latin typeface="Cambria Math" panose="02040503050406030204" pitchFamily="18" charset="0"/>
                          </a:rPr>
                          <m:t>𝑎</m:t>
                        </m:r>
                      </m:e>
                      <m:sub>
                        <m:r>
                          <a:rPr lang="pt-BR" i="1" noProof="0" smtClean="0">
                            <a:latin typeface="Cambria Math" panose="02040503050406030204" pitchFamily="18" charset="0"/>
                          </a:rPr>
                          <m:t>1</m:t>
                        </m:r>
                      </m:sub>
                    </m:sSub>
                    <m:r>
                      <a:rPr lang="pt-BR" i="1" noProof="0" smtClean="0">
                        <a:latin typeface="Cambria Math" panose="02040503050406030204" pitchFamily="18" charset="0"/>
                      </a:rPr>
                      <m:t>,…,</m:t>
                    </m:r>
                    <m:sSub>
                      <m:sSubPr>
                        <m:ctrlPr>
                          <a:rPr lang="pt-BR" i="1" noProof="0" smtClean="0">
                            <a:latin typeface="Cambria Math" panose="02040503050406030204" pitchFamily="18" charset="0"/>
                          </a:rPr>
                        </m:ctrlPr>
                      </m:sSubPr>
                      <m:e>
                        <m:r>
                          <a:rPr lang="pt-BR" b="0" i="1" noProof="0" smtClean="0">
                            <a:latin typeface="Cambria Math" panose="02040503050406030204" pitchFamily="18" charset="0"/>
                          </a:rPr>
                          <m:t>𝑎</m:t>
                        </m:r>
                      </m:e>
                      <m:sub>
                        <m:r>
                          <a:rPr lang="pt-BR" b="0" i="1" noProof="0" smtClean="0">
                            <a:latin typeface="Cambria Math" panose="02040503050406030204" pitchFamily="18" charset="0"/>
                          </a:rPr>
                          <m:t>𝑛</m:t>
                        </m:r>
                      </m:sub>
                    </m:sSub>
                    <m:r>
                      <a:rPr lang="pt-BR" i="1" noProof="0" smtClean="0">
                        <a:latin typeface="Cambria Math" panose="02040503050406030204" pitchFamily="18" charset="0"/>
                      </a:rPr>
                      <m:t>), …, </m:t>
                    </m:r>
                    <m:sSub>
                      <m:sSubPr>
                        <m:ctrlPr>
                          <a:rPr lang="pt-BR" i="1" noProof="0" smtClean="0">
                            <a:latin typeface="Cambria Math" panose="02040503050406030204" pitchFamily="18" charset="0"/>
                          </a:rPr>
                        </m:ctrlPr>
                      </m:sSubPr>
                      <m:e>
                        <m:r>
                          <a:rPr lang="pt-BR" b="0" i="1" noProof="0" smtClean="0">
                            <a:latin typeface="Cambria Math" panose="02040503050406030204" pitchFamily="18" charset="0"/>
                          </a:rPr>
                          <m:t>𝑢</m:t>
                        </m:r>
                      </m:e>
                      <m:sub>
                        <m:r>
                          <a:rPr lang="pt-BR" b="0" i="1" noProof="0" smtClean="0">
                            <a:latin typeface="Cambria Math" panose="02040503050406030204" pitchFamily="18" charset="0"/>
                          </a:rPr>
                          <m:t>𝑛</m:t>
                        </m:r>
                      </m:sub>
                    </m:sSub>
                    <m:r>
                      <a:rPr lang="pt-BR" i="1" noProof="0" smtClean="0">
                        <a:latin typeface="Cambria Math" panose="02040503050406030204" pitchFamily="18" charset="0"/>
                      </a:rPr>
                      <m:t>(</m:t>
                    </m:r>
                    <m:sSub>
                      <m:sSubPr>
                        <m:ctrlPr>
                          <a:rPr lang="pt-BR" i="1" noProof="0" smtClean="0">
                            <a:latin typeface="Cambria Math" panose="02040503050406030204" pitchFamily="18" charset="0"/>
                          </a:rPr>
                        </m:ctrlPr>
                      </m:sSubPr>
                      <m:e>
                        <m:r>
                          <a:rPr lang="pt-BR" i="1" noProof="0" smtClean="0">
                            <a:latin typeface="Cambria Math" panose="02040503050406030204" pitchFamily="18" charset="0"/>
                          </a:rPr>
                          <m:t>𝑎</m:t>
                        </m:r>
                      </m:e>
                      <m:sub>
                        <m:r>
                          <a:rPr lang="pt-BR" i="1" noProof="0" smtClean="0">
                            <a:latin typeface="Cambria Math" panose="02040503050406030204" pitchFamily="18" charset="0"/>
                          </a:rPr>
                          <m:t>1</m:t>
                        </m:r>
                      </m:sub>
                    </m:sSub>
                    <m:r>
                      <a:rPr lang="pt-BR" i="1" noProof="0" smtClean="0">
                        <a:latin typeface="Cambria Math" panose="02040503050406030204" pitchFamily="18" charset="0"/>
                      </a:rPr>
                      <m:t>,…,</m:t>
                    </m:r>
                    <m:sSub>
                      <m:sSubPr>
                        <m:ctrlPr>
                          <a:rPr lang="pt-BR" i="1" noProof="0" smtClean="0">
                            <a:latin typeface="Cambria Math" panose="02040503050406030204" pitchFamily="18" charset="0"/>
                          </a:rPr>
                        </m:ctrlPr>
                      </m:sSubPr>
                      <m:e>
                        <m:r>
                          <a:rPr lang="pt-BR" b="0" i="1" noProof="0" smtClean="0">
                            <a:latin typeface="Cambria Math" panose="02040503050406030204" pitchFamily="18" charset="0"/>
                          </a:rPr>
                          <m:t>𝑎</m:t>
                        </m:r>
                      </m:e>
                      <m:sub>
                        <m:r>
                          <a:rPr lang="pt-BR" b="0" i="1" noProof="0" smtClean="0">
                            <a:latin typeface="Cambria Math" panose="02040503050406030204" pitchFamily="18" charset="0"/>
                          </a:rPr>
                          <m:t>𝑛</m:t>
                        </m:r>
                      </m:sub>
                    </m:sSub>
                    <m:r>
                      <a:rPr lang="pt-BR" i="1" noProof="0" smtClean="0">
                        <a:latin typeface="Cambria Math" panose="02040503050406030204" pitchFamily="18" charset="0"/>
                      </a:rPr>
                      <m:t>)</m:t>
                    </m:r>
                  </m:oMath>
                </a14:m>
                <a:r>
                  <a:rPr lang="pt-BR" noProof="0" dirty="0"/>
                  <a:t>. O jogo </a:t>
                </a:r>
                <a14:m>
                  <m:oMath xmlns:m="http://schemas.openxmlformats.org/officeDocument/2006/math">
                    <m:r>
                      <a:rPr lang="pt-BR" i="1" noProof="0" smtClean="0">
                        <a:latin typeface="Cambria Math" panose="02040503050406030204" pitchFamily="18" charset="0"/>
                      </a:rPr>
                      <m:t>𝐺</m:t>
                    </m:r>
                    <m:r>
                      <a:rPr lang="pt-BR" i="1" noProof="0" smtClean="0">
                        <a:latin typeface="Cambria Math" panose="02040503050406030204" pitchFamily="18" charset="0"/>
                      </a:rPr>
                      <m:t> </m:t>
                    </m:r>
                  </m:oMath>
                </a14:m>
                <a:r>
                  <a:rPr lang="pt-BR" noProof="0" dirty="0"/>
                  <a:t>será chamado de </a:t>
                </a:r>
                <a:r>
                  <a:rPr lang="pt-BR" b="1" i="1" dirty="0">
                    <a:solidFill>
                      <a:srgbClr val="0070C0"/>
                    </a:solidFill>
                  </a:rPr>
                  <a:t>stage game</a:t>
                </a:r>
                <a:r>
                  <a:rPr lang="pt-BR" b="1" dirty="0">
                    <a:solidFill>
                      <a:srgbClr val="0070C0"/>
                    </a:solidFill>
                  </a:rPr>
                  <a:t> do </a:t>
                </a:r>
                <a:r>
                  <a:rPr lang="pt-BR" b="1" noProof="0" dirty="0">
                    <a:solidFill>
                      <a:srgbClr val="0070C0"/>
                    </a:solidFill>
                  </a:rPr>
                  <a:t>jogo repetido.</a:t>
                </a:r>
              </a:p>
            </p:txBody>
          </p:sp>
        </mc:Choice>
        <mc:Fallback xmlns="">
          <p:sp>
            <p:nvSpPr>
              <p:cNvPr id="3" name="Content Placeholder 2">
                <a:extLst>
                  <a:ext uri="{FF2B5EF4-FFF2-40B4-BE49-F238E27FC236}">
                    <a16:creationId xmlns:a16="http://schemas.microsoft.com/office/drawing/2014/main" id="{E1EA20A1-DB89-4495-A1D5-B61D59F11A6A}"/>
                  </a:ext>
                </a:extLst>
              </p:cNvPr>
              <p:cNvSpPr>
                <a:spLocks noGrp="1" noRot="1" noChangeAspect="1" noMove="1" noResize="1" noEditPoints="1" noAdjustHandles="1" noChangeArrowheads="1" noChangeShapeType="1" noTextEdit="1"/>
              </p:cNvSpPr>
              <p:nvPr>
                <p:ph idx="1"/>
              </p:nvPr>
            </p:nvSpPr>
            <p:spPr>
              <a:blipFill>
                <a:blip r:embed="rId3"/>
                <a:stretch>
                  <a:fillRect l="-1217" r="-1159"/>
                </a:stretch>
              </a:blipFill>
            </p:spPr>
            <p:txBody>
              <a:bodyPr/>
              <a:lstStyle/>
              <a:p>
                <a:r>
                  <a:rPr lang="en-US">
                    <a:noFill/>
                  </a:rPr>
                  <a:t> </a:t>
                </a:r>
              </a:p>
            </p:txBody>
          </p:sp>
        </mc:Fallback>
      </mc:AlternateContent>
      <p:sp>
        <p:nvSpPr>
          <p:cNvPr id="4" name="Title 1">
            <a:extLst>
              <a:ext uri="{FF2B5EF4-FFF2-40B4-BE49-F238E27FC236}">
                <a16:creationId xmlns:a16="http://schemas.microsoft.com/office/drawing/2014/main" id="{4073BCB3-FA8A-461C-8784-C64A80CE5B36}"/>
              </a:ext>
            </a:extLst>
          </p:cNvPr>
          <p:cNvSpPr>
            <a:spLocks noGrp="1"/>
          </p:cNvSpPr>
          <p:nvPr>
            <p:ph type="title"/>
          </p:nvPr>
        </p:nvSpPr>
        <p:spPr>
          <a:xfrm>
            <a:off x="838200" y="365125"/>
            <a:ext cx="10515600" cy="1325563"/>
          </a:xfrm>
        </p:spPr>
        <p:txBody>
          <a:bodyPr/>
          <a:lstStyle/>
          <a:p>
            <a:r>
              <a:rPr lang="pt-BR" b="1" noProof="0" dirty="0"/>
              <a:t>Teoria: Jogos repetidos</a:t>
            </a:r>
            <a:endParaRPr lang="pt-BR" sz="2200" b="1" noProof="0" dirty="0"/>
          </a:p>
        </p:txBody>
      </p:sp>
      <p:sp>
        <p:nvSpPr>
          <p:cNvPr id="2" name="Footer Placeholder 1">
            <a:extLst>
              <a:ext uri="{FF2B5EF4-FFF2-40B4-BE49-F238E27FC236}">
                <a16:creationId xmlns:a16="http://schemas.microsoft.com/office/drawing/2014/main" id="{B4B9C129-78FA-49CA-A44C-3EDB39921D0E}"/>
              </a:ext>
            </a:extLst>
          </p:cNvPr>
          <p:cNvSpPr>
            <a:spLocks noGrp="1"/>
          </p:cNvSpPr>
          <p:nvPr>
            <p:ph type="ftr" sz="quarter" idx="11"/>
          </p:nvPr>
        </p:nvSpPr>
        <p:spPr/>
        <p:txBody>
          <a:bodyPr/>
          <a:lstStyle/>
          <a:p>
            <a:r>
              <a:rPr lang="pt-BR" dirty="0"/>
              <a:t>Robson Tigre </a:t>
            </a:r>
            <a:endParaRPr lang="en-US" dirty="0"/>
          </a:p>
        </p:txBody>
      </p:sp>
      <p:sp>
        <p:nvSpPr>
          <p:cNvPr id="5" name="Slide Number Placeholder 4">
            <a:extLst>
              <a:ext uri="{FF2B5EF4-FFF2-40B4-BE49-F238E27FC236}">
                <a16:creationId xmlns:a16="http://schemas.microsoft.com/office/drawing/2014/main" id="{A03F53F3-FCC1-47C5-92A3-C63F185163E6}"/>
              </a:ext>
            </a:extLst>
          </p:cNvPr>
          <p:cNvSpPr>
            <a:spLocks noGrp="1"/>
          </p:cNvSpPr>
          <p:nvPr>
            <p:ph type="sldNum" sz="quarter" idx="12"/>
          </p:nvPr>
        </p:nvSpPr>
        <p:spPr/>
        <p:txBody>
          <a:bodyPr/>
          <a:lstStyle/>
          <a:p>
            <a:fld id="{AF67EEE8-F201-4410-BA13-233EFB93B646}" type="slidenum">
              <a:rPr lang="pt-BR" smtClean="0"/>
              <a:t>13</a:t>
            </a:fld>
            <a:endParaRPr lang="pt-BR"/>
          </a:p>
        </p:txBody>
      </p:sp>
    </p:spTree>
    <p:extLst>
      <p:ext uri="{BB962C8B-B14F-4D97-AF65-F5344CB8AC3E}">
        <p14:creationId xmlns:p14="http://schemas.microsoft.com/office/powerpoint/2010/main" val="13067081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456FA73-7F60-45CD-A36C-10B4EC6B913B}"/>
                  </a:ext>
                </a:extLst>
              </p:cNvPr>
              <p:cNvSpPr>
                <a:spLocks noGrp="1"/>
              </p:cNvSpPr>
              <p:nvPr>
                <p:ph idx="1"/>
              </p:nvPr>
            </p:nvSpPr>
            <p:spPr/>
            <p:txBody>
              <a:bodyPr/>
              <a:lstStyle/>
              <a:p>
                <a:pPr marL="0" indent="0" algn="just">
                  <a:lnSpc>
                    <a:spcPct val="150000"/>
                  </a:lnSpc>
                  <a:buNone/>
                </a:pPr>
                <a:r>
                  <a:rPr lang="pt-BR" b="1" noProof="0" dirty="0"/>
                  <a:t>Definição: </a:t>
                </a:r>
                <a:r>
                  <a:rPr lang="pt-BR" noProof="0" dirty="0"/>
                  <a:t>Dado o stage game </a:t>
                </a:r>
                <a14:m>
                  <m:oMath xmlns:m="http://schemas.openxmlformats.org/officeDocument/2006/math">
                    <m:r>
                      <a:rPr lang="pt-BR" b="0" i="1" noProof="0" smtClean="0">
                        <a:latin typeface="Cambria Math" panose="02040503050406030204" pitchFamily="18" charset="0"/>
                      </a:rPr>
                      <m:t>𝐺</m:t>
                    </m:r>
                  </m:oMath>
                </a14:m>
                <a:r>
                  <a:rPr lang="pt-BR" noProof="0" dirty="0"/>
                  <a:t>, denotamos por </a:t>
                </a:r>
                <a14:m>
                  <m:oMath xmlns:m="http://schemas.openxmlformats.org/officeDocument/2006/math">
                    <m:r>
                      <a:rPr lang="pt-BR" i="1" noProof="0" smtClean="0">
                        <a:latin typeface="Cambria Math" panose="02040503050406030204" pitchFamily="18" charset="0"/>
                      </a:rPr>
                      <m:t>𝐺</m:t>
                    </m:r>
                    <m:r>
                      <a:rPr lang="pt-BR" i="1" noProof="0" smtClean="0">
                        <a:latin typeface="Cambria Math" panose="02040503050406030204" pitchFamily="18" charset="0"/>
                      </a:rPr>
                      <m:t>(</m:t>
                    </m:r>
                    <m:r>
                      <a:rPr lang="pt-BR" i="1" noProof="0" smtClean="0">
                        <a:latin typeface="Cambria Math" panose="02040503050406030204" pitchFamily="18" charset="0"/>
                      </a:rPr>
                      <m:t>𝑇</m:t>
                    </m:r>
                    <m:r>
                      <a:rPr lang="pt-BR" i="1" noProof="0" smtClean="0">
                        <a:latin typeface="Cambria Math" panose="02040503050406030204" pitchFamily="18" charset="0"/>
                      </a:rPr>
                      <m:t>)</m:t>
                    </m:r>
                  </m:oMath>
                </a14:m>
                <a:r>
                  <a:rPr lang="pt-BR" noProof="0" dirty="0"/>
                  <a:t> o </a:t>
                </a:r>
                <a:r>
                  <a:rPr lang="pt-BR" b="1" i="1" noProof="0" dirty="0"/>
                  <a:t>jogo finitamente repetido</a:t>
                </a:r>
                <a:r>
                  <a:rPr lang="pt-BR" b="1" noProof="0" dirty="0"/>
                  <a:t> </a:t>
                </a:r>
                <a:r>
                  <a:rPr lang="pt-BR" noProof="0" dirty="0"/>
                  <a:t>em que </a:t>
                </a:r>
                <a14:m>
                  <m:oMath xmlns:m="http://schemas.openxmlformats.org/officeDocument/2006/math">
                    <m:r>
                      <a:rPr lang="pt-BR" i="1" noProof="0" smtClean="0">
                        <a:latin typeface="Cambria Math" panose="02040503050406030204" pitchFamily="18" charset="0"/>
                      </a:rPr>
                      <m:t>𝐺</m:t>
                    </m:r>
                  </m:oMath>
                </a14:m>
                <a:r>
                  <a:rPr lang="pt-BR" noProof="0" dirty="0"/>
                  <a:t> é jogado </a:t>
                </a:r>
                <a14:m>
                  <m:oMath xmlns:m="http://schemas.openxmlformats.org/officeDocument/2006/math">
                    <m:r>
                      <a:rPr lang="pt-BR" b="0" i="1" noProof="0" smtClean="0">
                        <a:latin typeface="Cambria Math" panose="02040503050406030204" pitchFamily="18" charset="0"/>
                      </a:rPr>
                      <m:t>𝑇</m:t>
                    </m:r>
                  </m:oMath>
                </a14:m>
                <a:r>
                  <a:rPr lang="pt-BR" noProof="0" dirty="0"/>
                  <a:t> vezes, com os outcomes de cada jogada precedente sendo observados antes do início da próxima jogada. Os payoffs de </a:t>
                </a:r>
                <a14:m>
                  <m:oMath xmlns:m="http://schemas.openxmlformats.org/officeDocument/2006/math">
                    <m:r>
                      <a:rPr lang="pt-BR" b="0" i="1" noProof="0" smtClean="0">
                        <a:latin typeface="Cambria Math" panose="02040503050406030204" pitchFamily="18" charset="0"/>
                      </a:rPr>
                      <m:t>𝐺</m:t>
                    </m:r>
                    <m:r>
                      <a:rPr lang="pt-BR" b="0" i="1" noProof="0" smtClean="0">
                        <a:latin typeface="Cambria Math" panose="02040503050406030204" pitchFamily="18" charset="0"/>
                      </a:rPr>
                      <m:t>(</m:t>
                    </m:r>
                    <m:r>
                      <a:rPr lang="pt-BR" b="0" i="1" noProof="0" smtClean="0">
                        <a:latin typeface="Cambria Math" panose="02040503050406030204" pitchFamily="18" charset="0"/>
                      </a:rPr>
                      <m:t>𝑇</m:t>
                    </m:r>
                    <m:r>
                      <a:rPr lang="pt-BR" b="0" i="1" noProof="0" smtClean="0">
                        <a:latin typeface="Cambria Math" panose="02040503050406030204" pitchFamily="18" charset="0"/>
                      </a:rPr>
                      <m:t>)</m:t>
                    </m:r>
                  </m:oMath>
                </a14:m>
                <a:r>
                  <a:rPr lang="pt-BR" noProof="0" dirty="0"/>
                  <a:t> são simplesmente a soma dos payoffs dos </a:t>
                </a:r>
                <a14:m>
                  <m:oMath xmlns:m="http://schemas.openxmlformats.org/officeDocument/2006/math">
                    <m:r>
                      <a:rPr lang="pt-BR" i="1" noProof="0" smtClean="0">
                        <a:latin typeface="Cambria Math" panose="02040503050406030204" pitchFamily="18" charset="0"/>
                      </a:rPr>
                      <m:t>𝑇</m:t>
                    </m:r>
                  </m:oMath>
                </a14:m>
                <a:r>
                  <a:rPr lang="pt-BR" noProof="0" dirty="0"/>
                  <a:t> stage games.</a:t>
                </a:r>
              </a:p>
            </p:txBody>
          </p:sp>
        </mc:Choice>
        <mc:Fallback xmlns="">
          <p:sp>
            <p:nvSpPr>
              <p:cNvPr id="3" name="Content Placeholder 2">
                <a:extLst>
                  <a:ext uri="{FF2B5EF4-FFF2-40B4-BE49-F238E27FC236}">
                    <a16:creationId xmlns:a16="http://schemas.microsoft.com/office/drawing/2014/main" id="{B456FA73-7F60-45CD-A36C-10B4EC6B913B}"/>
                  </a:ext>
                </a:extLst>
              </p:cNvPr>
              <p:cNvSpPr>
                <a:spLocks noGrp="1" noRot="1" noChangeAspect="1" noMove="1" noResize="1" noEditPoints="1" noAdjustHandles="1" noChangeArrowheads="1" noChangeShapeType="1" noTextEdit="1"/>
              </p:cNvSpPr>
              <p:nvPr>
                <p:ph idx="1"/>
              </p:nvPr>
            </p:nvSpPr>
            <p:spPr>
              <a:blipFill>
                <a:blip r:embed="rId3"/>
                <a:stretch>
                  <a:fillRect l="-1217" r="-1159"/>
                </a:stretch>
              </a:blipFill>
            </p:spPr>
            <p:txBody>
              <a:bodyPr/>
              <a:lstStyle/>
              <a:p>
                <a:r>
                  <a:rPr lang="pt-BR">
                    <a:noFill/>
                  </a:rPr>
                  <a:t> </a:t>
                </a:r>
              </a:p>
            </p:txBody>
          </p:sp>
        </mc:Fallback>
      </mc:AlternateContent>
      <p:sp>
        <p:nvSpPr>
          <p:cNvPr id="7" name="Title 1">
            <a:extLst>
              <a:ext uri="{FF2B5EF4-FFF2-40B4-BE49-F238E27FC236}">
                <a16:creationId xmlns:a16="http://schemas.microsoft.com/office/drawing/2014/main" id="{AA414F95-EFF4-4609-A2EB-336A07D7D5E2}"/>
              </a:ext>
            </a:extLst>
          </p:cNvPr>
          <p:cNvSpPr>
            <a:spLocks noGrp="1"/>
          </p:cNvSpPr>
          <p:nvPr>
            <p:ph type="title"/>
          </p:nvPr>
        </p:nvSpPr>
        <p:spPr>
          <a:xfrm>
            <a:off x="838200" y="365125"/>
            <a:ext cx="10515600" cy="1325563"/>
          </a:xfrm>
        </p:spPr>
        <p:txBody>
          <a:bodyPr/>
          <a:lstStyle/>
          <a:p>
            <a:r>
              <a:rPr lang="pt-BR" b="1" noProof="0" dirty="0"/>
              <a:t>Teoria: Jogos repetidos</a:t>
            </a:r>
            <a:endParaRPr lang="pt-BR" sz="2200" b="1" noProof="0" dirty="0"/>
          </a:p>
        </p:txBody>
      </p:sp>
      <p:sp>
        <p:nvSpPr>
          <p:cNvPr id="2" name="Footer Placeholder 1">
            <a:extLst>
              <a:ext uri="{FF2B5EF4-FFF2-40B4-BE49-F238E27FC236}">
                <a16:creationId xmlns:a16="http://schemas.microsoft.com/office/drawing/2014/main" id="{0AE676EA-6E4B-4C94-9E2A-5C9278291A53}"/>
              </a:ext>
            </a:extLst>
          </p:cNvPr>
          <p:cNvSpPr>
            <a:spLocks noGrp="1"/>
          </p:cNvSpPr>
          <p:nvPr>
            <p:ph type="ftr" sz="quarter" idx="11"/>
          </p:nvPr>
        </p:nvSpPr>
        <p:spPr/>
        <p:txBody>
          <a:bodyPr/>
          <a:lstStyle/>
          <a:p>
            <a:r>
              <a:rPr lang="pt-BR" dirty="0"/>
              <a:t>Robson Tigre </a:t>
            </a:r>
            <a:endParaRPr lang="en-US" dirty="0"/>
          </a:p>
        </p:txBody>
      </p:sp>
      <p:sp>
        <p:nvSpPr>
          <p:cNvPr id="4" name="Slide Number Placeholder 3">
            <a:extLst>
              <a:ext uri="{FF2B5EF4-FFF2-40B4-BE49-F238E27FC236}">
                <a16:creationId xmlns:a16="http://schemas.microsoft.com/office/drawing/2014/main" id="{FABDC0C0-E053-4821-A590-7903AC679ACA}"/>
              </a:ext>
            </a:extLst>
          </p:cNvPr>
          <p:cNvSpPr>
            <a:spLocks noGrp="1"/>
          </p:cNvSpPr>
          <p:nvPr>
            <p:ph type="sldNum" sz="quarter" idx="12"/>
          </p:nvPr>
        </p:nvSpPr>
        <p:spPr/>
        <p:txBody>
          <a:bodyPr/>
          <a:lstStyle/>
          <a:p>
            <a:fld id="{AF67EEE8-F201-4410-BA13-233EFB93B646}" type="slidenum">
              <a:rPr lang="pt-BR" smtClean="0"/>
              <a:t>14</a:t>
            </a:fld>
            <a:endParaRPr lang="pt-BR"/>
          </a:p>
        </p:txBody>
      </p:sp>
    </p:spTree>
    <p:extLst>
      <p:ext uri="{BB962C8B-B14F-4D97-AF65-F5344CB8AC3E}">
        <p14:creationId xmlns:p14="http://schemas.microsoft.com/office/powerpoint/2010/main" val="25437286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78B77DD-929A-4469-85F6-3864DBE4A168}"/>
                  </a:ext>
                </a:extLst>
              </p:cNvPr>
              <p:cNvSpPr>
                <a:spLocks noGrp="1"/>
              </p:cNvSpPr>
              <p:nvPr>
                <p:ph idx="1"/>
              </p:nvPr>
            </p:nvSpPr>
            <p:spPr>
              <a:xfrm>
                <a:off x="838200" y="1930556"/>
                <a:ext cx="10515600" cy="4351338"/>
              </a:xfrm>
            </p:spPr>
            <p:txBody>
              <a:bodyPr>
                <a:normAutofit/>
              </a:bodyPr>
              <a:lstStyle/>
              <a:p>
                <a:pPr marL="0" indent="0" algn="just">
                  <a:lnSpc>
                    <a:spcPct val="150000"/>
                  </a:lnSpc>
                  <a:buNone/>
                </a:pPr>
                <a:r>
                  <a:rPr lang="pt-BR" sz="3000" b="1" noProof="0" dirty="0"/>
                  <a:t>Proposição: </a:t>
                </a:r>
                <a:r>
                  <a:rPr lang="pt-BR" sz="3000" noProof="0" dirty="0"/>
                  <a:t>Se o stage game </a:t>
                </a:r>
                <a14:m>
                  <m:oMath xmlns:m="http://schemas.openxmlformats.org/officeDocument/2006/math">
                    <m:r>
                      <a:rPr lang="pt-BR" sz="3000" b="0" i="1" noProof="0" smtClean="0">
                        <a:latin typeface="Cambria Math" panose="02040503050406030204" pitchFamily="18" charset="0"/>
                      </a:rPr>
                      <m:t>𝐺</m:t>
                    </m:r>
                  </m:oMath>
                </a14:m>
                <a:r>
                  <a:rPr lang="pt-BR" sz="3000" noProof="0" dirty="0"/>
                  <a:t> tem um </a:t>
                </a:r>
                <a:r>
                  <a:rPr lang="pt-BR" sz="3000" b="1" noProof="0" dirty="0"/>
                  <a:t>equilíbrio de </a:t>
                </a:r>
                <a:r>
                  <a:rPr lang="pt-BR" sz="3000" b="1" dirty="0"/>
                  <a:t>Nash único</a:t>
                </a:r>
                <a:r>
                  <a:rPr lang="pt-BR" sz="3000" dirty="0"/>
                  <a:t>, </a:t>
                </a:r>
                <a:r>
                  <a:rPr lang="pt-BR" sz="3000" noProof="0" dirty="0"/>
                  <a:t>então, </a:t>
                </a:r>
                <a:r>
                  <a:rPr lang="pt-BR" sz="3000" b="1" noProof="0" dirty="0"/>
                  <a:t>para qualquer </a:t>
                </a:r>
                <a14:m>
                  <m:oMath xmlns:m="http://schemas.openxmlformats.org/officeDocument/2006/math">
                    <m:r>
                      <a:rPr lang="pt-BR" sz="3000" b="1" i="1" noProof="0" smtClean="0">
                        <a:latin typeface="Cambria Math" panose="02040503050406030204" pitchFamily="18" charset="0"/>
                      </a:rPr>
                      <m:t>𝑻</m:t>
                    </m:r>
                  </m:oMath>
                </a14:m>
                <a:r>
                  <a:rPr lang="pt-BR" sz="3000" b="1" noProof="0" dirty="0"/>
                  <a:t> finito</a:t>
                </a:r>
                <a:r>
                  <a:rPr lang="pt-BR" sz="3000" noProof="0" dirty="0"/>
                  <a:t>, o jogo repetido </a:t>
                </a:r>
                <a14:m>
                  <m:oMath xmlns:m="http://schemas.openxmlformats.org/officeDocument/2006/math">
                    <m:r>
                      <a:rPr lang="pt-BR" sz="3000" i="1" noProof="0" smtClean="0">
                        <a:latin typeface="Cambria Math" panose="02040503050406030204" pitchFamily="18" charset="0"/>
                      </a:rPr>
                      <m:t>𝐺</m:t>
                    </m:r>
                    <m:r>
                      <a:rPr lang="pt-BR" sz="3000" i="1" noProof="0" smtClean="0">
                        <a:latin typeface="Cambria Math" panose="02040503050406030204" pitchFamily="18" charset="0"/>
                      </a:rPr>
                      <m:t>(</m:t>
                    </m:r>
                    <m:r>
                      <a:rPr lang="pt-BR" sz="3000" i="1" noProof="0" smtClean="0">
                        <a:latin typeface="Cambria Math" panose="02040503050406030204" pitchFamily="18" charset="0"/>
                      </a:rPr>
                      <m:t>𝑇</m:t>
                    </m:r>
                    <m:r>
                      <a:rPr lang="pt-BR" sz="3000" i="1" noProof="0" smtClean="0">
                        <a:latin typeface="Cambria Math" panose="02040503050406030204" pitchFamily="18" charset="0"/>
                      </a:rPr>
                      <m:t>)</m:t>
                    </m:r>
                  </m:oMath>
                </a14:m>
                <a:r>
                  <a:rPr lang="pt-BR" sz="3000" noProof="0" dirty="0"/>
                  <a:t> tem </a:t>
                </a:r>
                <a:r>
                  <a:rPr lang="pt-BR" sz="3000" b="1" noProof="0" dirty="0"/>
                  <a:t>outcome perfeito em subjogo único</a:t>
                </a:r>
                <a:r>
                  <a:rPr lang="pt-BR" sz="3000" noProof="0" dirty="0"/>
                  <a:t>: O equilíbrio de Nash de </a:t>
                </a:r>
                <a14:m>
                  <m:oMath xmlns:m="http://schemas.openxmlformats.org/officeDocument/2006/math">
                    <m:r>
                      <a:rPr lang="pt-BR" sz="3000" i="1" noProof="0" smtClean="0">
                        <a:latin typeface="Cambria Math" panose="02040503050406030204" pitchFamily="18" charset="0"/>
                      </a:rPr>
                      <m:t>𝐺</m:t>
                    </m:r>
                  </m:oMath>
                </a14:m>
                <a:r>
                  <a:rPr lang="pt-BR" sz="3000" noProof="0" dirty="0"/>
                  <a:t> é jogado em cada estágio.</a:t>
                </a:r>
                <a:endParaRPr lang="pt-BR" sz="3000" noProof="0" dirty="0">
                  <a:solidFill>
                    <a:srgbClr val="FF0000"/>
                  </a:solidFill>
                </a:endParaRPr>
              </a:p>
            </p:txBody>
          </p:sp>
        </mc:Choice>
        <mc:Fallback xmlns="">
          <p:sp>
            <p:nvSpPr>
              <p:cNvPr id="3" name="Content Placeholder 2">
                <a:extLst>
                  <a:ext uri="{FF2B5EF4-FFF2-40B4-BE49-F238E27FC236}">
                    <a16:creationId xmlns:a16="http://schemas.microsoft.com/office/drawing/2014/main" id="{178B77DD-929A-4469-85F6-3864DBE4A168}"/>
                  </a:ext>
                </a:extLst>
              </p:cNvPr>
              <p:cNvSpPr>
                <a:spLocks noGrp="1" noRot="1" noChangeAspect="1" noMove="1" noResize="1" noEditPoints="1" noAdjustHandles="1" noChangeArrowheads="1" noChangeShapeType="1" noTextEdit="1"/>
              </p:cNvSpPr>
              <p:nvPr>
                <p:ph idx="1"/>
              </p:nvPr>
            </p:nvSpPr>
            <p:spPr>
              <a:xfrm>
                <a:off x="838200" y="1930556"/>
                <a:ext cx="10515600" cy="4351338"/>
              </a:xfrm>
              <a:blipFill>
                <a:blip r:embed="rId3"/>
                <a:stretch>
                  <a:fillRect l="-1391" r="-1333"/>
                </a:stretch>
              </a:blipFill>
            </p:spPr>
            <p:txBody>
              <a:bodyPr/>
              <a:lstStyle/>
              <a:p>
                <a:r>
                  <a:rPr lang="pt-BR">
                    <a:noFill/>
                  </a:rPr>
                  <a:t> </a:t>
                </a:r>
              </a:p>
            </p:txBody>
          </p:sp>
        </mc:Fallback>
      </mc:AlternateContent>
      <p:sp>
        <p:nvSpPr>
          <p:cNvPr id="8" name="Title 1">
            <a:extLst>
              <a:ext uri="{FF2B5EF4-FFF2-40B4-BE49-F238E27FC236}">
                <a16:creationId xmlns:a16="http://schemas.microsoft.com/office/drawing/2014/main" id="{D04021B8-54AA-4DBF-9E16-2F0B21D766F4}"/>
              </a:ext>
            </a:extLst>
          </p:cNvPr>
          <p:cNvSpPr>
            <a:spLocks noGrp="1"/>
          </p:cNvSpPr>
          <p:nvPr>
            <p:ph type="title"/>
          </p:nvPr>
        </p:nvSpPr>
        <p:spPr>
          <a:xfrm>
            <a:off x="838200" y="365125"/>
            <a:ext cx="10515600" cy="1325563"/>
          </a:xfrm>
        </p:spPr>
        <p:txBody>
          <a:bodyPr/>
          <a:lstStyle/>
          <a:p>
            <a:r>
              <a:rPr lang="pt-BR" b="1" noProof="0" dirty="0"/>
              <a:t>Teoria: Jogos repetidos</a:t>
            </a:r>
            <a:endParaRPr lang="pt-BR" sz="2200" b="1" noProof="0" dirty="0"/>
          </a:p>
        </p:txBody>
      </p:sp>
      <p:sp>
        <p:nvSpPr>
          <p:cNvPr id="2" name="Footer Placeholder 1">
            <a:extLst>
              <a:ext uri="{FF2B5EF4-FFF2-40B4-BE49-F238E27FC236}">
                <a16:creationId xmlns:a16="http://schemas.microsoft.com/office/drawing/2014/main" id="{19AA93A2-6DD2-460E-84DF-6FCDE0A3BDC2}"/>
              </a:ext>
            </a:extLst>
          </p:cNvPr>
          <p:cNvSpPr>
            <a:spLocks noGrp="1"/>
          </p:cNvSpPr>
          <p:nvPr>
            <p:ph type="ftr" sz="quarter" idx="11"/>
          </p:nvPr>
        </p:nvSpPr>
        <p:spPr/>
        <p:txBody>
          <a:bodyPr/>
          <a:lstStyle/>
          <a:p>
            <a:r>
              <a:rPr lang="pt-BR" dirty="0"/>
              <a:t>Robson Tigre </a:t>
            </a:r>
            <a:endParaRPr lang="en-US" dirty="0"/>
          </a:p>
        </p:txBody>
      </p:sp>
      <p:sp>
        <p:nvSpPr>
          <p:cNvPr id="4" name="Slide Number Placeholder 3">
            <a:extLst>
              <a:ext uri="{FF2B5EF4-FFF2-40B4-BE49-F238E27FC236}">
                <a16:creationId xmlns:a16="http://schemas.microsoft.com/office/drawing/2014/main" id="{E0C1E09D-FC23-46CC-A546-3932F8BE839B}"/>
              </a:ext>
            </a:extLst>
          </p:cNvPr>
          <p:cNvSpPr>
            <a:spLocks noGrp="1"/>
          </p:cNvSpPr>
          <p:nvPr>
            <p:ph type="sldNum" sz="quarter" idx="12"/>
          </p:nvPr>
        </p:nvSpPr>
        <p:spPr/>
        <p:txBody>
          <a:bodyPr/>
          <a:lstStyle/>
          <a:p>
            <a:fld id="{AF67EEE8-F201-4410-BA13-233EFB93B646}" type="slidenum">
              <a:rPr lang="pt-BR" smtClean="0"/>
              <a:t>15</a:t>
            </a:fld>
            <a:endParaRPr lang="pt-BR"/>
          </a:p>
        </p:txBody>
      </p:sp>
    </p:spTree>
    <p:extLst>
      <p:ext uri="{BB962C8B-B14F-4D97-AF65-F5344CB8AC3E}">
        <p14:creationId xmlns:p14="http://schemas.microsoft.com/office/powerpoint/2010/main" val="12400454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CCDEF62-7D7E-4E4F-A2EB-F23DE5486780}"/>
                  </a:ext>
                </a:extLst>
              </p:cNvPr>
              <p:cNvSpPr>
                <a:spLocks noGrp="1"/>
              </p:cNvSpPr>
              <p:nvPr>
                <p:ph idx="1"/>
              </p:nvPr>
            </p:nvSpPr>
            <p:spPr/>
            <p:txBody>
              <a:bodyPr/>
              <a:lstStyle/>
              <a:p>
                <a:pPr marL="0" indent="0">
                  <a:buNone/>
                </a:pPr>
                <a:r>
                  <a:rPr lang="pt-BR" noProof="0" dirty="0"/>
                  <a:t>Vamos retornar ao caso de dois estágios, mas com a possibilidade de </a:t>
                </a:r>
                <a14:m>
                  <m:oMath xmlns:m="http://schemas.openxmlformats.org/officeDocument/2006/math">
                    <m:r>
                      <a:rPr lang="pt-BR" b="0" i="1" noProof="0" smtClean="0">
                        <a:latin typeface="Cambria Math" panose="02040503050406030204" pitchFamily="18" charset="0"/>
                      </a:rPr>
                      <m:t>𝐺</m:t>
                    </m:r>
                  </m:oMath>
                </a14:m>
                <a:r>
                  <a:rPr lang="pt-BR" noProof="0" dirty="0"/>
                  <a:t> ter </a:t>
                </a:r>
                <a:r>
                  <a:rPr lang="pt-BR" b="1" noProof="0" dirty="0"/>
                  <a:t>múltiplos equilíbrios de Nash</a:t>
                </a:r>
                <a:r>
                  <a:rPr lang="pt-BR" noProof="0" dirty="0"/>
                  <a:t>:</a:t>
                </a:r>
              </a:p>
            </p:txBody>
          </p:sp>
        </mc:Choice>
        <mc:Fallback xmlns="">
          <p:sp>
            <p:nvSpPr>
              <p:cNvPr id="3" name="Content Placeholder 2">
                <a:extLst>
                  <a:ext uri="{FF2B5EF4-FFF2-40B4-BE49-F238E27FC236}">
                    <a16:creationId xmlns:a16="http://schemas.microsoft.com/office/drawing/2014/main" id="{0CCDEF62-7D7E-4E4F-A2EB-F23DE5486780}"/>
                  </a:ext>
                </a:extLst>
              </p:cNvPr>
              <p:cNvSpPr>
                <a:spLocks noGrp="1" noRot="1" noChangeAspect="1" noMove="1" noResize="1" noEditPoints="1" noAdjustHandles="1" noChangeArrowheads="1" noChangeShapeType="1" noTextEdit="1"/>
              </p:cNvSpPr>
              <p:nvPr>
                <p:ph idx="1"/>
              </p:nvPr>
            </p:nvSpPr>
            <p:spPr>
              <a:blipFill>
                <a:blip r:embed="rId3"/>
                <a:stretch>
                  <a:fillRect l="-1217" t="-2241"/>
                </a:stretch>
              </a:blipFill>
            </p:spPr>
            <p:txBody>
              <a:bodyPr/>
              <a:lstStyle/>
              <a:p>
                <a:r>
                  <a:rPr lang="pt-BR">
                    <a:noFill/>
                  </a:rPr>
                  <a:t> </a:t>
                </a:r>
              </a:p>
            </p:txBody>
          </p:sp>
        </mc:Fallback>
      </mc:AlternateContent>
      <p:sp>
        <p:nvSpPr>
          <p:cNvPr id="4" name="Title 1">
            <a:extLst>
              <a:ext uri="{FF2B5EF4-FFF2-40B4-BE49-F238E27FC236}">
                <a16:creationId xmlns:a16="http://schemas.microsoft.com/office/drawing/2014/main" id="{23690811-1770-4325-86E1-1D00CCCA417D}"/>
              </a:ext>
            </a:extLst>
          </p:cNvPr>
          <p:cNvSpPr>
            <a:spLocks noGrp="1"/>
          </p:cNvSpPr>
          <p:nvPr>
            <p:ph type="title"/>
          </p:nvPr>
        </p:nvSpPr>
        <p:spPr>
          <a:xfrm>
            <a:off x="838200" y="365125"/>
            <a:ext cx="10515600" cy="1325563"/>
          </a:xfrm>
        </p:spPr>
        <p:txBody>
          <a:bodyPr/>
          <a:lstStyle/>
          <a:p>
            <a:r>
              <a:rPr lang="pt-BR" b="1" noProof="0" dirty="0"/>
              <a:t>Teoria: Jogo repetido de dois estágios</a:t>
            </a:r>
            <a:br>
              <a:rPr lang="pt-BR" b="1" noProof="0" dirty="0"/>
            </a:br>
            <a:r>
              <a:rPr lang="pt-BR" sz="2200" b="1" noProof="0" dirty="0"/>
              <a:t>Jogo de dois estágios com múltiplos equilíbrios de Nash</a:t>
            </a:r>
          </a:p>
        </p:txBody>
      </p:sp>
      <p:pic>
        <p:nvPicPr>
          <p:cNvPr id="6" name="Picture 5" descr="A drawing of a person&#10;&#10;Description automatically generated">
            <a:extLst>
              <a:ext uri="{FF2B5EF4-FFF2-40B4-BE49-F238E27FC236}">
                <a16:creationId xmlns:a16="http://schemas.microsoft.com/office/drawing/2014/main" id="{BA182420-7165-4533-88AB-F3B2C0D595C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13770" y="2901974"/>
            <a:ext cx="4285202" cy="3409926"/>
          </a:xfrm>
          <a:prstGeom prst="rect">
            <a:avLst/>
          </a:prstGeom>
        </p:spPr>
      </p:pic>
      <p:sp>
        <p:nvSpPr>
          <p:cNvPr id="2" name="Footer Placeholder 1">
            <a:extLst>
              <a:ext uri="{FF2B5EF4-FFF2-40B4-BE49-F238E27FC236}">
                <a16:creationId xmlns:a16="http://schemas.microsoft.com/office/drawing/2014/main" id="{4C3C5F26-CF6A-468C-AD02-EF642FBB8270}"/>
              </a:ext>
            </a:extLst>
          </p:cNvPr>
          <p:cNvSpPr>
            <a:spLocks noGrp="1"/>
          </p:cNvSpPr>
          <p:nvPr>
            <p:ph type="ftr" sz="quarter" idx="11"/>
          </p:nvPr>
        </p:nvSpPr>
        <p:spPr/>
        <p:txBody>
          <a:bodyPr/>
          <a:lstStyle/>
          <a:p>
            <a:r>
              <a:rPr lang="pt-BR" dirty="0"/>
              <a:t>Robson Tigre </a:t>
            </a:r>
            <a:endParaRPr lang="en-US" dirty="0"/>
          </a:p>
        </p:txBody>
      </p:sp>
      <p:sp>
        <p:nvSpPr>
          <p:cNvPr id="5" name="Slide Number Placeholder 4">
            <a:extLst>
              <a:ext uri="{FF2B5EF4-FFF2-40B4-BE49-F238E27FC236}">
                <a16:creationId xmlns:a16="http://schemas.microsoft.com/office/drawing/2014/main" id="{7F27F0F1-A271-43A7-B204-3475C6546844}"/>
              </a:ext>
            </a:extLst>
          </p:cNvPr>
          <p:cNvSpPr>
            <a:spLocks noGrp="1"/>
          </p:cNvSpPr>
          <p:nvPr>
            <p:ph type="sldNum" sz="quarter" idx="12"/>
          </p:nvPr>
        </p:nvSpPr>
        <p:spPr/>
        <p:txBody>
          <a:bodyPr/>
          <a:lstStyle/>
          <a:p>
            <a:fld id="{AF67EEE8-F201-4410-BA13-233EFB93B646}" type="slidenum">
              <a:rPr lang="pt-BR" smtClean="0"/>
              <a:t>16</a:t>
            </a:fld>
            <a:endParaRPr lang="pt-BR"/>
          </a:p>
        </p:txBody>
      </p:sp>
    </p:spTree>
    <p:extLst>
      <p:ext uri="{BB962C8B-B14F-4D97-AF65-F5344CB8AC3E}">
        <p14:creationId xmlns:p14="http://schemas.microsoft.com/office/powerpoint/2010/main" val="13122685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CCDEF62-7D7E-4E4F-A2EB-F23DE5486780}"/>
                  </a:ext>
                </a:extLst>
              </p:cNvPr>
              <p:cNvSpPr>
                <a:spLocks noGrp="1"/>
              </p:cNvSpPr>
              <p:nvPr>
                <p:ph idx="1"/>
              </p:nvPr>
            </p:nvSpPr>
            <p:spPr/>
            <p:txBody>
              <a:bodyPr/>
              <a:lstStyle/>
              <a:p>
                <a:pPr marL="0" indent="0">
                  <a:buNone/>
                </a:pPr>
                <a:r>
                  <a:rPr lang="pt-BR" noProof="0" dirty="0"/>
                  <a:t>Vamos retornar ao caso de dois estágios, mas com a possibilidade de </a:t>
                </a:r>
                <a14:m>
                  <m:oMath xmlns:m="http://schemas.openxmlformats.org/officeDocument/2006/math">
                    <m:r>
                      <a:rPr lang="pt-BR" b="0" i="1" noProof="0" smtClean="0">
                        <a:latin typeface="Cambria Math" panose="02040503050406030204" pitchFamily="18" charset="0"/>
                      </a:rPr>
                      <m:t>𝐺</m:t>
                    </m:r>
                  </m:oMath>
                </a14:m>
                <a:r>
                  <a:rPr lang="pt-BR" noProof="0" dirty="0"/>
                  <a:t> ter </a:t>
                </a:r>
                <a:r>
                  <a:rPr lang="pt-BR" b="1" noProof="0" dirty="0"/>
                  <a:t>múltiplos equilíbrios de Nash</a:t>
                </a:r>
                <a:r>
                  <a:rPr lang="pt-BR" noProof="0" dirty="0"/>
                  <a:t>:</a:t>
                </a:r>
              </a:p>
            </p:txBody>
          </p:sp>
        </mc:Choice>
        <mc:Fallback xmlns="">
          <p:sp>
            <p:nvSpPr>
              <p:cNvPr id="3" name="Content Placeholder 2">
                <a:extLst>
                  <a:ext uri="{FF2B5EF4-FFF2-40B4-BE49-F238E27FC236}">
                    <a16:creationId xmlns:a16="http://schemas.microsoft.com/office/drawing/2014/main" id="{0CCDEF62-7D7E-4E4F-A2EB-F23DE5486780}"/>
                  </a:ext>
                </a:extLst>
              </p:cNvPr>
              <p:cNvSpPr>
                <a:spLocks noGrp="1" noRot="1" noChangeAspect="1" noMove="1" noResize="1" noEditPoints="1" noAdjustHandles="1" noChangeArrowheads="1" noChangeShapeType="1" noTextEdit="1"/>
              </p:cNvSpPr>
              <p:nvPr>
                <p:ph idx="1"/>
              </p:nvPr>
            </p:nvSpPr>
            <p:spPr>
              <a:blipFill>
                <a:blip r:embed="rId3"/>
                <a:stretch>
                  <a:fillRect l="-1217" t="-2241"/>
                </a:stretch>
              </a:blipFill>
            </p:spPr>
            <p:txBody>
              <a:bodyPr/>
              <a:lstStyle/>
              <a:p>
                <a:r>
                  <a:rPr lang="en-US">
                    <a:noFill/>
                  </a:rPr>
                  <a:t> </a:t>
                </a:r>
              </a:p>
            </p:txBody>
          </p:sp>
        </mc:Fallback>
      </mc:AlternateContent>
      <p:sp>
        <p:nvSpPr>
          <p:cNvPr id="4" name="Title 1">
            <a:extLst>
              <a:ext uri="{FF2B5EF4-FFF2-40B4-BE49-F238E27FC236}">
                <a16:creationId xmlns:a16="http://schemas.microsoft.com/office/drawing/2014/main" id="{23690811-1770-4325-86E1-1D00CCCA417D}"/>
              </a:ext>
            </a:extLst>
          </p:cNvPr>
          <p:cNvSpPr>
            <a:spLocks noGrp="1"/>
          </p:cNvSpPr>
          <p:nvPr>
            <p:ph type="title"/>
          </p:nvPr>
        </p:nvSpPr>
        <p:spPr>
          <a:xfrm>
            <a:off x="838200" y="365125"/>
            <a:ext cx="10515600" cy="1325563"/>
          </a:xfrm>
        </p:spPr>
        <p:txBody>
          <a:bodyPr/>
          <a:lstStyle/>
          <a:p>
            <a:r>
              <a:rPr lang="pt-BR" b="1" noProof="0" dirty="0"/>
              <a:t>Teoria: Jogo repetido de dois estágios</a:t>
            </a:r>
            <a:br>
              <a:rPr lang="pt-BR" b="1" noProof="0" dirty="0"/>
            </a:br>
            <a:r>
              <a:rPr lang="pt-BR" sz="2200" b="1" noProof="0" dirty="0"/>
              <a:t>Jogo de dois estágios com múltiplos equilíbrios de Nash</a:t>
            </a:r>
          </a:p>
        </p:txBody>
      </p:sp>
      <p:pic>
        <p:nvPicPr>
          <p:cNvPr id="6" name="Picture 5" descr="A drawing of a person&#10;&#10;Description automatically generated">
            <a:extLst>
              <a:ext uri="{FF2B5EF4-FFF2-40B4-BE49-F238E27FC236}">
                <a16:creationId xmlns:a16="http://schemas.microsoft.com/office/drawing/2014/main" id="{BA182420-7165-4533-88AB-F3B2C0D595C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13770" y="2901974"/>
            <a:ext cx="4285202" cy="3409926"/>
          </a:xfrm>
          <a:prstGeom prst="rect">
            <a:avLst/>
          </a:prstGeom>
        </p:spPr>
      </p:pic>
      <p:sp>
        <p:nvSpPr>
          <p:cNvPr id="2" name="Rectangle 1">
            <a:extLst>
              <a:ext uri="{FF2B5EF4-FFF2-40B4-BE49-F238E27FC236}">
                <a16:creationId xmlns:a16="http://schemas.microsoft.com/office/drawing/2014/main" id="{E5FF3F33-0E5D-48DD-A5A3-39A7D5C34D0E}"/>
              </a:ext>
            </a:extLst>
          </p:cNvPr>
          <p:cNvSpPr/>
          <p:nvPr/>
        </p:nvSpPr>
        <p:spPr>
          <a:xfrm>
            <a:off x="4789714" y="3570514"/>
            <a:ext cx="2017486" cy="1277257"/>
          </a:xfrm>
          <a:prstGeom prst="rect">
            <a:avLst/>
          </a:prstGeom>
          <a:noFill/>
          <a:ln w="571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7" name="Straight Arrow Connector 6">
            <a:extLst>
              <a:ext uri="{FF2B5EF4-FFF2-40B4-BE49-F238E27FC236}">
                <a16:creationId xmlns:a16="http://schemas.microsoft.com/office/drawing/2014/main" id="{E4B8DE81-B8B3-40D6-840F-30D16AF24DB5}"/>
              </a:ext>
            </a:extLst>
          </p:cNvPr>
          <p:cNvCxnSpPr>
            <a:cxnSpLocks/>
          </p:cNvCxnSpPr>
          <p:nvPr/>
        </p:nvCxnSpPr>
        <p:spPr>
          <a:xfrm>
            <a:off x="3813770" y="3334657"/>
            <a:ext cx="845316" cy="235857"/>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10" name="TextBox 9">
            <a:extLst>
              <a:ext uri="{FF2B5EF4-FFF2-40B4-BE49-F238E27FC236}">
                <a16:creationId xmlns:a16="http://schemas.microsoft.com/office/drawing/2014/main" id="{FE485757-11BA-4D25-8A6F-6C812A31A8A2}"/>
              </a:ext>
            </a:extLst>
          </p:cNvPr>
          <p:cNvSpPr txBox="1"/>
          <p:nvPr/>
        </p:nvSpPr>
        <p:spPr>
          <a:xfrm>
            <a:off x="1783831" y="3149991"/>
            <a:ext cx="2265656" cy="369332"/>
          </a:xfrm>
          <a:prstGeom prst="rect">
            <a:avLst/>
          </a:prstGeom>
          <a:noFill/>
        </p:spPr>
        <p:txBody>
          <a:bodyPr wrap="square" rtlCol="0">
            <a:spAutoFit/>
          </a:bodyPr>
          <a:lstStyle/>
          <a:p>
            <a:r>
              <a:rPr lang="pt-BR" dirty="0"/>
              <a:t>Jogo do D.P. de 2.3.1</a:t>
            </a:r>
          </a:p>
        </p:txBody>
      </p:sp>
      <p:sp>
        <p:nvSpPr>
          <p:cNvPr id="5" name="Footer Placeholder 4">
            <a:extLst>
              <a:ext uri="{FF2B5EF4-FFF2-40B4-BE49-F238E27FC236}">
                <a16:creationId xmlns:a16="http://schemas.microsoft.com/office/drawing/2014/main" id="{0A85243A-867D-4252-9CAA-5653569D1D81}"/>
              </a:ext>
            </a:extLst>
          </p:cNvPr>
          <p:cNvSpPr>
            <a:spLocks noGrp="1"/>
          </p:cNvSpPr>
          <p:nvPr>
            <p:ph type="ftr" sz="quarter" idx="11"/>
          </p:nvPr>
        </p:nvSpPr>
        <p:spPr/>
        <p:txBody>
          <a:bodyPr/>
          <a:lstStyle/>
          <a:p>
            <a:r>
              <a:rPr lang="pt-BR" dirty="0"/>
              <a:t>Robson Tigre </a:t>
            </a:r>
            <a:endParaRPr lang="en-US" dirty="0"/>
          </a:p>
        </p:txBody>
      </p:sp>
      <p:sp>
        <p:nvSpPr>
          <p:cNvPr id="8" name="Slide Number Placeholder 7">
            <a:extLst>
              <a:ext uri="{FF2B5EF4-FFF2-40B4-BE49-F238E27FC236}">
                <a16:creationId xmlns:a16="http://schemas.microsoft.com/office/drawing/2014/main" id="{3AF08563-5B5F-416E-B7F2-372B8DD6066D}"/>
              </a:ext>
            </a:extLst>
          </p:cNvPr>
          <p:cNvSpPr>
            <a:spLocks noGrp="1"/>
          </p:cNvSpPr>
          <p:nvPr>
            <p:ph type="sldNum" sz="quarter" idx="12"/>
          </p:nvPr>
        </p:nvSpPr>
        <p:spPr/>
        <p:txBody>
          <a:bodyPr/>
          <a:lstStyle/>
          <a:p>
            <a:fld id="{AF67EEE8-F201-4410-BA13-233EFB93B646}" type="slidenum">
              <a:rPr lang="pt-BR" smtClean="0"/>
              <a:t>17</a:t>
            </a:fld>
            <a:endParaRPr lang="pt-BR"/>
          </a:p>
        </p:txBody>
      </p:sp>
    </p:spTree>
    <p:extLst>
      <p:ext uri="{BB962C8B-B14F-4D97-AF65-F5344CB8AC3E}">
        <p14:creationId xmlns:p14="http://schemas.microsoft.com/office/powerpoint/2010/main" val="38686511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CCDEF62-7D7E-4E4F-A2EB-F23DE5486780}"/>
                  </a:ext>
                </a:extLst>
              </p:cNvPr>
              <p:cNvSpPr>
                <a:spLocks noGrp="1"/>
              </p:cNvSpPr>
              <p:nvPr>
                <p:ph idx="1"/>
              </p:nvPr>
            </p:nvSpPr>
            <p:spPr/>
            <p:txBody>
              <a:bodyPr/>
              <a:lstStyle/>
              <a:p>
                <a:pPr marL="0" indent="0">
                  <a:buNone/>
                </a:pPr>
                <a:r>
                  <a:rPr lang="pt-BR" noProof="0" dirty="0"/>
                  <a:t>Vamos retornar ao caso de dois estágios, mas com a possibilidade de </a:t>
                </a:r>
                <a14:m>
                  <m:oMath xmlns:m="http://schemas.openxmlformats.org/officeDocument/2006/math">
                    <m:r>
                      <a:rPr lang="pt-BR" b="0" i="1" noProof="0" smtClean="0">
                        <a:latin typeface="Cambria Math" panose="02040503050406030204" pitchFamily="18" charset="0"/>
                      </a:rPr>
                      <m:t>𝐺</m:t>
                    </m:r>
                  </m:oMath>
                </a14:m>
                <a:r>
                  <a:rPr lang="pt-BR" noProof="0" dirty="0"/>
                  <a:t> ter </a:t>
                </a:r>
                <a:r>
                  <a:rPr lang="pt-BR" b="1" noProof="0" dirty="0"/>
                  <a:t>múltiplos equilíbrios de Nash</a:t>
                </a:r>
                <a:r>
                  <a:rPr lang="pt-BR" noProof="0" dirty="0"/>
                  <a:t>:</a:t>
                </a:r>
              </a:p>
            </p:txBody>
          </p:sp>
        </mc:Choice>
        <mc:Fallback xmlns="">
          <p:sp>
            <p:nvSpPr>
              <p:cNvPr id="3" name="Content Placeholder 2">
                <a:extLst>
                  <a:ext uri="{FF2B5EF4-FFF2-40B4-BE49-F238E27FC236}">
                    <a16:creationId xmlns:a16="http://schemas.microsoft.com/office/drawing/2014/main" id="{0CCDEF62-7D7E-4E4F-A2EB-F23DE5486780}"/>
                  </a:ext>
                </a:extLst>
              </p:cNvPr>
              <p:cNvSpPr>
                <a:spLocks noGrp="1" noRot="1" noChangeAspect="1" noMove="1" noResize="1" noEditPoints="1" noAdjustHandles="1" noChangeArrowheads="1" noChangeShapeType="1" noTextEdit="1"/>
              </p:cNvSpPr>
              <p:nvPr>
                <p:ph idx="1"/>
              </p:nvPr>
            </p:nvSpPr>
            <p:spPr>
              <a:blipFill>
                <a:blip r:embed="rId3"/>
                <a:stretch>
                  <a:fillRect l="-1217" t="-2241"/>
                </a:stretch>
              </a:blipFill>
            </p:spPr>
            <p:txBody>
              <a:bodyPr/>
              <a:lstStyle/>
              <a:p>
                <a:r>
                  <a:rPr lang="en-US">
                    <a:noFill/>
                  </a:rPr>
                  <a:t> </a:t>
                </a:r>
              </a:p>
            </p:txBody>
          </p:sp>
        </mc:Fallback>
      </mc:AlternateContent>
      <p:sp>
        <p:nvSpPr>
          <p:cNvPr id="4" name="Title 1">
            <a:extLst>
              <a:ext uri="{FF2B5EF4-FFF2-40B4-BE49-F238E27FC236}">
                <a16:creationId xmlns:a16="http://schemas.microsoft.com/office/drawing/2014/main" id="{23690811-1770-4325-86E1-1D00CCCA417D}"/>
              </a:ext>
            </a:extLst>
          </p:cNvPr>
          <p:cNvSpPr>
            <a:spLocks noGrp="1"/>
          </p:cNvSpPr>
          <p:nvPr>
            <p:ph type="title"/>
          </p:nvPr>
        </p:nvSpPr>
        <p:spPr>
          <a:xfrm>
            <a:off x="838200" y="365125"/>
            <a:ext cx="10515600" cy="1325563"/>
          </a:xfrm>
        </p:spPr>
        <p:txBody>
          <a:bodyPr/>
          <a:lstStyle/>
          <a:p>
            <a:r>
              <a:rPr lang="pt-BR" b="1" noProof="0" dirty="0"/>
              <a:t>Teoria: Jogo repetido de dois estágios</a:t>
            </a:r>
            <a:br>
              <a:rPr lang="pt-BR" b="1" noProof="0" dirty="0"/>
            </a:br>
            <a:r>
              <a:rPr lang="pt-BR" sz="2200" b="1" noProof="0" dirty="0"/>
              <a:t>Jogo de dois estágios com múltiplos equilíbrios de Nash</a:t>
            </a:r>
          </a:p>
        </p:txBody>
      </p:sp>
      <p:pic>
        <p:nvPicPr>
          <p:cNvPr id="6" name="Picture 5" descr="A drawing of a person&#10;&#10;Description automatically generated">
            <a:extLst>
              <a:ext uri="{FF2B5EF4-FFF2-40B4-BE49-F238E27FC236}">
                <a16:creationId xmlns:a16="http://schemas.microsoft.com/office/drawing/2014/main" id="{BA182420-7165-4533-88AB-F3B2C0D595C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13770" y="2901974"/>
            <a:ext cx="4285202" cy="3409926"/>
          </a:xfrm>
          <a:prstGeom prst="rect">
            <a:avLst/>
          </a:prstGeom>
        </p:spPr>
      </p:pic>
      <p:sp>
        <p:nvSpPr>
          <p:cNvPr id="5" name="Rectangle 4">
            <a:extLst>
              <a:ext uri="{FF2B5EF4-FFF2-40B4-BE49-F238E27FC236}">
                <a16:creationId xmlns:a16="http://schemas.microsoft.com/office/drawing/2014/main" id="{695E00B2-9E01-4C1A-8386-597F872A231C}"/>
              </a:ext>
            </a:extLst>
          </p:cNvPr>
          <p:cNvSpPr/>
          <p:nvPr/>
        </p:nvSpPr>
        <p:spPr>
          <a:xfrm>
            <a:off x="4789714" y="3570515"/>
            <a:ext cx="1001486" cy="641722"/>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1" name="Rectangle 10">
            <a:extLst>
              <a:ext uri="{FF2B5EF4-FFF2-40B4-BE49-F238E27FC236}">
                <a16:creationId xmlns:a16="http://schemas.microsoft.com/office/drawing/2014/main" id="{66EE6516-4A1B-4F81-9D8B-C36A7B1340AD}"/>
              </a:ext>
            </a:extLst>
          </p:cNvPr>
          <p:cNvSpPr/>
          <p:nvPr/>
        </p:nvSpPr>
        <p:spPr>
          <a:xfrm>
            <a:off x="6807200" y="4840514"/>
            <a:ext cx="1001486" cy="667657"/>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 name="TextBox 1">
            <a:extLst>
              <a:ext uri="{FF2B5EF4-FFF2-40B4-BE49-F238E27FC236}">
                <a16:creationId xmlns:a16="http://schemas.microsoft.com/office/drawing/2014/main" id="{95C7EF7C-B959-408D-97AD-7A20E30A31D0}"/>
              </a:ext>
            </a:extLst>
          </p:cNvPr>
          <p:cNvSpPr txBox="1"/>
          <p:nvPr/>
        </p:nvSpPr>
        <p:spPr>
          <a:xfrm>
            <a:off x="3913102" y="3201183"/>
            <a:ext cx="777280" cy="369332"/>
          </a:xfrm>
          <a:prstGeom prst="rect">
            <a:avLst/>
          </a:prstGeom>
          <a:noFill/>
        </p:spPr>
        <p:txBody>
          <a:bodyPr wrap="square" rtlCol="0">
            <a:spAutoFit/>
          </a:bodyPr>
          <a:lstStyle/>
          <a:p>
            <a:r>
              <a:rPr lang="pt-BR" b="1" dirty="0">
                <a:solidFill>
                  <a:srgbClr val="C00000"/>
                </a:solidFill>
              </a:rPr>
              <a:t>E.N. 1</a:t>
            </a:r>
          </a:p>
        </p:txBody>
      </p:sp>
      <p:sp>
        <p:nvSpPr>
          <p:cNvPr id="8" name="TextBox 7">
            <a:extLst>
              <a:ext uri="{FF2B5EF4-FFF2-40B4-BE49-F238E27FC236}">
                <a16:creationId xmlns:a16="http://schemas.microsoft.com/office/drawing/2014/main" id="{CE91D3EE-93A5-47A0-AB80-4AB305067991}"/>
              </a:ext>
            </a:extLst>
          </p:cNvPr>
          <p:cNvSpPr txBox="1"/>
          <p:nvPr/>
        </p:nvSpPr>
        <p:spPr>
          <a:xfrm>
            <a:off x="7960250" y="5508171"/>
            <a:ext cx="777280" cy="369332"/>
          </a:xfrm>
          <a:prstGeom prst="rect">
            <a:avLst/>
          </a:prstGeom>
          <a:noFill/>
        </p:spPr>
        <p:txBody>
          <a:bodyPr wrap="square" rtlCol="0">
            <a:spAutoFit/>
          </a:bodyPr>
          <a:lstStyle/>
          <a:p>
            <a:r>
              <a:rPr lang="pt-BR" b="1" dirty="0">
                <a:solidFill>
                  <a:srgbClr val="C00000"/>
                </a:solidFill>
              </a:rPr>
              <a:t>E.N. 2</a:t>
            </a:r>
          </a:p>
        </p:txBody>
      </p:sp>
      <p:sp>
        <p:nvSpPr>
          <p:cNvPr id="7" name="Footer Placeholder 6">
            <a:extLst>
              <a:ext uri="{FF2B5EF4-FFF2-40B4-BE49-F238E27FC236}">
                <a16:creationId xmlns:a16="http://schemas.microsoft.com/office/drawing/2014/main" id="{7821FEA1-A0EA-4D4A-89BB-84CD79C45976}"/>
              </a:ext>
            </a:extLst>
          </p:cNvPr>
          <p:cNvSpPr>
            <a:spLocks noGrp="1"/>
          </p:cNvSpPr>
          <p:nvPr>
            <p:ph type="ftr" sz="quarter" idx="11"/>
          </p:nvPr>
        </p:nvSpPr>
        <p:spPr/>
        <p:txBody>
          <a:bodyPr/>
          <a:lstStyle/>
          <a:p>
            <a:r>
              <a:rPr lang="pt-BR" dirty="0"/>
              <a:t>Robson Tigre </a:t>
            </a:r>
            <a:endParaRPr lang="en-US" dirty="0"/>
          </a:p>
        </p:txBody>
      </p:sp>
      <p:sp>
        <p:nvSpPr>
          <p:cNvPr id="9" name="Slide Number Placeholder 8">
            <a:extLst>
              <a:ext uri="{FF2B5EF4-FFF2-40B4-BE49-F238E27FC236}">
                <a16:creationId xmlns:a16="http://schemas.microsoft.com/office/drawing/2014/main" id="{9AB0A4C2-A753-44A4-8463-34EFB7DCF730}"/>
              </a:ext>
            </a:extLst>
          </p:cNvPr>
          <p:cNvSpPr>
            <a:spLocks noGrp="1"/>
          </p:cNvSpPr>
          <p:nvPr>
            <p:ph type="sldNum" sz="quarter" idx="12"/>
          </p:nvPr>
        </p:nvSpPr>
        <p:spPr/>
        <p:txBody>
          <a:bodyPr/>
          <a:lstStyle/>
          <a:p>
            <a:fld id="{AF67EEE8-F201-4410-BA13-233EFB93B646}" type="slidenum">
              <a:rPr lang="pt-BR" smtClean="0"/>
              <a:t>18</a:t>
            </a:fld>
            <a:endParaRPr lang="pt-BR"/>
          </a:p>
        </p:txBody>
      </p:sp>
    </p:spTree>
    <p:extLst>
      <p:ext uri="{BB962C8B-B14F-4D97-AF65-F5344CB8AC3E}">
        <p14:creationId xmlns:p14="http://schemas.microsoft.com/office/powerpoint/2010/main" val="29893788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Content Placeholder 2">
                <a:extLst>
                  <a:ext uri="{FF2B5EF4-FFF2-40B4-BE49-F238E27FC236}">
                    <a16:creationId xmlns:a16="http://schemas.microsoft.com/office/drawing/2014/main" id="{3A41369B-1611-4D2F-B01D-AC03C7F50FF3}"/>
                  </a:ext>
                </a:extLst>
              </p:cNvPr>
              <p:cNvSpPr>
                <a:spLocks noGrp="1"/>
              </p:cNvSpPr>
              <p:nvPr>
                <p:ph idx="1"/>
              </p:nvPr>
            </p:nvSpPr>
            <p:spPr>
              <a:xfrm>
                <a:off x="838200" y="1825625"/>
                <a:ext cx="10515600" cy="4351338"/>
              </a:xfrm>
            </p:spPr>
            <p:txBody>
              <a:bodyPr>
                <a:normAutofit/>
              </a:bodyPr>
              <a:lstStyle/>
              <a:p>
                <a:pPr algn="just"/>
                <a:r>
                  <a:rPr lang="pt-BR" noProof="0" dirty="0"/>
                  <a:t>Suponha que o jogo acima será jogado duas vezes, com o outcome do primeiro estágio observado antes que o segundo estágio comece.</a:t>
                </a:r>
              </a:p>
              <a:p>
                <a:pPr algn="just"/>
                <a:endParaRPr lang="pt-BR" noProof="0" dirty="0"/>
              </a:p>
              <a:p>
                <a:pPr algn="just"/>
                <a:r>
                  <a:rPr lang="pt-BR" noProof="0" dirty="0"/>
                  <a:t>Mostraremos que há um outcome perfeito em subjogo desse jogo repetido em que </a:t>
                </a:r>
                <a14:m>
                  <m:oMath xmlns:m="http://schemas.openxmlformats.org/officeDocument/2006/math">
                    <m:d>
                      <m:dPr>
                        <m:ctrlPr>
                          <a:rPr lang="pt-BR" b="0" i="1" noProof="0" smtClean="0">
                            <a:latin typeface="Cambria Math" panose="02040503050406030204" pitchFamily="18" charset="0"/>
                          </a:rPr>
                        </m:ctrlPr>
                      </m:dPr>
                      <m:e>
                        <m:sSub>
                          <m:sSubPr>
                            <m:ctrlPr>
                              <a:rPr lang="pt-BR" b="0" i="1" noProof="0" smtClean="0">
                                <a:latin typeface="Cambria Math" panose="02040503050406030204" pitchFamily="18" charset="0"/>
                              </a:rPr>
                            </m:ctrlPr>
                          </m:sSubPr>
                          <m:e>
                            <m:r>
                              <a:rPr lang="pt-BR" b="0" i="1" noProof="0" smtClean="0">
                                <a:latin typeface="Cambria Math" panose="02040503050406030204" pitchFamily="18" charset="0"/>
                              </a:rPr>
                              <m:t>𝑀</m:t>
                            </m:r>
                          </m:e>
                          <m:sub>
                            <m:r>
                              <a:rPr lang="pt-BR" b="0" i="1" noProof="0" smtClean="0">
                                <a:latin typeface="Cambria Math" panose="02040503050406030204" pitchFamily="18" charset="0"/>
                              </a:rPr>
                              <m:t>1</m:t>
                            </m:r>
                          </m:sub>
                        </m:sSub>
                        <m:r>
                          <a:rPr lang="pt-BR" b="0" i="1" noProof="0" smtClean="0">
                            <a:latin typeface="Cambria Math" panose="02040503050406030204" pitchFamily="18" charset="0"/>
                          </a:rPr>
                          <m:t>,</m:t>
                        </m:r>
                        <m:sSub>
                          <m:sSubPr>
                            <m:ctrlPr>
                              <a:rPr lang="pt-BR" b="0" i="1" noProof="0" smtClean="0">
                                <a:latin typeface="Cambria Math" panose="02040503050406030204" pitchFamily="18" charset="0"/>
                              </a:rPr>
                            </m:ctrlPr>
                          </m:sSubPr>
                          <m:e>
                            <m:r>
                              <a:rPr lang="pt-BR" b="0" i="1" noProof="0" smtClean="0">
                                <a:latin typeface="Cambria Math" panose="02040503050406030204" pitchFamily="18" charset="0"/>
                              </a:rPr>
                              <m:t>𝑀</m:t>
                            </m:r>
                          </m:e>
                          <m:sub>
                            <m:r>
                              <a:rPr lang="pt-BR" b="0" i="1" noProof="0" smtClean="0">
                                <a:latin typeface="Cambria Math" panose="02040503050406030204" pitchFamily="18" charset="0"/>
                              </a:rPr>
                              <m:t>2</m:t>
                            </m:r>
                          </m:sub>
                        </m:sSub>
                      </m:e>
                    </m:d>
                  </m:oMath>
                </a14:m>
                <a:r>
                  <a:rPr lang="pt-BR" noProof="0" dirty="0"/>
                  <a:t> é jogado no primeiro estágio.</a:t>
                </a:r>
              </a:p>
              <a:p>
                <a:pPr algn="just"/>
                <a:endParaRPr lang="pt-BR" noProof="0" dirty="0"/>
              </a:p>
              <a:p>
                <a:pPr algn="just"/>
                <a:r>
                  <a:rPr lang="pt-BR" noProof="0" dirty="0"/>
                  <a:t>Como na aula passada, assumimos que o os jogadores antecipam que o </a:t>
                </a:r>
                <a:r>
                  <a:rPr lang="pt-BR" b="1" noProof="0" dirty="0"/>
                  <a:t>outcome do segundo estágio </a:t>
                </a:r>
                <a:r>
                  <a:rPr lang="pt-BR" noProof="0" dirty="0"/>
                  <a:t>será um </a:t>
                </a:r>
                <a:r>
                  <a:rPr lang="pt-BR" b="1" noProof="0" dirty="0"/>
                  <a:t>equilíbrio de Nash do stage game.</a:t>
                </a:r>
              </a:p>
              <a:p>
                <a:pPr algn="just"/>
                <a:endParaRPr lang="pt-BR" noProof="0" dirty="0"/>
              </a:p>
            </p:txBody>
          </p:sp>
        </mc:Choice>
        <mc:Fallback xmlns="">
          <p:sp>
            <p:nvSpPr>
              <p:cNvPr id="4" name="Content Placeholder 2">
                <a:extLst>
                  <a:ext uri="{FF2B5EF4-FFF2-40B4-BE49-F238E27FC236}">
                    <a16:creationId xmlns:a16="http://schemas.microsoft.com/office/drawing/2014/main" id="{3A41369B-1611-4D2F-B01D-AC03C7F50FF3}"/>
                  </a:ext>
                </a:extLst>
              </p:cNvPr>
              <p:cNvSpPr>
                <a:spLocks noGrp="1" noRot="1" noChangeAspect="1" noMove="1" noResize="1" noEditPoints="1" noAdjustHandles="1" noChangeArrowheads="1" noChangeShapeType="1" noTextEdit="1"/>
              </p:cNvSpPr>
              <p:nvPr>
                <p:ph idx="1"/>
              </p:nvPr>
            </p:nvSpPr>
            <p:spPr>
              <a:xfrm>
                <a:off x="838200" y="1825625"/>
                <a:ext cx="10515600" cy="4351338"/>
              </a:xfrm>
              <a:blipFill>
                <a:blip r:embed="rId3"/>
                <a:stretch>
                  <a:fillRect l="-1043" t="-2241" r="-1159"/>
                </a:stretch>
              </a:blipFill>
            </p:spPr>
            <p:txBody>
              <a:bodyPr/>
              <a:lstStyle/>
              <a:p>
                <a:r>
                  <a:rPr lang="pt-BR">
                    <a:noFill/>
                  </a:rPr>
                  <a:t> </a:t>
                </a:r>
              </a:p>
            </p:txBody>
          </p:sp>
        </mc:Fallback>
      </mc:AlternateContent>
      <p:sp>
        <p:nvSpPr>
          <p:cNvPr id="5" name="Title 1">
            <a:extLst>
              <a:ext uri="{FF2B5EF4-FFF2-40B4-BE49-F238E27FC236}">
                <a16:creationId xmlns:a16="http://schemas.microsoft.com/office/drawing/2014/main" id="{18434E66-6908-4625-96C9-A0D9999F952D}"/>
              </a:ext>
            </a:extLst>
          </p:cNvPr>
          <p:cNvSpPr>
            <a:spLocks noGrp="1"/>
          </p:cNvSpPr>
          <p:nvPr>
            <p:ph type="title"/>
          </p:nvPr>
        </p:nvSpPr>
        <p:spPr>
          <a:xfrm>
            <a:off x="838200" y="365125"/>
            <a:ext cx="10515600" cy="1325563"/>
          </a:xfrm>
        </p:spPr>
        <p:txBody>
          <a:bodyPr/>
          <a:lstStyle/>
          <a:p>
            <a:r>
              <a:rPr lang="pt-BR" b="1" noProof="0" dirty="0"/>
              <a:t>Teoria: Jogo repetido de dois estágios</a:t>
            </a:r>
            <a:br>
              <a:rPr lang="pt-BR" b="1" noProof="0" dirty="0"/>
            </a:br>
            <a:r>
              <a:rPr lang="pt-BR" sz="2200" b="1" noProof="0" dirty="0"/>
              <a:t>Jogo de dois estágios com múltiplos equilíbrios de Nash</a:t>
            </a:r>
          </a:p>
        </p:txBody>
      </p:sp>
      <p:sp>
        <p:nvSpPr>
          <p:cNvPr id="2" name="Footer Placeholder 1">
            <a:extLst>
              <a:ext uri="{FF2B5EF4-FFF2-40B4-BE49-F238E27FC236}">
                <a16:creationId xmlns:a16="http://schemas.microsoft.com/office/drawing/2014/main" id="{955271CF-D6C1-4A42-A9F3-F7F0BC248FD5}"/>
              </a:ext>
            </a:extLst>
          </p:cNvPr>
          <p:cNvSpPr>
            <a:spLocks noGrp="1"/>
          </p:cNvSpPr>
          <p:nvPr>
            <p:ph type="ftr" sz="quarter" idx="11"/>
          </p:nvPr>
        </p:nvSpPr>
        <p:spPr/>
        <p:txBody>
          <a:bodyPr/>
          <a:lstStyle/>
          <a:p>
            <a:r>
              <a:rPr lang="pt-BR" dirty="0"/>
              <a:t>Robson Tigre </a:t>
            </a:r>
            <a:endParaRPr lang="en-US" dirty="0"/>
          </a:p>
        </p:txBody>
      </p:sp>
      <p:sp>
        <p:nvSpPr>
          <p:cNvPr id="3" name="Slide Number Placeholder 2">
            <a:extLst>
              <a:ext uri="{FF2B5EF4-FFF2-40B4-BE49-F238E27FC236}">
                <a16:creationId xmlns:a16="http://schemas.microsoft.com/office/drawing/2014/main" id="{7A9FBC31-5C18-4ACC-8082-65A390E5379A}"/>
              </a:ext>
            </a:extLst>
          </p:cNvPr>
          <p:cNvSpPr>
            <a:spLocks noGrp="1"/>
          </p:cNvSpPr>
          <p:nvPr>
            <p:ph type="sldNum" sz="quarter" idx="12"/>
          </p:nvPr>
        </p:nvSpPr>
        <p:spPr/>
        <p:txBody>
          <a:bodyPr/>
          <a:lstStyle/>
          <a:p>
            <a:fld id="{AF67EEE8-F201-4410-BA13-233EFB93B646}" type="slidenum">
              <a:rPr lang="pt-BR" smtClean="0"/>
              <a:t>19</a:t>
            </a:fld>
            <a:endParaRPr lang="pt-BR"/>
          </a:p>
        </p:txBody>
      </p:sp>
    </p:spTree>
    <p:extLst>
      <p:ext uri="{BB962C8B-B14F-4D97-AF65-F5344CB8AC3E}">
        <p14:creationId xmlns:p14="http://schemas.microsoft.com/office/powerpoint/2010/main" val="34246728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CAF15E0-2913-4E93-BFD7-61AD05405505}"/>
              </a:ext>
            </a:extLst>
          </p:cNvPr>
          <p:cNvSpPr/>
          <p:nvPr/>
        </p:nvSpPr>
        <p:spPr>
          <a:xfrm>
            <a:off x="0" y="1381125"/>
            <a:ext cx="12191999" cy="3457575"/>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Text Placeholder 3">
            <a:extLst>
              <a:ext uri="{FF2B5EF4-FFF2-40B4-BE49-F238E27FC236}">
                <a16:creationId xmlns:a16="http://schemas.microsoft.com/office/drawing/2014/main" id="{4EA92CC9-74CC-4E92-B9D8-C4E51321FEDE}"/>
              </a:ext>
            </a:extLst>
          </p:cNvPr>
          <p:cNvSpPr txBox="1">
            <a:spLocks/>
          </p:cNvSpPr>
          <p:nvPr/>
        </p:nvSpPr>
        <p:spPr>
          <a:xfrm>
            <a:off x="673628" y="2540000"/>
            <a:ext cx="10844742" cy="229870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Clr>
                <a:srgbClr val="00B0F0"/>
              </a:buClr>
              <a:buFont typeface="Arial" panose="020B0604020202020204" pitchFamily="34" charset="0"/>
              <a:buNone/>
            </a:pPr>
            <a:r>
              <a:rPr lang="pt-BR" sz="3600" dirty="0">
                <a:solidFill>
                  <a:schemeClr val="bg1"/>
                </a:solidFill>
              </a:rPr>
              <a:t>Jogos Dinâmicos de Informação Completa</a:t>
            </a:r>
          </a:p>
          <a:p>
            <a:pPr marL="0" indent="0">
              <a:lnSpc>
                <a:spcPct val="150000"/>
              </a:lnSpc>
              <a:buClr>
                <a:srgbClr val="00B0F0"/>
              </a:buClr>
              <a:buFont typeface="Arial" panose="020B0604020202020204" pitchFamily="34" charset="0"/>
              <a:buNone/>
            </a:pPr>
            <a:r>
              <a:rPr lang="pt-BR" dirty="0">
                <a:solidFill>
                  <a:schemeClr val="bg1"/>
                </a:solidFill>
              </a:rPr>
              <a:t>Jogos repetidos</a:t>
            </a:r>
          </a:p>
          <a:p>
            <a:pPr marL="0" indent="0">
              <a:lnSpc>
                <a:spcPct val="150000"/>
              </a:lnSpc>
              <a:buClr>
                <a:srgbClr val="00B0F0"/>
              </a:buClr>
              <a:buFont typeface="Arial" panose="020B0604020202020204" pitchFamily="34" charset="0"/>
              <a:buNone/>
            </a:pPr>
            <a:r>
              <a:rPr lang="en-US" sz="2000" dirty="0">
                <a:solidFill>
                  <a:schemeClr val="bg1"/>
                </a:solidFill>
              </a:rPr>
              <a:t>(Gibbons - Game Theory for Applied Economists, </a:t>
            </a:r>
            <a:r>
              <a:rPr lang="en-US" sz="2000" dirty="0" err="1">
                <a:solidFill>
                  <a:schemeClr val="bg1"/>
                </a:solidFill>
              </a:rPr>
              <a:t>Capítulo</a:t>
            </a:r>
            <a:r>
              <a:rPr lang="en-US" sz="2000" dirty="0">
                <a:solidFill>
                  <a:schemeClr val="bg1"/>
                </a:solidFill>
              </a:rPr>
              <a:t> 2)</a:t>
            </a:r>
            <a:endParaRPr lang="pt-BR" sz="2000" dirty="0">
              <a:solidFill>
                <a:schemeClr val="bg1"/>
              </a:solidFill>
            </a:endParaRPr>
          </a:p>
        </p:txBody>
      </p:sp>
    </p:spTree>
    <p:extLst>
      <p:ext uri="{BB962C8B-B14F-4D97-AF65-F5344CB8AC3E}">
        <p14:creationId xmlns:p14="http://schemas.microsoft.com/office/powerpoint/2010/main" val="421304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Content Placeholder 2">
                <a:extLst>
                  <a:ext uri="{FF2B5EF4-FFF2-40B4-BE49-F238E27FC236}">
                    <a16:creationId xmlns:a16="http://schemas.microsoft.com/office/drawing/2014/main" id="{3A41369B-1611-4D2F-B01D-AC03C7F50FF3}"/>
                  </a:ext>
                </a:extLst>
              </p:cNvPr>
              <p:cNvSpPr>
                <a:spLocks noGrp="1"/>
              </p:cNvSpPr>
              <p:nvPr>
                <p:ph idx="1"/>
              </p:nvPr>
            </p:nvSpPr>
            <p:spPr>
              <a:xfrm>
                <a:off x="838200" y="1825625"/>
                <a:ext cx="10515600" cy="4351338"/>
              </a:xfrm>
            </p:spPr>
            <p:txBody>
              <a:bodyPr>
                <a:normAutofit lnSpcReduction="10000"/>
              </a:bodyPr>
              <a:lstStyle/>
              <a:p>
                <a:pPr algn="just"/>
                <a:r>
                  <a:rPr lang="pt-BR" noProof="0" dirty="0"/>
                  <a:t>Como o stage game tem mais de um E.N., é possível que os jogadores antecipem que diferentes outcomes de primeiro estágio sejam seguidos por diferentes equilíbrios no segundo estágio</a:t>
                </a:r>
              </a:p>
              <a:p>
                <a:pPr algn="just"/>
                <a:endParaRPr lang="pt-BR" noProof="0" dirty="0"/>
              </a:p>
              <a:p>
                <a:pPr algn="just"/>
                <a:r>
                  <a:rPr lang="pt-BR" noProof="0" dirty="0"/>
                  <a:t>Por exemplo, </a:t>
                </a:r>
                <a:r>
                  <a:rPr lang="pt-BR" b="1" i="1" noProof="0" dirty="0">
                    <a:solidFill>
                      <a:srgbClr val="0070C0"/>
                    </a:solidFill>
                  </a:rPr>
                  <a:t>suponha</a:t>
                </a:r>
                <a:r>
                  <a:rPr lang="pt-BR" noProof="0" dirty="0"/>
                  <a:t> que:</a:t>
                </a:r>
              </a:p>
              <a:p>
                <a:pPr lvl="1" algn="just">
                  <a:lnSpc>
                    <a:spcPct val="100000"/>
                  </a:lnSpc>
                </a:pPr>
                <a:r>
                  <a:rPr lang="pt-BR" noProof="0" dirty="0"/>
                  <a:t>Antecipam que </a:t>
                </a:r>
                <a14:m>
                  <m:oMath xmlns:m="http://schemas.openxmlformats.org/officeDocument/2006/math">
                    <m:d>
                      <m:dPr>
                        <m:ctrlPr>
                          <a:rPr lang="pt-BR" i="1" noProof="0" smtClean="0">
                            <a:latin typeface="Cambria Math" panose="02040503050406030204" pitchFamily="18" charset="0"/>
                          </a:rPr>
                        </m:ctrlPr>
                      </m:dPr>
                      <m:e>
                        <m:sSub>
                          <m:sSubPr>
                            <m:ctrlPr>
                              <a:rPr lang="pt-BR" i="1" noProof="0" smtClean="0">
                                <a:latin typeface="Cambria Math" panose="02040503050406030204" pitchFamily="18" charset="0"/>
                              </a:rPr>
                            </m:ctrlPr>
                          </m:sSubPr>
                          <m:e>
                            <m:r>
                              <a:rPr lang="pt-BR" i="1" noProof="0" smtClean="0">
                                <a:latin typeface="Cambria Math" panose="02040503050406030204" pitchFamily="18" charset="0"/>
                              </a:rPr>
                              <m:t>𝑅</m:t>
                            </m:r>
                          </m:e>
                          <m:sub>
                            <m:r>
                              <a:rPr lang="pt-BR" i="1" noProof="0" smtClean="0">
                                <a:latin typeface="Cambria Math" panose="02040503050406030204" pitchFamily="18" charset="0"/>
                              </a:rPr>
                              <m:t>1</m:t>
                            </m:r>
                          </m:sub>
                        </m:sSub>
                        <m:r>
                          <a:rPr lang="pt-BR" i="1" noProof="0" smtClean="0">
                            <a:latin typeface="Cambria Math" panose="02040503050406030204" pitchFamily="18" charset="0"/>
                          </a:rPr>
                          <m:t>,</m:t>
                        </m:r>
                        <m:sSub>
                          <m:sSubPr>
                            <m:ctrlPr>
                              <a:rPr lang="pt-BR" i="1" noProof="0" smtClean="0">
                                <a:latin typeface="Cambria Math" panose="02040503050406030204" pitchFamily="18" charset="0"/>
                              </a:rPr>
                            </m:ctrlPr>
                          </m:sSubPr>
                          <m:e>
                            <m:r>
                              <a:rPr lang="pt-BR" i="1" noProof="0" smtClean="0">
                                <a:latin typeface="Cambria Math" panose="02040503050406030204" pitchFamily="18" charset="0"/>
                              </a:rPr>
                              <m:t>𝑅</m:t>
                            </m:r>
                          </m:e>
                          <m:sub>
                            <m:r>
                              <a:rPr lang="pt-BR" i="1" noProof="0" smtClean="0">
                                <a:latin typeface="Cambria Math" panose="02040503050406030204" pitchFamily="18" charset="0"/>
                              </a:rPr>
                              <m:t>2</m:t>
                            </m:r>
                          </m:sub>
                        </m:sSub>
                      </m:e>
                    </m:d>
                  </m:oMath>
                </a14:m>
                <a:r>
                  <a:rPr lang="pt-BR" noProof="0" dirty="0"/>
                  <a:t> será o outcome do segundo estágio se o outcome do primeiro estágio for </a:t>
                </a:r>
                <a14:m>
                  <m:oMath xmlns:m="http://schemas.openxmlformats.org/officeDocument/2006/math">
                    <m:d>
                      <m:dPr>
                        <m:ctrlPr>
                          <a:rPr lang="pt-BR" i="1" noProof="0" smtClean="0">
                            <a:latin typeface="Cambria Math" panose="02040503050406030204" pitchFamily="18" charset="0"/>
                          </a:rPr>
                        </m:ctrlPr>
                      </m:dPr>
                      <m:e>
                        <m:sSub>
                          <m:sSubPr>
                            <m:ctrlPr>
                              <a:rPr lang="pt-BR" i="1" noProof="0" smtClean="0">
                                <a:latin typeface="Cambria Math" panose="02040503050406030204" pitchFamily="18" charset="0"/>
                              </a:rPr>
                            </m:ctrlPr>
                          </m:sSubPr>
                          <m:e>
                            <m:r>
                              <a:rPr lang="pt-BR" i="1" noProof="0" smtClean="0">
                                <a:latin typeface="Cambria Math" panose="02040503050406030204" pitchFamily="18" charset="0"/>
                              </a:rPr>
                              <m:t>𝑀</m:t>
                            </m:r>
                          </m:e>
                          <m:sub>
                            <m:r>
                              <a:rPr lang="pt-BR" i="1" noProof="0" smtClean="0">
                                <a:latin typeface="Cambria Math" panose="02040503050406030204" pitchFamily="18" charset="0"/>
                              </a:rPr>
                              <m:t>1</m:t>
                            </m:r>
                          </m:sub>
                        </m:sSub>
                        <m:r>
                          <a:rPr lang="pt-BR" i="1" noProof="0" smtClean="0">
                            <a:latin typeface="Cambria Math" panose="02040503050406030204" pitchFamily="18" charset="0"/>
                          </a:rPr>
                          <m:t>,</m:t>
                        </m:r>
                        <m:sSub>
                          <m:sSubPr>
                            <m:ctrlPr>
                              <a:rPr lang="pt-BR" i="1" noProof="0" smtClean="0">
                                <a:latin typeface="Cambria Math" panose="02040503050406030204" pitchFamily="18" charset="0"/>
                              </a:rPr>
                            </m:ctrlPr>
                          </m:sSubPr>
                          <m:e>
                            <m:r>
                              <a:rPr lang="pt-BR" i="1" noProof="0" smtClean="0">
                                <a:latin typeface="Cambria Math" panose="02040503050406030204" pitchFamily="18" charset="0"/>
                              </a:rPr>
                              <m:t>𝑀</m:t>
                            </m:r>
                          </m:e>
                          <m:sub>
                            <m:r>
                              <a:rPr lang="pt-BR" i="1" noProof="0" smtClean="0">
                                <a:latin typeface="Cambria Math" panose="02040503050406030204" pitchFamily="18" charset="0"/>
                              </a:rPr>
                              <m:t>2</m:t>
                            </m:r>
                          </m:sub>
                        </m:sSub>
                      </m:e>
                    </m:d>
                  </m:oMath>
                </a14:m>
                <a:r>
                  <a:rPr lang="pt-BR" noProof="0" dirty="0"/>
                  <a:t> - i.e., cooperar no primeiro estágio </a:t>
                </a:r>
              </a:p>
              <a:p>
                <a:pPr lvl="1" algn="just">
                  <a:lnSpc>
                    <a:spcPct val="100000"/>
                  </a:lnSpc>
                </a:pPr>
                <a:r>
                  <a:rPr lang="pt-BR" noProof="0" dirty="0"/>
                  <a:t>Antecipam que </a:t>
                </a:r>
                <a14:m>
                  <m:oMath xmlns:m="http://schemas.openxmlformats.org/officeDocument/2006/math">
                    <m:d>
                      <m:dPr>
                        <m:ctrlPr>
                          <a:rPr lang="pt-BR" i="1" noProof="0" smtClean="0">
                            <a:latin typeface="Cambria Math" panose="02040503050406030204" pitchFamily="18" charset="0"/>
                          </a:rPr>
                        </m:ctrlPr>
                      </m:dPr>
                      <m:e>
                        <m:sSub>
                          <m:sSubPr>
                            <m:ctrlPr>
                              <a:rPr lang="pt-BR" i="1" noProof="0" smtClean="0">
                                <a:latin typeface="Cambria Math" panose="02040503050406030204" pitchFamily="18" charset="0"/>
                              </a:rPr>
                            </m:ctrlPr>
                          </m:sSubPr>
                          <m:e>
                            <m:r>
                              <a:rPr lang="pt-BR" b="0" i="1" noProof="0" smtClean="0">
                                <a:latin typeface="Cambria Math" panose="02040503050406030204" pitchFamily="18" charset="0"/>
                              </a:rPr>
                              <m:t>𝐿</m:t>
                            </m:r>
                          </m:e>
                          <m:sub>
                            <m:r>
                              <a:rPr lang="pt-BR" i="1" noProof="0" smtClean="0">
                                <a:latin typeface="Cambria Math" panose="02040503050406030204" pitchFamily="18" charset="0"/>
                              </a:rPr>
                              <m:t>1</m:t>
                            </m:r>
                          </m:sub>
                        </m:sSub>
                        <m:r>
                          <a:rPr lang="pt-BR" i="1" noProof="0" smtClean="0">
                            <a:latin typeface="Cambria Math" panose="02040503050406030204" pitchFamily="18" charset="0"/>
                          </a:rPr>
                          <m:t>,</m:t>
                        </m:r>
                        <m:sSub>
                          <m:sSubPr>
                            <m:ctrlPr>
                              <a:rPr lang="pt-BR" i="1" noProof="0" smtClean="0">
                                <a:latin typeface="Cambria Math" panose="02040503050406030204" pitchFamily="18" charset="0"/>
                              </a:rPr>
                            </m:ctrlPr>
                          </m:sSubPr>
                          <m:e>
                            <m:r>
                              <a:rPr lang="pt-BR" b="0" i="1" noProof="0" smtClean="0">
                                <a:latin typeface="Cambria Math" panose="02040503050406030204" pitchFamily="18" charset="0"/>
                              </a:rPr>
                              <m:t>𝐿</m:t>
                            </m:r>
                          </m:e>
                          <m:sub>
                            <m:r>
                              <a:rPr lang="pt-BR" i="1" noProof="0" smtClean="0">
                                <a:latin typeface="Cambria Math" panose="02040503050406030204" pitchFamily="18" charset="0"/>
                              </a:rPr>
                              <m:t>2</m:t>
                            </m:r>
                          </m:sub>
                        </m:sSub>
                      </m:e>
                    </m:d>
                  </m:oMath>
                </a14:m>
                <a:r>
                  <a:rPr lang="pt-BR" noProof="0" dirty="0"/>
                  <a:t> será o outcome do segundo estágio se o outcome do primeiro estágio for qualquer um dos outro demais outcomes do primeiro</a:t>
                </a:r>
              </a:p>
              <a:p>
                <a:pPr lvl="1" algn="just">
                  <a:lnSpc>
                    <a:spcPct val="100000"/>
                  </a:lnSpc>
                </a:pPr>
                <a:r>
                  <a:rPr lang="pt-BR" i="1" dirty="0"/>
                  <a:t>Jogue </a:t>
                </a:r>
                <a14:m>
                  <m:oMath xmlns:m="http://schemas.openxmlformats.org/officeDocument/2006/math">
                    <m:sSub>
                      <m:sSubPr>
                        <m:ctrlPr>
                          <a:rPr lang="pt-BR" i="1" dirty="0">
                            <a:latin typeface="Cambria Math" panose="02040503050406030204" pitchFamily="18" charset="0"/>
                          </a:rPr>
                        </m:ctrlPr>
                      </m:sSubPr>
                      <m:e>
                        <m:r>
                          <a:rPr lang="pt-BR" i="1" dirty="0">
                            <a:latin typeface="Cambria Math" panose="02040503050406030204" pitchFamily="18" charset="0"/>
                          </a:rPr>
                          <m:t>𝑀</m:t>
                        </m:r>
                      </m:e>
                      <m:sub>
                        <m:r>
                          <a:rPr lang="pt-BR" i="1" dirty="0">
                            <a:latin typeface="Cambria Math" panose="02040503050406030204" pitchFamily="18" charset="0"/>
                          </a:rPr>
                          <m:t>𝑖</m:t>
                        </m:r>
                      </m:sub>
                    </m:sSub>
                    <m:r>
                      <a:rPr lang="pt-BR" i="1" dirty="0">
                        <a:latin typeface="Cambria Math" panose="02040503050406030204" pitchFamily="18" charset="0"/>
                      </a:rPr>
                      <m:t> </m:t>
                    </m:r>
                  </m:oMath>
                </a14:m>
                <a:r>
                  <a:rPr lang="pt-BR" i="1" dirty="0"/>
                  <a:t>no primeiro estágio. Caso o outcome do primeiro estágio seja </a:t>
                </a:r>
                <a14:m>
                  <m:oMath xmlns:m="http://schemas.openxmlformats.org/officeDocument/2006/math">
                    <m:d>
                      <m:dPr>
                        <m:ctrlPr>
                          <a:rPr lang="pt-BR" i="1" dirty="0">
                            <a:latin typeface="Cambria Math" panose="02040503050406030204" pitchFamily="18" charset="0"/>
                          </a:rPr>
                        </m:ctrlPr>
                      </m:dPr>
                      <m:e>
                        <m:sSub>
                          <m:sSubPr>
                            <m:ctrlPr>
                              <a:rPr lang="pt-BR" i="1" dirty="0">
                                <a:latin typeface="Cambria Math" panose="02040503050406030204" pitchFamily="18" charset="0"/>
                              </a:rPr>
                            </m:ctrlPr>
                          </m:sSubPr>
                          <m:e>
                            <m:r>
                              <a:rPr lang="pt-BR" i="1" dirty="0">
                                <a:latin typeface="Cambria Math" panose="02040503050406030204" pitchFamily="18" charset="0"/>
                              </a:rPr>
                              <m:t>𝑀</m:t>
                            </m:r>
                          </m:e>
                          <m:sub>
                            <m:r>
                              <a:rPr lang="pt-BR" i="1" dirty="0">
                                <a:latin typeface="Cambria Math" panose="02040503050406030204" pitchFamily="18" charset="0"/>
                              </a:rPr>
                              <m:t>1</m:t>
                            </m:r>
                          </m:sub>
                        </m:sSub>
                        <m:r>
                          <a:rPr lang="pt-BR" i="1" dirty="0">
                            <a:latin typeface="Cambria Math" panose="02040503050406030204" pitchFamily="18" charset="0"/>
                          </a:rPr>
                          <m:t>, </m:t>
                        </m:r>
                        <m:sSub>
                          <m:sSubPr>
                            <m:ctrlPr>
                              <a:rPr lang="pt-BR" i="1" dirty="0">
                                <a:latin typeface="Cambria Math" panose="02040503050406030204" pitchFamily="18" charset="0"/>
                              </a:rPr>
                            </m:ctrlPr>
                          </m:sSubPr>
                          <m:e>
                            <m:r>
                              <a:rPr lang="pt-BR" i="1" dirty="0">
                                <a:latin typeface="Cambria Math" panose="02040503050406030204" pitchFamily="18" charset="0"/>
                              </a:rPr>
                              <m:t>𝑀</m:t>
                            </m:r>
                          </m:e>
                          <m:sub>
                            <m:r>
                              <a:rPr lang="pt-BR" i="1" dirty="0">
                                <a:latin typeface="Cambria Math" panose="02040503050406030204" pitchFamily="18" charset="0"/>
                              </a:rPr>
                              <m:t>2</m:t>
                            </m:r>
                          </m:sub>
                        </m:sSub>
                      </m:e>
                    </m:d>
                  </m:oMath>
                </a14:m>
                <a:r>
                  <a:rPr lang="pt-BR" i="1" dirty="0"/>
                  <a:t>, jogue </a:t>
                </a:r>
                <a14:m>
                  <m:oMath xmlns:m="http://schemas.openxmlformats.org/officeDocument/2006/math">
                    <m:sSub>
                      <m:sSubPr>
                        <m:ctrlPr>
                          <a:rPr lang="pt-BR" i="1" dirty="0">
                            <a:latin typeface="Cambria Math" panose="02040503050406030204" pitchFamily="18" charset="0"/>
                          </a:rPr>
                        </m:ctrlPr>
                      </m:sSubPr>
                      <m:e>
                        <m:r>
                          <a:rPr lang="pt-BR" i="1" dirty="0">
                            <a:latin typeface="Cambria Math" panose="02040503050406030204" pitchFamily="18" charset="0"/>
                          </a:rPr>
                          <m:t>𝑅</m:t>
                        </m:r>
                      </m:e>
                      <m:sub>
                        <m:r>
                          <a:rPr lang="pt-BR" i="1" dirty="0">
                            <a:latin typeface="Cambria Math" panose="02040503050406030204" pitchFamily="18" charset="0"/>
                          </a:rPr>
                          <m:t>𝑖</m:t>
                        </m:r>
                      </m:sub>
                    </m:sSub>
                  </m:oMath>
                </a14:m>
                <a:r>
                  <a:rPr lang="pt-BR" i="1" dirty="0"/>
                  <a:t> no segundo estágio. Caso contrário, jogue </a:t>
                </a:r>
                <a14:m>
                  <m:oMath xmlns:m="http://schemas.openxmlformats.org/officeDocument/2006/math">
                    <m:sSub>
                      <m:sSubPr>
                        <m:ctrlPr>
                          <a:rPr lang="pt-BR" i="1" dirty="0">
                            <a:latin typeface="Cambria Math" panose="02040503050406030204" pitchFamily="18" charset="0"/>
                          </a:rPr>
                        </m:ctrlPr>
                      </m:sSubPr>
                      <m:e>
                        <m:r>
                          <a:rPr lang="pt-BR" i="1" dirty="0">
                            <a:latin typeface="Cambria Math" panose="02040503050406030204" pitchFamily="18" charset="0"/>
                          </a:rPr>
                          <m:t>𝐿</m:t>
                        </m:r>
                      </m:e>
                      <m:sub>
                        <m:r>
                          <a:rPr lang="pt-BR" i="1" dirty="0">
                            <a:latin typeface="Cambria Math" panose="02040503050406030204" pitchFamily="18" charset="0"/>
                          </a:rPr>
                          <m:t>𝑖</m:t>
                        </m:r>
                      </m:sub>
                    </m:sSub>
                  </m:oMath>
                </a14:m>
                <a:endParaRPr lang="pt-BR" i="1" dirty="0"/>
              </a:p>
              <a:p>
                <a:pPr lvl="1" algn="just">
                  <a:lnSpc>
                    <a:spcPct val="100000"/>
                  </a:lnSpc>
                </a:pPr>
                <a:endParaRPr lang="pt-BR" noProof="0" dirty="0"/>
              </a:p>
              <a:p>
                <a:pPr lvl="1" algn="just"/>
                <a:endParaRPr lang="pt-BR" noProof="0" dirty="0"/>
              </a:p>
            </p:txBody>
          </p:sp>
        </mc:Choice>
        <mc:Fallback xmlns="">
          <p:sp>
            <p:nvSpPr>
              <p:cNvPr id="4" name="Content Placeholder 2">
                <a:extLst>
                  <a:ext uri="{FF2B5EF4-FFF2-40B4-BE49-F238E27FC236}">
                    <a16:creationId xmlns:a16="http://schemas.microsoft.com/office/drawing/2014/main" id="{3A41369B-1611-4D2F-B01D-AC03C7F50FF3}"/>
                  </a:ext>
                </a:extLst>
              </p:cNvPr>
              <p:cNvSpPr>
                <a:spLocks noGrp="1" noRot="1" noChangeAspect="1" noMove="1" noResize="1" noEditPoints="1" noAdjustHandles="1" noChangeArrowheads="1" noChangeShapeType="1" noTextEdit="1"/>
              </p:cNvSpPr>
              <p:nvPr>
                <p:ph idx="1"/>
              </p:nvPr>
            </p:nvSpPr>
            <p:spPr>
              <a:xfrm>
                <a:off x="838200" y="1825625"/>
                <a:ext cx="10515600" cy="4351338"/>
              </a:xfrm>
              <a:blipFill>
                <a:blip r:embed="rId3"/>
                <a:stretch>
                  <a:fillRect l="-1043" t="-3081" r="-1159" b="-140"/>
                </a:stretch>
              </a:blipFill>
            </p:spPr>
            <p:txBody>
              <a:bodyPr/>
              <a:lstStyle/>
              <a:p>
                <a:r>
                  <a:rPr lang="en-US">
                    <a:noFill/>
                  </a:rPr>
                  <a:t> </a:t>
                </a:r>
              </a:p>
            </p:txBody>
          </p:sp>
        </mc:Fallback>
      </mc:AlternateContent>
      <p:sp>
        <p:nvSpPr>
          <p:cNvPr id="5" name="Title 1">
            <a:extLst>
              <a:ext uri="{FF2B5EF4-FFF2-40B4-BE49-F238E27FC236}">
                <a16:creationId xmlns:a16="http://schemas.microsoft.com/office/drawing/2014/main" id="{18434E66-6908-4625-96C9-A0D9999F952D}"/>
              </a:ext>
            </a:extLst>
          </p:cNvPr>
          <p:cNvSpPr>
            <a:spLocks noGrp="1"/>
          </p:cNvSpPr>
          <p:nvPr>
            <p:ph type="title"/>
          </p:nvPr>
        </p:nvSpPr>
        <p:spPr>
          <a:xfrm>
            <a:off x="838200" y="365125"/>
            <a:ext cx="10515600" cy="1325563"/>
          </a:xfrm>
        </p:spPr>
        <p:txBody>
          <a:bodyPr/>
          <a:lstStyle/>
          <a:p>
            <a:r>
              <a:rPr lang="pt-BR" b="1" noProof="0" dirty="0"/>
              <a:t>Teoria: Jogo repetido de dois estágios</a:t>
            </a:r>
            <a:br>
              <a:rPr lang="pt-BR" b="1" noProof="0" dirty="0"/>
            </a:br>
            <a:r>
              <a:rPr lang="pt-BR" sz="2200" b="1" noProof="0" dirty="0"/>
              <a:t>Jogo de dois estágios com múltiplos equilíbrios de Nash</a:t>
            </a:r>
          </a:p>
        </p:txBody>
      </p:sp>
      <p:sp>
        <p:nvSpPr>
          <p:cNvPr id="2" name="Footer Placeholder 1">
            <a:extLst>
              <a:ext uri="{FF2B5EF4-FFF2-40B4-BE49-F238E27FC236}">
                <a16:creationId xmlns:a16="http://schemas.microsoft.com/office/drawing/2014/main" id="{D24C028C-F5FA-4693-9F4D-E1D411DE020D}"/>
              </a:ext>
            </a:extLst>
          </p:cNvPr>
          <p:cNvSpPr>
            <a:spLocks noGrp="1"/>
          </p:cNvSpPr>
          <p:nvPr>
            <p:ph type="ftr" sz="quarter" idx="11"/>
          </p:nvPr>
        </p:nvSpPr>
        <p:spPr/>
        <p:txBody>
          <a:bodyPr/>
          <a:lstStyle/>
          <a:p>
            <a:r>
              <a:rPr lang="pt-BR" dirty="0"/>
              <a:t>Robson Tigre </a:t>
            </a:r>
            <a:endParaRPr lang="en-US" dirty="0"/>
          </a:p>
        </p:txBody>
      </p:sp>
      <p:sp>
        <p:nvSpPr>
          <p:cNvPr id="3" name="Slide Number Placeholder 2">
            <a:extLst>
              <a:ext uri="{FF2B5EF4-FFF2-40B4-BE49-F238E27FC236}">
                <a16:creationId xmlns:a16="http://schemas.microsoft.com/office/drawing/2014/main" id="{8D930778-8CAE-4B27-A2A8-A69098900312}"/>
              </a:ext>
            </a:extLst>
          </p:cNvPr>
          <p:cNvSpPr>
            <a:spLocks noGrp="1"/>
          </p:cNvSpPr>
          <p:nvPr>
            <p:ph type="sldNum" sz="quarter" idx="12"/>
          </p:nvPr>
        </p:nvSpPr>
        <p:spPr/>
        <p:txBody>
          <a:bodyPr/>
          <a:lstStyle/>
          <a:p>
            <a:fld id="{AF67EEE8-F201-4410-BA13-233EFB93B646}" type="slidenum">
              <a:rPr lang="pt-BR" smtClean="0"/>
              <a:t>20</a:t>
            </a:fld>
            <a:endParaRPr lang="pt-BR"/>
          </a:p>
        </p:txBody>
      </p:sp>
      <p:sp>
        <p:nvSpPr>
          <p:cNvPr id="6" name="Left Brace 5">
            <a:extLst>
              <a:ext uri="{FF2B5EF4-FFF2-40B4-BE49-F238E27FC236}">
                <a16:creationId xmlns:a16="http://schemas.microsoft.com/office/drawing/2014/main" id="{285DFFB9-63BF-479A-9771-12F4C7F75BA2}"/>
              </a:ext>
            </a:extLst>
          </p:cNvPr>
          <p:cNvSpPr/>
          <p:nvPr/>
        </p:nvSpPr>
        <p:spPr>
          <a:xfrm>
            <a:off x="1170668" y="3949247"/>
            <a:ext cx="217714" cy="972457"/>
          </a:xfrm>
          <a:prstGeom prst="leftBrace">
            <a:avLst>
              <a:gd name="adj1" fmla="val 106333"/>
              <a:gd name="adj2" fmla="val 50000"/>
            </a:avLst>
          </a:prstGeom>
          <a:ln w="28575">
            <a:solidFill>
              <a:srgbClr val="7FD7F7"/>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cxnSp>
        <p:nvCxnSpPr>
          <p:cNvPr id="12" name="Connector: Elbow 11">
            <a:extLst>
              <a:ext uri="{FF2B5EF4-FFF2-40B4-BE49-F238E27FC236}">
                <a16:creationId xmlns:a16="http://schemas.microsoft.com/office/drawing/2014/main" id="{33A1E6B4-7A02-4DF7-BC75-735C4FC264BD}"/>
              </a:ext>
            </a:extLst>
          </p:cNvPr>
          <p:cNvCxnSpPr>
            <a:cxnSpLocks/>
          </p:cNvCxnSpPr>
          <p:nvPr/>
        </p:nvCxnSpPr>
        <p:spPr>
          <a:xfrm rot="10800000" flipV="1">
            <a:off x="678179" y="4434114"/>
            <a:ext cx="381364" cy="1082765"/>
          </a:xfrm>
          <a:prstGeom prst="bentConnector2">
            <a:avLst/>
          </a:prstGeom>
          <a:ln w="28575">
            <a:solidFill>
              <a:srgbClr val="7FD7F7"/>
            </a:solidFill>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ED0F2511-1F44-4B13-91E9-60CF53C60AB4}"/>
              </a:ext>
            </a:extLst>
          </p:cNvPr>
          <p:cNvCxnSpPr/>
          <p:nvPr/>
        </p:nvCxnSpPr>
        <p:spPr>
          <a:xfrm>
            <a:off x="670558" y="5501639"/>
            <a:ext cx="599079" cy="0"/>
          </a:xfrm>
          <a:prstGeom prst="straightConnector1">
            <a:avLst/>
          </a:prstGeom>
          <a:ln w="28575">
            <a:solidFill>
              <a:srgbClr val="7FD7F7"/>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734344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B5ECF52-C698-4EB9-8B73-E3DCE8934834}"/>
              </a:ext>
            </a:extLst>
          </p:cNvPr>
          <p:cNvSpPr>
            <a:spLocks noGrp="1"/>
          </p:cNvSpPr>
          <p:nvPr>
            <p:ph type="title"/>
          </p:nvPr>
        </p:nvSpPr>
        <p:spPr>
          <a:xfrm>
            <a:off x="838200" y="365125"/>
            <a:ext cx="10515600" cy="1325563"/>
          </a:xfrm>
        </p:spPr>
        <p:txBody>
          <a:bodyPr/>
          <a:lstStyle/>
          <a:p>
            <a:r>
              <a:rPr lang="pt-BR" b="1" noProof="0" dirty="0"/>
              <a:t>Teoria: Jogo repetido de dois estágios</a:t>
            </a:r>
            <a:br>
              <a:rPr lang="pt-BR" b="1" noProof="0" dirty="0"/>
            </a:br>
            <a:r>
              <a:rPr lang="pt-BR" sz="2200" b="1" noProof="0" dirty="0"/>
              <a:t>Jogo de dois estágios com múltiplos equilíbrios de Nash</a:t>
            </a:r>
          </a:p>
        </p:txBody>
      </p:sp>
      <mc:AlternateContent xmlns:mc="http://schemas.openxmlformats.org/markup-compatibility/2006" xmlns:a14="http://schemas.microsoft.com/office/drawing/2010/main">
        <mc:Choice Requires="a14">
          <p:sp>
            <p:nvSpPr>
              <p:cNvPr id="8" name="Content Placeholder 7">
                <a:extLst>
                  <a:ext uri="{FF2B5EF4-FFF2-40B4-BE49-F238E27FC236}">
                    <a16:creationId xmlns:a16="http://schemas.microsoft.com/office/drawing/2014/main" id="{E95840CB-E5E2-4FD5-9A2F-D31D73946B23}"/>
                  </a:ext>
                </a:extLst>
              </p:cNvPr>
              <p:cNvSpPr>
                <a:spLocks noGrp="1"/>
              </p:cNvSpPr>
              <p:nvPr>
                <p:ph idx="1"/>
              </p:nvPr>
            </p:nvSpPr>
            <p:spPr/>
            <p:txBody>
              <a:bodyPr>
                <a:normAutofit fontScale="77500" lnSpcReduction="20000"/>
              </a:bodyPr>
              <a:lstStyle/>
              <a:p>
                <a:pPr marL="0" indent="0" algn="just">
                  <a:buNone/>
                </a:pPr>
                <a:r>
                  <a:rPr lang="pt-BR" sz="3000" dirty="0"/>
                  <a:t>A interação no </a:t>
                </a:r>
                <a:r>
                  <a:rPr lang="pt-BR" sz="3000" i="1" dirty="0"/>
                  <a:t>primeiro estágio </a:t>
                </a:r>
                <a:r>
                  <a:rPr lang="pt-BR" sz="3000" dirty="0"/>
                  <a:t>resume-se ao one-shot game abaixo, em que </a:t>
                </a:r>
                <a14:m>
                  <m:oMath xmlns:m="http://schemas.openxmlformats.org/officeDocument/2006/math">
                    <m:d>
                      <m:dPr>
                        <m:ctrlPr>
                          <a:rPr lang="pt-BR" sz="3000" i="1" dirty="0">
                            <a:latin typeface="Cambria Math" panose="02040503050406030204" pitchFamily="18" charset="0"/>
                          </a:rPr>
                        </m:ctrlPr>
                      </m:dPr>
                      <m:e>
                        <m:r>
                          <a:rPr lang="pt-BR" sz="3000" i="1" dirty="0">
                            <a:latin typeface="Cambria Math" panose="02040503050406030204" pitchFamily="18" charset="0"/>
                          </a:rPr>
                          <m:t>3, 3</m:t>
                        </m:r>
                      </m:e>
                    </m:d>
                  </m:oMath>
                </a14:m>
                <a:r>
                  <a:rPr lang="pt-BR" sz="3000" dirty="0"/>
                  <a:t>, de </a:t>
                </a:r>
                <a14:m>
                  <m:oMath xmlns:m="http://schemas.openxmlformats.org/officeDocument/2006/math">
                    <m:d>
                      <m:dPr>
                        <m:ctrlPr>
                          <a:rPr lang="pt-BR" sz="3000" i="1" dirty="0">
                            <a:latin typeface="Cambria Math" panose="02040503050406030204" pitchFamily="18" charset="0"/>
                          </a:rPr>
                        </m:ctrlPr>
                      </m:dPr>
                      <m:e>
                        <m:sSub>
                          <m:sSubPr>
                            <m:ctrlPr>
                              <a:rPr lang="pt-BR" sz="3000" i="1" dirty="0">
                                <a:latin typeface="Cambria Math" panose="02040503050406030204" pitchFamily="18" charset="0"/>
                              </a:rPr>
                            </m:ctrlPr>
                          </m:sSubPr>
                          <m:e>
                            <m:r>
                              <a:rPr lang="pt-BR" sz="3000" i="1" dirty="0">
                                <a:latin typeface="Cambria Math" panose="02040503050406030204" pitchFamily="18" charset="0"/>
                              </a:rPr>
                              <m:t>𝑅</m:t>
                            </m:r>
                          </m:e>
                          <m:sub>
                            <m:r>
                              <a:rPr lang="pt-BR" sz="3000" i="1" dirty="0">
                                <a:latin typeface="Cambria Math" panose="02040503050406030204" pitchFamily="18" charset="0"/>
                              </a:rPr>
                              <m:t>1</m:t>
                            </m:r>
                          </m:sub>
                        </m:sSub>
                        <m:r>
                          <a:rPr lang="pt-BR" sz="3000" i="1" dirty="0">
                            <a:latin typeface="Cambria Math" panose="02040503050406030204" pitchFamily="18" charset="0"/>
                          </a:rPr>
                          <m:t>,</m:t>
                        </m:r>
                        <m:sSub>
                          <m:sSubPr>
                            <m:ctrlPr>
                              <a:rPr lang="pt-BR" sz="3000" i="1" dirty="0">
                                <a:latin typeface="Cambria Math" panose="02040503050406030204" pitchFamily="18" charset="0"/>
                              </a:rPr>
                            </m:ctrlPr>
                          </m:sSubPr>
                          <m:e>
                            <m:r>
                              <a:rPr lang="pt-BR" sz="3000" i="1" dirty="0">
                                <a:latin typeface="Cambria Math" panose="02040503050406030204" pitchFamily="18" charset="0"/>
                              </a:rPr>
                              <m:t>𝑅</m:t>
                            </m:r>
                          </m:e>
                          <m:sub>
                            <m:r>
                              <a:rPr lang="pt-BR" sz="3000" i="1" dirty="0">
                                <a:latin typeface="Cambria Math" panose="02040503050406030204" pitchFamily="18" charset="0"/>
                              </a:rPr>
                              <m:t>2</m:t>
                            </m:r>
                          </m:sub>
                        </m:sSub>
                      </m:e>
                    </m:d>
                  </m:oMath>
                </a14:m>
                <a:r>
                  <a:rPr lang="pt-BR" sz="3000" dirty="0"/>
                  <a:t> do segundo estágio, foi adicionado à célula </a:t>
                </a:r>
                <a14:m>
                  <m:oMath xmlns:m="http://schemas.openxmlformats.org/officeDocument/2006/math">
                    <m:d>
                      <m:dPr>
                        <m:ctrlPr>
                          <a:rPr lang="pt-BR" sz="3000" i="1" dirty="0">
                            <a:latin typeface="Cambria Math" panose="02040503050406030204" pitchFamily="18" charset="0"/>
                          </a:rPr>
                        </m:ctrlPr>
                      </m:dPr>
                      <m:e>
                        <m:sSub>
                          <m:sSubPr>
                            <m:ctrlPr>
                              <a:rPr lang="pt-BR" sz="3000" i="1" dirty="0">
                                <a:latin typeface="Cambria Math" panose="02040503050406030204" pitchFamily="18" charset="0"/>
                              </a:rPr>
                            </m:ctrlPr>
                          </m:sSubPr>
                          <m:e>
                            <m:r>
                              <a:rPr lang="pt-BR" sz="3000" i="1" dirty="0">
                                <a:latin typeface="Cambria Math" panose="02040503050406030204" pitchFamily="18" charset="0"/>
                              </a:rPr>
                              <m:t>𝑀</m:t>
                            </m:r>
                          </m:e>
                          <m:sub>
                            <m:r>
                              <a:rPr lang="pt-BR" sz="3000" i="1" dirty="0">
                                <a:latin typeface="Cambria Math" panose="02040503050406030204" pitchFamily="18" charset="0"/>
                              </a:rPr>
                              <m:t>1</m:t>
                            </m:r>
                          </m:sub>
                        </m:sSub>
                        <m:r>
                          <a:rPr lang="pt-BR" sz="3000" i="1" dirty="0">
                            <a:latin typeface="Cambria Math" panose="02040503050406030204" pitchFamily="18" charset="0"/>
                          </a:rPr>
                          <m:t>, </m:t>
                        </m:r>
                        <m:sSub>
                          <m:sSubPr>
                            <m:ctrlPr>
                              <a:rPr lang="pt-BR" sz="3000" i="1" dirty="0">
                                <a:latin typeface="Cambria Math" panose="02040503050406030204" pitchFamily="18" charset="0"/>
                              </a:rPr>
                            </m:ctrlPr>
                          </m:sSubPr>
                          <m:e>
                            <m:r>
                              <a:rPr lang="pt-BR" sz="3000" i="1" dirty="0">
                                <a:latin typeface="Cambria Math" panose="02040503050406030204" pitchFamily="18" charset="0"/>
                              </a:rPr>
                              <m:t>𝑀</m:t>
                            </m:r>
                          </m:e>
                          <m:sub>
                            <m:r>
                              <a:rPr lang="pt-BR" sz="3000" i="1" dirty="0">
                                <a:latin typeface="Cambria Math" panose="02040503050406030204" pitchFamily="18" charset="0"/>
                              </a:rPr>
                              <m:t>2</m:t>
                            </m:r>
                          </m:sub>
                        </m:sSub>
                      </m:e>
                    </m:d>
                  </m:oMath>
                </a14:m>
                <a:r>
                  <a:rPr lang="pt-BR" sz="3000" dirty="0"/>
                  <a:t> e </a:t>
                </a:r>
                <a14:m>
                  <m:oMath xmlns:m="http://schemas.openxmlformats.org/officeDocument/2006/math">
                    <m:r>
                      <a:rPr lang="pt-BR" sz="3000" i="1" dirty="0">
                        <a:latin typeface="Cambria Math" panose="02040503050406030204" pitchFamily="18" charset="0"/>
                      </a:rPr>
                      <m:t>(1, 1)</m:t>
                    </m:r>
                  </m:oMath>
                </a14:m>
                <a:r>
                  <a:rPr lang="pt-BR" sz="3000" dirty="0"/>
                  <a:t>, de </a:t>
                </a:r>
                <a14:m>
                  <m:oMath xmlns:m="http://schemas.openxmlformats.org/officeDocument/2006/math">
                    <m:d>
                      <m:dPr>
                        <m:ctrlPr>
                          <a:rPr lang="pt-BR" sz="3000" i="1" dirty="0">
                            <a:latin typeface="Cambria Math" panose="02040503050406030204" pitchFamily="18" charset="0"/>
                          </a:rPr>
                        </m:ctrlPr>
                      </m:dPr>
                      <m:e>
                        <m:sSub>
                          <m:sSubPr>
                            <m:ctrlPr>
                              <a:rPr lang="pt-BR" sz="3000" i="1" dirty="0">
                                <a:latin typeface="Cambria Math" panose="02040503050406030204" pitchFamily="18" charset="0"/>
                              </a:rPr>
                            </m:ctrlPr>
                          </m:sSubPr>
                          <m:e>
                            <m:r>
                              <a:rPr lang="pt-BR" sz="3000" i="1" dirty="0">
                                <a:latin typeface="Cambria Math" panose="02040503050406030204" pitchFamily="18" charset="0"/>
                              </a:rPr>
                              <m:t>𝐿</m:t>
                            </m:r>
                          </m:e>
                          <m:sub>
                            <m:r>
                              <a:rPr lang="pt-BR" sz="3000" i="1" dirty="0">
                                <a:latin typeface="Cambria Math" panose="02040503050406030204" pitchFamily="18" charset="0"/>
                              </a:rPr>
                              <m:t>1</m:t>
                            </m:r>
                          </m:sub>
                        </m:sSub>
                        <m:r>
                          <a:rPr lang="pt-BR" sz="3000" i="1" dirty="0">
                            <a:latin typeface="Cambria Math" panose="02040503050406030204" pitchFamily="18" charset="0"/>
                          </a:rPr>
                          <m:t>,</m:t>
                        </m:r>
                        <m:sSub>
                          <m:sSubPr>
                            <m:ctrlPr>
                              <a:rPr lang="pt-BR" sz="3000" i="1" dirty="0">
                                <a:latin typeface="Cambria Math" panose="02040503050406030204" pitchFamily="18" charset="0"/>
                              </a:rPr>
                            </m:ctrlPr>
                          </m:sSubPr>
                          <m:e>
                            <m:r>
                              <a:rPr lang="pt-BR" sz="3000" i="1" dirty="0">
                                <a:latin typeface="Cambria Math" panose="02040503050406030204" pitchFamily="18" charset="0"/>
                              </a:rPr>
                              <m:t>𝐿</m:t>
                            </m:r>
                          </m:e>
                          <m:sub>
                            <m:r>
                              <a:rPr lang="pt-BR" sz="3000" i="1" dirty="0">
                                <a:latin typeface="Cambria Math" panose="02040503050406030204" pitchFamily="18" charset="0"/>
                              </a:rPr>
                              <m:t>2</m:t>
                            </m:r>
                          </m:sub>
                        </m:sSub>
                      </m:e>
                    </m:d>
                  </m:oMath>
                </a14:m>
                <a:r>
                  <a:rPr lang="pt-BR" sz="3000" dirty="0"/>
                  <a:t> do segundo estágio, foi adicionado às oito demais células :</a:t>
                </a:r>
              </a:p>
              <a:p>
                <a:pPr algn="just"/>
                <a:endParaRPr lang="pt-BR" noProof="0" dirty="0"/>
              </a:p>
              <a:p>
                <a:pPr algn="just"/>
                <a:endParaRPr lang="pt-BR" noProof="0" dirty="0"/>
              </a:p>
              <a:p>
                <a:pPr algn="just"/>
                <a:endParaRPr lang="pt-BR" noProof="0" dirty="0"/>
              </a:p>
              <a:p>
                <a:pPr algn="just"/>
                <a:endParaRPr lang="pt-BR" noProof="0" dirty="0"/>
              </a:p>
              <a:p>
                <a:pPr algn="just"/>
                <a:endParaRPr lang="pt-BR" noProof="0" dirty="0"/>
              </a:p>
              <a:p>
                <a:pPr algn="just"/>
                <a:endParaRPr lang="pt-BR" noProof="0" dirty="0"/>
              </a:p>
              <a:p>
                <a:pPr algn="just"/>
                <a:endParaRPr lang="pt-BR" noProof="0" dirty="0"/>
              </a:p>
              <a:p>
                <a:pPr marL="0" indent="0" algn="just">
                  <a:buNone/>
                </a:pPr>
                <a:r>
                  <a:rPr lang="pt-BR" noProof="0" dirty="0"/>
                  <a:t>Há três E.N. em estratégias puras nesse one-shot game, que correspondem aos outcomes perfeitos em subjogo do jogo repetido original. Cooperação pode ser alcançada no primeiro estágio.</a:t>
                </a:r>
              </a:p>
              <a:p>
                <a:pPr algn="just"/>
                <a:endParaRPr lang="pt-BR" noProof="0" dirty="0"/>
              </a:p>
            </p:txBody>
          </p:sp>
        </mc:Choice>
        <mc:Fallback xmlns="">
          <p:sp>
            <p:nvSpPr>
              <p:cNvPr id="8" name="Content Placeholder 7">
                <a:extLst>
                  <a:ext uri="{FF2B5EF4-FFF2-40B4-BE49-F238E27FC236}">
                    <a16:creationId xmlns:a16="http://schemas.microsoft.com/office/drawing/2014/main" id="{E95840CB-E5E2-4FD5-9A2F-D31D73946B23}"/>
                  </a:ext>
                </a:extLst>
              </p:cNvPr>
              <p:cNvSpPr>
                <a:spLocks noGrp="1" noRot="1" noChangeAspect="1" noMove="1" noResize="1" noEditPoints="1" noAdjustHandles="1" noChangeArrowheads="1" noChangeShapeType="1" noTextEdit="1"/>
              </p:cNvSpPr>
              <p:nvPr>
                <p:ph idx="1"/>
              </p:nvPr>
            </p:nvSpPr>
            <p:spPr>
              <a:blipFill>
                <a:blip r:embed="rId3"/>
                <a:stretch>
                  <a:fillRect l="-870" t="-3081" r="-812"/>
                </a:stretch>
              </a:blipFill>
            </p:spPr>
            <p:txBody>
              <a:bodyPr/>
              <a:lstStyle/>
              <a:p>
                <a:r>
                  <a:rPr lang="pt-BR">
                    <a:noFill/>
                  </a:rPr>
                  <a:t> </a:t>
                </a:r>
              </a:p>
            </p:txBody>
          </p:sp>
        </mc:Fallback>
      </mc:AlternateContent>
      <p:pic>
        <p:nvPicPr>
          <p:cNvPr id="10" name="Picture 9" descr="A drawing of a person&#10;&#10;Description automatically generated">
            <a:extLst>
              <a:ext uri="{FF2B5EF4-FFF2-40B4-BE49-F238E27FC236}">
                <a16:creationId xmlns:a16="http://schemas.microsoft.com/office/drawing/2014/main" id="{51120BB4-8116-42FF-9783-AD4BE8B3443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36185" y="2569111"/>
            <a:ext cx="3030820" cy="2590354"/>
          </a:xfrm>
          <a:prstGeom prst="rect">
            <a:avLst/>
          </a:prstGeom>
        </p:spPr>
      </p:pic>
      <p:sp>
        <p:nvSpPr>
          <p:cNvPr id="3" name="Rectangle 2">
            <a:extLst>
              <a:ext uri="{FF2B5EF4-FFF2-40B4-BE49-F238E27FC236}">
                <a16:creationId xmlns:a16="http://schemas.microsoft.com/office/drawing/2014/main" id="{070C02AB-35EF-4C58-91A1-C10B89A1E3D1}"/>
              </a:ext>
            </a:extLst>
          </p:cNvPr>
          <p:cNvSpPr/>
          <p:nvPr/>
        </p:nvSpPr>
        <p:spPr>
          <a:xfrm>
            <a:off x="771525" y="5114925"/>
            <a:ext cx="10839450" cy="116681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 name="Footer Placeholder 1">
            <a:extLst>
              <a:ext uri="{FF2B5EF4-FFF2-40B4-BE49-F238E27FC236}">
                <a16:creationId xmlns:a16="http://schemas.microsoft.com/office/drawing/2014/main" id="{7A1E320C-EFAF-4E7C-9D59-1152B0D3AF03}"/>
              </a:ext>
            </a:extLst>
          </p:cNvPr>
          <p:cNvSpPr>
            <a:spLocks noGrp="1"/>
          </p:cNvSpPr>
          <p:nvPr>
            <p:ph type="ftr" sz="quarter" idx="11"/>
          </p:nvPr>
        </p:nvSpPr>
        <p:spPr/>
        <p:txBody>
          <a:bodyPr/>
          <a:lstStyle/>
          <a:p>
            <a:r>
              <a:rPr lang="pt-BR" dirty="0"/>
              <a:t>Robson Tigre </a:t>
            </a:r>
            <a:endParaRPr lang="en-US" dirty="0"/>
          </a:p>
        </p:txBody>
      </p:sp>
      <p:sp>
        <p:nvSpPr>
          <p:cNvPr id="5" name="Slide Number Placeholder 4">
            <a:extLst>
              <a:ext uri="{FF2B5EF4-FFF2-40B4-BE49-F238E27FC236}">
                <a16:creationId xmlns:a16="http://schemas.microsoft.com/office/drawing/2014/main" id="{023ED44E-A343-4823-9198-6DC261F42685}"/>
              </a:ext>
            </a:extLst>
          </p:cNvPr>
          <p:cNvSpPr>
            <a:spLocks noGrp="1"/>
          </p:cNvSpPr>
          <p:nvPr>
            <p:ph type="sldNum" sz="quarter" idx="12"/>
          </p:nvPr>
        </p:nvSpPr>
        <p:spPr/>
        <p:txBody>
          <a:bodyPr/>
          <a:lstStyle/>
          <a:p>
            <a:fld id="{AF67EEE8-F201-4410-BA13-233EFB93B646}" type="slidenum">
              <a:rPr lang="pt-BR" smtClean="0"/>
              <a:t>21</a:t>
            </a:fld>
            <a:endParaRPr lang="pt-BR"/>
          </a:p>
        </p:txBody>
      </p:sp>
    </p:spTree>
    <p:extLst>
      <p:ext uri="{BB962C8B-B14F-4D97-AF65-F5344CB8AC3E}">
        <p14:creationId xmlns:p14="http://schemas.microsoft.com/office/powerpoint/2010/main" val="35671413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B5ECF52-C698-4EB9-8B73-E3DCE8934834}"/>
              </a:ext>
            </a:extLst>
          </p:cNvPr>
          <p:cNvSpPr>
            <a:spLocks noGrp="1"/>
          </p:cNvSpPr>
          <p:nvPr>
            <p:ph type="title"/>
          </p:nvPr>
        </p:nvSpPr>
        <p:spPr>
          <a:xfrm>
            <a:off x="838200" y="365125"/>
            <a:ext cx="10515600" cy="1325563"/>
          </a:xfrm>
        </p:spPr>
        <p:txBody>
          <a:bodyPr/>
          <a:lstStyle/>
          <a:p>
            <a:r>
              <a:rPr lang="pt-BR" b="1" noProof="0" dirty="0"/>
              <a:t>Teoria: Jogo repetido de dois estágios</a:t>
            </a:r>
            <a:br>
              <a:rPr lang="pt-BR" b="1" noProof="0" dirty="0"/>
            </a:br>
            <a:r>
              <a:rPr lang="pt-BR" sz="2200" b="1" noProof="0" dirty="0"/>
              <a:t>Jogo de dois estágios com múltiplos equilíbrios de Nash</a:t>
            </a:r>
          </a:p>
        </p:txBody>
      </p:sp>
      <mc:AlternateContent xmlns:mc="http://schemas.openxmlformats.org/markup-compatibility/2006" xmlns:a14="http://schemas.microsoft.com/office/drawing/2010/main">
        <mc:Choice Requires="a14">
          <p:sp>
            <p:nvSpPr>
              <p:cNvPr id="8" name="Content Placeholder 7">
                <a:extLst>
                  <a:ext uri="{FF2B5EF4-FFF2-40B4-BE49-F238E27FC236}">
                    <a16:creationId xmlns:a16="http://schemas.microsoft.com/office/drawing/2014/main" id="{E95840CB-E5E2-4FD5-9A2F-D31D73946B23}"/>
                  </a:ext>
                </a:extLst>
              </p:cNvPr>
              <p:cNvSpPr>
                <a:spLocks noGrp="1"/>
              </p:cNvSpPr>
              <p:nvPr>
                <p:ph idx="1"/>
              </p:nvPr>
            </p:nvSpPr>
            <p:spPr/>
            <p:txBody>
              <a:bodyPr>
                <a:normAutofit fontScale="77500" lnSpcReduction="20000"/>
              </a:bodyPr>
              <a:lstStyle/>
              <a:p>
                <a:pPr marL="0" indent="0" algn="just">
                  <a:buNone/>
                </a:pPr>
                <a:r>
                  <a:rPr lang="pt-BR" sz="3000" dirty="0"/>
                  <a:t>A interação no </a:t>
                </a:r>
                <a:r>
                  <a:rPr lang="pt-BR" sz="3000" i="1" dirty="0"/>
                  <a:t>primeiro estágio </a:t>
                </a:r>
                <a:r>
                  <a:rPr lang="pt-BR" sz="3000" dirty="0"/>
                  <a:t>resume-se ao one-shot game abaixo, em que </a:t>
                </a:r>
                <a14:m>
                  <m:oMath xmlns:m="http://schemas.openxmlformats.org/officeDocument/2006/math">
                    <m:d>
                      <m:dPr>
                        <m:ctrlPr>
                          <a:rPr lang="pt-BR" sz="3000" i="1" dirty="0">
                            <a:latin typeface="Cambria Math" panose="02040503050406030204" pitchFamily="18" charset="0"/>
                          </a:rPr>
                        </m:ctrlPr>
                      </m:dPr>
                      <m:e>
                        <m:r>
                          <a:rPr lang="pt-BR" sz="3000" i="1" dirty="0">
                            <a:latin typeface="Cambria Math" panose="02040503050406030204" pitchFamily="18" charset="0"/>
                          </a:rPr>
                          <m:t>3, 3</m:t>
                        </m:r>
                      </m:e>
                    </m:d>
                  </m:oMath>
                </a14:m>
                <a:r>
                  <a:rPr lang="pt-BR" sz="3000" dirty="0"/>
                  <a:t>, de </a:t>
                </a:r>
                <a14:m>
                  <m:oMath xmlns:m="http://schemas.openxmlformats.org/officeDocument/2006/math">
                    <m:d>
                      <m:dPr>
                        <m:ctrlPr>
                          <a:rPr lang="pt-BR" sz="3000" i="1" dirty="0">
                            <a:latin typeface="Cambria Math" panose="02040503050406030204" pitchFamily="18" charset="0"/>
                          </a:rPr>
                        </m:ctrlPr>
                      </m:dPr>
                      <m:e>
                        <m:sSub>
                          <m:sSubPr>
                            <m:ctrlPr>
                              <a:rPr lang="pt-BR" sz="3000" i="1" dirty="0">
                                <a:latin typeface="Cambria Math" panose="02040503050406030204" pitchFamily="18" charset="0"/>
                              </a:rPr>
                            </m:ctrlPr>
                          </m:sSubPr>
                          <m:e>
                            <m:r>
                              <a:rPr lang="pt-BR" sz="3000" i="1" dirty="0">
                                <a:latin typeface="Cambria Math" panose="02040503050406030204" pitchFamily="18" charset="0"/>
                              </a:rPr>
                              <m:t>𝑅</m:t>
                            </m:r>
                          </m:e>
                          <m:sub>
                            <m:r>
                              <a:rPr lang="pt-BR" sz="3000" i="1" dirty="0">
                                <a:latin typeface="Cambria Math" panose="02040503050406030204" pitchFamily="18" charset="0"/>
                              </a:rPr>
                              <m:t>1</m:t>
                            </m:r>
                          </m:sub>
                        </m:sSub>
                        <m:r>
                          <a:rPr lang="pt-BR" sz="3000" i="1" dirty="0">
                            <a:latin typeface="Cambria Math" panose="02040503050406030204" pitchFamily="18" charset="0"/>
                          </a:rPr>
                          <m:t>,</m:t>
                        </m:r>
                        <m:sSub>
                          <m:sSubPr>
                            <m:ctrlPr>
                              <a:rPr lang="pt-BR" sz="3000" i="1" dirty="0">
                                <a:latin typeface="Cambria Math" panose="02040503050406030204" pitchFamily="18" charset="0"/>
                              </a:rPr>
                            </m:ctrlPr>
                          </m:sSubPr>
                          <m:e>
                            <m:r>
                              <a:rPr lang="pt-BR" sz="3000" i="1" dirty="0">
                                <a:latin typeface="Cambria Math" panose="02040503050406030204" pitchFamily="18" charset="0"/>
                              </a:rPr>
                              <m:t>𝑅</m:t>
                            </m:r>
                          </m:e>
                          <m:sub>
                            <m:r>
                              <a:rPr lang="pt-BR" sz="3000" i="1" dirty="0">
                                <a:latin typeface="Cambria Math" panose="02040503050406030204" pitchFamily="18" charset="0"/>
                              </a:rPr>
                              <m:t>2</m:t>
                            </m:r>
                          </m:sub>
                        </m:sSub>
                      </m:e>
                    </m:d>
                  </m:oMath>
                </a14:m>
                <a:r>
                  <a:rPr lang="pt-BR" sz="3000" dirty="0"/>
                  <a:t> do segundo estágio, foi adicionado à célula </a:t>
                </a:r>
                <a14:m>
                  <m:oMath xmlns:m="http://schemas.openxmlformats.org/officeDocument/2006/math">
                    <m:d>
                      <m:dPr>
                        <m:ctrlPr>
                          <a:rPr lang="pt-BR" sz="3000" i="1" dirty="0">
                            <a:latin typeface="Cambria Math" panose="02040503050406030204" pitchFamily="18" charset="0"/>
                          </a:rPr>
                        </m:ctrlPr>
                      </m:dPr>
                      <m:e>
                        <m:sSub>
                          <m:sSubPr>
                            <m:ctrlPr>
                              <a:rPr lang="pt-BR" sz="3000" i="1" dirty="0">
                                <a:latin typeface="Cambria Math" panose="02040503050406030204" pitchFamily="18" charset="0"/>
                              </a:rPr>
                            </m:ctrlPr>
                          </m:sSubPr>
                          <m:e>
                            <m:r>
                              <a:rPr lang="pt-BR" sz="3000" i="1" dirty="0">
                                <a:latin typeface="Cambria Math" panose="02040503050406030204" pitchFamily="18" charset="0"/>
                              </a:rPr>
                              <m:t>𝑀</m:t>
                            </m:r>
                          </m:e>
                          <m:sub>
                            <m:r>
                              <a:rPr lang="pt-BR" sz="3000" i="1" dirty="0">
                                <a:latin typeface="Cambria Math" panose="02040503050406030204" pitchFamily="18" charset="0"/>
                              </a:rPr>
                              <m:t>1</m:t>
                            </m:r>
                          </m:sub>
                        </m:sSub>
                        <m:r>
                          <a:rPr lang="pt-BR" sz="3000" i="1" dirty="0">
                            <a:latin typeface="Cambria Math" panose="02040503050406030204" pitchFamily="18" charset="0"/>
                          </a:rPr>
                          <m:t>, </m:t>
                        </m:r>
                        <m:sSub>
                          <m:sSubPr>
                            <m:ctrlPr>
                              <a:rPr lang="pt-BR" sz="3000" i="1" dirty="0">
                                <a:latin typeface="Cambria Math" panose="02040503050406030204" pitchFamily="18" charset="0"/>
                              </a:rPr>
                            </m:ctrlPr>
                          </m:sSubPr>
                          <m:e>
                            <m:r>
                              <a:rPr lang="pt-BR" sz="3000" i="1" dirty="0">
                                <a:latin typeface="Cambria Math" panose="02040503050406030204" pitchFamily="18" charset="0"/>
                              </a:rPr>
                              <m:t>𝑀</m:t>
                            </m:r>
                          </m:e>
                          <m:sub>
                            <m:r>
                              <a:rPr lang="pt-BR" sz="3000" i="1" dirty="0">
                                <a:latin typeface="Cambria Math" panose="02040503050406030204" pitchFamily="18" charset="0"/>
                              </a:rPr>
                              <m:t>2</m:t>
                            </m:r>
                          </m:sub>
                        </m:sSub>
                      </m:e>
                    </m:d>
                  </m:oMath>
                </a14:m>
                <a:r>
                  <a:rPr lang="pt-BR" sz="3000" dirty="0"/>
                  <a:t> e </a:t>
                </a:r>
                <a14:m>
                  <m:oMath xmlns:m="http://schemas.openxmlformats.org/officeDocument/2006/math">
                    <m:r>
                      <a:rPr lang="pt-BR" sz="3000" i="1" dirty="0">
                        <a:latin typeface="Cambria Math" panose="02040503050406030204" pitchFamily="18" charset="0"/>
                      </a:rPr>
                      <m:t>(1, 1)</m:t>
                    </m:r>
                  </m:oMath>
                </a14:m>
                <a:r>
                  <a:rPr lang="pt-BR" sz="3000" dirty="0"/>
                  <a:t>, de </a:t>
                </a:r>
                <a14:m>
                  <m:oMath xmlns:m="http://schemas.openxmlformats.org/officeDocument/2006/math">
                    <m:d>
                      <m:dPr>
                        <m:ctrlPr>
                          <a:rPr lang="pt-BR" sz="3000" i="1" dirty="0">
                            <a:latin typeface="Cambria Math" panose="02040503050406030204" pitchFamily="18" charset="0"/>
                          </a:rPr>
                        </m:ctrlPr>
                      </m:dPr>
                      <m:e>
                        <m:sSub>
                          <m:sSubPr>
                            <m:ctrlPr>
                              <a:rPr lang="pt-BR" sz="3000" i="1" dirty="0">
                                <a:latin typeface="Cambria Math" panose="02040503050406030204" pitchFamily="18" charset="0"/>
                              </a:rPr>
                            </m:ctrlPr>
                          </m:sSubPr>
                          <m:e>
                            <m:r>
                              <a:rPr lang="pt-BR" sz="3000" i="1" dirty="0">
                                <a:latin typeface="Cambria Math" panose="02040503050406030204" pitchFamily="18" charset="0"/>
                              </a:rPr>
                              <m:t>𝐿</m:t>
                            </m:r>
                          </m:e>
                          <m:sub>
                            <m:r>
                              <a:rPr lang="pt-BR" sz="3000" i="1" dirty="0">
                                <a:latin typeface="Cambria Math" panose="02040503050406030204" pitchFamily="18" charset="0"/>
                              </a:rPr>
                              <m:t>1</m:t>
                            </m:r>
                          </m:sub>
                        </m:sSub>
                        <m:r>
                          <a:rPr lang="pt-BR" sz="3000" i="1" dirty="0">
                            <a:latin typeface="Cambria Math" panose="02040503050406030204" pitchFamily="18" charset="0"/>
                          </a:rPr>
                          <m:t>,</m:t>
                        </m:r>
                        <m:sSub>
                          <m:sSubPr>
                            <m:ctrlPr>
                              <a:rPr lang="pt-BR" sz="3000" i="1" dirty="0">
                                <a:latin typeface="Cambria Math" panose="02040503050406030204" pitchFamily="18" charset="0"/>
                              </a:rPr>
                            </m:ctrlPr>
                          </m:sSubPr>
                          <m:e>
                            <m:r>
                              <a:rPr lang="pt-BR" sz="3000" i="1" dirty="0">
                                <a:latin typeface="Cambria Math" panose="02040503050406030204" pitchFamily="18" charset="0"/>
                              </a:rPr>
                              <m:t>𝐿</m:t>
                            </m:r>
                          </m:e>
                          <m:sub>
                            <m:r>
                              <a:rPr lang="pt-BR" sz="3000" i="1" dirty="0">
                                <a:latin typeface="Cambria Math" panose="02040503050406030204" pitchFamily="18" charset="0"/>
                              </a:rPr>
                              <m:t>2</m:t>
                            </m:r>
                          </m:sub>
                        </m:sSub>
                      </m:e>
                    </m:d>
                  </m:oMath>
                </a14:m>
                <a:r>
                  <a:rPr lang="pt-BR" sz="3000" dirty="0"/>
                  <a:t> do segundo estágio, foi adicionado às oito demais células :</a:t>
                </a:r>
              </a:p>
              <a:p>
                <a:pPr algn="just"/>
                <a:endParaRPr lang="pt-BR" noProof="0" dirty="0"/>
              </a:p>
              <a:p>
                <a:pPr algn="just"/>
                <a:endParaRPr lang="pt-BR" noProof="0" dirty="0"/>
              </a:p>
              <a:p>
                <a:pPr algn="just"/>
                <a:endParaRPr lang="pt-BR" noProof="0" dirty="0"/>
              </a:p>
              <a:p>
                <a:pPr algn="just"/>
                <a:endParaRPr lang="pt-BR" noProof="0" dirty="0"/>
              </a:p>
              <a:p>
                <a:pPr algn="just"/>
                <a:endParaRPr lang="pt-BR" noProof="0" dirty="0"/>
              </a:p>
              <a:p>
                <a:pPr algn="just"/>
                <a:endParaRPr lang="pt-BR" noProof="0" dirty="0"/>
              </a:p>
              <a:p>
                <a:pPr algn="just"/>
                <a:endParaRPr lang="pt-BR" noProof="0" dirty="0"/>
              </a:p>
              <a:p>
                <a:pPr marL="0" indent="0" algn="just">
                  <a:buNone/>
                </a:pPr>
                <a:r>
                  <a:rPr lang="pt-BR" noProof="0" dirty="0"/>
                  <a:t>Há três E.N. em estratégias puras nesse one-shot game, que correspondem aos outcomes perfeitos em subjogo do jogo repetido original. </a:t>
                </a:r>
                <a:r>
                  <a:rPr lang="pt-BR" b="1" noProof="0" dirty="0">
                    <a:solidFill>
                      <a:schemeClr val="bg1"/>
                    </a:solidFill>
                  </a:rPr>
                  <a:t>Cooperação pode ser alcançada no primeiro estágio.</a:t>
                </a:r>
              </a:p>
              <a:p>
                <a:pPr algn="just"/>
                <a:endParaRPr lang="pt-BR" noProof="0" dirty="0"/>
              </a:p>
            </p:txBody>
          </p:sp>
        </mc:Choice>
        <mc:Fallback xmlns="">
          <p:sp>
            <p:nvSpPr>
              <p:cNvPr id="8" name="Content Placeholder 7">
                <a:extLst>
                  <a:ext uri="{FF2B5EF4-FFF2-40B4-BE49-F238E27FC236}">
                    <a16:creationId xmlns:a16="http://schemas.microsoft.com/office/drawing/2014/main" id="{E95840CB-E5E2-4FD5-9A2F-D31D73946B23}"/>
                  </a:ext>
                </a:extLst>
              </p:cNvPr>
              <p:cNvSpPr>
                <a:spLocks noGrp="1" noRot="1" noChangeAspect="1" noMove="1" noResize="1" noEditPoints="1" noAdjustHandles="1" noChangeArrowheads="1" noChangeShapeType="1" noTextEdit="1"/>
              </p:cNvSpPr>
              <p:nvPr>
                <p:ph idx="1"/>
              </p:nvPr>
            </p:nvSpPr>
            <p:spPr>
              <a:blipFill>
                <a:blip r:embed="rId2"/>
                <a:stretch>
                  <a:fillRect l="-870" t="-3081" r="-812"/>
                </a:stretch>
              </a:blipFill>
            </p:spPr>
            <p:txBody>
              <a:bodyPr/>
              <a:lstStyle/>
              <a:p>
                <a:r>
                  <a:rPr lang="pt-BR">
                    <a:noFill/>
                  </a:rPr>
                  <a:t> </a:t>
                </a:r>
              </a:p>
            </p:txBody>
          </p:sp>
        </mc:Fallback>
      </mc:AlternateContent>
      <p:pic>
        <p:nvPicPr>
          <p:cNvPr id="10" name="Picture 9" descr="A drawing of a person&#10;&#10;Description automatically generated">
            <a:extLst>
              <a:ext uri="{FF2B5EF4-FFF2-40B4-BE49-F238E27FC236}">
                <a16:creationId xmlns:a16="http://schemas.microsoft.com/office/drawing/2014/main" id="{51120BB4-8116-42FF-9783-AD4BE8B3443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36185" y="2569111"/>
            <a:ext cx="3030820" cy="2590354"/>
          </a:xfrm>
          <a:prstGeom prst="rect">
            <a:avLst/>
          </a:prstGeom>
        </p:spPr>
      </p:pic>
      <p:sp>
        <p:nvSpPr>
          <p:cNvPr id="2" name="Rectangle 1">
            <a:extLst>
              <a:ext uri="{FF2B5EF4-FFF2-40B4-BE49-F238E27FC236}">
                <a16:creationId xmlns:a16="http://schemas.microsoft.com/office/drawing/2014/main" id="{2688ACC5-9BA7-485B-AD21-30162EE44D36}"/>
              </a:ext>
            </a:extLst>
          </p:cNvPr>
          <p:cNvSpPr/>
          <p:nvPr/>
        </p:nvSpPr>
        <p:spPr>
          <a:xfrm>
            <a:off x="5043119" y="3018947"/>
            <a:ext cx="783772" cy="47001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 name="Rectangle 5">
            <a:extLst>
              <a:ext uri="{FF2B5EF4-FFF2-40B4-BE49-F238E27FC236}">
                <a16:creationId xmlns:a16="http://schemas.microsoft.com/office/drawing/2014/main" id="{11B2D3FA-78D7-48B0-9C6E-CA502182D922}"/>
              </a:ext>
            </a:extLst>
          </p:cNvPr>
          <p:cNvSpPr/>
          <p:nvPr/>
        </p:nvSpPr>
        <p:spPr>
          <a:xfrm>
            <a:off x="5826891" y="3516062"/>
            <a:ext cx="740230" cy="51162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7" name="Rectangle 6">
            <a:extLst>
              <a:ext uri="{FF2B5EF4-FFF2-40B4-BE49-F238E27FC236}">
                <a16:creationId xmlns:a16="http://schemas.microsoft.com/office/drawing/2014/main" id="{03BC2B5D-925E-4BC9-BF60-195F7B3595BF}"/>
              </a:ext>
            </a:extLst>
          </p:cNvPr>
          <p:cNvSpPr/>
          <p:nvPr/>
        </p:nvSpPr>
        <p:spPr>
          <a:xfrm>
            <a:off x="6567121" y="4013177"/>
            <a:ext cx="740230" cy="51162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3" name="Footer Placeholder 2">
            <a:extLst>
              <a:ext uri="{FF2B5EF4-FFF2-40B4-BE49-F238E27FC236}">
                <a16:creationId xmlns:a16="http://schemas.microsoft.com/office/drawing/2014/main" id="{DEC13E3B-B7CD-4643-BC5B-5F2F7B60F259}"/>
              </a:ext>
            </a:extLst>
          </p:cNvPr>
          <p:cNvSpPr>
            <a:spLocks noGrp="1"/>
          </p:cNvSpPr>
          <p:nvPr>
            <p:ph type="ftr" sz="quarter" idx="11"/>
          </p:nvPr>
        </p:nvSpPr>
        <p:spPr/>
        <p:txBody>
          <a:bodyPr/>
          <a:lstStyle/>
          <a:p>
            <a:r>
              <a:rPr lang="pt-BR" dirty="0"/>
              <a:t>Robson Tigre </a:t>
            </a:r>
            <a:endParaRPr lang="en-US" dirty="0"/>
          </a:p>
        </p:txBody>
      </p:sp>
      <p:sp>
        <p:nvSpPr>
          <p:cNvPr id="5" name="Slide Number Placeholder 4">
            <a:extLst>
              <a:ext uri="{FF2B5EF4-FFF2-40B4-BE49-F238E27FC236}">
                <a16:creationId xmlns:a16="http://schemas.microsoft.com/office/drawing/2014/main" id="{EBC188F9-44D7-4C73-A793-2514A88EA27E}"/>
              </a:ext>
            </a:extLst>
          </p:cNvPr>
          <p:cNvSpPr>
            <a:spLocks noGrp="1"/>
          </p:cNvSpPr>
          <p:nvPr>
            <p:ph type="sldNum" sz="quarter" idx="12"/>
          </p:nvPr>
        </p:nvSpPr>
        <p:spPr/>
        <p:txBody>
          <a:bodyPr/>
          <a:lstStyle/>
          <a:p>
            <a:fld id="{AF67EEE8-F201-4410-BA13-233EFB93B646}" type="slidenum">
              <a:rPr lang="pt-BR" smtClean="0"/>
              <a:t>22</a:t>
            </a:fld>
            <a:endParaRPr lang="pt-BR"/>
          </a:p>
        </p:txBody>
      </p:sp>
    </p:spTree>
    <p:extLst>
      <p:ext uri="{BB962C8B-B14F-4D97-AF65-F5344CB8AC3E}">
        <p14:creationId xmlns:p14="http://schemas.microsoft.com/office/powerpoint/2010/main" val="3730412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B5ECF52-C698-4EB9-8B73-E3DCE8934834}"/>
              </a:ext>
            </a:extLst>
          </p:cNvPr>
          <p:cNvSpPr>
            <a:spLocks noGrp="1"/>
          </p:cNvSpPr>
          <p:nvPr>
            <p:ph type="title"/>
          </p:nvPr>
        </p:nvSpPr>
        <p:spPr>
          <a:xfrm>
            <a:off x="838200" y="365125"/>
            <a:ext cx="10515600" cy="1325563"/>
          </a:xfrm>
        </p:spPr>
        <p:txBody>
          <a:bodyPr/>
          <a:lstStyle/>
          <a:p>
            <a:r>
              <a:rPr lang="pt-BR" b="1" noProof="0" dirty="0"/>
              <a:t>Teoria: Jogo repetido de dois estágios</a:t>
            </a:r>
            <a:br>
              <a:rPr lang="pt-BR" b="1" noProof="0" dirty="0"/>
            </a:br>
            <a:r>
              <a:rPr lang="pt-BR" sz="2200" b="1" noProof="0" dirty="0"/>
              <a:t>Jogo de dois estágios com múltiplos equilíbrios de Nash</a:t>
            </a:r>
          </a:p>
        </p:txBody>
      </p:sp>
      <mc:AlternateContent xmlns:mc="http://schemas.openxmlformats.org/markup-compatibility/2006" xmlns:a14="http://schemas.microsoft.com/office/drawing/2010/main">
        <mc:Choice Requires="a14">
          <p:sp>
            <p:nvSpPr>
              <p:cNvPr id="8" name="Content Placeholder 7">
                <a:extLst>
                  <a:ext uri="{FF2B5EF4-FFF2-40B4-BE49-F238E27FC236}">
                    <a16:creationId xmlns:a16="http://schemas.microsoft.com/office/drawing/2014/main" id="{E95840CB-E5E2-4FD5-9A2F-D31D73946B23}"/>
                  </a:ext>
                </a:extLst>
              </p:cNvPr>
              <p:cNvSpPr>
                <a:spLocks noGrp="1"/>
              </p:cNvSpPr>
              <p:nvPr>
                <p:ph idx="1"/>
              </p:nvPr>
            </p:nvSpPr>
            <p:spPr/>
            <p:txBody>
              <a:bodyPr>
                <a:normAutofit fontScale="77500" lnSpcReduction="20000"/>
              </a:bodyPr>
              <a:lstStyle/>
              <a:p>
                <a:pPr marL="0" indent="0" algn="just">
                  <a:buNone/>
                </a:pPr>
                <a:r>
                  <a:rPr lang="pt-BR" sz="3000" dirty="0">
                    <a:solidFill>
                      <a:schemeClr val="bg1"/>
                    </a:solidFill>
                  </a:rPr>
                  <a:t>A interação no </a:t>
                </a:r>
                <a:r>
                  <a:rPr lang="pt-BR" sz="3000" i="1" dirty="0">
                    <a:solidFill>
                      <a:schemeClr val="bg1"/>
                    </a:solidFill>
                  </a:rPr>
                  <a:t>primeiro estágio </a:t>
                </a:r>
                <a:r>
                  <a:rPr lang="pt-BR" sz="3000" dirty="0">
                    <a:solidFill>
                      <a:schemeClr val="bg1"/>
                    </a:solidFill>
                  </a:rPr>
                  <a:t>resume-se ao one-shot game abaixo, em que </a:t>
                </a:r>
                <a14:m>
                  <m:oMath xmlns:m="http://schemas.openxmlformats.org/officeDocument/2006/math">
                    <m:d>
                      <m:dPr>
                        <m:ctrlPr>
                          <a:rPr lang="pt-BR" sz="3000" i="1" dirty="0">
                            <a:solidFill>
                              <a:schemeClr val="bg1"/>
                            </a:solidFill>
                            <a:latin typeface="Cambria Math" panose="02040503050406030204" pitchFamily="18" charset="0"/>
                          </a:rPr>
                        </m:ctrlPr>
                      </m:dPr>
                      <m:e>
                        <m:r>
                          <a:rPr lang="pt-BR" sz="3000" i="1" dirty="0">
                            <a:solidFill>
                              <a:schemeClr val="bg1"/>
                            </a:solidFill>
                            <a:latin typeface="Cambria Math" panose="02040503050406030204" pitchFamily="18" charset="0"/>
                          </a:rPr>
                          <m:t>3, 3</m:t>
                        </m:r>
                      </m:e>
                    </m:d>
                  </m:oMath>
                </a14:m>
                <a:r>
                  <a:rPr lang="pt-BR" sz="3000" dirty="0">
                    <a:solidFill>
                      <a:schemeClr val="bg1"/>
                    </a:solidFill>
                  </a:rPr>
                  <a:t>, de </a:t>
                </a:r>
                <a14:m>
                  <m:oMath xmlns:m="http://schemas.openxmlformats.org/officeDocument/2006/math">
                    <m:d>
                      <m:dPr>
                        <m:ctrlPr>
                          <a:rPr lang="pt-BR" sz="3000" i="1" dirty="0">
                            <a:solidFill>
                              <a:schemeClr val="bg1"/>
                            </a:solidFill>
                            <a:latin typeface="Cambria Math" panose="02040503050406030204" pitchFamily="18" charset="0"/>
                          </a:rPr>
                        </m:ctrlPr>
                      </m:dPr>
                      <m:e>
                        <m:sSub>
                          <m:sSubPr>
                            <m:ctrlPr>
                              <a:rPr lang="pt-BR" sz="3000" i="1" dirty="0">
                                <a:solidFill>
                                  <a:schemeClr val="bg1"/>
                                </a:solidFill>
                                <a:latin typeface="Cambria Math" panose="02040503050406030204" pitchFamily="18" charset="0"/>
                              </a:rPr>
                            </m:ctrlPr>
                          </m:sSubPr>
                          <m:e>
                            <m:r>
                              <a:rPr lang="pt-BR" sz="3000" i="1" dirty="0">
                                <a:solidFill>
                                  <a:schemeClr val="bg1"/>
                                </a:solidFill>
                                <a:latin typeface="Cambria Math" panose="02040503050406030204" pitchFamily="18" charset="0"/>
                              </a:rPr>
                              <m:t>𝑅</m:t>
                            </m:r>
                          </m:e>
                          <m:sub>
                            <m:r>
                              <a:rPr lang="pt-BR" sz="3000" i="1" dirty="0">
                                <a:solidFill>
                                  <a:schemeClr val="bg1"/>
                                </a:solidFill>
                                <a:latin typeface="Cambria Math" panose="02040503050406030204" pitchFamily="18" charset="0"/>
                              </a:rPr>
                              <m:t>1</m:t>
                            </m:r>
                          </m:sub>
                        </m:sSub>
                        <m:r>
                          <a:rPr lang="pt-BR" sz="3000" i="1" dirty="0">
                            <a:solidFill>
                              <a:schemeClr val="bg1"/>
                            </a:solidFill>
                            <a:latin typeface="Cambria Math" panose="02040503050406030204" pitchFamily="18" charset="0"/>
                          </a:rPr>
                          <m:t>,</m:t>
                        </m:r>
                        <m:sSub>
                          <m:sSubPr>
                            <m:ctrlPr>
                              <a:rPr lang="pt-BR" sz="3000" i="1" dirty="0">
                                <a:solidFill>
                                  <a:schemeClr val="bg1"/>
                                </a:solidFill>
                                <a:latin typeface="Cambria Math" panose="02040503050406030204" pitchFamily="18" charset="0"/>
                              </a:rPr>
                            </m:ctrlPr>
                          </m:sSubPr>
                          <m:e>
                            <m:r>
                              <a:rPr lang="pt-BR" sz="3000" i="1" dirty="0">
                                <a:solidFill>
                                  <a:schemeClr val="bg1"/>
                                </a:solidFill>
                                <a:latin typeface="Cambria Math" panose="02040503050406030204" pitchFamily="18" charset="0"/>
                              </a:rPr>
                              <m:t>𝑅</m:t>
                            </m:r>
                          </m:e>
                          <m:sub>
                            <m:r>
                              <a:rPr lang="pt-BR" sz="3000" i="1" dirty="0">
                                <a:solidFill>
                                  <a:schemeClr val="bg1"/>
                                </a:solidFill>
                                <a:latin typeface="Cambria Math" panose="02040503050406030204" pitchFamily="18" charset="0"/>
                              </a:rPr>
                              <m:t>2</m:t>
                            </m:r>
                          </m:sub>
                        </m:sSub>
                      </m:e>
                    </m:d>
                  </m:oMath>
                </a14:m>
                <a:r>
                  <a:rPr lang="pt-BR" sz="3000" dirty="0">
                    <a:solidFill>
                      <a:schemeClr val="bg1"/>
                    </a:solidFill>
                  </a:rPr>
                  <a:t> do segundo estágio, foi adicionado à célula </a:t>
                </a:r>
                <a14:m>
                  <m:oMath xmlns:m="http://schemas.openxmlformats.org/officeDocument/2006/math">
                    <m:d>
                      <m:dPr>
                        <m:ctrlPr>
                          <a:rPr lang="pt-BR" sz="3000" i="1" dirty="0">
                            <a:solidFill>
                              <a:schemeClr val="bg1"/>
                            </a:solidFill>
                            <a:latin typeface="Cambria Math" panose="02040503050406030204" pitchFamily="18" charset="0"/>
                          </a:rPr>
                        </m:ctrlPr>
                      </m:dPr>
                      <m:e>
                        <m:sSub>
                          <m:sSubPr>
                            <m:ctrlPr>
                              <a:rPr lang="pt-BR" sz="3000" i="1" dirty="0">
                                <a:solidFill>
                                  <a:schemeClr val="bg1"/>
                                </a:solidFill>
                                <a:latin typeface="Cambria Math" panose="02040503050406030204" pitchFamily="18" charset="0"/>
                              </a:rPr>
                            </m:ctrlPr>
                          </m:sSubPr>
                          <m:e>
                            <m:r>
                              <a:rPr lang="pt-BR" sz="3000" i="1" dirty="0">
                                <a:solidFill>
                                  <a:schemeClr val="bg1"/>
                                </a:solidFill>
                                <a:latin typeface="Cambria Math" panose="02040503050406030204" pitchFamily="18" charset="0"/>
                              </a:rPr>
                              <m:t>𝑀</m:t>
                            </m:r>
                          </m:e>
                          <m:sub>
                            <m:r>
                              <a:rPr lang="pt-BR" sz="3000" i="1" dirty="0">
                                <a:solidFill>
                                  <a:schemeClr val="bg1"/>
                                </a:solidFill>
                                <a:latin typeface="Cambria Math" panose="02040503050406030204" pitchFamily="18" charset="0"/>
                              </a:rPr>
                              <m:t>1</m:t>
                            </m:r>
                          </m:sub>
                        </m:sSub>
                        <m:r>
                          <a:rPr lang="pt-BR" sz="3000" i="1" dirty="0">
                            <a:solidFill>
                              <a:schemeClr val="bg1"/>
                            </a:solidFill>
                            <a:latin typeface="Cambria Math" panose="02040503050406030204" pitchFamily="18" charset="0"/>
                          </a:rPr>
                          <m:t>, </m:t>
                        </m:r>
                        <m:sSub>
                          <m:sSubPr>
                            <m:ctrlPr>
                              <a:rPr lang="pt-BR" sz="3000" i="1" dirty="0">
                                <a:solidFill>
                                  <a:schemeClr val="bg1"/>
                                </a:solidFill>
                                <a:latin typeface="Cambria Math" panose="02040503050406030204" pitchFamily="18" charset="0"/>
                              </a:rPr>
                            </m:ctrlPr>
                          </m:sSubPr>
                          <m:e>
                            <m:r>
                              <a:rPr lang="pt-BR" sz="3000" i="1" dirty="0">
                                <a:solidFill>
                                  <a:schemeClr val="bg1"/>
                                </a:solidFill>
                                <a:latin typeface="Cambria Math" panose="02040503050406030204" pitchFamily="18" charset="0"/>
                              </a:rPr>
                              <m:t>𝑀</m:t>
                            </m:r>
                          </m:e>
                          <m:sub>
                            <m:r>
                              <a:rPr lang="pt-BR" sz="3000" i="1" dirty="0">
                                <a:solidFill>
                                  <a:schemeClr val="bg1"/>
                                </a:solidFill>
                                <a:latin typeface="Cambria Math" panose="02040503050406030204" pitchFamily="18" charset="0"/>
                              </a:rPr>
                              <m:t>2</m:t>
                            </m:r>
                          </m:sub>
                        </m:sSub>
                      </m:e>
                    </m:d>
                  </m:oMath>
                </a14:m>
                <a:r>
                  <a:rPr lang="pt-BR" sz="3000" dirty="0">
                    <a:solidFill>
                      <a:schemeClr val="bg1"/>
                    </a:solidFill>
                  </a:rPr>
                  <a:t> e </a:t>
                </a:r>
                <a14:m>
                  <m:oMath xmlns:m="http://schemas.openxmlformats.org/officeDocument/2006/math">
                    <m:r>
                      <a:rPr lang="pt-BR" sz="3000" i="1" dirty="0">
                        <a:solidFill>
                          <a:schemeClr val="bg1"/>
                        </a:solidFill>
                        <a:latin typeface="Cambria Math" panose="02040503050406030204" pitchFamily="18" charset="0"/>
                      </a:rPr>
                      <m:t>(1, 1)</m:t>
                    </m:r>
                  </m:oMath>
                </a14:m>
                <a:r>
                  <a:rPr lang="pt-BR" sz="3000" dirty="0">
                    <a:solidFill>
                      <a:schemeClr val="bg1"/>
                    </a:solidFill>
                  </a:rPr>
                  <a:t>, de </a:t>
                </a:r>
                <a14:m>
                  <m:oMath xmlns:m="http://schemas.openxmlformats.org/officeDocument/2006/math">
                    <m:d>
                      <m:dPr>
                        <m:ctrlPr>
                          <a:rPr lang="pt-BR" sz="3000" i="1" dirty="0">
                            <a:solidFill>
                              <a:schemeClr val="bg1"/>
                            </a:solidFill>
                            <a:latin typeface="Cambria Math" panose="02040503050406030204" pitchFamily="18" charset="0"/>
                          </a:rPr>
                        </m:ctrlPr>
                      </m:dPr>
                      <m:e>
                        <m:sSub>
                          <m:sSubPr>
                            <m:ctrlPr>
                              <a:rPr lang="pt-BR" sz="3000" i="1" dirty="0">
                                <a:solidFill>
                                  <a:schemeClr val="bg1"/>
                                </a:solidFill>
                                <a:latin typeface="Cambria Math" panose="02040503050406030204" pitchFamily="18" charset="0"/>
                              </a:rPr>
                            </m:ctrlPr>
                          </m:sSubPr>
                          <m:e>
                            <m:r>
                              <a:rPr lang="pt-BR" sz="3000" i="1" dirty="0">
                                <a:solidFill>
                                  <a:schemeClr val="bg1"/>
                                </a:solidFill>
                                <a:latin typeface="Cambria Math" panose="02040503050406030204" pitchFamily="18" charset="0"/>
                              </a:rPr>
                              <m:t>𝐿</m:t>
                            </m:r>
                          </m:e>
                          <m:sub>
                            <m:r>
                              <a:rPr lang="pt-BR" sz="3000" i="1" dirty="0">
                                <a:solidFill>
                                  <a:schemeClr val="bg1"/>
                                </a:solidFill>
                                <a:latin typeface="Cambria Math" panose="02040503050406030204" pitchFamily="18" charset="0"/>
                              </a:rPr>
                              <m:t>1</m:t>
                            </m:r>
                          </m:sub>
                        </m:sSub>
                        <m:r>
                          <a:rPr lang="pt-BR" sz="3000" i="1" dirty="0">
                            <a:solidFill>
                              <a:schemeClr val="bg1"/>
                            </a:solidFill>
                            <a:latin typeface="Cambria Math" panose="02040503050406030204" pitchFamily="18" charset="0"/>
                          </a:rPr>
                          <m:t>,</m:t>
                        </m:r>
                        <m:sSub>
                          <m:sSubPr>
                            <m:ctrlPr>
                              <a:rPr lang="pt-BR" sz="3000" i="1" dirty="0">
                                <a:solidFill>
                                  <a:schemeClr val="bg1"/>
                                </a:solidFill>
                                <a:latin typeface="Cambria Math" panose="02040503050406030204" pitchFamily="18" charset="0"/>
                              </a:rPr>
                            </m:ctrlPr>
                          </m:sSubPr>
                          <m:e>
                            <m:r>
                              <a:rPr lang="pt-BR" sz="3000" i="1" dirty="0">
                                <a:solidFill>
                                  <a:schemeClr val="bg1"/>
                                </a:solidFill>
                                <a:latin typeface="Cambria Math" panose="02040503050406030204" pitchFamily="18" charset="0"/>
                              </a:rPr>
                              <m:t>𝐿</m:t>
                            </m:r>
                          </m:e>
                          <m:sub>
                            <m:r>
                              <a:rPr lang="pt-BR" sz="3000" i="1" dirty="0">
                                <a:solidFill>
                                  <a:schemeClr val="bg1"/>
                                </a:solidFill>
                                <a:latin typeface="Cambria Math" panose="02040503050406030204" pitchFamily="18" charset="0"/>
                              </a:rPr>
                              <m:t>2</m:t>
                            </m:r>
                          </m:sub>
                        </m:sSub>
                      </m:e>
                    </m:d>
                  </m:oMath>
                </a14:m>
                <a:r>
                  <a:rPr lang="pt-BR" sz="3000" dirty="0">
                    <a:solidFill>
                      <a:schemeClr val="bg1"/>
                    </a:solidFill>
                  </a:rPr>
                  <a:t> do segundo estágio, foi adicionado às oito demais células :</a:t>
                </a:r>
              </a:p>
              <a:p>
                <a:pPr algn="just"/>
                <a:endParaRPr lang="pt-BR" noProof="0" dirty="0"/>
              </a:p>
              <a:p>
                <a:pPr algn="just"/>
                <a:endParaRPr lang="pt-BR" noProof="0" dirty="0"/>
              </a:p>
              <a:p>
                <a:pPr algn="just"/>
                <a:endParaRPr lang="pt-BR" noProof="0" dirty="0"/>
              </a:p>
              <a:p>
                <a:pPr algn="just"/>
                <a:endParaRPr lang="pt-BR" noProof="0" dirty="0"/>
              </a:p>
              <a:p>
                <a:pPr algn="just"/>
                <a:endParaRPr lang="pt-BR" noProof="0" dirty="0"/>
              </a:p>
              <a:p>
                <a:pPr algn="just"/>
                <a:endParaRPr lang="pt-BR" noProof="0" dirty="0"/>
              </a:p>
              <a:p>
                <a:pPr algn="just"/>
                <a:endParaRPr lang="pt-BR" noProof="0" dirty="0"/>
              </a:p>
              <a:p>
                <a:pPr marL="0" indent="0" algn="just">
                  <a:buNone/>
                </a:pPr>
                <a:r>
                  <a:rPr lang="pt-BR" noProof="0" dirty="0"/>
                  <a:t>Há três E.N. em estratégias puras nesse one-shot game, que correspondem aos outcomes perfeitos em subjogo do jogo repetido original.</a:t>
                </a:r>
                <a:r>
                  <a:rPr lang="pt-BR" b="1" noProof="0" dirty="0">
                    <a:solidFill>
                      <a:srgbClr val="0070C0"/>
                    </a:solidFill>
                  </a:rPr>
                  <a:t> Cooperação pode ser alcançada no primeiro estágio.</a:t>
                </a:r>
              </a:p>
              <a:p>
                <a:pPr algn="just"/>
                <a:endParaRPr lang="pt-BR" noProof="0" dirty="0"/>
              </a:p>
            </p:txBody>
          </p:sp>
        </mc:Choice>
        <mc:Fallback xmlns="">
          <p:sp>
            <p:nvSpPr>
              <p:cNvPr id="8" name="Content Placeholder 7">
                <a:extLst>
                  <a:ext uri="{FF2B5EF4-FFF2-40B4-BE49-F238E27FC236}">
                    <a16:creationId xmlns:a16="http://schemas.microsoft.com/office/drawing/2014/main" id="{E95840CB-E5E2-4FD5-9A2F-D31D73946B23}"/>
                  </a:ext>
                </a:extLst>
              </p:cNvPr>
              <p:cNvSpPr>
                <a:spLocks noGrp="1" noRot="1" noChangeAspect="1" noMove="1" noResize="1" noEditPoints="1" noAdjustHandles="1" noChangeArrowheads="1" noChangeShapeType="1" noTextEdit="1"/>
              </p:cNvSpPr>
              <p:nvPr>
                <p:ph idx="1"/>
              </p:nvPr>
            </p:nvSpPr>
            <p:spPr>
              <a:blipFill>
                <a:blip r:embed="rId3"/>
                <a:stretch>
                  <a:fillRect l="-870" t="-3081" r="-812"/>
                </a:stretch>
              </a:blipFill>
            </p:spPr>
            <p:txBody>
              <a:bodyPr/>
              <a:lstStyle/>
              <a:p>
                <a:r>
                  <a:rPr lang="pt-BR">
                    <a:noFill/>
                  </a:rPr>
                  <a:t> </a:t>
                </a:r>
              </a:p>
            </p:txBody>
          </p:sp>
        </mc:Fallback>
      </mc:AlternateContent>
      <p:pic>
        <p:nvPicPr>
          <p:cNvPr id="10" name="Picture 9" descr="A drawing of a person&#10;&#10;Description automatically generated">
            <a:extLst>
              <a:ext uri="{FF2B5EF4-FFF2-40B4-BE49-F238E27FC236}">
                <a16:creationId xmlns:a16="http://schemas.microsoft.com/office/drawing/2014/main" id="{51120BB4-8116-42FF-9783-AD4BE8B3443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36185" y="2569111"/>
            <a:ext cx="3030820" cy="2590354"/>
          </a:xfrm>
          <a:prstGeom prst="rect">
            <a:avLst/>
          </a:prstGeom>
        </p:spPr>
      </p:pic>
      <p:sp>
        <p:nvSpPr>
          <p:cNvPr id="2" name="Rectangle 1">
            <a:extLst>
              <a:ext uri="{FF2B5EF4-FFF2-40B4-BE49-F238E27FC236}">
                <a16:creationId xmlns:a16="http://schemas.microsoft.com/office/drawing/2014/main" id="{2688ACC5-9BA7-485B-AD21-30162EE44D36}"/>
              </a:ext>
            </a:extLst>
          </p:cNvPr>
          <p:cNvSpPr/>
          <p:nvPr/>
        </p:nvSpPr>
        <p:spPr>
          <a:xfrm>
            <a:off x="5043119" y="3018947"/>
            <a:ext cx="783772" cy="47001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 name="Rectangle 5">
            <a:extLst>
              <a:ext uri="{FF2B5EF4-FFF2-40B4-BE49-F238E27FC236}">
                <a16:creationId xmlns:a16="http://schemas.microsoft.com/office/drawing/2014/main" id="{11B2D3FA-78D7-48B0-9C6E-CA502182D922}"/>
              </a:ext>
            </a:extLst>
          </p:cNvPr>
          <p:cNvSpPr/>
          <p:nvPr/>
        </p:nvSpPr>
        <p:spPr>
          <a:xfrm>
            <a:off x="5826891" y="3516062"/>
            <a:ext cx="740230" cy="511629"/>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srgbClr val="00B0F0"/>
              </a:solidFill>
            </a:endParaRPr>
          </a:p>
        </p:txBody>
      </p:sp>
      <p:sp>
        <p:nvSpPr>
          <p:cNvPr id="7" name="Rectangle 6">
            <a:extLst>
              <a:ext uri="{FF2B5EF4-FFF2-40B4-BE49-F238E27FC236}">
                <a16:creationId xmlns:a16="http://schemas.microsoft.com/office/drawing/2014/main" id="{03BC2B5D-925E-4BC9-BF60-195F7B3595BF}"/>
              </a:ext>
            </a:extLst>
          </p:cNvPr>
          <p:cNvSpPr/>
          <p:nvPr/>
        </p:nvSpPr>
        <p:spPr>
          <a:xfrm>
            <a:off x="6567121" y="4013177"/>
            <a:ext cx="740230" cy="51162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cxnSp>
        <p:nvCxnSpPr>
          <p:cNvPr id="5" name="Straight Arrow Connector 4">
            <a:extLst>
              <a:ext uri="{FF2B5EF4-FFF2-40B4-BE49-F238E27FC236}">
                <a16:creationId xmlns:a16="http://schemas.microsoft.com/office/drawing/2014/main" id="{E9E0DCEB-52D4-4FCE-B106-37B6BB9FE00E}"/>
              </a:ext>
            </a:extLst>
          </p:cNvPr>
          <p:cNvCxnSpPr>
            <a:cxnSpLocks/>
          </p:cNvCxnSpPr>
          <p:nvPr/>
        </p:nvCxnSpPr>
        <p:spPr>
          <a:xfrm>
            <a:off x="4395955" y="2773180"/>
            <a:ext cx="574793" cy="243312"/>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9428CE6C-213F-4D52-BDD0-C2BD77F59851}"/>
                  </a:ext>
                </a:extLst>
              </p:cNvPr>
              <p:cNvSpPr txBox="1"/>
              <p:nvPr/>
            </p:nvSpPr>
            <p:spPr>
              <a:xfrm>
                <a:off x="1083128" y="2162352"/>
                <a:ext cx="3312827" cy="923330"/>
              </a:xfrm>
              <a:prstGeom prst="rect">
                <a:avLst/>
              </a:prstGeom>
              <a:noFill/>
            </p:spPr>
            <p:txBody>
              <a:bodyPr wrap="square" rtlCol="0">
                <a:spAutoFit/>
              </a:bodyPr>
              <a:lstStyle/>
              <a:p>
                <a:pPr algn="just"/>
                <a:r>
                  <a:rPr lang="pt-BR" dirty="0"/>
                  <a:t>O E.N. </a:t>
                </a:r>
                <a14:m>
                  <m:oMath xmlns:m="http://schemas.openxmlformats.org/officeDocument/2006/math">
                    <m:r>
                      <a:rPr lang="pt-BR" i="1" dirty="0" smtClean="0">
                        <a:latin typeface="Cambria Math" panose="02040503050406030204" pitchFamily="18" charset="0"/>
                      </a:rPr>
                      <m:t>(</m:t>
                    </m:r>
                    <m:sSub>
                      <m:sSubPr>
                        <m:ctrlPr>
                          <a:rPr lang="pt-BR" i="1" dirty="0" smtClean="0">
                            <a:latin typeface="Cambria Math" panose="02040503050406030204" pitchFamily="18" charset="0"/>
                          </a:rPr>
                        </m:ctrlPr>
                      </m:sSubPr>
                      <m:e>
                        <m:r>
                          <a:rPr lang="pt-BR" i="1" dirty="0" smtClean="0">
                            <a:latin typeface="Cambria Math" panose="02040503050406030204" pitchFamily="18" charset="0"/>
                          </a:rPr>
                          <m:t>𝐿</m:t>
                        </m:r>
                      </m:e>
                      <m:sub>
                        <m:r>
                          <a:rPr lang="pt-BR" i="1" dirty="0" smtClean="0">
                            <a:latin typeface="Cambria Math" panose="02040503050406030204" pitchFamily="18" charset="0"/>
                          </a:rPr>
                          <m:t>1</m:t>
                        </m:r>
                      </m:sub>
                    </m:sSub>
                    <m:r>
                      <a:rPr lang="pt-BR" i="1" dirty="0" smtClean="0">
                        <a:latin typeface="Cambria Math" panose="02040503050406030204" pitchFamily="18" charset="0"/>
                      </a:rPr>
                      <m:t>,</m:t>
                    </m:r>
                    <m:sSub>
                      <m:sSubPr>
                        <m:ctrlPr>
                          <a:rPr lang="pt-BR" i="1" dirty="0" smtClean="0">
                            <a:latin typeface="Cambria Math" panose="02040503050406030204" pitchFamily="18" charset="0"/>
                          </a:rPr>
                        </m:ctrlPr>
                      </m:sSubPr>
                      <m:e>
                        <m:r>
                          <a:rPr lang="pt-BR" i="1" dirty="0" smtClean="0">
                            <a:latin typeface="Cambria Math" panose="02040503050406030204" pitchFamily="18" charset="0"/>
                          </a:rPr>
                          <m:t>𝐿</m:t>
                        </m:r>
                      </m:e>
                      <m:sub>
                        <m:r>
                          <a:rPr lang="pt-BR" i="1" dirty="0" smtClean="0">
                            <a:latin typeface="Cambria Math" panose="02040503050406030204" pitchFamily="18" charset="0"/>
                          </a:rPr>
                          <m:t>2</m:t>
                        </m:r>
                      </m:sub>
                    </m:sSub>
                    <m:r>
                      <a:rPr lang="pt-BR" i="1" dirty="0" smtClean="0">
                        <a:latin typeface="Cambria Math" panose="02040503050406030204" pitchFamily="18" charset="0"/>
                      </a:rPr>
                      <m:t>)</m:t>
                    </m:r>
                  </m:oMath>
                </a14:m>
                <a:r>
                  <a:rPr lang="pt-BR" dirty="0"/>
                  <a:t> aqui corresponde ao outcome perfeito em subjogo </a:t>
                </a:r>
                <a14:m>
                  <m:oMath xmlns:m="http://schemas.openxmlformats.org/officeDocument/2006/math">
                    <m:r>
                      <a:rPr lang="pt-BR" i="1" dirty="0" smtClean="0">
                        <a:latin typeface="Cambria Math" panose="02040503050406030204" pitchFamily="18" charset="0"/>
                      </a:rPr>
                      <m:t>(</m:t>
                    </m:r>
                    <m:d>
                      <m:dPr>
                        <m:ctrlPr>
                          <a:rPr lang="pt-BR" i="1" dirty="0">
                            <a:latin typeface="Cambria Math" panose="02040503050406030204" pitchFamily="18" charset="0"/>
                          </a:rPr>
                        </m:ctrlPr>
                      </m:dPr>
                      <m:e>
                        <m:sSub>
                          <m:sSubPr>
                            <m:ctrlPr>
                              <a:rPr lang="pt-BR" i="1" dirty="0">
                                <a:latin typeface="Cambria Math" panose="02040503050406030204" pitchFamily="18" charset="0"/>
                              </a:rPr>
                            </m:ctrlPr>
                          </m:sSubPr>
                          <m:e>
                            <m:r>
                              <a:rPr lang="pt-BR" i="1" dirty="0">
                                <a:latin typeface="Cambria Math" panose="02040503050406030204" pitchFamily="18" charset="0"/>
                              </a:rPr>
                              <m:t>𝐿</m:t>
                            </m:r>
                          </m:e>
                          <m:sub>
                            <m:r>
                              <a:rPr lang="pt-BR" i="1" dirty="0">
                                <a:latin typeface="Cambria Math" panose="02040503050406030204" pitchFamily="18" charset="0"/>
                              </a:rPr>
                              <m:t>1</m:t>
                            </m:r>
                          </m:sub>
                        </m:sSub>
                        <m:r>
                          <a:rPr lang="pt-BR" i="1" dirty="0">
                            <a:latin typeface="Cambria Math" panose="02040503050406030204" pitchFamily="18" charset="0"/>
                          </a:rPr>
                          <m:t>,</m:t>
                        </m:r>
                        <m:sSub>
                          <m:sSubPr>
                            <m:ctrlPr>
                              <a:rPr lang="pt-BR" i="1" dirty="0">
                                <a:latin typeface="Cambria Math" panose="02040503050406030204" pitchFamily="18" charset="0"/>
                              </a:rPr>
                            </m:ctrlPr>
                          </m:sSubPr>
                          <m:e>
                            <m:r>
                              <a:rPr lang="pt-BR" i="1" dirty="0">
                                <a:latin typeface="Cambria Math" panose="02040503050406030204" pitchFamily="18" charset="0"/>
                              </a:rPr>
                              <m:t>𝐿</m:t>
                            </m:r>
                          </m:e>
                          <m:sub>
                            <m:r>
                              <a:rPr lang="pt-BR" i="1" dirty="0">
                                <a:latin typeface="Cambria Math" panose="02040503050406030204" pitchFamily="18" charset="0"/>
                              </a:rPr>
                              <m:t>2</m:t>
                            </m:r>
                          </m:sub>
                        </m:sSub>
                      </m:e>
                    </m:d>
                    <m:r>
                      <a:rPr lang="pt-BR" b="0" i="1" dirty="0" smtClean="0">
                        <a:latin typeface="Cambria Math" panose="02040503050406030204" pitchFamily="18" charset="0"/>
                      </a:rPr>
                      <m:t>,</m:t>
                    </m:r>
                    <m:r>
                      <a:rPr lang="pt-BR" i="1" dirty="0">
                        <a:latin typeface="Cambria Math" panose="02040503050406030204" pitchFamily="18" charset="0"/>
                      </a:rPr>
                      <m:t>(</m:t>
                    </m:r>
                    <m:sSub>
                      <m:sSubPr>
                        <m:ctrlPr>
                          <a:rPr lang="pt-BR" i="1" dirty="0">
                            <a:latin typeface="Cambria Math" panose="02040503050406030204" pitchFamily="18" charset="0"/>
                          </a:rPr>
                        </m:ctrlPr>
                      </m:sSubPr>
                      <m:e>
                        <m:r>
                          <a:rPr lang="pt-BR" i="1" dirty="0">
                            <a:latin typeface="Cambria Math" panose="02040503050406030204" pitchFamily="18" charset="0"/>
                          </a:rPr>
                          <m:t>𝐿</m:t>
                        </m:r>
                      </m:e>
                      <m:sub>
                        <m:r>
                          <a:rPr lang="pt-BR" i="1" dirty="0">
                            <a:latin typeface="Cambria Math" panose="02040503050406030204" pitchFamily="18" charset="0"/>
                          </a:rPr>
                          <m:t>1</m:t>
                        </m:r>
                      </m:sub>
                    </m:sSub>
                    <m:r>
                      <a:rPr lang="pt-BR" i="1" dirty="0">
                        <a:latin typeface="Cambria Math" panose="02040503050406030204" pitchFamily="18" charset="0"/>
                      </a:rPr>
                      <m:t>,</m:t>
                    </m:r>
                    <m:sSub>
                      <m:sSubPr>
                        <m:ctrlPr>
                          <a:rPr lang="pt-BR" i="1" dirty="0">
                            <a:latin typeface="Cambria Math" panose="02040503050406030204" pitchFamily="18" charset="0"/>
                          </a:rPr>
                        </m:ctrlPr>
                      </m:sSubPr>
                      <m:e>
                        <m:r>
                          <a:rPr lang="pt-BR" i="1" dirty="0">
                            <a:latin typeface="Cambria Math" panose="02040503050406030204" pitchFamily="18" charset="0"/>
                          </a:rPr>
                          <m:t>𝐿</m:t>
                        </m:r>
                      </m:e>
                      <m:sub>
                        <m:r>
                          <a:rPr lang="pt-BR" i="1" dirty="0">
                            <a:latin typeface="Cambria Math" panose="02040503050406030204" pitchFamily="18" charset="0"/>
                          </a:rPr>
                          <m:t>2</m:t>
                        </m:r>
                      </m:sub>
                    </m:sSub>
                    <m:r>
                      <a:rPr lang="pt-BR" i="1" dirty="0">
                        <a:latin typeface="Cambria Math" panose="02040503050406030204" pitchFamily="18" charset="0"/>
                      </a:rPr>
                      <m:t>)</m:t>
                    </m:r>
                    <m:r>
                      <a:rPr lang="pt-BR" i="1" dirty="0" smtClean="0">
                        <a:latin typeface="Cambria Math" panose="02040503050406030204" pitchFamily="18" charset="0"/>
                      </a:rPr>
                      <m:t>)</m:t>
                    </m:r>
                  </m:oMath>
                </a14:m>
                <a:endParaRPr lang="pt-BR" dirty="0"/>
              </a:p>
            </p:txBody>
          </p:sp>
        </mc:Choice>
        <mc:Fallback xmlns="">
          <p:sp>
            <p:nvSpPr>
              <p:cNvPr id="11" name="TextBox 10">
                <a:extLst>
                  <a:ext uri="{FF2B5EF4-FFF2-40B4-BE49-F238E27FC236}">
                    <a16:creationId xmlns:a16="http://schemas.microsoft.com/office/drawing/2014/main" id="{9428CE6C-213F-4D52-BDD0-C2BD77F59851}"/>
                  </a:ext>
                </a:extLst>
              </p:cNvPr>
              <p:cNvSpPr txBox="1">
                <a:spLocks noRot="1" noChangeAspect="1" noMove="1" noResize="1" noEditPoints="1" noAdjustHandles="1" noChangeArrowheads="1" noChangeShapeType="1" noTextEdit="1"/>
              </p:cNvSpPr>
              <p:nvPr/>
            </p:nvSpPr>
            <p:spPr>
              <a:xfrm>
                <a:off x="1083128" y="2162352"/>
                <a:ext cx="3312827" cy="923330"/>
              </a:xfrm>
              <a:prstGeom prst="rect">
                <a:avLst/>
              </a:prstGeom>
              <a:blipFill>
                <a:blip r:embed="rId5"/>
                <a:stretch>
                  <a:fillRect l="-1657" t="-3974" r="-1473" b="-4636"/>
                </a:stretch>
              </a:blipFill>
            </p:spPr>
            <p:txBody>
              <a:bodyPr/>
              <a:lstStyle/>
              <a:p>
                <a:r>
                  <a:rPr lang="pt-BR">
                    <a:noFill/>
                  </a:rPr>
                  <a:t> </a:t>
                </a:r>
              </a:p>
            </p:txBody>
          </p:sp>
        </mc:Fallback>
      </mc:AlternateContent>
      <p:cxnSp>
        <p:nvCxnSpPr>
          <p:cNvPr id="15" name="Straight Arrow Connector 14">
            <a:extLst>
              <a:ext uri="{FF2B5EF4-FFF2-40B4-BE49-F238E27FC236}">
                <a16:creationId xmlns:a16="http://schemas.microsoft.com/office/drawing/2014/main" id="{623390F6-86F4-484A-B28C-196FD7088DD5}"/>
              </a:ext>
            </a:extLst>
          </p:cNvPr>
          <p:cNvCxnSpPr>
            <a:cxnSpLocks/>
          </p:cNvCxnSpPr>
          <p:nvPr/>
        </p:nvCxnSpPr>
        <p:spPr>
          <a:xfrm flipH="1">
            <a:off x="7467005" y="4183907"/>
            <a:ext cx="936053"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308EA7B6-163D-40CA-9F6A-50F4961E7CA0}"/>
                  </a:ext>
                </a:extLst>
              </p:cNvPr>
              <p:cNvSpPr txBox="1"/>
              <p:nvPr/>
            </p:nvSpPr>
            <p:spPr>
              <a:xfrm>
                <a:off x="8411088" y="3771876"/>
                <a:ext cx="3312827" cy="923330"/>
              </a:xfrm>
              <a:prstGeom prst="rect">
                <a:avLst/>
              </a:prstGeom>
              <a:noFill/>
            </p:spPr>
            <p:txBody>
              <a:bodyPr wrap="square" rtlCol="0">
                <a:spAutoFit/>
              </a:bodyPr>
              <a:lstStyle/>
              <a:p>
                <a:pPr algn="just"/>
                <a:r>
                  <a:rPr lang="pt-BR" dirty="0"/>
                  <a:t>O E.N. </a:t>
                </a:r>
                <a14:m>
                  <m:oMath xmlns:m="http://schemas.openxmlformats.org/officeDocument/2006/math">
                    <m:r>
                      <a:rPr lang="pt-BR" i="1" dirty="0" smtClean="0">
                        <a:latin typeface="Cambria Math" panose="02040503050406030204" pitchFamily="18" charset="0"/>
                      </a:rPr>
                      <m:t>(</m:t>
                    </m:r>
                    <m:sSub>
                      <m:sSubPr>
                        <m:ctrlPr>
                          <a:rPr lang="pt-BR" i="1" dirty="0" smtClean="0">
                            <a:latin typeface="Cambria Math" panose="02040503050406030204" pitchFamily="18" charset="0"/>
                          </a:rPr>
                        </m:ctrlPr>
                      </m:sSubPr>
                      <m:e>
                        <m:r>
                          <a:rPr lang="pt-BR" b="0" i="1" dirty="0" smtClean="0">
                            <a:latin typeface="Cambria Math" panose="02040503050406030204" pitchFamily="18" charset="0"/>
                          </a:rPr>
                          <m:t>𝑅</m:t>
                        </m:r>
                      </m:e>
                      <m:sub>
                        <m:r>
                          <a:rPr lang="pt-BR" i="1" dirty="0" smtClean="0">
                            <a:latin typeface="Cambria Math" panose="02040503050406030204" pitchFamily="18" charset="0"/>
                          </a:rPr>
                          <m:t>1</m:t>
                        </m:r>
                      </m:sub>
                    </m:sSub>
                    <m:r>
                      <a:rPr lang="pt-BR" i="1" dirty="0" smtClean="0">
                        <a:latin typeface="Cambria Math" panose="02040503050406030204" pitchFamily="18" charset="0"/>
                      </a:rPr>
                      <m:t>,</m:t>
                    </m:r>
                    <m:sSub>
                      <m:sSubPr>
                        <m:ctrlPr>
                          <a:rPr lang="pt-BR" i="1" dirty="0" smtClean="0">
                            <a:latin typeface="Cambria Math" panose="02040503050406030204" pitchFamily="18" charset="0"/>
                          </a:rPr>
                        </m:ctrlPr>
                      </m:sSubPr>
                      <m:e>
                        <m:r>
                          <a:rPr lang="pt-BR" b="0" i="1" dirty="0" smtClean="0">
                            <a:latin typeface="Cambria Math" panose="02040503050406030204" pitchFamily="18" charset="0"/>
                          </a:rPr>
                          <m:t>𝑅</m:t>
                        </m:r>
                      </m:e>
                      <m:sub>
                        <m:r>
                          <a:rPr lang="pt-BR" i="1" dirty="0" smtClean="0">
                            <a:latin typeface="Cambria Math" panose="02040503050406030204" pitchFamily="18" charset="0"/>
                          </a:rPr>
                          <m:t>2</m:t>
                        </m:r>
                      </m:sub>
                    </m:sSub>
                    <m:r>
                      <a:rPr lang="pt-BR" i="1" dirty="0" smtClean="0">
                        <a:latin typeface="Cambria Math" panose="02040503050406030204" pitchFamily="18" charset="0"/>
                      </a:rPr>
                      <m:t>)</m:t>
                    </m:r>
                  </m:oMath>
                </a14:m>
                <a:r>
                  <a:rPr lang="pt-BR" dirty="0"/>
                  <a:t> aqui corresponde ao outcome perfeito em subjogo </a:t>
                </a:r>
                <a14:m>
                  <m:oMath xmlns:m="http://schemas.openxmlformats.org/officeDocument/2006/math">
                    <m:r>
                      <a:rPr lang="pt-BR" i="1" dirty="0" smtClean="0">
                        <a:latin typeface="Cambria Math" panose="02040503050406030204" pitchFamily="18" charset="0"/>
                      </a:rPr>
                      <m:t>(</m:t>
                    </m:r>
                    <m:d>
                      <m:dPr>
                        <m:ctrlPr>
                          <a:rPr lang="pt-BR" i="1" dirty="0">
                            <a:latin typeface="Cambria Math" panose="02040503050406030204" pitchFamily="18" charset="0"/>
                          </a:rPr>
                        </m:ctrlPr>
                      </m:dPr>
                      <m:e>
                        <m:sSub>
                          <m:sSubPr>
                            <m:ctrlPr>
                              <a:rPr lang="pt-BR" i="1" dirty="0">
                                <a:latin typeface="Cambria Math" panose="02040503050406030204" pitchFamily="18" charset="0"/>
                              </a:rPr>
                            </m:ctrlPr>
                          </m:sSubPr>
                          <m:e>
                            <m:r>
                              <a:rPr lang="pt-BR" b="0" i="1" dirty="0" smtClean="0">
                                <a:latin typeface="Cambria Math" panose="02040503050406030204" pitchFamily="18" charset="0"/>
                              </a:rPr>
                              <m:t>𝑅</m:t>
                            </m:r>
                          </m:e>
                          <m:sub>
                            <m:r>
                              <a:rPr lang="pt-BR" i="1" dirty="0">
                                <a:latin typeface="Cambria Math" panose="02040503050406030204" pitchFamily="18" charset="0"/>
                              </a:rPr>
                              <m:t>1</m:t>
                            </m:r>
                          </m:sub>
                        </m:sSub>
                        <m:r>
                          <a:rPr lang="pt-BR" i="1" dirty="0">
                            <a:latin typeface="Cambria Math" panose="02040503050406030204" pitchFamily="18" charset="0"/>
                          </a:rPr>
                          <m:t>,</m:t>
                        </m:r>
                        <m:sSub>
                          <m:sSubPr>
                            <m:ctrlPr>
                              <a:rPr lang="pt-BR" i="1" dirty="0" smtClean="0">
                                <a:latin typeface="Cambria Math" panose="02040503050406030204" pitchFamily="18" charset="0"/>
                              </a:rPr>
                            </m:ctrlPr>
                          </m:sSubPr>
                          <m:e>
                            <m:r>
                              <a:rPr lang="pt-BR" b="0" i="1" dirty="0" smtClean="0">
                                <a:latin typeface="Cambria Math" panose="02040503050406030204" pitchFamily="18" charset="0"/>
                              </a:rPr>
                              <m:t>𝑅</m:t>
                            </m:r>
                          </m:e>
                          <m:sub>
                            <m:r>
                              <a:rPr lang="pt-BR" i="1" dirty="0">
                                <a:latin typeface="Cambria Math" panose="02040503050406030204" pitchFamily="18" charset="0"/>
                              </a:rPr>
                              <m:t>2</m:t>
                            </m:r>
                          </m:sub>
                        </m:sSub>
                      </m:e>
                    </m:d>
                    <m:r>
                      <a:rPr lang="pt-BR" b="0" i="1" dirty="0" smtClean="0">
                        <a:latin typeface="Cambria Math" panose="02040503050406030204" pitchFamily="18" charset="0"/>
                      </a:rPr>
                      <m:t>,</m:t>
                    </m:r>
                    <m:r>
                      <a:rPr lang="pt-BR" i="1" dirty="0">
                        <a:latin typeface="Cambria Math" panose="02040503050406030204" pitchFamily="18" charset="0"/>
                      </a:rPr>
                      <m:t>(</m:t>
                    </m:r>
                    <m:sSub>
                      <m:sSubPr>
                        <m:ctrlPr>
                          <a:rPr lang="pt-BR" i="1" dirty="0">
                            <a:latin typeface="Cambria Math" panose="02040503050406030204" pitchFamily="18" charset="0"/>
                          </a:rPr>
                        </m:ctrlPr>
                      </m:sSubPr>
                      <m:e>
                        <m:r>
                          <a:rPr lang="pt-BR" i="1" dirty="0">
                            <a:latin typeface="Cambria Math" panose="02040503050406030204" pitchFamily="18" charset="0"/>
                          </a:rPr>
                          <m:t>𝐿</m:t>
                        </m:r>
                      </m:e>
                      <m:sub>
                        <m:r>
                          <a:rPr lang="pt-BR" i="1" dirty="0">
                            <a:latin typeface="Cambria Math" panose="02040503050406030204" pitchFamily="18" charset="0"/>
                          </a:rPr>
                          <m:t>1</m:t>
                        </m:r>
                      </m:sub>
                    </m:sSub>
                    <m:r>
                      <a:rPr lang="pt-BR" i="1" dirty="0">
                        <a:latin typeface="Cambria Math" panose="02040503050406030204" pitchFamily="18" charset="0"/>
                      </a:rPr>
                      <m:t>,</m:t>
                    </m:r>
                    <m:sSub>
                      <m:sSubPr>
                        <m:ctrlPr>
                          <a:rPr lang="pt-BR" i="1" dirty="0">
                            <a:latin typeface="Cambria Math" panose="02040503050406030204" pitchFamily="18" charset="0"/>
                          </a:rPr>
                        </m:ctrlPr>
                      </m:sSubPr>
                      <m:e>
                        <m:r>
                          <a:rPr lang="pt-BR" i="1" dirty="0">
                            <a:latin typeface="Cambria Math" panose="02040503050406030204" pitchFamily="18" charset="0"/>
                          </a:rPr>
                          <m:t>𝐿</m:t>
                        </m:r>
                      </m:e>
                      <m:sub>
                        <m:r>
                          <a:rPr lang="pt-BR" i="1" dirty="0">
                            <a:latin typeface="Cambria Math" panose="02040503050406030204" pitchFamily="18" charset="0"/>
                          </a:rPr>
                          <m:t>2</m:t>
                        </m:r>
                      </m:sub>
                    </m:sSub>
                    <m:r>
                      <a:rPr lang="pt-BR" i="1" dirty="0">
                        <a:latin typeface="Cambria Math" panose="02040503050406030204" pitchFamily="18" charset="0"/>
                      </a:rPr>
                      <m:t>)</m:t>
                    </m:r>
                    <m:r>
                      <a:rPr lang="pt-BR" i="1" dirty="0" smtClean="0">
                        <a:latin typeface="Cambria Math" panose="02040503050406030204" pitchFamily="18" charset="0"/>
                      </a:rPr>
                      <m:t>)</m:t>
                    </m:r>
                  </m:oMath>
                </a14:m>
                <a:endParaRPr lang="pt-BR" dirty="0"/>
              </a:p>
            </p:txBody>
          </p:sp>
        </mc:Choice>
        <mc:Fallback xmlns="">
          <p:sp>
            <p:nvSpPr>
              <p:cNvPr id="17" name="TextBox 16">
                <a:extLst>
                  <a:ext uri="{FF2B5EF4-FFF2-40B4-BE49-F238E27FC236}">
                    <a16:creationId xmlns:a16="http://schemas.microsoft.com/office/drawing/2014/main" id="{308EA7B6-163D-40CA-9F6A-50F4961E7CA0}"/>
                  </a:ext>
                </a:extLst>
              </p:cNvPr>
              <p:cNvSpPr txBox="1">
                <a:spLocks noRot="1" noChangeAspect="1" noMove="1" noResize="1" noEditPoints="1" noAdjustHandles="1" noChangeArrowheads="1" noChangeShapeType="1" noTextEdit="1"/>
              </p:cNvSpPr>
              <p:nvPr/>
            </p:nvSpPr>
            <p:spPr>
              <a:xfrm>
                <a:off x="8411088" y="3771876"/>
                <a:ext cx="3312827" cy="923330"/>
              </a:xfrm>
              <a:prstGeom prst="rect">
                <a:avLst/>
              </a:prstGeom>
              <a:blipFill>
                <a:blip r:embed="rId6"/>
                <a:stretch>
                  <a:fillRect l="-1657" t="-3974" r="-1473" b="-4636"/>
                </a:stretch>
              </a:blipFill>
            </p:spPr>
            <p:txBody>
              <a:bodyPr/>
              <a:lstStyle/>
              <a:p>
                <a:r>
                  <a:rPr lang="pt-BR">
                    <a:noFill/>
                  </a:rPr>
                  <a:t> </a:t>
                </a:r>
              </a:p>
            </p:txBody>
          </p:sp>
        </mc:Fallback>
      </mc:AlternateContent>
      <p:cxnSp>
        <p:nvCxnSpPr>
          <p:cNvPr id="18" name="Straight Arrow Connector 17">
            <a:extLst>
              <a:ext uri="{FF2B5EF4-FFF2-40B4-BE49-F238E27FC236}">
                <a16:creationId xmlns:a16="http://schemas.microsoft.com/office/drawing/2014/main" id="{170C6ADE-0BFB-4B6F-881B-BFEF47C4173B}"/>
              </a:ext>
            </a:extLst>
          </p:cNvPr>
          <p:cNvCxnSpPr>
            <a:cxnSpLocks/>
          </p:cNvCxnSpPr>
          <p:nvPr/>
        </p:nvCxnSpPr>
        <p:spPr>
          <a:xfrm flipH="1">
            <a:off x="6661305" y="2569111"/>
            <a:ext cx="805700" cy="900927"/>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3873AAC3-C6CF-4C77-9180-86BEE745030C}"/>
                  </a:ext>
                </a:extLst>
              </p:cNvPr>
              <p:cNvSpPr txBox="1"/>
              <p:nvPr/>
            </p:nvSpPr>
            <p:spPr>
              <a:xfrm>
                <a:off x="7507235" y="1782532"/>
                <a:ext cx="3601637" cy="923330"/>
              </a:xfrm>
              <a:prstGeom prst="rect">
                <a:avLst/>
              </a:prstGeom>
              <a:noFill/>
            </p:spPr>
            <p:txBody>
              <a:bodyPr wrap="square" rtlCol="0">
                <a:spAutoFit/>
              </a:bodyPr>
              <a:lstStyle/>
              <a:p>
                <a:pPr algn="just"/>
                <a:r>
                  <a:rPr lang="pt-BR" dirty="0"/>
                  <a:t>O E.N. </a:t>
                </a:r>
                <a14:m>
                  <m:oMath xmlns:m="http://schemas.openxmlformats.org/officeDocument/2006/math">
                    <m:r>
                      <a:rPr lang="pt-BR" i="1" dirty="0" smtClean="0">
                        <a:latin typeface="Cambria Math" panose="02040503050406030204" pitchFamily="18" charset="0"/>
                      </a:rPr>
                      <m:t>(</m:t>
                    </m:r>
                    <m:sSub>
                      <m:sSubPr>
                        <m:ctrlPr>
                          <a:rPr lang="pt-BR" i="1" dirty="0" smtClean="0">
                            <a:latin typeface="Cambria Math" panose="02040503050406030204" pitchFamily="18" charset="0"/>
                          </a:rPr>
                        </m:ctrlPr>
                      </m:sSubPr>
                      <m:e>
                        <m:r>
                          <a:rPr lang="pt-BR" b="0" i="1" dirty="0" smtClean="0">
                            <a:latin typeface="Cambria Math" panose="02040503050406030204" pitchFamily="18" charset="0"/>
                          </a:rPr>
                          <m:t>𝑀</m:t>
                        </m:r>
                      </m:e>
                      <m:sub>
                        <m:r>
                          <a:rPr lang="pt-BR" i="1" dirty="0" smtClean="0">
                            <a:latin typeface="Cambria Math" panose="02040503050406030204" pitchFamily="18" charset="0"/>
                          </a:rPr>
                          <m:t>1</m:t>
                        </m:r>
                      </m:sub>
                    </m:sSub>
                    <m:r>
                      <a:rPr lang="pt-BR" i="1" dirty="0" smtClean="0">
                        <a:latin typeface="Cambria Math" panose="02040503050406030204" pitchFamily="18" charset="0"/>
                      </a:rPr>
                      <m:t>,</m:t>
                    </m:r>
                    <m:sSub>
                      <m:sSubPr>
                        <m:ctrlPr>
                          <a:rPr lang="pt-BR" i="1" dirty="0" smtClean="0">
                            <a:latin typeface="Cambria Math" panose="02040503050406030204" pitchFamily="18" charset="0"/>
                          </a:rPr>
                        </m:ctrlPr>
                      </m:sSubPr>
                      <m:e>
                        <m:r>
                          <a:rPr lang="pt-BR" b="0" i="1" dirty="0" smtClean="0">
                            <a:latin typeface="Cambria Math" panose="02040503050406030204" pitchFamily="18" charset="0"/>
                          </a:rPr>
                          <m:t>𝑀</m:t>
                        </m:r>
                      </m:e>
                      <m:sub>
                        <m:r>
                          <a:rPr lang="pt-BR" i="1" dirty="0" smtClean="0">
                            <a:latin typeface="Cambria Math" panose="02040503050406030204" pitchFamily="18" charset="0"/>
                          </a:rPr>
                          <m:t>2</m:t>
                        </m:r>
                      </m:sub>
                    </m:sSub>
                    <m:r>
                      <a:rPr lang="pt-BR" i="1" dirty="0" smtClean="0">
                        <a:latin typeface="Cambria Math" panose="02040503050406030204" pitchFamily="18" charset="0"/>
                      </a:rPr>
                      <m:t>)</m:t>
                    </m:r>
                  </m:oMath>
                </a14:m>
                <a:r>
                  <a:rPr lang="pt-BR" dirty="0"/>
                  <a:t> aqui corresponde ao outcome perfeito em subjogo </a:t>
                </a:r>
                <a14:m>
                  <m:oMath xmlns:m="http://schemas.openxmlformats.org/officeDocument/2006/math">
                    <m:r>
                      <a:rPr lang="pt-BR" i="1" dirty="0" smtClean="0">
                        <a:latin typeface="Cambria Math" panose="02040503050406030204" pitchFamily="18" charset="0"/>
                      </a:rPr>
                      <m:t>(</m:t>
                    </m:r>
                    <m:d>
                      <m:dPr>
                        <m:ctrlPr>
                          <a:rPr lang="pt-BR" i="1" dirty="0">
                            <a:latin typeface="Cambria Math" panose="02040503050406030204" pitchFamily="18" charset="0"/>
                          </a:rPr>
                        </m:ctrlPr>
                      </m:dPr>
                      <m:e>
                        <m:sSub>
                          <m:sSubPr>
                            <m:ctrlPr>
                              <a:rPr lang="pt-BR" i="1" dirty="0">
                                <a:latin typeface="Cambria Math" panose="02040503050406030204" pitchFamily="18" charset="0"/>
                              </a:rPr>
                            </m:ctrlPr>
                          </m:sSubPr>
                          <m:e>
                            <m:r>
                              <a:rPr lang="pt-BR" b="0" i="1" dirty="0" smtClean="0">
                                <a:latin typeface="Cambria Math" panose="02040503050406030204" pitchFamily="18" charset="0"/>
                              </a:rPr>
                              <m:t>𝑀</m:t>
                            </m:r>
                          </m:e>
                          <m:sub>
                            <m:r>
                              <a:rPr lang="pt-BR" i="1" dirty="0">
                                <a:latin typeface="Cambria Math" panose="02040503050406030204" pitchFamily="18" charset="0"/>
                              </a:rPr>
                              <m:t>1</m:t>
                            </m:r>
                          </m:sub>
                        </m:sSub>
                        <m:r>
                          <a:rPr lang="pt-BR" i="1" dirty="0">
                            <a:latin typeface="Cambria Math" panose="02040503050406030204" pitchFamily="18" charset="0"/>
                          </a:rPr>
                          <m:t>,</m:t>
                        </m:r>
                        <m:sSub>
                          <m:sSubPr>
                            <m:ctrlPr>
                              <a:rPr lang="pt-BR" b="0" i="1" dirty="0" smtClean="0">
                                <a:latin typeface="Cambria Math" panose="02040503050406030204" pitchFamily="18" charset="0"/>
                              </a:rPr>
                            </m:ctrlPr>
                          </m:sSubPr>
                          <m:e>
                            <m:r>
                              <a:rPr lang="pt-BR" i="1" dirty="0" smtClean="0">
                                <a:latin typeface="Cambria Math" panose="02040503050406030204" pitchFamily="18" charset="0"/>
                              </a:rPr>
                              <m:t>𝑀</m:t>
                            </m:r>
                          </m:e>
                          <m:sub>
                            <m:r>
                              <a:rPr lang="pt-BR" b="0" i="1" dirty="0" smtClean="0">
                                <a:latin typeface="Cambria Math" panose="02040503050406030204" pitchFamily="18" charset="0"/>
                              </a:rPr>
                              <m:t>2</m:t>
                            </m:r>
                          </m:sub>
                        </m:sSub>
                      </m:e>
                    </m:d>
                    <m:r>
                      <a:rPr lang="pt-BR" b="0" i="1" dirty="0" smtClean="0">
                        <a:latin typeface="Cambria Math" panose="02040503050406030204" pitchFamily="18" charset="0"/>
                      </a:rPr>
                      <m:t>,</m:t>
                    </m:r>
                    <m:r>
                      <a:rPr lang="pt-BR" i="1" dirty="0">
                        <a:latin typeface="Cambria Math" panose="02040503050406030204" pitchFamily="18" charset="0"/>
                      </a:rPr>
                      <m:t>(</m:t>
                    </m:r>
                    <m:sSub>
                      <m:sSubPr>
                        <m:ctrlPr>
                          <a:rPr lang="pt-BR" i="1" dirty="0">
                            <a:latin typeface="Cambria Math" panose="02040503050406030204" pitchFamily="18" charset="0"/>
                          </a:rPr>
                        </m:ctrlPr>
                      </m:sSubPr>
                      <m:e>
                        <m:r>
                          <a:rPr lang="pt-BR" b="0" i="1" dirty="0" smtClean="0">
                            <a:latin typeface="Cambria Math" panose="02040503050406030204" pitchFamily="18" charset="0"/>
                          </a:rPr>
                          <m:t>𝑅</m:t>
                        </m:r>
                      </m:e>
                      <m:sub>
                        <m:r>
                          <a:rPr lang="pt-BR" i="1" dirty="0">
                            <a:latin typeface="Cambria Math" panose="02040503050406030204" pitchFamily="18" charset="0"/>
                          </a:rPr>
                          <m:t>1</m:t>
                        </m:r>
                      </m:sub>
                    </m:sSub>
                    <m:r>
                      <a:rPr lang="pt-BR" i="1" dirty="0">
                        <a:latin typeface="Cambria Math" panose="02040503050406030204" pitchFamily="18" charset="0"/>
                      </a:rPr>
                      <m:t>,</m:t>
                    </m:r>
                    <m:sSub>
                      <m:sSubPr>
                        <m:ctrlPr>
                          <a:rPr lang="pt-BR" i="1" dirty="0">
                            <a:latin typeface="Cambria Math" panose="02040503050406030204" pitchFamily="18" charset="0"/>
                          </a:rPr>
                        </m:ctrlPr>
                      </m:sSubPr>
                      <m:e>
                        <m:r>
                          <a:rPr lang="pt-BR" b="0" i="1" dirty="0" smtClean="0">
                            <a:latin typeface="Cambria Math" panose="02040503050406030204" pitchFamily="18" charset="0"/>
                          </a:rPr>
                          <m:t>𝑅</m:t>
                        </m:r>
                      </m:e>
                      <m:sub>
                        <m:r>
                          <a:rPr lang="pt-BR" i="1" dirty="0">
                            <a:latin typeface="Cambria Math" panose="02040503050406030204" pitchFamily="18" charset="0"/>
                          </a:rPr>
                          <m:t>2</m:t>
                        </m:r>
                      </m:sub>
                    </m:sSub>
                    <m:r>
                      <a:rPr lang="pt-BR" i="1" dirty="0">
                        <a:latin typeface="Cambria Math" panose="02040503050406030204" pitchFamily="18" charset="0"/>
                      </a:rPr>
                      <m:t>)</m:t>
                    </m:r>
                    <m:r>
                      <a:rPr lang="pt-BR" i="1" dirty="0" smtClean="0">
                        <a:latin typeface="Cambria Math" panose="02040503050406030204" pitchFamily="18" charset="0"/>
                      </a:rPr>
                      <m:t>)</m:t>
                    </m:r>
                  </m:oMath>
                </a14:m>
                <a:endParaRPr lang="pt-BR" dirty="0"/>
              </a:p>
            </p:txBody>
          </p:sp>
        </mc:Choice>
        <mc:Fallback xmlns="">
          <p:sp>
            <p:nvSpPr>
              <p:cNvPr id="20" name="TextBox 19">
                <a:extLst>
                  <a:ext uri="{FF2B5EF4-FFF2-40B4-BE49-F238E27FC236}">
                    <a16:creationId xmlns:a16="http://schemas.microsoft.com/office/drawing/2014/main" id="{3873AAC3-C6CF-4C77-9180-86BEE745030C}"/>
                  </a:ext>
                </a:extLst>
              </p:cNvPr>
              <p:cNvSpPr txBox="1">
                <a:spLocks noRot="1" noChangeAspect="1" noMove="1" noResize="1" noEditPoints="1" noAdjustHandles="1" noChangeArrowheads="1" noChangeShapeType="1" noTextEdit="1"/>
              </p:cNvSpPr>
              <p:nvPr/>
            </p:nvSpPr>
            <p:spPr>
              <a:xfrm>
                <a:off x="7507235" y="1782532"/>
                <a:ext cx="3601637" cy="923330"/>
              </a:xfrm>
              <a:prstGeom prst="rect">
                <a:avLst/>
              </a:prstGeom>
              <a:blipFill>
                <a:blip r:embed="rId7"/>
                <a:stretch>
                  <a:fillRect l="-1525" t="-3289" r="-1525" b="-4605"/>
                </a:stretch>
              </a:blipFill>
            </p:spPr>
            <p:txBody>
              <a:bodyPr/>
              <a:lstStyle/>
              <a:p>
                <a:r>
                  <a:rPr lang="pt-BR">
                    <a:noFill/>
                  </a:rPr>
                  <a:t> </a:t>
                </a:r>
              </a:p>
            </p:txBody>
          </p:sp>
        </mc:Fallback>
      </mc:AlternateContent>
      <p:sp>
        <p:nvSpPr>
          <p:cNvPr id="3" name="Footer Placeholder 2">
            <a:extLst>
              <a:ext uri="{FF2B5EF4-FFF2-40B4-BE49-F238E27FC236}">
                <a16:creationId xmlns:a16="http://schemas.microsoft.com/office/drawing/2014/main" id="{7677FAE4-ECDF-400A-AC77-91CCC24CAD9D}"/>
              </a:ext>
            </a:extLst>
          </p:cNvPr>
          <p:cNvSpPr>
            <a:spLocks noGrp="1"/>
          </p:cNvSpPr>
          <p:nvPr>
            <p:ph type="ftr" sz="quarter" idx="11"/>
          </p:nvPr>
        </p:nvSpPr>
        <p:spPr/>
        <p:txBody>
          <a:bodyPr/>
          <a:lstStyle/>
          <a:p>
            <a:r>
              <a:rPr lang="pt-BR" dirty="0"/>
              <a:t>Robson Tigre </a:t>
            </a:r>
            <a:endParaRPr lang="en-US" dirty="0"/>
          </a:p>
        </p:txBody>
      </p:sp>
      <p:sp>
        <p:nvSpPr>
          <p:cNvPr id="9" name="Slide Number Placeholder 8">
            <a:extLst>
              <a:ext uri="{FF2B5EF4-FFF2-40B4-BE49-F238E27FC236}">
                <a16:creationId xmlns:a16="http://schemas.microsoft.com/office/drawing/2014/main" id="{FA36F711-C63A-4CEF-BB95-D84E453408ED}"/>
              </a:ext>
            </a:extLst>
          </p:cNvPr>
          <p:cNvSpPr>
            <a:spLocks noGrp="1"/>
          </p:cNvSpPr>
          <p:nvPr>
            <p:ph type="sldNum" sz="quarter" idx="12"/>
          </p:nvPr>
        </p:nvSpPr>
        <p:spPr/>
        <p:txBody>
          <a:bodyPr/>
          <a:lstStyle/>
          <a:p>
            <a:fld id="{AF67EEE8-F201-4410-BA13-233EFB93B646}" type="slidenum">
              <a:rPr lang="pt-BR" smtClean="0"/>
              <a:t>23</a:t>
            </a:fld>
            <a:endParaRPr lang="pt-BR"/>
          </a:p>
        </p:txBody>
      </p:sp>
    </p:spTree>
    <p:extLst>
      <p:ext uri="{BB962C8B-B14F-4D97-AF65-F5344CB8AC3E}">
        <p14:creationId xmlns:p14="http://schemas.microsoft.com/office/powerpoint/2010/main" val="3164511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476D41-A9FF-468F-B849-16C78D2C12D2}"/>
              </a:ext>
            </a:extLst>
          </p:cNvPr>
          <p:cNvSpPr>
            <a:spLocks noGrp="1"/>
          </p:cNvSpPr>
          <p:nvPr>
            <p:ph type="title"/>
          </p:nvPr>
        </p:nvSpPr>
        <p:spPr/>
        <p:txBody>
          <a:bodyPr/>
          <a:lstStyle/>
          <a:p>
            <a:r>
              <a:rPr lang="pt-BR" b="1" dirty="0"/>
              <a:t>Lição do último exemplo</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A0327C2-A058-4C4F-A16C-35E146C9F4BE}"/>
                  </a:ext>
                </a:extLst>
              </p:cNvPr>
              <p:cNvSpPr>
                <a:spLocks noGrp="1"/>
              </p:cNvSpPr>
              <p:nvPr>
                <p:ph idx="1"/>
              </p:nvPr>
            </p:nvSpPr>
            <p:spPr/>
            <p:txBody>
              <a:bodyPr/>
              <a:lstStyle/>
              <a:p>
                <a:pPr marL="0" indent="0" algn="just">
                  <a:buNone/>
                </a:pPr>
                <a:r>
                  <a:rPr lang="pt-BR" b="1" dirty="0">
                    <a:solidFill>
                      <a:srgbClr val="C00000"/>
                    </a:solidFill>
                  </a:rPr>
                  <a:t>Lição:</a:t>
                </a:r>
                <a:r>
                  <a:rPr lang="pt-BR" b="1" dirty="0"/>
                  <a:t> </a:t>
                </a:r>
                <a:r>
                  <a:rPr lang="pt-BR" dirty="0"/>
                  <a:t>Cooperação pode ser alcançada no primeiro estágio de um outcome perfeito em subjogo de um jogo repetido</a:t>
                </a:r>
              </a:p>
              <a:p>
                <a:pPr marL="0" indent="0" algn="just">
                  <a:buNone/>
                </a:pPr>
                <a:endParaRPr lang="pt-BR" dirty="0"/>
              </a:p>
              <a:p>
                <a:pPr marL="0" indent="0" algn="just">
                  <a:buNone/>
                </a:pPr>
                <a:r>
                  <a:rPr lang="pt-BR" b="1" dirty="0"/>
                  <a:t>Generalização: </a:t>
                </a:r>
                <a:r>
                  <a:rPr lang="pt-BR" dirty="0"/>
                  <a:t>Se </a:t>
                </a:r>
                <a14:m>
                  <m:oMath xmlns:m="http://schemas.openxmlformats.org/officeDocument/2006/math">
                    <m:r>
                      <a:rPr lang="pt-BR" i="1" dirty="0" smtClean="0">
                        <a:latin typeface="Cambria Math" panose="02040503050406030204" pitchFamily="18" charset="0"/>
                      </a:rPr>
                      <m:t>𝐺</m:t>
                    </m:r>
                    <m:r>
                      <a:rPr lang="pt-BR" i="1" dirty="0" smtClean="0">
                        <a:latin typeface="Cambria Math" panose="02040503050406030204" pitchFamily="18" charset="0"/>
                      </a:rPr>
                      <m:t>=</m:t>
                    </m:r>
                    <m:d>
                      <m:dPr>
                        <m:begChr m:val="{"/>
                        <m:endChr m:val="}"/>
                        <m:ctrlPr>
                          <a:rPr lang="en-US" b="0" i="1" dirty="0" smtClean="0">
                            <a:latin typeface="Cambria Math" panose="02040503050406030204" pitchFamily="18" charset="0"/>
                          </a:rPr>
                        </m:ctrlPr>
                      </m:dPr>
                      <m:e>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𝐴</m:t>
                            </m:r>
                          </m:e>
                          <m:sub>
                            <m:r>
                              <a:rPr lang="en-US" b="0" i="1" dirty="0" smtClean="0">
                                <a:latin typeface="Cambria Math" panose="02040503050406030204" pitchFamily="18" charset="0"/>
                              </a:rPr>
                              <m:t>1</m:t>
                            </m:r>
                          </m:sub>
                        </m:sSub>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𝐴</m:t>
                            </m:r>
                          </m:e>
                          <m:sub>
                            <m:r>
                              <a:rPr lang="en-US" b="0" i="1" dirty="0" smtClean="0">
                                <a:latin typeface="Cambria Math" panose="02040503050406030204" pitchFamily="18" charset="0"/>
                              </a:rPr>
                              <m:t>𝑛</m:t>
                            </m:r>
                          </m:sub>
                        </m:sSub>
                        <m:r>
                          <a:rPr lang="pt-BR" b="0" i="1" dirty="0" smtClean="0">
                            <a:latin typeface="Cambria Math" panose="02040503050406030204" pitchFamily="18" charset="0"/>
                          </a:rPr>
                          <m:t>;</m:t>
                        </m:r>
                        <m:sSub>
                          <m:sSubPr>
                            <m:ctrlPr>
                              <a:rPr lang="pt-BR" b="0" i="1" dirty="0" smtClean="0">
                                <a:latin typeface="Cambria Math" panose="02040503050406030204" pitchFamily="18" charset="0"/>
                              </a:rPr>
                            </m:ctrlPr>
                          </m:sSubPr>
                          <m:e>
                            <m:r>
                              <a:rPr lang="pt-BR" b="0" i="1" dirty="0" smtClean="0">
                                <a:latin typeface="Cambria Math" panose="02040503050406030204" pitchFamily="18" charset="0"/>
                              </a:rPr>
                              <m:t>𝑢</m:t>
                            </m:r>
                          </m:e>
                          <m:sub>
                            <m:r>
                              <a:rPr lang="pt-BR" b="0" i="1" dirty="0" smtClean="0">
                                <a:latin typeface="Cambria Math" panose="02040503050406030204" pitchFamily="18" charset="0"/>
                              </a:rPr>
                              <m:t>1</m:t>
                            </m:r>
                          </m:sub>
                        </m:sSub>
                        <m:r>
                          <a:rPr lang="pt-BR" b="0" i="1" dirty="0" smtClean="0">
                            <a:latin typeface="Cambria Math" panose="02040503050406030204" pitchFamily="18" charset="0"/>
                          </a:rPr>
                          <m:t>,…,</m:t>
                        </m:r>
                        <m:sSub>
                          <m:sSubPr>
                            <m:ctrlPr>
                              <a:rPr lang="pt-BR" b="0" i="1" dirty="0" smtClean="0">
                                <a:latin typeface="Cambria Math" panose="02040503050406030204" pitchFamily="18" charset="0"/>
                              </a:rPr>
                            </m:ctrlPr>
                          </m:sSubPr>
                          <m:e>
                            <m:r>
                              <a:rPr lang="pt-BR" b="0" i="1" dirty="0" smtClean="0">
                                <a:latin typeface="Cambria Math" panose="02040503050406030204" pitchFamily="18" charset="0"/>
                              </a:rPr>
                              <m:t>𝑢</m:t>
                            </m:r>
                          </m:e>
                          <m:sub>
                            <m:r>
                              <a:rPr lang="pt-BR" b="0" i="1" dirty="0" smtClean="0">
                                <a:latin typeface="Cambria Math" panose="02040503050406030204" pitchFamily="18" charset="0"/>
                              </a:rPr>
                              <m:t>𝑛</m:t>
                            </m:r>
                          </m:sub>
                        </m:sSub>
                      </m:e>
                    </m:d>
                  </m:oMath>
                </a14:m>
                <a:r>
                  <a:rPr lang="pt-BR" dirty="0"/>
                  <a:t> é um jogo estático de informação completa com múltiplos E.N., então podem haver outcomes perfeitos em subjogo do jogo repetido </a:t>
                </a:r>
                <a14:m>
                  <m:oMath xmlns:m="http://schemas.openxmlformats.org/officeDocument/2006/math">
                    <m:r>
                      <a:rPr lang="pt-BR" b="0" i="1" smtClean="0">
                        <a:latin typeface="Cambria Math" panose="02040503050406030204" pitchFamily="18" charset="0"/>
                      </a:rPr>
                      <m:t>𝐺</m:t>
                    </m:r>
                    <m:r>
                      <a:rPr lang="pt-BR" b="0" i="1" smtClean="0">
                        <a:latin typeface="Cambria Math" panose="02040503050406030204" pitchFamily="18" charset="0"/>
                      </a:rPr>
                      <m:t>(</m:t>
                    </m:r>
                    <m:r>
                      <a:rPr lang="pt-BR" b="0" i="1" smtClean="0">
                        <a:latin typeface="Cambria Math" panose="02040503050406030204" pitchFamily="18" charset="0"/>
                      </a:rPr>
                      <m:t>𝑇</m:t>
                    </m:r>
                    <m:r>
                      <a:rPr lang="pt-BR" b="0" i="1" smtClean="0">
                        <a:latin typeface="Cambria Math" panose="02040503050406030204" pitchFamily="18" charset="0"/>
                      </a:rPr>
                      <m:t>)</m:t>
                    </m:r>
                  </m:oMath>
                </a14:m>
                <a:r>
                  <a:rPr lang="pt-BR" dirty="0"/>
                  <a:t> em que, para qualquer </a:t>
                </a:r>
                <a14:m>
                  <m:oMath xmlns:m="http://schemas.openxmlformats.org/officeDocument/2006/math">
                    <m:r>
                      <a:rPr lang="pt-BR" i="1" dirty="0" smtClean="0">
                        <a:latin typeface="Cambria Math" panose="02040503050406030204" pitchFamily="18" charset="0"/>
                      </a:rPr>
                      <m:t>𝑡</m:t>
                    </m:r>
                    <m:r>
                      <a:rPr lang="pt-BR" i="1" dirty="0" smtClean="0">
                        <a:latin typeface="Cambria Math" panose="02040503050406030204" pitchFamily="18" charset="0"/>
                      </a:rPr>
                      <m:t>&lt;</m:t>
                    </m:r>
                    <m:r>
                      <a:rPr lang="pt-BR" i="1" dirty="0" smtClean="0">
                        <a:latin typeface="Cambria Math" panose="02040503050406030204" pitchFamily="18" charset="0"/>
                      </a:rPr>
                      <m:t>𝑇</m:t>
                    </m:r>
                  </m:oMath>
                </a14:m>
                <a:r>
                  <a:rPr lang="pt-BR" dirty="0"/>
                  <a:t>, o outcome no estágio </a:t>
                </a:r>
                <a14:m>
                  <m:oMath xmlns:m="http://schemas.openxmlformats.org/officeDocument/2006/math">
                    <m:r>
                      <a:rPr lang="pt-BR" b="0" i="1" smtClean="0">
                        <a:latin typeface="Cambria Math" panose="02040503050406030204" pitchFamily="18" charset="0"/>
                      </a:rPr>
                      <m:t>𝑡</m:t>
                    </m:r>
                  </m:oMath>
                </a14:m>
                <a:r>
                  <a:rPr lang="pt-BR" dirty="0"/>
                  <a:t> </a:t>
                </a:r>
                <a:r>
                  <a:rPr lang="pt-BR" b="1" dirty="0"/>
                  <a:t>não é Equilíbrio de Nash de </a:t>
                </a:r>
                <a14:m>
                  <m:oMath xmlns:m="http://schemas.openxmlformats.org/officeDocument/2006/math">
                    <m:r>
                      <a:rPr lang="pt-BR" b="1" i="1" dirty="0" smtClean="0">
                        <a:latin typeface="Cambria Math" panose="02040503050406030204" pitchFamily="18" charset="0"/>
                      </a:rPr>
                      <m:t>𝑮</m:t>
                    </m:r>
                  </m:oMath>
                </a14:m>
                <a:r>
                  <a:rPr lang="pt-BR" dirty="0"/>
                  <a:t>.</a:t>
                </a:r>
              </a:p>
            </p:txBody>
          </p:sp>
        </mc:Choice>
        <mc:Fallback xmlns="">
          <p:sp>
            <p:nvSpPr>
              <p:cNvPr id="3" name="Content Placeholder 2">
                <a:extLst>
                  <a:ext uri="{FF2B5EF4-FFF2-40B4-BE49-F238E27FC236}">
                    <a16:creationId xmlns:a16="http://schemas.microsoft.com/office/drawing/2014/main" id="{5A0327C2-A058-4C4F-A16C-35E146C9F4BE}"/>
                  </a:ext>
                </a:extLst>
              </p:cNvPr>
              <p:cNvSpPr>
                <a:spLocks noGrp="1" noRot="1" noChangeAspect="1" noMove="1" noResize="1" noEditPoints="1" noAdjustHandles="1" noChangeArrowheads="1" noChangeShapeType="1" noTextEdit="1"/>
              </p:cNvSpPr>
              <p:nvPr>
                <p:ph idx="1"/>
              </p:nvPr>
            </p:nvSpPr>
            <p:spPr>
              <a:blipFill>
                <a:blip r:embed="rId2"/>
                <a:stretch>
                  <a:fillRect l="-1217" t="-2241" r="-1159"/>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D44316C5-75EE-4088-8F7D-032CB9C873CC}"/>
              </a:ext>
            </a:extLst>
          </p:cNvPr>
          <p:cNvSpPr>
            <a:spLocks noGrp="1"/>
          </p:cNvSpPr>
          <p:nvPr>
            <p:ph type="sldNum" sz="quarter" idx="12"/>
          </p:nvPr>
        </p:nvSpPr>
        <p:spPr/>
        <p:txBody>
          <a:bodyPr/>
          <a:lstStyle/>
          <a:p>
            <a:fld id="{AF67EEE8-F201-4410-BA13-233EFB93B646}" type="slidenum">
              <a:rPr lang="pt-BR" smtClean="0"/>
              <a:t>24</a:t>
            </a:fld>
            <a:endParaRPr lang="pt-BR"/>
          </a:p>
        </p:txBody>
      </p:sp>
      <p:sp>
        <p:nvSpPr>
          <p:cNvPr id="5" name="Footer Placeholder 4">
            <a:extLst>
              <a:ext uri="{FF2B5EF4-FFF2-40B4-BE49-F238E27FC236}">
                <a16:creationId xmlns:a16="http://schemas.microsoft.com/office/drawing/2014/main" id="{017DC9FB-4429-4916-9384-C0AF0D16D214}"/>
              </a:ext>
            </a:extLst>
          </p:cNvPr>
          <p:cNvSpPr>
            <a:spLocks noGrp="1"/>
          </p:cNvSpPr>
          <p:nvPr>
            <p:ph type="ftr" sz="quarter" idx="11"/>
          </p:nvPr>
        </p:nvSpPr>
        <p:spPr/>
        <p:txBody>
          <a:bodyPr/>
          <a:lstStyle/>
          <a:p>
            <a:r>
              <a:rPr lang="pt-BR" dirty="0"/>
              <a:t>Robson Tigre </a:t>
            </a:r>
            <a:endParaRPr lang="en-US" dirty="0"/>
          </a:p>
        </p:txBody>
      </p:sp>
    </p:spTree>
    <p:extLst>
      <p:ext uri="{BB962C8B-B14F-4D97-AF65-F5344CB8AC3E}">
        <p14:creationId xmlns:p14="http://schemas.microsoft.com/office/powerpoint/2010/main" val="31598576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60726CE0-5063-4110-BFF4-FF856787ECC5}"/>
              </a:ext>
            </a:extLst>
          </p:cNvPr>
          <p:cNvSpPr/>
          <p:nvPr/>
        </p:nvSpPr>
        <p:spPr>
          <a:xfrm>
            <a:off x="0" y="1381125"/>
            <a:ext cx="12191999" cy="3457575"/>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7" name="Text Placeholder 3">
            <a:extLst>
              <a:ext uri="{FF2B5EF4-FFF2-40B4-BE49-F238E27FC236}">
                <a16:creationId xmlns:a16="http://schemas.microsoft.com/office/drawing/2014/main" id="{F9A1F6AD-B005-48A6-95F5-874085A9500D}"/>
              </a:ext>
            </a:extLst>
          </p:cNvPr>
          <p:cNvSpPr txBox="1">
            <a:spLocks/>
          </p:cNvSpPr>
          <p:nvPr/>
        </p:nvSpPr>
        <p:spPr>
          <a:xfrm>
            <a:off x="673628" y="2540000"/>
            <a:ext cx="10844742" cy="177799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Clr>
                <a:srgbClr val="00B0F0"/>
              </a:buClr>
              <a:buFont typeface="Arial" panose="020B0604020202020204" pitchFamily="34" charset="0"/>
              <a:buNone/>
            </a:pPr>
            <a:r>
              <a:rPr lang="pt-BR" sz="3600" dirty="0">
                <a:solidFill>
                  <a:schemeClr val="bg1"/>
                </a:solidFill>
              </a:rPr>
              <a:t>Teoria: Jogos infinitamente repetidos</a:t>
            </a:r>
          </a:p>
        </p:txBody>
      </p:sp>
    </p:spTree>
    <p:extLst>
      <p:ext uri="{BB962C8B-B14F-4D97-AF65-F5344CB8AC3E}">
        <p14:creationId xmlns:p14="http://schemas.microsoft.com/office/powerpoint/2010/main" val="4111201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92BDC3E-2321-4245-9ED0-983F95B27E89}"/>
                  </a:ext>
                </a:extLst>
              </p:cNvPr>
              <p:cNvSpPr>
                <a:spLocks noGrp="1"/>
              </p:cNvSpPr>
              <p:nvPr>
                <p:ph idx="1"/>
              </p:nvPr>
            </p:nvSpPr>
            <p:spPr/>
            <p:txBody>
              <a:bodyPr>
                <a:normAutofit lnSpcReduction="10000"/>
              </a:bodyPr>
              <a:lstStyle/>
              <a:p>
                <a:pPr algn="just"/>
                <a:r>
                  <a:rPr lang="pt-BR" b="1" i="1" dirty="0"/>
                  <a:t>Horizonte finito:</a:t>
                </a:r>
                <a:r>
                  <a:rPr lang="pt-BR" b="1" dirty="0"/>
                  <a:t> </a:t>
                </a:r>
                <a:r>
                  <a:rPr lang="pt-BR" dirty="0"/>
                  <a:t>se há vários E.N. no stage game </a:t>
                </a:r>
                <a14:m>
                  <m:oMath xmlns:m="http://schemas.openxmlformats.org/officeDocument/2006/math">
                    <m:r>
                      <a:rPr lang="pt-BR" i="1" dirty="0" smtClean="0">
                        <a:latin typeface="Cambria Math" panose="02040503050406030204" pitchFamily="18" charset="0"/>
                      </a:rPr>
                      <m:t>𝐺</m:t>
                    </m:r>
                  </m:oMath>
                </a14:m>
                <a:r>
                  <a:rPr lang="pt-BR" dirty="0"/>
                  <a:t>, então pode haver outcomes perfeitos em subjogos de </a:t>
                </a:r>
                <a14:m>
                  <m:oMath xmlns:m="http://schemas.openxmlformats.org/officeDocument/2006/math">
                    <m:r>
                      <a:rPr lang="pt-BR" i="1" dirty="0" smtClean="0">
                        <a:latin typeface="Cambria Math" panose="02040503050406030204" pitchFamily="18" charset="0"/>
                      </a:rPr>
                      <m:t>𝐺</m:t>
                    </m:r>
                    <m:r>
                      <a:rPr lang="pt-BR" i="1" dirty="0" smtClean="0">
                        <a:latin typeface="Cambria Math" panose="02040503050406030204" pitchFamily="18" charset="0"/>
                      </a:rPr>
                      <m:t>(</m:t>
                    </m:r>
                    <m:r>
                      <a:rPr lang="pt-BR" i="1" dirty="0" smtClean="0">
                        <a:latin typeface="Cambria Math" panose="02040503050406030204" pitchFamily="18" charset="0"/>
                      </a:rPr>
                      <m:t>𝑇</m:t>
                    </m:r>
                    <m:r>
                      <a:rPr lang="pt-BR" i="1" dirty="0" smtClean="0">
                        <a:latin typeface="Cambria Math" panose="02040503050406030204" pitchFamily="18" charset="0"/>
                      </a:rPr>
                      <m:t>)</m:t>
                    </m:r>
                  </m:oMath>
                </a14:m>
                <a:r>
                  <a:rPr lang="pt-BR" dirty="0"/>
                  <a:t> em que o outcome do estágio </a:t>
                </a:r>
                <a14:m>
                  <m:oMath xmlns:m="http://schemas.openxmlformats.org/officeDocument/2006/math">
                    <m:r>
                      <a:rPr lang="pt-BR" i="1" dirty="0" smtClean="0">
                        <a:latin typeface="Cambria Math" panose="02040503050406030204" pitchFamily="18" charset="0"/>
                      </a:rPr>
                      <m:t>𝑡</m:t>
                    </m:r>
                    <m:r>
                      <a:rPr lang="pt-BR" b="0" i="1" dirty="0" smtClean="0">
                        <a:latin typeface="Cambria Math" panose="02040503050406030204" pitchFamily="18" charset="0"/>
                      </a:rPr>
                      <m:t>&lt;</m:t>
                    </m:r>
                    <m:r>
                      <a:rPr lang="pt-BR" b="0" i="1" dirty="0" smtClean="0">
                        <a:latin typeface="Cambria Math" panose="02040503050406030204" pitchFamily="18" charset="0"/>
                      </a:rPr>
                      <m:t>𝑇</m:t>
                    </m:r>
                  </m:oMath>
                </a14:m>
                <a:r>
                  <a:rPr lang="pt-BR" dirty="0"/>
                  <a:t> não seja E.N. de </a:t>
                </a:r>
                <a14:m>
                  <m:oMath xmlns:m="http://schemas.openxmlformats.org/officeDocument/2006/math">
                    <m:r>
                      <a:rPr lang="pt-BR" i="1" dirty="0" smtClean="0">
                        <a:latin typeface="Cambria Math" panose="02040503050406030204" pitchFamily="18" charset="0"/>
                      </a:rPr>
                      <m:t>𝐺</m:t>
                    </m:r>
                  </m:oMath>
                </a14:m>
                <a:r>
                  <a:rPr lang="pt-BR" noProof="0" dirty="0"/>
                  <a:t>.</a:t>
                </a:r>
              </a:p>
              <a:p>
                <a:pPr algn="just"/>
                <a:endParaRPr lang="pt-BR" dirty="0"/>
              </a:p>
              <a:p>
                <a:pPr algn="just"/>
                <a:r>
                  <a:rPr lang="pt-BR" b="1" i="1" noProof="0" dirty="0"/>
                  <a:t>Horizonte infinito: </a:t>
                </a:r>
                <a:r>
                  <a:rPr lang="pt-BR" noProof="0" dirty="0"/>
                  <a:t>mesmo que o stage game tenha E.N. único, </a:t>
                </a:r>
                <a:r>
                  <a:rPr lang="pt-BR" b="1" noProof="0" dirty="0"/>
                  <a:t>pode</a:t>
                </a:r>
                <a:r>
                  <a:rPr lang="pt-BR" noProof="0" dirty="0"/>
                  <a:t> </a:t>
                </a:r>
                <a:r>
                  <a:rPr lang="pt-BR" b="1" noProof="0" dirty="0"/>
                  <a:t>haver</a:t>
                </a:r>
                <a:r>
                  <a:rPr lang="pt-BR" noProof="0" dirty="0"/>
                  <a:t> outcomes perfeitos em subjogos do jogo infinitamente repetido em que </a:t>
                </a:r>
                <a:r>
                  <a:rPr lang="pt-BR" b="1" noProof="0" dirty="0"/>
                  <a:t>nenhum outcome do estágio seja E.N. de </a:t>
                </a:r>
                <a14:m>
                  <m:oMath xmlns:m="http://schemas.openxmlformats.org/officeDocument/2006/math">
                    <m:r>
                      <a:rPr lang="pt-BR" b="1" i="1" noProof="0" dirty="0" smtClean="0">
                        <a:latin typeface="Cambria Math" panose="02040503050406030204" pitchFamily="18" charset="0"/>
                      </a:rPr>
                      <m:t>𝑮</m:t>
                    </m:r>
                  </m:oMath>
                </a14:m>
                <a:r>
                  <a:rPr lang="pt-BR" noProof="0" dirty="0"/>
                  <a:t>.</a:t>
                </a:r>
              </a:p>
              <a:p>
                <a:pPr algn="just"/>
                <a:endParaRPr lang="pt-BR" noProof="0" dirty="0"/>
              </a:p>
              <a:p>
                <a:pPr algn="just"/>
                <a:r>
                  <a:rPr lang="pt-BR" dirty="0"/>
                  <a:t>Começaremos estudando o dilema dos prisioneiros infinitamente repetido.</a:t>
                </a:r>
                <a:endParaRPr lang="pt-BR" noProof="0" dirty="0"/>
              </a:p>
            </p:txBody>
          </p:sp>
        </mc:Choice>
        <mc:Fallback xmlns="">
          <p:sp>
            <p:nvSpPr>
              <p:cNvPr id="3" name="Content Placeholder 2">
                <a:extLst>
                  <a:ext uri="{FF2B5EF4-FFF2-40B4-BE49-F238E27FC236}">
                    <a16:creationId xmlns:a16="http://schemas.microsoft.com/office/drawing/2014/main" id="{792BDC3E-2321-4245-9ED0-983F95B27E89}"/>
                  </a:ext>
                </a:extLst>
              </p:cNvPr>
              <p:cNvSpPr>
                <a:spLocks noGrp="1" noRot="1" noChangeAspect="1" noMove="1" noResize="1" noEditPoints="1" noAdjustHandles="1" noChangeArrowheads="1" noChangeShapeType="1" noTextEdit="1"/>
              </p:cNvSpPr>
              <p:nvPr>
                <p:ph idx="1"/>
              </p:nvPr>
            </p:nvSpPr>
            <p:spPr>
              <a:blipFill>
                <a:blip r:embed="rId3"/>
                <a:stretch>
                  <a:fillRect l="-1043" t="-3081" r="-1159"/>
                </a:stretch>
              </a:blipFill>
            </p:spPr>
            <p:txBody>
              <a:bodyPr/>
              <a:lstStyle/>
              <a:p>
                <a:r>
                  <a:rPr lang="pt-BR">
                    <a:noFill/>
                  </a:rPr>
                  <a:t> </a:t>
                </a:r>
              </a:p>
            </p:txBody>
          </p:sp>
        </mc:Fallback>
      </mc:AlternateContent>
      <p:sp>
        <p:nvSpPr>
          <p:cNvPr id="4" name="Title 1">
            <a:extLst>
              <a:ext uri="{FF2B5EF4-FFF2-40B4-BE49-F238E27FC236}">
                <a16:creationId xmlns:a16="http://schemas.microsoft.com/office/drawing/2014/main" id="{6134393D-D7FF-41E7-850B-BB7E0CB10E00}"/>
              </a:ext>
            </a:extLst>
          </p:cNvPr>
          <p:cNvSpPr>
            <a:spLocks noGrp="1"/>
          </p:cNvSpPr>
          <p:nvPr>
            <p:ph type="title"/>
          </p:nvPr>
        </p:nvSpPr>
        <p:spPr>
          <a:xfrm>
            <a:off x="838200" y="365125"/>
            <a:ext cx="10515600" cy="1325563"/>
          </a:xfrm>
        </p:spPr>
        <p:txBody>
          <a:bodyPr/>
          <a:lstStyle/>
          <a:p>
            <a:r>
              <a:rPr lang="pt-BR" b="1" noProof="0" dirty="0"/>
              <a:t>Teoria: Jogos infinitamente repetidos</a:t>
            </a:r>
          </a:p>
        </p:txBody>
      </p:sp>
      <p:sp>
        <p:nvSpPr>
          <p:cNvPr id="2" name="Footer Placeholder 1">
            <a:extLst>
              <a:ext uri="{FF2B5EF4-FFF2-40B4-BE49-F238E27FC236}">
                <a16:creationId xmlns:a16="http://schemas.microsoft.com/office/drawing/2014/main" id="{D9A7578D-45DC-4185-B26A-C8C7399EACE5}"/>
              </a:ext>
            </a:extLst>
          </p:cNvPr>
          <p:cNvSpPr>
            <a:spLocks noGrp="1"/>
          </p:cNvSpPr>
          <p:nvPr>
            <p:ph type="ftr" sz="quarter" idx="11"/>
          </p:nvPr>
        </p:nvSpPr>
        <p:spPr/>
        <p:txBody>
          <a:bodyPr/>
          <a:lstStyle/>
          <a:p>
            <a:r>
              <a:rPr lang="pt-BR" dirty="0"/>
              <a:t>Robson Tigre </a:t>
            </a:r>
            <a:endParaRPr lang="en-US" dirty="0"/>
          </a:p>
        </p:txBody>
      </p:sp>
      <p:sp>
        <p:nvSpPr>
          <p:cNvPr id="5" name="Slide Number Placeholder 4">
            <a:extLst>
              <a:ext uri="{FF2B5EF4-FFF2-40B4-BE49-F238E27FC236}">
                <a16:creationId xmlns:a16="http://schemas.microsoft.com/office/drawing/2014/main" id="{700B0077-D6D4-4BAE-B5DE-C813901458F9}"/>
              </a:ext>
            </a:extLst>
          </p:cNvPr>
          <p:cNvSpPr>
            <a:spLocks noGrp="1"/>
          </p:cNvSpPr>
          <p:nvPr>
            <p:ph type="sldNum" sz="quarter" idx="12"/>
          </p:nvPr>
        </p:nvSpPr>
        <p:spPr/>
        <p:txBody>
          <a:bodyPr/>
          <a:lstStyle/>
          <a:p>
            <a:fld id="{AF67EEE8-F201-4410-BA13-233EFB93B646}" type="slidenum">
              <a:rPr lang="pt-BR" smtClean="0"/>
              <a:t>26</a:t>
            </a:fld>
            <a:endParaRPr lang="pt-BR"/>
          </a:p>
        </p:txBody>
      </p:sp>
    </p:spTree>
    <p:extLst>
      <p:ext uri="{BB962C8B-B14F-4D97-AF65-F5344CB8AC3E}">
        <p14:creationId xmlns:p14="http://schemas.microsoft.com/office/powerpoint/2010/main" val="30984440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92BDC3E-2321-4245-9ED0-983F95B27E89}"/>
              </a:ext>
            </a:extLst>
          </p:cNvPr>
          <p:cNvSpPr>
            <a:spLocks noGrp="1"/>
          </p:cNvSpPr>
          <p:nvPr>
            <p:ph idx="1"/>
          </p:nvPr>
        </p:nvSpPr>
        <p:spPr/>
        <p:txBody>
          <a:bodyPr>
            <a:normAutofit lnSpcReduction="10000"/>
          </a:bodyPr>
          <a:lstStyle/>
          <a:p>
            <a:pPr marL="0" indent="0" algn="just">
              <a:buNone/>
            </a:pPr>
            <a:r>
              <a:rPr lang="pt-BR" sz="3000" b="1" noProof="0" dirty="0"/>
              <a:t>O dilema dos prisioneiros abaixo será jogado infinitamente. </a:t>
            </a:r>
          </a:p>
          <a:p>
            <a:pPr marL="0" indent="0" algn="just">
              <a:buNone/>
            </a:pPr>
            <a:endParaRPr lang="pt-BR" noProof="0" dirty="0"/>
          </a:p>
          <a:p>
            <a:pPr marL="0" indent="0" algn="just">
              <a:buNone/>
            </a:pPr>
            <a:endParaRPr lang="pt-BR" dirty="0"/>
          </a:p>
          <a:p>
            <a:pPr marL="0" indent="0" algn="just">
              <a:buNone/>
            </a:pPr>
            <a:endParaRPr lang="pt-BR" noProof="0" dirty="0"/>
          </a:p>
          <a:p>
            <a:pPr marL="0" indent="0" algn="just">
              <a:buNone/>
            </a:pPr>
            <a:endParaRPr lang="pt-BR" dirty="0"/>
          </a:p>
          <a:p>
            <a:pPr marL="0" indent="0" algn="just">
              <a:buNone/>
            </a:pPr>
            <a:endParaRPr lang="pt-BR" noProof="0" dirty="0"/>
          </a:p>
          <a:p>
            <a:pPr marL="0" indent="0" algn="just">
              <a:buNone/>
            </a:pPr>
            <a:endParaRPr lang="pt-BR" noProof="0" dirty="0"/>
          </a:p>
          <a:p>
            <a:pPr marL="0" indent="0" algn="just">
              <a:buNone/>
            </a:pPr>
            <a:r>
              <a:rPr lang="pt-BR" dirty="0"/>
              <a:t>Simplesmente somar os payoffs da sequência infinita de estágios não dará uma medida útil de payoff nesse tipo de jogo.</a:t>
            </a:r>
          </a:p>
          <a:p>
            <a:pPr marL="0" indent="0" algn="just">
              <a:buNone/>
            </a:pPr>
            <a:endParaRPr lang="pt-BR" noProof="0" dirty="0"/>
          </a:p>
        </p:txBody>
      </p:sp>
      <p:sp>
        <p:nvSpPr>
          <p:cNvPr id="4" name="Title 1">
            <a:extLst>
              <a:ext uri="{FF2B5EF4-FFF2-40B4-BE49-F238E27FC236}">
                <a16:creationId xmlns:a16="http://schemas.microsoft.com/office/drawing/2014/main" id="{6134393D-D7FF-41E7-850B-BB7E0CB10E00}"/>
              </a:ext>
            </a:extLst>
          </p:cNvPr>
          <p:cNvSpPr>
            <a:spLocks noGrp="1"/>
          </p:cNvSpPr>
          <p:nvPr>
            <p:ph type="title"/>
          </p:nvPr>
        </p:nvSpPr>
        <p:spPr>
          <a:xfrm>
            <a:off x="838200" y="365125"/>
            <a:ext cx="10515600" cy="1325563"/>
          </a:xfrm>
        </p:spPr>
        <p:txBody>
          <a:bodyPr/>
          <a:lstStyle/>
          <a:p>
            <a:r>
              <a:rPr lang="pt-BR" b="1" noProof="0" dirty="0"/>
              <a:t>Teoria: Jogos infinitamente repetidos</a:t>
            </a:r>
          </a:p>
        </p:txBody>
      </p:sp>
      <p:sp>
        <p:nvSpPr>
          <p:cNvPr id="2" name="Footer Placeholder 1">
            <a:extLst>
              <a:ext uri="{FF2B5EF4-FFF2-40B4-BE49-F238E27FC236}">
                <a16:creationId xmlns:a16="http://schemas.microsoft.com/office/drawing/2014/main" id="{2A0350D6-8137-49CE-B75C-A7492C7D7C02}"/>
              </a:ext>
            </a:extLst>
          </p:cNvPr>
          <p:cNvSpPr>
            <a:spLocks noGrp="1"/>
          </p:cNvSpPr>
          <p:nvPr>
            <p:ph type="ftr" sz="quarter" idx="11"/>
          </p:nvPr>
        </p:nvSpPr>
        <p:spPr/>
        <p:txBody>
          <a:bodyPr/>
          <a:lstStyle/>
          <a:p>
            <a:r>
              <a:rPr lang="pt-BR" dirty="0"/>
              <a:t>Robson Tigre </a:t>
            </a:r>
            <a:endParaRPr lang="en-US" dirty="0"/>
          </a:p>
        </p:txBody>
      </p:sp>
      <p:sp>
        <p:nvSpPr>
          <p:cNvPr id="5" name="Slide Number Placeholder 4">
            <a:extLst>
              <a:ext uri="{FF2B5EF4-FFF2-40B4-BE49-F238E27FC236}">
                <a16:creationId xmlns:a16="http://schemas.microsoft.com/office/drawing/2014/main" id="{DBCC9313-6079-4D1A-8BEC-1402CE9ED212}"/>
              </a:ext>
            </a:extLst>
          </p:cNvPr>
          <p:cNvSpPr>
            <a:spLocks noGrp="1"/>
          </p:cNvSpPr>
          <p:nvPr>
            <p:ph type="sldNum" sz="quarter" idx="12"/>
          </p:nvPr>
        </p:nvSpPr>
        <p:spPr/>
        <p:txBody>
          <a:bodyPr/>
          <a:lstStyle/>
          <a:p>
            <a:fld id="{AF67EEE8-F201-4410-BA13-233EFB93B646}" type="slidenum">
              <a:rPr lang="pt-BR" smtClean="0"/>
              <a:t>27</a:t>
            </a:fld>
            <a:endParaRPr lang="pt-BR"/>
          </a:p>
        </p:txBody>
      </p:sp>
      <p:grpSp>
        <p:nvGrpSpPr>
          <p:cNvPr id="7" name="Group 6">
            <a:extLst>
              <a:ext uri="{FF2B5EF4-FFF2-40B4-BE49-F238E27FC236}">
                <a16:creationId xmlns:a16="http://schemas.microsoft.com/office/drawing/2014/main" id="{82A1294E-7A34-4B98-98C3-B473A92D5AAC}"/>
              </a:ext>
            </a:extLst>
          </p:cNvPr>
          <p:cNvGrpSpPr/>
          <p:nvPr/>
        </p:nvGrpSpPr>
        <p:grpSpPr>
          <a:xfrm>
            <a:off x="3661038" y="2393235"/>
            <a:ext cx="3774083" cy="2471974"/>
            <a:chOff x="3661038" y="2393235"/>
            <a:chExt cx="3774083" cy="2471974"/>
          </a:xfrm>
        </p:grpSpPr>
        <p:pic>
          <p:nvPicPr>
            <p:cNvPr id="8" name="Picture 7" descr="A picture containing drawing&#10;&#10;Description automatically generated">
              <a:extLst>
                <a:ext uri="{FF2B5EF4-FFF2-40B4-BE49-F238E27FC236}">
                  <a16:creationId xmlns:a16="http://schemas.microsoft.com/office/drawing/2014/main" id="{C3FB3F86-A4DC-47AB-9250-3DEBD71C5D1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61038" y="2393235"/>
              <a:ext cx="3774083" cy="2471974"/>
            </a:xfrm>
            <a:prstGeom prst="rect">
              <a:avLst/>
            </a:prstGeom>
          </p:spPr>
        </p:pic>
        <mc:AlternateContent xmlns:mc="http://schemas.openxmlformats.org/markup-compatibility/2006" xmlns:p14="http://schemas.microsoft.com/office/powerpoint/2010/main">
          <mc:Choice Requires="p14">
            <p:contentPart p14:bwMode="auto" r:id="rId4">
              <p14:nvContentPartPr>
                <p14:cNvPr id="9" name="Ink 8">
                  <a:extLst>
                    <a:ext uri="{FF2B5EF4-FFF2-40B4-BE49-F238E27FC236}">
                      <a16:creationId xmlns:a16="http://schemas.microsoft.com/office/drawing/2014/main" id="{6F0D98A0-0DCD-4B0B-A790-2B729B58DE70}"/>
                    </a:ext>
                  </a:extLst>
                </p14:cNvPr>
                <p14:cNvContentPartPr/>
                <p14:nvPr/>
              </p14:nvContentPartPr>
              <p14:xfrm>
                <a:off x="3994778" y="2474824"/>
                <a:ext cx="92160" cy="99360"/>
              </p14:xfrm>
            </p:contentPart>
          </mc:Choice>
          <mc:Fallback xmlns="">
            <p:pic>
              <p:nvPicPr>
                <p:cNvPr id="9" name="Ink 8">
                  <a:extLst>
                    <a:ext uri="{FF2B5EF4-FFF2-40B4-BE49-F238E27FC236}">
                      <a16:creationId xmlns:a16="http://schemas.microsoft.com/office/drawing/2014/main" id="{6F0D98A0-0DCD-4B0B-A790-2B729B58DE70}"/>
                    </a:ext>
                  </a:extLst>
                </p:cNvPr>
                <p:cNvPicPr/>
                <p:nvPr/>
              </p:nvPicPr>
              <p:blipFill>
                <a:blip r:embed="rId5"/>
                <a:stretch>
                  <a:fillRect/>
                </a:stretch>
              </p:blipFill>
              <p:spPr>
                <a:xfrm>
                  <a:off x="3977138" y="2457184"/>
                  <a:ext cx="127800" cy="135000"/>
                </a:xfrm>
                <a:prstGeom prst="rect">
                  <a:avLst/>
                </a:prstGeom>
              </p:spPr>
            </p:pic>
          </mc:Fallback>
        </mc:AlternateContent>
      </p:grpSp>
    </p:spTree>
    <p:extLst>
      <p:ext uri="{BB962C8B-B14F-4D97-AF65-F5344CB8AC3E}">
        <p14:creationId xmlns:p14="http://schemas.microsoft.com/office/powerpoint/2010/main" val="267783544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6EFAB11-E09F-475B-8783-9C0506A17B69}"/>
                  </a:ext>
                </a:extLst>
              </p:cNvPr>
              <p:cNvSpPr>
                <a:spLocks noGrp="1"/>
              </p:cNvSpPr>
              <p:nvPr>
                <p:ph idx="1"/>
              </p:nvPr>
            </p:nvSpPr>
            <p:spPr/>
            <p:txBody>
              <a:bodyPr>
                <a:normAutofit/>
              </a:bodyPr>
              <a:lstStyle/>
              <a:p>
                <a:pPr algn="just"/>
                <a:r>
                  <a:rPr lang="pt-BR" noProof="0" dirty="0"/>
                  <a:t>Lembre-se do</a:t>
                </a:r>
                <a:r>
                  <a:rPr lang="pt-BR" b="1" noProof="0" dirty="0">
                    <a:solidFill>
                      <a:srgbClr val="0070C0"/>
                    </a:solidFill>
                  </a:rPr>
                  <a:t> fator de desconto</a:t>
                </a:r>
                <a:r>
                  <a:rPr lang="pt-BR" noProof="0" dirty="0"/>
                  <a:t> da aula passada, </a:t>
                </a:r>
                <a14:m>
                  <m:oMath xmlns:m="http://schemas.openxmlformats.org/officeDocument/2006/math">
                    <m:r>
                      <a:rPr lang="pt-BR" i="1" noProof="0" smtClean="0">
                        <a:latin typeface="Cambria Math" panose="02040503050406030204" pitchFamily="18" charset="0"/>
                      </a:rPr>
                      <m:t>𝛿</m:t>
                    </m:r>
                    <m:r>
                      <a:rPr lang="pt-BR" i="1" noProof="0" smtClean="0">
                        <a:latin typeface="Cambria Math" panose="02040503050406030204" pitchFamily="18" charset="0"/>
                      </a:rPr>
                      <m:t>=1/(1 + </m:t>
                    </m:r>
                    <m:r>
                      <a:rPr lang="pt-BR" i="1" noProof="0" smtClean="0">
                        <a:latin typeface="Cambria Math" panose="02040503050406030204" pitchFamily="18" charset="0"/>
                      </a:rPr>
                      <m:t>𝑟</m:t>
                    </m:r>
                    <m:r>
                      <a:rPr lang="pt-BR" i="1" noProof="0" smtClean="0">
                        <a:latin typeface="Cambria Math" panose="02040503050406030204" pitchFamily="18" charset="0"/>
                      </a:rPr>
                      <m:t>)</m:t>
                    </m:r>
                  </m:oMath>
                </a14:m>
                <a:r>
                  <a:rPr lang="pt-BR" noProof="0" dirty="0"/>
                  <a:t>, em que </a:t>
                </a:r>
                <a14:m>
                  <m:oMath xmlns:m="http://schemas.openxmlformats.org/officeDocument/2006/math">
                    <m:r>
                      <a:rPr lang="en-US" b="0" i="0" noProof="0" smtClean="0">
                        <a:latin typeface="Cambria Math" panose="02040503050406030204" pitchFamily="18" charset="0"/>
                      </a:rPr>
                      <m:t>0&lt;</m:t>
                    </m:r>
                    <m:r>
                      <a:rPr lang="en-US" b="0" i="1" noProof="0" smtClean="0">
                        <a:latin typeface="Cambria Math" panose="02040503050406030204" pitchFamily="18" charset="0"/>
                      </a:rPr>
                      <m:t>𝛿</m:t>
                    </m:r>
                    <m:r>
                      <a:rPr lang="en-US" b="0" i="1" noProof="0" smtClean="0">
                        <a:latin typeface="Cambria Math" panose="02040503050406030204" pitchFamily="18" charset="0"/>
                      </a:rPr>
                      <m:t>&lt;1</m:t>
                    </m:r>
                  </m:oMath>
                </a14:m>
                <a:r>
                  <a:rPr lang="pt-BR" i="1" noProof="0" dirty="0">
                    <a:latin typeface="Cambria Math" panose="02040503050406030204" pitchFamily="18" charset="0"/>
                  </a:rPr>
                  <a:t>.</a:t>
                </a:r>
              </a:p>
              <a:p>
                <a:pPr algn="just"/>
                <a:endParaRPr lang="pt-BR" i="1" noProof="0" dirty="0">
                  <a:latin typeface="Cambria Math" panose="02040503050406030204" pitchFamily="18" charset="0"/>
                </a:endParaRPr>
              </a:p>
              <a:p>
                <a:pPr algn="just"/>
                <a14:m>
                  <m:oMath xmlns:m="http://schemas.openxmlformats.org/officeDocument/2006/math">
                    <m:r>
                      <a:rPr lang="pt-BR" b="1" i="1" noProof="0" smtClean="0">
                        <a:solidFill>
                          <a:srgbClr val="0070C0"/>
                        </a:solidFill>
                        <a:latin typeface="Cambria Math" panose="02040503050406030204" pitchFamily="18" charset="0"/>
                      </a:rPr>
                      <m:t>𝜹</m:t>
                    </m:r>
                  </m:oMath>
                </a14:m>
                <a:r>
                  <a:rPr lang="pt-BR" b="1" noProof="0" dirty="0">
                    <a:solidFill>
                      <a:srgbClr val="0070C0"/>
                    </a:solidFill>
                  </a:rPr>
                  <a:t> é o valor hoje de um Real a ser recebido um estágio depois</a:t>
                </a:r>
                <a:r>
                  <a:rPr lang="pt-BR" noProof="0" dirty="0"/>
                  <a:t>, em que </a:t>
                </a:r>
                <a14:m>
                  <m:oMath xmlns:m="http://schemas.openxmlformats.org/officeDocument/2006/math">
                    <m:r>
                      <a:rPr lang="pt-BR" i="1" noProof="0" smtClean="0">
                        <a:latin typeface="Cambria Math" panose="02040503050406030204" pitchFamily="18" charset="0"/>
                      </a:rPr>
                      <m:t>𝑟</m:t>
                    </m:r>
                  </m:oMath>
                </a14:m>
                <a:r>
                  <a:rPr lang="pt-BR" noProof="0" dirty="0"/>
                  <a:t> é a taxa de juros por estágio.</a:t>
                </a:r>
              </a:p>
              <a:p>
                <a:pPr marL="0" indent="0" algn="just">
                  <a:buNone/>
                </a:pPr>
                <a:endParaRPr lang="pt-BR" noProof="0" dirty="0"/>
              </a:p>
              <a:p>
                <a:pPr algn="just"/>
                <a:r>
                  <a:rPr lang="pt-BR" noProof="0" dirty="0"/>
                  <a:t>Dados </a:t>
                </a:r>
                <a14:m>
                  <m:oMath xmlns:m="http://schemas.openxmlformats.org/officeDocument/2006/math">
                    <m:r>
                      <a:rPr lang="pt-BR" i="1" noProof="0" smtClean="0">
                        <a:latin typeface="Cambria Math" panose="02040503050406030204" pitchFamily="18" charset="0"/>
                      </a:rPr>
                      <m:t>𝛿</m:t>
                    </m:r>
                  </m:oMath>
                </a14:m>
                <a:r>
                  <a:rPr lang="pt-BR" noProof="0" dirty="0"/>
                  <a:t> e os payoffs do jogador para uma sequência infinita de estágios, podemos calcular o </a:t>
                </a:r>
                <a:r>
                  <a:rPr lang="pt-BR" b="1" noProof="0" dirty="0">
                    <a:solidFill>
                      <a:srgbClr val="0070C0"/>
                    </a:solidFill>
                  </a:rPr>
                  <a:t>valor presente dos payoffs</a:t>
                </a:r>
                <a:r>
                  <a:rPr lang="pt-BR" b="1" noProof="0" dirty="0"/>
                  <a:t>.</a:t>
                </a:r>
              </a:p>
            </p:txBody>
          </p:sp>
        </mc:Choice>
        <mc:Fallback xmlns="">
          <p:sp>
            <p:nvSpPr>
              <p:cNvPr id="3" name="Content Placeholder 2">
                <a:extLst>
                  <a:ext uri="{FF2B5EF4-FFF2-40B4-BE49-F238E27FC236}">
                    <a16:creationId xmlns:a16="http://schemas.microsoft.com/office/drawing/2014/main" id="{B6EFAB11-E09F-475B-8783-9C0506A17B69}"/>
                  </a:ext>
                </a:extLst>
              </p:cNvPr>
              <p:cNvSpPr>
                <a:spLocks noGrp="1" noRot="1" noChangeAspect="1" noMove="1" noResize="1" noEditPoints="1" noAdjustHandles="1" noChangeArrowheads="1" noChangeShapeType="1" noTextEdit="1"/>
              </p:cNvSpPr>
              <p:nvPr>
                <p:ph idx="1"/>
              </p:nvPr>
            </p:nvSpPr>
            <p:spPr>
              <a:blipFill>
                <a:blip r:embed="rId2"/>
                <a:stretch>
                  <a:fillRect l="-1043" t="-2241" r="-1159"/>
                </a:stretch>
              </a:blipFill>
            </p:spPr>
            <p:txBody>
              <a:bodyPr/>
              <a:lstStyle/>
              <a:p>
                <a:r>
                  <a:rPr lang="en-US">
                    <a:noFill/>
                  </a:rPr>
                  <a:t> </a:t>
                </a:r>
              </a:p>
            </p:txBody>
          </p:sp>
        </mc:Fallback>
      </mc:AlternateContent>
      <p:sp>
        <p:nvSpPr>
          <p:cNvPr id="4" name="Title 1">
            <a:extLst>
              <a:ext uri="{FF2B5EF4-FFF2-40B4-BE49-F238E27FC236}">
                <a16:creationId xmlns:a16="http://schemas.microsoft.com/office/drawing/2014/main" id="{494C253C-3537-4379-B70E-F38B9A66D73F}"/>
              </a:ext>
            </a:extLst>
          </p:cNvPr>
          <p:cNvSpPr>
            <a:spLocks noGrp="1"/>
          </p:cNvSpPr>
          <p:nvPr>
            <p:ph type="title"/>
          </p:nvPr>
        </p:nvSpPr>
        <p:spPr>
          <a:xfrm>
            <a:off x="838200" y="365125"/>
            <a:ext cx="10515600" cy="1325563"/>
          </a:xfrm>
        </p:spPr>
        <p:txBody>
          <a:bodyPr/>
          <a:lstStyle/>
          <a:p>
            <a:r>
              <a:rPr lang="pt-BR" b="1" noProof="0" dirty="0"/>
              <a:t>Teoria: Jogos infinitamente repetidos</a:t>
            </a:r>
          </a:p>
        </p:txBody>
      </p:sp>
      <p:sp>
        <p:nvSpPr>
          <p:cNvPr id="2" name="Footer Placeholder 1">
            <a:extLst>
              <a:ext uri="{FF2B5EF4-FFF2-40B4-BE49-F238E27FC236}">
                <a16:creationId xmlns:a16="http://schemas.microsoft.com/office/drawing/2014/main" id="{98B5EE0F-F03F-426F-A4AC-DE7B76F13D62}"/>
              </a:ext>
            </a:extLst>
          </p:cNvPr>
          <p:cNvSpPr>
            <a:spLocks noGrp="1"/>
          </p:cNvSpPr>
          <p:nvPr>
            <p:ph type="ftr" sz="quarter" idx="11"/>
          </p:nvPr>
        </p:nvSpPr>
        <p:spPr/>
        <p:txBody>
          <a:bodyPr/>
          <a:lstStyle/>
          <a:p>
            <a:r>
              <a:rPr lang="pt-BR" dirty="0"/>
              <a:t>Robson Tigre </a:t>
            </a:r>
            <a:endParaRPr lang="en-US" dirty="0"/>
          </a:p>
        </p:txBody>
      </p:sp>
      <p:sp>
        <p:nvSpPr>
          <p:cNvPr id="5" name="Slide Number Placeholder 4">
            <a:extLst>
              <a:ext uri="{FF2B5EF4-FFF2-40B4-BE49-F238E27FC236}">
                <a16:creationId xmlns:a16="http://schemas.microsoft.com/office/drawing/2014/main" id="{A764CBEA-E8CD-4C42-B8A6-5F3F4D71FAD3}"/>
              </a:ext>
            </a:extLst>
          </p:cNvPr>
          <p:cNvSpPr>
            <a:spLocks noGrp="1"/>
          </p:cNvSpPr>
          <p:nvPr>
            <p:ph type="sldNum" sz="quarter" idx="12"/>
          </p:nvPr>
        </p:nvSpPr>
        <p:spPr/>
        <p:txBody>
          <a:bodyPr/>
          <a:lstStyle/>
          <a:p>
            <a:fld id="{AF67EEE8-F201-4410-BA13-233EFB93B646}" type="slidenum">
              <a:rPr lang="pt-BR" smtClean="0"/>
              <a:t>28</a:t>
            </a:fld>
            <a:endParaRPr lang="pt-BR"/>
          </a:p>
        </p:txBody>
      </p:sp>
    </p:spTree>
    <p:extLst>
      <p:ext uri="{BB962C8B-B14F-4D97-AF65-F5344CB8AC3E}">
        <p14:creationId xmlns:p14="http://schemas.microsoft.com/office/powerpoint/2010/main" val="95246782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78F845-68B1-4E1C-8027-9F5AE112F5D5}"/>
              </a:ext>
            </a:extLst>
          </p:cNvPr>
          <p:cNvSpPr>
            <a:spLocks noGrp="1"/>
          </p:cNvSpPr>
          <p:nvPr>
            <p:ph type="title"/>
          </p:nvPr>
        </p:nvSpPr>
        <p:spPr/>
        <p:txBody>
          <a:bodyPr/>
          <a:lstStyle/>
          <a:p>
            <a:r>
              <a:rPr lang="pt-BR" b="1" noProof="0" dirty="0"/>
              <a:t>Teoria: Jogos infinitamente repetidos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CAFE947-062F-4AC7-8838-EE84C8C22358}"/>
                  </a:ext>
                </a:extLst>
              </p:cNvPr>
              <p:cNvSpPr>
                <a:spLocks noGrp="1"/>
              </p:cNvSpPr>
              <p:nvPr>
                <p:ph idx="1"/>
              </p:nvPr>
            </p:nvSpPr>
            <p:spPr/>
            <p:txBody>
              <a:bodyPr>
                <a:normAutofit/>
              </a:bodyPr>
              <a:lstStyle/>
              <a:p>
                <a:pPr marL="0" indent="0" algn="just">
                  <a:buNone/>
                </a:pPr>
                <a:r>
                  <a:rPr lang="pt-BR" sz="3000" b="1" noProof="0" dirty="0"/>
                  <a:t>Definição: </a:t>
                </a:r>
                <a:r>
                  <a:rPr lang="pt-BR" sz="3000" noProof="0" dirty="0"/>
                  <a:t>dado o fator de desconto </a:t>
                </a:r>
                <a14:m>
                  <m:oMath xmlns:m="http://schemas.openxmlformats.org/officeDocument/2006/math">
                    <m:r>
                      <a:rPr lang="pt-BR" sz="3000" b="0" i="1" noProof="0" smtClean="0">
                        <a:latin typeface="Cambria Math" panose="02040503050406030204" pitchFamily="18" charset="0"/>
                      </a:rPr>
                      <m:t>𝛿</m:t>
                    </m:r>
                  </m:oMath>
                </a14:m>
                <a:r>
                  <a:rPr lang="pt-BR" sz="3000" noProof="0" dirty="0"/>
                  <a:t>, o valor presente de uma sequência infinita de payoffs </a:t>
                </a:r>
                <a14:m>
                  <m:oMath xmlns:m="http://schemas.openxmlformats.org/officeDocument/2006/math">
                    <m:sSub>
                      <m:sSubPr>
                        <m:ctrlPr>
                          <a:rPr lang="pt-BR" sz="3000" b="0" i="1" noProof="0" smtClean="0">
                            <a:latin typeface="Cambria Math" panose="02040503050406030204" pitchFamily="18" charset="0"/>
                          </a:rPr>
                        </m:ctrlPr>
                      </m:sSubPr>
                      <m:e>
                        <m:r>
                          <a:rPr lang="pt-BR" sz="3000" b="0" i="1" noProof="0" smtClean="0">
                            <a:latin typeface="Cambria Math" panose="02040503050406030204" pitchFamily="18" charset="0"/>
                          </a:rPr>
                          <m:t>𝜋</m:t>
                        </m:r>
                      </m:e>
                      <m:sub>
                        <m:r>
                          <a:rPr lang="pt-BR" sz="3000" b="0" i="1" noProof="0" smtClean="0">
                            <a:latin typeface="Cambria Math" panose="02040503050406030204" pitchFamily="18" charset="0"/>
                          </a:rPr>
                          <m:t>1</m:t>
                        </m:r>
                      </m:sub>
                    </m:sSub>
                    <m:r>
                      <a:rPr lang="pt-BR" sz="3000" b="0" i="1" noProof="0" smtClean="0">
                        <a:latin typeface="Cambria Math" panose="02040503050406030204" pitchFamily="18" charset="0"/>
                      </a:rPr>
                      <m:t>,</m:t>
                    </m:r>
                    <m:sSub>
                      <m:sSubPr>
                        <m:ctrlPr>
                          <a:rPr lang="pt-BR" sz="3000" b="0" i="1" noProof="0" smtClean="0">
                            <a:latin typeface="Cambria Math" panose="02040503050406030204" pitchFamily="18" charset="0"/>
                          </a:rPr>
                        </m:ctrlPr>
                      </m:sSubPr>
                      <m:e>
                        <m:r>
                          <a:rPr lang="pt-BR" sz="3000" b="0" i="1" noProof="0" smtClean="0">
                            <a:latin typeface="Cambria Math" panose="02040503050406030204" pitchFamily="18" charset="0"/>
                          </a:rPr>
                          <m:t>𝜋</m:t>
                        </m:r>
                      </m:e>
                      <m:sub>
                        <m:r>
                          <a:rPr lang="pt-BR" sz="3000" b="0" i="1" noProof="0" smtClean="0">
                            <a:latin typeface="Cambria Math" panose="02040503050406030204" pitchFamily="18" charset="0"/>
                          </a:rPr>
                          <m:t>2</m:t>
                        </m:r>
                      </m:sub>
                    </m:sSub>
                    <m:r>
                      <a:rPr lang="pt-BR" sz="3000" b="0" i="1" noProof="0" smtClean="0">
                        <a:latin typeface="Cambria Math" panose="02040503050406030204" pitchFamily="18" charset="0"/>
                      </a:rPr>
                      <m:t>,</m:t>
                    </m:r>
                    <m:sSub>
                      <m:sSubPr>
                        <m:ctrlPr>
                          <a:rPr lang="pt-BR" sz="3000" b="0" i="1" noProof="0" smtClean="0">
                            <a:latin typeface="Cambria Math" panose="02040503050406030204" pitchFamily="18" charset="0"/>
                          </a:rPr>
                        </m:ctrlPr>
                      </m:sSubPr>
                      <m:e>
                        <m:r>
                          <a:rPr lang="pt-BR" sz="3000" b="0" i="1" noProof="0" smtClean="0">
                            <a:latin typeface="Cambria Math" panose="02040503050406030204" pitchFamily="18" charset="0"/>
                          </a:rPr>
                          <m:t>𝜋</m:t>
                        </m:r>
                      </m:e>
                      <m:sub>
                        <m:r>
                          <a:rPr lang="pt-BR" sz="3000" b="0" i="1" noProof="0" smtClean="0">
                            <a:latin typeface="Cambria Math" panose="02040503050406030204" pitchFamily="18" charset="0"/>
                          </a:rPr>
                          <m:t>3</m:t>
                        </m:r>
                      </m:sub>
                    </m:sSub>
                    <m:r>
                      <a:rPr lang="pt-BR" sz="3000" b="0" i="1" noProof="0" smtClean="0">
                        <a:latin typeface="Cambria Math" panose="02040503050406030204" pitchFamily="18" charset="0"/>
                      </a:rPr>
                      <m:t>…</m:t>
                    </m:r>
                  </m:oMath>
                </a14:m>
                <a:r>
                  <a:rPr lang="pt-BR" sz="3000" noProof="0" dirty="0"/>
                  <a:t> é:</a:t>
                </a:r>
              </a:p>
              <a:p>
                <a:pPr marL="0" indent="0" algn="just">
                  <a:buNone/>
                </a:pPr>
                <a:endParaRPr lang="pt-BR" sz="3000" noProof="0" dirty="0"/>
              </a:p>
              <a:p>
                <a:pPr marL="0" indent="0" algn="just">
                  <a:buNone/>
                </a:pPr>
                <a14:m>
                  <m:oMathPara xmlns:m="http://schemas.openxmlformats.org/officeDocument/2006/math">
                    <m:oMathParaPr>
                      <m:jc m:val="centerGroup"/>
                    </m:oMathParaPr>
                    <m:oMath xmlns:m="http://schemas.openxmlformats.org/officeDocument/2006/math">
                      <m:sSub>
                        <m:sSubPr>
                          <m:ctrlPr>
                            <a:rPr lang="pt-BR" sz="3000" b="0" i="1" noProof="0" smtClean="0">
                              <a:latin typeface="Cambria Math" panose="02040503050406030204" pitchFamily="18" charset="0"/>
                            </a:rPr>
                          </m:ctrlPr>
                        </m:sSubPr>
                        <m:e>
                          <m:r>
                            <a:rPr lang="pt-BR" sz="3000" b="0" i="1" noProof="0" smtClean="0">
                              <a:latin typeface="Cambria Math" panose="02040503050406030204" pitchFamily="18" charset="0"/>
                            </a:rPr>
                            <m:t>𝜋</m:t>
                          </m:r>
                        </m:e>
                        <m:sub>
                          <m:r>
                            <a:rPr lang="pt-BR" sz="3000" b="0" i="1" noProof="0" smtClean="0">
                              <a:latin typeface="Cambria Math" panose="02040503050406030204" pitchFamily="18" charset="0"/>
                            </a:rPr>
                            <m:t>1</m:t>
                          </m:r>
                        </m:sub>
                      </m:sSub>
                      <m:r>
                        <a:rPr lang="pt-BR" sz="3000" b="0" i="1" noProof="0" smtClean="0">
                          <a:latin typeface="Cambria Math" panose="02040503050406030204" pitchFamily="18" charset="0"/>
                        </a:rPr>
                        <m:t>+</m:t>
                      </m:r>
                      <m:r>
                        <a:rPr lang="pt-BR" sz="3000" b="0" i="1" noProof="0" smtClean="0">
                          <a:latin typeface="Cambria Math" panose="02040503050406030204" pitchFamily="18" charset="0"/>
                        </a:rPr>
                        <m:t>𝛿</m:t>
                      </m:r>
                      <m:sSub>
                        <m:sSubPr>
                          <m:ctrlPr>
                            <a:rPr lang="pt-BR" sz="3000" b="0" i="1" noProof="0" smtClean="0">
                              <a:latin typeface="Cambria Math" panose="02040503050406030204" pitchFamily="18" charset="0"/>
                            </a:rPr>
                          </m:ctrlPr>
                        </m:sSubPr>
                        <m:e>
                          <m:r>
                            <a:rPr lang="pt-BR" sz="3000" b="0" i="1" noProof="0" smtClean="0">
                              <a:latin typeface="Cambria Math" panose="02040503050406030204" pitchFamily="18" charset="0"/>
                            </a:rPr>
                            <m:t>𝜋</m:t>
                          </m:r>
                        </m:e>
                        <m:sub>
                          <m:r>
                            <a:rPr lang="pt-BR" sz="3000" b="0" i="1" noProof="0" smtClean="0">
                              <a:latin typeface="Cambria Math" panose="02040503050406030204" pitchFamily="18" charset="0"/>
                            </a:rPr>
                            <m:t>2</m:t>
                          </m:r>
                        </m:sub>
                      </m:sSub>
                      <m:r>
                        <a:rPr lang="pt-BR" sz="3000" b="0" i="1" noProof="0" smtClean="0">
                          <a:latin typeface="Cambria Math" panose="02040503050406030204" pitchFamily="18" charset="0"/>
                        </a:rPr>
                        <m:t>+</m:t>
                      </m:r>
                      <m:sSup>
                        <m:sSupPr>
                          <m:ctrlPr>
                            <a:rPr lang="pt-BR" sz="3000" b="0" i="1" noProof="0" smtClean="0">
                              <a:latin typeface="Cambria Math" panose="02040503050406030204" pitchFamily="18" charset="0"/>
                            </a:rPr>
                          </m:ctrlPr>
                        </m:sSupPr>
                        <m:e>
                          <m:r>
                            <a:rPr lang="pt-BR" sz="3000" b="0" i="1" noProof="0" smtClean="0">
                              <a:latin typeface="Cambria Math" panose="02040503050406030204" pitchFamily="18" charset="0"/>
                            </a:rPr>
                            <m:t>𝛿</m:t>
                          </m:r>
                        </m:e>
                        <m:sup>
                          <m:r>
                            <a:rPr lang="pt-BR" sz="3000" b="0" i="1" noProof="0" smtClean="0">
                              <a:latin typeface="Cambria Math" panose="02040503050406030204" pitchFamily="18" charset="0"/>
                            </a:rPr>
                            <m:t>2</m:t>
                          </m:r>
                        </m:sup>
                      </m:sSup>
                      <m:sSub>
                        <m:sSubPr>
                          <m:ctrlPr>
                            <a:rPr lang="pt-BR" sz="3000" b="0" i="1" noProof="0" smtClean="0">
                              <a:latin typeface="Cambria Math" panose="02040503050406030204" pitchFamily="18" charset="0"/>
                            </a:rPr>
                          </m:ctrlPr>
                        </m:sSubPr>
                        <m:e>
                          <m:r>
                            <a:rPr lang="pt-BR" sz="3000" b="0" i="1" noProof="0" smtClean="0">
                              <a:latin typeface="Cambria Math" panose="02040503050406030204" pitchFamily="18" charset="0"/>
                            </a:rPr>
                            <m:t>𝜋</m:t>
                          </m:r>
                        </m:e>
                        <m:sub>
                          <m:r>
                            <a:rPr lang="pt-BR" sz="3000" b="0" i="1" noProof="0" smtClean="0">
                              <a:latin typeface="Cambria Math" panose="02040503050406030204" pitchFamily="18" charset="0"/>
                            </a:rPr>
                            <m:t>3</m:t>
                          </m:r>
                        </m:sub>
                      </m:sSub>
                      <m:r>
                        <a:rPr lang="pt-BR" sz="3000" b="0" i="1" noProof="0" smtClean="0">
                          <a:latin typeface="Cambria Math" panose="02040503050406030204" pitchFamily="18" charset="0"/>
                        </a:rPr>
                        <m:t>+…=</m:t>
                      </m:r>
                      <m:nary>
                        <m:naryPr>
                          <m:chr m:val="∑"/>
                          <m:ctrlPr>
                            <a:rPr lang="pt-BR" sz="3000" b="0" i="1" noProof="0" smtClean="0">
                              <a:latin typeface="Cambria Math" panose="02040503050406030204" pitchFamily="18" charset="0"/>
                            </a:rPr>
                          </m:ctrlPr>
                        </m:naryPr>
                        <m:sub>
                          <m:r>
                            <m:rPr>
                              <m:brk m:alnAt="23"/>
                            </m:rPr>
                            <a:rPr lang="pt-BR" sz="3000" b="0" i="1" noProof="0" smtClean="0">
                              <a:latin typeface="Cambria Math" panose="02040503050406030204" pitchFamily="18" charset="0"/>
                            </a:rPr>
                            <m:t>𝑡</m:t>
                          </m:r>
                          <m:r>
                            <a:rPr lang="pt-BR" sz="3000" b="0" i="1" noProof="0" smtClean="0">
                              <a:latin typeface="Cambria Math" panose="02040503050406030204" pitchFamily="18" charset="0"/>
                            </a:rPr>
                            <m:t>=1</m:t>
                          </m:r>
                        </m:sub>
                        <m:sup>
                          <m:r>
                            <a:rPr lang="pt-BR" sz="3000" b="0" i="1" noProof="0" smtClean="0">
                              <a:latin typeface="Cambria Math" panose="02040503050406030204" pitchFamily="18" charset="0"/>
                              <a:ea typeface="Cambria Math" panose="02040503050406030204" pitchFamily="18" charset="0"/>
                            </a:rPr>
                            <m:t>∞</m:t>
                          </m:r>
                        </m:sup>
                        <m:e>
                          <m:sSup>
                            <m:sSupPr>
                              <m:ctrlPr>
                                <a:rPr lang="pt-BR" sz="3000" b="0" i="1" noProof="0" smtClean="0">
                                  <a:latin typeface="Cambria Math" panose="02040503050406030204" pitchFamily="18" charset="0"/>
                                </a:rPr>
                              </m:ctrlPr>
                            </m:sSupPr>
                            <m:e>
                              <m:r>
                                <a:rPr lang="pt-BR" sz="3000" b="0" i="1" noProof="0" smtClean="0">
                                  <a:latin typeface="Cambria Math" panose="02040503050406030204" pitchFamily="18" charset="0"/>
                                </a:rPr>
                                <m:t>𝛿</m:t>
                              </m:r>
                            </m:e>
                            <m:sup>
                              <m:r>
                                <a:rPr lang="pt-BR" sz="3000" b="0" i="1" noProof="0" smtClean="0">
                                  <a:latin typeface="Cambria Math" panose="02040503050406030204" pitchFamily="18" charset="0"/>
                                </a:rPr>
                                <m:t>𝑡</m:t>
                              </m:r>
                              <m:r>
                                <a:rPr lang="pt-BR" sz="3000" b="0" i="1" noProof="0" smtClean="0">
                                  <a:latin typeface="Cambria Math" panose="02040503050406030204" pitchFamily="18" charset="0"/>
                                </a:rPr>
                                <m:t>−1</m:t>
                              </m:r>
                            </m:sup>
                          </m:sSup>
                        </m:e>
                      </m:nary>
                      <m:sSub>
                        <m:sSubPr>
                          <m:ctrlPr>
                            <a:rPr lang="pt-BR" sz="3000" b="0" i="1" noProof="0" smtClean="0">
                              <a:latin typeface="Cambria Math" panose="02040503050406030204" pitchFamily="18" charset="0"/>
                            </a:rPr>
                          </m:ctrlPr>
                        </m:sSubPr>
                        <m:e>
                          <m:r>
                            <a:rPr lang="pt-BR" sz="3000" b="0" i="1" noProof="0" smtClean="0">
                              <a:latin typeface="Cambria Math" panose="02040503050406030204" pitchFamily="18" charset="0"/>
                            </a:rPr>
                            <m:t>𝜋</m:t>
                          </m:r>
                        </m:e>
                        <m:sub>
                          <m:r>
                            <a:rPr lang="pt-BR" sz="3000" b="0" i="1" noProof="0" smtClean="0">
                              <a:latin typeface="Cambria Math" panose="02040503050406030204" pitchFamily="18" charset="0"/>
                            </a:rPr>
                            <m:t>𝑡</m:t>
                          </m:r>
                        </m:sub>
                      </m:sSub>
                    </m:oMath>
                  </m:oMathPara>
                </a14:m>
                <a:endParaRPr lang="pt-BR" sz="3000" noProof="0" dirty="0"/>
              </a:p>
              <a:p>
                <a:pPr marL="0" indent="0" algn="just">
                  <a:buNone/>
                </a:pPr>
                <a:endParaRPr lang="pt-BR" sz="3000" baseline="-25000" noProof="0" dirty="0"/>
              </a:p>
            </p:txBody>
          </p:sp>
        </mc:Choice>
        <mc:Fallback xmlns="">
          <p:sp>
            <p:nvSpPr>
              <p:cNvPr id="3" name="Content Placeholder 2">
                <a:extLst>
                  <a:ext uri="{FF2B5EF4-FFF2-40B4-BE49-F238E27FC236}">
                    <a16:creationId xmlns:a16="http://schemas.microsoft.com/office/drawing/2014/main" id="{6CAFE947-062F-4AC7-8838-EE84C8C22358}"/>
                  </a:ext>
                </a:extLst>
              </p:cNvPr>
              <p:cNvSpPr>
                <a:spLocks noGrp="1" noRot="1" noChangeAspect="1" noMove="1" noResize="1" noEditPoints="1" noAdjustHandles="1" noChangeArrowheads="1" noChangeShapeType="1" noTextEdit="1"/>
              </p:cNvSpPr>
              <p:nvPr>
                <p:ph idx="1"/>
              </p:nvPr>
            </p:nvSpPr>
            <p:spPr>
              <a:blipFill>
                <a:blip r:embed="rId2"/>
                <a:stretch>
                  <a:fillRect l="-1391" t="-2801" r="-1333"/>
                </a:stretch>
              </a:blipFill>
            </p:spPr>
            <p:txBody>
              <a:bodyPr/>
              <a:lstStyle/>
              <a:p>
                <a:r>
                  <a:rPr lang="pt-BR">
                    <a:noFill/>
                  </a:rPr>
                  <a:t> </a:t>
                </a:r>
              </a:p>
            </p:txBody>
          </p:sp>
        </mc:Fallback>
      </mc:AlternateContent>
      <p:sp>
        <p:nvSpPr>
          <p:cNvPr id="4" name="Footer Placeholder 3">
            <a:extLst>
              <a:ext uri="{FF2B5EF4-FFF2-40B4-BE49-F238E27FC236}">
                <a16:creationId xmlns:a16="http://schemas.microsoft.com/office/drawing/2014/main" id="{A69738B4-FE7F-4107-95CE-A3094AA06B03}"/>
              </a:ext>
            </a:extLst>
          </p:cNvPr>
          <p:cNvSpPr>
            <a:spLocks noGrp="1"/>
          </p:cNvSpPr>
          <p:nvPr>
            <p:ph type="ftr" sz="quarter" idx="11"/>
          </p:nvPr>
        </p:nvSpPr>
        <p:spPr/>
        <p:txBody>
          <a:bodyPr/>
          <a:lstStyle/>
          <a:p>
            <a:r>
              <a:rPr lang="pt-BR" dirty="0"/>
              <a:t>Robson Tigre </a:t>
            </a:r>
            <a:endParaRPr lang="en-US" dirty="0"/>
          </a:p>
        </p:txBody>
      </p:sp>
      <p:sp>
        <p:nvSpPr>
          <p:cNvPr id="5" name="Slide Number Placeholder 4">
            <a:extLst>
              <a:ext uri="{FF2B5EF4-FFF2-40B4-BE49-F238E27FC236}">
                <a16:creationId xmlns:a16="http://schemas.microsoft.com/office/drawing/2014/main" id="{5E3723D9-4EA5-4A00-B291-6E66D0BB08B5}"/>
              </a:ext>
            </a:extLst>
          </p:cNvPr>
          <p:cNvSpPr>
            <a:spLocks noGrp="1"/>
          </p:cNvSpPr>
          <p:nvPr>
            <p:ph type="sldNum" sz="quarter" idx="12"/>
          </p:nvPr>
        </p:nvSpPr>
        <p:spPr/>
        <p:txBody>
          <a:bodyPr/>
          <a:lstStyle/>
          <a:p>
            <a:fld id="{AF67EEE8-F201-4410-BA13-233EFB93B646}" type="slidenum">
              <a:rPr lang="pt-BR" smtClean="0"/>
              <a:t>29</a:t>
            </a:fld>
            <a:endParaRPr lang="pt-BR"/>
          </a:p>
        </p:txBody>
      </p:sp>
      <p:sp>
        <p:nvSpPr>
          <p:cNvPr id="7" name="TextBox 6">
            <a:extLst>
              <a:ext uri="{FF2B5EF4-FFF2-40B4-BE49-F238E27FC236}">
                <a16:creationId xmlns:a16="http://schemas.microsoft.com/office/drawing/2014/main" id="{AE0DA45E-D6B2-436E-9FA6-E0A53D606BC6}"/>
              </a:ext>
            </a:extLst>
          </p:cNvPr>
          <p:cNvSpPr txBox="1"/>
          <p:nvPr/>
        </p:nvSpPr>
        <p:spPr>
          <a:xfrm>
            <a:off x="5683105" y="4559662"/>
            <a:ext cx="1435397" cy="738664"/>
          </a:xfrm>
          <a:prstGeom prst="rect">
            <a:avLst/>
          </a:prstGeom>
          <a:noFill/>
        </p:spPr>
        <p:txBody>
          <a:bodyPr wrap="square" rtlCol="0">
            <a:spAutoFit/>
          </a:bodyPr>
          <a:lstStyle/>
          <a:p>
            <a:pPr algn="ctr"/>
            <a:r>
              <a:rPr lang="pt-BR" sz="1400" dirty="0"/>
              <a:t>V.P. do payoff a ser recebido </a:t>
            </a:r>
            <a:r>
              <a:rPr lang="pt-BR" sz="1400" noProof="0" dirty="0"/>
              <a:t>dois estágios depois</a:t>
            </a:r>
            <a:endParaRPr lang="pt-BR" sz="1400" dirty="0"/>
          </a:p>
        </p:txBody>
      </p:sp>
      <p:sp>
        <p:nvSpPr>
          <p:cNvPr id="9" name="TextBox 8">
            <a:extLst>
              <a:ext uri="{FF2B5EF4-FFF2-40B4-BE49-F238E27FC236}">
                <a16:creationId xmlns:a16="http://schemas.microsoft.com/office/drawing/2014/main" id="{D78D561E-D06B-4847-BA36-B47262E478C5}"/>
              </a:ext>
            </a:extLst>
          </p:cNvPr>
          <p:cNvSpPr txBox="1"/>
          <p:nvPr/>
        </p:nvSpPr>
        <p:spPr>
          <a:xfrm>
            <a:off x="3545959" y="4569994"/>
            <a:ext cx="1435397" cy="738664"/>
          </a:xfrm>
          <a:prstGeom prst="rect">
            <a:avLst/>
          </a:prstGeom>
          <a:noFill/>
        </p:spPr>
        <p:txBody>
          <a:bodyPr wrap="square" rtlCol="0">
            <a:spAutoFit/>
          </a:bodyPr>
          <a:lstStyle/>
          <a:p>
            <a:pPr algn="ctr"/>
            <a:r>
              <a:rPr lang="pt-BR" sz="1400" dirty="0"/>
              <a:t>V.P. do payoff a ser recebido </a:t>
            </a:r>
            <a:r>
              <a:rPr lang="pt-BR" sz="1400" noProof="0" dirty="0"/>
              <a:t>um estágio depois</a:t>
            </a:r>
            <a:endParaRPr lang="pt-BR" sz="1400" dirty="0"/>
          </a:p>
        </p:txBody>
      </p:sp>
      <p:sp>
        <p:nvSpPr>
          <p:cNvPr id="11" name="TextBox 10">
            <a:extLst>
              <a:ext uri="{FF2B5EF4-FFF2-40B4-BE49-F238E27FC236}">
                <a16:creationId xmlns:a16="http://schemas.microsoft.com/office/drawing/2014/main" id="{52A5AA7A-59E4-4AC8-9790-7E9182B5A14F}"/>
              </a:ext>
            </a:extLst>
          </p:cNvPr>
          <p:cNvSpPr txBox="1"/>
          <p:nvPr/>
        </p:nvSpPr>
        <p:spPr>
          <a:xfrm>
            <a:off x="1562984" y="4379471"/>
            <a:ext cx="1435397" cy="738664"/>
          </a:xfrm>
          <a:prstGeom prst="rect">
            <a:avLst/>
          </a:prstGeom>
          <a:noFill/>
        </p:spPr>
        <p:txBody>
          <a:bodyPr wrap="square" rtlCol="0">
            <a:spAutoFit/>
          </a:bodyPr>
          <a:lstStyle/>
          <a:p>
            <a:pPr algn="ctr"/>
            <a:r>
              <a:rPr lang="pt-BR" sz="1400" dirty="0"/>
              <a:t>Payoff a ser recebido </a:t>
            </a:r>
            <a:r>
              <a:rPr lang="pt-BR" sz="1400" noProof="0" dirty="0"/>
              <a:t>no estágio atual</a:t>
            </a:r>
            <a:endParaRPr lang="pt-BR" sz="1400" dirty="0"/>
          </a:p>
        </p:txBody>
      </p:sp>
      <p:cxnSp>
        <p:nvCxnSpPr>
          <p:cNvPr id="13" name="Straight Arrow Connector 12">
            <a:extLst>
              <a:ext uri="{FF2B5EF4-FFF2-40B4-BE49-F238E27FC236}">
                <a16:creationId xmlns:a16="http://schemas.microsoft.com/office/drawing/2014/main" id="{921FDCE6-85BA-4A91-83CF-2616407C30C9}"/>
              </a:ext>
            </a:extLst>
          </p:cNvPr>
          <p:cNvCxnSpPr>
            <a:cxnSpLocks/>
          </p:cNvCxnSpPr>
          <p:nvPr/>
        </p:nvCxnSpPr>
        <p:spPr>
          <a:xfrm flipV="1">
            <a:off x="2775098" y="4032050"/>
            <a:ext cx="446567" cy="347421"/>
          </a:xfrm>
          <a:prstGeom prst="straightConnector1">
            <a:avLst/>
          </a:prstGeom>
          <a:ln w="5715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235A6FA0-22A9-486E-A967-908C17C18468}"/>
              </a:ext>
            </a:extLst>
          </p:cNvPr>
          <p:cNvCxnSpPr>
            <a:cxnSpLocks/>
          </p:cNvCxnSpPr>
          <p:nvPr/>
        </p:nvCxnSpPr>
        <p:spPr>
          <a:xfrm flipV="1">
            <a:off x="4263658" y="4001294"/>
            <a:ext cx="0" cy="568700"/>
          </a:xfrm>
          <a:prstGeom prst="straightConnector1">
            <a:avLst/>
          </a:prstGeom>
          <a:ln w="5715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DBD37E35-827C-461C-9311-B55188AE8EBB}"/>
              </a:ext>
            </a:extLst>
          </p:cNvPr>
          <p:cNvCxnSpPr>
            <a:cxnSpLocks/>
          </p:cNvCxnSpPr>
          <p:nvPr/>
        </p:nvCxnSpPr>
        <p:spPr>
          <a:xfrm flipH="1" flipV="1">
            <a:off x="5683105" y="3986349"/>
            <a:ext cx="246319" cy="575319"/>
          </a:xfrm>
          <a:prstGeom prst="straightConnector1">
            <a:avLst/>
          </a:prstGeom>
          <a:ln w="57150">
            <a:solidFill>
              <a:srgbClr val="00B0F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38109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73E600-C0B7-4B10-8220-7C80B2E703B4}"/>
              </a:ext>
            </a:extLst>
          </p:cNvPr>
          <p:cNvSpPr>
            <a:spLocks noGrp="1"/>
          </p:cNvSpPr>
          <p:nvPr>
            <p:ph idx="1"/>
          </p:nvPr>
        </p:nvSpPr>
        <p:spPr/>
        <p:txBody>
          <a:bodyPr>
            <a:normAutofit fontScale="92500" lnSpcReduction="20000"/>
          </a:bodyPr>
          <a:lstStyle/>
          <a:p>
            <a:pPr algn="just"/>
            <a:r>
              <a:rPr lang="pt-BR" noProof="0" dirty="0"/>
              <a:t>Várias </a:t>
            </a:r>
            <a:r>
              <a:rPr lang="pt-BR" b="1" noProof="0" dirty="0"/>
              <a:t>interações </a:t>
            </a:r>
            <a:r>
              <a:rPr lang="pt-BR" noProof="0" dirty="0"/>
              <a:t>na vida real não dependem de </a:t>
            </a:r>
            <a:r>
              <a:rPr lang="pt-BR" b="1" noProof="0" dirty="0"/>
              <a:t>contratos ou mecanismos explícitos </a:t>
            </a:r>
            <a:r>
              <a:rPr lang="pt-BR" noProof="0" dirty="0"/>
              <a:t>de comunicação. Mesmo assim, existe </a:t>
            </a:r>
            <a:r>
              <a:rPr lang="pt-BR" b="1" noProof="0" dirty="0"/>
              <a:t>cooperação</a:t>
            </a:r>
            <a:r>
              <a:rPr lang="pt-BR" noProof="0" dirty="0"/>
              <a:t> nessas relações.</a:t>
            </a:r>
          </a:p>
          <a:p>
            <a:pPr algn="just"/>
            <a:endParaRPr lang="pt-BR" noProof="0" dirty="0"/>
          </a:p>
          <a:p>
            <a:pPr algn="just"/>
            <a:r>
              <a:rPr lang="pt-BR" noProof="0" dirty="0"/>
              <a:t>Muitas dessas cooperações ocorrem na forma de </a:t>
            </a:r>
            <a:r>
              <a:rPr lang="pt-BR" b="1" noProof="0" dirty="0"/>
              <a:t>“enquanto você for legal comigo, eu serei legal com você”</a:t>
            </a:r>
            <a:r>
              <a:rPr lang="pt-BR" noProof="0" dirty="0"/>
              <a:t>, sem nenhum mecanismo que force essa direção. </a:t>
            </a:r>
            <a:r>
              <a:rPr lang="pt-BR" dirty="0"/>
              <a:t>Esse fenômeno, entretanto, permite alcançar </a:t>
            </a:r>
            <a:r>
              <a:rPr lang="pt-BR" b="1" dirty="0"/>
              <a:t>payoffs mais </a:t>
            </a:r>
            <a:r>
              <a:rPr lang="pt-BR" b="1" i="1" dirty="0"/>
              <a:t>eficientes</a:t>
            </a:r>
          </a:p>
          <a:p>
            <a:pPr algn="just"/>
            <a:endParaRPr lang="pt-BR" i="1" noProof="0" dirty="0"/>
          </a:p>
          <a:p>
            <a:pPr algn="just"/>
            <a:r>
              <a:rPr lang="pt-BR" dirty="0"/>
              <a:t>Será que é possível haver </a:t>
            </a:r>
            <a:r>
              <a:rPr lang="pt-BR" b="1" dirty="0"/>
              <a:t>cooperação</a:t>
            </a:r>
            <a:r>
              <a:rPr lang="pt-BR" dirty="0"/>
              <a:t>, digamos, no </a:t>
            </a:r>
            <a:r>
              <a:rPr lang="pt-BR" b="1" dirty="0"/>
              <a:t>dilema dos prisioneiros</a:t>
            </a:r>
            <a:r>
              <a:rPr lang="pt-BR" dirty="0"/>
              <a:t> se ele for </a:t>
            </a:r>
            <a:r>
              <a:rPr lang="pt-BR" b="1" dirty="0"/>
              <a:t>jogado repetidas vezes</a:t>
            </a:r>
            <a:r>
              <a:rPr lang="pt-BR" dirty="0"/>
              <a:t>, mesmo na ausência de comunicação entre os prisioneiros? Se sim, quantas vezes seriam necessárias?</a:t>
            </a:r>
          </a:p>
        </p:txBody>
      </p:sp>
      <p:sp>
        <p:nvSpPr>
          <p:cNvPr id="4" name="Title 1">
            <a:extLst>
              <a:ext uri="{FF2B5EF4-FFF2-40B4-BE49-F238E27FC236}">
                <a16:creationId xmlns:a16="http://schemas.microsoft.com/office/drawing/2014/main" id="{F45AA329-7219-4C40-A7BF-4333FCFBA316}"/>
              </a:ext>
            </a:extLst>
          </p:cNvPr>
          <p:cNvSpPr>
            <a:spLocks noGrp="1"/>
          </p:cNvSpPr>
          <p:nvPr>
            <p:ph type="title"/>
          </p:nvPr>
        </p:nvSpPr>
        <p:spPr>
          <a:xfrm>
            <a:off x="838200" y="365125"/>
            <a:ext cx="10515600" cy="1325563"/>
          </a:xfrm>
        </p:spPr>
        <p:txBody>
          <a:bodyPr/>
          <a:lstStyle/>
          <a:p>
            <a:r>
              <a:rPr lang="pt-BR" b="1" noProof="0" dirty="0"/>
              <a:t>Introdução</a:t>
            </a:r>
          </a:p>
        </p:txBody>
      </p:sp>
      <p:sp>
        <p:nvSpPr>
          <p:cNvPr id="2" name="Footer Placeholder 1">
            <a:extLst>
              <a:ext uri="{FF2B5EF4-FFF2-40B4-BE49-F238E27FC236}">
                <a16:creationId xmlns:a16="http://schemas.microsoft.com/office/drawing/2014/main" id="{899D8760-F72F-43FD-BD05-11B0CB769687}"/>
              </a:ext>
            </a:extLst>
          </p:cNvPr>
          <p:cNvSpPr>
            <a:spLocks noGrp="1"/>
          </p:cNvSpPr>
          <p:nvPr>
            <p:ph type="ftr" sz="quarter" idx="11"/>
          </p:nvPr>
        </p:nvSpPr>
        <p:spPr/>
        <p:txBody>
          <a:bodyPr/>
          <a:lstStyle/>
          <a:p>
            <a:r>
              <a:rPr lang="pt-BR" dirty="0"/>
              <a:t>Robson Tigre </a:t>
            </a:r>
            <a:endParaRPr lang="en-US" dirty="0"/>
          </a:p>
        </p:txBody>
      </p:sp>
      <p:sp>
        <p:nvSpPr>
          <p:cNvPr id="5" name="Slide Number Placeholder 4">
            <a:extLst>
              <a:ext uri="{FF2B5EF4-FFF2-40B4-BE49-F238E27FC236}">
                <a16:creationId xmlns:a16="http://schemas.microsoft.com/office/drawing/2014/main" id="{6136A29F-816F-4BF3-BF2E-1C6112EF220F}"/>
              </a:ext>
            </a:extLst>
          </p:cNvPr>
          <p:cNvSpPr>
            <a:spLocks noGrp="1"/>
          </p:cNvSpPr>
          <p:nvPr>
            <p:ph type="sldNum" sz="quarter" idx="12"/>
          </p:nvPr>
        </p:nvSpPr>
        <p:spPr/>
        <p:txBody>
          <a:bodyPr/>
          <a:lstStyle/>
          <a:p>
            <a:fld id="{AF67EEE8-F201-4410-BA13-233EFB93B646}" type="slidenum">
              <a:rPr lang="pt-BR" smtClean="0"/>
              <a:t>3</a:t>
            </a:fld>
            <a:endParaRPr lang="pt-BR"/>
          </a:p>
        </p:txBody>
      </p:sp>
    </p:spTree>
    <p:extLst>
      <p:ext uri="{BB962C8B-B14F-4D97-AF65-F5344CB8AC3E}">
        <p14:creationId xmlns:p14="http://schemas.microsoft.com/office/powerpoint/2010/main" val="407601154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B768067-22B5-41DC-BD4D-04D599BC0B42}"/>
                  </a:ext>
                </a:extLst>
              </p:cNvPr>
              <p:cNvSpPr>
                <a:spLocks noGrp="1"/>
              </p:cNvSpPr>
              <p:nvPr>
                <p:ph idx="1"/>
              </p:nvPr>
            </p:nvSpPr>
            <p:spPr/>
            <p:txBody>
              <a:bodyPr>
                <a:normAutofit/>
              </a:bodyPr>
              <a:lstStyle/>
              <a:p>
                <a:pPr algn="just"/>
                <a:r>
                  <a:rPr lang="pt-BR" noProof="0" dirty="0"/>
                  <a:t>Podemos usar </a:t>
                </a:r>
                <a14:m>
                  <m:oMath xmlns:m="http://schemas.openxmlformats.org/officeDocument/2006/math">
                    <m:r>
                      <a:rPr lang="pt-BR" b="0" i="1" noProof="0" smtClean="0">
                        <a:latin typeface="Cambria Math" panose="02040503050406030204" pitchFamily="18" charset="0"/>
                      </a:rPr>
                      <m:t>𝛿</m:t>
                    </m:r>
                  </m:oMath>
                </a14:m>
                <a:r>
                  <a:rPr lang="pt-BR" noProof="0" dirty="0"/>
                  <a:t> para reinterpretar o jogo infinitamente repetido como um jogo </a:t>
                </a:r>
                <a:r>
                  <a:rPr lang="pt-BR" b="1" noProof="0" dirty="0"/>
                  <a:t>repetido por um número aleatório de vezes</a:t>
                </a:r>
              </a:p>
              <a:p>
                <a:pPr algn="just"/>
                <a:endParaRPr lang="pt-BR" noProof="0" dirty="0"/>
              </a:p>
              <a:p>
                <a:pPr algn="just"/>
                <a:r>
                  <a:rPr lang="pt-BR" noProof="0" dirty="0"/>
                  <a:t>Suponha que após cada estágio uma moeda viciada seja jogada para determinar se o jogo </a:t>
                </a:r>
                <a:r>
                  <a:rPr lang="pt-BR" b="1" noProof="0" dirty="0">
                    <a:solidFill>
                      <a:srgbClr val="C00000"/>
                    </a:solidFill>
                  </a:rPr>
                  <a:t>terminará</a:t>
                </a:r>
                <a:r>
                  <a:rPr lang="pt-BR" noProof="0" dirty="0"/>
                  <a:t>, com probabilidade </a:t>
                </a:r>
                <a14:m>
                  <m:oMath xmlns:m="http://schemas.openxmlformats.org/officeDocument/2006/math">
                    <m:r>
                      <a:rPr lang="pt-BR" b="0" i="1" noProof="0" smtClean="0">
                        <a:solidFill>
                          <a:srgbClr val="C00000"/>
                        </a:solidFill>
                        <a:latin typeface="Cambria Math" panose="02040503050406030204" pitchFamily="18" charset="0"/>
                      </a:rPr>
                      <m:t>𝑝</m:t>
                    </m:r>
                  </m:oMath>
                </a14:m>
                <a:r>
                  <a:rPr lang="pt-BR" noProof="0" dirty="0"/>
                  <a:t>, ou </a:t>
                </a:r>
                <a:r>
                  <a:rPr lang="pt-BR" b="1" noProof="0" dirty="0">
                    <a:solidFill>
                      <a:srgbClr val="0070C0"/>
                    </a:solidFill>
                  </a:rPr>
                  <a:t>continuará</a:t>
                </a:r>
                <a:r>
                  <a:rPr lang="pt-BR" noProof="0" dirty="0"/>
                  <a:t> por mais um período, com probabilidade </a:t>
                </a:r>
                <a14:m>
                  <m:oMath xmlns:m="http://schemas.openxmlformats.org/officeDocument/2006/math">
                    <m:r>
                      <a:rPr lang="pt-BR" b="0" i="1" noProof="0" smtClean="0">
                        <a:solidFill>
                          <a:srgbClr val="0070C0"/>
                        </a:solidFill>
                        <a:latin typeface="Cambria Math" panose="02040503050406030204" pitchFamily="18" charset="0"/>
                      </a:rPr>
                      <m:t>1−</m:t>
                    </m:r>
                    <m:r>
                      <a:rPr lang="pt-BR" b="0" i="1" noProof="0" smtClean="0">
                        <a:solidFill>
                          <a:srgbClr val="0070C0"/>
                        </a:solidFill>
                        <a:latin typeface="Cambria Math" panose="02040503050406030204" pitchFamily="18" charset="0"/>
                      </a:rPr>
                      <m:t>𝑝</m:t>
                    </m:r>
                  </m:oMath>
                </a14:m>
                <a:endParaRPr lang="pt-BR" noProof="0" dirty="0">
                  <a:solidFill>
                    <a:srgbClr val="0070C0"/>
                  </a:solidFill>
                </a:endParaRPr>
              </a:p>
              <a:p>
                <a:pPr algn="just"/>
                <a:endParaRPr lang="pt-BR" noProof="0" dirty="0"/>
              </a:p>
              <a:p>
                <a:pPr algn="just"/>
                <a:r>
                  <a:rPr lang="pt-BR" noProof="0" dirty="0"/>
                  <a:t>Então um payoff </a:t>
                </a:r>
                <a14:m>
                  <m:oMath xmlns:m="http://schemas.openxmlformats.org/officeDocument/2006/math">
                    <m:r>
                      <a:rPr lang="pt-BR" i="1" noProof="0" smtClean="0">
                        <a:latin typeface="Cambria Math" panose="02040503050406030204" pitchFamily="18" charset="0"/>
                      </a:rPr>
                      <m:t>𝜋</m:t>
                    </m:r>
                  </m:oMath>
                </a14:m>
                <a:r>
                  <a:rPr lang="pt-BR" noProof="0" dirty="0"/>
                  <a:t> a ser recebido no próximo estágio vale apenas </a:t>
                </a:r>
                <a14:m>
                  <m:oMath xmlns:m="http://schemas.openxmlformats.org/officeDocument/2006/math">
                    <m:d>
                      <m:dPr>
                        <m:ctrlPr>
                          <a:rPr lang="pt-BR" i="1" noProof="0" smtClean="0">
                            <a:latin typeface="Cambria Math" panose="02040503050406030204" pitchFamily="18" charset="0"/>
                          </a:rPr>
                        </m:ctrlPr>
                      </m:dPr>
                      <m:e>
                        <m:r>
                          <a:rPr lang="pt-BR" i="1" noProof="0" smtClean="0">
                            <a:latin typeface="Cambria Math" panose="02040503050406030204" pitchFamily="18" charset="0"/>
                          </a:rPr>
                          <m:t>1−</m:t>
                        </m:r>
                        <m:r>
                          <a:rPr lang="pt-BR" i="1" noProof="0" smtClean="0">
                            <a:latin typeface="Cambria Math" panose="02040503050406030204" pitchFamily="18" charset="0"/>
                          </a:rPr>
                          <m:t>𝑝</m:t>
                        </m:r>
                      </m:e>
                    </m:d>
                    <m:r>
                      <a:rPr lang="pt-BR" i="1" noProof="0" smtClean="0">
                        <a:latin typeface="Cambria Math" panose="02040503050406030204" pitchFamily="18" charset="0"/>
                      </a:rPr>
                      <m:t>𝜋</m:t>
                    </m:r>
                    <m:r>
                      <a:rPr lang="pt-BR" i="1" noProof="0" smtClean="0">
                        <a:latin typeface="Cambria Math" panose="02040503050406030204" pitchFamily="18" charset="0"/>
                      </a:rPr>
                      <m:t>/(1+</m:t>
                    </m:r>
                    <m:r>
                      <a:rPr lang="pt-BR" i="1" noProof="0" smtClean="0">
                        <a:latin typeface="Cambria Math" panose="02040503050406030204" pitchFamily="18" charset="0"/>
                      </a:rPr>
                      <m:t>𝑟</m:t>
                    </m:r>
                    <m:r>
                      <a:rPr lang="pt-BR" i="1" noProof="0" smtClean="0">
                        <a:latin typeface="Cambria Math" panose="02040503050406030204" pitchFamily="18" charset="0"/>
                      </a:rPr>
                      <m:t>)</m:t>
                    </m:r>
                  </m:oMath>
                </a14:m>
                <a:r>
                  <a:rPr lang="pt-BR" noProof="0" dirty="0"/>
                  <a:t> antes de a moeda ser jogada</a:t>
                </a:r>
              </a:p>
              <a:p>
                <a:pPr marL="0" indent="0" algn="just">
                  <a:buNone/>
                </a:pPr>
                <a:endParaRPr lang="pt-BR" noProof="0" dirty="0"/>
              </a:p>
            </p:txBody>
          </p:sp>
        </mc:Choice>
        <mc:Fallback xmlns="">
          <p:sp>
            <p:nvSpPr>
              <p:cNvPr id="3" name="Content Placeholder 2">
                <a:extLst>
                  <a:ext uri="{FF2B5EF4-FFF2-40B4-BE49-F238E27FC236}">
                    <a16:creationId xmlns:a16="http://schemas.microsoft.com/office/drawing/2014/main" id="{2B768067-22B5-41DC-BD4D-04D599BC0B42}"/>
                  </a:ext>
                </a:extLst>
              </p:cNvPr>
              <p:cNvSpPr>
                <a:spLocks noGrp="1" noRot="1" noChangeAspect="1" noMove="1" noResize="1" noEditPoints="1" noAdjustHandles="1" noChangeArrowheads="1" noChangeShapeType="1" noTextEdit="1"/>
              </p:cNvSpPr>
              <p:nvPr>
                <p:ph idx="1"/>
              </p:nvPr>
            </p:nvSpPr>
            <p:spPr>
              <a:blipFill>
                <a:blip r:embed="rId3"/>
                <a:stretch>
                  <a:fillRect l="-1043" t="-2241" r="-1159"/>
                </a:stretch>
              </a:blipFill>
            </p:spPr>
            <p:txBody>
              <a:bodyPr/>
              <a:lstStyle/>
              <a:p>
                <a:r>
                  <a:rPr lang="en-US">
                    <a:noFill/>
                  </a:rPr>
                  <a:t> </a:t>
                </a:r>
              </a:p>
            </p:txBody>
          </p:sp>
        </mc:Fallback>
      </mc:AlternateContent>
      <p:sp>
        <p:nvSpPr>
          <p:cNvPr id="4" name="Title 1">
            <a:extLst>
              <a:ext uri="{FF2B5EF4-FFF2-40B4-BE49-F238E27FC236}">
                <a16:creationId xmlns:a16="http://schemas.microsoft.com/office/drawing/2014/main" id="{5C69D229-5191-4248-B681-76361D150854}"/>
              </a:ext>
            </a:extLst>
          </p:cNvPr>
          <p:cNvSpPr>
            <a:spLocks noGrp="1"/>
          </p:cNvSpPr>
          <p:nvPr>
            <p:ph type="title"/>
          </p:nvPr>
        </p:nvSpPr>
        <p:spPr>
          <a:xfrm>
            <a:off x="838200" y="365125"/>
            <a:ext cx="10515600" cy="1325563"/>
          </a:xfrm>
        </p:spPr>
        <p:txBody>
          <a:bodyPr/>
          <a:lstStyle/>
          <a:p>
            <a:r>
              <a:rPr lang="pt-BR" b="1" noProof="0" dirty="0"/>
              <a:t>Teoria: Jogos infinitamente repetidos</a:t>
            </a:r>
          </a:p>
        </p:txBody>
      </p:sp>
      <p:sp>
        <p:nvSpPr>
          <p:cNvPr id="2" name="Footer Placeholder 1">
            <a:extLst>
              <a:ext uri="{FF2B5EF4-FFF2-40B4-BE49-F238E27FC236}">
                <a16:creationId xmlns:a16="http://schemas.microsoft.com/office/drawing/2014/main" id="{DF841A2F-A267-4B5F-AB99-7D30C4872DE4}"/>
              </a:ext>
            </a:extLst>
          </p:cNvPr>
          <p:cNvSpPr>
            <a:spLocks noGrp="1"/>
          </p:cNvSpPr>
          <p:nvPr>
            <p:ph type="ftr" sz="quarter" idx="11"/>
          </p:nvPr>
        </p:nvSpPr>
        <p:spPr/>
        <p:txBody>
          <a:bodyPr/>
          <a:lstStyle/>
          <a:p>
            <a:r>
              <a:rPr lang="pt-BR" dirty="0"/>
              <a:t>Robson Tigre </a:t>
            </a:r>
            <a:endParaRPr lang="en-US" dirty="0"/>
          </a:p>
        </p:txBody>
      </p:sp>
      <p:sp>
        <p:nvSpPr>
          <p:cNvPr id="5" name="Slide Number Placeholder 4">
            <a:extLst>
              <a:ext uri="{FF2B5EF4-FFF2-40B4-BE49-F238E27FC236}">
                <a16:creationId xmlns:a16="http://schemas.microsoft.com/office/drawing/2014/main" id="{95423139-B779-4C0B-9772-54ECC7D2EFA2}"/>
              </a:ext>
            </a:extLst>
          </p:cNvPr>
          <p:cNvSpPr>
            <a:spLocks noGrp="1"/>
          </p:cNvSpPr>
          <p:nvPr>
            <p:ph type="sldNum" sz="quarter" idx="12"/>
          </p:nvPr>
        </p:nvSpPr>
        <p:spPr/>
        <p:txBody>
          <a:bodyPr/>
          <a:lstStyle/>
          <a:p>
            <a:fld id="{AF67EEE8-F201-4410-BA13-233EFB93B646}" type="slidenum">
              <a:rPr lang="pt-BR" smtClean="0"/>
              <a:t>30</a:t>
            </a:fld>
            <a:endParaRPr lang="pt-BR"/>
          </a:p>
        </p:txBody>
      </p:sp>
      <p:pic>
        <p:nvPicPr>
          <p:cNvPr id="7" name="Picture 6">
            <a:extLst>
              <a:ext uri="{FF2B5EF4-FFF2-40B4-BE49-F238E27FC236}">
                <a16:creationId xmlns:a16="http://schemas.microsoft.com/office/drawing/2014/main" id="{511C5582-C926-459D-B7D7-9F8D510E7A3C}"/>
              </a:ext>
            </a:extLst>
          </p:cNvPr>
          <p:cNvPicPr>
            <a:picLocks noChangeAspect="1"/>
          </p:cNvPicPr>
          <p:nvPr/>
        </p:nvPicPr>
        <p:blipFill>
          <a:blip r:embed="rId4"/>
          <a:stretch>
            <a:fillRect/>
          </a:stretch>
        </p:blipFill>
        <p:spPr>
          <a:xfrm>
            <a:off x="760710" y="1810127"/>
            <a:ext cx="332750" cy="536006"/>
          </a:xfrm>
          <a:prstGeom prst="rect">
            <a:avLst/>
          </a:prstGeom>
        </p:spPr>
      </p:pic>
    </p:spTree>
    <p:extLst>
      <p:ext uri="{BB962C8B-B14F-4D97-AF65-F5344CB8AC3E}">
        <p14:creationId xmlns:p14="http://schemas.microsoft.com/office/powerpoint/2010/main" val="192447151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B768067-22B5-41DC-BD4D-04D599BC0B42}"/>
                  </a:ext>
                </a:extLst>
              </p:cNvPr>
              <p:cNvSpPr>
                <a:spLocks noGrp="1"/>
              </p:cNvSpPr>
              <p:nvPr>
                <p:ph idx="1"/>
              </p:nvPr>
            </p:nvSpPr>
            <p:spPr>
              <a:xfrm>
                <a:off x="838200" y="2020497"/>
                <a:ext cx="10515600" cy="4351338"/>
              </a:xfrm>
            </p:spPr>
            <p:txBody>
              <a:bodyPr>
                <a:normAutofit/>
              </a:bodyPr>
              <a:lstStyle/>
              <a:p>
                <a:pPr algn="just"/>
                <a:r>
                  <a:rPr lang="pt-BR" noProof="0" dirty="0"/>
                  <a:t>Da mesma forma, um payoff de </a:t>
                </a:r>
                <a14:m>
                  <m:oMath xmlns:m="http://schemas.openxmlformats.org/officeDocument/2006/math">
                    <m:r>
                      <a:rPr lang="pt-BR" b="0" i="1" noProof="0" smtClean="0">
                        <a:latin typeface="Cambria Math" panose="02040503050406030204" pitchFamily="18" charset="0"/>
                      </a:rPr>
                      <m:t>𝜋</m:t>
                    </m:r>
                  </m:oMath>
                </a14:m>
                <a:r>
                  <a:rPr lang="pt-BR" noProof="0" dirty="0"/>
                  <a:t> a ser recebido dois estágios de agora (se os dois estágios intermediários forem jogados), vale apenas </a:t>
                </a:r>
                <a14:m>
                  <m:oMath xmlns:m="http://schemas.openxmlformats.org/officeDocument/2006/math">
                    <m:sSup>
                      <m:sSupPr>
                        <m:ctrlPr>
                          <a:rPr lang="pt-BR" b="0" i="1" noProof="0" smtClean="0">
                            <a:latin typeface="Cambria Math" panose="02040503050406030204" pitchFamily="18" charset="0"/>
                          </a:rPr>
                        </m:ctrlPr>
                      </m:sSupPr>
                      <m:e>
                        <m:d>
                          <m:dPr>
                            <m:ctrlPr>
                              <a:rPr lang="pt-BR" b="0" i="1" noProof="0" smtClean="0">
                                <a:latin typeface="Cambria Math" panose="02040503050406030204" pitchFamily="18" charset="0"/>
                              </a:rPr>
                            </m:ctrlPr>
                          </m:dPr>
                          <m:e>
                            <m:r>
                              <a:rPr lang="pt-BR" b="0" i="1" noProof="0" smtClean="0">
                                <a:latin typeface="Cambria Math" panose="02040503050406030204" pitchFamily="18" charset="0"/>
                              </a:rPr>
                              <m:t>1−</m:t>
                            </m:r>
                            <m:r>
                              <a:rPr lang="pt-BR" b="0" i="1" noProof="0" smtClean="0">
                                <a:latin typeface="Cambria Math" panose="02040503050406030204" pitchFamily="18" charset="0"/>
                              </a:rPr>
                              <m:t>𝑝</m:t>
                            </m:r>
                          </m:e>
                        </m:d>
                      </m:e>
                      <m:sup>
                        <m:r>
                          <a:rPr lang="pt-BR" b="0" i="1" noProof="0" smtClean="0">
                            <a:latin typeface="Cambria Math" panose="02040503050406030204" pitchFamily="18" charset="0"/>
                          </a:rPr>
                          <m:t>2</m:t>
                        </m:r>
                      </m:sup>
                    </m:sSup>
                    <m:r>
                      <a:rPr lang="pt-BR" b="0" i="1" noProof="0" smtClean="0">
                        <a:latin typeface="Cambria Math" panose="02040503050406030204" pitchFamily="18" charset="0"/>
                      </a:rPr>
                      <m:t>𝜋</m:t>
                    </m:r>
                    <m:r>
                      <a:rPr lang="pt-BR" b="0" i="1" noProof="0" smtClean="0">
                        <a:latin typeface="Cambria Math" panose="02040503050406030204" pitchFamily="18" charset="0"/>
                      </a:rPr>
                      <m:t>/</m:t>
                    </m:r>
                    <m:sSup>
                      <m:sSupPr>
                        <m:ctrlPr>
                          <a:rPr lang="pt-BR" b="0" i="1" noProof="0" smtClean="0">
                            <a:latin typeface="Cambria Math" panose="02040503050406030204" pitchFamily="18" charset="0"/>
                          </a:rPr>
                        </m:ctrlPr>
                      </m:sSupPr>
                      <m:e>
                        <m:d>
                          <m:dPr>
                            <m:ctrlPr>
                              <a:rPr lang="pt-BR" b="0" i="1" noProof="0" smtClean="0">
                                <a:latin typeface="Cambria Math" panose="02040503050406030204" pitchFamily="18" charset="0"/>
                              </a:rPr>
                            </m:ctrlPr>
                          </m:dPr>
                          <m:e>
                            <m:r>
                              <a:rPr lang="pt-BR" b="0" i="1" noProof="0" smtClean="0">
                                <a:latin typeface="Cambria Math" panose="02040503050406030204" pitchFamily="18" charset="0"/>
                              </a:rPr>
                              <m:t>1+</m:t>
                            </m:r>
                            <m:r>
                              <a:rPr lang="pt-BR" b="0" i="1" noProof="0" smtClean="0">
                                <a:latin typeface="Cambria Math" panose="02040503050406030204" pitchFamily="18" charset="0"/>
                              </a:rPr>
                              <m:t>𝑟</m:t>
                            </m:r>
                          </m:e>
                        </m:d>
                      </m:e>
                      <m:sup>
                        <m:r>
                          <a:rPr lang="pt-BR" b="0" i="1" noProof="0" smtClean="0">
                            <a:latin typeface="Cambria Math" panose="02040503050406030204" pitchFamily="18" charset="0"/>
                          </a:rPr>
                          <m:t>2</m:t>
                        </m:r>
                      </m:sup>
                    </m:sSup>
                    <m:r>
                      <a:rPr lang="pt-BR" b="0" i="1" noProof="0" smtClean="0">
                        <a:latin typeface="Cambria Math" panose="02040503050406030204" pitchFamily="18" charset="0"/>
                      </a:rPr>
                      <m:t> </m:t>
                    </m:r>
                  </m:oMath>
                </a14:m>
                <a:endParaRPr lang="pt-BR" b="0" noProof="0" dirty="0"/>
              </a:p>
              <a:p>
                <a:pPr marL="0" indent="0" algn="just">
                  <a:buNone/>
                </a:pPr>
                <a:endParaRPr lang="pt-BR" noProof="0" dirty="0"/>
              </a:p>
              <a:p>
                <a:pPr algn="just"/>
                <a:r>
                  <a:rPr lang="pt-BR" noProof="0" dirty="0"/>
                  <a:t>Seja </a:t>
                </a:r>
                <a14:m>
                  <m:oMath xmlns:m="http://schemas.openxmlformats.org/officeDocument/2006/math">
                    <m:r>
                      <a:rPr lang="pt-BR" i="1" noProof="0" smtClean="0">
                        <a:latin typeface="Cambria Math" panose="02040503050406030204" pitchFamily="18" charset="0"/>
                      </a:rPr>
                      <m:t>𝛿</m:t>
                    </m:r>
                    <m:r>
                      <a:rPr lang="pt-BR" i="1" noProof="0" smtClean="0">
                        <a:latin typeface="Cambria Math" panose="02040503050406030204" pitchFamily="18" charset="0"/>
                      </a:rPr>
                      <m:t>=(1−</m:t>
                    </m:r>
                    <m:r>
                      <a:rPr lang="pt-BR" b="0" i="1" noProof="0" smtClean="0">
                        <a:latin typeface="Cambria Math" panose="02040503050406030204" pitchFamily="18" charset="0"/>
                      </a:rPr>
                      <m:t>𝑝</m:t>
                    </m:r>
                    <m:r>
                      <a:rPr lang="pt-BR" b="0" i="1" noProof="0" smtClean="0">
                        <a:latin typeface="Cambria Math" panose="02040503050406030204" pitchFamily="18" charset="0"/>
                      </a:rPr>
                      <m:t>)/(1 + </m:t>
                    </m:r>
                    <m:r>
                      <a:rPr lang="pt-BR" i="1" noProof="0" smtClean="0">
                        <a:latin typeface="Cambria Math" panose="02040503050406030204" pitchFamily="18" charset="0"/>
                      </a:rPr>
                      <m:t>𝑟</m:t>
                    </m:r>
                    <m:r>
                      <a:rPr lang="pt-BR" i="1" noProof="0" smtClean="0">
                        <a:latin typeface="Cambria Math" panose="02040503050406030204" pitchFamily="18" charset="0"/>
                      </a:rPr>
                      <m:t>)</m:t>
                    </m:r>
                  </m:oMath>
                </a14:m>
                <a:r>
                  <a:rPr lang="pt-BR" noProof="0" dirty="0"/>
                  <a:t>, então o valor presente </a:t>
                </a:r>
                <a14:m>
                  <m:oMath xmlns:m="http://schemas.openxmlformats.org/officeDocument/2006/math">
                    <m:sSub>
                      <m:sSubPr>
                        <m:ctrlPr>
                          <a:rPr lang="pt-BR" i="1" noProof="0">
                            <a:latin typeface="Cambria Math" panose="02040503050406030204" pitchFamily="18" charset="0"/>
                          </a:rPr>
                        </m:ctrlPr>
                      </m:sSubPr>
                      <m:e>
                        <m:r>
                          <a:rPr lang="pt-BR" i="1" noProof="0">
                            <a:latin typeface="Cambria Math" panose="02040503050406030204" pitchFamily="18" charset="0"/>
                          </a:rPr>
                          <m:t>𝜋</m:t>
                        </m:r>
                      </m:e>
                      <m:sub>
                        <m:r>
                          <a:rPr lang="pt-BR" i="1" noProof="0">
                            <a:latin typeface="Cambria Math" panose="02040503050406030204" pitchFamily="18" charset="0"/>
                          </a:rPr>
                          <m:t>1</m:t>
                        </m:r>
                      </m:sub>
                    </m:sSub>
                    <m:r>
                      <a:rPr lang="pt-BR" i="1" noProof="0">
                        <a:latin typeface="Cambria Math" panose="02040503050406030204" pitchFamily="18" charset="0"/>
                      </a:rPr>
                      <m:t>+</m:t>
                    </m:r>
                    <m:r>
                      <a:rPr lang="pt-BR" i="1" noProof="0">
                        <a:latin typeface="Cambria Math" panose="02040503050406030204" pitchFamily="18" charset="0"/>
                      </a:rPr>
                      <m:t>𝛿</m:t>
                    </m:r>
                    <m:sSub>
                      <m:sSubPr>
                        <m:ctrlPr>
                          <a:rPr lang="pt-BR" i="1" noProof="0">
                            <a:latin typeface="Cambria Math" panose="02040503050406030204" pitchFamily="18" charset="0"/>
                          </a:rPr>
                        </m:ctrlPr>
                      </m:sSubPr>
                      <m:e>
                        <m:r>
                          <a:rPr lang="pt-BR" i="1" noProof="0">
                            <a:latin typeface="Cambria Math" panose="02040503050406030204" pitchFamily="18" charset="0"/>
                          </a:rPr>
                          <m:t>𝜋</m:t>
                        </m:r>
                      </m:e>
                      <m:sub>
                        <m:r>
                          <a:rPr lang="pt-BR" i="1" noProof="0">
                            <a:latin typeface="Cambria Math" panose="02040503050406030204" pitchFamily="18" charset="0"/>
                          </a:rPr>
                          <m:t>2</m:t>
                        </m:r>
                      </m:sub>
                    </m:sSub>
                    <m:r>
                      <a:rPr lang="pt-BR" i="1" noProof="0">
                        <a:latin typeface="Cambria Math" panose="02040503050406030204" pitchFamily="18" charset="0"/>
                      </a:rPr>
                      <m:t>+</m:t>
                    </m:r>
                    <m:sSup>
                      <m:sSupPr>
                        <m:ctrlPr>
                          <a:rPr lang="pt-BR" i="1" noProof="0">
                            <a:latin typeface="Cambria Math" panose="02040503050406030204" pitchFamily="18" charset="0"/>
                          </a:rPr>
                        </m:ctrlPr>
                      </m:sSupPr>
                      <m:e>
                        <m:r>
                          <a:rPr lang="pt-BR" i="1" noProof="0">
                            <a:latin typeface="Cambria Math" panose="02040503050406030204" pitchFamily="18" charset="0"/>
                          </a:rPr>
                          <m:t>𝛿</m:t>
                        </m:r>
                      </m:e>
                      <m:sup>
                        <m:r>
                          <a:rPr lang="pt-BR" i="1" noProof="0">
                            <a:latin typeface="Cambria Math" panose="02040503050406030204" pitchFamily="18" charset="0"/>
                          </a:rPr>
                          <m:t>2</m:t>
                        </m:r>
                      </m:sup>
                    </m:sSup>
                    <m:sSub>
                      <m:sSubPr>
                        <m:ctrlPr>
                          <a:rPr lang="pt-BR" i="1" noProof="0">
                            <a:latin typeface="Cambria Math" panose="02040503050406030204" pitchFamily="18" charset="0"/>
                          </a:rPr>
                        </m:ctrlPr>
                      </m:sSubPr>
                      <m:e>
                        <m:r>
                          <a:rPr lang="pt-BR" i="1" noProof="0">
                            <a:latin typeface="Cambria Math" panose="02040503050406030204" pitchFamily="18" charset="0"/>
                          </a:rPr>
                          <m:t>𝜋</m:t>
                        </m:r>
                      </m:e>
                      <m:sub>
                        <m:r>
                          <a:rPr lang="pt-BR" i="1" noProof="0">
                            <a:latin typeface="Cambria Math" panose="02040503050406030204" pitchFamily="18" charset="0"/>
                          </a:rPr>
                          <m:t>3</m:t>
                        </m:r>
                      </m:sub>
                    </m:sSub>
                    <m:r>
                      <a:rPr lang="pt-BR" b="0" i="1" noProof="0" smtClean="0">
                        <a:latin typeface="Cambria Math" panose="02040503050406030204" pitchFamily="18" charset="0"/>
                      </a:rPr>
                      <m:t>+…</m:t>
                    </m:r>
                  </m:oMath>
                </a14:m>
                <a:r>
                  <a:rPr lang="pt-BR" noProof="0" dirty="0"/>
                  <a:t> reflete tanto o </a:t>
                </a:r>
                <a:r>
                  <a:rPr lang="pt-BR" b="1" noProof="0" dirty="0">
                    <a:solidFill>
                      <a:srgbClr val="0070C0"/>
                    </a:solidFill>
                  </a:rPr>
                  <a:t>valor intertemporal </a:t>
                </a:r>
                <a:r>
                  <a:rPr lang="pt-BR" noProof="0" dirty="0"/>
                  <a:t>do dinheiro quanto a </a:t>
                </a:r>
                <a:r>
                  <a:rPr lang="pt-BR" b="1" noProof="0" dirty="0">
                    <a:solidFill>
                      <a:srgbClr val="C00000"/>
                    </a:solidFill>
                  </a:rPr>
                  <a:t>possibilidade de que o jogo terminará</a:t>
                </a:r>
              </a:p>
            </p:txBody>
          </p:sp>
        </mc:Choice>
        <mc:Fallback xmlns="">
          <p:sp>
            <p:nvSpPr>
              <p:cNvPr id="3" name="Content Placeholder 2">
                <a:extLst>
                  <a:ext uri="{FF2B5EF4-FFF2-40B4-BE49-F238E27FC236}">
                    <a16:creationId xmlns:a16="http://schemas.microsoft.com/office/drawing/2014/main" id="{2B768067-22B5-41DC-BD4D-04D599BC0B42}"/>
                  </a:ext>
                </a:extLst>
              </p:cNvPr>
              <p:cNvSpPr>
                <a:spLocks noGrp="1" noRot="1" noChangeAspect="1" noMove="1" noResize="1" noEditPoints="1" noAdjustHandles="1" noChangeArrowheads="1" noChangeShapeType="1" noTextEdit="1"/>
              </p:cNvSpPr>
              <p:nvPr>
                <p:ph idx="1"/>
              </p:nvPr>
            </p:nvSpPr>
            <p:spPr>
              <a:xfrm>
                <a:off x="838200" y="2020497"/>
                <a:ext cx="10515600" cy="4351338"/>
              </a:xfrm>
              <a:blipFill>
                <a:blip r:embed="rId3"/>
                <a:stretch>
                  <a:fillRect l="-1043" t="-2241" r="-1159"/>
                </a:stretch>
              </a:blipFill>
            </p:spPr>
            <p:txBody>
              <a:bodyPr/>
              <a:lstStyle/>
              <a:p>
                <a:r>
                  <a:rPr lang="en-US">
                    <a:noFill/>
                  </a:rPr>
                  <a:t> </a:t>
                </a:r>
              </a:p>
            </p:txBody>
          </p:sp>
        </mc:Fallback>
      </mc:AlternateContent>
      <p:sp>
        <p:nvSpPr>
          <p:cNvPr id="4" name="Title 1">
            <a:extLst>
              <a:ext uri="{FF2B5EF4-FFF2-40B4-BE49-F238E27FC236}">
                <a16:creationId xmlns:a16="http://schemas.microsoft.com/office/drawing/2014/main" id="{5C69D229-5191-4248-B681-76361D150854}"/>
              </a:ext>
            </a:extLst>
          </p:cNvPr>
          <p:cNvSpPr>
            <a:spLocks noGrp="1"/>
          </p:cNvSpPr>
          <p:nvPr>
            <p:ph type="title"/>
          </p:nvPr>
        </p:nvSpPr>
        <p:spPr>
          <a:xfrm>
            <a:off x="838200" y="365125"/>
            <a:ext cx="10515600" cy="1325563"/>
          </a:xfrm>
        </p:spPr>
        <p:txBody>
          <a:bodyPr/>
          <a:lstStyle/>
          <a:p>
            <a:r>
              <a:rPr lang="pt-BR" b="1" noProof="0" dirty="0"/>
              <a:t>Teoria: Jogos infinitamente repetidos</a:t>
            </a:r>
          </a:p>
        </p:txBody>
      </p:sp>
      <p:sp>
        <p:nvSpPr>
          <p:cNvPr id="2" name="Footer Placeholder 1">
            <a:extLst>
              <a:ext uri="{FF2B5EF4-FFF2-40B4-BE49-F238E27FC236}">
                <a16:creationId xmlns:a16="http://schemas.microsoft.com/office/drawing/2014/main" id="{67B4C7EA-368E-467A-AD93-222C3DCCA71D}"/>
              </a:ext>
            </a:extLst>
          </p:cNvPr>
          <p:cNvSpPr>
            <a:spLocks noGrp="1"/>
          </p:cNvSpPr>
          <p:nvPr>
            <p:ph type="ftr" sz="quarter" idx="11"/>
          </p:nvPr>
        </p:nvSpPr>
        <p:spPr/>
        <p:txBody>
          <a:bodyPr/>
          <a:lstStyle/>
          <a:p>
            <a:r>
              <a:rPr lang="pt-BR" dirty="0"/>
              <a:t>Robson Tigre </a:t>
            </a:r>
            <a:endParaRPr lang="en-US" dirty="0"/>
          </a:p>
        </p:txBody>
      </p:sp>
      <p:sp>
        <p:nvSpPr>
          <p:cNvPr id="5" name="Slide Number Placeholder 4">
            <a:extLst>
              <a:ext uri="{FF2B5EF4-FFF2-40B4-BE49-F238E27FC236}">
                <a16:creationId xmlns:a16="http://schemas.microsoft.com/office/drawing/2014/main" id="{56231026-0846-4C03-B4CF-E41E58321BC0}"/>
              </a:ext>
            </a:extLst>
          </p:cNvPr>
          <p:cNvSpPr>
            <a:spLocks noGrp="1"/>
          </p:cNvSpPr>
          <p:nvPr>
            <p:ph type="sldNum" sz="quarter" idx="12"/>
          </p:nvPr>
        </p:nvSpPr>
        <p:spPr/>
        <p:txBody>
          <a:bodyPr/>
          <a:lstStyle/>
          <a:p>
            <a:fld id="{AF67EEE8-F201-4410-BA13-233EFB93B646}" type="slidenum">
              <a:rPr lang="pt-BR" smtClean="0"/>
              <a:t>31</a:t>
            </a:fld>
            <a:endParaRPr lang="pt-BR"/>
          </a:p>
        </p:txBody>
      </p:sp>
    </p:spTree>
    <p:extLst>
      <p:ext uri="{BB962C8B-B14F-4D97-AF65-F5344CB8AC3E}">
        <p14:creationId xmlns:p14="http://schemas.microsoft.com/office/powerpoint/2010/main" val="389666277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740B044-A0AF-4AEA-8BF5-E93C5860BA5E}"/>
                  </a:ext>
                </a:extLst>
              </p:cNvPr>
              <p:cNvSpPr>
                <a:spLocks noGrp="1"/>
              </p:cNvSpPr>
              <p:nvPr>
                <p:ph idx="1"/>
              </p:nvPr>
            </p:nvSpPr>
            <p:spPr/>
            <p:txBody>
              <a:bodyPr>
                <a:normAutofit lnSpcReduction="10000"/>
              </a:bodyPr>
              <a:lstStyle/>
              <a:p>
                <a:pPr algn="just"/>
                <a:r>
                  <a:rPr lang="pt-BR" noProof="0" dirty="0"/>
                  <a:t>Considere o dilema dos prisioneiros infinitamente repetido em que o fator de desconto de cada jogador é </a:t>
                </a:r>
                <a14:m>
                  <m:oMath xmlns:m="http://schemas.openxmlformats.org/officeDocument/2006/math">
                    <m:r>
                      <a:rPr lang="pt-BR" b="0" i="1" noProof="0" smtClean="0">
                        <a:latin typeface="Cambria Math" panose="02040503050406030204" pitchFamily="18" charset="0"/>
                      </a:rPr>
                      <m:t>𝛿</m:t>
                    </m:r>
                  </m:oMath>
                </a14:m>
                <a:r>
                  <a:rPr lang="pt-BR" b="0" noProof="0" dirty="0"/>
                  <a:t> e o payoff de cada jogador é o valor presente dos seus payoffs do stage game</a:t>
                </a:r>
              </a:p>
              <a:p>
                <a:pPr algn="just"/>
                <a:endParaRPr lang="pt-BR" noProof="0" dirty="0"/>
              </a:p>
              <a:p>
                <a:pPr algn="just"/>
                <a:r>
                  <a:rPr lang="pt-BR" noProof="0" dirty="0"/>
                  <a:t>Mostraremos que </a:t>
                </a:r>
                <a:r>
                  <a:rPr lang="pt-BR" b="1" noProof="0" dirty="0"/>
                  <a:t>cooperação</a:t>
                </a:r>
                <a:r>
                  <a:rPr lang="pt-BR" noProof="0" dirty="0"/>
                  <a:t>, i.e. </a:t>
                </a:r>
                <a14:m>
                  <m:oMath xmlns:m="http://schemas.openxmlformats.org/officeDocument/2006/math">
                    <m:r>
                      <a:rPr lang="pt-BR" i="1" noProof="0" smtClean="0">
                        <a:latin typeface="Cambria Math" panose="02040503050406030204" pitchFamily="18" charset="0"/>
                      </a:rPr>
                      <m:t>(</m:t>
                    </m:r>
                    <m:sSub>
                      <m:sSubPr>
                        <m:ctrlPr>
                          <a:rPr lang="pt-BR" b="0" i="1" noProof="0" smtClean="0">
                            <a:latin typeface="Cambria Math" panose="02040503050406030204" pitchFamily="18" charset="0"/>
                          </a:rPr>
                        </m:ctrlPr>
                      </m:sSubPr>
                      <m:e>
                        <m:r>
                          <a:rPr lang="pt-BR" b="0" i="1" noProof="0" smtClean="0">
                            <a:latin typeface="Cambria Math" panose="02040503050406030204" pitchFamily="18" charset="0"/>
                          </a:rPr>
                          <m:t>𝑅</m:t>
                        </m:r>
                      </m:e>
                      <m:sub>
                        <m:r>
                          <a:rPr lang="pt-BR" b="0" i="1" noProof="0" smtClean="0">
                            <a:latin typeface="Cambria Math" panose="02040503050406030204" pitchFamily="18" charset="0"/>
                          </a:rPr>
                          <m:t>1</m:t>
                        </m:r>
                      </m:sub>
                    </m:sSub>
                    <m:r>
                      <a:rPr lang="pt-BR" b="0" i="1" noProof="0" smtClean="0">
                        <a:latin typeface="Cambria Math" panose="02040503050406030204" pitchFamily="18" charset="0"/>
                      </a:rPr>
                      <m:t>,</m:t>
                    </m:r>
                    <m:sSub>
                      <m:sSubPr>
                        <m:ctrlPr>
                          <a:rPr lang="pt-BR" b="0" i="1" noProof="0" smtClean="0">
                            <a:latin typeface="Cambria Math" panose="02040503050406030204" pitchFamily="18" charset="0"/>
                          </a:rPr>
                        </m:ctrlPr>
                      </m:sSubPr>
                      <m:e>
                        <m:r>
                          <a:rPr lang="pt-BR" b="0" i="1" noProof="0" smtClean="0">
                            <a:latin typeface="Cambria Math" panose="02040503050406030204" pitchFamily="18" charset="0"/>
                          </a:rPr>
                          <m:t>𝑅</m:t>
                        </m:r>
                      </m:e>
                      <m:sub>
                        <m:r>
                          <a:rPr lang="pt-BR" b="0" i="1" noProof="0" smtClean="0">
                            <a:latin typeface="Cambria Math" panose="02040503050406030204" pitchFamily="18" charset="0"/>
                          </a:rPr>
                          <m:t>2</m:t>
                        </m:r>
                      </m:sub>
                    </m:sSub>
                    <m:r>
                      <a:rPr lang="pt-BR" i="1" noProof="0" smtClean="0">
                        <a:latin typeface="Cambria Math" panose="02040503050406030204" pitchFamily="18" charset="0"/>
                      </a:rPr>
                      <m:t>)</m:t>
                    </m:r>
                  </m:oMath>
                </a14:m>
                <a:r>
                  <a:rPr lang="pt-BR" noProof="0" dirty="0"/>
                  <a:t>, pode ocorrer em cada estágio do </a:t>
                </a:r>
                <a:r>
                  <a:rPr lang="pt-BR" b="1" noProof="0" dirty="0"/>
                  <a:t>outcome perfeito em subjogo </a:t>
                </a:r>
                <a:r>
                  <a:rPr lang="pt-BR" noProof="0" dirty="0"/>
                  <a:t>do jogo infinitamente repetido</a:t>
                </a:r>
              </a:p>
              <a:p>
                <a:pPr algn="just"/>
                <a:endParaRPr lang="pt-BR" noProof="0" dirty="0"/>
              </a:p>
              <a:p>
                <a:pPr algn="just"/>
                <a:r>
                  <a:rPr lang="pt-BR" noProof="0" dirty="0"/>
                  <a:t>Note que isso acontece mesmo com o </a:t>
                </a:r>
                <a:r>
                  <a:rPr lang="pt-BR" b="1" noProof="0" dirty="0"/>
                  <a:t>único equilíbrio de Nash </a:t>
                </a:r>
                <a:r>
                  <a:rPr lang="pt-BR" noProof="0" dirty="0"/>
                  <a:t>no </a:t>
                </a:r>
                <a:r>
                  <a:rPr lang="pt-BR" i="1" noProof="0" dirty="0"/>
                  <a:t>stage game</a:t>
                </a:r>
                <a:r>
                  <a:rPr lang="pt-BR" noProof="0" dirty="0"/>
                  <a:t> sendo </a:t>
                </a:r>
                <a:r>
                  <a:rPr lang="pt-BR" b="1" noProof="0" dirty="0"/>
                  <a:t>não cooperação</a:t>
                </a:r>
                <a:r>
                  <a:rPr lang="pt-BR" noProof="0" dirty="0"/>
                  <a:t>, i.e. </a:t>
                </a:r>
                <a14:m>
                  <m:oMath xmlns:m="http://schemas.openxmlformats.org/officeDocument/2006/math">
                    <m:d>
                      <m:dPr>
                        <m:ctrlPr>
                          <a:rPr lang="pt-BR" i="1" noProof="0" smtClean="0">
                            <a:latin typeface="Cambria Math" panose="02040503050406030204" pitchFamily="18" charset="0"/>
                          </a:rPr>
                        </m:ctrlPr>
                      </m:dPr>
                      <m:e>
                        <m:sSub>
                          <m:sSubPr>
                            <m:ctrlPr>
                              <a:rPr lang="pt-BR" i="1" noProof="0" smtClean="0">
                                <a:latin typeface="Cambria Math" panose="02040503050406030204" pitchFamily="18" charset="0"/>
                              </a:rPr>
                            </m:ctrlPr>
                          </m:sSubPr>
                          <m:e>
                            <m:r>
                              <a:rPr lang="pt-BR" i="1" noProof="0" smtClean="0">
                                <a:latin typeface="Cambria Math" panose="02040503050406030204" pitchFamily="18" charset="0"/>
                              </a:rPr>
                              <m:t>𝐿</m:t>
                            </m:r>
                          </m:e>
                          <m:sub>
                            <m:r>
                              <a:rPr lang="pt-BR" i="1" noProof="0" smtClean="0">
                                <a:latin typeface="Cambria Math" panose="02040503050406030204" pitchFamily="18" charset="0"/>
                              </a:rPr>
                              <m:t>1</m:t>
                            </m:r>
                          </m:sub>
                        </m:sSub>
                        <m:r>
                          <a:rPr lang="pt-BR" i="1" noProof="0" smtClean="0">
                            <a:latin typeface="Cambria Math" panose="02040503050406030204" pitchFamily="18" charset="0"/>
                          </a:rPr>
                          <m:t>,</m:t>
                        </m:r>
                        <m:sSub>
                          <m:sSubPr>
                            <m:ctrlPr>
                              <a:rPr lang="pt-BR" i="1" noProof="0" smtClean="0">
                                <a:latin typeface="Cambria Math" panose="02040503050406030204" pitchFamily="18" charset="0"/>
                              </a:rPr>
                            </m:ctrlPr>
                          </m:sSubPr>
                          <m:e>
                            <m:r>
                              <a:rPr lang="pt-BR" i="1" noProof="0" smtClean="0">
                                <a:latin typeface="Cambria Math" panose="02040503050406030204" pitchFamily="18" charset="0"/>
                              </a:rPr>
                              <m:t>𝐿</m:t>
                            </m:r>
                          </m:e>
                          <m:sub>
                            <m:r>
                              <a:rPr lang="pt-BR" i="1" noProof="0" smtClean="0">
                                <a:latin typeface="Cambria Math" panose="02040503050406030204" pitchFamily="18" charset="0"/>
                              </a:rPr>
                              <m:t>2</m:t>
                            </m:r>
                          </m:sub>
                        </m:sSub>
                      </m:e>
                    </m:d>
                  </m:oMath>
                </a14:m>
                <a:r>
                  <a:rPr lang="pt-BR" noProof="0" dirty="0"/>
                  <a:t>. </a:t>
                </a:r>
              </a:p>
            </p:txBody>
          </p:sp>
        </mc:Choice>
        <mc:Fallback xmlns="">
          <p:sp>
            <p:nvSpPr>
              <p:cNvPr id="3" name="Content Placeholder 2">
                <a:extLst>
                  <a:ext uri="{FF2B5EF4-FFF2-40B4-BE49-F238E27FC236}">
                    <a16:creationId xmlns:a16="http://schemas.microsoft.com/office/drawing/2014/main" id="{1740B044-A0AF-4AEA-8BF5-E93C5860BA5E}"/>
                  </a:ext>
                </a:extLst>
              </p:cNvPr>
              <p:cNvSpPr>
                <a:spLocks noGrp="1" noRot="1" noChangeAspect="1" noMove="1" noResize="1" noEditPoints="1" noAdjustHandles="1" noChangeArrowheads="1" noChangeShapeType="1" noTextEdit="1"/>
              </p:cNvSpPr>
              <p:nvPr>
                <p:ph idx="1"/>
              </p:nvPr>
            </p:nvSpPr>
            <p:spPr>
              <a:blipFill>
                <a:blip r:embed="rId2"/>
                <a:stretch>
                  <a:fillRect l="-1043" t="-3081" r="-1159"/>
                </a:stretch>
              </a:blipFill>
            </p:spPr>
            <p:txBody>
              <a:bodyPr/>
              <a:lstStyle/>
              <a:p>
                <a:r>
                  <a:rPr lang="pt-BR">
                    <a:noFill/>
                  </a:rPr>
                  <a:t> </a:t>
                </a:r>
              </a:p>
            </p:txBody>
          </p:sp>
        </mc:Fallback>
      </mc:AlternateContent>
      <p:sp>
        <p:nvSpPr>
          <p:cNvPr id="4" name="Title 1">
            <a:extLst>
              <a:ext uri="{FF2B5EF4-FFF2-40B4-BE49-F238E27FC236}">
                <a16:creationId xmlns:a16="http://schemas.microsoft.com/office/drawing/2014/main" id="{28947601-2CB0-4E2C-BB85-23062C2F7022}"/>
              </a:ext>
            </a:extLst>
          </p:cNvPr>
          <p:cNvSpPr>
            <a:spLocks noGrp="1"/>
          </p:cNvSpPr>
          <p:nvPr>
            <p:ph type="title"/>
          </p:nvPr>
        </p:nvSpPr>
        <p:spPr>
          <a:xfrm>
            <a:off x="838200" y="365125"/>
            <a:ext cx="10515600" cy="1325563"/>
          </a:xfrm>
        </p:spPr>
        <p:txBody>
          <a:bodyPr/>
          <a:lstStyle/>
          <a:p>
            <a:r>
              <a:rPr lang="pt-BR" b="1" noProof="0" dirty="0"/>
              <a:t>Teoria: Jogos infinitamente repetidos</a:t>
            </a:r>
          </a:p>
        </p:txBody>
      </p:sp>
      <p:sp>
        <p:nvSpPr>
          <p:cNvPr id="2" name="Footer Placeholder 1">
            <a:extLst>
              <a:ext uri="{FF2B5EF4-FFF2-40B4-BE49-F238E27FC236}">
                <a16:creationId xmlns:a16="http://schemas.microsoft.com/office/drawing/2014/main" id="{23C1ACC0-AFD5-4927-BBE7-F99E9F8A1596}"/>
              </a:ext>
            </a:extLst>
          </p:cNvPr>
          <p:cNvSpPr>
            <a:spLocks noGrp="1"/>
          </p:cNvSpPr>
          <p:nvPr>
            <p:ph type="ftr" sz="quarter" idx="11"/>
          </p:nvPr>
        </p:nvSpPr>
        <p:spPr/>
        <p:txBody>
          <a:bodyPr/>
          <a:lstStyle/>
          <a:p>
            <a:r>
              <a:rPr lang="pt-BR" dirty="0"/>
              <a:t>Robson Tigre </a:t>
            </a:r>
            <a:endParaRPr lang="en-US" dirty="0"/>
          </a:p>
        </p:txBody>
      </p:sp>
      <p:sp>
        <p:nvSpPr>
          <p:cNvPr id="5" name="Slide Number Placeholder 4">
            <a:extLst>
              <a:ext uri="{FF2B5EF4-FFF2-40B4-BE49-F238E27FC236}">
                <a16:creationId xmlns:a16="http://schemas.microsoft.com/office/drawing/2014/main" id="{7C6791FA-E30D-491F-9766-343783D51B90}"/>
              </a:ext>
            </a:extLst>
          </p:cNvPr>
          <p:cNvSpPr>
            <a:spLocks noGrp="1"/>
          </p:cNvSpPr>
          <p:nvPr>
            <p:ph type="sldNum" sz="quarter" idx="12"/>
          </p:nvPr>
        </p:nvSpPr>
        <p:spPr/>
        <p:txBody>
          <a:bodyPr/>
          <a:lstStyle/>
          <a:p>
            <a:fld id="{AF67EEE8-F201-4410-BA13-233EFB93B646}" type="slidenum">
              <a:rPr lang="pt-BR" smtClean="0"/>
              <a:t>32</a:t>
            </a:fld>
            <a:endParaRPr lang="pt-BR"/>
          </a:p>
        </p:txBody>
      </p:sp>
      <p:pic>
        <p:nvPicPr>
          <p:cNvPr id="6" name="Picture 5">
            <a:extLst>
              <a:ext uri="{FF2B5EF4-FFF2-40B4-BE49-F238E27FC236}">
                <a16:creationId xmlns:a16="http://schemas.microsoft.com/office/drawing/2014/main" id="{0063B130-C2D9-4D76-8717-EECDC161F662}"/>
              </a:ext>
            </a:extLst>
          </p:cNvPr>
          <p:cNvPicPr>
            <a:picLocks noChangeAspect="1"/>
          </p:cNvPicPr>
          <p:nvPr/>
        </p:nvPicPr>
        <p:blipFill>
          <a:blip r:embed="rId3"/>
          <a:stretch>
            <a:fillRect/>
          </a:stretch>
        </p:blipFill>
        <p:spPr>
          <a:xfrm>
            <a:off x="776208" y="3403296"/>
            <a:ext cx="332750" cy="536006"/>
          </a:xfrm>
          <a:prstGeom prst="rect">
            <a:avLst/>
          </a:prstGeom>
        </p:spPr>
      </p:pic>
    </p:spTree>
    <p:extLst>
      <p:ext uri="{BB962C8B-B14F-4D97-AF65-F5344CB8AC3E}">
        <p14:creationId xmlns:p14="http://schemas.microsoft.com/office/powerpoint/2010/main" val="354261061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31A2CEC-D89A-45D8-9E90-A999FD1B0BA9}"/>
                  </a:ext>
                </a:extLst>
              </p:cNvPr>
              <p:cNvSpPr>
                <a:spLocks noGrp="1"/>
              </p:cNvSpPr>
              <p:nvPr>
                <p:ph idx="1"/>
              </p:nvPr>
            </p:nvSpPr>
            <p:spPr/>
            <p:txBody>
              <a:bodyPr>
                <a:normAutofit lnSpcReduction="10000"/>
              </a:bodyPr>
              <a:lstStyle/>
              <a:p>
                <a:pPr algn="just"/>
                <a:r>
                  <a:rPr lang="pt-BR" noProof="0" dirty="0"/>
                  <a:t>Se os jogadores cooperam </a:t>
                </a:r>
                <a:r>
                  <a:rPr lang="pt-BR" b="1" noProof="0" dirty="0"/>
                  <a:t>hoje</a:t>
                </a:r>
                <a:r>
                  <a:rPr lang="pt-BR" noProof="0" dirty="0"/>
                  <a:t>, eles jogam um equilíbrio de alto retorno </a:t>
                </a:r>
                <a:r>
                  <a:rPr lang="pt-BR" b="1" noProof="0" dirty="0"/>
                  <a:t>amanhã</a:t>
                </a:r>
                <a:r>
                  <a:rPr lang="pt-BR" noProof="0" dirty="0"/>
                  <a:t>; caso contrário, eles terão um equilíbrio de baixo retorno amanhã.</a:t>
                </a:r>
              </a:p>
              <a:p>
                <a:pPr algn="just"/>
                <a:endParaRPr lang="pt-BR" noProof="0" dirty="0"/>
              </a:p>
              <a:p>
                <a:pPr algn="just"/>
                <a:r>
                  <a:rPr lang="pt-BR" dirty="0"/>
                  <a:t>Suponha que o jogador </a:t>
                </a:r>
                <a14:m>
                  <m:oMath xmlns:m="http://schemas.openxmlformats.org/officeDocument/2006/math">
                    <m:r>
                      <a:rPr lang="pt-BR" i="1">
                        <a:latin typeface="Cambria Math" panose="02040503050406030204" pitchFamily="18" charset="0"/>
                      </a:rPr>
                      <m:t>𝑖</m:t>
                    </m:r>
                  </m:oMath>
                </a14:m>
                <a:r>
                  <a:rPr lang="pt-BR" dirty="0"/>
                  <a:t> começa o jogo infinitamente repetido cooperando e coopera em cada estágio subsequente </a:t>
                </a:r>
                <a:r>
                  <a:rPr lang="pt-BR" b="1" i="1" dirty="0">
                    <a:solidFill>
                      <a:srgbClr val="0070C0"/>
                    </a:solidFill>
                  </a:rPr>
                  <a:t>se e somente se</a:t>
                </a:r>
                <a:r>
                  <a:rPr lang="pt-BR" b="1" i="1" dirty="0"/>
                  <a:t> </a:t>
                </a:r>
                <a:r>
                  <a:rPr lang="pt-BR" dirty="0"/>
                  <a:t>ambos jogadores cooperaram em todos os estágios anteriores</a:t>
                </a:r>
              </a:p>
              <a:p>
                <a:pPr algn="just"/>
                <a:endParaRPr lang="pt-BR" dirty="0"/>
              </a:p>
              <a:p>
                <a:pPr algn="just"/>
                <a:r>
                  <a:rPr lang="pt-BR" dirty="0"/>
                  <a:t>A estratégia visa garantir cooperação ao longo do tempo como </a:t>
                </a:r>
                <a:r>
                  <a:rPr lang="pt-BR" b="1" dirty="0">
                    <a:solidFill>
                      <a:srgbClr val="0070C0"/>
                    </a:solidFill>
                  </a:rPr>
                  <a:t>recompensa por bom comportamento</a:t>
                </a:r>
                <a:r>
                  <a:rPr lang="pt-BR" dirty="0"/>
                  <a:t>.</a:t>
                </a:r>
              </a:p>
              <a:p>
                <a:pPr algn="just"/>
                <a:endParaRPr lang="pt-BR" dirty="0"/>
              </a:p>
              <a:p>
                <a:pPr algn="just"/>
                <a:endParaRPr lang="pt-BR" noProof="0" dirty="0"/>
              </a:p>
            </p:txBody>
          </p:sp>
        </mc:Choice>
        <mc:Fallback xmlns="">
          <p:sp>
            <p:nvSpPr>
              <p:cNvPr id="3" name="Content Placeholder 2">
                <a:extLst>
                  <a:ext uri="{FF2B5EF4-FFF2-40B4-BE49-F238E27FC236}">
                    <a16:creationId xmlns:a16="http://schemas.microsoft.com/office/drawing/2014/main" id="{031A2CEC-D89A-45D8-9E90-A999FD1B0BA9}"/>
                  </a:ext>
                </a:extLst>
              </p:cNvPr>
              <p:cNvSpPr>
                <a:spLocks noGrp="1" noRot="1" noChangeAspect="1" noMove="1" noResize="1" noEditPoints="1" noAdjustHandles="1" noChangeArrowheads="1" noChangeShapeType="1" noTextEdit="1"/>
              </p:cNvSpPr>
              <p:nvPr>
                <p:ph idx="1"/>
              </p:nvPr>
            </p:nvSpPr>
            <p:spPr>
              <a:blipFill>
                <a:blip r:embed="rId3"/>
                <a:stretch>
                  <a:fillRect l="-1043" t="-3081" r="-1159"/>
                </a:stretch>
              </a:blipFill>
            </p:spPr>
            <p:txBody>
              <a:bodyPr/>
              <a:lstStyle/>
              <a:p>
                <a:r>
                  <a:rPr lang="en-US">
                    <a:noFill/>
                  </a:rPr>
                  <a:t> </a:t>
                </a:r>
              </a:p>
            </p:txBody>
          </p:sp>
        </mc:Fallback>
      </mc:AlternateContent>
      <p:sp>
        <p:nvSpPr>
          <p:cNvPr id="4" name="Title 1">
            <a:extLst>
              <a:ext uri="{FF2B5EF4-FFF2-40B4-BE49-F238E27FC236}">
                <a16:creationId xmlns:a16="http://schemas.microsoft.com/office/drawing/2014/main" id="{F527ACAC-EB45-4B43-8B5B-A7554400794A}"/>
              </a:ext>
            </a:extLst>
          </p:cNvPr>
          <p:cNvSpPr>
            <a:spLocks noGrp="1"/>
          </p:cNvSpPr>
          <p:nvPr>
            <p:ph type="title"/>
          </p:nvPr>
        </p:nvSpPr>
        <p:spPr>
          <a:xfrm>
            <a:off x="838200" y="365125"/>
            <a:ext cx="10515600" cy="1325563"/>
          </a:xfrm>
        </p:spPr>
        <p:txBody>
          <a:bodyPr/>
          <a:lstStyle/>
          <a:p>
            <a:r>
              <a:rPr lang="pt-BR" b="1" noProof="0" dirty="0"/>
              <a:t>Teoria: Jogos infinitamente repetidos</a:t>
            </a:r>
          </a:p>
        </p:txBody>
      </p:sp>
      <p:sp>
        <p:nvSpPr>
          <p:cNvPr id="2" name="Footer Placeholder 1">
            <a:extLst>
              <a:ext uri="{FF2B5EF4-FFF2-40B4-BE49-F238E27FC236}">
                <a16:creationId xmlns:a16="http://schemas.microsoft.com/office/drawing/2014/main" id="{C5CF78F0-8E23-4754-8CD3-62C0CA647E3B}"/>
              </a:ext>
            </a:extLst>
          </p:cNvPr>
          <p:cNvSpPr>
            <a:spLocks noGrp="1"/>
          </p:cNvSpPr>
          <p:nvPr>
            <p:ph type="ftr" sz="quarter" idx="11"/>
          </p:nvPr>
        </p:nvSpPr>
        <p:spPr/>
        <p:txBody>
          <a:bodyPr/>
          <a:lstStyle/>
          <a:p>
            <a:r>
              <a:rPr lang="pt-BR" dirty="0"/>
              <a:t>Robson Tigre </a:t>
            </a:r>
            <a:endParaRPr lang="en-US" dirty="0"/>
          </a:p>
        </p:txBody>
      </p:sp>
      <p:sp>
        <p:nvSpPr>
          <p:cNvPr id="5" name="Slide Number Placeholder 4">
            <a:extLst>
              <a:ext uri="{FF2B5EF4-FFF2-40B4-BE49-F238E27FC236}">
                <a16:creationId xmlns:a16="http://schemas.microsoft.com/office/drawing/2014/main" id="{10402AD4-0D5C-424D-90F3-7D930BD3BD78}"/>
              </a:ext>
            </a:extLst>
          </p:cNvPr>
          <p:cNvSpPr>
            <a:spLocks noGrp="1"/>
          </p:cNvSpPr>
          <p:nvPr>
            <p:ph type="sldNum" sz="quarter" idx="12"/>
          </p:nvPr>
        </p:nvSpPr>
        <p:spPr/>
        <p:txBody>
          <a:bodyPr/>
          <a:lstStyle/>
          <a:p>
            <a:fld id="{AF67EEE8-F201-4410-BA13-233EFB93B646}" type="slidenum">
              <a:rPr lang="pt-BR" smtClean="0"/>
              <a:t>33</a:t>
            </a:fld>
            <a:endParaRPr lang="pt-BR"/>
          </a:p>
        </p:txBody>
      </p:sp>
      <p:pic>
        <p:nvPicPr>
          <p:cNvPr id="6" name="Picture 5">
            <a:extLst>
              <a:ext uri="{FF2B5EF4-FFF2-40B4-BE49-F238E27FC236}">
                <a16:creationId xmlns:a16="http://schemas.microsoft.com/office/drawing/2014/main" id="{84F0F91D-9F03-4121-AE3C-BEA7E681A15E}"/>
              </a:ext>
            </a:extLst>
          </p:cNvPr>
          <p:cNvPicPr>
            <a:picLocks noChangeAspect="1"/>
          </p:cNvPicPr>
          <p:nvPr/>
        </p:nvPicPr>
        <p:blipFill>
          <a:blip r:embed="rId4"/>
          <a:stretch>
            <a:fillRect/>
          </a:stretch>
        </p:blipFill>
        <p:spPr>
          <a:xfrm>
            <a:off x="760710" y="1810127"/>
            <a:ext cx="332750" cy="536006"/>
          </a:xfrm>
          <a:prstGeom prst="rect">
            <a:avLst/>
          </a:prstGeom>
        </p:spPr>
      </p:pic>
    </p:spTree>
    <p:extLst>
      <p:ext uri="{BB962C8B-B14F-4D97-AF65-F5344CB8AC3E}">
        <p14:creationId xmlns:p14="http://schemas.microsoft.com/office/powerpoint/2010/main" val="95224818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18DBCBB-D6C9-4DAD-917F-1EC1B8365DD1}"/>
                  </a:ext>
                </a:extLst>
              </p:cNvPr>
              <p:cNvSpPr>
                <a:spLocks noGrp="1"/>
              </p:cNvSpPr>
              <p:nvPr>
                <p:ph idx="1"/>
              </p:nvPr>
            </p:nvSpPr>
            <p:spPr/>
            <p:txBody>
              <a:bodyPr>
                <a:normAutofit fontScale="92500"/>
              </a:bodyPr>
              <a:lstStyle/>
              <a:p>
                <a:pPr marL="0" indent="0" algn="just">
                  <a:buNone/>
                </a:pPr>
                <a:r>
                  <a:rPr lang="pt-BR" b="1" i="1" noProof="0" dirty="0"/>
                  <a:t>Estratégia gatilho (grim trigger strategy)</a:t>
                </a:r>
                <a:r>
                  <a:rPr lang="pt-BR" noProof="0" dirty="0"/>
                  <a:t>: </a:t>
                </a:r>
              </a:p>
              <a:p>
                <a:pPr algn="just"/>
                <a:r>
                  <a:rPr lang="pt-BR" noProof="0" dirty="0"/>
                  <a:t>O jogador </a:t>
                </a:r>
                <a14:m>
                  <m:oMath xmlns:m="http://schemas.openxmlformats.org/officeDocument/2006/math">
                    <m:r>
                      <a:rPr lang="pt-BR" b="0" i="1" noProof="0" smtClean="0">
                        <a:latin typeface="Cambria Math" panose="02040503050406030204" pitchFamily="18" charset="0"/>
                      </a:rPr>
                      <m:t>𝑖</m:t>
                    </m:r>
                  </m:oMath>
                </a14:m>
                <a:r>
                  <a:rPr lang="pt-BR" noProof="0" dirty="0"/>
                  <a:t> joga </a:t>
                </a:r>
                <a14:m>
                  <m:oMath xmlns:m="http://schemas.openxmlformats.org/officeDocument/2006/math">
                    <m:sSub>
                      <m:sSubPr>
                        <m:ctrlPr>
                          <a:rPr lang="pt-BR" b="0" i="1" noProof="0" smtClean="0">
                            <a:latin typeface="Cambria Math" panose="02040503050406030204" pitchFamily="18" charset="0"/>
                          </a:rPr>
                        </m:ctrlPr>
                      </m:sSubPr>
                      <m:e>
                        <m:r>
                          <a:rPr lang="pt-BR" b="0" i="1" noProof="0" smtClean="0">
                            <a:latin typeface="Cambria Math" panose="02040503050406030204" pitchFamily="18" charset="0"/>
                          </a:rPr>
                          <m:t>𝑅</m:t>
                        </m:r>
                      </m:e>
                      <m:sub>
                        <m:r>
                          <a:rPr lang="pt-BR" b="0" i="1" noProof="0" smtClean="0">
                            <a:latin typeface="Cambria Math" panose="02040503050406030204" pitchFamily="18" charset="0"/>
                          </a:rPr>
                          <m:t>𝑖</m:t>
                        </m:r>
                      </m:sub>
                    </m:sSub>
                  </m:oMath>
                </a14:m>
                <a:r>
                  <a:rPr lang="pt-BR" noProof="0" dirty="0"/>
                  <a:t> no primeiro estágio. </a:t>
                </a:r>
              </a:p>
              <a:p>
                <a:pPr lvl="1" algn="just"/>
                <a:r>
                  <a:rPr lang="pt-BR" noProof="0" dirty="0"/>
                  <a:t>No </a:t>
                </a:r>
                <a14:m>
                  <m:oMath xmlns:m="http://schemas.openxmlformats.org/officeDocument/2006/math">
                    <m:r>
                      <a:rPr lang="pt-BR" b="0" i="1" noProof="0" smtClean="0">
                        <a:latin typeface="Cambria Math" panose="02040503050406030204" pitchFamily="18" charset="0"/>
                      </a:rPr>
                      <m:t>𝑡</m:t>
                    </m:r>
                  </m:oMath>
                </a14:m>
                <a:r>
                  <a:rPr lang="pt-BR" noProof="0" dirty="0"/>
                  <a:t>-ésimo estágio, se o outcome de todos os </a:t>
                </a:r>
                <a14:m>
                  <m:oMath xmlns:m="http://schemas.openxmlformats.org/officeDocument/2006/math">
                    <m:r>
                      <a:rPr lang="pt-BR" b="0" i="1" noProof="0" smtClean="0">
                        <a:latin typeface="Cambria Math" panose="02040503050406030204" pitchFamily="18" charset="0"/>
                      </a:rPr>
                      <m:t>𝑡</m:t>
                    </m:r>
                    <m:r>
                      <a:rPr lang="pt-BR" b="0" i="1" noProof="0" smtClean="0">
                        <a:latin typeface="Cambria Math" panose="02040503050406030204" pitchFamily="18" charset="0"/>
                      </a:rPr>
                      <m:t>−1</m:t>
                    </m:r>
                  </m:oMath>
                </a14:m>
                <a:r>
                  <a:rPr lang="pt-BR" noProof="0" dirty="0"/>
                  <a:t> estágios foi </a:t>
                </a:r>
                <a14:m>
                  <m:oMath xmlns:m="http://schemas.openxmlformats.org/officeDocument/2006/math">
                    <m:d>
                      <m:dPr>
                        <m:ctrlPr>
                          <a:rPr lang="pt-BR" i="1" noProof="0" smtClean="0">
                            <a:latin typeface="Cambria Math" panose="02040503050406030204" pitchFamily="18" charset="0"/>
                          </a:rPr>
                        </m:ctrlPr>
                      </m:dPr>
                      <m:e>
                        <m:sSub>
                          <m:sSubPr>
                            <m:ctrlPr>
                              <a:rPr lang="pt-BR" i="1" noProof="0" smtClean="0">
                                <a:latin typeface="Cambria Math" panose="02040503050406030204" pitchFamily="18" charset="0"/>
                              </a:rPr>
                            </m:ctrlPr>
                          </m:sSubPr>
                          <m:e>
                            <m:r>
                              <a:rPr lang="pt-BR" i="1" noProof="0" smtClean="0">
                                <a:latin typeface="Cambria Math" panose="02040503050406030204" pitchFamily="18" charset="0"/>
                              </a:rPr>
                              <m:t>𝑅</m:t>
                            </m:r>
                          </m:e>
                          <m:sub>
                            <m:r>
                              <a:rPr lang="pt-BR" i="1" noProof="0" smtClean="0">
                                <a:latin typeface="Cambria Math" panose="02040503050406030204" pitchFamily="18" charset="0"/>
                              </a:rPr>
                              <m:t>1</m:t>
                            </m:r>
                          </m:sub>
                        </m:sSub>
                        <m:r>
                          <a:rPr lang="pt-BR" i="1" noProof="0" smtClean="0">
                            <a:latin typeface="Cambria Math" panose="02040503050406030204" pitchFamily="18" charset="0"/>
                          </a:rPr>
                          <m:t>,</m:t>
                        </m:r>
                        <m:sSub>
                          <m:sSubPr>
                            <m:ctrlPr>
                              <a:rPr lang="pt-BR" i="1" noProof="0" smtClean="0">
                                <a:latin typeface="Cambria Math" panose="02040503050406030204" pitchFamily="18" charset="0"/>
                              </a:rPr>
                            </m:ctrlPr>
                          </m:sSubPr>
                          <m:e>
                            <m:r>
                              <a:rPr lang="pt-BR" i="1" noProof="0" smtClean="0">
                                <a:latin typeface="Cambria Math" panose="02040503050406030204" pitchFamily="18" charset="0"/>
                              </a:rPr>
                              <m:t>𝑅</m:t>
                            </m:r>
                          </m:e>
                          <m:sub>
                            <m:r>
                              <a:rPr lang="pt-BR" i="1" noProof="0" smtClean="0">
                                <a:latin typeface="Cambria Math" panose="02040503050406030204" pitchFamily="18" charset="0"/>
                              </a:rPr>
                              <m:t>2</m:t>
                            </m:r>
                          </m:sub>
                        </m:sSub>
                      </m:e>
                    </m:d>
                  </m:oMath>
                </a14:m>
                <a:r>
                  <a:rPr lang="pt-BR" noProof="0" dirty="0"/>
                  <a:t>, joga </a:t>
                </a:r>
                <a14:m>
                  <m:oMath xmlns:m="http://schemas.openxmlformats.org/officeDocument/2006/math">
                    <m:sSub>
                      <m:sSubPr>
                        <m:ctrlPr>
                          <a:rPr lang="pt-BR" i="1" noProof="0" smtClean="0">
                            <a:latin typeface="Cambria Math" panose="02040503050406030204" pitchFamily="18" charset="0"/>
                          </a:rPr>
                        </m:ctrlPr>
                      </m:sSubPr>
                      <m:e>
                        <m:r>
                          <a:rPr lang="pt-BR" i="1" noProof="0" smtClean="0">
                            <a:latin typeface="Cambria Math" panose="02040503050406030204" pitchFamily="18" charset="0"/>
                          </a:rPr>
                          <m:t>𝑅</m:t>
                        </m:r>
                      </m:e>
                      <m:sub>
                        <m:r>
                          <a:rPr lang="pt-BR" i="1" noProof="0" smtClean="0">
                            <a:latin typeface="Cambria Math" panose="02040503050406030204" pitchFamily="18" charset="0"/>
                          </a:rPr>
                          <m:t>𝑖</m:t>
                        </m:r>
                      </m:sub>
                    </m:sSub>
                  </m:oMath>
                </a14:m>
                <a:r>
                  <a:rPr lang="pt-BR" noProof="0" dirty="0"/>
                  <a:t>. </a:t>
                </a:r>
              </a:p>
              <a:p>
                <a:pPr lvl="1" algn="just"/>
                <a:r>
                  <a:rPr lang="pt-BR" noProof="0" dirty="0"/>
                  <a:t>Caso contrário, joga </a:t>
                </a:r>
                <a14:m>
                  <m:oMath xmlns:m="http://schemas.openxmlformats.org/officeDocument/2006/math">
                    <m:sSub>
                      <m:sSubPr>
                        <m:ctrlPr>
                          <a:rPr lang="pt-BR" i="1" noProof="0" smtClean="0">
                            <a:latin typeface="Cambria Math" panose="02040503050406030204" pitchFamily="18" charset="0"/>
                          </a:rPr>
                        </m:ctrlPr>
                      </m:sSubPr>
                      <m:e>
                        <m:r>
                          <a:rPr lang="pt-BR" i="1" noProof="0" smtClean="0">
                            <a:latin typeface="Cambria Math" panose="02040503050406030204" pitchFamily="18" charset="0"/>
                          </a:rPr>
                          <m:t>𝐿</m:t>
                        </m:r>
                      </m:e>
                      <m:sub>
                        <m:r>
                          <a:rPr lang="pt-BR" i="1" noProof="0" smtClean="0">
                            <a:latin typeface="Cambria Math" panose="02040503050406030204" pitchFamily="18" charset="0"/>
                          </a:rPr>
                          <m:t>𝑖</m:t>
                        </m:r>
                      </m:sub>
                    </m:sSub>
                  </m:oMath>
                </a14:m>
                <a:r>
                  <a:rPr lang="pt-BR" noProof="0" dirty="0"/>
                  <a:t>.</a:t>
                </a:r>
              </a:p>
              <a:p>
                <a:pPr algn="just"/>
                <a:endParaRPr lang="pt-BR" noProof="0" dirty="0"/>
              </a:p>
              <a:p>
                <a:pPr algn="just"/>
                <a:r>
                  <a:rPr lang="pt-BR" noProof="0" dirty="0"/>
                  <a:t>Cooperar até que alguém não coopere, o que desencadeia uma </a:t>
                </a:r>
                <a:r>
                  <a:rPr lang="pt-BR" b="1" noProof="0" dirty="0">
                    <a:solidFill>
                      <a:srgbClr val="C00000"/>
                    </a:solidFill>
                  </a:rPr>
                  <a:t>mudança</a:t>
                </a:r>
                <a:r>
                  <a:rPr lang="pt-BR" noProof="0" dirty="0"/>
                  <a:t>  </a:t>
                </a:r>
                <a:r>
                  <a:rPr lang="pt-BR" b="1" noProof="0" dirty="0">
                    <a:solidFill>
                      <a:srgbClr val="C00000"/>
                    </a:solidFill>
                  </a:rPr>
                  <a:t>eterna</a:t>
                </a:r>
                <a:r>
                  <a:rPr lang="pt-BR" noProof="0" dirty="0"/>
                  <a:t> para não cooperar. </a:t>
                </a:r>
              </a:p>
              <a:p>
                <a:pPr algn="just"/>
                <a:endParaRPr lang="pt-BR" dirty="0"/>
              </a:p>
              <a:p>
                <a:pPr algn="just"/>
                <a:r>
                  <a:rPr lang="pt-BR" noProof="0" dirty="0"/>
                  <a:t>Se ambos adotam essa estratégia, o outcome do jogo infinitamente repetido será </a:t>
                </a:r>
                <a14:m>
                  <m:oMath xmlns:m="http://schemas.openxmlformats.org/officeDocument/2006/math">
                    <m:r>
                      <a:rPr lang="pt-BR" i="1" noProof="0" smtClean="0">
                        <a:latin typeface="Cambria Math" panose="02040503050406030204" pitchFamily="18" charset="0"/>
                      </a:rPr>
                      <m:t>(</m:t>
                    </m:r>
                    <m:sSub>
                      <m:sSubPr>
                        <m:ctrlPr>
                          <a:rPr lang="pt-BR" b="0" i="1" noProof="0" smtClean="0">
                            <a:latin typeface="Cambria Math" panose="02040503050406030204" pitchFamily="18" charset="0"/>
                          </a:rPr>
                        </m:ctrlPr>
                      </m:sSubPr>
                      <m:e>
                        <m:r>
                          <a:rPr lang="pt-BR" i="1" noProof="0" smtClean="0">
                            <a:latin typeface="Cambria Math" panose="02040503050406030204" pitchFamily="18" charset="0"/>
                          </a:rPr>
                          <m:t>𝑅</m:t>
                        </m:r>
                      </m:e>
                      <m:sub>
                        <m:r>
                          <a:rPr lang="pt-BR" i="1" noProof="0" smtClean="0">
                            <a:latin typeface="Cambria Math" panose="02040503050406030204" pitchFamily="18" charset="0"/>
                          </a:rPr>
                          <m:t>1</m:t>
                        </m:r>
                      </m:sub>
                    </m:sSub>
                    <m:r>
                      <a:rPr lang="pt-BR" b="0" i="1" noProof="0" smtClean="0">
                        <a:latin typeface="Cambria Math" panose="02040503050406030204" pitchFamily="18" charset="0"/>
                      </a:rPr>
                      <m:t>,</m:t>
                    </m:r>
                    <m:sSub>
                      <m:sSubPr>
                        <m:ctrlPr>
                          <a:rPr lang="pt-BR" b="0" i="1" noProof="0" smtClean="0">
                            <a:latin typeface="Cambria Math" panose="02040503050406030204" pitchFamily="18" charset="0"/>
                          </a:rPr>
                        </m:ctrlPr>
                      </m:sSubPr>
                      <m:e>
                        <m:r>
                          <a:rPr lang="pt-BR" i="1" noProof="0" smtClean="0">
                            <a:latin typeface="Cambria Math" panose="02040503050406030204" pitchFamily="18" charset="0"/>
                          </a:rPr>
                          <m:t>𝑅</m:t>
                        </m:r>
                      </m:e>
                      <m:sub>
                        <m:r>
                          <a:rPr lang="pt-BR" i="1" noProof="0" smtClean="0">
                            <a:latin typeface="Cambria Math" panose="02040503050406030204" pitchFamily="18" charset="0"/>
                          </a:rPr>
                          <m:t>2</m:t>
                        </m:r>
                      </m:sub>
                    </m:sSub>
                    <m:r>
                      <a:rPr lang="pt-BR" i="1" noProof="0" smtClean="0">
                        <a:latin typeface="Cambria Math" panose="02040503050406030204" pitchFamily="18" charset="0"/>
                      </a:rPr>
                      <m:t>)</m:t>
                    </m:r>
                  </m:oMath>
                </a14:m>
                <a:r>
                  <a:rPr lang="pt-BR" noProof="0" dirty="0"/>
                  <a:t> em todas os estágios.</a:t>
                </a:r>
              </a:p>
            </p:txBody>
          </p:sp>
        </mc:Choice>
        <mc:Fallback xmlns="">
          <p:sp>
            <p:nvSpPr>
              <p:cNvPr id="3" name="Content Placeholder 2">
                <a:extLst>
                  <a:ext uri="{FF2B5EF4-FFF2-40B4-BE49-F238E27FC236}">
                    <a16:creationId xmlns:a16="http://schemas.microsoft.com/office/drawing/2014/main" id="{C18DBCBB-D6C9-4DAD-917F-1EC1B8365DD1}"/>
                  </a:ext>
                </a:extLst>
              </p:cNvPr>
              <p:cNvSpPr>
                <a:spLocks noGrp="1" noRot="1" noChangeAspect="1" noMove="1" noResize="1" noEditPoints="1" noAdjustHandles="1" noChangeArrowheads="1" noChangeShapeType="1" noTextEdit="1"/>
              </p:cNvSpPr>
              <p:nvPr>
                <p:ph idx="1"/>
              </p:nvPr>
            </p:nvSpPr>
            <p:spPr>
              <a:blipFill>
                <a:blip r:embed="rId3"/>
                <a:stretch>
                  <a:fillRect l="-1043" t="-2101" r="-986" b="-2801"/>
                </a:stretch>
              </a:blipFill>
            </p:spPr>
            <p:txBody>
              <a:bodyPr/>
              <a:lstStyle/>
              <a:p>
                <a:r>
                  <a:rPr lang="en-US">
                    <a:noFill/>
                  </a:rPr>
                  <a:t> </a:t>
                </a:r>
              </a:p>
            </p:txBody>
          </p:sp>
        </mc:Fallback>
      </mc:AlternateContent>
      <p:sp>
        <p:nvSpPr>
          <p:cNvPr id="4" name="Title 1">
            <a:extLst>
              <a:ext uri="{FF2B5EF4-FFF2-40B4-BE49-F238E27FC236}">
                <a16:creationId xmlns:a16="http://schemas.microsoft.com/office/drawing/2014/main" id="{D33782E4-BB98-4F2C-86A4-A1B6D3B0F7AA}"/>
              </a:ext>
            </a:extLst>
          </p:cNvPr>
          <p:cNvSpPr>
            <a:spLocks noGrp="1"/>
          </p:cNvSpPr>
          <p:nvPr>
            <p:ph type="title"/>
          </p:nvPr>
        </p:nvSpPr>
        <p:spPr>
          <a:xfrm>
            <a:off x="838200" y="365125"/>
            <a:ext cx="10515600" cy="1325563"/>
          </a:xfrm>
        </p:spPr>
        <p:txBody>
          <a:bodyPr/>
          <a:lstStyle/>
          <a:p>
            <a:r>
              <a:rPr lang="pt-BR" b="1" noProof="0" dirty="0"/>
              <a:t>Teoria: Jogos infinitamente repetidos...</a:t>
            </a:r>
          </a:p>
        </p:txBody>
      </p:sp>
      <p:sp>
        <p:nvSpPr>
          <p:cNvPr id="2" name="Footer Placeholder 1">
            <a:extLst>
              <a:ext uri="{FF2B5EF4-FFF2-40B4-BE49-F238E27FC236}">
                <a16:creationId xmlns:a16="http://schemas.microsoft.com/office/drawing/2014/main" id="{381E3235-551C-4368-9071-EABFAEE17032}"/>
              </a:ext>
            </a:extLst>
          </p:cNvPr>
          <p:cNvSpPr>
            <a:spLocks noGrp="1"/>
          </p:cNvSpPr>
          <p:nvPr>
            <p:ph type="ftr" sz="quarter" idx="11"/>
          </p:nvPr>
        </p:nvSpPr>
        <p:spPr/>
        <p:txBody>
          <a:bodyPr/>
          <a:lstStyle/>
          <a:p>
            <a:r>
              <a:rPr lang="pt-BR" dirty="0"/>
              <a:t>Robson Tigre </a:t>
            </a:r>
            <a:endParaRPr lang="en-US" dirty="0"/>
          </a:p>
        </p:txBody>
      </p:sp>
      <p:sp>
        <p:nvSpPr>
          <p:cNvPr id="5" name="Slide Number Placeholder 4">
            <a:extLst>
              <a:ext uri="{FF2B5EF4-FFF2-40B4-BE49-F238E27FC236}">
                <a16:creationId xmlns:a16="http://schemas.microsoft.com/office/drawing/2014/main" id="{4FCB4573-E3CA-4911-B3A9-F9F672E49FA3}"/>
              </a:ext>
            </a:extLst>
          </p:cNvPr>
          <p:cNvSpPr>
            <a:spLocks noGrp="1"/>
          </p:cNvSpPr>
          <p:nvPr>
            <p:ph type="sldNum" sz="quarter" idx="12"/>
          </p:nvPr>
        </p:nvSpPr>
        <p:spPr/>
        <p:txBody>
          <a:bodyPr/>
          <a:lstStyle/>
          <a:p>
            <a:fld id="{AF67EEE8-F201-4410-BA13-233EFB93B646}" type="slidenum">
              <a:rPr lang="pt-BR" smtClean="0"/>
              <a:t>34</a:t>
            </a:fld>
            <a:endParaRPr lang="pt-BR"/>
          </a:p>
        </p:txBody>
      </p:sp>
    </p:spTree>
    <p:extLst>
      <p:ext uri="{BB962C8B-B14F-4D97-AF65-F5344CB8AC3E}">
        <p14:creationId xmlns:p14="http://schemas.microsoft.com/office/powerpoint/2010/main" val="265560087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0C4DAD-CB01-4C4C-B7FA-FD2C12740AC3}"/>
              </a:ext>
            </a:extLst>
          </p:cNvPr>
          <p:cNvSpPr>
            <a:spLocks noGrp="1"/>
          </p:cNvSpPr>
          <p:nvPr>
            <p:ph type="title"/>
          </p:nvPr>
        </p:nvSpPr>
        <p:spPr/>
        <p:txBody>
          <a:bodyPr/>
          <a:lstStyle/>
          <a:p>
            <a:r>
              <a:rPr lang="pt-BR" b="1" noProof="0" dirty="0">
                <a:solidFill>
                  <a:srgbClr val="0070C0"/>
                </a:solidFill>
              </a:rPr>
              <a:t>...Uma pausa para alguns insights...</a:t>
            </a:r>
            <a:endParaRPr lang="pt-BR" dirty="0">
              <a:solidFill>
                <a:srgbClr val="0070C0"/>
              </a:solidFill>
            </a:endParaRPr>
          </a:p>
        </p:txBody>
      </p:sp>
      <p:sp>
        <p:nvSpPr>
          <p:cNvPr id="3" name="Content Placeholder 2">
            <a:extLst>
              <a:ext uri="{FF2B5EF4-FFF2-40B4-BE49-F238E27FC236}">
                <a16:creationId xmlns:a16="http://schemas.microsoft.com/office/drawing/2014/main" id="{49074709-70F9-429A-B9E7-21A309DD39C2}"/>
              </a:ext>
            </a:extLst>
          </p:cNvPr>
          <p:cNvSpPr>
            <a:spLocks noGrp="1"/>
          </p:cNvSpPr>
          <p:nvPr>
            <p:ph idx="1"/>
          </p:nvPr>
        </p:nvSpPr>
        <p:spPr/>
        <p:txBody>
          <a:bodyPr>
            <a:normAutofit fontScale="85000" lnSpcReduction="10000"/>
          </a:bodyPr>
          <a:lstStyle/>
          <a:p>
            <a:pPr algn="just">
              <a:spcBef>
                <a:spcPts val="1500"/>
              </a:spcBef>
              <a:spcAft>
                <a:spcPts val="1500"/>
              </a:spcAft>
            </a:pPr>
            <a:r>
              <a:rPr lang="pt-BR" dirty="0"/>
              <a:t>Note que </a:t>
            </a:r>
            <a:r>
              <a:rPr lang="pt-BR" b="1" i="1" dirty="0">
                <a:solidFill>
                  <a:srgbClr val="0070C0"/>
                </a:solidFill>
              </a:rPr>
              <a:t>agora estratégias não são mais apenas ações</a:t>
            </a:r>
            <a:r>
              <a:rPr lang="pt-BR" i="1" dirty="0"/>
              <a:t>. </a:t>
            </a:r>
            <a:r>
              <a:rPr lang="pt-BR" i="0" dirty="0"/>
              <a:t>As estratégias denotam o plano todo, </a:t>
            </a:r>
            <a:r>
              <a:rPr lang="pt-BR" b="1" i="0" dirty="0">
                <a:solidFill>
                  <a:srgbClr val="0070C0"/>
                </a:solidFill>
              </a:rPr>
              <a:t>cada</a:t>
            </a:r>
            <a:r>
              <a:rPr lang="pt-BR" i="0" dirty="0">
                <a:solidFill>
                  <a:srgbClr val="0070C0"/>
                </a:solidFill>
              </a:rPr>
              <a:t> </a:t>
            </a:r>
            <a:r>
              <a:rPr lang="pt-BR" b="1" i="0" dirty="0">
                <a:solidFill>
                  <a:srgbClr val="0070C0"/>
                </a:solidFill>
              </a:rPr>
              <a:t>contingência</a:t>
            </a:r>
            <a:r>
              <a:rPr lang="pt-BR" i="0" dirty="0"/>
              <a:t>, i.e., o que fazer em cada situação.</a:t>
            </a:r>
          </a:p>
          <a:p>
            <a:pPr algn="just"/>
            <a:r>
              <a:rPr lang="pt-BR" dirty="0"/>
              <a:t>Duas condições para checar se essa estratégia define um equilíbrio: </a:t>
            </a:r>
          </a:p>
          <a:p>
            <a:pPr marL="914400" lvl="1" indent="-457200" algn="just">
              <a:buFont typeface="+mj-lt"/>
              <a:buAutoNum type="arabicPeriod"/>
            </a:pPr>
            <a:r>
              <a:rPr lang="pt-BR" dirty="0"/>
              <a:t>Se trair for desencadeado, será equilíbrio continuar traindo para sempre?</a:t>
            </a:r>
          </a:p>
          <a:p>
            <a:pPr marL="914400" lvl="1" indent="-457200" algn="just">
              <a:spcAft>
                <a:spcPts val="1500"/>
              </a:spcAft>
              <a:buFont typeface="+mj-lt"/>
              <a:buAutoNum type="arabicPeriod"/>
            </a:pPr>
            <a:r>
              <a:rPr lang="pt-BR" dirty="0"/>
              <a:t>Se ninguém traiu antes, alguém quereria trair?</a:t>
            </a:r>
          </a:p>
          <a:p>
            <a:pPr algn="just">
              <a:spcBef>
                <a:spcPts val="1500"/>
              </a:spcBef>
              <a:spcAft>
                <a:spcPts val="1500"/>
              </a:spcAft>
            </a:pPr>
            <a:r>
              <a:rPr lang="pt-BR" dirty="0"/>
              <a:t>Podemos pensar nos pontos (</a:t>
            </a:r>
            <a:r>
              <a:rPr lang="pt-BR" dirty="0">
                <a:solidFill>
                  <a:srgbClr val="C00000"/>
                </a:solidFill>
              </a:rPr>
              <a:t>1</a:t>
            </a:r>
            <a:r>
              <a:rPr lang="pt-BR" dirty="0"/>
              <a:t>) e (</a:t>
            </a:r>
            <a:r>
              <a:rPr lang="pt-BR" dirty="0">
                <a:solidFill>
                  <a:srgbClr val="0070C0"/>
                </a:solidFill>
              </a:rPr>
              <a:t>2</a:t>
            </a:r>
            <a:r>
              <a:rPr lang="pt-BR" dirty="0"/>
              <a:t>) como duas fases: “</a:t>
            </a:r>
            <a:r>
              <a:rPr lang="pt-BR" i="1" dirty="0" err="1">
                <a:solidFill>
                  <a:srgbClr val="C00000"/>
                </a:solidFill>
              </a:rPr>
              <a:t>defection</a:t>
            </a:r>
            <a:r>
              <a:rPr lang="pt-BR" i="1" dirty="0">
                <a:solidFill>
                  <a:srgbClr val="C00000"/>
                </a:solidFill>
              </a:rPr>
              <a:t> stage</a:t>
            </a:r>
            <a:r>
              <a:rPr lang="pt-BR" dirty="0"/>
              <a:t>” e “</a:t>
            </a:r>
            <a:r>
              <a:rPr lang="pt-BR" i="1" dirty="0" err="1">
                <a:solidFill>
                  <a:srgbClr val="0070C0"/>
                </a:solidFill>
              </a:rPr>
              <a:t>cooperation</a:t>
            </a:r>
            <a:r>
              <a:rPr lang="pt-BR" i="1" dirty="0">
                <a:solidFill>
                  <a:srgbClr val="0070C0"/>
                </a:solidFill>
              </a:rPr>
              <a:t> stage</a:t>
            </a:r>
            <a:r>
              <a:rPr lang="pt-BR" dirty="0"/>
              <a:t>”.</a:t>
            </a:r>
          </a:p>
          <a:p>
            <a:pPr algn="just">
              <a:spcBef>
                <a:spcPts val="1500"/>
              </a:spcBef>
              <a:spcAft>
                <a:spcPts val="1500"/>
              </a:spcAft>
            </a:pPr>
            <a:r>
              <a:rPr lang="pt-BR" dirty="0"/>
              <a:t>Temos que checar se o indivíduo gostaria de desviar da estratégia gatilho condicional ao outro individuo ter adotado a estratégia para cada uma dessas fases.</a:t>
            </a:r>
          </a:p>
          <a:p>
            <a:pPr algn="just"/>
            <a:endParaRPr lang="pt-BR" dirty="0"/>
          </a:p>
        </p:txBody>
      </p:sp>
      <p:sp>
        <p:nvSpPr>
          <p:cNvPr id="4" name="Slide Number Placeholder 3">
            <a:extLst>
              <a:ext uri="{FF2B5EF4-FFF2-40B4-BE49-F238E27FC236}">
                <a16:creationId xmlns:a16="http://schemas.microsoft.com/office/drawing/2014/main" id="{17FA8C08-9DAF-4D6B-8012-E7AAC3958A61}"/>
              </a:ext>
            </a:extLst>
          </p:cNvPr>
          <p:cNvSpPr>
            <a:spLocks noGrp="1"/>
          </p:cNvSpPr>
          <p:nvPr>
            <p:ph type="sldNum" sz="quarter" idx="12"/>
          </p:nvPr>
        </p:nvSpPr>
        <p:spPr/>
        <p:txBody>
          <a:bodyPr/>
          <a:lstStyle/>
          <a:p>
            <a:fld id="{AF67EEE8-F201-4410-BA13-233EFB93B646}" type="slidenum">
              <a:rPr lang="pt-BR" smtClean="0"/>
              <a:t>35</a:t>
            </a:fld>
            <a:endParaRPr lang="pt-BR"/>
          </a:p>
        </p:txBody>
      </p:sp>
      <p:sp>
        <p:nvSpPr>
          <p:cNvPr id="5" name="Footer Placeholder 4">
            <a:extLst>
              <a:ext uri="{FF2B5EF4-FFF2-40B4-BE49-F238E27FC236}">
                <a16:creationId xmlns:a16="http://schemas.microsoft.com/office/drawing/2014/main" id="{7C418B00-B3FE-4EB7-A92C-67778E585214}"/>
              </a:ext>
            </a:extLst>
          </p:cNvPr>
          <p:cNvSpPr>
            <a:spLocks noGrp="1"/>
          </p:cNvSpPr>
          <p:nvPr>
            <p:ph type="ftr" sz="quarter" idx="11"/>
          </p:nvPr>
        </p:nvSpPr>
        <p:spPr/>
        <p:txBody>
          <a:bodyPr/>
          <a:lstStyle/>
          <a:p>
            <a:r>
              <a:rPr lang="pt-BR" dirty="0"/>
              <a:t>Robson Tigre </a:t>
            </a:r>
            <a:endParaRPr lang="en-US" dirty="0"/>
          </a:p>
        </p:txBody>
      </p:sp>
      <p:pic>
        <p:nvPicPr>
          <p:cNvPr id="6" name="Picture 5">
            <a:extLst>
              <a:ext uri="{FF2B5EF4-FFF2-40B4-BE49-F238E27FC236}">
                <a16:creationId xmlns:a16="http://schemas.microsoft.com/office/drawing/2014/main" id="{85B4C0A1-DC24-495D-96FE-1430425A1666}"/>
              </a:ext>
            </a:extLst>
          </p:cNvPr>
          <p:cNvPicPr>
            <a:picLocks noChangeAspect="1"/>
          </p:cNvPicPr>
          <p:nvPr/>
        </p:nvPicPr>
        <p:blipFill>
          <a:blip r:embed="rId3"/>
          <a:stretch>
            <a:fillRect/>
          </a:stretch>
        </p:blipFill>
        <p:spPr>
          <a:xfrm>
            <a:off x="746502" y="4922130"/>
            <a:ext cx="332750" cy="536006"/>
          </a:xfrm>
          <a:prstGeom prst="rect">
            <a:avLst/>
          </a:prstGeom>
        </p:spPr>
      </p:pic>
    </p:spTree>
    <p:extLst>
      <p:ext uri="{BB962C8B-B14F-4D97-AF65-F5344CB8AC3E}">
        <p14:creationId xmlns:p14="http://schemas.microsoft.com/office/powerpoint/2010/main" val="298679260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330EDBF-ED97-4A8D-86F9-CF9ED73EB224}"/>
                  </a:ext>
                </a:extLst>
              </p:cNvPr>
              <p:cNvSpPr>
                <a:spLocks noGrp="1"/>
              </p:cNvSpPr>
              <p:nvPr>
                <p:ph idx="1"/>
              </p:nvPr>
            </p:nvSpPr>
            <p:spPr/>
            <p:txBody>
              <a:bodyPr>
                <a:normAutofit fontScale="92500" lnSpcReduction="20000"/>
              </a:bodyPr>
              <a:lstStyle/>
              <a:p>
                <a:pPr algn="just"/>
                <a:r>
                  <a:rPr lang="pt-BR" dirty="0"/>
                  <a:t>Se </a:t>
                </a:r>
                <a14:m>
                  <m:oMath xmlns:m="http://schemas.openxmlformats.org/officeDocument/2006/math">
                    <m:r>
                      <a:rPr lang="pt-BR" i="1">
                        <a:latin typeface="Cambria Math" panose="02040503050406030204" pitchFamily="18" charset="0"/>
                      </a:rPr>
                      <m:t>𝛿</m:t>
                    </m:r>
                  </m:oMath>
                </a14:m>
                <a:r>
                  <a:rPr lang="pt-BR" dirty="0"/>
                  <a:t> for suficiente próximo de um (i.e., agentes relativamente pacientes), então adotar essa estratégia é um equilíbrio de Nash do jogo infinitamente repetido para ambos os jogadores (depois é preciso verificar se esse E.N. é perfeito em subjogos.)</a:t>
                </a:r>
              </a:p>
              <a:p>
                <a:pPr algn="just"/>
                <a:endParaRPr lang="pt-BR" noProof="0" dirty="0"/>
              </a:p>
              <a:p>
                <a:pPr algn="just"/>
                <a:r>
                  <a:rPr lang="pt-BR" noProof="0" dirty="0"/>
                  <a:t>Para mostrar que é </a:t>
                </a:r>
                <a:r>
                  <a:rPr lang="pt-BR" dirty="0"/>
                  <a:t>E.N.</a:t>
                </a:r>
                <a:r>
                  <a:rPr lang="pt-BR" noProof="0" dirty="0"/>
                  <a:t>, </a:t>
                </a:r>
                <a:r>
                  <a:rPr lang="pt-BR" dirty="0"/>
                  <a:t>v</a:t>
                </a:r>
                <a:r>
                  <a:rPr lang="pt-BR" noProof="0" dirty="0"/>
                  <a:t>amos assumir que o jogador </a:t>
                </a:r>
                <a14:m>
                  <m:oMath xmlns:m="http://schemas.openxmlformats.org/officeDocument/2006/math">
                    <m:r>
                      <a:rPr lang="pt-BR" b="0" i="1" noProof="0" smtClean="0">
                        <a:latin typeface="Cambria Math" panose="02040503050406030204" pitchFamily="18" charset="0"/>
                      </a:rPr>
                      <m:t>𝑖</m:t>
                    </m:r>
                  </m:oMath>
                </a14:m>
                <a:r>
                  <a:rPr lang="pt-BR" noProof="0" dirty="0"/>
                  <a:t> adotou a estratégia gatilho. E que, se </a:t>
                </a:r>
                <a14:m>
                  <m:oMath xmlns:m="http://schemas.openxmlformats.org/officeDocument/2006/math">
                    <m:r>
                      <a:rPr lang="pt-BR" i="1" noProof="0" smtClean="0">
                        <a:latin typeface="Cambria Math" panose="02040503050406030204" pitchFamily="18" charset="0"/>
                      </a:rPr>
                      <m:t>𝛿</m:t>
                    </m:r>
                  </m:oMath>
                </a14:m>
                <a:r>
                  <a:rPr lang="pt-BR" noProof="0" dirty="0"/>
                  <a:t> é próximo o suficiente de 1, então a melhor resposta para </a:t>
                </a:r>
                <a14:m>
                  <m:oMath xmlns:m="http://schemas.openxmlformats.org/officeDocument/2006/math">
                    <m:r>
                      <a:rPr lang="pt-BR" b="0" i="1" noProof="0" smtClean="0">
                        <a:latin typeface="Cambria Math" panose="02040503050406030204" pitchFamily="18" charset="0"/>
                      </a:rPr>
                      <m:t>𝑗</m:t>
                    </m:r>
                  </m:oMath>
                </a14:m>
                <a:r>
                  <a:rPr lang="pt-BR" noProof="0" dirty="0"/>
                  <a:t> também é adotar essa estratégia.</a:t>
                </a:r>
              </a:p>
              <a:p>
                <a:pPr algn="just"/>
                <a:endParaRPr lang="pt-BR" noProof="0" dirty="0"/>
              </a:p>
              <a:p>
                <a:pPr algn="just"/>
                <a:r>
                  <a:rPr lang="pt-BR" noProof="0" dirty="0"/>
                  <a:t>Se </a:t>
                </a:r>
                <a14:m>
                  <m:oMath xmlns:m="http://schemas.openxmlformats.org/officeDocument/2006/math">
                    <m:r>
                      <a:rPr lang="pt-BR" b="0" i="1" noProof="0" smtClean="0">
                        <a:latin typeface="Cambria Math" panose="02040503050406030204" pitchFamily="18" charset="0"/>
                      </a:rPr>
                      <m:t>𝑖</m:t>
                    </m:r>
                  </m:oMath>
                </a14:m>
                <a:r>
                  <a:rPr lang="pt-BR" noProof="0" dirty="0"/>
                  <a:t> jogará </a:t>
                </a:r>
                <a14:m>
                  <m:oMath xmlns:m="http://schemas.openxmlformats.org/officeDocument/2006/math">
                    <m:sSub>
                      <m:sSubPr>
                        <m:ctrlPr>
                          <a:rPr lang="pt-BR" b="0" i="1" noProof="0" smtClean="0">
                            <a:latin typeface="Cambria Math" panose="02040503050406030204" pitchFamily="18" charset="0"/>
                          </a:rPr>
                        </m:ctrlPr>
                      </m:sSubPr>
                      <m:e>
                        <m:r>
                          <a:rPr lang="pt-BR" b="0" i="1" noProof="0" smtClean="0">
                            <a:latin typeface="Cambria Math" panose="02040503050406030204" pitchFamily="18" charset="0"/>
                          </a:rPr>
                          <m:t>𝐿</m:t>
                        </m:r>
                      </m:e>
                      <m:sub>
                        <m:r>
                          <a:rPr lang="pt-BR" b="0" i="1" noProof="0" smtClean="0">
                            <a:latin typeface="Cambria Math" panose="02040503050406030204" pitchFamily="18" charset="0"/>
                          </a:rPr>
                          <m:t>𝑖</m:t>
                        </m:r>
                      </m:sub>
                    </m:sSub>
                  </m:oMath>
                </a14:m>
                <a:r>
                  <a:rPr lang="pt-BR" noProof="0" dirty="0"/>
                  <a:t> para sempre uma vez que o outcome de um estágio </a:t>
                </a:r>
                <a:r>
                  <a:rPr lang="pt-BR" i="1" noProof="0" dirty="0"/>
                  <a:t>diferir</a:t>
                </a:r>
                <a:r>
                  <a:rPr lang="pt-BR" noProof="0" dirty="0"/>
                  <a:t> de </a:t>
                </a:r>
                <a14:m>
                  <m:oMath xmlns:m="http://schemas.openxmlformats.org/officeDocument/2006/math">
                    <m:r>
                      <a:rPr lang="pt-BR" i="1" noProof="0" smtClean="0">
                        <a:latin typeface="Cambria Math" panose="02040503050406030204" pitchFamily="18" charset="0"/>
                      </a:rPr>
                      <m:t>(</m:t>
                    </m:r>
                    <m:sSub>
                      <m:sSubPr>
                        <m:ctrlPr>
                          <a:rPr lang="pt-BR" i="1" noProof="0" smtClean="0">
                            <a:latin typeface="Cambria Math" panose="02040503050406030204" pitchFamily="18" charset="0"/>
                          </a:rPr>
                        </m:ctrlPr>
                      </m:sSubPr>
                      <m:e>
                        <m:r>
                          <a:rPr lang="pt-BR" i="1" noProof="0" smtClean="0">
                            <a:latin typeface="Cambria Math" panose="02040503050406030204" pitchFamily="18" charset="0"/>
                          </a:rPr>
                          <m:t>𝑅</m:t>
                        </m:r>
                      </m:e>
                      <m:sub>
                        <m:r>
                          <a:rPr lang="pt-BR" i="1" noProof="0" smtClean="0">
                            <a:latin typeface="Cambria Math" panose="02040503050406030204" pitchFamily="18" charset="0"/>
                          </a:rPr>
                          <m:t>1</m:t>
                        </m:r>
                      </m:sub>
                    </m:sSub>
                    <m:r>
                      <a:rPr lang="pt-BR" i="1" noProof="0" smtClean="0">
                        <a:latin typeface="Cambria Math" panose="02040503050406030204" pitchFamily="18" charset="0"/>
                      </a:rPr>
                      <m:t>,</m:t>
                    </m:r>
                    <m:sSub>
                      <m:sSubPr>
                        <m:ctrlPr>
                          <a:rPr lang="pt-BR" i="1" noProof="0" smtClean="0">
                            <a:latin typeface="Cambria Math" panose="02040503050406030204" pitchFamily="18" charset="0"/>
                          </a:rPr>
                        </m:ctrlPr>
                      </m:sSubPr>
                      <m:e>
                        <m:r>
                          <a:rPr lang="pt-BR" i="1" noProof="0" smtClean="0">
                            <a:latin typeface="Cambria Math" panose="02040503050406030204" pitchFamily="18" charset="0"/>
                          </a:rPr>
                          <m:t>𝑅</m:t>
                        </m:r>
                      </m:e>
                      <m:sub>
                        <m:r>
                          <a:rPr lang="pt-BR" i="1" noProof="0" smtClean="0">
                            <a:latin typeface="Cambria Math" panose="02040503050406030204" pitchFamily="18" charset="0"/>
                          </a:rPr>
                          <m:t>2</m:t>
                        </m:r>
                      </m:sub>
                    </m:sSub>
                    <m:r>
                      <a:rPr lang="pt-BR" i="1" noProof="0" smtClean="0">
                        <a:latin typeface="Cambria Math" panose="02040503050406030204" pitchFamily="18" charset="0"/>
                      </a:rPr>
                      <m:t>)</m:t>
                    </m:r>
                  </m:oMath>
                </a14:m>
                <a:r>
                  <a:rPr lang="pt-BR" noProof="0" dirty="0"/>
                  <a:t>, a melhor resposta para </a:t>
                </a:r>
                <a14:m>
                  <m:oMath xmlns:m="http://schemas.openxmlformats.org/officeDocument/2006/math">
                    <m:r>
                      <a:rPr lang="pt-BR" b="0" i="1" noProof="0" smtClean="0">
                        <a:latin typeface="Cambria Math" panose="02040503050406030204" pitchFamily="18" charset="0"/>
                      </a:rPr>
                      <m:t>𝑗</m:t>
                    </m:r>
                  </m:oMath>
                </a14:m>
                <a:r>
                  <a:rPr lang="pt-BR" noProof="0" dirty="0"/>
                  <a:t> é jogar </a:t>
                </a:r>
                <a14:m>
                  <m:oMath xmlns:m="http://schemas.openxmlformats.org/officeDocument/2006/math">
                    <m:sSub>
                      <m:sSubPr>
                        <m:ctrlPr>
                          <a:rPr lang="pt-BR" i="1" noProof="0" smtClean="0">
                            <a:latin typeface="Cambria Math" panose="02040503050406030204" pitchFamily="18" charset="0"/>
                          </a:rPr>
                        </m:ctrlPr>
                      </m:sSubPr>
                      <m:e>
                        <m:r>
                          <a:rPr lang="pt-BR" i="1" noProof="0" smtClean="0">
                            <a:latin typeface="Cambria Math" panose="02040503050406030204" pitchFamily="18" charset="0"/>
                          </a:rPr>
                          <m:t>𝐿</m:t>
                        </m:r>
                      </m:e>
                      <m:sub>
                        <m:r>
                          <a:rPr lang="pt-BR" i="1" noProof="0" smtClean="0">
                            <a:latin typeface="Cambria Math" panose="02040503050406030204" pitchFamily="18" charset="0"/>
                          </a:rPr>
                          <m:t>𝑗</m:t>
                        </m:r>
                      </m:sub>
                    </m:sSub>
                  </m:oMath>
                </a14:m>
                <a:r>
                  <a:rPr lang="pt-BR" noProof="0" dirty="0"/>
                  <a:t> para sempre uma vez que o outcome de um estágio </a:t>
                </a:r>
                <a:r>
                  <a:rPr lang="pt-BR" i="1" noProof="0" dirty="0"/>
                  <a:t>diferir</a:t>
                </a:r>
                <a:r>
                  <a:rPr lang="pt-BR" noProof="0" dirty="0"/>
                  <a:t> de </a:t>
                </a:r>
                <a14:m>
                  <m:oMath xmlns:m="http://schemas.openxmlformats.org/officeDocument/2006/math">
                    <m:r>
                      <a:rPr lang="pt-BR" i="1" noProof="0" smtClean="0">
                        <a:latin typeface="Cambria Math" panose="02040503050406030204" pitchFamily="18" charset="0"/>
                      </a:rPr>
                      <m:t>(</m:t>
                    </m:r>
                    <m:sSub>
                      <m:sSubPr>
                        <m:ctrlPr>
                          <a:rPr lang="pt-BR" i="1" noProof="0" smtClean="0">
                            <a:latin typeface="Cambria Math" panose="02040503050406030204" pitchFamily="18" charset="0"/>
                          </a:rPr>
                        </m:ctrlPr>
                      </m:sSubPr>
                      <m:e>
                        <m:r>
                          <a:rPr lang="pt-BR" i="1" noProof="0" smtClean="0">
                            <a:latin typeface="Cambria Math" panose="02040503050406030204" pitchFamily="18" charset="0"/>
                          </a:rPr>
                          <m:t>𝑅</m:t>
                        </m:r>
                      </m:e>
                      <m:sub>
                        <m:r>
                          <a:rPr lang="pt-BR" i="1" noProof="0" smtClean="0">
                            <a:latin typeface="Cambria Math" panose="02040503050406030204" pitchFamily="18" charset="0"/>
                          </a:rPr>
                          <m:t>1</m:t>
                        </m:r>
                      </m:sub>
                    </m:sSub>
                    <m:r>
                      <a:rPr lang="pt-BR" i="1" noProof="0" smtClean="0">
                        <a:latin typeface="Cambria Math" panose="02040503050406030204" pitchFamily="18" charset="0"/>
                      </a:rPr>
                      <m:t>,</m:t>
                    </m:r>
                    <m:sSub>
                      <m:sSubPr>
                        <m:ctrlPr>
                          <a:rPr lang="pt-BR" i="1" noProof="0" smtClean="0">
                            <a:latin typeface="Cambria Math" panose="02040503050406030204" pitchFamily="18" charset="0"/>
                          </a:rPr>
                        </m:ctrlPr>
                      </m:sSubPr>
                      <m:e>
                        <m:r>
                          <a:rPr lang="pt-BR" i="1" noProof="0" smtClean="0">
                            <a:latin typeface="Cambria Math" panose="02040503050406030204" pitchFamily="18" charset="0"/>
                          </a:rPr>
                          <m:t>𝑅</m:t>
                        </m:r>
                      </m:e>
                      <m:sub>
                        <m:r>
                          <a:rPr lang="pt-BR" i="1" noProof="0" smtClean="0">
                            <a:latin typeface="Cambria Math" panose="02040503050406030204" pitchFamily="18" charset="0"/>
                          </a:rPr>
                          <m:t>2</m:t>
                        </m:r>
                      </m:sub>
                    </m:sSub>
                    <m:r>
                      <a:rPr lang="pt-BR" i="1" noProof="0" smtClean="0">
                        <a:latin typeface="Cambria Math" panose="02040503050406030204" pitchFamily="18" charset="0"/>
                      </a:rPr>
                      <m:t>)</m:t>
                    </m:r>
                  </m:oMath>
                </a14:m>
                <a:r>
                  <a:rPr lang="pt-BR" noProof="0" dirty="0"/>
                  <a:t> (</a:t>
                </a:r>
                <a:r>
                  <a:rPr lang="pt-BR" dirty="0"/>
                  <a:t>“</a:t>
                </a:r>
                <a:r>
                  <a:rPr lang="pt-BR" i="1" dirty="0">
                    <a:solidFill>
                      <a:srgbClr val="C00000"/>
                    </a:solidFill>
                  </a:rPr>
                  <a:t>defection stage</a:t>
                </a:r>
                <a:r>
                  <a:rPr lang="pt-BR" dirty="0"/>
                  <a:t>”</a:t>
                </a:r>
                <a:r>
                  <a:rPr lang="pt-BR" noProof="0" dirty="0"/>
                  <a:t>)</a:t>
                </a:r>
              </a:p>
              <a:p>
                <a:pPr algn="just"/>
                <a:endParaRPr lang="pt-BR" noProof="0" dirty="0"/>
              </a:p>
              <a:p>
                <a:pPr algn="just"/>
                <a:endParaRPr lang="pt-BR" noProof="0" dirty="0"/>
              </a:p>
              <a:p>
                <a:pPr algn="just"/>
                <a:endParaRPr lang="pt-BR" noProof="0" dirty="0"/>
              </a:p>
              <a:p>
                <a:pPr marL="0" indent="0" algn="just">
                  <a:buNone/>
                </a:pPr>
                <a:endParaRPr lang="pt-BR" noProof="0" dirty="0"/>
              </a:p>
            </p:txBody>
          </p:sp>
        </mc:Choice>
        <mc:Fallback xmlns="">
          <p:sp>
            <p:nvSpPr>
              <p:cNvPr id="3" name="Content Placeholder 2">
                <a:extLst>
                  <a:ext uri="{FF2B5EF4-FFF2-40B4-BE49-F238E27FC236}">
                    <a16:creationId xmlns:a16="http://schemas.microsoft.com/office/drawing/2014/main" id="{1330EDBF-ED97-4A8D-86F9-CF9ED73EB224}"/>
                  </a:ext>
                </a:extLst>
              </p:cNvPr>
              <p:cNvSpPr>
                <a:spLocks noGrp="1" noRot="1" noChangeAspect="1" noMove="1" noResize="1" noEditPoints="1" noAdjustHandles="1" noChangeArrowheads="1" noChangeShapeType="1" noTextEdit="1"/>
              </p:cNvSpPr>
              <p:nvPr>
                <p:ph idx="1"/>
              </p:nvPr>
            </p:nvSpPr>
            <p:spPr>
              <a:blipFill>
                <a:blip r:embed="rId3"/>
                <a:stretch>
                  <a:fillRect l="-928" t="-3501" r="-986"/>
                </a:stretch>
              </a:blipFill>
            </p:spPr>
            <p:txBody>
              <a:bodyPr/>
              <a:lstStyle/>
              <a:p>
                <a:r>
                  <a:rPr lang="en-US">
                    <a:noFill/>
                  </a:rPr>
                  <a:t> </a:t>
                </a:r>
              </a:p>
            </p:txBody>
          </p:sp>
        </mc:Fallback>
      </mc:AlternateContent>
      <p:sp>
        <p:nvSpPr>
          <p:cNvPr id="4" name="Title 1">
            <a:extLst>
              <a:ext uri="{FF2B5EF4-FFF2-40B4-BE49-F238E27FC236}">
                <a16:creationId xmlns:a16="http://schemas.microsoft.com/office/drawing/2014/main" id="{6F4DE5F0-FE54-4E26-8B13-97D4D5F95528}"/>
              </a:ext>
            </a:extLst>
          </p:cNvPr>
          <p:cNvSpPr>
            <a:spLocks noGrp="1"/>
          </p:cNvSpPr>
          <p:nvPr>
            <p:ph type="title"/>
          </p:nvPr>
        </p:nvSpPr>
        <p:spPr>
          <a:xfrm>
            <a:off x="838200" y="365125"/>
            <a:ext cx="10515600" cy="1325563"/>
          </a:xfrm>
        </p:spPr>
        <p:txBody>
          <a:bodyPr/>
          <a:lstStyle/>
          <a:p>
            <a:r>
              <a:rPr lang="pt-BR" b="1" noProof="0" dirty="0"/>
              <a:t>...Teoria: Jogos infinitamente repetidos</a:t>
            </a:r>
          </a:p>
        </p:txBody>
      </p:sp>
      <p:sp>
        <p:nvSpPr>
          <p:cNvPr id="2" name="Footer Placeholder 1">
            <a:extLst>
              <a:ext uri="{FF2B5EF4-FFF2-40B4-BE49-F238E27FC236}">
                <a16:creationId xmlns:a16="http://schemas.microsoft.com/office/drawing/2014/main" id="{D4FB8569-CACA-43B0-8942-92B687ED5E2B}"/>
              </a:ext>
            </a:extLst>
          </p:cNvPr>
          <p:cNvSpPr>
            <a:spLocks noGrp="1"/>
          </p:cNvSpPr>
          <p:nvPr>
            <p:ph type="ftr" sz="quarter" idx="11"/>
          </p:nvPr>
        </p:nvSpPr>
        <p:spPr/>
        <p:txBody>
          <a:bodyPr/>
          <a:lstStyle/>
          <a:p>
            <a:r>
              <a:rPr lang="pt-BR" dirty="0"/>
              <a:t>Robson Tigre </a:t>
            </a:r>
            <a:endParaRPr lang="en-US" dirty="0"/>
          </a:p>
        </p:txBody>
      </p:sp>
      <p:sp>
        <p:nvSpPr>
          <p:cNvPr id="5" name="Slide Number Placeholder 4">
            <a:extLst>
              <a:ext uri="{FF2B5EF4-FFF2-40B4-BE49-F238E27FC236}">
                <a16:creationId xmlns:a16="http://schemas.microsoft.com/office/drawing/2014/main" id="{BDDFCC2B-5565-4607-BF5F-32D87BB66D45}"/>
              </a:ext>
            </a:extLst>
          </p:cNvPr>
          <p:cNvSpPr>
            <a:spLocks noGrp="1"/>
          </p:cNvSpPr>
          <p:nvPr>
            <p:ph type="sldNum" sz="quarter" idx="12"/>
          </p:nvPr>
        </p:nvSpPr>
        <p:spPr/>
        <p:txBody>
          <a:bodyPr/>
          <a:lstStyle/>
          <a:p>
            <a:fld id="{AF67EEE8-F201-4410-BA13-233EFB93B646}" type="slidenum">
              <a:rPr lang="pt-BR" smtClean="0"/>
              <a:t>36</a:t>
            </a:fld>
            <a:endParaRPr lang="pt-BR"/>
          </a:p>
        </p:txBody>
      </p:sp>
    </p:spTree>
    <p:extLst>
      <p:ext uri="{BB962C8B-B14F-4D97-AF65-F5344CB8AC3E}">
        <p14:creationId xmlns:p14="http://schemas.microsoft.com/office/powerpoint/2010/main" val="72123541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CAE6442-7D72-423B-922C-386B54AC4941}"/>
                  </a:ext>
                </a:extLst>
              </p:cNvPr>
              <p:cNvSpPr>
                <a:spLocks noGrp="1"/>
              </p:cNvSpPr>
              <p:nvPr>
                <p:ph idx="1"/>
              </p:nvPr>
            </p:nvSpPr>
            <p:spPr/>
            <p:txBody>
              <a:bodyPr>
                <a:normAutofit fontScale="92500" lnSpcReduction="10000"/>
              </a:bodyPr>
              <a:lstStyle/>
              <a:p>
                <a:pPr algn="just"/>
                <a:r>
                  <a:rPr lang="pt-BR" dirty="0"/>
                  <a:t>Resta mostrar qual é a melhor resposta de </a:t>
                </a:r>
                <a14:m>
                  <m:oMath xmlns:m="http://schemas.openxmlformats.org/officeDocument/2006/math">
                    <m:r>
                      <a:rPr lang="pt-BR" i="1">
                        <a:latin typeface="Cambria Math" panose="02040503050406030204" pitchFamily="18" charset="0"/>
                      </a:rPr>
                      <m:t>𝑗</m:t>
                    </m:r>
                  </m:oMath>
                </a14:m>
                <a:r>
                  <a:rPr lang="pt-BR" dirty="0"/>
                  <a:t> num estágio em que todos os outcomes precedentes tenham sido </a:t>
                </a:r>
                <a14:m>
                  <m:oMath xmlns:m="http://schemas.openxmlformats.org/officeDocument/2006/math">
                    <m:d>
                      <m:dPr>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𝑅</m:t>
                            </m:r>
                          </m:e>
                          <m:sub>
                            <m:r>
                              <a:rPr lang="pt-BR" i="1">
                                <a:latin typeface="Cambria Math" panose="02040503050406030204" pitchFamily="18" charset="0"/>
                              </a:rPr>
                              <m:t>1</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𝑅</m:t>
                            </m:r>
                          </m:e>
                          <m:sub>
                            <m:r>
                              <a:rPr lang="pt-BR" i="1">
                                <a:latin typeface="Cambria Math" panose="02040503050406030204" pitchFamily="18" charset="0"/>
                              </a:rPr>
                              <m:t>2</m:t>
                            </m:r>
                          </m:sub>
                        </m:sSub>
                      </m:e>
                    </m:d>
                  </m:oMath>
                </a14:m>
                <a:r>
                  <a:rPr lang="pt-BR" noProof="0" dirty="0"/>
                  <a:t> (</a:t>
                </a:r>
                <a:r>
                  <a:rPr lang="pt-BR" dirty="0"/>
                  <a:t>“</a:t>
                </a:r>
                <a:r>
                  <a:rPr lang="pt-BR" i="1" dirty="0">
                    <a:solidFill>
                      <a:srgbClr val="0070C0"/>
                    </a:solidFill>
                  </a:rPr>
                  <a:t>cooperation stage</a:t>
                </a:r>
                <a:r>
                  <a:rPr lang="pt-BR" dirty="0"/>
                  <a:t>”</a:t>
                </a:r>
                <a:r>
                  <a:rPr lang="pt-BR" noProof="0" dirty="0"/>
                  <a:t>)</a:t>
                </a:r>
              </a:p>
              <a:p>
                <a:pPr algn="just"/>
                <a:endParaRPr lang="pt-BR" noProof="0" dirty="0"/>
              </a:p>
              <a:p>
                <a:pPr algn="just"/>
                <a:r>
                  <a:rPr lang="pt-BR" noProof="0" dirty="0"/>
                  <a:t>Jogar </a:t>
                </a:r>
                <a14:m>
                  <m:oMath xmlns:m="http://schemas.openxmlformats.org/officeDocument/2006/math">
                    <m:sSub>
                      <m:sSubPr>
                        <m:ctrlPr>
                          <a:rPr lang="pt-BR" i="1" noProof="0" smtClean="0">
                            <a:latin typeface="Cambria Math" panose="02040503050406030204" pitchFamily="18" charset="0"/>
                          </a:rPr>
                        </m:ctrlPr>
                      </m:sSubPr>
                      <m:e>
                        <m:r>
                          <a:rPr lang="pt-BR" i="1" noProof="0" smtClean="0">
                            <a:latin typeface="Cambria Math" panose="02040503050406030204" pitchFamily="18" charset="0"/>
                          </a:rPr>
                          <m:t>𝐿</m:t>
                        </m:r>
                      </m:e>
                      <m:sub>
                        <m:r>
                          <a:rPr lang="pt-BR" i="1" noProof="0" smtClean="0">
                            <a:latin typeface="Cambria Math" panose="02040503050406030204" pitchFamily="18" charset="0"/>
                          </a:rPr>
                          <m:t>𝑗</m:t>
                        </m:r>
                      </m:sub>
                    </m:sSub>
                  </m:oMath>
                </a14:m>
                <a:r>
                  <a:rPr lang="pt-BR" noProof="0" dirty="0"/>
                  <a:t> dá um payoff de 5 no estágio atual, mas dispara o gatilho da não cooperação de </a:t>
                </a:r>
                <a14:m>
                  <m:oMath xmlns:m="http://schemas.openxmlformats.org/officeDocument/2006/math">
                    <m:r>
                      <a:rPr lang="pt-BR" b="0" i="1" noProof="0" smtClean="0">
                        <a:latin typeface="Cambria Math" panose="02040503050406030204" pitchFamily="18" charset="0"/>
                      </a:rPr>
                      <m:t>𝑖</m:t>
                    </m:r>
                  </m:oMath>
                </a14:m>
                <a:r>
                  <a:rPr lang="pt-BR" noProof="0" dirty="0"/>
                  <a:t> para sempre, rendendo payoff </a:t>
                </a:r>
                <a14:m>
                  <m:oMath xmlns:m="http://schemas.openxmlformats.org/officeDocument/2006/math">
                    <m:r>
                      <a:rPr lang="pt-BR" i="1" noProof="0" smtClean="0">
                        <a:latin typeface="Cambria Math" panose="02040503050406030204" pitchFamily="18" charset="0"/>
                      </a:rPr>
                      <m:t>1</m:t>
                    </m:r>
                  </m:oMath>
                </a14:m>
                <a:r>
                  <a:rPr lang="pt-BR" noProof="0" dirty="0"/>
                  <a:t> em todo estágio futuro.</a:t>
                </a:r>
              </a:p>
              <a:p>
                <a:pPr algn="just"/>
                <a:endParaRPr lang="pt-BR" i="1" noProof="0" dirty="0">
                  <a:latin typeface="Cambria Math" panose="02040503050406030204" pitchFamily="18" charset="0"/>
                </a:endParaRPr>
              </a:p>
              <a:p>
                <a:pPr algn="just"/>
                <a:r>
                  <a:rPr lang="pt-BR" b="0" noProof="0" dirty="0"/>
                  <a:t>Como </a:t>
                </a:r>
                <a14:m>
                  <m:oMath xmlns:m="http://schemas.openxmlformats.org/officeDocument/2006/math">
                    <m:r>
                      <a:rPr lang="pt-BR" b="0" i="1" noProof="0" smtClean="0">
                        <a:latin typeface="Cambria Math" panose="02040503050406030204" pitchFamily="18" charset="0"/>
                      </a:rPr>
                      <m:t>1+</m:t>
                    </m:r>
                    <m:r>
                      <a:rPr lang="pt-BR" b="0" i="1" noProof="0" smtClean="0">
                        <a:latin typeface="Cambria Math" panose="02040503050406030204" pitchFamily="18" charset="0"/>
                      </a:rPr>
                      <m:t>𝛿</m:t>
                    </m:r>
                    <m:r>
                      <a:rPr lang="pt-BR" b="0" i="1" noProof="0" smtClean="0">
                        <a:latin typeface="Cambria Math" panose="02040503050406030204" pitchFamily="18" charset="0"/>
                      </a:rPr>
                      <m:t>+</m:t>
                    </m:r>
                    <m:sSup>
                      <m:sSupPr>
                        <m:ctrlPr>
                          <a:rPr lang="pt-BR" b="0" i="1" noProof="0" smtClean="0">
                            <a:latin typeface="Cambria Math" panose="02040503050406030204" pitchFamily="18" charset="0"/>
                          </a:rPr>
                        </m:ctrlPr>
                      </m:sSupPr>
                      <m:e>
                        <m:r>
                          <a:rPr lang="pt-BR" b="0" i="1" noProof="0" smtClean="0">
                            <a:latin typeface="Cambria Math" panose="02040503050406030204" pitchFamily="18" charset="0"/>
                          </a:rPr>
                          <m:t>𝛿</m:t>
                        </m:r>
                      </m:e>
                      <m:sup>
                        <m:r>
                          <a:rPr lang="pt-BR" b="0" i="1" noProof="0" smtClean="0">
                            <a:latin typeface="Cambria Math" panose="02040503050406030204" pitchFamily="18" charset="0"/>
                          </a:rPr>
                          <m:t>2</m:t>
                        </m:r>
                      </m:sup>
                    </m:sSup>
                    <m:r>
                      <a:rPr lang="pt-BR" b="0" i="1" noProof="0" smtClean="0">
                        <a:latin typeface="Cambria Math" panose="02040503050406030204" pitchFamily="18" charset="0"/>
                      </a:rPr>
                      <m:t>+</m:t>
                    </m:r>
                    <m:sSup>
                      <m:sSupPr>
                        <m:ctrlPr>
                          <a:rPr lang="pt-BR" b="0" i="1" noProof="0" smtClean="0">
                            <a:latin typeface="Cambria Math" panose="02040503050406030204" pitchFamily="18" charset="0"/>
                          </a:rPr>
                        </m:ctrlPr>
                      </m:sSupPr>
                      <m:e>
                        <m:r>
                          <a:rPr lang="pt-BR" b="0" i="1" noProof="0" smtClean="0">
                            <a:latin typeface="Cambria Math" panose="02040503050406030204" pitchFamily="18" charset="0"/>
                          </a:rPr>
                          <m:t>𝛿</m:t>
                        </m:r>
                      </m:e>
                      <m:sup>
                        <m:r>
                          <a:rPr lang="pt-BR" b="0" i="1" noProof="0" smtClean="0">
                            <a:latin typeface="Cambria Math" panose="02040503050406030204" pitchFamily="18" charset="0"/>
                          </a:rPr>
                          <m:t>3</m:t>
                        </m:r>
                      </m:sup>
                    </m:sSup>
                    <m:r>
                      <a:rPr lang="pt-BR" b="0" i="1" noProof="0" smtClean="0">
                        <a:latin typeface="Cambria Math" panose="02040503050406030204" pitchFamily="18" charset="0"/>
                      </a:rPr>
                      <m:t>+…=</m:t>
                    </m:r>
                    <m:r>
                      <a:rPr lang="en-US" b="0" i="1" noProof="0" smtClean="0">
                        <a:latin typeface="Cambria Math" panose="02040503050406030204" pitchFamily="18" charset="0"/>
                      </a:rPr>
                      <m:t>1</m:t>
                    </m:r>
                    <m:r>
                      <a:rPr lang="pt-BR" b="0" i="1" noProof="0" smtClean="0">
                        <a:latin typeface="Cambria Math" panose="02040503050406030204" pitchFamily="18" charset="0"/>
                      </a:rPr>
                      <m:t>/(1−</m:t>
                    </m:r>
                    <m:r>
                      <a:rPr lang="pt-BR" b="0" i="1" noProof="0" smtClean="0">
                        <a:latin typeface="Cambria Math" panose="02040503050406030204" pitchFamily="18" charset="0"/>
                      </a:rPr>
                      <m:t>𝛿</m:t>
                    </m:r>
                    <m:r>
                      <a:rPr lang="pt-BR" b="0" i="1" noProof="0" smtClean="0">
                        <a:latin typeface="Cambria Math" panose="02040503050406030204" pitchFamily="18" charset="0"/>
                      </a:rPr>
                      <m:t>)</m:t>
                    </m:r>
                  </m:oMath>
                </a14:m>
                <a:r>
                  <a:rPr lang="pt-BR" noProof="0" dirty="0"/>
                  <a:t>, então o valor presente dessa sequência de payoffs é:</a:t>
                </a:r>
              </a:p>
              <a:p>
                <a:pPr algn="just"/>
                <a:endParaRPr lang="pt-BR" noProof="0" dirty="0"/>
              </a:p>
              <a:p>
                <a:pPr marL="0" indent="0" algn="just">
                  <a:buNone/>
                </a:pPr>
                <a14:m>
                  <m:oMathPara xmlns:m="http://schemas.openxmlformats.org/officeDocument/2006/math">
                    <m:oMathParaPr>
                      <m:jc m:val="centerGroup"/>
                    </m:oMathParaPr>
                    <m:oMath xmlns:m="http://schemas.openxmlformats.org/officeDocument/2006/math">
                      <m:r>
                        <a:rPr lang="pt-BR" b="0" i="1" noProof="0" smtClean="0">
                          <a:latin typeface="Cambria Math" panose="02040503050406030204" pitchFamily="18" charset="0"/>
                        </a:rPr>
                        <m:t>5+</m:t>
                      </m:r>
                      <m:r>
                        <a:rPr lang="pt-BR" b="0" i="1" noProof="0" smtClean="0">
                          <a:latin typeface="Cambria Math" panose="02040503050406030204" pitchFamily="18" charset="0"/>
                        </a:rPr>
                        <m:t>𝛿</m:t>
                      </m:r>
                      <m:r>
                        <a:rPr lang="pt-BR" b="0" i="1" noProof="0" smtClean="0">
                          <a:latin typeface="Cambria Math" panose="02040503050406030204" pitchFamily="18" charset="0"/>
                        </a:rPr>
                        <m:t>⋅1+</m:t>
                      </m:r>
                      <m:sSup>
                        <m:sSupPr>
                          <m:ctrlPr>
                            <a:rPr lang="pt-BR" b="0" i="1" noProof="0" smtClean="0">
                              <a:latin typeface="Cambria Math" panose="02040503050406030204" pitchFamily="18" charset="0"/>
                            </a:rPr>
                          </m:ctrlPr>
                        </m:sSupPr>
                        <m:e>
                          <m:r>
                            <a:rPr lang="pt-BR" b="0" i="1" noProof="0" smtClean="0">
                              <a:latin typeface="Cambria Math" panose="02040503050406030204" pitchFamily="18" charset="0"/>
                            </a:rPr>
                            <m:t>𝛿</m:t>
                          </m:r>
                        </m:e>
                        <m:sup>
                          <m:r>
                            <a:rPr lang="pt-BR" b="0" i="1" noProof="0" smtClean="0">
                              <a:latin typeface="Cambria Math" panose="02040503050406030204" pitchFamily="18" charset="0"/>
                            </a:rPr>
                            <m:t>2</m:t>
                          </m:r>
                        </m:sup>
                      </m:sSup>
                      <m:r>
                        <a:rPr lang="pt-BR" b="0" i="1" noProof="0" smtClean="0">
                          <a:latin typeface="Cambria Math" panose="02040503050406030204" pitchFamily="18" charset="0"/>
                        </a:rPr>
                        <m:t>⋅1+</m:t>
                      </m:r>
                      <m:sSup>
                        <m:sSupPr>
                          <m:ctrlPr>
                            <a:rPr lang="pt-BR" b="0" i="1" noProof="0" smtClean="0">
                              <a:latin typeface="Cambria Math" panose="02040503050406030204" pitchFamily="18" charset="0"/>
                            </a:rPr>
                          </m:ctrlPr>
                        </m:sSupPr>
                        <m:e>
                          <m:r>
                            <a:rPr lang="pt-BR" b="0" i="1" noProof="0" smtClean="0">
                              <a:latin typeface="Cambria Math" panose="02040503050406030204" pitchFamily="18" charset="0"/>
                            </a:rPr>
                            <m:t>𝛿</m:t>
                          </m:r>
                        </m:e>
                        <m:sup>
                          <m:r>
                            <a:rPr lang="pt-BR" b="0" i="1" noProof="0" smtClean="0">
                              <a:latin typeface="Cambria Math" panose="02040503050406030204" pitchFamily="18" charset="0"/>
                            </a:rPr>
                            <m:t>3</m:t>
                          </m:r>
                        </m:sup>
                      </m:sSup>
                      <m:r>
                        <a:rPr lang="pt-BR" b="0" i="1" noProof="0" smtClean="0">
                          <a:latin typeface="Cambria Math" panose="02040503050406030204" pitchFamily="18" charset="0"/>
                        </a:rPr>
                        <m:t>⋅1+…=5+</m:t>
                      </m:r>
                      <m:f>
                        <m:fPr>
                          <m:ctrlPr>
                            <a:rPr lang="pt-BR" b="0" i="1" noProof="0" smtClean="0">
                              <a:latin typeface="Cambria Math" panose="02040503050406030204" pitchFamily="18" charset="0"/>
                            </a:rPr>
                          </m:ctrlPr>
                        </m:fPr>
                        <m:num>
                          <m:r>
                            <a:rPr lang="pt-BR" b="0" i="1" noProof="0" smtClean="0">
                              <a:latin typeface="Cambria Math" panose="02040503050406030204" pitchFamily="18" charset="0"/>
                            </a:rPr>
                            <m:t>𝛿</m:t>
                          </m:r>
                        </m:num>
                        <m:den>
                          <m:r>
                            <a:rPr lang="pt-BR" b="0" i="1" noProof="0" smtClean="0">
                              <a:latin typeface="Cambria Math" panose="02040503050406030204" pitchFamily="18" charset="0"/>
                            </a:rPr>
                            <m:t>1−</m:t>
                          </m:r>
                          <m:r>
                            <a:rPr lang="pt-BR" b="0" i="1" noProof="0" smtClean="0">
                              <a:latin typeface="Cambria Math" panose="02040503050406030204" pitchFamily="18" charset="0"/>
                            </a:rPr>
                            <m:t>𝛿</m:t>
                          </m:r>
                        </m:den>
                      </m:f>
                    </m:oMath>
                  </m:oMathPara>
                </a14:m>
                <a:endParaRPr lang="pt-BR" noProof="0" dirty="0"/>
              </a:p>
              <a:p>
                <a:pPr algn="just"/>
                <a:endParaRPr lang="pt-BR" noProof="0" dirty="0"/>
              </a:p>
            </p:txBody>
          </p:sp>
        </mc:Choice>
        <mc:Fallback xmlns="">
          <p:sp>
            <p:nvSpPr>
              <p:cNvPr id="3" name="Content Placeholder 2">
                <a:extLst>
                  <a:ext uri="{FF2B5EF4-FFF2-40B4-BE49-F238E27FC236}">
                    <a16:creationId xmlns:a16="http://schemas.microsoft.com/office/drawing/2014/main" id="{FCAE6442-7D72-423B-922C-386B54AC4941}"/>
                  </a:ext>
                </a:extLst>
              </p:cNvPr>
              <p:cNvSpPr>
                <a:spLocks noGrp="1" noRot="1" noChangeAspect="1" noMove="1" noResize="1" noEditPoints="1" noAdjustHandles="1" noChangeArrowheads="1" noChangeShapeType="1" noTextEdit="1"/>
              </p:cNvSpPr>
              <p:nvPr>
                <p:ph idx="1"/>
              </p:nvPr>
            </p:nvSpPr>
            <p:spPr>
              <a:blipFill>
                <a:blip r:embed="rId3"/>
                <a:stretch>
                  <a:fillRect l="-928" t="-2801" r="-986"/>
                </a:stretch>
              </a:blipFill>
            </p:spPr>
            <p:txBody>
              <a:bodyPr/>
              <a:lstStyle/>
              <a:p>
                <a:r>
                  <a:rPr lang="en-US">
                    <a:noFill/>
                  </a:rPr>
                  <a:t> </a:t>
                </a:r>
              </a:p>
            </p:txBody>
          </p:sp>
        </mc:Fallback>
      </mc:AlternateContent>
      <p:sp>
        <p:nvSpPr>
          <p:cNvPr id="4" name="Title 1">
            <a:extLst>
              <a:ext uri="{FF2B5EF4-FFF2-40B4-BE49-F238E27FC236}">
                <a16:creationId xmlns:a16="http://schemas.microsoft.com/office/drawing/2014/main" id="{90713AC1-EFAB-4024-8B0F-290CB757464F}"/>
              </a:ext>
            </a:extLst>
          </p:cNvPr>
          <p:cNvSpPr>
            <a:spLocks noGrp="1"/>
          </p:cNvSpPr>
          <p:nvPr>
            <p:ph type="title"/>
          </p:nvPr>
        </p:nvSpPr>
        <p:spPr>
          <a:xfrm>
            <a:off x="838200" y="365125"/>
            <a:ext cx="10515600" cy="1325563"/>
          </a:xfrm>
        </p:spPr>
        <p:txBody>
          <a:bodyPr/>
          <a:lstStyle/>
          <a:p>
            <a:r>
              <a:rPr lang="pt-BR" b="1" noProof="0" dirty="0"/>
              <a:t>Teoria: Jogos infinitamente repetidos</a:t>
            </a:r>
          </a:p>
        </p:txBody>
      </p:sp>
      <p:sp>
        <p:nvSpPr>
          <p:cNvPr id="5" name="Slide Number Placeholder 4">
            <a:extLst>
              <a:ext uri="{FF2B5EF4-FFF2-40B4-BE49-F238E27FC236}">
                <a16:creationId xmlns:a16="http://schemas.microsoft.com/office/drawing/2014/main" id="{3AB6F5E9-5248-4D6E-B3B2-17142B656BA5}"/>
              </a:ext>
            </a:extLst>
          </p:cNvPr>
          <p:cNvSpPr>
            <a:spLocks noGrp="1"/>
          </p:cNvSpPr>
          <p:nvPr>
            <p:ph type="sldNum" sz="quarter" idx="12"/>
          </p:nvPr>
        </p:nvSpPr>
        <p:spPr/>
        <p:txBody>
          <a:bodyPr/>
          <a:lstStyle/>
          <a:p>
            <a:fld id="{AF67EEE8-F201-4410-BA13-233EFB93B646}" type="slidenum">
              <a:rPr lang="pt-BR" smtClean="0"/>
              <a:t>37</a:t>
            </a:fld>
            <a:endParaRPr lang="pt-BR"/>
          </a:p>
        </p:txBody>
      </p:sp>
      <p:sp>
        <p:nvSpPr>
          <p:cNvPr id="6" name="TextBox 5">
            <a:extLst>
              <a:ext uri="{FF2B5EF4-FFF2-40B4-BE49-F238E27FC236}">
                <a16:creationId xmlns:a16="http://schemas.microsoft.com/office/drawing/2014/main" id="{0AB92771-884B-49A7-AF75-7765E27D17AE}"/>
              </a:ext>
            </a:extLst>
          </p:cNvPr>
          <p:cNvSpPr txBox="1"/>
          <p:nvPr/>
        </p:nvSpPr>
        <p:spPr>
          <a:xfrm>
            <a:off x="1911878" y="6309978"/>
            <a:ext cx="1881964" cy="307777"/>
          </a:xfrm>
          <a:prstGeom prst="rect">
            <a:avLst/>
          </a:prstGeom>
          <a:noFill/>
        </p:spPr>
        <p:txBody>
          <a:bodyPr wrap="square" rtlCol="0">
            <a:spAutoFit/>
          </a:bodyPr>
          <a:lstStyle/>
          <a:p>
            <a:pPr algn="ctr"/>
            <a:r>
              <a:rPr lang="pt-BR" sz="1400" dirty="0"/>
              <a:t>Payoff do desvio </a:t>
            </a:r>
            <a:r>
              <a:rPr lang="pt-BR" sz="1400" noProof="0" dirty="0"/>
              <a:t>atual</a:t>
            </a:r>
            <a:endParaRPr lang="pt-BR" sz="1400" dirty="0"/>
          </a:p>
        </p:txBody>
      </p:sp>
      <p:cxnSp>
        <p:nvCxnSpPr>
          <p:cNvPr id="7" name="Straight Arrow Connector 6">
            <a:extLst>
              <a:ext uri="{FF2B5EF4-FFF2-40B4-BE49-F238E27FC236}">
                <a16:creationId xmlns:a16="http://schemas.microsoft.com/office/drawing/2014/main" id="{42659E54-39BF-4F7A-8410-9F5F6F1AF068}"/>
              </a:ext>
            </a:extLst>
          </p:cNvPr>
          <p:cNvCxnSpPr>
            <a:cxnSpLocks/>
          </p:cNvCxnSpPr>
          <p:nvPr/>
        </p:nvCxnSpPr>
        <p:spPr>
          <a:xfrm flipV="1">
            <a:off x="2852860" y="5919236"/>
            <a:ext cx="291509" cy="390742"/>
          </a:xfrm>
          <a:prstGeom prst="straightConnector1">
            <a:avLst/>
          </a:prstGeom>
          <a:ln w="5715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8" name="Right Brace 7">
            <a:extLst>
              <a:ext uri="{FF2B5EF4-FFF2-40B4-BE49-F238E27FC236}">
                <a16:creationId xmlns:a16="http://schemas.microsoft.com/office/drawing/2014/main" id="{AFA3CCA2-AFB7-4156-B57F-B6641D9979EE}"/>
              </a:ext>
            </a:extLst>
          </p:cNvPr>
          <p:cNvSpPr/>
          <p:nvPr/>
        </p:nvSpPr>
        <p:spPr>
          <a:xfrm rot="5400000">
            <a:off x="5337826" y="4163904"/>
            <a:ext cx="307777" cy="3732026"/>
          </a:xfrm>
          <a:prstGeom prst="rightBrace">
            <a:avLst>
              <a:gd name="adj1" fmla="val 122336"/>
              <a:gd name="adj2" fmla="val 50000"/>
            </a:avLst>
          </a:prstGeom>
          <a:ln w="38100">
            <a:solidFill>
              <a:srgbClr val="00B0F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sp>
        <p:nvSpPr>
          <p:cNvPr id="9" name="TextBox 8">
            <a:extLst>
              <a:ext uri="{FF2B5EF4-FFF2-40B4-BE49-F238E27FC236}">
                <a16:creationId xmlns:a16="http://schemas.microsoft.com/office/drawing/2014/main" id="{42D512C2-9868-4E01-B206-B95EA22D4CD7}"/>
              </a:ext>
            </a:extLst>
          </p:cNvPr>
          <p:cNvSpPr txBox="1"/>
          <p:nvPr/>
        </p:nvSpPr>
        <p:spPr>
          <a:xfrm>
            <a:off x="3875985" y="6309979"/>
            <a:ext cx="3231458" cy="307777"/>
          </a:xfrm>
          <a:prstGeom prst="rect">
            <a:avLst/>
          </a:prstGeom>
          <a:noFill/>
        </p:spPr>
        <p:txBody>
          <a:bodyPr wrap="square" rtlCol="0">
            <a:spAutoFit/>
          </a:bodyPr>
          <a:lstStyle/>
          <a:p>
            <a:pPr algn="ctr"/>
            <a:r>
              <a:rPr lang="pt-BR" sz="1400" dirty="0"/>
              <a:t>V.P. dos payoffs de não cooperação</a:t>
            </a:r>
          </a:p>
        </p:txBody>
      </p:sp>
    </p:spTree>
    <p:extLst>
      <p:ext uri="{BB962C8B-B14F-4D97-AF65-F5344CB8AC3E}">
        <p14:creationId xmlns:p14="http://schemas.microsoft.com/office/powerpoint/2010/main" val="306426858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CAE6442-7D72-423B-922C-386B54AC4941}"/>
                  </a:ext>
                </a:extLst>
              </p:cNvPr>
              <p:cNvSpPr>
                <a:spLocks noGrp="1"/>
              </p:cNvSpPr>
              <p:nvPr>
                <p:ph idx="1"/>
              </p:nvPr>
            </p:nvSpPr>
            <p:spPr/>
            <p:txBody>
              <a:bodyPr/>
              <a:lstStyle/>
              <a:p>
                <a:pPr algn="just"/>
                <a:r>
                  <a:rPr lang="pt-BR" noProof="0" dirty="0"/>
                  <a:t>Alternativamente, jogar </a:t>
                </a:r>
                <a14:m>
                  <m:oMath xmlns:m="http://schemas.openxmlformats.org/officeDocument/2006/math">
                    <m:sSub>
                      <m:sSubPr>
                        <m:ctrlPr>
                          <a:rPr lang="pt-BR" b="0" i="1" noProof="0" smtClean="0">
                            <a:latin typeface="Cambria Math" panose="02040503050406030204" pitchFamily="18" charset="0"/>
                          </a:rPr>
                        </m:ctrlPr>
                      </m:sSubPr>
                      <m:e>
                        <m:r>
                          <a:rPr lang="pt-BR" b="0" i="1" noProof="0" smtClean="0">
                            <a:latin typeface="Cambria Math" panose="02040503050406030204" pitchFamily="18" charset="0"/>
                          </a:rPr>
                          <m:t>𝑅</m:t>
                        </m:r>
                      </m:e>
                      <m:sub>
                        <m:r>
                          <a:rPr lang="pt-BR" b="0" i="1" noProof="0" smtClean="0">
                            <a:latin typeface="Cambria Math" panose="02040503050406030204" pitchFamily="18" charset="0"/>
                          </a:rPr>
                          <m:t>𝑗</m:t>
                        </m:r>
                      </m:sub>
                    </m:sSub>
                  </m:oMath>
                </a14:m>
                <a:r>
                  <a:rPr lang="pt-BR" noProof="0" dirty="0"/>
                  <a:t> rende payoff 4 nesse estágio e levará à mesma escolha entre </a:t>
                </a:r>
                <a14:m>
                  <m:oMath xmlns:m="http://schemas.openxmlformats.org/officeDocument/2006/math">
                    <m:sSub>
                      <m:sSubPr>
                        <m:ctrlPr>
                          <a:rPr lang="pt-BR" i="1" noProof="0" smtClean="0">
                            <a:latin typeface="Cambria Math" panose="02040503050406030204" pitchFamily="18" charset="0"/>
                          </a:rPr>
                        </m:ctrlPr>
                      </m:sSubPr>
                      <m:e>
                        <m:r>
                          <a:rPr lang="pt-BR" i="1" noProof="0" smtClean="0">
                            <a:latin typeface="Cambria Math" panose="02040503050406030204" pitchFamily="18" charset="0"/>
                          </a:rPr>
                          <m:t>𝐿</m:t>
                        </m:r>
                      </m:e>
                      <m:sub>
                        <m:r>
                          <a:rPr lang="pt-BR" i="1" noProof="0" smtClean="0">
                            <a:latin typeface="Cambria Math" panose="02040503050406030204" pitchFamily="18" charset="0"/>
                          </a:rPr>
                          <m:t>𝑗</m:t>
                        </m:r>
                      </m:sub>
                    </m:sSub>
                  </m:oMath>
                </a14:m>
                <a:r>
                  <a:rPr lang="pt-BR" noProof="0" dirty="0"/>
                  <a:t> e </a:t>
                </a:r>
                <a14:m>
                  <m:oMath xmlns:m="http://schemas.openxmlformats.org/officeDocument/2006/math">
                    <m:sSub>
                      <m:sSubPr>
                        <m:ctrlPr>
                          <a:rPr lang="pt-BR" i="1" noProof="0" smtClean="0">
                            <a:latin typeface="Cambria Math" panose="02040503050406030204" pitchFamily="18" charset="0"/>
                          </a:rPr>
                        </m:ctrlPr>
                      </m:sSubPr>
                      <m:e>
                        <m:r>
                          <a:rPr lang="pt-BR" i="1" noProof="0" smtClean="0">
                            <a:latin typeface="Cambria Math" panose="02040503050406030204" pitchFamily="18" charset="0"/>
                          </a:rPr>
                          <m:t>𝑅</m:t>
                        </m:r>
                      </m:e>
                      <m:sub>
                        <m:r>
                          <a:rPr lang="pt-BR" i="1" noProof="0" smtClean="0">
                            <a:latin typeface="Cambria Math" panose="02040503050406030204" pitchFamily="18" charset="0"/>
                          </a:rPr>
                          <m:t>𝑗</m:t>
                        </m:r>
                      </m:sub>
                    </m:sSub>
                  </m:oMath>
                </a14:m>
                <a:r>
                  <a:rPr lang="pt-BR" noProof="0" dirty="0"/>
                  <a:t> no próximo período.</a:t>
                </a:r>
              </a:p>
              <a:p>
                <a:pPr algn="just"/>
                <a:endParaRPr lang="pt-BR" noProof="0" dirty="0"/>
              </a:p>
              <a:p>
                <a:pPr algn="just"/>
                <a:r>
                  <a:rPr lang="pt-BR" noProof="0" dirty="0"/>
                  <a:t>Seja </a:t>
                </a:r>
                <a14:m>
                  <m:oMath xmlns:m="http://schemas.openxmlformats.org/officeDocument/2006/math">
                    <m:r>
                      <a:rPr lang="pt-BR" b="0" i="1" noProof="0" smtClean="0">
                        <a:latin typeface="Cambria Math" panose="02040503050406030204" pitchFamily="18" charset="0"/>
                      </a:rPr>
                      <m:t>𝑉</m:t>
                    </m:r>
                  </m:oMath>
                </a14:m>
                <a:r>
                  <a:rPr lang="pt-BR" noProof="0" dirty="0"/>
                  <a:t> o valor presente da sequência infinita de payoffs que </a:t>
                </a:r>
                <a14:m>
                  <m:oMath xmlns:m="http://schemas.openxmlformats.org/officeDocument/2006/math">
                    <m:r>
                      <a:rPr lang="pt-BR" b="0" i="1" noProof="0" smtClean="0">
                        <a:latin typeface="Cambria Math" panose="02040503050406030204" pitchFamily="18" charset="0"/>
                      </a:rPr>
                      <m:t>𝑗</m:t>
                    </m:r>
                  </m:oMath>
                </a14:m>
                <a:r>
                  <a:rPr lang="pt-BR" noProof="0" dirty="0"/>
                  <a:t> recebe ao fazer essa escolha (agora e </a:t>
                </a:r>
                <a:r>
                  <a:rPr lang="pt-BR" i="1" noProof="0" dirty="0"/>
                  <a:t>toda vez</a:t>
                </a:r>
                <a:r>
                  <a:rPr lang="pt-BR" noProof="0" dirty="0"/>
                  <a:t> que ela surgir posteriormente)</a:t>
                </a:r>
              </a:p>
              <a:p>
                <a:pPr algn="just"/>
                <a:endParaRPr lang="pt-BR" noProof="0" dirty="0"/>
              </a:p>
              <a:p>
                <a:pPr algn="just"/>
                <a:r>
                  <a:rPr lang="pt-BR" noProof="0" dirty="0"/>
                  <a:t>Se jogar </a:t>
                </a:r>
                <a14:m>
                  <m:oMath xmlns:m="http://schemas.openxmlformats.org/officeDocument/2006/math">
                    <m:sSub>
                      <m:sSubPr>
                        <m:ctrlPr>
                          <a:rPr lang="pt-BR" i="1" noProof="0" smtClean="0">
                            <a:latin typeface="Cambria Math" panose="02040503050406030204" pitchFamily="18" charset="0"/>
                          </a:rPr>
                        </m:ctrlPr>
                      </m:sSubPr>
                      <m:e>
                        <m:r>
                          <a:rPr lang="pt-BR" i="1" noProof="0" smtClean="0">
                            <a:latin typeface="Cambria Math" panose="02040503050406030204" pitchFamily="18" charset="0"/>
                          </a:rPr>
                          <m:t>𝑅</m:t>
                        </m:r>
                      </m:e>
                      <m:sub>
                        <m:r>
                          <a:rPr lang="pt-BR" i="1" noProof="0" smtClean="0">
                            <a:latin typeface="Cambria Math" panose="02040503050406030204" pitchFamily="18" charset="0"/>
                          </a:rPr>
                          <m:t>𝑗</m:t>
                        </m:r>
                      </m:sub>
                    </m:sSub>
                  </m:oMath>
                </a14:m>
                <a:r>
                  <a:rPr lang="pt-BR" noProof="0" dirty="0"/>
                  <a:t> é ótimo, então </a:t>
                </a:r>
                <a14:m>
                  <m:oMath xmlns:m="http://schemas.openxmlformats.org/officeDocument/2006/math">
                    <m:r>
                      <a:rPr lang="pt-BR" b="0" i="1" noProof="0" smtClean="0">
                        <a:latin typeface="Cambria Math" panose="02040503050406030204" pitchFamily="18" charset="0"/>
                      </a:rPr>
                      <m:t>𝑉</m:t>
                    </m:r>
                    <m:r>
                      <a:rPr lang="pt-BR" b="0" i="1" noProof="0" smtClean="0">
                        <a:latin typeface="Cambria Math" panose="02040503050406030204" pitchFamily="18" charset="0"/>
                      </a:rPr>
                      <m:t>=4+</m:t>
                    </m:r>
                    <m:r>
                      <a:rPr lang="pt-BR" b="0" i="1" noProof="0" smtClean="0">
                        <a:latin typeface="Cambria Math" panose="02040503050406030204" pitchFamily="18" charset="0"/>
                      </a:rPr>
                      <m:t>𝛿</m:t>
                    </m:r>
                    <m:r>
                      <a:rPr lang="pt-BR" b="0" i="1" noProof="0" smtClean="0">
                        <a:latin typeface="Cambria Math" panose="02040503050406030204" pitchFamily="18" charset="0"/>
                      </a:rPr>
                      <m:t>𝑉</m:t>
                    </m:r>
                    <m:r>
                      <a:rPr lang="pt-BR" b="0" i="1" noProof="0" smtClean="0">
                        <a:latin typeface="Cambria Math" panose="02040503050406030204" pitchFamily="18" charset="0"/>
                      </a:rPr>
                      <m:t>→</m:t>
                    </m:r>
                    <m:r>
                      <a:rPr lang="pt-BR" b="0" i="1" noProof="0" smtClean="0">
                        <a:latin typeface="Cambria Math" panose="02040503050406030204" pitchFamily="18" charset="0"/>
                      </a:rPr>
                      <m:t>𝑉</m:t>
                    </m:r>
                    <m:r>
                      <a:rPr lang="pt-BR" b="0" i="1" noProof="0" smtClean="0">
                        <a:latin typeface="Cambria Math" panose="02040503050406030204" pitchFamily="18" charset="0"/>
                      </a:rPr>
                      <m:t>=4/(1−</m:t>
                    </m:r>
                    <m:r>
                      <a:rPr lang="pt-BR" b="0" i="1" noProof="0" smtClean="0">
                        <a:latin typeface="Cambria Math" panose="02040503050406030204" pitchFamily="18" charset="0"/>
                      </a:rPr>
                      <m:t>𝛿</m:t>
                    </m:r>
                    <m:r>
                      <a:rPr lang="pt-BR" b="0" i="1" noProof="0" smtClean="0">
                        <a:latin typeface="Cambria Math" panose="02040503050406030204" pitchFamily="18" charset="0"/>
                      </a:rPr>
                      <m:t>)</m:t>
                    </m:r>
                  </m:oMath>
                </a14:m>
                <a:r>
                  <a:rPr lang="pt-BR" noProof="0" dirty="0"/>
                  <a:t>, porque jogando </a:t>
                </a:r>
                <a14:m>
                  <m:oMath xmlns:m="http://schemas.openxmlformats.org/officeDocument/2006/math">
                    <m:sSub>
                      <m:sSubPr>
                        <m:ctrlPr>
                          <a:rPr lang="pt-BR" i="1" noProof="0" smtClean="0">
                            <a:latin typeface="Cambria Math" panose="02040503050406030204" pitchFamily="18" charset="0"/>
                          </a:rPr>
                        </m:ctrlPr>
                      </m:sSubPr>
                      <m:e>
                        <m:r>
                          <a:rPr lang="pt-BR" i="1" noProof="0" smtClean="0">
                            <a:latin typeface="Cambria Math" panose="02040503050406030204" pitchFamily="18" charset="0"/>
                          </a:rPr>
                          <m:t>𝑅</m:t>
                        </m:r>
                      </m:e>
                      <m:sub>
                        <m:r>
                          <a:rPr lang="pt-BR" i="1" noProof="0" smtClean="0">
                            <a:latin typeface="Cambria Math" panose="02040503050406030204" pitchFamily="18" charset="0"/>
                          </a:rPr>
                          <m:t>𝑗</m:t>
                        </m:r>
                      </m:sub>
                    </m:sSub>
                  </m:oMath>
                </a14:m>
                <a:r>
                  <a:rPr lang="pt-BR" noProof="0" dirty="0"/>
                  <a:t> levará à mesma escolha no próximo estágio</a:t>
                </a:r>
              </a:p>
            </p:txBody>
          </p:sp>
        </mc:Choice>
        <mc:Fallback xmlns="">
          <p:sp>
            <p:nvSpPr>
              <p:cNvPr id="3" name="Content Placeholder 2">
                <a:extLst>
                  <a:ext uri="{FF2B5EF4-FFF2-40B4-BE49-F238E27FC236}">
                    <a16:creationId xmlns:a16="http://schemas.microsoft.com/office/drawing/2014/main" id="{FCAE6442-7D72-423B-922C-386B54AC4941}"/>
                  </a:ext>
                </a:extLst>
              </p:cNvPr>
              <p:cNvSpPr>
                <a:spLocks noGrp="1" noRot="1" noChangeAspect="1" noMove="1" noResize="1" noEditPoints="1" noAdjustHandles="1" noChangeArrowheads="1" noChangeShapeType="1" noTextEdit="1"/>
              </p:cNvSpPr>
              <p:nvPr>
                <p:ph idx="1"/>
              </p:nvPr>
            </p:nvSpPr>
            <p:spPr>
              <a:blipFill>
                <a:blip r:embed="rId3"/>
                <a:stretch>
                  <a:fillRect l="-1043" t="-1961" r="-1159"/>
                </a:stretch>
              </a:blipFill>
            </p:spPr>
            <p:txBody>
              <a:bodyPr/>
              <a:lstStyle/>
              <a:p>
                <a:r>
                  <a:rPr lang="pt-BR">
                    <a:noFill/>
                  </a:rPr>
                  <a:t> </a:t>
                </a:r>
              </a:p>
            </p:txBody>
          </p:sp>
        </mc:Fallback>
      </mc:AlternateContent>
      <p:sp>
        <p:nvSpPr>
          <p:cNvPr id="4" name="Title 1">
            <a:extLst>
              <a:ext uri="{FF2B5EF4-FFF2-40B4-BE49-F238E27FC236}">
                <a16:creationId xmlns:a16="http://schemas.microsoft.com/office/drawing/2014/main" id="{9E624D4E-63CC-4C61-9C31-CB35B773924D}"/>
              </a:ext>
            </a:extLst>
          </p:cNvPr>
          <p:cNvSpPr>
            <a:spLocks noGrp="1"/>
          </p:cNvSpPr>
          <p:nvPr>
            <p:ph type="title"/>
          </p:nvPr>
        </p:nvSpPr>
        <p:spPr>
          <a:xfrm>
            <a:off x="838200" y="365125"/>
            <a:ext cx="10515600" cy="1325563"/>
          </a:xfrm>
        </p:spPr>
        <p:txBody>
          <a:bodyPr/>
          <a:lstStyle/>
          <a:p>
            <a:r>
              <a:rPr lang="pt-BR" b="1" noProof="0" dirty="0"/>
              <a:t>Teoria: Jogos infinitamente repetidos</a:t>
            </a:r>
          </a:p>
        </p:txBody>
      </p:sp>
      <p:sp>
        <p:nvSpPr>
          <p:cNvPr id="2" name="Footer Placeholder 1">
            <a:extLst>
              <a:ext uri="{FF2B5EF4-FFF2-40B4-BE49-F238E27FC236}">
                <a16:creationId xmlns:a16="http://schemas.microsoft.com/office/drawing/2014/main" id="{FD9E3566-14D9-4701-B2CF-FD3CA6617485}"/>
              </a:ext>
            </a:extLst>
          </p:cNvPr>
          <p:cNvSpPr>
            <a:spLocks noGrp="1"/>
          </p:cNvSpPr>
          <p:nvPr>
            <p:ph type="ftr" sz="quarter" idx="11"/>
          </p:nvPr>
        </p:nvSpPr>
        <p:spPr/>
        <p:txBody>
          <a:bodyPr/>
          <a:lstStyle/>
          <a:p>
            <a:r>
              <a:rPr lang="pt-BR" dirty="0"/>
              <a:t>Robson Tigre </a:t>
            </a:r>
            <a:endParaRPr lang="en-US" dirty="0"/>
          </a:p>
        </p:txBody>
      </p:sp>
      <p:sp>
        <p:nvSpPr>
          <p:cNvPr id="5" name="Slide Number Placeholder 4">
            <a:extLst>
              <a:ext uri="{FF2B5EF4-FFF2-40B4-BE49-F238E27FC236}">
                <a16:creationId xmlns:a16="http://schemas.microsoft.com/office/drawing/2014/main" id="{EB4887AC-1B01-4C82-8095-C00A4E3B331C}"/>
              </a:ext>
            </a:extLst>
          </p:cNvPr>
          <p:cNvSpPr>
            <a:spLocks noGrp="1"/>
          </p:cNvSpPr>
          <p:nvPr>
            <p:ph type="sldNum" sz="quarter" idx="12"/>
          </p:nvPr>
        </p:nvSpPr>
        <p:spPr/>
        <p:txBody>
          <a:bodyPr/>
          <a:lstStyle/>
          <a:p>
            <a:fld id="{AF67EEE8-F201-4410-BA13-233EFB93B646}" type="slidenum">
              <a:rPr lang="pt-BR" smtClean="0"/>
              <a:t>38</a:t>
            </a:fld>
            <a:endParaRPr lang="pt-BR"/>
          </a:p>
        </p:txBody>
      </p:sp>
    </p:spTree>
    <p:extLst>
      <p:ext uri="{BB962C8B-B14F-4D97-AF65-F5344CB8AC3E}">
        <p14:creationId xmlns:p14="http://schemas.microsoft.com/office/powerpoint/2010/main" val="182507975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CAE6442-7D72-423B-922C-386B54AC4941}"/>
                  </a:ext>
                </a:extLst>
              </p:cNvPr>
              <p:cNvSpPr>
                <a:spLocks noGrp="1"/>
              </p:cNvSpPr>
              <p:nvPr>
                <p:ph idx="1"/>
              </p:nvPr>
            </p:nvSpPr>
            <p:spPr>
              <a:xfrm>
                <a:off x="983342" y="1811766"/>
                <a:ext cx="10515600" cy="4351338"/>
              </a:xfrm>
            </p:spPr>
            <p:txBody>
              <a:bodyPr>
                <a:normAutofit/>
              </a:bodyPr>
              <a:lstStyle/>
              <a:p>
                <a:pPr algn="just"/>
                <a:r>
                  <a:rPr lang="pt-BR" noProof="0" dirty="0"/>
                  <a:t>Já se jogar </a:t>
                </a:r>
                <a14:m>
                  <m:oMath xmlns:m="http://schemas.openxmlformats.org/officeDocument/2006/math">
                    <m:sSub>
                      <m:sSubPr>
                        <m:ctrlPr>
                          <a:rPr lang="pt-BR" i="1" noProof="0" smtClean="0">
                            <a:latin typeface="Cambria Math" panose="02040503050406030204" pitchFamily="18" charset="0"/>
                          </a:rPr>
                        </m:ctrlPr>
                      </m:sSubPr>
                      <m:e>
                        <m:r>
                          <a:rPr lang="pt-BR" b="0" i="1" noProof="0" smtClean="0">
                            <a:latin typeface="Cambria Math" panose="02040503050406030204" pitchFamily="18" charset="0"/>
                          </a:rPr>
                          <m:t>𝐿</m:t>
                        </m:r>
                      </m:e>
                      <m:sub>
                        <m:r>
                          <a:rPr lang="pt-BR" b="0" i="1" noProof="0" smtClean="0">
                            <a:latin typeface="Cambria Math" panose="02040503050406030204" pitchFamily="18" charset="0"/>
                          </a:rPr>
                          <m:t>𝑗</m:t>
                        </m:r>
                      </m:sub>
                    </m:sSub>
                  </m:oMath>
                </a14:m>
                <a:r>
                  <a:rPr lang="pt-BR" noProof="0" dirty="0"/>
                  <a:t> é ótimo, então </a:t>
                </a:r>
                <a14:m>
                  <m:oMath xmlns:m="http://schemas.openxmlformats.org/officeDocument/2006/math">
                    <m:r>
                      <a:rPr lang="pt-BR" b="0" i="1" noProof="0" smtClean="0">
                        <a:latin typeface="Cambria Math" panose="02040503050406030204" pitchFamily="18" charset="0"/>
                      </a:rPr>
                      <m:t>𝑉</m:t>
                    </m:r>
                    <m:r>
                      <a:rPr lang="pt-BR" b="0" i="1" noProof="0" smtClean="0">
                        <a:latin typeface="Cambria Math" panose="02040503050406030204" pitchFamily="18" charset="0"/>
                      </a:rPr>
                      <m:t>=5+</m:t>
                    </m:r>
                    <m:r>
                      <a:rPr lang="pt-BR" b="0" i="1" noProof="0" smtClean="0">
                        <a:latin typeface="Cambria Math" panose="02040503050406030204" pitchFamily="18" charset="0"/>
                      </a:rPr>
                      <m:t>𝛿</m:t>
                    </m:r>
                    <m:r>
                      <a:rPr lang="pt-BR" b="0" i="1" noProof="0" smtClean="0">
                        <a:latin typeface="Cambria Math" panose="02040503050406030204" pitchFamily="18" charset="0"/>
                      </a:rPr>
                      <m:t>/(1−</m:t>
                    </m:r>
                    <m:r>
                      <a:rPr lang="pt-BR" b="0" i="1" noProof="0" smtClean="0">
                        <a:latin typeface="Cambria Math" panose="02040503050406030204" pitchFamily="18" charset="0"/>
                      </a:rPr>
                      <m:t>𝛿</m:t>
                    </m:r>
                    <m:r>
                      <a:rPr lang="pt-BR" b="0" i="1" noProof="0" smtClean="0">
                        <a:latin typeface="Cambria Math" panose="02040503050406030204" pitchFamily="18" charset="0"/>
                      </a:rPr>
                      <m:t>)</m:t>
                    </m:r>
                  </m:oMath>
                </a14:m>
                <a:r>
                  <a:rPr lang="pt-BR" noProof="0" dirty="0"/>
                  <a:t>, como visto dois slides anteriormente .</a:t>
                </a:r>
              </a:p>
              <a:p>
                <a:pPr algn="just"/>
                <a:endParaRPr lang="pt-BR" noProof="0" dirty="0"/>
              </a:p>
              <a:p>
                <a:pPr algn="just">
                  <a:lnSpc>
                    <a:spcPct val="150000"/>
                  </a:lnSpc>
                </a:pPr>
                <a:r>
                  <a:rPr lang="pt-BR" noProof="0" dirty="0"/>
                  <a:t>Portanto, jogar </a:t>
                </a:r>
                <a14:m>
                  <m:oMath xmlns:m="http://schemas.openxmlformats.org/officeDocument/2006/math">
                    <m:sSub>
                      <m:sSubPr>
                        <m:ctrlPr>
                          <a:rPr lang="pt-BR" i="1" noProof="0" smtClean="0">
                            <a:latin typeface="Cambria Math" panose="02040503050406030204" pitchFamily="18" charset="0"/>
                          </a:rPr>
                        </m:ctrlPr>
                      </m:sSubPr>
                      <m:e>
                        <m:r>
                          <a:rPr lang="pt-BR" i="1" noProof="0" smtClean="0">
                            <a:latin typeface="Cambria Math" panose="02040503050406030204" pitchFamily="18" charset="0"/>
                          </a:rPr>
                          <m:t>𝑅</m:t>
                        </m:r>
                      </m:e>
                      <m:sub>
                        <m:r>
                          <a:rPr lang="pt-BR" i="1" noProof="0" smtClean="0">
                            <a:latin typeface="Cambria Math" panose="02040503050406030204" pitchFamily="18" charset="0"/>
                          </a:rPr>
                          <m:t>𝑗</m:t>
                        </m:r>
                      </m:sub>
                    </m:sSub>
                  </m:oMath>
                </a14:m>
                <a:r>
                  <a:rPr lang="pt-BR" noProof="0" dirty="0"/>
                  <a:t> é ótimo, se e somente se:</a:t>
                </a:r>
              </a:p>
              <a:p>
                <a:pPr marL="0" indent="0" algn="just">
                  <a:lnSpc>
                    <a:spcPct val="150000"/>
                  </a:lnSpc>
                  <a:buNone/>
                </a:pPr>
                <a14:m>
                  <m:oMathPara xmlns:m="http://schemas.openxmlformats.org/officeDocument/2006/math">
                    <m:oMathParaPr>
                      <m:jc m:val="centerGroup"/>
                    </m:oMathParaPr>
                    <m:oMath xmlns:m="http://schemas.openxmlformats.org/officeDocument/2006/math">
                      <m:f>
                        <m:fPr>
                          <m:ctrlPr>
                            <a:rPr lang="pt-BR" b="0" i="1" noProof="0" smtClean="0">
                              <a:latin typeface="Cambria Math" panose="02040503050406030204" pitchFamily="18" charset="0"/>
                            </a:rPr>
                          </m:ctrlPr>
                        </m:fPr>
                        <m:num>
                          <m:r>
                            <a:rPr lang="pt-BR" b="0" i="1" noProof="0" smtClean="0">
                              <a:latin typeface="Cambria Math" panose="02040503050406030204" pitchFamily="18" charset="0"/>
                            </a:rPr>
                            <m:t>4</m:t>
                          </m:r>
                        </m:num>
                        <m:den>
                          <m:r>
                            <a:rPr lang="pt-BR" b="0" i="1" noProof="0" smtClean="0">
                              <a:latin typeface="Cambria Math" panose="02040503050406030204" pitchFamily="18" charset="0"/>
                            </a:rPr>
                            <m:t>1−</m:t>
                          </m:r>
                          <m:r>
                            <a:rPr lang="pt-BR" b="0" i="1" noProof="0" smtClean="0">
                              <a:latin typeface="Cambria Math" panose="02040503050406030204" pitchFamily="18" charset="0"/>
                            </a:rPr>
                            <m:t>𝛿</m:t>
                          </m:r>
                        </m:den>
                      </m:f>
                      <m:r>
                        <a:rPr lang="pt-BR" b="0" i="1" noProof="0" smtClean="0">
                          <a:latin typeface="Cambria Math" panose="02040503050406030204" pitchFamily="18" charset="0"/>
                        </a:rPr>
                        <m:t>≥5+</m:t>
                      </m:r>
                      <m:f>
                        <m:fPr>
                          <m:ctrlPr>
                            <a:rPr lang="pt-BR" b="0" i="1" noProof="0" smtClean="0">
                              <a:latin typeface="Cambria Math" panose="02040503050406030204" pitchFamily="18" charset="0"/>
                            </a:rPr>
                          </m:ctrlPr>
                        </m:fPr>
                        <m:num>
                          <m:r>
                            <a:rPr lang="pt-BR" b="0" i="1" noProof="0" smtClean="0">
                              <a:latin typeface="Cambria Math" panose="02040503050406030204" pitchFamily="18" charset="0"/>
                            </a:rPr>
                            <m:t>𝛿</m:t>
                          </m:r>
                        </m:num>
                        <m:den>
                          <m:r>
                            <a:rPr lang="pt-BR" b="0" i="1" noProof="0" smtClean="0">
                              <a:latin typeface="Cambria Math" panose="02040503050406030204" pitchFamily="18" charset="0"/>
                            </a:rPr>
                            <m:t>1−</m:t>
                          </m:r>
                          <m:r>
                            <a:rPr lang="pt-BR" b="0" i="1" noProof="0" smtClean="0">
                              <a:latin typeface="Cambria Math" panose="02040503050406030204" pitchFamily="18" charset="0"/>
                            </a:rPr>
                            <m:t>𝛿</m:t>
                          </m:r>
                        </m:den>
                      </m:f>
                      <m:r>
                        <a:rPr lang="pt-BR" b="0" i="1" noProof="0" smtClean="0">
                          <a:latin typeface="Cambria Math" panose="02040503050406030204" pitchFamily="18" charset="0"/>
                        </a:rPr>
                        <m:t>→</m:t>
                      </m:r>
                      <m:r>
                        <a:rPr lang="pt-BR" b="0" i="1" noProof="0" smtClean="0">
                          <a:latin typeface="Cambria Math" panose="02040503050406030204" pitchFamily="18" charset="0"/>
                        </a:rPr>
                        <m:t>𝛿</m:t>
                      </m:r>
                      <m:r>
                        <a:rPr lang="pt-BR" b="0" i="1" noProof="0" smtClean="0">
                          <a:latin typeface="Cambria Math" panose="02040503050406030204" pitchFamily="18" charset="0"/>
                        </a:rPr>
                        <m:t>≥</m:t>
                      </m:r>
                      <m:f>
                        <m:fPr>
                          <m:ctrlPr>
                            <a:rPr lang="pt-BR" b="0" i="1" noProof="0" smtClean="0">
                              <a:latin typeface="Cambria Math" panose="02040503050406030204" pitchFamily="18" charset="0"/>
                            </a:rPr>
                          </m:ctrlPr>
                        </m:fPr>
                        <m:num>
                          <m:r>
                            <a:rPr lang="pt-BR" b="0" i="1" noProof="0" smtClean="0">
                              <a:latin typeface="Cambria Math" panose="02040503050406030204" pitchFamily="18" charset="0"/>
                            </a:rPr>
                            <m:t>1</m:t>
                          </m:r>
                        </m:num>
                        <m:den>
                          <m:r>
                            <a:rPr lang="pt-BR" b="0" i="1" noProof="0" smtClean="0">
                              <a:latin typeface="Cambria Math" panose="02040503050406030204" pitchFamily="18" charset="0"/>
                            </a:rPr>
                            <m:t>4</m:t>
                          </m:r>
                        </m:den>
                      </m:f>
                    </m:oMath>
                  </m:oMathPara>
                </a14:m>
                <a:endParaRPr lang="pt-BR" b="0" noProof="0" dirty="0"/>
              </a:p>
            </p:txBody>
          </p:sp>
        </mc:Choice>
        <mc:Fallback xmlns="">
          <p:sp>
            <p:nvSpPr>
              <p:cNvPr id="3" name="Content Placeholder 2">
                <a:extLst>
                  <a:ext uri="{FF2B5EF4-FFF2-40B4-BE49-F238E27FC236}">
                    <a16:creationId xmlns:a16="http://schemas.microsoft.com/office/drawing/2014/main" id="{FCAE6442-7D72-423B-922C-386B54AC4941}"/>
                  </a:ext>
                </a:extLst>
              </p:cNvPr>
              <p:cNvSpPr>
                <a:spLocks noGrp="1" noRot="1" noChangeAspect="1" noMove="1" noResize="1" noEditPoints="1" noAdjustHandles="1" noChangeArrowheads="1" noChangeShapeType="1" noTextEdit="1"/>
              </p:cNvSpPr>
              <p:nvPr>
                <p:ph idx="1"/>
              </p:nvPr>
            </p:nvSpPr>
            <p:spPr>
              <a:xfrm>
                <a:off x="983342" y="1811766"/>
                <a:ext cx="10515600" cy="4351338"/>
              </a:xfrm>
              <a:blipFill>
                <a:blip r:embed="rId3"/>
                <a:stretch>
                  <a:fillRect l="-1043" t="-1961" r="-1217"/>
                </a:stretch>
              </a:blipFill>
            </p:spPr>
            <p:txBody>
              <a:bodyPr/>
              <a:lstStyle/>
              <a:p>
                <a:r>
                  <a:rPr lang="en-US">
                    <a:noFill/>
                  </a:rPr>
                  <a:t> </a:t>
                </a:r>
              </a:p>
            </p:txBody>
          </p:sp>
        </mc:Fallback>
      </mc:AlternateContent>
      <p:sp>
        <p:nvSpPr>
          <p:cNvPr id="4" name="Title 1">
            <a:extLst>
              <a:ext uri="{FF2B5EF4-FFF2-40B4-BE49-F238E27FC236}">
                <a16:creationId xmlns:a16="http://schemas.microsoft.com/office/drawing/2014/main" id="{9E624D4E-63CC-4C61-9C31-CB35B773924D}"/>
              </a:ext>
            </a:extLst>
          </p:cNvPr>
          <p:cNvSpPr>
            <a:spLocks noGrp="1"/>
          </p:cNvSpPr>
          <p:nvPr>
            <p:ph type="title"/>
          </p:nvPr>
        </p:nvSpPr>
        <p:spPr>
          <a:xfrm>
            <a:off x="838200" y="365125"/>
            <a:ext cx="10515600" cy="1325563"/>
          </a:xfrm>
        </p:spPr>
        <p:txBody>
          <a:bodyPr/>
          <a:lstStyle/>
          <a:p>
            <a:r>
              <a:rPr lang="pt-BR" b="1" noProof="0" dirty="0"/>
              <a:t>Teoria: Jogos infinitamente repetidos</a:t>
            </a:r>
          </a:p>
        </p:txBody>
      </p:sp>
      <p:sp>
        <p:nvSpPr>
          <p:cNvPr id="2" name="Footer Placeholder 1">
            <a:extLst>
              <a:ext uri="{FF2B5EF4-FFF2-40B4-BE49-F238E27FC236}">
                <a16:creationId xmlns:a16="http://schemas.microsoft.com/office/drawing/2014/main" id="{7B35A18A-52AC-4AA3-853E-0640D4010648}"/>
              </a:ext>
            </a:extLst>
          </p:cNvPr>
          <p:cNvSpPr>
            <a:spLocks noGrp="1"/>
          </p:cNvSpPr>
          <p:nvPr>
            <p:ph type="ftr" sz="quarter" idx="11"/>
          </p:nvPr>
        </p:nvSpPr>
        <p:spPr/>
        <p:txBody>
          <a:bodyPr/>
          <a:lstStyle/>
          <a:p>
            <a:r>
              <a:rPr lang="pt-BR" dirty="0"/>
              <a:t>Robson Tigre </a:t>
            </a:r>
            <a:endParaRPr lang="en-US" dirty="0"/>
          </a:p>
        </p:txBody>
      </p:sp>
      <p:sp>
        <p:nvSpPr>
          <p:cNvPr id="5" name="Slide Number Placeholder 4">
            <a:extLst>
              <a:ext uri="{FF2B5EF4-FFF2-40B4-BE49-F238E27FC236}">
                <a16:creationId xmlns:a16="http://schemas.microsoft.com/office/drawing/2014/main" id="{991F68F4-C7E0-4B64-A106-0CF9D650ABDE}"/>
              </a:ext>
            </a:extLst>
          </p:cNvPr>
          <p:cNvSpPr>
            <a:spLocks noGrp="1"/>
          </p:cNvSpPr>
          <p:nvPr>
            <p:ph type="sldNum" sz="quarter" idx="12"/>
          </p:nvPr>
        </p:nvSpPr>
        <p:spPr/>
        <p:txBody>
          <a:bodyPr/>
          <a:lstStyle/>
          <a:p>
            <a:fld id="{AF67EEE8-F201-4410-BA13-233EFB93B646}" type="slidenum">
              <a:rPr lang="pt-BR" smtClean="0"/>
              <a:t>39</a:t>
            </a:fld>
            <a:endParaRPr lang="pt-BR"/>
          </a:p>
        </p:txBody>
      </p:sp>
      <p:sp>
        <p:nvSpPr>
          <p:cNvPr id="6" name="Right Brace 5">
            <a:extLst>
              <a:ext uri="{FF2B5EF4-FFF2-40B4-BE49-F238E27FC236}">
                <a16:creationId xmlns:a16="http://schemas.microsoft.com/office/drawing/2014/main" id="{94E2E970-0CEB-4021-A93A-CF3AB64C3499}"/>
              </a:ext>
            </a:extLst>
          </p:cNvPr>
          <p:cNvSpPr/>
          <p:nvPr/>
        </p:nvSpPr>
        <p:spPr>
          <a:xfrm rot="5400000">
            <a:off x="4481591" y="4823442"/>
            <a:ext cx="263514" cy="1062411"/>
          </a:xfrm>
          <a:prstGeom prst="rightBrace">
            <a:avLst>
              <a:gd name="adj1" fmla="val 122336"/>
              <a:gd name="adj2" fmla="val 50000"/>
            </a:avLst>
          </a:prstGeom>
          <a:ln w="38100">
            <a:solidFill>
              <a:srgbClr val="00B0F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sp>
        <p:nvSpPr>
          <p:cNvPr id="7" name="TextBox 6">
            <a:extLst>
              <a:ext uri="{FF2B5EF4-FFF2-40B4-BE49-F238E27FC236}">
                <a16:creationId xmlns:a16="http://schemas.microsoft.com/office/drawing/2014/main" id="{86A12F27-EBBA-4A5C-8915-EF8BE7D0D4E8}"/>
              </a:ext>
            </a:extLst>
          </p:cNvPr>
          <p:cNvSpPr txBox="1"/>
          <p:nvPr/>
        </p:nvSpPr>
        <p:spPr>
          <a:xfrm>
            <a:off x="3686880" y="5601219"/>
            <a:ext cx="1881964" cy="523220"/>
          </a:xfrm>
          <a:prstGeom prst="rect">
            <a:avLst/>
          </a:prstGeom>
          <a:noFill/>
        </p:spPr>
        <p:txBody>
          <a:bodyPr wrap="square" rtlCol="0">
            <a:spAutoFit/>
          </a:bodyPr>
          <a:lstStyle/>
          <a:p>
            <a:pPr algn="ctr"/>
            <a:r>
              <a:rPr lang="pt-BR" sz="1400" dirty="0"/>
              <a:t>Fluxo de </a:t>
            </a:r>
          </a:p>
          <a:p>
            <a:pPr algn="ctr"/>
            <a:r>
              <a:rPr lang="pt-BR" sz="1400" dirty="0"/>
              <a:t>cooperação</a:t>
            </a:r>
          </a:p>
        </p:txBody>
      </p:sp>
      <p:sp>
        <p:nvSpPr>
          <p:cNvPr id="8" name="Right Brace 7">
            <a:extLst>
              <a:ext uri="{FF2B5EF4-FFF2-40B4-BE49-F238E27FC236}">
                <a16:creationId xmlns:a16="http://schemas.microsoft.com/office/drawing/2014/main" id="{2AA18CAE-510E-4E05-924F-18DB7D921DB8}"/>
              </a:ext>
            </a:extLst>
          </p:cNvPr>
          <p:cNvSpPr/>
          <p:nvPr/>
        </p:nvSpPr>
        <p:spPr>
          <a:xfrm rot="5400000">
            <a:off x="6177610" y="4610074"/>
            <a:ext cx="263516" cy="1489149"/>
          </a:xfrm>
          <a:prstGeom prst="rightBrace">
            <a:avLst>
              <a:gd name="adj1" fmla="val 122336"/>
              <a:gd name="adj2" fmla="val 50000"/>
            </a:avLst>
          </a:prstGeom>
          <a:ln w="38100">
            <a:solidFill>
              <a:srgbClr val="00B0F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sp>
        <p:nvSpPr>
          <p:cNvPr id="9" name="TextBox 8">
            <a:extLst>
              <a:ext uri="{FF2B5EF4-FFF2-40B4-BE49-F238E27FC236}">
                <a16:creationId xmlns:a16="http://schemas.microsoft.com/office/drawing/2014/main" id="{AD7CA4CE-1F51-493D-86DF-2845A7DCCBF2}"/>
              </a:ext>
            </a:extLst>
          </p:cNvPr>
          <p:cNvSpPr txBox="1"/>
          <p:nvPr/>
        </p:nvSpPr>
        <p:spPr>
          <a:xfrm>
            <a:off x="5394673" y="5562554"/>
            <a:ext cx="1881964" cy="738664"/>
          </a:xfrm>
          <a:prstGeom prst="rect">
            <a:avLst/>
          </a:prstGeom>
          <a:noFill/>
        </p:spPr>
        <p:txBody>
          <a:bodyPr wrap="square" rtlCol="0">
            <a:spAutoFit/>
          </a:bodyPr>
          <a:lstStyle/>
          <a:p>
            <a:pPr algn="ctr"/>
            <a:r>
              <a:rPr lang="pt-BR" sz="1400" dirty="0"/>
              <a:t>Fluxo de </a:t>
            </a:r>
          </a:p>
          <a:p>
            <a:pPr algn="ctr"/>
            <a:r>
              <a:rPr lang="pt-BR" sz="1400" dirty="0"/>
              <a:t>cooperação</a:t>
            </a:r>
          </a:p>
          <a:p>
            <a:pPr algn="ctr"/>
            <a:r>
              <a:rPr lang="pt-BR" sz="1400" dirty="0"/>
              <a:t>+ desvio</a:t>
            </a:r>
          </a:p>
        </p:txBody>
      </p:sp>
    </p:spTree>
    <p:extLst>
      <p:ext uri="{BB962C8B-B14F-4D97-AF65-F5344CB8AC3E}">
        <p14:creationId xmlns:p14="http://schemas.microsoft.com/office/powerpoint/2010/main" val="37282453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2183BE-2178-40B4-A045-C81E0AE9F4D5}"/>
              </a:ext>
            </a:extLst>
          </p:cNvPr>
          <p:cNvSpPr>
            <a:spLocks noGrp="1"/>
          </p:cNvSpPr>
          <p:nvPr>
            <p:ph type="title"/>
          </p:nvPr>
        </p:nvSpPr>
        <p:spPr/>
        <p:txBody>
          <a:bodyPr>
            <a:normAutofit/>
          </a:bodyPr>
          <a:lstStyle/>
          <a:p>
            <a:r>
              <a:rPr lang="pt-BR" b="1" dirty="0"/>
              <a:t>Panorama</a:t>
            </a:r>
            <a:br>
              <a:rPr lang="pt-BR" b="1" noProof="0" dirty="0"/>
            </a:br>
            <a:r>
              <a:rPr lang="pt-BR" sz="2400" b="1" noProof="0" dirty="0"/>
              <a:t>Introdução</a:t>
            </a:r>
          </a:p>
        </p:txBody>
      </p:sp>
      <p:sp>
        <p:nvSpPr>
          <p:cNvPr id="3" name="Content Placeholder 2">
            <a:extLst>
              <a:ext uri="{FF2B5EF4-FFF2-40B4-BE49-F238E27FC236}">
                <a16:creationId xmlns:a16="http://schemas.microsoft.com/office/drawing/2014/main" id="{62359C26-CE50-421B-86FF-36AB4C3B897E}"/>
              </a:ext>
            </a:extLst>
          </p:cNvPr>
          <p:cNvSpPr>
            <a:spLocks noGrp="1"/>
          </p:cNvSpPr>
          <p:nvPr>
            <p:ph idx="1"/>
          </p:nvPr>
        </p:nvSpPr>
        <p:spPr/>
        <p:txBody>
          <a:bodyPr/>
          <a:lstStyle/>
          <a:p>
            <a:pPr algn="just"/>
            <a:r>
              <a:rPr lang="pt-BR" noProof="0" dirty="0"/>
              <a:t>Analisaremos se ameaças e promessas sobre </a:t>
            </a:r>
            <a:r>
              <a:rPr lang="pt-BR" b="1" i="1" noProof="0" dirty="0"/>
              <a:t>comportamentos futuros </a:t>
            </a:r>
            <a:r>
              <a:rPr lang="pt-BR" i="1" u="sng" noProof="0" dirty="0"/>
              <a:t>podem</a:t>
            </a:r>
            <a:r>
              <a:rPr lang="pt-BR" noProof="0" dirty="0"/>
              <a:t> influenciar </a:t>
            </a:r>
            <a:r>
              <a:rPr lang="pt-BR" b="1" i="1" noProof="0" dirty="0"/>
              <a:t>comportamentos correntes </a:t>
            </a:r>
            <a:r>
              <a:rPr lang="pt-BR" noProof="0" dirty="0"/>
              <a:t>em jogos repetidos</a:t>
            </a:r>
          </a:p>
          <a:p>
            <a:pPr algn="just"/>
            <a:endParaRPr lang="pt-BR" noProof="0" dirty="0"/>
          </a:p>
          <a:p>
            <a:pPr algn="just"/>
            <a:r>
              <a:rPr lang="pt-BR" noProof="0" dirty="0"/>
              <a:t>Algumas ideias serão definidas num horizonte de dois períodos enquanto outras requerem horizonte infinito</a:t>
            </a:r>
          </a:p>
          <a:p>
            <a:pPr algn="just"/>
            <a:endParaRPr lang="pt-BR" noProof="0" dirty="0"/>
          </a:p>
          <a:p>
            <a:pPr algn="just"/>
            <a:r>
              <a:rPr lang="pt-BR" noProof="0" dirty="0"/>
              <a:t>Definiremos </a:t>
            </a:r>
            <a:r>
              <a:rPr lang="pt-BR" b="1" noProof="0" dirty="0"/>
              <a:t>equilíbrio de Nash perfeito em subjogos para jogos repetidos </a:t>
            </a:r>
            <a:r>
              <a:rPr lang="pt-BR" noProof="0" dirty="0"/>
              <a:t>– refinamento de E.N.</a:t>
            </a:r>
          </a:p>
        </p:txBody>
      </p:sp>
      <p:sp>
        <p:nvSpPr>
          <p:cNvPr id="4" name="Footer Placeholder 3">
            <a:extLst>
              <a:ext uri="{FF2B5EF4-FFF2-40B4-BE49-F238E27FC236}">
                <a16:creationId xmlns:a16="http://schemas.microsoft.com/office/drawing/2014/main" id="{3E2F15A5-B97D-43D0-96D8-F4AF7C724A71}"/>
              </a:ext>
            </a:extLst>
          </p:cNvPr>
          <p:cNvSpPr>
            <a:spLocks noGrp="1"/>
          </p:cNvSpPr>
          <p:nvPr>
            <p:ph type="ftr" sz="quarter" idx="11"/>
          </p:nvPr>
        </p:nvSpPr>
        <p:spPr/>
        <p:txBody>
          <a:bodyPr/>
          <a:lstStyle/>
          <a:p>
            <a:r>
              <a:rPr lang="pt-BR" dirty="0"/>
              <a:t>Robson Tigre </a:t>
            </a:r>
            <a:endParaRPr lang="en-US" dirty="0"/>
          </a:p>
        </p:txBody>
      </p:sp>
      <p:sp>
        <p:nvSpPr>
          <p:cNvPr id="5" name="Slide Number Placeholder 4">
            <a:extLst>
              <a:ext uri="{FF2B5EF4-FFF2-40B4-BE49-F238E27FC236}">
                <a16:creationId xmlns:a16="http://schemas.microsoft.com/office/drawing/2014/main" id="{67CA78A8-0F2F-4633-B10E-7570E96752B0}"/>
              </a:ext>
            </a:extLst>
          </p:cNvPr>
          <p:cNvSpPr>
            <a:spLocks noGrp="1"/>
          </p:cNvSpPr>
          <p:nvPr>
            <p:ph type="sldNum" sz="quarter" idx="12"/>
          </p:nvPr>
        </p:nvSpPr>
        <p:spPr/>
        <p:txBody>
          <a:bodyPr/>
          <a:lstStyle/>
          <a:p>
            <a:fld id="{AF67EEE8-F201-4410-BA13-233EFB93B646}" type="slidenum">
              <a:rPr lang="pt-BR" smtClean="0"/>
              <a:t>4</a:t>
            </a:fld>
            <a:endParaRPr lang="pt-BR"/>
          </a:p>
        </p:txBody>
      </p:sp>
    </p:spTree>
    <p:extLst>
      <p:ext uri="{BB962C8B-B14F-4D97-AF65-F5344CB8AC3E}">
        <p14:creationId xmlns:p14="http://schemas.microsoft.com/office/powerpoint/2010/main" val="295117423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CAE6442-7D72-423B-922C-386B54AC4941}"/>
                  </a:ext>
                </a:extLst>
              </p:cNvPr>
              <p:cNvSpPr>
                <a:spLocks noGrp="1"/>
              </p:cNvSpPr>
              <p:nvPr>
                <p:ph idx="1"/>
              </p:nvPr>
            </p:nvSpPr>
            <p:spPr/>
            <p:txBody>
              <a:bodyPr>
                <a:normAutofit/>
              </a:bodyPr>
              <a:lstStyle/>
              <a:p>
                <a:pPr algn="just"/>
                <a:r>
                  <a:rPr lang="pt-BR" dirty="0"/>
                  <a:t>Em qualquer estágio tal que o outcome de todos os estágios precedentes tenha sido </a:t>
                </a:r>
                <a14:m>
                  <m:oMath xmlns:m="http://schemas.openxmlformats.org/officeDocument/2006/math">
                    <m:d>
                      <m:dPr>
                        <m:ctrlPr>
                          <a:rPr lang="pt-BR" i="1" dirty="0" smtClean="0">
                            <a:latin typeface="Cambria Math" panose="02040503050406030204" pitchFamily="18" charset="0"/>
                          </a:rPr>
                        </m:ctrlPr>
                      </m:dPr>
                      <m:e>
                        <m:sSub>
                          <m:sSubPr>
                            <m:ctrlPr>
                              <a:rPr lang="pt-BR" i="1" dirty="0" smtClean="0">
                                <a:latin typeface="Cambria Math" panose="02040503050406030204" pitchFamily="18" charset="0"/>
                              </a:rPr>
                            </m:ctrlPr>
                          </m:sSubPr>
                          <m:e>
                            <m:r>
                              <a:rPr lang="pt-BR" i="1" dirty="0" smtClean="0">
                                <a:latin typeface="Cambria Math" panose="02040503050406030204" pitchFamily="18" charset="0"/>
                              </a:rPr>
                              <m:t>𝑅</m:t>
                            </m:r>
                          </m:e>
                          <m:sub>
                            <m:r>
                              <a:rPr lang="pt-BR" i="1" dirty="0" smtClean="0">
                                <a:latin typeface="Cambria Math" panose="02040503050406030204" pitchFamily="18" charset="0"/>
                              </a:rPr>
                              <m:t>1</m:t>
                            </m:r>
                          </m:sub>
                        </m:sSub>
                        <m:r>
                          <a:rPr lang="pt-BR" i="1" dirty="0" smtClean="0">
                            <a:latin typeface="Cambria Math" panose="02040503050406030204" pitchFamily="18" charset="0"/>
                          </a:rPr>
                          <m:t>,</m:t>
                        </m:r>
                        <m:sSub>
                          <m:sSubPr>
                            <m:ctrlPr>
                              <a:rPr lang="pt-BR" i="1" dirty="0" smtClean="0">
                                <a:latin typeface="Cambria Math" panose="02040503050406030204" pitchFamily="18" charset="0"/>
                              </a:rPr>
                            </m:ctrlPr>
                          </m:sSubPr>
                          <m:e>
                            <m:r>
                              <a:rPr lang="pt-BR" i="1" dirty="0" smtClean="0">
                                <a:latin typeface="Cambria Math" panose="02040503050406030204" pitchFamily="18" charset="0"/>
                              </a:rPr>
                              <m:t>𝑅</m:t>
                            </m:r>
                          </m:e>
                          <m:sub>
                            <m:r>
                              <a:rPr lang="pt-BR" i="1" dirty="0" smtClean="0">
                                <a:latin typeface="Cambria Math" panose="02040503050406030204" pitchFamily="18" charset="0"/>
                              </a:rPr>
                              <m:t>2</m:t>
                            </m:r>
                          </m:sub>
                        </m:sSub>
                      </m:e>
                    </m:d>
                  </m:oMath>
                </a14:m>
                <a:r>
                  <a:rPr lang="pt-BR" dirty="0"/>
                  <a:t>, a ação ótima de </a:t>
                </a:r>
                <a14:m>
                  <m:oMath xmlns:m="http://schemas.openxmlformats.org/officeDocument/2006/math">
                    <m:r>
                      <a:rPr lang="pt-BR" i="1" dirty="0" smtClean="0">
                        <a:latin typeface="Cambria Math" panose="02040503050406030204" pitchFamily="18" charset="0"/>
                      </a:rPr>
                      <m:t>𝑗</m:t>
                    </m:r>
                  </m:oMath>
                </a14:m>
                <a:r>
                  <a:rPr lang="pt-BR" dirty="0"/>
                  <a:t> dado que </a:t>
                </a:r>
                <a14:m>
                  <m:oMath xmlns:m="http://schemas.openxmlformats.org/officeDocument/2006/math">
                    <m:r>
                      <a:rPr lang="pt-BR" i="1" dirty="0" smtClean="0">
                        <a:latin typeface="Cambria Math" panose="02040503050406030204" pitchFamily="18" charset="0"/>
                      </a:rPr>
                      <m:t>𝑖</m:t>
                    </m:r>
                  </m:oMath>
                </a14:m>
                <a:r>
                  <a:rPr lang="pt-BR" dirty="0"/>
                  <a:t> adota estratégia gatilho é </a:t>
                </a:r>
                <a14:m>
                  <m:oMath xmlns:m="http://schemas.openxmlformats.org/officeDocument/2006/math">
                    <m:sSub>
                      <m:sSubPr>
                        <m:ctrlPr>
                          <a:rPr lang="pt-BR" i="1" dirty="0" smtClean="0">
                            <a:latin typeface="Cambria Math" panose="02040503050406030204" pitchFamily="18" charset="0"/>
                          </a:rPr>
                        </m:ctrlPr>
                      </m:sSubPr>
                      <m:e>
                        <m:r>
                          <a:rPr lang="pt-BR" i="1" dirty="0" smtClean="0">
                            <a:latin typeface="Cambria Math" panose="02040503050406030204" pitchFamily="18" charset="0"/>
                          </a:rPr>
                          <m:t>𝑅</m:t>
                        </m:r>
                      </m:e>
                      <m:sub>
                        <m:r>
                          <a:rPr lang="pt-BR" i="1" dirty="0" smtClean="0">
                            <a:latin typeface="Cambria Math" panose="02040503050406030204" pitchFamily="18" charset="0"/>
                          </a:rPr>
                          <m:t>𝑗</m:t>
                        </m:r>
                      </m:sub>
                    </m:sSub>
                  </m:oMath>
                </a14:m>
                <a:r>
                  <a:rPr lang="pt-BR" dirty="0"/>
                  <a:t> se e somente se </a:t>
                </a:r>
                <a14:m>
                  <m:oMath xmlns:m="http://schemas.openxmlformats.org/officeDocument/2006/math">
                    <m:r>
                      <a:rPr lang="pt-BR" i="1" dirty="0" smtClean="0">
                        <a:latin typeface="Cambria Math" panose="02040503050406030204" pitchFamily="18" charset="0"/>
                      </a:rPr>
                      <m:t>𝛿</m:t>
                    </m:r>
                    <m:r>
                      <a:rPr lang="pt-BR" i="1" dirty="0" smtClean="0">
                        <a:latin typeface="Cambria Math" panose="02040503050406030204" pitchFamily="18" charset="0"/>
                      </a:rPr>
                      <m:t>≥</m:t>
                    </m:r>
                    <m:f>
                      <m:fPr>
                        <m:ctrlPr>
                          <a:rPr lang="pt-BR" i="1" dirty="0" smtClean="0">
                            <a:latin typeface="Cambria Math" panose="02040503050406030204" pitchFamily="18" charset="0"/>
                          </a:rPr>
                        </m:ctrlPr>
                      </m:fPr>
                      <m:num>
                        <m:r>
                          <a:rPr lang="pt-BR" i="1" dirty="0" smtClean="0">
                            <a:latin typeface="Cambria Math" panose="02040503050406030204" pitchFamily="18" charset="0"/>
                          </a:rPr>
                          <m:t>1</m:t>
                        </m:r>
                      </m:num>
                      <m:den>
                        <m:r>
                          <a:rPr lang="pt-BR" i="1" dirty="0" smtClean="0">
                            <a:latin typeface="Cambria Math" panose="02040503050406030204" pitchFamily="18" charset="0"/>
                          </a:rPr>
                          <m:t>4</m:t>
                        </m:r>
                      </m:den>
                    </m:f>
                  </m:oMath>
                </a14:m>
                <a:endParaRPr lang="pt-BR" b="0" noProof="0" dirty="0"/>
              </a:p>
              <a:p>
                <a:pPr marL="0" indent="0" algn="just">
                  <a:lnSpc>
                    <a:spcPct val="150000"/>
                  </a:lnSpc>
                  <a:buNone/>
                </a:pPr>
                <a:endParaRPr lang="pt-BR" b="0" noProof="0" dirty="0"/>
              </a:p>
              <a:p>
                <a:pPr algn="just"/>
                <a:r>
                  <a:rPr lang="pt-BR" noProof="0" dirty="0"/>
                  <a:t>Combinando essa informação com o fato de </a:t>
                </a:r>
                <a14:m>
                  <m:oMath xmlns:m="http://schemas.openxmlformats.org/officeDocument/2006/math">
                    <m:sSub>
                      <m:sSubPr>
                        <m:ctrlPr>
                          <a:rPr lang="pt-BR" i="1" noProof="0">
                            <a:latin typeface="Cambria Math" panose="02040503050406030204" pitchFamily="18" charset="0"/>
                          </a:rPr>
                        </m:ctrlPr>
                      </m:sSubPr>
                      <m:e>
                        <m:r>
                          <a:rPr lang="pt-BR" noProof="0">
                            <a:latin typeface="Cambria Math" panose="02040503050406030204" pitchFamily="18" charset="0"/>
                          </a:rPr>
                          <m:t>𝐿</m:t>
                        </m:r>
                      </m:e>
                      <m:sub>
                        <m:r>
                          <a:rPr lang="pt-BR" noProof="0">
                            <a:latin typeface="Cambria Math" panose="02040503050406030204" pitchFamily="18" charset="0"/>
                          </a:rPr>
                          <m:t>𝑗</m:t>
                        </m:r>
                      </m:sub>
                    </m:sSub>
                  </m:oMath>
                </a14:m>
                <a:r>
                  <a:rPr lang="pt-BR" noProof="0" dirty="0"/>
                  <a:t> ser a melhor reposta (eterna) de </a:t>
                </a:r>
                <a14:m>
                  <m:oMath xmlns:m="http://schemas.openxmlformats.org/officeDocument/2006/math">
                    <m:r>
                      <a:rPr lang="pt-BR" b="0" i="1" noProof="0" smtClean="0">
                        <a:latin typeface="Cambria Math" panose="02040503050406030204" pitchFamily="18" charset="0"/>
                      </a:rPr>
                      <m:t>𝑗</m:t>
                    </m:r>
                  </m:oMath>
                </a14:m>
                <a:r>
                  <a:rPr lang="pt-BR" noProof="0" dirty="0"/>
                  <a:t> caso o outcome do estágio desvie de </a:t>
                </a:r>
                <a14:m>
                  <m:oMath xmlns:m="http://schemas.openxmlformats.org/officeDocument/2006/math">
                    <m:d>
                      <m:dPr>
                        <m:ctrlPr>
                          <a:rPr lang="pt-BR" i="1" noProof="0" smtClean="0">
                            <a:latin typeface="Cambria Math" panose="02040503050406030204" pitchFamily="18" charset="0"/>
                          </a:rPr>
                        </m:ctrlPr>
                      </m:dPr>
                      <m:e>
                        <m:sSub>
                          <m:sSubPr>
                            <m:ctrlPr>
                              <a:rPr lang="pt-BR" i="1" noProof="0" smtClean="0">
                                <a:latin typeface="Cambria Math" panose="02040503050406030204" pitchFamily="18" charset="0"/>
                              </a:rPr>
                            </m:ctrlPr>
                          </m:sSubPr>
                          <m:e>
                            <m:r>
                              <a:rPr lang="pt-BR" i="1" noProof="0" smtClean="0">
                                <a:latin typeface="Cambria Math" panose="02040503050406030204" pitchFamily="18" charset="0"/>
                              </a:rPr>
                              <m:t>𝑅</m:t>
                            </m:r>
                          </m:e>
                          <m:sub>
                            <m:r>
                              <a:rPr lang="pt-BR" i="1" noProof="0" smtClean="0">
                                <a:latin typeface="Cambria Math" panose="02040503050406030204" pitchFamily="18" charset="0"/>
                              </a:rPr>
                              <m:t>1</m:t>
                            </m:r>
                          </m:sub>
                        </m:sSub>
                        <m:r>
                          <a:rPr lang="pt-BR" i="1" noProof="0" smtClean="0">
                            <a:latin typeface="Cambria Math" panose="02040503050406030204" pitchFamily="18" charset="0"/>
                          </a:rPr>
                          <m:t>,</m:t>
                        </m:r>
                        <m:sSub>
                          <m:sSubPr>
                            <m:ctrlPr>
                              <a:rPr lang="pt-BR" i="1" noProof="0" smtClean="0">
                                <a:latin typeface="Cambria Math" panose="02040503050406030204" pitchFamily="18" charset="0"/>
                              </a:rPr>
                            </m:ctrlPr>
                          </m:sSubPr>
                          <m:e>
                            <m:r>
                              <a:rPr lang="pt-BR" i="1" noProof="0" smtClean="0">
                                <a:latin typeface="Cambria Math" panose="02040503050406030204" pitchFamily="18" charset="0"/>
                              </a:rPr>
                              <m:t>𝑅</m:t>
                            </m:r>
                          </m:e>
                          <m:sub>
                            <m:r>
                              <a:rPr lang="pt-BR" i="1" noProof="0" smtClean="0">
                                <a:latin typeface="Cambria Math" panose="02040503050406030204" pitchFamily="18" charset="0"/>
                              </a:rPr>
                              <m:t>2</m:t>
                            </m:r>
                          </m:sub>
                        </m:sSub>
                      </m:e>
                    </m:d>
                  </m:oMath>
                </a14:m>
                <a:r>
                  <a:rPr lang="pt-BR" noProof="0" dirty="0"/>
                  <a:t>, temos que </a:t>
                </a:r>
                <a:r>
                  <a:rPr lang="pt-BR" noProof="0" dirty="0">
                    <a:solidFill>
                      <a:srgbClr val="0070C0"/>
                    </a:solidFill>
                  </a:rPr>
                  <a:t>a estratégia gatilho é equilíbrio de Nash para os dois jogadores se e somente se </a:t>
                </a:r>
                <a14:m>
                  <m:oMath xmlns:m="http://schemas.openxmlformats.org/officeDocument/2006/math">
                    <m:r>
                      <a:rPr lang="pt-BR" i="1" noProof="0" smtClean="0">
                        <a:solidFill>
                          <a:srgbClr val="0070C0"/>
                        </a:solidFill>
                        <a:latin typeface="Cambria Math" panose="02040503050406030204" pitchFamily="18" charset="0"/>
                      </a:rPr>
                      <m:t>𝛿</m:t>
                    </m:r>
                    <m:r>
                      <a:rPr lang="pt-BR" i="1" noProof="0" smtClean="0">
                        <a:solidFill>
                          <a:srgbClr val="0070C0"/>
                        </a:solidFill>
                        <a:latin typeface="Cambria Math" panose="02040503050406030204" pitchFamily="18" charset="0"/>
                      </a:rPr>
                      <m:t>≥1/4</m:t>
                    </m:r>
                  </m:oMath>
                </a14:m>
                <a:r>
                  <a:rPr lang="pt-BR" noProof="0" dirty="0"/>
                  <a:t>.</a:t>
                </a:r>
              </a:p>
            </p:txBody>
          </p:sp>
        </mc:Choice>
        <mc:Fallback xmlns="">
          <p:sp>
            <p:nvSpPr>
              <p:cNvPr id="3" name="Content Placeholder 2">
                <a:extLst>
                  <a:ext uri="{FF2B5EF4-FFF2-40B4-BE49-F238E27FC236}">
                    <a16:creationId xmlns:a16="http://schemas.microsoft.com/office/drawing/2014/main" id="{FCAE6442-7D72-423B-922C-386B54AC4941}"/>
                  </a:ext>
                </a:extLst>
              </p:cNvPr>
              <p:cNvSpPr>
                <a:spLocks noGrp="1" noRot="1" noChangeAspect="1" noMove="1" noResize="1" noEditPoints="1" noAdjustHandles="1" noChangeArrowheads="1" noChangeShapeType="1" noTextEdit="1"/>
              </p:cNvSpPr>
              <p:nvPr>
                <p:ph idx="1"/>
              </p:nvPr>
            </p:nvSpPr>
            <p:spPr>
              <a:blipFill>
                <a:blip r:embed="rId3"/>
                <a:stretch>
                  <a:fillRect l="-1043" t="-2241" r="-1159"/>
                </a:stretch>
              </a:blipFill>
            </p:spPr>
            <p:txBody>
              <a:bodyPr/>
              <a:lstStyle/>
              <a:p>
                <a:r>
                  <a:rPr lang="en-US">
                    <a:noFill/>
                  </a:rPr>
                  <a:t> </a:t>
                </a:r>
              </a:p>
            </p:txBody>
          </p:sp>
        </mc:Fallback>
      </mc:AlternateContent>
      <p:sp>
        <p:nvSpPr>
          <p:cNvPr id="4" name="Title 1">
            <a:extLst>
              <a:ext uri="{FF2B5EF4-FFF2-40B4-BE49-F238E27FC236}">
                <a16:creationId xmlns:a16="http://schemas.microsoft.com/office/drawing/2014/main" id="{9E624D4E-63CC-4C61-9C31-CB35B773924D}"/>
              </a:ext>
            </a:extLst>
          </p:cNvPr>
          <p:cNvSpPr>
            <a:spLocks noGrp="1"/>
          </p:cNvSpPr>
          <p:nvPr>
            <p:ph type="title"/>
          </p:nvPr>
        </p:nvSpPr>
        <p:spPr>
          <a:xfrm>
            <a:off x="838200" y="365125"/>
            <a:ext cx="10515600" cy="1325563"/>
          </a:xfrm>
        </p:spPr>
        <p:txBody>
          <a:bodyPr/>
          <a:lstStyle/>
          <a:p>
            <a:r>
              <a:rPr lang="pt-BR" b="1" noProof="0" dirty="0"/>
              <a:t>Teoria: Jogos infinitamente repetidos</a:t>
            </a:r>
          </a:p>
        </p:txBody>
      </p:sp>
      <p:sp>
        <p:nvSpPr>
          <p:cNvPr id="2" name="Footer Placeholder 1">
            <a:extLst>
              <a:ext uri="{FF2B5EF4-FFF2-40B4-BE49-F238E27FC236}">
                <a16:creationId xmlns:a16="http://schemas.microsoft.com/office/drawing/2014/main" id="{C054D304-F88E-4139-832B-B5867DA6A3AE}"/>
              </a:ext>
            </a:extLst>
          </p:cNvPr>
          <p:cNvSpPr>
            <a:spLocks noGrp="1"/>
          </p:cNvSpPr>
          <p:nvPr>
            <p:ph type="ftr" sz="quarter" idx="11"/>
          </p:nvPr>
        </p:nvSpPr>
        <p:spPr/>
        <p:txBody>
          <a:bodyPr/>
          <a:lstStyle/>
          <a:p>
            <a:r>
              <a:rPr lang="pt-BR" dirty="0"/>
              <a:t>Robson Tigre </a:t>
            </a:r>
            <a:endParaRPr lang="en-US" dirty="0"/>
          </a:p>
        </p:txBody>
      </p:sp>
      <p:sp>
        <p:nvSpPr>
          <p:cNvPr id="5" name="Slide Number Placeholder 4">
            <a:extLst>
              <a:ext uri="{FF2B5EF4-FFF2-40B4-BE49-F238E27FC236}">
                <a16:creationId xmlns:a16="http://schemas.microsoft.com/office/drawing/2014/main" id="{AD21C518-EEDE-4027-9531-62A4854B3584}"/>
              </a:ext>
            </a:extLst>
          </p:cNvPr>
          <p:cNvSpPr>
            <a:spLocks noGrp="1"/>
          </p:cNvSpPr>
          <p:nvPr>
            <p:ph type="sldNum" sz="quarter" idx="12"/>
          </p:nvPr>
        </p:nvSpPr>
        <p:spPr/>
        <p:txBody>
          <a:bodyPr/>
          <a:lstStyle/>
          <a:p>
            <a:fld id="{AF67EEE8-F201-4410-BA13-233EFB93B646}" type="slidenum">
              <a:rPr lang="pt-BR" smtClean="0"/>
              <a:t>40</a:t>
            </a:fld>
            <a:endParaRPr lang="pt-BR"/>
          </a:p>
        </p:txBody>
      </p:sp>
    </p:spTree>
    <p:extLst>
      <p:ext uri="{BB962C8B-B14F-4D97-AF65-F5344CB8AC3E}">
        <p14:creationId xmlns:p14="http://schemas.microsoft.com/office/powerpoint/2010/main" val="315115448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7039BB3-8F8D-4E36-B9A3-6D06CAE38C90}"/>
              </a:ext>
            </a:extLst>
          </p:cNvPr>
          <p:cNvSpPr>
            <a:spLocks noGrp="1"/>
          </p:cNvSpPr>
          <p:nvPr>
            <p:ph idx="1"/>
          </p:nvPr>
        </p:nvSpPr>
        <p:spPr/>
        <p:txBody>
          <a:bodyPr>
            <a:normAutofit/>
          </a:bodyPr>
          <a:lstStyle/>
          <a:p>
            <a:pPr marL="0" indent="0" algn="just">
              <a:buNone/>
            </a:pPr>
            <a:r>
              <a:rPr lang="pt-BR" b="1" noProof="0" dirty="0"/>
              <a:t>Mostramos que a estratégia gatilho é E.N. para ambos os jogadores. </a:t>
            </a:r>
            <a:r>
              <a:rPr lang="pt-BR" b="1" noProof="0" dirty="0">
                <a:solidFill>
                  <a:srgbClr val="C00000"/>
                </a:solidFill>
              </a:rPr>
              <a:t>Queremos mostrar que esse E.N. é perfeito em subjogo.</a:t>
            </a:r>
            <a:r>
              <a:rPr lang="pt-BR" b="1" noProof="0" dirty="0"/>
              <a:t> </a:t>
            </a:r>
          </a:p>
          <a:p>
            <a:pPr marL="0" indent="0" algn="just">
              <a:lnSpc>
                <a:spcPct val="150000"/>
              </a:lnSpc>
              <a:spcBef>
                <a:spcPts val="1200"/>
              </a:spcBef>
              <a:spcAft>
                <a:spcPts val="1800"/>
              </a:spcAft>
              <a:buNone/>
            </a:pPr>
            <a:r>
              <a:rPr lang="pt-BR" noProof="0" dirty="0"/>
              <a:t>Para isso, precisamos definir:</a:t>
            </a:r>
          </a:p>
          <a:p>
            <a:pPr marL="514350" indent="-514350" algn="just">
              <a:buFont typeface="+mj-lt"/>
              <a:buAutoNum type="arabicPeriod"/>
            </a:pPr>
            <a:r>
              <a:rPr lang="pt-BR" noProof="0" dirty="0"/>
              <a:t>Estratégia em jogos repetidos</a:t>
            </a:r>
          </a:p>
          <a:p>
            <a:pPr marL="514350" indent="-514350" algn="just">
              <a:buFont typeface="+mj-lt"/>
              <a:buAutoNum type="arabicPeriod"/>
            </a:pPr>
            <a:r>
              <a:rPr lang="pt-BR" noProof="0" dirty="0"/>
              <a:t>Subjogo em jogo repetido</a:t>
            </a:r>
          </a:p>
          <a:p>
            <a:pPr marL="514350" indent="-514350" algn="just">
              <a:buFont typeface="+mj-lt"/>
              <a:buAutoNum type="arabicPeriod"/>
            </a:pPr>
            <a:r>
              <a:rPr lang="pt-BR" noProof="0" dirty="0"/>
              <a:t>Equilíbrio de Nash perfeito em subjogo em jogo repetido</a:t>
            </a:r>
          </a:p>
        </p:txBody>
      </p:sp>
      <p:sp>
        <p:nvSpPr>
          <p:cNvPr id="4" name="Title 1">
            <a:extLst>
              <a:ext uri="{FF2B5EF4-FFF2-40B4-BE49-F238E27FC236}">
                <a16:creationId xmlns:a16="http://schemas.microsoft.com/office/drawing/2014/main" id="{06F64C35-1C1A-404C-8624-4BB1366C3BD0}"/>
              </a:ext>
            </a:extLst>
          </p:cNvPr>
          <p:cNvSpPr>
            <a:spLocks noGrp="1"/>
          </p:cNvSpPr>
          <p:nvPr>
            <p:ph type="title"/>
          </p:nvPr>
        </p:nvSpPr>
        <p:spPr>
          <a:xfrm>
            <a:off x="838200" y="365125"/>
            <a:ext cx="10515600" cy="1325563"/>
          </a:xfrm>
        </p:spPr>
        <p:txBody>
          <a:bodyPr/>
          <a:lstStyle/>
          <a:p>
            <a:r>
              <a:rPr lang="pt-BR" b="1" noProof="0" dirty="0"/>
              <a:t>Teoria: Jogos infinitamente repetidos</a:t>
            </a:r>
          </a:p>
        </p:txBody>
      </p:sp>
      <p:sp>
        <p:nvSpPr>
          <p:cNvPr id="2" name="Footer Placeholder 1">
            <a:extLst>
              <a:ext uri="{FF2B5EF4-FFF2-40B4-BE49-F238E27FC236}">
                <a16:creationId xmlns:a16="http://schemas.microsoft.com/office/drawing/2014/main" id="{E56ED151-5FAE-4708-B74A-B8BD701F32EE}"/>
              </a:ext>
            </a:extLst>
          </p:cNvPr>
          <p:cNvSpPr>
            <a:spLocks noGrp="1"/>
          </p:cNvSpPr>
          <p:nvPr>
            <p:ph type="ftr" sz="quarter" idx="11"/>
          </p:nvPr>
        </p:nvSpPr>
        <p:spPr/>
        <p:txBody>
          <a:bodyPr/>
          <a:lstStyle/>
          <a:p>
            <a:r>
              <a:rPr lang="pt-BR" dirty="0"/>
              <a:t>Robson Tigre </a:t>
            </a:r>
            <a:endParaRPr lang="en-US" dirty="0"/>
          </a:p>
        </p:txBody>
      </p:sp>
      <p:sp>
        <p:nvSpPr>
          <p:cNvPr id="5" name="Slide Number Placeholder 4">
            <a:extLst>
              <a:ext uri="{FF2B5EF4-FFF2-40B4-BE49-F238E27FC236}">
                <a16:creationId xmlns:a16="http://schemas.microsoft.com/office/drawing/2014/main" id="{EA92BB85-DC65-4768-B237-429DC4F47595}"/>
              </a:ext>
            </a:extLst>
          </p:cNvPr>
          <p:cNvSpPr>
            <a:spLocks noGrp="1"/>
          </p:cNvSpPr>
          <p:nvPr>
            <p:ph type="sldNum" sz="quarter" idx="12"/>
          </p:nvPr>
        </p:nvSpPr>
        <p:spPr/>
        <p:txBody>
          <a:bodyPr/>
          <a:lstStyle/>
          <a:p>
            <a:fld id="{AF67EEE8-F201-4410-BA13-233EFB93B646}" type="slidenum">
              <a:rPr lang="pt-BR" smtClean="0"/>
              <a:t>41</a:t>
            </a:fld>
            <a:endParaRPr lang="pt-BR"/>
          </a:p>
        </p:txBody>
      </p:sp>
    </p:spTree>
    <p:extLst>
      <p:ext uri="{BB962C8B-B14F-4D97-AF65-F5344CB8AC3E}">
        <p14:creationId xmlns:p14="http://schemas.microsoft.com/office/powerpoint/2010/main" val="89356816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BEAD17A-70CE-4F65-B471-4F04E9B3C7C4}"/>
                  </a:ext>
                </a:extLst>
              </p:cNvPr>
              <p:cNvSpPr>
                <a:spLocks noGrp="1"/>
              </p:cNvSpPr>
              <p:nvPr>
                <p:ph idx="1"/>
              </p:nvPr>
            </p:nvSpPr>
            <p:spPr/>
            <p:txBody>
              <a:bodyPr/>
              <a:lstStyle/>
              <a:p>
                <a:pPr marL="0" indent="0" algn="just">
                  <a:lnSpc>
                    <a:spcPct val="120000"/>
                  </a:lnSpc>
                  <a:buNone/>
                </a:pPr>
                <a:r>
                  <a:rPr lang="pt-BR" b="1" noProof="0" dirty="0"/>
                  <a:t>Definição: </a:t>
                </a:r>
                <a:r>
                  <a:rPr lang="pt-BR" noProof="0" dirty="0"/>
                  <a:t>Dado o stage game </a:t>
                </a:r>
                <a14:m>
                  <m:oMath xmlns:m="http://schemas.openxmlformats.org/officeDocument/2006/math">
                    <m:r>
                      <a:rPr lang="pt-BR" i="1" noProof="0" smtClean="0">
                        <a:latin typeface="Cambria Math" panose="02040503050406030204" pitchFamily="18" charset="0"/>
                      </a:rPr>
                      <m:t>𝐺</m:t>
                    </m:r>
                  </m:oMath>
                </a14:m>
                <a:r>
                  <a:rPr lang="pt-BR" noProof="0" dirty="0"/>
                  <a:t>, denote como </a:t>
                </a:r>
                <a14:m>
                  <m:oMath xmlns:m="http://schemas.openxmlformats.org/officeDocument/2006/math">
                    <m:r>
                      <a:rPr lang="pt-BR" b="0" i="1" noProof="0" smtClean="0">
                        <a:latin typeface="Cambria Math" panose="02040503050406030204" pitchFamily="18" charset="0"/>
                      </a:rPr>
                      <m:t>𝐺</m:t>
                    </m:r>
                    <m:d>
                      <m:dPr>
                        <m:ctrlPr>
                          <a:rPr lang="pt-BR" b="0" i="1" noProof="0" smtClean="0">
                            <a:latin typeface="Cambria Math" panose="02040503050406030204" pitchFamily="18" charset="0"/>
                          </a:rPr>
                        </m:ctrlPr>
                      </m:dPr>
                      <m:e>
                        <m:r>
                          <a:rPr lang="pt-BR" i="1" noProof="0">
                            <a:latin typeface="Cambria Math" panose="02040503050406030204" pitchFamily="18" charset="0"/>
                            <a:ea typeface="Cambria Math" panose="02040503050406030204" pitchFamily="18" charset="0"/>
                          </a:rPr>
                          <m:t>∞</m:t>
                        </m:r>
                        <m:r>
                          <a:rPr lang="pt-BR" b="0" i="1" noProof="0" smtClean="0">
                            <a:latin typeface="Cambria Math" panose="02040503050406030204" pitchFamily="18" charset="0"/>
                            <a:ea typeface="Cambria Math" panose="02040503050406030204" pitchFamily="18" charset="0"/>
                          </a:rPr>
                          <m:t>,</m:t>
                        </m:r>
                        <m:r>
                          <a:rPr lang="pt-BR" b="0" i="1" noProof="0" smtClean="0">
                            <a:latin typeface="Cambria Math" panose="02040503050406030204" pitchFamily="18" charset="0"/>
                            <a:ea typeface="Cambria Math" panose="02040503050406030204" pitchFamily="18" charset="0"/>
                          </a:rPr>
                          <m:t>𝛿</m:t>
                        </m:r>
                      </m:e>
                    </m:d>
                    <m:r>
                      <a:rPr lang="pt-BR" b="0" i="1" noProof="0" smtClean="0">
                        <a:latin typeface="Cambria Math" panose="02040503050406030204" pitchFamily="18" charset="0"/>
                        <a:ea typeface="Cambria Math" panose="02040503050406030204" pitchFamily="18" charset="0"/>
                      </a:rPr>
                      <m:t> </m:t>
                    </m:r>
                  </m:oMath>
                </a14:m>
                <a:r>
                  <a:rPr lang="pt-BR" noProof="0" dirty="0"/>
                  <a:t>o </a:t>
                </a:r>
                <a:r>
                  <a:rPr lang="pt-BR" b="1" i="1" noProof="0" dirty="0"/>
                  <a:t>jogo infinitamente repetido </a:t>
                </a:r>
                <a:r>
                  <a:rPr lang="pt-BR" noProof="0" dirty="0"/>
                  <a:t>em que </a:t>
                </a:r>
                <a14:m>
                  <m:oMath xmlns:m="http://schemas.openxmlformats.org/officeDocument/2006/math">
                    <m:r>
                      <a:rPr lang="pt-BR" b="0" i="1" noProof="0" smtClean="0">
                        <a:latin typeface="Cambria Math" panose="02040503050406030204" pitchFamily="18" charset="0"/>
                      </a:rPr>
                      <m:t>𝐺</m:t>
                    </m:r>
                  </m:oMath>
                </a14:m>
                <a:r>
                  <a:rPr lang="pt-BR" noProof="0" dirty="0"/>
                  <a:t> é repetido eternamente e os jogadores compartilham o fator de desconto </a:t>
                </a:r>
                <a14:m>
                  <m:oMath xmlns:m="http://schemas.openxmlformats.org/officeDocument/2006/math">
                    <m:r>
                      <a:rPr lang="pt-BR" i="1" noProof="0" smtClean="0">
                        <a:latin typeface="Cambria Math" panose="02040503050406030204" pitchFamily="18" charset="0"/>
                      </a:rPr>
                      <m:t>𝛿</m:t>
                    </m:r>
                  </m:oMath>
                </a14:m>
                <a:r>
                  <a:rPr lang="pt-BR" noProof="0" dirty="0"/>
                  <a:t>. </a:t>
                </a:r>
              </a:p>
              <a:p>
                <a:pPr marL="0" indent="465138" algn="just">
                  <a:lnSpc>
                    <a:spcPct val="120000"/>
                  </a:lnSpc>
                  <a:buNone/>
                </a:pPr>
                <a:r>
                  <a:rPr lang="pt-BR" noProof="0" dirty="0"/>
                  <a:t>Para cada </a:t>
                </a:r>
                <a14:m>
                  <m:oMath xmlns:m="http://schemas.openxmlformats.org/officeDocument/2006/math">
                    <m:r>
                      <a:rPr lang="pt-BR" i="1" noProof="0" smtClean="0">
                        <a:latin typeface="Cambria Math" panose="02040503050406030204" pitchFamily="18" charset="0"/>
                      </a:rPr>
                      <m:t>𝑡</m:t>
                    </m:r>
                  </m:oMath>
                </a14:m>
                <a:r>
                  <a:rPr lang="pt-BR" noProof="0" dirty="0"/>
                  <a:t>, o outcome das </a:t>
                </a:r>
                <a14:m>
                  <m:oMath xmlns:m="http://schemas.openxmlformats.org/officeDocument/2006/math">
                    <m:r>
                      <a:rPr lang="pt-BR" i="1" noProof="0" smtClean="0">
                        <a:latin typeface="Cambria Math" panose="02040503050406030204" pitchFamily="18" charset="0"/>
                      </a:rPr>
                      <m:t>𝑡</m:t>
                    </m:r>
                    <m:r>
                      <a:rPr lang="pt-BR" i="1" noProof="0" smtClean="0">
                        <a:latin typeface="Cambria Math" panose="02040503050406030204" pitchFamily="18" charset="0"/>
                      </a:rPr>
                      <m:t>−1</m:t>
                    </m:r>
                  </m:oMath>
                </a14:m>
                <a:r>
                  <a:rPr lang="pt-BR" noProof="0" dirty="0"/>
                  <a:t> rodadas precedentes são observados antes de a </a:t>
                </a:r>
                <a14:m>
                  <m:oMath xmlns:m="http://schemas.openxmlformats.org/officeDocument/2006/math">
                    <m:r>
                      <a:rPr lang="pt-BR" b="0" i="1" noProof="0" smtClean="0">
                        <a:latin typeface="Cambria Math" panose="02040503050406030204" pitchFamily="18" charset="0"/>
                      </a:rPr>
                      <m:t>𝑡</m:t>
                    </m:r>
                  </m:oMath>
                </a14:m>
                <a:r>
                  <a:rPr lang="pt-BR" noProof="0" dirty="0"/>
                  <a:t>-ésima rodada começar. O payoff de cada jogador em </a:t>
                </a:r>
                <a14:m>
                  <m:oMath xmlns:m="http://schemas.openxmlformats.org/officeDocument/2006/math">
                    <m:r>
                      <a:rPr lang="pt-BR" b="0" i="1" noProof="0" smtClean="0">
                        <a:latin typeface="Cambria Math" panose="02040503050406030204" pitchFamily="18" charset="0"/>
                      </a:rPr>
                      <m:t>𝐺</m:t>
                    </m:r>
                    <m:r>
                      <a:rPr lang="pt-BR" b="0" i="1" noProof="0" smtClean="0">
                        <a:latin typeface="Cambria Math" panose="02040503050406030204" pitchFamily="18" charset="0"/>
                      </a:rPr>
                      <m:t>(∞,</m:t>
                    </m:r>
                    <m:r>
                      <a:rPr lang="pt-BR" b="0" i="1" noProof="0" smtClean="0">
                        <a:latin typeface="Cambria Math" panose="02040503050406030204" pitchFamily="18" charset="0"/>
                        <a:ea typeface="Cambria Math" panose="02040503050406030204" pitchFamily="18" charset="0"/>
                      </a:rPr>
                      <m:t>𝛿</m:t>
                    </m:r>
                    <m:r>
                      <a:rPr lang="pt-BR" b="0" i="1" noProof="0" smtClean="0">
                        <a:latin typeface="Cambria Math" panose="02040503050406030204" pitchFamily="18" charset="0"/>
                      </a:rPr>
                      <m:t>)</m:t>
                    </m:r>
                  </m:oMath>
                </a14:m>
                <a:r>
                  <a:rPr lang="pt-BR" noProof="0" dirty="0"/>
                  <a:t> é o valor presente dos payoffs desse jogador para uma sequencia infinita de stage games</a:t>
                </a:r>
              </a:p>
            </p:txBody>
          </p:sp>
        </mc:Choice>
        <mc:Fallback xmlns="">
          <p:sp>
            <p:nvSpPr>
              <p:cNvPr id="3" name="Content Placeholder 2">
                <a:extLst>
                  <a:ext uri="{FF2B5EF4-FFF2-40B4-BE49-F238E27FC236}">
                    <a16:creationId xmlns:a16="http://schemas.microsoft.com/office/drawing/2014/main" id="{9BEAD17A-70CE-4F65-B471-4F04E9B3C7C4}"/>
                  </a:ext>
                </a:extLst>
              </p:cNvPr>
              <p:cNvSpPr>
                <a:spLocks noGrp="1" noRot="1" noChangeAspect="1" noMove="1" noResize="1" noEditPoints="1" noAdjustHandles="1" noChangeArrowheads="1" noChangeShapeType="1" noTextEdit="1"/>
              </p:cNvSpPr>
              <p:nvPr>
                <p:ph idx="1"/>
              </p:nvPr>
            </p:nvSpPr>
            <p:spPr>
              <a:blipFill>
                <a:blip r:embed="rId2"/>
                <a:stretch>
                  <a:fillRect l="-1217" t="-140" r="-1159"/>
                </a:stretch>
              </a:blipFill>
            </p:spPr>
            <p:txBody>
              <a:bodyPr/>
              <a:lstStyle/>
              <a:p>
                <a:r>
                  <a:rPr lang="en-US">
                    <a:noFill/>
                  </a:rPr>
                  <a:t> </a:t>
                </a:r>
              </a:p>
            </p:txBody>
          </p:sp>
        </mc:Fallback>
      </mc:AlternateContent>
      <p:sp>
        <p:nvSpPr>
          <p:cNvPr id="7" name="Title 1">
            <a:extLst>
              <a:ext uri="{FF2B5EF4-FFF2-40B4-BE49-F238E27FC236}">
                <a16:creationId xmlns:a16="http://schemas.microsoft.com/office/drawing/2014/main" id="{77011632-A2DF-4327-BE46-0DB02628433F}"/>
              </a:ext>
            </a:extLst>
          </p:cNvPr>
          <p:cNvSpPr>
            <a:spLocks noGrp="1"/>
          </p:cNvSpPr>
          <p:nvPr>
            <p:ph type="title"/>
          </p:nvPr>
        </p:nvSpPr>
        <p:spPr>
          <a:xfrm>
            <a:off x="838200" y="365125"/>
            <a:ext cx="10515600" cy="1325563"/>
          </a:xfrm>
        </p:spPr>
        <p:txBody>
          <a:bodyPr/>
          <a:lstStyle/>
          <a:p>
            <a:r>
              <a:rPr lang="pt-BR" b="1" noProof="0" dirty="0"/>
              <a:t>Teoria: Jogos infinitamente repetidos</a:t>
            </a:r>
            <a:br>
              <a:rPr lang="pt-BR" b="1" noProof="0" dirty="0"/>
            </a:br>
            <a:r>
              <a:rPr lang="pt-BR" sz="2200" b="1" noProof="0" dirty="0">
                <a:solidFill>
                  <a:srgbClr val="C00000"/>
                </a:solidFill>
              </a:rPr>
              <a:t>Definição de jogos infinitamente repetidos</a:t>
            </a:r>
          </a:p>
        </p:txBody>
      </p:sp>
      <p:sp>
        <p:nvSpPr>
          <p:cNvPr id="2" name="Footer Placeholder 1">
            <a:extLst>
              <a:ext uri="{FF2B5EF4-FFF2-40B4-BE49-F238E27FC236}">
                <a16:creationId xmlns:a16="http://schemas.microsoft.com/office/drawing/2014/main" id="{F189ACB5-BD67-4338-A315-8DBF7A10F2FF}"/>
              </a:ext>
            </a:extLst>
          </p:cNvPr>
          <p:cNvSpPr>
            <a:spLocks noGrp="1"/>
          </p:cNvSpPr>
          <p:nvPr>
            <p:ph type="ftr" sz="quarter" idx="11"/>
          </p:nvPr>
        </p:nvSpPr>
        <p:spPr/>
        <p:txBody>
          <a:bodyPr/>
          <a:lstStyle/>
          <a:p>
            <a:r>
              <a:rPr lang="pt-BR" dirty="0"/>
              <a:t>Robson Tigre </a:t>
            </a:r>
            <a:endParaRPr lang="en-US" dirty="0"/>
          </a:p>
        </p:txBody>
      </p:sp>
      <p:sp>
        <p:nvSpPr>
          <p:cNvPr id="4" name="Slide Number Placeholder 3">
            <a:extLst>
              <a:ext uri="{FF2B5EF4-FFF2-40B4-BE49-F238E27FC236}">
                <a16:creationId xmlns:a16="http://schemas.microsoft.com/office/drawing/2014/main" id="{573807E0-6FDC-4652-A7CF-70884D5E3B29}"/>
              </a:ext>
            </a:extLst>
          </p:cNvPr>
          <p:cNvSpPr>
            <a:spLocks noGrp="1"/>
          </p:cNvSpPr>
          <p:nvPr>
            <p:ph type="sldNum" sz="quarter" idx="12"/>
          </p:nvPr>
        </p:nvSpPr>
        <p:spPr/>
        <p:txBody>
          <a:bodyPr/>
          <a:lstStyle/>
          <a:p>
            <a:fld id="{AF67EEE8-F201-4410-BA13-233EFB93B646}" type="slidenum">
              <a:rPr lang="pt-BR" smtClean="0"/>
              <a:t>42</a:t>
            </a:fld>
            <a:endParaRPr lang="pt-BR"/>
          </a:p>
        </p:txBody>
      </p:sp>
    </p:spTree>
    <p:extLst>
      <p:ext uri="{BB962C8B-B14F-4D97-AF65-F5344CB8AC3E}">
        <p14:creationId xmlns:p14="http://schemas.microsoft.com/office/powerpoint/2010/main" val="308291929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8107F56-1BF9-4696-844C-C66956244C4C}"/>
                  </a:ext>
                </a:extLst>
              </p:cNvPr>
              <p:cNvSpPr>
                <a:spLocks noGrp="1"/>
              </p:cNvSpPr>
              <p:nvPr>
                <p:ph idx="1"/>
              </p:nvPr>
            </p:nvSpPr>
            <p:spPr/>
            <p:txBody>
              <a:bodyPr>
                <a:normAutofit lnSpcReduction="10000"/>
              </a:bodyPr>
              <a:lstStyle/>
              <a:p>
                <a:pPr algn="just"/>
                <a:r>
                  <a:rPr lang="pt-BR" noProof="0" dirty="0"/>
                  <a:t>Em qualquer jogo, a </a:t>
                </a:r>
                <a:r>
                  <a:rPr lang="pt-BR" b="1" i="1" noProof="0" dirty="0"/>
                  <a:t>estratégia</a:t>
                </a:r>
                <a:r>
                  <a:rPr lang="pt-BR" b="1" noProof="0" dirty="0"/>
                  <a:t> </a:t>
                </a:r>
                <a:r>
                  <a:rPr lang="pt-BR" noProof="0" dirty="0"/>
                  <a:t>de um jogador especifica ações viáveis para o jogador em </a:t>
                </a:r>
                <a:r>
                  <a:rPr lang="pt-BR" b="1" i="1" noProof="0" dirty="0"/>
                  <a:t>todas as contingências </a:t>
                </a:r>
                <a:r>
                  <a:rPr lang="pt-BR" noProof="0" dirty="0"/>
                  <a:t>em que o jogador possa ser chamado para agir (</a:t>
                </a:r>
                <a:r>
                  <a:rPr lang="pt-BR" i="1" noProof="0" dirty="0"/>
                  <a:t>ilustração do advogado ou procurador</a:t>
                </a:r>
                <a:r>
                  <a:rPr lang="pt-BR" noProof="0" dirty="0"/>
                  <a:t>)</a:t>
                </a:r>
              </a:p>
              <a:p>
                <a:pPr algn="just"/>
                <a:endParaRPr lang="pt-BR" noProof="0" dirty="0"/>
              </a:p>
              <a:p>
                <a:pPr algn="just"/>
                <a:r>
                  <a:rPr lang="pt-BR" noProof="0" dirty="0"/>
                  <a:t>Em jogos estáticos de informação completa, uma </a:t>
                </a:r>
                <a:r>
                  <a:rPr lang="pt-BR" b="1" noProof="0" dirty="0"/>
                  <a:t>estratégia </a:t>
                </a:r>
                <a:r>
                  <a:rPr lang="pt-BR" noProof="0" dirty="0"/>
                  <a:t>é simplesmente uma </a:t>
                </a:r>
                <a:r>
                  <a:rPr lang="pt-BR" b="1" noProof="0" dirty="0"/>
                  <a:t>ação</a:t>
                </a:r>
                <a:r>
                  <a:rPr lang="pt-BR" noProof="0" dirty="0"/>
                  <a:t>. Nesse caso, o espaço estratégia </a:t>
                </a:r>
                <a14:m>
                  <m:oMath xmlns:m="http://schemas.openxmlformats.org/officeDocument/2006/math">
                    <m:sSub>
                      <m:sSubPr>
                        <m:ctrlPr>
                          <a:rPr lang="pt-BR" i="1" noProof="0" smtClean="0">
                            <a:latin typeface="Cambria Math" panose="02040503050406030204" pitchFamily="18" charset="0"/>
                          </a:rPr>
                        </m:ctrlPr>
                      </m:sSubPr>
                      <m:e>
                        <m:r>
                          <a:rPr lang="pt-BR" i="1" noProof="0" smtClean="0">
                            <a:latin typeface="Cambria Math" panose="02040503050406030204" pitchFamily="18" charset="0"/>
                          </a:rPr>
                          <m:t>𝑆</m:t>
                        </m:r>
                      </m:e>
                      <m:sub>
                        <m:r>
                          <a:rPr lang="pt-BR" i="1" noProof="0" smtClean="0">
                            <a:latin typeface="Cambria Math" panose="02040503050406030204" pitchFamily="18" charset="0"/>
                          </a:rPr>
                          <m:t>𝑖</m:t>
                        </m:r>
                      </m:sub>
                    </m:sSub>
                  </m:oMath>
                </a14:m>
                <a:r>
                  <a:rPr lang="pt-BR" noProof="0" dirty="0"/>
                  <a:t> de um jogador é simplesmente seu espaço de ação </a:t>
                </a:r>
                <a14:m>
                  <m:oMath xmlns:m="http://schemas.openxmlformats.org/officeDocument/2006/math">
                    <m:sSub>
                      <m:sSubPr>
                        <m:ctrlPr>
                          <a:rPr lang="pt-BR" i="1" noProof="0" smtClean="0">
                            <a:latin typeface="Cambria Math" panose="02040503050406030204" pitchFamily="18" charset="0"/>
                          </a:rPr>
                        </m:ctrlPr>
                      </m:sSubPr>
                      <m:e>
                        <m:r>
                          <a:rPr lang="pt-BR" i="1" noProof="0" smtClean="0">
                            <a:latin typeface="Cambria Math" panose="02040503050406030204" pitchFamily="18" charset="0"/>
                          </a:rPr>
                          <m:t>𝐴</m:t>
                        </m:r>
                      </m:e>
                      <m:sub>
                        <m:r>
                          <a:rPr lang="pt-BR" i="1" noProof="0" smtClean="0">
                            <a:latin typeface="Cambria Math" panose="02040503050406030204" pitchFamily="18" charset="0"/>
                          </a:rPr>
                          <m:t>𝑖</m:t>
                        </m:r>
                      </m:sub>
                    </m:sSub>
                  </m:oMath>
                </a14:m>
                <a:endParaRPr lang="pt-BR" noProof="0" dirty="0"/>
              </a:p>
              <a:p>
                <a:pPr algn="just"/>
                <a:endParaRPr lang="pt-BR" noProof="0" dirty="0"/>
              </a:p>
              <a:p>
                <a:pPr algn="just"/>
                <a:r>
                  <a:rPr lang="pt-BR" noProof="0" dirty="0"/>
                  <a:t>Em jogos dinâmicos, entretanto, estratégia tem um conceito mais sofisticado.</a:t>
                </a:r>
              </a:p>
              <a:p>
                <a:pPr algn="just"/>
                <a:endParaRPr lang="pt-BR" noProof="0" dirty="0"/>
              </a:p>
              <a:p>
                <a:pPr algn="just"/>
                <a:endParaRPr lang="pt-BR" noProof="0" dirty="0"/>
              </a:p>
            </p:txBody>
          </p:sp>
        </mc:Choice>
        <mc:Fallback xmlns="">
          <p:sp>
            <p:nvSpPr>
              <p:cNvPr id="3" name="Content Placeholder 2">
                <a:extLst>
                  <a:ext uri="{FF2B5EF4-FFF2-40B4-BE49-F238E27FC236}">
                    <a16:creationId xmlns:a16="http://schemas.microsoft.com/office/drawing/2014/main" id="{48107F56-1BF9-4696-844C-C66956244C4C}"/>
                  </a:ext>
                </a:extLst>
              </p:cNvPr>
              <p:cNvSpPr>
                <a:spLocks noGrp="1" noRot="1" noChangeAspect="1" noMove="1" noResize="1" noEditPoints="1" noAdjustHandles="1" noChangeArrowheads="1" noChangeShapeType="1" noTextEdit="1"/>
              </p:cNvSpPr>
              <p:nvPr>
                <p:ph idx="1"/>
              </p:nvPr>
            </p:nvSpPr>
            <p:spPr>
              <a:blipFill>
                <a:blip r:embed="rId2"/>
                <a:stretch>
                  <a:fillRect l="-1043" t="-3081" r="-1159"/>
                </a:stretch>
              </a:blipFill>
            </p:spPr>
            <p:txBody>
              <a:bodyPr/>
              <a:lstStyle/>
              <a:p>
                <a:r>
                  <a:rPr lang="pt-BR">
                    <a:noFill/>
                  </a:rPr>
                  <a:t> </a:t>
                </a:r>
              </a:p>
            </p:txBody>
          </p:sp>
        </mc:Fallback>
      </mc:AlternateContent>
      <p:sp>
        <p:nvSpPr>
          <p:cNvPr id="4" name="Title 1">
            <a:extLst>
              <a:ext uri="{FF2B5EF4-FFF2-40B4-BE49-F238E27FC236}">
                <a16:creationId xmlns:a16="http://schemas.microsoft.com/office/drawing/2014/main" id="{8258D142-9BB6-47F3-978C-4855D3C43A75}"/>
              </a:ext>
            </a:extLst>
          </p:cNvPr>
          <p:cNvSpPr>
            <a:spLocks noGrp="1"/>
          </p:cNvSpPr>
          <p:nvPr>
            <p:ph type="title"/>
          </p:nvPr>
        </p:nvSpPr>
        <p:spPr>
          <a:xfrm>
            <a:off x="838200" y="365125"/>
            <a:ext cx="10515600" cy="1325563"/>
          </a:xfrm>
        </p:spPr>
        <p:txBody>
          <a:bodyPr/>
          <a:lstStyle/>
          <a:p>
            <a:r>
              <a:rPr lang="pt-BR" b="1" noProof="0" dirty="0"/>
              <a:t>Teoria: Jogos infinitamente repetidos</a:t>
            </a:r>
            <a:br>
              <a:rPr lang="pt-BR" b="1" noProof="0" dirty="0"/>
            </a:br>
            <a:r>
              <a:rPr lang="pt-BR" sz="2200" b="1" noProof="0" dirty="0">
                <a:solidFill>
                  <a:srgbClr val="C00000"/>
                </a:solidFill>
              </a:rPr>
              <a:t>Definição de estratégia</a:t>
            </a:r>
          </a:p>
        </p:txBody>
      </p:sp>
      <p:sp>
        <p:nvSpPr>
          <p:cNvPr id="2" name="Footer Placeholder 1">
            <a:extLst>
              <a:ext uri="{FF2B5EF4-FFF2-40B4-BE49-F238E27FC236}">
                <a16:creationId xmlns:a16="http://schemas.microsoft.com/office/drawing/2014/main" id="{01B151A1-4627-4B5E-AC8D-A303C8234D42}"/>
              </a:ext>
            </a:extLst>
          </p:cNvPr>
          <p:cNvSpPr>
            <a:spLocks noGrp="1"/>
          </p:cNvSpPr>
          <p:nvPr>
            <p:ph type="ftr" sz="quarter" idx="11"/>
          </p:nvPr>
        </p:nvSpPr>
        <p:spPr/>
        <p:txBody>
          <a:bodyPr/>
          <a:lstStyle/>
          <a:p>
            <a:r>
              <a:rPr lang="pt-BR" dirty="0"/>
              <a:t>Robson Tigre </a:t>
            </a:r>
            <a:endParaRPr lang="en-US" dirty="0"/>
          </a:p>
        </p:txBody>
      </p:sp>
      <p:sp>
        <p:nvSpPr>
          <p:cNvPr id="5" name="Slide Number Placeholder 4">
            <a:extLst>
              <a:ext uri="{FF2B5EF4-FFF2-40B4-BE49-F238E27FC236}">
                <a16:creationId xmlns:a16="http://schemas.microsoft.com/office/drawing/2014/main" id="{03C08E57-788B-47F1-90F8-2E630466BD18}"/>
              </a:ext>
            </a:extLst>
          </p:cNvPr>
          <p:cNvSpPr>
            <a:spLocks noGrp="1"/>
          </p:cNvSpPr>
          <p:nvPr>
            <p:ph type="sldNum" sz="quarter" idx="12"/>
          </p:nvPr>
        </p:nvSpPr>
        <p:spPr/>
        <p:txBody>
          <a:bodyPr/>
          <a:lstStyle/>
          <a:p>
            <a:fld id="{AF67EEE8-F201-4410-BA13-233EFB93B646}" type="slidenum">
              <a:rPr lang="pt-BR" smtClean="0"/>
              <a:t>43</a:t>
            </a:fld>
            <a:endParaRPr lang="pt-BR"/>
          </a:p>
        </p:txBody>
      </p:sp>
      <p:pic>
        <p:nvPicPr>
          <p:cNvPr id="6" name="Picture 5">
            <a:extLst>
              <a:ext uri="{FF2B5EF4-FFF2-40B4-BE49-F238E27FC236}">
                <a16:creationId xmlns:a16="http://schemas.microsoft.com/office/drawing/2014/main" id="{5FD06BB9-6490-4B44-8CCD-E5AEA2CD60C3}"/>
              </a:ext>
            </a:extLst>
          </p:cNvPr>
          <p:cNvPicPr>
            <a:picLocks noChangeAspect="1"/>
          </p:cNvPicPr>
          <p:nvPr/>
        </p:nvPicPr>
        <p:blipFill>
          <a:blip r:embed="rId3"/>
          <a:stretch>
            <a:fillRect/>
          </a:stretch>
        </p:blipFill>
        <p:spPr>
          <a:xfrm>
            <a:off x="771700" y="1809000"/>
            <a:ext cx="332750" cy="536006"/>
          </a:xfrm>
          <a:prstGeom prst="rect">
            <a:avLst/>
          </a:prstGeom>
        </p:spPr>
      </p:pic>
    </p:spTree>
    <p:extLst>
      <p:ext uri="{BB962C8B-B14F-4D97-AF65-F5344CB8AC3E}">
        <p14:creationId xmlns:p14="http://schemas.microsoft.com/office/powerpoint/2010/main" val="342084823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8107F56-1BF9-4696-844C-C66956244C4C}"/>
                  </a:ext>
                </a:extLst>
              </p:cNvPr>
              <p:cNvSpPr>
                <a:spLocks noGrp="1"/>
              </p:cNvSpPr>
              <p:nvPr>
                <p:ph idx="1"/>
              </p:nvPr>
            </p:nvSpPr>
            <p:spPr/>
            <p:txBody>
              <a:bodyPr>
                <a:normAutofit lnSpcReduction="10000"/>
              </a:bodyPr>
              <a:lstStyle/>
              <a:p>
                <a:pPr algn="just"/>
                <a:r>
                  <a:rPr lang="pt-BR" noProof="0" dirty="0"/>
                  <a:t>Considere o dilema dos prisioneiros em dois estágios. Cada jogador age duas vezes, então é tentador pensar que uma estratégia é um par de instruções </a:t>
                </a:r>
                <a14:m>
                  <m:oMath xmlns:m="http://schemas.openxmlformats.org/officeDocument/2006/math">
                    <m:r>
                      <a:rPr lang="pt-BR" i="1" noProof="0" smtClean="0">
                        <a:latin typeface="Cambria Math" panose="02040503050406030204" pitchFamily="18" charset="0"/>
                      </a:rPr>
                      <m:t>(</m:t>
                    </m:r>
                    <m:r>
                      <a:rPr lang="pt-BR" b="0" i="1" noProof="0" smtClean="0">
                        <a:latin typeface="Cambria Math" panose="02040503050406030204" pitchFamily="18" charset="0"/>
                      </a:rPr>
                      <m:t>𝑏</m:t>
                    </m:r>
                    <m:r>
                      <a:rPr lang="pt-BR" b="0" i="1" noProof="0" smtClean="0">
                        <a:latin typeface="Cambria Math" panose="02040503050406030204" pitchFamily="18" charset="0"/>
                      </a:rPr>
                      <m:t>,</m:t>
                    </m:r>
                    <m:r>
                      <a:rPr lang="pt-BR" b="0" i="1" noProof="0" smtClean="0">
                        <a:latin typeface="Cambria Math" panose="02040503050406030204" pitchFamily="18" charset="0"/>
                      </a:rPr>
                      <m:t>𝑐</m:t>
                    </m:r>
                    <m:r>
                      <a:rPr lang="pt-BR" i="1" noProof="0" smtClean="0">
                        <a:latin typeface="Cambria Math" panose="02040503050406030204" pitchFamily="18" charset="0"/>
                      </a:rPr>
                      <m:t>)</m:t>
                    </m:r>
                  </m:oMath>
                </a14:m>
                <a:r>
                  <a:rPr lang="pt-BR" noProof="0" dirty="0"/>
                  <a:t>.</a:t>
                </a:r>
              </a:p>
              <a:p>
                <a:pPr algn="just"/>
                <a:endParaRPr lang="pt-BR" noProof="0" dirty="0"/>
              </a:p>
              <a:p>
                <a:pPr algn="just"/>
                <a:r>
                  <a:rPr lang="pt-BR" noProof="0" dirty="0"/>
                  <a:t>Mas existem quatro outcomes possíveis no primeiro estágio: </a:t>
                </a:r>
                <a14:m>
                  <m:oMath xmlns:m="http://schemas.openxmlformats.org/officeDocument/2006/math">
                    <m:d>
                      <m:dPr>
                        <m:ctrlPr>
                          <a:rPr lang="pt-BR" i="1" noProof="0" smtClean="0">
                            <a:latin typeface="Cambria Math" panose="02040503050406030204" pitchFamily="18" charset="0"/>
                          </a:rPr>
                        </m:ctrlPr>
                      </m:dPr>
                      <m:e>
                        <m:sSub>
                          <m:sSubPr>
                            <m:ctrlPr>
                              <a:rPr lang="pt-BR" i="1" noProof="0" smtClean="0">
                                <a:latin typeface="Cambria Math" panose="02040503050406030204" pitchFamily="18" charset="0"/>
                              </a:rPr>
                            </m:ctrlPr>
                          </m:sSubPr>
                          <m:e>
                            <m:r>
                              <a:rPr lang="pt-BR" i="1" noProof="0" smtClean="0">
                                <a:latin typeface="Cambria Math" panose="02040503050406030204" pitchFamily="18" charset="0"/>
                              </a:rPr>
                              <m:t>𝐿</m:t>
                            </m:r>
                          </m:e>
                          <m:sub>
                            <m:r>
                              <a:rPr lang="pt-BR" i="1" noProof="0" smtClean="0">
                                <a:latin typeface="Cambria Math" panose="02040503050406030204" pitchFamily="18" charset="0"/>
                              </a:rPr>
                              <m:t>1</m:t>
                            </m:r>
                          </m:sub>
                        </m:sSub>
                        <m:r>
                          <a:rPr lang="pt-BR" i="1" noProof="0" smtClean="0">
                            <a:latin typeface="Cambria Math" panose="02040503050406030204" pitchFamily="18" charset="0"/>
                          </a:rPr>
                          <m:t>, </m:t>
                        </m:r>
                        <m:sSub>
                          <m:sSubPr>
                            <m:ctrlPr>
                              <a:rPr lang="pt-BR" i="1" noProof="0" smtClean="0">
                                <a:latin typeface="Cambria Math" panose="02040503050406030204" pitchFamily="18" charset="0"/>
                              </a:rPr>
                            </m:ctrlPr>
                          </m:sSubPr>
                          <m:e>
                            <m:r>
                              <a:rPr lang="pt-BR" i="1" noProof="0" smtClean="0">
                                <a:latin typeface="Cambria Math" panose="02040503050406030204" pitchFamily="18" charset="0"/>
                              </a:rPr>
                              <m:t>𝐿</m:t>
                            </m:r>
                          </m:e>
                          <m:sub>
                            <m:r>
                              <a:rPr lang="pt-BR" i="1" noProof="0" smtClean="0">
                                <a:latin typeface="Cambria Math" panose="02040503050406030204" pitchFamily="18" charset="0"/>
                              </a:rPr>
                              <m:t>2</m:t>
                            </m:r>
                          </m:sub>
                        </m:sSub>
                      </m:e>
                    </m:d>
                  </m:oMath>
                </a14:m>
                <a:r>
                  <a:rPr lang="pt-BR" noProof="0" dirty="0"/>
                  <a:t>, </a:t>
                </a:r>
                <a14:m>
                  <m:oMath xmlns:m="http://schemas.openxmlformats.org/officeDocument/2006/math">
                    <m:d>
                      <m:dPr>
                        <m:ctrlPr>
                          <a:rPr lang="pt-BR" i="1" noProof="0" smtClean="0">
                            <a:latin typeface="Cambria Math" panose="02040503050406030204" pitchFamily="18" charset="0"/>
                          </a:rPr>
                        </m:ctrlPr>
                      </m:dPr>
                      <m:e>
                        <m:sSub>
                          <m:sSubPr>
                            <m:ctrlPr>
                              <a:rPr lang="pt-BR" i="1" noProof="0" smtClean="0">
                                <a:latin typeface="Cambria Math" panose="02040503050406030204" pitchFamily="18" charset="0"/>
                              </a:rPr>
                            </m:ctrlPr>
                          </m:sSubPr>
                          <m:e>
                            <m:r>
                              <a:rPr lang="pt-BR" i="1" noProof="0" smtClean="0">
                                <a:latin typeface="Cambria Math" panose="02040503050406030204" pitchFamily="18" charset="0"/>
                              </a:rPr>
                              <m:t>𝐿</m:t>
                            </m:r>
                          </m:e>
                          <m:sub>
                            <m:r>
                              <a:rPr lang="pt-BR" i="1" noProof="0" smtClean="0">
                                <a:latin typeface="Cambria Math" panose="02040503050406030204" pitchFamily="18" charset="0"/>
                              </a:rPr>
                              <m:t>1</m:t>
                            </m:r>
                          </m:sub>
                        </m:sSub>
                        <m:r>
                          <a:rPr lang="pt-BR" i="1" noProof="0" smtClean="0">
                            <a:latin typeface="Cambria Math" panose="02040503050406030204" pitchFamily="18" charset="0"/>
                          </a:rPr>
                          <m:t>, </m:t>
                        </m:r>
                        <m:sSub>
                          <m:sSubPr>
                            <m:ctrlPr>
                              <a:rPr lang="pt-BR" i="1" noProof="0" smtClean="0">
                                <a:latin typeface="Cambria Math" panose="02040503050406030204" pitchFamily="18" charset="0"/>
                              </a:rPr>
                            </m:ctrlPr>
                          </m:sSubPr>
                          <m:e>
                            <m:r>
                              <a:rPr lang="pt-BR" i="1" noProof="0" smtClean="0">
                                <a:latin typeface="Cambria Math" panose="02040503050406030204" pitchFamily="18" charset="0"/>
                              </a:rPr>
                              <m:t>𝑅</m:t>
                            </m:r>
                          </m:e>
                          <m:sub>
                            <m:r>
                              <a:rPr lang="pt-BR" i="1" noProof="0" smtClean="0">
                                <a:latin typeface="Cambria Math" panose="02040503050406030204" pitchFamily="18" charset="0"/>
                              </a:rPr>
                              <m:t>2</m:t>
                            </m:r>
                          </m:sub>
                        </m:sSub>
                      </m:e>
                    </m:d>
                  </m:oMath>
                </a14:m>
                <a:r>
                  <a:rPr lang="pt-BR" noProof="0" dirty="0"/>
                  <a:t>, </a:t>
                </a:r>
                <a14:m>
                  <m:oMath xmlns:m="http://schemas.openxmlformats.org/officeDocument/2006/math">
                    <m:d>
                      <m:dPr>
                        <m:ctrlPr>
                          <a:rPr lang="pt-BR" i="1" noProof="0" smtClean="0">
                            <a:latin typeface="Cambria Math" panose="02040503050406030204" pitchFamily="18" charset="0"/>
                          </a:rPr>
                        </m:ctrlPr>
                      </m:dPr>
                      <m:e>
                        <m:sSub>
                          <m:sSubPr>
                            <m:ctrlPr>
                              <a:rPr lang="pt-BR" i="1" noProof="0" smtClean="0">
                                <a:latin typeface="Cambria Math" panose="02040503050406030204" pitchFamily="18" charset="0"/>
                              </a:rPr>
                            </m:ctrlPr>
                          </m:sSubPr>
                          <m:e>
                            <m:r>
                              <a:rPr lang="pt-BR" i="1" noProof="0" smtClean="0">
                                <a:latin typeface="Cambria Math" panose="02040503050406030204" pitchFamily="18" charset="0"/>
                              </a:rPr>
                              <m:t>𝑅</m:t>
                            </m:r>
                          </m:e>
                          <m:sub>
                            <m:r>
                              <a:rPr lang="pt-BR" i="1" noProof="0" smtClean="0">
                                <a:latin typeface="Cambria Math" panose="02040503050406030204" pitchFamily="18" charset="0"/>
                              </a:rPr>
                              <m:t>1</m:t>
                            </m:r>
                          </m:sub>
                        </m:sSub>
                        <m:r>
                          <a:rPr lang="pt-BR" i="1" noProof="0" smtClean="0">
                            <a:latin typeface="Cambria Math" panose="02040503050406030204" pitchFamily="18" charset="0"/>
                          </a:rPr>
                          <m:t>, </m:t>
                        </m:r>
                        <m:sSub>
                          <m:sSubPr>
                            <m:ctrlPr>
                              <a:rPr lang="pt-BR" b="0" i="1" noProof="0" smtClean="0">
                                <a:latin typeface="Cambria Math" panose="02040503050406030204" pitchFamily="18" charset="0"/>
                              </a:rPr>
                            </m:ctrlPr>
                          </m:sSubPr>
                          <m:e>
                            <m:r>
                              <a:rPr lang="pt-BR" i="1" noProof="0" smtClean="0">
                                <a:latin typeface="Cambria Math" panose="02040503050406030204" pitchFamily="18" charset="0"/>
                              </a:rPr>
                              <m:t>𝐿</m:t>
                            </m:r>
                          </m:e>
                          <m:sub>
                            <m:r>
                              <a:rPr lang="pt-BR" i="1" noProof="0" smtClean="0">
                                <a:latin typeface="Cambria Math" panose="02040503050406030204" pitchFamily="18" charset="0"/>
                              </a:rPr>
                              <m:t>2</m:t>
                            </m:r>
                          </m:sub>
                        </m:sSub>
                      </m:e>
                    </m:d>
                  </m:oMath>
                </a14:m>
                <a:r>
                  <a:rPr lang="pt-BR" noProof="0" dirty="0"/>
                  <a:t> e </a:t>
                </a:r>
                <a14:m>
                  <m:oMath xmlns:m="http://schemas.openxmlformats.org/officeDocument/2006/math">
                    <m:d>
                      <m:dPr>
                        <m:ctrlPr>
                          <a:rPr lang="pt-BR" i="1" noProof="0" smtClean="0">
                            <a:latin typeface="Cambria Math" panose="02040503050406030204" pitchFamily="18" charset="0"/>
                          </a:rPr>
                        </m:ctrlPr>
                      </m:dPr>
                      <m:e>
                        <m:sSub>
                          <m:sSubPr>
                            <m:ctrlPr>
                              <a:rPr lang="pt-BR" i="1" noProof="0" smtClean="0">
                                <a:latin typeface="Cambria Math" panose="02040503050406030204" pitchFamily="18" charset="0"/>
                              </a:rPr>
                            </m:ctrlPr>
                          </m:sSubPr>
                          <m:e>
                            <m:r>
                              <a:rPr lang="pt-BR" i="1" noProof="0" smtClean="0">
                                <a:latin typeface="Cambria Math" panose="02040503050406030204" pitchFamily="18" charset="0"/>
                              </a:rPr>
                              <m:t>𝑅</m:t>
                            </m:r>
                          </m:e>
                          <m:sub>
                            <m:r>
                              <a:rPr lang="pt-BR" i="1" noProof="0" smtClean="0">
                                <a:latin typeface="Cambria Math" panose="02040503050406030204" pitchFamily="18" charset="0"/>
                              </a:rPr>
                              <m:t>1</m:t>
                            </m:r>
                          </m:sub>
                        </m:sSub>
                        <m:r>
                          <a:rPr lang="pt-BR" i="1" noProof="0" smtClean="0">
                            <a:latin typeface="Cambria Math" panose="02040503050406030204" pitchFamily="18" charset="0"/>
                          </a:rPr>
                          <m:t>, </m:t>
                        </m:r>
                        <m:sSub>
                          <m:sSubPr>
                            <m:ctrlPr>
                              <a:rPr lang="pt-BR" i="1" noProof="0" smtClean="0">
                                <a:latin typeface="Cambria Math" panose="02040503050406030204" pitchFamily="18" charset="0"/>
                              </a:rPr>
                            </m:ctrlPr>
                          </m:sSubPr>
                          <m:e>
                            <m:r>
                              <a:rPr lang="pt-BR" i="1" noProof="0" smtClean="0">
                                <a:latin typeface="Cambria Math" panose="02040503050406030204" pitchFamily="18" charset="0"/>
                              </a:rPr>
                              <m:t>𝑅</m:t>
                            </m:r>
                          </m:e>
                          <m:sub>
                            <m:r>
                              <a:rPr lang="pt-BR" i="1" noProof="0" smtClean="0">
                                <a:latin typeface="Cambria Math" panose="02040503050406030204" pitchFamily="18" charset="0"/>
                              </a:rPr>
                              <m:t>2</m:t>
                            </m:r>
                          </m:sub>
                        </m:sSub>
                      </m:e>
                    </m:d>
                  </m:oMath>
                </a14:m>
                <a:r>
                  <a:rPr lang="pt-BR" noProof="0" dirty="0"/>
                  <a:t>, que representam quatro contingências separadas nas quais cada jogador pode ser chamado agir.</a:t>
                </a:r>
              </a:p>
              <a:p>
                <a:pPr algn="just"/>
                <a:endParaRPr lang="pt-BR" noProof="0" dirty="0"/>
              </a:p>
              <a:p>
                <a:pPr algn="just"/>
                <a:r>
                  <a:rPr lang="pt-BR" noProof="0" dirty="0"/>
                  <a:t>Portanto, a estratégia de cada jogador consiste de cinco instruções </a:t>
                </a:r>
                <a14:m>
                  <m:oMath xmlns:m="http://schemas.openxmlformats.org/officeDocument/2006/math">
                    <m:r>
                      <a:rPr lang="pt-BR" i="1" noProof="0" smtClean="0">
                        <a:latin typeface="Cambria Math" panose="02040503050406030204" pitchFamily="18" charset="0"/>
                      </a:rPr>
                      <m:t>(</m:t>
                    </m:r>
                    <m:r>
                      <a:rPr lang="pt-BR" i="1" noProof="0" smtClean="0">
                        <a:latin typeface="Cambria Math" panose="02040503050406030204" pitchFamily="18" charset="0"/>
                      </a:rPr>
                      <m:t>𝑣</m:t>
                    </m:r>
                    <m:r>
                      <a:rPr lang="pt-BR" i="1" noProof="0" smtClean="0">
                        <a:latin typeface="Cambria Math" panose="02040503050406030204" pitchFamily="18" charset="0"/>
                      </a:rPr>
                      <m:t>, </m:t>
                    </m:r>
                    <m:r>
                      <a:rPr lang="pt-BR" i="1" noProof="0" smtClean="0">
                        <a:latin typeface="Cambria Math" panose="02040503050406030204" pitchFamily="18" charset="0"/>
                      </a:rPr>
                      <m:t>𝑤</m:t>
                    </m:r>
                    <m:r>
                      <a:rPr lang="pt-BR" i="1" noProof="0" smtClean="0">
                        <a:latin typeface="Cambria Math" panose="02040503050406030204" pitchFamily="18" charset="0"/>
                      </a:rPr>
                      <m:t>, </m:t>
                    </m:r>
                    <m:r>
                      <a:rPr lang="pt-BR" i="1" noProof="0" smtClean="0">
                        <a:latin typeface="Cambria Math" panose="02040503050406030204" pitchFamily="18" charset="0"/>
                      </a:rPr>
                      <m:t>𝑥</m:t>
                    </m:r>
                    <m:r>
                      <a:rPr lang="pt-BR" i="1" noProof="0" smtClean="0">
                        <a:latin typeface="Cambria Math" panose="02040503050406030204" pitchFamily="18" charset="0"/>
                      </a:rPr>
                      <m:t>, </m:t>
                    </m:r>
                    <m:r>
                      <a:rPr lang="pt-BR" i="1" noProof="0" smtClean="0">
                        <a:latin typeface="Cambria Math" panose="02040503050406030204" pitchFamily="18" charset="0"/>
                      </a:rPr>
                      <m:t>𝑦</m:t>
                    </m:r>
                    <m:r>
                      <a:rPr lang="pt-BR" i="1" noProof="0" smtClean="0">
                        <a:latin typeface="Cambria Math" panose="02040503050406030204" pitchFamily="18" charset="0"/>
                      </a:rPr>
                      <m:t>, </m:t>
                    </m:r>
                    <m:r>
                      <a:rPr lang="pt-BR" i="1" noProof="0" smtClean="0">
                        <a:latin typeface="Cambria Math" panose="02040503050406030204" pitchFamily="18" charset="0"/>
                      </a:rPr>
                      <m:t>𝑧</m:t>
                    </m:r>
                    <m:r>
                      <a:rPr lang="pt-BR" i="1" noProof="0" smtClean="0">
                        <a:latin typeface="Cambria Math" panose="02040503050406030204" pitchFamily="18" charset="0"/>
                      </a:rPr>
                      <m:t>)</m:t>
                    </m:r>
                  </m:oMath>
                </a14:m>
                <a:endParaRPr lang="pt-BR" noProof="0" dirty="0"/>
              </a:p>
            </p:txBody>
          </p:sp>
        </mc:Choice>
        <mc:Fallback xmlns="">
          <p:sp>
            <p:nvSpPr>
              <p:cNvPr id="3" name="Content Placeholder 2">
                <a:extLst>
                  <a:ext uri="{FF2B5EF4-FFF2-40B4-BE49-F238E27FC236}">
                    <a16:creationId xmlns:a16="http://schemas.microsoft.com/office/drawing/2014/main" id="{48107F56-1BF9-4696-844C-C66956244C4C}"/>
                  </a:ext>
                </a:extLst>
              </p:cNvPr>
              <p:cNvSpPr>
                <a:spLocks noGrp="1" noRot="1" noChangeAspect="1" noMove="1" noResize="1" noEditPoints="1" noAdjustHandles="1" noChangeArrowheads="1" noChangeShapeType="1" noTextEdit="1"/>
              </p:cNvSpPr>
              <p:nvPr>
                <p:ph idx="1"/>
              </p:nvPr>
            </p:nvSpPr>
            <p:spPr>
              <a:blipFill>
                <a:blip r:embed="rId3"/>
                <a:stretch>
                  <a:fillRect l="-1043" t="-3081" r="-1159"/>
                </a:stretch>
              </a:blipFill>
            </p:spPr>
            <p:txBody>
              <a:bodyPr/>
              <a:lstStyle/>
              <a:p>
                <a:r>
                  <a:rPr lang="pt-BR">
                    <a:noFill/>
                  </a:rPr>
                  <a:t> </a:t>
                </a:r>
              </a:p>
            </p:txBody>
          </p:sp>
        </mc:Fallback>
      </mc:AlternateContent>
      <p:sp>
        <p:nvSpPr>
          <p:cNvPr id="4" name="Title 1">
            <a:extLst>
              <a:ext uri="{FF2B5EF4-FFF2-40B4-BE49-F238E27FC236}">
                <a16:creationId xmlns:a16="http://schemas.microsoft.com/office/drawing/2014/main" id="{8258D142-9BB6-47F3-978C-4855D3C43A75}"/>
              </a:ext>
            </a:extLst>
          </p:cNvPr>
          <p:cNvSpPr>
            <a:spLocks noGrp="1"/>
          </p:cNvSpPr>
          <p:nvPr>
            <p:ph type="title"/>
          </p:nvPr>
        </p:nvSpPr>
        <p:spPr>
          <a:xfrm>
            <a:off x="838200" y="365125"/>
            <a:ext cx="10515600" cy="1325563"/>
          </a:xfrm>
        </p:spPr>
        <p:txBody>
          <a:bodyPr/>
          <a:lstStyle/>
          <a:p>
            <a:r>
              <a:rPr lang="pt-BR" b="1" noProof="0" dirty="0"/>
              <a:t>Teoria: Jogos infinitamente repetidos</a:t>
            </a:r>
            <a:br>
              <a:rPr lang="pt-BR" b="1" noProof="0" dirty="0"/>
            </a:br>
            <a:r>
              <a:rPr lang="pt-BR" sz="2200" b="1" noProof="0" dirty="0">
                <a:solidFill>
                  <a:srgbClr val="C00000"/>
                </a:solidFill>
              </a:rPr>
              <a:t>Definição de estratégia</a:t>
            </a:r>
          </a:p>
        </p:txBody>
      </p:sp>
      <p:sp>
        <p:nvSpPr>
          <p:cNvPr id="2" name="Footer Placeholder 1">
            <a:extLst>
              <a:ext uri="{FF2B5EF4-FFF2-40B4-BE49-F238E27FC236}">
                <a16:creationId xmlns:a16="http://schemas.microsoft.com/office/drawing/2014/main" id="{3D70F099-272E-494F-904A-3FB1FDAB7DE7}"/>
              </a:ext>
            </a:extLst>
          </p:cNvPr>
          <p:cNvSpPr>
            <a:spLocks noGrp="1"/>
          </p:cNvSpPr>
          <p:nvPr>
            <p:ph type="ftr" sz="quarter" idx="11"/>
          </p:nvPr>
        </p:nvSpPr>
        <p:spPr/>
        <p:txBody>
          <a:bodyPr/>
          <a:lstStyle/>
          <a:p>
            <a:r>
              <a:rPr lang="pt-BR" dirty="0"/>
              <a:t>Robson Tigre </a:t>
            </a:r>
            <a:endParaRPr lang="en-US" dirty="0"/>
          </a:p>
        </p:txBody>
      </p:sp>
      <p:sp>
        <p:nvSpPr>
          <p:cNvPr id="5" name="Slide Number Placeholder 4">
            <a:extLst>
              <a:ext uri="{FF2B5EF4-FFF2-40B4-BE49-F238E27FC236}">
                <a16:creationId xmlns:a16="http://schemas.microsoft.com/office/drawing/2014/main" id="{C65BC1E0-A62B-41F6-939B-596F1FB75103}"/>
              </a:ext>
            </a:extLst>
          </p:cNvPr>
          <p:cNvSpPr>
            <a:spLocks noGrp="1"/>
          </p:cNvSpPr>
          <p:nvPr>
            <p:ph type="sldNum" sz="quarter" idx="12"/>
          </p:nvPr>
        </p:nvSpPr>
        <p:spPr/>
        <p:txBody>
          <a:bodyPr/>
          <a:lstStyle/>
          <a:p>
            <a:fld id="{AF67EEE8-F201-4410-BA13-233EFB93B646}" type="slidenum">
              <a:rPr lang="pt-BR" smtClean="0"/>
              <a:t>44</a:t>
            </a:fld>
            <a:endParaRPr lang="pt-BR"/>
          </a:p>
        </p:txBody>
      </p:sp>
    </p:spTree>
    <p:extLst>
      <p:ext uri="{BB962C8B-B14F-4D97-AF65-F5344CB8AC3E}">
        <p14:creationId xmlns:p14="http://schemas.microsoft.com/office/powerpoint/2010/main" val="334860110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8107F56-1BF9-4696-844C-C66956244C4C}"/>
                  </a:ext>
                </a:extLst>
              </p:cNvPr>
              <p:cNvSpPr>
                <a:spLocks noGrp="1"/>
              </p:cNvSpPr>
              <p:nvPr>
                <p:ph idx="1"/>
              </p:nvPr>
            </p:nvSpPr>
            <p:spPr/>
            <p:txBody>
              <a:bodyPr>
                <a:normAutofit lnSpcReduction="10000"/>
              </a:bodyPr>
              <a:lstStyle/>
              <a:p>
                <a:pPr algn="just"/>
                <a14:m>
                  <m:oMath xmlns:m="http://schemas.openxmlformats.org/officeDocument/2006/math">
                    <m:r>
                      <a:rPr lang="pt-BR" i="1" noProof="0" smtClean="0">
                        <a:latin typeface="Cambria Math" panose="02040503050406030204" pitchFamily="18" charset="0"/>
                      </a:rPr>
                      <m:t>𝑣</m:t>
                    </m:r>
                  </m:oMath>
                </a14:m>
                <a:r>
                  <a:rPr lang="pt-BR" noProof="0" dirty="0"/>
                  <a:t> é a ação do primeiro estágio e </a:t>
                </a:r>
                <a14:m>
                  <m:oMath xmlns:m="http://schemas.openxmlformats.org/officeDocument/2006/math">
                    <m:r>
                      <a:rPr lang="pt-BR" i="1" noProof="0" smtClean="0">
                        <a:latin typeface="Cambria Math" panose="02040503050406030204" pitchFamily="18" charset="0"/>
                      </a:rPr>
                      <m:t>𝑤</m:t>
                    </m:r>
                  </m:oMath>
                </a14:m>
                <a:r>
                  <a:rPr lang="pt-BR" noProof="0" dirty="0"/>
                  <a:t>, </a:t>
                </a:r>
                <a14:m>
                  <m:oMath xmlns:m="http://schemas.openxmlformats.org/officeDocument/2006/math">
                    <m:r>
                      <a:rPr lang="pt-BR" i="1" noProof="0" smtClean="0">
                        <a:latin typeface="Cambria Math" panose="02040503050406030204" pitchFamily="18" charset="0"/>
                      </a:rPr>
                      <m:t>𝑥</m:t>
                    </m:r>
                  </m:oMath>
                </a14:m>
                <a:r>
                  <a:rPr lang="pt-BR" noProof="0" dirty="0"/>
                  <a:t>, </a:t>
                </a:r>
                <a14:m>
                  <m:oMath xmlns:m="http://schemas.openxmlformats.org/officeDocument/2006/math">
                    <m:r>
                      <a:rPr lang="pt-BR" i="1" noProof="0" smtClean="0">
                        <a:latin typeface="Cambria Math" panose="02040503050406030204" pitchFamily="18" charset="0"/>
                      </a:rPr>
                      <m:t>𝑦</m:t>
                    </m:r>
                  </m:oMath>
                </a14:m>
                <a:r>
                  <a:rPr lang="pt-BR" noProof="0" dirty="0"/>
                  <a:t> e </a:t>
                </a:r>
                <a14:m>
                  <m:oMath xmlns:m="http://schemas.openxmlformats.org/officeDocument/2006/math">
                    <m:r>
                      <a:rPr lang="pt-BR" i="1" noProof="0" smtClean="0">
                        <a:latin typeface="Cambria Math" panose="02040503050406030204" pitchFamily="18" charset="0"/>
                      </a:rPr>
                      <m:t>𝑧</m:t>
                    </m:r>
                  </m:oMath>
                </a14:m>
                <a:r>
                  <a:rPr lang="pt-BR" noProof="0" dirty="0"/>
                  <a:t> são as ações do segundo estágio a serem executadas após os outcomes </a:t>
                </a:r>
                <a14:m>
                  <m:oMath xmlns:m="http://schemas.openxmlformats.org/officeDocument/2006/math">
                    <m:d>
                      <m:dPr>
                        <m:ctrlPr>
                          <a:rPr lang="pt-BR" i="1" noProof="0" smtClean="0">
                            <a:latin typeface="Cambria Math" panose="02040503050406030204" pitchFamily="18" charset="0"/>
                          </a:rPr>
                        </m:ctrlPr>
                      </m:dPr>
                      <m:e>
                        <m:sSub>
                          <m:sSubPr>
                            <m:ctrlPr>
                              <a:rPr lang="pt-BR" i="1" noProof="0" smtClean="0">
                                <a:latin typeface="Cambria Math" panose="02040503050406030204" pitchFamily="18" charset="0"/>
                              </a:rPr>
                            </m:ctrlPr>
                          </m:sSubPr>
                          <m:e>
                            <m:r>
                              <a:rPr lang="pt-BR" i="1" noProof="0" smtClean="0">
                                <a:latin typeface="Cambria Math" panose="02040503050406030204" pitchFamily="18" charset="0"/>
                              </a:rPr>
                              <m:t>𝐿</m:t>
                            </m:r>
                          </m:e>
                          <m:sub>
                            <m:r>
                              <a:rPr lang="pt-BR" i="1" noProof="0" smtClean="0">
                                <a:latin typeface="Cambria Math" panose="02040503050406030204" pitchFamily="18" charset="0"/>
                              </a:rPr>
                              <m:t>1</m:t>
                            </m:r>
                          </m:sub>
                        </m:sSub>
                        <m:r>
                          <a:rPr lang="pt-BR" i="1" noProof="0" smtClean="0">
                            <a:latin typeface="Cambria Math" panose="02040503050406030204" pitchFamily="18" charset="0"/>
                          </a:rPr>
                          <m:t>, </m:t>
                        </m:r>
                        <m:sSub>
                          <m:sSubPr>
                            <m:ctrlPr>
                              <a:rPr lang="pt-BR" i="1" noProof="0" smtClean="0">
                                <a:latin typeface="Cambria Math" panose="02040503050406030204" pitchFamily="18" charset="0"/>
                              </a:rPr>
                            </m:ctrlPr>
                          </m:sSubPr>
                          <m:e>
                            <m:r>
                              <a:rPr lang="pt-BR" i="1" noProof="0" smtClean="0">
                                <a:latin typeface="Cambria Math" panose="02040503050406030204" pitchFamily="18" charset="0"/>
                              </a:rPr>
                              <m:t>𝐿</m:t>
                            </m:r>
                          </m:e>
                          <m:sub>
                            <m:r>
                              <a:rPr lang="pt-BR" i="1" noProof="0" smtClean="0">
                                <a:latin typeface="Cambria Math" panose="02040503050406030204" pitchFamily="18" charset="0"/>
                              </a:rPr>
                              <m:t>2</m:t>
                            </m:r>
                          </m:sub>
                        </m:sSub>
                      </m:e>
                    </m:d>
                  </m:oMath>
                </a14:m>
                <a:r>
                  <a:rPr lang="pt-BR" noProof="0" dirty="0"/>
                  <a:t>, </a:t>
                </a:r>
                <a14:m>
                  <m:oMath xmlns:m="http://schemas.openxmlformats.org/officeDocument/2006/math">
                    <m:d>
                      <m:dPr>
                        <m:ctrlPr>
                          <a:rPr lang="pt-BR" i="1" noProof="0" smtClean="0">
                            <a:latin typeface="Cambria Math" panose="02040503050406030204" pitchFamily="18" charset="0"/>
                          </a:rPr>
                        </m:ctrlPr>
                      </m:dPr>
                      <m:e>
                        <m:sSub>
                          <m:sSubPr>
                            <m:ctrlPr>
                              <a:rPr lang="pt-BR" i="1" noProof="0" smtClean="0">
                                <a:latin typeface="Cambria Math" panose="02040503050406030204" pitchFamily="18" charset="0"/>
                              </a:rPr>
                            </m:ctrlPr>
                          </m:sSubPr>
                          <m:e>
                            <m:r>
                              <a:rPr lang="pt-BR" i="1" noProof="0" smtClean="0">
                                <a:latin typeface="Cambria Math" panose="02040503050406030204" pitchFamily="18" charset="0"/>
                              </a:rPr>
                              <m:t>𝐿</m:t>
                            </m:r>
                          </m:e>
                          <m:sub>
                            <m:r>
                              <a:rPr lang="pt-BR" i="1" noProof="0" smtClean="0">
                                <a:latin typeface="Cambria Math" panose="02040503050406030204" pitchFamily="18" charset="0"/>
                              </a:rPr>
                              <m:t>1</m:t>
                            </m:r>
                          </m:sub>
                        </m:sSub>
                        <m:r>
                          <a:rPr lang="pt-BR" i="1" noProof="0" smtClean="0">
                            <a:latin typeface="Cambria Math" panose="02040503050406030204" pitchFamily="18" charset="0"/>
                          </a:rPr>
                          <m:t>, </m:t>
                        </m:r>
                        <m:sSub>
                          <m:sSubPr>
                            <m:ctrlPr>
                              <a:rPr lang="pt-BR" i="1" noProof="0" smtClean="0">
                                <a:latin typeface="Cambria Math" panose="02040503050406030204" pitchFamily="18" charset="0"/>
                              </a:rPr>
                            </m:ctrlPr>
                          </m:sSubPr>
                          <m:e>
                            <m:r>
                              <a:rPr lang="pt-BR" i="1" noProof="0" smtClean="0">
                                <a:latin typeface="Cambria Math" panose="02040503050406030204" pitchFamily="18" charset="0"/>
                              </a:rPr>
                              <m:t>𝑅</m:t>
                            </m:r>
                          </m:e>
                          <m:sub>
                            <m:r>
                              <a:rPr lang="pt-BR" i="1" noProof="0" smtClean="0">
                                <a:latin typeface="Cambria Math" panose="02040503050406030204" pitchFamily="18" charset="0"/>
                              </a:rPr>
                              <m:t>2</m:t>
                            </m:r>
                          </m:sub>
                        </m:sSub>
                      </m:e>
                    </m:d>
                  </m:oMath>
                </a14:m>
                <a:r>
                  <a:rPr lang="pt-BR" noProof="0" dirty="0"/>
                  <a:t>, </a:t>
                </a:r>
                <a14:m>
                  <m:oMath xmlns:m="http://schemas.openxmlformats.org/officeDocument/2006/math">
                    <m:d>
                      <m:dPr>
                        <m:ctrlPr>
                          <a:rPr lang="pt-BR" i="1" noProof="0" smtClean="0">
                            <a:latin typeface="Cambria Math" panose="02040503050406030204" pitchFamily="18" charset="0"/>
                          </a:rPr>
                        </m:ctrlPr>
                      </m:dPr>
                      <m:e>
                        <m:sSub>
                          <m:sSubPr>
                            <m:ctrlPr>
                              <a:rPr lang="pt-BR" i="1" noProof="0" smtClean="0">
                                <a:latin typeface="Cambria Math" panose="02040503050406030204" pitchFamily="18" charset="0"/>
                              </a:rPr>
                            </m:ctrlPr>
                          </m:sSubPr>
                          <m:e>
                            <m:r>
                              <a:rPr lang="pt-BR" i="1" noProof="0" smtClean="0">
                                <a:latin typeface="Cambria Math" panose="02040503050406030204" pitchFamily="18" charset="0"/>
                              </a:rPr>
                              <m:t>𝑅</m:t>
                            </m:r>
                          </m:e>
                          <m:sub>
                            <m:r>
                              <a:rPr lang="pt-BR" i="1" noProof="0" smtClean="0">
                                <a:latin typeface="Cambria Math" panose="02040503050406030204" pitchFamily="18" charset="0"/>
                              </a:rPr>
                              <m:t>1</m:t>
                            </m:r>
                          </m:sub>
                        </m:sSub>
                        <m:r>
                          <a:rPr lang="pt-BR" i="1" noProof="0" smtClean="0">
                            <a:latin typeface="Cambria Math" panose="02040503050406030204" pitchFamily="18" charset="0"/>
                          </a:rPr>
                          <m:t>, </m:t>
                        </m:r>
                        <m:sSub>
                          <m:sSubPr>
                            <m:ctrlPr>
                              <a:rPr lang="pt-BR" i="1" noProof="0" smtClean="0">
                                <a:latin typeface="Cambria Math" panose="02040503050406030204" pitchFamily="18" charset="0"/>
                              </a:rPr>
                            </m:ctrlPr>
                          </m:sSubPr>
                          <m:e>
                            <m:r>
                              <a:rPr lang="pt-BR" i="1" noProof="0" smtClean="0">
                                <a:latin typeface="Cambria Math" panose="02040503050406030204" pitchFamily="18" charset="0"/>
                              </a:rPr>
                              <m:t>𝐿</m:t>
                            </m:r>
                          </m:e>
                          <m:sub>
                            <m:r>
                              <a:rPr lang="pt-BR" i="1" noProof="0" smtClean="0">
                                <a:latin typeface="Cambria Math" panose="02040503050406030204" pitchFamily="18" charset="0"/>
                              </a:rPr>
                              <m:t>2</m:t>
                            </m:r>
                          </m:sub>
                        </m:sSub>
                      </m:e>
                    </m:d>
                  </m:oMath>
                </a14:m>
                <a:r>
                  <a:rPr lang="pt-BR" noProof="0" dirty="0"/>
                  <a:t> e </a:t>
                </a:r>
                <a14:m>
                  <m:oMath xmlns:m="http://schemas.openxmlformats.org/officeDocument/2006/math">
                    <m:d>
                      <m:dPr>
                        <m:ctrlPr>
                          <a:rPr lang="pt-BR" i="1" noProof="0" smtClean="0">
                            <a:latin typeface="Cambria Math" panose="02040503050406030204" pitchFamily="18" charset="0"/>
                          </a:rPr>
                        </m:ctrlPr>
                      </m:dPr>
                      <m:e>
                        <m:sSub>
                          <m:sSubPr>
                            <m:ctrlPr>
                              <a:rPr lang="pt-BR" i="1" noProof="0" smtClean="0">
                                <a:latin typeface="Cambria Math" panose="02040503050406030204" pitchFamily="18" charset="0"/>
                              </a:rPr>
                            </m:ctrlPr>
                          </m:sSubPr>
                          <m:e>
                            <m:r>
                              <a:rPr lang="pt-BR" i="1" noProof="0" smtClean="0">
                                <a:latin typeface="Cambria Math" panose="02040503050406030204" pitchFamily="18" charset="0"/>
                              </a:rPr>
                              <m:t>𝑅</m:t>
                            </m:r>
                          </m:e>
                          <m:sub>
                            <m:r>
                              <a:rPr lang="pt-BR" i="1" noProof="0" smtClean="0">
                                <a:latin typeface="Cambria Math" panose="02040503050406030204" pitchFamily="18" charset="0"/>
                              </a:rPr>
                              <m:t>1</m:t>
                            </m:r>
                          </m:sub>
                        </m:sSub>
                        <m:r>
                          <a:rPr lang="pt-BR" i="1" noProof="0" smtClean="0">
                            <a:latin typeface="Cambria Math" panose="02040503050406030204" pitchFamily="18" charset="0"/>
                          </a:rPr>
                          <m:t>, </m:t>
                        </m:r>
                        <m:sSub>
                          <m:sSubPr>
                            <m:ctrlPr>
                              <a:rPr lang="pt-BR" i="1" noProof="0" smtClean="0">
                                <a:latin typeface="Cambria Math" panose="02040503050406030204" pitchFamily="18" charset="0"/>
                              </a:rPr>
                            </m:ctrlPr>
                          </m:sSubPr>
                          <m:e>
                            <m:r>
                              <a:rPr lang="pt-BR" i="1" noProof="0" smtClean="0">
                                <a:latin typeface="Cambria Math" panose="02040503050406030204" pitchFamily="18" charset="0"/>
                              </a:rPr>
                              <m:t>𝑅</m:t>
                            </m:r>
                          </m:e>
                          <m:sub>
                            <m:r>
                              <a:rPr lang="pt-BR" i="1" noProof="0" smtClean="0">
                                <a:latin typeface="Cambria Math" panose="02040503050406030204" pitchFamily="18" charset="0"/>
                              </a:rPr>
                              <m:t>2</m:t>
                            </m:r>
                          </m:sub>
                        </m:sSub>
                      </m:e>
                    </m:d>
                  </m:oMath>
                </a14:m>
                <a:r>
                  <a:rPr lang="pt-BR" dirty="0"/>
                  <a:t> do primeiro estágio, </a:t>
                </a:r>
                <a:r>
                  <a:rPr lang="pt-BR" noProof="0" dirty="0"/>
                  <a:t>respectivamente.</a:t>
                </a:r>
              </a:p>
              <a:p>
                <a:pPr algn="just"/>
                <a:endParaRPr lang="pt-BR" noProof="0" dirty="0"/>
              </a:p>
              <a:p>
                <a:pPr algn="just"/>
                <a:r>
                  <a:rPr lang="pt-BR" noProof="0" dirty="0"/>
                  <a:t>Exemplo 1: “Jogue </a:t>
                </a:r>
                <a14:m>
                  <m:oMath xmlns:m="http://schemas.openxmlformats.org/officeDocument/2006/math">
                    <m:r>
                      <a:rPr lang="pt-BR" i="1" noProof="0" smtClean="0">
                        <a:latin typeface="Cambria Math" panose="02040503050406030204" pitchFamily="18" charset="0"/>
                      </a:rPr>
                      <m:t>𝑏</m:t>
                    </m:r>
                  </m:oMath>
                </a14:m>
                <a:r>
                  <a:rPr lang="pt-BR" noProof="0" dirty="0"/>
                  <a:t> no primeiro estágio e, independente do outcome desse período, jogue </a:t>
                </a:r>
                <a14:m>
                  <m:oMath xmlns:m="http://schemas.openxmlformats.org/officeDocument/2006/math">
                    <m:r>
                      <a:rPr lang="pt-BR" i="1" noProof="0" smtClean="0">
                        <a:latin typeface="Cambria Math" panose="02040503050406030204" pitchFamily="18" charset="0"/>
                      </a:rPr>
                      <m:t>𝑐</m:t>
                    </m:r>
                  </m:oMath>
                </a14:m>
                <a:r>
                  <a:rPr lang="pt-BR" noProof="0" dirty="0"/>
                  <a:t>” seria </a:t>
                </a:r>
                <a14:m>
                  <m:oMath xmlns:m="http://schemas.openxmlformats.org/officeDocument/2006/math">
                    <m:r>
                      <a:rPr lang="pt-BR" i="1" noProof="0" smtClean="0">
                        <a:latin typeface="Cambria Math" panose="02040503050406030204" pitchFamily="18" charset="0"/>
                      </a:rPr>
                      <m:t>(</m:t>
                    </m:r>
                    <m:r>
                      <a:rPr lang="pt-BR" b="0" i="1" noProof="0" smtClean="0">
                        <a:latin typeface="Cambria Math" panose="02040503050406030204" pitchFamily="18" charset="0"/>
                      </a:rPr>
                      <m:t>𝑏</m:t>
                    </m:r>
                    <m:r>
                      <a:rPr lang="pt-BR" b="0" i="1" noProof="0" smtClean="0">
                        <a:latin typeface="Cambria Math" panose="02040503050406030204" pitchFamily="18" charset="0"/>
                      </a:rPr>
                      <m:t>,</m:t>
                    </m:r>
                    <m:r>
                      <a:rPr lang="pt-BR" b="0" i="1" noProof="0" smtClean="0">
                        <a:latin typeface="Cambria Math" panose="02040503050406030204" pitchFamily="18" charset="0"/>
                      </a:rPr>
                      <m:t>𝑐</m:t>
                    </m:r>
                    <m:r>
                      <a:rPr lang="pt-BR" b="0" i="1" noProof="0" smtClean="0">
                        <a:latin typeface="Cambria Math" panose="02040503050406030204" pitchFamily="18" charset="0"/>
                      </a:rPr>
                      <m:t>,</m:t>
                    </m:r>
                    <m:r>
                      <a:rPr lang="pt-BR" b="0" i="1" noProof="0" smtClean="0">
                        <a:latin typeface="Cambria Math" panose="02040503050406030204" pitchFamily="18" charset="0"/>
                      </a:rPr>
                      <m:t>𝑐</m:t>
                    </m:r>
                    <m:r>
                      <a:rPr lang="pt-BR" b="0" i="1" noProof="0" smtClean="0">
                        <a:latin typeface="Cambria Math" panose="02040503050406030204" pitchFamily="18" charset="0"/>
                      </a:rPr>
                      <m:t>,</m:t>
                    </m:r>
                    <m:r>
                      <a:rPr lang="pt-BR" b="0" i="1" noProof="0" smtClean="0">
                        <a:latin typeface="Cambria Math" panose="02040503050406030204" pitchFamily="18" charset="0"/>
                      </a:rPr>
                      <m:t>𝑐</m:t>
                    </m:r>
                    <m:r>
                      <a:rPr lang="pt-BR" b="0" i="1" noProof="0" smtClean="0">
                        <a:latin typeface="Cambria Math" panose="02040503050406030204" pitchFamily="18" charset="0"/>
                      </a:rPr>
                      <m:t>,</m:t>
                    </m:r>
                    <m:r>
                      <a:rPr lang="pt-BR" b="0" i="1" noProof="0" smtClean="0">
                        <a:latin typeface="Cambria Math" panose="02040503050406030204" pitchFamily="18" charset="0"/>
                      </a:rPr>
                      <m:t>𝑐</m:t>
                    </m:r>
                    <m:r>
                      <a:rPr lang="pt-BR" i="1" noProof="0" smtClean="0">
                        <a:latin typeface="Cambria Math" panose="02040503050406030204" pitchFamily="18" charset="0"/>
                      </a:rPr>
                      <m:t>)</m:t>
                    </m:r>
                  </m:oMath>
                </a14:m>
                <a:r>
                  <a:rPr lang="pt-BR" noProof="0" dirty="0"/>
                  <a:t>.</a:t>
                </a:r>
              </a:p>
              <a:p>
                <a:pPr algn="just"/>
                <a:endParaRPr lang="pt-BR" noProof="0" dirty="0"/>
              </a:p>
              <a:p>
                <a:pPr algn="just"/>
                <a:r>
                  <a:rPr lang="pt-BR" noProof="0" dirty="0"/>
                  <a:t> Exemplo 2: “Jogue </a:t>
                </a:r>
                <a14:m>
                  <m:oMath xmlns:m="http://schemas.openxmlformats.org/officeDocument/2006/math">
                    <m:r>
                      <a:rPr lang="pt-BR" i="1" noProof="0" smtClean="0">
                        <a:latin typeface="Cambria Math" panose="02040503050406030204" pitchFamily="18" charset="0"/>
                      </a:rPr>
                      <m:t>𝑏</m:t>
                    </m:r>
                  </m:oMath>
                </a14:m>
                <a:r>
                  <a:rPr lang="pt-BR" noProof="0" dirty="0"/>
                  <a:t> no primeiro estágio e </a:t>
                </a:r>
                <a14:m>
                  <m:oMath xmlns:m="http://schemas.openxmlformats.org/officeDocument/2006/math">
                    <m:r>
                      <a:rPr lang="pt-BR" i="1" noProof="0" smtClean="0">
                        <a:latin typeface="Cambria Math" panose="02040503050406030204" pitchFamily="18" charset="0"/>
                      </a:rPr>
                      <m:t>𝑐</m:t>
                    </m:r>
                  </m:oMath>
                </a14:m>
                <a:r>
                  <a:rPr lang="pt-BR" noProof="0" dirty="0"/>
                  <a:t> no segundo a menos que o outcome do primeiro seja </a:t>
                </a:r>
                <a14:m>
                  <m:oMath xmlns:m="http://schemas.openxmlformats.org/officeDocument/2006/math">
                    <m:d>
                      <m:dPr>
                        <m:ctrlPr>
                          <a:rPr lang="pt-BR" i="1" noProof="0" smtClean="0">
                            <a:latin typeface="Cambria Math" panose="02040503050406030204" pitchFamily="18" charset="0"/>
                          </a:rPr>
                        </m:ctrlPr>
                      </m:dPr>
                      <m:e>
                        <m:sSub>
                          <m:sSubPr>
                            <m:ctrlPr>
                              <a:rPr lang="pt-BR" i="1" noProof="0" smtClean="0">
                                <a:latin typeface="Cambria Math" panose="02040503050406030204" pitchFamily="18" charset="0"/>
                              </a:rPr>
                            </m:ctrlPr>
                          </m:sSubPr>
                          <m:e>
                            <m:r>
                              <a:rPr lang="pt-BR" i="1" noProof="0" smtClean="0">
                                <a:latin typeface="Cambria Math" panose="02040503050406030204" pitchFamily="18" charset="0"/>
                              </a:rPr>
                              <m:t>𝑅</m:t>
                            </m:r>
                          </m:e>
                          <m:sub>
                            <m:r>
                              <a:rPr lang="pt-BR" i="1" noProof="0" smtClean="0">
                                <a:latin typeface="Cambria Math" panose="02040503050406030204" pitchFamily="18" charset="0"/>
                              </a:rPr>
                              <m:t>1</m:t>
                            </m:r>
                          </m:sub>
                        </m:sSub>
                        <m:r>
                          <a:rPr lang="pt-BR" i="1" noProof="0" smtClean="0">
                            <a:latin typeface="Cambria Math" panose="02040503050406030204" pitchFamily="18" charset="0"/>
                          </a:rPr>
                          <m:t>, </m:t>
                        </m:r>
                        <m:sSub>
                          <m:sSubPr>
                            <m:ctrlPr>
                              <a:rPr lang="pt-BR" i="1" noProof="0" smtClean="0">
                                <a:latin typeface="Cambria Math" panose="02040503050406030204" pitchFamily="18" charset="0"/>
                              </a:rPr>
                            </m:ctrlPr>
                          </m:sSubPr>
                          <m:e>
                            <m:r>
                              <a:rPr lang="pt-BR" i="1" noProof="0" smtClean="0">
                                <a:latin typeface="Cambria Math" panose="02040503050406030204" pitchFamily="18" charset="0"/>
                              </a:rPr>
                              <m:t>𝑅</m:t>
                            </m:r>
                          </m:e>
                          <m:sub>
                            <m:r>
                              <a:rPr lang="pt-BR" i="1" noProof="0" smtClean="0">
                                <a:latin typeface="Cambria Math" panose="02040503050406030204" pitchFamily="18" charset="0"/>
                              </a:rPr>
                              <m:t>2</m:t>
                            </m:r>
                          </m:sub>
                        </m:sSub>
                      </m:e>
                    </m:d>
                  </m:oMath>
                </a14:m>
                <a:r>
                  <a:rPr lang="pt-BR" noProof="0" dirty="0"/>
                  <a:t>; nesse caso, jogue </a:t>
                </a:r>
                <a14:m>
                  <m:oMath xmlns:m="http://schemas.openxmlformats.org/officeDocument/2006/math">
                    <m:r>
                      <a:rPr lang="pt-BR" i="1" noProof="0" smtClean="0">
                        <a:latin typeface="Cambria Math" panose="02040503050406030204" pitchFamily="18" charset="0"/>
                      </a:rPr>
                      <m:t>𝑏</m:t>
                    </m:r>
                  </m:oMath>
                </a14:m>
                <a:r>
                  <a:rPr lang="pt-BR" noProof="0" dirty="0"/>
                  <a:t>” seria </a:t>
                </a:r>
                <a14:m>
                  <m:oMath xmlns:m="http://schemas.openxmlformats.org/officeDocument/2006/math">
                    <m:r>
                      <a:rPr lang="pt-BR" i="1" noProof="0" smtClean="0">
                        <a:latin typeface="Cambria Math" panose="02040503050406030204" pitchFamily="18" charset="0"/>
                      </a:rPr>
                      <m:t>(</m:t>
                    </m:r>
                    <m:r>
                      <a:rPr lang="pt-BR" b="0" i="1" noProof="0" smtClean="0">
                        <a:latin typeface="Cambria Math" panose="02040503050406030204" pitchFamily="18" charset="0"/>
                      </a:rPr>
                      <m:t>𝑏</m:t>
                    </m:r>
                    <m:r>
                      <a:rPr lang="pt-BR" b="0" i="1" noProof="0" smtClean="0">
                        <a:latin typeface="Cambria Math" panose="02040503050406030204" pitchFamily="18" charset="0"/>
                      </a:rPr>
                      <m:t>,</m:t>
                    </m:r>
                    <m:r>
                      <a:rPr lang="pt-BR" b="0" i="1" noProof="0" smtClean="0">
                        <a:latin typeface="Cambria Math" panose="02040503050406030204" pitchFamily="18" charset="0"/>
                      </a:rPr>
                      <m:t>𝑐</m:t>
                    </m:r>
                    <m:r>
                      <a:rPr lang="pt-BR" b="0" i="1" noProof="0" smtClean="0">
                        <a:latin typeface="Cambria Math" panose="02040503050406030204" pitchFamily="18" charset="0"/>
                      </a:rPr>
                      <m:t>,</m:t>
                    </m:r>
                    <m:r>
                      <a:rPr lang="pt-BR" b="0" i="1" noProof="0" smtClean="0">
                        <a:latin typeface="Cambria Math" panose="02040503050406030204" pitchFamily="18" charset="0"/>
                      </a:rPr>
                      <m:t>𝑐</m:t>
                    </m:r>
                    <m:r>
                      <a:rPr lang="pt-BR" b="0" i="1" noProof="0" smtClean="0">
                        <a:latin typeface="Cambria Math" panose="02040503050406030204" pitchFamily="18" charset="0"/>
                      </a:rPr>
                      <m:t>,</m:t>
                    </m:r>
                    <m:r>
                      <a:rPr lang="pt-BR" b="0" i="1" noProof="0" smtClean="0">
                        <a:latin typeface="Cambria Math" panose="02040503050406030204" pitchFamily="18" charset="0"/>
                      </a:rPr>
                      <m:t>𝑐</m:t>
                    </m:r>
                    <m:r>
                      <a:rPr lang="pt-BR" b="0" i="1" noProof="0" smtClean="0">
                        <a:latin typeface="Cambria Math" panose="02040503050406030204" pitchFamily="18" charset="0"/>
                      </a:rPr>
                      <m:t>,</m:t>
                    </m:r>
                    <m:r>
                      <a:rPr lang="pt-BR" b="0" i="1" noProof="0" smtClean="0">
                        <a:latin typeface="Cambria Math" panose="02040503050406030204" pitchFamily="18" charset="0"/>
                      </a:rPr>
                      <m:t>𝑏</m:t>
                    </m:r>
                    <m:r>
                      <a:rPr lang="pt-BR" i="1" noProof="0" smtClean="0">
                        <a:latin typeface="Cambria Math" panose="02040503050406030204" pitchFamily="18" charset="0"/>
                      </a:rPr>
                      <m:t>)</m:t>
                    </m:r>
                  </m:oMath>
                </a14:m>
                <a:r>
                  <a:rPr lang="pt-BR" noProof="0" dirty="0"/>
                  <a:t>.</a:t>
                </a:r>
              </a:p>
              <a:p>
                <a:pPr algn="just"/>
                <a:endParaRPr lang="pt-BR" noProof="0" dirty="0"/>
              </a:p>
              <a:p>
                <a:pPr algn="just"/>
                <a:endParaRPr lang="pt-BR" noProof="0" dirty="0"/>
              </a:p>
              <a:p>
                <a:pPr algn="just"/>
                <a:endParaRPr lang="pt-BR" noProof="0" dirty="0"/>
              </a:p>
            </p:txBody>
          </p:sp>
        </mc:Choice>
        <mc:Fallback xmlns="">
          <p:sp>
            <p:nvSpPr>
              <p:cNvPr id="3" name="Content Placeholder 2">
                <a:extLst>
                  <a:ext uri="{FF2B5EF4-FFF2-40B4-BE49-F238E27FC236}">
                    <a16:creationId xmlns:a16="http://schemas.microsoft.com/office/drawing/2014/main" id="{48107F56-1BF9-4696-844C-C66956244C4C}"/>
                  </a:ext>
                </a:extLst>
              </p:cNvPr>
              <p:cNvSpPr>
                <a:spLocks noGrp="1" noRot="1" noChangeAspect="1" noMove="1" noResize="1" noEditPoints="1" noAdjustHandles="1" noChangeArrowheads="1" noChangeShapeType="1" noTextEdit="1"/>
              </p:cNvSpPr>
              <p:nvPr>
                <p:ph idx="1"/>
              </p:nvPr>
            </p:nvSpPr>
            <p:spPr>
              <a:blipFill>
                <a:blip r:embed="rId2"/>
                <a:stretch>
                  <a:fillRect l="-1043" t="-3081" r="-1159"/>
                </a:stretch>
              </a:blipFill>
            </p:spPr>
            <p:txBody>
              <a:bodyPr/>
              <a:lstStyle/>
              <a:p>
                <a:r>
                  <a:rPr lang="pt-BR">
                    <a:noFill/>
                  </a:rPr>
                  <a:t> </a:t>
                </a:r>
              </a:p>
            </p:txBody>
          </p:sp>
        </mc:Fallback>
      </mc:AlternateContent>
      <p:sp>
        <p:nvSpPr>
          <p:cNvPr id="4" name="Title 1">
            <a:extLst>
              <a:ext uri="{FF2B5EF4-FFF2-40B4-BE49-F238E27FC236}">
                <a16:creationId xmlns:a16="http://schemas.microsoft.com/office/drawing/2014/main" id="{8258D142-9BB6-47F3-978C-4855D3C43A75}"/>
              </a:ext>
            </a:extLst>
          </p:cNvPr>
          <p:cNvSpPr>
            <a:spLocks noGrp="1"/>
          </p:cNvSpPr>
          <p:nvPr>
            <p:ph type="title"/>
          </p:nvPr>
        </p:nvSpPr>
        <p:spPr>
          <a:xfrm>
            <a:off x="838200" y="365125"/>
            <a:ext cx="10515600" cy="1325563"/>
          </a:xfrm>
        </p:spPr>
        <p:txBody>
          <a:bodyPr/>
          <a:lstStyle/>
          <a:p>
            <a:r>
              <a:rPr lang="pt-BR" b="1" noProof="0" dirty="0"/>
              <a:t>Teoria: Jogos infinitamente repetidos</a:t>
            </a:r>
            <a:br>
              <a:rPr lang="pt-BR" b="1" noProof="0" dirty="0"/>
            </a:br>
            <a:r>
              <a:rPr lang="pt-BR" sz="2200" b="1" noProof="0" dirty="0">
                <a:solidFill>
                  <a:srgbClr val="C00000"/>
                </a:solidFill>
              </a:rPr>
              <a:t>Definição de estratégia</a:t>
            </a:r>
          </a:p>
        </p:txBody>
      </p:sp>
      <p:sp>
        <p:nvSpPr>
          <p:cNvPr id="2" name="Footer Placeholder 1">
            <a:extLst>
              <a:ext uri="{FF2B5EF4-FFF2-40B4-BE49-F238E27FC236}">
                <a16:creationId xmlns:a16="http://schemas.microsoft.com/office/drawing/2014/main" id="{5CCE458E-6C31-4B9C-B984-AC3448781DFB}"/>
              </a:ext>
            </a:extLst>
          </p:cNvPr>
          <p:cNvSpPr>
            <a:spLocks noGrp="1"/>
          </p:cNvSpPr>
          <p:nvPr>
            <p:ph type="ftr" sz="quarter" idx="11"/>
          </p:nvPr>
        </p:nvSpPr>
        <p:spPr/>
        <p:txBody>
          <a:bodyPr/>
          <a:lstStyle/>
          <a:p>
            <a:r>
              <a:rPr lang="pt-BR" dirty="0"/>
              <a:t>Robson Tigre </a:t>
            </a:r>
            <a:endParaRPr lang="en-US" dirty="0"/>
          </a:p>
        </p:txBody>
      </p:sp>
      <p:sp>
        <p:nvSpPr>
          <p:cNvPr id="5" name="Slide Number Placeholder 4">
            <a:extLst>
              <a:ext uri="{FF2B5EF4-FFF2-40B4-BE49-F238E27FC236}">
                <a16:creationId xmlns:a16="http://schemas.microsoft.com/office/drawing/2014/main" id="{64EDCE56-9C67-4E8C-854B-D640160F081D}"/>
              </a:ext>
            </a:extLst>
          </p:cNvPr>
          <p:cNvSpPr>
            <a:spLocks noGrp="1"/>
          </p:cNvSpPr>
          <p:nvPr>
            <p:ph type="sldNum" sz="quarter" idx="12"/>
          </p:nvPr>
        </p:nvSpPr>
        <p:spPr/>
        <p:txBody>
          <a:bodyPr/>
          <a:lstStyle/>
          <a:p>
            <a:fld id="{AF67EEE8-F201-4410-BA13-233EFB93B646}" type="slidenum">
              <a:rPr lang="pt-BR" smtClean="0"/>
              <a:t>45</a:t>
            </a:fld>
            <a:endParaRPr lang="pt-BR"/>
          </a:p>
        </p:txBody>
      </p:sp>
    </p:spTree>
    <p:extLst>
      <p:ext uri="{BB962C8B-B14F-4D97-AF65-F5344CB8AC3E}">
        <p14:creationId xmlns:p14="http://schemas.microsoft.com/office/powerpoint/2010/main" val="23587270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C1B2C23-82DE-473F-80D5-B5BCA90F6462}"/>
                  </a:ext>
                </a:extLst>
              </p:cNvPr>
              <p:cNvSpPr>
                <a:spLocks noGrp="1"/>
              </p:cNvSpPr>
              <p:nvPr>
                <p:ph idx="1"/>
              </p:nvPr>
            </p:nvSpPr>
            <p:spPr/>
            <p:txBody>
              <a:bodyPr>
                <a:normAutofit fontScale="92500" lnSpcReduction="10000"/>
              </a:bodyPr>
              <a:lstStyle/>
              <a:p>
                <a:pPr marL="0" indent="0" algn="just">
                  <a:buNone/>
                </a:pPr>
                <a:r>
                  <a:rPr lang="pt-BR" noProof="0" dirty="0"/>
                  <a:t>Em 2.3.3 a estratégia de cada jogador consiste em dez instruções - uma ação no primeiro estágio e nove ações contingentes no segundo estágio, uma a ser executada após cada outcome possível no primeiro estágio.</a:t>
                </a:r>
              </a:p>
              <a:p>
                <a:pPr algn="just"/>
                <a:endParaRPr lang="pt-BR" noProof="0" dirty="0"/>
              </a:p>
              <a:p>
                <a:pPr algn="just"/>
                <a:endParaRPr lang="pt-BR" noProof="0" dirty="0"/>
              </a:p>
              <a:p>
                <a:pPr algn="just"/>
                <a:endParaRPr lang="pt-BR" noProof="0" dirty="0"/>
              </a:p>
              <a:p>
                <a:pPr algn="just"/>
                <a:endParaRPr lang="pt-BR" noProof="0" dirty="0"/>
              </a:p>
              <a:p>
                <a:pPr algn="just"/>
                <a:endParaRPr lang="pt-BR" noProof="0" dirty="0"/>
              </a:p>
              <a:p>
                <a:pPr marL="0" indent="0" algn="just">
                  <a:buNone/>
                </a:pPr>
                <a:r>
                  <a:rPr lang="pt-BR" dirty="0"/>
                  <a:t>e.g., </a:t>
                </a:r>
                <a:r>
                  <a:rPr lang="pt-BR" noProof="0" dirty="0"/>
                  <a:t>jogue </a:t>
                </a:r>
                <a14:m>
                  <m:oMath xmlns:m="http://schemas.openxmlformats.org/officeDocument/2006/math">
                    <m:sSub>
                      <m:sSubPr>
                        <m:ctrlPr>
                          <a:rPr lang="pt-BR" i="1" noProof="0" smtClean="0">
                            <a:latin typeface="Cambria Math" panose="02040503050406030204" pitchFamily="18" charset="0"/>
                          </a:rPr>
                        </m:ctrlPr>
                      </m:sSubPr>
                      <m:e>
                        <m:r>
                          <a:rPr lang="pt-BR" i="1" noProof="0" smtClean="0">
                            <a:latin typeface="Cambria Math" panose="02040503050406030204" pitchFamily="18" charset="0"/>
                          </a:rPr>
                          <m:t>𝑀</m:t>
                        </m:r>
                      </m:e>
                      <m:sub>
                        <m:r>
                          <a:rPr lang="pt-BR" i="1" noProof="0" smtClean="0">
                            <a:latin typeface="Cambria Math" panose="02040503050406030204" pitchFamily="18" charset="0"/>
                          </a:rPr>
                          <m:t>𝑖</m:t>
                        </m:r>
                      </m:sub>
                    </m:sSub>
                  </m:oMath>
                </a14:m>
                <a:r>
                  <a:rPr lang="pt-BR" noProof="0" dirty="0"/>
                  <a:t> no primeiro estágio e jogue </a:t>
                </a:r>
                <a14:m>
                  <m:oMath xmlns:m="http://schemas.openxmlformats.org/officeDocument/2006/math">
                    <m:sSub>
                      <m:sSubPr>
                        <m:ctrlPr>
                          <a:rPr lang="pt-BR" i="1" noProof="0" smtClean="0">
                            <a:latin typeface="Cambria Math" panose="02040503050406030204" pitchFamily="18" charset="0"/>
                          </a:rPr>
                        </m:ctrlPr>
                      </m:sSubPr>
                      <m:e>
                        <m:r>
                          <a:rPr lang="pt-BR" i="1" noProof="0" smtClean="0">
                            <a:latin typeface="Cambria Math" panose="02040503050406030204" pitchFamily="18" charset="0"/>
                          </a:rPr>
                          <m:t>𝐿</m:t>
                        </m:r>
                      </m:e>
                      <m:sub>
                        <m:r>
                          <a:rPr lang="pt-BR" i="1" noProof="0" smtClean="0">
                            <a:latin typeface="Cambria Math" panose="02040503050406030204" pitchFamily="18" charset="0"/>
                          </a:rPr>
                          <m:t>𝑖</m:t>
                        </m:r>
                      </m:sub>
                    </m:sSub>
                  </m:oMath>
                </a14:m>
                <a:r>
                  <a:rPr lang="pt-BR" noProof="0" dirty="0"/>
                  <a:t> no segundo estágio, a menos que o outcome do primeiro estágio seja </a:t>
                </a:r>
                <a14:m>
                  <m:oMath xmlns:m="http://schemas.openxmlformats.org/officeDocument/2006/math">
                    <m:d>
                      <m:dPr>
                        <m:ctrlPr>
                          <a:rPr lang="pt-BR" i="1" noProof="0" smtClean="0">
                            <a:latin typeface="Cambria Math" panose="02040503050406030204" pitchFamily="18" charset="0"/>
                          </a:rPr>
                        </m:ctrlPr>
                      </m:dPr>
                      <m:e>
                        <m:sSub>
                          <m:sSubPr>
                            <m:ctrlPr>
                              <a:rPr lang="pt-BR" i="1" noProof="0" smtClean="0">
                                <a:latin typeface="Cambria Math" panose="02040503050406030204" pitchFamily="18" charset="0"/>
                              </a:rPr>
                            </m:ctrlPr>
                          </m:sSubPr>
                          <m:e>
                            <m:r>
                              <a:rPr lang="pt-BR" i="1" noProof="0" smtClean="0">
                                <a:latin typeface="Cambria Math" panose="02040503050406030204" pitchFamily="18" charset="0"/>
                              </a:rPr>
                              <m:t>𝑀</m:t>
                            </m:r>
                          </m:e>
                          <m:sub>
                            <m:r>
                              <a:rPr lang="pt-BR" i="1" noProof="0" smtClean="0">
                                <a:latin typeface="Cambria Math" panose="02040503050406030204" pitchFamily="18" charset="0"/>
                              </a:rPr>
                              <m:t>1</m:t>
                            </m:r>
                          </m:sub>
                        </m:sSub>
                        <m:r>
                          <a:rPr lang="pt-BR" i="1" noProof="0" smtClean="0">
                            <a:latin typeface="Cambria Math" panose="02040503050406030204" pitchFamily="18" charset="0"/>
                          </a:rPr>
                          <m:t>, </m:t>
                        </m:r>
                        <m:sSub>
                          <m:sSubPr>
                            <m:ctrlPr>
                              <a:rPr lang="pt-BR" i="1" noProof="0" smtClean="0">
                                <a:latin typeface="Cambria Math" panose="02040503050406030204" pitchFamily="18" charset="0"/>
                              </a:rPr>
                            </m:ctrlPr>
                          </m:sSubPr>
                          <m:e>
                            <m:r>
                              <a:rPr lang="pt-BR" i="1" noProof="0" smtClean="0">
                                <a:latin typeface="Cambria Math" panose="02040503050406030204" pitchFamily="18" charset="0"/>
                              </a:rPr>
                              <m:t>𝑀</m:t>
                            </m:r>
                          </m:e>
                          <m:sub>
                            <m:r>
                              <a:rPr lang="pt-BR" i="1" noProof="0" smtClean="0">
                                <a:latin typeface="Cambria Math" panose="02040503050406030204" pitchFamily="18" charset="0"/>
                              </a:rPr>
                              <m:t>2</m:t>
                            </m:r>
                          </m:sub>
                        </m:sSub>
                      </m:e>
                    </m:d>
                  </m:oMath>
                </a14:m>
                <a:r>
                  <a:rPr lang="pt-BR" noProof="0" dirty="0"/>
                  <a:t>. Nesse caso, jogue </a:t>
                </a:r>
                <a14:m>
                  <m:oMath xmlns:m="http://schemas.openxmlformats.org/officeDocument/2006/math">
                    <m:sSub>
                      <m:sSubPr>
                        <m:ctrlPr>
                          <a:rPr lang="pt-BR" i="1" noProof="0" smtClean="0">
                            <a:latin typeface="Cambria Math" panose="02040503050406030204" pitchFamily="18" charset="0"/>
                          </a:rPr>
                        </m:ctrlPr>
                      </m:sSubPr>
                      <m:e>
                        <m:r>
                          <a:rPr lang="pt-BR" i="1" noProof="0" smtClean="0">
                            <a:latin typeface="Cambria Math" panose="02040503050406030204" pitchFamily="18" charset="0"/>
                          </a:rPr>
                          <m:t>𝑅</m:t>
                        </m:r>
                      </m:e>
                      <m:sub>
                        <m:r>
                          <a:rPr lang="pt-BR" i="1" noProof="0" smtClean="0">
                            <a:latin typeface="Cambria Math" panose="02040503050406030204" pitchFamily="18" charset="0"/>
                          </a:rPr>
                          <m:t>𝑖</m:t>
                        </m:r>
                      </m:sub>
                    </m:sSub>
                  </m:oMath>
                </a14:m>
                <a:r>
                  <a:rPr lang="pt-BR" noProof="0" dirty="0"/>
                  <a:t> no segundo estágio.</a:t>
                </a:r>
              </a:p>
            </p:txBody>
          </p:sp>
        </mc:Choice>
        <mc:Fallback xmlns="">
          <p:sp>
            <p:nvSpPr>
              <p:cNvPr id="3" name="Content Placeholder 2">
                <a:extLst>
                  <a:ext uri="{FF2B5EF4-FFF2-40B4-BE49-F238E27FC236}">
                    <a16:creationId xmlns:a16="http://schemas.microsoft.com/office/drawing/2014/main" id="{DC1B2C23-82DE-473F-80D5-B5BCA90F6462}"/>
                  </a:ext>
                </a:extLst>
              </p:cNvPr>
              <p:cNvSpPr>
                <a:spLocks noGrp="1" noRot="1" noChangeAspect="1" noMove="1" noResize="1" noEditPoints="1" noAdjustHandles="1" noChangeArrowheads="1" noChangeShapeType="1" noTextEdit="1"/>
              </p:cNvSpPr>
              <p:nvPr>
                <p:ph idx="1"/>
              </p:nvPr>
            </p:nvSpPr>
            <p:spPr>
              <a:blipFill>
                <a:blip r:embed="rId3"/>
                <a:stretch>
                  <a:fillRect l="-1043" t="-2801" r="-986" b="-3641"/>
                </a:stretch>
              </a:blipFill>
            </p:spPr>
            <p:txBody>
              <a:bodyPr/>
              <a:lstStyle/>
              <a:p>
                <a:r>
                  <a:rPr lang="pt-BR">
                    <a:noFill/>
                  </a:rPr>
                  <a:t> </a:t>
                </a:r>
              </a:p>
            </p:txBody>
          </p:sp>
        </mc:Fallback>
      </mc:AlternateContent>
      <p:pic>
        <p:nvPicPr>
          <p:cNvPr id="5" name="Picture 4" descr="A drawing of a person&#10;&#10;Description automatically generated">
            <a:extLst>
              <a:ext uri="{FF2B5EF4-FFF2-40B4-BE49-F238E27FC236}">
                <a16:creationId xmlns:a16="http://schemas.microsoft.com/office/drawing/2014/main" id="{101925DA-8B51-4EB2-94C3-1D47879D55B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24971" y="2989311"/>
            <a:ext cx="2543486" cy="2023965"/>
          </a:xfrm>
          <a:prstGeom prst="rect">
            <a:avLst/>
          </a:prstGeom>
        </p:spPr>
      </p:pic>
      <p:sp>
        <p:nvSpPr>
          <p:cNvPr id="6" name="Title 1">
            <a:extLst>
              <a:ext uri="{FF2B5EF4-FFF2-40B4-BE49-F238E27FC236}">
                <a16:creationId xmlns:a16="http://schemas.microsoft.com/office/drawing/2014/main" id="{8416F3A0-0109-413D-863F-0A8F434406CA}"/>
              </a:ext>
            </a:extLst>
          </p:cNvPr>
          <p:cNvSpPr>
            <a:spLocks noGrp="1"/>
          </p:cNvSpPr>
          <p:nvPr>
            <p:ph type="title"/>
          </p:nvPr>
        </p:nvSpPr>
        <p:spPr>
          <a:xfrm>
            <a:off x="838200" y="365125"/>
            <a:ext cx="10515600" cy="1325563"/>
          </a:xfrm>
        </p:spPr>
        <p:txBody>
          <a:bodyPr/>
          <a:lstStyle/>
          <a:p>
            <a:r>
              <a:rPr lang="pt-BR" b="1" noProof="0" dirty="0"/>
              <a:t>Teoria: Jogos infinitamente repetidos</a:t>
            </a:r>
            <a:br>
              <a:rPr lang="pt-BR" b="1" noProof="0" dirty="0"/>
            </a:br>
            <a:r>
              <a:rPr lang="pt-BR" sz="2200" b="1" noProof="0" dirty="0">
                <a:solidFill>
                  <a:srgbClr val="C00000"/>
                </a:solidFill>
              </a:rPr>
              <a:t>Definição de estratégia</a:t>
            </a:r>
          </a:p>
        </p:txBody>
      </p:sp>
      <p:sp>
        <p:nvSpPr>
          <p:cNvPr id="2" name="Footer Placeholder 1">
            <a:extLst>
              <a:ext uri="{FF2B5EF4-FFF2-40B4-BE49-F238E27FC236}">
                <a16:creationId xmlns:a16="http://schemas.microsoft.com/office/drawing/2014/main" id="{B6F65D05-F355-4360-A971-17BFDECEBF27}"/>
              </a:ext>
            </a:extLst>
          </p:cNvPr>
          <p:cNvSpPr>
            <a:spLocks noGrp="1"/>
          </p:cNvSpPr>
          <p:nvPr>
            <p:ph type="ftr" sz="quarter" idx="11"/>
          </p:nvPr>
        </p:nvSpPr>
        <p:spPr/>
        <p:txBody>
          <a:bodyPr/>
          <a:lstStyle/>
          <a:p>
            <a:r>
              <a:rPr lang="pt-BR" dirty="0"/>
              <a:t>Robson Tigre </a:t>
            </a:r>
            <a:endParaRPr lang="en-US" dirty="0"/>
          </a:p>
        </p:txBody>
      </p:sp>
      <p:sp>
        <p:nvSpPr>
          <p:cNvPr id="4" name="Slide Number Placeholder 3">
            <a:extLst>
              <a:ext uri="{FF2B5EF4-FFF2-40B4-BE49-F238E27FC236}">
                <a16:creationId xmlns:a16="http://schemas.microsoft.com/office/drawing/2014/main" id="{FF6B5E8F-11D1-497D-A638-228A5E450931}"/>
              </a:ext>
            </a:extLst>
          </p:cNvPr>
          <p:cNvSpPr>
            <a:spLocks noGrp="1"/>
          </p:cNvSpPr>
          <p:nvPr>
            <p:ph type="sldNum" sz="quarter" idx="12"/>
          </p:nvPr>
        </p:nvSpPr>
        <p:spPr/>
        <p:txBody>
          <a:bodyPr/>
          <a:lstStyle/>
          <a:p>
            <a:fld id="{AF67EEE8-F201-4410-BA13-233EFB93B646}" type="slidenum">
              <a:rPr lang="pt-BR" smtClean="0"/>
              <a:t>46</a:t>
            </a:fld>
            <a:endParaRPr lang="pt-BR"/>
          </a:p>
        </p:txBody>
      </p:sp>
    </p:spTree>
    <p:extLst>
      <p:ext uri="{BB962C8B-B14F-4D97-AF65-F5344CB8AC3E}">
        <p14:creationId xmlns:p14="http://schemas.microsoft.com/office/powerpoint/2010/main" val="399693994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FAAEC6E-3B43-4E12-A1F3-94743FF6E1F9}"/>
                  </a:ext>
                </a:extLst>
              </p:cNvPr>
              <p:cNvSpPr>
                <a:spLocks noGrp="1"/>
              </p:cNvSpPr>
              <p:nvPr>
                <p:ph idx="1"/>
              </p:nvPr>
            </p:nvSpPr>
            <p:spPr/>
            <p:txBody>
              <a:bodyPr>
                <a:normAutofit/>
              </a:bodyPr>
              <a:lstStyle/>
              <a:p>
                <a:pPr marL="0" indent="0" algn="just">
                  <a:lnSpc>
                    <a:spcPct val="150000"/>
                  </a:lnSpc>
                  <a:buNone/>
                </a:pPr>
                <a:r>
                  <a:rPr lang="pt-BR" b="1" noProof="0" dirty="0"/>
                  <a:t>Definição</a:t>
                </a:r>
                <a:r>
                  <a:rPr lang="pt-BR" noProof="0" dirty="0"/>
                  <a:t> Nos jogos </a:t>
                </a:r>
                <a14:m>
                  <m:oMath xmlns:m="http://schemas.openxmlformats.org/officeDocument/2006/math">
                    <m:r>
                      <a:rPr lang="pt-BR" i="1" noProof="0" smtClean="0">
                        <a:latin typeface="Cambria Math" panose="02040503050406030204" pitchFamily="18" charset="0"/>
                      </a:rPr>
                      <m:t>𝐺</m:t>
                    </m:r>
                    <m:r>
                      <a:rPr lang="pt-BR" i="1" noProof="0" smtClean="0">
                        <a:latin typeface="Cambria Math" panose="02040503050406030204" pitchFamily="18" charset="0"/>
                      </a:rPr>
                      <m:t>(</m:t>
                    </m:r>
                    <m:r>
                      <a:rPr lang="pt-BR" i="1" noProof="0" smtClean="0">
                        <a:latin typeface="Cambria Math" panose="02040503050406030204" pitchFamily="18" charset="0"/>
                      </a:rPr>
                      <m:t>𝑇</m:t>
                    </m:r>
                    <m:r>
                      <a:rPr lang="pt-BR" i="1" noProof="0" smtClean="0">
                        <a:latin typeface="Cambria Math" panose="02040503050406030204" pitchFamily="18" charset="0"/>
                      </a:rPr>
                      <m:t>)</m:t>
                    </m:r>
                  </m:oMath>
                </a14:m>
                <a:r>
                  <a:rPr lang="pt-BR" noProof="0" dirty="0"/>
                  <a:t> ou </a:t>
                </a:r>
                <a14:m>
                  <m:oMath xmlns:m="http://schemas.openxmlformats.org/officeDocument/2006/math">
                    <m:r>
                      <a:rPr lang="pt-BR" i="1" noProof="0" smtClean="0">
                        <a:latin typeface="Cambria Math" panose="02040503050406030204" pitchFamily="18" charset="0"/>
                      </a:rPr>
                      <m:t>𝐺</m:t>
                    </m:r>
                    <m:r>
                      <a:rPr lang="pt-BR" i="1" noProof="0" smtClean="0">
                        <a:latin typeface="Cambria Math" panose="02040503050406030204" pitchFamily="18" charset="0"/>
                      </a:rPr>
                      <m:t>(∞,</m:t>
                    </m:r>
                    <m:r>
                      <a:rPr lang="pt-BR" i="1" noProof="0" smtClean="0">
                        <a:latin typeface="Cambria Math" panose="02040503050406030204" pitchFamily="18" charset="0"/>
                      </a:rPr>
                      <m:t>𝛿</m:t>
                    </m:r>
                    <m:r>
                      <a:rPr lang="pt-BR" i="1" noProof="0" smtClean="0">
                        <a:latin typeface="Cambria Math" panose="02040503050406030204" pitchFamily="18" charset="0"/>
                      </a:rPr>
                      <m:t>)</m:t>
                    </m:r>
                  </m:oMath>
                </a14:m>
                <a:r>
                  <a:rPr lang="pt-BR" noProof="0" dirty="0"/>
                  <a:t>, a </a:t>
                </a:r>
                <a:r>
                  <a:rPr lang="pt-BR" b="1" i="1" noProof="0" dirty="0"/>
                  <a:t>história do jogo até o estágio </a:t>
                </a:r>
                <a14:m>
                  <m:oMath xmlns:m="http://schemas.openxmlformats.org/officeDocument/2006/math">
                    <m:r>
                      <a:rPr lang="pt-BR" b="1" i="1" noProof="0" smtClean="0">
                        <a:latin typeface="Cambria Math" panose="02040503050406030204" pitchFamily="18" charset="0"/>
                      </a:rPr>
                      <m:t>𝒕</m:t>
                    </m:r>
                  </m:oMath>
                </a14:m>
                <a:r>
                  <a:rPr lang="pt-BR" i="1" noProof="0" dirty="0"/>
                  <a:t> </a:t>
                </a:r>
                <a:r>
                  <a:rPr lang="pt-BR" noProof="0" dirty="0"/>
                  <a:t>é o registro das escolhas dos jogadores até </a:t>
                </a:r>
                <a14:m>
                  <m:oMath xmlns:m="http://schemas.openxmlformats.org/officeDocument/2006/math">
                    <m:r>
                      <a:rPr lang="pt-BR" i="1" noProof="0" smtClean="0">
                        <a:latin typeface="Cambria Math" panose="02040503050406030204" pitchFamily="18" charset="0"/>
                      </a:rPr>
                      <m:t>𝑡</m:t>
                    </m:r>
                  </m:oMath>
                </a14:m>
                <a:r>
                  <a:rPr lang="pt-BR" noProof="0" dirty="0"/>
                  <a:t>. Os jogadores podem ter escolhido </a:t>
                </a:r>
                <a14:m>
                  <m:oMath xmlns:m="http://schemas.openxmlformats.org/officeDocument/2006/math">
                    <m:d>
                      <m:dPr>
                        <m:ctrlPr>
                          <a:rPr lang="pt-BR" i="1" noProof="0" smtClean="0">
                            <a:latin typeface="Cambria Math" panose="02040503050406030204" pitchFamily="18" charset="0"/>
                          </a:rPr>
                        </m:ctrlPr>
                      </m:dPr>
                      <m:e>
                        <m:sSub>
                          <m:sSubPr>
                            <m:ctrlPr>
                              <a:rPr lang="pt-BR" i="1" noProof="0" smtClean="0">
                                <a:latin typeface="Cambria Math" panose="02040503050406030204" pitchFamily="18" charset="0"/>
                              </a:rPr>
                            </m:ctrlPr>
                          </m:sSubPr>
                          <m:e>
                            <m:r>
                              <a:rPr lang="pt-BR" i="1" noProof="0" smtClean="0">
                                <a:latin typeface="Cambria Math" panose="02040503050406030204" pitchFamily="18" charset="0"/>
                              </a:rPr>
                              <m:t>𝑎</m:t>
                            </m:r>
                          </m:e>
                          <m:sub>
                            <m:r>
                              <a:rPr lang="pt-BR" i="1" noProof="0" smtClean="0">
                                <a:latin typeface="Cambria Math" panose="02040503050406030204" pitchFamily="18" charset="0"/>
                              </a:rPr>
                              <m:t>11</m:t>
                            </m:r>
                          </m:sub>
                        </m:sSub>
                        <m:r>
                          <a:rPr lang="pt-BR" i="1" noProof="0" smtClean="0">
                            <a:latin typeface="Cambria Math" panose="02040503050406030204" pitchFamily="18" charset="0"/>
                          </a:rPr>
                          <m:t>, …, </m:t>
                        </m:r>
                        <m:sSub>
                          <m:sSubPr>
                            <m:ctrlPr>
                              <a:rPr lang="pt-BR" i="1" noProof="0" smtClean="0">
                                <a:latin typeface="Cambria Math" panose="02040503050406030204" pitchFamily="18" charset="0"/>
                              </a:rPr>
                            </m:ctrlPr>
                          </m:sSubPr>
                          <m:e>
                            <m:r>
                              <a:rPr lang="pt-BR" i="1" noProof="0" smtClean="0">
                                <a:latin typeface="Cambria Math" panose="02040503050406030204" pitchFamily="18" charset="0"/>
                              </a:rPr>
                              <m:t>𝑎</m:t>
                            </m:r>
                          </m:e>
                          <m:sub>
                            <m:r>
                              <a:rPr lang="pt-BR" i="1" noProof="0" smtClean="0">
                                <a:latin typeface="Cambria Math" panose="02040503050406030204" pitchFamily="18" charset="0"/>
                              </a:rPr>
                              <m:t>𝑛</m:t>
                            </m:r>
                            <m:r>
                              <a:rPr lang="pt-BR" i="1" noProof="0" smtClean="0">
                                <a:latin typeface="Cambria Math" panose="02040503050406030204" pitchFamily="18" charset="0"/>
                              </a:rPr>
                              <m:t>1</m:t>
                            </m:r>
                          </m:sub>
                        </m:sSub>
                      </m:e>
                    </m:d>
                  </m:oMath>
                </a14:m>
                <a:r>
                  <a:rPr lang="pt-BR" noProof="0" dirty="0"/>
                  <a:t> no estágio </a:t>
                </a:r>
                <a14:m>
                  <m:oMath xmlns:m="http://schemas.openxmlformats.org/officeDocument/2006/math">
                    <m:r>
                      <a:rPr lang="pt-BR" i="1" noProof="0" smtClean="0">
                        <a:latin typeface="Cambria Math" panose="02040503050406030204" pitchFamily="18" charset="0"/>
                      </a:rPr>
                      <m:t>1</m:t>
                    </m:r>
                  </m:oMath>
                </a14:m>
                <a:r>
                  <a:rPr lang="pt-BR" noProof="0" dirty="0"/>
                  <a:t>, </a:t>
                </a:r>
                <a14:m>
                  <m:oMath xmlns:m="http://schemas.openxmlformats.org/officeDocument/2006/math">
                    <m:d>
                      <m:dPr>
                        <m:ctrlPr>
                          <a:rPr lang="pt-BR" b="0" i="1" noProof="0" smtClean="0">
                            <a:latin typeface="Cambria Math" panose="02040503050406030204" pitchFamily="18" charset="0"/>
                          </a:rPr>
                        </m:ctrlPr>
                      </m:dPr>
                      <m:e>
                        <m:sSub>
                          <m:sSubPr>
                            <m:ctrlPr>
                              <a:rPr lang="pt-BR" b="0" i="1" noProof="0" smtClean="0">
                                <a:latin typeface="Cambria Math" panose="02040503050406030204" pitchFamily="18" charset="0"/>
                              </a:rPr>
                            </m:ctrlPr>
                          </m:sSubPr>
                          <m:e>
                            <m:r>
                              <a:rPr lang="pt-BR" i="1" noProof="0" smtClean="0">
                                <a:latin typeface="Cambria Math" panose="02040503050406030204" pitchFamily="18" charset="0"/>
                              </a:rPr>
                              <m:t>𝑎</m:t>
                            </m:r>
                          </m:e>
                          <m:sub>
                            <m:r>
                              <a:rPr lang="pt-BR" i="1" noProof="0" smtClean="0">
                                <a:latin typeface="Cambria Math" panose="02040503050406030204" pitchFamily="18" charset="0"/>
                              </a:rPr>
                              <m:t>12</m:t>
                            </m:r>
                          </m:sub>
                        </m:sSub>
                        <m:r>
                          <a:rPr lang="pt-BR" i="1" noProof="0" smtClean="0">
                            <a:latin typeface="Cambria Math" panose="02040503050406030204" pitchFamily="18" charset="0"/>
                          </a:rPr>
                          <m:t>, …, </m:t>
                        </m:r>
                        <m:sSub>
                          <m:sSubPr>
                            <m:ctrlPr>
                              <a:rPr lang="pt-BR" b="0" i="1" noProof="0" smtClean="0">
                                <a:latin typeface="Cambria Math" panose="02040503050406030204" pitchFamily="18" charset="0"/>
                              </a:rPr>
                            </m:ctrlPr>
                          </m:sSubPr>
                          <m:e>
                            <m:r>
                              <a:rPr lang="pt-BR" i="1" noProof="0" smtClean="0">
                                <a:latin typeface="Cambria Math" panose="02040503050406030204" pitchFamily="18" charset="0"/>
                              </a:rPr>
                              <m:t>𝑎</m:t>
                            </m:r>
                          </m:e>
                          <m:sub>
                            <m:r>
                              <a:rPr lang="pt-BR" i="1" noProof="0" smtClean="0">
                                <a:latin typeface="Cambria Math" panose="02040503050406030204" pitchFamily="18" charset="0"/>
                              </a:rPr>
                              <m:t>𝑛</m:t>
                            </m:r>
                            <m:r>
                              <a:rPr lang="pt-BR" i="1" noProof="0" smtClean="0">
                                <a:latin typeface="Cambria Math" panose="02040503050406030204" pitchFamily="18" charset="0"/>
                              </a:rPr>
                              <m:t>2</m:t>
                            </m:r>
                          </m:sub>
                        </m:sSub>
                      </m:e>
                    </m:d>
                  </m:oMath>
                </a14:m>
                <a:r>
                  <a:rPr lang="pt-BR" noProof="0" dirty="0"/>
                  <a:t> no estágio </a:t>
                </a:r>
                <a14:m>
                  <m:oMath xmlns:m="http://schemas.openxmlformats.org/officeDocument/2006/math">
                    <m:r>
                      <a:rPr lang="pt-BR" i="1" noProof="0" smtClean="0">
                        <a:latin typeface="Cambria Math" panose="02040503050406030204" pitchFamily="18" charset="0"/>
                      </a:rPr>
                      <m:t>2</m:t>
                    </m:r>
                  </m:oMath>
                </a14:m>
                <a:r>
                  <a:rPr lang="pt-BR" noProof="0" dirty="0"/>
                  <a:t>, ... e </a:t>
                </a:r>
                <a14:m>
                  <m:oMath xmlns:m="http://schemas.openxmlformats.org/officeDocument/2006/math">
                    <m:d>
                      <m:dPr>
                        <m:ctrlPr>
                          <a:rPr lang="pt-BR" i="1" noProof="0" smtClean="0">
                            <a:latin typeface="Cambria Math" panose="02040503050406030204" pitchFamily="18" charset="0"/>
                          </a:rPr>
                        </m:ctrlPr>
                      </m:dPr>
                      <m:e>
                        <m:sSub>
                          <m:sSubPr>
                            <m:ctrlPr>
                              <a:rPr lang="pt-BR" i="1" noProof="0" smtClean="0">
                                <a:latin typeface="Cambria Math" panose="02040503050406030204" pitchFamily="18" charset="0"/>
                              </a:rPr>
                            </m:ctrlPr>
                          </m:sSubPr>
                          <m:e>
                            <m:r>
                              <a:rPr lang="pt-BR" i="1" noProof="0" smtClean="0">
                                <a:latin typeface="Cambria Math" panose="02040503050406030204" pitchFamily="18" charset="0"/>
                              </a:rPr>
                              <m:t>𝑎</m:t>
                            </m:r>
                          </m:e>
                          <m:sub>
                            <m:r>
                              <a:rPr lang="pt-BR" i="1" noProof="0" smtClean="0">
                                <a:latin typeface="Cambria Math" panose="02040503050406030204" pitchFamily="18" charset="0"/>
                              </a:rPr>
                              <m:t>1</m:t>
                            </m:r>
                            <m:r>
                              <a:rPr lang="pt-BR" i="1" noProof="0" smtClean="0">
                                <a:latin typeface="Cambria Math" panose="02040503050406030204" pitchFamily="18" charset="0"/>
                              </a:rPr>
                              <m:t>𝑡</m:t>
                            </m:r>
                          </m:sub>
                        </m:sSub>
                        <m:r>
                          <a:rPr lang="pt-BR" i="1" noProof="0" smtClean="0">
                            <a:latin typeface="Cambria Math" panose="02040503050406030204" pitchFamily="18" charset="0"/>
                          </a:rPr>
                          <m:t>, …, </m:t>
                        </m:r>
                        <m:sSub>
                          <m:sSubPr>
                            <m:ctrlPr>
                              <a:rPr lang="pt-BR" b="0" i="1" noProof="0" smtClean="0">
                                <a:latin typeface="Cambria Math" panose="02040503050406030204" pitchFamily="18" charset="0"/>
                              </a:rPr>
                            </m:ctrlPr>
                          </m:sSubPr>
                          <m:e>
                            <m:r>
                              <a:rPr lang="pt-BR" b="0" i="1" noProof="0" smtClean="0">
                                <a:latin typeface="Cambria Math" panose="02040503050406030204" pitchFamily="18" charset="0"/>
                              </a:rPr>
                              <m:t>𝑎</m:t>
                            </m:r>
                          </m:e>
                          <m:sub>
                            <m:r>
                              <a:rPr lang="pt-BR" b="0" i="1" noProof="0" smtClean="0">
                                <a:latin typeface="Cambria Math" panose="02040503050406030204" pitchFamily="18" charset="0"/>
                              </a:rPr>
                              <m:t>𝑛𝑡</m:t>
                            </m:r>
                          </m:sub>
                        </m:sSub>
                      </m:e>
                    </m:d>
                  </m:oMath>
                </a14:m>
                <a:r>
                  <a:rPr lang="pt-BR" noProof="0" dirty="0"/>
                  <a:t> no estágio </a:t>
                </a:r>
                <a14:m>
                  <m:oMath xmlns:m="http://schemas.openxmlformats.org/officeDocument/2006/math">
                    <m:r>
                      <a:rPr lang="pt-BR" i="1" noProof="0" smtClean="0">
                        <a:latin typeface="Cambria Math" panose="02040503050406030204" pitchFamily="18" charset="0"/>
                      </a:rPr>
                      <m:t>𝑡</m:t>
                    </m:r>
                  </m:oMath>
                </a14:m>
                <a:r>
                  <a:rPr lang="pt-BR" noProof="0" dirty="0"/>
                  <a:t>, por exemplo, onde, para cada jogador </a:t>
                </a:r>
                <a14:m>
                  <m:oMath xmlns:m="http://schemas.openxmlformats.org/officeDocument/2006/math">
                    <m:r>
                      <a:rPr lang="pt-BR" i="1" noProof="0" smtClean="0">
                        <a:latin typeface="Cambria Math" panose="02040503050406030204" pitchFamily="18" charset="0"/>
                      </a:rPr>
                      <m:t>𝑖</m:t>
                    </m:r>
                  </m:oMath>
                </a14:m>
                <a:r>
                  <a:rPr lang="pt-BR" noProof="0" dirty="0"/>
                  <a:t> e estágios </a:t>
                </a:r>
                <a14:m>
                  <m:oMath xmlns:m="http://schemas.openxmlformats.org/officeDocument/2006/math">
                    <m:r>
                      <a:rPr lang="pt-BR" b="0" i="1" noProof="0" smtClean="0">
                        <a:latin typeface="Cambria Math" panose="02040503050406030204" pitchFamily="18" charset="0"/>
                      </a:rPr>
                      <m:t>𝑠</m:t>
                    </m:r>
                  </m:oMath>
                </a14:m>
                <a:r>
                  <a:rPr lang="pt-BR" noProof="0" dirty="0"/>
                  <a:t>, a ação </a:t>
                </a:r>
                <a14:m>
                  <m:oMath xmlns:m="http://schemas.openxmlformats.org/officeDocument/2006/math">
                    <m:sSub>
                      <m:sSubPr>
                        <m:ctrlPr>
                          <a:rPr lang="pt-BR" b="0" i="1" noProof="0" smtClean="0">
                            <a:latin typeface="Cambria Math" panose="02040503050406030204" pitchFamily="18" charset="0"/>
                          </a:rPr>
                        </m:ctrlPr>
                      </m:sSubPr>
                      <m:e>
                        <m:r>
                          <a:rPr lang="pt-BR" b="0" i="1" noProof="0" smtClean="0">
                            <a:latin typeface="Cambria Math" panose="02040503050406030204" pitchFamily="18" charset="0"/>
                          </a:rPr>
                          <m:t>𝑎</m:t>
                        </m:r>
                      </m:e>
                      <m:sub>
                        <m:r>
                          <a:rPr lang="pt-BR" b="0" i="1" noProof="0" smtClean="0">
                            <a:latin typeface="Cambria Math" panose="02040503050406030204" pitchFamily="18" charset="0"/>
                          </a:rPr>
                          <m:t>𝑖𝑠</m:t>
                        </m:r>
                      </m:sub>
                    </m:sSub>
                  </m:oMath>
                </a14:m>
                <a:r>
                  <a:rPr lang="pt-BR" noProof="0" dirty="0"/>
                  <a:t> pertence ao espaço de ação </a:t>
                </a:r>
                <a14:m>
                  <m:oMath xmlns:m="http://schemas.openxmlformats.org/officeDocument/2006/math">
                    <m:sSub>
                      <m:sSubPr>
                        <m:ctrlPr>
                          <a:rPr lang="pt-BR" i="1" noProof="0" smtClean="0">
                            <a:latin typeface="Cambria Math" panose="02040503050406030204" pitchFamily="18" charset="0"/>
                          </a:rPr>
                        </m:ctrlPr>
                      </m:sSubPr>
                      <m:e>
                        <m:r>
                          <a:rPr lang="pt-BR" i="1" noProof="0" smtClean="0">
                            <a:latin typeface="Cambria Math" panose="02040503050406030204" pitchFamily="18" charset="0"/>
                          </a:rPr>
                          <m:t>𝐴</m:t>
                        </m:r>
                      </m:e>
                      <m:sub>
                        <m:r>
                          <a:rPr lang="pt-BR" i="1" noProof="0" smtClean="0">
                            <a:latin typeface="Cambria Math" panose="02040503050406030204" pitchFamily="18" charset="0"/>
                          </a:rPr>
                          <m:t>𝑖</m:t>
                        </m:r>
                      </m:sub>
                    </m:sSub>
                    <m:r>
                      <a:rPr lang="pt-BR" b="0" i="1" noProof="0" smtClean="0">
                        <a:latin typeface="Cambria Math" panose="02040503050406030204" pitchFamily="18" charset="0"/>
                      </a:rPr>
                      <m:t>.</m:t>
                    </m:r>
                  </m:oMath>
                </a14:m>
                <a:endParaRPr lang="pt-BR" noProof="0" dirty="0"/>
              </a:p>
            </p:txBody>
          </p:sp>
        </mc:Choice>
        <mc:Fallback xmlns="">
          <p:sp>
            <p:nvSpPr>
              <p:cNvPr id="3" name="Content Placeholder 2">
                <a:extLst>
                  <a:ext uri="{FF2B5EF4-FFF2-40B4-BE49-F238E27FC236}">
                    <a16:creationId xmlns:a16="http://schemas.microsoft.com/office/drawing/2014/main" id="{4FAAEC6E-3B43-4E12-A1F3-94743FF6E1F9}"/>
                  </a:ext>
                </a:extLst>
              </p:cNvPr>
              <p:cNvSpPr>
                <a:spLocks noGrp="1" noRot="1" noChangeAspect="1" noMove="1" noResize="1" noEditPoints="1" noAdjustHandles="1" noChangeArrowheads="1" noChangeShapeType="1" noTextEdit="1"/>
              </p:cNvSpPr>
              <p:nvPr>
                <p:ph idx="1"/>
              </p:nvPr>
            </p:nvSpPr>
            <p:spPr>
              <a:blipFill>
                <a:blip r:embed="rId3"/>
                <a:stretch>
                  <a:fillRect l="-1217" r="-1159"/>
                </a:stretch>
              </a:blipFill>
            </p:spPr>
            <p:txBody>
              <a:bodyPr/>
              <a:lstStyle/>
              <a:p>
                <a:r>
                  <a:rPr lang="pt-BR">
                    <a:noFill/>
                  </a:rPr>
                  <a:t> </a:t>
                </a:r>
              </a:p>
            </p:txBody>
          </p:sp>
        </mc:Fallback>
      </mc:AlternateContent>
      <p:sp>
        <p:nvSpPr>
          <p:cNvPr id="4" name="Title 1">
            <a:extLst>
              <a:ext uri="{FF2B5EF4-FFF2-40B4-BE49-F238E27FC236}">
                <a16:creationId xmlns:a16="http://schemas.microsoft.com/office/drawing/2014/main" id="{BA4EF07A-1C57-4D1D-AFF6-B272FE39F3C8}"/>
              </a:ext>
            </a:extLst>
          </p:cNvPr>
          <p:cNvSpPr>
            <a:spLocks noGrp="1"/>
          </p:cNvSpPr>
          <p:nvPr>
            <p:ph type="title"/>
          </p:nvPr>
        </p:nvSpPr>
        <p:spPr>
          <a:xfrm>
            <a:off x="838200" y="365125"/>
            <a:ext cx="10515600" cy="1325563"/>
          </a:xfrm>
        </p:spPr>
        <p:txBody>
          <a:bodyPr/>
          <a:lstStyle/>
          <a:p>
            <a:r>
              <a:rPr lang="pt-BR" b="1" noProof="0" dirty="0"/>
              <a:t>Teoria: Jogos infinitamente repetidos</a:t>
            </a:r>
            <a:br>
              <a:rPr lang="pt-BR" b="1" noProof="0" dirty="0"/>
            </a:br>
            <a:r>
              <a:rPr lang="pt-BR" sz="2200" b="1" noProof="0" dirty="0">
                <a:solidFill>
                  <a:srgbClr val="C00000"/>
                </a:solidFill>
              </a:rPr>
              <a:t>Definição de história do jogo</a:t>
            </a:r>
          </a:p>
        </p:txBody>
      </p:sp>
      <p:sp>
        <p:nvSpPr>
          <p:cNvPr id="2" name="Footer Placeholder 1">
            <a:extLst>
              <a:ext uri="{FF2B5EF4-FFF2-40B4-BE49-F238E27FC236}">
                <a16:creationId xmlns:a16="http://schemas.microsoft.com/office/drawing/2014/main" id="{6C4D5BBA-3DF5-46FE-BD9B-BB0074057CC6}"/>
              </a:ext>
            </a:extLst>
          </p:cNvPr>
          <p:cNvSpPr>
            <a:spLocks noGrp="1"/>
          </p:cNvSpPr>
          <p:nvPr>
            <p:ph type="ftr" sz="quarter" idx="11"/>
          </p:nvPr>
        </p:nvSpPr>
        <p:spPr/>
        <p:txBody>
          <a:bodyPr/>
          <a:lstStyle/>
          <a:p>
            <a:r>
              <a:rPr lang="pt-BR" dirty="0"/>
              <a:t>Robson Tigre </a:t>
            </a:r>
            <a:endParaRPr lang="en-US" dirty="0"/>
          </a:p>
        </p:txBody>
      </p:sp>
      <p:sp>
        <p:nvSpPr>
          <p:cNvPr id="5" name="Slide Number Placeholder 4">
            <a:extLst>
              <a:ext uri="{FF2B5EF4-FFF2-40B4-BE49-F238E27FC236}">
                <a16:creationId xmlns:a16="http://schemas.microsoft.com/office/drawing/2014/main" id="{DE09DA89-00D0-4DC6-A2BE-802283B1502F}"/>
              </a:ext>
            </a:extLst>
          </p:cNvPr>
          <p:cNvSpPr>
            <a:spLocks noGrp="1"/>
          </p:cNvSpPr>
          <p:nvPr>
            <p:ph type="sldNum" sz="quarter" idx="12"/>
          </p:nvPr>
        </p:nvSpPr>
        <p:spPr/>
        <p:txBody>
          <a:bodyPr/>
          <a:lstStyle/>
          <a:p>
            <a:fld id="{AF67EEE8-F201-4410-BA13-233EFB93B646}" type="slidenum">
              <a:rPr lang="pt-BR" smtClean="0"/>
              <a:t>47</a:t>
            </a:fld>
            <a:endParaRPr lang="pt-BR"/>
          </a:p>
        </p:txBody>
      </p:sp>
    </p:spTree>
    <p:extLst>
      <p:ext uri="{BB962C8B-B14F-4D97-AF65-F5344CB8AC3E}">
        <p14:creationId xmlns:p14="http://schemas.microsoft.com/office/powerpoint/2010/main" val="189562384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ED25D99-6ACB-47B5-9F1B-06C78AD565CA}"/>
                  </a:ext>
                </a:extLst>
              </p:cNvPr>
              <p:cNvSpPr>
                <a:spLocks noGrp="1"/>
              </p:cNvSpPr>
              <p:nvPr>
                <p:ph idx="1"/>
              </p:nvPr>
            </p:nvSpPr>
            <p:spPr/>
            <p:txBody>
              <a:bodyPr/>
              <a:lstStyle/>
              <a:p>
                <a:pPr marL="0" indent="0" algn="just">
                  <a:lnSpc>
                    <a:spcPct val="150000"/>
                  </a:lnSpc>
                  <a:buNone/>
                </a:pPr>
                <a:r>
                  <a:rPr lang="pt-BR" b="1" noProof="0" dirty="0"/>
                  <a:t>Definição: </a:t>
                </a:r>
                <a:r>
                  <a:rPr lang="pt-BR" noProof="0" dirty="0"/>
                  <a:t>No jogo finitamente repetido </a:t>
                </a:r>
                <a14:m>
                  <m:oMath xmlns:m="http://schemas.openxmlformats.org/officeDocument/2006/math">
                    <m:r>
                      <a:rPr lang="pt-BR" i="1" noProof="0" smtClean="0">
                        <a:latin typeface="Cambria Math" panose="02040503050406030204" pitchFamily="18" charset="0"/>
                      </a:rPr>
                      <m:t>𝐺</m:t>
                    </m:r>
                    <m:r>
                      <a:rPr lang="pt-BR" i="1" noProof="0" smtClean="0">
                        <a:latin typeface="Cambria Math" panose="02040503050406030204" pitchFamily="18" charset="0"/>
                      </a:rPr>
                      <m:t>(</m:t>
                    </m:r>
                    <m:r>
                      <a:rPr lang="pt-BR" i="1" noProof="0" smtClean="0">
                        <a:latin typeface="Cambria Math" panose="02040503050406030204" pitchFamily="18" charset="0"/>
                      </a:rPr>
                      <m:t>𝑇</m:t>
                    </m:r>
                    <m:r>
                      <a:rPr lang="pt-BR" i="1" noProof="0" smtClean="0">
                        <a:latin typeface="Cambria Math" panose="02040503050406030204" pitchFamily="18" charset="0"/>
                      </a:rPr>
                      <m:t>)</m:t>
                    </m:r>
                  </m:oMath>
                </a14:m>
                <a:r>
                  <a:rPr lang="pt-BR" noProof="0" dirty="0"/>
                  <a:t> ou no jogo infinitamente repetido </a:t>
                </a:r>
                <a14:m>
                  <m:oMath xmlns:m="http://schemas.openxmlformats.org/officeDocument/2006/math">
                    <m:r>
                      <a:rPr lang="pt-BR" i="1" noProof="0" smtClean="0">
                        <a:latin typeface="Cambria Math" panose="02040503050406030204" pitchFamily="18" charset="0"/>
                      </a:rPr>
                      <m:t>𝐺</m:t>
                    </m:r>
                    <m:r>
                      <a:rPr lang="pt-BR" i="1" noProof="0" smtClean="0">
                        <a:latin typeface="Cambria Math" panose="02040503050406030204" pitchFamily="18" charset="0"/>
                      </a:rPr>
                      <m:t>(∞,</m:t>
                    </m:r>
                    <m:r>
                      <a:rPr lang="pt-BR" b="0" i="1" noProof="0" smtClean="0">
                        <a:latin typeface="Cambria Math" panose="02040503050406030204" pitchFamily="18" charset="0"/>
                        <a:ea typeface="Cambria Math" panose="02040503050406030204" pitchFamily="18" charset="0"/>
                      </a:rPr>
                      <m:t>𝛿</m:t>
                    </m:r>
                    <m:r>
                      <a:rPr lang="pt-BR" i="1" noProof="0" smtClean="0">
                        <a:latin typeface="Cambria Math" panose="02040503050406030204" pitchFamily="18" charset="0"/>
                      </a:rPr>
                      <m:t>)</m:t>
                    </m:r>
                  </m:oMath>
                </a14:m>
                <a:r>
                  <a:rPr lang="pt-BR" b="1" noProof="0" dirty="0"/>
                  <a:t>, </a:t>
                </a:r>
                <a:r>
                  <a:rPr lang="pt-BR" noProof="0" dirty="0"/>
                  <a:t>a </a:t>
                </a:r>
                <a:r>
                  <a:rPr lang="pt-BR" b="1" i="1" noProof="0" dirty="0"/>
                  <a:t>estratégia</a:t>
                </a:r>
                <a:r>
                  <a:rPr lang="pt-BR" i="1" noProof="0" dirty="0"/>
                  <a:t> </a:t>
                </a:r>
                <a:r>
                  <a:rPr lang="pt-BR" noProof="0" dirty="0"/>
                  <a:t>de um jogador especifica a ação que o jogador irá tomar em cada estágio, </a:t>
                </a:r>
                <a:r>
                  <a:rPr lang="pt-BR" b="1" noProof="0" dirty="0"/>
                  <a:t>para cada história de jogo possível</a:t>
                </a:r>
                <a:r>
                  <a:rPr lang="pt-BR" noProof="0" dirty="0"/>
                  <a:t> até a fase anterior.</a:t>
                </a:r>
              </a:p>
            </p:txBody>
          </p:sp>
        </mc:Choice>
        <mc:Fallback xmlns="">
          <p:sp>
            <p:nvSpPr>
              <p:cNvPr id="3" name="Content Placeholder 2">
                <a:extLst>
                  <a:ext uri="{FF2B5EF4-FFF2-40B4-BE49-F238E27FC236}">
                    <a16:creationId xmlns:a16="http://schemas.microsoft.com/office/drawing/2014/main" id="{9ED25D99-6ACB-47B5-9F1B-06C78AD565CA}"/>
                  </a:ext>
                </a:extLst>
              </p:cNvPr>
              <p:cNvSpPr>
                <a:spLocks noGrp="1" noRot="1" noChangeAspect="1" noMove="1" noResize="1" noEditPoints="1" noAdjustHandles="1" noChangeArrowheads="1" noChangeShapeType="1" noTextEdit="1"/>
              </p:cNvSpPr>
              <p:nvPr>
                <p:ph idx="1"/>
              </p:nvPr>
            </p:nvSpPr>
            <p:spPr>
              <a:blipFill>
                <a:blip r:embed="rId2"/>
                <a:stretch>
                  <a:fillRect l="-1217" r="-1159"/>
                </a:stretch>
              </a:blipFill>
            </p:spPr>
            <p:txBody>
              <a:bodyPr/>
              <a:lstStyle/>
              <a:p>
                <a:r>
                  <a:rPr lang="pt-BR">
                    <a:noFill/>
                  </a:rPr>
                  <a:t> </a:t>
                </a:r>
              </a:p>
            </p:txBody>
          </p:sp>
        </mc:Fallback>
      </mc:AlternateContent>
      <p:sp>
        <p:nvSpPr>
          <p:cNvPr id="4" name="Title 1">
            <a:extLst>
              <a:ext uri="{FF2B5EF4-FFF2-40B4-BE49-F238E27FC236}">
                <a16:creationId xmlns:a16="http://schemas.microsoft.com/office/drawing/2014/main" id="{C16E2AAB-BC5D-44E7-843D-FC5C02514FBC}"/>
              </a:ext>
            </a:extLst>
          </p:cNvPr>
          <p:cNvSpPr>
            <a:spLocks noGrp="1"/>
          </p:cNvSpPr>
          <p:nvPr>
            <p:ph type="title"/>
          </p:nvPr>
        </p:nvSpPr>
        <p:spPr>
          <a:xfrm>
            <a:off x="838200" y="365125"/>
            <a:ext cx="10515600" cy="1325563"/>
          </a:xfrm>
        </p:spPr>
        <p:txBody>
          <a:bodyPr/>
          <a:lstStyle/>
          <a:p>
            <a:r>
              <a:rPr lang="pt-BR" b="1" noProof="0" dirty="0"/>
              <a:t>Teoria: Jogos infinitamente repetidos</a:t>
            </a:r>
            <a:br>
              <a:rPr lang="pt-BR" b="1" noProof="0" dirty="0"/>
            </a:br>
            <a:r>
              <a:rPr lang="pt-BR" sz="2200" b="1" noProof="0" dirty="0">
                <a:solidFill>
                  <a:srgbClr val="C00000"/>
                </a:solidFill>
              </a:rPr>
              <a:t>Definição de estratégia</a:t>
            </a:r>
          </a:p>
        </p:txBody>
      </p:sp>
      <p:sp>
        <p:nvSpPr>
          <p:cNvPr id="2" name="Footer Placeholder 1">
            <a:extLst>
              <a:ext uri="{FF2B5EF4-FFF2-40B4-BE49-F238E27FC236}">
                <a16:creationId xmlns:a16="http://schemas.microsoft.com/office/drawing/2014/main" id="{E76B46BB-4385-4600-8A56-DD52940F211E}"/>
              </a:ext>
            </a:extLst>
          </p:cNvPr>
          <p:cNvSpPr>
            <a:spLocks noGrp="1"/>
          </p:cNvSpPr>
          <p:nvPr>
            <p:ph type="ftr" sz="quarter" idx="11"/>
          </p:nvPr>
        </p:nvSpPr>
        <p:spPr/>
        <p:txBody>
          <a:bodyPr/>
          <a:lstStyle/>
          <a:p>
            <a:r>
              <a:rPr lang="pt-BR" dirty="0"/>
              <a:t>Robson Tigre </a:t>
            </a:r>
            <a:endParaRPr lang="en-US" dirty="0"/>
          </a:p>
        </p:txBody>
      </p:sp>
      <p:sp>
        <p:nvSpPr>
          <p:cNvPr id="5" name="Slide Number Placeholder 4">
            <a:extLst>
              <a:ext uri="{FF2B5EF4-FFF2-40B4-BE49-F238E27FC236}">
                <a16:creationId xmlns:a16="http://schemas.microsoft.com/office/drawing/2014/main" id="{182D24C9-8770-4E7B-BC6C-29EFF7F06C29}"/>
              </a:ext>
            </a:extLst>
          </p:cNvPr>
          <p:cNvSpPr>
            <a:spLocks noGrp="1"/>
          </p:cNvSpPr>
          <p:nvPr>
            <p:ph type="sldNum" sz="quarter" idx="12"/>
          </p:nvPr>
        </p:nvSpPr>
        <p:spPr/>
        <p:txBody>
          <a:bodyPr/>
          <a:lstStyle/>
          <a:p>
            <a:fld id="{AF67EEE8-F201-4410-BA13-233EFB93B646}" type="slidenum">
              <a:rPr lang="pt-BR" smtClean="0"/>
              <a:t>48</a:t>
            </a:fld>
            <a:endParaRPr lang="pt-BR"/>
          </a:p>
        </p:txBody>
      </p:sp>
    </p:spTree>
    <p:extLst>
      <p:ext uri="{BB962C8B-B14F-4D97-AF65-F5344CB8AC3E}">
        <p14:creationId xmlns:p14="http://schemas.microsoft.com/office/powerpoint/2010/main" val="346440192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9AD0A06-5E49-457E-A5D0-D22D0B175710}"/>
              </a:ext>
            </a:extLst>
          </p:cNvPr>
          <p:cNvSpPr>
            <a:spLocks noGrp="1"/>
          </p:cNvSpPr>
          <p:nvPr>
            <p:ph idx="1"/>
          </p:nvPr>
        </p:nvSpPr>
        <p:spPr/>
        <p:txBody>
          <a:bodyPr>
            <a:normAutofit/>
          </a:bodyPr>
          <a:lstStyle/>
          <a:p>
            <a:pPr algn="just"/>
            <a:r>
              <a:rPr lang="pt-BR" noProof="0" dirty="0"/>
              <a:t>Um </a:t>
            </a:r>
            <a:r>
              <a:rPr lang="pt-BR" b="1" noProof="0" dirty="0"/>
              <a:t>subjogo</a:t>
            </a:r>
            <a:r>
              <a:rPr lang="pt-BR" noProof="0" dirty="0"/>
              <a:t> é uma parte de um jogo - a parte que resta para ser jogada a partir de qualquer ponto em que a história completa do jogo até agora </a:t>
            </a:r>
            <a:r>
              <a:rPr lang="pt-BR" b="1" i="1" noProof="0" dirty="0"/>
              <a:t>seja de conhecimento comum entre os jogadores</a:t>
            </a:r>
            <a:r>
              <a:rPr lang="pt-BR" noProof="0" dirty="0"/>
              <a:t>.</a:t>
            </a:r>
            <a:endParaRPr lang="pt-BR" noProof="0" dirty="0">
              <a:solidFill>
                <a:srgbClr val="FF0000"/>
              </a:solidFill>
            </a:endParaRPr>
          </a:p>
          <a:p>
            <a:pPr algn="just"/>
            <a:endParaRPr lang="pt-BR" noProof="0" dirty="0">
              <a:solidFill>
                <a:srgbClr val="FF0000"/>
              </a:solidFill>
            </a:endParaRPr>
          </a:p>
          <a:p>
            <a:pPr algn="just"/>
            <a:r>
              <a:rPr lang="pt-BR" noProof="0" dirty="0"/>
              <a:t>No </a:t>
            </a:r>
            <a:r>
              <a:rPr lang="pt-BR" b="1" noProof="0" dirty="0"/>
              <a:t>dilema dos prisioneiros </a:t>
            </a:r>
            <a:r>
              <a:rPr lang="pt-BR" noProof="0" dirty="0"/>
              <a:t>de duas etapas, por exemplo, existem </a:t>
            </a:r>
            <a:r>
              <a:rPr lang="pt-BR" b="1" noProof="0" dirty="0"/>
              <a:t>quatro subjogos</a:t>
            </a:r>
            <a:r>
              <a:rPr lang="pt-BR" noProof="0" dirty="0"/>
              <a:t>, correspondentes aos jogos da segunda etapa que seguem os quatro possíveis outcomes da primeira etapa...2.3.3 tem 9 subjogos, etc.</a:t>
            </a:r>
          </a:p>
        </p:txBody>
      </p:sp>
      <p:sp>
        <p:nvSpPr>
          <p:cNvPr id="4" name="Title 1">
            <a:extLst>
              <a:ext uri="{FF2B5EF4-FFF2-40B4-BE49-F238E27FC236}">
                <a16:creationId xmlns:a16="http://schemas.microsoft.com/office/drawing/2014/main" id="{B93D8AEC-66C1-47B0-BD1C-49623E356D75}"/>
              </a:ext>
            </a:extLst>
          </p:cNvPr>
          <p:cNvSpPr>
            <a:spLocks noGrp="1"/>
          </p:cNvSpPr>
          <p:nvPr>
            <p:ph type="title"/>
          </p:nvPr>
        </p:nvSpPr>
        <p:spPr>
          <a:xfrm>
            <a:off x="838200" y="365125"/>
            <a:ext cx="10515600" cy="1325563"/>
          </a:xfrm>
        </p:spPr>
        <p:txBody>
          <a:bodyPr/>
          <a:lstStyle/>
          <a:p>
            <a:r>
              <a:rPr lang="pt-BR" b="1" noProof="0" dirty="0"/>
              <a:t>Teoria: Jogos infinitamente repetidos</a:t>
            </a:r>
            <a:br>
              <a:rPr lang="pt-BR" b="1" noProof="0" dirty="0"/>
            </a:br>
            <a:r>
              <a:rPr lang="pt-BR" sz="2200" b="1" noProof="0" dirty="0">
                <a:solidFill>
                  <a:srgbClr val="C00000"/>
                </a:solidFill>
              </a:rPr>
              <a:t>Definição de subjogo</a:t>
            </a:r>
          </a:p>
        </p:txBody>
      </p:sp>
      <p:sp>
        <p:nvSpPr>
          <p:cNvPr id="2" name="Footer Placeholder 1">
            <a:extLst>
              <a:ext uri="{FF2B5EF4-FFF2-40B4-BE49-F238E27FC236}">
                <a16:creationId xmlns:a16="http://schemas.microsoft.com/office/drawing/2014/main" id="{3F9FA4FF-1B84-4CE4-BC86-3A3BF76DFAAD}"/>
              </a:ext>
            </a:extLst>
          </p:cNvPr>
          <p:cNvSpPr>
            <a:spLocks noGrp="1"/>
          </p:cNvSpPr>
          <p:nvPr>
            <p:ph type="ftr" sz="quarter" idx="11"/>
          </p:nvPr>
        </p:nvSpPr>
        <p:spPr/>
        <p:txBody>
          <a:bodyPr/>
          <a:lstStyle/>
          <a:p>
            <a:r>
              <a:rPr lang="pt-BR" dirty="0"/>
              <a:t>Robson Tigre </a:t>
            </a:r>
            <a:endParaRPr lang="en-US" dirty="0"/>
          </a:p>
        </p:txBody>
      </p:sp>
      <p:sp>
        <p:nvSpPr>
          <p:cNvPr id="5" name="Slide Number Placeholder 4">
            <a:extLst>
              <a:ext uri="{FF2B5EF4-FFF2-40B4-BE49-F238E27FC236}">
                <a16:creationId xmlns:a16="http://schemas.microsoft.com/office/drawing/2014/main" id="{1000786E-7E92-45AE-B5C4-1F4BD5A9DD66}"/>
              </a:ext>
            </a:extLst>
          </p:cNvPr>
          <p:cNvSpPr>
            <a:spLocks noGrp="1"/>
          </p:cNvSpPr>
          <p:nvPr>
            <p:ph type="sldNum" sz="quarter" idx="12"/>
          </p:nvPr>
        </p:nvSpPr>
        <p:spPr/>
        <p:txBody>
          <a:bodyPr/>
          <a:lstStyle/>
          <a:p>
            <a:fld id="{AF67EEE8-F201-4410-BA13-233EFB93B646}" type="slidenum">
              <a:rPr lang="pt-BR" smtClean="0"/>
              <a:t>49</a:t>
            </a:fld>
            <a:endParaRPr lang="pt-BR"/>
          </a:p>
        </p:txBody>
      </p:sp>
    </p:spTree>
    <p:extLst>
      <p:ext uri="{BB962C8B-B14F-4D97-AF65-F5344CB8AC3E}">
        <p14:creationId xmlns:p14="http://schemas.microsoft.com/office/powerpoint/2010/main" val="26421313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66BEDB-4CDC-416E-AFCF-C7D6569EE013}"/>
              </a:ext>
            </a:extLst>
          </p:cNvPr>
          <p:cNvSpPr>
            <a:spLocks noGrp="1"/>
          </p:cNvSpPr>
          <p:nvPr>
            <p:ph type="title"/>
          </p:nvPr>
        </p:nvSpPr>
        <p:spPr/>
        <p:txBody>
          <a:bodyPr/>
          <a:lstStyle/>
          <a:p>
            <a:r>
              <a:rPr lang="pt-BR" b="1" noProof="0" dirty="0"/>
              <a:t>Teoria: Jogo repetido de dois estágios</a:t>
            </a:r>
            <a:br>
              <a:rPr lang="pt-BR" b="1" noProof="0" dirty="0"/>
            </a:br>
            <a:r>
              <a:rPr lang="pt-BR" sz="2200" b="1" noProof="0" dirty="0"/>
              <a:t>Dilema dos prisioneiros de dois estágios</a:t>
            </a:r>
          </a:p>
        </p:txBody>
      </p:sp>
      <p:sp>
        <p:nvSpPr>
          <p:cNvPr id="3" name="Content Placeholder 2">
            <a:extLst>
              <a:ext uri="{FF2B5EF4-FFF2-40B4-BE49-F238E27FC236}">
                <a16:creationId xmlns:a16="http://schemas.microsoft.com/office/drawing/2014/main" id="{42324CD4-AC8C-43B3-BF59-40FF70B178B7}"/>
              </a:ext>
            </a:extLst>
          </p:cNvPr>
          <p:cNvSpPr>
            <a:spLocks noGrp="1"/>
          </p:cNvSpPr>
          <p:nvPr>
            <p:ph idx="1"/>
          </p:nvPr>
        </p:nvSpPr>
        <p:spPr/>
        <p:txBody>
          <a:bodyPr/>
          <a:lstStyle/>
          <a:p>
            <a:pPr marL="0" indent="0" algn="just">
              <a:buNone/>
            </a:pPr>
            <a:r>
              <a:rPr lang="pt-BR" b="1" noProof="0" dirty="0"/>
              <a:t>Dilema dos prisioneiros de dois estágios (D.P.D.E) -</a:t>
            </a:r>
            <a:r>
              <a:rPr lang="pt-BR" noProof="0" dirty="0"/>
              <a:t> Suponha que dois jogadores joguem esse jogo simultâneo duas vezes, observando o outcome do primeiro jogo antes que o segundo jogo comece. </a:t>
            </a:r>
          </a:p>
        </p:txBody>
      </p:sp>
      <p:pic>
        <p:nvPicPr>
          <p:cNvPr id="5" name="Picture 4" descr="A screenshot of a cell phone&#10;&#10;Description automatically generated">
            <a:extLst>
              <a:ext uri="{FF2B5EF4-FFF2-40B4-BE49-F238E27FC236}">
                <a16:creationId xmlns:a16="http://schemas.microsoft.com/office/drawing/2014/main" id="{D9D56406-41E1-4501-8B6A-A31549610D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47578" y="3234977"/>
            <a:ext cx="4922258" cy="3257898"/>
          </a:xfrm>
          <a:prstGeom prst="rect">
            <a:avLst/>
          </a:prstGeom>
        </p:spPr>
      </p:pic>
      <p:sp>
        <p:nvSpPr>
          <p:cNvPr id="6" name="Slide Number Placeholder 5">
            <a:extLst>
              <a:ext uri="{FF2B5EF4-FFF2-40B4-BE49-F238E27FC236}">
                <a16:creationId xmlns:a16="http://schemas.microsoft.com/office/drawing/2014/main" id="{1E68C6F9-71E7-4DB0-9CFE-9CC1E02726B0}"/>
              </a:ext>
            </a:extLst>
          </p:cNvPr>
          <p:cNvSpPr>
            <a:spLocks noGrp="1"/>
          </p:cNvSpPr>
          <p:nvPr>
            <p:ph type="sldNum" sz="quarter" idx="12"/>
          </p:nvPr>
        </p:nvSpPr>
        <p:spPr/>
        <p:txBody>
          <a:bodyPr/>
          <a:lstStyle/>
          <a:p>
            <a:fld id="{AF67EEE8-F201-4410-BA13-233EFB93B646}" type="slidenum">
              <a:rPr lang="pt-BR" smtClean="0"/>
              <a:t>5</a:t>
            </a:fld>
            <a:endParaRPr lang="pt-BR"/>
          </a:p>
        </p:txBody>
      </p:sp>
    </p:spTree>
    <p:extLst>
      <p:ext uri="{BB962C8B-B14F-4D97-AF65-F5344CB8AC3E}">
        <p14:creationId xmlns:p14="http://schemas.microsoft.com/office/powerpoint/2010/main" val="196291108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B01FA96-0780-463B-8874-4C8A10B81F31}"/>
                  </a:ext>
                </a:extLst>
              </p:cNvPr>
              <p:cNvSpPr>
                <a:spLocks noGrp="1"/>
              </p:cNvSpPr>
              <p:nvPr>
                <p:ph idx="1"/>
              </p:nvPr>
            </p:nvSpPr>
            <p:spPr/>
            <p:txBody>
              <a:bodyPr>
                <a:normAutofit/>
              </a:bodyPr>
              <a:lstStyle/>
              <a:p>
                <a:pPr marL="0" indent="0" algn="just">
                  <a:buNone/>
                </a:pPr>
                <a:r>
                  <a:rPr lang="pt-BR" b="1" noProof="0" dirty="0"/>
                  <a:t>Definição</a:t>
                </a:r>
                <a:r>
                  <a:rPr lang="pt-BR" noProof="0" dirty="0"/>
                  <a:t> No jogo finitamente repetido </a:t>
                </a:r>
                <a14:m>
                  <m:oMath xmlns:m="http://schemas.openxmlformats.org/officeDocument/2006/math">
                    <m:r>
                      <a:rPr lang="pt-BR" i="1" noProof="0" smtClean="0">
                        <a:latin typeface="Cambria Math" panose="02040503050406030204" pitchFamily="18" charset="0"/>
                      </a:rPr>
                      <m:t>𝐺</m:t>
                    </m:r>
                    <m:r>
                      <a:rPr lang="pt-BR" i="1" noProof="0" smtClean="0">
                        <a:latin typeface="Cambria Math" panose="02040503050406030204" pitchFamily="18" charset="0"/>
                      </a:rPr>
                      <m:t>(</m:t>
                    </m:r>
                    <m:r>
                      <a:rPr lang="pt-BR" i="1" noProof="0" smtClean="0">
                        <a:latin typeface="Cambria Math" panose="02040503050406030204" pitchFamily="18" charset="0"/>
                      </a:rPr>
                      <m:t>𝑇</m:t>
                    </m:r>
                    <m:r>
                      <a:rPr lang="pt-BR" i="1" noProof="0" smtClean="0">
                        <a:latin typeface="Cambria Math" panose="02040503050406030204" pitchFamily="18" charset="0"/>
                      </a:rPr>
                      <m:t>), </m:t>
                    </m:r>
                  </m:oMath>
                </a14:m>
                <a:r>
                  <a:rPr lang="pt-BR" noProof="0" dirty="0"/>
                  <a:t>um subjogo começando no estágio </a:t>
                </a:r>
                <a14:m>
                  <m:oMath xmlns:m="http://schemas.openxmlformats.org/officeDocument/2006/math">
                    <m:r>
                      <a:rPr lang="pt-BR" i="1" noProof="0" smtClean="0">
                        <a:latin typeface="Cambria Math" panose="02040503050406030204" pitchFamily="18" charset="0"/>
                      </a:rPr>
                      <m:t>𝑡</m:t>
                    </m:r>
                    <m:r>
                      <a:rPr lang="pt-BR" i="1" noProof="0" smtClean="0">
                        <a:latin typeface="Cambria Math" panose="02040503050406030204" pitchFamily="18" charset="0"/>
                      </a:rPr>
                      <m:t>+1 </m:t>
                    </m:r>
                  </m:oMath>
                </a14:m>
                <a:r>
                  <a:rPr lang="pt-BR" noProof="0" dirty="0"/>
                  <a:t>é o jogo repetido no qual </a:t>
                </a:r>
                <a14:m>
                  <m:oMath xmlns:m="http://schemas.openxmlformats.org/officeDocument/2006/math">
                    <m:r>
                      <a:rPr lang="pt-BR" i="1" noProof="0" smtClean="0">
                        <a:latin typeface="Cambria Math" panose="02040503050406030204" pitchFamily="18" charset="0"/>
                      </a:rPr>
                      <m:t>𝐺</m:t>
                    </m:r>
                  </m:oMath>
                </a14:m>
                <a:r>
                  <a:rPr lang="pt-BR" noProof="0" dirty="0"/>
                  <a:t> é jogado </a:t>
                </a:r>
                <a14:m>
                  <m:oMath xmlns:m="http://schemas.openxmlformats.org/officeDocument/2006/math">
                    <m:r>
                      <a:rPr lang="pt-BR" i="1" noProof="0" smtClean="0">
                        <a:latin typeface="Cambria Math" panose="02040503050406030204" pitchFamily="18" charset="0"/>
                      </a:rPr>
                      <m:t>𝑇</m:t>
                    </m:r>
                    <m:r>
                      <a:rPr lang="pt-BR" i="1" noProof="0" smtClean="0">
                        <a:latin typeface="Cambria Math" panose="02040503050406030204" pitchFamily="18" charset="0"/>
                      </a:rPr>
                      <m:t>−</m:t>
                    </m:r>
                    <m:r>
                      <a:rPr lang="pt-BR" i="1" noProof="0" smtClean="0">
                        <a:latin typeface="Cambria Math" panose="02040503050406030204" pitchFamily="18" charset="0"/>
                      </a:rPr>
                      <m:t>𝑡</m:t>
                    </m:r>
                  </m:oMath>
                </a14:m>
                <a:r>
                  <a:rPr lang="pt-BR" noProof="0" dirty="0"/>
                  <a:t> vezes, denotado </a:t>
                </a:r>
                <a14:m>
                  <m:oMath xmlns:m="http://schemas.openxmlformats.org/officeDocument/2006/math">
                    <m:r>
                      <a:rPr lang="pt-BR" i="1" noProof="0" smtClean="0">
                        <a:latin typeface="Cambria Math" panose="02040503050406030204" pitchFamily="18" charset="0"/>
                      </a:rPr>
                      <m:t>𝐺</m:t>
                    </m:r>
                    <m:r>
                      <a:rPr lang="pt-BR" i="1" noProof="0" smtClean="0">
                        <a:latin typeface="Cambria Math" panose="02040503050406030204" pitchFamily="18" charset="0"/>
                      </a:rPr>
                      <m:t>(</m:t>
                    </m:r>
                    <m:r>
                      <a:rPr lang="pt-BR" i="1" noProof="0" smtClean="0">
                        <a:latin typeface="Cambria Math" panose="02040503050406030204" pitchFamily="18" charset="0"/>
                      </a:rPr>
                      <m:t>𝑇</m:t>
                    </m:r>
                    <m:r>
                      <a:rPr lang="pt-BR" i="1" noProof="0" smtClean="0">
                        <a:latin typeface="Cambria Math" panose="02040503050406030204" pitchFamily="18" charset="0"/>
                      </a:rPr>
                      <m:t>−</m:t>
                    </m:r>
                    <m:r>
                      <a:rPr lang="pt-BR" i="1" noProof="0" smtClean="0">
                        <a:latin typeface="Cambria Math" panose="02040503050406030204" pitchFamily="18" charset="0"/>
                      </a:rPr>
                      <m:t>𝑡</m:t>
                    </m:r>
                    <m:r>
                      <a:rPr lang="pt-BR" i="1" noProof="0" smtClean="0">
                        <a:latin typeface="Cambria Math" panose="02040503050406030204" pitchFamily="18" charset="0"/>
                      </a:rPr>
                      <m:t>)</m:t>
                    </m:r>
                  </m:oMath>
                </a14:m>
                <a:r>
                  <a:rPr lang="pt-BR" noProof="0" dirty="0"/>
                  <a:t>. Existem muitos subjogos que começam no estágio </a:t>
                </a:r>
                <a14:m>
                  <m:oMath xmlns:m="http://schemas.openxmlformats.org/officeDocument/2006/math">
                    <m:r>
                      <a:rPr lang="pt-BR" i="1" noProof="0" smtClean="0">
                        <a:latin typeface="Cambria Math" panose="02040503050406030204" pitchFamily="18" charset="0"/>
                      </a:rPr>
                      <m:t>𝑡</m:t>
                    </m:r>
                    <m:r>
                      <a:rPr lang="pt-BR" i="1" noProof="0" smtClean="0">
                        <a:latin typeface="Cambria Math" panose="02040503050406030204" pitchFamily="18" charset="0"/>
                      </a:rPr>
                      <m:t> +1</m:t>
                    </m:r>
                  </m:oMath>
                </a14:m>
                <a:r>
                  <a:rPr lang="pt-BR" noProof="0" dirty="0"/>
                  <a:t>, um para cada uma das histórias possíveis de jogo no estágio </a:t>
                </a:r>
                <a14:m>
                  <m:oMath xmlns:m="http://schemas.openxmlformats.org/officeDocument/2006/math">
                    <m:r>
                      <a:rPr lang="pt-BR" i="1" noProof="0" smtClean="0">
                        <a:latin typeface="Cambria Math" panose="02040503050406030204" pitchFamily="18" charset="0"/>
                      </a:rPr>
                      <m:t>𝑡</m:t>
                    </m:r>
                  </m:oMath>
                </a14:m>
                <a:r>
                  <a:rPr lang="pt-BR" noProof="0" dirty="0"/>
                  <a:t>. </a:t>
                </a:r>
              </a:p>
              <a:p>
                <a:pPr marL="0" indent="0" algn="just">
                  <a:buNone/>
                </a:pPr>
                <a:endParaRPr lang="pt-BR" noProof="0" dirty="0"/>
              </a:p>
              <a:p>
                <a:pPr marL="0" indent="0" algn="just">
                  <a:buNone/>
                </a:pPr>
                <a:r>
                  <a:rPr lang="pt-BR" noProof="0" dirty="0"/>
                  <a:t>No jogo infinitamente repetido </a:t>
                </a:r>
                <a14:m>
                  <m:oMath xmlns:m="http://schemas.openxmlformats.org/officeDocument/2006/math">
                    <m:r>
                      <a:rPr lang="pt-BR" i="1" noProof="0" smtClean="0">
                        <a:latin typeface="Cambria Math" panose="02040503050406030204" pitchFamily="18" charset="0"/>
                      </a:rPr>
                      <m:t>𝐺</m:t>
                    </m:r>
                    <m:r>
                      <a:rPr lang="pt-BR" i="1" noProof="0" smtClean="0">
                        <a:latin typeface="Cambria Math" panose="02040503050406030204" pitchFamily="18" charset="0"/>
                      </a:rPr>
                      <m:t>(∞,</m:t>
                    </m:r>
                    <m:r>
                      <a:rPr lang="pt-BR" i="1" noProof="0" smtClean="0">
                        <a:latin typeface="Cambria Math" panose="02040503050406030204" pitchFamily="18" charset="0"/>
                      </a:rPr>
                      <m:t>𝛿</m:t>
                    </m:r>
                    <m:r>
                      <a:rPr lang="pt-BR" i="1" noProof="0" smtClean="0">
                        <a:latin typeface="Cambria Math" panose="02040503050406030204" pitchFamily="18" charset="0"/>
                      </a:rPr>
                      <m:t>)</m:t>
                    </m:r>
                  </m:oMath>
                </a14:m>
                <a:r>
                  <a:rPr lang="pt-BR" noProof="0" dirty="0"/>
                  <a:t>, </a:t>
                </a:r>
                <a:r>
                  <a:rPr lang="pt-BR" i="1" noProof="0" dirty="0"/>
                  <a:t>cada subjogo que começa no estágio </a:t>
                </a:r>
                <a14:m>
                  <m:oMath xmlns:m="http://schemas.openxmlformats.org/officeDocument/2006/math">
                    <m:r>
                      <a:rPr lang="pt-BR" i="1" noProof="0" smtClean="0">
                        <a:latin typeface="Cambria Math" panose="02040503050406030204" pitchFamily="18" charset="0"/>
                      </a:rPr>
                      <m:t>𝑡</m:t>
                    </m:r>
                    <m:r>
                      <a:rPr lang="pt-BR" i="1" noProof="0" smtClean="0">
                        <a:latin typeface="Cambria Math" panose="02040503050406030204" pitchFamily="18" charset="0"/>
                      </a:rPr>
                      <m:t>+1</m:t>
                    </m:r>
                  </m:oMath>
                </a14:m>
                <a:r>
                  <a:rPr lang="pt-BR" i="1" noProof="0" dirty="0"/>
                  <a:t> é </a:t>
                </a:r>
                <a:r>
                  <a:rPr lang="pt-BR" b="1" i="1" noProof="0" dirty="0"/>
                  <a:t>idêntico ao jogo original</a:t>
                </a:r>
                <a:r>
                  <a:rPr lang="pt-BR" b="1" noProof="0" dirty="0"/>
                  <a:t> </a:t>
                </a:r>
                <a14:m>
                  <m:oMath xmlns:m="http://schemas.openxmlformats.org/officeDocument/2006/math">
                    <m:r>
                      <a:rPr lang="pt-BR" i="1" noProof="0" smtClean="0">
                        <a:latin typeface="Cambria Math" panose="02040503050406030204" pitchFamily="18" charset="0"/>
                      </a:rPr>
                      <m:t>𝐺</m:t>
                    </m:r>
                    <m:r>
                      <a:rPr lang="pt-BR" i="1" noProof="0" smtClean="0">
                        <a:latin typeface="Cambria Math" panose="02040503050406030204" pitchFamily="18" charset="0"/>
                      </a:rPr>
                      <m:t>(∞, </m:t>
                    </m:r>
                    <m:r>
                      <a:rPr lang="pt-BR" i="1" noProof="0" smtClean="0">
                        <a:latin typeface="Cambria Math" panose="02040503050406030204" pitchFamily="18" charset="0"/>
                      </a:rPr>
                      <m:t>𝛿</m:t>
                    </m:r>
                    <m:r>
                      <a:rPr lang="pt-BR" i="1" noProof="0" smtClean="0">
                        <a:latin typeface="Cambria Math" panose="02040503050406030204" pitchFamily="18" charset="0"/>
                      </a:rPr>
                      <m:t>)</m:t>
                    </m:r>
                  </m:oMath>
                </a14:m>
                <a:r>
                  <a:rPr lang="pt-BR" noProof="0" dirty="0"/>
                  <a:t>. Como no caso do horizonte finito, existem tantos subjogos começando no estágio </a:t>
                </a:r>
                <a14:m>
                  <m:oMath xmlns:m="http://schemas.openxmlformats.org/officeDocument/2006/math">
                    <m:r>
                      <a:rPr lang="pt-BR" i="1" noProof="0" smtClean="0">
                        <a:latin typeface="Cambria Math" panose="02040503050406030204" pitchFamily="18" charset="0"/>
                      </a:rPr>
                      <m:t>𝑡</m:t>
                    </m:r>
                    <m:r>
                      <a:rPr lang="pt-BR" i="1" noProof="0" smtClean="0">
                        <a:latin typeface="Cambria Math" panose="02040503050406030204" pitchFamily="18" charset="0"/>
                      </a:rPr>
                      <m:t>+1</m:t>
                    </m:r>
                  </m:oMath>
                </a14:m>
                <a:r>
                  <a:rPr lang="pt-BR" noProof="0" dirty="0"/>
                  <a:t> de </a:t>
                </a:r>
                <a14:m>
                  <m:oMath xmlns:m="http://schemas.openxmlformats.org/officeDocument/2006/math">
                    <m:r>
                      <a:rPr lang="pt-BR" i="1" noProof="0" smtClean="0">
                        <a:latin typeface="Cambria Math" panose="02040503050406030204" pitchFamily="18" charset="0"/>
                      </a:rPr>
                      <m:t>𝐺</m:t>
                    </m:r>
                    <m:r>
                      <a:rPr lang="pt-BR" i="1" noProof="0" smtClean="0">
                        <a:latin typeface="Cambria Math" panose="02040503050406030204" pitchFamily="18" charset="0"/>
                      </a:rPr>
                      <m:t>(∞, </m:t>
                    </m:r>
                    <m:r>
                      <a:rPr lang="pt-BR" i="1" noProof="0" smtClean="0">
                        <a:latin typeface="Cambria Math" panose="02040503050406030204" pitchFamily="18" charset="0"/>
                      </a:rPr>
                      <m:t>𝛿</m:t>
                    </m:r>
                    <m:r>
                      <a:rPr lang="pt-BR" i="1" noProof="0" smtClean="0">
                        <a:latin typeface="Cambria Math" panose="02040503050406030204" pitchFamily="18" charset="0"/>
                      </a:rPr>
                      <m:t>)</m:t>
                    </m:r>
                  </m:oMath>
                </a14:m>
                <a:r>
                  <a:rPr lang="pt-BR" noProof="0" dirty="0"/>
                  <a:t> quantos possíveis histórias de jogo passando por t.</a:t>
                </a:r>
              </a:p>
            </p:txBody>
          </p:sp>
        </mc:Choice>
        <mc:Fallback xmlns="">
          <p:sp>
            <p:nvSpPr>
              <p:cNvPr id="3" name="Content Placeholder 2">
                <a:extLst>
                  <a:ext uri="{FF2B5EF4-FFF2-40B4-BE49-F238E27FC236}">
                    <a16:creationId xmlns:a16="http://schemas.microsoft.com/office/drawing/2014/main" id="{CB01FA96-0780-463B-8874-4C8A10B81F31}"/>
                  </a:ext>
                </a:extLst>
              </p:cNvPr>
              <p:cNvSpPr>
                <a:spLocks noGrp="1" noRot="1" noChangeAspect="1" noMove="1" noResize="1" noEditPoints="1" noAdjustHandles="1" noChangeArrowheads="1" noChangeShapeType="1" noTextEdit="1"/>
              </p:cNvSpPr>
              <p:nvPr>
                <p:ph idx="1"/>
              </p:nvPr>
            </p:nvSpPr>
            <p:spPr>
              <a:blipFill>
                <a:blip r:embed="rId3"/>
                <a:stretch>
                  <a:fillRect l="-1217" t="-2241" r="-1159"/>
                </a:stretch>
              </a:blipFill>
            </p:spPr>
            <p:txBody>
              <a:bodyPr/>
              <a:lstStyle/>
              <a:p>
                <a:r>
                  <a:rPr lang="pt-BR">
                    <a:noFill/>
                  </a:rPr>
                  <a:t> </a:t>
                </a:r>
              </a:p>
            </p:txBody>
          </p:sp>
        </mc:Fallback>
      </mc:AlternateContent>
      <p:sp>
        <p:nvSpPr>
          <p:cNvPr id="4" name="Title 1">
            <a:extLst>
              <a:ext uri="{FF2B5EF4-FFF2-40B4-BE49-F238E27FC236}">
                <a16:creationId xmlns:a16="http://schemas.microsoft.com/office/drawing/2014/main" id="{5F7D4F68-FBA4-44BD-8CAF-E855D103BD50}"/>
              </a:ext>
            </a:extLst>
          </p:cNvPr>
          <p:cNvSpPr>
            <a:spLocks noGrp="1"/>
          </p:cNvSpPr>
          <p:nvPr>
            <p:ph type="title"/>
          </p:nvPr>
        </p:nvSpPr>
        <p:spPr>
          <a:xfrm>
            <a:off x="838200" y="365125"/>
            <a:ext cx="10515600" cy="1325563"/>
          </a:xfrm>
        </p:spPr>
        <p:txBody>
          <a:bodyPr/>
          <a:lstStyle/>
          <a:p>
            <a:r>
              <a:rPr lang="pt-BR" b="1" noProof="0" dirty="0"/>
              <a:t>Teoria: Jogos infinitamente repetidos</a:t>
            </a:r>
            <a:br>
              <a:rPr lang="pt-BR" b="1" noProof="0" dirty="0"/>
            </a:br>
            <a:r>
              <a:rPr lang="pt-BR" sz="2200" b="1" noProof="0" dirty="0">
                <a:solidFill>
                  <a:srgbClr val="C00000"/>
                </a:solidFill>
              </a:rPr>
              <a:t>Definição de subjogo</a:t>
            </a:r>
          </a:p>
        </p:txBody>
      </p:sp>
      <p:sp>
        <p:nvSpPr>
          <p:cNvPr id="2" name="Footer Placeholder 1">
            <a:extLst>
              <a:ext uri="{FF2B5EF4-FFF2-40B4-BE49-F238E27FC236}">
                <a16:creationId xmlns:a16="http://schemas.microsoft.com/office/drawing/2014/main" id="{B0D4FF8F-14D9-4E4C-9107-EAEDDFA9CC58}"/>
              </a:ext>
            </a:extLst>
          </p:cNvPr>
          <p:cNvSpPr>
            <a:spLocks noGrp="1"/>
          </p:cNvSpPr>
          <p:nvPr>
            <p:ph type="ftr" sz="quarter" idx="11"/>
          </p:nvPr>
        </p:nvSpPr>
        <p:spPr/>
        <p:txBody>
          <a:bodyPr/>
          <a:lstStyle/>
          <a:p>
            <a:r>
              <a:rPr lang="pt-BR" dirty="0"/>
              <a:t>Robson Tigre </a:t>
            </a:r>
            <a:endParaRPr lang="en-US" dirty="0"/>
          </a:p>
        </p:txBody>
      </p:sp>
      <p:sp>
        <p:nvSpPr>
          <p:cNvPr id="5" name="Slide Number Placeholder 4">
            <a:extLst>
              <a:ext uri="{FF2B5EF4-FFF2-40B4-BE49-F238E27FC236}">
                <a16:creationId xmlns:a16="http://schemas.microsoft.com/office/drawing/2014/main" id="{15454862-849A-42FB-A027-F09736EB17E9}"/>
              </a:ext>
            </a:extLst>
          </p:cNvPr>
          <p:cNvSpPr>
            <a:spLocks noGrp="1"/>
          </p:cNvSpPr>
          <p:nvPr>
            <p:ph type="sldNum" sz="quarter" idx="12"/>
          </p:nvPr>
        </p:nvSpPr>
        <p:spPr/>
        <p:txBody>
          <a:bodyPr/>
          <a:lstStyle/>
          <a:p>
            <a:fld id="{AF67EEE8-F201-4410-BA13-233EFB93B646}" type="slidenum">
              <a:rPr lang="pt-BR" smtClean="0"/>
              <a:t>50</a:t>
            </a:fld>
            <a:endParaRPr lang="pt-BR"/>
          </a:p>
        </p:txBody>
      </p:sp>
    </p:spTree>
    <p:extLst>
      <p:ext uri="{BB962C8B-B14F-4D97-AF65-F5344CB8AC3E}">
        <p14:creationId xmlns:p14="http://schemas.microsoft.com/office/powerpoint/2010/main" val="18696900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9A191C-09CB-4045-A93D-72427A1CC40B}"/>
              </a:ext>
            </a:extLst>
          </p:cNvPr>
          <p:cNvSpPr>
            <a:spLocks noGrp="1"/>
          </p:cNvSpPr>
          <p:nvPr>
            <p:ph type="title"/>
          </p:nvPr>
        </p:nvSpPr>
        <p:spPr/>
        <p:txBody>
          <a:bodyPr/>
          <a:lstStyle/>
          <a:p>
            <a:r>
              <a:rPr lang="pt-BR" b="1" dirty="0"/>
              <a:t>Exemplificando (para jogo finito)</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D4D0FD7-97A1-4ACC-9716-A764AD67672E}"/>
                  </a:ext>
                </a:extLst>
              </p:cNvPr>
              <p:cNvSpPr>
                <a:spLocks noGrp="1"/>
              </p:cNvSpPr>
              <p:nvPr>
                <p:ph idx="1"/>
              </p:nvPr>
            </p:nvSpPr>
            <p:spPr/>
            <p:txBody>
              <a:bodyPr/>
              <a:lstStyle/>
              <a:p>
                <a:pPr marL="0" indent="0">
                  <a:buNone/>
                </a:pPr>
                <a:r>
                  <a:rPr lang="pt-BR" dirty="0">
                    <a:solidFill>
                      <a:schemeClr val="tx1"/>
                    </a:solidFill>
                  </a:rPr>
                  <a:t>Considere que o dilema dos prisioneiros repetido duas vezes, </a:t>
                </a:r>
                <a14:m>
                  <m:oMath xmlns:m="http://schemas.openxmlformats.org/officeDocument/2006/math">
                    <m:r>
                      <a:rPr lang="pt-BR" i="1" dirty="0" smtClean="0">
                        <a:solidFill>
                          <a:schemeClr val="tx1"/>
                        </a:solidFill>
                        <a:latin typeface="Cambria Math" panose="02040503050406030204" pitchFamily="18" charset="0"/>
                      </a:rPr>
                      <m:t>𝐺</m:t>
                    </m:r>
                    <m:r>
                      <a:rPr lang="pt-BR" i="1" dirty="0" smtClean="0">
                        <a:solidFill>
                          <a:schemeClr val="tx1"/>
                        </a:solidFill>
                        <a:latin typeface="Cambria Math" panose="02040503050406030204" pitchFamily="18" charset="0"/>
                      </a:rPr>
                      <m:t>(2)</m:t>
                    </m:r>
                  </m:oMath>
                </a14:m>
                <a:endParaRPr lang="pt-BR" dirty="0">
                  <a:solidFill>
                    <a:schemeClr val="tx1"/>
                  </a:solidFill>
                </a:endParaRPr>
              </a:p>
            </p:txBody>
          </p:sp>
        </mc:Choice>
        <mc:Fallback xmlns="">
          <p:sp>
            <p:nvSpPr>
              <p:cNvPr id="3" name="Content Placeholder 2">
                <a:extLst>
                  <a:ext uri="{FF2B5EF4-FFF2-40B4-BE49-F238E27FC236}">
                    <a16:creationId xmlns:a16="http://schemas.microsoft.com/office/drawing/2014/main" id="{7D4D0FD7-97A1-4ACC-9716-A764AD67672E}"/>
                  </a:ext>
                </a:extLst>
              </p:cNvPr>
              <p:cNvSpPr>
                <a:spLocks noGrp="1" noRot="1" noChangeAspect="1" noMove="1" noResize="1" noEditPoints="1" noAdjustHandles="1" noChangeArrowheads="1" noChangeShapeType="1" noTextEdit="1"/>
              </p:cNvSpPr>
              <p:nvPr>
                <p:ph idx="1"/>
              </p:nvPr>
            </p:nvSpPr>
            <p:spPr>
              <a:blipFill>
                <a:blip r:embed="rId3"/>
                <a:stretch>
                  <a:fillRect l="-1217" t="-2241"/>
                </a:stretch>
              </a:blipFill>
            </p:spPr>
            <p:txBody>
              <a:bodyPr/>
              <a:lstStyle/>
              <a:p>
                <a:r>
                  <a:rPr lang="pt-BR">
                    <a:noFill/>
                  </a:rPr>
                  <a:t> </a:t>
                </a:r>
              </a:p>
            </p:txBody>
          </p:sp>
        </mc:Fallback>
      </mc:AlternateContent>
      <p:pic>
        <p:nvPicPr>
          <p:cNvPr id="5" name="Picture 4" descr="A picture containing orange, clock&#10;&#10;Description automatically generated">
            <a:extLst>
              <a:ext uri="{FF2B5EF4-FFF2-40B4-BE49-F238E27FC236}">
                <a16:creationId xmlns:a16="http://schemas.microsoft.com/office/drawing/2014/main" id="{A06B0A50-B45F-4940-A226-700A2FE9925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82915" y="2523952"/>
            <a:ext cx="3200847" cy="2476846"/>
          </a:xfrm>
          <a:prstGeom prst="rect">
            <a:avLst/>
          </a:prstGeom>
        </p:spPr>
      </p:pic>
      <p:sp>
        <p:nvSpPr>
          <p:cNvPr id="4" name="Footer Placeholder 3">
            <a:extLst>
              <a:ext uri="{FF2B5EF4-FFF2-40B4-BE49-F238E27FC236}">
                <a16:creationId xmlns:a16="http://schemas.microsoft.com/office/drawing/2014/main" id="{C196DDB6-85A7-4B3B-8595-CBAFEB64BD1A}"/>
              </a:ext>
            </a:extLst>
          </p:cNvPr>
          <p:cNvSpPr>
            <a:spLocks noGrp="1"/>
          </p:cNvSpPr>
          <p:nvPr>
            <p:ph type="ftr" sz="quarter" idx="11"/>
          </p:nvPr>
        </p:nvSpPr>
        <p:spPr/>
        <p:txBody>
          <a:bodyPr/>
          <a:lstStyle/>
          <a:p>
            <a:r>
              <a:rPr lang="pt-BR" dirty="0"/>
              <a:t>Robson Tigre </a:t>
            </a:r>
            <a:endParaRPr lang="en-US" dirty="0"/>
          </a:p>
        </p:txBody>
      </p:sp>
      <p:sp>
        <p:nvSpPr>
          <p:cNvPr id="6" name="Slide Number Placeholder 5">
            <a:extLst>
              <a:ext uri="{FF2B5EF4-FFF2-40B4-BE49-F238E27FC236}">
                <a16:creationId xmlns:a16="http://schemas.microsoft.com/office/drawing/2014/main" id="{A08AA37E-7E89-4CA0-A431-17288C7BA45B}"/>
              </a:ext>
            </a:extLst>
          </p:cNvPr>
          <p:cNvSpPr>
            <a:spLocks noGrp="1"/>
          </p:cNvSpPr>
          <p:nvPr>
            <p:ph type="sldNum" sz="quarter" idx="12"/>
          </p:nvPr>
        </p:nvSpPr>
        <p:spPr/>
        <p:txBody>
          <a:bodyPr/>
          <a:lstStyle/>
          <a:p>
            <a:fld id="{AF67EEE8-F201-4410-BA13-233EFB93B646}" type="slidenum">
              <a:rPr lang="pt-BR" smtClean="0"/>
              <a:t>51</a:t>
            </a:fld>
            <a:endParaRPr lang="pt-BR"/>
          </a:p>
        </p:txBody>
      </p:sp>
    </p:spTree>
    <p:extLst>
      <p:ext uri="{BB962C8B-B14F-4D97-AF65-F5344CB8AC3E}">
        <p14:creationId xmlns:p14="http://schemas.microsoft.com/office/powerpoint/2010/main" val="373615693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close up of a map&#10;&#10;Description automatically generated">
            <a:extLst>
              <a:ext uri="{FF2B5EF4-FFF2-40B4-BE49-F238E27FC236}">
                <a16:creationId xmlns:a16="http://schemas.microsoft.com/office/drawing/2014/main" id="{B2DAE95E-E54F-4AD6-A00E-A4BED1C387CA}"/>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123060" y="403860"/>
            <a:ext cx="9945880" cy="6050280"/>
          </a:xfrm>
        </p:spPr>
      </p:pic>
      <p:sp>
        <p:nvSpPr>
          <p:cNvPr id="3" name="Slide Number Placeholder 2">
            <a:extLst>
              <a:ext uri="{FF2B5EF4-FFF2-40B4-BE49-F238E27FC236}">
                <a16:creationId xmlns:a16="http://schemas.microsoft.com/office/drawing/2014/main" id="{371EC0AF-A89F-42EE-AB91-D2FF583C29E6}"/>
              </a:ext>
            </a:extLst>
          </p:cNvPr>
          <p:cNvSpPr>
            <a:spLocks noGrp="1"/>
          </p:cNvSpPr>
          <p:nvPr>
            <p:ph type="sldNum" sz="quarter" idx="12"/>
          </p:nvPr>
        </p:nvSpPr>
        <p:spPr/>
        <p:txBody>
          <a:bodyPr/>
          <a:lstStyle/>
          <a:p>
            <a:fld id="{AF67EEE8-F201-4410-BA13-233EFB93B646}" type="slidenum">
              <a:rPr lang="pt-BR" smtClean="0"/>
              <a:t>52</a:t>
            </a:fld>
            <a:endParaRPr lang="pt-BR"/>
          </a:p>
        </p:txBody>
      </p:sp>
    </p:spTree>
    <p:extLst>
      <p:ext uri="{BB962C8B-B14F-4D97-AF65-F5344CB8AC3E}">
        <p14:creationId xmlns:p14="http://schemas.microsoft.com/office/powerpoint/2010/main" val="246163905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6C6FD1E4-5159-4F45-A114-E4D2AE382AD9}"/>
              </a:ext>
            </a:extLst>
          </p:cNvPr>
          <p:cNvSpPr>
            <a:spLocks noGrp="1"/>
          </p:cNvSpPr>
          <p:nvPr>
            <p:ph type="title"/>
          </p:nvPr>
        </p:nvSpPr>
        <p:spPr/>
        <p:txBody>
          <a:bodyPr/>
          <a:lstStyle/>
          <a:p>
            <a:r>
              <a:rPr lang="pt-BR" b="1" dirty="0"/>
              <a:t>Exemplificando (para jogo finito)</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F403484-CED3-4E86-AF20-4E1B370C81A2}"/>
                  </a:ext>
                </a:extLst>
              </p:cNvPr>
              <p:cNvSpPr>
                <a:spLocks noGrp="1"/>
              </p:cNvSpPr>
              <p:nvPr>
                <p:ph sz="half" idx="1"/>
              </p:nvPr>
            </p:nvSpPr>
            <p:spPr/>
            <p:txBody>
              <a:bodyPr>
                <a:normAutofit fontScale="77500" lnSpcReduction="20000"/>
              </a:bodyPr>
              <a:lstStyle/>
              <a:p>
                <a:pPr algn="just">
                  <a:spcAft>
                    <a:spcPts val="1000"/>
                  </a:spcAft>
                </a:pPr>
                <a:r>
                  <a:rPr lang="pt-BR" dirty="0"/>
                  <a:t>No estágio </a:t>
                </a:r>
                <a14:m>
                  <m:oMath xmlns:m="http://schemas.openxmlformats.org/officeDocument/2006/math">
                    <m:r>
                      <a:rPr lang="pt-BR" i="1" dirty="0" smtClean="0">
                        <a:latin typeface="Cambria Math" panose="02040503050406030204" pitchFamily="18" charset="0"/>
                      </a:rPr>
                      <m:t>𝑡</m:t>
                    </m:r>
                    <m:r>
                      <a:rPr lang="pt-BR" i="1" dirty="0" smtClean="0">
                        <a:latin typeface="Cambria Math" panose="02040503050406030204" pitchFamily="18" charset="0"/>
                      </a:rPr>
                      <m:t>=2</m:t>
                    </m:r>
                  </m:oMath>
                </a14:m>
                <a:r>
                  <a:rPr lang="pt-BR" dirty="0"/>
                  <a:t>, uma história é um perfil de estratégias do dilema dos prisioneiros, indicando o que foi jogado em </a:t>
                </a:r>
                <a14:m>
                  <m:oMath xmlns:m="http://schemas.openxmlformats.org/officeDocument/2006/math">
                    <m:r>
                      <a:rPr lang="pt-BR" i="1" dirty="0" smtClean="0">
                        <a:latin typeface="Cambria Math" panose="02040503050406030204" pitchFamily="18" charset="0"/>
                      </a:rPr>
                      <m:t>𝑡</m:t>
                    </m:r>
                    <m:r>
                      <a:rPr lang="pt-BR" i="1" dirty="0" smtClean="0">
                        <a:latin typeface="Cambria Math" panose="02040503050406030204" pitchFamily="18" charset="0"/>
                      </a:rPr>
                      <m:t>=1</m:t>
                    </m:r>
                  </m:oMath>
                </a14:m>
                <a:endParaRPr lang="pt-BR" dirty="0"/>
              </a:p>
              <a:p>
                <a:pPr lvl="1" algn="just">
                  <a:spcBef>
                    <a:spcPts val="1000"/>
                  </a:spcBef>
                </a:pPr>
                <a:r>
                  <a:rPr lang="pt-BR" dirty="0"/>
                  <a:t>Há quatro histórias em </a:t>
                </a:r>
                <a14:m>
                  <m:oMath xmlns:m="http://schemas.openxmlformats.org/officeDocument/2006/math">
                    <m:r>
                      <a:rPr lang="pt-BR" i="1" dirty="0" smtClean="0">
                        <a:latin typeface="Cambria Math" panose="02040503050406030204" pitchFamily="18" charset="0"/>
                      </a:rPr>
                      <m:t>𝑡</m:t>
                    </m:r>
                    <m:r>
                      <a:rPr lang="pt-BR" i="1" dirty="0" smtClean="0">
                        <a:latin typeface="Cambria Math" panose="02040503050406030204" pitchFamily="18" charset="0"/>
                      </a:rPr>
                      <m:t>=2</m:t>
                    </m:r>
                  </m:oMath>
                </a14:m>
                <a:r>
                  <a:rPr lang="pt-BR" dirty="0"/>
                  <a:t>: </a:t>
                </a:r>
                <a14:m>
                  <m:oMath xmlns:m="http://schemas.openxmlformats.org/officeDocument/2006/math">
                    <m:r>
                      <a:rPr lang="pt-BR" i="1" dirty="0" smtClean="0">
                        <a:latin typeface="Cambria Math" panose="02040503050406030204" pitchFamily="18" charset="0"/>
                      </a:rPr>
                      <m:t>(</m:t>
                    </m:r>
                    <m:r>
                      <a:rPr lang="pt-BR" i="1" dirty="0" smtClean="0">
                        <a:latin typeface="Cambria Math" panose="02040503050406030204" pitchFamily="18" charset="0"/>
                      </a:rPr>
                      <m:t>𝐶</m:t>
                    </m:r>
                    <m:r>
                      <a:rPr lang="pt-BR" i="1" dirty="0" smtClean="0">
                        <a:latin typeface="Cambria Math" panose="02040503050406030204" pitchFamily="18" charset="0"/>
                      </a:rPr>
                      <m:t>,</m:t>
                    </m:r>
                    <m:r>
                      <a:rPr lang="pt-BR" i="1" dirty="0" smtClean="0">
                        <a:latin typeface="Cambria Math" panose="02040503050406030204" pitchFamily="18" charset="0"/>
                      </a:rPr>
                      <m:t>𝐶</m:t>
                    </m:r>
                    <m:r>
                      <a:rPr lang="pt-BR" i="1" dirty="0" smtClean="0">
                        <a:latin typeface="Cambria Math" panose="02040503050406030204" pitchFamily="18" charset="0"/>
                      </a:rPr>
                      <m:t>)</m:t>
                    </m:r>
                  </m:oMath>
                </a14:m>
                <a:r>
                  <a:rPr lang="pt-BR" dirty="0"/>
                  <a:t>, </a:t>
                </a:r>
                <a14:m>
                  <m:oMath xmlns:m="http://schemas.openxmlformats.org/officeDocument/2006/math">
                    <m:r>
                      <a:rPr lang="pt-BR" i="1" dirty="0" smtClean="0">
                        <a:latin typeface="Cambria Math" panose="02040503050406030204" pitchFamily="18" charset="0"/>
                      </a:rPr>
                      <m:t>(</m:t>
                    </m:r>
                    <m:r>
                      <a:rPr lang="pt-BR" i="1" dirty="0" smtClean="0">
                        <a:latin typeface="Cambria Math" panose="02040503050406030204" pitchFamily="18" charset="0"/>
                      </a:rPr>
                      <m:t>𝐶</m:t>
                    </m:r>
                    <m:r>
                      <a:rPr lang="pt-BR" i="1" dirty="0" smtClean="0">
                        <a:latin typeface="Cambria Math" panose="02040503050406030204" pitchFamily="18" charset="0"/>
                      </a:rPr>
                      <m:t>,</m:t>
                    </m:r>
                    <m:r>
                      <a:rPr lang="pt-BR" i="1" dirty="0" smtClean="0">
                        <a:latin typeface="Cambria Math" panose="02040503050406030204" pitchFamily="18" charset="0"/>
                      </a:rPr>
                      <m:t>𝐷</m:t>
                    </m:r>
                    <m:r>
                      <a:rPr lang="pt-BR" i="1" dirty="0" smtClean="0">
                        <a:latin typeface="Cambria Math" panose="02040503050406030204" pitchFamily="18" charset="0"/>
                      </a:rPr>
                      <m:t>)</m:t>
                    </m:r>
                  </m:oMath>
                </a14:m>
                <a:r>
                  <a:rPr lang="pt-BR" dirty="0"/>
                  <a:t>, </a:t>
                </a:r>
                <a14:m>
                  <m:oMath xmlns:m="http://schemas.openxmlformats.org/officeDocument/2006/math">
                    <m:r>
                      <a:rPr lang="pt-BR" i="1" dirty="0" smtClean="0">
                        <a:latin typeface="Cambria Math" panose="02040503050406030204" pitchFamily="18" charset="0"/>
                      </a:rPr>
                      <m:t>(</m:t>
                    </m:r>
                    <m:r>
                      <a:rPr lang="pt-BR" i="1" dirty="0" smtClean="0">
                        <a:latin typeface="Cambria Math" panose="02040503050406030204" pitchFamily="18" charset="0"/>
                      </a:rPr>
                      <m:t>𝐷</m:t>
                    </m:r>
                    <m:r>
                      <a:rPr lang="pt-BR" i="1" dirty="0" smtClean="0">
                        <a:latin typeface="Cambria Math" panose="02040503050406030204" pitchFamily="18" charset="0"/>
                      </a:rPr>
                      <m:t>,</m:t>
                    </m:r>
                    <m:r>
                      <a:rPr lang="pt-BR" i="1" dirty="0" smtClean="0">
                        <a:latin typeface="Cambria Math" panose="02040503050406030204" pitchFamily="18" charset="0"/>
                      </a:rPr>
                      <m:t>𝐶</m:t>
                    </m:r>
                    <m:r>
                      <a:rPr lang="pt-BR" i="1" dirty="0" smtClean="0">
                        <a:latin typeface="Cambria Math" panose="02040503050406030204" pitchFamily="18" charset="0"/>
                      </a:rPr>
                      <m:t>)</m:t>
                    </m:r>
                  </m:oMath>
                </a14:m>
                <a:r>
                  <a:rPr lang="pt-BR" dirty="0"/>
                  <a:t> e </a:t>
                </a:r>
                <a14:m>
                  <m:oMath xmlns:m="http://schemas.openxmlformats.org/officeDocument/2006/math">
                    <m:r>
                      <a:rPr lang="pt-BR" i="1" dirty="0" smtClean="0">
                        <a:latin typeface="Cambria Math" panose="02040503050406030204" pitchFamily="18" charset="0"/>
                      </a:rPr>
                      <m:t>(</m:t>
                    </m:r>
                    <m:r>
                      <a:rPr lang="pt-BR" i="1" dirty="0" smtClean="0">
                        <a:latin typeface="Cambria Math" panose="02040503050406030204" pitchFamily="18" charset="0"/>
                      </a:rPr>
                      <m:t>𝐷</m:t>
                    </m:r>
                    <m:r>
                      <a:rPr lang="pt-BR" i="1" dirty="0" smtClean="0">
                        <a:latin typeface="Cambria Math" panose="02040503050406030204" pitchFamily="18" charset="0"/>
                      </a:rPr>
                      <m:t>,</m:t>
                    </m:r>
                    <m:r>
                      <a:rPr lang="pt-BR" i="1" dirty="0" smtClean="0">
                        <a:latin typeface="Cambria Math" panose="02040503050406030204" pitchFamily="18" charset="0"/>
                      </a:rPr>
                      <m:t>𝐷</m:t>
                    </m:r>
                    <m:r>
                      <a:rPr lang="pt-BR" i="1" dirty="0" smtClean="0">
                        <a:latin typeface="Cambria Math" panose="02040503050406030204" pitchFamily="18" charset="0"/>
                      </a:rPr>
                      <m:t>)</m:t>
                    </m:r>
                  </m:oMath>
                </a14:m>
                <a:endParaRPr lang="pt-BR" dirty="0"/>
              </a:p>
              <a:p>
                <a:pPr algn="just"/>
                <a:endParaRPr lang="pt-BR" dirty="0"/>
              </a:p>
              <a:p>
                <a:pPr algn="just"/>
                <a:r>
                  <a:rPr lang="pt-BR" dirty="0"/>
                  <a:t>Uma estratégia descreve o que o jogador jogou em </a:t>
                </a:r>
                <a14:m>
                  <m:oMath xmlns:m="http://schemas.openxmlformats.org/officeDocument/2006/math">
                    <m:r>
                      <a:rPr lang="pt-BR" i="1" dirty="0" smtClean="0">
                        <a:latin typeface="Cambria Math" panose="02040503050406030204" pitchFamily="18" charset="0"/>
                      </a:rPr>
                      <m:t>𝑡</m:t>
                    </m:r>
                    <m:r>
                      <a:rPr lang="pt-BR" i="1" dirty="0" smtClean="0">
                        <a:latin typeface="Cambria Math" panose="02040503050406030204" pitchFamily="18" charset="0"/>
                      </a:rPr>
                      <m:t>=1</m:t>
                    </m:r>
                  </m:oMath>
                </a14:m>
                <a:r>
                  <a:rPr lang="pt-BR" dirty="0"/>
                  <a:t> e o que ele joga em cada uma dessas histórias (5 ações a serem determinadas).</a:t>
                </a:r>
              </a:p>
              <a:p>
                <a:pPr algn="just"/>
                <a:endParaRPr lang="pt-BR" dirty="0"/>
              </a:p>
              <a:p>
                <a:pPr algn="just"/>
                <a14:m>
                  <m:oMath xmlns:m="http://schemas.openxmlformats.org/officeDocument/2006/math">
                    <m:r>
                      <a:rPr lang="pt-BR" i="1" dirty="0" smtClean="0">
                        <a:latin typeface="Cambria Math" panose="02040503050406030204" pitchFamily="18" charset="0"/>
                      </a:rPr>
                      <m:t>𝐺</m:t>
                    </m:r>
                    <m:r>
                      <a:rPr lang="pt-BR" i="1" dirty="0" smtClean="0">
                        <a:latin typeface="Cambria Math" panose="02040503050406030204" pitchFamily="18" charset="0"/>
                      </a:rPr>
                      <m:t>(2)</m:t>
                    </m:r>
                  </m:oMath>
                </a14:m>
                <a:r>
                  <a:rPr lang="pt-BR" dirty="0"/>
                  <a:t> tem quatro subjogos </a:t>
                </a:r>
                <a:r>
                  <a:rPr lang="pt-BR" i="1" dirty="0"/>
                  <a:t>próprios</a:t>
                </a:r>
                <a:r>
                  <a:rPr lang="pt-BR" dirty="0"/>
                  <a:t>, um correspondendo a cada última rodada do jogo após a história de jogadas na rodada inicial</a:t>
                </a:r>
              </a:p>
              <a:p>
                <a:pPr algn="just"/>
                <a:endParaRPr lang="pt-BR" dirty="0"/>
              </a:p>
            </p:txBody>
          </p:sp>
        </mc:Choice>
        <mc:Fallback xmlns="">
          <p:sp>
            <p:nvSpPr>
              <p:cNvPr id="3" name="Content Placeholder 2">
                <a:extLst>
                  <a:ext uri="{FF2B5EF4-FFF2-40B4-BE49-F238E27FC236}">
                    <a16:creationId xmlns:a16="http://schemas.microsoft.com/office/drawing/2014/main" id="{0F403484-CED3-4E86-AF20-4E1B370C81A2}"/>
                  </a:ext>
                </a:extLst>
              </p:cNvPr>
              <p:cNvSpPr>
                <a:spLocks noGrp="1" noRot="1" noChangeAspect="1" noMove="1" noResize="1" noEditPoints="1" noAdjustHandles="1" noChangeArrowheads="1" noChangeShapeType="1" noTextEdit="1"/>
              </p:cNvSpPr>
              <p:nvPr>
                <p:ph sz="half" idx="1"/>
              </p:nvPr>
            </p:nvSpPr>
            <p:spPr>
              <a:blipFill>
                <a:blip r:embed="rId3"/>
                <a:stretch>
                  <a:fillRect l="-1412" t="-2801" r="-1412" b="-2241"/>
                </a:stretch>
              </a:blipFill>
            </p:spPr>
            <p:txBody>
              <a:bodyPr/>
              <a:lstStyle/>
              <a:p>
                <a:r>
                  <a:rPr lang="en-US">
                    <a:noFill/>
                  </a:rPr>
                  <a:t> </a:t>
                </a:r>
              </a:p>
            </p:txBody>
          </p:sp>
        </mc:Fallback>
      </mc:AlternateContent>
      <p:pic>
        <p:nvPicPr>
          <p:cNvPr id="5" name="Content Placeholder 4" descr="A close up of a map&#10;&#10;Description automatically generated">
            <a:extLst>
              <a:ext uri="{FF2B5EF4-FFF2-40B4-BE49-F238E27FC236}">
                <a16:creationId xmlns:a16="http://schemas.microsoft.com/office/drawing/2014/main" id="{B8501AC4-79F2-400C-B400-F3E39D9CEA4D}"/>
              </a:ext>
            </a:extLst>
          </p:cNvPr>
          <p:cNvPicPr>
            <a:picLocks noGrp="1" noChangeAspect="1"/>
          </p:cNvPicPr>
          <p:nvPr>
            <p:ph sz="half" idx="2"/>
          </p:nvPr>
        </p:nvPicPr>
        <p:blipFill>
          <a:blip r:embed="rId4">
            <a:extLst>
              <a:ext uri="{28A0092B-C50C-407E-A947-70E740481C1C}">
                <a14:useLocalDpi xmlns:a14="http://schemas.microsoft.com/office/drawing/2010/main" val="0"/>
              </a:ext>
            </a:extLst>
          </a:blip>
          <a:stretch>
            <a:fillRect/>
          </a:stretch>
        </p:blipFill>
        <p:spPr>
          <a:xfrm>
            <a:off x="6172200" y="2425258"/>
            <a:ext cx="5181600" cy="3152072"/>
          </a:xfrm>
        </p:spPr>
      </p:pic>
      <p:sp>
        <p:nvSpPr>
          <p:cNvPr id="4" name="Footer Placeholder 3">
            <a:extLst>
              <a:ext uri="{FF2B5EF4-FFF2-40B4-BE49-F238E27FC236}">
                <a16:creationId xmlns:a16="http://schemas.microsoft.com/office/drawing/2014/main" id="{216B437B-A63B-4022-90C7-EF257448B4FA}"/>
              </a:ext>
            </a:extLst>
          </p:cNvPr>
          <p:cNvSpPr>
            <a:spLocks noGrp="1"/>
          </p:cNvSpPr>
          <p:nvPr>
            <p:ph type="ftr" sz="quarter" idx="11"/>
          </p:nvPr>
        </p:nvSpPr>
        <p:spPr/>
        <p:txBody>
          <a:bodyPr/>
          <a:lstStyle/>
          <a:p>
            <a:r>
              <a:rPr lang="pt-BR" dirty="0"/>
              <a:t>Robson Tigre </a:t>
            </a:r>
            <a:endParaRPr lang="en-US" dirty="0"/>
          </a:p>
        </p:txBody>
      </p:sp>
      <p:sp>
        <p:nvSpPr>
          <p:cNvPr id="6" name="Slide Number Placeholder 5">
            <a:extLst>
              <a:ext uri="{FF2B5EF4-FFF2-40B4-BE49-F238E27FC236}">
                <a16:creationId xmlns:a16="http://schemas.microsoft.com/office/drawing/2014/main" id="{F70E77F7-26AE-4D7D-9E2E-EB0F4C727F48}"/>
              </a:ext>
            </a:extLst>
          </p:cNvPr>
          <p:cNvSpPr>
            <a:spLocks noGrp="1"/>
          </p:cNvSpPr>
          <p:nvPr>
            <p:ph type="sldNum" sz="quarter" idx="12"/>
          </p:nvPr>
        </p:nvSpPr>
        <p:spPr/>
        <p:txBody>
          <a:bodyPr/>
          <a:lstStyle/>
          <a:p>
            <a:fld id="{AF67EEE8-F201-4410-BA13-233EFB93B646}" type="slidenum">
              <a:rPr lang="pt-BR" smtClean="0"/>
              <a:t>53</a:t>
            </a:fld>
            <a:endParaRPr lang="pt-BR"/>
          </a:p>
        </p:txBody>
      </p:sp>
    </p:spTree>
    <p:extLst>
      <p:ext uri="{BB962C8B-B14F-4D97-AF65-F5344CB8AC3E}">
        <p14:creationId xmlns:p14="http://schemas.microsoft.com/office/powerpoint/2010/main" val="414347286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530D1A7-C10F-4AEA-ABBA-5178F079404C}"/>
                  </a:ext>
                </a:extLst>
              </p:cNvPr>
              <p:cNvSpPr>
                <a:spLocks noGrp="1"/>
              </p:cNvSpPr>
              <p:nvPr>
                <p:ph idx="1"/>
              </p:nvPr>
            </p:nvSpPr>
            <p:spPr/>
            <p:txBody>
              <a:bodyPr>
                <a:normAutofit/>
              </a:bodyPr>
              <a:lstStyle/>
              <a:p>
                <a:r>
                  <a:rPr lang="pt-BR" sz="2400" dirty="0"/>
                  <a:t>Por exemplo, depois de </a:t>
                </a:r>
                <a14:m>
                  <m:oMath xmlns:m="http://schemas.openxmlformats.org/officeDocument/2006/math">
                    <m:r>
                      <a:rPr lang="pt-BR" sz="2400" i="1" dirty="0" smtClean="0">
                        <a:latin typeface="Cambria Math" panose="02040503050406030204" pitchFamily="18" charset="0"/>
                      </a:rPr>
                      <m:t>(</m:t>
                    </m:r>
                    <m:r>
                      <a:rPr lang="pt-BR" sz="2400" i="1" dirty="0" smtClean="0">
                        <a:latin typeface="Cambria Math" panose="02040503050406030204" pitchFamily="18" charset="0"/>
                      </a:rPr>
                      <m:t>𝐶</m:t>
                    </m:r>
                    <m:r>
                      <a:rPr lang="pt-BR" sz="2400" i="1" dirty="0" smtClean="0">
                        <a:latin typeface="Cambria Math" panose="02040503050406030204" pitchFamily="18" charset="0"/>
                      </a:rPr>
                      <m:t>,</m:t>
                    </m:r>
                    <m:r>
                      <a:rPr lang="pt-BR" sz="2400" i="1" dirty="0" smtClean="0">
                        <a:latin typeface="Cambria Math" panose="02040503050406030204" pitchFamily="18" charset="0"/>
                      </a:rPr>
                      <m:t>𝐶</m:t>
                    </m:r>
                    <m:r>
                      <a:rPr lang="pt-BR" sz="2400" i="1" dirty="0" smtClean="0">
                        <a:latin typeface="Cambria Math" panose="02040503050406030204" pitchFamily="18" charset="0"/>
                      </a:rPr>
                      <m:t>)</m:t>
                    </m:r>
                  </m:oMath>
                </a14:m>
                <a:r>
                  <a:rPr lang="pt-BR" sz="2400" dirty="0"/>
                  <a:t> em </a:t>
                </a:r>
                <a14:m>
                  <m:oMath xmlns:m="http://schemas.openxmlformats.org/officeDocument/2006/math">
                    <m:r>
                      <a:rPr lang="pt-BR" sz="2400" i="1" dirty="0" smtClean="0">
                        <a:latin typeface="Cambria Math" panose="02040503050406030204" pitchFamily="18" charset="0"/>
                      </a:rPr>
                      <m:t>𝑡</m:t>
                    </m:r>
                    <m:r>
                      <a:rPr lang="pt-BR" sz="2400" i="1" dirty="0" smtClean="0">
                        <a:latin typeface="Cambria Math" panose="02040503050406030204" pitchFamily="18" charset="0"/>
                      </a:rPr>
                      <m:t>=1</m:t>
                    </m:r>
                  </m:oMath>
                </a14:m>
                <a:r>
                  <a:rPr lang="pt-BR" sz="2400" dirty="0"/>
                  <a:t>, temos um subjogo em que adicionamos </a:t>
                </a:r>
                <a14:m>
                  <m:oMath xmlns:m="http://schemas.openxmlformats.org/officeDocument/2006/math">
                    <m:r>
                      <a:rPr lang="pt-BR" sz="2400" i="1" dirty="0" smtClean="0">
                        <a:latin typeface="Cambria Math" panose="02040503050406030204" pitchFamily="18" charset="0"/>
                      </a:rPr>
                      <m:t>5</m:t>
                    </m:r>
                  </m:oMath>
                </a14:m>
                <a:r>
                  <a:rPr lang="pt-BR" sz="2400" dirty="0"/>
                  <a:t> ao payoff de cada jogador, correspondendo ao payoff que ele obteria jogando </a:t>
                </a:r>
                <a14:m>
                  <m:oMath xmlns:m="http://schemas.openxmlformats.org/officeDocument/2006/math">
                    <m:r>
                      <a:rPr lang="pt-BR" sz="2400" i="1" dirty="0" smtClean="0">
                        <a:latin typeface="Cambria Math" panose="02040503050406030204" pitchFamily="18" charset="0"/>
                      </a:rPr>
                      <m:t>(</m:t>
                    </m:r>
                    <m:r>
                      <a:rPr lang="pt-BR" sz="2400" i="1" dirty="0" smtClean="0">
                        <a:latin typeface="Cambria Math" panose="02040503050406030204" pitchFamily="18" charset="0"/>
                      </a:rPr>
                      <m:t>𝐶</m:t>
                    </m:r>
                    <m:r>
                      <a:rPr lang="pt-BR" sz="2400" i="1" dirty="0" smtClean="0">
                        <a:latin typeface="Cambria Math" panose="02040503050406030204" pitchFamily="18" charset="0"/>
                      </a:rPr>
                      <m:t>,</m:t>
                    </m:r>
                    <m:r>
                      <a:rPr lang="pt-BR" sz="2400" i="1" dirty="0" smtClean="0">
                        <a:latin typeface="Cambria Math" panose="02040503050406030204" pitchFamily="18" charset="0"/>
                      </a:rPr>
                      <m:t>𝐶</m:t>
                    </m:r>
                    <m:r>
                      <a:rPr lang="pt-BR" sz="2400" i="1" dirty="0" smtClean="0">
                        <a:latin typeface="Cambria Math" panose="02040503050406030204" pitchFamily="18" charset="0"/>
                      </a:rPr>
                      <m:t>)</m:t>
                    </m:r>
                  </m:oMath>
                </a14:m>
                <a:r>
                  <a:rPr lang="pt-BR" sz="2400" dirty="0"/>
                  <a:t> no primeiro estágio</a:t>
                </a:r>
              </a:p>
            </p:txBody>
          </p:sp>
        </mc:Choice>
        <mc:Fallback xmlns="">
          <p:sp>
            <p:nvSpPr>
              <p:cNvPr id="3" name="Content Placeholder 2">
                <a:extLst>
                  <a:ext uri="{FF2B5EF4-FFF2-40B4-BE49-F238E27FC236}">
                    <a16:creationId xmlns:a16="http://schemas.microsoft.com/office/drawing/2014/main" id="{F530D1A7-C10F-4AEA-ABBA-5178F079404C}"/>
                  </a:ext>
                </a:extLst>
              </p:cNvPr>
              <p:cNvSpPr>
                <a:spLocks noGrp="1" noRot="1" noChangeAspect="1" noMove="1" noResize="1" noEditPoints="1" noAdjustHandles="1" noChangeArrowheads="1" noChangeShapeType="1" noTextEdit="1"/>
              </p:cNvSpPr>
              <p:nvPr>
                <p:ph idx="1"/>
              </p:nvPr>
            </p:nvSpPr>
            <p:spPr>
              <a:blipFill>
                <a:blip r:embed="rId3"/>
                <a:stretch>
                  <a:fillRect l="-812" t="-1961" r="-580"/>
                </a:stretch>
              </a:blipFill>
            </p:spPr>
            <p:txBody>
              <a:bodyPr/>
              <a:lstStyle/>
              <a:p>
                <a:r>
                  <a:rPr lang="pt-BR">
                    <a:noFill/>
                  </a:rPr>
                  <a:t> </a:t>
                </a:r>
              </a:p>
            </p:txBody>
          </p:sp>
        </mc:Fallback>
      </mc:AlternateContent>
      <p:pic>
        <p:nvPicPr>
          <p:cNvPr id="5" name="Picture 4" descr="A close up of a clock&#10;&#10;Description automatically generated">
            <a:extLst>
              <a:ext uri="{FF2B5EF4-FFF2-40B4-BE49-F238E27FC236}">
                <a16:creationId xmlns:a16="http://schemas.microsoft.com/office/drawing/2014/main" id="{7F414844-4163-4E0E-87F2-FC37E412274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69462" y="2790825"/>
            <a:ext cx="2521887" cy="3897462"/>
          </a:xfrm>
          <a:prstGeom prst="rect">
            <a:avLst/>
          </a:prstGeom>
        </p:spPr>
      </p:pic>
      <p:sp>
        <p:nvSpPr>
          <p:cNvPr id="6" name="Title 1">
            <a:extLst>
              <a:ext uri="{FF2B5EF4-FFF2-40B4-BE49-F238E27FC236}">
                <a16:creationId xmlns:a16="http://schemas.microsoft.com/office/drawing/2014/main" id="{37AFDE6D-AE74-441F-A9E0-AF123CE64D2A}"/>
              </a:ext>
            </a:extLst>
          </p:cNvPr>
          <p:cNvSpPr>
            <a:spLocks noGrp="1"/>
          </p:cNvSpPr>
          <p:nvPr>
            <p:ph type="title"/>
          </p:nvPr>
        </p:nvSpPr>
        <p:spPr>
          <a:xfrm>
            <a:off x="838200" y="365125"/>
            <a:ext cx="10515600" cy="1325563"/>
          </a:xfrm>
        </p:spPr>
        <p:txBody>
          <a:bodyPr/>
          <a:lstStyle/>
          <a:p>
            <a:r>
              <a:rPr lang="pt-BR" b="1" dirty="0"/>
              <a:t>Exemplificando (para jogo finito)</a:t>
            </a:r>
          </a:p>
        </p:txBody>
      </p:sp>
      <p:sp>
        <p:nvSpPr>
          <p:cNvPr id="4" name="Slide Number Placeholder 3">
            <a:extLst>
              <a:ext uri="{FF2B5EF4-FFF2-40B4-BE49-F238E27FC236}">
                <a16:creationId xmlns:a16="http://schemas.microsoft.com/office/drawing/2014/main" id="{629449C9-6BF1-489E-981F-32B6710A4E10}"/>
              </a:ext>
            </a:extLst>
          </p:cNvPr>
          <p:cNvSpPr>
            <a:spLocks noGrp="1"/>
          </p:cNvSpPr>
          <p:nvPr>
            <p:ph type="sldNum" sz="quarter" idx="12"/>
          </p:nvPr>
        </p:nvSpPr>
        <p:spPr/>
        <p:txBody>
          <a:bodyPr/>
          <a:lstStyle/>
          <a:p>
            <a:fld id="{AF67EEE8-F201-4410-BA13-233EFB93B646}" type="slidenum">
              <a:rPr lang="pt-BR" smtClean="0"/>
              <a:t>54</a:t>
            </a:fld>
            <a:endParaRPr lang="pt-BR"/>
          </a:p>
        </p:txBody>
      </p:sp>
    </p:spTree>
    <p:extLst>
      <p:ext uri="{BB962C8B-B14F-4D97-AF65-F5344CB8AC3E}">
        <p14:creationId xmlns:p14="http://schemas.microsoft.com/office/powerpoint/2010/main" val="381490831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D756334-F221-4139-A5F6-060359FFA8B5}"/>
              </a:ext>
            </a:extLst>
          </p:cNvPr>
          <p:cNvSpPr>
            <a:spLocks noGrp="1"/>
          </p:cNvSpPr>
          <p:nvPr>
            <p:ph idx="1"/>
          </p:nvPr>
        </p:nvSpPr>
        <p:spPr/>
        <p:txBody>
          <a:bodyPr>
            <a:normAutofit fontScale="92500" lnSpcReduction="10000"/>
          </a:bodyPr>
          <a:lstStyle/>
          <a:p>
            <a:pPr algn="just"/>
            <a:r>
              <a:rPr lang="pt-BR" b="1" noProof="0" dirty="0"/>
              <a:t>Definição </a:t>
            </a:r>
            <a:r>
              <a:rPr lang="pt-BR" noProof="0" dirty="0"/>
              <a:t>(Selten 1965): Um equilíbrio de Nash é perfeito em subjogos (E.N.P.S) se as estratégias dos jogadores constituírem um </a:t>
            </a:r>
            <a:r>
              <a:rPr lang="pt-BR" b="1" noProof="0" dirty="0">
                <a:solidFill>
                  <a:srgbClr val="0070C0"/>
                </a:solidFill>
              </a:rPr>
              <a:t>equilíbrio de Nash em todos os subjogos</a:t>
            </a:r>
            <a:r>
              <a:rPr lang="pt-BR" noProof="0" dirty="0">
                <a:solidFill>
                  <a:srgbClr val="0070C0"/>
                </a:solidFill>
              </a:rPr>
              <a:t>.</a:t>
            </a:r>
          </a:p>
          <a:p>
            <a:pPr algn="just"/>
            <a:endParaRPr lang="pt-BR" noProof="0" dirty="0"/>
          </a:p>
          <a:p>
            <a:pPr algn="just"/>
            <a:r>
              <a:rPr lang="pt-BR" noProof="0" dirty="0"/>
              <a:t>O equilíbrio de Nash perfeito em subjogos é um </a:t>
            </a:r>
            <a:r>
              <a:rPr lang="pt-BR" i="1" noProof="0" dirty="0"/>
              <a:t>refinamento </a:t>
            </a:r>
            <a:r>
              <a:rPr lang="pt-BR" noProof="0" dirty="0"/>
              <a:t>do equilíbrio de Nash. Para ser perfeito no subjogo, as estratégias dos jogadores devem primeiro ser um equilíbrio de Nash e, em seguida, passar em um teste adicional.</a:t>
            </a:r>
          </a:p>
          <a:p>
            <a:pPr algn="just"/>
            <a:endParaRPr lang="pt-BR" dirty="0"/>
          </a:p>
          <a:p>
            <a:pPr algn="just"/>
            <a:r>
              <a:rPr lang="pt-BR" b="1" noProof="0" dirty="0"/>
              <a:t>E.N.P.S elimina equilíbrios de Nash em que promessas e ameaças não são críveis.</a:t>
            </a:r>
          </a:p>
        </p:txBody>
      </p:sp>
      <p:sp>
        <p:nvSpPr>
          <p:cNvPr id="4" name="Title 1">
            <a:extLst>
              <a:ext uri="{FF2B5EF4-FFF2-40B4-BE49-F238E27FC236}">
                <a16:creationId xmlns:a16="http://schemas.microsoft.com/office/drawing/2014/main" id="{7095B609-8E3F-4BE6-9960-085533D63124}"/>
              </a:ext>
            </a:extLst>
          </p:cNvPr>
          <p:cNvSpPr>
            <a:spLocks noGrp="1"/>
          </p:cNvSpPr>
          <p:nvPr>
            <p:ph type="title"/>
          </p:nvPr>
        </p:nvSpPr>
        <p:spPr>
          <a:xfrm>
            <a:off x="838200" y="365125"/>
            <a:ext cx="10515600" cy="1325563"/>
          </a:xfrm>
        </p:spPr>
        <p:txBody>
          <a:bodyPr/>
          <a:lstStyle/>
          <a:p>
            <a:r>
              <a:rPr lang="pt-BR" b="1" noProof="0" dirty="0"/>
              <a:t>Teoria: Jogos infinitamente repetidos</a:t>
            </a:r>
            <a:br>
              <a:rPr lang="pt-BR" b="1" noProof="0" dirty="0"/>
            </a:br>
            <a:r>
              <a:rPr lang="pt-BR" sz="2200" b="1" noProof="0" dirty="0"/>
              <a:t>Definição de Equilíbrio de Nash perfeito em subjogo</a:t>
            </a:r>
          </a:p>
        </p:txBody>
      </p:sp>
      <p:sp>
        <p:nvSpPr>
          <p:cNvPr id="2" name="Footer Placeholder 1">
            <a:extLst>
              <a:ext uri="{FF2B5EF4-FFF2-40B4-BE49-F238E27FC236}">
                <a16:creationId xmlns:a16="http://schemas.microsoft.com/office/drawing/2014/main" id="{717A6E03-709D-4552-A745-07BE2916CED4}"/>
              </a:ext>
            </a:extLst>
          </p:cNvPr>
          <p:cNvSpPr>
            <a:spLocks noGrp="1"/>
          </p:cNvSpPr>
          <p:nvPr>
            <p:ph type="ftr" sz="quarter" idx="11"/>
          </p:nvPr>
        </p:nvSpPr>
        <p:spPr/>
        <p:txBody>
          <a:bodyPr/>
          <a:lstStyle/>
          <a:p>
            <a:r>
              <a:rPr lang="pt-BR" dirty="0"/>
              <a:t>Robson Tigre </a:t>
            </a:r>
            <a:endParaRPr lang="en-US" dirty="0"/>
          </a:p>
        </p:txBody>
      </p:sp>
      <p:sp>
        <p:nvSpPr>
          <p:cNvPr id="5" name="Slide Number Placeholder 4">
            <a:extLst>
              <a:ext uri="{FF2B5EF4-FFF2-40B4-BE49-F238E27FC236}">
                <a16:creationId xmlns:a16="http://schemas.microsoft.com/office/drawing/2014/main" id="{A348D842-BDF3-4FF6-9BE7-C68D840E3AD5}"/>
              </a:ext>
            </a:extLst>
          </p:cNvPr>
          <p:cNvSpPr>
            <a:spLocks noGrp="1"/>
          </p:cNvSpPr>
          <p:nvPr>
            <p:ph type="sldNum" sz="quarter" idx="12"/>
          </p:nvPr>
        </p:nvSpPr>
        <p:spPr/>
        <p:txBody>
          <a:bodyPr/>
          <a:lstStyle/>
          <a:p>
            <a:fld id="{AF67EEE8-F201-4410-BA13-233EFB93B646}" type="slidenum">
              <a:rPr lang="pt-BR" smtClean="0"/>
              <a:t>55</a:t>
            </a:fld>
            <a:endParaRPr lang="pt-BR"/>
          </a:p>
        </p:txBody>
      </p:sp>
      <p:pic>
        <p:nvPicPr>
          <p:cNvPr id="6" name="Picture 5">
            <a:extLst>
              <a:ext uri="{FF2B5EF4-FFF2-40B4-BE49-F238E27FC236}">
                <a16:creationId xmlns:a16="http://schemas.microsoft.com/office/drawing/2014/main" id="{3EA2C52A-AF9A-4DA7-A71F-93F72FA2B0EF}"/>
              </a:ext>
            </a:extLst>
          </p:cNvPr>
          <p:cNvPicPr>
            <a:picLocks noChangeAspect="1"/>
          </p:cNvPicPr>
          <p:nvPr/>
        </p:nvPicPr>
        <p:blipFill>
          <a:blip r:embed="rId3"/>
          <a:stretch>
            <a:fillRect/>
          </a:stretch>
        </p:blipFill>
        <p:spPr>
          <a:xfrm>
            <a:off x="771700" y="1809000"/>
            <a:ext cx="332750" cy="536006"/>
          </a:xfrm>
          <a:prstGeom prst="rect">
            <a:avLst/>
          </a:prstGeom>
        </p:spPr>
      </p:pic>
    </p:spTree>
    <p:extLst>
      <p:ext uri="{BB962C8B-B14F-4D97-AF65-F5344CB8AC3E}">
        <p14:creationId xmlns:p14="http://schemas.microsoft.com/office/powerpoint/2010/main" val="80379265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close up of a map&#10;&#10;Description automatically generated">
            <a:extLst>
              <a:ext uri="{FF2B5EF4-FFF2-40B4-BE49-F238E27FC236}">
                <a16:creationId xmlns:a16="http://schemas.microsoft.com/office/drawing/2014/main" id="{AD92A372-25F2-4B9B-9997-ECBAA322178C}"/>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972387" y="242887"/>
            <a:ext cx="10247225" cy="6372225"/>
          </a:xfrm>
        </p:spPr>
      </p:pic>
      <p:sp>
        <p:nvSpPr>
          <p:cNvPr id="3" name="Slide Number Placeholder 2">
            <a:extLst>
              <a:ext uri="{FF2B5EF4-FFF2-40B4-BE49-F238E27FC236}">
                <a16:creationId xmlns:a16="http://schemas.microsoft.com/office/drawing/2014/main" id="{16397A5E-547F-430D-9F18-0721E9BBB643}"/>
              </a:ext>
            </a:extLst>
          </p:cNvPr>
          <p:cNvSpPr>
            <a:spLocks noGrp="1"/>
          </p:cNvSpPr>
          <p:nvPr>
            <p:ph type="sldNum" sz="quarter" idx="12"/>
          </p:nvPr>
        </p:nvSpPr>
        <p:spPr/>
        <p:txBody>
          <a:bodyPr/>
          <a:lstStyle/>
          <a:p>
            <a:fld id="{AF67EEE8-F201-4410-BA13-233EFB93B646}" type="slidenum">
              <a:rPr lang="pt-BR" smtClean="0"/>
              <a:t>56</a:t>
            </a:fld>
            <a:endParaRPr lang="pt-BR"/>
          </a:p>
        </p:txBody>
      </p:sp>
    </p:spTree>
    <p:extLst>
      <p:ext uri="{BB962C8B-B14F-4D97-AF65-F5344CB8AC3E}">
        <p14:creationId xmlns:p14="http://schemas.microsoft.com/office/powerpoint/2010/main" val="94307354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87032D7-FD81-40D5-BA90-FA59975D52E2}"/>
                  </a:ext>
                </a:extLst>
              </p:cNvPr>
              <p:cNvSpPr>
                <a:spLocks noGrp="1"/>
              </p:cNvSpPr>
              <p:nvPr>
                <p:ph idx="1"/>
              </p:nvPr>
            </p:nvSpPr>
            <p:spPr/>
            <p:txBody>
              <a:bodyPr>
                <a:normAutofit fontScale="92500" lnSpcReduction="10000"/>
              </a:bodyPr>
              <a:lstStyle/>
              <a:p>
                <a:pPr algn="just"/>
                <a:r>
                  <a:rPr lang="pt-BR" noProof="0" dirty="0"/>
                  <a:t>Para mostrar que o E.N. da estratégia gatilho no D.P. infinitamente repetido é perfeito em subjogos, devemos mostrar que as estratégias gatilho são E.N em todos os subjogos desse jogo.</a:t>
                </a:r>
              </a:p>
              <a:p>
                <a:pPr lvl="1" algn="just"/>
                <a:r>
                  <a:rPr lang="pt-BR" dirty="0"/>
                  <a:t>Lembre-se de que todo subjogo de um jogo infinitamente repetido é idêntico ao jogo como um todo.</a:t>
                </a:r>
                <a:endParaRPr lang="pt-BR" noProof="0" dirty="0"/>
              </a:p>
              <a:p>
                <a:pPr marL="0" indent="0" algn="just">
                  <a:buNone/>
                </a:pPr>
                <a:endParaRPr lang="pt-BR" noProof="0" dirty="0"/>
              </a:p>
              <a:p>
                <a:pPr algn="just"/>
                <a:r>
                  <a:rPr lang="pt-BR" noProof="0" dirty="0"/>
                  <a:t>No equilíbrio de Nash da estratégia gatilho do dilema dos prisioneiros infinitamente repetido, esses subjogos podem ser agrupados em duas classes:</a:t>
                </a:r>
              </a:p>
              <a:p>
                <a:pPr marL="404813" lvl="1" indent="-234950" algn="just">
                  <a:lnSpc>
                    <a:spcPct val="150000"/>
                  </a:lnSpc>
                  <a:buFont typeface="+mj-lt"/>
                  <a:buAutoNum type="arabicPeriod"/>
                </a:pPr>
                <a:r>
                  <a:rPr lang="pt-BR" noProof="0" dirty="0"/>
                  <a:t> Aqueles em que todos os outcomes dos estágios anteriores foram </a:t>
                </a:r>
                <a14:m>
                  <m:oMath xmlns:m="http://schemas.openxmlformats.org/officeDocument/2006/math">
                    <m:d>
                      <m:dPr>
                        <m:ctrlPr>
                          <a:rPr lang="pt-BR" i="1" noProof="0" smtClean="0">
                            <a:latin typeface="Cambria Math" panose="02040503050406030204" pitchFamily="18" charset="0"/>
                          </a:rPr>
                        </m:ctrlPr>
                      </m:dPr>
                      <m:e>
                        <m:sSub>
                          <m:sSubPr>
                            <m:ctrlPr>
                              <a:rPr lang="pt-BR" i="1" noProof="0" smtClean="0">
                                <a:latin typeface="Cambria Math" panose="02040503050406030204" pitchFamily="18" charset="0"/>
                              </a:rPr>
                            </m:ctrlPr>
                          </m:sSubPr>
                          <m:e>
                            <m:r>
                              <a:rPr lang="pt-BR" i="1" noProof="0" smtClean="0">
                                <a:latin typeface="Cambria Math" panose="02040503050406030204" pitchFamily="18" charset="0"/>
                              </a:rPr>
                              <m:t>𝑅</m:t>
                            </m:r>
                          </m:e>
                          <m:sub>
                            <m:r>
                              <a:rPr lang="pt-BR" i="1" noProof="0" smtClean="0">
                                <a:latin typeface="Cambria Math" panose="02040503050406030204" pitchFamily="18" charset="0"/>
                              </a:rPr>
                              <m:t>1</m:t>
                            </m:r>
                          </m:sub>
                        </m:sSub>
                        <m:r>
                          <a:rPr lang="pt-BR" i="1" noProof="0" smtClean="0">
                            <a:latin typeface="Cambria Math" panose="02040503050406030204" pitchFamily="18" charset="0"/>
                          </a:rPr>
                          <m:t>, </m:t>
                        </m:r>
                        <m:sSub>
                          <m:sSubPr>
                            <m:ctrlPr>
                              <a:rPr lang="pt-BR" i="1" noProof="0" smtClean="0">
                                <a:latin typeface="Cambria Math" panose="02040503050406030204" pitchFamily="18" charset="0"/>
                              </a:rPr>
                            </m:ctrlPr>
                          </m:sSubPr>
                          <m:e>
                            <m:r>
                              <a:rPr lang="pt-BR" i="1" noProof="0" smtClean="0">
                                <a:latin typeface="Cambria Math" panose="02040503050406030204" pitchFamily="18" charset="0"/>
                              </a:rPr>
                              <m:t>𝑅</m:t>
                            </m:r>
                          </m:e>
                          <m:sub>
                            <m:r>
                              <a:rPr lang="pt-BR" i="1" noProof="0" smtClean="0">
                                <a:latin typeface="Cambria Math" panose="02040503050406030204" pitchFamily="18" charset="0"/>
                              </a:rPr>
                              <m:t>2</m:t>
                            </m:r>
                          </m:sub>
                        </m:sSub>
                      </m:e>
                    </m:d>
                  </m:oMath>
                </a14:m>
                <a:r>
                  <a:rPr lang="pt-BR" noProof="0" dirty="0"/>
                  <a:t>.</a:t>
                </a:r>
              </a:p>
              <a:p>
                <a:pPr marL="404813" lvl="1" indent="-234950" algn="just">
                  <a:buFont typeface="+mj-lt"/>
                  <a:buAutoNum type="arabicPeriod"/>
                </a:pPr>
                <a:r>
                  <a:rPr lang="pt-BR" noProof="0" dirty="0"/>
                  <a:t> Aqueles em que o outcome de pelo menos um estágio anterior difere de </a:t>
                </a:r>
                <a14:m>
                  <m:oMath xmlns:m="http://schemas.openxmlformats.org/officeDocument/2006/math">
                    <m:d>
                      <m:dPr>
                        <m:ctrlPr>
                          <a:rPr lang="pt-BR" i="1" noProof="0" smtClean="0">
                            <a:latin typeface="Cambria Math" panose="02040503050406030204" pitchFamily="18" charset="0"/>
                          </a:rPr>
                        </m:ctrlPr>
                      </m:dPr>
                      <m:e>
                        <m:sSub>
                          <m:sSubPr>
                            <m:ctrlPr>
                              <a:rPr lang="pt-BR" i="1" noProof="0" smtClean="0">
                                <a:latin typeface="Cambria Math" panose="02040503050406030204" pitchFamily="18" charset="0"/>
                              </a:rPr>
                            </m:ctrlPr>
                          </m:sSubPr>
                          <m:e>
                            <m:r>
                              <a:rPr lang="pt-BR" i="1" noProof="0" smtClean="0">
                                <a:latin typeface="Cambria Math" panose="02040503050406030204" pitchFamily="18" charset="0"/>
                              </a:rPr>
                              <m:t>𝑅</m:t>
                            </m:r>
                          </m:e>
                          <m:sub>
                            <m:r>
                              <a:rPr lang="pt-BR" i="1" noProof="0" smtClean="0">
                                <a:latin typeface="Cambria Math" panose="02040503050406030204" pitchFamily="18" charset="0"/>
                              </a:rPr>
                              <m:t>1</m:t>
                            </m:r>
                          </m:sub>
                        </m:sSub>
                        <m:r>
                          <a:rPr lang="pt-BR" i="1" noProof="0" smtClean="0">
                            <a:latin typeface="Cambria Math" panose="02040503050406030204" pitchFamily="18" charset="0"/>
                          </a:rPr>
                          <m:t>, </m:t>
                        </m:r>
                        <m:sSub>
                          <m:sSubPr>
                            <m:ctrlPr>
                              <a:rPr lang="pt-BR" i="1" noProof="0" smtClean="0">
                                <a:latin typeface="Cambria Math" panose="02040503050406030204" pitchFamily="18" charset="0"/>
                              </a:rPr>
                            </m:ctrlPr>
                          </m:sSubPr>
                          <m:e>
                            <m:r>
                              <a:rPr lang="pt-BR" i="1" noProof="0" smtClean="0">
                                <a:latin typeface="Cambria Math" panose="02040503050406030204" pitchFamily="18" charset="0"/>
                              </a:rPr>
                              <m:t>𝑅</m:t>
                            </m:r>
                          </m:e>
                          <m:sub>
                            <m:r>
                              <a:rPr lang="pt-BR" i="1" noProof="0" smtClean="0">
                                <a:latin typeface="Cambria Math" panose="02040503050406030204" pitchFamily="18" charset="0"/>
                              </a:rPr>
                              <m:t>2</m:t>
                            </m:r>
                          </m:sub>
                        </m:sSub>
                      </m:e>
                    </m:d>
                  </m:oMath>
                </a14:m>
                <a:r>
                  <a:rPr lang="pt-BR" noProof="0" dirty="0"/>
                  <a:t>.</a:t>
                </a:r>
              </a:p>
              <a:p>
                <a:pPr algn="just"/>
                <a:endParaRPr lang="pt-BR" noProof="0" dirty="0"/>
              </a:p>
            </p:txBody>
          </p:sp>
        </mc:Choice>
        <mc:Fallback xmlns="">
          <p:sp>
            <p:nvSpPr>
              <p:cNvPr id="3" name="Content Placeholder 2">
                <a:extLst>
                  <a:ext uri="{FF2B5EF4-FFF2-40B4-BE49-F238E27FC236}">
                    <a16:creationId xmlns:a16="http://schemas.microsoft.com/office/drawing/2014/main" id="{D87032D7-FD81-40D5-BA90-FA59975D52E2}"/>
                  </a:ext>
                </a:extLst>
              </p:cNvPr>
              <p:cNvSpPr>
                <a:spLocks noGrp="1" noRot="1" noChangeAspect="1" noMove="1" noResize="1" noEditPoints="1" noAdjustHandles="1" noChangeArrowheads="1" noChangeShapeType="1" noTextEdit="1"/>
              </p:cNvSpPr>
              <p:nvPr>
                <p:ph idx="1"/>
              </p:nvPr>
            </p:nvSpPr>
            <p:spPr>
              <a:blipFill>
                <a:blip r:embed="rId3"/>
                <a:stretch>
                  <a:fillRect l="-928" t="-2801" r="-986"/>
                </a:stretch>
              </a:blipFill>
            </p:spPr>
            <p:txBody>
              <a:bodyPr/>
              <a:lstStyle/>
              <a:p>
                <a:r>
                  <a:rPr lang="pt-BR">
                    <a:noFill/>
                  </a:rPr>
                  <a:t> </a:t>
                </a:r>
              </a:p>
            </p:txBody>
          </p:sp>
        </mc:Fallback>
      </mc:AlternateContent>
      <p:sp>
        <p:nvSpPr>
          <p:cNvPr id="4" name="Title 1">
            <a:extLst>
              <a:ext uri="{FF2B5EF4-FFF2-40B4-BE49-F238E27FC236}">
                <a16:creationId xmlns:a16="http://schemas.microsoft.com/office/drawing/2014/main" id="{17F32C89-4C8F-4AAC-88B7-16BC25C017B3}"/>
              </a:ext>
            </a:extLst>
          </p:cNvPr>
          <p:cNvSpPr>
            <a:spLocks noGrp="1"/>
          </p:cNvSpPr>
          <p:nvPr>
            <p:ph type="title"/>
          </p:nvPr>
        </p:nvSpPr>
        <p:spPr>
          <a:xfrm>
            <a:off x="838200" y="365125"/>
            <a:ext cx="10515600" cy="1325563"/>
          </a:xfrm>
        </p:spPr>
        <p:txBody>
          <a:bodyPr/>
          <a:lstStyle/>
          <a:p>
            <a:r>
              <a:rPr lang="pt-BR" b="1" noProof="0" dirty="0"/>
              <a:t>Teoria: Jogos infinitamente repetidos</a:t>
            </a:r>
            <a:br>
              <a:rPr lang="pt-BR" b="1" noProof="0" dirty="0"/>
            </a:br>
            <a:r>
              <a:rPr lang="pt-BR" sz="2200" b="1" noProof="0" dirty="0"/>
              <a:t>Definição de Equilíbrio de Nash perfeito em subjogo</a:t>
            </a:r>
          </a:p>
        </p:txBody>
      </p:sp>
      <p:sp>
        <p:nvSpPr>
          <p:cNvPr id="2" name="Footer Placeholder 1">
            <a:extLst>
              <a:ext uri="{FF2B5EF4-FFF2-40B4-BE49-F238E27FC236}">
                <a16:creationId xmlns:a16="http://schemas.microsoft.com/office/drawing/2014/main" id="{4F7BD8FB-74A5-4B7C-BB8A-0BD0A145C424}"/>
              </a:ext>
            </a:extLst>
          </p:cNvPr>
          <p:cNvSpPr>
            <a:spLocks noGrp="1"/>
          </p:cNvSpPr>
          <p:nvPr>
            <p:ph type="ftr" sz="quarter" idx="11"/>
          </p:nvPr>
        </p:nvSpPr>
        <p:spPr/>
        <p:txBody>
          <a:bodyPr/>
          <a:lstStyle/>
          <a:p>
            <a:r>
              <a:rPr lang="pt-BR" dirty="0"/>
              <a:t>Robson Tigre </a:t>
            </a:r>
            <a:endParaRPr lang="en-US" dirty="0"/>
          </a:p>
        </p:txBody>
      </p:sp>
      <p:sp>
        <p:nvSpPr>
          <p:cNvPr id="5" name="Slide Number Placeholder 4">
            <a:extLst>
              <a:ext uri="{FF2B5EF4-FFF2-40B4-BE49-F238E27FC236}">
                <a16:creationId xmlns:a16="http://schemas.microsoft.com/office/drawing/2014/main" id="{F1413859-0F39-4DDE-B145-8AAC59FB596A}"/>
              </a:ext>
            </a:extLst>
          </p:cNvPr>
          <p:cNvSpPr>
            <a:spLocks noGrp="1"/>
          </p:cNvSpPr>
          <p:nvPr>
            <p:ph type="sldNum" sz="quarter" idx="12"/>
          </p:nvPr>
        </p:nvSpPr>
        <p:spPr/>
        <p:txBody>
          <a:bodyPr/>
          <a:lstStyle/>
          <a:p>
            <a:fld id="{AF67EEE8-F201-4410-BA13-233EFB93B646}" type="slidenum">
              <a:rPr lang="pt-BR" smtClean="0"/>
              <a:t>57</a:t>
            </a:fld>
            <a:endParaRPr lang="pt-BR"/>
          </a:p>
        </p:txBody>
      </p:sp>
    </p:spTree>
    <p:extLst>
      <p:ext uri="{BB962C8B-B14F-4D97-AF65-F5344CB8AC3E}">
        <p14:creationId xmlns:p14="http://schemas.microsoft.com/office/powerpoint/2010/main" val="70292298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0C3ABE8-1347-4C6B-AAA5-F5E9C22BAF78}"/>
                  </a:ext>
                </a:extLst>
              </p:cNvPr>
              <p:cNvSpPr>
                <a:spLocks noGrp="1"/>
              </p:cNvSpPr>
              <p:nvPr>
                <p:ph idx="1"/>
              </p:nvPr>
            </p:nvSpPr>
            <p:spPr/>
            <p:txBody>
              <a:bodyPr>
                <a:normAutofit fontScale="92500" lnSpcReduction="20000"/>
              </a:bodyPr>
              <a:lstStyle/>
              <a:p>
                <a:pPr marL="0" indent="0" algn="just">
                  <a:buNone/>
                </a:pPr>
                <a:r>
                  <a:rPr lang="pt-BR" noProof="0" dirty="0"/>
                  <a:t>Se os jogadores adotam a estratégia gatilho para o jogo como um todo: </a:t>
                </a:r>
              </a:p>
              <a:p>
                <a:pPr marL="0" indent="0" algn="just">
                  <a:buNone/>
                </a:pPr>
                <a:endParaRPr lang="pt-BR" noProof="0" dirty="0"/>
              </a:p>
              <a:p>
                <a:pPr marL="571500" indent="-571500" algn="just">
                  <a:buFont typeface="+mj-lt"/>
                  <a:buAutoNum type="romanLcPeriod"/>
                </a:pPr>
                <a:r>
                  <a:rPr lang="pt-BR" noProof="0" dirty="0"/>
                  <a:t>As estratégias dos jogadores em um subjogo na </a:t>
                </a:r>
                <a:r>
                  <a:rPr lang="pt-BR" noProof="0" dirty="0">
                    <a:solidFill>
                      <a:srgbClr val="0070C0"/>
                    </a:solidFill>
                  </a:rPr>
                  <a:t>classe 1</a:t>
                </a:r>
                <a:r>
                  <a:rPr lang="pt-BR" noProof="0" dirty="0"/>
                  <a:t> são novamente a estratégia de gatilho, que demonstramos ser um equilíbrio de Nash do jogo como um todo e... </a:t>
                </a:r>
              </a:p>
              <a:p>
                <a:pPr marL="571500" indent="-571500" algn="just">
                  <a:buFont typeface="+mj-lt"/>
                  <a:buAutoNum type="romanLcPeriod"/>
                </a:pPr>
                <a:endParaRPr lang="pt-BR" noProof="0" dirty="0"/>
              </a:p>
              <a:p>
                <a:pPr marL="571500" indent="-571500" algn="just">
                  <a:buFont typeface="+mj-lt"/>
                  <a:buAutoNum type="romanLcPeriod"/>
                </a:pPr>
                <a:r>
                  <a:rPr lang="pt-BR" noProof="0" dirty="0"/>
                  <a:t>As estratégias dos jogadores em um subjogo da </a:t>
                </a:r>
                <a:r>
                  <a:rPr lang="pt-BR" noProof="0" dirty="0">
                    <a:solidFill>
                      <a:srgbClr val="C00000"/>
                    </a:solidFill>
                  </a:rPr>
                  <a:t>classe 2</a:t>
                </a:r>
                <a:r>
                  <a:rPr lang="pt-BR" noProof="0" dirty="0"/>
                  <a:t> são simplesmente repetir para sempre o equilíbrio </a:t>
                </a:r>
                <a14:m>
                  <m:oMath xmlns:m="http://schemas.openxmlformats.org/officeDocument/2006/math">
                    <m:d>
                      <m:dPr>
                        <m:ctrlPr>
                          <a:rPr lang="pt-BR" i="1" noProof="0" smtClean="0">
                            <a:latin typeface="Cambria Math" panose="02040503050406030204" pitchFamily="18" charset="0"/>
                          </a:rPr>
                        </m:ctrlPr>
                      </m:dPr>
                      <m:e>
                        <m:sSub>
                          <m:sSubPr>
                            <m:ctrlPr>
                              <a:rPr lang="pt-BR" i="1" noProof="0" smtClean="0">
                                <a:latin typeface="Cambria Math" panose="02040503050406030204" pitchFamily="18" charset="0"/>
                              </a:rPr>
                            </m:ctrlPr>
                          </m:sSubPr>
                          <m:e>
                            <m:r>
                              <a:rPr lang="pt-BR" i="1" noProof="0" smtClean="0">
                                <a:latin typeface="Cambria Math" panose="02040503050406030204" pitchFamily="18" charset="0"/>
                              </a:rPr>
                              <m:t>𝐿</m:t>
                            </m:r>
                          </m:e>
                          <m:sub>
                            <m:r>
                              <a:rPr lang="pt-BR" i="1" noProof="0" smtClean="0">
                                <a:latin typeface="Cambria Math" panose="02040503050406030204" pitchFamily="18" charset="0"/>
                              </a:rPr>
                              <m:t>1</m:t>
                            </m:r>
                          </m:sub>
                        </m:sSub>
                        <m:r>
                          <a:rPr lang="pt-BR" i="1" noProof="0" smtClean="0">
                            <a:latin typeface="Cambria Math" panose="02040503050406030204" pitchFamily="18" charset="0"/>
                          </a:rPr>
                          <m:t>, </m:t>
                        </m:r>
                        <m:sSub>
                          <m:sSubPr>
                            <m:ctrlPr>
                              <a:rPr lang="pt-BR" i="1" noProof="0" smtClean="0">
                                <a:latin typeface="Cambria Math" panose="02040503050406030204" pitchFamily="18" charset="0"/>
                              </a:rPr>
                            </m:ctrlPr>
                          </m:sSubPr>
                          <m:e>
                            <m:r>
                              <a:rPr lang="pt-BR" i="1" noProof="0" smtClean="0">
                                <a:latin typeface="Cambria Math" panose="02040503050406030204" pitchFamily="18" charset="0"/>
                              </a:rPr>
                              <m:t>𝐿</m:t>
                            </m:r>
                          </m:e>
                          <m:sub>
                            <m:r>
                              <a:rPr lang="pt-BR" i="1" noProof="0" smtClean="0">
                                <a:latin typeface="Cambria Math" panose="02040503050406030204" pitchFamily="18" charset="0"/>
                              </a:rPr>
                              <m:t>2</m:t>
                            </m:r>
                          </m:sub>
                        </m:sSub>
                      </m:e>
                    </m:d>
                  </m:oMath>
                </a14:m>
                <a:r>
                  <a:rPr lang="pt-BR" noProof="0" dirty="0"/>
                  <a:t> do stage game, o que também é um equilíbrio de Nash do jogo como um todo.</a:t>
                </a:r>
              </a:p>
              <a:p>
                <a:pPr algn="just"/>
                <a:endParaRPr lang="pt-BR" noProof="0" dirty="0"/>
              </a:p>
              <a:p>
                <a:pPr marL="0" indent="0" algn="just">
                  <a:buNone/>
                </a:pPr>
                <a:r>
                  <a:rPr lang="pt-BR" noProof="0" dirty="0"/>
                  <a:t>Portanto, o equilíbrio de Nash da estratégia gatilho do D.P. infinitamente repetido é perfeito em subjogo.</a:t>
                </a:r>
              </a:p>
            </p:txBody>
          </p:sp>
        </mc:Choice>
        <mc:Fallback xmlns="">
          <p:sp>
            <p:nvSpPr>
              <p:cNvPr id="3" name="Content Placeholder 2">
                <a:extLst>
                  <a:ext uri="{FF2B5EF4-FFF2-40B4-BE49-F238E27FC236}">
                    <a16:creationId xmlns:a16="http://schemas.microsoft.com/office/drawing/2014/main" id="{30C3ABE8-1347-4C6B-AAA5-F5E9C22BAF78}"/>
                  </a:ext>
                </a:extLst>
              </p:cNvPr>
              <p:cNvSpPr>
                <a:spLocks noGrp="1" noRot="1" noChangeAspect="1" noMove="1" noResize="1" noEditPoints="1" noAdjustHandles="1" noChangeArrowheads="1" noChangeShapeType="1" noTextEdit="1"/>
              </p:cNvSpPr>
              <p:nvPr>
                <p:ph idx="1"/>
              </p:nvPr>
            </p:nvSpPr>
            <p:spPr>
              <a:blipFill>
                <a:blip r:embed="rId3"/>
                <a:stretch>
                  <a:fillRect l="-1101" t="-3501" r="-986" b="-280"/>
                </a:stretch>
              </a:blipFill>
            </p:spPr>
            <p:txBody>
              <a:bodyPr/>
              <a:lstStyle/>
              <a:p>
                <a:r>
                  <a:rPr lang="en-US">
                    <a:noFill/>
                  </a:rPr>
                  <a:t> </a:t>
                </a:r>
              </a:p>
            </p:txBody>
          </p:sp>
        </mc:Fallback>
      </mc:AlternateContent>
      <p:sp>
        <p:nvSpPr>
          <p:cNvPr id="4" name="Title 1">
            <a:extLst>
              <a:ext uri="{FF2B5EF4-FFF2-40B4-BE49-F238E27FC236}">
                <a16:creationId xmlns:a16="http://schemas.microsoft.com/office/drawing/2014/main" id="{8980E84A-341B-4E79-8D96-EAD0741C8E80}"/>
              </a:ext>
            </a:extLst>
          </p:cNvPr>
          <p:cNvSpPr>
            <a:spLocks noGrp="1"/>
          </p:cNvSpPr>
          <p:nvPr>
            <p:ph type="title"/>
          </p:nvPr>
        </p:nvSpPr>
        <p:spPr>
          <a:xfrm>
            <a:off x="838200" y="365125"/>
            <a:ext cx="10515600" cy="1325563"/>
          </a:xfrm>
        </p:spPr>
        <p:txBody>
          <a:bodyPr/>
          <a:lstStyle/>
          <a:p>
            <a:r>
              <a:rPr lang="pt-BR" b="1" noProof="0" dirty="0"/>
              <a:t>Teoria: Jogos infinitamente repetidos</a:t>
            </a:r>
            <a:br>
              <a:rPr lang="pt-BR" b="1" noProof="0" dirty="0"/>
            </a:br>
            <a:r>
              <a:rPr lang="pt-BR" sz="2200" b="1" noProof="0" dirty="0"/>
              <a:t>Definição de Equilíbrio de Nash perfeito em subjogo</a:t>
            </a:r>
          </a:p>
        </p:txBody>
      </p:sp>
      <p:sp>
        <p:nvSpPr>
          <p:cNvPr id="2" name="Footer Placeholder 1">
            <a:extLst>
              <a:ext uri="{FF2B5EF4-FFF2-40B4-BE49-F238E27FC236}">
                <a16:creationId xmlns:a16="http://schemas.microsoft.com/office/drawing/2014/main" id="{78572DCE-E76A-4DB9-8947-CE41C03982E0}"/>
              </a:ext>
            </a:extLst>
          </p:cNvPr>
          <p:cNvSpPr>
            <a:spLocks noGrp="1"/>
          </p:cNvSpPr>
          <p:nvPr>
            <p:ph type="ftr" sz="quarter" idx="11"/>
          </p:nvPr>
        </p:nvSpPr>
        <p:spPr/>
        <p:txBody>
          <a:bodyPr/>
          <a:lstStyle/>
          <a:p>
            <a:r>
              <a:rPr lang="pt-BR" dirty="0"/>
              <a:t>Robson Tigre </a:t>
            </a:r>
            <a:endParaRPr lang="en-US" dirty="0"/>
          </a:p>
        </p:txBody>
      </p:sp>
      <p:sp>
        <p:nvSpPr>
          <p:cNvPr id="5" name="Slide Number Placeholder 4">
            <a:extLst>
              <a:ext uri="{FF2B5EF4-FFF2-40B4-BE49-F238E27FC236}">
                <a16:creationId xmlns:a16="http://schemas.microsoft.com/office/drawing/2014/main" id="{6D08190C-05C4-4F8A-93F6-F321E67BBCB5}"/>
              </a:ext>
            </a:extLst>
          </p:cNvPr>
          <p:cNvSpPr>
            <a:spLocks noGrp="1"/>
          </p:cNvSpPr>
          <p:nvPr>
            <p:ph type="sldNum" sz="quarter" idx="12"/>
          </p:nvPr>
        </p:nvSpPr>
        <p:spPr/>
        <p:txBody>
          <a:bodyPr/>
          <a:lstStyle/>
          <a:p>
            <a:fld id="{AF67EEE8-F201-4410-BA13-233EFB93B646}" type="slidenum">
              <a:rPr lang="pt-BR" smtClean="0"/>
              <a:t>58</a:t>
            </a:fld>
            <a:endParaRPr lang="pt-BR"/>
          </a:p>
        </p:txBody>
      </p:sp>
    </p:spTree>
    <p:extLst>
      <p:ext uri="{BB962C8B-B14F-4D97-AF65-F5344CB8AC3E}">
        <p14:creationId xmlns:p14="http://schemas.microsoft.com/office/powerpoint/2010/main" val="48508181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B2E5263-9053-49F7-9729-5705E8F3D203}"/>
                  </a:ext>
                </a:extLst>
              </p:cNvPr>
              <p:cNvSpPr>
                <a:spLocks noGrp="1"/>
              </p:cNvSpPr>
              <p:nvPr>
                <p:ph idx="1"/>
              </p:nvPr>
            </p:nvSpPr>
            <p:spPr/>
            <p:txBody>
              <a:bodyPr>
                <a:normAutofit/>
              </a:bodyPr>
              <a:lstStyle/>
              <a:p>
                <a:pPr marL="0" indent="0" algn="just">
                  <a:buNone/>
                </a:pPr>
                <a:r>
                  <a:rPr lang="pt-BR" noProof="0" dirty="0"/>
                  <a:t>Vamos aplicar esse argumento ao jogo infinitamente repetido </a:t>
                </a:r>
                <a14:m>
                  <m:oMath xmlns:m="http://schemas.openxmlformats.org/officeDocument/2006/math">
                    <m:r>
                      <a:rPr lang="pt-BR" i="1" noProof="0" smtClean="0">
                        <a:latin typeface="Cambria Math" panose="02040503050406030204" pitchFamily="18" charset="0"/>
                      </a:rPr>
                      <m:t>𝐺</m:t>
                    </m:r>
                    <m:r>
                      <a:rPr lang="pt-BR" i="1" noProof="0" smtClean="0">
                        <a:latin typeface="Cambria Math" panose="02040503050406030204" pitchFamily="18" charset="0"/>
                      </a:rPr>
                      <m:t>(∞,</m:t>
                    </m:r>
                    <m:r>
                      <a:rPr lang="pt-BR" b="0" i="1" noProof="0" smtClean="0">
                        <a:latin typeface="Cambria Math" panose="02040503050406030204" pitchFamily="18" charset="0"/>
                        <a:ea typeface="Cambria Math" panose="02040503050406030204" pitchFamily="18" charset="0"/>
                      </a:rPr>
                      <m:t>𝛿</m:t>
                    </m:r>
                    <m:r>
                      <a:rPr lang="pt-BR" i="1" noProof="0" smtClean="0">
                        <a:latin typeface="Cambria Math" panose="02040503050406030204" pitchFamily="18" charset="0"/>
                      </a:rPr>
                      <m:t>)</m:t>
                    </m:r>
                  </m:oMath>
                </a14:m>
                <a:r>
                  <a:rPr lang="pt-BR" noProof="0" dirty="0"/>
                  <a:t>, que nos levará ao teorema de Friedman (1971) para jogos infinitamente repetidos</a:t>
                </a:r>
              </a:p>
              <a:p>
                <a:pPr algn="just"/>
                <a:endParaRPr lang="pt-BR" noProof="0" dirty="0"/>
              </a:p>
              <a:p>
                <a:pPr marL="0" indent="0" algn="just">
                  <a:buNone/>
                </a:pPr>
                <a:r>
                  <a:rPr lang="pt-BR" noProof="0" dirty="0"/>
                  <a:t>Precisamos de duas definições formais para enunciar o teorema:</a:t>
                </a:r>
              </a:p>
              <a:p>
                <a:pPr marL="971550" lvl="1" indent="-514350">
                  <a:lnSpc>
                    <a:spcPct val="150000"/>
                  </a:lnSpc>
                  <a:buFont typeface="+mj-lt"/>
                  <a:buAutoNum type="arabicPeriod"/>
                </a:pPr>
                <a:r>
                  <a:rPr lang="pt-BR" i="1" noProof="0" dirty="0"/>
                  <a:t>Payoffs viáveis – </a:t>
                </a:r>
                <a:r>
                  <a:rPr lang="pt-BR" noProof="0" dirty="0"/>
                  <a:t>combinação convexa dos payoffs de estratégias puras</a:t>
                </a:r>
              </a:p>
              <a:p>
                <a:pPr marL="971550" lvl="1" indent="-514350" algn="just">
                  <a:lnSpc>
                    <a:spcPct val="150000"/>
                  </a:lnSpc>
                  <a:buFont typeface="+mj-lt"/>
                  <a:buAutoNum type="arabicPeriod"/>
                </a:pPr>
                <a:r>
                  <a:rPr lang="pt-BR" i="1" noProof="0" dirty="0"/>
                  <a:t>Payoff médio – redimensionamento </a:t>
                </a:r>
                <a:r>
                  <a:rPr lang="pt-BR" noProof="0" dirty="0"/>
                  <a:t>para comparabilidade</a:t>
                </a:r>
              </a:p>
            </p:txBody>
          </p:sp>
        </mc:Choice>
        <mc:Fallback xmlns="">
          <p:sp>
            <p:nvSpPr>
              <p:cNvPr id="3" name="Content Placeholder 2">
                <a:extLst>
                  <a:ext uri="{FF2B5EF4-FFF2-40B4-BE49-F238E27FC236}">
                    <a16:creationId xmlns:a16="http://schemas.microsoft.com/office/drawing/2014/main" id="{8B2E5263-9053-49F7-9729-5705E8F3D203}"/>
                  </a:ext>
                </a:extLst>
              </p:cNvPr>
              <p:cNvSpPr>
                <a:spLocks noGrp="1" noRot="1" noChangeAspect="1" noMove="1" noResize="1" noEditPoints="1" noAdjustHandles="1" noChangeArrowheads="1" noChangeShapeType="1" noTextEdit="1"/>
              </p:cNvSpPr>
              <p:nvPr>
                <p:ph idx="1"/>
              </p:nvPr>
            </p:nvSpPr>
            <p:spPr>
              <a:blipFill>
                <a:blip r:embed="rId3"/>
                <a:stretch>
                  <a:fillRect l="-1217" t="-2241" r="-1159"/>
                </a:stretch>
              </a:blipFill>
            </p:spPr>
            <p:txBody>
              <a:bodyPr/>
              <a:lstStyle/>
              <a:p>
                <a:r>
                  <a:rPr lang="pt-BR">
                    <a:noFill/>
                  </a:rPr>
                  <a:t> </a:t>
                </a:r>
              </a:p>
            </p:txBody>
          </p:sp>
        </mc:Fallback>
      </mc:AlternateContent>
      <p:sp>
        <p:nvSpPr>
          <p:cNvPr id="4" name="Title 1">
            <a:extLst>
              <a:ext uri="{FF2B5EF4-FFF2-40B4-BE49-F238E27FC236}">
                <a16:creationId xmlns:a16="http://schemas.microsoft.com/office/drawing/2014/main" id="{6C644F64-A881-4FAF-9766-1E03E0A18425}"/>
              </a:ext>
            </a:extLst>
          </p:cNvPr>
          <p:cNvSpPr>
            <a:spLocks noGrp="1"/>
          </p:cNvSpPr>
          <p:nvPr>
            <p:ph type="title"/>
          </p:nvPr>
        </p:nvSpPr>
        <p:spPr>
          <a:xfrm>
            <a:off x="838200" y="365125"/>
            <a:ext cx="10515600" cy="1325563"/>
          </a:xfrm>
        </p:spPr>
        <p:txBody>
          <a:bodyPr/>
          <a:lstStyle/>
          <a:p>
            <a:r>
              <a:rPr lang="pt-BR" b="1" noProof="0" dirty="0"/>
              <a:t>Teoria: Jogos infinitamente repetidos</a:t>
            </a:r>
            <a:br>
              <a:rPr lang="pt-BR" b="1" noProof="0" dirty="0"/>
            </a:br>
            <a:r>
              <a:rPr lang="pt-BR" sz="2200" b="1" noProof="0" dirty="0"/>
              <a:t>Definição de Equilíbrio de Nash perfeito em subjogo</a:t>
            </a:r>
          </a:p>
        </p:txBody>
      </p:sp>
      <p:sp>
        <p:nvSpPr>
          <p:cNvPr id="2" name="Footer Placeholder 1">
            <a:extLst>
              <a:ext uri="{FF2B5EF4-FFF2-40B4-BE49-F238E27FC236}">
                <a16:creationId xmlns:a16="http://schemas.microsoft.com/office/drawing/2014/main" id="{1CC76FD0-F111-43B5-A8AF-E81FC00EB848}"/>
              </a:ext>
            </a:extLst>
          </p:cNvPr>
          <p:cNvSpPr>
            <a:spLocks noGrp="1"/>
          </p:cNvSpPr>
          <p:nvPr>
            <p:ph type="ftr" sz="quarter" idx="11"/>
          </p:nvPr>
        </p:nvSpPr>
        <p:spPr/>
        <p:txBody>
          <a:bodyPr/>
          <a:lstStyle/>
          <a:p>
            <a:r>
              <a:rPr lang="pt-BR" dirty="0"/>
              <a:t>Robson Tigre </a:t>
            </a:r>
            <a:endParaRPr lang="en-US" dirty="0"/>
          </a:p>
        </p:txBody>
      </p:sp>
      <p:sp>
        <p:nvSpPr>
          <p:cNvPr id="5" name="Slide Number Placeholder 4">
            <a:extLst>
              <a:ext uri="{FF2B5EF4-FFF2-40B4-BE49-F238E27FC236}">
                <a16:creationId xmlns:a16="http://schemas.microsoft.com/office/drawing/2014/main" id="{7DEA0CC1-E6AF-49F1-A7D1-EB3EB959B9F8}"/>
              </a:ext>
            </a:extLst>
          </p:cNvPr>
          <p:cNvSpPr>
            <a:spLocks noGrp="1"/>
          </p:cNvSpPr>
          <p:nvPr>
            <p:ph type="sldNum" sz="quarter" idx="12"/>
          </p:nvPr>
        </p:nvSpPr>
        <p:spPr/>
        <p:txBody>
          <a:bodyPr/>
          <a:lstStyle/>
          <a:p>
            <a:fld id="{AF67EEE8-F201-4410-BA13-233EFB93B646}" type="slidenum">
              <a:rPr lang="pt-BR" smtClean="0"/>
              <a:t>59</a:t>
            </a:fld>
            <a:endParaRPr lang="pt-BR"/>
          </a:p>
        </p:txBody>
      </p:sp>
    </p:spTree>
    <p:extLst>
      <p:ext uri="{BB962C8B-B14F-4D97-AF65-F5344CB8AC3E}">
        <p14:creationId xmlns:p14="http://schemas.microsoft.com/office/powerpoint/2010/main" val="19501111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A8F1375-081F-4BC0-987D-FA968437FE1D}"/>
                  </a:ext>
                </a:extLst>
              </p:cNvPr>
              <p:cNvSpPr>
                <a:spLocks noGrp="1"/>
              </p:cNvSpPr>
              <p:nvPr>
                <p:ph idx="1"/>
              </p:nvPr>
            </p:nvSpPr>
            <p:spPr/>
            <p:txBody>
              <a:bodyPr>
                <a:normAutofit fontScale="92500" lnSpcReduction="10000"/>
              </a:bodyPr>
              <a:lstStyle/>
              <a:p>
                <a:pPr algn="just"/>
                <a:r>
                  <a:rPr lang="pt-BR" noProof="0" dirty="0"/>
                  <a:t>Suponha que o payoff do jogo inteiro seja a </a:t>
                </a:r>
                <a:r>
                  <a:rPr lang="pt-BR" b="1" noProof="0" dirty="0"/>
                  <a:t>soma dos payoffs dos dois estágios</a:t>
                </a:r>
                <a:r>
                  <a:rPr lang="pt-BR" noProof="0" dirty="0"/>
                  <a:t> não havendo desconto intertemporal.</a:t>
                </a:r>
              </a:p>
              <a:p>
                <a:pPr algn="just"/>
                <a:endParaRPr lang="pt-BR" noProof="0" dirty="0"/>
              </a:p>
              <a:p>
                <a:pPr algn="just"/>
                <a:r>
                  <a:rPr lang="pt-BR" noProof="0" dirty="0"/>
                  <a:t>Esse jogo pertence à classe analisada na segunda parte da aula passada.</a:t>
                </a:r>
              </a:p>
              <a:p>
                <a:pPr algn="just"/>
                <a:endParaRPr lang="pt-BR" noProof="0" dirty="0"/>
              </a:p>
              <a:p>
                <a:pPr algn="just"/>
                <a:r>
                  <a:rPr lang="pt-BR" noProof="0" dirty="0"/>
                  <a:t>Jogadores 3 e 4 são idênticos a jogadores 1 e 2 (e </a:t>
                </a:r>
                <a14:m>
                  <m:oMath xmlns:m="http://schemas.openxmlformats.org/officeDocument/2006/math">
                    <m:sSub>
                      <m:sSubPr>
                        <m:ctrlPr>
                          <a:rPr lang="pt-BR" i="1" noProof="0" smtClean="0">
                            <a:latin typeface="Cambria Math" panose="02040503050406030204" pitchFamily="18" charset="0"/>
                          </a:rPr>
                        </m:ctrlPr>
                      </m:sSubPr>
                      <m:e>
                        <m:r>
                          <a:rPr lang="pt-BR" i="1" noProof="0" smtClean="0">
                            <a:latin typeface="Cambria Math" panose="02040503050406030204" pitchFamily="18" charset="0"/>
                          </a:rPr>
                          <m:t>𝐴</m:t>
                        </m:r>
                      </m:e>
                      <m:sub>
                        <m:r>
                          <a:rPr lang="pt-BR" i="1" noProof="0" smtClean="0">
                            <a:latin typeface="Cambria Math" panose="02040503050406030204" pitchFamily="18" charset="0"/>
                          </a:rPr>
                          <m:t>3</m:t>
                        </m:r>
                      </m:sub>
                    </m:sSub>
                  </m:oMath>
                </a14:m>
                <a:r>
                  <a:rPr lang="pt-BR" noProof="0" dirty="0"/>
                  <a:t> e </a:t>
                </a:r>
                <a14:m>
                  <m:oMath xmlns:m="http://schemas.openxmlformats.org/officeDocument/2006/math">
                    <m:sSub>
                      <m:sSubPr>
                        <m:ctrlPr>
                          <a:rPr lang="pt-BR" i="1" noProof="0" smtClean="0">
                            <a:latin typeface="Cambria Math" panose="02040503050406030204" pitchFamily="18" charset="0"/>
                          </a:rPr>
                        </m:ctrlPr>
                      </m:sSubPr>
                      <m:e>
                        <m:r>
                          <a:rPr lang="pt-BR" i="1" noProof="0" smtClean="0">
                            <a:latin typeface="Cambria Math" panose="02040503050406030204" pitchFamily="18" charset="0"/>
                          </a:rPr>
                          <m:t>𝐴</m:t>
                        </m:r>
                      </m:e>
                      <m:sub>
                        <m:r>
                          <a:rPr lang="pt-BR" i="1" noProof="0" smtClean="0">
                            <a:latin typeface="Cambria Math" panose="02040503050406030204" pitchFamily="18" charset="0"/>
                          </a:rPr>
                          <m:t>4</m:t>
                        </m:r>
                      </m:sub>
                    </m:sSub>
                  </m:oMath>
                </a14:m>
                <a:r>
                  <a:rPr lang="pt-BR" noProof="0" dirty="0"/>
                  <a:t> são idênticos a </a:t>
                </a:r>
                <a14:m>
                  <m:oMath xmlns:m="http://schemas.openxmlformats.org/officeDocument/2006/math">
                    <m:sSub>
                      <m:sSubPr>
                        <m:ctrlPr>
                          <a:rPr lang="pt-BR" i="1" noProof="0" smtClean="0">
                            <a:latin typeface="Cambria Math" panose="02040503050406030204" pitchFamily="18" charset="0"/>
                          </a:rPr>
                        </m:ctrlPr>
                      </m:sSubPr>
                      <m:e>
                        <m:r>
                          <a:rPr lang="pt-BR" i="1" noProof="0" smtClean="0">
                            <a:latin typeface="Cambria Math" panose="02040503050406030204" pitchFamily="18" charset="0"/>
                          </a:rPr>
                          <m:t>𝐴</m:t>
                        </m:r>
                      </m:e>
                      <m:sub>
                        <m:r>
                          <a:rPr lang="pt-BR" i="1" noProof="0" smtClean="0">
                            <a:latin typeface="Cambria Math" panose="02040503050406030204" pitchFamily="18" charset="0"/>
                          </a:rPr>
                          <m:t>1</m:t>
                        </m:r>
                      </m:sub>
                    </m:sSub>
                  </m:oMath>
                </a14:m>
                <a:r>
                  <a:rPr lang="pt-BR" noProof="0" dirty="0"/>
                  <a:t> e </a:t>
                </a:r>
                <a14:m>
                  <m:oMath xmlns:m="http://schemas.openxmlformats.org/officeDocument/2006/math">
                    <m:sSub>
                      <m:sSubPr>
                        <m:ctrlPr>
                          <a:rPr lang="pt-BR" i="1" noProof="0" smtClean="0">
                            <a:latin typeface="Cambria Math" panose="02040503050406030204" pitchFamily="18" charset="0"/>
                          </a:rPr>
                        </m:ctrlPr>
                      </m:sSubPr>
                      <m:e>
                        <m:r>
                          <a:rPr lang="pt-BR" i="1" noProof="0" smtClean="0">
                            <a:latin typeface="Cambria Math" panose="02040503050406030204" pitchFamily="18" charset="0"/>
                          </a:rPr>
                          <m:t>𝐴</m:t>
                        </m:r>
                      </m:e>
                      <m:sub>
                        <m:r>
                          <a:rPr lang="pt-BR" i="1" noProof="0" smtClean="0">
                            <a:latin typeface="Cambria Math" panose="02040503050406030204" pitchFamily="18" charset="0"/>
                          </a:rPr>
                          <m:t>2</m:t>
                        </m:r>
                      </m:sub>
                    </m:sSub>
                  </m:oMath>
                </a14:m>
                <a:r>
                  <a:rPr lang="pt-BR" noProof="0" dirty="0"/>
                  <a:t>)</a:t>
                </a:r>
              </a:p>
              <a:p>
                <a:pPr algn="just"/>
                <a:endParaRPr lang="pt-BR" noProof="0" dirty="0"/>
              </a:p>
              <a:p>
                <a:pPr algn="just"/>
                <a14:m>
                  <m:oMath xmlns:m="http://schemas.openxmlformats.org/officeDocument/2006/math">
                    <m:sSub>
                      <m:sSubPr>
                        <m:ctrlPr>
                          <a:rPr lang="pt-BR" i="1" noProof="0" smtClean="0">
                            <a:latin typeface="Cambria Math" panose="02040503050406030204" pitchFamily="18" charset="0"/>
                          </a:rPr>
                        </m:ctrlPr>
                      </m:sSubPr>
                      <m:e>
                        <m:r>
                          <a:rPr lang="pt-BR" i="1" noProof="0" smtClean="0">
                            <a:latin typeface="Cambria Math" panose="02040503050406030204" pitchFamily="18" charset="0"/>
                          </a:rPr>
                          <m:t>𝑢</m:t>
                        </m:r>
                      </m:e>
                      <m:sub>
                        <m:r>
                          <a:rPr lang="pt-BR" i="1" noProof="0" smtClean="0">
                            <a:latin typeface="Cambria Math" panose="02040503050406030204" pitchFamily="18" charset="0"/>
                          </a:rPr>
                          <m:t>𝑖</m:t>
                        </m:r>
                      </m:sub>
                    </m:sSub>
                    <m:r>
                      <a:rPr lang="pt-BR" i="1" noProof="0" smtClean="0">
                        <a:latin typeface="Cambria Math" panose="02040503050406030204" pitchFamily="18" charset="0"/>
                      </a:rPr>
                      <m:t>(</m:t>
                    </m:r>
                    <m:sSub>
                      <m:sSubPr>
                        <m:ctrlPr>
                          <a:rPr lang="pt-BR" i="1" noProof="0" smtClean="0">
                            <a:latin typeface="Cambria Math" panose="02040503050406030204" pitchFamily="18" charset="0"/>
                          </a:rPr>
                        </m:ctrlPr>
                      </m:sSubPr>
                      <m:e>
                        <m:r>
                          <a:rPr lang="pt-BR" i="1" noProof="0" smtClean="0">
                            <a:latin typeface="Cambria Math" panose="02040503050406030204" pitchFamily="18" charset="0"/>
                          </a:rPr>
                          <m:t>𝑎</m:t>
                        </m:r>
                      </m:e>
                      <m:sub>
                        <m:r>
                          <a:rPr lang="pt-BR" i="1" noProof="0" smtClean="0">
                            <a:latin typeface="Cambria Math" panose="02040503050406030204" pitchFamily="18" charset="0"/>
                          </a:rPr>
                          <m:t>1</m:t>
                        </m:r>
                      </m:sub>
                    </m:sSub>
                    <m:r>
                      <a:rPr lang="pt-BR" i="1" noProof="0" smtClean="0">
                        <a:latin typeface="Cambria Math" panose="02040503050406030204" pitchFamily="18" charset="0"/>
                      </a:rPr>
                      <m:t>,</m:t>
                    </m:r>
                    <m:sSub>
                      <m:sSubPr>
                        <m:ctrlPr>
                          <a:rPr lang="pt-BR" i="1" noProof="0" smtClean="0">
                            <a:latin typeface="Cambria Math" panose="02040503050406030204" pitchFamily="18" charset="0"/>
                          </a:rPr>
                        </m:ctrlPr>
                      </m:sSubPr>
                      <m:e>
                        <m:r>
                          <a:rPr lang="pt-BR" i="1" noProof="0" smtClean="0">
                            <a:latin typeface="Cambria Math" panose="02040503050406030204" pitchFamily="18" charset="0"/>
                          </a:rPr>
                          <m:t>𝑎</m:t>
                        </m:r>
                      </m:e>
                      <m:sub>
                        <m:r>
                          <a:rPr lang="pt-BR" i="1" noProof="0" smtClean="0">
                            <a:latin typeface="Cambria Math" panose="02040503050406030204" pitchFamily="18" charset="0"/>
                          </a:rPr>
                          <m:t>2</m:t>
                        </m:r>
                      </m:sub>
                    </m:sSub>
                    <m:r>
                      <a:rPr lang="pt-BR" i="1" noProof="0" smtClean="0">
                        <a:latin typeface="Cambria Math" panose="02040503050406030204" pitchFamily="18" charset="0"/>
                      </a:rPr>
                      <m:t>,</m:t>
                    </m:r>
                    <m:sSub>
                      <m:sSubPr>
                        <m:ctrlPr>
                          <a:rPr lang="pt-BR" i="1" noProof="0" smtClean="0">
                            <a:latin typeface="Cambria Math" panose="02040503050406030204" pitchFamily="18" charset="0"/>
                          </a:rPr>
                        </m:ctrlPr>
                      </m:sSubPr>
                      <m:e>
                        <m:r>
                          <a:rPr lang="pt-BR" i="1" noProof="0" smtClean="0">
                            <a:latin typeface="Cambria Math" panose="02040503050406030204" pitchFamily="18" charset="0"/>
                          </a:rPr>
                          <m:t>𝑎</m:t>
                        </m:r>
                      </m:e>
                      <m:sub>
                        <m:r>
                          <a:rPr lang="pt-BR" i="1" noProof="0" smtClean="0">
                            <a:latin typeface="Cambria Math" panose="02040503050406030204" pitchFamily="18" charset="0"/>
                          </a:rPr>
                          <m:t>3</m:t>
                        </m:r>
                      </m:sub>
                    </m:sSub>
                    <m:r>
                      <a:rPr lang="pt-BR" i="1" noProof="0" smtClean="0">
                        <a:latin typeface="Cambria Math" panose="02040503050406030204" pitchFamily="18" charset="0"/>
                      </a:rPr>
                      <m:t>,</m:t>
                    </m:r>
                    <m:sSub>
                      <m:sSubPr>
                        <m:ctrlPr>
                          <a:rPr lang="pt-BR" i="1" noProof="0" smtClean="0">
                            <a:latin typeface="Cambria Math" panose="02040503050406030204" pitchFamily="18" charset="0"/>
                          </a:rPr>
                        </m:ctrlPr>
                      </m:sSubPr>
                      <m:e>
                        <m:r>
                          <a:rPr lang="pt-BR" i="1" noProof="0" smtClean="0">
                            <a:latin typeface="Cambria Math" panose="02040503050406030204" pitchFamily="18" charset="0"/>
                          </a:rPr>
                          <m:t>𝑎</m:t>
                        </m:r>
                      </m:e>
                      <m:sub>
                        <m:r>
                          <a:rPr lang="pt-BR" i="1" noProof="0" smtClean="0">
                            <a:latin typeface="Cambria Math" panose="02040503050406030204" pitchFamily="18" charset="0"/>
                          </a:rPr>
                          <m:t>4</m:t>
                        </m:r>
                      </m:sub>
                    </m:sSub>
                    <m:r>
                      <a:rPr lang="pt-BR" i="1" noProof="0" smtClean="0">
                        <a:latin typeface="Cambria Math" panose="02040503050406030204" pitchFamily="18" charset="0"/>
                      </a:rPr>
                      <m:t>)</m:t>
                    </m:r>
                  </m:oMath>
                </a14:m>
                <a:r>
                  <a:rPr lang="pt-BR" noProof="0" dirty="0"/>
                  <a:t> são simplesmente as somas dos payoffs do primeiro estágio, </a:t>
                </a:r>
                <a14:m>
                  <m:oMath xmlns:m="http://schemas.openxmlformats.org/officeDocument/2006/math">
                    <m:d>
                      <m:dPr>
                        <m:ctrlPr>
                          <a:rPr lang="pt-BR" i="1" noProof="0" smtClean="0">
                            <a:latin typeface="Cambria Math" panose="02040503050406030204" pitchFamily="18" charset="0"/>
                          </a:rPr>
                        </m:ctrlPr>
                      </m:dPr>
                      <m:e>
                        <m:sSub>
                          <m:sSubPr>
                            <m:ctrlPr>
                              <a:rPr lang="pt-BR" i="1" noProof="0" smtClean="0">
                                <a:latin typeface="Cambria Math" panose="02040503050406030204" pitchFamily="18" charset="0"/>
                              </a:rPr>
                            </m:ctrlPr>
                          </m:sSubPr>
                          <m:e>
                            <m:r>
                              <a:rPr lang="pt-BR" i="1" noProof="0" smtClean="0">
                                <a:latin typeface="Cambria Math" panose="02040503050406030204" pitchFamily="18" charset="0"/>
                              </a:rPr>
                              <m:t>𝑎</m:t>
                            </m:r>
                          </m:e>
                          <m:sub>
                            <m:r>
                              <a:rPr lang="pt-BR" i="1" noProof="0" smtClean="0">
                                <a:latin typeface="Cambria Math" panose="02040503050406030204" pitchFamily="18" charset="0"/>
                              </a:rPr>
                              <m:t>1</m:t>
                            </m:r>
                          </m:sub>
                        </m:sSub>
                        <m:r>
                          <a:rPr lang="pt-BR" i="1" noProof="0" smtClean="0">
                            <a:latin typeface="Cambria Math" panose="02040503050406030204" pitchFamily="18" charset="0"/>
                          </a:rPr>
                          <m:t>,</m:t>
                        </m:r>
                        <m:sSub>
                          <m:sSubPr>
                            <m:ctrlPr>
                              <a:rPr lang="pt-BR" i="1" noProof="0" smtClean="0">
                                <a:latin typeface="Cambria Math" panose="02040503050406030204" pitchFamily="18" charset="0"/>
                              </a:rPr>
                            </m:ctrlPr>
                          </m:sSubPr>
                          <m:e>
                            <m:r>
                              <a:rPr lang="pt-BR" i="1" noProof="0" smtClean="0">
                                <a:latin typeface="Cambria Math" panose="02040503050406030204" pitchFamily="18" charset="0"/>
                              </a:rPr>
                              <m:t>𝑎</m:t>
                            </m:r>
                          </m:e>
                          <m:sub>
                            <m:r>
                              <a:rPr lang="pt-BR" i="1" noProof="0" smtClean="0">
                                <a:latin typeface="Cambria Math" panose="02040503050406030204" pitchFamily="18" charset="0"/>
                              </a:rPr>
                              <m:t>2</m:t>
                            </m:r>
                          </m:sub>
                        </m:sSub>
                      </m:e>
                    </m:d>
                  </m:oMath>
                </a14:m>
                <a:r>
                  <a:rPr lang="pt-BR" noProof="0" dirty="0"/>
                  <a:t> e do segundo estágio </a:t>
                </a:r>
                <a14:m>
                  <m:oMath xmlns:m="http://schemas.openxmlformats.org/officeDocument/2006/math">
                    <m:d>
                      <m:dPr>
                        <m:ctrlPr>
                          <a:rPr lang="pt-BR" i="1" noProof="0" smtClean="0">
                            <a:latin typeface="Cambria Math" panose="02040503050406030204" pitchFamily="18" charset="0"/>
                          </a:rPr>
                        </m:ctrlPr>
                      </m:dPr>
                      <m:e>
                        <m:sSub>
                          <m:sSubPr>
                            <m:ctrlPr>
                              <a:rPr lang="pt-BR" i="1" noProof="0" smtClean="0">
                                <a:latin typeface="Cambria Math" panose="02040503050406030204" pitchFamily="18" charset="0"/>
                              </a:rPr>
                            </m:ctrlPr>
                          </m:sSubPr>
                          <m:e>
                            <m:r>
                              <a:rPr lang="pt-BR" i="1" noProof="0" smtClean="0">
                                <a:latin typeface="Cambria Math" panose="02040503050406030204" pitchFamily="18" charset="0"/>
                              </a:rPr>
                              <m:t>𝑎</m:t>
                            </m:r>
                          </m:e>
                          <m:sub>
                            <m:r>
                              <a:rPr lang="pt-BR" i="1" noProof="0" smtClean="0">
                                <a:latin typeface="Cambria Math" panose="02040503050406030204" pitchFamily="18" charset="0"/>
                              </a:rPr>
                              <m:t>3</m:t>
                            </m:r>
                          </m:sub>
                        </m:sSub>
                        <m:r>
                          <a:rPr lang="pt-BR" i="1" noProof="0" smtClean="0">
                            <a:latin typeface="Cambria Math" panose="02040503050406030204" pitchFamily="18" charset="0"/>
                          </a:rPr>
                          <m:t>,</m:t>
                        </m:r>
                        <m:sSub>
                          <m:sSubPr>
                            <m:ctrlPr>
                              <a:rPr lang="pt-BR" i="1" noProof="0" smtClean="0">
                                <a:latin typeface="Cambria Math" panose="02040503050406030204" pitchFamily="18" charset="0"/>
                              </a:rPr>
                            </m:ctrlPr>
                          </m:sSubPr>
                          <m:e>
                            <m:r>
                              <a:rPr lang="pt-BR" i="1" noProof="0" smtClean="0">
                                <a:latin typeface="Cambria Math" panose="02040503050406030204" pitchFamily="18" charset="0"/>
                              </a:rPr>
                              <m:t>𝑎</m:t>
                            </m:r>
                          </m:e>
                          <m:sub>
                            <m:r>
                              <a:rPr lang="pt-BR" i="1" noProof="0" smtClean="0">
                                <a:latin typeface="Cambria Math" panose="02040503050406030204" pitchFamily="18" charset="0"/>
                              </a:rPr>
                              <m:t>4</m:t>
                            </m:r>
                          </m:sub>
                        </m:sSub>
                      </m:e>
                    </m:d>
                  </m:oMath>
                </a14:m>
                <a:endParaRPr lang="pt-BR" noProof="0" dirty="0"/>
              </a:p>
            </p:txBody>
          </p:sp>
        </mc:Choice>
        <mc:Fallback xmlns="">
          <p:sp>
            <p:nvSpPr>
              <p:cNvPr id="3" name="Content Placeholder 2">
                <a:extLst>
                  <a:ext uri="{FF2B5EF4-FFF2-40B4-BE49-F238E27FC236}">
                    <a16:creationId xmlns:a16="http://schemas.microsoft.com/office/drawing/2014/main" id="{CA8F1375-081F-4BC0-987D-FA968437FE1D}"/>
                  </a:ext>
                </a:extLst>
              </p:cNvPr>
              <p:cNvSpPr>
                <a:spLocks noGrp="1" noRot="1" noChangeAspect="1" noMove="1" noResize="1" noEditPoints="1" noAdjustHandles="1" noChangeArrowheads="1" noChangeShapeType="1" noTextEdit="1"/>
              </p:cNvSpPr>
              <p:nvPr>
                <p:ph idx="1"/>
              </p:nvPr>
            </p:nvSpPr>
            <p:spPr>
              <a:blipFill>
                <a:blip r:embed="rId3"/>
                <a:stretch>
                  <a:fillRect l="-928" t="-2801" r="-986"/>
                </a:stretch>
              </a:blipFill>
            </p:spPr>
            <p:txBody>
              <a:bodyPr/>
              <a:lstStyle/>
              <a:p>
                <a:r>
                  <a:rPr lang="pt-BR">
                    <a:noFill/>
                  </a:rPr>
                  <a:t> </a:t>
                </a:r>
              </a:p>
            </p:txBody>
          </p:sp>
        </mc:Fallback>
      </mc:AlternateContent>
      <p:sp>
        <p:nvSpPr>
          <p:cNvPr id="4" name="Title 1">
            <a:extLst>
              <a:ext uri="{FF2B5EF4-FFF2-40B4-BE49-F238E27FC236}">
                <a16:creationId xmlns:a16="http://schemas.microsoft.com/office/drawing/2014/main" id="{61A82542-3B6E-449D-84B0-19F3B0574CC5}"/>
              </a:ext>
            </a:extLst>
          </p:cNvPr>
          <p:cNvSpPr>
            <a:spLocks noGrp="1"/>
          </p:cNvSpPr>
          <p:nvPr>
            <p:ph type="title"/>
          </p:nvPr>
        </p:nvSpPr>
        <p:spPr>
          <a:xfrm>
            <a:off x="838200" y="365125"/>
            <a:ext cx="10515600" cy="1325563"/>
          </a:xfrm>
        </p:spPr>
        <p:txBody>
          <a:bodyPr/>
          <a:lstStyle/>
          <a:p>
            <a:r>
              <a:rPr lang="pt-BR" b="1" noProof="0" dirty="0"/>
              <a:t>Teoria: Jogo repetido de dois estágios</a:t>
            </a:r>
            <a:br>
              <a:rPr lang="pt-BR" b="1" noProof="0" dirty="0"/>
            </a:br>
            <a:r>
              <a:rPr lang="pt-BR" sz="2200" b="1" noProof="0" dirty="0"/>
              <a:t>Dilema dos prisioneiros de dois estágios</a:t>
            </a:r>
          </a:p>
        </p:txBody>
      </p:sp>
      <p:sp>
        <p:nvSpPr>
          <p:cNvPr id="5" name="Rectangle 4">
            <a:extLst>
              <a:ext uri="{FF2B5EF4-FFF2-40B4-BE49-F238E27FC236}">
                <a16:creationId xmlns:a16="http://schemas.microsoft.com/office/drawing/2014/main" id="{839B9685-B105-4FD7-9D5A-5F35A7322530}"/>
              </a:ext>
            </a:extLst>
          </p:cNvPr>
          <p:cNvSpPr/>
          <p:nvPr/>
        </p:nvSpPr>
        <p:spPr>
          <a:xfrm>
            <a:off x="624114" y="3701143"/>
            <a:ext cx="11176000" cy="232228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 name="Footer Placeholder 1">
            <a:extLst>
              <a:ext uri="{FF2B5EF4-FFF2-40B4-BE49-F238E27FC236}">
                <a16:creationId xmlns:a16="http://schemas.microsoft.com/office/drawing/2014/main" id="{E8A460E8-D734-4F86-A19D-360BE72721AC}"/>
              </a:ext>
            </a:extLst>
          </p:cNvPr>
          <p:cNvSpPr>
            <a:spLocks noGrp="1"/>
          </p:cNvSpPr>
          <p:nvPr>
            <p:ph type="ftr" sz="quarter" idx="11"/>
          </p:nvPr>
        </p:nvSpPr>
        <p:spPr/>
        <p:txBody>
          <a:bodyPr/>
          <a:lstStyle/>
          <a:p>
            <a:r>
              <a:rPr lang="pt-BR" dirty="0"/>
              <a:t>Robson Tigre </a:t>
            </a:r>
            <a:endParaRPr lang="en-US" dirty="0"/>
          </a:p>
        </p:txBody>
      </p:sp>
      <p:sp>
        <p:nvSpPr>
          <p:cNvPr id="6" name="Slide Number Placeholder 5">
            <a:extLst>
              <a:ext uri="{FF2B5EF4-FFF2-40B4-BE49-F238E27FC236}">
                <a16:creationId xmlns:a16="http://schemas.microsoft.com/office/drawing/2014/main" id="{0E39BA40-EEB8-4EC2-B8AA-D4030764F43D}"/>
              </a:ext>
            </a:extLst>
          </p:cNvPr>
          <p:cNvSpPr>
            <a:spLocks noGrp="1"/>
          </p:cNvSpPr>
          <p:nvPr>
            <p:ph type="sldNum" sz="quarter" idx="12"/>
          </p:nvPr>
        </p:nvSpPr>
        <p:spPr/>
        <p:txBody>
          <a:bodyPr/>
          <a:lstStyle/>
          <a:p>
            <a:fld id="{AF67EEE8-F201-4410-BA13-233EFB93B646}" type="slidenum">
              <a:rPr lang="pt-BR" smtClean="0"/>
              <a:t>6</a:t>
            </a:fld>
            <a:endParaRPr lang="pt-BR"/>
          </a:p>
        </p:txBody>
      </p:sp>
    </p:spTree>
    <p:extLst>
      <p:ext uri="{BB962C8B-B14F-4D97-AF65-F5344CB8AC3E}">
        <p14:creationId xmlns:p14="http://schemas.microsoft.com/office/powerpoint/2010/main" val="148201327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93C234E-18D0-48EB-A1AA-319531C223A1}"/>
                  </a:ext>
                </a:extLst>
              </p:cNvPr>
              <p:cNvSpPr>
                <a:spLocks noGrp="1"/>
              </p:cNvSpPr>
              <p:nvPr>
                <p:ph idx="1"/>
              </p:nvPr>
            </p:nvSpPr>
            <p:spPr/>
            <p:txBody>
              <a:bodyPr/>
              <a:lstStyle/>
              <a:p>
                <a:pPr marL="0" indent="0" algn="just">
                  <a:buNone/>
                </a:pPr>
                <a:r>
                  <a:rPr lang="pt-BR" noProof="0" dirty="0"/>
                  <a:t>Os payoffs </a:t>
                </a:r>
                <a14:m>
                  <m:oMath xmlns:m="http://schemas.openxmlformats.org/officeDocument/2006/math">
                    <m:d>
                      <m:dPr>
                        <m:ctrlPr>
                          <a:rPr lang="pt-BR" i="1" noProof="0">
                            <a:latin typeface="Cambria Math" panose="02040503050406030204" pitchFamily="18" charset="0"/>
                          </a:rPr>
                        </m:ctrlPr>
                      </m:dPr>
                      <m:e>
                        <m:sSub>
                          <m:sSubPr>
                            <m:ctrlPr>
                              <a:rPr lang="pt-BR" i="1" noProof="0">
                                <a:latin typeface="Cambria Math" panose="02040503050406030204" pitchFamily="18" charset="0"/>
                              </a:rPr>
                            </m:ctrlPr>
                          </m:sSubPr>
                          <m:e>
                            <m:r>
                              <a:rPr lang="pt-BR" i="1" noProof="0">
                                <a:latin typeface="Cambria Math" panose="02040503050406030204" pitchFamily="18" charset="0"/>
                              </a:rPr>
                              <m:t>𝑥</m:t>
                            </m:r>
                          </m:e>
                          <m:sub>
                            <m:r>
                              <a:rPr lang="pt-BR" i="1" noProof="0">
                                <a:latin typeface="Cambria Math" panose="02040503050406030204" pitchFamily="18" charset="0"/>
                              </a:rPr>
                              <m:t>1</m:t>
                            </m:r>
                          </m:sub>
                        </m:sSub>
                        <m:r>
                          <a:rPr lang="pt-BR" i="1" noProof="0">
                            <a:latin typeface="Cambria Math" panose="02040503050406030204" pitchFamily="18" charset="0"/>
                          </a:rPr>
                          <m:t>,…,</m:t>
                        </m:r>
                        <m:sSub>
                          <m:sSubPr>
                            <m:ctrlPr>
                              <a:rPr lang="pt-BR" i="1" noProof="0">
                                <a:latin typeface="Cambria Math" panose="02040503050406030204" pitchFamily="18" charset="0"/>
                              </a:rPr>
                            </m:ctrlPr>
                          </m:sSubPr>
                          <m:e>
                            <m:r>
                              <a:rPr lang="pt-BR" i="1" noProof="0">
                                <a:latin typeface="Cambria Math" panose="02040503050406030204" pitchFamily="18" charset="0"/>
                              </a:rPr>
                              <m:t>𝑥</m:t>
                            </m:r>
                          </m:e>
                          <m:sub>
                            <m:r>
                              <a:rPr lang="pt-BR" i="1" noProof="0">
                                <a:latin typeface="Cambria Math" panose="02040503050406030204" pitchFamily="18" charset="0"/>
                              </a:rPr>
                              <m:t>𝑛</m:t>
                            </m:r>
                          </m:sub>
                        </m:sSub>
                      </m:e>
                    </m:d>
                  </m:oMath>
                </a14:m>
                <a:r>
                  <a:rPr lang="pt-BR" noProof="0" dirty="0"/>
                  <a:t> no jogo </a:t>
                </a:r>
                <a14:m>
                  <m:oMath xmlns:m="http://schemas.openxmlformats.org/officeDocument/2006/math">
                    <m:r>
                      <a:rPr lang="pt-BR" i="1" noProof="0">
                        <a:latin typeface="Cambria Math" panose="02040503050406030204" pitchFamily="18" charset="0"/>
                      </a:rPr>
                      <m:t>𝐺</m:t>
                    </m:r>
                  </m:oMath>
                </a14:m>
                <a:r>
                  <a:rPr lang="pt-BR" i="1" noProof="0" dirty="0"/>
                  <a:t> </a:t>
                </a:r>
                <a:r>
                  <a:rPr lang="pt-BR" noProof="0" dirty="0"/>
                  <a:t>são </a:t>
                </a:r>
                <a:r>
                  <a:rPr lang="pt-BR" b="1" i="1" noProof="0" dirty="0"/>
                  <a:t>viáveis</a:t>
                </a:r>
                <a:r>
                  <a:rPr lang="pt-BR" i="1" noProof="0" dirty="0"/>
                  <a:t> </a:t>
                </a:r>
                <a:r>
                  <a:rPr lang="pt-BR" noProof="0" dirty="0"/>
                  <a:t>se são uma combinação convexa dos payoffs de estratégias puras de</a:t>
                </a:r>
                <a:r>
                  <a:rPr lang="pt-BR" i="1" noProof="0" dirty="0"/>
                  <a:t> </a:t>
                </a:r>
                <a14:m>
                  <m:oMath xmlns:m="http://schemas.openxmlformats.org/officeDocument/2006/math">
                    <m:r>
                      <a:rPr lang="pt-BR" i="1" noProof="0">
                        <a:latin typeface="Cambria Math" panose="02040503050406030204" pitchFamily="18" charset="0"/>
                      </a:rPr>
                      <m:t>𝐺</m:t>
                    </m:r>
                  </m:oMath>
                </a14:m>
                <a:endParaRPr lang="pt-BR" i="1" noProof="0" dirty="0"/>
              </a:p>
              <a:p>
                <a:pPr marL="0" indent="0" algn="just">
                  <a:buNone/>
                </a:pPr>
                <a:endParaRPr lang="pt-BR" i="1" noProof="0" dirty="0"/>
              </a:p>
            </p:txBody>
          </p:sp>
        </mc:Choice>
        <mc:Fallback xmlns="">
          <p:sp>
            <p:nvSpPr>
              <p:cNvPr id="3" name="Content Placeholder 2">
                <a:extLst>
                  <a:ext uri="{FF2B5EF4-FFF2-40B4-BE49-F238E27FC236}">
                    <a16:creationId xmlns:a16="http://schemas.microsoft.com/office/drawing/2014/main" id="{D93C234E-18D0-48EB-A1AA-319531C223A1}"/>
                  </a:ext>
                </a:extLst>
              </p:cNvPr>
              <p:cNvSpPr>
                <a:spLocks noGrp="1" noRot="1" noChangeAspect="1" noMove="1" noResize="1" noEditPoints="1" noAdjustHandles="1" noChangeArrowheads="1" noChangeShapeType="1" noTextEdit="1"/>
              </p:cNvSpPr>
              <p:nvPr>
                <p:ph idx="1"/>
              </p:nvPr>
            </p:nvSpPr>
            <p:spPr>
              <a:blipFill>
                <a:blip r:embed="rId3"/>
                <a:stretch>
                  <a:fillRect l="-1217" t="-2241" r="-1159"/>
                </a:stretch>
              </a:blipFill>
            </p:spPr>
            <p:txBody>
              <a:bodyPr/>
              <a:lstStyle/>
              <a:p>
                <a:r>
                  <a:rPr lang="pt-BR">
                    <a:noFill/>
                  </a:rPr>
                  <a:t> </a:t>
                </a:r>
              </a:p>
            </p:txBody>
          </p:sp>
        </mc:Fallback>
      </mc:AlternateContent>
      <p:sp>
        <p:nvSpPr>
          <p:cNvPr id="4" name="Title 1">
            <a:extLst>
              <a:ext uri="{FF2B5EF4-FFF2-40B4-BE49-F238E27FC236}">
                <a16:creationId xmlns:a16="http://schemas.microsoft.com/office/drawing/2014/main" id="{9D9ACC61-AF03-4B4A-BFD1-98C5A1643132}"/>
              </a:ext>
            </a:extLst>
          </p:cNvPr>
          <p:cNvSpPr>
            <a:spLocks noGrp="1"/>
          </p:cNvSpPr>
          <p:nvPr>
            <p:ph type="title"/>
          </p:nvPr>
        </p:nvSpPr>
        <p:spPr>
          <a:xfrm>
            <a:off x="838200" y="365125"/>
            <a:ext cx="10515600" cy="1325563"/>
          </a:xfrm>
        </p:spPr>
        <p:txBody>
          <a:bodyPr/>
          <a:lstStyle/>
          <a:p>
            <a:r>
              <a:rPr lang="pt-BR" b="1" noProof="0" dirty="0"/>
              <a:t>Teoria: Jogos infinitamente repetidos</a:t>
            </a:r>
            <a:br>
              <a:rPr lang="pt-BR" b="1" noProof="0" dirty="0"/>
            </a:br>
            <a:r>
              <a:rPr lang="pt-BR" sz="2200" b="1" noProof="0" dirty="0"/>
              <a:t>Definição de Equilíbrio de Nash perfeito em subjogo</a:t>
            </a:r>
          </a:p>
        </p:txBody>
      </p:sp>
      <p:pic>
        <p:nvPicPr>
          <p:cNvPr id="5" name="Picture 4" descr="A picture containing drawing&#10;&#10;Description automatically generated">
            <a:extLst>
              <a:ext uri="{FF2B5EF4-FFF2-40B4-BE49-F238E27FC236}">
                <a16:creationId xmlns:a16="http://schemas.microsoft.com/office/drawing/2014/main" id="{0FF9F819-2809-4F12-8F7E-4309DFEB9F6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89358" y="3004861"/>
            <a:ext cx="4289011" cy="2809245"/>
          </a:xfrm>
          <a:prstGeom prst="rect">
            <a:avLst/>
          </a:prstGeom>
        </p:spPr>
      </p:pic>
      <p:pic>
        <p:nvPicPr>
          <p:cNvPr id="10" name="Picture 9" descr="A picture containing shirt, umbrella&#10;&#10;Description automatically generated">
            <a:extLst>
              <a:ext uri="{FF2B5EF4-FFF2-40B4-BE49-F238E27FC236}">
                <a16:creationId xmlns:a16="http://schemas.microsoft.com/office/drawing/2014/main" id="{A088C25E-A468-4028-9656-D99D7E144C4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13632" y="2849108"/>
            <a:ext cx="4638591" cy="3462792"/>
          </a:xfrm>
          <a:prstGeom prst="rect">
            <a:avLst/>
          </a:prstGeom>
        </p:spPr>
      </p:pic>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A3C9D812-C020-41E5-9942-FC4A05C2456F}"/>
                  </a:ext>
                </a:extLst>
              </p:cNvPr>
              <p:cNvSpPr txBox="1"/>
              <p:nvPr/>
            </p:nvSpPr>
            <p:spPr>
              <a:xfrm>
                <a:off x="6096000" y="5319697"/>
                <a:ext cx="827314" cy="369332"/>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pt-BR" i="1" dirty="0" smtClean="0">
                          <a:latin typeface="Cambria Math" panose="02040503050406030204" pitchFamily="18" charset="0"/>
                        </a:rPr>
                        <m:t>(1,1)</m:t>
                      </m:r>
                    </m:oMath>
                  </m:oMathPara>
                </a14:m>
                <a:endParaRPr lang="pt-BR" dirty="0"/>
              </a:p>
            </p:txBody>
          </p:sp>
        </mc:Choice>
        <mc:Fallback xmlns="">
          <p:sp>
            <p:nvSpPr>
              <p:cNvPr id="11" name="TextBox 10">
                <a:extLst>
                  <a:ext uri="{FF2B5EF4-FFF2-40B4-BE49-F238E27FC236}">
                    <a16:creationId xmlns:a16="http://schemas.microsoft.com/office/drawing/2014/main" id="{A3C9D812-C020-41E5-9942-FC4A05C2456F}"/>
                  </a:ext>
                </a:extLst>
              </p:cNvPr>
              <p:cNvSpPr txBox="1">
                <a:spLocks noRot="1" noChangeAspect="1" noMove="1" noResize="1" noEditPoints="1" noAdjustHandles="1" noChangeArrowheads="1" noChangeShapeType="1" noTextEdit="1"/>
              </p:cNvSpPr>
              <p:nvPr/>
            </p:nvSpPr>
            <p:spPr>
              <a:xfrm>
                <a:off x="6096000" y="5319697"/>
                <a:ext cx="827314" cy="369332"/>
              </a:xfrm>
              <a:prstGeom prst="rect">
                <a:avLst/>
              </a:prstGeom>
              <a:blipFill>
                <a:blip r:embed="rId6"/>
                <a:stretch>
                  <a:fillRect l="-2206" b="-13333"/>
                </a:stretch>
              </a:blipFill>
            </p:spPr>
            <p:txBody>
              <a:bodyPr/>
              <a:lstStyle/>
              <a:p>
                <a:r>
                  <a:rPr lang="pt-BR">
                    <a:noFill/>
                  </a:rPr>
                  <a:t> </a:t>
                </a:r>
              </a:p>
            </p:txBody>
          </p:sp>
        </mc:Fallback>
      </mc:AlternateContent>
      <p:cxnSp>
        <p:nvCxnSpPr>
          <p:cNvPr id="12" name="Straight Arrow Connector 11">
            <a:extLst>
              <a:ext uri="{FF2B5EF4-FFF2-40B4-BE49-F238E27FC236}">
                <a16:creationId xmlns:a16="http://schemas.microsoft.com/office/drawing/2014/main" id="{9DA56F09-C361-4838-8225-AB20C336AC33}"/>
              </a:ext>
            </a:extLst>
          </p:cNvPr>
          <p:cNvCxnSpPr>
            <a:cxnSpLocks/>
          </p:cNvCxnSpPr>
          <p:nvPr/>
        </p:nvCxnSpPr>
        <p:spPr>
          <a:xfrm flipV="1">
            <a:off x="6767232" y="5218098"/>
            <a:ext cx="899886" cy="20319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 name="Footer Placeholder 1">
            <a:extLst>
              <a:ext uri="{FF2B5EF4-FFF2-40B4-BE49-F238E27FC236}">
                <a16:creationId xmlns:a16="http://schemas.microsoft.com/office/drawing/2014/main" id="{58D3105A-31DC-43C8-8738-F973373738D8}"/>
              </a:ext>
            </a:extLst>
          </p:cNvPr>
          <p:cNvSpPr>
            <a:spLocks noGrp="1"/>
          </p:cNvSpPr>
          <p:nvPr>
            <p:ph type="ftr" sz="quarter" idx="11"/>
          </p:nvPr>
        </p:nvSpPr>
        <p:spPr/>
        <p:txBody>
          <a:bodyPr/>
          <a:lstStyle/>
          <a:p>
            <a:r>
              <a:rPr lang="pt-BR" dirty="0"/>
              <a:t>Robson Tigre </a:t>
            </a:r>
            <a:endParaRPr lang="en-US" dirty="0"/>
          </a:p>
        </p:txBody>
      </p:sp>
      <p:sp>
        <p:nvSpPr>
          <p:cNvPr id="6" name="Slide Number Placeholder 5">
            <a:extLst>
              <a:ext uri="{FF2B5EF4-FFF2-40B4-BE49-F238E27FC236}">
                <a16:creationId xmlns:a16="http://schemas.microsoft.com/office/drawing/2014/main" id="{A62FF9EC-5D9A-45FF-B4F5-325F0248D424}"/>
              </a:ext>
            </a:extLst>
          </p:cNvPr>
          <p:cNvSpPr>
            <a:spLocks noGrp="1"/>
          </p:cNvSpPr>
          <p:nvPr>
            <p:ph type="sldNum" sz="quarter" idx="12"/>
          </p:nvPr>
        </p:nvSpPr>
        <p:spPr/>
        <p:txBody>
          <a:bodyPr/>
          <a:lstStyle/>
          <a:p>
            <a:fld id="{AF67EEE8-F201-4410-BA13-233EFB93B646}" type="slidenum">
              <a:rPr lang="pt-BR" smtClean="0"/>
              <a:t>60</a:t>
            </a:fld>
            <a:endParaRPr lang="pt-BR"/>
          </a:p>
        </p:txBody>
      </p:sp>
    </p:spTree>
    <p:extLst>
      <p:ext uri="{BB962C8B-B14F-4D97-AF65-F5344CB8AC3E}">
        <p14:creationId xmlns:p14="http://schemas.microsoft.com/office/powerpoint/2010/main" val="340708276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9EAF581-C013-4035-BFD6-882BB41C4514}"/>
                  </a:ext>
                </a:extLst>
              </p:cNvPr>
              <p:cNvSpPr>
                <a:spLocks noGrp="1"/>
              </p:cNvSpPr>
              <p:nvPr>
                <p:ph idx="1"/>
              </p:nvPr>
            </p:nvSpPr>
            <p:spPr/>
            <p:txBody>
              <a:bodyPr>
                <a:normAutofit fontScale="85000" lnSpcReduction="20000"/>
              </a:bodyPr>
              <a:lstStyle/>
              <a:p>
                <a:pPr marL="0" indent="0" algn="just">
                  <a:spcAft>
                    <a:spcPts val="1500"/>
                  </a:spcAft>
                  <a:buNone/>
                </a:pPr>
                <a:r>
                  <a:rPr lang="pt-BR" b="1" dirty="0"/>
                  <a:t>Payoff médio</a:t>
                </a:r>
                <a:r>
                  <a:rPr lang="pt-BR" dirty="0"/>
                  <a:t>: continuamos definindo o payoff de cada jogador em </a:t>
                </a:r>
                <a14:m>
                  <m:oMath xmlns:m="http://schemas.openxmlformats.org/officeDocument/2006/math">
                    <m:r>
                      <a:rPr lang="pt-BR" b="0" i="1" smtClean="0">
                        <a:latin typeface="Cambria Math" panose="02040503050406030204" pitchFamily="18" charset="0"/>
                      </a:rPr>
                      <m:t>𝐺</m:t>
                    </m:r>
                    <m:r>
                      <a:rPr lang="pt-BR"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𝛿</m:t>
                    </m:r>
                    <m:r>
                      <a:rPr lang="pt-BR" b="0" i="1" smtClean="0">
                        <a:latin typeface="Cambria Math" panose="02040503050406030204" pitchFamily="18" charset="0"/>
                      </a:rPr>
                      <m:t>)</m:t>
                    </m:r>
                  </m:oMath>
                </a14:m>
                <a:r>
                  <a:rPr lang="pt-BR" dirty="0"/>
                  <a:t> como o V.P. da sequencia infinita de payoffs do stage-game. Mas é mais conveniente pensar em termos de </a:t>
                </a:r>
                <a:r>
                  <a:rPr lang="pt-BR" b="1" i="1" dirty="0"/>
                  <a:t>um payoff constante recebido em cada estágio que gerasse o mesmo valor presente</a:t>
                </a:r>
                <a:r>
                  <a:rPr lang="pt-BR" dirty="0"/>
                  <a:t>.</a:t>
                </a:r>
              </a:p>
              <a:p>
                <a:pPr algn="just">
                  <a:spcAft>
                    <a:spcPts val="1500"/>
                  </a:spcAft>
                </a:pPr>
                <a:r>
                  <a:rPr lang="pt-BR" noProof="0" dirty="0"/>
                  <a:t>Suponha que a sequência infinita de payoffs</a:t>
                </a:r>
                <a14:m>
                  <m:oMath xmlns:m="http://schemas.openxmlformats.org/officeDocument/2006/math">
                    <m:r>
                      <a:rPr lang="en-US" b="0" i="0" smtClean="0">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𝜋</m:t>
                        </m:r>
                      </m:e>
                      <m:sub>
                        <m:r>
                          <a:rPr lang="en-US" i="1">
                            <a:latin typeface="Cambria Math" panose="02040503050406030204" pitchFamily="18" charset="0"/>
                          </a:rPr>
                          <m:t>1</m:t>
                        </m:r>
                      </m:sub>
                    </m:sSub>
                    <m:r>
                      <a:rPr lang="en-US" b="0" i="1" smtClean="0">
                        <a:latin typeface="Cambria Math" panose="02040503050406030204" pitchFamily="18" charset="0"/>
                      </a:rPr>
                      <m:t>,</m:t>
                    </m:r>
                    <m:sSub>
                      <m:sSubPr>
                        <m:ctrlPr>
                          <a:rPr lang="en-US" b="0" i="1" noProof="0" smtClean="0">
                            <a:latin typeface="Cambria Math" panose="02040503050406030204" pitchFamily="18" charset="0"/>
                          </a:rPr>
                        </m:ctrlPr>
                      </m:sSubPr>
                      <m:e>
                        <m:r>
                          <a:rPr lang="en-US" b="0" i="1" noProof="0" smtClean="0">
                            <a:latin typeface="Cambria Math" panose="02040503050406030204" pitchFamily="18" charset="0"/>
                          </a:rPr>
                          <m:t>𝜋</m:t>
                        </m:r>
                      </m:e>
                      <m:sub>
                        <m:r>
                          <a:rPr lang="en-US" b="0" i="1" noProof="0" smtClean="0">
                            <a:latin typeface="Cambria Math" panose="02040503050406030204" pitchFamily="18" charset="0"/>
                          </a:rPr>
                          <m:t>2</m:t>
                        </m:r>
                      </m:sub>
                    </m:sSub>
                    <m:r>
                      <a:rPr lang="en-US" b="0" i="1" noProof="0" smtClean="0">
                        <a:latin typeface="Cambria Math" panose="02040503050406030204" pitchFamily="18" charset="0"/>
                      </a:rPr>
                      <m:t>,</m:t>
                    </m:r>
                    <m:sSub>
                      <m:sSubPr>
                        <m:ctrlPr>
                          <a:rPr lang="en-US" b="0" i="1" noProof="0" smtClean="0">
                            <a:latin typeface="Cambria Math" panose="02040503050406030204" pitchFamily="18" charset="0"/>
                          </a:rPr>
                        </m:ctrlPr>
                      </m:sSubPr>
                      <m:e>
                        <m:r>
                          <a:rPr lang="en-US" b="0" i="1" noProof="0" smtClean="0">
                            <a:latin typeface="Cambria Math" panose="02040503050406030204" pitchFamily="18" charset="0"/>
                          </a:rPr>
                          <m:t>𝜋</m:t>
                        </m:r>
                      </m:e>
                      <m:sub>
                        <m:r>
                          <a:rPr lang="en-US" b="0" i="1" noProof="0" smtClean="0">
                            <a:latin typeface="Cambria Math" panose="02040503050406030204" pitchFamily="18" charset="0"/>
                          </a:rPr>
                          <m:t>3</m:t>
                        </m:r>
                      </m:sub>
                    </m:sSub>
                    <m:r>
                      <a:rPr lang="en-US" b="0" i="1" noProof="0" smtClean="0">
                        <a:latin typeface="Cambria Math" panose="02040503050406030204" pitchFamily="18" charset="0"/>
                      </a:rPr>
                      <m:t>,…</m:t>
                    </m:r>
                  </m:oMath>
                </a14:m>
                <a:r>
                  <a:rPr lang="pt-BR" noProof="0" dirty="0"/>
                  <a:t> tem valor presente </a:t>
                </a:r>
                <a14:m>
                  <m:oMath xmlns:m="http://schemas.openxmlformats.org/officeDocument/2006/math">
                    <m:r>
                      <a:rPr lang="pt-BR" i="1" noProof="0" dirty="0" smtClean="0">
                        <a:latin typeface="Cambria Math" panose="02040503050406030204" pitchFamily="18" charset="0"/>
                      </a:rPr>
                      <m:t>𝑉</m:t>
                    </m:r>
                  </m:oMath>
                </a14:m>
                <a:r>
                  <a:rPr lang="pt-BR" noProof="0" dirty="0"/>
                  <a:t>.</a:t>
                </a:r>
              </a:p>
              <a:p>
                <a:pPr algn="just">
                  <a:spcAft>
                    <a:spcPts val="1500"/>
                  </a:spcAft>
                </a:pPr>
                <a:r>
                  <a:rPr lang="pt-BR" noProof="0" dirty="0"/>
                  <a:t>Se o payoff </a:t>
                </a:r>
                <a14:m>
                  <m:oMath xmlns:m="http://schemas.openxmlformats.org/officeDocument/2006/math">
                    <m:r>
                      <a:rPr lang="en-US" b="0" i="1" noProof="0" smtClean="0">
                        <a:latin typeface="Cambria Math" panose="02040503050406030204" pitchFamily="18" charset="0"/>
                      </a:rPr>
                      <m:t>𝜋</m:t>
                    </m:r>
                  </m:oMath>
                </a14:m>
                <a:r>
                  <a:rPr lang="pt-BR" noProof="0" dirty="0"/>
                  <a:t> fosse recebido em todo período, o valor presente seria </a:t>
                </a:r>
                <a14:m>
                  <m:oMath xmlns:m="http://schemas.openxmlformats.org/officeDocument/2006/math">
                    <m:r>
                      <a:rPr lang="en-US" b="0" i="1" smtClean="0">
                        <a:latin typeface="Cambria Math" panose="02040503050406030204" pitchFamily="18" charset="0"/>
                      </a:rPr>
                      <m:t>𝜋</m:t>
                    </m:r>
                    <m:r>
                      <a:rPr lang="en-US" b="0" i="1" smtClean="0">
                        <a:latin typeface="Cambria Math" panose="02040503050406030204" pitchFamily="18" charset="0"/>
                      </a:rPr>
                      <m:t>/(1−</m:t>
                    </m:r>
                    <m:r>
                      <a:rPr lang="en-US" b="0" i="1" smtClean="0">
                        <a:latin typeface="Cambria Math" panose="02040503050406030204" pitchFamily="18" charset="0"/>
                      </a:rPr>
                      <m:t>𝛿</m:t>
                    </m:r>
                    <m:r>
                      <a:rPr lang="en-US" b="0" i="1" smtClean="0">
                        <a:latin typeface="Cambria Math" panose="02040503050406030204" pitchFamily="18" charset="0"/>
                      </a:rPr>
                      <m:t>)</m:t>
                    </m:r>
                  </m:oMath>
                </a14:m>
                <a:endParaRPr lang="pt-BR" dirty="0"/>
              </a:p>
              <a:p>
                <a:pPr algn="just">
                  <a:spcAft>
                    <a:spcPts val="1500"/>
                  </a:spcAft>
                </a:pPr>
                <a:r>
                  <a:rPr lang="pt-BR" dirty="0"/>
                  <a:t>Para </a:t>
                </a:r>
                <a14:m>
                  <m:oMath xmlns:m="http://schemas.openxmlformats.org/officeDocument/2006/math">
                    <m:r>
                      <a:rPr lang="en-US" b="0" i="1" smtClean="0">
                        <a:latin typeface="Cambria Math" panose="02040503050406030204" pitchFamily="18" charset="0"/>
                      </a:rPr>
                      <m:t>𝜋</m:t>
                    </m:r>
                  </m:oMath>
                </a14:m>
                <a:r>
                  <a:rPr lang="pt-BR" dirty="0"/>
                  <a:t> ser o payoff médio da sequência infinita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𝜋</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𝜋</m:t>
                        </m:r>
                      </m:e>
                      <m:sub>
                        <m:r>
                          <a:rPr lang="en-US" i="1">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𝜋</m:t>
                        </m:r>
                      </m:e>
                      <m:sub>
                        <m:r>
                          <a:rPr lang="en-US" i="1">
                            <a:latin typeface="Cambria Math" panose="02040503050406030204" pitchFamily="18" charset="0"/>
                          </a:rPr>
                          <m:t>3</m:t>
                        </m:r>
                      </m:sub>
                    </m:sSub>
                    <m:r>
                      <a:rPr lang="en-US" i="1">
                        <a:latin typeface="Cambria Math" panose="02040503050406030204" pitchFamily="18" charset="0"/>
                      </a:rPr>
                      <m:t>,… </m:t>
                    </m:r>
                  </m:oMath>
                </a14:m>
                <a:r>
                  <a:rPr lang="pt-BR" dirty="0"/>
                  <a:t>com fator de desconto </a:t>
                </a:r>
                <a14:m>
                  <m:oMath xmlns:m="http://schemas.openxmlformats.org/officeDocument/2006/math">
                    <m:r>
                      <a:rPr lang="en-US" b="0" i="1" smtClean="0">
                        <a:latin typeface="Cambria Math" panose="02040503050406030204" pitchFamily="18" charset="0"/>
                      </a:rPr>
                      <m:t>𝛿</m:t>
                    </m:r>
                  </m:oMath>
                </a14:m>
                <a:r>
                  <a:rPr lang="pt-BR" dirty="0"/>
                  <a:t>, os dois valores presentes acima deveriam ser iguais:</a:t>
                </a:r>
              </a:p>
              <a:p>
                <a:pPr marL="0" indent="0" algn="just">
                  <a:lnSpc>
                    <a:spcPct val="200000"/>
                  </a:lnSpc>
                  <a:spcBef>
                    <a:spcPts val="500"/>
                  </a:spcBef>
                  <a:spcAft>
                    <a:spcPts val="500"/>
                  </a:spcAft>
                  <a:buNone/>
                </a:pPr>
                <a14:m>
                  <m:oMathPara xmlns:m="http://schemas.openxmlformats.org/officeDocument/2006/math">
                    <m:oMathParaPr>
                      <m:jc m:val="center"/>
                    </m:oMathParaPr>
                    <m:oMath xmlns:m="http://schemas.openxmlformats.org/officeDocument/2006/math">
                      <m:r>
                        <a:rPr lang="pt-BR" b="0" i="1" smtClean="0">
                          <a:latin typeface="Cambria Math" panose="02040503050406030204" pitchFamily="18" charset="0"/>
                        </a:rPr>
                        <m:t>𝑉</m:t>
                      </m:r>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1−</m:t>
                          </m:r>
                          <m:r>
                            <a:rPr lang="en-US" b="0" i="1" smtClean="0">
                              <a:latin typeface="Cambria Math" panose="02040503050406030204" pitchFamily="18" charset="0"/>
                            </a:rPr>
                            <m:t>𝛿</m:t>
                          </m:r>
                        </m:e>
                      </m:d>
                      <m:r>
                        <a:rPr lang="en-US" b="0" i="1" smtClean="0">
                          <a:latin typeface="Cambria Math" panose="02040503050406030204" pitchFamily="18" charset="0"/>
                        </a:rPr>
                        <m:t>=</m:t>
                      </m:r>
                      <m:r>
                        <a:rPr lang="en-US" b="0" i="1" smtClean="0">
                          <a:latin typeface="Cambria Math" panose="02040503050406030204" pitchFamily="18" charset="0"/>
                        </a:rPr>
                        <m:t>𝜋</m:t>
                      </m:r>
                    </m:oMath>
                  </m:oMathPara>
                </a14:m>
                <a:endParaRPr lang="pt-BR" dirty="0"/>
              </a:p>
            </p:txBody>
          </p:sp>
        </mc:Choice>
        <mc:Fallback xmlns="">
          <p:sp>
            <p:nvSpPr>
              <p:cNvPr id="3" name="Content Placeholder 2">
                <a:extLst>
                  <a:ext uri="{FF2B5EF4-FFF2-40B4-BE49-F238E27FC236}">
                    <a16:creationId xmlns:a16="http://schemas.microsoft.com/office/drawing/2014/main" id="{C9EAF581-C013-4035-BFD6-882BB41C4514}"/>
                  </a:ext>
                </a:extLst>
              </p:cNvPr>
              <p:cNvSpPr>
                <a:spLocks noGrp="1" noRot="1" noChangeAspect="1" noMove="1" noResize="1" noEditPoints="1" noAdjustHandles="1" noChangeArrowheads="1" noChangeShapeType="1" noTextEdit="1"/>
              </p:cNvSpPr>
              <p:nvPr>
                <p:ph idx="1"/>
              </p:nvPr>
            </p:nvSpPr>
            <p:spPr>
              <a:blipFill>
                <a:blip r:embed="rId3"/>
                <a:stretch>
                  <a:fillRect l="-928" t="-3221" r="-870"/>
                </a:stretch>
              </a:blipFill>
            </p:spPr>
            <p:txBody>
              <a:bodyPr/>
              <a:lstStyle/>
              <a:p>
                <a:r>
                  <a:rPr lang="pt-BR">
                    <a:noFill/>
                  </a:rPr>
                  <a:t> </a:t>
                </a:r>
              </a:p>
            </p:txBody>
          </p:sp>
        </mc:Fallback>
      </mc:AlternateContent>
      <p:sp>
        <p:nvSpPr>
          <p:cNvPr id="4" name="Title 1">
            <a:extLst>
              <a:ext uri="{FF2B5EF4-FFF2-40B4-BE49-F238E27FC236}">
                <a16:creationId xmlns:a16="http://schemas.microsoft.com/office/drawing/2014/main" id="{8B0B5809-2C4C-4208-BA82-8E9227EF050B}"/>
              </a:ext>
            </a:extLst>
          </p:cNvPr>
          <p:cNvSpPr>
            <a:spLocks noGrp="1"/>
          </p:cNvSpPr>
          <p:nvPr>
            <p:ph type="title"/>
          </p:nvPr>
        </p:nvSpPr>
        <p:spPr>
          <a:xfrm>
            <a:off x="838200" y="365125"/>
            <a:ext cx="10515600" cy="1325563"/>
          </a:xfrm>
        </p:spPr>
        <p:txBody>
          <a:bodyPr/>
          <a:lstStyle/>
          <a:p>
            <a:r>
              <a:rPr lang="pt-BR" b="1" noProof="0" dirty="0"/>
              <a:t>Teoria: Jogos infinitamente repetidos</a:t>
            </a:r>
            <a:br>
              <a:rPr lang="pt-BR" b="1" noProof="0" dirty="0"/>
            </a:br>
            <a:r>
              <a:rPr lang="pt-BR" sz="2200" b="1" noProof="0" dirty="0"/>
              <a:t>Definição de Equilíbrio de Nash perfeito em subjogo</a:t>
            </a:r>
          </a:p>
        </p:txBody>
      </p:sp>
      <p:sp>
        <p:nvSpPr>
          <p:cNvPr id="2" name="Footer Placeholder 1">
            <a:extLst>
              <a:ext uri="{FF2B5EF4-FFF2-40B4-BE49-F238E27FC236}">
                <a16:creationId xmlns:a16="http://schemas.microsoft.com/office/drawing/2014/main" id="{63F269EC-12A8-4C87-B91B-D9889A725DE5}"/>
              </a:ext>
            </a:extLst>
          </p:cNvPr>
          <p:cNvSpPr>
            <a:spLocks noGrp="1"/>
          </p:cNvSpPr>
          <p:nvPr>
            <p:ph type="ftr" sz="quarter" idx="11"/>
          </p:nvPr>
        </p:nvSpPr>
        <p:spPr/>
        <p:txBody>
          <a:bodyPr/>
          <a:lstStyle/>
          <a:p>
            <a:r>
              <a:rPr lang="pt-BR" dirty="0"/>
              <a:t>Robson Tigre </a:t>
            </a:r>
            <a:endParaRPr lang="en-US" dirty="0"/>
          </a:p>
        </p:txBody>
      </p:sp>
      <p:sp>
        <p:nvSpPr>
          <p:cNvPr id="5" name="Slide Number Placeholder 4">
            <a:extLst>
              <a:ext uri="{FF2B5EF4-FFF2-40B4-BE49-F238E27FC236}">
                <a16:creationId xmlns:a16="http://schemas.microsoft.com/office/drawing/2014/main" id="{41CCCB05-86DA-4140-AC67-CFBC32A1CAD3}"/>
              </a:ext>
            </a:extLst>
          </p:cNvPr>
          <p:cNvSpPr>
            <a:spLocks noGrp="1"/>
          </p:cNvSpPr>
          <p:nvPr>
            <p:ph type="sldNum" sz="quarter" idx="12"/>
          </p:nvPr>
        </p:nvSpPr>
        <p:spPr/>
        <p:txBody>
          <a:bodyPr/>
          <a:lstStyle/>
          <a:p>
            <a:fld id="{AF67EEE8-F201-4410-BA13-233EFB93B646}" type="slidenum">
              <a:rPr lang="pt-BR" smtClean="0"/>
              <a:t>61</a:t>
            </a:fld>
            <a:endParaRPr lang="pt-BR"/>
          </a:p>
        </p:txBody>
      </p:sp>
    </p:spTree>
    <p:extLst>
      <p:ext uri="{BB962C8B-B14F-4D97-AF65-F5344CB8AC3E}">
        <p14:creationId xmlns:p14="http://schemas.microsoft.com/office/powerpoint/2010/main" val="149776427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9EAF581-C013-4035-BFD6-882BB41C4514}"/>
                  </a:ext>
                </a:extLst>
              </p:cNvPr>
              <p:cNvSpPr>
                <a:spLocks noGrp="1"/>
              </p:cNvSpPr>
              <p:nvPr>
                <p:ph idx="1"/>
              </p:nvPr>
            </p:nvSpPr>
            <p:spPr/>
            <p:txBody>
              <a:bodyPr>
                <a:normAutofit lnSpcReduction="10000"/>
              </a:bodyPr>
              <a:lstStyle/>
              <a:p>
                <a:pPr marL="0" indent="0" algn="just">
                  <a:buNone/>
                </a:pPr>
                <a:r>
                  <a:rPr lang="pt-BR" b="1" noProof="0" dirty="0"/>
                  <a:t>Payoff médio</a:t>
                </a:r>
                <a:r>
                  <a:rPr lang="pt-BR" noProof="0" dirty="0"/>
                  <a:t>: </a:t>
                </a:r>
                <a:r>
                  <a:rPr lang="pt-BR" dirty="0"/>
                  <a:t>um </a:t>
                </a:r>
                <a:r>
                  <a:rPr lang="pt-BR" noProof="0" dirty="0"/>
                  <a:t>payoff a ser recebido em cada estágio de modo que rendesse o mesmo valor presente. Dado o fator de desconto </a:t>
                </a:r>
                <a14:m>
                  <m:oMath xmlns:m="http://schemas.openxmlformats.org/officeDocument/2006/math">
                    <m:r>
                      <a:rPr lang="pt-BR" i="1" noProof="0" smtClean="0">
                        <a:latin typeface="Cambria Math" panose="02040503050406030204" pitchFamily="18" charset="0"/>
                      </a:rPr>
                      <m:t>𝛿</m:t>
                    </m:r>
                  </m:oMath>
                </a14:m>
                <a:r>
                  <a:rPr lang="pt-BR" noProof="0" dirty="0"/>
                  <a:t>, o payoff médio da sequência infinita </a:t>
                </a:r>
                <a14:m>
                  <m:oMath xmlns:m="http://schemas.openxmlformats.org/officeDocument/2006/math">
                    <m:sSub>
                      <m:sSubPr>
                        <m:ctrlPr>
                          <a:rPr lang="pt-BR" b="0" i="1" noProof="0" smtClean="0">
                            <a:latin typeface="Cambria Math" panose="02040503050406030204" pitchFamily="18" charset="0"/>
                          </a:rPr>
                        </m:ctrlPr>
                      </m:sSubPr>
                      <m:e>
                        <m:r>
                          <a:rPr lang="pt-BR" i="1" noProof="0" smtClean="0">
                            <a:latin typeface="Cambria Math" panose="02040503050406030204" pitchFamily="18" charset="0"/>
                          </a:rPr>
                          <m:t>𝜋</m:t>
                        </m:r>
                      </m:e>
                      <m:sub>
                        <m:r>
                          <a:rPr lang="pt-BR" b="0" i="1" noProof="0" smtClean="0">
                            <a:latin typeface="Cambria Math" panose="02040503050406030204" pitchFamily="18" charset="0"/>
                          </a:rPr>
                          <m:t>1</m:t>
                        </m:r>
                      </m:sub>
                    </m:sSub>
                    <m:r>
                      <a:rPr lang="pt-BR" b="0" i="1" noProof="0" smtClean="0">
                        <a:latin typeface="Cambria Math" panose="02040503050406030204" pitchFamily="18" charset="0"/>
                      </a:rPr>
                      <m:t>,</m:t>
                    </m:r>
                    <m:sSub>
                      <m:sSubPr>
                        <m:ctrlPr>
                          <a:rPr lang="pt-BR" b="0" i="1" noProof="0" smtClean="0">
                            <a:latin typeface="Cambria Math" panose="02040503050406030204" pitchFamily="18" charset="0"/>
                          </a:rPr>
                        </m:ctrlPr>
                      </m:sSubPr>
                      <m:e>
                        <m:r>
                          <a:rPr lang="pt-BR" b="0" i="1" noProof="0" smtClean="0">
                            <a:latin typeface="Cambria Math" panose="02040503050406030204" pitchFamily="18" charset="0"/>
                          </a:rPr>
                          <m:t>𝜋</m:t>
                        </m:r>
                      </m:e>
                      <m:sub>
                        <m:r>
                          <a:rPr lang="pt-BR" b="0" i="1" noProof="0" smtClean="0">
                            <a:latin typeface="Cambria Math" panose="02040503050406030204" pitchFamily="18" charset="0"/>
                          </a:rPr>
                          <m:t>2</m:t>
                        </m:r>
                      </m:sub>
                    </m:sSub>
                    <m:r>
                      <a:rPr lang="pt-BR" b="0" i="1" noProof="0" smtClean="0">
                        <a:latin typeface="Cambria Math" panose="02040503050406030204" pitchFamily="18" charset="0"/>
                      </a:rPr>
                      <m:t>, </m:t>
                    </m:r>
                    <m:sSub>
                      <m:sSubPr>
                        <m:ctrlPr>
                          <a:rPr lang="pt-BR" b="0" i="1" noProof="0" smtClean="0">
                            <a:latin typeface="Cambria Math" panose="02040503050406030204" pitchFamily="18" charset="0"/>
                          </a:rPr>
                        </m:ctrlPr>
                      </m:sSubPr>
                      <m:e>
                        <m:r>
                          <a:rPr lang="pt-BR" b="0" i="1" noProof="0" smtClean="0">
                            <a:latin typeface="Cambria Math" panose="02040503050406030204" pitchFamily="18" charset="0"/>
                          </a:rPr>
                          <m:t>𝜋</m:t>
                        </m:r>
                      </m:e>
                      <m:sub>
                        <m:r>
                          <a:rPr lang="pt-BR" b="0" i="1" noProof="0" smtClean="0">
                            <a:latin typeface="Cambria Math" panose="02040503050406030204" pitchFamily="18" charset="0"/>
                          </a:rPr>
                          <m:t>3</m:t>
                        </m:r>
                      </m:sub>
                    </m:sSub>
                    <m:r>
                      <a:rPr lang="pt-BR" b="0" i="1" noProof="0" smtClean="0">
                        <a:latin typeface="Cambria Math" panose="02040503050406030204" pitchFamily="18" charset="0"/>
                      </a:rPr>
                      <m:t>,…</m:t>
                    </m:r>
                  </m:oMath>
                </a14:m>
                <a:r>
                  <a:rPr lang="pt-BR" noProof="0" dirty="0"/>
                  <a:t> é</a:t>
                </a:r>
              </a:p>
              <a:p>
                <a:pPr algn="just"/>
                <a:endParaRPr lang="pt-BR" noProof="0" dirty="0"/>
              </a:p>
              <a:p>
                <a:pPr marL="0" indent="0" algn="just">
                  <a:buNone/>
                </a:pPr>
                <a14:m>
                  <m:oMathPara xmlns:m="http://schemas.openxmlformats.org/officeDocument/2006/math">
                    <m:oMathParaPr>
                      <m:jc m:val="center"/>
                    </m:oMathParaPr>
                    <m:oMath xmlns:m="http://schemas.openxmlformats.org/officeDocument/2006/math">
                      <m:d>
                        <m:dPr>
                          <m:ctrlPr>
                            <a:rPr lang="pt-BR" b="0" i="1" noProof="0" smtClean="0">
                              <a:latin typeface="Cambria Math" panose="02040503050406030204" pitchFamily="18" charset="0"/>
                            </a:rPr>
                          </m:ctrlPr>
                        </m:dPr>
                        <m:e>
                          <m:r>
                            <a:rPr lang="pt-BR" b="0" i="1" noProof="0" smtClean="0">
                              <a:latin typeface="Cambria Math" panose="02040503050406030204" pitchFamily="18" charset="0"/>
                            </a:rPr>
                            <m:t>1−</m:t>
                          </m:r>
                          <m:r>
                            <a:rPr lang="pt-BR" b="0" i="1" noProof="0" smtClean="0">
                              <a:latin typeface="Cambria Math" panose="02040503050406030204" pitchFamily="18" charset="0"/>
                            </a:rPr>
                            <m:t>𝛿</m:t>
                          </m:r>
                        </m:e>
                      </m:d>
                      <m:nary>
                        <m:naryPr>
                          <m:chr m:val="∑"/>
                          <m:ctrlPr>
                            <a:rPr lang="pt-BR" b="0" i="1" noProof="0" smtClean="0">
                              <a:latin typeface="Cambria Math" panose="02040503050406030204" pitchFamily="18" charset="0"/>
                            </a:rPr>
                          </m:ctrlPr>
                        </m:naryPr>
                        <m:sub>
                          <m:r>
                            <m:rPr>
                              <m:brk m:alnAt="23"/>
                            </m:rPr>
                            <a:rPr lang="pt-BR" b="0" i="1" noProof="0" smtClean="0">
                              <a:latin typeface="Cambria Math" panose="02040503050406030204" pitchFamily="18" charset="0"/>
                            </a:rPr>
                            <m:t>𝑡</m:t>
                          </m:r>
                          <m:r>
                            <a:rPr lang="pt-BR" b="0" i="1" noProof="0" smtClean="0">
                              <a:latin typeface="Cambria Math" panose="02040503050406030204" pitchFamily="18" charset="0"/>
                            </a:rPr>
                            <m:t>=1</m:t>
                          </m:r>
                        </m:sub>
                        <m:sup>
                          <m:r>
                            <a:rPr lang="pt-BR" b="0" i="1" noProof="0" smtClean="0">
                              <a:latin typeface="Cambria Math" panose="02040503050406030204" pitchFamily="18" charset="0"/>
                              <a:ea typeface="Cambria Math" panose="02040503050406030204" pitchFamily="18" charset="0"/>
                            </a:rPr>
                            <m:t>∞</m:t>
                          </m:r>
                        </m:sup>
                        <m:e>
                          <m:sSup>
                            <m:sSupPr>
                              <m:ctrlPr>
                                <a:rPr lang="pt-BR" b="0" i="1" noProof="0" smtClean="0">
                                  <a:latin typeface="Cambria Math" panose="02040503050406030204" pitchFamily="18" charset="0"/>
                                </a:rPr>
                              </m:ctrlPr>
                            </m:sSupPr>
                            <m:e>
                              <m:r>
                                <a:rPr lang="pt-BR" b="0" i="1" noProof="0" smtClean="0">
                                  <a:latin typeface="Cambria Math" panose="02040503050406030204" pitchFamily="18" charset="0"/>
                                </a:rPr>
                                <m:t>𝛿</m:t>
                              </m:r>
                            </m:e>
                            <m:sup>
                              <m:r>
                                <a:rPr lang="pt-BR" b="0" i="1" noProof="0" smtClean="0">
                                  <a:latin typeface="Cambria Math" panose="02040503050406030204" pitchFamily="18" charset="0"/>
                                </a:rPr>
                                <m:t>𝑡</m:t>
                              </m:r>
                              <m:r>
                                <a:rPr lang="pt-BR" b="0" i="1" noProof="0" smtClean="0">
                                  <a:latin typeface="Cambria Math" panose="02040503050406030204" pitchFamily="18" charset="0"/>
                                </a:rPr>
                                <m:t>−1</m:t>
                              </m:r>
                            </m:sup>
                          </m:sSup>
                        </m:e>
                      </m:nary>
                      <m:sSub>
                        <m:sSubPr>
                          <m:ctrlPr>
                            <a:rPr lang="pt-BR" b="0" i="1" noProof="0" smtClean="0">
                              <a:latin typeface="Cambria Math" panose="02040503050406030204" pitchFamily="18" charset="0"/>
                            </a:rPr>
                          </m:ctrlPr>
                        </m:sSubPr>
                        <m:e>
                          <m:r>
                            <a:rPr lang="pt-BR" b="0" i="1" noProof="0" smtClean="0">
                              <a:latin typeface="Cambria Math" panose="02040503050406030204" pitchFamily="18" charset="0"/>
                            </a:rPr>
                            <m:t>𝜋</m:t>
                          </m:r>
                        </m:e>
                        <m:sub>
                          <m:r>
                            <a:rPr lang="pt-BR" i="1" noProof="0">
                              <a:latin typeface="Cambria Math" panose="02040503050406030204" pitchFamily="18" charset="0"/>
                            </a:rPr>
                            <m:t>𝑡</m:t>
                          </m:r>
                        </m:sub>
                      </m:sSub>
                    </m:oMath>
                  </m:oMathPara>
                </a14:m>
                <a:endParaRPr lang="pt-BR" b="0" noProof="0" dirty="0"/>
              </a:p>
              <a:p>
                <a:pPr marL="0" indent="0" algn="just">
                  <a:buNone/>
                </a:pPr>
                <a:endParaRPr lang="pt-BR" b="0" noProof="0" dirty="0"/>
              </a:p>
              <a:p>
                <a:pPr marL="0" indent="0" algn="just">
                  <a:buNone/>
                </a:pPr>
                <a:r>
                  <a:rPr lang="pt-BR" noProof="0" dirty="0"/>
                  <a:t>A vantagem do payoff médio sobre o valor presente é que o primeiro é diretamente comparável com os payoffs do stage game enquanto o segundo precisa ser descontado</a:t>
                </a:r>
              </a:p>
              <a:p>
                <a:pPr marL="0" indent="0" algn="just">
                  <a:buNone/>
                </a:pPr>
                <a:endParaRPr lang="pt-BR" noProof="0" dirty="0"/>
              </a:p>
            </p:txBody>
          </p:sp>
        </mc:Choice>
        <mc:Fallback xmlns="">
          <p:sp>
            <p:nvSpPr>
              <p:cNvPr id="3" name="Content Placeholder 2">
                <a:extLst>
                  <a:ext uri="{FF2B5EF4-FFF2-40B4-BE49-F238E27FC236}">
                    <a16:creationId xmlns:a16="http://schemas.microsoft.com/office/drawing/2014/main" id="{C9EAF581-C013-4035-BFD6-882BB41C4514}"/>
                  </a:ext>
                </a:extLst>
              </p:cNvPr>
              <p:cNvSpPr>
                <a:spLocks noGrp="1" noRot="1" noChangeAspect="1" noMove="1" noResize="1" noEditPoints="1" noAdjustHandles="1" noChangeArrowheads="1" noChangeShapeType="1" noTextEdit="1"/>
              </p:cNvSpPr>
              <p:nvPr>
                <p:ph idx="1"/>
              </p:nvPr>
            </p:nvSpPr>
            <p:spPr>
              <a:blipFill>
                <a:blip r:embed="rId3"/>
                <a:stretch>
                  <a:fillRect l="-1217" t="-3081" r="-1159" b="-1821"/>
                </a:stretch>
              </a:blipFill>
            </p:spPr>
            <p:txBody>
              <a:bodyPr/>
              <a:lstStyle/>
              <a:p>
                <a:r>
                  <a:rPr lang="pt-BR">
                    <a:noFill/>
                  </a:rPr>
                  <a:t> </a:t>
                </a:r>
              </a:p>
            </p:txBody>
          </p:sp>
        </mc:Fallback>
      </mc:AlternateContent>
      <p:sp>
        <p:nvSpPr>
          <p:cNvPr id="4" name="Title 1">
            <a:extLst>
              <a:ext uri="{FF2B5EF4-FFF2-40B4-BE49-F238E27FC236}">
                <a16:creationId xmlns:a16="http://schemas.microsoft.com/office/drawing/2014/main" id="{8B0B5809-2C4C-4208-BA82-8E9227EF050B}"/>
              </a:ext>
            </a:extLst>
          </p:cNvPr>
          <p:cNvSpPr>
            <a:spLocks noGrp="1"/>
          </p:cNvSpPr>
          <p:nvPr>
            <p:ph type="title"/>
          </p:nvPr>
        </p:nvSpPr>
        <p:spPr>
          <a:xfrm>
            <a:off x="838200" y="365125"/>
            <a:ext cx="10515600" cy="1325563"/>
          </a:xfrm>
        </p:spPr>
        <p:txBody>
          <a:bodyPr/>
          <a:lstStyle/>
          <a:p>
            <a:r>
              <a:rPr lang="pt-BR" b="1" noProof="0" dirty="0"/>
              <a:t>Teoria: Jogos infinitamente repetidos</a:t>
            </a:r>
            <a:br>
              <a:rPr lang="pt-BR" b="1" noProof="0" dirty="0"/>
            </a:br>
            <a:r>
              <a:rPr lang="pt-BR" sz="2200" b="1" noProof="0" dirty="0"/>
              <a:t>Definição de Equilíbrio de Nash perfeito em subjogo</a:t>
            </a:r>
          </a:p>
        </p:txBody>
      </p:sp>
      <p:sp>
        <p:nvSpPr>
          <p:cNvPr id="2" name="Footer Placeholder 1">
            <a:extLst>
              <a:ext uri="{FF2B5EF4-FFF2-40B4-BE49-F238E27FC236}">
                <a16:creationId xmlns:a16="http://schemas.microsoft.com/office/drawing/2014/main" id="{9BE140B5-05A7-4E7A-9CB1-457A0E7ABE7E}"/>
              </a:ext>
            </a:extLst>
          </p:cNvPr>
          <p:cNvSpPr>
            <a:spLocks noGrp="1"/>
          </p:cNvSpPr>
          <p:nvPr>
            <p:ph type="ftr" sz="quarter" idx="11"/>
          </p:nvPr>
        </p:nvSpPr>
        <p:spPr/>
        <p:txBody>
          <a:bodyPr/>
          <a:lstStyle/>
          <a:p>
            <a:r>
              <a:rPr lang="pt-BR" dirty="0"/>
              <a:t>Robson Tigre </a:t>
            </a:r>
            <a:endParaRPr lang="en-US" dirty="0"/>
          </a:p>
        </p:txBody>
      </p:sp>
      <p:sp>
        <p:nvSpPr>
          <p:cNvPr id="5" name="Slide Number Placeholder 4">
            <a:extLst>
              <a:ext uri="{FF2B5EF4-FFF2-40B4-BE49-F238E27FC236}">
                <a16:creationId xmlns:a16="http://schemas.microsoft.com/office/drawing/2014/main" id="{123DEDDA-0AC3-468D-908C-80EEA8C1ABEC}"/>
              </a:ext>
            </a:extLst>
          </p:cNvPr>
          <p:cNvSpPr>
            <a:spLocks noGrp="1"/>
          </p:cNvSpPr>
          <p:nvPr>
            <p:ph type="sldNum" sz="quarter" idx="12"/>
          </p:nvPr>
        </p:nvSpPr>
        <p:spPr/>
        <p:txBody>
          <a:bodyPr/>
          <a:lstStyle/>
          <a:p>
            <a:fld id="{AF67EEE8-F201-4410-BA13-233EFB93B646}" type="slidenum">
              <a:rPr lang="pt-BR" smtClean="0"/>
              <a:t>62</a:t>
            </a:fld>
            <a:endParaRPr lang="pt-BR"/>
          </a:p>
        </p:txBody>
      </p:sp>
      <p:pic>
        <p:nvPicPr>
          <p:cNvPr id="6" name="Picture 5">
            <a:extLst>
              <a:ext uri="{FF2B5EF4-FFF2-40B4-BE49-F238E27FC236}">
                <a16:creationId xmlns:a16="http://schemas.microsoft.com/office/drawing/2014/main" id="{7575DC66-5830-4DEB-B2F3-4DD7B44025E4}"/>
              </a:ext>
            </a:extLst>
          </p:cNvPr>
          <p:cNvPicPr>
            <a:picLocks noChangeAspect="1"/>
          </p:cNvPicPr>
          <p:nvPr/>
        </p:nvPicPr>
        <p:blipFill>
          <a:blip r:embed="rId4"/>
          <a:stretch>
            <a:fillRect/>
          </a:stretch>
        </p:blipFill>
        <p:spPr>
          <a:xfrm>
            <a:off x="505450" y="4967837"/>
            <a:ext cx="332750" cy="536006"/>
          </a:xfrm>
          <a:prstGeom prst="rect">
            <a:avLst/>
          </a:prstGeom>
        </p:spPr>
      </p:pic>
    </p:spTree>
    <p:extLst>
      <p:ext uri="{BB962C8B-B14F-4D97-AF65-F5344CB8AC3E}">
        <p14:creationId xmlns:p14="http://schemas.microsoft.com/office/powerpoint/2010/main" val="104969248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821519B-2502-4AAC-8061-5A65EE04B822}"/>
                  </a:ext>
                </a:extLst>
              </p:cNvPr>
              <p:cNvSpPr>
                <a:spLocks noGrp="1"/>
              </p:cNvSpPr>
              <p:nvPr>
                <p:ph idx="1"/>
              </p:nvPr>
            </p:nvSpPr>
            <p:spPr/>
            <p:txBody>
              <a:bodyPr/>
              <a:lstStyle/>
              <a:p>
                <a:pPr marL="0" indent="0" algn="just">
                  <a:lnSpc>
                    <a:spcPct val="100000"/>
                  </a:lnSpc>
                  <a:buNone/>
                </a:pPr>
                <a:r>
                  <a:rPr lang="pt-BR" b="1" noProof="0" dirty="0"/>
                  <a:t>Teorema </a:t>
                </a:r>
                <a:r>
                  <a:rPr lang="pt-BR" noProof="0" dirty="0"/>
                  <a:t>(Friedman 1971): Seja </a:t>
                </a:r>
                <a14:m>
                  <m:oMath xmlns:m="http://schemas.openxmlformats.org/officeDocument/2006/math">
                    <m:r>
                      <a:rPr lang="pt-BR" b="0" i="1" noProof="0" smtClean="0">
                        <a:latin typeface="Cambria Math" panose="02040503050406030204" pitchFamily="18" charset="0"/>
                      </a:rPr>
                      <m:t>𝐺</m:t>
                    </m:r>
                  </m:oMath>
                </a14:m>
                <a:r>
                  <a:rPr lang="pt-BR" noProof="0" dirty="0"/>
                  <a:t> um jogo estático finito de informação completa. Sejam </a:t>
                </a:r>
                <a14:m>
                  <m:oMath xmlns:m="http://schemas.openxmlformats.org/officeDocument/2006/math">
                    <m:r>
                      <a:rPr lang="pt-BR" i="1" noProof="0" smtClean="0">
                        <a:latin typeface="Cambria Math" panose="02040503050406030204" pitchFamily="18" charset="0"/>
                      </a:rPr>
                      <m:t>(</m:t>
                    </m:r>
                    <m:sSub>
                      <m:sSubPr>
                        <m:ctrlPr>
                          <a:rPr lang="pt-BR" b="0" i="1" noProof="0" smtClean="0">
                            <a:latin typeface="Cambria Math" panose="02040503050406030204" pitchFamily="18" charset="0"/>
                          </a:rPr>
                        </m:ctrlPr>
                      </m:sSubPr>
                      <m:e>
                        <m:r>
                          <a:rPr lang="pt-BR" b="0" i="1" noProof="0" smtClean="0">
                            <a:latin typeface="Cambria Math" panose="02040503050406030204" pitchFamily="18" charset="0"/>
                          </a:rPr>
                          <m:t>𝑒</m:t>
                        </m:r>
                      </m:e>
                      <m:sub>
                        <m:r>
                          <a:rPr lang="pt-BR" b="0" i="1" noProof="0" smtClean="0">
                            <a:latin typeface="Cambria Math" panose="02040503050406030204" pitchFamily="18" charset="0"/>
                          </a:rPr>
                          <m:t>1</m:t>
                        </m:r>
                      </m:sub>
                    </m:sSub>
                    <m:r>
                      <a:rPr lang="pt-BR" b="0" i="1" noProof="0" smtClean="0">
                        <a:latin typeface="Cambria Math" panose="02040503050406030204" pitchFamily="18" charset="0"/>
                      </a:rPr>
                      <m:t>,…,</m:t>
                    </m:r>
                    <m:sSub>
                      <m:sSubPr>
                        <m:ctrlPr>
                          <a:rPr lang="pt-BR" b="0" i="1" noProof="0" smtClean="0">
                            <a:latin typeface="Cambria Math" panose="02040503050406030204" pitchFamily="18" charset="0"/>
                          </a:rPr>
                        </m:ctrlPr>
                      </m:sSubPr>
                      <m:e>
                        <m:r>
                          <a:rPr lang="pt-BR" b="0" i="1" noProof="0" smtClean="0">
                            <a:latin typeface="Cambria Math" panose="02040503050406030204" pitchFamily="18" charset="0"/>
                          </a:rPr>
                          <m:t>𝑒</m:t>
                        </m:r>
                      </m:e>
                      <m:sub>
                        <m:r>
                          <a:rPr lang="pt-BR" b="0" i="1" noProof="0" smtClean="0">
                            <a:latin typeface="Cambria Math" panose="02040503050406030204" pitchFamily="18" charset="0"/>
                          </a:rPr>
                          <m:t>𝑛</m:t>
                        </m:r>
                      </m:sub>
                    </m:sSub>
                    <m:r>
                      <a:rPr lang="pt-BR" i="1" noProof="0" smtClean="0">
                        <a:latin typeface="Cambria Math" panose="02040503050406030204" pitchFamily="18" charset="0"/>
                      </a:rPr>
                      <m:t>)</m:t>
                    </m:r>
                  </m:oMath>
                </a14:m>
                <a:r>
                  <a:rPr lang="pt-BR" noProof="0" dirty="0"/>
                  <a:t> os payoffs de um equilíbrio de Nash de </a:t>
                </a:r>
                <a14:m>
                  <m:oMath xmlns:m="http://schemas.openxmlformats.org/officeDocument/2006/math">
                    <m:r>
                      <a:rPr lang="pt-BR" b="0" i="1" noProof="0" smtClean="0">
                        <a:latin typeface="Cambria Math" panose="02040503050406030204" pitchFamily="18" charset="0"/>
                      </a:rPr>
                      <m:t>𝐺</m:t>
                    </m:r>
                  </m:oMath>
                </a14:m>
                <a:r>
                  <a:rPr lang="pt-BR" noProof="0" dirty="0"/>
                  <a:t> e sejam </a:t>
                </a:r>
                <a14:m>
                  <m:oMath xmlns:m="http://schemas.openxmlformats.org/officeDocument/2006/math">
                    <m:r>
                      <a:rPr lang="pt-BR" i="1" noProof="0" smtClean="0">
                        <a:latin typeface="Cambria Math" panose="02040503050406030204" pitchFamily="18" charset="0"/>
                      </a:rPr>
                      <m:t>(</m:t>
                    </m:r>
                    <m:sSub>
                      <m:sSubPr>
                        <m:ctrlPr>
                          <a:rPr lang="pt-BR" b="0" i="1" noProof="0" smtClean="0">
                            <a:latin typeface="Cambria Math" panose="02040503050406030204" pitchFamily="18" charset="0"/>
                          </a:rPr>
                        </m:ctrlPr>
                      </m:sSubPr>
                      <m:e>
                        <m:r>
                          <a:rPr lang="pt-BR" b="0" i="1" noProof="0" smtClean="0">
                            <a:latin typeface="Cambria Math" panose="02040503050406030204" pitchFamily="18" charset="0"/>
                          </a:rPr>
                          <m:t>𝑥</m:t>
                        </m:r>
                      </m:e>
                      <m:sub>
                        <m:r>
                          <a:rPr lang="pt-BR" b="0" i="1" noProof="0" smtClean="0">
                            <a:latin typeface="Cambria Math" panose="02040503050406030204" pitchFamily="18" charset="0"/>
                          </a:rPr>
                          <m:t>1</m:t>
                        </m:r>
                      </m:sub>
                    </m:sSub>
                    <m:r>
                      <a:rPr lang="pt-BR" b="0" i="1" noProof="0" smtClean="0">
                        <a:latin typeface="Cambria Math" panose="02040503050406030204" pitchFamily="18" charset="0"/>
                      </a:rPr>
                      <m:t>,…,</m:t>
                    </m:r>
                    <m:sSub>
                      <m:sSubPr>
                        <m:ctrlPr>
                          <a:rPr lang="pt-BR" b="0" i="1" noProof="0" smtClean="0">
                            <a:latin typeface="Cambria Math" panose="02040503050406030204" pitchFamily="18" charset="0"/>
                          </a:rPr>
                        </m:ctrlPr>
                      </m:sSubPr>
                      <m:e>
                        <m:r>
                          <a:rPr lang="pt-BR" b="0" i="1" noProof="0" smtClean="0">
                            <a:latin typeface="Cambria Math" panose="02040503050406030204" pitchFamily="18" charset="0"/>
                          </a:rPr>
                          <m:t>𝑥</m:t>
                        </m:r>
                      </m:e>
                      <m:sub>
                        <m:r>
                          <a:rPr lang="pt-BR" b="0" i="1" noProof="0" smtClean="0">
                            <a:latin typeface="Cambria Math" panose="02040503050406030204" pitchFamily="18" charset="0"/>
                          </a:rPr>
                          <m:t>𝑛</m:t>
                        </m:r>
                      </m:sub>
                    </m:sSub>
                    <m:r>
                      <a:rPr lang="pt-BR" i="1" noProof="0" smtClean="0">
                        <a:latin typeface="Cambria Math" panose="02040503050406030204" pitchFamily="18" charset="0"/>
                      </a:rPr>
                      <m:t>)</m:t>
                    </m:r>
                  </m:oMath>
                </a14:m>
                <a:r>
                  <a:rPr lang="pt-BR" noProof="0" dirty="0"/>
                  <a:t> quaisquer outros payoffs viáveis de </a:t>
                </a:r>
                <a14:m>
                  <m:oMath xmlns:m="http://schemas.openxmlformats.org/officeDocument/2006/math">
                    <m:r>
                      <a:rPr lang="pt-BR" b="0" i="1" noProof="0" smtClean="0">
                        <a:latin typeface="Cambria Math" panose="02040503050406030204" pitchFamily="18" charset="0"/>
                      </a:rPr>
                      <m:t>𝐺</m:t>
                    </m:r>
                  </m:oMath>
                </a14:m>
                <a:r>
                  <a:rPr lang="pt-BR" noProof="0" dirty="0"/>
                  <a:t>. Se </a:t>
                </a:r>
                <a14:m>
                  <m:oMath xmlns:m="http://schemas.openxmlformats.org/officeDocument/2006/math">
                    <m:sSub>
                      <m:sSubPr>
                        <m:ctrlPr>
                          <a:rPr lang="pt-BR" b="0" i="1" noProof="0" smtClean="0">
                            <a:latin typeface="Cambria Math" panose="02040503050406030204" pitchFamily="18" charset="0"/>
                          </a:rPr>
                        </m:ctrlPr>
                      </m:sSubPr>
                      <m:e>
                        <m:r>
                          <a:rPr lang="pt-BR" b="0" i="1" noProof="0" smtClean="0">
                            <a:latin typeface="Cambria Math" panose="02040503050406030204" pitchFamily="18" charset="0"/>
                          </a:rPr>
                          <m:t>𝑥</m:t>
                        </m:r>
                      </m:e>
                      <m:sub>
                        <m:r>
                          <a:rPr lang="pt-BR" b="0" i="1" noProof="0" smtClean="0">
                            <a:latin typeface="Cambria Math" panose="02040503050406030204" pitchFamily="18" charset="0"/>
                          </a:rPr>
                          <m:t>𝑖</m:t>
                        </m:r>
                      </m:sub>
                    </m:sSub>
                    <m:r>
                      <a:rPr lang="pt-BR" b="0" i="1" noProof="0" smtClean="0">
                        <a:latin typeface="Cambria Math" panose="02040503050406030204" pitchFamily="18" charset="0"/>
                      </a:rPr>
                      <m:t>&gt;</m:t>
                    </m:r>
                    <m:sSub>
                      <m:sSubPr>
                        <m:ctrlPr>
                          <a:rPr lang="pt-BR" b="0" i="1" noProof="0" smtClean="0">
                            <a:latin typeface="Cambria Math" panose="02040503050406030204" pitchFamily="18" charset="0"/>
                          </a:rPr>
                        </m:ctrlPr>
                      </m:sSubPr>
                      <m:e>
                        <m:r>
                          <a:rPr lang="pt-BR" b="0" i="1" noProof="0" smtClean="0">
                            <a:latin typeface="Cambria Math" panose="02040503050406030204" pitchFamily="18" charset="0"/>
                          </a:rPr>
                          <m:t>𝑒</m:t>
                        </m:r>
                      </m:e>
                      <m:sub>
                        <m:r>
                          <a:rPr lang="pt-BR" b="0" i="1" noProof="0" smtClean="0">
                            <a:latin typeface="Cambria Math" panose="02040503050406030204" pitchFamily="18" charset="0"/>
                          </a:rPr>
                          <m:t>𝑖</m:t>
                        </m:r>
                      </m:sub>
                    </m:sSub>
                  </m:oMath>
                </a14:m>
                <a:r>
                  <a:rPr lang="pt-BR" noProof="0" dirty="0"/>
                  <a:t> para todo jogador </a:t>
                </a:r>
                <a14:m>
                  <m:oMath xmlns:m="http://schemas.openxmlformats.org/officeDocument/2006/math">
                    <m:r>
                      <a:rPr lang="pt-BR" b="0" i="1" noProof="0" smtClean="0">
                        <a:latin typeface="Cambria Math" panose="02040503050406030204" pitchFamily="18" charset="0"/>
                      </a:rPr>
                      <m:t>𝑖</m:t>
                    </m:r>
                  </m:oMath>
                </a14:m>
                <a:r>
                  <a:rPr lang="pt-BR" noProof="0" dirty="0"/>
                  <a:t> e </a:t>
                </a:r>
                <a14:m>
                  <m:oMath xmlns:m="http://schemas.openxmlformats.org/officeDocument/2006/math">
                    <m:r>
                      <a:rPr lang="pt-BR" i="1" noProof="0" smtClean="0">
                        <a:latin typeface="Cambria Math" panose="02040503050406030204" pitchFamily="18" charset="0"/>
                      </a:rPr>
                      <m:t>𝛿</m:t>
                    </m:r>
                  </m:oMath>
                </a14:m>
                <a:r>
                  <a:rPr lang="pt-BR" noProof="0" dirty="0"/>
                  <a:t> for suficientemente próximo a </a:t>
                </a:r>
                <a14:m>
                  <m:oMath xmlns:m="http://schemas.openxmlformats.org/officeDocument/2006/math">
                    <m:r>
                      <a:rPr lang="pt-BR" i="1" noProof="0" smtClean="0">
                        <a:latin typeface="Cambria Math" panose="02040503050406030204" pitchFamily="18" charset="0"/>
                      </a:rPr>
                      <m:t>1</m:t>
                    </m:r>
                  </m:oMath>
                </a14:m>
                <a:r>
                  <a:rPr lang="pt-BR" noProof="0" dirty="0"/>
                  <a:t>, então existe um equilíbrio de Nash perfeito em subjogo do jogo infinitamente repetido </a:t>
                </a:r>
                <a14:m>
                  <m:oMath xmlns:m="http://schemas.openxmlformats.org/officeDocument/2006/math">
                    <m:r>
                      <a:rPr lang="pt-BR" b="0" i="1" noProof="0" smtClean="0">
                        <a:latin typeface="Cambria Math" panose="02040503050406030204" pitchFamily="18" charset="0"/>
                      </a:rPr>
                      <m:t>𝐺</m:t>
                    </m:r>
                    <m:r>
                      <a:rPr lang="pt-BR" b="0" i="1" noProof="0" smtClean="0">
                        <a:latin typeface="Cambria Math" panose="02040503050406030204" pitchFamily="18" charset="0"/>
                      </a:rPr>
                      <m:t>(∞,</m:t>
                    </m:r>
                    <m:r>
                      <a:rPr lang="pt-BR" b="0" i="1" noProof="0" smtClean="0">
                        <a:latin typeface="Cambria Math" panose="02040503050406030204" pitchFamily="18" charset="0"/>
                        <a:ea typeface="Cambria Math" panose="02040503050406030204" pitchFamily="18" charset="0"/>
                      </a:rPr>
                      <m:t>𝛿</m:t>
                    </m:r>
                    <m:r>
                      <a:rPr lang="pt-BR" b="0" i="1" noProof="0" smtClean="0">
                        <a:latin typeface="Cambria Math" panose="02040503050406030204" pitchFamily="18" charset="0"/>
                      </a:rPr>
                      <m:t>)</m:t>
                    </m:r>
                  </m:oMath>
                </a14:m>
                <a:r>
                  <a:rPr lang="pt-BR" noProof="0" dirty="0"/>
                  <a:t> que atinge </a:t>
                </a:r>
                <a14:m>
                  <m:oMath xmlns:m="http://schemas.openxmlformats.org/officeDocument/2006/math">
                    <m:d>
                      <m:dPr>
                        <m:ctrlPr>
                          <a:rPr lang="pt-BR" i="1" noProof="0" smtClean="0">
                            <a:latin typeface="Cambria Math" panose="02040503050406030204" pitchFamily="18" charset="0"/>
                          </a:rPr>
                        </m:ctrlPr>
                      </m:dPr>
                      <m:e>
                        <m:sSub>
                          <m:sSubPr>
                            <m:ctrlPr>
                              <a:rPr lang="pt-BR" i="1" noProof="0" smtClean="0">
                                <a:latin typeface="Cambria Math" panose="02040503050406030204" pitchFamily="18" charset="0"/>
                              </a:rPr>
                            </m:ctrlPr>
                          </m:sSubPr>
                          <m:e>
                            <m:r>
                              <a:rPr lang="pt-BR" i="1" noProof="0" smtClean="0">
                                <a:latin typeface="Cambria Math" panose="02040503050406030204" pitchFamily="18" charset="0"/>
                              </a:rPr>
                              <m:t>𝑥</m:t>
                            </m:r>
                          </m:e>
                          <m:sub>
                            <m:r>
                              <a:rPr lang="pt-BR" i="1" noProof="0" smtClean="0">
                                <a:latin typeface="Cambria Math" panose="02040503050406030204" pitchFamily="18" charset="0"/>
                              </a:rPr>
                              <m:t>1</m:t>
                            </m:r>
                          </m:sub>
                        </m:sSub>
                        <m:r>
                          <a:rPr lang="pt-BR" i="1" noProof="0" smtClean="0">
                            <a:latin typeface="Cambria Math" panose="02040503050406030204" pitchFamily="18" charset="0"/>
                          </a:rPr>
                          <m:t>,…,</m:t>
                        </m:r>
                        <m:sSub>
                          <m:sSubPr>
                            <m:ctrlPr>
                              <a:rPr lang="pt-BR" i="1" noProof="0" smtClean="0">
                                <a:latin typeface="Cambria Math" panose="02040503050406030204" pitchFamily="18" charset="0"/>
                              </a:rPr>
                            </m:ctrlPr>
                          </m:sSubPr>
                          <m:e>
                            <m:r>
                              <a:rPr lang="pt-BR" b="0" i="1" noProof="0" smtClean="0">
                                <a:latin typeface="Cambria Math" panose="02040503050406030204" pitchFamily="18" charset="0"/>
                              </a:rPr>
                              <m:t>𝑥</m:t>
                            </m:r>
                          </m:e>
                          <m:sub>
                            <m:r>
                              <a:rPr lang="pt-BR" b="0" i="1" noProof="0" smtClean="0">
                                <a:latin typeface="Cambria Math" panose="02040503050406030204" pitchFamily="18" charset="0"/>
                              </a:rPr>
                              <m:t>𝑛</m:t>
                            </m:r>
                          </m:sub>
                        </m:sSub>
                      </m:e>
                    </m:d>
                  </m:oMath>
                </a14:m>
                <a:r>
                  <a:rPr lang="pt-BR" noProof="0" dirty="0"/>
                  <a:t> como payoff médio</a:t>
                </a:r>
              </a:p>
            </p:txBody>
          </p:sp>
        </mc:Choice>
        <mc:Fallback xmlns="">
          <p:sp>
            <p:nvSpPr>
              <p:cNvPr id="3" name="Content Placeholder 2">
                <a:extLst>
                  <a:ext uri="{FF2B5EF4-FFF2-40B4-BE49-F238E27FC236}">
                    <a16:creationId xmlns:a16="http://schemas.microsoft.com/office/drawing/2014/main" id="{8821519B-2502-4AAC-8061-5A65EE04B822}"/>
                  </a:ext>
                </a:extLst>
              </p:cNvPr>
              <p:cNvSpPr>
                <a:spLocks noGrp="1" noRot="1" noChangeAspect="1" noMove="1" noResize="1" noEditPoints="1" noAdjustHandles="1" noChangeArrowheads="1" noChangeShapeType="1" noTextEdit="1"/>
              </p:cNvSpPr>
              <p:nvPr>
                <p:ph idx="1"/>
              </p:nvPr>
            </p:nvSpPr>
            <p:spPr>
              <a:blipFill>
                <a:blip r:embed="rId3"/>
                <a:stretch>
                  <a:fillRect l="-1217" t="-1261" r="-1159"/>
                </a:stretch>
              </a:blipFill>
            </p:spPr>
            <p:txBody>
              <a:bodyPr/>
              <a:lstStyle/>
              <a:p>
                <a:r>
                  <a:rPr lang="pt-BR">
                    <a:noFill/>
                  </a:rPr>
                  <a:t> </a:t>
                </a:r>
              </a:p>
            </p:txBody>
          </p:sp>
        </mc:Fallback>
      </mc:AlternateContent>
      <p:sp>
        <p:nvSpPr>
          <p:cNvPr id="4" name="Title 1">
            <a:extLst>
              <a:ext uri="{FF2B5EF4-FFF2-40B4-BE49-F238E27FC236}">
                <a16:creationId xmlns:a16="http://schemas.microsoft.com/office/drawing/2014/main" id="{6D193F02-0277-42CD-A5F1-40BEAE314CE3}"/>
              </a:ext>
            </a:extLst>
          </p:cNvPr>
          <p:cNvSpPr>
            <a:spLocks noGrp="1"/>
          </p:cNvSpPr>
          <p:nvPr>
            <p:ph type="title"/>
          </p:nvPr>
        </p:nvSpPr>
        <p:spPr>
          <a:xfrm>
            <a:off x="838200" y="365125"/>
            <a:ext cx="10515600" cy="1325563"/>
          </a:xfrm>
        </p:spPr>
        <p:txBody>
          <a:bodyPr/>
          <a:lstStyle/>
          <a:p>
            <a:r>
              <a:rPr lang="pt-BR" b="1" noProof="0" dirty="0"/>
              <a:t>Teoria: Jogos infinitamente repetidos</a:t>
            </a:r>
            <a:br>
              <a:rPr lang="pt-BR" b="1" noProof="0" dirty="0"/>
            </a:br>
            <a:r>
              <a:rPr lang="pt-BR" sz="2200" b="1" noProof="0" dirty="0"/>
              <a:t>Definição de Equilíbrio de Nash perfeito em subjogo</a:t>
            </a:r>
          </a:p>
        </p:txBody>
      </p:sp>
      <p:sp>
        <p:nvSpPr>
          <p:cNvPr id="2" name="Footer Placeholder 1">
            <a:extLst>
              <a:ext uri="{FF2B5EF4-FFF2-40B4-BE49-F238E27FC236}">
                <a16:creationId xmlns:a16="http://schemas.microsoft.com/office/drawing/2014/main" id="{D0C91FC7-40D3-4326-87B9-E944F3E99517}"/>
              </a:ext>
            </a:extLst>
          </p:cNvPr>
          <p:cNvSpPr>
            <a:spLocks noGrp="1"/>
          </p:cNvSpPr>
          <p:nvPr>
            <p:ph type="ftr" sz="quarter" idx="11"/>
          </p:nvPr>
        </p:nvSpPr>
        <p:spPr/>
        <p:txBody>
          <a:bodyPr/>
          <a:lstStyle/>
          <a:p>
            <a:r>
              <a:rPr lang="pt-BR" dirty="0"/>
              <a:t>Robson Tigre </a:t>
            </a:r>
            <a:endParaRPr lang="en-US" dirty="0"/>
          </a:p>
        </p:txBody>
      </p:sp>
      <p:sp>
        <p:nvSpPr>
          <p:cNvPr id="5" name="Slide Number Placeholder 4">
            <a:extLst>
              <a:ext uri="{FF2B5EF4-FFF2-40B4-BE49-F238E27FC236}">
                <a16:creationId xmlns:a16="http://schemas.microsoft.com/office/drawing/2014/main" id="{CF65A83F-B748-4961-9989-B8F0195F662E}"/>
              </a:ext>
            </a:extLst>
          </p:cNvPr>
          <p:cNvSpPr>
            <a:spLocks noGrp="1"/>
          </p:cNvSpPr>
          <p:nvPr>
            <p:ph type="sldNum" sz="quarter" idx="12"/>
          </p:nvPr>
        </p:nvSpPr>
        <p:spPr/>
        <p:txBody>
          <a:bodyPr/>
          <a:lstStyle/>
          <a:p>
            <a:fld id="{AF67EEE8-F201-4410-BA13-233EFB93B646}" type="slidenum">
              <a:rPr lang="pt-BR" smtClean="0"/>
              <a:t>63</a:t>
            </a:fld>
            <a:endParaRPr lang="pt-BR"/>
          </a:p>
        </p:txBody>
      </p:sp>
    </p:spTree>
    <p:extLst>
      <p:ext uri="{BB962C8B-B14F-4D97-AF65-F5344CB8AC3E}">
        <p14:creationId xmlns:p14="http://schemas.microsoft.com/office/powerpoint/2010/main" val="271526839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83C7336-231A-47CF-9EFB-4BFBFE0D010D}"/>
                  </a:ext>
                </a:extLst>
              </p:cNvPr>
              <p:cNvSpPr>
                <a:spLocks noGrp="1"/>
              </p:cNvSpPr>
              <p:nvPr>
                <p:ph idx="1"/>
              </p:nvPr>
            </p:nvSpPr>
            <p:spPr/>
            <p:txBody>
              <a:bodyPr>
                <a:normAutofit/>
              </a:bodyPr>
              <a:lstStyle/>
              <a:p>
                <a:pPr marL="0" indent="0" algn="just">
                  <a:buNone/>
                </a:pPr>
                <a:r>
                  <a:rPr lang="pt-BR" sz="2200" noProof="0" dirty="0"/>
                  <a:t>O teorema garante que, para o jogo 2.3.6, qualquer ponto na área preta pode ser alcançado como payoff médio de um equilíbrio de Nash perfeito em subjogo do jogo repetido (dado que </a:t>
                </a:r>
                <a14:m>
                  <m:oMath xmlns:m="http://schemas.openxmlformats.org/officeDocument/2006/math">
                    <m:r>
                      <a:rPr lang="pt-BR" sz="2200" i="1" noProof="0" smtClean="0">
                        <a:latin typeface="Cambria Math" panose="02040503050406030204" pitchFamily="18" charset="0"/>
                      </a:rPr>
                      <m:t>𝛿</m:t>
                    </m:r>
                  </m:oMath>
                </a14:m>
                <a:r>
                  <a:rPr lang="pt-BR" sz="2200" noProof="0" dirty="0"/>
                  <a:t> seja grande o suficiente)</a:t>
                </a:r>
              </a:p>
            </p:txBody>
          </p:sp>
        </mc:Choice>
        <mc:Fallback xmlns="">
          <p:sp>
            <p:nvSpPr>
              <p:cNvPr id="3" name="Content Placeholder 2">
                <a:extLst>
                  <a:ext uri="{FF2B5EF4-FFF2-40B4-BE49-F238E27FC236}">
                    <a16:creationId xmlns:a16="http://schemas.microsoft.com/office/drawing/2014/main" id="{083C7336-231A-47CF-9EFB-4BFBFE0D010D}"/>
                  </a:ext>
                </a:extLst>
              </p:cNvPr>
              <p:cNvSpPr>
                <a:spLocks noGrp="1" noRot="1" noChangeAspect="1" noMove="1" noResize="1" noEditPoints="1" noAdjustHandles="1" noChangeArrowheads="1" noChangeShapeType="1" noTextEdit="1"/>
              </p:cNvSpPr>
              <p:nvPr>
                <p:ph idx="1"/>
              </p:nvPr>
            </p:nvSpPr>
            <p:spPr>
              <a:blipFill>
                <a:blip r:embed="rId3"/>
                <a:stretch>
                  <a:fillRect l="-754" t="-1681" r="-696"/>
                </a:stretch>
              </a:blipFill>
            </p:spPr>
            <p:txBody>
              <a:bodyPr/>
              <a:lstStyle/>
              <a:p>
                <a:r>
                  <a:rPr lang="pt-BR">
                    <a:noFill/>
                  </a:rPr>
                  <a:t> </a:t>
                </a:r>
              </a:p>
            </p:txBody>
          </p:sp>
        </mc:Fallback>
      </mc:AlternateContent>
      <p:pic>
        <p:nvPicPr>
          <p:cNvPr id="7" name="Picture 6" descr="A close up of text on a black background&#10;&#10;Description automatically generated">
            <a:extLst>
              <a:ext uri="{FF2B5EF4-FFF2-40B4-BE49-F238E27FC236}">
                <a16:creationId xmlns:a16="http://schemas.microsoft.com/office/drawing/2014/main" id="{C1B83BA7-87A5-4918-B271-7151A3CA512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96312" y="2924541"/>
            <a:ext cx="4644602" cy="3252422"/>
          </a:xfrm>
          <a:prstGeom prst="rect">
            <a:avLst/>
          </a:prstGeom>
        </p:spPr>
      </p:pic>
      <p:sp>
        <p:nvSpPr>
          <p:cNvPr id="8" name="Title 1">
            <a:extLst>
              <a:ext uri="{FF2B5EF4-FFF2-40B4-BE49-F238E27FC236}">
                <a16:creationId xmlns:a16="http://schemas.microsoft.com/office/drawing/2014/main" id="{ECA49A59-04A9-4528-A267-E81EADD71633}"/>
              </a:ext>
            </a:extLst>
          </p:cNvPr>
          <p:cNvSpPr>
            <a:spLocks noGrp="1"/>
          </p:cNvSpPr>
          <p:nvPr>
            <p:ph type="title"/>
          </p:nvPr>
        </p:nvSpPr>
        <p:spPr>
          <a:xfrm>
            <a:off x="838200" y="365125"/>
            <a:ext cx="10515600" cy="1325563"/>
          </a:xfrm>
        </p:spPr>
        <p:txBody>
          <a:bodyPr/>
          <a:lstStyle/>
          <a:p>
            <a:r>
              <a:rPr lang="pt-BR" b="1" noProof="0" dirty="0"/>
              <a:t>Teoria: Jogos infinitamente repetidos</a:t>
            </a:r>
            <a:br>
              <a:rPr lang="pt-BR" b="1" noProof="0" dirty="0"/>
            </a:br>
            <a:r>
              <a:rPr lang="pt-BR" sz="2200" b="1" noProof="0" dirty="0"/>
              <a:t>Definição de Equilíbrio de Nash perfeito em subjogo</a:t>
            </a:r>
          </a:p>
        </p:txBody>
      </p:sp>
      <p:sp>
        <p:nvSpPr>
          <p:cNvPr id="2" name="Footer Placeholder 1">
            <a:extLst>
              <a:ext uri="{FF2B5EF4-FFF2-40B4-BE49-F238E27FC236}">
                <a16:creationId xmlns:a16="http://schemas.microsoft.com/office/drawing/2014/main" id="{935BB37F-055C-4093-8AF0-50017C69AD39}"/>
              </a:ext>
            </a:extLst>
          </p:cNvPr>
          <p:cNvSpPr>
            <a:spLocks noGrp="1"/>
          </p:cNvSpPr>
          <p:nvPr>
            <p:ph type="ftr" sz="quarter" idx="11"/>
          </p:nvPr>
        </p:nvSpPr>
        <p:spPr/>
        <p:txBody>
          <a:bodyPr/>
          <a:lstStyle/>
          <a:p>
            <a:r>
              <a:rPr lang="pt-BR" dirty="0"/>
              <a:t>Robson Tigre </a:t>
            </a:r>
            <a:endParaRPr lang="en-US" dirty="0"/>
          </a:p>
        </p:txBody>
      </p:sp>
      <p:sp>
        <p:nvSpPr>
          <p:cNvPr id="4" name="Slide Number Placeholder 3">
            <a:extLst>
              <a:ext uri="{FF2B5EF4-FFF2-40B4-BE49-F238E27FC236}">
                <a16:creationId xmlns:a16="http://schemas.microsoft.com/office/drawing/2014/main" id="{679F313E-DC9D-4D8D-A421-8988F35E2C8D}"/>
              </a:ext>
            </a:extLst>
          </p:cNvPr>
          <p:cNvSpPr>
            <a:spLocks noGrp="1"/>
          </p:cNvSpPr>
          <p:nvPr>
            <p:ph type="sldNum" sz="quarter" idx="12"/>
          </p:nvPr>
        </p:nvSpPr>
        <p:spPr/>
        <p:txBody>
          <a:bodyPr/>
          <a:lstStyle/>
          <a:p>
            <a:fld id="{AF67EEE8-F201-4410-BA13-233EFB93B646}" type="slidenum">
              <a:rPr lang="pt-BR" smtClean="0"/>
              <a:t>64</a:t>
            </a:fld>
            <a:endParaRPr lang="pt-BR"/>
          </a:p>
        </p:txBody>
      </p:sp>
      <p:cxnSp>
        <p:nvCxnSpPr>
          <p:cNvPr id="6" name="Straight Connector 5">
            <a:extLst>
              <a:ext uri="{FF2B5EF4-FFF2-40B4-BE49-F238E27FC236}">
                <a16:creationId xmlns:a16="http://schemas.microsoft.com/office/drawing/2014/main" id="{CAD9C629-A2C0-4409-BF89-0EAA676C5512}"/>
              </a:ext>
            </a:extLst>
          </p:cNvPr>
          <p:cNvCxnSpPr>
            <a:cxnSpLocks/>
          </p:cNvCxnSpPr>
          <p:nvPr/>
        </p:nvCxnSpPr>
        <p:spPr>
          <a:xfrm>
            <a:off x="4632960" y="3634740"/>
            <a:ext cx="0" cy="166878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9C51568C-D93F-44A8-945C-AEFDF3E3C54F}"/>
              </a:ext>
            </a:extLst>
          </p:cNvPr>
          <p:cNvCxnSpPr>
            <a:cxnSpLocks/>
          </p:cNvCxnSpPr>
          <p:nvPr/>
        </p:nvCxnSpPr>
        <p:spPr>
          <a:xfrm flipH="1">
            <a:off x="4610100" y="5303520"/>
            <a:ext cx="2004060" cy="0"/>
          </a:xfrm>
          <a:prstGeom prst="line">
            <a:avLst/>
          </a:prstGeom>
          <a:ln w="571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0757397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60726CE0-5063-4110-BFF4-FF856787ECC5}"/>
              </a:ext>
            </a:extLst>
          </p:cNvPr>
          <p:cNvSpPr/>
          <p:nvPr/>
        </p:nvSpPr>
        <p:spPr>
          <a:xfrm>
            <a:off x="0" y="1381125"/>
            <a:ext cx="12191999" cy="3457575"/>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7" name="Text Placeholder 3">
            <a:extLst>
              <a:ext uri="{FF2B5EF4-FFF2-40B4-BE49-F238E27FC236}">
                <a16:creationId xmlns:a16="http://schemas.microsoft.com/office/drawing/2014/main" id="{F9A1F6AD-B005-48A6-95F5-874085A9500D}"/>
              </a:ext>
            </a:extLst>
          </p:cNvPr>
          <p:cNvSpPr txBox="1">
            <a:spLocks/>
          </p:cNvSpPr>
          <p:nvPr/>
        </p:nvSpPr>
        <p:spPr>
          <a:xfrm>
            <a:off x="673628" y="2540000"/>
            <a:ext cx="10844742" cy="177799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Clr>
                <a:srgbClr val="00B0F0"/>
              </a:buClr>
              <a:buFont typeface="Arial" panose="020B0604020202020204" pitchFamily="34" charset="0"/>
              <a:buNone/>
            </a:pPr>
            <a:r>
              <a:rPr lang="pt-BR" sz="3600" dirty="0">
                <a:solidFill>
                  <a:schemeClr val="bg1"/>
                </a:solidFill>
              </a:rPr>
              <a:t>Conluio entre dois duopolistas de Cournot</a:t>
            </a:r>
          </a:p>
        </p:txBody>
      </p:sp>
      <p:sp>
        <p:nvSpPr>
          <p:cNvPr id="2" name="Footer Placeholder 1">
            <a:extLst>
              <a:ext uri="{FF2B5EF4-FFF2-40B4-BE49-F238E27FC236}">
                <a16:creationId xmlns:a16="http://schemas.microsoft.com/office/drawing/2014/main" id="{3C5ED9AF-FC8A-4C9A-BCE0-30F75FEE4C5F}"/>
              </a:ext>
            </a:extLst>
          </p:cNvPr>
          <p:cNvSpPr>
            <a:spLocks noGrp="1"/>
          </p:cNvSpPr>
          <p:nvPr>
            <p:ph type="ftr" sz="quarter" idx="11"/>
          </p:nvPr>
        </p:nvSpPr>
        <p:spPr/>
        <p:txBody>
          <a:bodyPr/>
          <a:lstStyle/>
          <a:p>
            <a:r>
              <a:rPr lang="pt-BR" dirty="0"/>
              <a:t>Robson Tigre </a:t>
            </a:r>
            <a:endParaRPr lang="en-US" dirty="0"/>
          </a:p>
        </p:txBody>
      </p:sp>
      <p:sp>
        <p:nvSpPr>
          <p:cNvPr id="3" name="Slide Number Placeholder 2">
            <a:extLst>
              <a:ext uri="{FF2B5EF4-FFF2-40B4-BE49-F238E27FC236}">
                <a16:creationId xmlns:a16="http://schemas.microsoft.com/office/drawing/2014/main" id="{F824A825-1EAF-492A-BEB6-ECAA34561648}"/>
              </a:ext>
            </a:extLst>
          </p:cNvPr>
          <p:cNvSpPr>
            <a:spLocks noGrp="1"/>
          </p:cNvSpPr>
          <p:nvPr>
            <p:ph type="sldNum" sz="quarter" idx="12"/>
          </p:nvPr>
        </p:nvSpPr>
        <p:spPr/>
        <p:txBody>
          <a:bodyPr/>
          <a:lstStyle/>
          <a:p>
            <a:fld id="{AF67EEE8-F201-4410-BA13-233EFB93B646}" type="slidenum">
              <a:rPr lang="pt-BR" smtClean="0"/>
              <a:t>65</a:t>
            </a:fld>
            <a:endParaRPr lang="pt-BR"/>
          </a:p>
        </p:txBody>
      </p:sp>
    </p:spTree>
    <p:extLst>
      <p:ext uri="{BB962C8B-B14F-4D97-AF65-F5344CB8AC3E}">
        <p14:creationId xmlns:p14="http://schemas.microsoft.com/office/powerpoint/2010/main" val="239478942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A8861AA-8D86-4D6D-862C-8D2CD332DF84}"/>
                  </a:ext>
                </a:extLst>
              </p:cNvPr>
              <p:cNvSpPr>
                <a:spLocks noGrp="1"/>
              </p:cNvSpPr>
              <p:nvPr>
                <p:ph idx="1"/>
              </p:nvPr>
            </p:nvSpPr>
            <p:spPr/>
            <p:txBody>
              <a:bodyPr>
                <a:normAutofit/>
              </a:bodyPr>
              <a:lstStyle/>
              <a:p>
                <a:pPr marL="0" indent="0" algn="just">
                  <a:buNone/>
                </a:pPr>
                <a:r>
                  <a:rPr lang="pt-BR" b="1" dirty="0"/>
                  <a:t>Friedman (1971)</a:t>
                </a:r>
                <a:r>
                  <a:rPr lang="pt-BR" dirty="0"/>
                  <a:t>: pioneirismo em cooperação usando estratégia gatilho com reversão eterna ao E.N. do stage game</a:t>
                </a:r>
              </a:p>
              <a:p>
                <a:pPr marL="0" indent="0" algn="just">
                  <a:buNone/>
                </a:pPr>
                <a:endParaRPr lang="pt-BR" dirty="0"/>
              </a:p>
              <a:p>
                <a:pPr lvl="1">
                  <a:lnSpc>
                    <a:spcPct val="100000"/>
                  </a:lnSpc>
                </a:pPr>
                <a14:m>
                  <m:oMath xmlns:m="http://schemas.openxmlformats.org/officeDocument/2006/math">
                    <m:sSub>
                      <m:sSubPr>
                        <m:ctrlPr>
                          <a:rPr lang="pt-BR" i="1" noProof="1" dirty="0">
                            <a:latin typeface="Cambria Math" panose="02040503050406030204" pitchFamily="18" charset="0"/>
                          </a:rPr>
                        </m:ctrlPr>
                      </m:sSubPr>
                      <m:e>
                        <m:r>
                          <a:rPr lang="pt-BR" i="1" noProof="1" dirty="0">
                            <a:latin typeface="Cambria Math" panose="02040503050406030204" pitchFamily="18" charset="0"/>
                          </a:rPr>
                          <m:t>𝑞</m:t>
                        </m:r>
                      </m:e>
                      <m:sub>
                        <m:r>
                          <a:rPr lang="pt-BR" i="1" noProof="1" dirty="0">
                            <a:latin typeface="Cambria Math" panose="02040503050406030204" pitchFamily="18" charset="0"/>
                          </a:rPr>
                          <m:t>1</m:t>
                        </m:r>
                      </m:sub>
                    </m:sSub>
                  </m:oMath>
                </a14:m>
                <a:r>
                  <a:rPr lang="pt-BR" noProof="1"/>
                  <a:t> e </a:t>
                </a:r>
                <a14:m>
                  <m:oMath xmlns:m="http://schemas.openxmlformats.org/officeDocument/2006/math">
                    <m:sSub>
                      <m:sSubPr>
                        <m:ctrlPr>
                          <a:rPr lang="pt-BR" i="1" noProof="1" dirty="0">
                            <a:latin typeface="Cambria Math" panose="02040503050406030204" pitchFamily="18" charset="0"/>
                          </a:rPr>
                        </m:ctrlPr>
                      </m:sSubPr>
                      <m:e>
                        <m:r>
                          <a:rPr lang="pt-BR" i="1" noProof="1" dirty="0">
                            <a:latin typeface="Cambria Math" panose="02040503050406030204" pitchFamily="18" charset="0"/>
                          </a:rPr>
                          <m:t>𝑞</m:t>
                        </m:r>
                      </m:e>
                      <m:sub>
                        <m:r>
                          <a:rPr lang="pt-BR" i="1" noProof="1" dirty="0">
                            <a:latin typeface="Cambria Math" panose="02040503050406030204" pitchFamily="18" charset="0"/>
                          </a:rPr>
                          <m:t>2</m:t>
                        </m:r>
                      </m:sub>
                    </m:sSub>
                  </m:oMath>
                </a14:m>
                <a:r>
                  <a:rPr lang="pt-BR" noProof="1"/>
                  <a:t> quantidades produzidas</a:t>
                </a:r>
              </a:p>
              <a:p>
                <a:pPr lvl="1">
                  <a:lnSpc>
                    <a:spcPct val="100000"/>
                  </a:lnSpc>
                </a:pPr>
                <a14:m>
                  <m:oMath xmlns:m="http://schemas.openxmlformats.org/officeDocument/2006/math">
                    <m:r>
                      <a:rPr lang="pt-BR" i="1" noProof="1" dirty="0">
                        <a:latin typeface="Cambria Math" panose="02040503050406030204" pitchFamily="18" charset="0"/>
                      </a:rPr>
                      <m:t>𝑃</m:t>
                    </m:r>
                    <m:d>
                      <m:dPr>
                        <m:ctrlPr>
                          <a:rPr lang="pt-BR" i="1" noProof="1" dirty="0">
                            <a:latin typeface="Cambria Math" panose="02040503050406030204" pitchFamily="18" charset="0"/>
                          </a:rPr>
                        </m:ctrlPr>
                      </m:dPr>
                      <m:e>
                        <m:r>
                          <a:rPr lang="pt-BR" i="1" noProof="1" dirty="0">
                            <a:latin typeface="Cambria Math" panose="02040503050406030204" pitchFamily="18" charset="0"/>
                          </a:rPr>
                          <m:t>𝑄</m:t>
                        </m:r>
                      </m:e>
                    </m:d>
                    <m:r>
                      <a:rPr lang="pt-BR" i="1" noProof="1" dirty="0">
                        <a:latin typeface="Cambria Math" panose="02040503050406030204" pitchFamily="18" charset="0"/>
                      </a:rPr>
                      <m:t>=</m:t>
                    </m:r>
                    <m:r>
                      <a:rPr lang="pt-BR" i="1" noProof="1" dirty="0">
                        <a:latin typeface="Cambria Math" panose="02040503050406030204" pitchFamily="18" charset="0"/>
                      </a:rPr>
                      <m:t>𝑎</m:t>
                    </m:r>
                    <m:r>
                      <a:rPr lang="pt-BR" i="1" noProof="1" dirty="0">
                        <a:latin typeface="Cambria Math" panose="02040503050406030204" pitchFamily="18" charset="0"/>
                      </a:rPr>
                      <m:t>−</m:t>
                    </m:r>
                    <m:r>
                      <a:rPr lang="pt-BR" i="1" noProof="1" dirty="0">
                        <a:latin typeface="Cambria Math" panose="02040503050406030204" pitchFamily="18" charset="0"/>
                      </a:rPr>
                      <m:t>𝑄</m:t>
                    </m:r>
                  </m:oMath>
                </a14:m>
                <a:r>
                  <a:rPr lang="pt-BR" noProof="1"/>
                  <a:t> (</a:t>
                </a:r>
                <a:r>
                  <a:rPr lang="pt-BR" i="1" noProof="1"/>
                  <a:t>market-clearing price</a:t>
                </a:r>
                <a:r>
                  <a:rPr lang="pt-BR" noProof="1"/>
                  <a:t>)</a:t>
                </a:r>
                <a:endParaRPr lang="pt-BR" noProof="1">
                  <a:solidFill>
                    <a:srgbClr val="FF0000"/>
                  </a:solidFill>
                </a:endParaRPr>
              </a:p>
              <a:p>
                <a:pPr lvl="1">
                  <a:lnSpc>
                    <a:spcPct val="100000"/>
                  </a:lnSpc>
                </a:pPr>
                <a14:m>
                  <m:oMath xmlns:m="http://schemas.openxmlformats.org/officeDocument/2006/math">
                    <m:r>
                      <a:rPr lang="pt-BR" i="1" noProof="1" dirty="0">
                        <a:latin typeface="Cambria Math" panose="02040503050406030204" pitchFamily="18" charset="0"/>
                      </a:rPr>
                      <m:t>𝑄</m:t>
                    </m:r>
                    <m:r>
                      <a:rPr lang="pt-BR" i="1" noProof="1" dirty="0">
                        <a:latin typeface="Cambria Math" panose="02040503050406030204" pitchFamily="18" charset="0"/>
                      </a:rPr>
                      <m:t>=</m:t>
                    </m:r>
                    <m:sSub>
                      <m:sSubPr>
                        <m:ctrlPr>
                          <a:rPr lang="pt-BR" i="1" noProof="1" dirty="0">
                            <a:latin typeface="Cambria Math" panose="02040503050406030204" pitchFamily="18" charset="0"/>
                          </a:rPr>
                        </m:ctrlPr>
                      </m:sSubPr>
                      <m:e>
                        <m:r>
                          <a:rPr lang="pt-BR" i="1" noProof="1" dirty="0">
                            <a:latin typeface="Cambria Math" panose="02040503050406030204" pitchFamily="18" charset="0"/>
                          </a:rPr>
                          <m:t>𝑞</m:t>
                        </m:r>
                      </m:e>
                      <m:sub>
                        <m:r>
                          <a:rPr lang="pt-BR" i="1" noProof="1" dirty="0">
                            <a:latin typeface="Cambria Math" panose="02040503050406030204" pitchFamily="18" charset="0"/>
                          </a:rPr>
                          <m:t>1</m:t>
                        </m:r>
                      </m:sub>
                    </m:sSub>
                    <m:r>
                      <a:rPr lang="pt-BR" i="1" noProof="1" dirty="0">
                        <a:latin typeface="Cambria Math" panose="02040503050406030204" pitchFamily="18" charset="0"/>
                      </a:rPr>
                      <m:t>+</m:t>
                    </m:r>
                    <m:sSub>
                      <m:sSubPr>
                        <m:ctrlPr>
                          <a:rPr lang="pt-BR" i="1" noProof="1" dirty="0">
                            <a:latin typeface="Cambria Math" panose="02040503050406030204" pitchFamily="18" charset="0"/>
                          </a:rPr>
                        </m:ctrlPr>
                      </m:sSubPr>
                      <m:e>
                        <m:r>
                          <a:rPr lang="pt-BR" i="1" noProof="1" dirty="0">
                            <a:latin typeface="Cambria Math" panose="02040503050406030204" pitchFamily="18" charset="0"/>
                          </a:rPr>
                          <m:t>𝑞</m:t>
                        </m:r>
                      </m:e>
                      <m:sub>
                        <m:r>
                          <a:rPr lang="pt-BR" i="1" noProof="1" dirty="0">
                            <a:latin typeface="Cambria Math" panose="02040503050406030204" pitchFamily="18" charset="0"/>
                          </a:rPr>
                          <m:t>2</m:t>
                        </m:r>
                      </m:sub>
                    </m:sSub>
                  </m:oMath>
                </a14:m>
                <a:r>
                  <a:rPr lang="pt-BR" noProof="1"/>
                  <a:t> (quantidade agregada do bem no mercado)</a:t>
                </a:r>
              </a:p>
              <a:p>
                <a:pPr lvl="1">
                  <a:lnSpc>
                    <a:spcPct val="100000"/>
                  </a:lnSpc>
                </a:pPr>
                <a14:m>
                  <m:oMath xmlns:m="http://schemas.openxmlformats.org/officeDocument/2006/math">
                    <m:sSub>
                      <m:sSubPr>
                        <m:ctrlPr>
                          <a:rPr lang="pt-BR" i="1" noProof="1" dirty="0">
                            <a:latin typeface="Cambria Math" panose="02040503050406030204" pitchFamily="18" charset="0"/>
                          </a:rPr>
                        </m:ctrlPr>
                      </m:sSubPr>
                      <m:e>
                        <m:r>
                          <a:rPr lang="pt-BR" i="1" noProof="1" dirty="0">
                            <a:latin typeface="Cambria Math" panose="02040503050406030204" pitchFamily="18" charset="0"/>
                          </a:rPr>
                          <m:t>𝐶</m:t>
                        </m:r>
                      </m:e>
                      <m:sub>
                        <m:r>
                          <a:rPr lang="pt-BR" i="1" noProof="1" dirty="0">
                            <a:latin typeface="Cambria Math" panose="02040503050406030204" pitchFamily="18" charset="0"/>
                          </a:rPr>
                          <m:t>𝑖</m:t>
                        </m:r>
                      </m:sub>
                    </m:sSub>
                    <m:d>
                      <m:dPr>
                        <m:ctrlPr>
                          <a:rPr lang="pt-BR" i="1" noProof="1" dirty="0">
                            <a:latin typeface="Cambria Math" panose="02040503050406030204" pitchFamily="18" charset="0"/>
                          </a:rPr>
                        </m:ctrlPr>
                      </m:dPr>
                      <m:e>
                        <m:sSub>
                          <m:sSubPr>
                            <m:ctrlPr>
                              <a:rPr lang="pt-BR" i="1" noProof="1" dirty="0">
                                <a:latin typeface="Cambria Math" panose="02040503050406030204" pitchFamily="18" charset="0"/>
                              </a:rPr>
                            </m:ctrlPr>
                          </m:sSubPr>
                          <m:e>
                            <m:r>
                              <a:rPr lang="pt-BR" i="1" noProof="1" dirty="0">
                                <a:latin typeface="Cambria Math" panose="02040503050406030204" pitchFamily="18" charset="0"/>
                              </a:rPr>
                              <m:t>𝑞</m:t>
                            </m:r>
                          </m:e>
                          <m:sub>
                            <m:r>
                              <a:rPr lang="pt-BR" i="1" noProof="1" dirty="0">
                                <a:latin typeface="Cambria Math" panose="02040503050406030204" pitchFamily="18" charset="0"/>
                              </a:rPr>
                              <m:t>𝑖</m:t>
                            </m:r>
                          </m:sub>
                        </m:sSub>
                      </m:e>
                    </m:d>
                    <m:r>
                      <a:rPr lang="pt-BR" i="1" noProof="1" dirty="0">
                        <a:latin typeface="Cambria Math" panose="02040503050406030204" pitchFamily="18" charset="0"/>
                      </a:rPr>
                      <m:t>=</m:t>
                    </m:r>
                    <m:r>
                      <a:rPr lang="pt-BR" i="1" noProof="1" dirty="0">
                        <a:latin typeface="Cambria Math" panose="02040503050406030204" pitchFamily="18" charset="0"/>
                      </a:rPr>
                      <m:t>𝑐</m:t>
                    </m:r>
                    <m:sSub>
                      <m:sSubPr>
                        <m:ctrlPr>
                          <a:rPr lang="pt-BR" i="1" noProof="1" dirty="0">
                            <a:latin typeface="Cambria Math" panose="02040503050406030204" pitchFamily="18" charset="0"/>
                          </a:rPr>
                        </m:ctrlPr>
                      </m:sSubPr>
                      <m:e>
                        <m:r>
                          <a:rPr lang="pt-BR" i="1" noProof="1" dirty="0">
                            <a:latin typeface="Cambria Math" panose="02040503050406030204" pitchFamily="18" charset="0"/>
                          </a:rPr>
                          <m:t>𝑞</m:t>
                        </m:r>
                      </m:e>
                      <m:sub>
                        <m:r>
                          <a:rPr lang="pt-BR" i="1" noProof="1" dirty="0">
                            <a:latin typeface="Cambria Math" panose="02040503050406030204" pitchFamily="18" charset="0"/>
                          </a:rPr>
                          <m:t>𝑖</m:t>
                        </m:r>
                      </m:sub>
                    </m:sSub>
                  </m:oMath>
                </a14:m>
                <a:r>
                  <a:rPr lang="pt-BR" dirty="0"/>
                  <a:t> (custo)</a:t>
                </a:r>
              </a:p>
              <a:p>
                <a:pPr lvl="1">
                  <a:lnSpc>
                    <a:spcPct val="100000"/>
                  </a:lnSpc>
                </a:pPr>
                <a14:m>
                  <m:oMath xmlns:m="http://schemas.openxmlformats.org/officeDocument/2006/math">
                    <m:sSub>
                      <m:sSubPr>
                        <m:ctrlPr>
                          <a:rPr lang="pt-BR" i="1" noProof="1" dirty="0">
                            <a:latin typeface="Cambria Math" panose="02040503050406030204" pitchFamily="18" charset="0"/>
                            <a:ea typeface="Cambria Math" panose="02040503050406030204" pitchFamily="18" charset="0"/>
                          </a:rPr>
                        </m:ctrlPr>
                      </m:sSubPr>
                      <m:e>
                        <m:r>
                          <a:rPr lang="pt-BR" i="1" noProof="1" dirty="0">
                            <a:latin typeface="Cambria Math" panose="02040503050406030204" pitchFamily="18" charset="0"/>
                            <a:ea typeface="Cambria Math" panose="02040503050406030204" pitchFamily="18" charset="0"/>
                          </a:rPr>
                          <m:t>𝜋</m:t>
                        </m:r>
                      </m:e>
                      <m:sub>
                        <m:r>
                          <a:rPr lang="pt-BR" i="1" noProof="1" dirty="0">
                            <a:latin typeface="Cambria Math" panose="02040503050406030204" pitchFamily="18" charset="0"/>
                            <a:ea typeface="Cambria Math" panose="02040503050406030204" pitchFamily="18" charset="0"/>
                          </a:rPr>
                          <m:t>𝑖</m:t>
                        </m:r>
                      </m:sub>
                    </m:sSub>
                    <m:d>
                      <m:dPr>
                        <m:ctrlPr>
                          <a:rPr lang="pt-BR" i="1" noProof="1" dirty="0">
                            <a:latin typeface="Cambria Math" panose="02040503050406030204" pitchFamily="18" charset="0"/>
                            <a:ea typeface="Cambria Math" panose="02040503050406030204" pitchFamily="18" charset="0"/>
                          </a:rPr>
                        </m:ctrlPr>
                      </m:dPr>
                      <m:e>
                        <m:sSub>
                          <m:sSubPr>
                            <m:ctrlPr>
                              <a:rPr lang="pt-BR" i="1" noProof="1" dirty="0">
                                <a:latin typeface="Cambria Math" panose="02040503050406030204" pitchFamily="18" charset="0"/>
                                <a:ea typeface="Cambria Math" panose="02040503050406030204" pitchFamily="18" charset="0"/>
                              </a:rPr>
                            </m:ctrlPr>
                          </m:sSubPr>
                          <m:e>
                            <m:r>
                              <a:rPr lang="pt-BR" i="1" noProof="1" dirty="0">
                                <a:latin typeface="Cambria Math" panose="02040503050406030204" pitchFamily="18" charset="0"/>
                                <a:ea typeface="Cambria Math" panose="02040503050406030204" pitchFamily="18" charset="0"/>
                              </a:rPr>
                              <m:t>𝑞</m:t>
                            </m:r>
                          </m:e>
                          <m:sub>
                            <m:r>
                              <a:rPr lang="pt-BR" i="1" noProof="1" dirty="0">
                                <a:latin typeface="Cambria Math" panose="02040503050406030204" pitchFamily="18" charset="0"/>
                                <a:ea typeface="Cambria Math" panose="02040503050406030204" pitchFamily="18" charset="0"/>
                              </a:rPr>
                              <m:t>𝑖</m:t>
                            </m:r>
                          </m:sub>
                        </m:sSub>
                        <m:r>
                          <a:rPr lang="pt-BR" i="1" noProof="1" dirty="0">
                            <a:latin typeface="Cambria Math" panose="02040503050406030204" pitchFamily="18" charset="0"/>
                            <a:ea typeface="Cambria Math" panose="02040503050406030204" pitchFamily="18" charset="0"/>
                          </a:rPr>
                          <m:t>,</m:t>
                        </m:r>
                        <m:sSub>
                          <m:sSubPr>
                            <m:ctrlPr>
                              <a:rPr lang="pt-BR" i="1" noProof="1" dirty="0">
                                <a:latin typeface="Cambria Math" panose="02040503050406030204" pitchFamily="18" charset="0"/>
                                <a:ea typeface="Cambria Math" panose="02040503050406030204" pitchFamily="18" charset="0"/>
                              </a:rPr>
                            </m:ctrlPr>
                          </m:sSubPr>
                          <m:e>
                            <m:r>
                              <a:rPr lang="pt-BR" i="1" noProof="1" dirty="0">
                                <a:latin typeface="Cambria Math" panose="02040503050406030204" pitchFamily="18" charset="0"/>
                                <a:ea typeface="Cambria Math" panose="02040503050406030204" pitchFamily="18" charset="0"/>
                              </a:rPr>
                              <m:t>𝑞</m:t>
                            </m:r>
                          </m:e>
                          <m:sub>
                            <m:r>
                              <a:rPr lang="pt-BR" i="1" noProof="1" dirty="0">
                                <a:latin typeface="Cambria Math" panose="02040503050406030204" pitchFamily="18" charset="0"/>
                                <a:ea typeface="Cambria Math" panose="02040503050406030204" pitchFamily="18" charset="0"/>
                              </a:rPr>
                              <m:t>𝑗</m:t>
                            </m:r>
                          </m:sub>
                        </m:sSub>
                      </m:e>
                    </m:d>
                    <m:r>
                      <a:rPr lang="pt-BR" i="1" noProof="1" dirty="0">
                        <a:latin typeface="Cambria Math" panose="02040503050406030204" pitchFamily="18" charset="0"/>
                        <a:ea typeface="Cambria Math" panose="02040503050406030204" pitchFamily="18" charset="0"/>
                      </a:rPr>
                      <m:t>=</m:t>
                    </m:r>
                    <m:sSub>
                      <m:sSubPr>
                        <m:ctrlPr>
                          <a:rPr lang="pt-BR" i="1" noProof="1" dirty="0">
                            <a:latin typeface="Cambria Math" panose="02040503050406030204" pitchFamily="18" charset="0"/>
                            <a:ea typeface="Cambria Math" panose="02040503050406030204" pitchFamily="18" charset="0"/>
                          </a:rPr>
                        </m:ctrlPr>
                      </m:sSubPr>
                      <m:e>
                        <m:r>
                          <a:rPr lang="pt-BR" i="1" noProof="1" dirty="0">
                            <a:latin typeface="Cambria Math" panose="02040503050406030204" pitchFamily="18" charset="0"/>
                            <a:ea typeface="Cambria Math" panose="02040503050406030204" pitchFamily="18" charset="0"/>
                          </a:rPr>
                          <m:t>𝑞</m:t>
                        </m:r>
                      </m:e>
                      <m:sub>
                        <m:r>
                          <a:rPr lang="pt-BR" i="1" noProof="1" dirty="0">
                            <a:latin typeface="Cambria Math" panose="02040503050406030204" pitchFamily="18" charset="0"/>
                            <a:ea typeface="Cambria Math" panose="02040503050406030204" pitchFamily="18" charset="0"/>
                          </a:rPr>
                          <m:t>𝑖</m:t>
                        </m:r>
                      </m:sub>
                    </m:sSub>
                    <m:d>
                      <m:dPr>
                        <m:begChr m:val="["/>
                        <m:endChr m:val="]"/>
                        <m:ctrlPr>
                          <a:rPr lang="pt-BR" i="1" noProof="1" dirty="0">
                            <a:latin typeface="Cambria Math" panose="02040503050406030204" pitchFamily="18" charset="0"/>
                            <a:ea typeface="Cambria Math" panose="02040503050406030204" pitchFamily="18" charset="0"/>
                          </a:rPr>
                        </m:ctrlPr>
                      </m:dPr>
                      <m:e>
                        <m:r>
                          <a:rPr lang="pt-BR" i="1" noProof="1" dirty="0">
                            <a:latin typeface="Cambria Math" panose="02040503050406030204" pitchFamily="18" charset="0"/>
                            <a:ea typeface="Cambria Math" panose="02040503050406030204" pitchFamily="18" charset="0"/>
                          </a:rPr>
                          <m:t>𝑃</m:t>
                        </m:r>
                        <m:d>
                          <m:dPr>
                            <m:ctrlPr>
                              <a:rPr lang="pt-BR" i="1" noProof="1" dirty="0">
                                <a:latin typeface="Cambria Math" panose="02040503050406030204" pitchFamily="18" charset="0"/>
                                <a:ea typeface="Cambria Math" panose="02040503050406030204" pitchFamily="18" charset="0"/>
                              </a:rPr>
                            </m:ctrlPr>
                          </m:dPr>
                          <m:e>
                            <m:sSub>
                              <m:sSubPr>
                                <m:ctrlPr>
                                  <a:rPr lang="pt-BR" i="1" noProof="1" dirty="0">
                                    <a:latin typeface="Cambria Math" panose="02040503050406030204" pitchFamily="18" charset="0"/>
                                    <a:ea typeface="Cambria Math" panose="02040503050406030204" pitchFamily="18" charset="0"/>
                                  </a:rPr>
                                </m:ctrlPr>
                              </m:sSubPr>
                              <m:e>
                                <m:r>
                                  <a:rPr lang="pt-BR" i="1" noProof="1" dirty="0">
                                    <a:latin typeface="Cambria Math" panose="02040503050406030204" pitchFamily="18" charset="0"/>
                                    <a:ea typeface="Cambria Math" panose="02040503050406030204" pitchFamily="18" charset="0"/>
                                  </a:rPr>
                                  <m:t>𝑞</m:t>
                                </m:r>
                              </m:e>
                              <m:sub>
                                <m:r>
                                  <a:rPr lang="pt-BR" i="1" noProof="1" dirty="0">
                                    <a:latin typeface="Cambria Math" panose="02040503050406030204" pitchFamily="18" charset="0"/>
                                    <a:ea typeface="Cambria Math" panose="02040503050406030204" pitchFamily="18" charset="0"/>
                                  </a:rPr>
                                  <m:t>𝑖</m:t>
                                </m:r>
                              </m:sub>
                            </m:sSub>
                            <m:r>
                              <a:rPr lang="pt-BR" i="1" noProof="1" dirty="0">
                                <a:latin typeface="Cambria Math" panose="02040503050406030204" pitchFamily="18" charset="0"/>
                                <a:ea typeface="Cambria Math" panose="02040503050406030204" pitchFamily="18" charset="0"/>
                              </a:rPr>
                              <m:t>+</m:t>
                            </m:r>
                            <m:sSub>
                              <m:sSubPr>
                                <m:ctrlPr>
                                  <a:rPr lang="pt-BR" i="1" noProof="1" dirty="0">
                                    <a:latin typeface="Cambria Math" panose="02040503050406030204" pitchFamily="18" charset="0"/>
                                    <a:ea typeface="Cambria Math" panose="02040503050406030204" pitchFamily="18" charset="0"/>
                                  </a:rPr>
                                </m:ctrlPr>
                              </m:sSubPr>
                              <m:e>
                                <m:r>
                                  <a:rPr lang="pt-BR" i="1" noProof="1" dirty="0">
                                    <a:latin typeface="Cambria Math" panose="02040503050406030204" pitchFamily="18" charset="0"/>
                                    <a:ea typeface="Cambria Math" panose="02040503050406030204" pitchFamily="18" charset="0"/>
                                  </a:rPr>
                                  <m:t>𝑞</m:t>
                                </m:r>
                              </m:e>
                              <m:sub>
                                <m:r>
                                  <a:rPr lang="pt-BR" i="1" noProof="1" dirty="0">
                                    <a:latin typeface="Cambria Math" panose="02040503050406030204" pitchFamily="18" charset="0"/>
                                    <a:ea typeface="Cambria Math" panose="02040503050406030204" pitchFamily="18" charset="0"/>
                                  </a:rPr>
                                  <m:t>𝑗</m:t>
                                </m:r>
                              </m:sub>
                            </m:sSub>
                          </m:e>
                        </m:d>
                        <m:r>
                          <a:rPr lang="pt-BR" i="1" noProof="1" dirty="0">
                            <a:latin typeface="Cambria Math" panose="02040503050406030204" pitchFamily="18" charset="0"/>
                            <a:ea typeface="Cambria Math" panose="02040503050406030204" pitchFamily="18" charset="0"/>
                          </a:rPr>
                          <m:t>−</m:t>
                        </m:r>
                        <m:r>
                          <a:rPr lang="pt-BR" i="1" noProof="1" dirty="0">
                            <a:latin typeface="Cambria Math" panose="02040503050406030204" pitchFamily="18" charset="0"/>
                            <a:ea typeface="Cambria Math" panose="02040503050406030204" pitchFamily="18" charset="0"/>
                          </a:rPr>
                          <m:t>𝑐</m:t>
                        </m:r>
                      </m:e>
                    </m:d>
                    <m:r>
                      <a:rPr lang="pt-BR" i="1" noProof="1" dirty="0">
                        <a:latin typeface="Cambria Math" panose="02040503050406030204" pitchFamily="18" charset="0"/>
                        <a:ea typeface="Cambria Math" panose="02040503050406030204" pitchFamily="18" charset="0"/>
                      </a:rPr>
                      <m:t>=</m:t>
                    </m:r>
                    <m:sSub>
                      <m:sSubPr>
                        <m:ctrlPr>
                          <a:rPr lang="pt-BR" i="1" noProof="1" dirty="0">
                            <a:latin typeface="Cambria Math" panose="02040503050406030204" pitchFamily="18" charset="0"/>
                            <a:ea typeface="Cambria Math" panose="02040503050406030204" pitchFamily="18" charset="0"/>
                          </a:rPr>
                        </m:ctrlPr>
                      </m:sSubPr>
                      <m:e>
                        <m:r>
                          <a:rPr lang="pt-BR" i="1" noProof="1" dirty="0">
                            <a:latin typeface="Cambria Math" panose="02040503050406030204" pitchFamily="18" charset="0"/>
                            <a:ea typeface="Cambria Math" panose="02040503050406030204" pitchFamily="18" charset="0"/>
                          </a:rPr>
                          <m:t>𝑞</m:t>
                        </m:r>
                      </m:e>
                      <m:sub>
                        <m:r>
                          <a:rPr lang="pt-BR" i="1" noProof="1" dirty="0">
                            <a:latin typeface="Cambria Math" panose="02040503050406030204" pitchFamily="18" charset="0"/>
                            <a:ea typeface="Cambria Math" panose="02040503050406030204" pitchFamily="18" charset="0"/>
                          </a:rPr>
                          <m:t>𝑖</m:t>
                        </m:r>
                      </m:sub>
                    </m:sSub>
                    <m:d>
                      <m:dPr>
                        <m:begChr m:val="["/>
                        <m:endChr m:val="]"/>
                        <m:ctrlPr>
                          <a:rPr lang="pt-BR" i="1" noProof="1" dirty="0">
                            <a:latin typeface="Cambria Math" panose="02040503050406030204" pitchFamily="18" charset="0"/>
                            <a:ea typeface="Cambria Math" panose="02040503050406030204" pitchFamily="18" charset="0"/>
                          </a:rPr>
                        </m:ctrlPr>
                      </m:dPr>
                      <m:e>
                        <m:r>
                          <a:rPr lang="pt-BR" i="1" noProof="1" dirty="0">
                            <a:latin typeface="Cambria Math" panose="02040503050406030204" pitchFamily="18" charset="0"/>
                            <a:ea typeface="Cambria Math" panose="02040503050406030204" pitchFamily="18" charset="0"/>
                          </a:rPr>
                          <m:t>𝑎</m:t>
                        </m:r>
                        <m:r>
                          <a:rPr lang="pt-BR" i="1" noProof="1" dirty="0">
                            <a:latin typeface="Cambria Math" panose="02040503050406030204" pitchFamily="18" charset="0"/>
                            <a:ea typeface="Cambria Math" panose="02040503050406030204" pitchFamily="18" charset="0"/>
                          </a:rPr>
                          <m:t>−</m:t>
                        </m:r>
                        <m:d>
                          <m:dPr>
                            <m:ctrlPr>
                              <a:rPr lang="pt-BR" i="1" noProof="1" dirty="0">
                                <a:latin typeface="Cambria Math" panose="02040503050406030204" pitchFamily="18" charset="0"/>
                                <a:ea typeface="Cambria Math" panose="02040503050406030204" pitchFamily="18" charset="0"/>
                              </a:rPr>
                            </m:ctrlPr>
                          </m:dPr>
                          <m:e>
                            <m:sSub>
                              <m:sSubPr>
                                <m:ctrlPr>
                                  <a:rPr lang="pt-BR" i="1" noProof="1" dirty="0">
                                    <a:latin typeface="Cambria Math" panose="02040503050406030204" pitchFamily="18" charset="0"/>
                                    <a:ea typeface="Cambria Math" panose="02040503050406030204" pitchFamily="18" charset="0"/>
                                  </a:rPr>
                                </m:ctrlPr>
                              </m:sSubPr>
                              <m:e>
                                <m:r>
                                  <a:rPr lang="pt-BR" i="1" noProof="1" dirty="0">
                                    <a:latin typeface="Cambria Math" panose="02040503050406030204" pitchFamily="18" charset="0"/>
                                    <a:ea typeface="Cambria Math" panose="02040503050406030204" pitchFamily="18" charset="0"/>
                                  </a:rPr>
                                  <m:t>𝑞</m:t>
                                </m:r>
                              </m:e>
                              <m:sub>
                                <m:r>
                                  <a:rPr lang="pt-BR" i="1" noProof="1" dirty="0">
                                    <a:latin typeface="Cambria Math" panose="02040503050406030204" pitchFamily="18" charset="0"/>
                                    <a:ea typeface="Cambria Math" panose="02040503050406030204" pitchFamily="18" charset="0"/>
                                  </a:rPr>
                                  <m:t>𝑖</m:t>
                                </m:r>
                              </m:sub>
                            </m:sSub>
                            <m:r>
                              <a:rPr lang="pt-BR" i="1" noProof="1" dirty="0">
                                <a:latin typeface="Cambria Math" panose="02040503050406030204" pitchFamily="18" charset="0"/>
                                <a:ea typeface="Cambria Math" panose="02040503050406030204" pitchFamily="18" charset="0"/>
                              </a:rPr>
                              <m:t>+</m:t>
                            </m:r>
                            <m:sSub>
                              <m:sSubPr>
                                <m:ctrlPr>
                                  <a:rPr lang="pt-BR" i="1" noProof="1" dirty="0">
                                    <a:latin typeface="Cambria Math" panose="02040503050406030204" pitchFamily="18" charset="0"/>
                                    <a:ea typeface="Cambria Math" panose="02040503050406030204" pitchFamily="18" charset="0"/>
                                  </a:rPr>
                                </m:ctrlPr>
                              </m:sSubPr>
                              <m:e>
                                <m:r>
                                  <a:rPr lang="pt-BR" i="1" noProof="1" dirty="0">
                                    <a:latin typeface="Cambria Math" panose="02040503050406030204" pitchFamily="18" charset="0"/>
                                    <a:ea typeface="Cambria Math" panose="02040503050406030204" pitchFamily="18" charset="0"/>
                                  </a:rPr>
                                  <m:t>𝑞</m:t>
                                </m:r>
                              </m:e>
                              <m:sub>
                                <m:r>
                                  <a:rPr lang="pt-BR" i="1" noProof="1" dirty="0">
                                    <a:latin typeface="Cambria Math" panose="02040503050406030204" pitchFamily="18" charset="0"/>
                                    <a:ea typeface="Cambria Math" panose="02040503050406030204" pitchFamily="18" charset="0"/>
                                  </a:rPr>
                                  <m:t>𝑗</m:t>
                                </m:r>
                              </m:sub>
                            </m:sSub>
                          </m:e>
                        </m:d>
                        <m:r>
                          <a:rPr lang="pt-BR" i="1" noProof="1" dirty="0">
                            <a:latin typeface="Cambria Math" panose="02040503050406030204" pitchFamily="18" charset="0"/>
                            <a:ea typeface="Cambria Math" panose="02040503050406030204" pitchFamily="18" charset="0"/>
                          </a:rPr>
                          <m:t>−</m:t>
                        </m:r>
                        <m:r>
                          <a:rPr lang="pt-BR" i="1" noProof="1" dirty="0">
                            <a:latin typeface="Cambria Math" panose="02040503050406030204" pitchFamily="18" charset="0"/>
                            <a:ea typeface="Cambria Math" panose="02040503050406030204" pitchFamily="18" charset="0"/>
                          </a:rPr>
                          <m:t>𝑐</m:t>
                        </m:r>
                      </m:e>
                    </m:d>
                  </m:oMath>
                </a14:m>
                <a:r>
                  <a:rPr lang="pt-BR" dirty="0"/>
                  <a:t> (payoff)</a:t>
                </a:r>
              </a:p>
            </p:txBody>
          </p:sp>
        </mc:Choice>
        <mc:Fallback xmlns="">
          <p:sp>
            <p:nvSpPr>
              <p:cNvPr id="3" name="Content Placeholder 2">
                <a:extLst>
                  <a:ext uri="{FF2B5EF4-FFF2-40B4-BE49-F238E27FC236}">
                    <a16:creationId xmlns:a16="http://schemas.microsoft.com/office/drawing/2014/main" id="{AA8861AA-8D86-4D6D-862C-8D2CD332DF84}"/>
                  </a:ext>
                </a:extLst>
              </p:cNvPr>
              <p:cNvSpPr>
                <a:spLocks noGrp="1" noRot="1" noChangeAspect="1" noMove="1" noResize="1" noEditPoints="1" noAdjustHandles="1" noChangeArrowheads="1" noChangeShapeType="1" noTextEdit="1"/>
              </p:cNvSpPr>
              <p:nvPr>
                <p:ph idx="1"/>
              </p:nvPr>
            </p:nvSpPr>
            <p:spPr>
              <a:blipFill>
                <a:blip r:embed="rId3"/>
                <a:stretch>
                  <a:fillRect l="-1217" t="-2241" r="-1159"/>
                </a:stretch>
              </a:blipFill>
            </p:spPr>
            <p:txBody>
              <a:bodyPr/>
              <a:lstStyle/>
              <a:p>
                <a:r>
                  <a:rPr lang="pt-BR">
                    <a:noFill/>
                  </a:rPr>
                  <a:t> </a:t>
                </a:r>
              </a:p>
            </p:txBody>
          </p:sp>
        </mc:Fallback>
      </mc:AlternateContent>
      <p:sp>
        <p:nvSpPr>
          <p:cNvPr id="4" name="Title 1">
            <a:extLst>
              <a:ext uri="{FF2B5EF4-FFF2-40B4-BE49-F238E27FC236}">
                <a16:creationId xmlns:a16="http://schemas.microsoft.com/office/drawing/2014/main" id="{6DD6F8EA-858E-40C0-BEC2-0572DE8FB75D}"/>
              </a:ext>
            </a:extLst>
          </p:cNvPr>
          <p:cNvSpPr>
            <a:spLocks noGrp="1"/>
          </p:cNvSpPr>
          <p:nvPr>
            <p:ph type="title"/>
          </p:nvPr>
        </p:nvSpPr>
        <p:spPr>
          <a:xfrm>
            <a:off x="838200" y="365125"/>
            <a:ext cx="10515600" cy="1325563"/>
          </a:xfrm>
        </p:spPr>
        <p:txBody>
          <a:bodyPr/>
          <a:lstStyle/>
          <a:p>
            <a:r>
              <a:rPr lang="pt-BR" b="1" noProof="0" dirty="0"/>
              <a:t>Conluio entre dois duopolistas de Cournot</a:t>
            </a:r>
          </a:p>
        </p:txBody>
      </p:sp>
      <p:sp>
        <p:nvSpPr>
          <p:cNvPr id="2" name="Footer Placeholder 1">
            <a:extLst>
              <a:ext uri="{FF2B5EF4-FFF2-40B4-BE49-F238E27FC236}">
                <a16:creationId xmlns:a16="http://schemas.microsoft.com/office/drawing/2014/main" id="{C6395B25-E1A6-4B1B-88BA-915417CDDFC3}"/>
              </a:ext>
            </a:extLst>
          </p:cNvPr>
          <p:cNvSpPr>
            <a:spLocks noGrp="1"/>
          </p:cNvSpPr>
          <p:nvPr>
            <p:ph type="ftr" sz="quarter" idx="11"/>
          </p:nvPr>
        </p:nvSpPr>
        <p:spPr/>
        <p:txBody>
          <a:bodyPr/>
          <a:lstStyle/>
          <a:p>
            <a:r>
              <a:rPr lang="pt-BR" dirty="0"/>
              <a:t>Robson Tigre </a:t>
            </a:r>
            <a:endParaRPr lang="en-US" dirty="0"/>
          </a:p>
        </p:txBody>
      </p:sp>
      <p:sp>
        <p:nvSpPr>
          <p:cNvPr id="5" name="Slide Number Placeholder 4">
            <a:extLst>
              <a:ext uri="{FF2B5EF4-FFF2-40B4-BE49-F238E27FC236}">
                <a16:creationId xmlns:a16="http://schemas.microsoft.com/office/drawing/2014/main" id="{31651422-598B-46C2-BF12-E63319EAEFC3}"/>
              </a:ext>
            </a:extLst>
          </p:cNvPr>
          <p:cNvSpPr>
            <a:spLocks noGrp="1"/>
          </p:cNvSpPr>
          <p:nvPr>
            <p:ph type="sldNum" sz="quarter" idx="12"/>
          </p:nvPr>
        </p:nvSpPr>
        <p:spPr/>
        <p:txBody>
          <a:bodyPr/>
          <a:lstStyle/>
          <a:p>
            <a:fld id="{AF67EEE8-F201-4410-BA13-233EFB93B646}" type="slidenum">
              <a:rPr lang="pt-BR" smtClean="0"/>
              <a:t>66</a:t>
            </a:fld>
            <a:endParaRPr lang="pt-BR"/>
          </a:p>
        </p:txBody>
      </p:sp>
    </p:spTree>
    <p:extLst>
      <p:ext uri="{BB962C8B-B14F-4D97-AF65-F5344CB8AC3E}">
        <p14:creationId xmlns:p14="http://schemas.microsoft.com/office/powerpoint/2010/main" val="366123638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A8861AA-8D86-4D6D-862C-8D2CD332DF84}"/>
                  </a:ext>
                </a:extLst>
              </p:cNvPr>
              <p:cNvSpPr>
                <a:spLocks noGrp="1"/>
              </p:cNvSpPr>
              <p:nvPr>
                <p:ph idx="1"/>
              </p:nvPr>
            </p:nvSpPr>
            <p:spPr/>
            <p:txBody>
              <a:bodyPr>
                <a:normAutofit/>
              </a:bodyPr>
              <a:lstStyle/>
              <a:p>
                <a:r>
                  <a:rPr lang="pt-BR" noProof="1"/>
                  <a:t>Resolvendo o one-shot game da aula 2, encontramos o equilíbrio de Nash único </a:t>
                </a:r>
                <a14:m>
                  <m:oMath xmlns:m="http://schemas.openxmlformats.org/officeDocument/2006/math">
                    <m:sSubSup>
                      <m:sSubSupPr>
                        <m:ctrlPr>
                          <a:rPr lang="pt-BR" i="1" noProof="1" dirty="0">
                            <a:latin typeface="Cambria Math" panose="02040503050406030204" pitchFamily="18" charset="0"/>
                          </a:rPr>
                        </m:ctrlPr>
                      </m:sSubSupPr>
                      <m:e>
                        <m:r>
                          <a:rPr lang="pt-BR" i="1" noProof="1" dirty="0">
                            <a:latin typeface="Cambria Math" panose="02040503050406030204" pitchFamily="18" charset="0"/>
                          </a:rPr>
                          <m:t>𝑞</m:t>
                        </m:r>
                      </m:e>
                      <m:sub>
                        <m:r>
                          <a:rPr lang="pt-BR" i="1" noProof="1" dirty="0">
                            <a:latin typeface="Cambria Math" panose="02040503050406030204" pitchFamily="18" charset="0"/>
                          </a:rPr>
                          <m:t>1</m:t>
                        </m:r>
                      </m:sub>
                      <m:sup>
                        <m:r>
                          <a:rPr lang="pt-BR" i="1" noProof="1" dirty="0">
                            <a:latin typeface="Cambria Math" panose="02040503050406030204" pitchFamily="18" charset="0"/>
                          </a:rPr>
                          <m:t>∗</m:t>
                        </m:r>
                      </m:sup>
                    </m:sSubSup>
                    <m:r>
                      <a:rPr lang="pt-BR" i="1" noProof="1" dirty="0">
                        <a:latin typeface="Cambria Math" panose="02040503050406030204" pitchFamily="18" charset="0"/>
                      </a:rPr>
                      <m:t>=</m:t>
                    </m:r>
                    <m:sSubSup>
                      <m:sSubSupPr>
                        <m:ctrlPr>
                          <a:rPr lang="pt-BR" i="1" noProof="1" dirty="0">
                            <a:latin typeface="Cambria Math" panose="02040503050406030204" pitchFamily="18" charset="0"/>
                          </a:rPr>
                        </m:ctrlPr>
                      </m:sSubSupPr>
                      <m:e>
                        <m:r>
                          <a:rPr lang="pt-BR" i="1" noProof="1" dirty="0">
                            <a:latin typeface="Cambria Math" panose="02040503050406030204" pitchFamily="18" charset="0"/>
                          </a:rPr>
                          <m:t>𝑞</m:t>
                        </m:r>
                      </m:e>
                      <m:sub>
                        <m:r>
                          <a:rPr lang="pt-BR" i="1" noProof="1" dirty="0">
                            <a:latin typeface="Cambria Math" panose="02040503050406030204" pitchFamily="18" charset="0"/>
                          </a:rPr>
                          <m:t>2</m:t>
                        </m:r>
                      </m:sub>
                      <m:sup>
                        <m:r>
                          <a:rPr lang="pt-BR" i="1" noProof="1" dirty="0">
                            <a:latin typeface="Cambria Math" panose="02040503050406030204" pitchFamily="18" charset="0"/>
                          </a:rPr>
                          <m:t>∗</m:t>
                        </m:r>
                      </m:sup>
                    </m:sSubSup>
                    <m:r>
                      <a:rPr lang="pt-BR" i="1" noProof="1" dirty="0">
                        <a:latin typeface="Cambria Math" panose="02040503050406030204" pitchFamily="18" charset="0"/>
                      </a:rPr>
                      <m:t>=</m:t>
                    </m:r>
                    <m:sSub>
                      <m:sSubPr>
                        <m:ctrlPr>
                          <a:rPr lang="pt-BR" b="0" i="1" noProof="1" dirty="0" smtClean="0">
                            <a:latin typeface="Cambria Math" panose="02040503050406030204" pitchFamily="18" charset="0"/>
                          </a:rPr>
                        </m:ctrlPr>
                      </m:sSubPr>
                      <m:e>
                        <m:r>
                          <a:rPr lang="pt-BR" b="0" i="1" noProof="1" dirty="0" smtClean="0">
                            <a:latin typeface="Cambria Math" panose="02040503050406030204" pitchFamily="18" charset="0"/>
                          </a:rPr>
                          <m:t>𝑞</m:t>
                        </m:r>
                      </m:e>
                      <m:sub>
                        <m:r>
                          <a:rPr lang="pt-BR" b="0" i="1" noProof="1" dirty="0" smtClean="0">
                            <a:latin typeface="Cambria Math" panose="02040503050406030204" pitchFamily="18" charset="0"/>
                          </a:rPr>
                          <m:t>𝑐</m:t>
                        </m:r>
                      </m:sub>
                    </m:sSub>
                    <m:r>
                      <a:rPr lang="pt-BR" b="0" i="1" noProof="1" dirty="0" smtClean="0">
                        <a:latin typeface="Cambria Math" panose="02040503050406030204" pitchFamily="18" charset="0"/>
                      </a:rPr>
                      <m:t>=</m:t>
                    </m:r>
                    <m:f>
                      <m:fPr>
                        <m:ctrlPr>
                          <a:rPr lang="pt-BR" i="1" noProof="1" dirty="0">
                            <a:latin typeface="Cambria Math" panose="02040503050406030204" pitchFamily="18" charset="0"/>
                          </a:rPr>
                        </m:ctrlPr>
                      </m:fPr>
                      <m:num>
                        <m:d>
                          <m:dPr>
                            <m:ctrlPr>
                              <a:rPr lang="pt-BR" i="1" noProof="1" dirty="0">
                                <a:latin typeface="Cambria Math" panose="02040503050406030204" pitchFamily="18" charset="0"/>
                              </a:rPr>
                            </m:ctrlPr>
                          </m:dPr>
                          <m:e>
                            <m:r>
                              <a:rPr lang="pt-BR" i="1" noProof="1" dirty="0">
                                <a:latin typeface="Cambria Math" panose="02040503050406030204" pitchFamily="18" charset="0"/>
                              </a:rPr>
                              <m:t>𝑎</m:t>
                            </m:r>
                            <m:r>
                              <a:rPr lang="pt-BR" i="1" noProof="1" dirty="0">
                                <a:latin typeface="Cambria Math" panose="02040503050406030204" pitchFamily="18" charset="0"/>
                              </a:rPr>
                              <m:t>−</m:t>
                            </m:r>
                            <m:r>
                              <a:rPr lang="pt-BR" i="1" noProof="1" dirty="0">
                                <a:latin typeface="Cambria Math" panose="02040503050406030204" pitchFamily="18" charset="0"/>
                              </a:rPr>
                              <m:t>𝑐</m:t>
                            </m:r>
                          </m:e>
                        </m:d>
                      </m:num>
                      <m:den>
                        <m:r>
                          <a:rPr lang="pt-BR" i="1" noProof="1" dirty="0">
                            <a:latin typeface="Cambria Math" panose="02040503050406030204" pitchFamily="18" charset="0"/>
                          </a:rPr>
                          <m:t>3</m:t>
                        </m:r>
                      </m:den>
                    </m:f>
                    <m:r>
                      <a:rPr lang="pt-BR" b="0" i="1" noProof="1" dirty="0" smtClean="0">
                        <a:latin typeface="Cambria Math" panose="02040503050406030204" pitchFamily="18" charset="0"/>
                      </a:rPr>
                      <m:t>→</m:t>
                    </m:r>
                    <m:r>
                      <a:rPr lang="pt-BR" b="0" i="1" noProof="1" dirty="0" smtClean="0">
                        <a:latin typeface="Cambria Math" panose="02040503050406030204" pitchFamily="18" charset="0"/>
                      </a:rPr>
                      <m:t>𝑄</m:t>
                    </m:r>
                    <m:r>
                      <a:rPr lang="pt-BR" b="0" i="1" noProof="1" dirty="0" smtClean="0">
                        <a:latin typeface="Cambria Math" panose="02040503050406030204" pitchFamily="18" charset="0"/>
                      </a:rPr>
                      <m:t>=</m:t>
                    </m:r>
                    <m:f>
                      <m:fPr>
                        <m:ctrlPr>
                          <a:rPr lang="en-US" b="0" i="1" noProof="1" dirty="0" smtClean="0">
                            <a:latin typeface="Cambria Math" panose="02040503050406030204" pitchFamily="18" charset="0"/>
                          </a:rPr>
                        </m:ctrlPr>
                      </m:fPr>
                      <m:num>
                        <m:r>
                          <a:rPr lang="pt-BR" b="0" i="1" noProof="1" dirty="0" smtClean="0">
                            <a:latin typeface="Cambria Math" panose="02040503050406030204" pitchFamily="18" charset="0"/>
                          </a:rPr>
                          <m:t>2</m:t>
                        </m:r>
                        <m:d>
                          <m:dPr>
                            <m:ctrlPr>
                              <a:rPr lang="pt-BR" b="0" i="1" noProof="1" dirty="0" smtClean="0">
                                <a:latin typeface="Cambria Math" panose="02040503050406030204" pitchFamily="18" charset="0"/>
                              </a:rPr>
                            </m:ctrlPr>
                          </m:dPr>
                          <m:e>
                            <m:r>
                              <a:rPr lang="pt-BR" b="0" i="1" noProof="1" dirty="0" smtClean="0">
                                <a:latin typeface="Cambria Math" panose="02040503050406030204" pitchFamily="18" charset="0"/>
                              </a:rPr>
                              <m:t>𝑎</m:t>
                            </m:r>
                            <m:r>
                              <a:rPr lang="pt-BR" b="0" i="1" noProof="1" dirty="0" smtClean="0">
                                <a:latin typeface="Cambria Math" panose="02040503050406030204" pitchFamily="18" charset="0"/>
                              </a:rPr>
                              <m:t>−</m:t>
                            </m:r>
                            <m:r>
                              <a:rPr lang="pt-BR" b="0" i="1" noProof="1" dirty="0" smtClean="0">
                                <a:latin typeface="Cambria Math" panose="02040503050406030204" pitchFamily="18" charset="0"/>
                              </a:rPr>
                              <m:t>𝑐</m:t>
                            </m:r>
                          </m:e>
                        </m:d>
                      </m:num>
                      <m:den>
                        <m:r>
                          <a:rPr lang="en-US" b="0" i="1" noProof="1" dirty="0" smtClean="0">
                            <a:latin typeface="Cambria Math" panose="02040503050406030204" pitchFamily="18" charset="0"/>
                          </a:rPr>
                          <m:t>3</m:t>
                        </m:r>
                      </m:den>
                    </m:f>
                  </m:oMath>
                </a14:m>
                <a:endParaRPr lang="pt-BR" noProof="1"/>
              </a:p>
              <a:p>
                <a:endParaRPr lang="pt-BR" noProof="1"/>
              </a:p>
              <a:p>
                <a:r>
                  <a:rPr lang="pt-BR" noProof="1"/>
                  <a:t>Vimos também que a quantidade de monopólio </a:t>
                </a:r>
                <a14:m>
                  <m:oMath xmlns:m="http://schemas.openxmlformats.org/officeDocument/2006/math">
                    <m:sSub>
                      <m:sSubPr>
                        <m:ctrlPr>
                          <a:rPr lang="pt-BR" i="1" noProof="1" dirty="0" smtClean="0">
                            <a:latin typeface="Cambria Math" panose="02040503050406030204" pitchFamily="18" charset="0"/>
                          </a:rPr>
                        </m:ctrlPr>
                      </m:sSubPr>
                      <m:e>
                        <m:r>
                          <a:rPr lang="pt-BR" i="1" noProof="1" dirty="0" smtClean="0">
                            <a:latin typeface="Cambria Math" panose="02040503050406030204" pitchFamily="18" charset="0"/>
                          </a:rPr>
                          <m:t>𝑞</m:t>
                        </m:r>
                      </m:e>
                      <m:sub>
                        <m:r>
                          <a:rPr lang="pt-BR" i="1" noProof="1" dirty="0">
                            <a:latin typeface="Cambria Math" panose="02040503050406030204" pitchFamily="18" charset="0"/>
                          </a:rPr>
                          <m:t>𝑚</m:t>
                        </m:r>
                      </m:sub>
                    </m:sSub>
                    <m:r>
                      <a:rPr lang="pt-BR" i="1" noProof="1" dirty="0">
                        <a:latin typeface="Cambria Math" panose="02040503050406030204" pitchFamily="18" charset="0"/>
                      </a:rPr>
                      <m:t>=</m:t>
                    </m:r>
                    <m:f>
                      <m:fPr>
                        <m:type m:val="lin"/>
                        <m:ctrlPr>
                          <a:rPr lang="pt-BR" i="1" noProof="1" dirty="0">
                            <a:latin typeface="Cambria Math" panose="02040503050406030204" pitchFamily="18" charset="0"/>
                          </a:rPr>
                        </m:ctrlPr>
                      </m:fPr>
                      <m:num>
                        <m:d>
                          <m:dPr>
                            <m:ctrlPr>
                              <a:rPr lang="pt-BR" i="1" noProof="1" dirty="0">
                                <a:latin typeface="Cambria Math" panose="02040503050406030204" pitchFamily="18" charset="0"/>
                              </a:rPr>
                            </m:ctrlPr>
                          </m:dPr>
                          <m:e>
                            <m:r>
                              <a:rPr lang="pt-BR" i="1" noProof="1" dirty="0">
                                <a:latin typeface="Cambria Math" panose="02040503050406030204" pitchFamily="18" charset="0"/>
                              </a:rPr>
                              <m:t>𝑎</m:t>
                            </m:r>
                            <m:r>
                              <a:rPr lang="pt-BR" i="1" noProof="1" dirty="0">
                                <a:latin typeface="Cambria Math" panose="02040503050406030204" pitchFamily="18" charset="0"/>
                              </a:rPr>
                              <m:t>−</m:t>
                            </m:r>
                            <m:r>
                              <a:rPr lang="pt-BR" i="1" noProof="1" dirty="0">
                                <a:latin typeface="Cambria Math" panose="02040503050406030204" pitchFamily="18" charset="0"/>
                              </a:rPr>
                              <m:t>𝑐</m:t>
                            </m:r>
                          </m:e>
                        </m:d>
                      </m:num>
                      <m:den>
                        <m:r>
                          <a:rPr lang="pt-BR" i="1" noProof="1" dirty="0">
                            <a:latin typeface="Cambria Math" panose="02040503050406030204" pitchFamily="18" charset="0"/>
                          </a:rPr>
                          <m:t>2</m:t>
                        </m:r>
                      </m:den>
                    </m:f>
                    <m:r>
                      <a:rPr lang="pt-BR" b="0" i="1" noProof="1" dirty="0" smtClean="0">
                        <a:latin typeface="Cambria Math" panose="02040503050406030204" pitchFamily="18" charset="0"/>
                      </a:rPr>
                      <m:t>&lt;</m:t>
                    </m:r>
                    <m:r>
                      <a:rPr lang="pt-BR" b="0" i="1" noProof="1" dirty="0" smtClean="0">
                        <a:latin typeface="Cambria Math" panose="02040503050406030204" pitchFamily="18" charset="0"/>
                      </a:rPr>
                      <m:t>𝑄</m:t>
                    </m:r>
                    <m:r>
                      <a:rPr lang="pt-BR" b="0" i="1" noProof="1" dirty="0" smtClean="0">
                        <a:latin typeface="Cambria Math" panose="02040503050406030204" pitchFamily="18" charset="0"/>
                      </a:rPr>
                      <m:t>=2(</m:t>
                    </m:r>
                    <m:r>
                      <a:rPr lang="pt-BR" i="1" noProof="1" dirty="0">
                        <a:latin typeface="Cambria Math" panose="02040503050406030204" pitchFamily="18" charset="0"/>
                      </a:rPr>
                      <m:t>𝑎</m:t>
                    </m:r>
                    <m:r>
                      <a:rPr lang="pt-BR" i="1" noProof="1" dirty="0">
                        <a:latin typeface="Cambria Math" panose="02040503050406030204" pitchFamily="18" charset="0"/>
                      </a:rPr>
                      <m:t>−</m:t>
                    </m:r>
                    <m:r>
                      <a:rPr lang="pt-BR" i="1" noProof="1" dirty="0">
                        <a:latin typeface="Cambria Math" panose="02040503050406030204" pitchFamily="18" charset="0"/>
                      </a:rPr>
                      <m:t>𝑐</m:t>
                    </m:r>
                    <m:r>
                      <a:rPr lang="pt-BR" i="1" noProof="1" dirty="0">
                        <a:latin typeface="Cambria Math" panose="02040503050406030204" pitchFamily="18" charset="0"/>
                      </a:rPr>
                      <m:t>)/3</m:t>
                    </m:r>
                  </m:oMath>
                </a14:m>
                <a:r>
                  <a:rPr lang="pt-BR" noProof="1"/>
                  <a:t> e ambas as firmas estariam em melhor posição se cada uma produzisse </a:t>
                </a:r>
                <a14:m>
                  <m:oMath xmlns:m="http://schemas.openxmlformats.org/officeDocument/2006/math">
                    <m:sSub>
                      <m:sSubPr>
                        <m:ctrlPr>
                          <a:rPr lang="pt-BR" i="1" noProof="1" smtClean="0">
                            <a:latin typeface="Cambria Math" panose="02040503050406030204" pitchFamily="18" charset="0"/>
                          </a:rPr>
                        </m:ctrlPr>
                      </m:sSubPr>
                      <m:e>
                        <m:r>
                          <a:rPr lang="pt-BR" i="1" noProof="1" smtClean="0">
                            <a:latin typeface="Cambria Math" panose="02040503050406030204" pitchFamily="18" charset="0"/>
                          </a:rPr>
                          <m:t>𝑞</m:t>
                        </m:r>
                      </m:e>
                      <m:sub>
                        <m:r>
                          <a:rPr lang="pt-BR" i="1" noProof="1" smtClean="0">
                            <a:latin typeface="Cambria Math" panose="02040503050406030204" pitchFamily="18" charset="0"/>
                          </a:rPr>
                          <m:t>𝑖</m:t>
                        </m:r>
                      </m:sub>
                    </m:sSub>
                    <m:r>
                      <a:rPr lang="pt-BR" b="0" i="1" noProof="1" smtClean="0">
                        <a:latin typeface="Cambria Math" panose="02040503050406030204" pitchFamily="18" charset="0"/>
                      </a:rPr>
                      <m:t>=</m:t>
                    </m:r>
                    <m:f>
                      <m:fPr>
                        <m:ctrlPr>
                          <a:rPr lang="en-US" b="0" i="1" noProof="1" smtClean="0">
                            <a:latin typeface="Cambria Math" panose="02040503050406030204" pitchFamily="18" charset="0"/>
                          </a:rPr>
                        </m:ctrlPr>
                      </m:fPr>
                      <m:num>
                        <m:sSub>
                          <m:sSubPr>
                            <m:ctrlPr>
                              <a:rPr lang="pt-BR" b="0" i="1" noProof="1" smtClean="0">
                                <a:latin typeface="Cambria Math" panose="02040503050406030204" pitchFamily="18" charset="0"/>
                              </a:rPr>
                            </m:ctrlPr>
                          </m:sSubPr>
                          <m:e>
                            <m:r>
                              <a:rPr lang="pt-BR" b="0" i="1" noProof="1" smtClean="0">
                                <a:latin typeface="Cambria Math" panose="02040503050406030204" pitchFamily="18" charset="0"/>
                              </a:rPr>
                              <m:t>𝑞</m:t>
                            </m:r>
                          </m:e>
                          <m:sub>
                            <m:r>
                              <a:rPr lang="pt-BR" b="0" i="1" noProof="1" smtClean="0">
                                <a:latin typeface="Cambria Math" panose="02040503050406030204" pitchFamily="18" charset="0"/>
                              </a:rPr>
                              <m:t>𝑚</m:t>
                            </m:r>
                          </m:sub>
                        </m:sSub>
                      </m:num>
                      <m:den>
                        <m:r>
                          <a:rPr lang="en-US" b="0" i="1" noProof="1" smtClean="0">
                            <a:latin typeface="Cambria Math" panose="02040503050406030204" pitchFamily="18" charset="0"/>
                          </a:rPr>
                          <m:t>2</m:t>
                        </m:r>
                      </m:den>
                    </m:f>
                  </m:oMath>
                </a14:m>
                <a:endParaRPr lang="pt-BR" noProof="1"/>
              </a:p>
              <a:p>
                <a:endParaRPr lang="pt-BR" noProof="1"/>
              </a:p>
            </p:txBody>
          </p:sp>
        </mc:Choice>
        <mc:Fallback xmlns="">
          <p:sp>
            <p:nvSpPr>
              <p:cNvPr id="3" name="Content Placeholder 2">
                <a:extLst>
                  <a:ext uri="{FF2B5EF4-FFF2-40B4-BE49-F238E27FC236}">
                    <a16:creationId xmlns:a16="http://schemas.microsoft.com/office/drawing/2014/main" id="{AA8861AA-8D86-4D6D-862C-8D2CD332DF84}"/>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pt-BR">
                    <a:noFill/>
                  </a:rPr>
                  <a:t> </a:t>
                </a:r>
              </a:p>
            </p:txBody>
          </p:sp>
        </mc:Fallback>
      </mc:AlternateContent>
      <p:sp>
        <p:nvSpPr>
          <p:cNvPr id="4" name="Title 1">
            <a:extLst>
              <a:ext uri="{FF2B5EF4-FFF2-40B4-BE49-F238E27FC236}">
                <a16:creationId xmlns:a16="http://schemas.microsoft.com/office/drawing/2014/main" id="{6DD6F8EA-858E-40C0-BEC2-0572DE8FB75D}"/>
              </a:ext>
            </a:extLst>
          </p:cNvPr>
          <p:cNvSpPr>
            <a:spLocks noGrp="1"/>
          </p:cNvSpPr>
          <p:nvPr>
            <p:ph type="title"/>
          </p:nvPr>
        </p:nvSpPr>
        <p:spPr>
          <a:xfrm>
            <a:off x="838200" y="365125"/>
            <a:ext cx="10515600" cy="1325563"/>
          </a:xfrm>
        </p:spPr>
        <p:txBody>
          <a:bodyPr/>
          <a:lstStyle/>
          <a:p>
            <a:r>
              <a:rPr lang="pt-BR" b="1" noProof="0" dirty="0"/>
              <a:t>Conluio entre dois duopolistas de Cournot</a:t>
            </a:r>
          </a:p>
        </p:txBody>
      </p:sp>
      <p:sp>
        <p:nvSpPr>
          <p:cNvPr id="2" name="Footer Placeholder 1">
            <a:extLst>
              <a:ext uri="{FF2B5EF4-FFF2-40B4-BE49-F238E27FC236}">
                <a16:creationId xmlns:a16="http://schemas.microsoft.com/office/drawing/2014/main" id="{DD004F54-B577-408C-BB34-F7C0448725E9}"/>
              </a:ext>
            </a:extLst>
          </p:cNvPr>
          <p:cNvSpPr>
            <a:spLocks noGrp="1"/>
          </p:cNvSpPr>
          <p:nvPr>
            <p:ph type="ftr" sz="quarter" idx="11"/>
          </p:nvPr>
        </p:nvSpPr>
        <p:spPr/>
        <p:txBody>
          <a:bodyPr/>
          <a:lstStyle/>
          <a:p>
            <a:r>
              <a:rPr lang="pt-BR" dirty="0"/>
              <a:t>Robson Tigre </a:t>
            </a:r>
            <a:endParaRPr lang="en-US" dirty="0"/>
          </a:p>
        </p:txBody>
      </p:sp>
      <p:sp>
        <p:nvSpPr>
          <p:cNvPr id="5" name="Slide Number Placeholder 4">
            <a:extLst>
              <a:ext uri="{FF2B5EF4-FFF2-40B4-BE49-F238E27FC236}">
                <a16:creationId xmlns:a16="http://schemas.microsoft.com/office/drawing/2014/main" id="{3CCD9365-8D27-4E33-8C01-6DF7431A4EEA}"/>
              </a:ext>
            </a:extLst>
          </p:cNvPr>
          <p:cNvSpPr>
            <a:spLocks noGrp="1"/>
          </p:cNvSpPr>
          <p:nvPr>
            <p:ph type="sldNum" sz="quarter" idx="12"/>
          </p:nvPr>
        </p:nvSpPr>
        <p:spPr/>
        <p:txBody>
          <a:bodyPr/>
          <a:lstStyle/>
          <a:p>
            <a:fld id="{AF67EEE8-F201-4410-BA13-233EFB93B646}" type="slidenum">
              <a:rPr lang="pt-BR" smtClean="0"/>
              <a:t>67</a:t>
            </a:fld>
            <a:endParaRPr lang="pt-BR"/>
          </a:p>
        </p:txBody>
      </p:sp>
    </p:spTree>
    <p:extLst>
      <p:ext uri="{BB962C8B-B14F-4D97-AF65-F5344CB8AC3E}">
        <p14:creationId xmlns:p14="http://schemas.microsoft.com/office/powerpoint/2010/main" val="337131544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B4B98E4-0396-43A0-8F76-310F408596DE}"/>
                  </a:ext>
                </a:extLst>
              </p:cNvPr>
              <p:cNvSpPr>
                <a:spLocks noGrp="1"/>
              </p:cNvSpPr>
              <p:nvPr>
                <p:ph idx="1"/>
              </p:nvPr>
            </p:nvSpPr>
            <p:spPr/>
            <p:txBody>
              <a:bodyPr>
                <a:normAutofit fontScale="92500" lnSpcReduction="10000"/>
              </a:bodyPr>
              <a:lstStyle/>
              <a:p>
                <a:pPr marL="0" indent="0" algn="just">
                  <a:buNone/>
                </a:pPr>
                <a:r>
                  <a:rPr lang="pt-BR" noProof="0" dirty="0"/>
                  <a:t>Considere o jogo infinitamente repetido baseado no stage game de Cournot quando ambas as firmas tem fator de desconto </a:t>
                </a:r>
                <a14:m>
                  <m:oMath xmlns:m="http://schemas.openxmlformats.org/officeDocument/2006/math">
                    <m:r>
                      <a:rPr lang="pt-BR" b="0" i="1" noProof="0" smtClean="0">
                        <a:latin typeface="Cambria Math" panose="02040503050406030204" pitchFamily="18" charset="0"/>
                      </a:rPr>
                      <m:t>𝛿</m:t>
                    </m:r>
                  </m:oMath>
                </a14:m>
                <a:r>
                  <a:rPr lang="pt-BR" noProof="0" dirty="0"/>
                  <a:t>.</a:t>
                </a:r>
              </a:p>
              <a:p>
                <a:pPr algn="just"/>
                <a:endParaRPr lang="pt-BR" noProof="0" dirty="0"/>
              </a:p>
              <a:p>
                <a:pPr marL="0" indent="0" algn="just">
                  <a:buNone/>
                </a:pPr>
                <a:r>
                  <a:rPr lang="pt-BR" noProof="0" dirty="0"/>
                  <a:t>Computaremos valores de </a:t>
                </a:r>
                <a14:m>
                  <m:oMath xmlns:m="http://schemas.openxmlformats.org/officeDocument/2006/math">
                    <m:r>
                      <a:rPr lang="pt-BR" b="0" i="1" noProof="0" smtClean="0">
                        <a:latin typeface="Cambria Math" panose="02040503050406030204" pitchFamily="18" charset="0"/>
                      </a:rPr>
                      <m:t>𝛿</m:t>
                    </m:r>
                  </m:oMath>
                </a14:m>
                <a:r>
                  <a:rPr lang="pt-BR" noProof="0" dirty="0"/>
                  <a:t> para os quais é equilíbrio de Nash perfeito em subjogos para ambas as firmas jogar a </a:t>
                </a:r>
                <a:r>
                  <a:rPr lang="pt-BR" i="1" noProof="0" dirty="0"/>
                  <a:t>estratégia gatilho </a:t>
                </a:r>
                <a:r>
                  <a:rPr lang="pt-BR" noProof="0" dirty="0"/>
                  <a:t>abaixo:</a:t>
                </a:r>
              </a:p>
              <a:p>
                <a:pPr marL="0" indent="0" algn="just">
                  <a:buNone/>
                </a:pPr>
                <a:endParaRPr lang="pt-BR" noProof="0" dirty="0"/>
              </a:p>
              <a:p>
                <a:pPr algn="just"/>
                <a:r>
                  <a:rPr lang="pt-BR" noProof="0" dirty="0"/>
                  <a:t>Produzir metade da quantidade de monopólio, </a:t>
                </a:r>
                <a14:m>
                  <m:oMath xmlns:m="http://schemas.openxmlformats.org/officeDocument/2006/math">
                    <m:sSub>
                      <m:sSubPr>
                        <m:ctrlPr>
                          <a:rPr lang="pt-BR" i="1" noProof="0" smtClean="0">
                            <a:latin typeface="Cambria Math" panose="02040503050406030204" pitchFamily="18" charset="0"/>
                          </a:rPr>
                        </m:ctrlPr>
                      </m:sSubPr>
                      <m:e>
                        <m:r>
                          <a:rPr lang="pt-BR" i="1" noProof="0" smtClean="0">
                            <a:latin typeface="Cambria Math" panose="02040503050406030204" pitchFamily="18" charset="0"/>
                          </a:rPr>
                          <m:t>𝑞</m:t>
                        </m:r>
                      </m:e>
                      <m:sub>
                        <m:r>
                          <a:rPr lang="pt-BR" i="1" noProof="0" smtClean="0">
                            <a:latin typeface="Cambria Math" panose="02040503050406030204" pitchFamily="18" charset="0"/>
                          </a:rPr>
                          <m:t>𝑚</m:t>
                        </m:r>
                      </m:sub>
                    </m:sSub>
                    <m:r>
                      <a:rPr lang="pt-BR" i="1" noProof="0" smtClean="0">
                        <a:latin typeface="Cambria Math" panose="02040503050406030204" pitchFamily="18" charset="0"/>
                      </a:rPr>
                      <m:t>/2</m:t>
                    </m:r>
                  </m:oMath>
                </a14:m>
                <a:r>
                  <a:rPr lang="pt-BR" noProof="0" dirty="0"/>
                  <a:t>, no primeiro período. </a:t>
                </a:r>
              </a:p>
              <a:p>
                <a:pPr lvl="1" algn="just">
                  <a:spcBef>
                    <a:spcPts val="1800"/>
                  </a:spcBef>
                </a:pPr>
                <a:r>
                  <a:rPr lang="pt-BR" noProof="0" dirty="0"/>
                  <a:t>No </a:t>
                </a:r>
                <a14:m>
                  <m:oMath xmlns:m="http://schemas.openxmlformats.org/officeDocument/2006/math">
                    <m:r>
                      <a:rPr lang="pt-BR" i="1" noProof="0" smtClean="0">
                        <a:latin typeface="Cambria Math" panose="02040503050406030204" pitchFamily="18" charset="0"/>
                      </a:rPr>
                      <m:t>𝑡</m:t>
                    </m:r>
                  </m:oMath>
                </a14:m>
                <a:r>
                  <a:rPr lang="pt-BR" noProof="0" dirty="0"/>
                  <a:t>-ésimo período, produzir </a:t>
                </a:r>
                <a14:m>
                  <m:oMath xmlns:m="http://schemas.openxmlformats.org/officeDocument/2006/math">
                    <m:sSub>
                      <m:sSubPr>
                        <m:ctrlPr>
                          <a:rPr lang="pt-BR" i="1" noProof="0" smtClean="0">
                            <a:latin typeface="Cambria Math" panose="02040503050406030204" pitchFamily="18" charset="0"/>
                          </a:rPr>
                        </m:ctrlPr>
                      </m:sSubPr>
                      <m:e>
                        <m:r>
                          <a:rPr lang="pt-BR" i="1" noProof="0" smtClean="0">
                            <a:latin typeface="Cambria Math" panose="02040503050406030204" pitchFamily="18" charset="0"/>
                          </a:rPr>
                          <m:t>𝑞</m:t>
                        </m:r>
                      </m:e>
                      <m:sub>
                        <m:r>
                          <a:rPr lang="pt-BR" i="1" noProof="0" smtClean="0">
                            <a:latin typeface="Cambria Math" panose="02040503050406030204" pitchFamily="18" charset="0"/>
                          </a:rPr>
                          <m:t>𝑚</m:t>
                        </m:r>
                      </m:sub>
                    </m:sSub>
                    <m:r>
                      <a:rPr lang="pt-BR" i="1" noProof="0" smtClean="0">
                        <a:latin typeface="Cambria Math" panose="02040503050406030204" pitchFamily="18" charset="0"/>
                      </a:rPr>
                      <m:t>/2</m:t>
                    </m:r>
                  </m:oMath>
                </a14:m>
                <a:r>
                  <a:rPr lang="pt-BR" noProof="0" dirty="0"/>
                  <a:t> se ambas as firmas tiverem produzido </a:t>
                </a:r>
                <a14:m>
                  <m:oMath xmlns:m="http://schemas.openxmlformats.org/officeDocument/2006/math">
                    <m:sSub>
                      <m:sSubPr>
                        <m:ctrlPr>
                          <a:rPr lang="pt-BR" i="1" noProof="0" smtClean="0">
                            <a:latin typeface="Cambria Math" panose="02040503050406030204" pitchFamily="18" charset="0"/>
                          </a:rPr>
                        </m:ctrlPr>
                      </m:sSubPr>
                      <m:e>
                        <m:r>
                          <a:rPr lang="pt-BR" i="1" noProof="0" smtClean="0">
                            <a:latin typeface="Cambria Math" panose="02040503050406030204" pitchFamily="18" charset="0"/>
                          </a:rPr>
                          <m:t>𝑞</m:t>
                        </m:r>
                      </m:e>
                      <m:sub>
                        <m:r>
                          <a:rPr lang="pt-BR" i="1" noProof="0" smtClean="0">
                            <a:latin typeface="Cambria Math" panose="02040503050406030204" pitchFamily="18" charset="0"/>
                          </a:rPr>
                          <m:t>𝑚</m:t>
                        </m:r>
                      </m:sub>
                    </m:sSub>
                    <m:r>
                      <a:rPr lang="pt-BR" i="1" noProof="0" smtClean="0">
                        <a:latin typeface="Cambria Math" panose="02040503050406030204" pitchFamily="18" charset="0"/>
                      </a:rPr>
                      <m:t>/2</m:t>
                    </m:r>
                  </m:oMath>
                </a14:m>
                <a:r>
                  <a:rPr lang="pt-BR" noProof="0" dirty="0"/>
                  <a:t> em cada um dos </a:t>
                </a:r>
                <a14:m>
                  <m:oMath xmlns:m="http://schemas.openxmlformats.org/officeDocument/2006/math">
                    <m:r>
                      <a:rPr lang="pt-BR" i="1" noProof="0" smtClean="0">
                        <a:latin typeface="Cambria Math" panose="02040503050406030204" pitchFamily="18" charset="0"/>
                      </a:rPr>
                      <m:t>𝑡</m:t>
                    </m:r>
                    <m:r>
                      <a:rPr lang="pt-BR" i="1" noProof="0" smtClean="0">
                        <a:latin typeface="Cambria Math" panose="02040503050406030204" pitchFamily="18" charset="0"/>
                      </a:rPr>
                      <m:t>−1</m:t>
                    </m:r>
                  </m:oMath>
                </a14:m>
                <a:r>
                  <a:rPr lang="pt-BR" noProof="0" dirty="0"/>
                  <a:t> períodos prévios. </a:t>
                </a:r>
              </a:p>
              <a:p>
                <a:pPr lvl="1" algn="just">
                  <a:spcBef>
                    <a:spcPts val="1800"/>
                  </a:spcBef>
                </a:pPr>
                <a:r>
                  <a:rPr lang="pt-BR" noProof="0" dirty="0"/>
                  <a:t>Caso contrário, produzir a quantidade de Cournot, </a:t>
                </a:r>
                <a14:m>
                  <m:oMath xmlns:m="http://schemas.openxmlformats.org/officeDocument/2006/math">
                    <m:sSub>
                      <m:sSubPr>
                        <m:ctrlPr>
                          <a:rPr lang="pt-BR" i="1" noProof="0" smtClean="0">
                            <a:latin typeface="Cambria Math" panose="02040503050406030204" pitchFamily="18" charset="0"/>
                          </a:rPr>
                        </m:ctrlPr>
                      </m:sSubPr>
                      <m:e>
                        <m:r>
                          <a:rPr lang="pt-BR" i="1" noProof="0" smtClean="0">
                            <a:latin typeface="Cambria Math" panose="02040503050406030204" pitchFamily="18" charset="0"/>
                          </a:rPr>
                          <m:t>𝑞</m:t>
                        </m:r>
                      </m:e>
                      <m:sub>
                        <m:r>
                          <a:rPr lang="pt-BR" i="1" noProof="0" smtClean="0">
                            <a:latin typeface="Cambria Math" panose="02040503050406030204" pitchFamily="18" charset="0"/>
                          </a:rPr>
                          <m:t>𝑐</m:t>
                        </m:r>
                      </m:sub>
                    </m:sSub>
                  </m:oMath>
                </a14:m>
                <a:r>
                  <a:rPr lang="pt-BR" noProof="0" dirty="0"/>
                  <a:t>.</a:t>
                </a:r>
              </a:p>
            </p:txBody>
          </p:sp>
        </mc:Choice>
        <mc:Fallback xmlns="">
          <p:sp>
            <p:nvSpPr>
              <p:cNvPr id="3" name="Content Placeholder 2">
                <a:extLst>
                  <a:ext uri="{FF2B5EF4-FFF2-40B4-BE49-F238E27FC236}">
                    <a16:creationId xmlns:a16="http://schemas.microsoft.com/office/drawing/2014/main" id="{DB4B98E4-0396-43A0-8F76-310F408596DE}"/>
                  </a:ext>
                </a:extLst>
              </p:cNvPr>
              <p:cNvSpPr>
                <a:spLocks noGrp="1" noRot="1" noChangeAspect="1" noMove="1" noResize="1" noEditPoints="1" noAdjustHandles="1" noChangeArrowheads="1" noChangeShapeType="1" noTextEdit="1"/>
              </p:cNvSpPr>
              <p:nvPr>
                <p:ph idx="1"/>
              </p:nvPr>
            </p:nvSpPr>
            <p:spPr>
              <a:blipFill>
                <a:blip r:embed="rId3"/>
                <a:stretch>
                  <a:fillRect l="-1043" t="-2801" r="-986"/>
                </a:stretch>
              </a:blipFill>
            </p:spPr>
            <p:txBody>
              <a:bodyPr/>
              <a:lstStyle/>
              <a:p>
                <a:r>
                  <a:rPr lang="pt-BR">
                    <a:noFill/>
                  </a:rPr>
                  <a:t> </a:t>
                </a:r>
              </a:p>
            </p:txBody>
          </p:sp>
        </mc:Fallback>
      </mc:AlternateContent>
      <p:sp>
        <p:nvSpPr>
          <p:cNvPr id="4" name="Title 1">
            <a:extLst>
              <a:ext uri="{FF2B5EF4-FFF2-40B4-BE49-F238E27FC236}">
                <a16:creationId xmlns:a16="http://schemas.microsoft.com/office/drawing/2014/main" id="{1D885B3C-C392-4650-90CF-D2D6C02411A5}"/>
              </a:ext>
            </a:extLst>
          </p:cNvPr>
          <p:cNvSpPr>
            <a:spLocks noGrp="1"/>
          </p:cNvSpPr>
          <p:nvPr>
            <p:ph type="title"/>
          </p:nvPr>
        </p:nvSpPr>
        <p:spPr>
          <a:xfrm>
            <a:off x="838200" y="365125"/>
            <a:ext cx="10515600" cy="1325563"/>
          </a:xfrm>
        </p:spPr>
        <p:txBody>
          <a:bodyPr/>
          <a:lstStyle/>
          <a:p>
            <a:r>
              <a:rPr lang="pt-BR" b="1" noProof="0" dirty="0"/>
              <a:t>Conluio entre dois duopolistas de Cournot</a:t>
            </a:r>
          </a:p>
        </p:txBody>
      </p:sp>
      <p:sp>
        <p:nvSpPr>
          <p:cNvPr id="2" name="Footer Placeholder 1">
            <a:extLst>
              <a:ext uri="{FF2B5EF4-FFF2-40B4-BE49-F238E27FC236}">
                <a16:creationId xmlns:a16="http://schemas.microsoft.com/office/drawing/2014/main" id="{9DBA240D-FA86-4247-974A-6B562B69C584}"/>
              </a:ext>
            </a:extLst>
          </p:cNvPr>
          <p:cNvSpPr>
            <a:spLocks noGrp="1"/>
          </p:cNvSpPr>
          <p:nvPr>
            <p:ph type="ftr" sz="quarter" idx="11"/>
          </p:nvPr>
        </p:nvSpPr>
        <p:spPr/>
        <p:txBody>
          <a:bodyPr/>
          <a:lstStyle/>
          <a:p>
            <a:r>
              <a:rPr lang="pt-BR" dirty="0"/>
              <a:t>Robson Tigre </a:t>
            </a:r>
            <a:endParaRPr lang="en-US" dirty="0"/>
          </a:p>
        </p:txBody>
      </p:sp>
      <p:sp>
        <p:nvSpPr>
          <p:cNvPr id="5" name="Slide Number Placeholder 4">
            <a:extLst>
              <a:ext uri="{FF2B5EF4-FFF2-40B4-BE49-F238E27FC236}">
                <a16:creationId xmlns:a16="http://schemas.microsoft.com/office/drawing/2014/main" id="{9CC417C5-EB00-4034-864C-DDA8F4453D85}"/>
              </a:ext>
            </a:extLst>
          </p:cNvPr>
          <p:cNvSpPr>
            <a:spLocks noGrp="1"/>
          </p:cNvSpPr>
          <p:nvPr>
            <p:ph type="sldNum" sz="quarter" idx="12"/>
          </p:nvPr>
        </p:nvSpPr>
        <p:spPr/>
        <p:txBody>
          <a:bodyPr/>
          <a:lstStyle/>
          <a:p>
            <a:fld id="{AF67EEE8-F201-4410-BA13-233EFB93B646}" type="slidenum">
              <a:rPr lang="pt-BR" smtClean="0"/>
              <a:t>68</a:t>
            </a:fld>
            <a:endParaRPr lang="pt-BR"/>
          </a:p>
        </p:txBody>
      </p:sp>
    </p:spTree>
    <p:extLst>
      <p:ext uri="{BB962C8B-B14F-4D97-AF65-F5344CB8AC3E}">
        <p14:creationId xmlns:p14="http://schemas.microsoft.com/office/powerpoint/2010/main" val="251528694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7ED6019-419E-47ED-82ED-CDF3744A3173}"/>
                  </a:ext>
                </a:extLst>
              </p:cNvPr>
              <p:cNvSpPr>
                <a:spLocks noGrp="1"/>
              </p:cNvSpPr>
              <p:nvPr>
                <p:ph idx="1"/>
              </p:nvPr>
            </p:nvSpPr>
            <p:spPr/>
            <p:txBody>
              <a:bodyPr>
                <a:normAutofit fontScale="77500" lnSpcReduction="20000"/>
              </a:bodyPr>
              <a:lstStyle/>
              <a:p>
                <a:pPr algn="just"/>
                <a:r>
                  <a:rPr lang="pt-BR" dirty="0"/>
                  <a:t>O lucro para </a:t>
                </a:r>
                <a:r>
                  <a:rPr lang="pt-BR" i="1" dirty="0"/>
                  <a:t>cada</a:t>
                </a:r>
                <a:r>
                  <a:rPr lang="pt-BR" dirty="0"/>
                  <a:t> firma quando ambas produzem metade da quantidade de monopólio, </a:t>
                </a:r>
                <a14:m>
                  <m:oMath xmlns:m="http://schemas.openxmlformats.org/officeDocument/2006/math">
                    <m:sSub>
                      <m:sSubPr>
                        <m:ctrlPr>
                          <a:rPr lang="pt-BR" i="1" smtClean="0">
                            <a:latin typeface="Cambria Math" panose="02040503050406030204" pitchFamily="18" charset="0"/>
                          </a:rPr>
                        </m:ctrlPr>
                      </m:sSubPr>
                      <m:e>
                        <m:r>
                          <a:rPr lang="pt-BR" i="1" smtClean="0">
                            <a:latin typeface="Cambria Math" panose="02040503050406030204" pitchFamily="18" charset="0"/>
                          </a:rPr>
                          <m:t>𝑞</m:t>
                        </m:r>
                      </m:e>
                      <m:sub>
                        <m:r>
                          <a:rPr lang="pt-BR" i="1" smtClean="0">
                            <a:latin typeface="Cambria Math" panose="02040503050406030204" pitchFamily="18" charset="0"/>
                          </a:rPr>
                          <m:t>𝑚</m:t>
                        </m:r>
                      </m:sub>
                    </m:sSub>
                    <m:r>
                      <a:rPr lang="pt-BR" i="1" smtClean="0">
                        <a:latin typeface="Cambria Math" panose="02040503050406030204" pitchFamily="18" charset="0"/>
                      </a:rPr>
                      <m:t>/</m:t>
                    </m:r>
                    <m:r>
                      <a:rPr lang="pt-BR" i="1">
                        <a:latin typeface="Cambria Math" panose="02040503050406030204" pitchFamily="18" charset="0"/>
                      </a:rPr>
                      <m:t>2</m:t>
                    </m:r>
                  </m:oMath>
                </a14:m>
                <a:r>
                  <a:rPr lang="pt-BR" dirty="0"/>
                  <a:t>, é </a:t>
                </a:r>
                <a14:m>
                  <m:oMath xmlns:m="http://schemas.openxmlformats.org/officeDocument/2006/math">
                    <m:sSub>
                      <m:sSubPr>
                        <m:ctrlPr>
                          <a:rPr lang="pt-BR" i="1">
                            <a:latin typeface="Cambria Math" panose="02040503050406030204" pitchFamily="18" charset="0"/>
                          </a:rPr>
                        </m:ctrlPr>
                      </m:sSubPr>
                      <m:e>
                        <m:r>
                          <a:rPr lang="pt-BR" i="1" smtClean="0">
                            <a:latin typeface="Cambria Math" panose="02040503050406030204" pitchFamily="18" charset="0"/>
                          </a:rPr>
                          <m:t>𝜋</m:t>
                        </m:r>
                      </m:e>
                      <m:sub>
                        <m:r>
                          <a:rPr lang="pt-BR" i="1">
                            <a:latin typeface="Cambria Math" panose="02040503050406030204" pitchFamily="18" charset="0"/>
                          </a:rPr>
                          <m:t>𝑚</m:t>
                        </m:r>
                      </m:sub>
                    </m:sSub>
                    <m:r>
                      <a:rPr lang="pt-BR" i="1">
                        <a:latin typeface="Cambria Math" panose="02040503050406030204" pitchFamily="18" charset="0"/>
                      </a:rPr>
                      <m:t>/2</m:t>
                    </m:r>
                    <m:r>
                      <a:rPr lang="pt-BR" b="0" i="1" smtClean="0">
                        <a:latin typeface="Cambria Math" panose="02040503050406030204" pitchFamily="18" charset="0"/>
                      </a:rPr>
                      <m:t>=</m:t>
                    </m:r>
                    <m:sSup>
                      <m:sSupPr>
                        <m:ctrlPr>
                          <a:rPr lang="pt-BR" b="0" i="1" smtClean="0">
                            <a:latin typeface="Cambria Math" panose="02040503050406030204" pitchFamily="18" charset="0"/>
                          </a:rPr>
                        </m:ctrlPr>
                      </m:sSupPr>
                      <m:e>
                        <m:d>
                          <m:dPr>
                            <m:ctrlPr>
                              <a:rPr lang="pt-BR" b="0" i="1" smtClean="0">
                                <a:latin typeface="Cambria Math" panose="02040503050406030204" pitchFamily="18" charset="0"/>
                              </a:rPr>
                            </m:ctrlPr>
                          </m:dPr>
                          <m:e>
                            <m:r>
                              <a:rPr lang="pt-BR" b="0" i="1" smtClean="0">
                                <a:latin typeface="Cambria Math" panose="02040503050406030204" pitchFamily="18" charset="0"/>
                              </a:rPr>
                              <m:t>𝑎</m:t>
                            </m:r>
                            <m:r>
                              <a:rPr lang="pt-BR" b="0" i="1" smtClean="0">
                                <a:latin typeface="Cambria Math" panose="02040503050406030204" pitchFamily="18" charset="0"/>
                              </a:rPr>
                              <m:t>−</m:t>
                            </m:r>
                            <m:r>
                              <a:rPr lang="pt-BR" b="0" i="1" smtClean="0">
                                <a:latin typeface="Cambria Math" panose="02040503050406030204" pitchFamily="18" charset="0"/>
                              </a:rPr>
                              <m:t>𝑐</m:t>
                            </m:r>
                          </m:e>
                        </m:d>
                      </m:e>
                      <m:sup>
                        <m:r>
                          <a:rPr lang="pt-BR" i="1" smtClean="0">
                            <a:latin typeface="Cambria Math" panose="02040503050406030204" pitchFamily="18" charset="0"/>
                          </a:rPr>
                          <m:t>2</m:t>
                        </m:r>
                      </m:sup>
                    </m:sSup>
                    <m:r>
                      <a:rPr lang="pt-BR" b="0" i="1" smtClean="0">
                        <a:latin typeface="Cambria Math" panose="02040503050406030204" pitchFamily="18" charset="0"/>
                      </a:rPr>
                      <m:t>/</m:t>
                    </m:r>
                    <m:r>
                      <a:rPr lang="pt-BR" i="1" smtClean="0">
                        <a:latin typeface="Cambria Math" panose="02040503050406030204" pitchFamily="18" charset="0"/>
                      </a:rPr>
                      <m:t>8</m:t>
                    </m:r>
                  </m:oMath>
                </a14:m>
                <a:r>
                  <a:rPr lang="pt-BR" dirty="0"/>
                  <a:t>. </a:t>
                </a:r>
              </a:p>
              <a:p>
                <a:pPr algn="just"/>
                <a:endParaRPr lang="pt-BR" dirty="0"/>
              </a:p>
              <a:p>
                <a:pPr algn="just"/>
                <a:r>
                  <a:rPr lang="pt-BR" dirty="0"/>
                  <a:t>O lucro para </a:t>
                </a:r>
                <a:r>
                  <a:rPr lang="pt-BR" i="1" dirty="0"/>
                  <a:t>cada</a:t>
                </a:r>
                <a:r>
                  <a:rPr lang="pt-BR" dirty="0"/>
                  <a:t> firma quando ambas produzem </a:t>
                </a:r>
                <a14:m>
                  <m:oMath xmlns:m="http://schemas.openxmlformats.org/officeDocument/2006/math">
                    <m:sSub>
                      <m:sSubPr>
                        <m:ctrlPr>
                          <a:rPr lang="pt-BR" i="1" smtClean="0">
                            <a:latin typeface="Cambria Math" panose="02040503050406030204" pitchFamily="18" charset="0"/>
                          </a:rPr>
                        </m:ctrlPr>
                      </m:sSubPr>
                      <m:e>
                        <m:r>
                          <a:rPr lang="pt-BR" i="1" smtClean="0">
                            <a:latin typeface="Cambria Math" panose="02040503050406030204" pitchFamily="18" charset="0"/>
                          </a:rPr>
                          <m:t>𝑞</m:t>
                        </m:r>
                      </m:e>
                      <m:sub>
                        <m:r>
                          <a:rPr lang="pt-BR" i="1">
                            <a:latin typeface="Cambria Math" panose="02040503050406030204" pitchFamily="18" charset="0"/>
                          </a:rPr>
                          <m:t>𝑐</m:t>
                        </m:r>
                      </m:sub>
                    </m:sSub>
                    <m:r>
                      <a:rPr lang="pt-BR" i="1" smtClean="0">
                        <a:latin typeface="Cambria Math" panose="02040503050406030204" pitchFamily="18" charset="0"/>
                      </a:rPr>
                      <m:t>=</m:t>
                    </m:r>
                    <m:r>
                      <a:rPr lang="pt-BR" b="0" i="1" smtClean="0">
                        <a:latin typeface="Cambria Math" panose="02040503050406030204" pitchFamily="18" charset="0"/>
                      </a:rPr>
                      <m:t>(</m:t>
                    </m:r>
                    <m:r>
                      <a:rPr lang="pt-BR" b="0" i="1" smtClean="0">
                        <a:latin typeface="Cambria Math" panose="02040503050406030204" pitchFamily="18" charset="0"/>
                      </a:rPr>
                      <m:t>𝑎</m:t>
                    </m:r>
                    <m:r>
                      <a:rPr lang="pt-BR" b="0" i="1" smtClean="0">
                        <a:latin typeface="Cambria Math" panose="02040503050406030204" pitchFamily="18" charset="0"/>
                      </a:rPr>
                      <m:t>−</m:t>
                    </m:r>
                    <m:r>
                      <a:rPr lang="pt-BR" b="0" i="1" smtClean="0">
                        <a:latin typeface="Cambria Math" panose="02040503050406030204" pitchFamily="18" charset="0"/>
                      </a:rPr>
                      <m:t>𝑐</m:t>
                    </m:r>
                    <m:r>
                      <a:rPr lang="pt-BR" b="0" i="1" smtClean="0">
                        <a:latin typeface="Cambria Math" panose="02040503050406030204" pitchFamily="18" charset="0"/>
                      </a:rPr>
                      <m:t>)/3</m:t>
                    </m:r>
                  </m:oMath>
                </a14:m>
                <a:r>
                  <a:rPr lang="pt-BR" dirty="0"/>
                  <a:t> é </a:t>
                </a:r>
                <a14:m>
                  <m:oMath xmlns:m="http://schemas.openxmlformats.org/officeDocument/2006/math">
                    <m:sSub>
                      <m:sSubPr>
                        <m:ctrlPr>
                          <a:rPr lang="pt-BR" i="1">
                            <a:latin typeface="Cambria Math" panose="02040503050406030204" pitchFamily="18" charset="0"/>
                          </a:rPr>
                        </m:ctrlPr>
                      </m:sSubPr>
                      <m:e>
                        <m:r>
                          <a:rPr lang="pt-BR" i="1" smtClean="0">
                            <a:latin typeface="Cambria Math" panose="02040503050406030204" pitchFamily="18" charset="0"/>
                          </a:rPr>
                          <m:t>𝜋</m:t>
                        </m:r>
                      </m:e>
                      <m:sub>
                        <m:r>
                          <a:rPr lang="pt-BR" i="1">
                            <a:latin typeface="Cambria Math" panose="02040503050406030204" pitchFamily="18" charset="0"/>
                          </a:rPr>
                          <m:t>𝐶</m:t>
                        </m:r>
                      </m:sub>
                    </m:sSub>
                    <m:r>
                      <a:rPr lang="pt-BR" b="0" i="1" smtClean="0">
                        <a:latin typeface="Cambria Math" panose="02040503050406030204" pitchFamily="18" charset="0"/>
                      </a:rPr>
                      <m:t>=</m:t>
                    </m:r>
                    <m:sSup>
                      <m:sSupPr>
                        <m:ctrlPr>
                          <a:rPr lang="pt-BR" b="0" i="1" smtClean="0">
                            <a:latin typeface="Cambria Math" panose="02040503050406030204" pitchFamily="18" charset="0"/>
                          </a:rPr>
                        </m:ctrlPr>
                      </m:sSupPr>
                      <m:e>
                        <m:d>
                          <m:dPr>
                            <m:ctrlPr>
                              <a:rPr lang="pt-BR" b="0" i="1" smtClean="0">
                                <a:latin typeface="Cambria Math" panose="02040503050406030204" pitchFamily="18" charset="0"/>
                              </a:rPr>
                            </m:ctrlPr>
                          </m:dPr>
                          <m:e>
                            <m:r>
                              <a:rPr lang="pt-BR" b="0" i="1" smtClean="0">
                                <a:latin typeface="Cambria Math" panose="02040503050406030204" pitchFamily="18" charset="0"/>
                              </a:rPr>
                              <m:t>𝑎</m:t>
                            </m:r>
                            <m:r>
                              <a:rPr lang="pt-BR" b="0" i="1" smtClean="0">
                                <a:latin typeface="Cambria Math" panose="02040503050406030204" pitchFamily="18" charset="0"/>
                              </a:rPr>
                              <m:t>−</m:t>
                            </m:r>
                            <m:r>
                              <a:rPr lang="pt-BR" b="0" i="1" smtClean="0">
                                <a:latin typeface="Cambria Math" panose="02040503050406030204" pitchFamily="18" charset="0"/>
                              </a:rPr>
                              <m:t>𝑐</m:t>
                            </m:r>
                          </m:e>
                        </m:d>
                      </m:e>
                      <m:sup>
                        <m:r>
                          <a:rPr lang="pt-BR" b="0" i="1" smtClean="0">
                            <a:latin typeface="Cambria Math" panose="02040503050406030204" pitchFamily="18" charset="0"/>
                          </a:rPr>
                          <m:t>2</m:t>
                        </m:r>
                      </m:sup>
                    </m:sSup>
                    <m:r>
                      <a:rPr lang="pt-BR" b="0" i="1" smtClean="0">
                        <a:latin typeface="Cambria Math" panose="02040503050406030204" pitchFamily="18" charset="0"/>
                      </a:rPr>
                      <m:t>/9</m:t>
                    </m:r>
                  </m:oMath>
                </a14:m>
                <a:r>
                  <a:rPr lang="pt-BR" dirty="0"/>
                  <a:t>.</a:t>
                </a:r>
              </a:p>
              <a:p>
                <a:pPr marL="0" indent="0" algn="just">
                  <a:buNone/>
                </a:pPr>
                <a:r>
                  <a:rPr lang="pt-BR" dirty="0"/>
                  <a:t> </a:t>
                </a:r>
              </a:p>
              <a:p>
                <a:pPr algn="just">
                  <a:spcAft>
                    <a:spcPts val="2000"/>
                  </a:spcAft>
                </a:pPr>
                <a:r>
                  <a:rPr lang="pt-BR" dirty="0"/>
                  <a:t>Mas se </a:t>
                </a:r>
                <a14:m>
                  <m:oMath xmlns:m="http://schemas.openxmlformats.org/officeDocument/2006/math">
                    <m:r>
                      <a:rPr lang="pt-BR" b="0" i="1" smtClean="0">
                        <a:latin typeface="Cambria Math" panose="02040503050406030204" pitchFamily="18" charset="0"/>
                      </a:rPr>
                      <m:t>𝑖</m:t>
                    </m:r>
                  </m:oMath>
                </a14:m>
                <a:r>
                  <a:rPr lang="pt-BR" dirty="0"/>
                  <a:t> irá produzir </a:t>
                </a:r>
                <a14:m>
                  <m:oMath xmlns:m="http://schemas.openxmlformats.org/officeDocument/2006/math">
                    <m:sSub>
                      <m:sSubPr>
                        <m:ctrlPr>
                          <a:rPr lang="pt-BR" i="1" smtClean="0">
                            <a:latin typeface="Cambria Math" panose="02040503050406030204" pitchFamily="18" charset="0"/>
                          </a:rPr>
                        </m:ctrlPr>
                      </m:sSubPr>
                      <m:e>
                        <m:r>
                          <a:rPr lang="pt-BR" i="1" smtClean="0">
                            <a:latin typeface="Cambria Math" panose="02040503050406030204" pitchFamily="18" charset="0"/>
                          </a:rPr>
                          <m:t>𝑞</m:t>
                        </m:r>
                      </m:e>
                      <m:sub>
                        <m:r>
                          <a:rPr lang="pt-BR" i="1" smtClean="0">
                            <a:latin typeface="Cambria Math" panose="02040503050406030204" pitchFamily="18" charset="0"/>
                          </a:rPr>
                          <m:t>𝑚</m:t>
                        </m:r>
                      </m:sub>
                    </m:sSub>
                    <m:r>
                      <a:rPr lang="pt-BR" i="1" smtClean="0">
                        <a:latin typeface="Cambria Math" panose="02040503050406030204" pitchFamily="18" charset="0"/>
                      </a:rPr>
                      <m:t>/2</m:t>
                    </m:r>
                  </m:oMath>
                </a14:m>
                <a:r>
                  <a:rPr lang="pt-BR" dirty="0"/>
                  <a:t> esse período, então a quantidade que maximiza o lucro da firma </a:t>
                </a:r>
                <a14:m>
                  <m:oMath xmlns:m="http://schemas.openxmlformats.org/officeDocument/2006/math">
                    <m:r>
                      <a:rPr lang="pt-BR" b="0" i="1" smtClean="0">
                        <a:latin typeface="Cambria Math" panose="02040503050406030204" pitchFamily="18" charset="0"/>
                      </a:rPr>
                      <m:t>𝑗</m:t>
                    </m:r>
                  </m:oMath>
                </a14:m>
                <a:r>
                  <a:rPr lang="pt-BR" dirty="0"/>
                  <a:t> nesse período é a solução de...</a:t>
                </a:r>
              </a:p>
              <a:p>
                <a:pPr marL="0" indent="0" algn="just">
                  <a:lnSpc>
                    <a:spcPct val="120000"/>
                  </a:lnSpc>
                  <a:buNone/>
                </a:pPr>
                <a14:m>
                  <m:oMathPara xmlns:m="http://schemas.openxmlformats.org/officeDocument/2006/math">
                    <m:oMathParaPr>
                      <m:jc m:val="centerGroup"/>
                    </m:oMathParaPr>
                    <m:oMath xmlns:m="http://schemas.openxmlformats.org/officeDocument/2006/math">
                      <m:limLow>
                        <m:limLowPr>
                          <m:ctrlPr>
                            <a:rPr lang="pt-BR" i="1">
                              <a:latin typeface="Cambria Math" panose="02040503050406030204" pitchFamily="18" charset="0"/>
                              <a:ea typeface="Cambria Math" panose="02040503050406030204" pitchFamily="18" charset="0"/>
                            </a:rPr>
                          </m:ctrlPr>
                        </m:limLowPr>
                        <m:e>
                          <m:r>
                            <m:rPr>
                              <m:sty m:val="p"/>
                            </m:rPr>
                            <a:rPr lang="pt-BR">
                              <a:latin typeface="Cambria Math" panose="02040503050406030204" pitchFamily="18" charset="0"/>
                              <a:ea typeface="Cambria Math" panose="02040503050406030204" pitchFamily="18" charset="0"/>
                            </a:rPr>
                            <m:t>max</m:t>
                          </m:r>
                        </m:e>
                        <m:lim>
                          <m:sSub>
                            <m:sSubPr>
                              <m:ctrlPr>
                                <a:rPr lang="pt-BR" i="1">
                                  <a:latin typeface="Cambria Math" panose="02040503050406030204" pitchFamily="18" charset="0"/>
                                  <a:ea typeface="Cambria Math" panose="02040503050406030204" pitchFamily="18" charset="0"/>
                                </a:rPr>
                              </m:ctrlPr>
                            </m:sSubPr>
                            <m:e>
                              <m:r>
                                <a:rPr lang="pt-BR" i="1">
                                  <a:latin typeface="Cambria Math" panose="02040503050406030204" pitchFamily="18" charset="0"/>
                                  <a:ea typeface="Cambria Math" panose="02040503050406030204" pitchFamily="18" charset="0"/>
                                </a:rPr>
                                <m:t>𝑞</m:t>
                              </m:r>
                            </m:e>
                            <m:sub>
                              <m:r>
                                <a:rPr lang="pt-BR" i="1">
                                  <a:latin typeface="Cambria Math" panose="02040503050406030204" pitchFamily="18" charset="0"/>
                                  <a:ea typeface="Cambria Math" panose="02040503050406030204" pitchFamily="18" charset="0"/>
                                </a:rPr>
                                <m:t>𝑗</m:t>
                              </m:r>
                            </m:sub>
                          </m:sSub>
                        </m:lim>
                      </m:limLow>
                      <m:d>
                        <m:dPr>
                          <m:ctrlPr>
                            <a:rPr lang="pt-BR" b="0" i="1" smtClean="0">
                              <a:latin typeface="Cambria Math" panose="02040503050406030204" pitchFamily="18" charset="0"/>
                              <a:ea typeface="Cambria Math" panose="02040503050406030204" pitchFamily="18" charset="0"/>
                            </a:rPr>
                          </m:ctrlPr>
                        </m:dPr>
                        <m:e>
                          <m:r>
                            <a:rPr lang="pt-BR" i="1">
                              <a:latin typeface="Cambria Math" panose="02040503050406030204" pitchFamily="18" charset="0"/>
                              <a:ea typeface="Cambria Math" panose="02040503050406030204" pitchFamily="18" charset="0"/>
                            </a:rPr>
                            <m:t>𝑎</m:t>
                          </m:r>
                          <m:r>
                            <a:rPr lang="pt-BR" i="1">
                              <a:latin typeface="Cambria Math" panose="02040503050406030204" pitchFamily="18" charset="0"/>
                              <a:ea typeface="Cambria Math" panose="02040503050406030204" pitchFamily="18" charset="0"/>
                            </a:rPr>
                            <m:t>−</m:t>
                          </m:r>
                          <m:sSub>
                            <m:sSubPr>
                              <m:ctrlPr>
                                <a:rPr lang="pt-BR" i="1">
                                  <a:latin typeface="Cambria Math" panose="02040503050406030204" pitchFamily="18" charset="0"/>
                                  <a:ea typeface="Cambria Math" panose="02040503050406030204" pitchFamily="18" charset="0"/>
                                </a:rPr>
                              </m:ctrlPr>
                            </m:sSubPr>
                            <m:e>
                              <m:r>
                                <a:rPr lang="pt-BR" i="1">
                                  <a:latin typeface="Cambria Math" panose="02040503050406030204" pitchFamily="18" charset="0"/>
                                  <a:ea typeface="Cambria Math" panose="02040503050406030204" pitchFamily="18" charset="0"/>
                                </a:rPr>
                                <m:t>𝑞</m:t>
                              </m:r>
                            </m:e>
                            <m:sub>
                              <m:r>
                                <a:rPr lang="pt-BR" i="1">
                                  <a:latin typeface="Cambria Math" panose="02040503050406030204" pitchFamily="18" charset="0"/>
                                  <a:ea typeface="Cambria Math" panose="02040503050406030204" pitchFamily="18" charset="0"/>
                                </a:rPr>
                                <m:t>𝑗</m:t>
                              </m:r>
                            </m:sub>
                          </m:sSub>
                          <m:r>
                            <a:rPr lang="pt-BR" i="1">
                              <a:latin typeface="Cambria Math" panose="02040503050406030204" pitchFamily="18" charset="0"/>
                              <a:ea typeface="Cambria Math" panose="02040503050406030204" pitchFamily="18" charset="0"/>
                            </a:rPr>
                            <m:t>−</m:t>
                          </m:r>
                          <m:f>
                            <m:fPr>
                              <m:ctrlPr>
                                <a:rPr lang="pt-BR" i="1">
                                  <a:latin typeface="Cambria Math" panose="02040503050406030204" pitchFamily="18" charset="0"/>
                                  <a:ea typeface="Cambria Math" panose="02040503050406030204" pitchFamily="18" charset="0"/>
                                </a:rPr>
                              </m:ctrlPr>
                            </m:fPr>
                            <m:num>
                              <m:sSub>
                                <m:sSubPr>
                                  <m:ctrlPr>
                                    <a:rPr lang="pt-BR" i="1">
                                      <a:latin typeface="Cambria Math" panose="02040503050406030204" pitchFamily="18" charset="0"/>
                                      <a:ea typeface="Cambria Math" panose="02040503050406030204" pitchFamily="18" charset="0"/>
                                    </a:rPr>
                                  </m:ctrlPr>
                                </m:sSubPr>
                                <m:e>
                                  <m:r>
                                    <a:rPr lang="pt-BR" i="1">
                                      <a:latin typeface="Cambria Math" panose="02040503050406030204" pitchFamily="18" charset="0"/>
                                      <a:ea typeface="Cambria Math" panose="02040503050406030204" pitchFamily="18" charset="0"/>
                                    </a:rPr>
                                    <m:t>𝑞</m:t>
                                  </m:r>
                                </m:e>
                                <m:sub>
                                  <m:r>
                                    <a:rPr lang="pt-BR" i="1">
                                      <a:latin typeface="Cambria Math" panose="02040503050406030204" pitchFamily="18" charset="0"/>
                                      <a:ea typeface="Cambria Math" panose="02040503050406030204" pitchFamily="18" charset="0"/>
                                    </a:rPr>
                                    <m:t>𝑚</m:t>
                                  </m:r>
                                </m:sub>
                              </m:sSub>
                            </m:num>
                            <m:den>
                              <m:r>
                                <a:rPr lang="pt-BR" i="1">
                                  <a:latin typeface="Cambria Math" panose="02040503050406030204" pitchFamily="18" charset="0"/>
                                  <a:ea typeface="Cambria Math" panose="02040503050406030204" pitchFamily="18" charset="0"/>
                                </a:rPr>
                                <m:t>2</m:t>
                              </m:r>
                            </m:den>
                          </m:f>
                          <m:r>
                            <a:rPr lang="pt-BR" i="1">
                              <a:latin typeface="Cambria Math" panose="02040503050406030204" pitchFamily="18" charset="0"/>
                              <a:ea typeface="Cambria Math" panose="02040503050406030204" pitchFamily="18" charset="0"/>
                            </a:rPr>
                            <m:t>−</m:t>
                          </m:r>
                          <m:r>
                            <a:rPr lang="pt-BR" i="1">
                              <a:latin typeface="Cambria Math" panose="02040503050406030204" pitchFamily="18" charset="0"/>
                              <a:ea typeface="Cambria Math" panose="02040503050406030204" pitchFamily="18" charset="0"/>
                            </a:rPr>
                            <m:t>𝑐</m:t>
                          </m:r>
                        </m:e>
                      </m:d>
                      <m:sSub>
                        <m:sSubPr>
                          <m:ctrlPr>
                            <a:rPr lang="pt-BR" b="0" i="1" smtClean="0">
                              <a:latin typeface="Cambria Math" panose="02040503050406030204" pitchFamily="18" charset="0"/>
                              <a:ea typeface="Cambria Math" panose="02040503050406030204" pitchFamily="18" charset="0"/>
                            </a:rPr>
                          </m:ctrlPr>
                        </m:sSubPr>
                        <m:e>
                          <m:r>
                            <a:rPr lang="pt-BR" b="0" i="1" smtClean="0">
                              <a:latin typeface="Cambria Math" panose="02040503050406030204" pitchFamily="18" charset="0"/>
                              <a:ea typeface="Cambria Math" panose="02040503050406030204" pitchFamily="18" charset="0"/>
                            </a:rPr>
                            <m:t>𝑞</m:t>
                          </m:r>
                        </m:e>
                        <m:sub>
                          <m:r>
                            <a:rPr lang="pt-BR" b="0" i="1" smtClean="0">
                              <a:latin typeface="Cambria Math" panose="02040503050406030204" pitchFamily="18" charset="0"/>
                              <a:ea typeface="Cambria Math" panose="02040503050406030204" pitchFamily="18" charset="0"/>
                            </a:rPr>
                            <m:t>𝑗</m:t>
                          </m:r>
                        </m:sub>
                      </m:sSub>
                    </m:oMath>
                  </m:oMathPara>
                </a14:m>
                <a:endParaRPr lang="pt-BR" dirty="0"/>
              </a:p>
              <a:p>
                <a:pPr marL="0" indent="0" algn="just">
                  <a:spcBef>
                    <a:spcPts val="2500"/>
                  </a:spcBef>
                  <a:buNone/>
                </a:pPr>
                <a:r>
                  <a:rPr lang="pt-BR" dirty="0"/>
                  <a:t>... que é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𝑞</m:t>
                        </m:r>
                      </m:e>
                      <m:sub>
                        <m:r>
                          <a:rPr lang="pt-BR" i="1">
                            <a:latin typeface="Cambria Math" panose="02040503050406030204" pitchFamily="18" charset="0"/>
                          </a:rPr>
                          <m:t>𝑗</m:t>
                        </m:r>
                      </m:sub>
                    </m:sSub>
                    <m:r>
                      <a:rPr lang="pt-BR" i="1">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3</m:t>
                        </m:r>
                        <m:d>
                          <m:dPr>
                            <m:ctrlPr>
                              <a:rPr lang="pt-BR" i="1">
                                <a:latin typeface="Cambria Math" panose="02040503050406030204" pitchFamily="18" charset="0"/>
                              </a:rPr>
                            </m:ctrlPr>
                          </m:dPr>
                          <m:e>
                            <m:r>
                              <a:rPr lang="pt-BR" i="1">
                                <a:latin typeface="Cambria Math" panose="02040503050406030204" pitchFamily="18" charset="0"/>
                              </a:rPr>
                              <m:t>𝑎</m:t>
                            </m:r>
                            <m:r>
                              <a:rPr lang="pt-BR" i="1">
                                <a:latin typeface="Cambria Math" panose="02040503050406030204" pitchFamily="18" charset="0"/>
                              </a:rPr>
                              <m:t>−</m:t>
                            </m:r>
                            <m:r>
                              <a:rPr lang="pt-BR" i="1">
                                <a:latin typeface="Cambria Math" panose="02040503050406030204" pitchFamily="18" charset="0"/>
                              </a:rPr>
                              <m:t>𝑐</m:t>
                            </m:r>
                          </m:e>
                        </m:d>
                      </m:num>
                      <m:den>
                        <m:r>
                          <a:rPr lang="pt-BR" i="1">
                            <a:latin typeface="Cambria Math" panose="02040503050406030204" pitchFamily="18" charset="0"/>
                          </a:rPr>
                          <m:t>8</m:t>
                        </m:r>
                      </m:den>
                    </m:f>
                  </m:oMath>
                </a14:m>
                <a:r>
                  <a:rPr lang="pt-BR" dirty="0"/>
                  <a:t>, levando a um lucro de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𝜋</m:t>
                        </m:r>
                      </m:e>
                      <m:sub>
                        <m:r>
                          <a:rPr lang="pt-BR" i="1">
                            <a:latin typeface="Cambria Math" panose="02040503050406030204" pitchFamily="18" charset="0"/>
                          </a:rPr>
                          <m:t>𝑑</m:t>
                        </m:r>
                      </m:sub>
                    </m:sSub>
                    <m:r>
                      <a:rPr lang="pt-BR" i="1">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9</m:t>
                        </m:r>
                        <m:sSup>
                          <m:sSupPr>
                            <m:ctrlPr>
                              <a:rPr lang="pt-BR" i="1">
                                <a:latin typeface="Cambria Math" panose="02040503050406030204" pitchFamily="18" charset="0"/>
                              </a:rPr>
                            </m:ctrlPr>
                          </m:sSupPr>
                          <m:e>
                            <m:d>
                              <m:dPr>
                                <m:ctrlPr>
                                  <a:rPr lang="pt-BR" i="1">
                                    <a:latin typeface="Cambria Math" panose="02040503050406030204" pitchFamily="18" charset="0"/>
                                  </a:rPr>
                                </m:ctrlPr>
                              </m:dPr>
                              <m:e>
                                <m:r>
                                  <a:rPr lang="pt-BR" i="1">
                                    <a:latin typeface="Cambria Math" panose="02040503050406030204" pitchFamily="18" charset="0"/>
                                  </a:rPr>
                                  <m:t>𝑎</m:t>
                                </m:r>
                                <m:r>
                                  <a:rPr lang="pt-BR" i="1">
                                    <a:latin typeface="Cambria Math" panose="02040503050406030204" pitchFamily="18" charset="0"/>
                                  </a:rPr>
                                  <m:t>−</m:t>
                                </m:r>
                                <m:r>
                                  <a:rPr lang="pt-BR" i="1">
                                    <a:latin typeface="Cambria Math" panose="02040503050406030204" pitchFamily="18" charset="0"/>
                                  </a:rPr>
                                  <m:t>𝑐</m:t>
                                </m:r>
                              </m:e>
                            </m:d>
                          </m:e>
                          <m:sup>
                            <m:r>
                              <a:rPr lang="pt-BR" i="1">
                                <a:latin typeface="Cambria Math" panose="02040503050406030204" pitchFamily="18" charset="0"/>
                              </a:rPr>
                              <m:t>2</m:t>
                            </m:r>
                          </m:sup>
                        </m:sSup>
                      </m:num>
                      <m:den>
                        <m:r>
                          <a:rPr lang="pt-BR" i="1">
                            <a:latin typeface="Cambria Math" panose="02040503050406030204" pitchFamily="18" charset="0"/>
                          </a:rPr>
                          <m:t>64</m:t>
                        </m:r>
                      </m:den>
                    </m:f>
                  </m:oMath>
                </a14:m>
                <a:r>
                  <a:rPr lang="pt-BR" dirty="0"/>
                  <a:t> (“</a:t>
                </a:r>
                <a14:m>
                  <m:oMath xmlns:m="http://schemas.openxmlformats.org/officeDocument/2006/math">
                    <m:r>
                      <a:rPr lang="pt-BR" i="1" dirty="0" smtClean="0">
                        <a:latin typeface="Cambria Math" panose="02040503050406030204" pitchFamily="18" charset="0"/>
                      </a:rPr>
                      <m:t>𝑑</m:t>
                    </m:r>
                  </m:oMath>
                </a14:m>
                <a:r>
                  <a:rPr lang="pt-BR" dirty="0"/>
                  <a:t>” de desvio)</a:t>
                </a:r>
              </a:p>
            </p:txBody>
          </p:sp>
        </mc:Choice>
        <mc:Fallback xmlns="">
          <p:sp>
            <p:nvSpPr>
              <p:cNvPr id="3" name="Content Placeholder 2">
                <a:extLst>
                  <a:ext uri="{FF2B5EF4-FFF2-40B4-BE49-F238E27FC236}">
                    <a16:creationId xmlns:a16="http://schemas.microsoft.com/office/drawing/2014/main" id="{47ED6019-419E-47ED-82ED-CDF3744A3173}"/>
                  </a:ext>
                </a:extLst>
              </p:cNvPr>
              <p:cNvSpPr>
                <a:spLocks noGrp="1" noRot="1" noChangeAspect="1" noMove="1" noResize="1" noEditPoints="1" noAdjustHandles="1" noChangeArrowheads="1" noChangeShapeType="1" noTextEdit="1"/>
              </p:cNvSpPr>
              <p:nvPr>
                <p:ph idx="1"/>
              </p:nvPr>
            </p:nvSpPr>
            <p:spPr>
              <a:blipFill>
                <a:blip r:embed="rId3"/>
                <a:stretch>
                  <a:fillRect l="-754" t="-2801" r="-696"/>
                </a:stretch>
              </a:blipFill>
            </p:spPr>
            <p:txBody>
              <a:bodyPr/>
              <a:lstStyle/>
              <a:p>
                <a:r>
                  <a:rPr lang="pt-BR">
                    <a:noFill/>
                  </a:rPr>
                  <a:t> </a:t>
                </a:r>
              </a:p>
            </p:txBody>
          </p:sp>
        </mc:Fallback>
      </mc:AlternateContent>
      <p:sp>
        <p:nvSpPr>
          <p:cNvPr id="5" name="Title 1">
            <a:extLst>
              <a:ext uri="{FF2B5EF4-FFF2-40B4-BE49-F238E27FC236}">
                <a16:creationId xmlns:a16="http://schemas.microsoft.com/office/drawing/2014/main" id="{9D4E85C2-DC37-4210-8B16-2300EE35DAED}"/>
              </a:ext>
            </a:extLst>
          </p:cNvPr>
          <p:cNvSpPr>
            <a:spLocks noGrp="1"/>
          </p:cNvSpPr>
          <p:nvPr>
            <p:ph type="title"/>
          </p:nvPr>
        </p:nvSpPr>
        <p:spPr>
          <a:xfrm>
            <a:off x="838200" y="365125"/>
            <a:ext cx="10515600" cy="1325563"/>
          </a:xfrm>
        </p:spPr>
        <p:txBody>
          <a:bodyPr/>
          <a:lstStyle/>
          <a:p>
            <a:r>
              <a:rPr lang="pt-BR" b="1" noProof="0" dirty="0"/>
              <a:t>Conluio entre dois duopolistas de Cournot</a:t>
            </a:r>
          </a:p>
        </p:txBody>
      </p:sp>
      <p:sp>
        <p:nvSpPr>
          <p:cNvPr id="2" name="Footer Placeholder 1">
            <a:extLst>
              <a:ext uri="{FF2B5EF4-FFF2-40B4-BE49-F238E27FC236}">
                <a16:creationId xmlns:a16="http://schemas.microsoft.com/office/drawing/2014/main" id="{44CF4ED6-1FE4-404A-BB72-E28E846ADD9C}"/>
              </a:ext>
            </a:extLst>
          </p:cNvPr>
          <p:cNvSpPr>
            <a:spLocks noGrp="1"/>
          </p:cNvSpPr>
          <p:nvPr>
            <p:ph type="ftr" sz="quarter" idx="11"/>
          </p:nvPr>
        </p:nvSpPr>
        <p:spPr/>
        <p:txBody>
          <a:bodyPr/>
          <a:lstStyle/>
          <a:p>
            <a:r>
              <a:rPr lang="pt-BR" dirty="0"/>
              <a:t>Robson Tigre </a:t>
            </a:r>
            <a:endParaRPr lang="en-US" dirty="0"/>
          </a:p>
        </p:txBody>
      </p:sp>
      <p:sp>
        <p:nvSpPr>
          <p:cNvPr id="4" name="Slide Number Placeholder 3">
            <a:extLst>
              <a:ext uri="{FF2B5EF4-FFF2-40B4-BE49-F238E27FC236}">
                <a16:creationId xmlns:a16="http://schemas.microsoft.com/office/drawing/2014/main" id="{A0899E09-BC72-498E-81F6-2EB2456ABF78}"/>
              </a:ext>
            </a:extLst>
          </p:cNvPr>
          <p:cNvSpPr>
            <a:spLocks noGrp="1"/>
          </p:cNvSpPr>
          <p:nvPr>
            <p:ph type="sldNum" sz="quarter" idx="12"/>
          </p:nvPr>
        </p:nvSpPr>
        <p:spPr/>
        <p:txBody>
          <a:bodyPr/>
          <a:lstStyle/>
          <a:p>
            <a:fld id="{AF67EEE8-F201-4410-BA13-233EFB93B646}" type="slidenum">
              <a:rPr lang="pt-BR" smtClean="0"/>
              <a:t>69</a:t>
            </a:fld>
            <a:endParaRPr lang="pt-BR"/>
          </a:p>
        </p:txBody>
      </p:sp>
    </p:spTree>
    <p:extLst>
      <p:ext uri="{BB962C8B-B14F-4D97-AF65-F5344CB8AC3E}">
        <p14:creationId xmlns:p14="http://schemas.microsoft.com/office/powerpoint/2010/main" val="15427756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ABA8560-F809-47CD-B670-57B070F4E6A5}"/>
                  </a:ext>
                </a:extLst>
              </p:cNvPr>
              <p:cNvSpPr>
                <a:spLocks noGrp="1"/>
              </p:cNvSpPr>
              <p:nvPr>
                <p:ph idx="1"/>
              </p:nvPr>
            </p:nvSpPr>
            <p:spPr/>
            <p:txBody>
              <a:bodyPr>
                <a:normAutofit/>
              </a:bodyPr>
              <a:lstStyle/>
              <a:p>
                <a:pPr marL="514350" indent="-514350" algn="just">
                  <a:buFont typeface="+mj-lt"/>
                  <a:buAutoNum type="arabicPeriod"/>
                </a:pPr>
                <a:r>
                  <a:rPr lang="pt-BR" noProof="0" dirty="0"/>
                  <a:t>Os jogadores </a:t>
                </a:r>
                <a14:m>
                  <m:oMath xmlns:m="http://schemas.openxmlformats.org/officeDocument/2006/math">
                    <m:r>
                      <a:rPr lang="pt-BR" i="1" noProof="0" smtClean="0">
                        <a:latin typeface="Cambria Math" panose="02040503050406030204" pitchFamily="18" charset="0"/>
                      </a:rPr>
                      <m:t>1</m:t>
                    </m:r>
                  </m:oMath>
                </a14:m>
                <a:r>
                  <a:rPr lang="pt-BR" noProof="0" dirty="0"/>
                  <a:t> e </a:t>
                </a:r>
                <a14:m>
                  <m:oMath xmlns:m="http://schemas.openxmlformats.org/officeDocument/2006/math">
                    <m:r>
                      <a:rPr lang="pt-BR" i="1" noProof="0" smtClean="0">
                        <a:latin typeface="Cambria Math" panose="02040503050406030204" pitchFamily="18" charset="0"/>
                      </a:rPr>
                      <m:t>2</m:t>
                    </m:r>
                  </m:oMath>
                </a14:m>
                <a:r>
                  <a:rPr lang="pt-BR" noProof="0" dirty="0"/>
                  <a:t> escolhem simultaneamente as ações </a:t>
                </a:r>
                <a14:m>
                  <m:oMath xmlns:m="http://schemas.openxmlformats.org/officeDocument/2006/math">
                    <m:sSub>
                      <m:sSubPr>
                        <m:ctrlPr>
                          <a:rPr lang="pt-BR" b="0" i="1" noProof="0" smtClean="0">
                            <a:latin typeface="Cambria Math" panose="02040503050406030204" pitchFamily="18" charset="0"/>
                          </a:rPr>
                        </m:ctrlPr>
                      </m:sSubPr>
                      <m:e>
                        <m:r>
                          <a:rPr lang="pt-BR" b="0" i="1" noProof="0" smtClean="0">
                            <a:latin typeface="Cambria Math" panose="02040503050406030204" pitchFamily="18" charset="0"/>
                          </a:rPr>
                          <m:t>𝑎</m:t>
                        </m:r>
                      </m:e>
                      <m:sub>
                        <m:r>
                          <a:rPr lang="pt-BR" b="0" i="1" noProof="0" smtClean="0">
                            <a:latin typeface="Cambria Math" panose="02040503050406030204" pitchFamily="18" charset="0"/>
                          </a:rPr>
                          <m:t>1</m:t>
                        </m:r>
                      </m:sub>
                    </m:sSub>
                  </m:oMath>
                </a14:m>
                <a:r>
                  <a:rPr lang="pt-BR" noProof="0" dirty="0"/>
                  <a:t> e </a:t>
                </a:r>
                <a14:m>
                  <m:oMath xmlns:m="http://schemas.openxmlformats.org/officeDocument/2006/math">
                    <m:sSub>
                      <m:sSubPr>
                        <m:ctrlPr>
                          <a:rPr lang="pt-BR" b="0" i="1" noProof="0" smtClean="0">
                            <a:latin typeface="Cambria Math" panose="02040503050406030204" pitchFamily="18" charset="0"/>
                          </a:rPr>
                        </m:ctrlPr>
                      </m:sSubPr>
                      <m:e>
                        <m:r>
                          <a:rPr lang="pt-BR" b="0" i="1" noProof="0" smtClean="0">
                            <a:latin typeface="Cambria Math" panose="02040503050406030204" pitchFamily="18" charset="0"/>
                          </a:rPr>
                          <m:t>𝑎</m:t>
                        </m:r>
                      </m:e>
                      <m:sub>
                        <m:r>
                          <a:rPr lang="pt-BR" b="0" i="1" noProof="0" smtClean="0">
                            <a:latin typeface="Cambria Math" panose="02040503050406030204" pitchFamily="18" charset="0"/>
                          </a:rPr>
                          <m:t>2</m:t>
                        </m:r>
                      </m:sub>
                    </m:sSub>
                  </m:oMath>
                </a14:m>
                <a:r>
                  <a:rPr lang="pt-BR" noProof="0" dirty="0"/>
                  <a:t> de seus conjuntos viáveis, </a:t>
                </a:r>
                <a14:m>
                  <m:oMath xmlns:m="http://schemas.openxmlformats.org/officeDocument/2006/math">
                    <m:sSub>
                      <m:sSubPr>
                        <m:ctrlPr>
                          <a:rPr lang="pt-BR" i="1" noProof="0" smtClean="0">
                            <a:latin typeface="Cambria Math" panose="02040503050406030204" pitchFamily="18" charset="0"/>
                          </a:rPr>
                        </m:ctrlPr>
                      </m:sSubPr>
                      <m:e>
                        <m:r>
                          <a:rPr lang="pt-BR" i="1" noProof="0" smtClean="0">
                            <a:latin typeface="Cambria Math" panose="02040503050406030204" pitchFamily="18" charset="0"/>
                          </a:rPr>
                          <m:t>𝐴</m:t>
                        </m:r>
                      </m:e>
                      <m:sub>
                        <m:r>
                          <a:rPr lang="pt-BR" i="1" noProof="0" smtClean="0">
                            <a:latin typeface="Cambria Math" panose="02040503050406030204" pitchFamily="18" charset="0"/>
                          </a:rPr>
                          <m:t>1</m:t>
                        </m:r>
                      </m:sub>
                    </m:sSub>
                  </m:oMath>
                </a14:m>
                <a:r>
                  <a:rPr lang="pt-BR" noProof="0" dirty="0"/>
                  <a:t> e </a:t>
                </a:r>
                <a14:m>
                  <m:oMath xmlns:m="http://schemas.openxmlformats.org/officeDocument/2006/math">
                    <m:sSub>
                      <m:sSubPr>
                        <m:ctrlPr>
                          <a:rPr lang="pt-BR" i="1" noProof="0" smtClean="0">
                            <a:latin typeface="Cambria Math" panose="02040503050406030204" pitchFamily="18" charset="0"/>
                          </a:rPr>
                        </m:ctrlPr>
                      </m:sSubPr>
                      <m:e>
                        <m:r>
                          <a:rPr lang="pt-BR" i="1" noProof="0" smtClean="0">
                            <a:latin typeface="Cambria Math" panose="02040503050406030204" pitchFamily="18" charset="0"/>
                          </a:rPr>
                          <m:t>𝐴</m:t>
                        </m:r>
                      </m:e>
                      <m:sub>
                        <m:r>
                          <a:rPr lang="pt-BR" i="1" noProof="0" smtClean="0">
                            <a:latin typeface="Cambria Math" panose="02040503050406030204" pitchFamily="18" charset="0"/>
                          </a:rPr>
                          <m:t>2</m:t>
                        </m:r>
                      </m:sub>
                    </m:sSub>
                  </m:oMath>
                </a14:m>
                <a:r>
                  <a:rPr lang="pt-BR" noProof="0" dirty="0"/>
                  <a:t>, respectivamente</a:t>
                </a:r>
              </a:p>
              <a:p>
                <a:pPr marL="514350" indent="-514350" algn="just">
                  <a:buFont typeface="+mj-lt"/>
                  <a:buAutoNum type="arabicPeriod"/>
                </a:pPr>
                <a:endParaRPr lang="pt-BR" noProof="0" dirty="0"/>
              </a:p>
              <a:p>
                <a:pPr marL="514350" indent="-514350" algn="just">
                  <a:buFont typeface="+mj-lt"/>
                  <a:buAutoNum type="arabicPeriod"/>
                </a:pPr>
                <a:r>
                  <a:rPr lang="pt-BR" noProof="0" dirty="0"/>
                  <a:t>Os jogadores </a:t>
                </a:r>
                <a14:m>
                  <m:oMath xmlns:m="http://schemas.openxmlformats.org/officeDocument/2006/math">
                    <m:r>
                      <a:rPr lang="pt-BR" i="1" noProof="0" smtClean="0">
                        <a:latin typeface="Cambria Math" panose="02040503050406030204" pitchFamily="18" charset="0"/>
                      </a:rPr>
                      <m:t>3</m:t>
                    </m:r>
                  </m:oMath>
                </a14:m>
                <a:r>
                  <a:rPr lang="pt-BR" noProof="0" dirty="0"/>
                  <a:t> e </a:t>
                </a:r>
                <a14:m>
                  <m:oMath xmlns:m="http://schemas.openxmlformats.org/officeDocument/2006/math">
                    <m:r>
                      <a:rPr lang="pt-BR" i="1" noProof="0" smtClean="0">
                        <a:latin typeface="Cambria Math" panose="02040503050406030204" pitchFamily="18" charset="0"/>
                      </a:rPr>
                      <m:t>4</m:t>
                    </m:r>
                  </m:oMath>
                </a14:m>
                <a:r>
                  <a:rPr lang="pt-BR" noProof="0" dirty="0"/>
                  <a:t> observam os </a:t>
                </a:r>
                <a:r>
                  <a:rPr lang="pt-BR" i="1" noProof="0" dirty="0"/>
                  <a:t>outcomes</a:t>
                </a:r>
                <a:r>
                  <a:rPr lang="pt-BR" noProof="0" dirty="0"/>
                  <a:t> do primeiro estágio, (</a:t>
                </a:r>
                <a14:m>
                  <m:oMath xmlns:m="http://schemas.openxmlformats.org/officeDocument/2006/math">
                    <m:sSub>
                      <m:sSubPr>
                        <m:ctrlPr>
                          <a:rPr lang="pt-BR" i="1" noProof="0" smtClean="0">
                            <a:latin typeface="Cambria Math" panose="02040503050406030204" pitchFamily="18" charset="0"/>
                          </a:rPr>
                        </m:ctrlPr>
                      </m:sSubPr>
                      <m:e>
                        <m:r>
                          <a:rPr lang="pt-BR" i="1" noProof="0" smtClean="0">
                            <a:latin typeface="Cambria Math" panose="02040503050406030204" pitchFamily="18" charset="0"/>
                          </a:rPr>
                          <m:t>𝑎</m:t>
                        </m:r>
                      </m:e>
                      <m:sub>
                        <m:r>
                          <a:rPr lang="pt-BR" i="1" noProof="0" smtClean="0">
                            <a:latin typeface="Cambria Math" panose="02040503050406030204" pitchFamily="18" charset="0"/>
                          </a:rPr>
                          <m:t>1</m:t>
                        </m:r>
                      </m:sub>
                    </m:sSub>
                  </m:oMath>
                </a14:m>
                <a:r>
                  <a:rPr lang="pt-BR" noProof="0" dirty="0"/>
                  <a:t>, </a:t>
                </a:r>
                <a14:m>
                  <m:oMath xmlns:m="http://schemas.openxmlformats.org/officeDocument/2006/math">
                    <m:sSub>
                      <m:sSubPr>
                        <m:ctrlPr>
                          <a:rPr lang="pt-BR" i="1" noProof="0" smtClean="0">
                            <a:latin typeface="Cambria Math" panose="02040503050406030204" pitchFamily="18" charset="0"/>
                          </a:rPr>
                        </m:ctrlPr>
                      </m:sSubPr>
                      <m:e>
                        <m:r>
                          <a:rPr lang="pt-BR" i="1" noProof="0" smtClean="0">
                            <a:latin typeface="Cambria Math" panose="02040503050406030204" pitchFamily="18" charset="0"/>
                          </a:rPr>
                          <m:t>𝑎</m:t>
                        </m:r>
                      </m:e>
                      <m:sub>
                        <m:r>
                          <a:rPr lang="pt-BR" i="1" noProof="0" smtClean="0">
                            <a:latin typeface="Cambria Math" panose="02040503050406030204" pitchFamily="18" charset="0"/>
                          </a:rPr>
                          <m:t>2</m:t>
                        </m:r>
                      </m:sub>
                    </m:sSub>
                  </m:oMath>
                </a14:m>
                <a:r>
                  <a:rPr lang="pt-BR" noProof="0" dirty="0"/>
                  <a:t>), e então escolhem simultaneamente as ações </a:t>
                </a:r>
                <a14:m>
                  <m:oMath xmlns:m="http://schemas.openxmlformats.org/officeDocument/2006/math">
                    <m:sSub>
                      <m:sSubPr>
                        <m:ctrlPr>
                          <a:rPr lang="pt-BR" i="1" noProof="0" smtClean="0">
                            <a:latin typeface="Cambria Math" panose="02040503050406030204" pitchFamily="18" charset="0"/>
                          </a:rPr>
                        </m:ctrlPr>
                      </m:sSubPr>
                      <m:e>
                        <m:r>
                          <a:rPr lang="pt-BR" i="1" noProof="0" smtClean="0">
                            <a:latin typeface="Cambria Math" panose="02040503050406030204" pitchFamily="18" charset="0"/>
                          </a:rPr>
                          <m:t>𝑎</m:t>
                        </m:r>
                      </m:e>
                      <m:sub>
                        <m:r>
                          <a:rPr lang="pt-BR" i="1" noProof="0" smtClean="0">
                            <a:latin typeface="Cambria Math" panose="02040503050406030204" pitchFamily="18" charset="0"/>
                          </a:rPr>
                          <m:t>3</m:t>
                        </m:r>
                      </m:sub>
                    </m:sSub>
                    <m:r>
                      <a:rPr lang="pt-BR" b="0" i="1" noProof="0" smtClean="0">
                        <a:latin typeface="Cambria Math" panose="02040503050406030204" pitchFamily="18" charset="0"/>
                      </a:rPr>
                      <m:t> </m:t>
                    </m:r>
                  </m:oMath>
                </a14:m>
                <a:r>
                  <a:rPr lang="pt-BR" noProof="0" dirty="0"/>
                  <a:t>e </a:t>
                </a:r>
                <a14:m>
                  <m:oMath xmlns:m="http://schemas.openxmlformats.org/officeDocument/2006/math">
                    <m:sSub>
                      <m:sSubPr>
                        <m:ctrlPr>
                          <a:rPr lang="pt-BR" i="1" noProof="0" smtClean="0">
                            <a:latin typeface="Cambria Math" panose="02040503050406030204" pitchFamily="18" charset="0"/>
                          </a:rPr>
                        </m:ctrlPr>
                      </m:sSubPr>
                      <m:e>
                        <m:r>
                          <a:rPr lang="pt-BR" i="1" noProof="0" smtClean="0">
                            <a:latin typeface="Cambria Math" panose="02040503050406030204" pitchFamily="18" charset="0"/>
                          </a:rPr>
                          <m:t>𝑎</m:t>
                        </m:r>
                      </m:e>
                      <m:sub>
                        <m:r>
                          <a:rPr lang="pt-BR" i="1" noProof="0" smtClean="0">
                            <a:latin typeface="Cambria Math" panose="02040503050406030204" pitchFamily="18" charset="0"/>
                          </a:rPr>
                          <m:t>4</m:t>
                        </m:r>
                      </m:sub>
                    </m:sSub>
                  </m:oMath>
                </a14:m>
                <a:r>
                  <a:rPr lang="pt-BR" noProof="0" dirty="0"/>
                  <a:t> de seus conjuntos viáveis </a:t>
                </a:r>
                <a14:m>
                  <m:oMath xmlns:m="http://schemas.openxmlformats.org/officeDocument/2006/math">
                    <m:sSub>
                      <m:sSubPr>
                        <m:ctrlPr>
                          <a:rPr lang="pt-BR" i="1" noProof="0" smtClean="0">
                            <a:latin typeface="Cambria Math" panose="02040503050406030204" pitchFamily="18" charset="0"/>
                          </a:rPr>
                        </m:ctrlPr>
                      </m:sSubPr>
                      <m:e>
                        <m:r>
                          <a:rPr lang="pt-BR" i="1" noProof="0" smtClean="0">
                            <a:latin typeface="Cambria Math" panose="02040503050406030204" pitchFamily="18" charset="0"/>
                          </a:rPr>
                          <m:t>𝐴</m:t>
                        </m:r>
                      </m:e>
                      <m:sub>
                        <m:r>
                          <a:rPr lang="pt-BR" i="1" noProof="0" smtClean="0">
                            <a:latin typeface="Cambria Math" panose="02040503050406030204" pitchFamily="18" charset="0"/>
                          </a:rPr>
                          <m:t>3</m:t>
                        </m:r>
                      </m:sub>
                    </m:sSub>
                  </m:oMath>
                </a14:m>
                <a:r>
                  <a:rPr lang="pt-BR" noProof="0" dirty="0"/>
                  <a:t> e </a:t>
                </a:r>
                <a14:m>
                  <m:oMath xmlns:m="http://schemas.openxmlformats.org/officeDocument/2006/math">
                    <m:sSub>
                      <m:sSubPr>
                        <m:ctrlPr>
                          <a:rPr lang="pt-BR" i="1" noProof="0" smtClean="0">
                            <a:latin typeface="Cambria Math" panose="02040503050406030204" pitchFamily="18" charset="0"/>
                          </a:rPr>
                        </m:ctrlPr>
                      </m:sSubPr>
                      <m:e>
                        <m:r>
                          <a:rPr lang="pt-BR" i="1" noProof="0" smtClean="0">
                            <a:latin typeface="Cambria Math" panose="02040503050406030204" pitchFamily="18" charset="0"/>
                          </a:rPr>
                          <m:t>𝐴</m:t>
                        </m:r>
                      </m:e>
                      <m:sub>
                        <m:r>
                          <a:rPr lang="pt-BR" i="1" noProof="0" smtClean="0">
                            <a:latin typeface="Cambria Math" panose="02040503050406030204" pitchFamily="18" charset="0"/>
                          </a:rPr>
                          <m:t>4</m:t>
                        </m:r>
                      </m:sub>
                    </m:sSub>
                  </m:oMath>
                </a14:m>
                <a:r>
                  <a:rPr lang="pt-BR" noProof="0" dirty="0"/>
                  <a:t>, respectivamente</a:t>
                </a:r>
              </a:p>
              <a:p>
                <a:pPr marL="514350" indent="-514350" algn="just">
                  <a:buFont typeface="+mj-lt"/>
                  <a:buAutoNum type="arabicPeriod"/>
                </a:pPr>
                <a:endParaRPr lang="pt-BR" noProof="0" dirty="0"/>
              </a:p>
              <a:p>
                <a:pPr marL="514350" indent="-514350" algn="just">
                  <a:buFont typeface="+mj-lt"/>
                  <a:buAutoNum type="arabicPeriod"/>
                </a:pPr>
                <a:r>
                  <a:rPr lang="pt-BR" noProof="0" dirty="0"/>
                  <a:t>Payoffs são </a:t>
                </a:r>
                <a14:m>
                  <m:oMath xmlns:m="http://schemas.openxmlformats.org/officeDocument/2006/math">
                    <m:sSub>
                      <m:sSubPr>
                        <m:ctrlPr>
                          <a:rPr lang="pt-BR" i="1" noProof="0" smtClean="0">
                            <a:latin typeface="Cambria Math" panose="02040503050406030204" pitchFamily="18" charset="0"/>
                          </a:rPr>
                        </m:ctrlPr>
                      </m:sSubPr>
                      <m:e>
                        <m:r>
                          <a:rPr lang="pt-BR" i="1" noProof="0" smtClean="0">
                            <a:latin typeface="Cambria Math" panose="02040503050406030204" pitchFamily="18" charset="0"/>
                          </a:rPr>
                          <m:t>𝑢</m:t>
                        </m:r>
                      </m:e>
                      <m:sub>
                        <m:r>
                          <a:rPr lang="pt-BR" i="1" noProof="0" smtClean="0">
                            <a:latin typeface="Cambria Math" panose="02040503050406030204" pitchFamily="18" charset="0"/>
                          </a:rPr>
                          <m:t>𝑖</m:t>
                        </m:r>
                      </m:sub>
                    </m:sSub>
                    <m:r>
                      <a:rPr lang="pt-BR" i="1" noProof="0" smtClean="0">
                        <a:latin typeface="Cambria Math" panose="02040503050406030204" pitchFamily="18" charset="0"/>
                      </a:rPr>
                      <m:t>(</m:t>
                    </m:r>
                    <m:sSub>
                      <m:sSubPr>
                        <m:ctrlPr>
                          <a:rPr lang="pt-BR" i="1" noProof="0" smtClean="0">
                            <a:latin typeface="Cambria Math" panose="02040503050406030204" pitchFamily="18" charset="0"/>
                          </a:rPr>
                        </m:ctrlPr>
                      </m:sSubPr>
                      <m:e>
                        <m:r>
                          <a:rPr lang="pt-BR" i="1" noProof="0" smtClean="0">
                            <a:latin typeface="Cambria Math" panose="02040503050406030204" pitchFamily="18" charset="0"/>
                          </a:rPr>
                          <m:t>𝑎</m:t>
                        </m:r>
                      </m:e>
                      <m:sub>
                        <m:r>
                          <a:rPr lang="pt-BR" i="1" noProof="0" smtClean="0">
                            <a:latin typeface="Cambria Math" panose="02040503050406030204" pitchFamily="18" charset="0"/>
                          </a:rPr>
                          <m:t>1</m:t>
                        </m:r>
                      </m:sub>
                    </m:sSub>
                    <m:r>
                      <a:rPr lang="pt-BR" i="1" noProof="0" smtClean="0">
                        <a:latin typeface="Cambria Math" panose="02040503050406030204" pitchFamily="18" charset="0"/>
                      </a:rPr>
                      <m:t>,</m:t>
                    </m:r>
                    <m:sSub>
                      <m:sSubPr>
                        <m:ctrlPr>
                          <a:rPr lang="pt-BR" i="1" noProof="0" smtClean="0">
                            <a:latin typeface="Cambria Math" panose="02040503050406030204" pitchFamily="18" charset="0"/>
                          </a:rPr>
                        </m:ctrlPr>
                      </m:sSubPr>
                      <m:e>
                        <m:r>
                          <a:rPr lang="pt-BR" i="1" noProof="0" smtClean="0">
                            <a:latin typeface="Cambria Math" panose="02040503050406030204" pitchFamily="18" charset="0"/>
                          </a:rPr>
                          <m:t>𝑎</m:t>
                        </m:r>
                      </m:e>
                      <m:sub>
                        <m:r>
                          <a:rPr lang="pt-BR" i="1" noProof="0" smtClean="0">
                            <a:latin typeface="Cambria Math" panose="02040503050406030204" pitchFamily="18" charset="0"/>
                          </a:rPr>
                          <m:t>2</m:t>
                        </m:r>
                      </m:sub>
                    </m:sSub>
                    <m:r>
                      <a:rPr lang="pt-BR" i="1" noProof="0" smtClean="0">
                        <a:latin typeface="Cambria Math" panose="02040503050406030204" pitchFamily="18" charset="0"/>
                      </a:rPr>
                      <m:t>,</m:t>
                    </m:r>
                    <m:sSub>
                      <m:sSubPr>
                        <m:ctrlPr>
                          <a:rPr lang="pt-BR" i="1" noProof="0" smtClean="0">
                            <a:latin typeface="Cambria Math" panose="02040503050406030204" pitchFamily="18" charset="0"/>
                          </a:rPr>
                        </m:ctrlPr>
                      </m:sSubPr>
                      <m:e>
                        <m:r>
                          <a:rPr lang="pt-BR" i="1" noProof="0" smtClean="0">
                            <a:latin typeface="Cambria Math" panose="02040503050406030204" pitchFamily="18" charset="0"/>
                          </a:rPr>
                          <m:t>𝑎</m:t>
                        </m:r>
                      </m:e>
                      <m:sub>
                        <m:r>
                          <a:rPr lang="pt-BR" i="1" noProof="0" smtClean="0">
                            <a:latin typeface="Cambria Math" panose="02040503050406030204" pitchFamily="18" charset="0"/>
                          </a:rPr>
                          <m:t>3</m:t>
                        </m:r>
                      </m:sub>
                    </m:sSub>
                    <m:r>
                      <a:rPr lang="pt-BR" i="1" noProof="0" smtClean="0">
                        <a:latin typeface="Cambria Math" panose="02040503050406030204" pitchFamily="18" charset="0"/>
                      </a:rPr>
                      <m:t>,</m:t>
                    </m:r>
                    <m:sSub>
                      <m:sSubPr>
                        <m:ctrlPr>
                          <a:rPr lang="pt-BR" i="1" noProof="0" smtClean="0">
                            <a:latin typeface="Cambria Math" panose="02040503050406030204" pitchFamily="18" charset="0"/>
                          </a:rPr>
                        </m:ctrlPr>
                      </m:sSubPr>
                      <m:e>
                        <m:r>
                          <a:rPr lang="pt-BR" i="1" noProof="0" smtClean="0">
                            <a:latin typeface="Cambria Math" panose="02040503050406030204" pitchFamily="18" charset="0"/>
                          </a:rPr>
                          <m:t>𝑎</m:t>
                        </m:r>
                      </m:e>
                      <m:sub>
                        <m:r>
                          <a:rPr lang="pt-BR" i="1" noProof="0" smtClean="0">
                            <a:latin typeface="Cambria Math" panose="02040503050406030204" pitchFamily="18" charset="0"/>
                          </a:rPr>
                          <m:t>4</m:t>
                        </m:r>
                      </m:sub>
                    </m:sSub>
                    <m:r>
                      <a:rPr lang="pt-BR" i="1" noProof="0" smtClean="0">
                        <a:latin typeface="Cambria Math" panose="02040503050406030204" pitchFamily="18" charset="0"/>
                      </a:rPr>
                      <m:t>)</m:t>
                    </m:r>
                  </m:oMath>
                </a14:m>
                <a:r>
                  <a:rPr lang="pt-BR" noProof="0" dirty="0"/>
                  <a:t> para </a:t>
                </a:r>
                <a14:m>
                  <m:oMath xmlns:m="http://schemas.openxmlformats.org/officeDocument/2006/math">
                    <m:r>
                      <a:rPr lang="pt-BR" i="1" noProof="0" smtClean="0">
                        <a:latin typeface="Cambria Math" panose="02040503050406030204" pitchFamily="18" charset="0"/>
                      </a:rPr>
                      <m:t>𝑖</m:t>
                    </m:r>
                    <m:r>
                      <a:rPr lang="pt-BR" i="1" noProof="0" smtClean="0">
                        <a:latin typeface="Cambria Math" panose="02040503050406030204" pitchFamily="18" charset="0"/>
                      </a:rPr>
                      <m:t>=1, 2, 3, 4</m:t>
                    </m:r>
                  </m:oMath>
                </a14:m>
                <a:r>
                  <a:rPr lang="pt-BR" noProof="0" dirty="0"/>
                  <a:t>.</a:t>
                </a:r>
              </a:p>
              <a:p>
                <a:pPr marL="514350" indent="-514350" algn="just">
                  <a:buFont typeface="+mj-lt"/>
                  <a:buAutoNum type="arabicPeriod"/>
                </a:pPr>
                <a:endParaRPr lang="pt-BR" noProof="0" dirty="0"/>
              </a:p>
            </p:txBody>
          </p:sp>
        </mc:Choice>
        <mc:Fallback xmlns="">
          <p:sp>
            <p:nvSpPr>
              <p:cNvPr id="3" name="Content Placeholder 2">
                <a:extLst>
                  <a:ext uri="{FF2B5EF4-FFF2-40B4-BE49-F238E27FC236}">
                    <a16:creationId xmlns:a16="http://schemas.microsoft.com/office/drawing/2014/main" id="{2ABA8560-F809-47CD-B670-57B070F4E6A5}"/>
                  </a:ext>
                </a:extLst>
              </p:cNvPr>
              <p:cNvSpPr>
                <a:spLocks noGrp="1" noRot="1" noChangeAspect="1" noMove="1" noResize="1" noEditPoints="1" noAdjustHandles="1" noChangeArrowheads="1" noChangeShapeType="1" noTextEdit="1"/>
              </p:cNvSpPr>
              <p:nvPr>
                <p:ph idx="1"/>
              </p:nvPr>
            </p:nvSpPr>
            <p:spPr>
              <a:blipFill>
                <a:blip r:embed="rId3"/>
                <a:stretch>
                  <a:fillRect l="-1217" t="-2381" r="-1159"/>
                </a:stretch>
              </a:blipFill>
            </p:spPr>
            <p:txBody>
              <a:bodyPr/>
              <a:lstStyle/>
              <a:p>
                <a:r>
                  <a:rPr lang="pt-BR">
                    <a:noFill/>
                  </a:rPr>
                  <a:t> </a:t>
                </a:r>
              </a:p>
            </p:txBody>
          </p:sp>
        </mc:Fallback>
      </mc:AlternateContent>
      <p:sp>
        <p:nvSpPr>
          <p:cNvPr id="4" name="Title 1">
            <a:extLst>
              <a:ext uri="{FF2B5EF4-FFF2-40B4-BE49-F238E27FC236}">
                <a16:creationId xmlns:a16="http://schemas.microsoft.com/office/drawing/2014/main" id="{9B906410-1591-423B-8797-9CDF685B2C6E}"/>
              </a:ext>
            </a:extLst>
          </p:cNvPr>
          <p:cNvSpPr>
            <a:spLocks noGrp="1"/>
          </p:cNvSpPr>
          <p:nvPr>
            <p:ph type="title"/>
          </p:nvPr>
        </p:nvSpPr>
        <p:spPr>
          <a:xfrm>
            <a:off x="838200" y="365125"/>
            <a:ext cx="10515600" cy="1325563"/>
          </a:xfrm>
        </p:spPr>
        <p:txBody>
          <a:bodyPr>
            <a:normAutofit/>
          </a:bodyPr>
          <a:lstStyle/>
          <a:p>
            <a:r>
              <a:rPr lang="pt-BR" b="1" noProof="0" dirty="0"/>
              <a:t>Relembrando a aula passada</a:t>
            </a:r>
            <a:br>
              <a:rPr lang="pt-BR" b="1" noProof="0" dirty="0"/>
            </a:br>
            <a:r>
              <a:rPr lang="pt-BR" sz="2400" b="1" noProof="0" dirty="0"/>
              <a:t>Jogos de dois estágios de informação completa mas imperfeita</a:t>
            </a:r>
          </a:p>
        </p:txBody>
      </p:sp>
      <p:sp>
        <p:nvSpPr>
          <p:cNvPr id="2" name="Footer Placeholder 1">
            <a:extLst>
              <a:ext uri="{FF2B5EF4-FFF2-40B4-BE49-F238E27FC236}">
                <a16:creationId xmlns:a16="http://schemas.microsoft.com/office/drawing/2014/main" id="{71E0DC15-F358-4500-A59E-9E7F2691C692}"/>
              </a:ext>
            </a:extLst>
          </p:cNvPr>
          <p:cNvSpPr>
            <a:spLocks noGrp="1"/>
          </p:cNvSpPr>
          <p:nvPr>
            <p:ph type="ftr" sz="quarter" idx="11"/>
          </p:nvPr>
        </p:nvSpPr>
        <p:spPr/>
        <p:txBody>
          <a:bodyPr/>
          <a:lstStyle/>
          <a:p>
            <a:r>
              <a:rPr lang="pt-BR" dirty="0"/>
              <a:t>Robson Tigre </a:t>
            </a:r>
            <a:endParaRPr lang="en-US" dirty="0"/>
          </a:p>
        </p:txBody>
      </p:sp>
      <p:sp>
        <p:nvSpPr>
          <p:cNvPr id="5" name="Slide Number Placeholder 4">
            <a:extLst>
              <a:ext uri="{FF2B5EF4-FFF2-40B4-BE49-F238E27FC236}">
                <a16:creationId xmlns:a16="http://schemas.microsoft.com/office/drawing/2014/main" id="{A7E8E467-460F-463E-A68A-09DC055E66CE}"/>
              </a:ext>
            </a:extLst>
          </p:cNvPr>
          <p:cNvSpPr>
            <a:spLocks noGrp="1"/>
          </p:cNvSpPr>
          <p:nvPr>
            <p:ph type="sldNum" sz="quarter" idx="12"/>
          </p:nvPr>
        </p:nvSpPr>
        <p:spPr/>
        <p:txBody>
          <a:bodyPr/>
          <a:lstStyle/>
          <a:p>
            <a:fld id="{AF67EEE8-F201-4410-BA13-233EFB93B646}" type="slidenum">
              <a:rPr lang="pt-BR" smtClean="0"/>
              <a:t>7</a:t>
            </a:fld>
            <a:endParaRPr lang="pt-BR"/>
          </a:p>
        </p:txBody>
      </p:sp>
    </p:spTree>
    <p:extLst>
      <p:ext uri="{BB962C8B-B14F-4D97-AF65-F5344CB8AC3E}">
        <p14:creationId xmlns:p14="http://schemas.microsoft.com/office/powerpoint/2010/main" val="52391907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2D60FF6-6022-4D71-A7A7-83EC099CE8C9}"/>
                  </a:ext>
                </a:extLst>
              </p:cNvPr>
              <p:cNvSpPr>
                <a:spLocks noGrp="1"/>
              </p:cNvSpPr>
              <p:nvPr>
                <p:ph idx="1"/>
              </p:nvPr>
            </p:nvSpPr>
            <p:spPr/>
            <p:txBody>
              <a:bodyPr>
                <a:normAutofit/>
              </a:bodyPr>
              <a:lstStyle/>
              <a:p>
                <a:pPr marL="0" indent="0" algn="just">
                  <a:spcAft>
                    <a:spcPts val="1800"/>
                  </a:spcAft>
                  <a:buNone/>
                </a:pPr>
                <a:r>
                  <a:rPr lang="pt-BR" noProof="0" dirty="0"/>
                  <a:t>Portanto é </a:t>
                </a:r>
                <a:r>
                  <a:rPr lang="pt-BR" dirty="0"/>
                  <a:t>equilíbrio</a:t>
                </a:r>
                <a:r>
                  <a:rPr lang="pt-BR" noProof="0" dirty="0"/>
                  <a:t> de Nash para ambas as firmas utilizar a estratégia gatilho se:</a:t>
                </a:r>
              </a:p>
              <a:p>
                <a:pPr marL="0" indent="0" algn="just">
                  <a:lnSpc>
                    <a:spcPct val="150000"/>
                  </a:lnSpc>
                  <a:spcBef>
                    <a:spcPts val="1800"/>
                  </a:spcBef>
                  <a:spcAft>
                    <a:spcPts val="1800"/>
                  </a:spcAft>
                  <a:buNone/>
                </a:pPr>
                <a14:m>
                  <m:oMathPara xmlns:m="http://schemas.openxmlformats.org/officeDocument/2006/math">
                    <m:oMathParaPr>
                      <m:jc m:val="centerGroup"/>
                    </m:oMathParaPr>
                    <m:oMath xmlns:m="http://schemas.openxmlformats.org/officeDocument/2006/math">
                      <m:f>
                        <m:fPr>
                          <m:ctrlPr>
                            <a:rPr lang="pt-BR" b="0" i="1" noProof="0" smtClean="0">
                              <a:latin typeface="Cambria Math" panose="02040503050406030204" pitchFamily="18" charset="0"/>
                            </a:rPr>
                          </m:ctrlPr>
                        </m:fPr>
                        <m:num>
                          <m:r>
                            <a:rPr lang="pt-BR" b="0" i="1" noProof="0" smtClean="0">
                              <a:latin typeface="Cambria Math" panose="02040503050406030204" pitchFamily="18" charset="0"/>
                            </a:rPr>
                            <m:t>1</m:t>
                          </m:r>
                        </m:num>
                        <m:den>
                          <m:r>
                            <a:rPr lang="pt-BR" b="0" i="1" noProof="0" smtClean="0">
                              <a:latin typeface="Cambria Math" panose="02040503050406030204" pitchFamily="18" charset="0"/>
                            </a:rPr>
                            <m:t>1−</m:t>
                          </m:r>
                          <m:r>
                            <a:rPr lang="pt-BR" b="0" i="1" noProof="0" smtClean="0">
                              <a:latin typeface="Cambria Math" panose="02040503050406030204" pitchFamily="18" charset="0"/>
                            </a:rPr>
                            <m:t>𝛿</m:t>
                          </m:r>
                        </m:den>
                      </m:f>
                      <m:r>
                        <a:rPr lang="pt-BR" b="0" i="1" noProof="0" smtClean="0">
                          <a:latin typeface="Cambria Math" panose="02040503050406030204" pitchFamily="18" charset="0"/>
                        </a:rPr>
                        <m:t>⋅</m:t>
                      </m:r>
                      <m:f>
                        <m:fPr>
                          <m:ctrlPr>
                            <a:rPr lang="pt-BR" b="0" i="1" noProof="0" smtClean="0">
                              <a:latin typeface="Cambria Math" panose="02040503050406030204" pitchFamily="18" charset="0"/>
                            </a:rPr>
                          </m:ctrlPr>
                        </m:fPr>
                        <m:num>
                          <m:r>
                            <a:rPr lang="pt-BR" b="0" i="1" noProof="0" smtClean="0">
                              <a:latin typeface="Cambria Math" panose="02040503050406030204" pitchFamily="18" charset="0"/>
                            </a:rPr>
                            <m:t>1</m:t>
                          </m:r>
                        </m:num>
                        <m:den>
                          <m:r>
                            <a:rPr lang="pt-BR" b="0" i="1" noProof="0" smtClean="0">
                              <a:latin typeface="Cambria Math" panose="02040503050406030204" pitchFamily="18" charset="0"/>
                            </a:rPr>
                            <m:t>2</m:t>
                          </m:r>
                        </m:den>
                      </m:f>
                      <m:sSub>
                        <m:sSubPr>
                          <m:ctrlPr>
                            <a:rPr lang="pt-BR" b="0" i="1" noProof="0" smtClean="0">
                              <a:latin typeface="Cambria Math" panose="02040503050406030204" pitchFamily="18" charset="0"/>
                            </a:rPr>
                          </m:ctrlPr>
                        </m:sSubPr>
                        <m:e>
                          <m:r>
                            <a:rPr lang="pt-BR" b="0" i="1" noProof="0" smtClean="0">
                              <a:latin typeface="Cambria Math" panose="02040503050406030204" pitchFamily="18" charset="0"/>
                            </a:rPr>
                            <m:t>𝜋</m:t>
                          </m:r>
                        </m:e>
                        <m:sub>
                          <m:r>
                            <a:rPr lang="pt-BR" b="0" i="1" noProof="0" smtClean="0">
                              <a:latin typeface="Cambria Math" panose="02040503050406030204" pitchFamily="18" charset="0"/>
                            </a:rPr>
                            <m:t>𝑚</m:t>
                          </m:r>
                        </m:sub>
                      </m:sSub>
                      <m:r>
                        <a:rPr lang="pt-BR" b="0" i="1" noProof="0" smtClean="0">
                          <a:latin typeface="Cambria Math" panose="02040503050406030204" pitchFamily="18" charset="0"/>
                        </a:rPr>
                        <m:t>≥</m:t>
                      </m:r>
                      <m:sSub>
                        <m:sSubPr>
                          <m:ctrlPr>
                            <a:rPr lang="pt-BR" b="0" i="1" noProof="0" smtClean="0">
                              <a:latin typeface="Cambria Math" panose="02040503050406030204" pitchFamily="18" charset="0"/>
                            </a:rPr>
                          </m:ctrlPr>
                        </m:sSubPr>
                        <m:e>
                          <m:r>
                            <a:rPr lang="pt-BR" b="0" i="1" noProof="0" smtClean="0">
                              <a:latin typeface="Cambria Math" panose="02040503050406030204" pitchFamily="18" charset="0"/>
                            </a:rPr>
                            <m:t>𝜋</m:t>
                          </m:r>
                        </m:e>
                        <m:sub>
                          <m:r>
                            <a:rPr lang="pt-BR" b="0" i="1" noProof="0" smtClean="0">
                              <a:latin typeface="Cambria Math" panose="02040503050406030204" pitchFamily="18" charset="0"/>
                            </a:rPr>
                            <m:t>𝑑</m:t>
                          </m:r>
                        </m:sub>
                      </m:sSub>
                      <m:r>
                        <a:rPr lang="pt-BR" b="0" i="1" noProof="0" smtClean="0">
                          <a:latin typeface="Cambria Math" panose="02040503050406030204" pitchFamily="18" charset="0"/>
                        </a:rPr>
                        <m:t>+</m:t>
                      </m:r>
                      <m:f>
                        <m:fPr>
                          <m:ctrlPr>
                            <a:rPr lang="pt-BR" b="0" i="1" noProof="0" smtClean="0">
                              <a:latin typeface="Cambria Math" panose="02040503050406030204" pitchFamily="18" charset="0"/>
                            </a:rPr>
                          </m:ctrlPr>
                        </m:fPr>
                        <m:num>
                          <m:r>
                            <a:rPr lang="pt-BR" b="0" i="1" noProof="0" smtClean="0">
                              <a:latin typeface="Cambria Math" panose="02040503050406030204" pitchFamily="18" charset="0"/>
                            </a:rPr>
                            <m:t>𝛿</m:t>
                          </m:r>
                        </m:num>
                        <m:den>
                          <m:r>
                            <a:rPr lang="pt-BR" b="0" i="1" noProof="0" smtClean="0">
                              <a:latin typeface="Cambria Math" panose="02040503050406030204" pitchFamily="18" charset="0"/>
                            </a:rPr>
                            <m:t>1−</m:t>
                          </m:r>
                          <m:r>
                            <a:rPr lang="pt-BR" b="0" i="1" noProof="0" smtClean="0">
                              <a:latin typeface="Cambria Math" panose="02040503050406030204" pitchFamily="18" charset="0"/>
                            </a:rPr>
                            <m:t>𝛿</m:t>
                          </m:r>
                        </m:den>
                      </m:f>
                      <m:sSub>
                        <m:sSubPr>
                          <m:ctrlPr>
                            <a:rPr lang="pt-BR" b="0" i="1" noProof="0" smtClean="0">
                              <a:latin typeface="Cambria Math" panose="02040503050406030204" pitchFamily="18" charset="0"/>
                            </a:rPr>
                          </m:ctrlPr>
                        </m:sSubPr>
                        <m:e>
                          <m:r>
                            <a:rPr lang="pt-BR" b="0" i="1" noProof="0" smtClean="0">
                              <a:latin typeface="Cambria Math" panose="02040503050406030204" pitchFamily="18" charset="0"/>
                            </a:rPr>
                            <m:t>𝜋</m:t>
                          </m:r>
                        </m:e>
                        <m:sub>
                          <m:r>
                            <a:rPr lang="pt-BR" b="0" i="1" noProof="0" smtClean="0">
                              <a:latin typeface="Cambria Math" panose="02040503050406030204" pitchFamily="18" charset="0"/>
                            </a:rPr>
                            <m:t>𝐶</m:t>
                          </m:r>
                        </m:sub>
                      </m:sSub>
                    </m:oMath>
                  </m:oMathPara>
                </a14:m>
                <a:endParaRPr lang="pt-BR" b="0" noProof="0" dirty="0"/>
              </a:p>
              <a:p>
                <a:pPr marL="0" indent="0" algn="just">
                  <a:lnSpc>
                    <a:spcPct val="150000"/>
                  </a:lnSpc>
                  <a:buNone/>
                </a:pPr>
                <a:r>
                  <a:rPr lang="pt-BR" noProof="0" dirty="0"/>
                  <a:t>Substituindo </a:t>
                </a:r>
                <a14:m>
                  <m:oMath xmlns:m="http://schemas.openxmlformats.org/officeDocument/2006/math">
                    <m:sSub>
                      <m:sSubPr>
                        <m:ctrlPr>
                          <a:rPr lang="pt-BR" i="1" noProof="0">
                            <a:latin typeface="Cambria Math" panose="02040503050406030204" pitchFamily="18" charset="0"/>
                          </a:rPr>
                        </m:ctrlPr>
                      </m:sSubPr>
                      <m:e>
                        <m:r>
                          <a:rPr lang="pt-BR" i="1" noProof="0" smtClean="0">
                            <a:latin typeface="Cambria Math" panose="02040503050406030204" pitchFamily="18" charset="0"/>
                          </a:rPr>
                          <m:t>𝜋</m:t>
                        </m:r>
                      </m:e>
                      <m:sub>
                        <m:r>
                          <a:rPr lang="pt-BR" i="1" noProof="0">
                            <a:latin typeface="Cambria Math" panose="02040503050406030204" pitchFamily="18" charset="0"/>
                          </a:rPr>
                          <m:t>𝑚</m:t>
                        </m:r>
                      </m:sub>
                    </m:sSub>
                    <m:r>
                      <a:rPr lang="pt-BR" i="1" noProof="0">
                        <a:latin typeface="Cambria Math" panose="02040503050406030204" pitchFamily="18" charset="0"/>
                      </a:rPr>
                      <m:t>/2</m:t>
                    </m:r>
                  </m:oMath>
                </a14:m>
                <a:r>
                  <a:rPr lang="pt-BR" noProof="0" dirty="0"/>
                  <a:t>; </a:t>
                </a:r>
                <a14:m>
                  <m:oMath xmlns:m="http://schemas.openxmlformats.org/officeDocument/2006/math">
                    <m:sSub>
                      <m:sSubPr>
                        <m:ctrlPr>
                          <a:rPr lang="pt-BR" b="0" i="1" noProof="0" smtClean="0">
                            <a:latin typeface="Cambria Math" panose="02040503050406030204" pitchFamily="18" charset="0"/>
                          </a:rPr>
                        </m:ctrlPr>
                      </m:sSubPr>
                      <m:e>
                        <m:r>
                          <a:rPr lang="pt-BR" b="0" i="1" noProof="0" smtClean="0">
                            <a:latin typeface="Cambria Math" panose="02040503050406030204" pitchFamily="18" charset="0"/>
                          </a:rPr>
                          <m:t>𝜋</m:t>
                        </m:r>
                      </m:e>
                      <m:sub>
                        <m:r>
                          <a:rPr lang="pt-BR" b="0" i="1" noProof="0" smtClean="0">
                            <a:latin typeface="Cambria Math" panose="02040503050406030204" pitchFamily="18" charset="0"/>
                          </a:rPr>
                          <m:t>𝑑</m:t>
                        </m:r>
                      </m:sub>
                    </m:sSub>
                    <m:r>
                      <a:rPr lang="pt-BR" b="0" i="1" noProof="0" smtClean="0">
                        <a:latin typeface="Cambria Math" panose="02040503050406030204" pitchFamily="18" charset="0"/>
                      </a:rPr>
                      <m:t>;</m:t>
                    </m:r>
                  </m:oMath>
                </a14:m>
                <a:r>
                  <a:rPr lang="pt-BR" noProof="0" dirty="0"/>
                  <a:t> </a:t>
                </a:r>
                <a14:m>
                  <m:oMath xmlns:m="http://schemas.openxmlformats.org/officeDocument/2006/math">
                    <m:sSub>
                      <m:sSubPr>
                        <m:ctrlPr>
                          <a:rPr lang="pt-BR" i="1" noProof="0">
                            <a:latin typeface="Cambria Math" panose="02040503050406030204" pitchFamily="18" charset="0"/>
                          </a:rPr>
                        </m:ctrlPr>
                      </m:sSubPr>
                      <m:e>
                        <m:r>
                          <a:rPr lang="pt-BR" i="1" noProof="0">
                            <a:latin typeface="Cambria Math" panose="02040503050406030204" pitchFamily="18" charset="0"/>
                          </a:rPr>
                          <m:t>𝜋</m:t>
                        </m:r>
                      </m:e>
                      <m:sub>
                        <m:r>
                          <a:rPr lang="pt-BR" i="1" noProof="0">
                            <a:latin typeface="Cambria Math" panose="02040503050406030204" pitchFamily="18" charset="0"/>
                          </a:rPr>
                          <m:t>𝐶</m:t>
                        </m:r>
                      </m:sub>
                    </m:sSub>
                  </m:oMath>
                </a14:m>
                <a:r>
                  <a:rPr lang="pt-BR" noProof="0" dirty="0"/>
                  <a:t> em </a:t>
                </a:r>
                <a14:m>
                  <m:oMath xmlns:m="http://schemas.openxmlformats.org/officeDocument/2006/math">
                    <m:r>
                      <a:rPr lang="pt-BR" i="1" noProof="0">
                        <a:latin typeface="Cambria Math" panose="02040503050406030204" pitchFamily="18" charset="0"/>
                      </a:rPr>
                      <m:t>(2.3.2</m:t>
                    </m:r>
                  </m:oMath>
                </a14:m>
                <a:r>
                  <a:rPr lang="pt-BR" noProof="0" dirty="0"/>
                  <a:t>), obtemos </a:t>
                </a:r>
                <a14:m>
                  <m:oMath xmlns:m="http://schemas.openxmlformats.org/officeDocument/2006/math">
                    <m:r>
                      <a:rPr lang="pt-BR" b="0" i="1" noProof="0" smtClean="0">
                        <a:latin typeface="Cambria Math" panose="02040503050406030204" pitchFamily="18" charset="0"/>
                      </a:rPr>
                      <m:t>𝛿</m:t>
                    </m:r>
                    <m:r>
                      <a:rPr lang="pt-BR" b="0" i="1" noProof="0" smtClean="0">
                        <a:latin typeface="Cambria Math" panose="02040503050406030204" pitchFamily="18" charset="0"/>
                      </a:rPr>
                      <m:t>≥9/17</m:t>
                    </m:r>
                  </m:oMath>
                </a14:m>
                <a:r>
                  <a:rPr lang="pt-BR" noProof="0" dirty="0"/>
                  <a:t>, que leva a um equilíbrio de Nash perfeito em subjogos.</a:t>
                </a:r>
              </a:p>
            </p:txBody>
          </p:sp>
        </mc:Choice>
        <mc:Fallback xmlns="">
          <p:sp>
            <p:nvSpPr>
              <p:cNvPr id="3" name="Content Placeholder 2">
                <a:extLst>
                  <a:ext uri="{FF2B5EF4-FFF2-40B4-BE49-F238E27FC236}">
                    <a16:creationId xmlns:a16="http://schemas.microsoft.com/office/drawing/2014/main" id="{12D60FF6-6022-4D71-A7A7-83EC099CE8C9}"/>
                  </a:ext>
                </a:extLst>
              </p:cNvPr>
              <p:cNvSpPr>
                <a:spLocks noGrp="1" noRot="1" noChangeAspect="1" noMove="1" noResize="1" noEditPoints="1" noAdjustHandles="1" noChangeArrowheads="1" noChangeShapeType="1" noTextEdit="1"/>
              </p:cNvSpPr>
              <p:nvPr>
                <p:ph idx="1"/>
              </p:nvPr>
            </p:nvSpPr>
            <p:spPr>
              <a:blipFill>
                <a:blip r:embed="rId2"/>
                <a:stretch>
                  <a:fillRect l="-1217" t="-2241" r="-1159"/>
                </a:stretch>
              </a:blipFill>
            </p:spPr>
            <p:txBody>
              <a:bodyPr/>
              <a:lstStyle/>
              <a:p>
                <a:r>
                  <a:rPr lang="pt-BR">
                    <a:noFill/>
                  </a:rPr>
                  <a:t> </a:t>
                </a:r>
              </a:p>
            </p:txBody>
          </p:sp>
        </mc:Fallback>
      </mc:AlternateContent>
      <p:sp>
        <p:nvSpPr>
          <p:cNvPr id="4" name="Title 1">
            <a:extLst>
              <a:ext uri="{FF2B5EF4-FFF2-40B4-BE49-F238E27FC236}">
                <a16:creationId xmlns:a16="http://schemas.microsoft.com/office/drawing/2014/main" id="{C11631DF-1EB2-478C-825F-766312FD7D41}"/>
              </a:ext>
            </a:extLst>
          </p:cNvPr>
          <p:cNvSpPr>
            <a:spLocks noGrp="1"/>
          </p:cNvSpPr>
          <p:nvPr>
            <p:ph type="title"/>
          </p:nvPr>
        </p:nvSpPr>
        <p:spPr>
          <a:xfrm>
            <a:off x="838200" y="365125"/>
            <a:ext cx="10515600" cy="1325563"/>
          </a:xfrm>
        </p:spPr>
        <p:txBody>
          <a:bodyPr/>
          <a:lstStyle/>
          <a:p>
            <a:r>
              <a:rPr lang="pt-BR" b="1" noProof="0" dirty="0"/>
              <a:t>Conluio entre dois duopolistas de Cournot</a:t>
            </a: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F1969D57-49FF-41A3-9C8A-5C48DA1674FA}"/>
                  </a:ext>
                </a:extLst>
              </p:cNvPr>
              <p:cNvSpPr txBox="1"/>
              <p:nvPr/>
            </p:nvSpPr>
            <p:spPr>
              <a:xfrm>
                <a:off x="8418970" y="3415965"/>
                <a:ext cx="1425844"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pt-BR" sz="2400" i="1" dirty="0" smtClean="0">
                          <a:latin typeface="Cambria Math" panose="02040503050406030204" pitchFamily="18" charset="0"/>
                        </a:rPr>
                        <m:t>(2.3.2)</m:t>
                      </m:r>
                    </m:oMath>
                  </m:oMathPara>
                </a14:m>
                <a:endParaRPr lang="pt-BR" sz="2400" dirty="0"/>
              </a:p>
            </p:txBody>
          </p:sp>
        </mc:Choice>
        <mc:Fallback xmlns="">
          <p:sp>
            <p:nvSpPr>
              <p:cNvPr id="2" name="TextBox 1">
                <a:extLst>
                  <a:ext uri="{FF2B5EF4-FFF2-40B4-BE49-F238E27FC236}">
                    <a16:creationId xmlns:a16="http://schemas.microsoft.com/office/drawing/2014/main" id="{F1969D57-49FF-41A3-9C8A-5C48DA1674FA}"/>
                  </a:ext>
                </a:extLst>
              </p:cNvPr>
              <p:cNvSpPr txBox="1">
                <a:spLocks noRot="1" noChangeAspect="1" noMove="1" noResize="1" noEditPoints="1" noAdjustHandles="1" noChangeArrowheads="1" noChangeShapeType="1" noTextEdit="1"/>
              </p:cNvSpPr>
              <p:nvPr/>
            </p:nvSpPr>
            <p:spPr>
              <a:xfrm>
                <a:off x="8418970" y="3415965"/>
                <a:ext cx="1425844" cy="461665"/>
              </a:xfrm>
              <a:prstGeom prst="rect">
                <a:avLst/>
              </a:prstGeom>
              <a:blipFill>
                <a:blip r:embed="rId3"/>
                <a:stretch>
                  <a:fillRect b="-17105"/>
                </a:stretch>
              </a:blipFill>
            </p:spPr>
            <p:txBody>
              <a:bodyPr/>
              <a:lstStyle/>
              <a:p>
                <a:r>
                  <a:rPr lang="pt-BR">
                    <a:noFill/>
                  </a:rPr>
                  <a:t> </a:t>
                </a:r>
              </a:p>
            </p:txBody>
          </p:sp>
        </mc:Fallback>
      </mc:AlternateContent>
      <p:sp>
        <p:nvSpPr>
          <p:cNvPr id="5" name="Rectangle 4">
            <a:extLst>
              <a:ext uri="{FF2B5EF4-FFF2-40B4-BE49-F238E27FC236}">
                <a16:creationId xmlns:a16="http://schemas.microsoft.com/office/drawing/2014/main" id="{83316172-EACD-4B69-962A-6386B4776433}"/>
              </a:ext>
            </a:extLst>
          </p:cNvPr>
          <p:cNvSpPr/>
          <p:nvPr/>
        </p:nvSpPr>
        <p:spPr>
          <a:xfrm>
            <a:off x="600075" y="4552950"/>
            <a:ext cx="11039475" cy="120967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 name="Right Brace 5">
            <a:extLst>
              <a:ext uri="{FF2B5EF4-FFF2-40B4-BE49-F238E27FC236}">
                <a16:creationId xmlns:a16="http://schemas.microsoft.com/office/drawing/2014/main" id="{CDE6A76B-605E-4699-A599-34DDDE68BCF7}"/>
              </a:ext>
            </a:extLst>
          </p:cNvPr>
          <p:cNvSpPr/>
          <p:nvPr/>
        </p:nvSpPr>
        <p:spPr>
          <a:xfrm rot="5400000">
            <a:off x="4486275" y="3348038"/>
            <a:ext cx="514350" cy="2095499"/>
          </a:xfrm>
          <a:prstGeom prst="rightBrace">
            <a:avLst/>
          </a:prstGeom>
          <a:ln w="38100">
            <a:solidFill>
              <a:srgbClr val="00B0F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dirty="0"/>
          </a:p>
        </p:txBody>
      </p:sp>
      <p:sp>
        <p:nvSpPr>
          <p:cNvPr id="7" name="TextBox 6">
            <a:extLst>
              <a:ext uri="{FF2B5EF4-FFF2-40B4-BE49-F238E27FC236}">
                <a16:creationId xmlns:a16="http://schemas.microsoft.com/office/drawing/2014/main" id="{8ADD8819-C99C-4039-B708-189FADDF2066}"/>
              </a:ext>
            </a:extLst>
          </p:cNvPr>
          <p:cNvSpPr txBox="1"/>
          <p:nvPr/>
        </p:nvSpPr>
        <p:spPr>
          <a:xfrm>
            <a:off x="3634740" y="4787900"/>
            <a:ext cx="2217420" cy="923330"/>
          </a:xfrm>
          <a:prstGeom prst="rect">
            <a:avLst/>
          </a:prstGeom>
          <a:noFill/>
        </p:spPr>
        <p:txBody>
          <a:bodyPr wrap="square" rtlCol="0">
            <a:spAutoFit/>
          </a:bodyPr>
          <a:lstStyle/>
          <a:p>
            <a:pPr algn="ctr"/>
            <a:r>
              <a:rPr lang="pt-BR" dirty="0"/>
              <a:t>Valor (presente) do payoff de conluio  em perpetuidade </a:t>
            </a:r>
          </a:p>
        </p:txBody>
      </p:sp>
      <p:sp>
        <p:nvSpPr>
          <p:cNvPr id="8" name="Right Brace 7">
            <a:extLst>
              <a:ext uri="{FF2B5EF4-FFF2-40B4-BE49-F238E27FC236}">
                <a16:creationId xmlns:a16="http://schemas.microsoft.com/office/drawing/2014/main" id="{91C8FA57-0D79-45CF-9A1B-7A96BFB37DD8}"/>
              </a:ext>
            </a:extLst>
          </p:cNvPr>
          <p:cNvSpPr/>
          <p:nvPr/>
        </p:nvSpPr>
        <p:spPr>
          <a:xfrm rot="5400000">
            <a:off x="6941820" y="3348038"/>
            <a:ext cx="514350" cy="2095499"/>
          </a:xfrm>
          <a:prstGeom prst="rightBrace">
            <a:avLst/>
          </a:pr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dirty="0"/>
          </a:p>
        </p:txBody>
      </p:sp>
      <p:sp>
        <p:nvSpPr>
          <p:cNvPr id="9" name="TextBox 8">
            <a:extLst>
              <a:ext uri="{FF2B5EF4-FFF2-40B4-BE49-F238E27FC236}">
                <a16:creationId xmlns:a16="http://schemas.microsoft.com/office/drawing/2014/main" id="{3F16204C-2395-4A8E-8A04-42DE65250FC4}"/>
              </a:ext>
            </a:extLst>
          </p:cNvPr>
          <p:cNvSpPr txBox="1"/>
          <p:nvPr/>
        </p:nvSpPr>
        <p:spPr>
          <a:xfrm>
            <a:off x="5749924" y="4787900"/>
            <a:ext cx="2898776" cy="1200329"/>
          </a:xfrm>
          <a:prstGeom prst="rect">
            <a:avLst/>
          </a:prstGeom>
          <a:noFill/>
        </p:spPr>
        <p:txBody>
          <a:bodyPr wrap="square" rtlCol="0">
            <a:spAutoFit/>
          </a:bodyPr>
          <a:lstStyle/>
          <a:p>
            <a:pPr algn="ctr"/>
            <a:r>
              <a:rPr lang="pt-BR" dirty="0"/>
              <a:t>Payoff do desvio hoje </a:t>
            </a:r>
            <a:r>
              <a:rPr lang="pt-BR" u="sng" dirty="0"/>
              <a:t>mais</a:t>
            </a:r>
            <a:r>
              <a:rPr lang="pt-BR" dirty="0"/>
              <a:t> o valor presente do payoff de Cournot em perpetuidade </a:t>
            </a:r>
          </a:p>
          <a:p>
            <a:pPr algn="ctr"/>
            <a:endParaRPr lang="pt-BR" dirty="0"/>
          </a:p>
        </p:txBody>
      </p:sp>
      <p:sp>
        <p:nvSpPr>
          <p:cNvPr id="10" name="Footer Placeholder 9">
            <a:extLst>
              <a:ext uri="{FF2B5EF4-FFF2-40B4-BE49-F238E27FC236}">
                <a16:creationId xmlns:a16="http://schemas.microsoft.com/office/drawing/2014/main" id="{12C38D4F-0F81-4EE0-B853-1194A10E3094}"/>
              </a:ext>
            </a:extLst>
          </p:cNvPr>
          <p:cNvSpPr>
            <a:spLocks noGrp="1"/>
          </p:cNvSpPr>
          <p:nvPr>
            <p:ph type="ftr" sz="quarter" idx="11"/>
          </p:nvPr>
        </p:nvSpPr>
        <p:spPr/>
        <p:txBody>
          <a:bodyPr/>
          <a:lstStyle/>
          <a:p>
            <a:r>
              <a:rPr lang="pt-BR" dirty="0"/>
              <a:t>Robson Tigre </a:t>
            </a:r>
            <a:endParaRPr lang="en-US" dirty="0"/>
          </a:p>
        </p:txBody>
      </p:sp>
      <p:sp>
        <p:nvSpPr>
          <p:cNvPr id="11" name="Slide Number Placeholder 10">
            <a:extLst>
              <a:ext uri="{FF2B5EF4-FFF2-40B4-BE49-F238E27FC236}">
                <a16:creationId xmlns:a16="http://schemas.microsoft.com/office/drawing/2014/main" id="{01289254-E0E0-4FA4-B4DE-A3C45A820D03}"/>
              </a:ext>
            </a:extLst>
          </p:cNvPr>
          <p:cNvSpPr>
            <a:spLocks noGrp="1"/>
          </p:cNvSpPr>
          <p:nvPr>
            <p:ph type="sldNum" sz="quarter" idx="12"/>
          </p:nvPr>
        </p:nvSpPr>
        <p:spPr/>
        <p:txBody>
          <a:bodyPr/>
          <a:lstStyle/>
          <a:p>
            <a:fld id="{AF67EEE8-F201-4410-BA13-233EFB93B646}" type="slidenum">
              <a:rPr lang="pt-BR" smtClean="0"/>
              <a:t>70</a:t>
            </a:fld>
            <a:endParaRPr lang="pt-BR"/>
          </a:p>
        </p:txBody>
      </p:sp>
    </p:spTree>
    <p:extLst>
      <p:ext uri="{BB962C8B-B14F-4D97-AF65-F5344CB8AC3E}">
        <p14:creationId xmlns:p14="http://schemas.microsoft.com/office/powerpoint/2010/main" val="98546642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2D60FF6-6022-4D71-A7A7-83EC099CE8C9}"/>
                  </a:ext>
                </a:extLst>
              </p:cNvPr>
              <p:cNvSpPr>
                <a:spLocks noGrp="1"/>
              </p:cNvSpPr>
              <p:nvPr>
                <p:ph idx="1"/>
              </p:nvPr>
            </p:nvSpPr>
            <p:spPr/>
            <p:txBody>
              <a:bodyPr>
                <a:normAutofit/>
              </a:bodyPr>
              <a:lstStyle/>
              <a:p>
                <a:pPr marL="0" indent="0" algn="just">
                  <a:spcAft>
                    <a:spcPts val="1800"/>
                  </a:spcAft>
                  <a:buNone/>
                </a:pPr>
                <a:r>
                  <a:rPr lang="pt-BR" noProof="0" dirty="0"/>
                  <a:t>Portanto é </a:t>
                </a:r>
                <a:r>
                  <a:rPr lang="pt-BR" dirty="0"/>
                  <a:t>equilíbrio</a:t>
                </a:r>
                <a:r>
                  <a:rPr lang="pt-BR" noProof="0" dirty="0"/>
                  <a:t> de Nash para ambas as firmas utilizar a estratégia gatilho se:</a:t>
                </a:r>
              </a:p>
              <a:p>
                <a:pPr marL="0" indent="0" algn="just">
                  <a:lnSpc>
                    <a:spcPct val="150000"/>
                  </a:lnSpc>
                  <a:spcBef>
                    <a:spcPts val="1800"/>
                  </a:spcBef>
                  <a:spcAft>
                    <a:spcPts val="1800"/>
                  </a:spcAft>
                  <a:buNone/>
                </a:pPr>
                <a14:m>
                  <m:oMathPara xmlns:m="http://schemas.openxmlformats.org/officeDocument/2006/math">
                    <m:oMathParaPr>
                      <m:jc m:val="centerGroup"/>
                    </m:oMathParaPr>
                    <m:oMath xmlns:m="http://schemas.openxmlformats.org/officeDocument/2006/math">
                      <m:f>
                        <m:fPr>
                          <m:ctrlPr>
                            <a:rPr lang="pt-BR" b="0" i="1" noProof="0" smtClean="0">
                              <a:latin typeface="Cambria Math" panose="02040503050406030204" pitchFamily="18" charset="0"/>
                            </a:rPr>
                          </m:ctrlPr>
                        </m:fPr>
                        <m:num>
                          <m:r>
                            <a:rPr lang="pt-BR" b="0" i="1" noProof="0" smtClean="0">
                              <a:latin typeface="Cambria Math" panose="02040503050406030204" pitchFamily="18" charset="0"/>
                            </a:rPr>
                            <m:t>1</m:t>
                          </m:r>
                        </m:num>
                        <m:den>
                          <m:r>
                            <a:rPr lang="pt-BR" b="0" i="1" noProof="0" smtClean="0">
                              <a:latin typeface="Cambria Math" panose="02040503050406030204" pitchFamily="18" charset="0"/>
                            </a:rPr>
                            <m:t>1−</m:t>
                          </m:r>
                          <m:r>
                            <a:rPr lang="pt-BR" b="0" i="1" noProof="0" smtClean="0">
                              <a:latin typeface="Cambria Math" panose="02040503050406030204" pitchFamily="18" charset="0"/>
                            </a:rPr>
                            <m:t>𝛿</m:t>
                          </m:r>
                        </m:den>
                      </m:f>
                      <m:r>
                        <a:rPr lang="pt-BR" b="0" i="1" noProof="0" smtClean="0">
                          <a:latin typeface="Cambria Math" panose="02040503050406030204" pitchFamily="18" charset="0"/>
                        </a:rPr>
                        <m:t>⋅</m:t>
                      </m:r>
                      <m:f>
                        <m:fPr>
                          <m:ctrlPr>
                            <a:rPr lang="pt-BR" b="0" i="1" noProof="0" smtClean="0">
                              <a:latin typeface="Cambria Math" panose="02040503050406030204" pitchFamily="18" charset="0"/>
                            </a:rPr>
                          </m:ctrlPr>
                        </m:fPr>
                        <m:num>
                          <m:r>
                            <a:rPr lang="pt-BR" b="0" i="1" noProof="0" smtClean="0">
                              <a:latin typeface="Cambria Math" panose="02040503050406030204" pitchFamily="18" charset="0"/>
                            </a:rPr>
                            <m:t>1</m:t>
                          </m:r>
                        </m:num>
                        <m:den>
                          <m:r>
                            <a:rPr lang="pt-BR" b="0" i="1" noProof="0" smtClean="0">
                              <a:latin typeface="Cambria Math" panose="02040503050406030204" pitchFamily="18" charset="0"/>
                            </a:rPr>
                            <m:t>2</m:t>
                          </m:r>
                        </m:den>
                      </m:f>
                      <m:sSub>
                        <m:sSubPr>
                          <m:ctrlPr>
                            <a:rPr lang="pt-BR" b="0" i="1" noProof="0" smtClean="0">
                              <a:latin typeface="Cambria Math" panose="02040503050406030204" pitchFamily="18" charset="0"/>
                            </a:rPr>
                          </m:ctrlPr>
                        </m:sSubPr>
                        <m:e>
                          <m:r>
                            <a:rPr lang="pt-BR" b="0" i="1" noProof="0" smtClean="0">
                              <a:latin typeface="Cambria Math" panose="02040503050406030204" pitchFamily="18" charset="0"/>
                            </a:rPr>
                            <m:t>𝜋</m:t>
                          </m:r>
                        </m:e>
                        <m:sub>
                          <m:r>
                            <a:rPr lang="pt-BR" b="0" i="1" noProof="0" smtClean="0">
                              <a:latin typeface="Cambria Math" panose="02040503050406030204" pitchFamily="18" charset="0"/>
                            </a:rPr>
                            <m:t>𝑚</m:t>
                          </m:r>
                        </m:sub>
                      </m:sSub>
                      <m:r>
                        <a:rPr lang="pt-BR" b="0" i="1" noProof="0" smtClean="0">
                          <a:latin typeface="Cambria Math" panose="02040503050406030204" pitchFamily="18" charset="0"/>
                        </a:rPr>
                        <m:t>≥</m:t>
                      </m:r>
                      <m:sSub>
                        <m:sSubPr>
                          <m:ctrlPr>
                            <a:rPr lang="pt-BR" b="0" i="1" noProof="0" smtClean="0">
                              <a:latin typeface="Cambria Math" panose="02040503050406030204" pitchFamily="18" charset="0"/>
                            </a:rPr>
                          </m:ctrlPr>
                        </m:sSubPr>
                        <m:e>
                          <m:r>
                            <a:rPr lang="pt-BR" b="0" i="1" noProof="0" smtClean="0">
                              <a:latin typeface="Cambria Math" panose="02040503050406030204" pitchFamily="18" charset="0"/>
                            </a:rPr>
                            <m:t>𝜋</m:t>
                          </m:r>
                        </m:e>
                        <m:sub>
                          <m:r>
                            <a:rPr lang="pt-BR" b="0" i="1" noProof="0" smtClean="0">
                              <a:latin typeface="Cambria Math" panose="02040503050406030204" pitchFamily="18" charset="0"/>
                            </a:rPr>
                            <m:t>𝑑</m:t>
                          </m:r>
                        </m:sub>
                      </m:sSub>
                      <m:r>
                        <a:rPr lang="pt-BR" b="0" i="1" noProof="0" smtClean="0">
                          <a:latin typeface="Cambria Math" panose="02040503050406030204" pitchFamily="18" charset="0"/>
                        </a:rPr>
                        <m:t>+</m:t>
                      </m:r>
                      <m:f>
                        <m:fPr>
                          <m:ctrlPr>
                            <a:rPr lang="pt-BR" b="0" i="1" noProof="0" smtClean="0">
                              <a:latin typeface="Cambria Math" panose="02040503050406030204" pitchFamily="18" charset="0"/>
                            </a:rPr>
                          </m:ctrlPr>
                        </m:fPr>
                        <m:num>
                          <m:r>
                            <a:rPr lang="pt-BR" b="0" i="1" noProof="0" smtClean="0">
                              <a:latin typeface="Cambria Math" panose="02040503050406030204" pitchFamily="18" charset="0"/>
                            </a:rPr>
                            <m:t>𝛿</m:t>
                          </m:r>
                        </m:num>
                        <m:den>
                          <m:r>
                            <a:rPr lang="pt-BR" b="0" i="1" noProof="0" smtClean="0">
                              <a:latin typeface="Cambria Math" panose="02040503050406030204" pitchFamily="18" charset="0"/>
                            </a:rPr>
                            <m:t>1−</m:t>
                          </m:r>
                          <m:r>
                            <a:rPr lang="pt-BR" b="0" i="1" noProof="0" smtClean="0">
                              <a:latin typeface="Cambria Math" panose="02040503050406030204" pitchFamily="18" charset="0"/>
                            </a:rPr>
                            <m:t>𝛿</m:t>
                          </m:r>
                        </m:den>
                      </m:f>
                      <m:sSub>
                        <m:sSubPr>
                          <m:ctrlPr>
                            <a:rPr lang="pt-BR" b="0" i="1" noProof="0" smtClean="0">
                              <a:latin typeface="Cambria Math" panose="02040503050406030204" pitchFamily="18" charset="0"/>
                            </a:rPr>
                          </m:ctrlPr>
                        </m:sSubPr>
                        <m:e>
                          <m:r>
                            <a:rPr lang="pt-BR" b="0" i="1" noProof="0" smtClean="0">
                              <a:latin typeface="Cambria Math" panose="02040503050406030204" pitchFamily="18" charset="0"/>
                            </a:rPr>
                            <m:t>𝜋</m:t>
                          </m:r>
                        </m:e>
                        <m:sub>
                          <m:r>
                            <a:rPr lang="pt-BR" b="0" i="1" noProof="0" smtClean="0">
                              <a:latin typeface="Cambria Math" panose="02040503050406030204" pitchFamily="18" charset="0"/>
                            </a:rPr>
                            <m:t>𝐶</m:t>
                          </m:r>
                        </m:sub>
                      </m:sSub>
                    </m:oMath>
                  </m:oMathPara>
                </a14:m>
                <a:endParaRPr lang="pt-BR" b="0" noProof="0" dirty="0"/>
              </a:p>
              <a:p>
                <a:pPr marL="0" indent="0" algn="just">
                  <a:lnSpc>
                    <a:spcPct val="100000"/>
                  </a:lnSpc>
                  <a:spcBef>
                    <a:spcPts val="2000"/>
                  </a:spcBef>
                  <a:buNone/>
                </a:pPr>
                <a:r>
                  <a:rPr lang="pt-BR" noProof="0" dirty="0"/>
                  <a:t>Substituindo </a:t>
                </a:r>
                <a14:m>
                  <m:oMath xmlns:m="http://schemas.openxmlformats.org/officeDocument/2006/math">
                    <m:sSub>
                      <m:sSubPr>
                        <m:ctrlPr>
                          <a:rPr lang="pt-BR" i="1" noProof="0">
                            <a:latin typeface="Cambria Math" panose="02040503050406030204" pitchFamily="18" charset="0"/>
                          </a:rPr>
                        </m:ctrlPr>
                      </m:sSubPr>
                      <m:e>
                        <m:r>
                          <a:rPr lang="pt-BR" i="1" noProof="0" smtClean="0">
                            <a:latin typeface="Cambria Math" panose="02040503050406030204" pitchFamily="18" charset="0"/>
                          </a:rPr>
                          <m:t>𝜋</m:t>
                        </m:r>
                      </m:e>
                      <m:sub>
                        <m:r>
                          <a:rPr lang="pt-BR" i="1" noProof="0">
                            <a:latin typeface="Cambria Math" panose="02040503050406030204" pitchFamily="18" charset="0"/>
                          </a:rPr>
                          <m:t>𝑚</m:t>
                        </m:r>
                      </m:sub>
                    </m:sSub>
                    <m:r>
                      <a:rPr lang="pt-BR" i="1" noProof="0">
                        <a:latin typeface="Cambria Math" panose="02040503050406030204" pitchFamily="18" charset="0"/>
                      </a:rPr>
                      <m:t>/2</m:t>
                    </m:r>
                  </m:oMath>
                </a14:m>
                <a:r>
                  <a:rPr lang="pt-BR" noProof="0" dirty="0"/>
                  <a:t>; </a:t>
                </a:r>
                <a14:m>
                  <m:oMath xmlns:m="http://schemas.openxmlformats.org/officeDocument/2006/math">
                    <m:sSub>
                      <m:sSubPr>
                        <m:ctrlPr>
                          <a:rPr lang="pt-BR" b="0" i="1" noProof="0" smtClean="0">
                            <a:latin typeface="Cambria Math" panose="02040503050406030204" pitchFamily="18" charset="0"/>
                          </a:rPr>
                        </m:ctrlPr>
                      </m:sSubPr>
                      <m:e>
                        <m:r>
                          <a:rPr lang="pt-BR" b="0" i="1" noProof="0" smtClean="0">
                            <a:latin typeface="Cambria Math" panose="02040503050406030204" pitchFamily="18" charset="0"/>
                          </a:rPr>
                          <m:t>𝜋</m:t>
                        </m:r>
                      </m:e>
                      <m:sub>
                        <m:r>
                          <a:rPr lang="pt-BR" b="0" i="1" noProof="0" smtClean="0">
                            <a:latin typeface="Cambria Math" panose="02040503050406030204" pitchFamily="18" charset="0"/>
                          </a:rPr>
                          <m:t>𝑑</m:t>
                        </m:r>
                      </m:sub>
                    </m:sSub>
                    <m:r>
                      <a:rPr lang="pt-BR" b="0" i="1" noProof="0" smtClean="0">
                        <a:latin typeface="Cambria Math" panose="02040503050406030204" pitchFamily="18" charset="0"/>
                      </a:rPr>
                      <m:t>;</m:t>
                    </m:r>
                  </m:oMath>
                </a14:m>
                <a:r>
                  <a:rPr lang="pt-BR" noProof="0" dirty="0"/>
                  <a:t> </a:t>
                </a:r>
                <a14:m>
                  <m:oMath xmlns:m="http://schemas.openxmlformats.org/officeDocument/2006/math">
                    <m:sSub>
                      <m:sSubPr>
                        <m:ctrlPr>
                          <a:rPr lang="pt-BR" i="1" noProof="0">
                            <a:latin typeface="Cambria Math" panose="02040503050406030204" pitchFamily="18" charset="0"/>
                          </a:rPr>
                        </m:ctrlPr>
                      </m:sSubPr>
                      <m:e>
                        <m:r>
                          <a:rPr lang="pt-BR" i="1" noProof="0">
                            <a:latin typeface="Cambria Math" panose="02040503050406030204" pitchFamily="18" charset="0"/>
                          </a:rPr>
                          <m:t>𝜋</m:t>
                        </m:r>
                      </m:e>
                      <m:sub>
                        <m:r>
                          <a:rPr lang="pt-BR" i="1" noProof="0">
                            <a:latin typeface="Cambria Math" panose="02040503050406030204" pitchFamily="18" charset="0"/>
                          </a:rPr>
                          <m:t>𝐶</m:t>
                        </m:r>
                      </m:sub>
                    </m:sSub>
                  </m:oMath>
                </a14:m>
                <a:r>
                  <a:rPr lang="pt-BR" noProof="0" dirty="0"/>
                  <a:t> em </a:t>
                </a:r>
                <a14:m>
                  <m:oMath xmlns:m="http://schemas.openxmlformats.org/officeDocument/2006/math">
                    <m:r>
                      <a:rPr lang="pt-BR" i="1" noProof="0">
                        <a:latin typeface="Cambria Math" panose="02040503050406030204" pitchFamily="18" charset="0"/>
                      </a:rPr>
                      <m:t>(2.3.2</m:t>
                    </m:r>
                  </m:oMath>
                </a14:m>
                <a:r>
                  <a:rPr lang="pt-BR" noProof="0" dirty="0"/>
                  <a:t>), obtemos </a:t>
                </a:r>
                <a14:m>
                  <m:oMath xmlns:m="http://schemas.openxmlformats.org/officeDocument/2006/math">
                    <m:r>
                      <a:rPr lang="pt-BR" b="0" i="1" noProof="0" smtClean="0">
                        <a:latin typeface="Cambria Math" panose="02040503050406030204" pitchFamily="18" charset="0"/>
                      </a:rPr>
                      <m:t>𝛿</m:t>
                    </m:r>
                    <m:r>
                      <a:rPr lang="pt-BR" b="0" i="1" noProof="0" smtClean="0">
                        <a:latin typeface="Cambria Math" panose="02040503050406030204" pitchFamily="18" charset="0"/>
                      </a:rPr>
                      <m:t>≥9/17</m:t>
                    </m:r>
                  </m:oMath>
                </a14:m>
                <a:r>
                  <a:rPr lang="pt-BR" noProof="0" dirty="0"/>
                  <a:t>, que leva também a um equilíbrio de Nash perfeito em subjogos.</a:t>
                </a:r>
              </a:p>
            </p:txBody>
          </p:sp>
        </mc:Choice>
        <mc:Fallback xmlns="">
          <p:sp>
            <p:nvSpPr>
              <p:cNvPr id="3" name="Content Placeholder 2">
                <a:extLst>
                  <a:ext uri="{FF2B5EF4-FFF2-40B4-BE49-F238E27FC236}">
                    <a16:creationId xmlns:a16="http://schemas.microsoft.com/office/drawing/2014/main" id="{12D60FF6-6022-4D71-A7A7-83EC099CE8C9}"/>
                  </a:ext>
                </a:extLst>
              </p:cNvPr>
              <p:cNvSpPr>
                <a:spLocks noGrp="1" noRot="1" noChangeAspect="1" noMove="1" noResize="1" noEditPoints="1" noAdjustHandles="1" noChangeArrowheads="1" noChangeShapeType="1" noTextEdit="1"/>
              </p:cNvSpPr>
              <p:nvPr>
                <p:ph idx="1"/>
              </p:nvPr>
            </p:nvSpPr>
            <p:spPr>
              <a:blipFill>
                <a:blip r:embed="rId3"/>
                <a:stretch>
                  <a:fillRect l="-1217" t="-2241" r="-1159"/>
                </a:stretch>
              </a:blipFill>
            </p:spPr>
            <p:txBody>
              <a:bodyPr/>
              <a:lstStyle/>
              <a:p>
                <a:r>
                  <a:rPr lang="pt-BR">
                    <a:noFill/>
                  </a:rPr>
                  <a:t> </a:t>
                </a:r>
              </a:p>
            </p:txBody>
          </p:sp>
        </mc:Fallback>
      </mc:AlternateContent>
      <p:sp>
        <p:nvSpPr>
          <p:cNvPr id="4" name="Title 1">
            <a:extLst>
              <a:ext uri="{FF2B5EF4-FFF2-40B4-BE49-F238E27FC236}">
                <a16:creationId xmlns:a16="http://schemas.microsoft.com/office/drawing/2014/main" id="{C11631DF-1EB2-478C-825F-766312FD7D41}"/>
              </a:ext>
            </a:extLst>
          </p:cNvPr>
          <p:cNvSpPr>
            <a:spLocks noGrp="1"/>
          </p:cNvSpPr>
          <p:nvPr>
            <p:ph type="title"/>
          </p:nvPr>
        </p:nvSpPr>
        <p:spPr>
          <a:xfrm>
            <a:off x="838200" y="365125"/>
            <a:ext cx="10515600" cy="1325563"/>
          </a:xfrm>
        </p:spPr>
        <p:txBody>
          <a:bodyPr/>
          <a:lstStyle/>
          <a:p>
            <a:r>
              <a:rPr lang="pt-BR" b="1" noProof="0" dirty="0"/>
              <a:t>Conluio entre dois duopolistas de Cournot</a:t>
            </a: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F1969D57-49FF-41A3-9C8A-5C48DA1674FA}"/>
                  </a:ext>
                </a:extLst>
              </p:cNvPr>
              <p:cNvSpPr txBox="1"/>
              <p:nvPr/>
            </p:nvSpPr>
            <p:spPr>
              <a:xfrm>
                <a:off x="8418970" y="3415965"/>
                <a:ext cx="1425844"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pt-BR" sz="2400" i="1" dirty="0" smtClean="0">
                          <a:latin typeface="Cambria Math" panose="02040503050406030204" pitchFamily="18" charset="0"/>
                        </a:rPr>
                        <m:t>(2.3.2)</m:t>
                      </m:r>
                    </m:oMath>
                  </m:oMathPara>
                </a14:m>
                <a:endParaRPr lang="pt-BR" sz="2400" dirty="0"/>
              </a:p>
            </p:txBody>
          </p:sp>
        </mc:Choice>
        <mc:Fallback xmlns="">
          <p:sp>
            <p:nvSpPr>
              <p:cNvPr id="2" name="TextBox 1">
                <a:extLst>
                  <a:ext uri="{FF2B5EF4-FFF2-40B4-BE49-F238E27FC236}">
                    <a16:creationId xmlns:a16="http://schemas.microsoft.com/office/drawing/2014/main" id="{F1969D57-49FF-41A3-9C8A-5C48DA1674FA}"/>
                  </a:ext>
                </a:extLst>
              </p:cNvPr>
              <p:cNvSpPr txBox="1">
                <a:spLocks noRot="1" noChangeAspect="1" noMove="1" noResize="1" noEditPoints="1" noAdjustHandles="1" noChangeArrowheads="1" noChangeShapeType="1" noTextEdit="1"/>
              </p:cNvSpPr>
              <p:nvPr/>
            </p:nvSpPr>
            <p:spPr>
              <a:xfrm>
                <a:off x="8418970" y="3415965"/>
                <a:ext cx="1425844" cy="461665"/>
              </a:xfrm>
              <a:prstGeom prst="rect">
                <a:avLst/>
              </a:prstGeom>
              <a:blipFill>
                <a:blip r:embed="rId4"/>
                <a:stretch>
                  <a:fillRect b="-17105"/>
                </a:stretch>
              </a:blipFill>
            </p:spPr>
            <p:txBody>
              <a:bodyPr/>
              <a:lstStyle/>
              <a:p>
                <a:r>
                  <a:rPr lang="pt-BR">
                    <a:noFill/>
                  </a:rPr>
                  <a:t> </a:t>
                </a:r>
              </a:p>
            </p:txBody>
          </p:sp>
        </mc:Fallback>
      </mc:AlternateContent>
      <p:sp>
        <p:nvSpPr>
          <p:cNvPr id="5" name="Footer Placeholder 4">
            <a:extLst>
              <a:ext uri="{FF2B5EF4-FFF2-40B4-BE49-F238E27FC236}">
                <a16:creationId xmlns:a16="http://schemas.microsoft.com/office/drawing/2014/main" id="{73811FF0-8CCC-42E8-ADE4-632AD2414557}"/>
              </a:ext>
            </a:extLst>
          </p:cNvPr>
          <p:cNvSpPr>
            <a:spLocks noGrp="1"/>
          </p:cNvSpPr>
          <p:nvPr>
            <p:ph type="ftr" sz="quarter" idx="11"/>
          </p:nvPr>
        </p:nvSpPr>
        <p:spPr/>
        <p:txBody>
          <a:bodyPr/>
          <a:lstStyle/>
          <a:p>
            <a:r>
              <a:rPr lang="pt-BR" dirty="0"/>
              <a:t>Robson Tigre </a:t>
            </a:r>
            <a:endParaRPr lang="en-US" dirty="0"/>
          </a:p>
        </p:txBody>
      </p:sp>
      <p:sp>
        <p:nvSpPr>
          <p:cNvPr id="6" name="Slide Number Placeholder 5">
            <a:extLst>
              <a:ext uri="{FF2B5EF4-FFF2-40B4-BE49-F238E27FC236}">
                <a16:creationId xmlns:a16="http://schemas.microsoft.com/office/drawing/2014/main" id="{B1CAF4C6-3566-499E-A19B-E64E25D4C57B}"/>
              </a:ext>
            </a:extLst>
          </p:cNvPr>
          <p:cNvSpPr>
            <a:spLocks noGrp="1"/>
          </p:cNvSpPr>
          <p:nvPr>
            <p:ph type="sldNum" sz="quarter" idx="12"/>
          </p:nvPr>
        </p:nvSpPr>
        <p:spPr/>
        <p:txBody>
          <a:bodyPr/>
          <a:lstStyle/>
          <a:p>
            <a:fld id="{AF67EEE8-F201-4410-BA13-233EFB93B646}" type="slidenum">
              <a:rPr lang="pt-BR" smtClean="0"/>
              <a:t>71</a:t>
            </a:fld>
            <a:endParaRPr lang="pt-BR"/>
          </a:p>
        </p:txBody>
      </p:sp>
    </p:spTree>
    <p:extLst>
      <p:ext uri="{BB962C8B-B14F-4D97-AF65-F5344CB8AC3E}">
        <p14:creationId xmlns:p14="http://schemas.microsoft.com/office/powerpoint/2010/main" val="140301227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5A963CA-1639-44FF-8F76-3ABAB0CF06F5}"/>
                  </a:ext>
                </a:extLst>
              </p:cNvPr>
              <p:cNvSpPr>
                <a:spLocks noGrp="1"/>
              </p:cNvSpPr>
              <p:nvPr>
                <p:ph idx="1"/>
              </p:nvPr>
            </p:nvSpPr>
            <p:spPr/>
            <p:txBody>
              <a:bodyPr>
                <a:normAutofit/>
              </a:bodyPr>
              <a:lstStyle/>
              <a:p>
                <a:pPr algn="just"/>
                <a:r>
                  <a:rPr lang="pt-BR" noProof="0" dirty="0"/>
                  <a:t>O que as firmas conseguem alcançar se </a:t>
                </a:r>
                <a14:m>
                  <m:oMath xmlns:m="http://schemas.openxmlformats.org/officeDocument/2006/math">
                    <m:r>
                      <a:rPr lang="pt-BR" i="1" noProof="0" smtClean="0">
                        <a:latin typeface="Cambria Math" panose="02040503050406030204" pitchFamily="18" charset="0"/>
                      </a:rPr>
                      <m:t>𝛿</m:t>
                    </m:r>
                    <m:r>
                      <a:rPr lang="pt-BR" b="0" i="1" noProof="0" smtClean="0">
                        <a:latin typeface="Cambria Math" panose="02040503050406030204" pitchFamily="18" charset="0"/>
                      </a:rPr>
                      <m:t>&lt;</m:t>
                    </m:r>
                    <m:f>
                      <m:fPr>
                        <m:ctrlPr>
                          <a:rPr lang="pt-BR" i="1" noProof="0">
                            <a:latin typeface="Cambria Math" panose="02040503050406030204" pitchFamily="18" charset="0"/>
                          </a:rPr>
                        </m:ctrlPr>
                      </m:fPr>
                      <m:num>
                        <m:r>
                          <a:rPr lang="pt-BR" i="1" noProof="0">
                            <a:latin typeface="Cambria Math" panose="02040503050406030204" pitchFamily="18" charset="0"/>
                          </a:rPr>
                          <m:t>9</m:t>
                        </m:r>
                      </m:num>
                      <m:den>
                        <m:r>
                          <a:rPr lang="pt-BR" i="1" noProof="0">
                            <a:latin typeface="Cambria Math" panose="02040503050406030204" pitchFamily="18" charset="0"/>
                          </a:rPr>
                          <m:t>17</m:t>
                        </m:r>
                      </m:den>
                    </m:f>
                  </m:oMath>
                </a14:m>
                <a:r>
                  <a:rPr lang="pt-BR" noProof="0" dirty="0"/>
                  <a:t> ? </a:t>
                </a:r>
              </a:p>
              <a:p>
                <a:pPr lvl="1" algn="just">
                  <a:spcBef>
                    <a:spcPts val="900"/>
                  </a:spcBef>
                  <a:spcAft>
                    <a:spcPts val="900"/>
                  </a:spcAft>
                </a:pPr>
                <a:r>
                  <a:rPr lang="pt-BR" noProof="0" dirty="0"/>
                  <a:t>Determinaremos, para um dado </a:t>
                </a:r>
                <a14:m>
                  <m:oMath xmlns:m="http://schemas.openxmlformats.org/officeDocument/2006/math">
                    <m:r>
                      <a:rPr lang="pt-BR" i="1" noProof="0" smtClean="0">
                        <a:latin typeface="Cambria Math" panose="02040503050406030204" pitchFamily="18" charset="0"/>
                      </a:rPr>
                      <m:t>𝛿</m:t>
                    </m:r>
                  </m:oMath>
                </a14:m>
                <a:r>
                  <a:rPr lang="pt-BR" noProof="0" dirty="0"/>
                  <a:t>, a quantidade mais lucrativa que as firmas podem produzir caso ambas escolham jogar a estratégia gatilho</a:t>
                </a:r>
              </a:p>
              <a:p>
                <a:pPr lvl="1" algn="just">
                  <a:spcBef>
                    <a:spcPts val="900"/>
                  </a:spcBef>
                  <a:spcAft>
                    <a:spcPts val="900"/>
                  </a:spcAft>
                </a:pPr>
                <a:r>
                  <a:rPr lang="pt-BR" dirty="0"/>
                  <a:t>Essa estratégia já não suportará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𝜋</m:t>
                        </m:r>
                      </m:e>
                      <m:sub>
                        <m:r>
                          <a:rPr lang="pt-BR" i="1">
                            <a:latin typeface="Cambria Math" panose="02040503050406030204" pitchFamily="18" charset="0"/>
                          </a:rPr>
                          <m:t>𝑚</m:t>
                        </m:r>
                      </m:sub>
                    </m:sSub>
                    <m:r>
                      <a:rPr lang="pt-BR" i="1">
                        <a:latin typeface="Cambria Math" panose="02040503050406030204" pitchFamily="18" charset="0"/>
                      </a:rPr>
                      <m:t>/2</m:t>
                    </m:r>
                  </m:oMath>
                </a14:m>
                <a:r>
                  <a:rPr lang="pt-BR" dirty="0"/>
                  <a:t>, mas a quantidade mais lucrativa suportada </a:t>
                </a:r>
                <a:r>
                  <a:rPr lang="pt-BR" i="1" dirty="0"/>
                  <a:t>estará entre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𝑞</m:t>
                        </m:r>
                      </m:e>
                      <m:sub>
                        <m:r>
                          <a:rPr lang="pt-BR" i="1">
                            <a:latin typeface="Cambria Math" panose="02040503050406030204" pitchFamily="18" charset="0"/>
                          </a:rPr>
                          <m:t>𝑚</m:t>
                        </m:r>
                      </m:sub>
                    </m:sSub>
                    <m:r>
                      <a:rPr lang="pt-BR" i="1">
                        <a:latin typeface="Cambria Math" panose="02040503050406030204" pitchFamily="18" charset="0"/>
                      </a:rPr>
                      <m:t>/2</m:t>
                    </m:r>
                  </m:oMath>
                </a14:m>
                <a:r>
                  <a:rPr lang="pt-BR" i="1" dirty="0"/>
                  <a:t> e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𝑞</m:t>
                        </m:r>
                      </m:e>
                      <m:sub>
                        <m:r>
                          <a:rPr lang="pt-BR" i="1">
                            <a:latin typeface="Cambria Math" panose="02040503050406030204" pitchFamily="18" charset="0"/>
                          </a:rPr>
                          <m:t>𝑐</m:t>
                        </m:r>
                      </m:sub>
                    </m:sSub>
                  </m:oMath>
                </a14:m>
                <a:r>
                  <a:rPr lang="pt-BR" i="1" noProof="0" dirty="0"/>
                  <a:t>.</a:t>
                </a:r>
                <a:endParaRPr lang="pt-BR" noProof="0" dirty="0"/>
              </a:p>
              <a:p>
                <a:pPr algn="just"/>
                <a:r>
                  <a:rPr lang="pt-BR" noProof="0" dirty="0"/>
                  <a:t>Para computar essa quantidade, considere a estratégia gatilho:</a:t>
                </a:r>
              </a:p>
              <a:p>
                <a:pPr lvl="1" algn="just"/>
                <a:r>
                  <a:rPr lang="pt-BR" noProof="0" dirty="0"/>
                  <a:t>Produzir </a:t>
                </a:r>
                <a14:m>
                  <m:oMath xmlns:m="http://schemas.openxmlformats.org/officeDocument/2006/math">
                    <m:sSup>
                      <m:sSupPr>
                        <m:ctrlPr>
                          <a:rPr lang="pt-BR" b="0" i="1" noProof="0" smtClean="0">
                            <a:latin typeface="Cambria Math" panose="02040503050406030204" pitchFamily="18" charset="0"/>
                          </a:rPr>
                        </m:ctrlPr>
                      </m:sSupPr>
                      <m:e>
                        <m:r>
                          <a:rPr lang="pt-BR" i="1" noProof="0" smtClean="0">
                            <a:latin typeface="Cambria Math" panose="02040503050406030204" pitchFamily="18" charset="0"/>
                          </a:rPr>
                          <m:t>𝑞</m:t>
                        </m:r>
                      </m:e>
                      <m:sup>
                        <m:r>
                          <a:rPr lang="pt-BR" i="1" noProof="0">
                            <a:latin typeface="Cambria Math" panose="02040503050406030204" pitchFamily="18" charset="0"/>
                          </a:rPr>
                          <m:t>∗</m:t>
                        </m:r>
                      </m:sup>
                    </m:sSup>
                  </m:oMath>
                </a14:m>
                <a:r>
                  <a:rPr lang="pt-BR" noProof="0" dirty="0"/>
                  <a:t> no primeiro período. </a:t>
                </a:r>
              </a:p>
              <a:p>
                <a:pPr lvl="2" algn="just"/>
                <a:r>
                  <a:rPr lang="pt-BR" noProof="0" dirty="0"/>
                  <a:t>No </a:t>
                </a:r>
                <a14:m>
                  <m:oMath xmlns:m="http://schemas.openxmlformats.org/officeDocument/2006/math">
                    <m:r>
                      <a:rPr lang="pt-BR" i="1" noProof="0" smtClean="0">
                        <a:latin typeface="Cambria Math" panose="02040503050406030204" pitchFamily="18" charset="0"/>
                      </a:rPr>
                      <m:t>𝑡</m:t>
                    </m:r>
                  </m:oMath>
                </a14:m>
                <a:r>
                  <a:rPr lang="pt-BR" noProof="0" dirty="0"/>
                  <a:t>-ésimo período, produzir </a:t>
                </a:r>
                <a14:m>
                  <m:oMath xmlns:m="http://schemas.openxmlformats.org/officeDocument/2006/math">
                    <m:sSup>
                      <m:sSupPr>
                        <m:ctrlPr>
                          <a:rPr lang="pt-BR" i="1" noProof="0">
                            <a:latin typeface="Cambria Math" panose="02040503050406030204" pitchFamily="18" charset="0"/>
                          </a:rPr>
                        </m:ctrlPr>
                      </m:sSupPr>
                      <m:e>
                        <m:r>
                          <a:rPr lang="pt-BR" i="1" noProof="0">
                            <a:latin typeface="Cambria Math" panose="02040503050406030204" pitchFamily="18" charset="0"/>
                          </a:rPr>
                          <m:t>𝑞</m:t>
                        </m:r>
                      </m:e>
                      <m:sup>
                        <m:r>
                          <a:rPr lang="pt-BR" i="1" noProof="0">
                            <a:latin typeface="Cambria Math" panose="02040503050406030204" pitchFamily="18" charset="0"/>
                          </a:rPr>
                          <m:t>∗</m:t>
                        </m:r>
                      </m:sup>
                    </m:sSup>
                  </m:oMath>
                </a14:m>
                <a:r>
                  <a:rPr lang="pt-BR" noProof="0" dirty="0"/>
                  <a:t> se ambas as firmas tiverem produzido </a:t>
                </a:r>
                <a14:m>
                  <m:oMath xmlns:m="http://schemas.openxmlformats.org/officeDocument/2006/math">
                    <m:sSup>
                      <m:sSupPr>
                        <m:ctrlPr>
                          <a:rPr lang="pt-BR" i="1" noProof="0">
                            <a:latin typeface="Cambria Math" panose="02040503050406030204" pitchFamily="18" charset="0"/>
                          </a:rPr>
                        </m:ctrlPr>
                      </m:sSupPr>
                      <m:e>
                        <m:r>
                          <a:rPr lang="pt-BR" i="1" noProof="0">
                            <a:latin typeface="Cambria Math" panose="02040503050406030204" pitchFamily="18" charset="0"/>
                          </a:rPr>
                          <m:t>𝑞</m:t>
                        </m:r>
                      </m:e>
                      <m:sup>
                        <m:r>
                          <a:rPr lang="pt-BR" i="1" noProof="0">
                            <a:latin typeface="Cambria Math" panose="02040503050406030204" pitchFamily="18" charset="0"/>
                          </a:rPr>
                          <m:t>∗</m:t>
                        </m:r>
                      </m:sup>
                    </m:sSup>
                  </m:oMath>
                </a14:m>
                <a:r>
                  <a:rPr lang="pt-BR" noProof="0" dirty="0"/>
                  <a:t>em cada um dos </a:t>
                </a:r>
                <a14:m>
                  <m:oMath xmlns:m="http://schemas.openxmlformats.org/officeDocument/2006/math">
                    <m:r>
                      <a:rPr lang="pt-BR" i="1" noProof="0">
                        <a:latin typeface="Cambria Math" panose="02040503050406030204" pitchFamily="18" charset="0"/>
                      </a:rPr>
                      <m:t>𝑡</m:t>
                    </m:r>
                    <m:r>
                      <a:rPr lang="pt-BR" i="1" noProof="0">
                        <a:latin typeface="Cambria Math" panose="02040503050406030204" pitchFamily="18" charset="0"/>
                      </a:rPr>
                      <m:t>−1</m:t>
                    </m:r>
                  </m:oMath>
                </a14:m>
                <a:r>
                  <a:rPr lang="pt-BR" noProof="0" dirty="0"/>
                  <a:t> períodos prévios. </a:t>
                </a:r>
              </a:p>
              <a:p>
                <a:pPr lvl="2" algn="just"/>
                <a:r>
                  <a:rPr lang="pt-BR" noProof="0" dirty="0"/>
                  <a:t>Caso contrário, produzir a quantidade de Cournot, </a:t>
                </a:r>
                <a14:m>
                  <m:oMath xmlns:m="http://schemas.openxmlformats.org/officeDocument/2006/math">
                    <m:sSub>
                      <m:sSubPr>
                        <m:ctrlPr>
                          <a:rPr lang="pt-BR" i="1" noProof="0">
                            <a:latin typeface="Cambria Math" panose="02040503050406030204" pitchFamily="18" charset="0"/>
                          </a:rPr>
                        </m:ctrlPr>
                      </m:sSubPr>
                      <m:e>
                        <m:r>
                          <a:rPr lang="pt-BR" i="1" noProof="0">
                            <a:latin typeface="Cambria Math" panose="02040503050406030204" pitchFamily="18" charset="0"/>
                          </a:rPr>
                          <m:t>𝑞</m:t>
                        </m:r>
                      </m:e>
                      <m:sub>
                        <m:r>
                          <a:rPr lang="pt-BR" i="1" noProof="0">
                            <a:latin typeface="Cambria Math" panose="02040503050406030204" pitchFamily="18" charset="0"/>
                          </a:rPr>
                          <m:t>𝑐</m:t>
                        </m:r>
                      </m:sub>
                    </m:sSub>
                  </m:oMath>
                </a14:m>
                <a:r>
                  <a:rPr lang="pt-BR" noProof="0" dirty="0"/>
                  <a:t>.</a:t>
                </a:r>
              </a:p>
              <a:p>
                <a:pPr algn="just"/>
                <a:endParaRPr lang="pt-BR" noProof="0" dirty="0"/>
              </a:p>
            </p:txBody>
          </p:sp>
        </mc:Choice>
        <mc:Fallback xmlns="">
          <p:sp>
            <p:nvSpPr>
              <p:cNvPr id="3" name="Content Placeholder 2">
                <a:extLst>
                  <a:ext uri="{FF2B5EF4-FFF2-40B4-BE49-F238E27FC236}">
                    <a16:creationId xmlns:a16="http://schemas.microsoft.com/office/drawing/2014/main" id="{A5A963CA-1639-44FF-8F76-3ABAB0CF06F5}"/>
                  </a:ext>
                </a:extLst>
              </p:cNvPr>
              <p:cNvSpPr>
                <a:spLocks noGrp="1" noRot="1" noChangeAspect="1" noMove="1" noResize="1" noEditPoints="1" noAdjustHandles="1" noChangeArrowheads="1" noChangeShapeType="1" noTextEdit="1"/>
              </p:cNvSpPr>
              <p:nvPr>
                <p:ph idx="1"/>
              </p:nvPr>
            </p:nvSpPr>
            <p:spPr>
              <a:blipFill>
                <a:blip r:embed="rId3"/>
                <a:stretch>
                  <a:fillRect l="-1043" t="-280" r="-870" b="-420"/>
                </a:stretch>
              </a:blipFill>
            </p:spPr>
            <p:txBody>
              <a:bodyPr/>
              <a:lstStyle/>
              <a:p>
                <a:r>
                  <a:rPr lang="en-US">
                    <a:noFill/>
                  </a:rPr>
                  <a:t> </a:t>
                </a:r>
              </a:p>
            </p:txBody>
          </p:sp>
        </mc:Fallback>
      </mc:AlternateContent>
      <p:sp>
        <p:nvSpPr>
          <p:cNvPr id="4" name="Title 1">
            <a:extLst>
              <a:ext uri="{FF2B5EF4-FFF2-40B4-BE49-F238E27FC236}">
                <a16:creationId xmlns:a16="http://schemas.microsoft.com/office/drawing/2014/main" id="{9C239662-FA91-4A25-A291-EF988398E1FC}"/>
              </a:ext>
            </a:extLst>
          </p:cNvPr>
          <p:cNvSpPr>
            <a:spLocks noGrp="1"/>
          </p:cNvSpPr>
          <p:nvPr>
            <p:ph type="title"/>
          </p:nvPr>
        </p:nvSpPr>
        <p:spPr>
          <a:xfrm>
            <a:off x="838200" y="365125"/>
            <a:ext cx="10515600" cy="1325563"/>
          </a:xfrm>
        </p:spPr>
        <p:txBody>
          <a:bodyPr/>
          <a:lstStyle/>
          <a:p>
            <a:r>
              <a:rPr lang="pt-BR" b="1" noProof="0" dirty="0"/>
              <a:t>Conluio entre dois duopolistas de Cournot</a:t>
            </a:r>
          </a:p>
        </p:txBody>
      </p:sp>
      <p:sp>
        <p:nvSpPr>
          <p:cNvPr id="2" name="Footer Placeholder 1">
            <a:extLst>
              <a:ext uri="{FF2B5EF4-FFF2-40B4-BE49-F238E27FC236}">
                <a16:creationId xmlns:a16="http://schemas.microsoft.com/office/drawing/2014/main" id="{B4AD8071-C17C-4346-881F-47A97E84324D}"/>
              </a:ext>
            </a:extLst>
          </p:cNvPr>
          <p:cNvSpPr>
            <a:spLocks noGrp="1"/>
          </p:cNvSpPr>
          <p:nvPr>
            <p:ph type="ftr" sz="quarter" idx="11"/>
          </p:nvPr>
        </p:nvSpPr>
        <p:spPr/>
        <p:txBody>
          <a:bodyPr/>
          <a:lstStyle/>
          <a:p>
            <a:r>
              <a:rPr lang="pt-BR" dirty="0"/>
              <a:t>Robson Tigre </a:t>
            </a:r>
            <a:endParaRPr lang="en-US" dirty="0"/>
          </a:p>
        </p:txBody>
      </p:sp>
      <p:sp>
        <p:nvSpPr>
          <p:cNvPr id="5" name="Slide Number Placeholder 4">
            <a:extLst>
              <a:ext uri="{FF2B5EF4-FFF2-40B4-BE49-F238E27FC236}">
                <a16:creationId xmlns:a16="http://schemas.microsoft.com/office/drawing/2014/main" id="{6FAB794D-2409-41B0-9752-02CBB0952BE5}"/>
              </a:ext>
            </a:extLst>
          </p:cNvPr>
          <p:cNvSpPr>
            <a:spLocks noGrp="1"/>
          </p:cNvSpPr>
          <p:nvPr>
            <p:ph type="sldNum" sz="quarter" idx="12"/>
          </p:nvPr>
        </p:nvSpPr>
        <p:spPr/>
        <p:txBody>
          <a:bodyPr/>
          <a:lstStyle/>
          <a:p>
            <a:fld id="{AF67EEE8-F201-4410-BA13-233EFB93B646}" type="slidenum">
              <a:rPr lang="pt-BR" smtClean="0"/>
              <a:t>72</a:t>
            </a:fld>
            <a:endParaRPr lang="pt-BR"/>
          </a:p>
        </p:txBody>
      </p:sp>
    </p:spTree>
    <p:extLst>
      <p:ext uri="{BB962C8B-B14F-4D97-AF65-F5344CB8AC3E}">
        <p14:creationId xmlns:p14="http://schemas.microsoft.com/office/powerpoint/2010/main" val="124830273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BD341A3-2803-4337-A302-9AA9C5A3C75D}"/>
                  </a:ext>
                </a:extLst>
              </p:cNvPr>
              <p:cNvSpPr>
                <a:spLocks noGrp="1"/>
              </p:cNvSpPr>
              <p:nvPr>
                <p:ph idx="1"/>
              </p:nvPr>
            </p:nvSpPr>
            <p:spPr/>
            <p:txBody>
              <a:bodyPr>
                <a:normAutofit fontScale="92500" lnSpcReduction="10000"/>
              </a:bodyPr>
              <a:lstStyle/>
              <a:p>
                <a:pPr algn="just"/>
                <a:r>
                  <a:rPr lang="pt-BR" noProof="0" dirty="0"/>
                  <a:t>O lucro para uma firma quando ambas jogam </a:t>
                </a:r>
                <a14:m>
                  <m:oMath xmlns:m="http://schemas.openxmlformats.org/officeDocument/2006/math">
                    <m:sSup>
                      <m:sSupPr>
                        <m:ctrlPr>
                          <a:rPr lang="pt-BR" i="1" noProof="0" smtClean="0">
                            <a:latin typeface="Cambria Math" panose="02040503050406030204" pitchFamily="18" charset="0"/>
                          </a:rPr>
                        </m:ctrlPr>
                      </m:sSupPr>
                      <m:e>
                        <m:r>
                          <a:rPr lang="pt-BR" i="1" noProof="0" smtClean="0">
                            <a:latin typeface="Cambria Math" panose="02040503050406030204" pitchFamily="18" charset="0"/>
                          </a:rPr>
                          <m:t>𝑞</m:t>
                        </m:r>
                      </m:e>
                      <m:sup>
                        <m:r>
                          <a:rPr lang="pt-BR" i="1" noProof="0" smtClean="0">
                            <a:latin typeface="Cambria Math" panose="02040503050406030204" pitchFamily="18" charset="0"/>
                          </a:rPr>
                          <m:t>∗</m:t>
                        </m:r>
                      </m:sup>
                    </m:sSup>
                  </m:oMath>
                </a14:m>
                <a:r>
                  <a:rPr lang="pt-BR" noProof="0" dirty="0"/>
                  <a:t> é </a:t>
                </a:r>
                <a14:m>
                  <m:oMath xmlns:m="http://schemas.openxmlformats.org/officeDocument/2006/math">
                    <m:d>
                      <m:dPr>
                        <m:ctrlPr>
                          <a:rPr lang="pt-BR" b="0" i="1" noProof="0" smtClean="0">
                            <a:latin typeface="Cambria Math" panose="02040503050406030204" pitchFamily="18" charset="0"/>
                          </a:rPr>
                        </m:ctrlPr>
                      </m:dPr>
                      <m:e>
                        <m:r>
                          <a:rPr lang="pt-BR" b="0" i="1" noProof="0" smtClean="0">
                            <a:latin typeface="Cambria Math" panose="02040503050406030204" pitchFamily="18" charset="0"/>
                          </a:rPr>
                          <m:t>𝑎</m:t>
                        </m:r>
                        <m:r>
                          <a:rPr lang="pt-BR" b="0" i="1" noProof="0" smtClean="0">
                            <a:latin typeface="Cambria Math" panose="02040503050406030204" pitchFamily="18" charset="0"/>
                          </a:rPr>
                          <m:t>−2</m:t>
                        </m:r>
                        <m:sSup>
                          <m:sSupPr>
                            <m:ctrlPr>
                              <a:rPr lang="pt-BR" b="0" i="1" noProof="0" smtClean="0">
                                <a:latin typeface="Cambria Math" panose="02040503050406030204" pitchFamily="18" charset="0"/>
                              </a:rPr>
                            </m:ctrlPr>
                          </m:sSupPr>
                          <m:e>
                            <m:r>
                              <a:rPr lang="pt-BR" b="0" i="1" noProof="0" smtClean="0">
                                <a:latin typeface="Cambria Math" panose="02040503050406030204" pitchFamily="18" charset="0"/>
                              </a:rPr>
                              <m:t>𝑞</m:t>
                            </m:r>
                          </m:e>
                          <m:sup>
                            <m:r>
                              <a:rPr lang="pt-BR" b="0" i="1" noProof="0" smtClean="0">
                                <a:latin typeface="Cambria Math" panose="02040503050406030204" pitchFamily="18" charset="0"/>
                              </a:rPr>
                              <m:t>∗</m:t>
                            </m:r>
                          </m:sup>
                        </m:sSup>
                        <m:r>
                          <a:rPr lang="pt-BR" b="0" i="1" noProof="0" smtClean="0">
                            <a:latin typeface="Cambria Math" panose="02040503050406030204" pitchFamily="18" charset="0"/>
                          </a:rPr>
                          <m:t>−</m:t>
                        </m:r>
                        <m:r>
                          <a:rPr lang="pt-BR" b="0" i="1" noProof="0" smtClean="0">
                            <a:latin typeface="Cambria Math" panose="02040503050406030204" pitchFamily="18" charset="0"/>
                          </a:rPr>
                          <m:t>𝑐</m:t>
                        </m:r>
                      </m:e>
                    </m:d>
                    <m:sSup>
                      <m:sSupPr>
                        <m:ctrlPr>
                          <a:rPr lang="pt-BR" b="0" i="1" noProof="0" smtClean="0">
                            <a:latin typeface="Cambria Math" panose="02040503050406030204" pitchFamily="18" charset="0"/>
                          </a:rPr>
                        </m:ctrlPr>
                      </m:sSupPr>
                      <m:e>
                        <m:r>
                          <a:rPr lang="pt-BR" b="0" i="1" noProof="0" smtClean="0">
                            <a:latin typeface="Cambria Math" panose="02040503050406030204" pitchFamily="18" charset="0"/>
                          </a:rPr>
                          <m:t>𝑞</m:t>
                        </m:r>
                      </m:e>
                      <m:sup>
                        <m:r>
                          <a:rPr lang="pt-BR" b="0" i="1" noProof="0" smtClean="0">
                            <a:latin typeface="Cambria Math" panose="02040503050406030204" pitchFamily="18" charset="0"/>
                          </a:rPr>
                          <m:t>∗</m:t>
                        </m:r>
                      </m:sup>
                    </m:sSup>
                  </m:oMath>
                </a14:m>
                <a:r>
                  <a:rPr lang="pt-BR" noProof="0" dirty="0"/>
                  <a:t>, que denotaremos por </a:t>
                </a:r>
                <a14:m>
                  <m:oMath xmlns:m="http://schemas.openxmlformats.org/officeDocument/2006/math">
                    <m:sSup>
                      <m:sSupPr>
                        <m:ctrlPr>
                          <a:rPr lang="pt-BR" b="0" i="1" noProof="0" smtClean="0">
                            <a:latin typeface="Cambria Math" panose="02040503050406030204" pitchFamily="18" charset="0"/>
                          </a:rPr>
                        </m:ctrlPr>
                      </m:sSupPr>
                      <m:e>
                        <m:r>
                          <a:rPr lang="pt-BR" b="0" i="1" noProof="0" smtClean="0">
                            <a:latin typeface="Cambria Math" panose="02040503050406030204" pitchFamily="18" charset="0"/>
                          </a:rPr>
                          <m:t>𝜋</m:t>
                        </m:r>
                      </m:e>
                      <m:sup>
                        <m:r>
                          <a:rPr lang="pt-BR" b="0" i="1" noProof="0" smtClean="0">
                            <a:latin typeface="Cambria Math" panose="02040503050406030204" pitchFamily="18" charset="0"/>
                          </a:rPr>
                          <m:t>∗</m:t>
                        </m:r>
                      </m:sup>
                    </m:sSup>
                  </m:oMath>
                </a14:m>
                <a:r>
                  <a:rPr lang="pt-BR" noProof="0" dirty="0"/>
                  <a:t>. </a:t>
                </a:r>
              </a:p>
              <a:p>
                <a:pPr algn="just"/>
                <a:endParaRPr lang="pt-BR" noProof="0" dirty="0"/>
              </a:p>
              <a:p>
                <a:pPr algn="just"/>
                <a:r>
                  <a:rPr lang="pt-BR" noProof="0" dirty="0"/>
                  <a:t>Se a firma </a:t>
                </a:r>
                <a14:m>
                  <m:oMath xmlns:m="http://schemas.openxmlformats.org/officeDocument/2006/math">
                    <m:r>
                      <a:rPr lang="pt-BR" b="0" i="1" noProof="0" smtClean="0">
                        <a:latin typeface="Cambria Math" panose="02040503050406030204" pitchFamily="18" charset="0"/>
                      </a:rPr>
                      <m:t>𝑖</m:t>
                    </m:r>
                  </m:oMath>
                </a14:m>
                <a:r>
                  <a:rPr lang="pt-BR" noProof="0" dirty="0"/>
                  <a:t> irá produzir </a:t>
                </a:r>
                <a14:m>
                  <m:oMath xmlns:m="http://schemas.openxmlformats.org/officeDocument/2006/math">
                    <m:sSup>
                      <m:sSupPr>
                        <m:ctrlPr>
                          <a:rPr lang="pt-BR" i="1" noProof="0" smtClean="0">
                            <a:latin typeface="Cambria Math" panose="02040503050406030204" pitchFamily="18" charset="0"/>
                          </a:rPr>
                        </m:ctrlPr>
                      </m:sSupPr>
                      <m:e>
                        <m:r>
                          <a:rPr lang="pt-BR" i="1" noProof="0" smtClean="0">
                            <a:latin typeface="Cambria Math" panose="02040503050406030204" pitchFamily="18" charset="0"/>
                          </a:rPr>
                          <m:t>𝑞</m:t>
                        </m:r>
                      </m:e>
                      <m:sup>
                        <m:r>
                          <a:rPr lang="pt-BR" i="1" noProof="0" smtClean="0">
                            <a:latin typeface="Cambria Math" panose="02040503050406030204" pitchFamily="18" charset="0"/>
                          </a:rPr>
                          <m:t>∗</m:t>
                        </m:r>
                      </m:sup>
                    </m:sSup>
                  </m:oMath>
                </a14:m>
                <a:r>
                  <a:rPr lang="pt-BR" noProof="0" dirty="0"/>
                  <a:t> esse período, então a quantidade que maximiza o lucro da firma </a:t>
                </a:r>
                <a14:m>
                  <m:oMath xmlns:m="http://schemas.openxmlformats.org/officeDocument/2006/math">
                    <m:r>
                      <a:rPr lang="pt-BR" b="0" i="1" noProof="0" smtClean="0">
                        <a:latin typeface="Cambria Math" panose="02040503050406030204" pitchFamily="18" charset="0"/>
                      </a:rPr>
                      <m:t>𝑗</m:t>
                    </m:r>
                  </m:oMath>
                </a14:m>
                <a:r>
                  <a:rPr lang="pt-BR" noProof="0" dirty="0"/>
                  <a:t> esse período resolve</a:t>
                </a:r>
              </a:p>
              <a:p>
                <a:pPr marL="0" indent="0" algn="ctr">
                  <a:lnSpc>
                    <a:spcPct val="150000"/>
                  </a:lnSpc>
                  <a:spcBef>
                    <a:spcPts val="2000"/>
                  </a:spcBef>
                  <a:spcAft>
                    <a:spcPts val="2000"/>
                  </a:spcAft>
                  <a:buNone/>
                </a:pPr>
                <a14:m>
                  <m:oMath xmlns:m="http://schemas.openxmlformats.org/officeDocument/2006/math">
                    <m:func>
                      <m:funcPr>
                        <m:ctrlPr>
                          <a:rPr lang="pt-BR" b="0" i="1" noProof="0" smtClean="0">
                            <a:latin typeface="Cambria Math" panose="02040503050406030204" pitchFamily="18" charset="0"/>
                          </a:rPr>
                        </m:ctrlPr>
                      </m:funcPr>
                      <m:fName>
                        <m:limLow>
                          <m:limLowPr>
                            <m:ctrlPr>
                              <a:rPr lang="pt-BR" b="0" i="1" noProof="0" smtClean="0">
                                <a:latin typeface="Cambria Math" panose="02040503050406030204" pitchFamily="18" charset="0"/>
                              </a:rPr>
                            </m:ctrlPr>
                          </m:limLowPr>
                          <m:e>
                            <m:r>
                              <m:rPr>
                                <m:sty m:val="p"/>
                              </m:rPr>
                              <a:rPr lang="pt-BR" b="0" i="0" noProof="0" smtClean="0">
                                <a:latin typeface="Cambria Math" panose="02040503050406030204" pitchFamily="18" charset="0"/>
                              </a:rPr>
                              <m:t>max</m:t>
                            </m:r>
                          </m:e>
                          <m:lim>
                            <m:sSub>
                              <m:sSubPr>
                                <m:ctrlPr>
                                  <a:rPr lang="pt-BR" b="0" i="1" noProof="0" smtClean="0">
                                    <a:latin typeface="Cambria Math" panose="02040503050406030204" pitchFamily="18" charset="0"/>
                                  </a:rPr>
                                </m:ctrlPr>
                              </m:sSubPr>
                              <m:e>
                                <m:r>
                                  <a:rPr lang="pt-BR" b="0" i="1" noProof="0" smtClean="0">
                                    <a:latin typeface="Cambria Math" panose="02040503050406030204" pitchFamily="18" charset="0"/>
                                  </a:rPr>
                                  <m:t>𝑞</m:t>
                                </m:r>
                              </m:e>
                              <m:sub>
                                <m:r>
                                  <a:rPr lang="pt-BR" b="0" i="1" noProof="0" smtClean="0">
                                    <a:latin typeface="Cambria Math" panose="02040503050406030204" pitchFamily="18" charset="0"/>
                                  </a:rPr>
                                  <m:t>𝑗</m:t>
                                </m:r>
                              </m:sub>
                            </m:sSub>
                          </m:lim>
                        </m:limLow>
                      </m:fName>
                      <m:e>
                        <m:d>
                          <m:dPr>
                            <m:ctrlPr>
                              <a:rPr lang="pt-BR" i="1" noProof="0">
                                <a:latin typeface="Cambria Math" panose="02040503050406030204" pitchFamily="18" charset="0"/>
                              </a:rPr>
                            </m:ctrlPr>
                          </m:dPr>
                          <m:e>
                            <m:r>
                              <a:rPr lang="pt-BR" i="1" noProof="0">
                                <a:latin typeface="Cambria Math" panose="02040503050406030204" pitchFamily="18" charset="0"/>
                              </a:rPr>
                              <m:t>𝑎</m:t>
                            </m:r>
                            <m:r>
                              <a:rPr lang="pt-BR" i="1" noProof="0">
                                <a:latin typeface="Cambria Math" panose="02040503050406030204" pitchFamily="18" charset="0"/>
                              </a:rPr>
                              <m:t>−</m:t>
                            </m:r>
                            <m:sSub>
                              <m:sSubPr>
                                <m:ctrlPr>
                                  <a:rPr lang="pt-BR" i="1" noProof="0">
                                    <a:latin typeface="Cambria Math" panose="02040503050406030204" pitchFamily="18" charset="0"/>
                                  </a:rPr>
                                </m:ctrlPr>
                              </m:sSubPr>
                              <m:e>
                                <m:r>
                                  <a:rPr lang="pt-BR" i="1" noProof="0">
                                    <a:latin typeface="Cambria Math" panose="02040503050406030204" pitchFamily="18" charset="0"/>
                                  </a:rPr>
                                  <m:t>𝑞</m:t>
                                </m:r>
                              </m:e>
                              <m:sub>
                                <m:r>
                                  <a:rPr lang="pt-BR" i="1" noProof="0">
                                    <a:latin typeface="Cambria Math" panose="02040503050406030204" pitchFamily="18" charset="0"/>
                                  </a:rPr>
                                  <m:t>𝑗</m:t>
                                </m:r>
                              </m:sub>
                            </m:sSub>
                            <m:r>
                              <a:rPr lang="pt-BR" i="1" noProof="0">
                                <a:latin typeface="Cambria Math" panose="02040503050406030204" pitchFamily="18" charset="0"/>
                              </a:rPr>
                              <m:t>−</m:t>
                            </m:r>
                            <m:sSup>
                              <m:sSupPr>
                                <m:ctrlPr>
                                  <a:rPr lang="pt-BR" i="1" noProof="0">
                                    <a:latin typeface="Cambria Math" panose="02040503050406030204" pitchFamily="18" charset="0"/>
                                  </a:rPr>
                                </m:ctrlPr>
                              </m:sSupPr>
                              <m:e>
                                <m:r>
                                  <a:rPr lang="pt-BR" i="1" noProof="0">
                                    <a:latin typeface="Cambria Math" panose="02040503050406030204" pitchFamily="18" charset="0"/>
                                  </a:rPr>
                                  <m:t>𝑞</m:t>
                                </m:r>
                              </m:e>
                              <m:sup>
                                <m:r>
                                  <a:rPr lang="pt-BR" i="1" noProof="0">
                                    <a:latin typeface="Cambria Math" panose="02040503050406030204" pitchFamily="18" charset="0"/>
                                  </a:rPr>
                                  <m:t>∗</m:t>
                                </m:r>
                              </m:sup>
                            </m:sSup>
                            <m:r>
                              <a:rPr lang="pt-BR" i="1" noProof="0">
                                <a:latin typeface="Cambria Math" panose="02040503050406030204" pitchFamily="18" charset="0"/>
                              </a:rPr>
                              <m:t>−</m:t>
                            </m:r>
                            <m:r>
                              <a:rPr lang="pt-BR" i="1" noProof="0">
                                <a:latin typeface="Cambria Math" panose="02040503050406030204" pitchFamily="18" charset="0"/>
                              </a:rPr>
                              <m:t>𝑐</m:t>
                            </m:r>
                          </m:e>
                        </m:d>
                        <m:sSub>
                          <m:sSubPr>
                            <m:ctrlPr>
                              <a:rPr lang="pt-BR" i="1" noProof="0">
                                <a:latin typeface="Cambria Math" panose="02040503050406030204" pitchFamily="18" charset="0"/>
                              </a:rPr>
                            </m:ctrlPr>
                          </m:sSubPr>
                          <m:e>
                            <m:r>
                              <a:rPr lang="pt-BR" i="1" noProof="0">
                                <a:latin typeface="Cambria Math" panose="02040503050406030204" pitchFamily="18" charset="0"/>
                              </a:rPr>
                              <m:t>𝑞</m:t>
                            </m:r>
                          </m:e>
                          <m:sub>
                            <m:r>
                              <a:rPr lang="pt-BR" i="1" noProof="0">
                                <a:latin typeface="Cambria Math" panose="02040503050406030204" pitchFamily="18" charset="0"/>
                              </a:rPr>
                              <m:t>𝑗</m:t>
                            </m:r>
                          </m:sub>
                        </m:sSub>
                      </m:e>
                    </m:func>
                  </m:oMath>
                </a14:m>
                <a:r>
                  <a:rPr lang="pt-BR" noProof="0" dirty="0"/>
                  <a:t> </a:t>
                </a:r>
              </a:p>
              <a:p>
                <a:pPr marL="0" indent="0" algn="just">
                  <a:spcBef>
                    <a:spcPts val="2000"/>
                  </a:spcBef>
                  <a:buNone/>
                </a:pPr>
                <a:r>
                  <a:rPr lang="pt-BR" noProof="0" dirty="0"/>
                  <a:t>Cuja solução é </a:t>
                </a:r>
                <a14:m>
                  <m:oMath xmlns:m="http://schemas.openxmlformats.org/officeDocument/2006/math">
                    <m:sSub>
                      <m:sSubPr>
                        <m:ctrlPr>
                          <a:rPr lang="pt-BR" i="1" noProof="0" smtClean="0">
                            <a:latin typeface="Cambria Math" panose="02040503050406030204" pitchFamily="18" charset="0"/>
                          </a:rPr>
                        </m:ctrlPr>
                      </m:sSubPr>
                      <m:e>
                        <m:r>
                          <a:rPr lang="pt-BR" i="1" noProof="0" smtClean="0">
                            <a:latin typeface="Cambria Math" panose="02040503050406030204" pitchFamily="18" charset="0"/>
                          </a:rPr>
                          <m:t>𝑞</m:t>
                        </m:r>
                      </m:e>
                      <m:sub>
                        <m:r>
                          <a:rPr lang="pt-BR" i="1" noProof="0" smtClean="0">
                            <a:latin typeface="Cambria Math" panose="02040503050406030204" pitchFamily="18" charset="0"/>
                          </a:rPr>
                          <m:t>𝑗</m:t>
                        </m:r>
                      </m:sub>
                    </m:sSub>
                    <m:r>
                      <a:rPr lang="pt-BR" b="0" i="1" noProof="0" smtClean="0">
                        <a:latin typeface="Cambria Math" panose="02040503050406030204" pitchFamily="18" charset="0"/>
                      </a:rPr>
                      <m:t>=(</m:t>
                    </m:r>
                    <m:r>
                      <a:rPr lang="pt-BR" b="0" i="1" noProof="0" smtClean="0">
                        <a:latin typeface="Cambria Math" panose="02040503050406030204" pitchFamily="18" charset="0"/>
                      </a:rPr>
                      <m:t>𝑎</m:t>
                    </m:r>
                    <m:r>
                      <a:rPr lang="pt-BR" b="0" i="1" noProof="0" smtClean="0">
                        <a:latin typeface="Cambria Math" panose="02040503050406030204" pitchFamily="18" charset="0"/>
                      </a:rPr>
                      <m:t>−</m:t>
                    </m:r>
                    <m:sSup>
                      <m:sSupPr>
                        <m:ctrlPr>
                          <a:rPr lang="pt-BR" b="0" i="1" noProof="0" smtClean="0">
                            <a:latin typeface="Cambria Math" panose="02040503050406030204" pitchFamily="18" charset="0"/>
                          </a:rPr>
                        </m:ctrlPr>
                      </m:sSupPr>
                      <m:e>
                        <m:r>
                          <a:rPr lang="pt-BR" b="0" i="1" noProof="0" smtClean="0">
                            <a:latin typeface="Cambria Math" panose="02040503050406030204" pitchFamily="18" charset="0"/>
                          </a:rPr>
                          <m:t>𝑞</m:t>
                        </m:r>
                      </m:e>
                      <m:sup>
                        <m:r>
                          <a:rPr lang="pt-BR" b="0" i="1" noProof="0" smtClean="0">
                            <a:latin typeface="Cambria Math" panose="02040503050406030204" pitchFamily="18" charset="0"/>
                          </a:rPr>
                          <m:t>∗</m:t>
                        </m:r>
                      </m:sup>
                    </m:sSup>
                    <m:r>
                      <a:rPr lang="pt-BR" b="0" i="1" noProof="0" smtClean="0">
                        <a:latin typeface="Cambria Math" panose="02040503050406030204" pitchFamily="18" charset="0"/>
                      </a:rPr>
                      <m:t>−</m:t>
                    </m:r>
                    <m:r>
                      <a:rPr lang="pt-BR" b="0" i="1" noProof="0" smtClean="0">
                        <a:latin typeface="Cambria Math" panose="02040503050406030204" pitchFamily="18" charset="0"/>
                      </a:rPr>
                      <m:t>𝑐</m:t>
                    </m:r>
                    <m:r>
                      <a:rPr lang="pt-BR" b="0" i="1" noProof="0" smtClean="0">
                        <a:latin typeface="Cambria Math" panose="02040503050406030204" pitchFamily="18" charset="0"/>
                      </a:rPr>
                      <m:t>)/2</m:t>
                    </m:r>
                  </m:oMath>
                </a14:m>
                <a:r>
                  <a:rPr lang="pt-BR" noProof="0" dirty="0"/>
                  <a:t>, rendendo um lucro associado </a:t>
                </a:r>
                <a14:m>
                  <m:oMath xmlns:m="http://schemas.openxmlformats.org/officeDocument/2006/math">
                    <m:sSub>
                      <m:sSubPr>
                        <m:ctrlPr>
                          <a:rPr lang="pt-BR" b="0" i="1" noProof="0" smtClean="0">
                            <a:latin typeface="Cambria Math" panose="02040503050406030204" pitchFamily="18" charset="0"/>
                          </a:rPr>
                        </m:ctrlPr>
                      </m:sSubPr>
                      <m:e>
                        <m:r>
                          <a:rPr lang="pt-BR" b="0" i="1" noProof="0" smtClean="0">
                            <a:latin typeface="Cambria Math" panose="02040503050406030204" pitchFamily="18" charset="0"/>
                          </a:rPr>
                          <m:t>𝜋</m:t>
                        </m:r>
                      </m:e>
                      <m:sub>
                        <m:r>
                          <a:rPr lang="pt-BR" b="0" i="1" noProof="0" smtClean="0">
                            <a:latin typeface="Cambria Math" panose="02040503050406030204" pitchFamily="18" charset="0"/>
                          </a:rPr>
                          <m:t>𝑑</m:t>
                        </m:r>
                      </m:sub>
                    </m:sSub>
                    <m:r>
                      <a:rPr lang="pt-BR" i="1" noProof="0">
                        <a:latin typeface="Cambria Math" panose="02040503050406030204" pitchFamily="18" charset="0"/>
                      </a:rPr>
                      <m:t>=</m:t>
                    </m:r>
                    <m:sSup>
                      <m:sSupPr>
                        <m:ctrlPr>
                          <a:rPr lang="pt-BR" b="0" i="1" noProof="0" smtClean="0">
                            <a:latin typeface="Cambria Math" panose="02040503050406030204" pitchFamily="18" charset="0"/>
                          </a:rPr>
                        </m:ctrlPr>
                      </m:sSupPr>
                      <m:e>
                        <m:d>
                          <m:dPr>
                            <m:ctrlPr>
                              <a:rPr lang="pt-BR" i="1" noProof="0">
                                <a:latin typeface="Cambria Math" panose="02040503050406030204" pitchFamily="18" charset="0"/>
                              </a:rPr>
                            </m:ctrlPr>
                          </m:dPr>
                          <m:e>
                            <m:r>
                              <a:rPr lang="pt-BR" i="1" noProof="0">
                                <a:latin typeface="Cambria Math" panose="02040503050406030204" pitchFamily="18" charset="0"/>
                              </a:rPr>
                              <m:t>𝑎</m:t>
                            </m:r>
                            <m:r>
                              <a:rPr lang="pt-BR" i="1" noProof="0">
                                <a:latin typeface="Cambria Math" panose="02040503050406030204" pitchFamily="18" charset="0"/>
                              </a:rPr>
                              <m:t>−</m:t>
                            </m:r>
                            <m:sSup>
                              <m:sSupPr>
                                <m:ctrlPr>
                                  <a:rPr lang="pt-BR" i="1" noProof="0">
                                    <a:latin typeface="Cambria Math" panose="02040503050406030204" pitchFamily="18" charset="0"/>
                                  </a:rPr>
                                </m:ctrlPr>
                              </m:sSupPr>
                              <m:e>
                                <m:r>
                                  <a:rPr lang="pt-BR" i="1" noProof="0">
                                    <a:latin typeface="Cambria Math" panose="02040503050406030204" pitchFamily="18" charset="0"/>
                                  </a:rPr>
                                  <m:t>𝑞</m:t>
                                </m:r>
                              </m:e>
                              <m:sup>
                                <m:r>
                                  <a:rPr lang="pt-BR" i="1" noProof="0">
                                    <a:latin typeface="Cambria Math" panose="02040503050406030204" pitchFamily="18" charset="0"/>
                                  </a:rPr>
                                  <m:t>∗</m:t>
                                </m:r>
                              </m:sup>
                            </m:sSup>
                            <m:r>
                              <a:rPr lang="pt-BR" i="1" noProof="0">
                                <a:latin typeface="Cambria Math" panose="02040503050406030204" pitchFamily="18" charset="0"/>
                              </a:rPr>
                              <m:t>−</m:t>
                            </m:r>
                            <m:r>
                              <a:rPr lang="pt-BR" i="1" noProof="0">
                                <a:latin typeface="Cambria Math" panose="02040503050406030204" pitchFamily="18" charset="0"/>
                              </a:rPr>
                              <m:t>𝑐</m:t>
                            </m:r>
                          </m:e>
                        </m:d>
                      </m:e>
                      <m:sup>
                        <m:r>
                          <a:rPr lang="pt-BR" b="0" i="1" noProof="0" smtClean="0">
                            <a:latin typeface="Cambria Math" panose="02040503050406030204" pitchFamily="18" charset="0"/>
                          </a:rPr>
                          <m:t>2</m:t>
                        </m:r>
                      </m:sup>
                    </m:sSup>
                    <m:r>
                      <a:rPr lang="pt-BR" i="1" noProof="0">
                        <a:latin typeface="Cambria Math" panose="02040503050406030204" pitchFamily="18" charset="0"/>
                      </a:rPr>
                      <m:t>/</m:t>
                    </m:r>
                    <m:r>
                      <a:rPr lang="pt-BR" b="0" i="1" noProof="0" smtClean="0">
                        <a:latin typeface="Cambria Math" panose="02040503050406030204" pitchFamily="18" charset="0"/>
                      </a:rPr>
                      <m:t>4</m:t>
                    </m:r>
                  </m:oMath>
                </a14:m>
                <a:r>
                  <a:rPr lang="pt-BR" noProof="0" dirty="0"/>
                  <a:t> </a:t>
                </a:r>
                <a:r>
                  <a:rPr lang="pt-BR" dirty="0"/>
                  <a:t>(onde “</a:t>
                </a:r>
                <a14:m>
                  <m:oMath xmlns:m="http://schemas.openxmlformats.org/officeDocument/2006/math">
                    <m:r>
                      <a:rPr lang="pt-BR" i="1" dirty="0">
                        <a:latin typeface="Cambria Math" panose="02040503050406030204" pitchFamily="18" charset="0"/>
                      </a:rPr>
                      <m:t>𝑑</m:t>
                    </m:r>
                  </m:oMath>
                </a14:m>
                <a:r>
                  <a:rPr lang="pt-BR" dirty="0"/>
                  <a:t>” representa de desvio)</a:t>
                </a:r>
                <a:endParaRPr lang="pt-BR" noProof="0" dirty="0"/>
              </a:p>
              <a:p>
                <a:pPr algn="just"/>
                <a:endParaRPr lang="pt-BR" noProof="0" dirty="0"/>
              </a:p>
              <a:p>
                <a:pPr algn="just"/>
                <a:endParaRPr lang="pt-BR" noProof="0" dirty="0"/>
              </a:p>
            </p:txBody>
          </p:sp>
        </mc:Choice>
        <mc:Fallback xmlns="">
          <p:sp>
            <p:nvSpPr>
              <p:cNvPr id="3" name="Content Placeholder 2">
                <a:extLst>
                  <a:ext uri="{FF2B5EF4-FFF2-40B4-BE49-F238E27FC236}">
                    <a16:creationId xmlns:a16="http://schemas.microsoft.com/office/drawing/2014/main" id="{5BD341A3-2803-4337-A302-9AA9C5A3C75D}"/>
                  </a:ext>
                </a:extLst>
              </p:cNvPr>
              <p:cNvSpPr>
                <a:spLocks noGrp="1" noRot="1" noChangeAspect="1" noMove="1" noResize="1" noEditPoints="1" noAdjustHandles="1" noChangeArrowheads="1" noChangeShapeType="1" noTextEdit="1"/>
              </p:cNvSpPr>
              <p:nvPr>
                <p:ph idx="1"/>
              </p:nvPr>
            </p:nvSpPr>
            <p:spPr>
              <a:blipFill>
                <a:blip r:embed="rId2"/>
                <a:stretch>
                  <a:fillRect l="-1043" t="-2801" r="-986" b="-1401"/>
                </a:stretch>
              </a:blipFill>
            </p:spPr>
            <p:txBody>
              <a:bodyPr/>
              <a:lstStyle/>
              <a:p>
                <a:r>
                  <a:rPr lang="pt-BR">
                    <a:noFill/>
                  </a:rPr>
                  <a:t> </a:t>
                </a:r>
              </a:p>
            </p:txBody>
          </p:sp>
        </mc:Fallback>
      </mc:AlternateContent>
      <p:sp>
        <p:nvSpPr>
          <p:cNvPr id="4" name="Title 1">
            <a:extLst>
              <a:ext uri="{FF2B5EF4-FFF2-40B4-BE49-F238E27FC236}">
                <a16:creationId xmlns:a16="http://schemas.microsoft.com/office/drawing/2014/main" id="{0BDE97EF-808D-46DB-84FA-33CBB539575D}"/>
              </a:ext>
            </a:extLst>
          </p:cNvPr>
          <p:cNvSpPr>
            <a:spLocks noGrp="1"/>
          </p:cNvSpPr>
          <p:nvPr>
            <p:ph type="title"/>
          </p:nvPr>
        </p:nvSpPr>
        <p:spPr>
          <a:xfrm>
            <a:off x="838200" y="365125"/>
            <a:ext cx="10515600" cy="1325563"/>
          </a:xfrm>
        </p:spPr>
        <p:txBody>
          <a:bodyPr/>
          <a:lstStyle/>
          <a:p>
            <a:r>
              <a:rPr lang="pt-BR" b="1" noProof="0" dirty="0"/>
              <a:t>Conluio entre dois duopolistas de Cournot</a:t>
            </a:r>
          </a:p>
        </p:txBody>
      </p:sp>
      <p:sp>
        <p:nvSpPr>
          <p:cNvPr id="2" name="Footer Placeholder 1">
            <a:extLst>
              <a:ext uri="{FF2B5EF4-FFF2-40B4-BE49-F238E27FC236}">
                <a16:creationId xmlns:a16="http://schemas.microsoft.com/office/drawing/2014/main" id="{53C2A98D-B9C2-4831-8E7C-DE89E9808932}"/>
              </a:ext>
            </a:extLst>
          </p:cNvPr>
          <p:cNvSpPr>
            <a:spLocks noGrp="1"/>
          </p:cNvSpPr>
          <p:nvPr>
            <p:ph type="ftr" sz="quarter" idx="11"/>
          </p:nvPr>
        </p:nvSpPr>
        <p:spPr/>
        <p:txBody>
          <a:bodyPr/>
          <a:lstStyle/>
          <a:p>
            <a:r>
              <a:rPr lang="pt-BR" dirty="0"/>
              <a:t>Robson Tigre </a:t>
            </a:r>
            <a:endParaRPr lang="en-US" dirty="0"/>
          </a:p>
        </p:txBody>
      </p:sp>
      <p:sp>
        <p:nvSpPr>
          <p:cNvPr id="5" name="Slide Number Placeholder 4">
            <a:extLst>
              <a:ext uri="{FF2B5EF4-FFF2-40B4-BE49-F238E27FC236}">
                <a16:creationId xmlns:a16="http://schemas.microsoft.com/office/drawing/2014/main" id="{F056F892-313E-47C8-A371-D178611A5539}"/>
              </a:ext>
            </a:extLst>
          </p:cNvPr>
          <p:cNvSpPr>
            <a:spLocks noGrp="1"/>
          </p:cNvSpPr>
          <p:nvPr>
            <p:ph type="sldNum" sz="quarter" idx="12"/>
          </p:nvPr>
        </p:nvSpPr>
        <p:spPr/>
        <p:txBody>
          <a:bodyPr/>
          <a:lstStyle/>
          <a:p>
            <a:fld id="{AF67EEE8-F201-4410-BA13-233EFB93B646}" type="slidenum">
              <a:rPr lang="pt-BR" smtClean="0"/>
              <a:t>73</a:t>
            </a:fld>
            <a:endParaRPr lang="pt-BR"/>
          </a:p>
        </p:txBody>
      </p:sp>
    </p:spTree>
    <p:extLst>
      <p:ext uri="{BB962C8B-B14F-4D97-AF65-F5344CB8AC3E}">
        <p14:creationId xmlns:p14="http://schemas.microsoft.com/office/powerpoint/2010/main" val="231673913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C54B789-B326-406A-951D-232996B9E475}"/>
                  </a:ext>
                </a:extLst>
              </p:cNvPr>
              <p:cNvSpPr>
                <a:spLocks noGrp="1"/>
              </p:cNvSpPr>
              <p:nvPr>
                <p:ph idx="1"/>
              </p:nvPr>
            </p:nvSpPr>
            <p:spPr/>
            <p:txBody>
              <a:bodyPr>
                <a:normAutofit fontScale="77500" lnSpcReduction="20000"/>
              </a:bodyPr>
              <a:lstStyle/>
              <a:p>
                <a:pPr marL="0" indent="0" algn="just">
                  <a:spcAft>
                    <a:spcPts val="2500"/>
                  </a:spcAft>
                  <a:buNone/>
                </a:pPr>
                <a:r>
                  <a:rPr lang="pt-BR" noProof="0" dirty="0"/>
                  <a:t>É equilíbrio de Nash para as duas firmas jogar a estratégia gatilho discutida anteriormente dado que</a:t>
                </a:r>
              </a:p>
              <a:p>
                <a:pPr marL="0" indent="0" algn="just">
                  <a:spcBef>
                    <a:spcPts val="2500"/>
                  </a:spcBef>
                  <a:spcAft>
                    <a:spcPts val="2500"/>
                  </a:spcAft>
                  <a:buNone/>
                </a:pPr>
                <a14:m>
                  <m:oMathPara xmlns:m="http://schemas.openxmlformats.org/officeDocument/2006/math">
                    <m:oMathParaPr>
                      <m:jc m:val="centerGroup"/>
                    </m:oMathParaPr>
                    <m:oMath xmlns:m="http://schemas.openxmlformats.org/officeDocument/2006/math">
                      <m:f>
                        <m:fPr>
                          <m:ctrlPr>
                            <a:rPr lang="pt-BR" i="1" noProof="0">
                              <a:latin typeface="Cambria Math" panose="02040503050406030204" pitchFamily="18" charset="0"/>
                            </a:rPr>
                          </m:ctrlPr>
                        </m:fPr>
                        <m:num>
                          <m:r>
                            <a:rPr lang="pt-BR" i="1" noProof="0">
                              <a:latin typeface="Cambria Math" panose="02040503050406030204" pitchFamily="18" charset="0"/>
                            </a:rPr>
                            <m:t>1</m:t>
                          </m:r>
                        </m:num>
                        <m:den>
                          <m:r>
                            <a:rPr lang="pt-BR" i="1" noProof="0">
                              <a:latin typeface="Cambria Math" panose="02040503050406030204" pitchFamily="18" charset="0"/>
                            </a:rPr>
                            <m:t>1−</m:t>
                          </m:r>
                          <m:r>
                            <a:rPr lang="pt-BR" i="1" noProof="0">
                              <a:latin typeface="Cambria Math" panose="02040503050406030204" pitchFamily="18" charset="0"/>
                            </a:rPr>
                            <m:t>𝛿</m:t>
                          </m:r>
                        </m:den>
                      </m:f>
                      <m:sSup>
                        <m:sSupPr>
                          <m:ctrlPr>
                            <a:rPr lang="pt-BR" b="0" i="1" noProof="0" smtClean="0">
                              <a:latin typeface="Cambria Math" panose="02040503050406030204" pitchFamily="18" charset="0"/>
                            </a:rPr>
                          </m:ctrlPr>
                        </m:sSupPr>
                        <m:e>
                          <m:r>
                            <a:rPr lang="pt-BR" b="0" i="1" noProof="0" smtClean="0">
                              <a:latin typeface="Cambria Math" panose="02040503050406030204" pitchFamily="18" charset="0"/>
                            </a:rPr>
                            <m:t>𝜋</m:t>
                          </m:r>
                        </m:e>
                        <m:sup>
                          <m:r>
                            <a:rPr lang="pt-BR" b="0" i="1" noProof="0" smtClean="0">
                              <a:latin typeface="Cambria Math" panose="02040503050406030204" pitchFamily="18" charset="0"/>
                            </a:rPr>
                            <m:t>∗</m:t>
                          </m:r>
                        </m:sup>
                      </m:sSup>
                      <m:r>
                        <a:rPr lang="pt-BR" i="1" noProof="0">
                          <a:latin typeface="Cambria Math" panose="02040503050406030204" pitchFamily="18" charset="0"/>
                        </a:rPr>
                        <m:t>≥</m:t>
                      </m:r>
                      <m:sSub>
                        <m:sSubPr>
                          <m:ctrlPr>
                            <a:rPr lang="pt-BR" i="1" noProof="0">
                              <a:latin typeface="Cambria Math" panose="02040503050406030204" pitchFamily="18" charset="0"/>
                            </a:rPr>
                          </m:ctrlPr>
                        </m:sSubPr>
                        <m:e>
                          <m:r>
                            <a:rPr lang="pt-BR" i="1" noProof="0">
                              <a:latin typeface="Cambria Math" panose="02040503050406030204" pitchFamily="18" charset="0"/>
                            </a:rPr>
                            <m:t>𝜋</m:t>
                          </m:r>
                        </m:e>
                        <m:sub>
                          <m:r>
                            <a:rPr lang="pt-BR" i="1" noProof="0">
                              <a:latin typeface="Cambria Math" panose="02040503050406030204" pitchFamily="18" charset="0"/>
                            </a:rPr>
                            <m:t>𝑑</m:t>
                          </m:r>
                        </m:sub>
                      </m:sSub>
                      <m:r>
                        <a:rPr lang="pt-BR" i="1" noProof="0">
                          <a:latin typeface="Cambria Math" panose="02040503050406030204" pitchFamily="18" charset="0"/>
                        </a:rPr>
                        <m:t>+</m:t>
                      </m:r>
                      <m:f>
                        <m:fPr>
                          <m:ctrlPr>
                            <a:rPr lang="pt-BR" i="1" noProof="0">
                              <a:latin typeface="Cambria Math" panose="02040503050406030204" pitchFamily="18" charset="0"/>
                            </a:rPr>
                          </m:ctrlPr>
                        </m:fPr>
                        <m:num>
                          <m:r>
                            <a:rPr lang="pt-BR" i="1" noProof="0">
                              <a:latin typeface="Cambria Math" panose="02040503050406030204" pitchFamily="18" charset="0"/>
                            </a:rPr>
                            <m:t>𝛿</m:t>
                          </m:r>
                        </m:num>
                        <m:den>
                          <m:r>
                            <a:rPr lang="pt-BR" i="1" noProof="0">
                              <a:latin typeface="Cambria Math" panose="02040503050406030204" pitchFamily="18" charset="0"/>
                            </a:rPr>
                            <m:t>1−</m:t>
                          </m:r>
                          <m:r>
                            <a:rPr lang="pt-BR" i="1" noProof="0">
                              <a:latin typeface="Cambria Math" panose="02040503050406030204" pitchFamily="18" charset="0"/>
                            </a:rPr>
                            <m:t>𝛿</m:t>
                          </m:r>
                        </m:den>
                      </m:f>
                      <m:sSub>
                        <m:sSubPr>
                          <m:ctrlPr>
                            <a:rPr lang="pt-BR" i="1" noProof="0">
                              <a:latin typeface="Cambria Math" panose="02040503050406030204" pitchFamily="18" charset="0"/>
                            </a:rPr>
                          </m:ctrlPr>
                        </m:sSubPr>
                        <m:e>
                          <m:r>
                            <a:rPr lang="pt-BR" i="1" noProof="0">
                              <a:latin typeface="Cambria Math" panose="02040503050406030204" pitchFamily="18" charset="0"/>
                            </a:rPr>
                            <m:t>𝜋</m:t>
                          </m:r>
                        </m:e>
                        <m:sub>
                          <m:r>
                            <a:rPr lang="pt-BR" i="1" noProof="0">
                              <a:latin typeface="Cambria Math" panose="02040503050406030204" pitchFamily="18" charset="0"/>
                            </a:rPr>
                            <m:t>𝐶</m:t>
                          </m:r>
                        </m:sub>
                      </m:sSub>
                    </m:oMath>
                  </m:oMathPara>
                </a14:m>
                <a:endParaRPr lang="pt-BR" noProof="0" dirty="0"/>
              </a:p>
              <a:p>
                <a:pPr marL="0" indent="0" algn="just">
                  <a:spcBef>
                    <a:spcPts val="2500"/>
                  </a:spcBef>
                  <a:spcAft>
                    <a:spcPts val="2500"/>
                  </a:spcAft>
                  <a:buNone/>
                </a:pPr>
                <a:r>
                  <a:rPr lang="pt-BR" noProof="0" dirty="0"/>
                  <a:t>Substituindo </a:t>
                </a:r>
                <a14:m>
                  <m:oMath xmlns:m="http://schemas.openxmlformats.org/officeDocument/2006/math">
                    <m:sSup>
                      <m:sSupPr>
                        <m:ctrlPr>
                          <a:rPr lang="pt-BR" i="1" noProof="0">
                            <a:latin typeface="Cambria Math" panose="02040503050406030204" pitchFamily="18" charset="0"/>
                          </a:rPr>
                        </m:ctrlPr>
                      </m:sSupPr>
                      <m:e>
                        <m:r>
                          <a:rPr lang="pt-BR" i="1" noProof="0">
                            <a:latin typeface="Cambria Math" panose="02040503050406030204" pitchFamily="18" charset="0"/>
                          </a:rPr>
                          <m:t>𝜋</m:t>
                        </m:r>
                      </m:e>
                      <m:sup>
                        <m:r>
                          <a:rPr lang="pt-BR" i="1" noProof="0">
                            <a:latin typeface="Cambria Math" panose="02040503050406030204" pitchFamily="18" charset="0"/>
                          </a:rPr>
                          <m:t>∗</m:t>
                        </m:r>
                      </m:sup>
                    </m:sSup>
                  </m:oMath>
                </a14:m>
                <a:r>
                  <a:rPr lang="pt-BR" noProof="0" dirty="0"/>
                  <a:t>, </a:t>
                </a:r>
                <a14:m>
                  <m:oMath xmlns:m="http://schemas.openxmlformats.org/officeDocument/2006/math">
                    <m:sSub>
                      <m:sSubPr>
                        <m:ctrlPr>
                          <a:rPr lang="pt-BR" i="1" noProof="0">
                            <a:latin typeface="Cambria Math" panose="02040503050406030204" pitchFamily="18" charset="0"/>
                          </a:rPr>
                        </m:ctrlPr>
                      </m:sSubPr>
                      <m:e>
                        <m:r>
                          <a:rPr lang="pt-BR" i="1" noProof="0">
                            <a:latin typeface="Cambria Math" panose="02040503050406030204" pitchFamily="18" charset="0"/>
                          </a:rPr>
                          <m:t>𝜋</m:t>
                        </m:r>
                      </m:e>
                      <m:sub>
                        <m:r>
                          <a:rPr lang="pt-BR" i="1" noProof="0">
                            <a:latin typeface="Cambria Math" panose="02040503050406030204" pitchFamily="18" charset="0"/>
                          </a:rPr>
                          <m:t>𝑑</m:t>
                        </m:r>
                      </m:sub>
                    </m:sSub>
                  </m:oMath>
                </a14:m>
                <a:r>
                  <a:rPr lang="pt-BR" noProof="0" dirty="0"/>
                  <a:t>, </a:t>
                </a:r>
                <a14:m>
                  <m:oMath xmlns:m="http://schemas.openxmlformats.org/officeDocument/2006/math">
                    <m:sSub>
                      <m:sSubPr>
                        <m:ctrlPr>
                          <a:rPr lang="pt-BR" i="1" noProof="0">
                            <a:latin typeface="Cambria Math" panose="02040503050406030204" pitchFamily="18" charset="0"/>
                          </a:rPr>
                        </m:ctrlPr>
                      </m:sSubPr>
                      <m:e>
                        <m:r>
                          <a:rPr lang="pt-BR" i="1" noProof="0">
                            <a:latin typeface="Cambria Math" panose="02040503050406030204" pitchFamily="18" charset="0"/>
                          </a:rPr>
                          <m:t>𝜋</m:t>
                        </m:r>
                      </m:e>
                      <m:sub>
                        <m:r>
                          <a:rPr lang="pt-BR" i="1" noProof="0">
                            <a:latin typeface="Cambria Math" panose="02040503050406030204" pitchFamily="18" charset="0"/>
                          </a:rPr>
                          <m:t>𝐶</m:t>
                        </m:r>
                      </m:sub>
                    </m:sSub>
                  </m:oMath>
                </a14:m>
                <a:r>
                  <a:rPr lang="pt-BR" noProof="0" dirty="0"/>
                  <a:t> e isolando </a:t>
                </a:r>
                <a14:m>
                  <m:oMath xmlns:m="http://schemas.openxmlformats.org/officeDocument/2006/math">
                    <m:sSup>
                      <m:sSupPr>
                        <m:ctrlPr>
                          <a:rPr lang="pt-BR" b="0" i="1" noProof="0" smtClean="0">
                            <a:latin typeface="Cambria Math" panose="02040503050406030204" pitchFamily="18" charset="0"/>
                          </a:rPr>
                        </m:ctrlPr>
                      </m:sSupPr>
                      <m:e>
                        <m:r>
                          <a:rPr lang="pt-BR" i="1" noProof="0" smtClean="0">
                            <a:latin typeface="Cambria Math" panose="02040503050406030204" pitchFamily="18" charset="0"/>
                          </a:rPr>
                          <m:t>𝑞</m:t>
                        </m:r>
                      </m:e>
                      <m:sup>
                        <m:r>
                          <a:rPr lang="pt-BR" b="0" i="1" noProof="0" smtClean="0">
                            <a:latin typeface="Cambria Math" panose="02040503050406030204" pitchFamily="18" charset="0"/>
                          </a:rPr>
                          <m:t>∗</m:t>
                        </m:r>
                      </m:sup>
                    </m:sSup>
                  </m:oMath>
                </a14:m>
                <a:r>
                  <a:rPr lang="pt-BR" noProof="0" dirty="0"/>
                  <a:t>, encontramos que </a:t>
                </a:r>
                <a:r>
                  <a:rPr lang="pt-BR" i="1" noProof="0" dirty="0"/>
                  <a:t>o valor mais baixo </a:t>
                </a:r>
                <a:r>
                  <a:rPr lang="pt-BR" noProof="0" dirty="0"/>
                  <a:t>de </a:t>
                </a:r>
                <a14:m>
                  <m:oMath xmlns:m="http://schemas.openxmlformats.org/officeDocument/2006/math">
                    <m:sSup>
                      <m:sSupPr>
                        <m:ctrlPr>
                          <a:rPr lang="pt-BR" b="0" i="1" noProof="0" smtClean="0">
                            <a:latin typeface="Cambria Math" panose="02040503050406030204" pitchFamily="18" charset="0"/>
                          </a:rPr>
                        </m:ctrlPr>
                      </m:sSupPr>
                      <m:e>
                        <m:r>
                          <a:rPr lang="pt-BR" i="1" noProof="0" smtClean="0">
                            <a:latin typeface="Cambria Math" panose="02040503050406030204" pitchFamily="18" charset="0"/>
                          </a:rPr>
                          <m:t>𝑞</m:t>
                        </m:r>
                      </m:e>
                      <m:sup>
                        <m:r>
                          <a:rPr lang="pt-BR" b="0" i="1" noProof="0" smtClean="0">
                            <a:latin typeface="Cambria Math" panose="02040503050406030204" pitchFamily="18" charset="0"/>
                          </a:rPr>
                          <m:t>∗</m:t>
                        </m:r>
                      </m:sup>
                    </m:sSup>
                  </m:oMath>
                </a14:m>
                <a:r>
                  <a:rPr lang="pt-BR" noProof="0" dirty="0"/>
                  <a:t> para o qual a estratégia gatilho é equilíbrio de Nash perfeito em subjogos é</a:t>
                </a:r>
              </a:p>
              <a:p>
                <a:pPr marL="0" indent="0" algn="ctr">
                  <a:buNone/>
                </a:pPr>
                <a14:m>
                  <m:oMath xmlns:m="http://schemas.openxmlformats.org/officeDocument/2006/math">
                    <m:sSup>
                      <m:sSupPr>
                        <m:ctrlPr>
                          <a:rPr lang="pt-BR" b="0" i="1" noProof="0" smtClean="0">
                            <a:latin typeface="Cambria Math" panose="02040503050406030204" pitchFamily="18" charset="0"/>
                          </a:rPr>
                        </m:ctrlPr>
                      </m:sSupPr>
                      <m:e>
                        <m:r>
                          <a:rPr lang="pt-BR" b="0" i="1" noProof="0" smtClean="0">
                            <a:latin typeface="Cambria Math" panose="02040503050406030204" pitchFamily="18" charset="0"/>
                          </a:rPr>
                          <m:t>𝑞</m:t>
                        </m:r>
                      </m:e>
                      <m:sup>
                        <m:r>
                          <a:rPr lang="pt-BR" b="0" i="1" noProof="0" smtClean="0">
                            <a:latin typeface="Cambria Math" panose="02040503050406030204" pitchFamily="18" charset="0"/>
                          </a:rPr>
                          <m:t>∗</m:t>
                        </m:r>
                      </m:sup>
                    </m:sSup>
                    <m:r>
                      <a:rPr lang="pt-BR" b="0" i="1" noProof="0" smtClean="0">
                        <a:latin typeface="Cambria Math" panose="02040503050406030204" pitchFamily="18" charset="0"/>
                      </a:rPr>
                      <m:t>=</m:t>
                    </m:r>
                    <m:f>
                      <m:fPr>
                        <m:ctrlPr>
                          <a:rPr lang="pt-BR" b="0" i="1" noProof="0" smtClean="0">
                            <a:latin typeface="Cambria Math" panose="02040503050406030204" pitchFamily="18" charset="0"/>
                          </a:rPr>
                        </m:ctrlPr>
                      </m:fPr>
                      <m:num>
                        <m:r>
                          <a:rPr lang="pt-BR" b="0" i="1" noProof="0" smtClean="0">
                            <a:latin typeface="Cambria Math" panose="02040503050406030204" pitchFamily="18" charset="0"/>
                          </a:rPr>
                          <m:t>9−5</m:t>
                        </m:r>
                        <m:r>
                          <a:rPr lang="pt-BR" b="0" i="1" noProof="0" smtClean="0">
                            <a:latin typeface="Cambria Math" panose="02040503050406030204" pitchFamily="18" charset="0"/>
                          </a:rPr>
                          <m:t>𝛿</m:t>
                        </m:r>
                      </m:num>
                      <m:den>
                        <m:r>
                          <a:rPr lang="pt-BR" b="0" i="1" noProof="0" smtClean="0">
                            <a:latin typeface="Cambria Math" panose="02040503050406030204" pitchFamily="18" charset="0"/>
                          </a:rPr>
                          <m:t>3</m:t>
                        </m:r>
                        <m:d>
                          <m:dPr>
                            <m:ctrlPr>
                              <a:rPr lang="pt-BR" b="0" i="1" noProof="0" smtClean="0">
                                <a:latin typeface="Cambria Math" panose="02040503050406030204" pitchFamily="18" charset="0"/>
                              </a:rPr>
                            </m:ctrlPr>
                          </m:dPr>
                          <m:e>
                            <m:r>
                              <a:rPr lang="pt-BR" b="0" i="1" noProof="0" smtClean="0">
                                <a:latin typeface="Cambria Math" panose="02040503050406030204" pitchFamily="18" charset="0"/>
                              </a:rPr>
                              <m:t>9−</m:t>
                            </m:r>
                            <m:r>
                              <a:rPr lang="pt-BR" b="0" i="1" noProof="0" smtClean="0">
                                <a:latin typeface="Cambria Math" panose="02040503050406030204" pitchFamily="18" charset="0"/>
                              </a:rPr>
                              <m:t>𝛿</m:t>
                            </m:r>
                          </m:e>
                        </m:d>
                      </m:den>
                    </m:f>
                    <m:r>
                      <a:rPr lang="pt-BR" b="0" i="1" noProof="0" smtClean="0">
                        <a:latin typeface="Cambria Math" panose="02040503050406030204" pitchFamily="18" charset="0"/>
                      </a:rPr>
                      <m:t>(</m:t>
                    </m:r>
                    <m:r>
                      <a:rPr lang="pt-BR" b="0" i="1" noProof="0" smtClean="0">
                        <a:latin typeface="Cambria Math" panose="02040503050406030204" pitchFamily="18" charset="0"/>
                      </a:rPr>
                      <m:t>𝑎</m:t>
                    </m:r>
                    <m:r>
                      <a:rPr lang="pt-BR" b="0" i="1" noProof="0" smtClean="0">
                        <a:latin typeface="Cambria Math" panose="02040503050406030204" pitchFamily="18" charset="0"/>
                      </a:rPr>
                      <m:t>−</m:t>
                    </m:r>
                    <m:r>
                      <a:rPr lang="pt-BR" b="0" i="1" noProof="0" smtClean="0">
                        <a:latin typeface="Cambria Math" panose="02040503050406030204" pitchFamily="18" charset="0"/>
                      </a:rPr>
                      <m:t>𝑐</m:t>
                    </m:r>
                    <m:r>
                      <a:rPr lang="pt-BR" b="0" i="1" noProof="0" smtClean="0">
                        <a:latin typeface="Cambria Math" panose="02040503050406030204" pitchFamily="18" charset="0"/>
                      </a:rPr>
                      <m:t>)</m:t>
                    </m:r>
                  </m:oMath>
                </a14:m>
                <a:r>
                  <a:rPr lang="pt-BR" noProof="0" dirty="0"/>
                  <a:t> </a:t>
                </a:r>
              </a:p>
              <a:p>
                <a:pPr marL="0" indent="0" algn="ctr">
                  <a:buNone/>
                </a:pPr>
                <a:endParaRPr lang="pt-BR" noProof="0" dirty="0"/>
              </a:p>
              <a:p>
                <a:pPr marL="0" indent="0" algn="just">
                  <a:buNone/>
                </a:pPr>
                <a:r>
                  <a:rPr lang="pt-BR" noProof="0" dirty="0"/>
                  <a:t>que é </a:t>
                </a:r>
                <a:r>
                  <a:rPr lang="pt-BR" b="1" noProof="0" dirty="0"/>
                  <a:t>monotonamente decrescente em </a:t>
                </a:r>
                <a14:m>
                  <m:oMath xmlns:m="http://schemas.openxmlformats.org/officeDocument/2006/math">
                    <m:r>
                      <a:rPr lang="pt-BR" b="1" i="1" noProof="0" smtClean="0">
                        <a:latin typeface="Cambria Math" panose="02040503050406030204" pitchFamily="18" charset="0"/>
                      </a:rPr>
                      <m:t>𝜹</m:t>
                    </m:r>
                  </m:oMath>
                </a14:m>
                <a:r>
                  <a:rPr lang="pt-BR" noProof="0" dirty="0"/>
                  <a:t>, convergindo para </a:t>
                </a:r>
                <a14:m>
                  <m:oMath xmlns:m="http://schemas.openxmlformats.org/officeDocument/2006/math">
                    <m:sSub>
                      <m:sSubPr>
                        <m:ctrlPr>
                          <a:rPr lang="pt-BR" i="1" noProof="0" smtClean="0">
                            <a:latin typeface="Cambria Math" panose="02040503050406030204" pitchFamily="18" charset="0"/>
                          </a:rPr>
                        </m:ctrlPr>
                      </m:sSubPr>
                      <m:e>
                        <m:r>
                          <a:rPr lang="pt-BR" i="1" noProof="0" smtClean="0">
                            <a:latin typeface="Cambria Math" panose="02040503050406030204" pitchFamily="18" charset="0"/>
                          </a:rPr>
                          <m:t>𝑞</m:t>
                        </m:r>
                      </m:e>
                      <m:sub>
                        <m:r>
                          <a:rPr lang="pt-BR" i="1" noProof="0" smtClean="0">
                            <a:latin typeface="Cambria Math" panose="02040503050406030204" pitchFamily="18" charset="0"/>
                          </a:rPr>
                          <m:t>𝑚</m:t>
                        </m:r>
                      </m:sub>
                    </m:sSub>
                    <m:r>
                      <a:rPr lang="pt-BR" i="1" noProof="0">
                        <a:latin typeface="Cambria Math" panose="02040503050406030204" pitchFamily="18" charset="0"/>
                      </a:rPr>
                      <m:t>/2</m:t>
                    </m:r>
                  </m:oMath>
                </a14:m>
                <a:r>
                  <a:rPr lang="pt-BR" noProof="0" dirty="0"/>
                  <a:t> quando </a:t>
                </a:r>
                <a14:m>
                  <m:oMath xmlns:m="http://schemas.openxmlformats.org/officeDocument/2006/math">
                    <m:r>
                      <a:rPr lang="pt-BR" i="1" noProof="0" smtClean="0">
                        <a:latin typeface="Cambria Math" panose="02040503050406030204" pitchFamily="18" charset="0"/>
                      </a:rPr>
                      <m:t>𝛿</m:t>
                    </m:r>
                    <m:r>
                      <a:rPr lang="pt-BR" i="1" noProof="0" smtClean="0">
                        <a:latin typeface="Cambria Math" panose="02040503050406030204" pitchFamily="18" charset="0"/>
                      </a:rPr>
                      <m:t>→9/17</m:t>
                    </m:r>
                  </m:oMath>
                </a14:m>
                <a:r>
                  <a:rPr lang="pt-BR" noProof="0" dirty="0"/>
                  <a:t> e para </a:t>
                </a:r>
                <a14:m>
                  <m:oMath xmlns:m="http://schemas.openxmlformats.org/officeDocument/2006/math">
                    <m:sSub>
                      <m:sSubPr>
                        <m:ctrlPr>
                          <a:rPr lang="pt-BR" i="1" noProof="0" smtClean="0">
                            <a:latin typeface="Cambria Math" panose="02040503050406030204" pitchFamily="18" charset="0"/>
                          </a:rPr>
                        </m:ctrlPr>
                      </m:sSubPr>
                      <m:e>
                        <m:r>
                          <a:rPr lang="pt-BR" i="1" noProof="0" smtClean="0">
                            <a:latin typeface="Cambria Math" panose="02040503050406030204" pitchFamily="18" charset="0"/>
                          </a:rPr>
                          <m:t>𝑞</m:t>
                        </m:r>
                      </m:e>
                      <m:sub>
                        <m:r>
                          <a:rPr lang="pt-BR" i="1" noProof="0" smtClean="0">
                            <a:latin typeface="Cambria Math" panose="02040503050406030204" pitchFamily="18" charset="0"/>
                          </a:rPr>
                          <m:t>𝑐</m:t>
                        </m:r>
                      </m:sub>
                    </m:sSub>
                  </m:oMath>
                </a14:m>
                <a:r>
                  <a:rPr lang="pt-BR" noProof="0" dirty="0"/>
                  <a:t> quando </a:t>
                </a:r>
                <a14:m>
                  <m:oMath xmlns:m="http://schemas.openxmlformats.org/officeDocument/2006/math">
                    <m:r>
                      <a:rPr lang="pt-BR" i="1" noProof="0" smtClean="0">
                        <a:latin typeface="Cambria Math" panose="02040503050406030204" pitchFamily="18" charset="0"/>
                      </a:rPr>
                      <m:t>𝛿</m:t>
                    </m:r>
                    <m:r>
                      <a:rPr lang="pt-BR" i="1" noProof="0" smtClean="0">
                        <a:latin typeface="Cambria Math" panose="02040503050406030204" pitchFamily="18" charset="0"/>
                      </a:rPr>
                      <m:t>→0</m:t>
                    </m:r>
                  </m:oMath>
                </a14:m>
                <a:r>
                  <a:rPr lang="pt-BR" noProof="0" dirty="0"/>
                  <a:t> (menor paciência, menor cooperação).</a:t>
                </a:r>
              </a:p>
              <a:p>
                <a:pPr marL="0" indent="0" algn="ctr">
                  <a:buNone/>
                </a:pPr>
                <a:endParaRPr lang="pt-BR" noProof="0" dirty="0"/>
              </a:p>
              <a:p>
                <a:pPr algn="just"/>
                <a:endParaRPr lang="pt-BR" noProof="0" dirty="0"/>
              </a:p>
            </p:txBody>
          </p:sp>
        </mc:Choice>
        <mc:Fallback xmlns="">
          <p:sp>
            <p:nvSpPr>
              <p:cNvPr id="3" name="Content Placeholder 2">
                <a:extLst>
                  <a:ext uri="{FF2B5EF4-FFF2-40B4-BE49-F238E27FC236}">
                    <a16:creationId xmlns:a16="http://schemas.microsoft.com/office/drawing/2014/main" id="{6C54B789-B326-406A-951D-232996B9E475}"/>
                  </a:ext>
                </a:extLst>
              </p:cNvPr>
              <p:cNvSpPr>
                <a:spLocks noGrp="1" noRot="1" noChangeAspect="1" noMove="1" noResize="1" noEditPoints="1" noAdjustHandles="1" noChangeArrowheads="1" noChangeShapeType="1" noTextEdit="1"/>
              </p:cNvSpPr>
              <p:nvPr>
                <p:ph idx="1"/>
              </p:nvPr>
            </p:nvSpPr>
            <p:spPr>
              <a:blipFill>
                <a:blip r:embed="rId3"/>
                <a:stretch>
                  <a:fillRect l="-754" t="-2801" r="-696" b="-2661"/>
                </a:stretch>
              </a:blipFill>
            </p:spPr>
            <p:txBody>
              <a:bodyPr/>
              <a:lstStyle/>
              <a:p>
                <a:r>
                  <a:rPr lang="pt-BR">
                    <a:noFill/>
                  </a:rPr>
                  <a:t> </a:t>
                </a:r>
              </a:p>
            </p:txBody>
          </p:sp>
        </mc:Fallback>
      </mc:AlternateContent>
      <p:sp>
        <p:nvSpPr>
          <p:cNvPr id="4" name="Title 1">
            <a:extLst>
              <a:ext uri="{FF2B5EF4-FFF2-40B4-BE49-F238E27FC236}">
                <a16:creationId xmlns:a16="http://schemas.microsoft.com/office/drawing/2014/main" id="{029188AB-0B8F-4C70-A4F1-1E024D32F5C6}"/>
              </a:ext>
            </a:extLst>
          </p:cNvPr>
          <p:cNvSpPr>
            <a:spLocks noGrp="1"/>
          </p:cNvSpPr>
          <p:nvPr>
            <p:ph type="title"/>
          </p:nvPr>
        </p:nvSpPr>
        <p:spPr>
          <a:xfrm>
            <a:off x="838200" y="365125"/>
            <a:ext cx="10515600" cy="1325563"/>
          </a:xfrm>
        </p:spPr>
        <p:txBody>
          <a:bodyPr/>
          <a:lstStyle/>
          <a:p>
            <a:r>
              <a:rPr lang="pt-BR" b="1" noProof="0" dirty="0"/>
              <a:t>Conluio entre dois duopolistas de Cournot</a:t>
            </a:r>
          </a:p>
        </p:txBody>
      </p:sp>
      <p:sp>
        <p:nvSpPr>
          <p:cNvPr id="2" name="Footer Placeholder 1">
            <a:extLst>
              <a:ext uri="{FF2B5EF4-FFF2-40B4-BE49-F238E27FC236}">
                <a16:creationId xmlns:a16="http://schemas.microsoft.com/office/drawing/2014/main" id="{2882D0DC-6356-4F73-934F-B103BE6FF0F8}"/>
              </a:ext>
            </a:extLst>
          </p:cNvPr>
          <p:cNvSpPr>
            <a:spLocks noGrp="1"/>
          </p:cNvSpPr>
          <p:nvPr>
            <p:ph type="ftr" sz="quarter" idx="11"/>
          </p:nvPr>
        </p:nvSpPr>
        <p:spPr/>
        <p:txBody>
          <a:bodyPr/>
          <a:lstStyle/>
          <a:p>
            <a:r>
              <a:rPr lang="pt-BR" dirty="0"/>
              <a:t>Robson Tigre </a:t>
            </a:r>
            <a:endParaRPr lang="en-US" dirty="0"/>
          </a:p>
        </p:txBody>
      </p:sp>
      <p:sp>
        <p:nvSpPr>
          <p:cNvPr id="6" name="Slide Number Placeholder 5">
            <a:extLst>
              <a:ext uri="{FF2B5EF4-FFF2-40B4-BE49-F238E27FC236}">
                <a16:creationId xmlns:a16="http://schemas.microsoft.com/office/drawing/2014/main" id="{7ADF3D1F-B21D-4FE7-B8F2-4EDC23165685}"/>
              </a:ext>
            </a:extLst>
          </p:cNvPr>
          <p:cNvSpPr>
            <a:spLocks noGrp="1"/>
          </p:cNvSpPr>
          <p:nvPr>
            <p:ph type="sldNum" sz="quarter" idx="12"/>
          </p:nvPr>
        </p:nvSpPr>
        <p:spPr/>
        <p:txBody>
          <a:bodyPr/>
          <a:lstStyle/>
          <a:p>
            <a:fld id="{AF67EEE8-F201-4410-BA13-233EFB93B646}" type="slidenum">
              <a:rPr lang="pt-BR" smtClean="0"/>
              <a:t>74</a:t>
            </a:fld>
            <a:endParaRPr lang="pt-BR"/>
          </a:p>
        </p:txBody>
      </p:sp>
    </p:spTree>
    <p:extLst>
      <p:ext uri="{BB962C8B-B14F-4D97-AF65-F5344CB8AC3E}">
        <p14:creationId xmlns:p14="http://schemas.microsoft.com/office/powerpoint/2010/main" val="360089477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6B943F1-9940-43D7-968F-B6018ED00F88}"/>
                  </a:ext>
                </a:extLst>
              </p:cNvPr>
              <p:cNvSpPr>
                <a:spLocks noGrp="1"/>
              </p:cNvSpPr>
              <p:nvPr>
                <p:ph idx="1"/>
              </p:nvPr>
            </p:nvSpPr>
            <p:spPr/>
            <p:txBody>
              <a:bodyPr>
                <a:normAutofit fontScale="92500" lnSpcReduction="20000"/>
              </a:bodyPr>
              <a:lstStyle/>
              <a:p>
                <a:pPr marL="0" indent="0" algn="just">
                  <a:buNone/>
                </a:pPr>
                <a:r>
                  <a:rPr lang="pt-BR" b="1" dirty="0"/>
                  <a:t>Abreu (1986):</a:t>
                </a:r>
                <a:r>
                  <a:rPr lang="pt-BR" dirty="0"/>
                  <a:t> Agora </a:t>
                </a:r>
                <a:r>
                  <a:rPr lang="pt-BR" noProof="0" dirty="0">
                    <a:solidFill>
                      <a:schemeClr val="tx1"/>
                    </a:solidFill>
                  </a:rPr>
                  <a:t>vamos analisar a ideia de aplicar a punição crível mais forte. Vamos mostrar que essa abordagem pode atingir quantidade de monopólio quando </a:t>
                </a:r>
                <a14:m>
                  <m:oMath xmlns:m="http://schemas.openxmlformats.org/officeDocument/2006/math">
                    <m:r>
                      <a:rPr lang="pt-BR" b="0" i="1" noProof="0" smtClean="0">
                        <a:solidFill>
                          <a:schemeClr val="tx1"/>
                        </a:solidFill>
                        <a:latin typeface="Cambria Math" panose="02040503050406030204" pitchFamily="18" charset="0"/>
                      </a:rPr>
                      <m:t>𝛿</m:t>
                    </m:r>
                    <m:r>
                      <a:rPr lang="pt-BR" b="0" i="1" noProof="0" smtClean="0">
                        <a:solidFill>
                          <a:schemeClr val="tx1"/>
                        </a:solidFill>
                        <a:latin typeface="Cambria Math" panose="02040503050406030204" pitchFamily="18" charset="0"/>
                      </a:rPr>
                      <m:t>=1/2</m:t>
                    </m:r>
                  </m:oMath>
                </a14:m>
                <a:r>
                  <a:rPr lang="pt-BR" noProof="0" dirty="0">
                    <a:solidFill>
                      <a:schemeClr val="tx1"/>
                    </a:solidFill>
                  </a:rPr>
                  <a:t> (menor que </a:t>
                </a:r>
                <a14:m>
                  <m:oMath xmlns:m="http://schemas.openxmlformats.org/officeDocument/2006/math">
                    <m:r>
                      <a:rPr lang="en-US" i="1" smtClean="0">
                        <a:latin typeface="Cambria Math" panose="02040503050406030204" pitchFamily="18" charset="0"/>
                      </a:rPr>
                      <m:t>𝛿</m:t>
                    </m:r>
                    <m:r>
                      <a:rPr lang="en-US" b="0" i="1" smtClean="0">
                        <a:latin typeface="Cambria Math" panose="02040503050406030204" pitchFamily="18" charset="0"/>
                      </a:rPr>
                      <m:t>≥</m:t>
                    </m:r>
                    <m:r>
                      <a:rPr lang="pt-BR" b="0" i="1" noProof="0" smtClean="0">
                        <a:solidFill>
                          <a:schemeClr val="tx1"/>
                        </a:solidFill>
                        <a:latin typeface="Cambria Math" panose="02040503050406030204" pitchFamily="18" charset="0"/>
                      </a:rPr>
                      <m:t>9/17</m:t>
                    </m:r>
                  </m:oMath>
                </a14:m>
                <a:r>
                  <a:rPr lang="pt-BR" noProof="0" dirty="0">
                    <a:solidFill>
                      <a:schemeClr val="tx1"/>
                    </a:solidFill>
                  </a:rPr>
                  <a:t> da </a:t>
                </a:r>
                <a:r>
                  <a:rPr lang="pt-BR" i="1" noProof="0" dirty="0">
                    <a:solidFill>
                      <a:schemeClr val="tx1"/>
                    </a:solidFill>
                  </a:rPr>
                  <a:t>grim trigger</a:t>
                </a:r>
                <a:r>
                  <a:rPr lang="pt-BR" noProof="0" dirty="0">
                    <a:solidFill>
                      <a:schemeClr val="tx1"/>
                    </a:solidFill>
                  </a:rPr>
                  <a:t>)</a:t>
                </a:r>
                <a:endParaRPr lang="pt-BR" b="1" noProof="0" dirty="0">
                  <a:solidFill>
                    <a:schemeClr val="tx1"/>
                  </a:solidFill>
                </a:endParaRPr>
              </a:p>
              <a:p>
                <a:pPr marL="0" indent="0" algn="just">
                  <a:buNone/>
                </a:pPr>
                <a:endParaRPr lang="pt-BR" b="1" noProof="0" dirty="0">
                  <a:solidFill>
                    <a:schemeClr val="tx1"/>
                  </a:solidFill>
                </a:endParaRPr>
              </a:p>
              <a:p>
                <a:pPr marL="0" indent="0" algn="just">
                  <a:buNone/>
                </a:pPr>
                <a:r>
                  <a:rPr lang="pt-BR" b="1" noProof="0" dirty="0">
                    <a:solidFill>
                      <a:schemeClr val="tx1"/>
                    </a:solidFill>
                  </a:rPr>
                  <a:t>Estratégia bifásica (“</a:t>
                </a:r>
                <a:r>
                  <a:rPr lang="pt-BR" b="1" i="1" noProof="0" dirty="0">
                    <a:solidFill>
                      <a:schemeClr val="tx1"/>
                    </a:solidFill>
                  </a:rPr>
                  <a:t>carrot-and-stick”</a:t>
                </a:r>
                <a:r>
                  <a:rPr lang="pt-BR" b="1" noProof="0" dirty="0">
                    <a:solidFill>
                      <a:schemeClr val="tx1"/>
                    </a:solidFill>
                  </a:rPr>
                  <a:t>): </a:t>
                </a:r>
              </a:p>
              <a:p>
                <a:pPr marL="0" indent="0" algn="just">
                  <a:buNone/>
                </a:pPr>
                <a:r>
                  <a:rPr lang="pt-BR" noProof="0" dirty="0">
                    <a:solidFill>
                      <a:schemeClr val="tx1"/>
                    </a:solidFill>
                  </a:rPr>
                  <a:t>Produzir </a:t>
                </a:r>
                <a14:m>
                  <m:oMath xmlns:m="http://schemas.openxmlformats.org/officeDocument/2006/math">
                    <m:sSub>
                      <m:sSubPr>
                        <m:ctrlPr>
                          <a:rPr lang="pt-BR" b="0" i="1" noProof="0" smtClean="0">
                            <a:solidFill>
                              <a:schemeClr val="tx1"/>
                            </a:solidFill>
                            <a:latin typeface="Cambria Math" panose="02040503050406030204" pitchFamily="18" charset="0"/>
                          </a:rPr>
                        </m:ctrlPr>
                      </m:sSubPr>
                      <m:e>
                        <m:r>
                          <a:rPr lang="pt-BR" b="0" i="1" noProof="0" smtClean="0">
                            <a:solidFill>
                              <a:schemeClr val="tx1"/>
                            </a:solidFill>
                            <a:latin typeface="Cambria Math" panose="02040503050406030204" pitchFamily="18" charset="0"/>
                          </a:rPr>
                          <m:t>𝑞</m:t>
                        </m:r>
                      </m:e>
                      <m:sub>
                        <m:r>
                          <a:rPr lang="pt-BR" b="0" i="1" noProof="0" smtClean="0">
                            <a:solidFill>
                              <a:schemeClr val="tx1"/>
                            </a:solidFill>
                            <a:latin typeface="Cambria Math" panose="02040503050406030204" pitchFamily="18" charset="0"/>
                          </a:rPr>
                          <m:t>𝑚</m:t>
                        </m:r>
                      </m:sub>
                    </m:sSub>
                    <m:r>
                      <a:rPr lang="pt-BR" b="0" i="1" noProof="0" smtClean="0">
                        <a:solidFill>
                          <a:schemeClr val="tx1"/>
                        </a:solidFill>
                        <a:latin typeface="Cambria Math" panose="02040503050406030204" pitchFamily="18" charset="0"/>
                      </a:rPr>
                      <m:t>/2</m:t>
                    </m:r>
                  </m:oMath>
                </a14:m>
                <a:r>
                  <a:rPr lang="pt-BR" noProof="0" dirty="0">
                    <a:solidFill>
                      <a:schemeClr val="tx1"/>
                    </a:solidFill>
                  </a:rPr>
                  <a:t>, no primeiro período e...</a:t>
                </a:r>
              </a:p>
              <a:p>
                <a:pPr lvl="1" algn="just"/>
                <a:r>
                  <a:rPr lang="pt-BR" noProof="0" dirty="0">
                    <a:solidFill>
                      <a:schemeClr val="tx1"/>
                    </a:solidFill>
                  </a:rPr>
                  <a:t>No </a:t>
                </a:r>
                <a14:m>
                  <m:oMath xmlns:m="http://schemas.openxmlformats.org/officeDocument/2006/math">
                    <m:r>
                      <a:rPr lang="pt-BR" i="1" noProof="0" smtClean="0">
                        <a:solidFill>
                          <a:schemeClr val="tx1"/>
                        </a:solidFill>
                        <a:latin typeface="Cambria Math" panose="02040503050406030204" pitchFamily="18" charset="0"/>
                      </a:rPr>
                      <m:t>𝑡</m:t>
                    </m:r>
                  </m:oMath>
                </a14:m>
                <a:r>
                  <a:rPr lang="pt-BR" noProof="0" dirty="0">
                    <a:solidFill>
                      <a:schemeClr val="tx1"/>
                    </a:solidFill>
                  </a:rPr>
                  <a:t>-ésimo período, produzir </a:t>
                </a:r>
                <a14:m>
                  <m:oMath xmlns:m="http://schemas.openxmlformats.org/officeDocument/2006/math">
                    <m:sSub>
                      <m:sSubPr>
                        <m:ctrlPr>
                          <a:rPr lang="pt-BR" i="1" noProof="0" smtClean="0">
                            <a:solidFill>
                              <a:schemeClr val="tx1"/>
                            </a:solidFill>
                            <a:latin typeface="Cambria Math" panose="02040503050406030204" pitchFamily="18" charset="0"/>
                          </a:rPr>
                        </m:ctrlPr>
                      </m:sSubPr>
                      <m:e>
                        <m:r>
                          <a:rPr lang="pt-BR" i="1" noProof="0" smtClean="0">
                            <a:solidFill>
                              <a:schemeClr val="tx1"/>
                            </a:solidFill>
                            <a:latin typeface="Cambria Math" panose="02040503050406030204" pitchFamily="18" charset="0"/>
                          </a:rPr>
                          <m:t>𝑞</m:t>
                        </m:r>
                      </m:e>
                      <m:sub>
                        <m:r>
                          <a:rPr lang="pt-BR" i="1" noProof="0" smtClean="0">
                            <a:solidFill>
                              <a:schemeClr val="tx1"/>
                            </a:solidFill>
                            <a:latin typeface="Cambria Math" panose="02040503050406030204" pitchFamily="18" charset="0"/>
                          </a:rPr>
                          <m:t>𝑚</m:t>
                        </m:r>
                      </m:sub>
                    </m:sSub>
                    <m:r>
                      <a:rPr lang="pt-BR" b="0" i="1" noProof="0" smtClean="0">
                        <a:solidFill>
                          <a:schemeClr val="tx1"/>
                        </a:solidFill>
                        <a:latin typeface="Cambria Math" panose="02040503050406030204" pitchFamily="18" charset="0"/>
                      </a:rPr>
                      <m:t>/2</m:t>
                    </m:r>
                  </m:oMath>
                </a14:m>
                <a:r>
                  <a:rPr lang="pt-BR" noProof="0" dirty="0">
                    <a:solidFill>
                      <a:schemeClr val="tx1"/>
                    </a:solidFill>
                  </a:rPr>
                  <a:t> se </a:t>
                </a:r>
                <a14:m>
                  <m:oMath xmlns:m="http://schemas.openxmlformats.org/officeDocument/2006/math">
                    <m:sSub>
                      <m:sSubPr>
                        <m:ctrlPr>
                          <a:rPr lang="pt-BR" i="1" noProof="0" smtClean="0">
                            <a:solidFill>
                              <a:schemeClr val="tx1"/>
                            </a:solidFill>
                            <a:latin typeface="Cambria Math" panose="02040503050406030204" pitchFamily="18" charset="0"/>
                          </a:rPr>
                        </m:ctrlPr>
                      </m:sSubPr>
                      <m:e>
                        <m:r>
                          <a:rPr lang="pt-BR" b="0" i="1" noProof="0" smtClean="0">
                            <a:solidFill>
                              <a:schemeClr val="tx1"/>
                            </a:solidFill>
                            <a:latin typeface="Cambria Math" panose="02040503050406030204" pitchFamily="18" charset="0"/>
                          </a:rPr>
                          <m:t>(</m:t>
                        </m:r>
                        <m:r>
                          <a:rPr lang="pt-BR" i="1" noProof="0" smtClean="0">
                            <a:solidFill>
                              <a:schemeClr val="tx1"/>
                            </a:solidFill>
                            <a:latin typeface="Cambria Math" panose="02040503050406030204" pitchFamily="18" charset="0"/>
                          </a:rPr>
                          <m:t>𝑞</m:t>
                        </m:r>
                      </m:e>
                      <m:sub>
                        <m:r>
                          <a:rPr lang="pt-BR" i="1" noProof="0" smtClean="0">
                            <a:solidFill>
                              <a:schemeClr val="tx1"/>
                            </a:solidFill>
                            <a:latin typeface="Cambria Math" panose="02040503050406030204" pitchFamily="18" charset="0"/>
                          </a:rPr>
                          <m:t>𝑚</m:t>
                        </m:r>
                      </m:sub>
                    </m:sSub>
                    <m:r>
                      <a:rPr lang="pt-BR" b="0" i="1" noProof="0" smtClean="0">
                        <a:solidFill>
                          <a:schemeClr val="tx1"/>
                        </a:solidFill>
                        <a:latin typeface="Cambria Math" panose="02040503050406030204" pitchFamily="18" charset="0"/>
                      </a:rPr>
                      <m:t>/2,</m:t>
                    </m:r>
                    <m:sSub>
                      <m:sSubPr>
                        <m:ctrlPr>
                          <a:rPr lang="pt-BR" i="1">
                            <a:latin typeface="Cambria Math" panose="02040503050406030204" pitchFamily="18" charset="0"/>
                          </a:rPr>
                        </m:ctrlPr>
                      </m:sSubPr>
                      <m:e>
                        <m:r>
                          <a:rPr lang="pt-BR" i="1">
                            <a:latin typeface="Cambria Math" panose="02040503050406030204" pitchFamily="18" charset="0"/>
                          </a:rPr>
                          <m:t>𝑞</m:t>
                        </m:r>
                      </m:e>
                      <m:sub>
                        <m:r>
                          <a:rPr lang="pt-BR" i="1">
                            <a:latin typeface="Cambria Math" panose="02040503050406030204" pitchFamily="18" charset="0"/>
                          </a:rPr>
                          <m:t>𝑚</m:t>
                        </m:r>
                      </m:sub>
                    </m:sSub>
                    <m:r>
                      <a:rPr lang="pt-BR" i="1">
                        <a:latin typeface="Cambria Math" panose="02040503050406030204" pitchFamily="18" charset="0"/>
                      </a:rPr>
                      <m:t>/2</m:t>
                    </m:r>
                    <m:r>
                      <a:rPr lang="pt-BR" b="0" i="1" smtClean="0">
                        <a:latin typeface="Cambria Math" panose="02040503050406030204" pitchFamily="18" charset="0"/>
                      </a:rPr>
                      <m:t>)</m:t>
                    </m:r>
                  </m:oMath>
                </a14:m>
                <a:r>
                  <a:rPr lang="pt-BR" noProof="0" dirty="0">
                    <a:solidFill>
                      <a:schemeClr val="tx1"/>
                    </a:solidFill>
                  </a:rPr>
                  <a:t> em </a:t>
                </a:r>
                <a14:m>
                  <m:oMath xmlns:m="http://schemas.openxmlformats.org/officeDocument/2006/math">
                    <m:r>
                      <a:rPr lang="pt-BR" i="1" noProof="0" smtClean="0">
                        <a:solidFill>
                          <a:schemeClr val="tx1"/>
                        </a:solidFill>
                        <a:latin typeface="Cambria Math" panose="02040503050406030204" pitchFamily="18" charset="0"/>
                      </a:rPr>
                      <m:t>𝑡</m:t>
                    </m:r>
                    <m:r>
                      <a:rPr lang="pt-BR" i="1" noProof="0" smtClean="0">
                        <a:solidFill>
                          <a:schemeClr val="tx1"/>
                        </a:solidFill>
                        <a:latin typeface="Cambria Math" panose="02040503050406030204" pitchFamily="18" charset="0"/>
                      </a:rPr>
                      <m:t>−1</m:t>
                    </m:r>
                  </m:oMath>
                </a14:m>
                <a:r>
                  <a:rPr lang="pt-BR" noProof="0" dirty="0">
                    <a:solidFill>
                      <a:schemeClr val="tx1"/>
                    </a:solidFill>
                  </a:rPr>
                  <a:t>;</a:t>
                </a:r>
              </a:p>
              <a:p>
                <a:pPr lvl="1" algn="just"/>
                <a:r>
                  <a:rPr lang="pt-BR" noProof="0" dirty="0">
                    <a:solidFill>
                      <a:schemeClr val="tx1"/>
                    </a:solidFill>
                  </a:rPr>
                  <a:t>Produzir </a:t>
                </a:r>
                <a14:m>
                  <m:oMath xmlns:m="http://schemas.openxmlformats.org/officeDocument/2006/math">
                    <m:sSub>
                      <m:sSubPr>
                        <m:ctrlPr>
                          <a:rPr lang="pt-BR" i="1" noProof="0">
                            <a:solidFill>
                              <a:schemeClr val="tx1"/>
                            </a:solidFill>
                            <a:latin typeface="Cambria Math" panose="02040503050406030204" pitchFamily="18" charset="0"/>
                          </a:rPr>
                        </m:ctrlPr>
                      </m:sSubPr>
                      <m:e>
                        <m:r>
                          <a:rPr lang="pt-BR" i="1" noProof="0">
                            <a:solidFill>
                              <a:schemeClr val="tx1"/>
                            </a:solidFill>
                            <a:latin typeface="Cambria Math" panose="02040503050406030204" pitchFamily="18" charset="0"/>
                          </a:rPr>
                          <m:t>𝑞</m:t>
                        </m:r>
                      </m:e>
                      <m:sub>
                        <m:r>
                          <a:rPr lang="pt-BR" i="1" noProof="0">
                            <a:solidFill>
                              <a:schemeClr val="tx1"/>
                            </a:solidFill>
                            <a:latin typeface="Cambria Math" panose="02040503050406030204" pitchFamily="18" charset="0"/>
                          </a:rPr>
                          <m:t>𝑚</m:t>
                        </m:r>
                      </m:sub>
                    </m:sSub>
                    <m:r>
                      <a:rPr lang="pt-BR" i="1" noProof="0">
                        <a:solidFill>
                          <a:schemeClr val="tx1"/>
                        </a:solidFill>
                        <a:latin typeface="Cambria Math" panose="02040503050406030204" pitchFamily="18" charset="0"/>
                      </a:rPr>
                      <m:t>/2</m:t>
                    </m:r>
                  </m:oMath>
                </a14:m>
                <a:r>
                  <a:rPr lang="pt-BR" noProof="0" dirty="0">
                    <a:solidFill>
                      <a:schemeClr val="tx1"/>
                    </a:solidFill>
                  </a:rPr>
                  <a:t> se </a:t>
                </a:r>
                <a14:m>
                  <m:oMath xmlns:m="http://schemas.openxmlformats.org/officeDocument/2006/math">
                    <m:r>
                      <a:rPr lang="pt-BR" b="0" i="0" noProof="0" smtClean="0">
                        <a:solidFill>
                          <a:schemeClr val="tx1"/>
                        </a:solidFill>
                        <a:latin typeface="Cambria Math" panose="02040503050406030204" pitchFamily="18" charset="0"/>
                      </a:rPr>
                      <m:t>(</m:t>
                    </m:r>
                    <m:r>
                      <a:rPr lang="pt-BR" b="0" i="1" noProof="0" smtClean="0">
                        <a:solidFill>
                          <a:schemeClr val="tx1"/>
                        </a:solidFill>
                        <a:latin typeface="Cambria Math" panose="02040503050406030204" pitchFamily="18" charset="0"/>
                      </a:rPr>
                      <m:t>𝑥</m:t>
                    </m:r>
                    <m:r>
                      <a:rPr lang="pt-BR" b="0" i="1" noProof="0" smtClean="0">
                        <a:solidFill>
                          <a:schemeClr val="tx1"/>
                        </a:solidFill>
                        <a:latin typeface="Cambria Math" panose="02040503050406030204" pitchFamily="18" charset="0"/>
                      </a:rPr>
                      <m:t>,</m:t>
                    </m:r>
                    <m:r>
                      <a:rPr lang="pt-BR" b="0" i="1" noProof="0" smtClean="0">
                        <a:solidFill>
                          <a:schemeClr val="tx1"/>
                        </a:solidFill>
                        <a:latin typeface="Cambria Math" panose="02040503050406030204" pitchFamily="18" charset="0"/>
                      </a:rPr>
                      <m:t>𝑥</m:t>
                    </m:r>
                    <m:r>
                      <a:rPr lang="pt-BR" b="0" i="1" noProof="0" smtClean="0">
                        <a:solidFill>
                          <a:schemeClr val="tx1"/>
                        </a:solidFill>
                        <a:latin typeface="Cambria Math" panose="02040503050406030204" pitchFamily="18" charset="0"/>
                      </a:rPr>
                      <m:t>)</m:t>
                    </m:r>
                  </m:oMath>
                </a14:m>
                <a:r>
                  <a:rPr lang="pt-BR" noProof="0" dirty="0">
                    <a:solidFill>
                      <a:schemeClr val="tx1"/>
                    </a:solidFill>
                  </a:rPr>
                  <a:t> em </a:t>
                </a:r>
                <a14:m>
                  <m:oMath xmlns:m="http://schemas.openxmlformats.org/officeDocument/2006/math">
                    <m:r>
                      <a:rPr lang="pt-BR" b="0" i="1" noProof="0" smtClean="0">
                        <a:solidFill>
                          <a:schemeClr val="tx1"/>
                        </a:solidFill>
                        <a:latin typeface="Cambria Math" panose="02040503050406030204" pitchFamily="18" charset="0"/>
                      </a:rPr>
                      <m:t>𝑡</m:t>
                    </m:r>
                    <m:r>
                      <a:rPr lang="pt-BR" b="0" i="1" noProof="0" smtClean="0">
                        <a:solidFill>
                          <a:schemeClr val="tx1"/>
                        </a:solidFill>
                        <a:latin typeface="Cambria Math" panose="02040503050406030204" pitchFamily="18" charset="0"/>
                      </a:rPr>
                      <m:t>−1</m:t>
                    </m:r>
                  </m:oMath>
                </a14:m>
                <a:r>
                  <a:rPr lang="pt-BR" noProof="0" dirty="0">
                    <a:solidFill>
                      <a:schemeClr val="tx1"/>
                    </a:solidFill>
                  </a:rPr>
                  <a:t>;</a:t>
                </a:r>
              </a:p>
              <a:p>
                <a:pPr lvl="1" algn="just"/>
                <a:r>
                  <a:rPr lang="pt-BR" noProof="0" dirty="0">
                    <a:solidFill>
                      <a:schemeClr val="tx1"/>
                    </a:solidFill>
                  </a:rPr>
                  <a:t>Caso contrário, produzir </a:t>
                </a:r>
                <a14:m>
                  <m:oMath xmlns:m="http://schemas.openxmlformats.org/officeDocument/2006/math">
                    <m:r>
                      <a:rPr lang="pt-BR" b="0" i="1" noProof="0" smtClean="0">
                        <a:solidFill>
                          <a:schemeClr val="tx1"/>
                        </a:solidFill>
                        <a:latin typeface="Cambria Math" panose="02040503050406030204" pitchFamily="18" charset="0"/>
                      </a:rPr>
                      <m:t>𝑥</m:t>
                    </m:r>
                  </m:oMath>
                </a14:m>
                <a:endParaRPr lang="pt-BR" b="0" noProof="0" dirty="0">
                  <a:solidFill>
                    <a:schemeClr val="tx1"/>
                  </a:solidFill>
                </a:endParaRPr>
              </a:p>
              <a:p>
                <a:pPr lvl="1" algn="just"/>
                <a:endParaRPr lang="pt-BR" b="0" noProof="0" dirty="0">
                  <a:solidFill>
                    <a:schemeClr val="tx1"/>
                  </a:solidFill>
                </a:endParaRPr>
              </a:p>
              <a:p>
                <a:pPr marL="0" indent="0" algn="just">
                  <a:buNone/>
                </a:pPr>
                <a:r>
                  <a:rPr lang="pt-BR" noProof="0" dirty="0">
                    <a:solidFill>
                      <a:schemeClr val="tx1"/>
                    </a:solidFill>
                  </a:rPr>
                  <a:t>Induz uma fase de punição de um período, em que a firma produz </a:t>
                </a:r>
                <a14:m>
                  <m:oMath xmlns:m="http://schemas.openxmlformats.org/officeDocument/2006/math">
                    <m:r>
                      <a:rPr lang="pt-BR" b="0" i="1" noProof="0" smtClean="0">
                        <a:solidFill>
                          <a:schemeClr val="tx1"/>
                        </a:solidFill>
                        <a:latin typeface="Cambria Math" panose="02040503050406030204" pitchFamily="18" charset="0"/>
                      </a:rPr>
                      <m:t>𝑥</m:t>
                    </m:r>
                  </m:oMath>
                </a14:m>
                <a:r>
                  <a:rPr lang="pt-BR" noProof="0" dirty="0">
                    <a:solidFill>
                      <a:schemeClr val="tx1"/>
                    </a:solidFill>
                  </a:rPr>
                  <a:t>, e uma fase </a:t>
                </a:r>
                <a:r>
                  <a:rPr lang="pt-BR" i="1" noProof="0" dirty="0">
                    <a:solidFill>
                      <a:schemeClr val="tx1"/>
                    </a:solidFill>
                  </a:rPr>
                  <a:t>potencialmente</a:t>
                </a:r>
                <a:r>
                  <a:rPr lang="pt-BR" noProof="0" dirty="0">
                    <a:solidFill>
                      <a:schemeClr val="tx1"/>
                    </a:solidFill>
                  </a:rPr>
                  <a:t> infinita de conluio, em que a firma produz </a:t>
                </a:r>
                <a14:m>
                  <m:oMath xmlns:m="http://schemas.openxmlformats.org/officeDocument/2006/math">
                    <m:sSub>
                      <m:sSubPr>
                        <m:ctrlPr>
                          <a:rPr lang="pt-BR" b="0" i="1" noProof="0" smtClean="0">
                            <a:solidFill>
                              <a:schemeClr val="tx1"/>
                            </a:solidFill>
                            <a:latin typeface="Cambria Math" panose="02040503050406030204" pitchFamily="18" charset="0"/>
                          </a:rPr>
                        </m:ctrlPr>
                      </m:sSubPr>
                      <m:e>
                        <m:r>
                          <a:rPr lang="pt-BR" b="0" i="1" noProof="0" smtClean="0">
                            <a:solidFill>
                              <a:schemeClr val="tx1"/>
                            </a:solidFill>
                            <a:latin typeface="Cambria Math" panose="02040503050406030204" pitchFamily="18" charset="0"/>
                          </a:rPr>
                          <m:t>𝑞</m:t>
                        </m:r>
                      </m:e>
                      <m:sub>
                        <m:r>
                          <a:rPr lang="pt-BR" b="0" i="1" noProof="0" smtClean="0">
                            <a:solidFill>
                              <a:schemeClr val="tx1"/>
                            </a:solidFill>
                            <a:latin typeface="Cambria Math" panose="02040503050406030204" pitchFamily="18" charset="0"/>
                          </a:rPr>
                          <m:t>𝑚</m:t>
                        </m:r>
                      </m:sub>
                    </m:sSub>
                    <m:r>
                      <a:rPr lang="pt-BR" b="0" i="1" noProof="0" smtClean="0">
                        <a:solidFill>
                          <a:schemeClr val="tx1"/>
                        </a:solidFill>
                        <a:latin typeface="Cambria Math" panose="02040503050406030204" pitchFamily="18" charset="0"/>
                      </a:rPr>
                      <m:t>/2</m:t>
                    </m:r>
                  </m:oMath>
                </a14:m>
                <a:r>
                  <a:rPr lang="pt-BR" dirty="0"/>
                  <a:t> </a:t>
                </a:r>
                <a:endParaRPr lang="pt-BR" noProof="0" dirty="0">
                  <a:solidFill>
                    <a:schemeClr val="tx1"/>
                  </a:solidFill>
                </a:endParaRPr>
              </a:p>
            </p:txBody>
          </p:sp>
        </mc:Choice>
        <mc:Fallback xmlns="">
          <p:sp>
            <p:nvSpPr>
              <p:cNvPr id="3" name="Content Placeholder 2">
                <a:extLst>
                  <a:ext uri="{FF2B5EF4-FFF2-40B4-BE49-F238E27FC236}">
                    <a16:creationId xmlns:a16="http://schemas.microsoft.com/office/drawing/2014/main" id="{06B943F1-9940-43D7-968F-B6018ED00F88}"/>
                  </a:ext>
                </a:extLst>
              </p:cNvPr>
              <p:cNvSpPr>
                <a:spLocks noGrp="1" noRot="1" noChangeAspect="1" noMove="1" noResize="1" noEditPoints="1" noAdjustHandles="1" noChangeArrowheads="1" noChangeShapeType="1" noTextEdit="1"/>
              </p:cNvSpPr>
              <p:nvPr>
                <p:ph idx="1"/>
              </p:nvPr>
            </p:nvSpPr>
            <p:spPr>
              <a:blipFill>
                <a:blip r:embed="rId3"/>
                <a:stretch>
                  <a:fillRect l="-1043" t="-3501" r="-986"/>
                </a:stretch>
              </a:blipFill>
            </p:spPr>
            <p:txBody>
              <a:bodyPr/>
              <a:lstStyle/>
              <a:p>
                <a:r>
                  <a:rPr lang="pt-BR">
                    <a:noFill/>
                  </a:rPr>
                  <a:t> </a:t>
                </a:r>
              </a:p>
            </p:txBody>
          </p:sp>
        </mc:Fallback>
      </mc:AlternateContent>
      <p:sp>
        <p:nvSpPr>
          <p:cNvPr id="4" name="Title 1">
            <a:extLst>
              <a:ext uri="{FF2B5EF4-FFF2-40B4-BE49-F238E27FC236}">
                <a16:creationId xmlns:a16="http://schemas.microsoft.com/office/drawing/2014/main" id="{26E38A6E-8713-4EC5-9E48-A4E45CB540BF}"/>
              </a:ext>
            </a:extLst>
          </p:cNvPr>
          <p:cNvSpPr>
            <a:spLocks noGrp="1"/>
          </p:cNvSpPr>
          <p:nvPr>
            <p:ph type="title"/>
          </p:nvPr>
        </p:nvSpPr>
        <p:spPr>
          <a:xfrm>
            <a:off x="838200" y="365125"/>
            <a:ext cx="10515600" cy="1325563"/>
          </a:xfrm>
        </p:spPr>
        <p:txBody>
          <a:bodyPr/>
          <a:lstStyle/>
          <a:p>
            <a:r>
              <a:rPr lang="pt-BR" b="1" noProof="0" dirty="0"/>
              <a:t>Conluio entre dois duopolistas de Cournot</a:t>
            </a:r>
          </a:p>
        </p:txBody>
      </p:sp>
      <p:sp>
        <p:nvSpPr>
          <p:cNvPr id="2" name="Footer Placeholder 1">
            <a:extLst>
              <a:ext uri="{FF2B5EF4-FFF2-40B4-BE49-F238E27FC236}">
                <a16:creationId xmlns:a16="http://schemas.microsoft.com/office/drawing/2014/main" id="{52DCA368-309B-4335-BE79-154C92D1DBB3}"/>
              </a:ext>
            </a:extLst>
          </p:cNvPr>
          <p:cNvSpPr>
            <a:spLocks noGrp="1"/>
          </p:cNvSpPr>
          <p:nvPr>
            <p:ph type="ftr" sz="quarter" idx="11"/>
          </p:nvPr>
        </p:nvSpPr>
        <p:spPr/>
        <p:txBody>
          <a:bodyPr/>
          <a:lstStyle/>
          <a:p>
            <a:r>
              <a:rPr lang="pt-BR" dirty="0"/>
              <a:t>Robson Tigre </a:t>
            </a:r>
            <a:endParaRPr lang="en-US" dirty="0"/>
          </a:p>
        </p:txBody>
      </p:sp>
      <p:sp>
        <p:nvSpPr>
          <p:cNvPr id="5" name="Slide Number Placeholder 4">
            <a:extLst>
              <a:ext uri="{FF2B5EF4-FFF2-40B4-BE49-F238E27FC236}">
                <a16:creationId xmlns:a16="http://schemas.microsoft.com/office/drawing/2014/main" id="{0A36E721-4571-44AB-9C94-FCE456405F40}"/>
              </a:ext>
            </a:extLst>
          </p:cNvPr>
          <p:cNvSpPr>
            <a:spLocks noGrp="1"/>
          </p:cNvSpPr>
          <p:nvPr>
            <p:ph type="sldNum" sz="quarter" idx="12"/>
          </p:nvPr>
        </p:nvSpPr>
        <p:spPr/>
        <p:txBody>
          <a:bodyPr/>
          <a:lstStyle/>
          <a:p>
            <a:fld id="{AF67EEE8-F201-4410-BA13-233EFB93B646}" type="slidenum">
              <a:rPr lang="pt-BR" smtClean="0"/>
              <a:t>75</a:t>
            </a:fld>
            <a:endParaRPr lang="pt-BR"/>
          </a:p>
        </p:txBody>
      </p:sp>
      <p:sp>
        <p:nvSpPr>
          <p:cNvPr id="7" name="Right Brace 6">
            <a:extLst>
              <a:ext uri="{FF2B5EF4-FFF2-40B4-BE49-F238E27FC236}">
                <a16:creationId xmlns:a16="http://schemas.microsoft.com/office/drawing/2014/main" id="{A4AF77F2-8E8E-4E35-A0A1-4D4913AA5C07}"/>
              </a:ext>
            </a:extLst>
          </p:cNvPr>
          <p:cNvSpPr/>
          <p:nvPr/>
        </p:nvSpPr>
        <p:spPr>
          <a:xfrm>
            <a:off x="5558443" y="4272740"/>
            <a:ext cx="210589" cy="646331"/>
          </a:xfrm>
          <a:prstGeom prst="rightBrace">
            <a:avLst/>
          </a:prstGeom>
          <a:ln w="28575">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0" name="TextBox 9">
            <a:extLst>
              <a:ext uri="{FF2B5EF4-FFF2-40B4-BE49-F238E27FC236}">
                <a16:creationId xmlns:a16="http://schemas.microsoft.com/office/drawing/2014/main" id="{E23A5F2C-69FB-4090-9CDD-23E40F7B9905}"/>
              </a:ext>
            </a:extLst>
          </p:cNvPr>
          <p:cNvSpPr txBox="1"/>
          <p:nvPr/>
        </p:nvSpPr>
        <p:spPr>
          <a:xfrm>
            <a:off x="5752403" y="4272741"/>
            <a:ext cx="5047211" cy="646331"/>
          </a:xfrm>
          <a:prstGeom prst="rect">
            <a:avLst/>
          </a:prstGeom>
          <a:noFill/>
        </p:spPr>
        <p:txBody>
          <a:bodyPr wrap="square" rtlCol="0">
            <a:spAutoFit/>
          </a:bodyPr>
          <a:lstStyle/>
          <a:p>
            <a:pPr algn="ctr"/>
            <a:r>
              <a:rPr lang="pt-BR" dirty="0">
                <a:solidFill>
                  <a:srgbClr val="0070C0"/>
                </a:solidFill>
              </a:rPr>
              <a:t>Fase de punição que deve ser aceita por ambos para podermos retornar à cooperação</a:t>
            </a:r>
            <a:endParaRPr lang="en-US" dirty="0">
              <a:solidFill>
                <a:srgbClr val="0070C0"/>
              </a:solidFill>
            </a:endParaRPr>
          </a:p>
        </p:txBody>
      </p:sp>
    </p:spTree>
    <p:extLst>
      <p:ext uri="{BB962C8B-B14F-4D97-AF65-F5344CB8AC3E}">
        <p14:creationId xmlns:p14="http://schemas.microsoft.com/office/powerpoint/2010/main" val="310670799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6B943F1-9940-43D7-968F-B6018ED00F88}"/>
                  </a:ext>
                </a:extLst>
              </p:cNvPr>
              <p:cNvSpPr>
                <a:spLocks noGrp="1"/>
              </p:cNvSpPr>
              <p:nvPr>
                <p:ph idx="1"/>
              </p:nvPr>
            </p:nvSpPr>
            <p:spPr/>
            <p:txBody>
              <a:bodyPr>
                <a:normAutofit fontScale="92500" lnSpcReduction="20000"/>
              </a:bodyPr>
              <a:lstStyle/>
              <a:p>
                <a:pPr marL="0" indent="0" algn="just">
                  <a:buNone/>
                </a:pPr>
                <a:r>
                  <a:rPr lang="pt-BR" b="1" dirty="0"/>
                  <a:t>Abreu (1986):</a:t>
                </a:r>
                <a:r>
                  <a:rPr lang="pt-BR" dirty="0"/>
                  <a:t> Agora vamos analisar a ideia de aplicar a punição crível mais forte. Vamos mostrar que essa abordagem pode atingir quantidade de monopólio quando </a:t>
                </a:r>
                <a14:m>
                  <m:oMath xmlns:m="http://schemas.openxmlformats.org/officeDocument/2006/math">
                    <m:r>
                      <a:rPr lang="pt-BR" i="1">
                        <a:latin typeface="Cambria Math" panose="02040503050406030204" pitchFamily="18" charset="0"/>
                      </a:rPr>
                      <m:t>𝛿</m:t>
                    </m:r>
                    <m:r>
                      <a:rPr lang="pt-BR" i="1">
                        <a:latin typeface="Cambria Math" panose="02040503050406030204" pitchFamily="18" charset="0"/>
                      </a:rPr>
                      <m:t>=1/2</m:t>
                    </m:r>
                  </m:oMath>
                </a14:m>
                <a:r>
                  <a:rPr lang="pt-BR" dirty="0"/>
                  <a:t> (menor que </a:t>
                </a:r>
                <a14:m>
                  <m:oMath xmlns:m="http://schemas.openxmlformats.org/officeDocument/2006/math">
                    <m:r>
                      <a:rPr lang="en-US" i="1">
                        <a:latin typeface="Cambria Math" panose="02040503050406030204" pitchFamily="18" charset="0"/>
                      </a:rPr>
                      <m:t>𝛿</m:t>
                    </m:r>
                    <m:r>
                      <a:rPr lang="en-US" i="1">
                        <a:latin typeface="Cambria Math" panose="02040503050406030204" pitchFamily="18" charset="0"/>
                      </a:rPr>
                      <m:t>≥9/17</m:t>
                    </m:r>
                  </m:oMath>
                </a14:m>
                <a:r>
                  <a:rPr lang="pt-BR" dirty="0"/>
                  <a:t> da </a:t>
                </a:r>
                <a:r>
                  <a:rPr lang="pt-BR" i="1" dirty="0"/>
                  <a:t>grim trigger</a:t>
                </a:r>
                <a:r>
                  <a:rPr lang="pt-BR" dirty="0"/>
                  <a:t>)</a:t>
                </a:r>
                <a:endParaRPr lang="pt-BR" b="1" dirty="0"/>
              </a:p>
              <a:p>
                <a:pPr marL="0" indent="0" algn="just">
                  <a:buNone/>
                </a:pPr>
                <a:endParaRPr lang="pt-BR" b="1" noProof="0" dirty="0">
                  <a:solidFill>
                    <a:schemeClr val="tx1"/>
                  </a:solidFill>
                </a:endParaRPr>
              </a:p>
              <a:p>
                <a:pPr marL="0" indent="0" algn="just">
                  <a:buNone/>
                </a:pPr>
                <a:r>
                  <a:rPr lang="pt-BR" b="1" noProof="0" dirty="0">
                    <a:solidFill>
                      <a:schemeClr val="tx1"/>
                    </a:solidFill>
                  </a:rPr>
                  <a:t>Estratégia bifásica (“</a:t>
                </a:r>
                <a:r>
                  <a:rPr lang="pt-BR" b="1" i="1" noProof="0" dirty="0">
                    <a:solidFill>
                      <a:schemeClr val="tx1"/>
                    </a:solidFill>
                  </a:rPr>
                  <a:t>carrot-and-stick”</a:t>
                </a:r>
                <a:r>
                  <a:rPr lang="pt-BR" b="1" noProof="0" dirty="0">
                    <a:solidFill>
                      <a:schemeClr val="tx1"/>
                    </a:solidFill>
                  </a:rPr>
                  <a:t>): </a:t>
                </a:r>
              </a:p>
              <a:p>
                <a:pPr marL="0" indent="0" algn="just">
                  <a:buNone/>
                </a:pPr>
                <a:r>
                  <a:rPr lang="pt-BR" noProof="0" dirty="0">
                    <a:solidFill>
                      <a:schemeClr val="tx1"/>
                    </a:solidFill>
                  </a:rPr>
                  <a:t>Jogar </a:t>
                </a:r>
                <a14:m>
                  <m:oMath xmlns:m="http://schemas.openxmlformats.org/officeDocument/2006/math">
                    <m:r>
                      <a:rPr lang="pt-BR" b="0" i="1" noProof="0" smtClean="0">
                        <a:solidFill>
                          <a:schemeClr val="tx1"/>
                        </a:solidFill>
                        <a:latin typeface="Cambria Math" panose="02040503050406030204" pitchFamily="18" charset="0"/>
                      </a:rPr>
                      <m:t>𝐶</m:t>
                    </m:r>
                  </m:oMath>
                </a14:m>
                <a:r>
                  <a:rPr lang="pt-BR" noProof="0" dirty="0">
                    <a:solidFill>
                      <a:schemeClr val="tx1"/>
                    </a:solidFill>
                  </a:rPr>
                  <a:t>, no primeiro período. </a:t>
                </a:r>
              </a:p>
              <a:p>
                <a:pPr lvl="1" algn="just"/>
                <a:r>
                  <a:rPr lang="pt-BR" noProof="0" dirty="0">
                    <a:solidFill>
                      <a:schemeClr val="tx1"/>
                    </a:solidFill>
                  </a:rPr>
                  <a:t>No </a:t>
                </a:r>
                <a14:m>
                  <m:oMath xmlns:m="http://schemas.openxmlformats.org/officeDocument/2006/math">
                    <m:r>
                      <a:rPr lang="pt-BR" i="1" noProof="0" smtClean="0">
                        <a:solidFill>
                          <a:schemeClr val="tx1"/>
                        </a:solidFill>
                        <a:latin typeface="Cambria Math" panose="02040503050406030204" pitchFamily="18" charset="0"/>
                      </a:rPr>
                      <m:t>𝑡</m:t>
                    </m:r>
                  </m:oMath>
                </a14:m>
                <a:r>
                  <a:rPr lang="pt-BR" noProof="0" dirty="0">
                    <a:solidFill>
                      <a:schemeClr val="tx1"/>
                    </a:solidFill>
                  </a:rPr>
                  <a:t>-ésimo período, jogar </a:t>
                </a:r>
                <a14:m>
                  <m:oMath xmlns:m="http://schemas.openxmlformats.org/officeDocument/2006/math">
                    <m:r>
                      <a:rPr lang="pt-BR" i="1" noProof="0" smtClean="0">
                        <a:solidFill>
                          <a:schemeClr val="tx1"/>
                        </a:solidFill>
                        <a:latin typeface="Cambria Math" panose="02040503050406030204" pitchFamily="18" charset="0"/>
                      </a:rPr>
                      <m:t>𝐶</m:t>
                    </m:r>
                  </m:oMath>
                </a14:m>
                <a:r>
                  <a:rPr lang="pt-BR" noProof="0" dirty="0">
                    <a:solidFill>
                      <a:schemeClr val="tx1"/>
                    </a:solidFill>
                  </a:rPr>
                  <a:t> se </a:t>
                </a:r>
                <a14:m>
                  <m:oMath xmlns:m="http://schemas.openxmlformats.org/officeDocument/2006/math">
                    <m:r>
                      <a:rPr lang="pt-BR" i="1" noProof="0" dirty="0" smtClean="0">
                        <a:solidFill>
                          <a:schemeClr val="tx1"/>
                        </a:solidFill>
                        <a:latin typeface="Cambria Math" panose="02040503050406030204" pitchFamily="18" charset="0"/>
                      </a:rPr>
                      <m:t>(</m:t>
                    </m:r>
                    <m:r>
                      <a:rPr lang="pt-BR" i="1" noProof="0" dirty="0" smtClean="0">
                        <a:solidFill>
                          <a:schemeClr val="tx1"/>
                        </a:solidFill>
                        <a:latin typeface="Cambria Math" panose="02040503050406030204" pitchFamily="18" charset="0"/>
                      </a:rPr>
                      <m:t>𝐶</m:t>
                    </m:r>
                    <m:r>
                      <a:rPr lang="pt-BR" i="1" noProof="0" dirty="0" smtClean="0">
                        <a:solidFill>
                          <a:schemeClr val="tx1"/>
                        </a:solidFill>
                        <a:latin typeface="Cambria Math" panose="02040503050406030204" pitchFamily="18" charset="0"/>
                      </a:rPr>
                      <m:t>,</m:t>
                    </m:r>
                    <m:r>
                      <a:rPr lang="pt-BR" i="1" noProof="0" dirty="0" smtClean="0">
                        <a:solidFill>
                          <a:schemeClr val="tx1"/>
                        </a:solidFill>
                        <a:latin typeface="Cambria Math" panose="02040503050406030204" pitchFamily="18" charset="0"/>
                      </a:rPr>
                      <m:t>𝐶</m:t>
                    </m:r>
                    <m:r>
                      <a:rPr lang="pt-BR" i="1" noProof="0" dirty="0" smtClean="0">
                        <a:solidFill>
                          <a:schemeClr val="tx1"/>
                        </a:solidFill>
                        <a:latin typeface="Cambria Math" panose="02040503050406030204" pitchFamily="18" charset="0"/>
                      </a:rPr>
                      <m:t>)</m:t>
                    </m:r>
                  </m:oMath>
                </a14:m>
                <a:r>
                  <a:rPr lang="pt-BR" noProof="0" dirty="0">
                    <a:solidFill>
                      <a:schemeClr val="tx1"/>
                    </a:solidFill>
                  </a:rPr>
                  <a:t> em </a:t>
                </a:r>
                <a14:m>
                  <m:oMath xmlns:m="http://schemas.openxmlformats.org/officeDocument/2006/math">
                    <m:r>
                      <a:rPr lang="pt-BR" i="1" noProof="0" smtClean="0">
                        <a:solidFill>
                          <a:schemeClr val="tx1"/>
                        </a:solidFill>
                        <a:latin typeface="Cambria Math" panose="02040503050406030204" pitchFamily="18" charset="0"/>
                      </a:rPr>
                      <m:t>𝑡</m:t>
                    </m:r>
                    <m:r>
                      <a:rPr lang="pt-BR" i="1" noProof="0" smtClean="0">
                        <a:solidFill>
                          <a:schemeClr val="tx1"/>
                        </a:solidFill>
                        <a:latin typeface="Cambria Math" panose="02040503050406030204" pitchFamily="18" charset="0"/>
                      </a:rPr>
                      <m:t>−1</m:t>
                    </m:r>
                  </m:oMath>
                </a14:m>
                <a:r>
                  <a:rPr lang="pt-BR" noProof="0" dirty="0">
                    <a:solidFill>
                      <a:schemeClr val="tx1"/>
                    </a:solidFill>
                  </a:rPr>
                  <a:t>;</a:t>
                </a:r>
              </a:p>
              <a:p>
                <a:pPr lvl="1" algn="just"/>
                <a:r>
                  <a:rPr lang="pt-BR" noProof="0" dirty="0">
                    <a:solidFill>
                      <a:schemeClr val="tx1"/>
                    </a:solidFill>
                  </a:rPr>
                  <a:t>Jogar </a:t>
                </a:r>
                <a14:m>
                  <m:oMath xmlns:m="http://schemas.openxmlformats.org/officeDocument/2006/math">
                    <m:r>
                      <a:rPr lang="pt-BR" b="0" i="1" noProof="0" smtClean="0">
                        <a:solidFill>
                          <a:schemeClr val="tx1"/>
                        </a:solidFill>
                        <a:latin typeface="Cambria Math" panose="02040503050406030204" pitchFamily="18" charset="0"/>
                      </a:rPr>
                      <m:t>𝐶</m:t>
                    </m:r>
                  </m:oMath>
                </a14:m>
                <a:r>
                  <a:rPr lang="pt-BR" noProof="0" dirty="0">
                    <a:solidFill>
                      <a:schemeClr val="tx1"/>
                    </a:solidFill>
                  </a:rPr>
                  <a:t> se </a:t>
                </a:r>
                <a14:m>
                  <m:oMath xmlns:m="http://schemas.openxmlformats.org/officeDocument/2006/math">
                    <m:r>
                      <a:rPr lang="pt-BR" i="1" noProof="0" dirty="0" smtClean="0">
                        <a:solidFill>
                          <a:schemeClr val="tx1"/>
                        </a:solidFill>
                        <a:latin typeface="Cambria Math" panose="02040503050406030204" pitchFamily="18" charset="0"/>
                      </a:rPr>
                      <m:t>(</m:t>
                    </m:r>
                    <m:r>
                      <a:rPr lang="pt-BR" i="1" noProof="0" dirty="0" smtClean="0">
                        <a:solidFill>
                          <a:schemeClr val="tx1"/>
                        </a:solidFill>
                        <a:latin typeface="Cambria Math" panose="02040503050406030204" pitchFamily="18" charset="0"/>
                      </a:rPr>
                      <m:t>𝐷</m:t>
                    </m:r>
                    <m:r>
                      <a:rPr lang="pt-BR" i="1" noProof="0" dirty="0" smtClean="0">
                        <a:solidFill>
                          <a:schemeClr val="tx1"/>
                        </a:solidFill>
                        <a:latin typeface="Cambria Math" panose="02040503050406030204" pitchFamily="18" charset="0"/>
                      </a:rPr>
                      <m:t>,</m:t>
                    </m:r>
                    <m:r>
                      <a:rPr lang="pt-BR" i="1" noProof="0" dirty="0" smtClean="0">
                        <a:solidFill>
                          <a:schemeClr val="tx1"/>
                        </a:solidFill>
                        <a:latin typeface="Cambria Math" panose="02040503050406030204" pitchFamily="18" charset="0"/>
                      </a:rPr>
                      <m:t>𝐷</m:t>
                    </m:r>
                    <m:r>
                      <a:rPr lang="pt-BR" i="1" noProof="0" dirty="0" smtClean="0">
                        <a:solidFill>
                          <a:schemeClr val="tx1"/>
                        </a:solidFill>
                        <a:latin typeface="Cambria Math" panose="02040503050406030204" pitchFamily="18" charset="0"/>
                      </a:rPr>
                      <m:t>)</m:t>
                    </m:r>
                  </m:oMath>
                </a14:m>
                <a:r>
                  <a:rPr lang="pt-BR" noProof="0" dirty="0">
                    <a:solidFill>
                      <a:schemeClr val="tx1"/>
                    </a:solidFill>
                  </a:rPr>
                  <a:t> em </a:t>
                </a:r>
                <a14:m>
                  <m:oMath xmlns:m="http://schemas.openxmlformats.org/officeDocument/2006/math">
                    <m:r>
                      <a:rPr lang="pt-BR" b="0" i="1" noProof="0" smtClean="0">
                        <a:solidFill>
                          <a:schemeClr val="tx1"/>
                        </a:solidFill>
                        <a:latin typeface="Cambria Math" panose="02040503050406030204" pitchFamily="18" charset="0"/>
                      </a:rPr>
                      <m:t>𝑡</m:t>
                    </m:r>
                    <m:r>
                      <a:rPr lang="pt-BR" b="0" i="1" noProof="0" smtClean="0">
                        <a:solidFill>
                          <a:schemeClr val="tx1"/>
                        </a:solidFill>
                        <a:latin typeface="Cambria Math" panose="02040503050406030204" pitchFamily="18" charset="0"/>
                      </a:rPr>
                      <m:t>−1</m:t>
                    </m:r>
                  </m:oMath>
                </a14:m>
                <a:r>
                  <a:rPr lang="pt-BR" noProof="0" dirty="0">
                    <a:solidFill>
                      <a:schemeClr val="tx1"/>
                    </a:solidFill>
                  </a:rPr>
                  <a:t>;</a:t>
                </a:r>
              </a:p>
              <a:p>
                <a:pPr lvl="1" algn="just"/>
                <a:r>
                  <a:rPr lang="pt-BR" b="0" noProof="0" dirty="0">
                    <a:solidFill>
                      <a:schemeClr val="tx1"/>
                    </a:solidFill>
                  </a:rPr>
                  <a:t>Jogar </a:t>
                </a:r>
                <a14:m>
                  <m:oMath xmlns:m="http://schemas.openxmlformats.org/officeDocument/2006/math">
                    <m:r>
                      <a:rPr lang="pt-BR" b="0" i="1" noProof="0" smtClean="0">
                        <a:solidFill>
                          <a:schemeClr val="tx1"/>
                        </a:solidFill>
                        <a:latin typeface="Cambria Math" panose="02040503050406030204" pitchFamily="18" charset="0"/>
                      </a:rPr>
                      <m:t>𝐷</m:t>
                    </m:r>
                  </m:oMath>
                </a14:m>
                <a:r>
                  <a:rPr lang="pt-BR" b="0" noProof="0" dirty="0">
                    <a:solidFill>
                      <a:schemeClr val="tx1"/>
                    </a:solidFill>
                  </a:rPr>
                  <a:t> se </a:t>
                </a:r>
                <a14:m>
                  <m:oMath xmlns:m="http://schemas.openxmlformats.org/officeDocument/2006/math">
                    <m:r>
                      <a:rPr lang="pt-BR" b="0" i="1" noProof="0" dirty="0" smtClean="0">
                        <a:solidFill>
                          <a:schemeClr val="tx1"/>
                        </a:solidFill>
                        <a:latin typeface="Cambria Math" panose="02040503050406030204" pitchFamily="18" charset="0"/>
                      </a:rPr>
                      <m:t>(</m:t>
                    </m:r>
                    <m:r>
                      <a:rPr lang="pt-BR" b="0" i="1" noProof="0" dirty="0" smtClean="0">
                        <a:solidFill>
                          <a:schemeClr val="tx1"/>
                        </a:solidFill>
                        <a:latin typeface="Cambria Math" panose="02040503050406030204" pitchFamily="18" charset="0"/>
                      </a:rPr>
                      <m:t>𝐶</m:t>
                    </m:r>
                    <m:r>
                      <a:rPr lang="pt-BR" b="0" i="1" noProof="0" dirty="0" smtClean="0">
                        <a:solidFill>
                          <a:schemeClr val="tx1"/>
                        </a:solidFill>
                        <a:latin typeface="Cambria Math" panose="02040503050406030204" pitchFamily="18" charset="0"/>
                      </a:rPr>
                      <m:t>,</m:t>
                    </m:r>
                    <m:r>
                      <a:rPr lang="pt-BR" b="0" i="1" noProof="0" dirty="0" smtClean="0">
                        <a:solidFill>
                          <a:schemeClr val="tx1"/>
                        </a:solidFill>
                        <a:latin typeface="Cambria Math" panose="02040503050406030204" pitchFamily="18" charset="0"/>
                      </a:rPr>
                      <m:t>𝐷</m:t>
                    </m:r>
                    <m:r>
                      <a:rPr lang="pt-BR" b="0" i="1" noProof="0" dirty="0" smtClean="0">
                        <a:solidFill>
                          <a:schemeClr val="tx1"/>
                        </a:solidFill>
                        <a:latin typeface="Cambria Math" panose="02040503050406030204" pitchFamily="18" charset="0"/>
                      </a:rPr>
                      <m:t>)</m:t>
                    </m:r>
                  </m:oMath>
                </a14:m>
                <a:r>
                  <a:rPr lang="pt-BR" b="0" noProof="0" dirty="0">
                    <a:solidFill>
                      <a:schemeClr val="tx1"/>
                    </a:solidFill>
                  </a:rPr>
                  <a:t> ou </a:t>
                </a:r>
                <a14:m>
                  <m:oMath xmlns:m="http://schemas.openxmlformats.org/officeDocument/2006/math">
                    <m:r>
                      <a:rPr lang="pt-BR" b="0" i="1" noProof="0" dirty="0" smtClean="0">
                        <a:solidFill>
                          <a:schemeClr val="tx1"/>
                        </a:solidFill>
                        <a:latin typeface="Cambria Math" panose="02040503050406030204" pitchFamily="18" charset="0"/>
                      </a:rPr>
                      <m:t>(</m:t>
                    </m:r>
                    <m:r>
                      <a:rPr lang="pt-BR" b="0" i="1" noProof="0" dirty="0" smtClean="0">
                        <a:solidFill>
                          <a:schemeClr val="tx1"/>
                        </a:solidFill>
                        <a:latin typeface="Cambria Math" panose="02040503050406030204" pitchFamily="18" charset="0"/>
                      </a:rPr>
                      <m:t>𝐷</m:t>
                    </m:r>
                    <m:r>
                      <a:rPr lang="pt-BR" b="0" i="1" noProof="0" dirty="0" smtClean="0">
                        <a:solidFill>
                          <a:schemeClr val="tx1"/>
                        </a:solidFill>
                        <a:latin typeface="Cambria Math" panose="02040503050406030204" pitchFamily="18" charset="0"/>
                      </a:rPr>
                      <m:t>,</m:t>
                    </m:r>
                    <m:r>
                      <a:rPr lang="pt-BR" b="0" i="1" noProof="0" dirty="0" smtClean="0">
                        <a:solidFill>
                          <a:schemeClr val="tx1"/>
                        </a:solidFill>
                        <a:latin typeface="Cambria Math" panose="02040503050406030204" pitchFamily="18" charset="0"/>
                      </a:rPr>
                      <m:t>𝐶</m:t>
                    </m:r>
                    <m:r>
                      <a:rPr lang="pt-BR" b="0" i="1" noProof="0" dirty="0" smtClean="0">
                        <a:solidFill>
                          <a:schemeClr val="tx1"/>
                        </a:solidFill>
                        <a:latin typeface="Cambria Math" panose="02040503050406030204" pitchFamily="18" charset="0"/>
                      </a:rPr>
                      <m:t>)</m:t>
                    </m:r>
                  </m:oMath>
                </a14:m>
                <a:r>
                  <a:rPr lang="pt-BR" b="0" noProof="0" dirty="0">
                    <a:solidFill>
                      <a:schemeClr val="tx1"/>
                    </a:solidFill>
                  </a:rPr>
                  <a:t> em </a:t>
                </a:r>
                <a14:m>
                  <m:oMath xmlns:m="http://schemas.openxmlformats.org/officeDocument/2006/math">
                    <m:r>
                      <a:rPr lang="pt-BR" b="0" i="1" noProof="0" dirty="0" smtClean="0">
                        <a:solidFill>
                          <a:schemeClr val="tx1"/>
                        </a:solidFill>
                        <a:latin typeface="Cambria Math" panose="02040503050406030204" pitchFamily="18" charset="0"/>
                      </a:rPr>
                      <m:t>𝑡</m:t>
                    </m:r>
                    <m:r>
                      <a:rPr lang="pt-BR" b="0" i="1" noProof="0" dirty="0" smtClean="0">
                        <a:solidFill>
                          <a:schemeClr val="tx1"/>
                        </a:solidFill>
                        <a:latin typeface="Cambria Math" panose="02040503050406030204" pitchFamily="18" charset="0"/>
                      </a:rPr>
                      <m:t>−1</m:t>
                    </m:r>
                  </m:oMath>
                </a14:m>
                <a:endParaRPr lang="pt-BR" b="0" noProof="0" dirty="0">
                  <a:solidFill>
                    <a:schemeClr val="tx1"/>
                  </a:solidFill>
                </a:endParaRPr>
              </a:p>
              <a:p>
                <a:pPr lvl="1" algn="just"/>
                <a:endParaRPr lang="pt-BR" b="0" noProof="0" dirty="0">
                  <a:solidFill>
                    <a:schemeClr val="tx1"/>
                  </a:solidFill>
                </a:endParaRPr>
              </a:p>
              <a:p>
                <a:pPr marL="0" indent="0" algn="just">
                  <a:buNone/>
                </a:pPr>
                <a:r>
                  <a:rPr lang="pt-BR" noProof="0" dirty="0">
                    <a:solidFill>
                      <a:schemeClr val="tx1"/>
                    </a:solidFill>
                  </a:rPr>
                  <a:t>Induz uma fase de punição de um período, em que </a:t>
                </a:r>
                <a:r>
                  <a:rPr lang="pt-BR" dirty="0"/>
                  <a:t>o jogador joga </a:t>
                </a:r>
                <a14:m>
                  <m:oMath xmlns:m="http://schemas.openxmlformats.org/officeDocument/2006/math">
                    <m:r>
                      <a:rPr lang="pt-BR" i="1" noProof="0" dirty="0" smtClean="0">
                        <a:solidFill>
                          <a:schemeClr val="tx1"/>
                        </a:solidFill>
                        <a:latin typeface="Cambria Math" panose="02040503050406030204" pitchFamily="18" charset="0"/>
                      </a:rPr>
                      <m:t>𝐷</m:t>
                    </m:r>
                  </m:oMath>
                </a14:m>
                <a:r>
                  <a:rPr lang="pt-BR" noProof="0" dirty="0">
                    <a:solidFill>
                      <a:schemeClr val="tx1"/>
                    </a:solidFill>
                  </a:rPr>
                  <a:t>, e uma fase </a:t>
                </a:r>
                <a:r>
                  <a:rPr lang="pt-BR" i="1" noProof="0" dirty="0">
                    <a:solidFill>
                      <a:schemeClr val="tx1"/>
                    </a:solidFill>
                  </a:rPr>
                  <a:t>potencialmente</a:t>
                </a:r>
                <a:r>
                  <a:rPr lang="pt-BR" noProof="0" dirty="0">
                    <a:solidFill>
                      <a:schemeClr val="tx1"/>
                    </a:solidFill>
                  </a:rPr>
                  <a:t> infinita de cooperação, em que o jogador joga </a:t>
                </a:r>
                <a14:m>
                  <m:oMath xmlns:m="http://schemas.openxmlformats.org/officeDocument/2006/math">
                    <m:r>
                      <a:rPr lang="pt-BR" i="1" noProof="0" dirty="0" smtClean="0">
                        <a:solidFill>
                          <a:schemeClr val="tx1"/>
                        </a:solidFill>
                        <a:latin typeface="Cambria Math" panose="02040503050406030204" pitchFamily="18" charset="0"/>
                      </a:rPr>
                      <m:t>𝐶</m:t>
                    </m:r>
                  </m:oMath>
                </a14:m>
                <a:endParaRPr lang="pt-BR" noProof="0" dirty="0">
                  <a:solidFill>
                    <a:schemeClr val="tx1"/>
                  </a:solidFill>
                </a:endParaRPr>
              </a:p>
            </p:txBody>
          </p:sp>
        </mc:Choice>
        <mc:Fallback xmlns="">
          <p:sp>
            <p:nvSpPr>
              <p:cNvPr id="3" name="Content Placeholder 2">
                <a:extLst>
                  <a:ext uri="{FF2B5EF4-FFF2-40B4-BE49-F238E27FC236}">
                    <a16:creationId xmlns:a16="http://schemas.microsoft.com/office/drawing/2014/main" id="{06B943F1-9940-43D7-968F-B6018ED00F88}"/>
                  </a:ext>
                </a:extLst>
              </p:cNvPr>
              <p:cNvSpPr>
                <a:spLocks noGrp="1" noRot="1" noChangeAspect="1" noMove="1" noResize="1" noEditPoints="1" noAdjustHandles="1" noChangeArrowheads="1" noChangeShapeType="1" noTextEdit="1"/>
              </p:cNvSpPr>
              <p:nvPr>
                <p:ph idx="1"/>
              </p:nvPr>
            </p:nvSpPr>
            <p:spPr>
              <a:blipFill>
                <a:blip r:embed="rId3"/>
                <a:stretch>
                  <a:fillRect l="-1043" t="-3501" r="-986"/>
                </a:stretch>
              </a:blipFill>
            </p:spPr>
            <p:txBody>
              <a:bodyPr/>
              <a:lstStyle/>
              <a:p>
                <a:r>
                  <a:rPr lang="pt-BR">
                    <a:noFill/>
                  </a:rPr>
                  <a:t> </a:t>
                </a:r>
              </a:p>
            </p:txBody>
          </p:sp>
        </mc:Fallback>
      </mc:AlternateContent>
      <p:sp>
        <p:nvSpPr>
          <p:cNvPr id="4" name="Title 1">
            <a:extLst>
              <a:ext uri="{FF2B5EF4-FFF2-40B4-BE49-F238E27FC236}">
                <a16:creationId xmlns:a16="http://schemas.microsoft.com/office/drawing/2014/main" id="{26E38A6E-8713-4EC5-9E48-A4E45CB540BF}"/>
              </a:ext>
            </a:extLst>
          </p:cNvPr>
          <p:cNvSpPr>
            <a:spLocks noGrp="1"/>
          </p:cNvSpPr>
          <p:nvPr>
            <p:ph type="title"/>
          </p:nvPr>
        </p:nvSpPr>
        <p:spPr>
          <a:xfrm>
            <a:off x="838200" y="365125"/>
            <a:ext cx="10515600" cy="1325563"/>
          </a:xfrm>
        </p:spPr>
        <p:txBody>
          <a:bodyPr/>
          <a:lstStyle/>
          <a:p>
            <a:r>
              <a:rPr lang="pt-BR" b="1" dirty="0"/>
              <a:t>Facilitando a notação por um instante</a:t>
            </a:r>
            <a:br>
              <a:rPr lang="pt-BR" b="1" dirty="0"/>
            </a:br>
            <a:r>
              <a:rPr lang="pt-BR" sz="2200" b="1" dirty="0"/>
              <a:t>Conluio entre dois duopolistas de Cournot</a:t>
            </a:r>
            <a:endParaRPr lang="pt-BR" sz="2200" b="1" noProof="0" dirty="0"/>
          </a:p>
        </p:txBody>
      </p:sp>
      <p:sp>
        <p:nvSpPr>
          <p:cNvPr id="2" name="Footer Placeholder 1">
            <a:extLst>
              <a:ext uri="{FF2B5EF4-FFF2-40B4-BE49-F238E27FC236}">
                <a16:creationId xmlns:a16="http://schemas.microsoft.com/office/drawing/2014/main" id="{801D8435-7953-496A-B0F9-220668A3A0D9}"/>
              </a:ext>
            </a:extLst>
          </p:cNvPr>
          <p:cNvSpPr>
            <a:spLocks noGrp="1"/>
          </p:cNvSpPr>
          <p:nvPr>
            <p:ph type="ftr" sz="quarter" idx="11"/>
          </p:nvPr>
        </p:nvSpPr>
        <p:spPr/>
        <p:txBody>
          <a:bodyPr/>
          <a:lstStyle/>
          <a:p>
            <a:r>
              <a:rPr lang="pt-BR" dirty="0"/>
              <a:t>Robson Tigre </a:t>
            </a:r>
            <a:endParaRPr lang="en-US" dirty="0"/>
          </a:p>
        </p:txBody>
      </p:sp>
      <p:sp>
        <p:nvSpPr>
          <p:cNvPr id="5" name="Slide Number Placeholder 4">
            <a:extLst>
              <a:ext uri="{FF2B5EF4-FFF2-40B4-BE49-F238E27FC236}">
                <a16:creationId xmlns:a16="http://schemas.microsoft.com/office/drawing/2014/main" id="{9A186649-23D1-4D12-A82C-E027D685DA1B}"/>
              </a:ext>
            </a:extLst>
          </p:cNvPr>
          <p:cNvSpPr>
            <a:spLocks noGrp="1"/>
          </p:cNvSpPr>
          <p:nvPr>
            <p:ph type="sldNum" sz="quarter" idx="12"/>
          </p:nvPr>
        </p:nvSpPr>
        <p:spPr/>
        <p:txBody>
          <a:bodyPr/>
          <a:lstStyle/>
          <a:p>
            <a:fld id="{AF67EEE8-F201-4410-BA13-233EFB93B646}" type="slidenum">
              <a:rPr lang="pt-BR" smtClean="0"/>
              <a:t>76</a:t>
            </a:fld>
            <a:endParaRPr lang="pt-BR"/>
          </a:p>
        </p:txBody>
      </p:sp>
    </p:spTree>
    <p:extLst>
      <p:ext uri="{BB962C8B-B14F-4D97-AF65-F5344CB8AC3E}">
        <p14:creationId xmlns:p14="http://schemas.microsoft.com/office/powerpoint/2010/main" val="31494984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5ADD689-6E4F-4FA8-85F5-2F952DEF429B}"/>
                  </a:ext>
                </a:extLst>
              </p:cNvPr>
              <p:cNvSpPr>
                <a:spLocks noGrp="1"/>
              </p:cNvSpPr>
              <p:nvPr>
                <p:ph idx="1"/>
              </p:nvPr>
            </p:nvSpPr>
            <p:spPr/>
            <p:txBody>
              <a:bodyPr>
                <a:normAutofit fontScale="77500" lnSpcReduction="20000"/>
              </a:bodyPr>
              <a:lstStyle/>
              <a:p>
                <a:pPr algn="just">
                  <a:spcAft>
                    <a:spcPts val="2000"/>
                  </a:spcAft>
                </a:pPr>
                <a:r>
                  <a:rPr lang="pt-BR" noProof="0" dirty="0"/>
                  <a:t>O lucro de cada firma caso ambas produzam </a:t>
                </a:r>
                <a14:m>
                  <m:oMath xmlns:m="http://schemas.openxmlformats.org/officeDocument/2006/math">
                    <m:r>
                      <a:rPr lang="pt-BR" i="1" noProof="0">
                        <a:latin typeface="Cambria Math" panose="02040503050406030204" pitchFamily="18" charset="0"/>
                      </a:rPr>
                      <m:t>𝑥</m:t>
                    </m:r>
                  </m:oMath>
                </a14:m>
                <a:r>
                  <a:rPr lang="pt-BR" noProof="0" dirty="0"/>
                  <a:t> será </a:t>
                </a:r>
                <a14:m>
                  <m:oMath xmlns:m="http://schemas.openxmlformats.org/officeDocument/2006/math">
                    <m:r>
                      <a:rPr lang="pt-BR" i="1">
                        <a:latin typeface="Cambria Math" panose="02040503050406030204" pitchFamily="18" charset="0"/>
                      </a:rPr>
                      <m:t>𝜋</m:t>
                    </m:r>
                    <m:d>
                      <m:dPr>
                        <m:ctrlPr>
                          <a:rPr lang="pt-BR" i="1">
                            <a:latin typeface="Cambria Math" panose="02040503050406030204" pitchFamily="18" charset="0"/>
                          </a:rPr>
                        </m:ctrlPr>
                      </m:dPr>
                      <m:e>
                        <m:r>
                          <a:rPr lang="pt-BR" i="1">
                            <a:latin typeface="Cambria Math" panose="02040503050406030204" pitchFamily="18" charset="0"/>
                          </a:rPr>
                          <m:t>𝑥</m:t>
                        </m:r>
                      </m:e>
                    </m:d>
                    <m:r>
                      <a:rPr lang="pt-BR" i="1">
                        <a:latin typeface="Cambria Math" panose="02040503050406030204" pitchFamily="18" charset="0"/>
                      </a:rPr>
                      <m:t>=</m:t>
                    </m:r>
                    <m:d>
                      <m:dPr>
                        <m:ctrlPr>
                          <a:rPr lang="pt-BR" i="1">
                            <a:latin typeface="Cambria Math" panose="02040503050406030204" pitchFamily="18" charset="0"/>
                          </a:rPr>
                        </m:ctrlPr>
                      </m:dPr>
                      <m:e>
                        <m:r>
                          <a:rPr lang="pt-BR" i="1">
                            <a:latin typeface="Cambria Math" panose="02040503050406030204" pitchFamily="18" charset="0"/>
                          </a:rPr>
                          <m:t>𝑎</m:t>
                        </m:r>
                        <m:r>
                          <a:rPr lang="pt-BR" i="1">
                            <a:latin typeface="Cambria Math" panose="02040503050406030204" pitchFamily="18" charset="0"/>
                          </a:rPr>
                          <m:t>−2</m:t>
                        </m:r>
                        <m:r>
                          <a:rPr lang="pt-BR" i="1">
                            <a:latin typeface="Cambria Math" panose="02040503050406030204" pitchFamily="18" charset="0"/>
                          </a:rPr>
                          <m:t>𝑥</m:t>
                        </m:r>
                        <m:r>
                          <a:rPr lang="pt-BR" i="1">
                            <a:latin typeface="Cambria Math" panose="02040503050406030204" pitchFamily="18" charset="0"/>
                          </a:rPr>
                          <m:t>−</m:t>
                        </m:r>
                        <m:r>
                          <a:rPr lang="pt-BR" i="1">
                            <a:latin typeface="Cambria Math" panose="02040503050406030204" pitchFamily="18" charset="0"/>
                          </a:rPr>
                          <m:t>𝑐</m:t>
                        </m:r>
                      </m:e>
                    </m:d>
                    <m:r>
                      <a:rPr lang="pt-BR" i="1">
                        <a:latin typeface="Cambria Math" panose="02040503050406030204" pitchFamily="18" charset="0"/>
                      </a:rPr>
                      <m:t>𝑥</m:t>
                    </m:r>
                  </m:oMath>
                </a14:m>
                <a:r>
                  <a:rPr lang="pt-BR" dirty="0"/>
                  <a:t>. </a:t>
                </a:r>
                <a:endParaRPr lang="pt-BR" noProof="0" dirty="0"/>
              </a:p>
              <a:p>
                <a:pPr algn="just">
                  <a:spcAft>
                    <a:spcPts val="1800"/>
                  </a:spcAft>
                </a:pPr>
                <a:r>
                  <a:rPr lang="pt-BR" noProof="0" dirty="0"/>
                  <a:t>Valor da punição - o VP de receber </a:t>
                </a:r>
                <a14:m>
                  <m:oMath xmlns:m="http://schemas.openxmlformats.org/officeDocument/2006/math">
                    <m:r>
                      <a:rPr lang="pt-BR" i="1" noProof="0">
                        <a:latin typeface="Cambria Math" panose="02040503050406030204" pitchFamily="18" charset="0"/>
                      </a:rPr>
                      <m:t>𝜋</m:t>
                    </m:r>
                    <m:d>
                      <m:dPr>
                        <m:ctrlPr>
                          <a:rPr lang="pt-BR" i="1" noProof="0">
                            <a:latin typeface="Cambria Math" panose="02040503050406030204" pitchFamily="18" charset="0"/>
                          </a:rPr>
                        </m:ctrlPr>
                      </m:dPr>
                      <m:e>
                        <m:r>
                          <a:rPr lang="pt-BR" i="1" noProof="0">
                            <a:latin typeface="Cambria Math" panose="02040503050406030204" pitchFamily="18" charset="0"/>
                          </a:rPr>
                          <m:t>𝑥</m:t>
                        </m:r>
                      </m:e>
                    </m:d>
                  </m:oMath>
                </a14:m>
                <a:r>
                  <a:rPr lang="pt-BR" noProof="0" dirty="0"/>
                  <a:t> agora e </a:t>
                </a:r>
                <a14:m>
                  <m:oMath xmlns:m="http://schemas.openxmlformats.org/officeDocument/2006/math">
                    <m:sSub>
                      <m:sSubPr>
                        <m:ctrlPr>
                          <a:rPr lang="pt-BR" i="1" noProof="0">
                            <a:latin typeface="Cambria Math" panose="02040503050406030204" pitchFamily="18" charset="0"/>
                          </a:rPr>
                        </m:ctrlPr>
                      </m:sSubPr>
                      <m:e>
                        <m:r>
                          <a:rPr lang="pt-BR" i="1" noProof="0">
                            <a:latin typeface="Cambria Math" panose="02040503050406030204" pitchFamily="18" charset="0"/>
                          </a:rPr>
                          <m:t>𝜋</m:t>
                        </m:r>
                      </m:e>
                      <m:sub>
                        <m:r>
                          <a:rPr lang="pt-BR" i="1" noProof="0">
                            <a:latin typeface="Cambria Math" panose="02040503050406030204" pitchFamily="18" charset="0"/>
                          </a:rPr>
                          <m:t>𝑚</m:t>
                        </m:r>
                      </m:sub>
                    </m:sSub>
                    <m:r>
                      <a:rPr lang="pt-BR" i="1" noProof="0">
                        <a:latin typeface="Cambria Math" panose="02040503050406030204" pitchFamily="18" charset="0"/>
                      </a:rPr>
                      <m:t>/2</m:t>
                    </m:r>
                  </m:oMath>
                </a14:m>
                <a:r>
                  <a:rPr lang="pt-BR" noProof="0" dirty="0"/>
                  <a:t> dali para frente é:</a:t>
                </a:r>
              </a:p>
              <a:p>
                <a:pPr marL="0" indent="0" algn="just">
                  <a:spcBef>
                    <a:spcPts val="3000"/>
                  </a:spcBef>
                  <a:spcAft>
                    <a:spcPts val="2000"/>
                  </a:spcAft>
                  <a:buNone/>
                </a:pPr>
                <a14:m>
                  <m:oMathPara xmlns:m="http://schemas.openxmlformats.org/officeDocument/2006/math">
                    <m:oMathParaPr>
                      <m:jc m:val="centerGroup"/>
                    </m:oMathParaPr>
                    <m:oMath xmlns:m="http://schemas.openxmlformats.org/officeDocument/2006/math">
                      <m:r>
                        <a:rPr lang="pt-BR" i="1" noProof="0">
                          <a:latin typeface="Cambria Math" panose="02040503050406030204" pitchFamily="18" charset="0"/>
                        </a:rPr>
                        <m:t>𝑉</m:t>
                      </m:r>
                      <m:d>
                        <m:dPr>
                          <m:ctrlPr>
                            <a:rPr lang="pt-BR" i="1" noProof="0">
                              <a:latin typeface="Cambria Math" panose="02040503050406030204" pitchFamily="18" charset="0"/>
                            </a:rPr>
                          </m:ctrlPr>
                        </m:dPr>
                        <m:e>
                          <m:r>
                            <a:rPr lang="pt-BR" i="1" noProof="0">
                              <a:latin typeface="Cambria Math" panose="02040503050406030204" pitchFamily="18" charset="0"/>
                            </a:rPr>
                            <m:t>𝑥</m:t>
                          </m:r>
                        </m:e>
                      </m:d>
                      <m:r>
                        <a:rPr lang="pt-BR" i="1" noProof="0">
                          <a:latin typeface="Cambria Math" panose="02040503050406030204" pitchFamily="18" charset="0"/>
                        </a:rPr>
                        <m:t>=</m:t>
                      </m:r>
                      <m:r>
                        <a:rPr lang="pt-BR" i="1" noProof="0">
                          <a:latin typeface="Cambria Math" panose="02040503050406030204" pitchFamily="18" charset="0"/>
                        </a:rPr>
                        <m:t>𝜋</m:t>
                      </m:r>
                      <m:d>
                        <m:dPr>
                          <m:ctrlPr>
                            <a:rPr lang="pt-BR" i="1" noProof="0">
                              <a:latin typeface="Cambria Math" panose="02040503050406030204" pitchFamily="18" charset="0"/>
                            </a:rPr>
                          </m:ctrlPr>
                        </m:dPr>
                        <m:e>
                          <m:r>
                            <a:rPr lang="pt-BR" i="1" noProof="0">
                              <a:latin typeface="Cambria Math" panose="02040503050406030204" pitchFamily="18" charset="0"/>
                            </a:rPr>
                            <m:t>𝑥</m:t>
                          </m:r>
                        </m:e>
                      </m:d>
                      <m:r>
                        <a:rPr lang="pt-BR" i="1" noProof="0">
                          <a:latin typeface="Cambria Math" panose="02040503050406030204" pitchFamily="18" charset="0"/>
                        </a:rPr>
                        <m:t>+</m:t>
                      </m:r>
                      <m:f>
                        <m:fPr>
                          <m:ctrlPr>
                            <a:rPr lang="pt-BR" i="1" noProof="0">
                              <a:latin typeface="Cambria Math" panose="02040503050406030204" pitchFamily="18" charset="0"/>
                            </a:rPr>
                          </m:ctrlPr>
                        </m:fPr>
                        <m:num>
                          <m:r>
                            <a:rPr lang="pt-BR" i="1" noProof="0">
                              <a:latin typeface="Cambria Math" panose="02040503050406030204" pitchFamily="18" charset="0"/>
                            </a:rPr>
                            <m:t>𝛿</m:t>
                          </m:r>
                        </m:num>
                        <m:den>
                          <m:r>
                            <a:rPr lang="pt-BR" i="1" noProof="0">
                              <a:latin typeface="Cambria Math" panose="02040503050406030204" pitchFamily="18" charset="0"/>
                            </a:rPr>
                            <m:t>1−</m:t>
                          </m:r>
                          <m:r>
                            <a:rPr lang="pt-BR" i="1" noProof="0">
                              <a:latin typeface="Cambria Math" panose="02040503050406030204" pitchFamily="18" charset="0"/>
                            </a:rPr>
                            <m:t>𝛿</m:t>
                          </m:r>
                        </m:den>
                      </m:f>
                      <m:r>
                        <a:rPr lang="pt-BR" i="1" noProof="0">
                          <a:latin typeface="Cambria Math" panose="02040503050406030204" pitchFamily="18" charset="0"/>
                        </a:rPr>
                        <m:t>⋅</m:t>
                      </m:r>
                      <m:f>
                        <m:fPr>
                          <m:ctrlPr>
                            <a:rPr lang="pt-BR" i="1" noProof="0">
                              <a:latin typeface="Cambria Math" panose="02040503050406030204" pitchFamily="18" charset="0"/>
                            </a:rPr>
                          </m:ctrlPr>
                        </m:fPr>
                        <m:num>
                          <m:r>
                            <a:rPr lang="pt-BR" i="1" noProof="0">
                              <a:latin typeface="Cambria Math" panose="02040503050406030204" pitchFamily="18" charset="0"/>
                            </a:rPr>
                            <m:t>1</m:t>
                          </m:r>
                        </m:num>
                        <m:den>
                          <m:r>
                            <a:rPr lang="pt-BR" i="1" noProof="0">
                              <a:latin typeface="Cambria Math" panose="02040503050406030204" pitchFamily="18" charset="0"/>
                            </a:rPr>
                            <m:t>2</m:t>
                          </m:r>
                        </m:den>
                      </m:f>
                      <m:sSub>
                        <m:sSubPr>
                          <m:ctrlPr>
                            <a:rPr lang="pt-BR" i="1" noProof="0">
                              <a:latin typeface="Cambria Math" panose="02040503050406030204" pitchFamily="18" charset="0"/>
                            </a:rPr>
                          </m:ctrlPr>
                        </m:sSubPr>
                        <m:e>
                          <m:r>
                            <a:rPr lang="pt-BR" i="1" noProof="0">
                              <a:latin typeface="Cambria Math" panose="02040503050406030204" pitchFamily="18" charset="0"/>
                            </a:rPr>
                            <m:t>𝜋</m:t>
                          </m:r>
                        </m:e>
                        <m:sub>
                          <m:r>
                            <a:rPr lang="pt-BR" i="1" noProof="0">
                              <a:latin typeface="Cambria Math" panose="02040503050406030204" pitchFamily="18" charset="0"/>
                            </a:rPr>
                            <m:t>𝑚</m:t>
                          </m:r>
                        </m:sub>
                      </m:sSub>
                    </m:oMath>
                  </m:oMathPara>
                </a14:m>
                <a:endParaRPr lang="pt-BR" noProof="0" dirty="0"/>
              </a:p>
              <a:p>
                <a:pPr algn="just">
                  <a:spcAft>
                    <a:spcPts val="2000"/>
                  </a:spcAft>
                </a:pPr>
                <a:r>
                  <a:rPr lang="pt-BR" noProof="0" dirty="0"/>
                  <a:t>Se </a:t>
                </a:r>
                <a14:m>
                  <m:oMath xmlns:m="http://schemas.openxmlformats.org/officeDocument/2006/math">
                    <m:r>
                      <a:rPr lang="pt-BR" b="0" i="1" noProof="0" smtClean="0">
                        <a:latin typeface="Cambria Math" panose="02040503050406030204" pitchFamily="18" charset="0"/>
                      </a:rPr>
                      <m:t>𝑖</m:t>
                    </m:r>
                  </m:oMath>
                </a14:m>
                <a:r>
                  <a:rPr lang="pt-BR" noProof="0" dirty="0"/>
                  <a:t> produzirá </a:t>
                </a:r>
                <a14:m>
                  <m:oMath xmlns:m="http://schemas.openxmlformats.org/officeDocument/2006/math">
                    <m:r>
                      <a:rPr lang="pt-BR" b="0" i="1" noProof="0" smtClean="0">
                        <a:latin typeface="Cambria Math" panose="02040503050406030204" pitchFamily="18" charset="0"/>
                      </a:rPr>
                      <m:t>𝑥</m:t>
                    </m:r>
                  </m:oMath>
                </a14:m>
                <a:r>
                  <a:rPr lang="pt-BR" noProof="0" dirty="0"/>
                  <a:t> esse período, então a quantidade que maximiza o lucro de </a:t>
                </a:r>
                <a14:m>
                  <m:oMath xmlns:m="http://schemas.openxmlformats.org/officeDocument/2006/math">
                    <m:r>
                      <a:rPr lang="pt-BR" b="0" i="1" noProof="0" smtClean="0">
                        <a:latin typeface="Cambria Math" panose="02040503050406030204" pitchFamily="18" charset="0"/>
                      </a:rPr>
                      <m:t>𝑗</m:t>
                    </m:r>
                  </m:oMath>
                </a14:m>
                <a:r>
                  <a:rPr lang="pt-BR" noProof="0" dirty="0"/>
                  <a:t> resolve...</a:t>
                </a:r>
              </a:p>
              <a:p>
                <a:pPr marL="0" indent="0" algn="just">
                  <a:spcBef>
                    <a:spcPts val="2000"/>
                  </a:spcBef>
                  <a:spcAft>
                    <a:spcPts val="2000"/>
                  </a:spcAft>
                  <a:buNone/>
                </a:pPr>
                <a14:m>
                  <m:oMathPara xmlns:m="http://schemas.openxmlformats.org/officeDocument/2006/math">
                    <m:oMathParaPr>
                      <m:jc m:val="centerGroup"/>
                    </m:oMathParaPr>
                    <m:oMath xmlns:m="http://schemas.openxmlformats.org/officeDocument/2006/math">
                      <m:func>
                        <m:funcPr>
                          <m:ctrlPr>
                            <a:rPr lang="pt-BR" b="0" i="1" smtClean="0">
                              <a:latin typeface="Cambria Math" panose="02040503050406030204" pitchFamily="18" charset="0"/>
                            </a:rPr>
                          </m:ctrlPr>
                        </m:funcPr>
                        <m:fName>
                          <m:limLow>
                            <m:limLowPr>
                              <m:ctrlPr>
                                <a:rPr lang="pt-BR" b="0" i="1" smtClean="0">
                                  <a:latin typeface="Cambria Math" panose="02040503050406030204" pitchFamily="18" charset="0"/>
                                </a:rPr>
                              </m:ctrlPr>
                            </m:limLowPr>
                            <m:e>
                              <m:r>
                                <m:rPr>
                                  <m:sty m:val="p"/>
                                </m:rPr>
                                <a:rPr lang="pt-BR" b="0" i="0" smtClean="0">
                                  <a:latin typeface="Cambria Math" panose="02040503050406030204" pitchFamily="18" charset="0"/>
                                </a:rPr>
                                <m:t>max</m:t>
                              </m:r>
                            </m:e>
                            <m:lim>
                              <m:sSub>
                                <m:sSubPr>
                                  <m:ctrlPr>
                                    <a:rPr lang="pt-BR" b="0" i="1" smtClean="0">
                                      <a:latin typeface="Cambria Math" panose="02040503050406030204" pitchFamily="18" charset="0"/>
                                    </a:rPr>
                                  </m:ctrlPr>
                                </m:sSubPr>
                                <m:e>
                                  <m:r>
                                    <a:rPr lang="pt-BR" b="0" i="1" smtClean="0">
                                      <a:latin typeface="Cambria Math" panose="02040503050406030204" pitchFamily="18" charset="0"/>
                                    </a:rPr>
                                    <m:t>𝑞</m:t>
                                  </m:r>
                                </m:e>
                                <m:sub>
                                  <m:r>
                                    <a:rPr lang="pt-BR" b="0" i="1" smtClean="0">
                                      <a:latin typeface="Cambria Math" panose="02040503050406030204" pitchFamily="18" charset="0"/>
                                    </a:rPr>
                                    <m:t>𝑗</m:t>
                                  </m:r>
                                </m:sub>
                              </m:sSub>
                            </m:lim>
                          </m:limLow>
                        </m:fName>
                        <m:e>
                          <m:d>
                            <m:dPr>
                              <m:ctrlPr>
                                <a:rPr lang="pt-BR" i="1">
                                  <a:latin typeface="Cambria Math" panose="02040503050406030204" pitchFamily="18" charset="0"/>
                                </a:rPr>
                              </m:ctrlPr>
                            </m:dPr>
                            <m:e>
                              <m:r>
                                <a:rPr lang="pt-BR" i="1">
                                  <a:latin typeface="Cambria Math" panose="02040503050406030204" pitchFamily="18" charset="0"/>
                                </a:rPr>
                                <m:t>𝑎</m:t>
                              </m:r>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𝑞</m:t>
                                  </m:r>
                                </m:e>
                                <m:sub>
                                  <m:r>
                                    <a:rPr lang="pt-BR" i="1">
                                      <a:latin typeface="Cambria Math" panose="02040503050406030204" pitchFamily="18" charset="0"/>
                                    </a:rPr>
                                    <m:t>𝑗</m:t>
                                  </m:r>
                                </m:sub>
                              </m:sSub>
                              <m:r>
                                <a:rPr lang="pt-BR" i="1">
                                  <a:latin typeface="Cambria Math" panose="02040503050406030204" pitchFamily="18" charset="0"/>
                                </a:rPr>
                                <m:t>−</m:t>
                              </m:r>
                              <m:r>
                                <a:rPr lang="pt-BR" i="1">
                                  <a:latin typeface="Cambria Math" panose="02040503050406030204" pitchFamily="18" charset="0"/>
                                </a:rPr>
                                <m:t>𝑥</m:t>
                              </m:r>
                              <m:r>
                                <a:rPr lang="pt-BR" i="1">
                                  <a:latin typeface="Cambria Math" panose="02040503050406030204" pitchFamily="18" charset="0"/>
                                </a:rPr>
                                <m:t>−</m:t>
                              </m:r>
                              <m:r>
                                <a:rPr lang="pt-BR" i="1">
                                  <a:latin typeface="Cambria Math" panose="02040503050406030204" pitchFamily="18" charset="0"/>
                                </a:rPr>
                                <m:t>𝑐</m:t>
                              </m:r>
                            </m:e>
                          </m:d>
                          <m:sSub>
                            <m:sSubPr>
                              <m:ctrlPr>
                                <a:rPr lang="pt-BR" i="1">
                                  <a:latin typeface="Cambria Math" panose="02040503050406030204" pitchFamily="18" charset="0"/>
                                </a:rPr>
                              </m:ctrlPr>
                            </m:sSubPr>
                            <m:e>
                              <m:r>
                                <a:rPr lang="pt-BR" i="1">
                                  <a:latin typeface="Cambria Math" panose="02040503050406030204" pitchFamily="18" charset="0"/>
                                </a:rPr>
                                <m:t>𝑞</m:t>
                              </m:r>
                            </m:e>
                            <m:sub>
                              <m:r>
                                <a:rPr lang="pt-BR" i="1">
                                  <a:latin typeface="Cambria Math" panose="02040503050406030204" pitchFamily="18" charset="0"/>
                                </a:rPr>
                                <m:t>𝑗</m:t>
                              </m:r>
                            </m:sub>
                          </m:sSub>
                          <m:r>
                            <m:rPr>
                              <m:nor/>
                            </m:rPr>
                            <a:rPr lang="pt-BR" dirty="0"/>
                            <m:t> </m:t>
                          </m:r>
                        </m:e>
                      </m:func>
                    </m:oMath>
                  </m:oMathPara>
                </a14:m>
                <a:endParaRPr lang="pt-BR" b="0" dirty="0"/>
              </a:p>
              <a:p>
                <a:pPr marL="0" indent="0" algn="just">
                  <a:spcBef>
                    <a:spcPts val="2000"/>
                  </a:spcBef>
                  <a:buNone/>
                </a:pPr>
                <a:r>
                  <a:rPr lang="pt-BR" noProof="0" dirty="0"/>
                  <a:t>...cuja solução </a:t>
                </a:r>
                <a14:m>
                  <m:oMath xmlns:m="http://schemas.openxmlformats.org/officeDocument/2006/math">
                    <m:sSub>
                      <m:sSubPr>
                        <m:ctrlPr>
                          <a:rPr lang="pt-BR" b="0" i="1" noProof="0" smtClean="0">
                            <a:latin typeface="Cambria Math" panose="02040503050406030204" pitchFamily="18" charset="0"/>
                          </a:rPr>
                        </m:ctrlPr>
                      </m:sSubPr>
                      <m:e>
                        <m:r>
                          <a:rPr lang="pt-BR" b="0" i="1" noProof="0" smtClean="0">
                            <a:latin typeface="Cambria Math" panose="02040503050406030204" pitchFamily="18" charset="0"/>
                          </a:rPr>
                          <m:t>𝑞</m:t>
                        </m:r>
                      </m:e>
                      <m:sub>
                        <m:r>
                          <a:rPr lang="pt-BR" b="0" i="1" noProof="0" smtClean="0">
                            <a:latin typeface="Cambria Math" panose="02040503050406030204" pitchFamily="18" charset="0"/>
                          </a:rPr>
                          <m:t>𝑗</m:t>
                        </m:r>
                      </m:sub>
                    </m:sSub>
                    <m:r>
                      <a:rPr lang="pt-BR" b="0" i="1" noProof="0" smtClean="0">
                        <a:latin typeface="Cambria Math" panose="02040503050406030204" pitchFamily="18" charset="0"/>
                      </a:rPr>
                      <m:t>=</m:t>
                    </m:r>
                    <m:d>
                      <m:dPr>
                        <m:ctrlPr>
                          <a:rPr lang="pt-BR" b="0" i="1" noProof="0" smtClean="0">
                            <a:latin typeface="Cambria Math" panose="02040503050406030204" pitchFamily="18" charset="0"/>
                          </a:rPr>
                        </m:ctrlPr>
                      </m:dPr>
                      <m:e>
                        <m:r>
                          <a:rPr lang="pt-BR" b="0" i="1" noProof="0" smtClean="0">
                            <a:latin typeface="Cambria Math" panose="02040503050406030204" pitchFamily="18" charset="0"/>
                          </a:rPr>
                          <m:t>𝑎</m:t>
                        </m:r>
                        <m:r>
                          <a:rPr lang="pt-BR" b="0" i="1" noProof="0" smtClean="0">
                            <a:latin typeface="Cambria Math" panose="02040503050406030204" pitchFamily="18" charset="0"/>
                          </a:rPr>
                          <m:t>−</m:t>
                        </m:r>
                        <m:r>
                          <a:rPr lang="pt-BR" b="0" i="1" noProof="0" smtClean="0">
                            <a:latin typeface="Cambria Math" panose="02040503050406030204" pitchFamily="18" charset="0"/>
                          </a:rPr>
                          <m:t>𝑥</m:t>
                        </m:r>
                        <m:r>
                          <a:rPr lang="pt-BR" b="0" i="1" noProof="0" smtClean="0">
                            <a:latin typeface="Cambria Math" panose="02040503050406030204" pitchFamily="18" charset="0"/>
                          </a:rPr>
                          <m:t>−</m:t>
                        </m:r>
                        <m:r>
                          <a:rPr lang="pt-BR" b="0" i="1" noProof="0" smtClean="0">
                            <a:latin typeface="Cambria Math" panose="02040503050406030204" pitchFamily="18" charset="0"/>
                          </a:rPr>
                          <m:t>𝑐</m:t>
                        </m:r>
                      </m:e>
                    </m:d>
                    <m:r>
                      <a:rPr lang="pt-BR" b="0" i="1" noProof="0" smtClean="0">
                        <a:latin typeface="Cambria Math" panose="02040503050406030204" pitchFamily="18" charset="0"/>
                      </a:rPr>
                      <m:t>/2</m:t>
                    </m:r>
                  </m:oMath>
                </a14:m>
                <a:r>
                  <a:rPr lang="pt-BR" noProof="0" dirty="0"/>
                  <a:t> rende lucro de </a:t>
                </a:r>
                <a14:m>
                  <m:oMath xmlns:m="http://schemas.openxmlformats.org/officeDocument/2006/math">
                    <m:sSup>
                      <m:sSupPr>
                        <m:ctrlPr>
                          <a:rPr lang="pt-BR" b="0" i="1" noProof="0" smtClean="0">
                            <a:latin typeface="Cambria Math" panose="02040503050406030204" pitchFamily="18" charset="0"/>
                          </a:rPr>
                        </m:ctrlPr>
                      </m:sSupPr>
                      <m:e>
                        <m:sSub>
                          <m:sSubPr>
                            <m:ctrlPr>
                              <a:rPr lang="pt-BR" b="0" i="1" noProof="0" smtClean="0">
                                <a:latin typeface="Cambria Math" panose="02040503050406030204" pitchFamily="18" charset="0"/>
                              </a:rPr>
                            </m:ctrlPr>
                          </m:sSubPr>
                          <m:e>
                            <m:r>
                              <a:rPr lang="pt-BR" b="0" i="1" noProof="0" smtClean="0">
                                <a:latin typeface="Cambria Math" panose="02040503050406030204" pitchFamily="18" charset="0"/>
                              </a:rPr>
                              <m:t>𝜋</m:t>
                            </m:r>
                          </m:e>
                          <m:sub>
                            <m:r>
                              <a:rPr lang="pt-BR" b="0" i="1" noProof="0" smtClean="0">
                                <a:latin typeface="Cambria Math" panose="02040503050406030204" pitchFamily="18" charset="0"/>
                              </a:rPr>
                              <m:t>𝑑𝑝</m:t>
                            </m:r>
                          </m:sub>
                        </m:sSub>
                        <m:d>
                          <m:dPr>
                            <m:ctrlPr>
                              <a:rPr lang="pt-BR" b="0" i="1" noProof="0" smtClean="0">
                                <a:latin typeface="Cambria Math" panose="02040503050406030204" pitchFamily="18" charset="0"/>
                              </a:rPr>
                            </m:ctrlPr>
                          </m:dPr>
                          <m:e>
                            <m:r>
                              <a:rPr lang="pt-BR" b="0" i="1" noProof="0" smtClean="0">
                                <a:latin typeface="Cambria Math" panose="02040503050406030204" pitchFamily="18" charset="0"/>
                              </a:rPr>
                              <m:t>𝑥</m:t>
                            </m:r>
                          </m:e>
                        </m:d>
                        <m:r>
                          <a:rPr lang="pt-BR" b="0" i="1" noProof="0" smtClean="0">
                            <a:latin typeface="Cambria Math" panose="02040503050406030204" pitchFamily="18" charset="0"/>
                          </a:rPr>
                          <m:t>=</m:t>
                        </m:r>
                        <m:d>
                          <m:dPr>
                            <m:ctrlPr>
                              <a:rPr lang="pt-BR" b="0" i="1" noProof="0" smtClean="0">
                                <a:latin typeface="Cambria Math" panose="02040503050406030204" pitchFamily="18" charset="0"/>
                              </a:rPr>
                            </m:ctrlPr>
                          </m:dPr>
                          <m:e>
                            <m:r>
                              <a:rPr lang="pt-BR" b="0" i="1" noProof="0" smtClean="0">
                                <a:latin typeface="Cambria Math" panose="02040503050406030204" pitchFamily="18" charset="0"/>
                              </a:rPr>
                              <m:t>𝑎</m:t>
                            </m:r>
                            <m:r>
                              <a:rPr lang="pt-BR" b="0" i="1" noProof="0" smtClean="0">
                                <a:latin typeface="Cambria Math" panose="02040503050406030204" pitchFamily="18" charset="0"/>
                              </a:rPr>
                              <m:t>−</m:t>
                            </m:r>
                            <m:r>
                              <a:rPr lang="pt-BR" b="0" i="1" noProof="0" smtClean="0">
                                <a:latin typeface="Cambria Math" panose="02040503050406030204" pitchFamily="18" charset="0"/>
                              </a:rPr>
                              <m:t>𝑥</m:t>
                            </m:r>
                            <m:r>
                              <a:rPr lang="pt-BR" b="0" i="1" noProof="0" smtClean="0">
                                <a:latin typeface="Cambria Math" panose="02040503050406030204" pitchFamily="18" charset="0"/>
                              </a:rPr>
                              <m:t>−</m:t>
                            </m:r>
                            <m:r>
                              <a:rPr lang="pt-BR" b="0" i="1" noProof="0" smtClean="0">
                                <a:latin typeface="Cambria Math" panose="02040503050406030204" pitchFamily="18" charset="0"/>
                              </a:rPr>
                              <m:t>𝑐</m:t>
                            </m:r>
                          </m:e>
                        </m:d>
                      </m:e>
                      <m:sup>
                        <m:r>
                          <a:rPr lang="pt-BR" b="0" i="1" noProof="0" smtClean="0">
                            <a:latin typeface="Cambria Math" panose="02040503050406030204" pitchFamily="18" charset="0"/>
                          </a:rPr>
                          <m:t>2</m:t>
                        </m:r>
                      </m:sup>
                    </m:sSup>
                    <m:r>
                      <a:rPr lang="pt-BR" b="0" i="1" noProof="0" smtClean="0">
                        <a:latin typeface="Cambria Math" panose="02040503050406030204" pitchFamily="18" charset="0"/>
                      </a:rPr>
                      <m:t>/4</m:t>
                    </m:r>
                  </m:oMath>
                </a14:m>
                <a:r>
                  <a:rPr lang="pt-BR" noProof="0" dirty="0"/>
                  <a:t> (“</a:t>
                </a:r>
                <a14:m>
                  <m:oMath xmlns:m="http://schemas.openxmlformats.org/officeDocument/2006/math">
                    <m:r>
                      <a:rPr lang="pt-BR" b="0" i="1" noProof="0" dirty="0" smtClean="0">
                        <a:latin typeface="Cambria Math" panose="02040503050406030204" pitchFamily="18" charset="0"/>
                      </a:rPr>
                      <m:t>𝑑𝑝</m:t>
                    </m:r>
                  </m:oMath>
                </a14:m>
                <a:r>
                  <a:rPr lang="pt-BR" noProof="0" dirty="0"/>
                  <a:t>” de desvio da punição)</a:t>
                </a:r>
              </a:p>
              <a:p>
                <a:pPr algn="just"/>
                <a:endParaRPr lang="pt-BR" noProof="0" dirty="0"/>
              </a:p>
            </p:txBody>
          </p:sp>
        </mc:Choice>
        <mc:Fallback xmlns="">
          <p:sp>
            <p:nvSpPr>
              <p:cNvPr id="3" name="Content Placeholder 2">
                <a:extLst>
                  <a:ext uri="{FF2B5EF4-FFF2-40B4-BE49-F238E27FC236}">
                    <a16:creationId xmlns:a16="http://schemas.microsoft.com/office/drawing/2014/main" id="{A5ADD689-6E4F-4FA8-85F5-2F952DEF429B}"/>
                  </a:ext>
                </a:extLst>
              </p:cNvPr>
              <p:cNvSpPr>
                <a:spLocks noGrp="1" noRot="1" noChangeAspect="1" noMove="1" noResize="1" noEditPoints="1" noAdjustHandles="1" noChangeArrowheads="1" noChangeShapeType="1" noTextEdit="1"/>
              </p:cNvSpPr>
              <p:nvPr>
                <p:ph idx="1"/>
              </p:nvPr>
            </p:nvSpPr>
            <p:spPr>
              <a:blipFill>
                <a:blip r:embed="rId3"/>
                <a:stretch>
                  <a:fillRect l="-754" t="-2801" r="-696"/>
                </a:stretch>
              </a:blipFill>
            </p:spPr>
            <p:txBody>
              <a:bodyPr/>
              <a:lstStyle/>
              <a:p>
                <a:r>
                  <a:rPr lang="pt-BR">
                    <a:noFill/>
                  </a:rPr>
                  <a:t> </a:t>
                </a:r>
              </a:p>
            </p:txBody>
          </p:sp>
        </mc:Fallback>
      </mc:AlternateContent>
      <p:sp>
        <p:nvSpPr>
          <p:cNvPr id="4" name="Title 1">
            <a:extLst>
              <a:ext uri="{FF2B5EF4-FFF2-40B4-BE49-F238E27FC236}">
                <a16:creationId xmlns:a16="http://schemas.microsoft.com/office/drawing/2014/main" id="{C8D6AFFA-6596-498E-9EB2-095762C1261B}"/>
              </a:ext>
            </a:extLst>
          </p:cNvPr>
          <p:cNvSpPr>
            <a:spLocks noGrp="1"/>
          </p:cNvSpPr>
          <p:nvPr>
            <p:ph type="title"/>
          </p:nvPr>
        </p:nvSpPr>
        <p:spPr>
          <a:xfrm>
            <a:off x="838200" y="365125"/>
            <a:ext cx="10515600" cy="1325563"/>
          </a:xfrm>
        </p:spPr>
        <p:txBody>
          <a:bodyPr/>
          <a:lstStyle/>
          <a:p>
            <a:r>
              <a:rPr lang="pt-BR" b="1" noProof="0" dirty="0"/>
              <a:t>Conluio entre dois duopolistas de Cournot</a:t>
            </a:r>
          </a:p>
        </p:txBody>
      </p:sp>
      <p:sp>
        <p:nvSpPr>
          <p:cNvPr id="2" name="Footer Placeholder 1">
            <a:extLst>
              <a:ext uri="{FF2B5EF4-FFF2-40B4-BE49-F238E27FC236}">
                <a16:creationId xmlns:a16="http://schemas.microsoft.com/office/drawing/2014/main" id="{801D2775-1A6C-40F3-BAA8-B7A22A8B526D}"/>
              </a:ext>
            </a:extLst>
          </p:cNvPr>
          <p:cNvSpPr>
            <a:spLocks noGrp="1"/>
          </p:cNvSpPr>
          <p:nvPr>
            <p:ph type="ftr" sz="quarter" idx="11"/>
          </p:nvPr>
        </p:nvSpPr>
        <p:spPr/>
        <p:txBody>
          <a:bodyPr/>
          <a:lstStyle/>
          <a:p>
            <a:r>
              <a:rPr lang="pt-BR" dirty="0"/>
              <a:t>Robson Tigre </a:t>
            </a:r>
            <a:endParaRPr lang="en-US" dirty="0"/>
          </a:p>
        </p:txBody>
      </p:sp>
      <p:sp>
        <p:nvSpPr>
          <p:cNvPr id="5" name="Slide Number Placeholder 4">
            <a:extLst>
              <a:ext uri="{FF2B5EF4-FFF2-40B4-BE49-F238E27FC236}">
                <a16:creationId xmlns:a16="http://schemas.microsoft.com/office/drawing/2014/main" id="{572FC396-EED7-4402-A728-F76574D21201}"/>
              </a:ext>
            </a:extLst>
          </p:cNvPr>
          <p:cNvSpPr>
            <a:spLocks noGrp="1"/>
          </p:cNvSpPr>
          <p:nvPr>
            <p:ph type="sldNum" sz="quarter" idx="12"/>
          </p:nvPr>
        </p:nvSpPr>
        <p:spPr/>
        <p:txBody>
          <a:bodyPr/>
          <a:lstStyle/>
          <a:p>
            <a:fld id="{AF67EEE8-F201-4410-BA13-233EFB93B646}" type="slidenum">
              <a:rPr lang="pt-BR" smtClean="0"/>
              <a:t>77</a:t>
            </a:fld>
            <a:endParaRPr lang="pt-BR"/>
          </a:p>
        </p:txBody>
      </p:sp>
    </p:spTree>
    <p:extLst>
      <p:ext uri="{BB962C8B-B14F-4D97-AF65-F5344CB8AC3E}">
        <p14:creationId xmlns:p14="http://schemas.microsoft.com/office/powerpoint/2010/main" val="421080856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0DC8AF5-AC3F-40DC-91DB-A26160995E7F}"/>
                  </a:ext>
                </a:extLst>
              </p:cNvPr>
              <p:cNvSpPr>
                <a:spLocks noGrp="1"/>
              </p:cNvSpPr>
              <p:nvPr>
                <p:ph idx="1"/>
              </p:nvPr>
            </p:nvSpPr>
            <p:spPr/>
            <p:txBody>
              <a:bodyPr>
                <a:normAutofit/>
              </a:bodyPr>
              <a:lstStyle/>
              <a:p>
                <a:pPr marL="0" indent="0" algn="just">
                  <a:buNone/>
                </a:pPr>
                <a:r>
                  <a:rPr lang="pt-BR" dirty="0"/>
                  <a:t>Se as duas firmas jogam a estratégia bifásica, os subjogos podem ser agrupados em: </a:t>
                </a:r>
              </a:p>
              <a:p>
                <a:pPr marL="0" indent="0" algn="just">
                  <a:buNone/>
                </a:pPr>
                <a:endParaRPr lang="pt-BR" i="1" dirty="0">
                  <a:latin typeface="Cambria Math" panose="02040503050406030204" pitchFamily="18" charset="0"/>
                </a:endParaRPr>
              </a:p>
              <a:p>
                <a:pPr marL="457200" lvl="1" indent="0" algn="just">
                  <a:spcAft>
                    <a:spcPts val="2000"/>
                  </a:spcAft>
                  <a:buNone/>
                </a:pPr>
                <a14:m>
                  <m:oMath xmlns:m="http://schemas.openxmlformats.org/officeDocument/2006/math">
                    <m:r>
                      <a:rPr lang="pt-BR" i="1">
                        <a:latin typeface="Cambria Math" panose="02040503050406030204" pitchFamily="18" charset="0"/>
                      </a:rPr>
                      <m:t>(</m:t>
                    </m:r>
                    <m:r>
                      <a:rPr lang="pt-BR" i="1">
                        <a:latin typeface="Cambria Math" panose="02040503050406030204" pitchFamily="18" charset="0"/>
                      </a:rPr>
                      <m:t>𝑖</m:t>
                    </m:r>
                    <m:r>
                      <a:rPr lang="pt-BR" i="1">
                        <a:latin typeface="Cambria Math" panose="02040503050406030204" pitchFamily="18" charset="0"/>
                      </a:rPr>
                      <m:t>)</m:t>
                    </m:r>
                  </m:oMath>
                </a14:m>
                <a:r>
                  <a:rPr lang="pt-BR" dirty="0"/>
                  <a:t> Subjogos colusivos, em que </a:t>
                </a:r>
                <a14:m>
                  <m:oMath xmlns:m="http://schemas.openxmlformats.org/officeDocument/2006/math">
                    <m:d>
                      <m:dPr>
                        <m:ctrlPr>
                          <a:rPr lang="pt-BR" i="1">
                            <a:latin typeface="Cambria Math" panose="02040503050406030204" pitchFamily="18" charset="0"/>
                          </a:rPr>
                        </m:ctrlPr>
                      </m:dPr>
                      <m:e>
                        <m:f>
                          <m:fPr>
                            <m:ctrlPr>
                              <a:rPr lang="pt-BR" i="1">
                                <a:latin typeface="Cambria Math" panose="02040503050406030204" pitchFamily="18" charset="0"/>
                              </a:rPr>
                            </m:ctrlPr>
                          </m:fPr>
                          <m:num>
                            <m:sSub>
                              <m:sSubPr>
                                <m:ctrlPr>
                                  <a:rPr lang="pt-BR" i="1">
                                    <a:latin typeface="Cambria Math" panose="02040503050406030204" pitchFamily="18" charset="0"/>
                                  </a:rPr>
                                </m:ctrlPr>
                              </m:sSubPr>
                              <m:e>
                                <m:r>
                                  <a:rPr lang="pt-BR" i="1">
                                    <a:latin typeface="Cambria Math" panose="02040503050406030204" pitchFamily="18" charset="0"/>
                                  </a:rPr>
                                  <m:t>𝑞</m:t>
                                </m:r>
                              </m:e>
                              <m:sub>
                                <m:r>
                                  <a:rPr lang="pt-BR" i="1">
                                    <a:latin typeface="Cambria Math" panose="02040503050406030204" pitchFamily="18" charset="0"/>
                                  </a:rPr>
                                  <m:t>𝑚</m:t>
                                </m:r>
                              </m:sub>
                            </m:sSub>
                          </m:num>
                          <m:den>
                            <m:r>
                              <a:rPr lang="pt-BR" i="1">
                                <a:latin typeface="Cambria Math" panose="02040503050406030204" pitchFamily="18" charset="0"/>
                              </a:rPr>
                              <m:t>2</m:t>
                            </m:r>
                          </m:den>
                        </m:f>
                        <m:r>
                          <a:rPr lang="pt-BR" i="1">
                            <a:latin typeface="Cambria Math" panose="02040503050406030204" pitchFamily="18" charset="0"/>
                          </a:rPr>
                          <m:t>,</m:t>
                        </m:r>
                        <m:f>
                          <m:fPr>
                            <m:ctrlPr>
                              <a:rPr lang="pt-BR" i="1">
                                <a:latin typeface="Cambria Math" panose="02040503050406030204" pitchFamily="18" charset="0"/>
                              </a:rPr>
                            </m:ctrlPr>
                          </m:fPr>
                          <m:num>
                            <m:sSub>
                              <m:sSubPr>
                                <m:ctrlPr>
                                  <a:rPr lang="pt-BR" i="1">
                                    <a:latin typeface="Cambria Math" panose="02040503050406030204" pitchFamily="18" charset="0"/>
                                  </a:rPr>
                                </m:ctrlPr>
                              </m:sSubPr>
                              <m:e>
                                <m:r>
                                  <a:rPr lang="pt-BR" i="1">
                                    <a:latin typeface="Cambria Math" panose="02040503050406030204" pitchFamily="18" charset="0"/>
                                  </a:rPr>
                                  <m:t>𝑞</m:t>
                                </m:r>
                              </m:e>
                              <m:sub>
                                <m:r>
                                  <a:rPr lang="pt-BR" i="1">
                                    <a:latin typeface="Cambria Math" panose="02040503050406030204" pitchFamily="18" charset="0"/>
                                  </a:rPr>
                                  <m:t>𝑚</m:t>
                                </m:r>
                              </m:sub>
                            </m:sSub>
                          </m:num>
                          <m:den>
                            <m:r>
                              <a:rPr lang="pt-BR" i="1">
                                <a:latin typeface="Cambria Math" panose="02040503050406030204" pitchFamily="18" charset="0"/>
                              </a:rPr>
                              <m:t>2</m:t>
                            </m:r>
                          </m:den>
                        </m:f>
                      </m:e>
                    </m:d>
                  </m:oMath>
                </a14:m>
                <a:r>
                  <a:rPr lang="pt-BR" dirty="0"/>
                  <a:t> ou </a:t>
                </a:r>
                <a14:m>
                  <m:oMath xmlns:m="http://schemas.openxmlformats.org/officeDocument/2006/math">
                    <m:d>
                      <m:dPr>
                        <m:ctrlPr>
                          <a:rPr lang="pt-BR" i="1">
                            <a:latin typeface="Cambria Math" panose="02040503050406030204" pitchFamily="18" charset="0"/>
                          </a:rPr>
                        </m:ctrlPr>
                      </m:dPr>
                      <m:e>
                        <m:r>
                          <a:rPr lang="pt-BR" i="1">
                            <a:latin typeface="Cambria Math" panose="02040503050406030204" pitchFamily="18" charset="0"/>
                          </a:rPr>
                          <m:t>𝑥</m:t>
                        </m:r>
                        <m:r>
                          <a:rPr lang="pt-BR" i="1">
                            <a:latin typeface="Cambria Math" panose="02040503050406030204" pitchFamily="18" charset="0"/>
                          </a:rPr>
                          <m:t>,</m:t>
                        </m:r>
                        <m:r>
                          <a:rPr lang="pt-BR" i="1">
                            <a:latin typeface="Cambria Math" panose="02040503050406030204" pitchFamily="18" charset="0"/>
                          </a:rPr>
                          <m:t>𝑥</m:t>
                        </m:r>
                      </m:e>
                    </m:d>
                    <m:r>
                      <a:rPr lang="pt-BR" i="1">
                        <a:latin typeface="Cambria Math" panose="02040503050406030204" pitchFamily="18" charset="0"/>
                      </a:rPr>
                      <m:t> </m:t>
                    </m:r>
                  </m:oMath>
                </a14:m>
                <a:r>
                  <a:rPr lang="pt-BR" dirty="0"/>
                  <a:t>em </a:t>
                </a:r>
                <a14:m>
                  <m:oMath xmlns:m="http://schemas.openxmlformats.org/officeDocument/2006/math">
                    <m:r>
                      <a:rPr lang="pt-BR" i="1" dirty="0" smtClean="0">
                        <a:latin typeface="Cambria Math" panose="02040503050406030204" pitchFamily="18" charset="0"/>
                      </a:rPr>
                      <m:t>𝑡</m:t>
                    </m:r>
                    <m:r>
                      <a:rPr lang="pt-BR" i="1" dirty="0" smtClean="0">
                        <a:latin typeface="Cambria Math" panose="02040503050406030204" pitchFamily="18" charset="0"/>
                      </a:rPr>
                      <m:t>−1</m:t>
                    </m:r>
                  </m:oMath>
                </a14:m>
                <a:r>
                  <a:rPr lang="pt-BR" dirty="0"/>
                  <a:t> </a:t>
                </a:r>
              </a:p>
              <a:p>
                <a:pPr marL="457200" lvl="1" indent="0" algn="just">
                  <a:buNone/>
                </a:pPr>
                <a14:m>
                  <m:oMath xmlns:m="http://schemas.openxmlformats.org/officeDocument/2006/math">
                    <m:r>
                      <a:rPr lang="pt-BR" i="1">
                        <a:latin typeface="Cambria Math" panose="02040503050406030204" pitchFamily="18" charset="0"/>
                      </a:rPr>
                      <m:t>(</m:t>
                    </m:r>
                    <m:r>
                      <a:rPr lang="pt-BR" i="1">
                        <a:latin typeface="Cambria Math" panose="02040503050406030204" pitchFamily="18" charset="0"/>
                      </a:rPr>
                      <m:t>𝑖𝑖</m:t>
                    </m:r>
                    <m:r>
                      <a:rPr lang="pt-BR" i="1">
                        <a:latin typeface="Cambria Math" panose="02040503050406030204" pitchFamily="18" charset="0"/>
                      </a:rPr>
                      <m:t>)</m:t>
                    </m:r>
                  </m:oMath>
                </a14:m>
                <a:r>
                  <a:rPr lang="pt-BR" dirty="0"/>
                  <a:t> Subjogos punitivos, em que nem </a:t>
                </a:r>
                <a14:m>
                  <m:oMath xmlns:m="http://schemas.openxmlformats.org/officeDocument/2006/math">
                    <m:d>
                      <m:dPr>
                        <m:ctrlPr>
                          <a:rPr lang="pt-BR" i="1">
                            <a:latin typeface="Cambria Math" panose="02040503050406030204" pitchFamily="18" charset="0"/>
                          </a:rPr>
                        </m:ctrlPr>
                      </m:dPr>
                      <m:e>
                        <m:f>
                          <m:fPr>
                            <m:ctrlPr>
                              <a:rPr lang="pt-BR" i="1">
                                <a:latin typeface="Cambria Math" panose="02040503050406030204" pitchFamily="18" charset="0"/>
                              </a:rPr>
                            </m:ctrlPr>
                          </m:fPr>
                          <m:num>
                            <m:sSub>
                              <m:sSubPr>
                                <m:ctrlPr>
                                  <a:rPr lang="pt-BR" i="1">
                                    <a:latin typeface="Cambria Math" panose="02040503050406030204" pitchFamily="18" charset="0"/>
                                  </a:rPr>
                                </m:ctrlPr>
                              </m:sSubPr>
                              <m:e>
                                <m:r>
                                  <a:rPr lang="pt-BR" i="1">
                                    <a:latin typeface="Cambria Math" panose="02040503050406030204" pitchFamily="18" charset="0"/>
                                  </a:rPr>
                                  <m:t>𝑞</m:t>
                                </m:r>
                              </m:e>
                              <m:sub>
                                <m:r>
                                  <a:rPr lang="pt-BR" i="1">
                                    <a:latin typeface="Cambria Math" panose="02040503050406030204" pitchFamily="18" charset="0"/>
                                  </a:rPr>
                                  <m:t>𝑚</m:t>
                                </m:r>
                              </m:sub>
                            </m:sSub>
                          </m:num>
                          <m:den>
                            <m:r>
                              <a:rPr lang="pt-BR" i="1">
                                <a:latin typeface="Cambria Math" panose="02040503050406030204" pitchFamily="18" charset="0"/>
                              </a:rPr>
                              <m:t>2</m:t>
                            </m:r>
                          </m:den>
                        </m:f>
                        <m:r>
                          <a:rPr lang="pt-BR" i="1">
                            <a:latin typeface="Cambria Math" panose="02040503050406030204" pitchFamily="18" charset="0"/>
                          </a:rPr>
                          <m:t>,</m:t>
                        </m:r>
                        <m:f>
                          <m:fPr>
                            <m:ctrlPr>
                              <a:rPr lang="pt-BR" i="1">
                                <a:latin typeface="Cambria Math" panose="02040503050406030204" pitchFamily="18" charset="0"/>
                              </a:rPr>
                            </m:ctrlPr>
                          </m:fPr>
                          <m:num>
                            <m:sSub>
                              <m:sSubPr>
                                <m:ctrlPr>
                                  <a:rPr lang="pt-BR" i="1">
                                    <a:latin typeface="Cambria Math" panose="02040503050406030204" pitchFamily="18" charset="0"/>
                                  </a:rPr>
                                </m:ctrlPr>
                              </m:sSubPr>
                              <m:e>
                                <m:r>
                                  <a:rPr lang="pt-BR" i="1">
                                    <a:latin typeface="Cambria Math" panose="02040503050406030204" pitchFamily="18" charset="0"/>
                                  </a:rPr>
                                  <m:t>𝑞</m:t>
                                </m:r>
                              </m:e>
                              <m:sub>
                                <m:r>
                                  <a:rPr lang="pt-BR" i="1">
                                    <a:latin typeface="Cambria Math" panose="02040503050406030204" pitchFamily="18" charset="0"/>
                                  </a:rPr>
                                  <m:t>𝑚</m:t>
                                </m:r>
                              </m:sub>
                            </m:sSub>
                          </m:num>
                          <m:den>
                            <m:r>
                              <a:rPr lang="pt-BR" i="1">
                                <a:latin typeface="Cambria Math" panose="02040503050406030204" pitchFamily="18" charset="0"/>
                              </a:rPr>
                              <m:t>2</m:t>
                            </m:r>
                          </m:den>
                        </m:f>
                      </m:e>
                    </m:d>
                  </m:oMath>
                </a14:m>
                <a:r>
                  <a:rPr lang="pt-BR" dirty="0"/>
                  <a:t> nem </a:t>
                </a:r>
                <a14:m>
                  <m:oMath xmlns:m="http://schemas.openxmlformats.org/officeDocument/2006/math">
                    <m:d>
                      <m:dPr>
                        <m:ctrlPr>
                          <a:rPr lang="pt-BR" i="1">
                            <a:latin typeface="Cambria Math" panose="02040503050406030204" pitchFamily="18" charset="0"/>
                          </a:rPr>
                        </m:ctrlPr>
                      </m:dPr>
                      <m:e>
                        <m:r>
                          <a:rPr lang="pt-BR" i="1">
                            <a:latin typeface="Cambria Math" panose="02040503050406030204" pitchFamily="18" charset="0"/>
                          </a:rPr>
                          <m:t>𝑥</m:t>
                        </m:r>
                        <m:r>
                          <a:rPr lang="pt-BR" i="1">
                            <a:latin typeface="Cambria Math" panose="02040503050406030204" pitchFamily="18" charset="0"/>
                          </a:rPr>
                          <m:t>,</m:t>
                        </m:r>
                        <m:r>
                          <a:rPr lang="pt-BR" i="1">
                            <a:latin typeface="Cambria Math" panose="02040503050406030204" pitchFamily="18" charset="0"/>
                          </a:rPr>
                          <m:t>𝑥</m:t>
                        </m:r>
                      </m:e>
                    </m:d>
                  </m:oMath>
                </a14:m>
                <a:r>
                  <a:rPr lang="pt-BR" dirty="0"/>
                  <a:t> em </a:t>
                </a:r>
                <a14:m>
                  <m:oMath xmlns:m="http://schemas.openxmlformats.org/officeDocument/2006/math">
                    <m:r>
                      <a:rPr lang="pt-BR" i="1" dirty="0">
                        <a:latin typeface="Cambria Math" panose="02040503050406030204" pitchFamily="18" charset="0"/>
                      </a:rPr>
                      <m:t>𝑡</m:t>
                    </m:r>
                    <m:r>
                      <a:rPr lang="pt-BR" i="1" dirty="0">
                        <a:latin typeface="Cambria Math" panose="02040503050406030204" pitchFamily="18" charset="0"/>
                      </a:rPr>
                      <m:t>−1</m:t>
                    </m:r>
                  </m:oMath>
                </a14:m>
                <a:r>
                  <a:rPr lang="pt-BR" dirty="0"/>
                  <a:t> </a:t>
                </a:r>
              </a:p>
              <a:p>
                <a:pPr marL="0" indent="0" algn="just">
                  <a:buNone/>
                </a:pPr>
                <a:endParaRPr lang="pt-BR" dirty="0"/>
              </a:p>
              <a:p>
                <a:pPr marL="0" indent="0" algn="just">
                  <a:buNone/>
                </a:pPr>
                <a:r>
                  <a:rPr lang="pt-BR" dirty="0"/>
                  <a:t>A estratégia bifásica deve ser equilíbrio de Nash nas duas classes de subjogos para que seja equilíbrio de Nash perfeito em subjogos</a:t>
                </a:r>
              </a:p>
              <a:p>
                <a:pPr marL="0" indent="0" algn="just">
                  <a:buNone/>
                </a:pPr>
                <a:endParaRPr lang="pt-BR" dirty="0"/>
              </a:p>
            </p:txBody>
          </p:sp>
        </mc:Choice>
        <mc:Fallback xmlns="">
          <p:sp>
            <p:nvSpPr>
              <p:cNvPr id="3" name="Content Placeholder 2">
                <a:extLst>
                  <a:ext uri="{FF2B5EF4-FFF2-40B4-BE49-F238E27FC236}">
                    <a16:creationId xmlns:a16="http://schemas.microsoft.com/office/drawing/2014/main" id="{60DC8AF5-AC3F-40DC-91DB-A26160995E7F}"/>
                  </a:ext>
                </a:extLst>
              </p:cNvPr>
              <p:cNvSpPr>
                <a:spLocks noGrp="1" noRot="1" noChangeAspect="1" noMove="1" noResize="1" noEditPoints="1" noAdjustHandles="1" noChangeArrowheads="1" noChangeShapeType="1" noTextEdit="1"/>
              </p:cNvSpPr>
              <p:nvPr>
                <p:ph idx="1"/>
              </p:nvPr>
            </p:nvSpPr>
            <p:spPr>
              <a:blipFill>
                <a:blip r:embed="rId2"/>
                <a:stretch>
                  <a:fillRect l="-1217" t="-2241" r="-1159"/>
                </a:stretch>
              </a:blipFill>
            </p:spPr>
            <p:txBody>
              <a:bodyPr/>
              <a:lstStyle/>
              <a:p>
                <a:r>
                  <a:rPr lang="pt-BR">
                    <a:noFill/>
                  </a:rPr>
                  <a:t> </a:t>
                </a:r>
              </a:p>
            </p:txBody>
          </p:sp>
        </mc:Fallback>
      </mc:AlternateContent>
      <p:sp>
        <p:nvSpPr>
          <p:cNvPr id="5" name="Title 1">
            <a:extLst>
              <a:ext uri="{FF2B5EF4-FFF2-40B4-BE49-F238E27FC236}">
                <a16:creationId xmlns:a16="http://schemas.microsoft.com/office/drawing/2014/main" id="{CF69F8D8-E518-47B1-98BE-2B07C4069334}"/>
              </a:ext>
            </a:extLst>
          </p:cNvPr>
          <p:cNvSpPr>
            <a:spLocks noGrp="1"/>
          </p:cNvSpPr>
          <p:nvPr>
            <p:ph type="title"/>
          </p:nvPr>
        </p:nvSpPr>
        <p:spPr>
          <a:xfrm>
            <a:off x="838200" y="365125"/>
            <a:ext cx="10515600" cy="1325563"/>
          </a:xfrm>
        </p:spPr>
        <p:txBody>
          <a:bodyPr/>
          <a:lstStyle/>
          <a:p>
            <a:r>
              <a:rPr lang="pt-BR" b="1" noProof="0" dirty="0"/>
              <a:t>Conluio entre dois duopolistas de Cournot</a:t>
            </a:r>
          </a:p>
        </p:txBody>
      </p:sp>
      <p:sp>
        <p:nvSpPr>
          <p:cNvPr id="2" name="Footer Placeholder 1">
            <a:extLst>
              <a:ext uri="{FF2B5EF4-FFF2-40B4-BE49-F238E27FC236}">
                <a16:creationId xmlns:a16="http://schemas.microsoft.com/office/drawing/2014/main" id="{A0431081-90FE-41DB-833B-42B2D77013C4}"/>
              </a:ext>
            </a:extLst>
          </p:cNvPr>
          <p:cNvSpPr>
            <a:spLocks noGrp="1"/>
          </p:cNvSpPr>
          <p:nvPr>
            <p:ph type="ftr" sz="quarter" idx="11"/>
          </p:nvPr>
        </p:nvSpPr>
        <p:spPr/>
        <p:txBody>
          <a:bodyPr/>
          <a:lstStyle/>
          <a:p>
            <a:r>
              <a:rPr lang="pt-BR" dirty="0"/>
              <a:t>Robson Tigre </a:t>
            </a:r>
            <a:endParaRPr lang="en-US" dirty="0"/>
          </a:p>
        </p:txBody>
      </p:sp>
      <p:sp>
        <p:nvSpPr>
          <p:cNvPr id="4" name="Slide Number Placeholder 3">
            <a:extLst>
              <a:ext uri="{FF2B5EF4-FFF2-40B4-BE49-F238E27FC236}">
                <a16:creationId xmlns:a16="http://schemas.microsoft.com/office/drawing/2014/main" id="{92596790-1C58-4884-A299-33FEBE1C1361}"/>
              </a:ext>
            </a:extLst>
          </p:cNvPr>
          <p:cNvSpPr>
            <a:spLocks noGrp="1"/>
          </p:cNvSpPr>
          <p:nvPr>
            <p:ph type="sldNum" sz="quarter" idx="12"/>
          </p:nvPr>
        </p:nvSpPr>
        <p:spPr/>
        <p:txBody>
          <a:bodyPr/>
          <a:lstStyle/>
          <a:p>
            <a:fld id="{AF67EEE8-F201-4410-BA13-233EFB93B646}" type="slidenum">
              <a:rPr lang="pt-BR" smtClean="0"/>
              <a:t>78</a:t>
            </a:fld>
            <a:endParaRPr lang="pt-BR"/>
          </a:p>
        </p:txBody>
      </p:sp>
    </p:spTree>
    <p:extLst>
      <p:ext uri="{BB962C8B-B14F-4D97-AF65-F5344CB8AC3E}">
        <p14:creationId xmlns:p14="http://schemas.microsoft.com/office/powerpoint/2010/main" val="316774436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0DC8AF5-AC3F-40DC-91DB-A26160995E7F}"/>
                  </a:ext>
                </a:extLst>
              </p:cNvPr>
              <p:cNvSpPr>
                <a:spLocks noGrp="1"/>
              </p:cNvSpPr>
              <p:nvPr>
                <p:ph idx="1"/>
              </p:nvPr>
            </p:nvSpPr>
            <p:spPr/>
            <p:txBody>
              <a:bodyPr>
                <a:normAutofit fontScale="92500" lnSpcReduction="10000"/>
              </a:bodyPr>
              <a:lstStyle/>
              <a:p>
                <a:pPr algn="just">
                  <a:spcAft>
                    <a:spcPts val="2500"/>
                  </a:spcAft>
                </a:pPr>
                <a:r>
                  <a:rPr lang="pt-BR" dirty="0"/>
                  <a:t>Para </a:t>
                </a:r>
                <a:r>
                  <a:rPr lang="pt-BR" b="1" dirty="0"/>
                  <a:t>subjogos colusivos</a:t>
                </a:r>
                <a:r>
                  <a:rPr lang="pt-BR" dirty="0"/>
                  <a:t>, ambas as firmas devem preferir receber metade do lucro de monopólio para sempre do que receber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𝜋</m:t>
                        </m:r>
                      </m:e>
                      <m:sub>
                        <m:r>
                          <a:rPr lang="en-US" i="1">
                            <a:latin typeface="Cambria Math" panose="02040503050406030204" pitchFamily="18" charset="0"/>
                          </a:rPr>
                          <m:t>𝑑</m:t>
                        </m:r>
                      </m:sub>
                    </m:sSub>
                    <m:r>
                      <a:rPr lang="en-US" i="1">
                        <a:latin typeface="Cambria Math" panose="02040503050406030204" pitchFamily="18" charset="0"/>
                      </a:rPr>
                      <m:t> </m:t>
                    </m:r>
                  </m:oMath>
                </a14:m>
                <a:r>
                  <a:rPr lang="pt-BR" dirty="0"/>
                  <a:t>e o valor presente da punição:</a:t>
                </a:r>
              </a:p>
              <a:p>
                <a:pPr marL="0" indent="0" algn="just">
                  <a:spcBef>
                    <a:spcPts val="2500"/>
                  </a:spcBef>
                  <a:spcAft>
                    <a:spcPts val="2500"/>
                  </a:spcAft>
                  <a:buNone/>
                </a:pPr>
                <a14:m>
                  <m:oMathPara xmlns:m="http://schemas.openxmlformats.org/officeDocument/2006/math">
                    <m:oMathParaPr>
                      <m:jc m:val="centerGroup"/>
                    </m:oMathParaPr>
                    <m:oMath xmlns:m="http://schemas.openxmlformats.org/officeDocument/2006/math">
                      <m:f>
                        <m:fPr>
                          <m:ctrlPr>
                            <a:rPr lang="en-US" b="0" i="1" smtClean="0">
                              <a:latin typeface="Cambria Math" panose="02040503050406030204" pitchFamily="18" charset="0"/>
                            </a:rPr>
                          </m:ctrlPr>
                        </m:fPr>
                        <m:num>
                          <m:r>
                            <a:rPr lang="pt-BR" b="0" i="1" smtClean="0">
                              <a:latin typeface="Cambria Math" panose="02040503050406030204" pitchFamily="18" charset="0"/>
                            </a:rPr>
                            <m:t>1</m:t>
                          </m:r>
                        </m:num>
                        <m:den>
                          <m:r>
                            <a:rPr lang="en-US" b="0" i="1" smtClean="0">
                              <a:latin typeface="Cambria Math" panose="02040503050406030204" pitchFamily="18" charset="0"/>
                            </a:rPr>
                            <m:t>1−</m:t>
                          </m:r>
                          <m:r>
                            <a:rPr lang="en-US" b="0" i="1" smtClean="0">
                              <a:latin typeface="Cambria Math" panose="02040503050406030204" pitchFamily="18" charset="0"/>
                            </a:rPr>
                            <m:t>𝛿</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sSub>
                        <m:sSubPr>
                          <m:ctrlPr>
                            <a:rPr lang="en-US" b="0" i="1" smtClean="0">
                              <a:latin typeface="Cambria Math" panose="02040503050406030204" pitchFamily="18" charset="0"/>
                            </a:rPr>
                          </m:ctrlPr>
                        </m:sSubPr>
                        <m:e>
                          <m:r>
                            <a:rPr lang="en-US" b="0" i="1" smtClean="0">
                              <a:latin typeface="Cambria Math" panose="02040503050406030204" pitchFamily="18" charset="0"/>
                            </a:rPr>
                            <m:t>𝜋</m:t>
                          </m:r>
                        </m:e>
                        <m:sub>
                          <m:r>
                            <a:rPr lang="en-US" b="0" i="1" smtClean="0">
                              <a:latin typeface="Cambria Math" panose="02040503050406030204" pitchFamily="18" charset="0"/>
                            </a:rPr>
                            <m:t>𝑚</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𝜋</m:t>
                          </m:r>
                        </m:e>
                        <m:sub>
                          <m:r>
                            <a:rPr lang="en-US" b="0" i="1" smtClean="0">
                              <a:latin typeface="Cambria Math" panose="02040503050406030204" pitchFamily="18" charset="0"/>
                            </a:rPr>
                            <m:t>𝑑</m:t>
                          </m:r>
                        </m:sub>
                      </m:sSub>
                      <m:r>
                        <a:rPr lang="en-US" b="0" i="1" smtClean="0">
                          <a:latin typeface="Cambria Math" panose="02040503050406030204" pitchFamily="18" charset="0"/>
                        </a:rPr>
                        <m:t>+</m:t>
                      </m:r>
                      <m:r>
                        <a:rPr lang="en-US" b="0" i="1" smtClean="0">
                          <a:latin typeface="Cambria Math" panose="02040503050406030204" pitchFamily="18" charset="0"/>
                        </a:rPr>
                        <m:t>𝛿</m:t>
                      </m:r>
                      <m:r>
                        <a:rPr lang="en-US" b="0" i="1" smtClean="0">
                          <a:latin typeface="Cambria Math" panose="02040503050406030204" pitchFamily="18" charset="0"/>
                        </a:rPr>
                        <m:t>𝑉</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oMath>
                  </m:oMathPara>
                </a14:m>
                <a:endParaRPr lang="pt-BR" dirty="0"/>
              </a:p>
              <a:p>
                <a:pPr algn="just">
                  <a:spcBef>
                    <a:spcPts val="2500"/>
                  </a:spcBef>
                  <a:spcAft>
                    <a:spcPts val="2500"/>
                  </a:spcAft>
                </a:pPr>
                <a:r>
                  <a:rPr lang="pt-BR" dirty="0"/>
                  <a:t>Para </a:t>
                </a:r>
                <a:r>
                  <a:rPr lang="pt-BR" b="1" dirty="0"/>
                  <a:t>subjogos punitivos</a:t>
                </a:r>
                <a:r>
                  <a:rPr lang="pt-BR" dirty="0"/>
                  <a:t>, cada firma deve preferir aplicar a punição a receber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𝜋</m:t>
                        </m:r>
                      </m:e>
                      <m:sub>
                        <m:r>
                          <a:rPr lang="en-US" i="1">
                            <a:latin typeface="Cambria Math" panose="02040503050406030204" pitchFamily="18" charset="0"/>
                          </a:rPr>
                          <m:t>𝑑𝑝</m:t>
                        </m:r>
                      </m:sub>
                    </m:sSub>
                    <m:r>
                      <a:rPr lang="en-US" i="1">
                        <a:latin typeface="Cambria Math" panose="02040503050406030204" pitchFamily="18" charset="0"/>
                      </a:rPr>
                      <m:t> </m:t>
                    </m:r>
                  </m:oMath>
                </a14:m>
                <a:r>
                  <a:rPr lang="pt-BR" dirty="0"/>
                  <a:t>e começar punição novamente no próximo período:</a:t>
                </a:r>
              </a:p>
              <a:p>
                <a:pPr marL="0" indent="0" algn="just">
                  <a:spcBef>
                    <a:spcPts val="2500"/>
                  </a:spcBef>
                  <a:spcAft>
                    <a:spcPts val="2500"/>
                  </a:spcAft>
                  <a:buNone/>
                </a:pPr>
                <a14:m>
                  <m:oMathPara xmlns:m="http://schemas.openxmlformats.org/officeDocument/2006/math">
                    <m:oMathParaPr>
                      <m:jc m:val="centerGroup"/>
                    </m:oMathParaPr>
                    <m:oMath xmlns:m="http://schemas.openxmlformats.org/officeDocument/2006/math">
                      <m:r>
                        <a:rPr lang="pt-BR" b="0" i="1" smtClean="0">
                          <a:latin typeface="Cambria Math" panose="02040503050406030204" pitchFamily="18" charset="0"/>
                        </a:rPr>
                        <m:t>𝑉</m:t>
                      </m:r>
                      <m:d>
                        <m:dPr>
                          <m:ctrlPr>
                            <a:rPr lang="pt-BR" b="0" i="1" smtClean="0">
                              <a:latin typeface="Cambria Math" panose="02040503050406030204" pitchFamily="18" charset="0"/>
                            </a:rPr>
                          </m:ctrlPr>
                        </m:dPr>
                        <m:e>
                          <m:r>
                            <a:rPr lang="pt-BR" b="0" i="1" smtClean="0">
                              <a:latin typeface="Cambria Math" panose="02040503050406030204" pitchFamily="18" charset="0"/>
                            </a:rPr>
                            <m:t>𝑥</m:t>
                          </m:r>
                        </m:e>
                      </m:d>
                      <m:r>
                        <a:rPr lang="pt-BR"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𝜋</m:t>
                          </m:r>
                        </m:e>
                        <m:sub>
                          <m:r>
                            <a:rPr lang="en-US" b="0" i="1" smtClean="0">
                              <a:latin typeface="Cambria Math" panose="02040503050406030204" pitchFamily="18" charset="0"/>
                            </a:rPr>
                            <m:t>𝑑𝑝</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r>
                        <a:rPr lang="en-US" b="0" i="1" smtClean="0">
                          <a:latin typeface="Cambria Math" panose="02040503050406030204" pitchFamily="18" charset="0"/>
                        </a:rPr>
                        <m:t>𝛿</m:t>
                      </m:r>
                      <m:r>
                        <a:rPr lang="en-US" b="0" i="1" smtClean="0">
                          <a:latin typeface="Cambria Math" panose="02040503050406030204" pitchFamily="18" charset="0"/>
                        </a:rPr>
                        <m:t>𝑉</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oMath>
                  </m:oMathPara>
                </a14:m>
                <a:endParaRPr lang="pt-BR" dirty="0"/>
              </a:p>
            </p:txBody>
          </p:sp>
        </mc:Choice>
        <mc:Fallback xmlns="">
          <p:sp>
            <p:nvSpPr>
              <p:cNvPr id="3" name="Content Placeholder 2">
                <a:extLst>
                  <a:ext uri="{FF2B5EF4-FFF2-40B4-BE49-F238E27FC236}">
                    <a16:creationId xmlns:a16="http://schemas.microsoft.com/office/drawing/2014/main" id="{60DC8AF5-AC3F-40DC-91DB-A26160995E7F}"/>
                  </a:ext>
                </a:extLst>
              </p:cNvPr>
              <p:cNvSpPr>
                <a:spLocks noGrp="1" noRot="1" noChangeAspect="1" noMove="1" noResize="1" noEditPoints="1" noAdjustHandles="1" noChangeArrowheads="1" noChangeShapeType="1" noTextEdit="1"/>
              </p:cNvSpPr>
              <p:nvPr>
                <p:ph idx="1"/>
              </p:nvPr>
            </p:nvSpPr>
            <p:spPr>
              <a:blipFill>
                <a:blip r:embed="rId3"/>
                <a:stretch>
                  <a:fillRect l="-928" t="-2801" r="-986"/>
                </a:stretch>
              </a:blipFill>
            </p:spPr>
            <p:txBody>
              <a:bodyPr/>
              <a:lstStyle/>
              <a:p>
                <a:r>
                  <a:rPr lang="pt-BR">
                    <a:noFill/>
                  </a:rPr>
                  <a:t> </a:t>
                </a:r>
              </a:p>
            </p:txBody>
          </p:sp>
        </mc:Fallback>
      </mc:AlternateContent>
      <p:sp>
        <p:nvSpPr>
          <p:cNvPr id="5" name="Title 1">
            <a:extLst>
              <a:ext uri="{FF2B5EF4-FFF2-40B4-BE49-F238E27FC236}">
                <a16:creationId xmlns:a16="http://schemas.microsoft.com/office/drawing/2014/main" id="{CF69F8D8-E518-47B1-98BE-2B07C4069334}"/>
              </a:ext>
            </a:extLst>
          </p:cNvPr>
          <p:cNvSpPr>
            <a:spLocks noGrp="1"/>
          </p:cNvSpPr>
          <p:nvPr>
            <p:ph type="title"/>
          </p:nvPr>
        </p:nvSpPr>
        <p:spPr>
          <a:xfrm>
            <a:off x="838200" y="365125"/>
            <a:ext cx="10515600" cy="1325563"/>
          </a:xfrm>
        </p:spPr>
        <p:txBody>
          <a:bodyPr/>
          <a:lstStyle/>
          <a:p>
            <a:r>
              <a:rPr lang="pt-BR" b="1" noProof="0" dirty="0"/>
              <a:t>Conluio entre dois duopolistas de Cournot</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D8FF3C39-F2E3-4D38-A7D9-5E15792C94FE}"/>
                  </a:ext>
                </a:extLst>
              </p:cNvPr>
              <p:cNvSpPr txBox="1"/>
              <p:nvPr/>
            </p:nvSpPr>
            <p:spPr>
              <a:xfrm>
                <a:off x="849963" y="3289756"/>
                <a:ext cx="914400" cy="43088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pt-BR" sz="2200" i="1" dirty="0" smtClean="0">
                          <a:latin typeface="Cambria Math" panose="02040503050406030204" pitchFamily="18" charset="0"/>
                        </a:rPr>
                        <m:t>(2.3.3)</m:t>
                      </m:r>
                    </m:oMath>
                  </m:oMathPara>
                </a14:m>
                <a:endParaRPr lang="pt-BR" sz="2200" dirty="0"/>
              </a:p>
            </p:txBody>
          </p:sp>
        </mc:Choice>
        <mc:Fallback xmlns="">
          <p:sp>
            <p:nvSpPr>
              <p:cNvPr id="6" name="TextBox 5">
                <a:extLst>
                  <a:ext uri="{FF2B5EF4-FFF2-40B4-BE49-F238E27FC236}">
                    <a16:creationId xmlns:a16="http://schemas.microsoft.com/office/drawing/2014/main" id="{D8FF3C39-F2E3-4D38-A7D9-5E15792C94FE}"/>
                  </a:ext>
                </a:extLst>
              </p:cNvPr>
              <p:cNvSpPr txBox="1">
                <a:spLocks noRot="1" noChangeAspect="1" noMove="1" noResize="1" noEditPoints="1" noAdjustHandles="1" noChangeArrowheads="1" noChangeShapeType="1" noTextEdit="1"/>
              </p:cNvSpPr>
              <p:nvPr/>
            </p:nvSpPr>
            <p:spPr>
              <a:xfrm>
                <a:off x="849963" y="3289756"/>
                <a:ext cx="914400" cy="430887"/>
              </a:xfrm>
              <a:prstGeom prst="rect">
                <a:avLst/>
              </a:prstGeom>
              <a:blipFill>
                <a:blip r:embed="rId4"/>
                <a:stretch>
                  <a:fillRect l="-4000" r="-13333" b="-17143"/>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86347D0C-0990-4B06-885D-461DCDB077A0}"/>
                  </a:ext>
                </a:extLst>
              </p:cNvPr>
              <p:cNvSpPr txBox="1"/>
              <p:nvPr/>
            </p:nvSpPr>
            <p:spPr>
              <a:xfrm>
                <a:off x="849963" y="5422997"/>
                <a:ext cx="914400" cy="43088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pt-BR" sz="2200" i="1" dirty="0" smtClean="0">
                          <a:latin typeface="Cambria Math" panose="02040503050406030204" pitchFamily="18" charset="0"/>
                        </a:rPr>
                        <m:t>(2.3.</m:t>
                      </m:r>
                      <m:r>
                        <a:rPr lang="en-US" sz="2200" b="0" i="1" dirty="0" smtClean="0">
                          <a:latin typeface="Cambria Math" panose="02040503050406030204" pitchFamily="18" charset="0"/>
                        </a:rPr>
                        <m:t>4</m:t>
                      </m:r>
                      <m:r>
                        <a:rPr lang="pt-BR" sz="2200" i="1" dirty="0" smtClean="0">
                          <a:latin typeface="Cambria Math" panose="02040503050406030204" pitchFamily="18" charset="0"/>
                        </a:rPr>
                        <m:t>)</m:t>
                      </m:r>
                    </m:oMath>
                  </m:oMathPara>
                </a14:m>
                <a:endParaRPr lang="pt-BR" sz="2200" dirty="0"/>
              </a:p>
            </p:txBody>
          </p:sp>
        </mc:Choice>
        <mc:Fallback xmlns="">
          <p:sp>
            <p:nvSpPr>
              <p:cNvPr id="7" name="TextBox 6">
                <a:extLst>
                  <a:ext uri="{FF2B5EF4-FFF2-40B4-BE49-F238E27FC236}">
                    <a16:creationId xmlns:a16="http://schemas.microsoft.com/office/drawing/2014/main" id="{86347D0C-0990-4B06-885D-461DCDB077A0}"/>
                  </a:ext>
                </a:extLst>
              </p:cNvPr>
              <p:cNvSpPr txBox="1">
                <a:spLocks noRot="1" noChangeAspect="1" noMove="1" noResize="1" noEditPoints="1" noAdjustHandles="1" noChangeArrowheads="1" noChangeShapeType="1" noTextEdit="1"/>
              </p:cNvSpPr>
              <p:nvPr/>
            </p:nvSpPr>
            <p:spPr>
              <a:xfrm>
                <a:off x="849963" y="5422997"/>
                <a:ext cx="914400" cy="430887"/>
              </a:xfrm>
              <a:prstGeom prst="rect">
                <a:avLst/>
              </a:prstGeom>
              <a:blipFill>
                <a:blip r:embed="rId5"/>
                <a:stretch>
                  <a:fillRect l="-4000" r="-13333" b="-17143"/>
                </a:stretch>
              </a:blipFill>
            </p:spPr>
            <p:txBody>
              <a:bodyPr/>
              <a:lstStyle/>
              <a:p>
                <a:r>
                  <a:rPr lang="pt-BR">
                    <a:noFill/>
                  </a:rPr>
                  <a:t> </a:t>
                </a:r>
              </a:p>
            </p:txBody>
          </p:sp>
        </mc:Fallback>
      </mc:AlternateContent>
      <p:sp>
        <p:nvSpPr>
          <p:cNvPr id="2" name="Rectangle 1">
            <a:extLst>
              <a:ext uri="{FF2B5EF4-FFF2-40B4-BE49-F238E27FC236}">
                <a16:creationId xmlns:a16="http://schemas.microsoft.com/office/drawing/2014/main" id="{F25A2714-6D82-49CD-A821-9B7077019291}"/>
              </a:ext>
            </a:extLst>
          </p:cNvPr>
          <p:cNvSpPr/>
          <p:nvPr/>
        </p:nvSpPr>
        <p:spPr>
          <a:xfrm>
            <a:off x="4038600" y="2990850"/>
            <a:ext cx="1921598" cy="1028700"/>
          </a:xfrm>
          <a:prstGeom prst="rect">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9" name="TextBox 8">
            <a:extLst>
              <a:ext uri="{FF2B5EF4-FFF2-40B4-BE49-F238E27FC236}">
                <a16:creationId xmlns:a16="http://schemas.microsoft.com/office/drawing/2014/main" id="{BE1515BD-17E0-46A5-9A3E-A0B9B52D6D93}"/>
              </a:ext>
            </a:extLst>
          </p:cNvPr>
          <p:cNvSpPr txBox="1"/>
          <p:nvPr/>
        </p:nvSpPr>
        <p:spPr>
          <a:xfrm>
            <a:off x="1900524" y="3025279"/>
            <a:ext cx="2209800" cy="923330"/>
          </a:xfrm>
          <a:prstGeom prst="rect">
            <a:avLst/>
          </a:prstGeom>
          <a:noFill/>
        </p:spPr>
        <p:txBody>
          <a:bodyPr wrap="square" rtlCol="0">
            <a:spAutoFit/>
          </a:bodyPr>
          <a:lstStyle/>
          <a:p>
            <a:pPr algn="ctr"/>
            <a:r>
              <a:rPr lang="pt-BR" dirty="0">
                <a:solidFill>
                  <a:srgbClr val="0070C0"/>
                </a:solidFill>
              </a:rPr>
              <a:t>VP da metade do valor de monopólio pra sempre</a:t>
            </a:r>
          </a:p>
        </p:txBody>
      </p:sp>
      <p:sp>
        <p:nvSpPr>
          <p:cNvPr id="10" name="Rectangle 9">
            <a:extLst>
              <a:ext uri="{FF2B5EF4-FFF2-40B4-BE49-F238E27FC236}">
                <a16:creationId xmlns:a16="http://schemas.microsoft.com/office/drawing/2014/main" id="{C2C05531-C8EA-46F6-8989-7D17502B4AF9}"/>
              </a:ext>
            </a:extLst>
          </p:cNvPr>
          <p:cNvSpPr/>
          <p:nvPr/>
        </p:nvSpPr>
        <p:spPr>
          <a:xfrm>
            <a:off x="6301074" y="2972594"/>
            <a:ext cx="1757076" cy="102870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2" name="TextBox 11">
            <a:extLst>
              <a:ext uri="{FF2B5EF4-FFF2-40B4-BE49-F238E27FC236}">
                <a16:creationId xmlns:a16="http://schemas.microsoft.com/office/drawing/2014/main" id="{64140F81-0A86-4ACB-A13E-402A0460C19B}"/>
              </a:ext>
            </a:extLst>
          </p:cNvPr>
          <p:cNvSpPr txBox="1"/>
          <p:nvPr/>
        </p:nvSpPr>
        <p:spPr>
          <a:xfrm>
            <a:off x="8169998" y="2990850"/>
            <a:ext cx="1757076" cy="923330"/>
          </a:xfrm>
          <a:prstGeom prst="rect">
            <a:avLst/>
          </a:prstGeom>
          <a:noFill/>
        </p:spPr>
        <p:txBody>
          <a:bodyPr wrap="square" rtlCol="0">
            <a:spAutoFit/>
          </a:bodyPr>
          <a:lstStyle/>
          <a:p>
            <a:pPr algn="ctr"/>
            <a:r>
              <a:rPr lang="pt-BR" dirty="0">
                <a:solidFill>
                  <a:srgbClr val="C00000"/>
                </a:solidFill>
              </a:rPr>
              <a:t>Payoff do desvio + valor presente da punição</a:t>
            </a:r>
          </a:p>
        </p:txBody>
      </p:sp>
      <p:sp>
        <p:nvSpPr>
          <p:cNvPr id="19" name="Footer Placeholder 18">
            <a:extLst>
              <a:ext uri="{FF2B5EF4-FFF2-40B4-BE49-F238E27FC236}">
                <a16:creationId xmlns:a16="http://schemas.microsoft.com/office/drawing/2014/main" id="{CE85F5C5-C706-4360-97DA-3E17E10E80C8}"/>
              </a:ext>
            </a:extLst>
          </p:cNvPr>
          <p:cNvSpPr>
            <a:spLocks noGrp="1"/>
          </p:cNvSpPr>
          <p:nvPr>
            <p:ph type="ftr" sz="quarter" idx="11"/>
          </p:nvPr>
        </p:nvSpPr>
        <p:spPr/>
        <p:txBody>
          <a:bodyPr/>
          <a:lstStyle/>
          <a:p>
            <a:r>
              <a:rPr lang="pt-BR" dirty="0"/>
              <a:t>Robson Tigre </a:t>
            </a:r>
            <a:endParaRPr lang="en-US" dirty="0"/>
          </a:p>
        </p:txBody>
      </p:sp>
      <p:sp>
        <p:nvSpPr>
          <p:cNvPr id="20" name="Slide Number Placeholder 19">
            <a:extLst>
              <a:ext uri="{FF2B5EF4-FFF2-40B4-BE49-F238E27FC236}">
                <a16:creationId xmlns:a16="http://schemas.microsoft.com/office/drawing/2014/main" id="{B323A6AF-42F1-43A7-B9D0-0758B9141A00}"/>
              </a:ext>
            </a:extLst>
          </p:cNvPr>
          <p:cNvSpPr>
            <a:spLocks noGrp="1"/>
          </p:cNvSpPr>
          <p:nvPr>
            <p:ph type="sldNum" sz="quarter" idx="12"/>
          </p:nvPr>
        </p:nvSpPr>
        <p:spPr/>
        <p:txBody>
          <a:bodyPr/>
          <a:lstStyle/>
          <a:p>
            <a:fld id="{AF67EEE8-F201-4410-BA13-233EFB93B646}" type="slidenum">
              <a:rPr lang="pt-BR" smtClean="0"/>
              <a:t>79</a:t>
            </a:fld>
            <a:endParaRPr lang="pt-BR"/>
          </a:p>
        </p:txBody>
      </p:sp>
      <p:sp>
        <p:nvSpPr>
          <p:cNvPr id="21" name="Rectangle 20">
            <a:extLst>
              <a:ext uri="{FF2B5EF4-FFF2-40B4-BE49-F238E27FC236}">
                <a16:creationId xmlns:a16="http://schemas.microsoft.com/office/drawing/2014/main" id="{59A323B3-D886-4F26-A3E8-3882B345648B}"/>
              </a:ext>
            </a:extLst>
          </p:cNvPr>
          <p:cNvSpPr/>
          <p:nvPr/>
        </p:nvSpPr>
        <p:spPr>
          <a:xfrm>
            <a:off x="4232038" y="5391787"/>
            <a:ext cx="914400" cy="430888"/>
          </a:xfrm>
          <a:prstGeom prst="rect">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2" name="TextBox 21">
            <a:extLst>
              <a:ext uri="{FF2B5EF4-FFF2-40B4-BE49-F238E27FC236}">
                <a16:creationId xmlns:a16="http://schemas.microsoft.com/office/drawing/2014/main" id="{18421D07-412F-4023-8131-05F18D4771CC}"/>
              </a:ext>
            </a:extLst>
          </p:cNvPr>
          <p:cNvSpPr txBox="1"/>
          <p:nvPr/>
        </p:nvSpPr>
        <p:spPr>
          <a:xfrm>
            <a:off x="2168318" y="5437471"/>
            <a:ext cx="2209800" cy="369332"/>
          </a:xfrm>
          <a:prstGeom prst="rect">
            <a:avLst/>
          </a:prstGeom>
          <a:noFill/>
        </p:spPr>
        <p:txBody>
          <a:bodyPr wrap="square" rtlCol="0">
            <a:spAutoFit/>
          </a:bodyPr>
          <a:lstStyle/>
          <a:p>
            <a:pPr algn="ctr"/>
            <a:r>
              <a:rPr lang="pt-BR" dirty="0">
                <a:solidFill>
                  <a:srgbClr val="0070C0"/>
                </a:solidFill>
              </a:rPr>
              <a:t>Valor da punição</a:t>
            </a:r>
          </a:p>
        </p:txBody>
      </p:sp>
      <p:sp>
        <p:nvSpPr>
          <p:cNvPr id="23" name="Rectangle 22">
            <a:extLst>
              <a:ext uri="{FF2B5EF4-FFF2-40B4-BE49-F238E27FC236}">
                <a16:creationId xmlns:a16="http://schemas.microsoft.com/office/drawing/2014/main" id="{6D1DA048-1389-4455-9FF5-65C076BDD350}"/>
              </a:ext>
            </a:extLst>
          </p:cNvPr>
          <p:cNvSpPr/>
          <p:nvPr/>
        </p:nvSpPr>
        <p:spPr>
          <a:xfrm>
            <a:off x="5489569" y="5391786"/>
            <a:ext cx="2429480" cy="462097"/>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4" name="TextBox 23">
            <a:extLst>
              <a:ext uri="{FF2B5EF4-FFF2-40B4-BE49-F238E27FC236}">
                <a16:creationId xmlns:a16="http://schemas.microsoft.com/office/drawing/2014/main" id="{800656D6-7C80-4A73-84AB-9952114FEAD9}"/>
              </a:ext>
            </a:extLst>
          </p:cNvPr>
          <p:cNvSpPr txBox="1"/>
          <p:nvPr/>
        </p:nvSpPr>
        <p:spPr>
          <a:xfrm>
            <a:off x="7918035" y="5315274"/>
            <a:ext cx="3726220" cy="646331"/>
          </a:xfrm>
          <a:prstGeom prst="rect">
            <a:avLst/>
          </a:prstGeom>
          <a:noFill/>
        </p:spPr>
        <p:txBody>
          <a:bodyPr wrap="square" rtlCol="0">
            <a:spAutoFit/>
          </a:bodyPr>
          <a:lstStyle/>
          <a:p>
            <a:pPr algn="ctr"/>
            <a:r>
              <a:rPr lang="pt-BR" dirty="0">
                <a:solidFill>
                  <a:srgbClr val="C00000"/>
                </a:solidFill>
              </a:rPr>
              <a:t>Valor de desviar da punição agora e começar punição no próximo período</a:t>
            </a:r>
          </a:p>
        </p:txBody>
      </p:sp>
    </p:spTree>
    <p:extLst>
      <p:ext uri="{BB962C8B-B14F-4D97-AF65-F5344CB8AC3E}">
        <p14:creationId xmlns:p14="http://schemas.microsoft.com/office/powerpoint/2010/main" val="35106445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A8F1375-081F-4BC0-987D-FA968437FE1D}"/>
                  </a:ext>
                </a:extLst>
              </p:cNvPr>
              <p:cNvSpPr>
                <a:spLocks noGrp="1"/>
              </p:cNvSpPr>
              <p:nvPr>
                <p:ph idx="1"/>
              </p:nvPr>
            </p:nvSpPr>
            <p:spPr/>
            <p:txBody>
              <a:bodyPr>
                <a:normAutofit fontScale="92500" lnSpcReduction="10000"/>
              </a:bodyPr>
              <a:lstStyle/>
              <a:p>
                <a:pPr algn="just"/>
                <a:r>
                  <a:rPr lang="pt-BR" noProof="0" dirty="0">
                    <a:solidFill>
                      <a:schemeClr val="bg1">
                        <a:lumMod val="65000"/>
                      </a:schemeClr>
                    </a:solidFill>
                  </a:rPr>
                  <a:t>Suponha que o payoff do jogo inteiro seja a </a:t>
                </a:r>
                <a:r>
                  <a:rPr lang="pt-BR" b="1" noProof="0" dirty="0">
                    <a:solidFill>
                      <a:schemeClr val="bg1">
                        <a:lumMod val="65000"/>
                      </a:schemeClr>
                    </a:solidFill>
                  </a:rPr>
                  <a:t>soma dos payoffs dos dois estágios</a:t>
                </a:r>
                <a:r>
                  <a:rPr lang="pt-BR" noProof="0" dirty="0">
                    <a:solidFill>
                      <a:schemeClr val="bg1">
                        <a:lumMod val="65000"/>
                      </a:schemeClr>
                    </a:solidFill>
                  </a:rPr>
                  <a:t> não havendo desconto intertemporal.</a:t>
                </a:r>
              </a:p>
              <a:p>
                <a:pPr algn="just"/>
                <a:endParaRPr lang="pt-BR" noProof="0" dirty="0">
                  <a:solidFill>
                    <a:schemeClr val="bg1">
                      <a:lumMod val="65000"/>
                    </a:schemeClr>
                  </a:solidFill>
                </a:endParaRPr>
              </a:p>
              <a:p>
                <a:pPr algn="just"/>
                <a:r>
                  <a:rPr lang="pt-BR" noProof="0" dirty="0">
                    <a:solidFill>
                      <a:schemeClr val="bg1">
                        <a:lumMod val="65000"/>
                      </a:schemeClr>
                    </a:solidFill>
                  </a:rPr>
                  <a:t>Esse jogo pertence à classe analisada na segunda parte da aula passada.</a:t>
                </a:r>
              </a:p>
              <a:p>
                <a:pPr algn="just"/>
                <a:endParaRPr lang="pt-BR" noProof="0" dirty="0"/>
              </a:p>
              <a:p>
                <a:pPr algn="just"/>
                <a:r>
                  <a:rPr lang="pt-BR" noProof="0" dirty="0"/>
                  <a:t>Aqui jogadores 3 e 4 são idênticos aos jogadores 1 e 2, e </a:t>
                </a:r>
                <a14:m>
                  <m:oMath xmlns:m="http://schemas.openxmlformats.org/officeDocument/2006/math">
                    <m:sSub>
                      <m:sSubPr>
                        <m:ctrlPr>
                          <a:rPr lang="pt-BR" i="1" noProof="0" smtClean="0">
                            <a:latin typeface="Cambria Math" panose="02040503050406030204" pitchFamily="18" charset="0"/>
                          </a:rPr>
                        </m:ctrlPr>
                      </m:sSubPr>
                      <m:e>
                        <m:r>
                          <a:rPr lang="pt-BR" i="1" noProof="0" smtClean="0">
                            <a:latin typeface="Cambria Math" panose="02040503050406030204" pitchFamily="18" charset="0"/>
                          </a:rPr>
                          <m:t>𝐴</m:t>
                        </m:r>
                      </m:e>
                      <m:sub>
                        <m:r>
                          <a:rPr lang="pt-BR" i="1" noProof="0" smtClean="0">
                            <a:latin typeface="Cambria Math" panose="02040503050406030204" pitchFamily="18" charset="0"/>
                          </a:rPr>
                          <m:t>3</m:t>
                        </m:r>
                      </m:sub>
                    </m:sSub>
                  </m:oMath>
                </a14:m>
                <a:r>
                  <a:rPr lang="pt-BR" noProof="0" dirty="0"/>
                  <a:t> e </a:t>
                </a:r>
                <a14:m>
                  <m:oMath xmlns:m="http://schemas.openxmlformats.org/officeDocument/2006/math">
                    <m:sSub>
                      <m:sSubPr>
                        <m:ctrlPr>
                          <a:rPr lang="pt-BR" i="1" noProof="0" smtClean="0">
                            <a:latin typeface="Cambria Math" panose="02040503050406030204" pitchFamily="18" charset="0"/>
                          </a:rPr>
                        </m:ctrlPr>
                      </m:sSubPr>
                      <m:e>
                        <m:r>
                          <a:rPr lang="pt-BR" i="1" noProof="0" smtClean="0">
                            <a:latin typeface="Cambria Math" panose="02040503050406030204" pitchFamily="18" charset="0"/>
                          </a:rPr>
                          <m:t>𝐴</m:t>
                        </m:r>
                      </m:e>
                      <m:sub>
                        <m:r>
                          <a:rPr lang="pt-BR" i="1" noProof="0" smtClean="0">
                            <a:latin typeface="Cambria Math" panose="02040503050406030204" pitchFamily="18" charset="0"/>
                          </a:rPr>
                          <m:t>4</m:t>
                        </m:r>
                      </m:sub>
                    </m:sSub>
                  </m:oMath>
                </a14:m>
                <a:r>
                  <a:rPr lang="pt-BR" noProof="0" dirty="0"/>
                  <a:t> são idênticos a </a:t>
                </a:r>
                <a14:m>
                  <m:oMath xmlns:m="http://schemas.openxmlformats.org/officeDocument/2006/math">
                    <m:sSub>
                      <m:sSubPr>
                        <m:ctrlPr>
                          <a:rPr lang="pt-BR" i="1" noProof="0" smtClean="0">
                            <a:latin typeface="Cambria Math" panose="02040503050406030204" pitchFamily="18" charset="0"/>
                          </a:rPr>
                        </m:ctrlPr>
                      </m:sSubPr>
                      <m:e>
                        <m:r>
                          <a:rPr lang="pt-BR" i="1" noProof="0" smtClean="0">
                            <a:latin typeface="Cambria Math" panose="02040503050406030204" pitchFamily="18" charset="0"/>
                          </a:rPr>
                          <m:t>𝐴</m:t>
                        </m:r>
                      </m:e>
                      <m:sub>
                        <m:r>
                          <a:rPr lang="pt-BR" i="1" noProof="0" smtClean="0">
                            <a:latin typeface="Cambria Math" panose="02040503050406030204" pitchFamily="18" charset="0"/>
                          </a:rPr>
                          <m:t>1</m:t>
                        </m:r>
                      </m:sub>
                    </m:sSub>
                  </m:oMath>
                </a14:m>
                <a:r>
                  <a:rPr lang="pt-BR" noProof="0" dirty="0"/>
                  <a:t> e </a:t>
                </a:r>
                <a14:m>
                  <m:oMath xmlns:m="http://schemas.openxmlformats.org/officeDocument/2006/math">
                    <m:sSub>
                      <m:sSubPr>
                        <m:ctrlPr>
                          <a:rPr lang="pt-BR" i="1" noProof="0" smtClean="0">
                            <a:latin typeface="Cambria Math" panose="02040503050406030204" pitchFamily="18" charset="0"/>
                          </a:rPr>
                        </m:ctrlPr>
                      </m:sSubPr>
                      <m:e>
                        <m:r>
                          <a:rPr lang="pt-BR" i="1" noProof="0" smtClean="0">
                            <a:latin typeface="Cambria Math" panose="02040503050406030204" pitchFamily="18" charset="0"/>
                          </a:rPr>
                          <m:t>𝐴</m:t>
                        </m:r>
                      </m:e>
                      <m:sub>
                        <m:r>
                          <a:rPr lang="pt-BR" i="1" noProof="0" smtClean="0">
                            <a:latin typeface="Cambria Math" panose="02040503050406030204" pitchFamily="18" charset="0"/>
                          </a:rPr>
                          <m:t>2</m:t>
                        </m:r>
                      </m:sub>
                    </m:sSub>
                  </m:oMath>
                </a14:m>
                <a:endParaRPr lang="pt-BR" noProof="0" dirty="0"/>
              </a:p>
              <a:p>
                <a:pPr algn="just"/>
                <a:endParaRPr lang="pt-BR" noProof="0" dirty="0"/>
              </a:p>
              <a:p>
                <a:pPr algn="just"/>
                <a14:m>
                  <m:oMath xmlns:m="http://schemas.openxmlformats.org/officeDocument/2006/math">
                    <m:sSub>
                      <m:sSubPr>
                        <m:ctrlPr>
                          <a:rPr lang="pt-BR" i="1" noProof="0" smtClean="0">
                            <a:latin typeface="Cambria Math" panose="02040503050406030204" pitchFamily="18" charset="0"/>
                          </a:rPr>
                        </m:ctrlPr>
                      </m:sSubPr>
                      <m:e>
                        <m:r>
                          <a:rPr lang="pt-BR" i="1" noProof="0" smtClean="0">
                            <a:latin typeface="Cambria Math" panose="02040503050406030204" pitchFamily="18" charset="0"/>
                          </a:rPr>
                          <m:t>𝑢</m:t>
                        </m:r>
                      </m:e>
                      <m:sub>
                        <m:r>
                          <a:rPr lang="pt-BR" b="0" i="1" noProof="0" smtClean="0">
                            <a:latin typeface="Cambria Math" panose="02040503050406030204" pitchFamily="18" charset="0"/>
                          </a:rPr>
                          <m:t>𝑖</m:t>
                        </m:r>
                      </m:sub>
                    </m:sSub>
                    <m:r>
                      <a:rPr lang="pt-BR" i="1" noProof="0" smtClean="0">
                        <a:latin typeface="Cambria Math" panose="02040503050406030204" pitchFamily="18" charset="0"/>
                      </a:rPr>
                      <m:t>(</m:t>
                    </m:r>
                    <m:sSub>
                      <m:sSubPr>
                        <m:ctrlPr>
                          <a:rPr lang="pt-BR" i="1" noProof="0" smtClean="0">
                            <a:latin typeface="Cambria Math" panose="02040503050406030204" pitchFamily="18" charset="0"/>
                          </a:rPr>
                        </m:ctrlPr>
                      </m:sSubPr>
                      <m:e>
                        <m:r>
                          <a:rPr lang="pt-BR" i="1" noProof="0" smtClean="0">
                            <a:latin typeface="Cambria Math" panose="02040503050406030204" pitchFamily="18" charset="0"/>
                          </a:rPr>
                          <m:t>𝑎</m:t>
                        </m:r>
                      </m:e>
                      <m:sub>
                        <m:r>
                          <a:rPr lang="pt-BR" i="1" noProof="0" smtClean="0">
                            <a:latin typeface="Cambria Math" panose="02040503050406030204" pitchFamily="18" charset="0"/>
                          </a:rPr>
                          <m:t>1</m:t>
                        </m:r>
                      </m:sub>
                    </m:sSub>
                    <m:r>
                      <a:rPr lang="pt-BR" i="1" noProof="0" smtClean="0">
                        <a:latin typeface="Cambria Math" panose="02040503050406030204" pitchFamily="18" charset="0"/>
                      </a:rPr>
                      <m:t>,</m:t>
                    </m:r>
                    <m:sSub>
                      <m:sSubPr>
                        <m:ctrlPr>
                          <a:rPr lang="pt-BR" i="1" noProof="0" smtClean="0">
                            <a:latin typeface="Cambria Math" panose="02040503050406030204" pitchFamily="18" charset="0"/>
                          </a:rPr>
                        </m:ctrlPr>
                      </m:sSubPr>
                      <m:e>
                        <m:r>
                          <a:rPr lang="pt-BR" i="1" noProof="0" smtClean="0">
                            <a:latin typeface="Cambria Math" panose="02040503050406030204" pitchFamily="18" charset="0"/>
                          </a:rPr>
                          <m:t>𝑎</m:t>
                        </m:r>
                      </m:e>
                      <m:sub>
                        <m:r>
                          <a:rPr lang="pt-BR" i="1" noProof="0" smtClean="0">
                            <a:latin typeface="Cambria Math" panose="02040503050406030204" pitchFamily="18" charset="0"/>
                          </a:rPr>
                          <m:t>2</m:t>
                        </m:r>
                      </m:sub>
                    </m:sSub>
                    <m:r>
                      <a:rPr lang="pt-BR" i="1" noProof="0" smtClean="0">
                        <a:latin typeface="Cambria Math" panose="02040503050406030204" pitchFamily="18" charset="0"/>
                      </a:rPr>
                      <m:t>,</m:t>
                    </m:r>
                    <m:sSub>
                      <m:sSubPr>
                        <m:ctrlPr>
                          <a:rPr lang="pt-BR" i="1" noProof="0" smtClean="0">
                            <a:latin typeface="Cambria Math" panose="02040503050406030204" pitchFamily="18" charset="0"/>
                          </a:rPr>
                        </m:ctrlPr>
                      </m:sSubPr>
                      <m:e>
                        <m:r>
                          <a:rPr lang="pt-BR" i="1" noProof="0" smtClean="0">
                            <a:latin typeface="Cambria Math" panose="02040503050406030204" pitchFamily="18" charset="0"/>
                          </a:rPr>
                          <m:t>𝑎</m:t>
                        </m:r>
                      </m:e>
                      <m:sub>
                        <m:r>
                          <a:rPr lang="pt-BR" i="1" noProof="0" smtClean="0">
                            <a:latin typeface="Cambria Math" panose="02040503050406030204" pitchFamily="18" charset="0"/>
                          </a:rPr>
                          <m:t>3</m:t>
                        </m:r>
                      </m:sub>
                    </m:sSub>
                    <m:r>
                      <a:rPr lang="pt-BR" i="1" noProof="0" smtClean="0">
                        <a:latin typeface="Cambria Math" panose="02040503050406030204" pitchFamily="18" charset="0"/>
                      </a:rPr>
                      <m:t>,</m:t>
                    </m:r>
                    <m:sSub>
                      <m:sSubPr>
                        <m:ctrlPr>
                          <a:rPr lang="pt-BR" i="1" noProof="0" smtClean="0">
                            <a:latin typeface="Cambria Math" panose="02040503050406030204" pitchFamily="18" charset="0"/>
                          </a:rPr>
                        </m:ctrlPr>
                      </m:sSubPr>
                      <m:e>
                        <m:r>
                          <a:rPr lang="pt-BR" i="1" noProof="0" smtClean="0">
                            <a:latin typeface="Cambria Math" panose="02040503050406030204" pitchFamily="18" charset="0"/>
                          </a:rPr>
                          <m:t>𝑎</m:t>
                        </m:r>
                      </m:e>
                      <m:sub>
                        <m:r>
                          <a:rPr lang="pt-BR" i="1" noProof="0" smtClean="0">
                            <a:latin typeface="Cambria Math" panose="02040503050406030204" pitchFamily="18" charset="0"/>
                          </a:rPr>
                          <m:t>4</m:t>
                        </m:r>
                      </m:sub>
                    </m:sSub>
                    <m:r>
                      <a:rPr lang="pt-BR" i="1" noProof="0" smtClean="0">
                        <a:latin typeface="Cambria Math" panose="02040503050406030204" pitchFamily="18" charset="0"/>
                      </a:rPr>
                      <m:t>)</m:t>
                    </m:r>
                  </m:oMath>
                </a14:m>
                <a:r>
                  <a:rPr lang="pt-BR" noProof="0" dirty="0"/>
                  <a:t> são simplesmente as somas dos payoffs do outcome do primeiro estágio, </a:t>
                </a:r>
                <a14:m>
                  <m:oMath xmlns:m="http://schemas.openxmlformats.org/officeDocument/2006/math">
                    <m:d>
                      <m:dPr>
                        <m:ctrlPr>
                          <a:rPr lang="pt-BR" i="1" noProof="0" smtClean="0">
                            <a:latin typeface="Cambria Math" panose="02040503050406030204" pitchFamily="18" charset="0"/>
                          </a:rPr>
                        </m:ctrlPr>
                      </m:dPr>
                      <m:e>
                        <m:sSub>
                          <m:sSubPr>
                            <m:ctrlPr>
                              <a:rPr lang="pt-BR" i="1" noProof="0" smtClean="0">
                                <a:latin typeface="Cambria Math" panose="02040503050406030204" pitchFamily="18" charset="0"/>
                              </a:rPr>
                            </m:ctrlPr>
                          </m:sSubPr>
                          <m:e>
                            <m:r>
                              <a:rPr lang="pt-BR" i="1" noProof="0" smtClean="0">
                                <a:latin typeface="Cambria Math" panose="02040503050406030204" pitchFamily="18" charset="0"/>
                              </a:rPr>
                              <m:t>𝑎</m:t>
                            </m:r>
                          </m:e>
                          <m:sub>
                            <m:r>
                              <a:rPr lang="pt-BR" i="1" noProof="0" smtClean="0">
                                <a:latin typeface="Cambria Math" panose="02040503050406030204" pitchFamily="18" charset="0"/>
                              </a:rPr>
                              <m:t>1</m:t>
                            </m:r>
                          </m:sub>
                        </m:sSub>
                        <m:r>
                          <a:rPr lang="pt-BR" i="1" noProof="0" smtClean="0">
                            <a:latin typeface="Cambria Math" panose="02040503050406030204" pitchFamily="18" charset="0"/>
                          </a:rPr>
                          <m:t>,</m:t>
                        </m:r>
                        <m:sSub>
                          <m:sSubPr>
                            <m:ctrlPr>
                              <a:rPr lang="pt-BR" i="1" noProof="0" smtClean="0">
                                <a:latin typeface="Cambria Math" panose="02040503050406030204" pitchFamily="18" charset="0"/>
                              </a:rPr>
                            </m:ctrlPr>
                          </m:sSubPr>
                          <m:e>
                            <m:r>
                              <a:rPr lang="pt-BR" i="1" noProof="0" smtClean="0">
                                <a:latin typeface="Cambria Math" panose="02040503050406030204" pitchFamily="18" charset="0"/>
                              </a:rPr>
                              <m:t>𝑎</m:t>
                            </m:r>
                          </m:e>
                          <m:sub>
                            <m:r>
                              <a:rPr lang="pt-BR" i="1" noProof="0" smtClean="0">
                                <a:latin typeface="Cambria Math" panose="02040503050406030204" pitchFamily="18" charset="0"/>
                              </a:rPr>
                              <m:t>2</m:t>
                            </m:r>
                          </m:sub>
                        </m:sSub>
                      </m:e>
                    </m:d>
                  </m:oMath>
                </a14:m>
                <a:r>
                  <a:rPr lang="pt-BR" noProof="0" dirty="0"/>
                  <a:t>, e do outcome do segundo estágio </a:t>
                </a:r>
                <a14:m>
                  <m:oMath xmlns:m="http://schemas.openxmlformats.org/officeDocument/2006/math">
                    <m:d>
                      <m:dPr>
                        <m:ctrlPr>
                          <a:rPr lang="pt-BR" i="1" noProof="0" smtClean="0">
                            <a:latin typeface="Cambria Math" panose="02040503050406030204" pitchFamily="18" charset="0"/>
                          </a:rPr>
                        </m:ctrlPr>
                      </m:dPr>
                      <m:e>
                        <m:sSub>
                          <m:sSubPr>
                            <m:ctrlPr>
                              <a:rPr lang="pt-BR" i="1" noProof="0" smtClean="0">
                                <a:latin typeface="Cambria Math" panose="02040503050406030204" pitchFamily="18" charset="0"/>
                              </a:rPr>
                            </m:ctrlPr>
                          </m:sSubPr>
                          <m:e>
                            <m:r>
                              <a:rPr lang="pt-BR" i="1" noProof="0" smtClean="0">
                                <a:latin typeface="Cambria Math" panose="02040503050406030204" pitchFamily="18" charset="0"/>
                              </a:rPr>
                              <m:t>𝑎</m:t>
                            </m:r>
                          </m:e>
                          <m:sub>
                            <m:r>
                              <a:rPr lang="pt-BR" i="1" noProof="0" smtClean="0">
                                <a:latin typeface="Cambria Math" panose="02040503050406030204" pitchFamily="18" charset="0"/>
                              </a:rPr>
                              <m:t>3</m:t>
                            </m:r>
                          </m:sub>
                        </m:sSub>
                        <m:r>
                          <a:rPr lang="pt-BR" i="1" noProof="0" smtClean="0">
                            <a:latin typeface="Cambria Math" panose="02040503050406030204" pitchFamily="18" charset="0"/>
                          </a:rPr>
                          <m:t>,</m:t>
                        </m:r>
                        <m:sSub>
                          <m:sSubPr>
                            <m:ctrlPr>
                              <a:rPr lang="pt-BR" i="1" noProof="0" smtClean="0">
                                <a:latin typeface="Cambria Math" panose="02040503050406030204" pitchFamily="18" charset="0"/>
                              </a:rPr>
                            </m:ctrlPr>
                          </m:sSubPr>
                          <m:e>
                            <m:r>
                              <a:rPr lang="pt-BR" i="1" noProof="0" smtClean="0">
                                <a:latin typeface="Cambria Math" panose="02040503050406030204" pitchFamily="18" charset="0"/>
                              </a:rPr>
                              <m:t>𝑎</m:t>
                            </m:r>
                          </m:e>
                          <m:sub>
                            <m:r>
                              <a:rPr lang="pt-BR" i="1" noProof="0" smtClean="0">
                                <a:latin typeface="Cambria Math" panose="02040503050406030204" pitchFamily="18" charset="0"/>
                              </a:rPr>
                              <m:t>4</m:t>
                            </m:r>
                          </m:sub>
                        </m:sSub>
                      </m:e>
                    </m:d>
                  </m:oMath>
                </a14:m>
                <a:endParaRPr lang="pt-BR" noProof="0" dirty="0"/>
              </a:p>
            </p:txBody>
          </p:sp>
        </mc:Choice>
        <mc:Fallback xmlns="">
          <p:sp>
            <p:nvSpPr>
              <p:cNvPr id="3" name="Content Placeholder 2">
                <a:extLst>
                  <a:ext uri="{FF2B5EF4-FFF2-40B4-BE49-F238E27FC236}">
                    <a16:creationId xmlns:a16="http://schemas.microsoft.com/office/drawing/2014/main" id="{CA8F1375-081F-4BC0-987D-FA968437FE1D}"/>
                  </a:ext>
                </a:extLst>
              </p:cNvPr>
              <p:cNvSpPr>
                <a:spLocks noGrp="1" noRot="1" noChangeAspect="1" noMove="1" noResize="1" noEditPoints="1" noAdjustHandles="1" noChangeArrowheads="1" noChangeShapeType="1" noTextEdit="1"/>
              </p:cNvSpPr>
              <p:nvPr>
                <p:ph idx="1"/>
              </p:nvPr>
            </p:nvSpPr>
            <p:spPr>
              <a:blipFill>
                <a:blip r:embed="rId2"/>
                <a:stretch>
                  <a:fillRect l="-928" t="-2801" r="-986"/>
                </a:stretch>
              </a:blipFill>
            </p:spPr>
            <p:txBody>
              <a:bodyPr/>
              <a:lstStyle/>
              <a:p>
                <a:r>
                  <a:rPr lang="pt-BR">
                    <a:noFill/>
                  </a:rPr>
                  <a:t> </a:t>
                </a:r>
              </a:p>
            </p:txBody>
          </p:sp>
        </mc:Fallback>
      </mc:AlternateContent>
      <p:sp>
        <p:nvSpPr>
          <p:cNvPr id="4" name="Title 1">
            <a:extLst>
              <a:ext uri="{FF2B5EF4-FFF2-40B4-BE49-F238E27FC236}">
                <a16:creationId xmlns:a16="http://schemas.microsoft.com/office/drawing/2014/main" id="{61A82542-3B6E-449D-84B0-19F3B0574CC5}"/>
              </a:ext>
            </a:extLst>
          </p:cNvPr>
          <p:cNvSpPr>
            <a:spLocks noGrp="1"/>
          </p:cNvSpPr>
          <p:nvPr>
            <p:ph type="title"/>
          </p:nvPr>
        </p:nvSpPr>
        <p:spPr>
          <a:xfrm>
            <a:off x="838200" y="365125"/>
            <a:ext cx="10515600" cy="1325563"/>
          </a:xfrm>
        </p:spPr>
        <p:txBody>
          <a:bodyPr/>
          <a:lstStyle/>
          <a:p>
            <a:r>
              <a:rPr lang="pt-BR" b="1" noProof="0" dirty="0"/>
              <a:t>Teoria: Jogo repetido de dois estágios</a:t>
            </a:r>
            <a:br>
              <a:rPr lang="pt-BR" b="1" noProof="0" dirty="0"/>
            </a:br>
            <a:r>
              <a:rPr lang="pt-BR" sz="2200" b="1" noProof="0" dirty="0"/>
              <a:t>Dilema dos prisioneiros de dois estágios</a:t>
            </a:r>
          </a:p>
        </p:txBody>
      </p:sp>
      <p:sp>
        <p:nvSpPr>
          <p:cNvPr id="2" name="Footer Placeholder 1">
            <a:extLst>
              <a:ext uri="{FF2B5EF4-FFF2-40B4-BE49-F238E27FC236}">
                <a16:creationId xmlns:a16="http://schemas.microsoft.com/office/drawing/2014/main" id="{7F55D328-6CCD-4CB4-8349-AE80FC5D9D3D}"/>
              </a:ext>
            </a:extLst>
          </p:cNvPr>
          <p:cNvSpPr>
            <a:spLocks noGrp="1"/>
          </p:cNvSpPr>
          <p:nvPr>
            <p:ph type="ftr" sz="quarter" idx="11"/>
          </p:nvPr>
        </p:nvSpPr>
        <p:spPr/>
        <p:txBody>
          <a:bodyPr/>
          <a:lstStyle/>
          <a:p>
            <a:r>
              <a:rPr lang="pt-BR" dirty="0"/>
              <a:t>Robson Tigre </a:t>
            </a:r>
            <a:endParaRPr lang="en-US" dirty="0"/>
          </a:p>
        </p:txBody>
      </p:sp>
      <p:sp>
        <p:nvSpPr>
          <p:cNvPr id="5" name="Slide Number Placeholder 4">
            <a:extLst>
              <a:ext uri="{FF2B5EF4-FFF2-40B4-BE49-F238E27FC236}">
                <a16:creationId xmlns:a16="http://schemas.microsoft.com/office/drawing/2014/main" id="{FFACB97E-FA77-4C9F-AE27-2EF41BB85CB6}"/>
              </a:ext>
            </a:extLst>
          </p:cNvPr>
          <p:cNvSpPr>
            <a:spLocks noGrp="1"/>
          </p:cNvSpPr>
          <p:nvPr>
            <p:ph type="sldNum" sz="quarter" idx="12"/>
          </p:nvPr>
        </p:nvSpPr>
        <p:spPr/>
        <p:txBody>
          <a:bodyPr/>
          <a:lstStyle/>
          <a:p>
            <a:fld id="{AF67EEE8-F201-4410-BA13-233EFB93B646}" type="slidenum">
              <a:rPr lang="pt-BR" smtClean="0"/>
              <a:t>8</a:t>
            </a:fld>
            <a:endParaRPr lang="pt-BR"/>
          </a:p>
        </p:txBody>
      </p:sp>
    </p:spTree>
    <p:extLst>
      <p:ext uri="{BB962C8B-B14F-4D97-AF65-F5344CB8AC3E}">
        <p14:creationId xmlns:p14="http://schemas.microsoft.com/office/powerpoint/2010/main" val="3750255658"/>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BD6B744-A2AC-4013-AB4C-B79F51EC273E}"/>
                  </a:ext>
                </a:extLst>
              </p:cNvPr>
              <p:cNvSpPr>
                <a:spLocks noGrp="1"/>
              </p:cNvSpPr>
              <p:nvPr>
                <p:ph idx="1"/>
              </p:nvPr>
            </p:nvSpPr>
            <p:spPr/>
            <p:txBody>
              <a:bodyPr>
                <a:normAutofit fontScale="92500" lnSpcReduction="10000"/>
              </a:bodyPr>
              <a:lstStyle/>
              <a:p>
                <a:pPr marL="0" indent="0">
                  <a:buNone/>
                </a:pPr>
                <a:r>
                  <a:rPr lang="pt-BR" dirty="0"/>
                  <a:t>Para subjogos colusivos, substituindo </a:t>
                </a:r>
                <a14:m>
                  <m:oMath xmlns:m="http://schemas.openxmlformats.org/officeDocument/2006/math">
                    <m:r>
                      <a:rPr lang="pt-BR" i="1" smtClean="0">
                        <a:latin typeface="Cambria Math" panose="02040503050406030204" pitchFamily="18" charset="0"/>
                      </a:rPr>
                      <m:t>𝑉</m:t>
                    </m:r>
                    <m:d>
                      <m:dPr>
                        <m:ctrlPr>
                          <a:rPr lang="pt-BR" i="1">
                            <a:latin typeface="Cambria Math" panose="02040503050406030204" pitchFamily="18" charset="0"/>
                          </a:rPr>
                        </m:ctrlPr>
                      </m:dPr>
                      <m:e>
                        <m:r>
                          <a:rPr lang="pt-BR" i="1">
                            <a:latin typeface="Cambria Math" panose="02040503050406030204" pitchFamily="18" charset="0"/>
                          </a:rPr>
                          <m:t>𝑥</m:t>
                        </m:r>
                      </m:e>
                    </m:d>
                  </m:oMath>
                </a14:m>
                <a:r>
                  <a:rPr lang="pt-BR" dirty="0"/>
                  <a:t> em </a:t>
                </a:r>
                <a14:m>
                  <m:oMath xmlns:m="http://schemas.openxmlformats.org/officeDocument/2006/math">
                    <m:r>
                      <a:rPr lang="pt-BR" i="1" dirty="0">
                        <a:latin typeface="Cambria Math" panose="02040503050406030204" pitchFamily="18" charset="0"/>
                      </a:rPr>
                      <m:t>(2.3.3)</m:t>
                    </m:r>
                  </m:oMath>
                </a14:m>
                <a:endParaRPr lang="pt-BR" dirty="0"/>
              </a:p>
              <a:p>
                <a:endParaRPr lang="pt-BR"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𝛿</m:t>
                      </m:r>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sSub>
                            <m:sSubPr>
                              <m:ctrlPr>
                                <a:rPr lang="en-US" b="0" i="1" smtClean="0">
                                  <a:latin typeface="Cambria Math" panose="02040503050406030204" pitchFamily="18" charset="0"/>
                                </a:rPr>
                              </m:ctrlPr>
                            </m:sSubPr>
                            <m:e>
                              <m:r>
                                <a:rPr lang="en-US" b="0" i="1" smtClean="0">
                                  <a:latin typeface="Cambria Math" panose="02040503050406030204" pitchFamily="18" charset="0"/>
                                </a:rPr>
                                <m:t>𝜋</m:t>
                              </m:r>
                            </m:e>
                            <m:sub>
                              <m:r>
                                <a:rPr lang="en-US" b="0" i="1" smtClean="0">
                                  <a:latin typeface="Cambria Math" panose="02040503050406030204" pitchFamily="18" charset="0"/>
                                </a:rPr>
                                <m:t>𝑚</m:t>
                              </m:r>
                            </m:sub>
                          </m:sSub>
                          <m:r>
                            <a:rPr lang="en-US" b="0" i="1" smtClean="0">
                              <a:latin typeface="Cambria Math" panose="02040503050406030204" pitchFamily="18" charset="0"/>
                            </a:rPr>
                            <m:t>−</m:t>
                          </m:r>
                          <m:r>
                            <a:rPr lang="en-US" b="0" i="1" smtClean="0">
                              <a:latin typeface="Cambria Math" panose="02040503050406030204" pitchFamily="18" charset="0"/>
                            </a:rPr>
                            <m:t>𝜋</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𝜋</m:t>
                          </m:r>
                        </m:e>
                        <m:sub>
                          <m:r>
                            <a:rPr lang="en-US" b="0" i="1" smtClean="0">
                              <a:latin typeface="Cambria Math" panose="02040503050406030204" pitchFamily="18" charset="0"/>
                            </a:rPr>
                            <m:t>𝑑</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sSub>
                        <m:sSubPr>
                          <m:ctrlPr>
                            <a:rPr lang="en-US" b="0" i="1" smtClean="0">
                              <a:latin typeface="Cambria Math" panose="02040503050406030204" pitchFamily="18" charset="0"/>
                            </a:rPr>
                          </m:ctrlPr>
                        </m:sSubPr>
                        <m:e>
                          <m:r>
                            <a:rPr lang="en-US" b="0" i="1" smtClean="0">
                              <a:latin typeface="Cambria Math" panose="02040503050406030204" pitchFamily="18" charset="0"/>
                            </a:rPr>
                            <m:t>𝜋</m:t>
                          </m:r>
                        </m:e>
                        <m:sub>
                          <m:r>
                            <a:rPr lang="en-US" b="0" i="1" smtClean="0">
                              <a:latin typeface="Cambria Math" panose="02040503050406030204" pitchFamily="18" charset="0"/>
                            </a:rPr>
                            <m:t>𝑚</m:t>
                          </m:r>
                        </m:sub>
                      </m:sSub>
                    </m:oMath>
                  </m:oMathPara>
                </a14:m>
                <a:endParaRPr lang="pt-BR" dirty="0"/>
              </a:p>
              <a:p>
                <a:pPr marL="0" indent="0">
                  <a:buNone/>
                </a:pPr>
                <a:endParaRPr lang="pt-BR" dirty="0"/>
              </a:p>
              <a:p>
                <a:pPr marL="0" indent="0">
                  <a:buNone/>
                </a:pPr>
                <a:endParaRPr lang="pt-BR" dirty="0"/>
              </a:p>
              <a:p>
                <a:pPr marL="0" indent="0">
                  <a:buNone/>
                </a:pPr>
                <a:r>
                  <a:rPr lang="pt-BR" dirty="0"/>
                  <a:t>Para subjogos punitivos, substituindo </a:t>
                </a:r>
                <a14:m>
                  <m:oMath xmlns:m="http://schemas.openxmlformats.org/officeDocument/2006/math">
                    <m:r>
                      <a:rPr lang="pt-BR" i="1">
                        <a:latin typeface="Cambria Math" panose="02040503050406030204" pitchFamily="18" charset="0"/>
                      </a:rPr>
                      <m:t>𝑉</m:t>
                    </m:r>
                    <m:d>
                      <m:dPr>
                        <m:ctrlPr>
                          <a:rPr lang="pt-BR" i="1">
                            <a:latin typeface="Cambria Math" panose="02040503050406030204" pitchFamily="18" charset="0"/>
                          </a:rPr>
                        </m:ctrlPr>
                      </m:dPr>
                      <m:e>
                        <m:r>
                          <a:rPr lang="pt-BR" i="1">
                            <a:latin typeface="Cambria Math" panose="02040503050406030204" pitchFamily="18" charset="0"/>
                          </a:rPr>
                          <m:t>𝑥</m:t>
                        </m:r>
                      </m:e>
                    </m:d>
                  </m:oMath>
                </a14:m>
                <a:r>
                  <a:rPr lang="pt-BR" dirty="0"/>
                  <a:t> em </a:t>
                </a:r>
                <a14:m>
                  <m:oMath xmlns:m="http://schemas.openxmlformats.org/officeDocument/2006/math">
                    <m:d>
                      <m:dPr>
                        <m:ctrlPr>
                          <a:rPr lang="pt-BR" i="1" dirty="0">
                            <a:latin typeface="Cambria Math" panose="02040503050406030204" pitchFamily="18" charset="0"/>
                          </a:rPr>
                        </m:ctrlPr>
                      </m:dPr>
                      <m:e>
                        <m:r>
                          <a:rPr lang="pt-BR" i="1" dirty="0">
                            <a:latin typeface="Cambria Math" panose="02040503050406030204" pitchFamily="18" charset="0"/>
                          </a:rPr>
                          <m:t>2.3.</m:t>
                        </m:r>
                        <m:r>
                          <a:rPr lang="pt-BR" b="0" i="1" dirty="0" smtClean="0">
                            <a:latin typeface="Cambria Math" panose="02040503050406030204" pitchFamily="18" charset="0"/>
                          </a:rPr>
                          <m:t>4</m:t>
                        </m:r>
                      </m:e>
                    </m:d>
                  </m:oMath>
                </a14:m>
                <a:endParaRPr lang="pt-BR" dirty="0"/>
              </a:p>
              <a:p>
                <a:pPr marL="0" indent="0">
                  <a:buNone/>
                </a:pPr>
                <a:endParaRPr lang="pt-BR"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𝛿</m:t>
                      </m:r>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sSub>
                            <m:sSubPr>
                              <m:ctrlPr>
                                <a:rPr lang="en-US" b="0" i="1" smtClean="0">
                                  <a:latin typeface="Cambria Math" panose="02040503050406030204" pitchFamily="18" charset="0"/>
                                </a:rPr>
                              </m:ctrlPr>
                            </m:sSubPr>
                            <m:e>
                              <m:r>
                                <a:rPr lang="en-US" b="0" i="1" smtClean="0">
                                  <a:latin typeface="Cambria Math" panose="02040503050406030204" pitchFamily="18" charset="0"/>
                                </a:rPr>
                                <m:t>𝜋</m:t>
                              </m:r>
                            </m:e>
                            <m:sub>
                              <m:r>
                                <a:rPr lang="en-US" b="0" i="1" smtClean="0">
                                  <a:latin typeface="Cambria Math" panose="02040503050406030204" pitchFamily="18" charset="0"/>
                                </a:rPr>
                                <m:t>𝑚</m:t>
                              </m:r>
                            </m:sub>
                          </m:sSub>
                          <m:r>
                            <a:rPr lang="en-US" b="0" i="1" smtClean="0">
                              <a:latin typeface="Cambria Math" panose="02040503050406030204" pitchFamily="18" charset="0"/>
                            </a:rPr>
                            <m:t>−</m:t>
                          </m:r>
                          <m:r>
                            <a:rPr lang="en-US" b="0" i="1" smtClean="0">
                              <a:latin typeface="Cambria Math" panose="02040503050406030204" pitchFamily="18" charset="0"/>
                            </a:rPr>
                            <m:t>𝜋</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𝜋</m:t>
                          </m:r>
                        </m:e>
                        <m:sub>
                          <m:r>
                            <a:rPr lang="en-US" b="0" i="1" smtClean="0">
                              <a:latin typeface="Cambria Math" panose="02040503050406030204" pitchFamily="18" charset="0"/>
                            </a:rPr>
                            <m:t>𝑑𝑝</m:t>
                          </m:r>
                        </m:sub>
                      </m:sSub>
                      <m:r>
                        <a:rPr lang="en-US" b="0" i="1" smtClean="0">
                          <a:latin typeface="Cambria Math" panose="02040503050406030204" pitchFamily="18" charset="0"/>
                        </a:rPr>
                        <m:t>−</m:t>
                      </m:r>
                      <m:r>
                        <a:rPr lang="en-US" b="0" i="1" smtClean="0">
                          <a:latin typeface="Cambria Math" panose="02040503050406030204" pitchFamily="18" charset="0"/>
                        </a:rPr>
                        <m:t>𝜋</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oMath>
                  </m:oMathPara>
                </a14:m>
                <a:endParaRPr lang="pt-BR" dirty="0"/>
              </a:p>
              <a:p>
                <a:pPr marL="0" indent="0">
                  <a:buNone/>
                </a:pPr>
                <a:endParaRPr lang="pt-BR" dirty="0"/>
              </a:p>
            </p:txBody>
          </p:sp>
        </mc:Choice>
        <mc:Fallback xmlns="">
          <p:sp>
            <p:nvSpPr>
              <p:cNvPr id="3" name="Content Placeholder 2">
                <a:extLst>
                  <a:ext uri="{FF2B5EF4-FFF2-40B4-BE49-F238E27FC236}">
                    <a16:creationId xmlns:a16="http://schemas.microsoft.com/office/drawing/2014/main" id="{7BD6B744-A2AC-4013-AB4C-B79F51EC273E}"/>
                  </a:ext>
                </a:extLst>
              </p:cNvPr>
              <p:cNvSpPr>
                <a:spLocks noGrp="1" noRot="1" noChangeAspect="1" noMove="1" noResize="1" noEditPoints="1" noAdjustHandles="1" noChangeArrowheads="1" noChangeShapeType="1" noTextEdit="1"/>
              </p:cNvSpPr>
              <p:nvPr>
                <p:ph idx="1"/>
              </p:nvPr>
            </p:nvSpPr>
            <p:spPr>
              <a:blipFill>
                <a:blip r:embed="rId3"/>
                <a:stretch>
                  <a:fillRect l="-1043" t="-2801"/>
                </a:stretch>
              </a:blipFill>
            </p:spPr>
            <p:txBody>
              <a:bodyPr/>
              <a:lstStyle/>
              <a:p>
                <a:r>
                  <a:rPr lang="pt-BR">
                    <a:noFill/>
                  </a:rPr>
                  <a:t> </a:t>
                </a:r>
              </a:p>
            </p:txBody>
          </p:sp>
        </mc:Fallback>
      </mc:AlternateContent>
      <p:sp>
        <p:nvSpPr>
          <p:cNvPr id="4" name="Title 1">
            <a:extLst>
              <a:ext uri="{FF2B5EF4-FFF2-40B4-BE49-F238E27FC236}">
                <a16:creationId xmlns:a16="http://schemas.microsoft.com/office/drawing/2014/main" id="{44243B84-4DD9-414F-B486-40131A30790A}"/>
              </a:ext>
            </a:extLst>
          </p:cNvPr>
          <p:cNvSpPr>
            <a:spLocks noGrp="1"/>
          </p:cNvSpPr>
          <p:nvPr>
            <p:ph type="title"/>
          </p:nvPr>
        </p:nvSpPr>
        <p:spPr>
          <a:xfrm>
            <a:off x="838200" y="365125"/>
            <a:ext cx="10515600" cy="1325563"/>
          </a:xfrm>
        </p:spPr>
        <p:txBody>
          <a:bodyPr/>
          <a:lstStyle/>
          <a:p>
            <a:r>
              <a:rPr lang="pt-BR" b="1" noProof="0" dirty="0"/>
              <a:t>Conluio entre dois duopolistas de Cournot</a:t>
            </a:r>
          </a:p>
        </p:txBody>
      </p:sp>
      <p:sp>
        <p:nvSpPr>
          <p:cNvPr id="5" name="TextBox 4">
            <a:extLst>
              <a:ext uri="{FF2B5EF4-FFF2-40B4-BE49-F238E27FC236}">
                <a16:creationId xmlns:a16="http://schemas.microsoft.com/office/drawing/2014/main" id="{B11B3E39-955B-468A-AD9C-EC103DD3E591}"/>
              </a:ext>
            </a:extLst>
          </p:cNvPr>
          <p:cNvSpPr txBox="1"/>
          <p:nvPr/>
        </p:nvSpPr>
        <p:spPr>
          <a:xfrm>
            <a:off x="6296022" y="3589358"/>
            <a:ext cx="2476501" cy="523220"/>
          </a:xfrm>
          <a:prstGeom prst="rect">
            <a:avLst/>
          </a:prstGeom>
          <a:noFill/>
        </p:spPr>
        <p:txBody>
          <a:bodyPr wrap="square" rtlCol="0">
            <a:spAutoFit/>
          </a:bodyPr>
          <a:lstStyle/>
          <a:p>
            <a:pPr algn="ctr"/>
            <a:r>
              <a:rPr lang="pt-BR" sz="1400" dirty="0"/>
              <a:t>Ganho de desviar no período atual (tentação)</a:t>
            </a:r>
          </a:p>
        </p:txBody>
      </p:sp>
      <p:sp>
        <p:nvSpPr>
          <p:cNvPr id="6" name="TextBox 5">
            <a:extLst>
              <a:ext uri="{FF2B5EF4-FFF2-40B4-BE49-F238E27FC236}">
                <a16:creationId xmlns:a16="http://schemas.microsoft.com/office/drawing/2014/main" id="{006744EA-62EA-427A-B8F8-D4B8F9C932A3}"/>
              </a:ext>
            </a:extLst>
          </p:cNvPr>
          <p:cNvSpPr txBox="1"/>
          <p:nvPr/>
        </p:nvSpPr>
        <p:spPr>
          <a:xfrm>
            <a:off x="3905245" y="3589358"/>
            <a:ext cx="2638425" cy="523220"/>
          </a:xfrm>
          <a:prstGeom prst="rect">
            <a:avLst/>
          </a:prstGeom>
          <a:noFill/>
        </p:spPr>
        <p:txBody>
          <a:bodyPr wrap="square" rtlCol="0">
            <a:spAutoFit/>
          </a:bodyPr>
          <a:lstStyle/>
          <a:p>
            <a:pPr algn="ctr"/>
            <a:r>
              <a:rPr lang="pt-BR" sz="1400" dirty="0"/>
              <a:t>VP da perda pela punição no próximo período </a:t>
            </a:r>
          </a:p>
        </p:txBody>
      </p:sp>
      <p:sp>
        <p:nvSpPr>
          <p:cNvPr id="7" name="TextBox 6">
            <a:extLst>
              <a:ext uri="{FF2B5EF4-FFF2-40B4-BE49-F238E27FC236}">
                <a16:creationId xmlns:a16="http://schemas.microsoft.com/office/drawing/2014/main" id="{EC60D261-D571-41AB-87AE-C5CFEA679851}"/>
              </a:ext>
            </a:extLst>
          </p:cNvPr>
          <p:cNvSpPr txBox="1"/>
          <p:nvPr/>
        </p:nvSpPr>
        <p:spPr>
          <a:xfrm>
            <a:off x="3905245" y="6146203"/>
            <a:ext cx="2519365" cy="523220"/>
          </a:xfrm>
          <a:prstGeom prst="rect">
            <a:avLst/>
          </a:prstGeom>
          <a:noFill/>
        </p:spPr>
        <p:txBody>
          <a:bodyPr wrap="square" rtlCol="0">
            <a:spAutoFit/>
          </a:bodyPr>
          <a:lstStyle/>
          <a:p>
            <a:pPr algn="ctr"/>
            <a:r>
              <a:rPr lang="pt-BR" sz="1400" dirty="0"/>
              <a:t>VP da perda por outra punição no próximo período </a:t>
            </a:r>
          </a:p>
        </p:txBody>
      </p:sp>
      <p:sp>
        <p:nvSpPr>
          <p:cNvPr id="8" name="TextBox 7">
            <a:extLst>
              <a:ext uri="{FF2B5EF4-FFF2-40B4-BE49-F238E27FC236}">
                <a16:creationId xmlns:a16="http://schemas.microsoft.com/office/drawing/2014/main" id="{B12E69DD-36A2-467C-93D5-291ECD84B2D6}"/>
              </a:ext>
            </a:extLst>
          </p:cNvPr>
          <p:cNvSpPr txBox="1"/>
          <p:nvPr/>
        </p:nvSpPr>
        <p:spPr>
          <a:xfrm>
            <a:off x="6096000" y="6131916"/>
            <a:ext cx="3019426" cy="523220"/>
          </a:xfrm>
          <a:prstGeom prst="rect">
            <a:avLst/>
          </a:prstGeom>
          <a:noFill/>
        </p:spPr>
        <p:txBody>
          <a:bodyPr wrap="square" rtlCol="0">
            <a:spAutoFit/>
          </a:bodyPr>
          <a:lstStyle/>
          <a:p>
            <a:pPr algn="ctr"/>
            <a:r>
              <a:rPr lang="pt-BR" sz="1400" dirty="0"/>
              <a:t>Ganho de desviar da punição no período atual (tentação)</a:t>
            </a:r>
          </a:p>
        </p:txBody>
      </p:sp>
      <p:sp>
        <p:nvSpPr>
          <p:cNvPr id="9" name="Slide Number Placeholder 8">
            <a:extLst>
              <a:ext uri="{FF2B5EF4-FFF2-40B4-BE49-F238E27FC236}">
                <a16:creationId xmlns:a16="http://schemas.microsoft.com/office/drawing/2014/main" id="{918CC752-048D-4572-B642-8D8D877C3793}"/>
              </a:ext>
            </a:extLst>
          </p:cNvPr>
          <p:cNvSpPr>
            <a:spLocks noGrp="1"/>
          </p:cNvSpPr>
          <p:nvPr>
            <p:ph type="sldNum" sz="quarter" idx="12"/>
          </p:nvPr>
        </p:nvSpPr>
        <p:spPr/>
        <p:txBody>
          <a:bodyPr/>
          <a:lstStyle/>
          <a:p>
            <a:fld id="{AF67EEE8-F201-4410-BA13-233EFB93B646}" type="slidenum">
              <a:rPr lang="pt-BR" smtClean="0"/>
              <a:t>80</a:t>
            </a:fld>
            <a:endParaRPr lang="pt-BR"/>
          </a:p>
        </p:txBody>
      </p:sp>
    </p:spTree>
    <p:extLst>
      <p:ext uri="{BB962C8B-B14F-4D97-AF65-F5344CB8AC3E}">
        <p14:creationId xmlns:p14="http://schemas.microsoft.com/office/powerpoint/2010/main" val="238313359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F6E0CA3-FD4B-477B-B096-78A813CF89FA}"/>
                  </a:ext>
                </a:extLst>
              </p:cNvPr>
              <p:cNvSpPr>
                <a:spLocks noGrp="1"/>
              </p:cNvSpPr>
              <p:nvPr>
                <p:ph idx="1"/>
              </p:nvPr>
            </p:nvSpPr>
            <p:spPr/>
            <p:txBody>
              <a:bodyPr/>
              <a:lstStyle/>
              <a:p>
                <a:r>
                  <a:rPr lang="pt-BR" dirty="0"/>
                  <a:t>Para </a:t>
                </a:r>
                <a14:m>
                  <m:oMath xmlns:m="http://schemas.openxmlformats.org/officeDocument/2006/math">
                    <m:r>
                      <a:rPr lang="en-US" b="0" i="1" smtClean="0">
                        <a:latin typeface="Cambria Math" panose="02040503050406030204" pitchFamily="18" charset="0"/>
                      </a:rPr>
                      <m:t>𝛿</m:t>
                    </m:r>
                    <m:r>
                      <a:rPr lang="en-US" b="0" i="1" smtClean="0">
                        <a:latin typeface="Cambria Math" panose="02040503050406030204" pitchFamily="18" charset="0"/>
                      </a:rPr>
                      <m:t>=1/2</m:t>
                    </m:r>
                  </m:oMath>
                </a14:m>
                <a:r>
                  <a:rPr lang="pt-BR" dirty="0"/>
                  <a:t>, a desigualdade em </a:t>
                </a:r>
                <a14:m>
                  <m:oMath xmlns:m="http://schemas.openxmlformats.org/officeDocument/2006/math">
                    <m:r>
                      <a:rPr lang="pt-BR" i="1" dirty="0">
                        <a:latin typeface="Cambria Math" panose="02040503050406030204" pitchFamily="18" charset="0"/>
                      </a:rPr>
                      <m:t>(2.3.3)</m:t>
                    </m:r>
                  </m:oMath>
                </a14:m>
                <a:r>
                  <a:rPr lang="pt-BR" dirty="0"/>
                  <a:t> vale se </a:t>
                </a:r>
                <a14:m>
                  <m:oMath xmlns:m="http://schemas.openxmlformats.org/officeDocument/2006/math">
                    <m:f>
                      <m:fPr>
                        <m:ctrlPr>
                          <a:rPr lang="en-US" i="1" dirty="0" smtClean="0">
                            <a:latin typeface="Cambria Math" panose="02040503050406030204" pitchFamily="18" charset="0"/>
                          </a:rPr>
                        </m:ctrlPr>
                      </m:fPr>
                      <m:num>
                        <m:r>
                          <a:rPr lang="pt-BR" i="1" dirty="0" smtClean="0">
                            <a:latin typeface="Cambria Math" panose="02040503050406030204" pitchFamily="18" charset="0"/>
                          </a:rPr>
                          <m:t>𝑥</m:t>
                        </m:r>
                      </m:num>
                      <m:den>
                        <m:r>
                          <a:rPr lang="en-US" b="0" i="1" dirty="0" smtClean="0">
                            <a:latin typeface="Cambria Math" panose="02040503050406030204" pitchFamily="18" charset="0"/>
                          </a:rPr>
                          <m:t>𝑎</m:t>
                        </m:r>
                        <m:r>
                          <a:rPr lang="en-US" b="0" i="1" dirty="0" smtClean="0">
                            <a:latin typeface="Cambria Math" panose="02040503050406030204" pitchFamily="18" charset="0"/>
                          </a:rPr>
                          <m:t>−</m:t>
                        </m:r>
                        <m:r>
                          <a:rPr lang="en-US" b="0" i="1" dirty="0" smtClean="0">
                            <a:latin typeface="Cambria Math" panose="02040503050406030204" pitchFamily="18" charset="0"/>
                          </a:rPr>
                          <m:t>𝑐</m:t>
                        </m:r>
                      </m:den>
                    </m:f>
                    <m:r>
                      <a:rPr lang="en-US" b="0" i="1" dirty="0" smtClean="0">
                        <a:latin typeface="Cambria Math" panose="02040503050406030204" pitchFamily="18" charset="0"/>
                      </a:rPr>
                      <m:t>∉</m:t>
                    </m:r>
                    <m:d>
                      <m:dPr>
                        <m:ctrlPr>
                          <a:rPr lang="en-US" b="0" i="1" dirty="0" smtClean="0">
                            <a:latin typeface="Cambria Math" panose="02040503050406030204" pitchFamily="18" charset="0"/>
                          </a:rPr>
                        </m:ctrlPr>
                      </m:dPr>
                      <m:e>
                        <m:f>
                          <m:fPr>
                            <m:ctrlPr>
                              <a:rPr lang="en-US" b="0" i="1" dirty="0" smtClean="0">
                                <a:latin typeface="Cambria Math" panose="02040503050406030204" pitchFamily="18" charset="0"/>
                              </a:rPr>
                            </m:ctrlPr>
                          </m:fPr>
                          <m:num>
                            <m:r>
                              <a:rPr lang="en-US" b="0" i="1" dirty="0" smtClean="0">
                                <a:latin typeface="Cambria Math" panose="02040503050406030204" pitchFamily="18" charset="0"/>
                              </a:rPr>
                              <m:t>1</m:t>
                            </m:r>
                          </m:num>
                          <m:den>
                            <m:r>
                              <a:rPr lang="en-US" b="0" i="1" dirty="0" smtClean="0">
                                <a:latin typeface="Cambria Math" panose="02040503050406030204" pitchFamily="18" charset="0"/>
                              </a:rPr>
                              <m:t>8</m:t>
                            </m:r>
                          </m:den>
                        </m:f>
                        <m:r>
                          <a:rPr lang="en-US" b="0" i="1" dirty="0" smtClean="0">
                            <a:latin typeface="Cambria Math" panose="02040503050406030204" pitchFamily="18" charset="0"/>
                          </a:rPr>
                          <m:t>,</m:t>
                        </m:r>
                        <m:f>
                          <m:fPr>
                            <m:ctrlPr>
                              <a:rPr lang="en-US" b="0" i="1" dirty="0" smtClean="0">
                                <a:latin typeface="Cambria Math" panose="02040503050406030204" pitchFamily="18" charset="0"/>
                              </a:rPr>
                            </m:ctrlPr>
                          </m:fPr>
                          <m:num>
                            <m:r>
                              <a:rPr lang="en-US" b="0" i="1" dirty="0" smtClean="0">
                                <a:latin typeface="Cambria Math" panose="02040503050406030204" pitchFamily="18" charset="0"/>
                              </a:rPr>
                              <m:t>3</m:t>
                            </m:r>
                          </m:num>
                          <m:den>
                            <m:r>
                              <a:rPr lang="en-US" b="0" i="1" dirty="0" smtClean="0">
                                <a:latin typeface="Cambria Math" panose="02040503050406030204" pitchFamily="18" charset="0"/>
                              </a:rPr>
                              <m:t>8</m:t>
                            </m:r>
                          </m:den>
                        </m:f>
                      </m:e>
                    </m:d>
                  </m:oMath>
                </a14:m>
                <a:r>
                  <a:rPr lang="pt-BR" dirty="0"/>
                  <a:t> </a:t>
                </a:r>
              </a:p>
              <a:p>
                <a:endParaRPr lang="pt-BR" dirty="0"/>
              </a:p>
              <a:p>
                <a:r>
                  <a:rPr lang="pt-BR" dirty="0"/>
                  <a:t>Para </a:t>
                </a:r>
                <a14:m>
                  <m:oMath xmlns:m="http://schemas.openxmlformats.org/officeDocument/2006/math">
                    <m:r>
                      <a:rPr lang="en-US" i="1">
                        <a:latin typeface="Cambria Math" panose="02040503050406030204" pitchFamily="18" charset="0"/>
                      </a:rPr>
                      <m:t>𝛿</m:t>
                    </m:r>
                    <m:r>
                      <a:rPr lang="en-US" i="1">
                        <a:latin typeface="Cambria Math" panose="02040503050406030204" pitchFamily="18" charset="0"/>
                      </a:rPr>
                      <m:t>=1/2</m:t>
                    </m:r>
                  </m:oMath>
                </a14:m>
                <a:r>
                  <a:rPr lang="pt-BR" dirty="0"/>
                  <a:t>, a desigualdade em </a:t>
                </a:r>
                <a14:m>
                  <m:oMath xmlns:m="http://schemas.openxmlformats.org/officeDocument/2006/math">
                    <m:d>
                      <m:dPr>
                        <m:ctrlPr>
                          <a:rPr lang="pt-BR" i="1" dirty="0">
                            <a:latin typeface="Cambria Math" panose="02040503050406030204" pitchFamily="18" charset="0"/>
                          </a:rPr>
                        </m:ctrlPr>
                      </m:dPr>
                      <m:e>
                        <m:r>
                          <a:rPr lang="pt-BR" i="1" dirty="0">
                            <a:latin typeface="Cambria Math" panose="02040503050406030204" pitchFamily="18" charset="0"/>
                          </a:rPr>
                          <m:t>2.3.</m:t>
                        </m:r>
                        <m:r>
                          <a:rPr lang="en-US" b="0" i="1" dirty="0" smtClean="0">
                            <a:latin typeface="Cambria Math" panose="02040503050406030204" pitchFamily="18" charset="0"/>
                          </a:rPr>
                          <m:t>4</m:t>
                        </m:r>
                      </m:e>
                    </m:d>
                  </m:oMath>
                </a14:m>
                <a:r>
                  <a:rPr lang="pt-BR" dirty="0"/>
                  <a:t> vale  se </a:t>
                </a:r>
                <a14:m>
                  <m:oMath xmlns:m="http://schemas.openxmlformats.org/officeDocument/2006/math">
                    <m:f>
                      <m:fPr>
                        <m:ctrlPr>
                          <a:rPr lang="en-US" i="1" dirty="0">
                            <a:latin typeface="Cambria Math" panose="02040503050406030204" pitchFamily="18" charset="0"/>
                          </a:rPr>
                        </m:ctrlPr>
                      </m:fPr>
                      <m:num>
                        <m:r>
                          <a:rPr lang="pt-BR" i="1" dirty="0">
                            <a:latin typeface="Cambria Math" panose="02040503050406030204" pitchFamily="18" charset="0"/>
                          </a:rPr>
                          <m:t>𝑥</m:t>
                        </m:r>
                      </m:num>
                      <m:den>
                        <m:r>
                          <a:rPr lang="en-US" i="1" dirty="0">
                            <a:latin typeface="Cambria Math" panose="02040503050406030204" pitchFamily="18" charset="0"/>
                          </a:rPr>
                          <m:t>𝑎</m:t>
                        </m:r>
                        <m:r>
                          <a:rPr lang="en-US" i="1" dirty="0">
                            <a:latin typeface="Cambria Math" panose="02040503050406030204" pitchFamily="18" charset="0"/>
                          </a:rPr>
                          <m:t>−</m:t>
                        </m:r>
                        <m:r>
                          <a:rPr lang="en-US" i="1" dirty="0">
                            <a:latin typeface="Cambria Math" panose="02040503050406030204" pitchFamily="18" charset="0"/>
                          </a:rPr>
                          <m:t>𝑐</m:t>
                        </m:r>
                      </m:den>
                    </m:f>
                    <m:r>
                      <a:rPr lang="en-US" b="0" i="1" dirty="0" smtClean="0">
                        <a:latin typeface="Cambria Math" panose="02040503050406030204" pitchFamily="18" charset="0"/>
                      </a:rPr>
                      <m:t>∈[</m:t>
                    </m:r>
                    <m:f>
                      <m:fPr>
                        <m:ctrlPr>
                          <a:rPr lang="en-US" b="0" i="1" dirty="0" smtClean="0">
                            <a:latin typeface="Cambria Math" panose="02040503050406030204" pitchFamily="18" charset="0"/>
                          </a:rPr>
                        </m:ctrlPr>
                      </m:fPr>
                      <m:num>
                        <m:r>
                          <a:rPr lang="en-US" b="0" i="1" dirty="0" smtClean="0">
                            <a:latin typeface="Cambria Math" panose="02040503050406030204" pitchFamily="18" charset="0"/>
                          </a:rPr>
                          <m:t>3</m:t>
                        </m:r>
                      </m:num>
                      <m:den>
                        <m:r>
                          <a:rPr lang="en-US" b="0" i="1" dirty="0" smtClean="0">
                            <a:latin typeface="Cambria Math" panose="02040503050406030204" pitchFamily="18" charset="0"/>
                          </a:rPr>
                          <m:t>10</m:t>
                        </m:r>
                      </m:den>
                    </m:f>
                    <m:r>
                      <a:rPr lang="en-US" b="0" i="1" dirty="0" smtClean="0">
                        <a:latin typeface="Cambria Math" panose="02040503050406030204" pitchFamily="18" charset="0"/>
                      </a:rPr>
                      <m:t>,</m:t>
                    </m:r>
                    <m:f>
                      <m:fPr>
                        <m:ctrlPr>
                          <a:rPr lang="en-US" b="0" i="1" dirty="0" smtClean="0">
                            <a:latin typeface="Cambria Math" panose="02040503050406030204" pitchFamily="18" charset="0"/>
                          </a:rPr>
                        </m:ctrlPr>
                      </m:fPr>
                      <m:num>
                        <m:r>
                          <a:rPr lang="en-US" b="0" i="1" dirty="0" smtClean="0">
                            <a:latin typeface="Cambria Math" panose="02040503050406030204" pitchFamily="18" charset="0"/>
                          </a:rPr>
                          <m:t>1</m:t>
                        </m:r>
                      </m:num>
                      <m:den>
                        <m:r>
                          <a:rPr lang="en-US" b="0" i="1" dirty="0" smtClean="0">
                            <a:latin typeface="Cambria Math" panose="02040503050406030204" pitchFamily="18" charset="0"/>
                          </a:rPr>
                          <m:t>2</m:t>
                        </m:r>
                      </m:den>
                    </m:f>
                    <m:r>
                      <a:rPr lang="en-US" b="0" i="1" dirty="0" smtClean="0">
                        <a:latin typeface="Cambria Math" panose="02040503050406030204" pitchFamily="18" charset="0"/>
                      </a:rPr>
                      <m:t>]</m:t>
                    </m:r>
                  </m:oMath>
                </a14:m>
                <a:endParaRPr lang="pt-BR" dirty="0"/>
              </a:p>
              <a:p>
                <a:endParaRPr lang="pt-BR" dirty="0"/>
              </a:p>
              <a:p>
                <a:r>
                  <a:rPr lang="pt-BR" dirty="0"/>
                  <a:t>Para </a:t>
                </a:r>
                <a14:m>
                  <m:oMath xmlns:m="http://schemas.openxmlformats.org/officeDocument/2006/math">
                    <m:r>
                      <a:rPr lang="en-US" i="1">
                        <a:latin typeface="Cambria Math" panose="02040503050406030204" pitchFamily="18" charset="0"/>
                      </a:rPr>
                      <m:t>𝛿</m:t>
                    </m:r>
                    <m:r>
                      <a:rPr lang="en-US" i="1">
                        <a:latin typeface="Cambria Math" panose="02040503050406030204" pitchFamily="18" charset="0"/>
                      </a:rPr>
                      <m:t>=1/2</m:t>
                    </m:r>
                  </m:oMath>
                </a14:m>
                <a:r>
                  <a:rPr lang="pt-BR" dirty="0"/>
                  <a:t>, a estratégia bifásica alcança outcome de monopólio como equilíbrio de Nash perfeito em Subjogo dado que </a:t>
                </a:r>
                <a14:m>
                  <m:oMath xmlns:m="http://schemas.openxmlformats.org/officeDocument/2006/math">
                    <m:f>
                      <m:fPr>
                        <m:ctrlPr>
                          <a:rPr lang="en-US" i="1" dirty="0">
                            <a:latin typeface="Cambria Math" panose="02040503050406030204" pitchFamily="18" charset="0"/>
                          </a:rPr>
                        </m:ctrlPr>
                      </m:fPr>
                      <m:num>
                        <m:r>
                          <a:rPr lang="pt-BR" i="1" dirty="0">
                            <a:latin typeface="Cambria Math" panose="02040503050406030204" pitchFamily="18" charset="0"/>
                          </a:rPr>
                          <m:t>𝑥</m:t>
                        </m:r>
                      </m:num>
                      <m:den>
                        <m:r>
                          <a:rPr lang="en-US" i="1" dirty="0">
                            <a:latin typeface="Cambria Math" panose="02040503050406030204" pitchFamily="18" charset="0"/>
                          </a:rPr>
                          <m:t>𝑎</m:t>
                        </m:r>
                        <m:r>
                          <a:rPr lang="en-US" i="1" dirty="0">
                            <a:latin typeface="Cambria Math" panose="02040503050406030204" pitchFamily="18" charset="0"/>
                          </a:rPr>
                          <m:t>−</m:t>
                        </m:r>
                        <m:r>
                          <a:rPr lang="en-US" i="1" dirty="0">
                            <a:latin typeface="Cambria Math" panose="02040503050406030204" pitchFamily="18" charset="0"/>
                          </a:rPr>
                          <m:t>𝑐</m:t>
                        </m:r>
                      </m:den>
                    </m:f>
                    <m:r>
                      <a:rPr lang="en-US" i="1" dirty="0">
                        <a:latin typeface="Cambria Math" panose="02040503050406030204" pitchFamily="18" charset="0"/>
                      </a:rPr>
                      <m:t>∈[</m:t>
                    </m:r>
                    <m:f>
                      <m:fPr>
                        <m:ctrlPr>
                          <a:rPr lang="en-US" i="1" dirty="0">
                            <a:latin typeface="Cambria Math" panose="02040503050406030204" pitchFamily="18" charset="0"/>
                          </a:rPr>
                        </m:ctrlPr>
                      </m:fPr>
                      <m:num>
                        <m:r>
                          <a:rPr lang="en-US" i="1" dirty="0">
                            <a:latin typeface="Cambria Math" panose="02040503050406030204" pitchFamily="18" charset="0"/>
                          </a:rPr>
                          <m:t>3</m:t>
                        </m:r>
                      </m:num>
                      <m:den>
                        <m:r>
                          <a:rPr lang="pt-BR" b="0" i="1" dirty="0" smtClean="0">
                            <a:latin typeface="Cambria Math" panose="02040503050406030204" pitchFamily="18" charset="0"/>
                          </a:rPr>
                          <m:t>8</m:t>
                        </m:r>
                      </m:den>
                    </m:f>
                    <m:r>
                      <a:rPr lang="en-US" i="1" dirty="0">
                        <a:latin typeface="Cambria Math" panose="02040503050406030204" pitchFamily="18" charset="0"/>
                      </a:rPr>
                      <m:t>,</m:t>
                    </m:r>
                    <m:f>
                      <m:fPr>
                        <m:ctrlPr>
                          <a:rPr lang="en-US" i="1" dirty="0">
                            <a:latin typeface="Cambria Math" panose="02040503050406030204" pitchFamily="18" charset="0"/>
                          </a:rPr>
                        </m:ctrlPr>
                      </m:fPr>
                      <m:num>
                        <m:r>
                          <a:rPr lang="en-US" i="1" dirty="0">
                            <a:latin typeface="Cambria Math" panose="02040503050406030204" pitchFamily="18" charset="0"/>
                          </a:rPr>
                          <m:t>1</m:t>
                        </m:r>
                      </m:num>
                      <m:den>
                        <m:r>
                          <a:rPr lang="en-US" i="1" dirty="0">
                            <a:latin typeface="Cambria Math" panose="02040503050406030204" pitchFamily="18" charset="0"/>
                          </a:rPr>
                          <m:t>2</m:t>
                        </m:r>
                      </m:den>
                    </m:f>
                    <m:r>
                      <a:rPr lang="en-US" i="1" dirty="0">
                        <a:latin typeface="Cambria Math" panose="02040503050406030204" pitchFamily="18" charset="0"/>
                      </a:rPr>
                      <m:t>]</m:t>
                    </m:r>
                  </m:oMath>
                </a14:m>
                <a:endParaRPr lang="pt-BR" dirty="0"/>
              </a:p>
              <a:p>
                <a:endParaRPr lang="pt-BR" dirty="0"/>
              </a:p>
            </p:txBody>
          </p:sp>
        </mc:Choice>
        <mc:Fallback xmlns="">
          <p:sp>
            <p:nvSpPr>
              <p:cNvPr id="3" name="Content Placeholder 2">
                <a:extLst>
                  <a:ext uri="{FF2B5EF4-FFF2-40B4-BE49-F238E27FC236}">
                    <a16:creationId xmlns:a16="http://schemas.microsoft.com/office/drawing/2014/main" id="{AF6E0CA3-FD4B-477B-B096-78A813CF89FA}"/>
                  </a:ext>
                </a:extLst>
              </p:cNvPr>
              <p:cNvSpPr>
                <a:spLocks noGrp="1" noRot="1" noChangeAspect="1" noMove="1" noResize="1" noEditPoints="1" noAdjustHandles="1" noChangeArrowheads="1" noChangeShapeType="1" noTextEdit="1"/>
              </p:cNvSpPr>
              <p:nvPr>
                <p:ph idx="1"/>
              </p:nvPr>
            </p:nvSpPr>
            <p:spPr>
              <a:blipFill>
                <a:blip r:embed="rId3"/>
                <a:stretch>
                  <a:fillRect l="-1043"/>
                </a:stretch>
              </a:blipFill>
            </p:spPr>
            <p:txBody>
              <a:bodyPr/>
              <a:lstStyle/>
              <a:p>
                <a:r>
                  <a:rPr lang="pt-BR">
                    <a:noFill/>
                  </a:rPr>
                  <a:t> </a:t>
                </a:r>
              </a:p>
            </p:txBody>
          </p:sp>
        </mc:Fallback>
      </mc:AlternateContent>
      <p:sp>
        <p:nvSpPr>
          <p:cNvPr id="4" name="Title 1">
            <a:extLst>
              <a:ext uri="{FF2B5EF4-FFF2-40B4-BE49-F238E27FC236}">
                <a16:creationId xmlns:a16="http://schemas.microsoft.com/office/drawing/2014/main" id="{1A06EE56-FBD9-47EB-9DE6-60BE09015427}"/>
              </a:ext>
            </a:extLst>
          </p:cNvPr>
          <p:cNvSpPr>
            <a:spLocks noGrp="1"/>
          </p:cNvSpPr>
          <p:nvPr>
            <p:ph type="title"/>
          </p:nvPr>
        </p:nvSpPr>
        <p:spPr>
          <a:xfrm>
            <a:off x="838200" y="365125"/>
            <a:ext cx="10515600" cy="1325563"/>
          </a:xfrm>
        </p:spPr>
        <p:txBody>
          <a:bodyPr/>
          <a:lstStyle/>
          <a:p>
            <a:r>
              <a:rPr lang="pt-BR" b="1" noProof="0" dirty="0"/>
              <a:t>Conluio entre dois duopolistas de Cournot</a:t>
            </a:r>
          </a:p>
        </p:txBody>
      </p:sp>
      <p:sp>
        <p:nvSpPr>
          <p:cNvPr id="5" name="TextBox 4">
            <a:extLst>
              <a:ext uri="{FF2B5EF4-FFF2-40B4-BE49-F238E27FC236}">
                <a16:creationId xmlns:a16="http://schemas.microsoft.com/office/drawing/2014/main" id="{4D2272B3-962B-4679-8596-EFA70B3D34C4}"/>
              </a:ext>
            </a:extLst>
          </p:cNvPr>
          <p:cNvSpPr txBox="1"/>
          <p:nvPr/>
        </p:nvSpPr>
        <p:spPr>
          <a:xfrm>
            <a:off x="1453249" y="6048573"/>
            <a:ext cx="10207925" cy="307777"/>
          </a:xfrm>
          <a:prstGeom prst="rect">
            <a:avLst/>
          </a:prstGeom>
          <a:noFill/>
        </p:spPr>
        <p:txBody>
          <a:bodyPr wrap="square" rtlCol="0">
            <a:spAutoFit/>
          </a:bodyPr>
          <a:lstStyle/>
          <a:p>
            <a:r>
              <a:rPr lang="pt-BR" sz="1400" dirty="0">
                <a:hlinkClick r:id="rId4"/>
              </a:rPr>
              <a:t>https://www2.nuk.edu.tw/econ/class/course/962/game%20theory/Micro1Notes2006_chap3End.pdf</a:t>
            </a:r>
            <a:r>
              <a:rPr lang="pt-BR" sz="1400" dirty="0"/>
              <a:t> (acessado em 12</a:t>
            </a:r>
            <a:r>
              <a:rPr lang="en-US" sz="1400" dirty="0"/>
              <a:t>/04/22</a:t>
            </a:r>
            <a:r>
              <a:rPr lang="pt-BR" sz="1400" dirty="0"/>
              <a:t>)</a:t>
            </a:r>
          </a:p>
        </p:txBody>
      </p:sp>
      <p:sp>
        <p:nvSpPr>
          <p:cNvPr id="6" name="Slide Number Placeholder 5">
            <a:extLst>
              <a:ext uri="{FF2B5EF4-FFF2-40B4-BE49-F238E27FC236}">
                <a16:creationId xmlns:a16="http://schemas.microsoft.com/office/drawing/2014/main" id="{A381FE71-2CA3-4B56-B726-8981D1E6532E}"/>
              </a:ext>
            </a:extLst>
          </p:cNvPr>
          <p:cNvSpPr>
            <a:spLocks noGrp="1"/>
          </p:cNvSpPr>
          <p:nvPr>
            <p:ph type="sldNum" sz="quarter" idx="12"/>
          </p:nvPr>
        </p:nvSpPr>
        <p:spPr/>
        <p:txBody>
          <a:bodyPr/>
          <a:lstStyle/>
          <a:p>
            <a:fld id="{AF67EEE8-F201-4410-BA13-233EFB93B646}" type="slidenum">
              <a:rPr lang="pt-BR" smtClean="0"/>
              <a:t>81</a:t>
            </a:fld>
            <a:endParaRPr lang="pt-BR"/>
          </a:p>
        </p:txBody>
      </p:sp>
    </p:spTree>
    <p:extLst>
      <p:ext uri="{BB962C8B-B14F-4D97-AF65-F5344CB8AC3E}">
        <p14:creationId xmlns:p14="http://schemas.microsoft.com/office/powerpoint/2010/main" val="39106918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6CE91A0-F9AF-46F1-9BC5-7A269AFF8707}"/>
                  </a:ext>
                </a:extLst>
              </p:cNvPr>
              <p:cNvSpPr>
                <a:spLocks noGrp="1"/>
              </p:cNvSpPr>
              <p:nvPr>
                <p:ph idx="1"/>
              </p:nvPr>
            </p:nvSpPr>
            <p:spPr/>
            <p:txBody>
              <a:bodyPr>
                <a:normAutofit fontScale="92500" lnSpcReduction="10000"/>
              </a:bodyPr>
              <a:lstStyle/>
              <a:p>
                <a:pPr algn="just"/>
                <a:r>
                  <a:rPr lang="pt-BR" noProof="0" dirty="0"/>
                  <a:t>Bem como na aula passada, assumimos que, para cada outcome viável do primeiro estágio, </a:t>
                </a:r>
                <a14:m>
                  <m:oMath xmlns:m="http://schemas.openxmlformats.org/officeDocument/2006/math">
                    <m:d>
                      <m:dPr>
                        <m:ctrlPr>
                          <a:rPr lang="pt-BR" i="1" noProof="0" smtClean="0">
                            <a:latin typeface="Cambria Math" panose="02040503050406030204" pitchFamily="18" charset="0"/>
                          </a:rPr>
                        </m:ctrlPr>
                      </m:dPr>
                      <m:e>
                        <m:sSub>
                          <m:sSubPr>
                            <m:ctrlPr>
                              <a:rPr lang="pt-BR" i="1" noProof="0" smtClean="0">
                                <a:latin typeface="Cambria Math" panose="02040503050406030204" pitchFamily="18" charset="0"/>
                              </a:rPr>
                            </m:ctrlPr>
                          </m:sSubPr>
                          <m:e>
                            <m:r>
                              <a:rPr lang="pt-BR" i="1" noProof="0" smtClean="0">
                                <a:latin typeface="Cambria Math" panose="02040503050406030204" pitchFamily="18" charset="0"/>
                              </a:rPr>
                              <m:t>𝑎</m:t>
                            </m:r>
                          </m:e>
                          <m:sub>
                            <m:r>
                              <a:rPr lang="pt-BR" i="1" noProof="0" smtClean="0">
                                <a:latin typeface="Cambria Math" panose="02040503050406030204" pitchFamily="18" charset="0"/>
                              </a:rPr>
                              <m:t>1</m:t>
                            </m:r>
                          </m:sub>
                        </m:sSub>
                        <m:r>
                          <a:rPr lang="pt-BR" i="1" noProof="0" smtClean="0">
                            <a:latin typeface="Cambria Math" panose="02040503050406030204" pitchFamily="18" charset="0"/>
                          </a:rPr>
                          <m:t>, </m:t>
                        </m:r>
                        <m:sSub>
                          <m:sSubPr>
                            <m:ctrlPr>
                              <a:rPr lang="pt-BR" i="1" noProof="0" smtClean="0">
                                <a:latin typeface="Cambria Math" panose="02040503050406030204" pitchFamily="18" charset="0"/>
                              </a:rPr>
                            </m:ctrlPr>
                          </m:sSubPr>
                          <m:e>
                            <m:r>
                              <a:rPr lang="pt-BR" i="1" noProof="0" smtClean="0">
                                <a:latin typeface="Cambria Math" panose="02040503050406030204" pitchFamily="18" charset="0"/>
                              </a:rPr>
                              <m:t>𝑎</m:t>
                            </m:r>
                          </m:e>
                          <m:sub>
                            <m:r>
                              <a:rPr lang="pt-BR" i="1" noProof="0" smtClean="0">
                                <a:latin typeface="Cambria Math" panose="02040503050406030204" pitchFamily="18" charset="0"/>
                              </a:rPr>
                              <m:t>2</m:t>
                            </m:r>
                          </m:sub>
                        </m:sSub>
                      </m:e>
                    </m:d>
                  </m:oMath>
                </a14:m>
                <a:r>
                  <a:rPr lang="pt-BR" noProof="0" dirty="0"/>
                  <a:t>, o segundo estágio restante tem um </a:t>
                </a:r>
                <a:r>
                  <a:rPr lang="pt-BR" i="1" noProof="0" dirty="0"/>
                  <a:t>único</a:t>
                </a:r>
                <a:r>
                  <a:rPr lang="pt-BR" noProof="0" dirty="0"/>
                  <a:t> E.N., denotado por </a:t>
                </a:r>
                <a14:m>
                  <m:oMath xmlns:m="http://schemas.openxmlformats.org/officeDocument/2006/math">
                    <m:r>
                      <a:rPr lang="pt-BR" i="1" noProof="0" smtClean="0">
                        <a:latin typeface="Cambria Math" panose="02040503050406030204" pitchFamily="18" charset="0"/>
                      </a:rPr>
                      <m:t>(</m:t>
                    </m:r>
                    <m:sSubSup>
                      <m:sSubSupPr>
                        <m:ctrlPr>
                          <a:rPr lang="pt-BR" b="0" i="1" noProof="0" smtClean="0">
                            <a:latin typeface="Cambria Math" panose="02040503050406030204" pitchFamily="18" charset="0"/>
                          </a:rPr>
                        </m:ctrlPr>
                      </m:sSubSupPr>
                      <m:e>
                        <m:r>
                          <a:rPr lang="pt-BR" i="1" noProof="0" smtClean="0">
                            <a:latin typeface="Cambria Math" panose="02040503050406030204" pitchFamily="18" charset="0"/>
                          </a:rPr>
                          <m:t>𝑎</m:t>
                        </m:r>
                      </m:e>
                      <m:sub>
                        <m:r>
                          <a:rPr lang="pt-BR" i="1" noProof="0" smtClean="0">
                            <a:latin typeface="Cambria Math" panose="02040503050406030204" pitchFamily="18" charset="0"/>
                          </a:rPr>
                          <m:t>3</m:t>
                        </m:r>
                      </m:sub>
                      <m:sup>
                        <m:r>
                          <a:rPr lang="pt-BR" b="0" i="1" noProof="0" smtClean="0">
                            <a:latin typeface="Cambria Math" panose="02040503050406030204" pitchFamily="18" charset="0"/>
                          </a:rPr>
                          <m:t>∗</m:t>
                        </m:r>
                      </m:sup>
                    </m:sSubSup>
                    <m:r>
                      <a:rPr lang="pt-BR" i="1" noProof="0" smtClean="0">
                        <a:latin typeface="Cambria Math" panose="02040503050406030204" pitchFamily="18" charset="0"/>
                      </a:rPr>
                      <m:t>(</m:t>
                    </m:r>
                    <m:sSub>
                      <m:sSubPr>
                        <m:ctrlPr>
                          <a:rPr lang="pt-BR" i="1" noProof="0" smtClean="0">
                            <a:latin typeface="Cambria Math" panose="02040503050406030204" pitchFamily="18" charset="0"/>
                          </a:rPr>
                        </m:ctrlPr>
                      </m:sSubPr>
                      <m:e>
                        <m:r>
                          <a:rPr lang="pt-BR" i="1" noProof="0" smtClean="0">
                            <a:latin typeface="Cambria Math" panose="02040503050406030204" pitchFamily="18" charset="0"/>
                          </a:rPr>
                          <m:t>𝑎</m:t>
                        </m:r>
                      </m:e>
                      <m:sub>
                        <m:r>
                          <a:rPr lang="pt-BR" b="0" i="1" noProof="0" smtClean="0">
                            <a:latin typeface="Cambria Math" panose="02040503050406030204" pitchFamily="18" charset="0"/>
                          </a:rPr>
                          <m:t>1</m:t>
                        </m:r>
                      </m:sub>
                    </m:sSub>
                    <m:r>
                      <a:rPr lang="pt-BR" i="1" noProof="0" smtClean="0">
                        <a:latin typeface="Cambria Math" panose="02040503050406030204" pitchFamily="18" charset="0"/>
                      </a:rPr>
                      <m:t>,</m:t>
                    </m:r>
                    <m:sSub>
                      <m:sSubPr>
                        <m:ctrlPr>
                          <a:rPr lang="pt-BR" b="0" i="1" noProof="0" smtClean="0">
                            <a:latin typeface="Cambria Math" panose="02040503050406030204" pitchFamily="18" charset="0"/>
                          </a:rPr>
                        </m:ctrlPr>
                      </m:sSubPr>
                      <m:e>
                        <m:r>
                          <a:rPr lang="pt-BR" i="1" noProof="0" smtClean="0">
                            <a:latin typeface="Cambria Math" panose="02040503050406030204" pitchFamily="18" charset="0"/>
                          </a:rPr>
                          <m:t>𝑎</m:t>
                        </m:r>
                      </m:e>
                      <m:sub>
                        <m:r>
                          <a:rPr lang="pt-BR" i="1" noProof="0" smtClean="0">
                            <a:latin typeface="Cambria Math" panose="02040503050406030204" pitchFamily="18" charset="0"/>
                          </a:rPr>
                          <m:t>2</m:t>
                        </m:r>
                      </m:sub>
                    </m:sSub>
                    <m:r>
                      <a:rPr lang="pt-BR" i="1" noProof="0" smtClean="0">
                        <a:latin typeface="Cambria Math" panose="02040503050406030204" pitchFamily="18" charset="0"/>
                      </a:rPr>
                      <m:t>),</m:t>
                    </m:r>
                    <m:sSubSup>
                      <m:sSubSupPr>
                        <m:ctrlPr>
                          <a:rPr lang="pt-BR" b="0" i="1" noProof="0" smtClean="0">
                            <a:latin typeface="Cambria Math" panose="02040503050406030204" pitchFamily="18" charset="0"/>
                          </a:rPr>
                        </m:ctrlPr>
                      </m:sSubSupPr>
                      <m:e>
                        <m:r>
                          <a:rPr lang="pt-BR" i="1" noProof="0" smtClean="0">
                            <a:latin typeface="Cambria Math" panose="02040503050406030204" pitchFamily="18" charset="0"/>
                          </a:rPr>
                          <m:t>𝑎</m:t>
                        </m:r>
                      </m:e>
                      <m:sub>
                        <m:r>
                          <a:rPr lang="pt-BR" i="1" noProof="0" smtClean="0">
                            <a:latin typeface="Cambria Math" panose="02040503050406030204" pitchFamily="18" charset="0"/>
                          </a:rPr>
                          <m:t>4</m:t>
                        </m:r>
                      </m:sub>
                      <m:sup>
                        <m:r>
                          <a:rPr lang="pt-BR" b="0" i="1" noProof="0" smtClean="0">
                            <a:latin typeface="Cambria Math" panose="02040503050406030204" pitchFamily="18" charset="0"/>
                          </a:rPr>
                          <m:t>∗</m:t>
                        </m:r>
                      </m:sup>
                    </m:sSubSup>
                    <m:r>
                      <a:rPr lang="pt-BR" i="1" noProof="0" smtClean="0">
                        <a:latin typeface="Cambria Math" panose="02040503050406030204" pitchFamily="18" charset="0"/>
                      </a:rPr>
                      <m:t>(</m:t>
                    </m:r>
                    <m:sSub>
                      <m:sSubPr>
                        <m:ctrlPr>
                          <a:rPr lang="pt-BR" i="1" noProof="0" smtClean="0">
                            <a:latin typeface="Cambria Math" panose="02040503050406030204" pitchFamily="18" charset="0"/>
                          </a:rPr>
                        </m:ctrlPr>
                      </m:sSubPr>
                      <m:e>
                        <m:r>
                          <a:rPr lang="pt-BR" i="1" noProof="0" smtClean="0">
                            <a:latin typeface="Cambria Math" panose="02040503050406030204" pitchFamily="18" charset="0"/>
                          </a:rPr>
                          <m:t>𝑎</m:t>
                        </m:r>
                      </m:e>
                      <m:sub>
                        <m:r>
                          <a:rPr lang="pt-BR" b="0" i="1" noProof="0" smtClean="0">
                            <a:latin typeface="Cambria Math" panose="02040503050406030204" pitchFamily="18" charset="0"/>
                          </a:rPr>
                          <m:t>1</m:t>
                        </m:r>
                      </m:sub>
                    </m:sSub>
                    <m:r>
                      <a:rPr lang="pt-BR" i="1" noProof="0" smtClean="0">
                        <a:latin typeface="Cambria Math" panose="02040503050406030204" pitchFamily="18" charset="0"/>
                      </a:rPr>
                      <m:t>,</m:t>
                    </m:r>
                    <m:sSub>
                      <m:sSubPr>
                        <m:ctrlPr>
                          <a:rPr lang="pt-BR" b="0" i="1" noProof="0" smtClean="0">
                            <a:latin typeface="Cambria Math" panose="02040503050406030204" pitchFamily="18" charset="0"/>
                          </a:rPr>
                        </m:ctrlPr>
                      </m:sSubPr>
                      <m:e>
                        <m:r>
                          <a:rPr lang="pt-BR" i="1" noProof="0" smtClean="0">
                            <a:latin typeface="Cambria Math" panose="02040503050406030204" pitchFamily="18" charset="0"/>
                          </a:rPr>
                          <m:t>𝑎</m:t>
                        </m:r>
                      </m:e>
                      <m:sub>
                        <m:r>
                          <a:rPr lang="pt-BR" i="1" noProof="0" smtClean="0">
                            <a:latin typeface="Cambria Math" panose="02040503050406030204" pitchFamily="18" charset="0"/>
                          </a:rPr>
                          <m:t>2</m:t>
                        </m:r>
                      </m:sub>
                    </m:sSub>
                    <m:r>
                      <a:rPr lang="pt-BR" i="1" noProof="0" smtClean="0">
                        <a:latin typeface="Cambria Math" panose="02040503050406030204" pitchFamily="18" charset="0"/>
                      </a:rPr>
                      <m:t>))</m:t>
                    </m:r>
                  </m:oMath>
                </a14:m>
                <a:r>
                  <a:rPr lang="pt-BR" noProof="0" dirty="0"/>
                  <a:t>. </a:t>
                </a:r>
              </a:p>
              <a:p>
                <a:pPr algn="just"/>
                <a:endParaRPr lang="pt-BR" noProof="0" dirty="0"/>
              </a:p>
              <a:p>
                <a:pPr algn="just"/>
                <a:r>
                  <a:rPr lang="pt-BR" noProof="0" dirty="0"/>
                  <a:t>Mas diferente de jogos como “Tarifas e concorrência internacional imperfeita”, em que  </a:t>
                </a:r>
                <a14:m>
                  <m:oMath xmlns:m="http://schemas.openxmlformats.org/officeDocument/2006/math">
                    <m:r>
                      <a:rPr lang="pt-BR" i="1" noProof="0" smtClean="0">
                        <a:latin typeface="Cambria Math" panose="02040503050406030204" pitchFamily="18" charset="0"/>
                      </a:rPr>
                      <m:t>(</m:t>
                    </m:r>
                    <m:sSubSup>
                      <m:sSubSupPr>
                        <m:ctrlPr>
                          <a:rPr lang="pt-BR" i="1" noProof="0" smtClean="0">
                            <a:latin typeface="Cambria Math" panose="02040503050406030204" pitchFamily="18" charset="0"/>
                          </a:rPr>
                        </m:ctrlPr>
                      </m:sSubSupPr>
                      <m:e>
                        <m:r>
                          <a:rPr lang="pt-BR" i="1" noProof="0" smtClean="0">
                            <a:latin typeface="Cambria Math" panose="02040503050406030204" pitchFamily="18" charset="0"/>
                          </a:rPr>
                          <m:t>𝑎</m:t>
                        </m:r>
                      </m:e>
                      <m:sub>
                        <m:r>
                          <a:rPr lang="pt-BR" i="1" noProof="0" smtClean="0">
                            <a:latin typeface="Cambria Math" panose="02040503050406030204" pitchFamily="18" charset="0"/>
                          </a:rPr>
                          <m:t>3</m:t>
                        </m:r>
                      </m:sub>
                      <m:sup>
                        <m:r>
                          <a:rPr lang="pt-BR" i="1" noProof="0" smtClean="0">
                            <a:latin typeface="Cambria Math" panose="02040503050406030204" pitchFamily="18" charset="0"/>
                          </a:rPr>
                          <m:t>∗</m:t>
                        </m:r>
                      </m:sup>
                    </m:sSubSup>
                    <m:r>
                      <a:rPr lang="pt-BR" i="1" noProof="0" smtClean="0">
                        <a:latin typeface="Cambria Math" panose="02040503050406030204" pitchFamily="18" charset="0"/>
                      </a:rPr>
                      <m:t>(</m:t>
                    </m:r>
                    <m:sSub>
                      <m:sSubPr>
                        <m:ctrlPr>
                          <a:rPr lang="pt-BR" i="1" noProof="0" smtClean="0">
                            <a:latin typeface="Cambria Math" panose="02040503050406030204" pitchFamily="18" charset="0"/>
                          </a:rPr>
                        </m:ctrlPr>
                      </m:sSubPr>
                      <m:e>
                        <m:r>
                          <a:rPr lang="pt-BR" i="1" noProof="0" smtClean="0">
                            <a:latin typeface="Cambria Math" panose="02040503050406030204" pitchFamily="18" charset="0"/>
                          </a:rPr>
                          <m:t>𝑎</m:t>
                        </m:r>
                      </m:e>
                      <m:sub>
                        <m:r>
                          <a:rPr lang="pt-BR" b="0" i="1" noProof="0" smtClean="0">
                            <a:latin typeface="Cambria Math" panose="02040503050406030204" pitchFamily="18" charset="0"/>
                          </a:rPr>
                          <m:t>1</m:t>
                        </m:r>
                      </m:sub>
                    </m:sSub>
                    <m:r>
                      <a:rPr lang="pt-BR" i="1" noProof="0" smtClean="0">
                        <a:latin typeface="Cambria Math" panose="02040503050406030204" pitchFamily="18" charset="0"/>
                      </a:rPr>
                      <m:t>,</m:t>
                    </m:r>
                    <m:sSub>
                      <m:sSubPr>
                        <m:ctrlPr>
                          <a:rPr lang="pt-BR" b="0" i="1" noProof="0" smtClean="0">
                            <a:latin typeface="Cambria Math" panose="02040503050406030204" pitchFamily="18" charset="0"/>
                          </a:rPr>
                        </m:ctrlPr>
                      </m:sSubPr>
                      <m:e>
                        <m:r>
                          <a:rPr lang="pt-BR" i="1" noProof="0" smtClean="0">
                            <a:latin typeface="Cambria Math" panose="02040503050406030204" pitchFamily="18" charset="0"/>
                          </a:rPr>
                          <m:t>𝑎</m:t>
                        </m:r>
                      </m:e>
                      <m:sub>
                        <m:r>
                          <a:rPr lang="pt-BR" i="1" noProof="0" smtClean="0">
                            <a:latin typeface="Cambria Math" panose="02040503050406030204" pitchFamily="18" charset="0"/>
                          </a:rPr>
                          <m:t>2</m:t>
                        </m:r>
                      </m:sub>
                    </m:sSub>
                    <m:r>
                      <a:rPr lang="pt-BR" i="1" noProof="0" smtClean="0">
                        <a:latin typeface="Cambria Math" panose="02040503050406030204" pitchFamily="18" charset="0"/>
                      </a:rPr>
                      <m:t>),</m:t>
                    </m:r>
                    <m:sSubSup>
                      <m:sSubSupPr>
                        <m:ctrlPr>
                          <a:rPr lang="pt-BR" i="1" noProof="0" smtClean="0">
                            <a:latin typeface="Cambria Math" panose="02040503050406030204" pitchFamily="18" charset="0"/>
                          </a:rPr>
                        </m:ctrlPr>
                      </m:sSubSupPr>
                      <m:e>
                        <m:r>
                          <a:rPr lang="pt-BR" i="1" noProof="0" smtClean="0">
                            <a:latin typeface="Cambria Math" panose="02040503050406030204" pitchFamily="18" charset="0"/>
                          </a:rPr>
                          <m:t>𝑎</m:t>
                        </m:r>
                      </m:e>
                      <m:sub>
                        <m:r>
                          <a:rPr lang="pt-BR" i="1" noProof="0" smtClean="0">
                            <a:latin typeface="Cambria Math" panose="02040503050406030204" pitchFamily="18" charset="0"/>
                          </a:rPr>
                          <m:t>4</m:t>
                        </m:r>
                      </m:sub>
                      <m:sup>
                        <m:r>
                          <a:rPr lang="pt-BR" i="1" noProof="0" smtClean="0">
                            <a:latin typeface="Cambria Math" panose="02040503050406030204" pitchFamily="18" charset="0"/>
                          </a:rPr>
                          <m:t>∗</m:t>
                        </m:r>
                      </m:sup>
                    </m:sSubSup>
                    <m:r>
                      <a:rPr lang="pt-BR" i="1" noProof="0" smtClean="0">
                        <a:latin typeface="Cambria Math" panose="02040503050406030204" pitchFamily="18" charset="0"/>
                      </a:rPr>
                      <m:t>(</m:t>
                    </m:r>
                    <m:sSub>
                      <m:sSubPr>
                        <m:ctrlPr>
                          <a:rPr lang="pt-BR" i="1" noProof="0" smtClean="0">
                            <a:latin typeface="Cambria Math" panose="02040503050406030204" pitchFamily="18" charset="0"/>
                          </a:rPr>
                        </m:ctrlPr>
                      </m:sSubPr>
                      <m:e>
                        <m:r>
                          <a:rPr lang="pt-BR" i="1" noProof="0" smtClean="0">
                            <a:latin typeface="Cambria Math" panose="02040503050406030204" pitchFamily="18" charset="0"/>
                          </a:rPr>
                          <m:t>𝑎</m:t>
                        </m:r>
                      </m:e>
                      <m:sub>
                        <m:r>
                          <a:rPr lang="pt-BR" b="0" i="1" noProof="0" smtClean="0">
                            <a:latin typeface="Cambria Math" panose="02040503050406030204" pitchFamily="18" charset="0"/>
                          </a:rPr>
                          <m:t>1</m:t>
                        </m:r>
                      </m:sub>
                    </m:sSub>
                    <m:r>
                      <a:rPr lang="pt-BR" i="1" noProof="0" smtClean="0">
                        <a:latin typeface="Cambria Math" panose="02040503050406030204" pitchFamily="18" charset="0"/>
                      </a:rPr>
                      <m:t>,</m:t>
                    </m:r>
                    <m:sSub>
                      <m:sSubPr>
                        <m:ctrlPr>
                          <a:rPr lang="pt-BR" b="0" i="1" noProof="0" smtClean="0">
                            <a:latin typeface="Cambria Math" panose="02040503050406030204" pitchFamily="18" charset="0"/>
                          </a:rPr>
                        </m:ctrlPr>
                      </m:sSubPr>
                      <m:e>
                        <m:r>
                          <a:rPr lang="pt-BR" i="1" noProof="0" smtClean="0">
                            <a:latin typeface="Cambria Math" panose="02040503050406030204" pitchFamily="18" charset="0"/>
                          </a:rPr>
                          <m:t>𝑎</m:t>
                        </m:r>
                      </m:e>
                      <m:sub>
                        <m:r>
                          <a:rPr lang="pt-BR" i="1" noProof="0" smtClean="0">
                            <a:latin typeface="Cambria Math" panose="02040503050406030204" pitchFamily="18" charset="0"/>
                          </a:rPr>
                          <m:t>2</m:t>
                        </m:r>
                      </m:sub>
                    </m:sSub>
                    <m:r>
                      <a:rPr lang="pt-BR" i="1" noProof="0" smtClean="0">
                        <a:latin typeface="Cambria Math" panose="02040503050406030204" pitchFamily="18" charset="0"/>
                      </a:rPr>
                      <m:t>))</m:t>
                    </m:r>
                  </m:oMath>
                </a14:m>
                <a:r>
                  <a:rPr lang="pt-BR" noProof="0" dirty="0"/>
                  <a:t> ao invés de </a:t>
                </a:r>
                <a14:m>
                  <m:oMath xmlns:m="http://schemas.openxmlformats.org/officeDocument/2006/math">
                    <m:r>
                      <a:rPr lang="pt-BR" i="1" noProof="0" smtClean="0">
                        <a:latin typeface="Cambria Math" panose="02040503050406030204" pitchFamily="18" charset="0"/>
                      </a:rPr>
                      <m:t>(</m:t>
                    </m:r>
                    <m:sSubSup>
                      <m:sSubSupPr>
                        <m:ctrlPr>
                          <a:rPr lang="pt-BR" i="1" noProof="0" smtClean="0">
                            <a:latin typeface="Cambria Math" panose="02040503050406030204" pitchFamily="18" charset="0"/>
                          </a:rPr>
                        </m:ctrlPr>
                      </m:sSubSupPr>
                      <m:e>
                        <m:r>
                          <a:rPr lang="pt-BR" i="1" noProof="0" smtClean="0">
                            <a:latin typeface="Cambria Math" panose="02040503050406030204" pitchFamily="18" charset="0"/>
                          </a:rPr>
                          <m:t>𝑎</m:t>
                        </m:r>
                      </m:e>
                      <m:sub>
                        <m:r>
                          <a:rPr lang="pt-BR" i="1" noProof="0" smtClean="0">
                            <a:latin typeface="Cambria Math" panose="02040503050406030204" pitchFamily="18" charset="0"/>
                          </a:rPr>
                          <m:t>3</m:t>
                        </m:r>
                      </m:sub>
                      <m:sup>
                        <m:r>
                          <a:rPr lang="pt-BR" i="1" noProof="0" smtClean="0">
                            <a:latin typeface="Cambria Math" panose="02040503050406030204" pitchFamily="18" charset="0"/>
                          </a:rPr>
                          <m:t>∗</m:t>
                        </m:r>
                      </m:sup>
                    </m:sSubSup>
                    <m:r>
                      <a:rPr lang="pt-BR" i="1" noProof="0" smtClean="0">
                        <a:latin typeface="Cambria Math" panose="02040503050406030204" pitchFamily="18" charset="0"/>
                      </a:rPr>
                      <m:t>,</m:t>
                    </m:r>
                    <m:sSubSup>
                      <m:sSubSupPr>
                        <m:ctrlPr>
                          <a:rPr lang="pt-BR" i="1" noProof="0" smtClean="0">
                            <a:latin typeface="Cambria Math" panose="02040503050406030204" pitchFamily="18" charset="0"/>
                          </a:rPr>
                        </m:ctrlPr>
                      </m:sSubSupPr>
                      <m:e>
                        <m:r>
                          <a:rPr lang="pt-BR" i="1" noProof="0" smtClean="0">
                            <a:latin typeface="Cambria Math" panose="02040503050406030204" pitchFamily="18" charset="0"/>
                          </a:rPr>
                          <m:t>𝑎</m:t>
                        </m:r>
                      </m:e>
                      <m:sub>
                        <m:r>
                          <a:rPr lang="pt-BR" i="1" noProof="0" smtClean="0">
                            <a:latin typeface="Cambria Math" panose="02040503050406030204" pitchFamily="18" charset="0"/>
                          </a:rPr>
                          <m:t>4</m:t>
                        </m:r>
                      </m:sub>
                      <m:sup>
                        <m:r>
                          <a:rPr lang="pt-BR" i="1" noProof="0" smtClean="0">
                            <a:latin typeface="Cambria Math" panose="02040503050406030204" pitchFamily="18" charset="0"/>
                          </a:rPr>
                          <m:t>∗</m:t>
                        </m:r>
                      </m:sup>
                    </m:sSubSup>
                    <m:r>
                      <a:rPr lang="pt-BR" i="1" noProof="0" smtClean="0">
                        <a:latin typeface="Cambria Math" panose="02040503050406030204" pitchFamily="18" charset="0"/>
                      </a:rPr>
                      <m:t>)</m:t>
                    </m:r>
                  </m:oMath>
                </a14:m>
                <a:r>
                  <a:rPr lang="pt-BR" noProof="0" dirty="0"/>
                  <a:t>,  o equilíbrio dilema dos prisioneiros tem um E.N. independente do outcome do primeiro estágio.</a:t>
                </a:r>
              </a:p>
              <a:p>
                <a:pPr algn="just"/>
                <a:endParaRPr lang="pt-BR" noProof="0" dirty="0"/>
              </a:p>
              <a:p>
                <a:pPr algn="just"/>
                <a:r>
                  <a:rPr lang="pt-BR" noProof="0" dirty="0"/>
                  <a:t>No caso do dilema dos prisioneiros de dois estágios, </a:t>
                </a:r>
                <a:r>
                  <a:rPr lang="pt-BR" b="1" noProof="0" dirty="0"/>
                  <a:t>o único equilíbrio de Nash do segundo estágio é </a:t>
                </a:r>
                <a14:m>
                  <m:oMath xmlns:m="http://schemas.openxmlformats.org/officeDocument/2006/math">
                    <m:d>
                      <m:dPr>
                        <m:ctrlPr>
                          <a:rPr lang="pt-BR" b="1" i="1" noProof="0" smtClean="0">
                            <a:latin typeface="Cambria Math" panose="02040503050406030204" pitchFamily="18" charset="0"/>
                          </a:rPr>
                        </m:ctrlPr>
                      </m:dPr>
                      <m:e>
                        <m:sSub>
                          <m:sSubPr>
                            <m:ctrlPr>
                              <a:rPr lang="pt-BR" b="1" i="1" noProof="0" smtClean="0">
                                <a:latin typeface="Cambria Math" panose="02040503050406030204" pitchFamily="18" charset="0"/>
                              </a:rPr>
                            </m:ctrlPr>
                          </m:sSubPr>
                          <m:e>
                            <m:r>
                              <a:rPr lang="pt-BR" b="1" i="1" noProof="0" smtClean="0">
                                <a:latin typeface="Cambria Math" panose="02040503050406030204" pitchFamily="18" charset="0"/>
                              </a:rPr>
                              <m:t>𝑳</m:t>
                            </m:r>
                          </m:e>
                          <m:sub>
                            <m:r>
                              <a:rPr lang="pt-BR" b="1" i="1" noProof="0" smtClean="0">
                                <a:latin typeface="Cambria Math" panose="02040503050406030204" pitchFamily="18" charset="0"/>
                              </a:rPr>
                              <m:t>𝟏</m:t>
                            </m:r>
                          </m:sub>
                        </m:sSub>
                        <m:r>
                          <a:rPr lang="pt-BR" b="1" i="1" noProof="0" smtClean="0">
                            <a:latin typeface="Cambria Math" panose="02040503050406030204" pitchFamily="18" charset="0"/>
                          </a:rPr>
                          <m:t>,</m:t>
                        </m:r>
                        <m:sSub>
                          <m:sSubPr>
                            <m:ctrlPr>
                              <a:rPr lang="pt-BR" b="1" i="1" noProof="0" smtClean="0">
                                <a:latin typeface="Cambria Math" panose="02040503050406030204" pitchFamily="18" charset="0"/>
                              </a:rPr>
                            </m:ctrlPr>
                          </m:sSubPr>
                          <m:e>
                            <m:r>
                              <a:rPr lang="pt-BR" b="1" i="1" noProof="0" smtClean="0">
                                <a:latin typeface="Cambria Math" panose="02040503050406030204" pitchFamily="18" charset="0"/>
                              </a:rPr>
                              <m:t>𝑳</m:t>
                            </m:r>
                          </m:e>
                          <m:sub>
                            <m:r>
                              <a:rPr lang="pt-BR" b="1" i="1" noProof="0" smtClean="0">
                                <a:latin typeface="Cambria Math" panose="02040503050406030204" pitchFamily="18" charset="0"/>
                              </a:rPr>
                              <m:t>𝟐</m:t>
                            </m:r>
                          </m:sub>
                        </m:sSub>
                      </m:e>
                    </m:d>
                  </m:oMath>
                </a14:m>
                <a:r>
                  <a:rPr lang="pt-BR" noProof="0" dirty="0"/>
                  <a:t>.</a:t>
                </a:r>
              </a:p>
              <a:p>
                <a:pPr algn="just"/>
                <a:endParaRPr lang="pt-BR" noProof="0" dirty="0"/>
              </a:p>
              <a:p>
                <a:pPr algn="just"/>
                <a:endParaRPr lang="pt-BR" noProof="0" dirty="0"/>
              </a:p>
              <a:p>
                <a:pPr algn="just"/>
                <a:endParaRPr lang="pt-BR" noProof="0" dirty="0"/>
              </a:p>
            </p:txBody>
          </p:sp>
        </mc:Choice>
        <mc:Fallback xmlns="">
          <p:sp>
            <p:nvSpPr>
              <p:cNvPr id="3" name="Content Placeholder 2">
                <a:extLst>
                  <a:ext uri="{FF2B5EF4-FFF2-40B4-BE49-F238E27FC236}">
                    <a16:creationId xmlns:a16="http://schemas.microsoft.com/office/drawing/2014/main" id="{36CE91A0-F9AF-46F1-9BC5-7A269AFF8707}"/>
                  </a:ext>
                </a:extLst>
              </p:cNvPr>
              <p:cNvSpPr>
                <a:spLocks noGrp="1" noRot="1" noChangeAspect="1" noMove="1" noResize="1" noEditPoints="1" noAdjustHandles="1" noChangeArrowheads="1" noChangeShapeType="1" noTextEdit="1"/>
              </p:cNvSpPr>
              <p:nvPr>
                <p:ph idx="1"/>
              </p:nvPr>
            </p:nvSpPr>
            <p:spPr>
              <a:blipFill>
                <a:blip r:embed="rId2"/>
                <a:stretch>
                  <a:fillRect l="-928" t="-2801" r="-986"/>
                </a:stretch>
              </a:blipFill>
            </p:spPr>
            <p:txBody>
              <a:bodyPr/>
              <a:lstStyle/>
              <a:p>
                <a:r>
                  <a:rPr lang="en-US">
                    <a:noFill/>
                  </a:rPr>
                  <a:t> </a:t>
                </a:r>
              </a:p>
            </p:txBody>
          </p:sp>
        </mc:Fallback>
      </mc:AlternateContent>
      <p:sp>
        <p:nvSpPr>
          <p:cNvPr id="4" name="Title 1">
            <a:extLst>
              <a:ext uri="{FF2B5EF4-FFF2-40B4-BE49-F238E27FC236}">
                <a16:creationId xmlns:a16="http://schemas.microsoft.com/office/drawing/2014/main" id="{3C9D5ABD-5553-439A-B14E-630624842B9F}"/>
              </a:ext>
            </a:extLst>
          </p:cNvPr>
          <p:cNvSpPr>
            <a:spLocks noGrp="1"/>
          </p:cNvSpPr>
          <p:nvPr>
            <p:ph type="title"/>
          </p:nvPr>
        </p:nvSpPr>
        <p:spPr>
          <a:xfrm>
            <a:off x="838200" y="365125"/>
            <a:ext cx="10515600" cy="1325563"/>
          </a:xfrm>
        </p:spPr>
        <p:txBody>
          <a:bodyPr/>
          <a:lstStyle/>
          <a:p>
            <a:r>
              <a:rPr lang="pt-BR" b="1" noProof="0" dirty="0"/>
              <a:t>Teoria: Jogo repetido de dois estágios</a:t>
            </a:r>
            <a:br>
              <a:rPr lang="pt-BR" b="1" noProof="0" dirty="0"/>
            </a:br>
            <a:r>
              <a:rPr lang="pt-BR" sz="2200" b="1" noProof="0" dirty="0"/>
              <a:t>Dilema dos prisioneiros de dois estágios</a:t>
            </a:r>
          </a:p>
        </p:txBody>
      </p:sp>
      <p:sp>
        <p:nvSpPr>
          <p:cNvPr id="2" name="Footer Placeholder 1">
            <a:extLst>
              <a:ext uri="{FF2B5EF4-FFF2-40B4-BE49-F238E27FC236}">
                <a16:creationId xmlns:a16="http://schemas.microsoft.com/office/drawing/2014/main" id="{FB69D8F1-81A2-4565-B2EF-088CB6BC4C03}"/>
              </a:ext>
            </a:extLst>
          </p:cNvPr>
          <p:cNvSpPr>
            <a:spLocks noGrp="1"/>
          </p:cNvSpPr>
          <p:nvPr>
            <p:ph type="ftr" sz="quarter" idx="11"/>
          </p:nvPr>
        </p:nvSpPr>
        <p:spPr/>
        <p:txBody>
          <a:bodyPr/>
          <a:lstStyle/>
          <a:p>
            <a:r>
              <a:rPr lang="pt-BR" dirty="0"/>
              <a:t>Robson Tigre </a:t>
            </a:r>
            <a:endParaRPr lang="en-US" dirty="0"/>
          </a:p>
        </p:txBody>
      </p:sp>
      <p:sp>
        <p:nvSpPr>
          <p:cNvPr id="5" name="Slide Number Placeholder 4">
            <a:extLst>
              <a:ext uri="{FF2B5EF4-FFF2-40B4-BE49-F238E27FC236}">
                <a16:creationId xmlns:a16="http://schemas.microsoft.com/office/drawing/2014/main" id="{E56DB239-6680-4566-BCDF-FC8C0B49991A}"/>
              </a:ext>
            </a:extLst>
          </p:cNvPr>
          <p:cNvSpPr>
            <a:spLocks noGrp="1"/>
          </p:cNvSpPr>
          <p:nvPr>
            <p:ph type="sldNum" sz="quarter" idx="12"/>
          </p:nvPr>
        </p:nvSpPr>
        <p:spPr/>
        <p:txBody>
          <a:bodyPr/>
          <a:lstStyle/>
          <a:p>
            <a:fld id="{AF67EEE8-F201-4410-BA13-233EFB93B646}" type="slidenum">
              <a:rPr lang="pt-BR" smtClean="0"/>
              <a:t>9</a:t>
            </a:fld>
            <a:endParaRPr lang="pt-BR"/>
          </a:p>
        </p:txBody>
      </p:sp>
    </p:spTree>
    <p:extLst>
      <p:ext uri="{BB962C8B-B14F-4D97-AF65-F5344CB8AC3E}">
        <p14:creationId xmlns:p14="http://schemas.microsoft.com/office/powerpoint/2010/main" val="4938810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17222</TotalTime>
  <Words>9278</Words>
  <Application>Microsoft Macintosh PowerPoint</Application>
  <PresentationFormat>Widescreen</PresentationFormat>
  <Paragraphs>805</Paragraphs>
  <Slides>81</Slides>
  <Notes>61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81</vt:i4>
      </vt:variant>
    </vt:vector>
  </HeadingPairs>
  <TitlesOfParts>
    <vt:vector size="87" baseType="lpstr">
      <vt:lpstr>Arial</vt:lpstr>
      <vt:lpstr>Calibri</vt:lpstr>
      <vt:lpstr>Calibri Light</vt:lpstr>
      <vt:lpstr>Cambria Math</vt:lpstr>
      <vt:lpstr>Segoe UI</vt:lpstr>
      <vt:lpstr>Office Theme</vt:lpstr>
      <vt:lpstr>Teoria dos Jogos</vt:lpstr>
      <vt:lpstr>PowerPoint Presentation</vt:lpstr>
      <vt:lpstr>Introdução</vt:lpstr>
      <vt:lpstr>Panorama Introdução</vt:lpstr>
      <vt:lpstr>Teoria: Jogo repetido de dois estágios Dilema dos prisioneiros de dois estágios</vt:lpstr>
      <vt:lpstr>Teoria: Jogo repetido de dois estágios Dilema dos prisioneiros de dois estágios</vt:lpstr>
      <vt:lpstr>Relembrando a aula passada Jogos de dois estágios de informação completa mas imperfeita</vt:lpstr>
      <vt:lpstr>Teoria: Jogo repetido de dois estágios Dilema dos prisioneiros de dois estágios</vt:lpstr>
      <vt:lpstr>Teoria: Jogo repetido de dois estágios Dilema dos prisioneiros de dois estágios</vt:lpstr>
      <vt:lpstr>Teoria: Jogo repetido de dois estágios Dilema dos prisioneiros de dois estágios</vt:lpstr>
      <vt:lpstr>Teoria: Jogo repetido de dois estágios Dilema dos prisioneiros de dois estágios</vt:lpstr>
      <vt:lpstr>Teoria: Jogo repetido de dois estágios Dilema dos prisioneiros de dois estágios</vt:lpstr>
      <vt:lpstr>Teoria: Jogos repetidos</vt:lpstr>
      <vt:lpstr>Teoria: Jogos repetidos</vt:lpstr>
      <vt:lpstr>Teoria: Jogos repetidos</vt:lpstr>
      <vt:lpstr>Teoria: Jogo repetido de dois estágios Jogo de dois estágios com múltiplos equilíbrios de Nash</vt:lpstr>
      <vt:lpstr>Teoria: Jogo repetido de dois estágios Jogo de dois estágios com múltiplos equilíbrios de Nash</vt:lpstr>
      <vt:lpstr>Teoria: Jogo repetido de dois estágios Jogo de dois estágios com múltiplos equilíbrios de Nash</vt:lpstr>
      <vt:lpstr>Teoria: Jogo repetido de dois estágios Jogo de dois estágios com múltiplos equilíbrios de Nash</vt:lpstr>
      <vt:lpstr>Teoria: Jogo repetido de dois estágios Jogo de dois estágios com múltiplos equilíbrios de Nash</vt:lpstr>
      <vt:lpstr>Teoria: Jogo repetido de dois estágios Jogo de dois estágios com múltiplos equilíbrios de Nash</vt:lpstr>
      <vt:lpstr>Teoria: Jogo repetido de dois estágios Jogo de dois estágios com múltiplos equilíbrios de Nash</vt:lpstr>
      <vt:lpstr>Teoria: Jogo repetido de dois estágios Jogo de dois estágios com múltiplos equilíbrios de Nash</vt:lpstr>
      <vt:lpstr>Lição do último exemplo</vt:lpstr>
      <vt:lpstr>PowerPoint Presentation</vt:lpstr>
      <vt:lpstr>Teoria: Jogos infinitamente repetidos</vt:lpstr>
      <vt:lpstr>Teoria: Jogos infinitamente repetidos</vt:lpstr>
      <vt:lpstr>Teoria: Jogos infinitamente repetidos</vt:lpstr>
      <vt:lpstr>Teoria: Jogos infinitamente repetidos</vt:lpstr>
      <vt:lpstr>Teoria: Jogos infinitamente repetidos</vt:lpstr>
      <vt:lpstr>Teoria: Jogos infinitamente repetidos</vt:lpstr>
      <vt:lpstr>Teoria: Jogos infinitamente repetidos</vt:lpstr>
      <vt:lpstr>Teoria: Jogos infinitamente repetidos</vt:lpstr>
      <vt:lpstr>Teoria: Jogos infinitamente repetidos...</vt:lpstr>
      <vt:lpstr>...Uma pausa para alguns insights...</vt:lpstr>
      <vt:lpstr>...Teoria: Jogos infinitamente repetidos</vt:lpstr>
      <vt:lpstr>Teoria: Jogos infinitamente repetidos</vt:lpstr>
      <vt:lpstr>Teoria: Jogos infinitamente repetidos</vt:lpstr>
      <vt:lpstr>Teoria: Jogos infinitamente repetidos</vt:lpstr>
      <vt:lpstr>Teoria: Jogos infinitamente repetidos</vt:lpstr>
      <vt:lpstr>Teoria: Jogos infinitamente repetidos</vt:lpstr>
      <vt:lpstr>Teoria: Jogos infinitamente repetidos Definição de jogos infinitamente repetidos</vt:lpstr>
      <vt:lpstr>Teoria: Jogos infinitamente repetidos Definição de estratégia</vt:lpstr>
      <vt:lpstr>Teoria: Jogos infinitamente repetidos Definição de estratégia</vt:lpstr>
      <vt:lpstr>Teoria: Jogos infinitamente repetidos Definição de estratégia</vt:lpstr>
      <vt:lpstr>Teoria: Jogos infinitamente repetidos Definição de estratégia</vt:lpstr>
      <vt:lpstr>Teoria: Jogos infinitamente repetidos Definição de história do jogo</vt:lpstr>
      <vt:lpstr>Teoria: Jogos infinitamente repetidos Definição de estratégia</vt:lpstr>
      <vt:lpstr>Teoria: Jogos infinitamente repetidos Definição de subjogo</vt:lpstr>
      <vt:lpstr>Teoria: Jogos infinitamente repetidos Definição de subjogo</vt:lpstr>
      <vt:lpstr>Exemplificando (para jogo finito)</vt:lpstr>
      <vt:lpstr>PowerPoint Presentation</vt:lpstr>
      <vt:lpstr>Exemplificando (para jogo finito)</vt:lpstr>
      <vt:lpstr>Exemplificando (para jogo finito)</vt:lpstr>
      <vt:lpstr>Teoria: Jogos infinitamente repetidos Definição de Equilíbrio de Nash perfeito em subjogo</vt:lpstr>
      <vt:lpstr>PowerPoint Presentation</vt:lpstr>
      <vt:lpstr>Teoria: Jogos infinitamente repetidos Definição de Equilíbrio de Nash perfeito em subjogo</vt:lpstr>
      <vt:lpstr>Teoria: Jogos infinitamente repetidos Definição de Equilíbrio de Nash perfeito em subjogo</vt:lpstr>
      <vt:lpstr>Teoria: Jogos infinitamente repetidos Definição de Equilíbrio de Nash perfeito em subjogo</vt:lpstr>
      <vt:lpstr>Teoria: Jogos infinitamente repetidos Definição de Equilíbrio de Nash perfeito em subjogo</vt:lpstr>
      <vt:lpstr>Teoria: Jogos infinitamente repetidos Definição de Equilíbrio de Nash perfeito em subjogo</vt:lpstr>
      <vt:lpstr>Teoria: Jogos infinitamente repetidos Definição de Equilíbrio de Nash perfeito em subjogo</vt:lpstr>
      <vt:lpstr>Teoria: Jogos infinitamente repetidos Definição de Equilíbrio de Nash perfeito em subjogo</vt:lpstr>
      <vt:lpstr>Teoria: Jogos infinitamente repetidos Definição de Equilíbrio de Nash perfeito em subjogo</vt:lpstr>
      <vt:lpstr>PowerPoint Presentation</vt:lpstr>
      <vt:lpstr>Conluio entre dois duopolistas de Cournot</vt:lpstr>
      <vt:lpstr>Conluio entre dois duopolistas de Cournot</vt:lpstr>
      <vt:lpstr>Conluio entre dois duopolistas de Cournot</vt:lpstr>
      <vt:lpstr>Conluio entre dois duopolistas de Cournot</vt:lpstr>
      <vt:lpstr>Conluio entre dois duopolistas de Cournot</vt:lpstr>
      <vt:lpstr>Conluio entre dois duopolistas de Cournot</vt:lpstr>
      <vt:lpstr>Conluio entre dois duopolistas de Cournot</vt:lpstr>
      <vt:lpstr>Conluio entre dois duopolistas de Cournot</vt:lpstr>
      <vt:lpstr>Conluio entre dois duopolistas de Cournot</vt:lpstr>
      <vt:lpstr>Conluio entre dois duopolistas de Cournot</vt:lpstr>
      <vt:lpstr>Facilitando a notação por um instante Conluio entre dois duopolistas de Cournot</vt:lpstr>
      <vt:lpstr>Conluio entre dois duopolistas de Cournot</vt:lpstr>
      <vt:lpstr>Conluio entre dois duopolistas de Cournot</vt:lpstr>
      <vt:lpstr>Conluio entre dois duopolistas de Cournot</vt:lpstr>
      <vt:lpstr>Conluio entre dois duopolistas de Cournot</vt:lpstr>
      <vt:lpstr>Conluio entre dois duopolistas de Cournot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Pesquisa e Produção Científica em Economia 2 Universidade Católica de Brasília Programa de Pós-graduação de Economia</dc:title>
  <dc:creator>Robson Tigre</dc:creator>
  <cp:lastModifiedBy>Robson Douglas Tigre Santos</cp:lastModifiedBy>
  <cp:revision>728</cp:revision>
  <dcterms:created xsi:type="dcterms:W3CDTF">2020-08-04T19:55:28Z</dcterms:created>
  <dcterms:modified xsi:type="dcterms:W3CDTF">2024-06-18T23:57:33Z</dcterms:modified>
</cp:coreProperties>
</file>