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638" r:id="rId2"/>
    <p:sldId id="618" r:id="rId3"/>
    <p:sldId id="294" r:id="rId4"/>
    <p:sldId id="633" r:id="rId5"/>
    <p:sldId id="544" r:id="rId6"/>
    <p:sldId id="291" r:id="rId7"/>
    <p:sldId id="545" r:id="rId8"/>
    <p:sldId id="292" r:id="rId9"/>
    <p:sldId id="295" r:id="rId10"/>
    <p:sldId id="296" r:id="rId11"/>
    <p:sldId id="298" r:id="rId12"/>
    <p:sldId id="299" r:id="rId13"/>
    <p:sldId id="300" r:id="rId14"/>
    <p:sldId id="301" r:id="rId15"/>
    <p:sldId id="297" r:id="rId16"/>
    <p:sldId id="302" r:id="rId17"/>
    <p:sldId id="303" r:id="rId18"/>
    <p:sldId id="547" r:id="rId19"/>
    <p:sldId id="549" r:id="rId20"/>
    <p:sldId id="553" r:id="rId21"/>
    <p:sldId id="554" r:id="rId22"/>
    <p:sldId id="304" r:id="rId23"/>
    <p:sldId id="552" r:id="rId24"/>
    <p:sldId id="305" r:id="rId25"/>
    <p:sldId id="306" r:id="rId26"/>
    <p:sldId id="309" r:id="rId27"/>
    <p:sldId id="567" r:id="rId28"/>
    <p:sldId id="520" r:id="rId29"/>
    <p:sldId id="555" r:id="rId30"/>
    <p:sldId id="521" r:id="rId31"/>
    <p:sldId id="522" r:id="rId32"/>
    <p:sldId id="627" r:id="rId33"/>
    <p:sldId id="558" r:id="rId34"/>
    <p:sldId id="559" r:id="rId35"/>
    <p:sldId id="524" r:id="rId36"/>
    <p:sldId id="525" r:id="rId37"/>
    <p:sldId id="526" r:id="rId38"/>
    <p:sldId id="560" r:id="rId39"/>
    <p:sldId id="527" r:id="rId40"/>
    <p:sldId id="528" r:id="rId41"/>
    <p:sldId id="529" r:id="rId42"/>
    <p:sldId id="531" r:id="rId43"/>
    <p:sldId id="561" r:id="rId44"/>
    <p:sldId id="532" r:id="rId45"/>
    <p:sldId id="562" r:id="rId46"/>
    <p:sldId id="538" r:id="rId47"/>
    <p:sldId id="563" r:id="rId48"/>
    <p:sldId id="564" r:id="rId49"/>
    <p:sldId id="634" r:id="rId50"/>
    <p:sldId id="360" r:id="rId51"/>
    <p:sldId id="571" r:id="rId52"/>
    <p:sldId id="572" r:id="rId53"/>
    <p:sldId id="573" r:id="rId54"/>
    <p:sldId id="574" r:id="rId55"/>
    <p:sldId id="575" r:id="rId56"/>
    <p:sldId id="598" r:id="rId57"/>
    <p:sldId id="625" r:id="rId58"/>
    <p:sldId id="635" r:id="rId59"/>
    <p:sldId id="626" r:id="rId60"/>
    <p:sldId id="581" r:id="rId61"/>
    <p:sldId id="582" r:id="rId62"/>
    <p:sldId id="621" r:id="rId63"/>
    <p:sldId id="622" r:id="rId6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253" clrIdx="0">
    <p:extLst>
      <p:ext uri="{19B8F6BF-5375-455C-9EA6-DF929625EA0E}">
        <p15:presenceInfo xmlns:p15="http://schemas.microsoft.com/office/powerpoint/2012/main" userId="77b895d3d7572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D7F7"/>
    <a:srgbClr val="00B0F0"/>
    <a:srgbClr val="0070C0"/>
    <a:srgbClr val="FF0000"/>
    <a:srgbClr val="FFC000"/>
    <a:srgbClr val="7C345A"/>
    <a:srgbClr val="2778CA"/>
    <a:srgbClr val="F1F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5" autoAdjust="0"/>
    <p:restoredTop sz="87423" autoAdjust="0"/>
  </p:normalViewPr>
  <p:slideViewPr>
    <p:cSldViewPr snapToGrid="0">
      <p:cViewPr varScale="1">
        <p:scale>
          <a:sx n="98" d="100"/>
          <a:sy n="98" d="100"/>
        </p:scale>
        <p:origin x="1496" y="184"/>
      </p:cViewPr>
      <p:guideLst>
        <p:guide orient="horz" pos="2160"/>
        <p:guide pos="3840"/>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a:t>
            </a:fld>
            <a:endParaRPr lang="pt-BR"/>
          </a:p>
        </p:txBody>
      </p:sp>
    </p:spTree>
    <p:extLst>
      <p:ext uri="{BB962C8B-B14F-4D97-AF65-F5344CB8AC3E}">
        <p14:creationId xmlns:p14="http://schemas.microsoft.com/office/powerpoint/2010/main" val="162709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Uma história pode ser pensada como uma lista de vetores, em que cada elemento mostra as ações de cada jogador em cada estágio</a:t>
            </a:r>
          </a:p>
        </p:txBody>
      </p:sp>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407925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 </a:t>
                </a:r>
                <a:r>
                  <a:rPr lang="pt-BR" dirty="0"/>
                  <a:t>mas o que é história do jogo? </a:t>
                </a:r>
                <a:r>
                  <a:rPr lang="pt-BR" b="0" noProof="0" dirty="0"/>
                  <a:t>A </a:t>
                </a:r>
                <a:r>
                  <a:rPr lang="pt-BR" b="0" i="0" noProof="0" dirty="0"/>
                  <a:t>história do jogo até o estágio </a:t>
                </a:r>
                <a14:m>
                  <m:oMath xmlns:m="http://schemas.openxmlformats.org/officeDocument/2006/math">
                    <m:r>
                      <a:rPr lang="pt-BR" b="0" i="1" noProof="0" dirty="0" smtClean="0">
                        <a:latin typeface="Cambria Math" panose="02040503050406030204" pitchFamily="18" charset="0"/>
                      </a:rPr>
                      <m:t>𝑡</m:t>
                    </m:r>
                  </m:oMath>
                </a14:m>
                <a:r>
                  <a:rPr lang="pt-BR" b="0" i="0" noProof="0" dirty="0"/>
                  <a:t> é o registro das escolhas dos jogadores até </a:t>
                </a:r>
                <a14:m>
                  <m:oMath xmlns:m="http://schemas.openxmlformats.org/officeDocument/2006/math">
                    <m:r>
                      <a:rPr lang="pt-BR" b="0" i="1" noProof="0" dirty="0" smtClean="0">
                        <a:latin typeface="Cambria Math" panose="02040503050406030204" pitchFamily="18" charset="0"/>
                      </a:rPr>
                      <m:t>𝑡</m:t>
                    </m:r>
                  </m:oMath>
                </a14:m>
                <a:r>
                  <a:rPr lang="en-US" b="0" i="0" dirty="0"/>
                  <a:t>. Um </a:t>
                </a:r>
                <a:r>
                  <a:rPr lang="en-US" b="0" i="0" dirty="0" err="1"/>
                  <a:t>exemplo</a:t>
                </a:r>
                <a:r>
                  <a:rPr lang="en-US" b="0" i="0" dirty="0"/>
                  <a:t> de </a:t>
                </a:r>
                <a:r>
                  <a:rPr lang="en-US" b="0" i="0" dirty="0" err="1"/>
                  <a:t>história</a:t>
                </a:r>
                <a:r>
                  <a:rPr lang="en-US" b="0" i="0" dirty="0"/>
                  <a:t> </a:t>
                </a:r>
                <a:r>
                  <a:rPr lang="en-US" b="0" i="0" dirty="0" err="1"/>
                  <a:t>realizada</a:t>
                </a:r>
                <a:r>
                  <a:rPr lang="en-US" b="0" i="0" dirty="0"/>
                  <a:t> do </a:t>
                </a:r>
                <a:r>
                  <a:rPr lang="en-US" b="0" i="0" dirty="0" err="1"/>
                  <a:t>jogo</a:t>
                </a:r>
                <a:r>
                  <a:rPr lang="en-US" b="0" i="0" dirty="0"/>
                  <a:t> é a </a:t>
                </a:r>
                <a:r>
                  <a:rPr lang="en-US" b="0" i="0" dirty="0" err="1"/>
                  <a:t>registrada</a:t>
                </a:r>
                <a:r>
                  <a:rPr lang="en-US" b="0" i="0" dirty="0"/>
                  <a:t> pela </a:t>
                </a:r>
                <a:r>
                  <a:rPr lang="en-US" b="0" i="0" dirty="0" err="1"/>
                  <a:t>notação</a:t>
                </a:r>
                <a:r>
                  <a:rPr lang="en-US" b="0" i="0" dirty="0"/>
                  <a:t> </a:t>
                </a:r>
                <a:r>
                  <a:rPr lang="en-US" b="0" i="0" dirty="0" err="1"/>
                  <a:t>algébrica</a:t>
                </a:r>
                <a:r>
                  <a:rPr lang="en-US" b="0" i="0" dirty="0"/>
                  <a:t> do </a:t>
                </a:r>
                <a:r>
                  <a:rPr lang="en-US" b="0" i="0" dirty="0" err="1"/>
                  <a:t>xadrez</a:t>
                </a:r>
                <a:endParaRPr lang="en-US" b="0" i="0" dirty="0"/>
              </a:p>
            </p:txBody>
          </p:sp>
        </mc:Choice>
        <mc:Fallback xmlns="">
          <p:sp>
            <p:nvSpPr>
              <p:cNvPr id="3" name="Notes Placeholder 2"/>
              <p:cNvSpPr>
                <a:spLocks noGrp="1"/>
              </p:cNvSpPr>
              <p:nvPr>
                <p:ph type="body" idx="1"/>
              </p:nvPr>
            </p:nvSpPr>
            <p:spPr/>
            <p:txBody>
              <a:bodyPr/>
              <a:lstStyle/>
              <a:p>
                <a:r>
                  <a:rPr lang="pt-BR" b="1" dirty="0"/>
                  <a:t>Conc: </a:t>
                </a:r>
                <a:r>
                  <a:rPr lang="pt-BR" dirty="0"/>
                  <a:t>mas o que é história do jogo? </a:t>
                </a:r>
                <a:r>
                  <a:rPr lang="pt-BR" b="0" noProof="0" dirty="0"/>
                  <a:t>A </a:t>
                </a:r>
                <a:r>
                  <a:rPr lang="pt-BR" b="0" i="0" noProof="0" dirty="0"/>
                  <a:t>história do jogo até o estágio </a:t>
                </a:r>
                <a:r>
                  <a:rPr lang="pt-BR" b="0" i="0" noProof="0">
                    <a:latin typeface="Cambria Math" panose="02040503050406030204" pitchFamily="18" charset="0"/>
                  </a:rPr>
                  <a:t>t</a:t>
                </a:r>
                <a:r>
                  <a:rPr lang="pt-BR" b="0" i="0" noProof="0" dirty="0"/>
                  <a:t> é o registro das escolhas dos jogadores até </a:t>
                </a:r>
                <a:r>
                  <a:rPr lang="pt-BR" b="0" i="0" noProof="0">
                    <a:latin typeface="Cambria Math" panose="02040503050406030204" pitchFamily="18" charset="0"/>
                  </a:rPr>
                  <a:t>t</a:t>
                </a:r>
                <a:r>
                  <a:rPr lang="en-US" b="0" i="0" dirty="0"/>
                  <a:t>. Um </a:t>
                </a:r>
                <a:r>
                  <a:rPr lang="en-US" b="0" i="0" dirty="0" err="1"/>
                  <a:t>exemplo</a:t>
                </a:r>
                <a:r>
                  <a:rPr lang="en-US" b="0" i="0" dirty="0"/>
                  <a:t> de </a:t>
                </a:r>
                <a:r>
                  <a:rPr lang="en-US" b="0" i="0" dirty="0" err="1"/>
                  <a:t>história</a:t>
                </a:r>
                <a:r>
                  <a:rPr lang="en-US" b="0" i="0" dirty="0"/>
                  <a:t> </a:t>
                </a:r>
                <a:r>
                  <a:rPr lang="en-US" b="0" i="0" dirty="0" err="1"/>
                  <a:t>realizada</a:t>
                </a:r>
                <a:r>
                  <a:rPr lang="en-US" b="0" i="0" dirty="0"/>
                  <a:t> do </a:t>
                </a:r>
                <a:r>
                  <a:rPr lang="en-US" b="0" i="0" dirty="0" err="1"/>
                  <a:t>jogo</a:t>
                </a:r>
                <a:r>
                  <a:rPr lang="en-US" b="0" i="0" dirty="0"/>
                  <a:t> é a </a:t>
                </a:r>
                <a:r>
                  <a:rPr lang="en-US" b="0" i="0" dirty="0" err="1"/>
                  <a:t>registrada</a:t>
                </a:r>
                <a:r>
                  <a:rPr lang="en-US" b="0" i="0" dirty="0"/>
                  <a:t> pela </a:t>
                </a:r>
                <a:r>
                  <a:rPr lang="en-US" b="0" i="0" dirty="0" err="1"/>
                  <a:t>notação</a:t>
                </a:r>
                <a:r>
                  <a:rPr lang="en-US" b="0" i="0" dirty="0"/>
                  <a:t> </a:t>
                </a:r>
                <a:r>
                  <a:rPr lang="en-US" b="0" i="0" dirty="0" err="1"/>
                  <a:t>algébrica</a:t>
                </a:r>
                <a:r>
                  <a:rPr lang="en-US" b="0" i="0" dirty="0"/>
                  <a:t> do </a:t>
                </a:r>
                <a:r>
                  <a:rPr lang="en-US" b="0" i="0" dirty="0" err="1"/>
                  <a:t>xadrez</a:t>
                </a:r>
                <a:endParaRPr lang="en-US" b="0" i="0"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237921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b="0" dirty="0"/>
              <a:t>vamos ilustrar em breve</a:t>
            </a:r>
          </a:p>
        </p:txBody>
      </p:sp>
      <p:sp>
        <p:nvSpPr>
          <p:cNvPr id="4" name="Slide Number Placeholder 3"/>
          <p:cNvSpPr>
            <a:spLocks noGrp="1"/>
          </p:cNvSpPr>
          <p:nvPr>
            <p:ph type="sldNum" sz="quarter" idx="5"/>
          </p:nvPr>
        </p:nvSpPr>
        <p:spPr/>
        <p:txBody>
          <a:bodyPr/>
          <a:lstStyle/>
          <a:p>
            <a:fld id="{B2DE22FB-4F32-4F44-9195-D0BEF89D065E}" type="slidenum">
              <a:rPr lang="pt-BR" smtClean="0"/>
              <a:t>16</a:t>
            </a:fld>
            <a:endParaRPr lang="pt-BR"/>
          </a:p>
        </p:txBody>
      </p:sp>
    </p:spTree>
    <p:extLst>
      <p:ext uri="{BB962C8B-B14F-4D97-AF65-F5344CB8AC3E}">
        <p14:creationId xmlns:p14="http://schemas.microsoft.com/office/powerpoint/2010/main" val="16338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en-US" dirty="0" err="1"/>
                  <a:t>Resumo</a:t>
                </a:r>
                <a:r>
                  <a:rPr lang="en-US" dirty="0"/>
                  <a:t> de Carlos </a:t>
                </a:r>
                <a:r>
                  <a:rPr lang="en-US" dirty="0" err="1"/>
                  <a:t>Haraguchi</a:t>
                </a:r>
                <a:r>
                  <a:rPr lang="en-US" dirty="0"/>
                  <a:t> em 2020.1</a:t>
                </a:r>
                <a:r>
                  <a:rPr lang="pt-BR" dirty="0"/>
                  <a:t>:</a:t>
                </a:r>
                <a:endParaRPr lang="en-US" dirty="0"/>
              </a:p>
              <a:p>
                <a:pPr algn="just"/>
                <a:endParaRPr lang="en-US" dirty="0"/>
              </a:p>
              <a:p>
                <a:pPr algn="just"/>
                <a:r>
                  <a:rPr lang="en-US" b="1" dirty="0"/>
                  <a:t>P1:</a:t>
                </a:r>
                <a:r>
                  <a:rPr lang="en-US" dirty="0"/>
                  <a:t> </a:t>
                </a:r>
                <a:r>
                  <a:rPr lang="pt-BR" dirty="0"/>
                  <a:t>Um subjogo de um jogo </a:t>
                </a:r>
                <a:r>
                  <a:rPr lang="pt-BR" b="1" dirty="0"/>
                  <a:t>finitamente repetido </a:t>
                </a:r>
                <a:r>
                  <a:rPr lang="pt-BR" dirty="0"/>
                  <a:t>n vezes (n=10, por exemplo) que começa no estágio seguinte ao inicial, é um jogo finito repetido n-1 vezes (n=9, seguindo o exemplo). Ou seja, dependendo de quando o subjogo comece, a quantidade de repetições será diferente, o que pode levar valores presentes distintos dos payoffs. No exemplo, os valores presentes de cada um dos payoffs do subjogo seriam menores do que os valores presentes dos payoffs do jogo inteiro (jogo original).</a:t>
                </a:r>
              </a:p>
              <a:p>
                <a:pPr algn="just"/>
                <a:endParaRPr lang="pt-BR" dirty="0"/>
              </a:p>
              <a:p>
                <a:pPr algn="just"/>
                <a:r>
                  <a:rPr lang="pt-BR" b="1" dirty="0"/>
                  <a:t>P2: </a:t>
                </a:r>
                <a:r>
                  <a:rPr lang="pt-BR" dirty="0"/>
                  <a:t>Um subjogo de um jogo </a:t>
                </a:r>
                <a:r>
                  <a:rPr lang="pt-BR" b="1" dirty="0"/>
                  <a:t>infinitamente repetido </a:t>
                </a:r>
                <a:r>
                  <a:rPr lang="pt-BR" dirty="0"/>
                  <a:t>(</a:t>
                </a:r>
                <a14:m>
                  <m:oMath xmlns:m="http://schemas.openxmlformats.org/officeDocument/2006/math">
                    <m:r>
                      <a:rPr lang="pt-BR" i="1" dirty="0" smtClean="0">
                        <a:latin typeface="Cambria Math" panose="02040503050406030204" pitchFamily="18" charset="0"/>
                      </a:rPr>
                      <m:t>𝑛</m:t>
                    </m:r>
                    <m:r>
                      <a:rPr lang="pt-BR" i="1" dirty="0" smtClean="0">
                        <a:latin typeface="Cambria Math" panose="02040503050406030204" pitchFamily="18" charset="0"/>
                      </a:rPr>
                      <m:t>→∞</m:t>
                    </m:r>
                  </m:oMath>
                </a14:m>
                <a:r>
                  <a:rPr lang="pt-BR" dirty="0"/>
                  <a:t>) que começa no estágio seguinte ao inicial (ou em qualquer outro estágio) continua sendo um jogo infinitamente repetido (</a:t>
                </a:r>
                <a14:m>
                  <m:oMath xmlns:m="http://schemas.openxmlformats.org/officeDocument/2006/math">
                    <m:r>
                      <a:rPr lang="pt-BR" i="1" dirty="0" smtClean="0">
                        <a:latin typeface="Cambria Math" panose="02040503050406030204" pitchFamily="18" charset="0"/>
                      </a:rPr>
                      <m:t>𝑛</m:t>
                    </m:r>
                    <m:r>
                      <a:rPr lang="pt-BR" i="1" dirty="0" smtClean="0">
                        <a:latin typeface="Cambria Math" panose="02040503050406030204" pitchFamily="18" charset="0"/>
                      </a:rPr>
                      <m:t>→∞</m:t>
                    </m:r>
                  </m:oMath>
                </a14:m>
                <a:r>
                  <a:rPr lang="pt-BR" dirty="0"/>
                  <a:t>) e, portanto, igual ao jogo inicial. Independente de quando comece o subjogo, as repetições serão as mesmas, infinitas vezes. Matematicamente, a diferença entre os payoffs do jogo e do subjogo seria </a:t>
                </a:r>
                <a14:m>
                  <m:oMath xmlns:m="http://schemas.openxmlformats.org/officeDocument/2006/math">
                    <m:r>
                      <m:rPr>
                        <m:nor/>
                      </m:rPr>
                      <a:rPr lang="pt-BR" dirty="0" smtClean="0"/>
                      <m:t>0</m:t>
                    </m:r>
                  </m:oMath>
                </a14:m>
                <a:r>
                  <a:rPr lang="pt-BR" dirty="0"/>
                  <a:t>.</a:t>
                </a:r>
              </a:p>
              <a:p>
                <a:pPr algn="just"/>
                <a:endParaRPr lang="pt-BR" dirty="0"/>
              </a:p>
              <a:p>
                <a:pPr algn="just"/>
                <a:r>
                  <a:rPr lang="pt-BR" dirty="0"/>
                  <a:t>Como o jogo permanece com os mesmos jogadores, a mesma sequência de jogadas, as mesmas ações disponíveis, as mesmas crenças e os mesmos payoffs (definição de jogo na forma extensiva, p. 115-116), trata-se do mesmo jogo.</a:t>
                </a:r>
              </a:p>
            </p:txBody>
          </p:sp>
        </mc:Choice>
        <mc:Fallback xmlns="">
          <p:sp>
            <p:nvSpPr>
              <p:cNvPr id="3" name="Notes Placeholder 2"/>
              <p:cNvSpPr>
                <a:spLocks noGrp="1"/>
              </p:cNvSpPr>
              <p:nvPr>
                <p:ph type="body" idx="1"/>
              </p:nvPr>
            </p:nvSpPr>
            <p:spPr/>
            <p:txBody>
              <a:bodyPr/>
              <a:lstStyle/>
              <a:p>
                <a:pPr algn="just"/>
                <a:r>
                  <a:rPr lang="en-US" dirty="0" err="1"/>
                  <a:t>Resumo</a:t>
                </a:r>
                <a:r>
                  <a:rPr lang="en-US" dirty="0"/>
                  <a:t> de Carlos </a:t>
                </a:r>
                <a:r>
                  <a:rPr lang="en-US" dirty="0" err="1"/>
                  <a:t>Haraguchi</a:t>
                </a:r>
                <a:r>
                  <a:rPr lang="en-US" dirty="0"/>
                  <a:t> em 2020.1</a:t>
                </a:r>
                <a:r>
                  <a:rPr lang="pt-BR" dirty="0"/>
                  <a:t>:</a:t>
                </a:r>
                <a:endParaRPr lang="en-US" dirty="0"/>
              </a:p>
              <a:p>
                <a:pPr algn="just"/>
                <a:endParaRPr lang="en-US" dirty="0"/>
              </a:p>
              <a:p>
                <a:pPr algn="just"/>
                <a:r>
                  <a:rPr lang="en-US" dirty="0"/>
                  <a:t>P1. </a:t>
                </a:r>
                <a:r>
                  <a:rPr lang="pt-BR" dirty="0"/>
                  <a:t>Um subjogo de um jogo finito repetido n vezes (n=10, por exemplo) que começa no estágio seguinte ao inicial, é um jogo finito repetido n-1 vezes (n=9, seguindo o exemplo). Ou seja, dependendo de quando o subjogo comece, a quantidade de repetições será diferente, o que pode levar valores presentes distintos dos payoffs. No exemplo, os valores presentes de cada um dos payoffs do subjogo seriam menores do que os valores presentes dos payoffs do jogo inteiro (jogo original).</a:t>
                </a:r>
              </a:p>
              <a:p>
                <a:pPr algn="just"/>
                <a:endParaRPr lang="pt-BR" dirty="0"/>
              </a:p>
              <a:p>
                <a:pPr algn="just"/>
                <a:r>
                  <a:rPr lang="pt-BR" dirty="0"/>
                  <a:t>P2. Um subjogo de um jogo infinitamente repetido (</a:t>
                </a:r>
                <a:r>
                  <a:rPr lang="pt-BR" i="0" dirty="0">
                    <a:latin typeface="Cambria Math" panose="02040503050406030204" pitchFamily="18" charset="0"/>
                  </a:rPr>
                  <a:t>𝑛→</a:t>
                </a:r>
                <a:r>
                  <a:rPr lang="pt-BR" i="0" dirty="0">
                    <a:latin typeface="Cambria Math" panose="02040503050406030204" pitchFamily="18" charset="0"/>
                    <a:ea typeface="Cambria Math" panose="02040503050406030204" pitchFamily="18" charset="0"/>
                  </a:rPr>
                  <a:t>∞</a:t>
                </a:r>
                <a:r>
                  <a:rPr lang="pt-BR" dirty="0"/>
                  <a:t>) que começa no estágio seguinte ao inicial (ou em qualquer outro estágio) continua sendo um jogo infinitamente repetido (</a:t>
                </a:r>
                <a:r>
                  <a:rPr lang="pt-BR" i="0" dirty="0">
                    <a:latin typeface="Cambria Math" panose="02040503050406030204" pitchFamily="18" charset="0"/>
                  </a:rPr>
                  <a:t>𝑛→∞</a:t>
                </a:r>
                <a:r>
                  <a:rPr lang="pt-BR" dirty="0"/>
                  <a:t>) e, portanto, igual ao jogo inicial. Independente de quando comece o subjogo, as repetições serão as mesmas, infinitas vezes. Matematicamente, a diferença entre os payoffs do jogo e do subjogo seria </a:t>
                </a:r>
                <a:r>
                  <a:rPr lang="pt-BR" i="0" dirty="0">
                    <a:latin typeface="Cambria Math" panose="02040503050406030204" pitchFamily="18" charset="0"/>
                  </a:rPr>
                  <a:t>"0</a:t>
                </a:r>
                <a:r>
                  <a:rPr lang="pt-BR" i="0" dirty="0"/>
                  <a:t>"</a:t>
                </a:r>
                <a:r>
                  <a:rPr lang="pt-BR" dirty="0"/>
                  <a:t>.</a:t>
                </a:r>
              </a:p>
              <a:p>
                <a:pPr algn="just"/>
                <a:endParaRPr lang="pt-BR" dirty="0"/>
              </a:p>
              <a:p>
                <a:pPr algn="just"/>
                <a:r>
                  <a:rPr lang="pt-BR" dirty="0"/>
                  <a:t>Como o jogo permanece com os mesmos jogadores, a mesma sequência de jogadas, as mesmas ações disponíveis, as mesmas crenças e os mesmos payoffs (definição de jogo na forma extensiva, p. 115-116), trata-se do mesmo jogo.</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17</a:t>
            </a:fld>
            <a:endParaRPr lang="pt-BR"/>
          </a:p>
        </p:txBody>
      </p:sp>
    </p:spTree>
    <p:extLst>
      <p:ext uri="{BB962C8B-B14F-4D97-AF65-F5344CB8AC3E}">
        <p14:creationId xmlns:p14="http://schemas.microsoft.com/office/powerpoint/2010/main" val="2517496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Intro:</a:t>
                </a:r>
                <a:r>
                  <a:rPr lang="pt-BR" dirty="0"/>
                  <a:t> Na forma extensiva fica mais fácil de entender estratégia, história e </a:t>
                </a:r>
                <a:r>
                  <a:rPr lang="pt-BR" dirty="0" err="1"/>
                  <a:t>subjogo</a:t>
                </a:r>
                <a:r>
                  <a:rPr lang="pt-BR" dirty="0"/>
                  <a:t>. Tirei isso de outro material, que não o </a:t>
                </a:r>
                <a:r>
                  <a:rPr lang="pt-BR" dirty="0" err="1"/>
                  <a:t>Gibbons</a:t>
                </a:r>
                <a:r>
                  <a:rPr lang="pt-BR" dirty="0"/>
                  <a:t>, já que ele só fala isso na</a:t>
                </a:r>
                <a:r>
                  <a:rPr lang="pt-BR" baseline="0" dirty="0"/>
                  <a:t> próxima seção. Aqui</a:t>
                </a:r>
                <a:r>
                  <a:rPr lang="pt-BR" dirty="0"/>
                  <a:t> </a:t>
                </a:r>
                <a14:m>
                  <m:oMath xmlns:m="http://schemas.openxmlformats.org/officeDocument/2006/math">
                    <m:r>
                      <a:rPr lang="pt-BR" b="0" i="1" smtClean="0">
                        <a:latin typeface="Cambria Math" panose="02040503050406030204" pitchFamily="18" charset="0"/>
                      </a:rPr>
                      <m:t>𝐶</m:t>
                    </m:r>
                  </m:oMath>
                </a14:m>
                <a:r>
                  <a:rPr lang="pt-BR" dirty="0"/>
                  <a:t> é </a:t>
                </a:r>
                <a:r>
                  <a:rPr lang="pt-BR" dirty="0" err="1"/>
                  <a:t>cooperate</a:t>
                </a:r>
                <a:r>
                  <a:rPr lang="pt-BR" dirty="0"/>
                  <a:t> e</a:t>
                </a:r>
                <a:r>
                  <a:rPr lang="pt-BR" baseline="0" dirty="0"/>
                  <a:t> </a:t>
                </a:r>
                <a14:m>
                  <m:oMath xmlns:m="http://schemas.openxmlformats.org/officeDocument/2006/math">
                    <m:r>
                      <a:rPr lang="pt-BR" b="0" i="1" baseline="0" smtClean="0">
                        <a:latin typeface="Cambria Math" panose="02040503050406030204" pitchFamily="18" charset="0"/>
                      </a:rPr>
                      <m:t>𝐷</m:t>
                    </m:r>
                  </m:oMath>
                </a14:m>
                <a:r>
                  <a:rPr lang="pt-BR" dirty="0"/>
                  <a:t> é </a:t>
                </a:r>
                <a:r>
                  <a:rPr lang="pt-BR" dirty="0" err="1"/>
                  <a:t>defect</a:t>
                </a:r>
                <a:endParaRPr lang="pt-BR" dirty="0"/>
              </a:p>
            </p:txBody>
          </p:sp>
        </mc:Choice>
        <mc:Fallback xmlns="">
          <p:sp>
            <p:nvSpPr>
              <p:cNvPr id="3" name="Notes Placeholder 2"/>
              <p:cNvSpPr>
                <a:spLocks noGrp="1"/>
              </p:cNvSpPr>
              <p:nvPr>
                <p:ph type="body" idx="1"/>
              </p:nvPr>
            </p:nvSpPr>
            <p:spPr/>
            <p:txBody>
              <a:bodyPr/>
              <a:lstStyle/>
              <a:p>
                <a:r>
                  <a:rPr lang="pt-BR" b="1" dirty="0"/>
                  <a:t>Intro:</a:t>
                </a:r>
                <a:r>
                  <a:rPr lang="pt-BR" dirty="0"/>
                  <a:t> Na forma extensiva fica mais fácil de entender estratégia, história e </a:t>
                </a:r>
                <a:r>
                  <a:rPr lang="pt-BR" dirty="0" err="1"/>
                  <a:t>subjogo</a:t>
                </a:r>
                <a:r>
                  <a:rPr lang="pt-BR" dirty="0"/>
                  <a:t>. Tirei isso de outro material, que não o </a:t>
                </a:r>
                <a:r>
                  <a:rPr lang="pt-BR" dirty="0" err="1"/>
                  <a:t>Gibbons</a:t>
                </a:r>
                <a:r>
                  <a:rPr lang="pt-BR" dirty="0"/>
                  <a:t>, já que ele só fala isso na</a:t>
                </a:r>
                <a:r>
                  <a:rPr lang="pt-BR" baseline="0" dirty="0"/>
                  <a:t> próxima seção. Aqui</a:t>
                </a:r>
                <a:r>
                  <a:rPr lang="pt-BR" dirty="0"/>
                  <a:t> </a:t>
                </a:r>
                <a:r>
                  <a:rPr lang="pt-BR" b="0" i="0">
                    <a:latin typeface="Cambria Math" panose="02040503050406030204" pitchFamily="18" charset="0"/>
                  </a:rPr>
                  <a:t>𝐶</a:t>
                </a:r>
                <a:r>
                  <a:rPr lang="pt-BR" dirty="0"/>
                  <a:t> é </a:t>
                </a:r>
                <a:r>
                  <a:rPr lang="pt-BR" dirty="0" err="1"/>
                  <a:t>cooperate</a:t>
                </a:r>
                <a:r>
                  <a:rPr lang="pt-BR" dirty="0"/>
                  <a:t> e</a:t>
                </a:r>
                <a:r>
                  <a:rPr lang="pt-BR" baseline="0" dirty="0"/>
                  <a:t> </a:t>
                </a:r>
                <a:r>
                  <a:rPr lang="pt-BR" b="0" i="0" baseline="0">
                    <a:latin typeface="Cambria Math" panose="02040503050406030204" pitchFamily="18" charset="0"/>
                  </a:rPr>
                  <a:t>𝐷</a:t>
                </a:r>
                <a:r>
                  <a:rPr lang="pt-BR" dirty="0"/>
                  <a:t> é </a:t>
                </a:r>
                <a:r>
                  <a:rPr lang="pt-BR" dirty="0" err="1"/>
                  <a:t>defect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18</a:t>
            </a:fld>
            <a:endParaRPr lang="pt-BR"/>
          </a:p>
        </p:txBody>
      </p:sp>
    </p:spTree>
    <p:extLst>
      <p:ext uri="{BB962C8B-B14F-4D97-AF65-F5344CB8AC3E}">
        <p14:creationId xmlns:p14="http://schemas.microsoft.com/office/powerpoint/2010/main" val="76243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Vamos apresentar forma extensiva em detalhes na próxima aula. Linhas pontilhadas indicam que o jogador não sabe em que ponto ele está (</a:t>
            </a:r>
            <a:r>
              <a:rPr lang="pt-BR" sz="1200" b="0" dirty="0"/>
              <a:t>conjunto de informação</a:t>
            </a:r>
            <a:r>
              <a:rPr lang="pt-BR" dirty="0"/>
              <a:t>). Lembre-se que nossa definição informal diz que um </a:t>
            </a:r>
            <a:r>
              <a:rPr lang="pt-BR" b="1" noProof="0" dirty="0"/>
              <a:t>subjogo</a:t>
            </a:r>
            <a:r>
              <a:rPr lang="pt-BR" b="0" noProof="0" dirty="0"/>
              <a:t> </a:t>
            </a:r>
            <a:r>
              <a:rPr lang="pt-BR" noProof="0" dirty="0"/>
              <a:t>a parte do jogo que resta para ser jogada a partir de qualquer ponto em que </a:t>
            </a:r>
            <a:r>
              <a:rPr lang="pt-BR" b="1" noProof="0" dirty="0"/>
              <a:t>a história completa do jogo até agora </a:t>
            </a:r>
            <a:r>
              <a:rPr lang="pt-BR" b="1" i="1" noProof="0" dirty="0"/>
              <a:t>seja de conhecimento comum entre os jogadores</a:t>
            </a:r>
            <a:r>
              <a:rPr lang="pt-BR" b="1" noProof="0" dirty="0"/>
              <a:t>.</a:t>
            </a:r>
            <a:endParaRPr lang="pt-BR" b="1" noProof="0" dirty="0">
              <a:solidFill>
                <a:srgbClr val="FF0000"/>
              </a:solidFill>
            </a:endParaRP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No dilema dos prisioneiros de duas etapas existem quatro subjogos, correspondentes aos jogos da segunda etapa que seguem os quatro possíveis outcomes da primeira etapa.</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7255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b="0" dirty="0"/>
                  <a:t> lembre-se que “</a:t>
                </a:r>
                <a:r>
                  <a:rPr lang="pt-BR" b="0" noProof="0" dirty="0"/>
                  <a:t>a </a:t>
                </a:r>
                <a:r>
                  <a:rPr lang="pt-BR" b="0" i="1" noProof="0" dirty="0"/>
                  <a:t>história do jogo até o estágio </a:t>
                </a:r>
                <a14:m>
                  <m:oMath xmlns:m="http://schemas.openxmlformats.org/officeDocument/2006/math">
                    <m:r>
                      <a:rPr lang="pt-BR" b="0" i="1" noProof="0" smtClean="0">
                        <a:latin typeface="Cambria Math" panose="02040503050406030204" pitchFamily="18" charset="0"/>
                      </a:rPr>
                      <m:t>𝑡</m:t>
                    </m:r>
                  </m:oMath>
                </a14:m>
                <a:r>
                  <a:rPr lang="pt-BR" b="0" i="1" noProof="0" dirty="0"/>
                  <a:t> </a:t>
                </a:r>
                <a:r>
                  <a:rPr lang="pt-BR" b="0" noProof="0" dirty="0"/>
                  <a:t>é o registro das escolhas dos jogadores até </a:t>
                </a:r>
                <a14:m>
                  <m:oMath xmlns:m="http://schemas.openxmlformats.org/officeDocument/2006/math">
                    <m:r>
                      <a:rPr lang="pt-BR" b="0" i="1" noProof="0" smtClean="0">
                        <a:latin typeface="Cambria Math" panose="02040503050406030204" pitchFamily="18" charset="0"/>
                      </a:rPr>
                      <m:t>𝑡</m:t>
                    </m:r>
                    <m:r>
                      <a:rPr lang="pt-BR" b="0" i="1" noProof="0" smtClean="0">
                        <a:latin typeface="Cambria Math" panose="02040503050406030204" pitchFamily="18" charset="0"/>
                      </a:rPr>
                      <m:t>“</m:t>
                    </m:r>
                  </m:oMath>
                </a14:m>
                <a:endParaRPr lang="pt-BR" b="0" dirty="0"/>
              </a:p>
              <a:p>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exemplo de estratégia </a:t>
                </a:r>
                <a14:m>
                  <m:oMath xmlns:m="http://schemas.openxmlformats.org/officeDocument/2006/math">
                    <m:r>
                      <a:rPr lang="pt-BR" b="0" i="1" dirty="0" smtClean="0">
                        <a:latin typeface="Cambria Math" panose="02040503050406030204" pitchFamily="18" charset="0"/>
                      </a:rPr>
                      <m:t>(</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oMath>
                </a14:m>
                <a:r>
                  <a:rPr lang="pt-BR" b="0" dirty="0"/>
                  <a:t>. O jogador jogou </a:t>
                </a:r>
                <a14:m>
                  <m:oMath xmlns:m="http://schemas.openxmlformats.org/officeDocument/2006/math">
                    <m:r>
                      <a:rPr lang="pt-BR" b="0" i="1" dirty="0" smtClean="0">
                        <a:latin typeface="Cambria Math" panose="02040503050406030204" pitchFamily="18" charset="0"/>
                      </a:rPr>
                      <m:t>𝑐</m:t>
                    </m:r>
                  </m:oMath>
                </a14:m>
                <a:r>
                  <a:rPr lang="pt-BR" b="0" dirty="0"/>
                  <a:t> em </a:t>
                </a:r>
                <a14:m>
                  <m:oMath xmlns:m="http://schemas.openxmlformats.org/officeDocument/2006/math">
                    <m:r>
                      <a:rPr lang="pt-BR" b="0" i="1" dirty="0" smtClean="0">
                        <a:latin typeface="Cambria Math" panose="02040503050406030204" pitchFamily="18" charset="0"/>
                      </a:rPr>
                      <m:t>𝑡</m:t>
                    </m:r>
                    <m:r>
                      <a:rPr lang="pt-BR" b="0" i="1" dirty="0" smtClean="0">
                        <a:latin typeface="Cambria Math" panose="02040503050406030204" pitchFamily="18" charset="0"/>
                      </a:rPr>
                      <m:t>=1</m:t>
                    </m:r>
                  </m:oMath>
                </a14:m>
                <a:r>
                  <a:rPr lang="pt-BR" b="0" dirty="0"/>
                  <a:t>; jogaria </a:t>
                </a:r>
                <a14:m>
                  <m:oMath xmlns:m="http://schemas.openxmlformats.org/officeDocument/2006/math">
                    <m:r>
                      <a:rPr lang="pt-BR" b="0" i="1" dirty="0" smtClean="0">
                        <a:latin typeface="Cambria Math" panose="02040503050406030204" pitchFamily="18" charset="0"/>
                      </a:rPr>
                      <m:t>𝑐</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𝑐</m:t>
                    </m:r>
                    <m:r>
                      <a:rPr lang="pt-BR" b="0" i="1" dirty="0" err="1" smtClean="0">
                        <a:latin typeface="Cambria Math" panose="02040503050406030204" pitchFamily="18" charset="0"/>
                      </a:rPr>
                      <m:t>,</m:t>
                    </m:r>
                    <m:r>
                      <a:rPr lang="pt-BR" b="0" i="1" dirty="0" err="1" smtClean="0">
                        <a:latin typeface="Cambria Math" panose="02040503050406030204" pitchFamily="18" charset="0"/>
                      </a:rPr>
                      <m:t>𝑐</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𝑐</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𝑐</m:t>
                    </m:r>
                    <m:r>
                      <a:rPr lang="pt-BR" b="0" i="1" dirty="0" err="1" smtClean="0">
                        <a:latin typeface="Cambria Math" panose="02040503050406030204" pitchFamily="18" charset="0"/>
                      </a:rPr>
                      <m:t>,</m:t>
                    </m:r>
                    <m:r>
                      <a:rPr lang="pt-BR" b="0" i="1" dirty="0" err="1" smtClean="0">
                        <a:latin typeface="Cambria Math" panose="02040503050406030204" pitchFamily="18" charset="0"/>
                      </a:rPr>
                      <m:t>𝑑</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𝑑</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𝑑</m:t>
                    </m:r>
                    <m:r>
                      <a:rPr lang="pt-BR" b="0" i="1" dirty="0" err="1" smtClean="0">
                        <a:latin typeface="Cambria Math" panose="02040503050406030204" pitchFamily="18" charset="0"/>
                      </a:rPr>
                      <m:t>,</m:t>
                    </m:r>
                    <m:r>
                      <a:rPr lang="pt-BR" b="0" i="1" dirty="0" err="1" smtClean="0">
                        <a:latin typeface="Cambria Math" panose="02040503050406030204" pitchFamily="18" charset="0"/>
                      </a:rPr>
                      <m:t>𝑐</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𝑑</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𝑑</m:t>
                    </m:r>
                    <m:r>
                      <a:rPr lang="pt-BR" b="0" i="1" dirty="0" err="1" smtClean="0">
                        <a:latin typeface="Cambria Math" panose="02040503050406030204" pitchFamily="18" charset="0"/>
                      </a:rPr>
                      <m:t>,</m:t>
                    </m:r>
                    <m:r>
                      <a:rPr lang="pt-BR" b="0" i="1" dirty="0" err="1" smtClean="0">
                        <a:latin typeface="Cambria Math" panose="02040503050406030204" pitchFamily="18" charset="0"/>
                      </a:rPr>
                      <m:t>𝑑</m:t>
                    </m:r>
                    <m:r>
                      <a:rPr lang="pt-BR" b="0" i="1" dirty="0" smtClean="0">
                        <a:latin typeface="Cambria Math" panose="02040503050406030204" pitchFamily="18" charset="0"/>
                      </a:rPr>
                      <m:t>)</m:t>
                    </m:r>
                  </m:oMath>
                </a14:m>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a:p>
                <a:r>
                  <a:rPr lang="pt-BR" b="1" dirty="0"/>
                  <a:t>P3:</a:t>
                </a:r>
                <a:r>
                  <a:rPr lang="pt-BR" b="0" dirty="0"/>
                  <a:t> Lembre-se que </a:t>
                </a:r>
                <a:r>
                  <a:rPr lang="pt-BR" b="0" noProof="0" dirty="0"/>
                  <a:t>um </a:t>
                </a:r>
                <a:r>
                  <a:rPr lang="pt-BR" b="0" noProof="0" dirty="0" err="1"/>
                  <a:t>subjogo</a:t>
                </a:r>
                <a:r>
                  <a:rPr lang="pt-BR" b="0" noProof="0" dirty="0"/>
                  <a:t> é uma parte de um jogo - a parte que resta para ser jogada a partir de qualquer ponto em que a história completa do jogo até agora </a:t>
                </a:r>
                <a:r>
                  <a:rPr lang="pt-BR" b="0" i="1" noProof="0" dirty="0"/>
                  <a:t>seja de conhecimento comum entre os jogadores</a:t>
                </a:r>
                <a:r>
                  <a:rPr lang="pt-BR" b="0" noProof="0" dirty="0"/>
                  <a:t>.</a:t>
                </a:r>
                <a:endParaRPr lang="pt-BR" b="0" dirty="0"/>
              </a:p>
            </p:txBody>
          </p:sp>
        </mc:Choice>
        <mc:Fallback xmlns="">
          <p:sp>
            <p:nvSpPr>
              <p:cNvPr id="3" name="Notes Placeholder 2"/>
              <p:cNvSpPr>
                <a:spLocks noGrp="1"/>
              </p:cNvSpPr>
              <p:nvPr>
                <p:ph type="body" idx="1"/>
              </p:nvPr>
            </p:nvSpPr>
            <p:spPr/>
            <p:txBody>
              <a:bodyPr/>
              <a:lstStyle/>
              <a:p>
                <a:r>
                  <a:rPr lang="pt-BR" b="1" dirty="0"/>
                  <a:t>P1.</a:t>
                </a:r>
                <a:r>
                  <a:rPr lang="pt-BR" b="0" dirty="0"/>
                  <a:t> lembre-se que “</a:t>
                </a:r>
                <a:r>
                  <a:rPr lang="pt-BR" b="0" noProof="0" dirty="0"/>
                  <a:t>a </a:t>
                </a:r>
                <a:r>
                  <a:rPr lang="pt-BR" b="0" i="1" noProof="0" dirty="0"/>
                  <a:t>história do jogo até o estágio </a:t>
                </a:r>
                <a:r>
                  <a:rPr lang="pt-BR" b="0" i="0" noProof="0">
                    <a:latin typeface="Cambria Math" panose="02040503050406030204" pitchFamily="18" charset="0"/>
                  </a:rPr>
                  <a:t>𝑡</a:t>
                </a:r>
                <a:r>
                  <a:rPr lang="pt-BR" b="0" i="1" noProof="0" dirty="0"/>
                  <a:t> </a:t>
                </a:r>
                <a:r>
                  <a:rPr lang="pt-BR" b="0" noProof="0" dirty="0"/>
                  <a:t>é o registro das escolhas dos jogadores até </a:t>
                </a:r>
                <a:r>
                  <a:rPr lang="pt-BR" b="0" i="0" noProof="0">
                    <a:latin typeface="Cambria Math" panose="02040503050406030204" pitchFamily="18" charset="0"/>
                  </a:rPr>
                  <a:t>𝑡"</a:t>
                </a:r>
                <a:endParaRPr lang="pt-BR" b="0"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167853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       C     D</a:t>
            </a:r>
          </a:p>
          <a:p>
            <a:r>
              <a:rPr lang="pt-BR" dirty="0"/>
              <a:t>C </a:t>
            </a:r>
            <a:r>
              <a:rPr lang="en-US" dirty="0"/>
              <a:t>| 5,5 | 0,6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 </a:t>
            </a:r>
            <a:r>
              <a:rPr lang="en-US" dirty="0"/>
              <a:t>| 6,0 | 1,1 |</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21</a:t>
            </a:fld>
            <a:endParaRPr lang="pt-BR"/>
          </a:p>
        </p:txBody>
      </p:sp>
    </p:spTree>
    <p:extLst>
      <p:ext uri="{BB962C8B-B14F-4D97-AF65-F5344CB8AC3E}">
        <p14:creationId xmlns:p14="http://schemas.microsoft.com/office/powerpoint/2010/main" val="24204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P3.</a:t>
            </a:r>
            <a:r>
              <a:rPr lang="en-US" dirty="0"/>
              <a:t> </a:t>
            </a:r>
            <a:r>
              <a:rPr lang="en-US" dirty="0" err="1"/>
              <a:t>isso</a:t>
            </a:r>
            <a:r>
              <a:rPr lang="en-US" dirty="0"/>
              <a:t> </a:t>
            </a:r>
            <a:r>
              <a:rPr lang="en-US" dirty="0" err="1"/>
              <a:t>ficar</a:t>
            </a:r>
            <a:r>
              <a:rPr lang="pt-BR" dirty="0"/>
              <a:t>á mais claro em aulas posteriores</a:t>
            </a:r>
          </a:p>
        </p:txBody>
      </p:sp>
      <p:sp>
        <p:nvSpPr>
          <p:cNvPr id="4" name="Slide Number Placeholder 3"/>
          <p:cNvSpPr>
            <a:spLocks noGrp="1"/>
          </p:cNvSpPr>
          <p:nvPr>
            <p:ph type="sldNum" sz="quarter" idx="5"/>
          </p:nvPr>
        </p:nvSpPr>
        <p:spPr/>
        <p:txBody>
          <a:bodyPr/>
          <a:lstStyle/>
          <a:p>
            <a:fld id="{B2DE22FB-4F32-4F44-9195-D0BEF89D065E}" type="slidenum">
              <a:rPr lang="pt-BR" smtClean="0"/>
              <a:t>22</a:t>
            </a:fld>
            <a:endParaRPr lang="pt-BR"/>
          </a:p>
        </p:txBody>
      </p:sp>
    </p:spTree>
    <p:extLst>
      <p:ext uri="{BB962C8B-B14F-4D97-AF65-F5344CB8AC3E}">
        <p14:creationId xmlns:p14="http://schemas.microsoft.com/office/powerpoint/2010/main" val="159513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i="0" dirty="0" err="1"/>
                  <a:t>Intro</a:t>
                </a:r>
                <a:r>
                  <a:rPr lang="pt-BR" b="1" i="0" dirty="0"/>
                  <a:t>:</a:t>
                </a:r>
                <a:r>
                  <a:rPr lang="pt-BR" i="1" baseline="0" dirty="0"/>
                  <a:t> </a:t>
                </a:r>
                <a:r>
                  <a:rPr lang="pt-BR" dirty="0"/>
                  <a:t>O equilíbrio de Nash perfeito em </a:t>
                </a:r>
                <a:r>
                  <a:rPr lang="pt-BR" dirty="0" err="1"/>
                  <a:t>subjogo</a:t>
                </a:r>
                <a:r>
                  <a:rPr lang="pt-BR" dirty="0"/>
                  <a:t> no dilema dos prisioneiros de dois estágios prescrevia que no primeiro estágio o jogador </a:t>
                </a:r>
                <a14:m>
                  <m:oMath xmlns:m="http://schemas.openxmlformats.org/officeDocument/2006/math">
                    <m:r>
                      <a:rPr lang="pt-BR" b="0" i="1" smtClean="0">
                        <a:latin typeface="Cambria Math" panose="02040503050406030204" pitchFamily="18" charset="0"/>
                      </a:rPr>
                      <m:t>𝑖</m:t>
                    </m:r>
                  </m:oMath>
                </a14:m>
                <a:r>
                  <a:rPr lang="pt-BR" dirty="0"/>
                  <a:t> desviaria e desviaria em qualquer contingência ou qualquer outro </a:t>
                </a:r>
                <a:r>
                  <a:rPr lang="pt-BR" dirty="0" err="1"/>
                  <a:t>subjogo</a:t>
                </a:r>
                <a:r>
                  <a:rPr lang="pt-BR" dirty="0"/>
                  <a:t> a que ele fosse levado: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pt-BR" b="1" i="0" dirty="0" err="1"/>
                  <a:t>Intro</a:t>
                </a:r>
                <a:r>
                  <a:rPr lang="pt-BR" b="1" i="0" dirty="0"/>
                  <a:t>:</a:t>
                </a:r>
                <a:r>
                  <a:rPr lang="pt-BR" i="1" baseline="0" dirty="0"/>
                  <a:t> </a:t>
                </a:r>
                <a:r>
                  <a:rPr lang="pt-BR" dirty="0"/>
                  <a:t>O equilíbrio de Nash perfeito em </a:t>
                </a:r>
                <a:r>
                  <a:rPr lang="pt-BR" dirty="0" err="1"/>
                  <a:t>subjogo</a:t>
                </a:r>
                <a:r>
                  <a:rPr lang="pt-BR" dirty="0"/>
                  <a:t> no dilema dos prisioneiros de dois estágios prescrevia que no primeiro estágio o jogador </a:t>
                </a:r>
                <a:r>
                  <a:rPr lang="pt-BR" b="0" i="0">
                    <a:latin typeface="Cambria Math" panose="02040503050406030204" pitchFamily="18" charset="0"/>
                  </a:rPr>
                  <a:t>𝑖</a:t>
                </a:r>
                <a:r>
                  <a:rPr lang="pt-BR" dirty="0"/>
                  <a:t> desviaria e desviaria em qualquer contingência ou qualquer outro </a:t>
                </a:r>
                <a:r>
                  <a:rPr lang="pt-BR" dirty="0" err="1"/>
                  <a:t>subjogo</a:t>
                </a:r>
                <a:r>
                  <a:rPr lang="pt-BR" dirty="0"/>
                  <a:t> a que ele fosse levado: </a:t>
                </a:r>
                <a:r>
                  <a:rPr lang="pt-BR" i="0" dirty="0">
                    <a:latin typeface="Cambria Math" panose="02040503050406030204" pitchFamily="18" charset="0"/>
                  </a:rPr>
                  <a:t>(𝐷, 𝐷, 𝐷, 𝐷, 𝐷)</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23</a:t>
            </a:fld>
            <a:endParaRPr lang="pt-BR"/>
          </a:p>
        </p:txBody>
      </p:sp>
    </p:spTree>
    <p:extLst>
      <p:ext uri="{BB962C8B-B14F-4D97-AF65-F5344CB8AC3E}">
        <p14:creationId xmlns:p14="http://schemas.microsoft.com/office/powerpoint/2010/main" val="206008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b="0" i="0" dirty="0"/>
              <a:t>Ver D.P.D.E do começo da aula passada</a:t>
            </a:r>
          </a:p>
          <a:p>
            <a:endParaRPr lang="pt-BR" b="0" i="0" dirty="0"/>
          </a:p>
          <a:p>
            <a:r>
              <a:rPr lang="pt-BR" b="1" i="0" dirty="0"/>
              <a:t>P2: </a:t>
            </a:r>
            <a:r>
              <a:rPr lang="pt-BR" b="0" i="0" dirty="0"/>
              <a:t>Ver exemplo 2.3.2 da aula passada</a:t>
            </a:r>
            <a:endParaRPr lang="en-US" b="0" i="0" dirty="0"/>
          </a:p>
        </p:txBody>
      </p:sp>
      <p:sp>
        <p:nvSpPr>
          <p:cNvPr id="4" name="Slide Number Placeholder 3"/>
          <p:cNvSpPr>
            <a:spLocks noGrp="1"/>
          </p:cNvSpPr>
          <p:nvPr>
            <p:ph type="sldNum" sz="quarter" idx="5"/>
          </p:nvPr>
        </p:nvSpPr>
        <p:spPr/>
        <p:txBody>
          <a:bodyPr/>
          <a:lstStyle/>
          <a:p>
            <a:fld id="{B2DE22FB-4F32-4F44-9195-D0BEF89D065E}" type="slidenum">
              <a:rPr lang="pt-BR" smtClean="0"/>
              <a:t>3</a:t>
            </a:fld>
            <a:endParaRPr lang="pt-BR"/>
          </a:p>
        </p:txBody>
      </p:sp>
    </p:spTree>
    <p:extLst>
      <p:ext uri="{BB962C8B-B14F-4D97-AF65-F5344CB8AC3E}">
        <p14:creationId xmlns:p14="http://schemas.microsoft.com/office/powerpoint/2010/main" val="2358863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a:t>
            </a:r>
            <a:r>
              <a:rPr lang="pt-BR" dirty="0"/>
              <a:t> a estratégia deve ser equilíbrio de Nash nessas duas classes de subjogos para que defina equilíbrio de Nash perfeito em subjogos.</a:t>
            </a:r>
          </a:p>
        </p:txBody>
      </p:sp>
      <p:sp>
        <p:nvSpPr>
          <p:cNvPr id="4" name="Slide Number Placeholder 3"/>
          <p:cNvSpPr>
            <a:spLocks noGrp="1"/>
          </p:cNvSpPr>
          <p:nvPr>
            <p:ph type="sldNum" sz="quarter" idx="5"/>
          </p:nvPr>
        </p:nvSpPr>
        <p:spPr/>
        <p:txBody>
          <a:bodyPr/>
          <a:lstStyle/>
          <a:p>
            <a:fld id="{B2DE22FB-4F32-4F44-9195-D0BEF89D065E}" type="slidenum">
              <a:rPr lang="pt-BR" smtClean="0"/>
              <a:t>24</a:t>
            </a:fld>
            <a:endParaRPr lang="pt-BR"/>
          </a:p>
        </p:txBody>
      </p:sp>
    </p:spTree>
    <p:extLst>
      <p:ext uri="{BB962C8B-B14F-4D97-AF65-F5344CB8AC3E}">
        <p14:creationId xmlns:p14="http://schemas.microsoft.com/office/powerpoint/2010/main" val="2507662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mj-lt"/>
                  <a:buNone/>
                  <a:tabLst/>
                  <a:defRPr/>
                </a:pPr>
                <a:r>
                  <a:rPr lang="pt-BR" b="1" noProof="0" dirty="0"/>
                  <a:t>i</a:t>
                </a:r>
                <a:r>
                  <a:rPr lang="pt-BR" b="1" baseline="0" noProof="0" dirty="0"/>
                  <a:t> e </a:t>
                </a:r>
                <a:r>
                  <a:rPr lang="pt-BR" b="1" baseline="0" noProof="0" dirty="0" err="1"/>
                  <a:t>ii</a:t>
                </a:r>
                <a:r>
                  <a:rPr lang="pt-BR" b="1" baseline="0" noProof="0" dirty="0"/>
                  <a:t>: </a:t>
                </a:r>
                <a:r>
                  <a:rPr lang="pt-BR" noProof="0" dirty="0"/>
                  <a:t>Recapitulando, classe 1 =</a:t>
                </a:r>
                <a:r>
                  <a:rPr lang="pt-BR" baseline="0" noProof="0" dirty="0"/>
                  <a:t> </a:t>
                </a:r>
                <a:r>
                  <a:rPr lang="pt-BR" noProof="0" dirty="0"/>
                  <a:t>Aqueles em que todos os outcomes dos estágios anteriores foram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r>
                  <a:rPr lang="pt-BR" baseline="0" noProof="0" dirty="0"/>
                  <a:t>Classe 2 = </a:t>
                </a:r>
                <a:r>
                  <a:rPr lang="pt-BR" noProof="0" dirty="0"/>
                  <a:t>Aqueles em que o outcome de pelo menos um estágio anterior difere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p:txBody>
          </p:sp>
        </mc:Choice>
        <mc:Fallback xmlns="">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mj-lt"/>
                  <a:buNone/>
                  <a:tabLst/>
                  <a:defRPr/>
                </a:pPr>
                <a:r>
                  <a:rPr lang="pt-BR" noProof="0" dirty="0"/>
                  <a:t>Recapitulando, classe 1 =</a:t>
                </a:r>
                <a:r>
                  <a:rPr lang="pt-BR" baseline="0" noProof="0" dirty="0"/>
                  <a:t> </a:t>
                </a:r>
                <a:r>
                  <a:rPr lang="pt-BR" noProof="0" dirty="0"/>
                  <a:t>Aqueles em que todos os outcomes dos estágios anteriores foram </a:t>
                </a:r>
                <a:r>
                  <a:rPr lang="pt-BR" i="0" noProof="0">
                    <a:latin typeface="Cambria Math" panose="02040503050406030204" pitchFamily="18" charset="0"/>
                  </a:rPr>
                  <a:t>(𝑅_1, 𝑅_2 )</a:t>
                </a:r>
                <a:r>
                  <a:rPr lang="pt-BR" noProof="0" dirty="0"/>
                  <a:t>. </a:t>
                </a:r>
                <a:r>
                  <a:rPr lang="pt-BR" baseline="0" noProof="0" dirty="0"/>
                  <a:t>Classe 2 = </a:t>
                </a:r>
                <a:r>
                  <a:rPr lang="pt-BR" noProof="0" dirty="0"/>
                  <a:t>Aqueles em que o outcome de pelo menos um estágio anterior difere de </a:t>
                </a:r>
                <a:r>
                  <a:rPr lang="pt-BR" i="0" noProof="0">
                    <a:latin typeface="Cambria Math" panose="02040503050406030204" pitchFamily="18" charset="0"/>
                  </a:rPr>
                  <a:t>(𝑅_1, 𝑅_2 )</a:t>
                </a:r>
                <a:r>
                  <a:rPr lang="pt-BR" noProof="0"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25</a:t>
            </a:fld>
            <a:endParaRPr lang="pt-BR"/>
          </a:p>
        </p:txBody>
      </p:sp>
    </p:spTree>
    <p:extLst>
      <p:ext uri="{BB962C8B-B14F-4D97-AF65-F5344CB8AC3E}">
        <p14:creationId xmlns:p14="http://schemas.microsoft.com/office/powerpoint/2010/main" val="15016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err="1"/>
              <a:t>Intro</a:t>
            </a:r>
            <a:r>
              <a:rPr lang="pt-BR" b="1" noProof="0" dirty="0"/>
              <a:t>: </a:t>
            </a:r>
            <a:r>
              <a:rPr lang="pt-BR" b="0" noProof="0" dirty="0"/>
              <a:t>Vamos generalizar o resultado de que em jogos infinitamente repetidos, com  jogadores pacientes o bastante (um fator de desconto alto o suficiente), é possível se atingir outcomes mais altos do que aqueles do E.N do </a:t>
            </a:r>
            <a:r>
              <a:rPr lang="pt-BR" b="0" noProof="0" dirty="0" err="1"/>
              <a:t>stage</a:t>
            </a:r>
            <a:r>
              <a:rPr lang="pt-BR" b="0" noProof="0" dirty="0"/>
              <a:t> game. O teorema de Friedman é um refinamento do Folk </a:t>
            </a:r>
            <a:r>
              <a:rPr lang="pt-BR" b="0" noProof="0" dirty="0" err="1"/>
              <a:t>Theorem</a:t>
            </a:r>
            <a:r>
              <a:rPr lang="pt-BR" b="0" noProof="0" dirty="0"/>
              <a:t> que mostra que a interação repetida pode resultar em praticamente qualquer média dos </a:t>
            </a:r>
            <a:r>
              <a:rPr lang="pt-BR" b="0" noProof="0" dirty="0" err="1"/>
              <a:t>payoffs</a:t>
            </a:r>
            <a:r>
              <a:rPr lang="pt-BR" b="0" noProof="0" dirty="0"/>
              <a:t> em um equilíbrio de Nash perfeito em </a:t>
            </a:r>
            <a:r>
              <a:rPr lang="pt-BR" b="0" noProof="0" dirty="0" err="1"/>
              <a:t>subjogo</a:t>
            </a:r>
            <a:endParaRPr lang="pt-BR" b="1"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P2.1:</a:t>
            </a:r>
            <a:r>
              <a:rPr lang="pt-BR" noProof="0" dirty="0"/>
              <a:t> Uma média ponderada em que os peso são não negativos e sua soma é 1 é uma combinação convexa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P2.2:</a:t>
            </a:r>
            <a:r>
              <a:rPr lang="pt-BR" noProof="0" dirty="0"/>
              <a:t> </a:t>
            </a:r>
            <a:r>
              <a:rPr lang="pt-BR" noProof="0" dirty="0" err="1"/>
              <a:t>Payoff</a:t>
            </a:r>
            <a:r>
              <a:rPr lang="pt-BR" noProof="0" dirty="0"/>
              <a:t> médio é um </a:t>
            </a:r>
            <a:r>
              <a:rPr lang="pt-BR" noProof="0" dirty="0" err="1"/>
              <a:t>payoff</a:t>
            </a:r>
            <a:r>
              <a:rPr lang="pt-BR" noProof="0" dirty="0"/>
              <a:t> constante que gera a mesma utilidade que um fluxo de </a:t>
            </a:r>
            <a:r>
              <a:rPr lang="pt-BR" noProof="0" dirty="0" err="1"/>
              <a:t>payoffs</a:t>
            </a:r>
            <a:r>
              <a:rPr lang="pt-BR" noProof="0" dirty="0"/>
              <a:t> a serem trazidos a valor presente</a:t>
            </a:r>
            <a:endParaRPr lang="pt-BR" dirty="0"/>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26</a:t>
            </a:fld>
            <a:endParaRPr lang="pt-BR"/>
          </a:p>
        </p:txBody>
      </p:sp>
    </p:spTree>
    <p:extLst>
      <p:ext uri="{BB962C8B-B14F-4D97-AF65-F5344CB8AC3E}">
        <p14:creationId xmlns:p14="http://schemas.microsoft.com/office/powerpoint/2010/main" val="657629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P1.</a:t>
            </a:r>
            <a:r>
              <a:rPr lang="pt-BR" noProof="0" dirty="0"/>
              <a:t> Ou uma média ponderada em que os peso são não negativos e sua soma é 1. Equivale a todos os pontos no interior do losango preto</a:t>
            </a:r>
            <a:endParaRPr lang="pt-BR" dirty="0"/>
          </a:p>
          <a:p>
            <a:endParaRPr lang="pt-BR" dirty="0"/>
          </a:p>
          <a:p>
            <a:r>
              <a:rPr lang="pt-BR" dirty="0"/>
              <a:t>Através de aleatorização é possível atingir qualquer ponto desse conjunto de payoffs viáveis (área escura)</a:t>
            </a:r>
          </a:p>
        </p:txBody>
      </p:sp>
      <p:sp>
        <p:nvSpPr>
          <p:cNvPr id="4" name="Slide Number Placeholder 3"/>
          <p:cNvSpPr>
            <a:spLocks noGrp="1"/>
          </p:cNvSpPr>
          <p:nvPr>
            <p:ph type="sldNum" sz="quarter" idx="5"/>
          </p:nvPr>
        </p:nvSpPr>
        <p:spPr/>
        <p:txBody>
          <a:bodyPr/>
          <a:lstStyle/>
          <a:p>
            <a:fld id="{B2DE22FB-4F32-4F44-9195-D0BEF89D065E}" type="slidenum">
              <a:rPr lang="pt-BR" smtClean="0"/>
              <a:t>27</a:t>
            </a:fld>
            <a:endParaRPr lang="pt-BR"/>
          </a:p>
        </p:txBody>
      </p:sp>
    </p:spTree>
    <p:extLst>
      <p:ext uri="{BB962C8B-B14F-4D97-AF65-F5344CB8AC3E}">
        <p14:creationId xmlns:p14="http://schemas.microsoft.com/office/powerpoint/2010/main" val="61213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Lembrando que </a:t>
                </a:r>
                <a14:m>
                  <m:oMath xmlns:m="http://schemas.openxmlformats.org/officeDocument/2006/math">
                    <m:r>
                      <a:rPr lang="pt-BR" b="0" i="1" smtClean="0">
                        <a:latin typeface="Cambria Math" panose="02040503050406030204" pitchFamily="18" charset="0"/>
                      </a:rPr>
                      <m:t>𝑉</m:t>
                    </m:r>
                  </m:oMath>
                </a14:m>
                <a:r>
                  <a:rPr lang="pt-BR" dirty="0"/>
                  <a:t>=</a:t>
                </a:r>
                <a14:m>
                  <m:oMath xmlns:m="http://schemas.openxmlformats.org/officeDocument/2006/math">
                    <m:nary>
                      <m:naryPr>
                        <m:chr m:val="∑"/>
                        <m:ctrlPr>
                          <a:rPr lang="pt-BR" sz="1200" b="0" i="1" noProof="0" smtClean="0">
                            <a:latin typeface="Cambria Math" panose="02040503050406030204" pitchFamily="18" charset="0"/>
                          </a:rPr>
                        </m:ctrlPr>
                      </m:naryPr>
                      <m:sub>
                        <m:r>
                          <m:rPr>
                            <m:brk m:alnAt="23"/>
                          </m:rP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b>
                      <m:sup>
                        <m:r>
                          <a:rPr lang="pt-BR" sz="1200" b="0" i="1" noProof="0" smtClean="0">
                            <a:latin typeface="Cambria Math" panose="02040503050406030204" pitchFamily="18" charset="0"/>
                            <a:ea typeface="Cambria Math" panose="02040503050406030204" pitchFamily="18" charset="0"/>
                          </a:rPr>
                          <m:t>∞</m:t>
                        </m:r>
                      </m:sup>
                      <m:e>
                        <m:sSup>
                          <m:sSupPr>
                            <m:ctrlPr>
                              <a:rPr lang="pt-BR" sz="1200" b="0" i="1" noProof="0" smtClean="0">
                                <a:latin typeface="Cambria Math" panose="02040503050406030204" pitchFamily="18" charset="0"/>
                              </a:rPr>
                            </m:ctrlPr>
                          </m:sSupPr>
                          <m:e>
                            <m:r>
                              <a:rPr lang="pt-BR" sz="1200" b="0" i="1" noProof="0" smtClean="0">
                                <a:latin typeface="Cambria Math" panose="02040503050406030204" pitchFamily="18" charset="0"/>
                              </a:rPr>
                              <m:t>𝛿</m:t>
                            </m:r>
                          </m:e>
                          <m:sup>
                            <m: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p>
                        </m:sSup>
                      </m:e>
                    </m:nary>
                    <m:sSub>
                      <m:sSubPr>
                        <m:ctrlPr>
                          <a:rPr lang="pt-BR" sz="1200" b="0" i="1" noProof="0" smtClean="0">
                            <a:latin typeface="Cambria Math" panose="02040503050406030204" pitchFamily="18" charset="0"/>
                          </a:rPr>
                        </m:ctrlPr>
                      </m:sSubPr>
                      <m:e>
                        <m:r>
                          <a:rPr lang="pt-BR" sz="1200" b="0" i="1" noProof="0" smtClean="0">
                            <a:latin typeface="Cambria Math" panose="02040503050406030204" pitchFamily="18" charset="0"/>
                          </a:rPr>
                          <m:t>𝜋</m:t>
                        </m:r>
                      </m:e>
                      <m:sub>
                        <m:r>
                          <a:rPr lang="pt-BR" sz="1200" b="0" i="1" noProof="0" smtClean="0">
                            <a:latin typeface="Cambria Math" panose="02040503050406030204" pitchFamily="18" charset="0"/>
                          </a:rPr>
                          <m:t>𝑡</m:t>
                        </m:r>
                      </m:sub>
                    </m:sSub>
                  </m:oMath>
                </a14:m>
                <a:r>
                  <a:rPr lang="pt-BR" dirty="0"/>
                  <a:t>, portanto </a:t>
                </a:r>
                <a14:m>
                  <m:oMath xmlns:m="http://schemas.openxmlformats.org/officeDocument/2006/math">
                    <m:r>
                      <a:rPr lang="en-US" b="0" i="1" smtClean="0">
                        <a:latin typeface="Cambria Math" panose="02040503050406030204" pitchFamily="18" charset="0"/>
                      </a:rPr>
                      <m:t>𝜋</m:t>
                    </m:r>
                    <m:r>
                      <a:rPr lang="pt-BR"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nary>
                      <m:naryPr>
                        <m:chr m:val="∑"/>
                        <m:ctrlPr>
                          <a:rPr lang="pt-BR" sz="1200" b="0" i="1" noProof="0" smtClean="0">
                            <a:latin typeface="Cambria Math" panose="02040503050406030204" pitchFamily="18" charset="0"/>
                          </a:rPr>
                        </m:ctrlPr>
                      </m:naryPr>
                      <m:sub>
                        <m:r>
                          <m:rPr>
                            <m:brk m:alnAt="23"/>
                          </m:rP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b>
                      <m:sup>
                        <m:r>
                          <a:rPr lang="pt-BR" sz="1200" b="0" i="1" noProof="0" smtClean="0">
                            <a:latin typeface="Cambria Math" panose="02040503050406030204" pitchFamily="18" charset="0"/>
                            <a:ea typeface="Cambria Math" panose="02040503050406030204" pitchFamily="18" charset="0"/>
                          </a:rPr>
                          <m:t>∞</m:t>
                        </m:r>
                      </m:sup>
                      <m:e>
                        <m:sSup>
                          <m:sSupPr>
                            <m:ctrlPr>
                              <a:rPr lang="pt-BR" sz="1200" b="0" i="1" noProof="0" smtClean="0">
                                <a:latin typeface="Cambria Math" panose="02040503050406030204" pitchFamily="18" charset="0"/>
                              </a:rPr>
                            </m:ctrlPr>
                          </m:sSupPr>
                          <m:e>
                            <m:r>
                              <a:rPr lang="pt-BR" sz="1200" b="0" i="1" noProof="0" smtClean="0">
                                <a:latin typeface="Cambria Math" panose="02040503050406030204" pitchFamily="18" charset="0"/>
                              </a:rPr>
                              <m:t>𝛿</m:t>
                            </m:r>
                          </m:e>
                          <m:sup>
                            <m: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p>
                        </m:sSup>
                      </m:e>
                    </m:nary>
                    <m:sSub>
                      <m:sSubPr>
                        <m:ctrlPr>
                          <a:rPr lang="pt-BR" sz="1200" b="0" i="1" noProof="0" smtClean="0">
                            <a:latin typeface="Cambria Math" panose="02040503050406030204" pitchFamily="18" charset="0"/>
                          </a:rPr>
                        </m:ctrlPr>
                      </m:sSubPr>
                      <m:e>
                        <m:r>
                          <a:rPr lang="pt-BR" sz="1200" b="0" i="1" noProof="0" smtClean="0">
                            <a:latin typeface="Cambria Math" panose="02040503050406030204" pitchFamily="18" charset="0"/>
                          </a:rPr>
                          <m:t>𝜋</m:t>
                        </m:r>
                      </m:e>
                      <m:sub>
                        <m:r>
                          <a:rPr lang="pt-BR" sz="1200" b="0" i="1" noProof="0" smtClean="0">
                            <a:latin typeface="Cambria Math" panose="02040503050406030204" pitchFamily="18" charset="0"/>
                          </a:rPr>
                          <m:t>𝑡</m:t>
                        </m:r>
                      </m:sub>
                    </m:sSub>
                  </m:oMath>
                </a14:m>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Lembrando que </a:t>
                </a:r>
                <a:r>
                  <a:rPr lang="pt-BR" b="0" i="0">
                    <a:latin typeface="Cambria Math" panose="02040503050406030204" pitchFamily="18" charset="0"/>
                  </a:rPr>
                  <a:t>𝑉</a:t>
                </a:r>
                <a:r>
                  <a:rPr lang="pt-BR" dirty="0"/>
                  <a:t>=</a:t>
                </a:r>
                <a:r>
                  <a:rPr lang="pt-BR" sz="1200" b="0" i="0" noProof="0">
                    <a:latin typeface="Cambria Math" panose="02040503050406030204" pitchFamily="18" charset="0"/>
                  </a:rPr>
                  <a:t>∑_(𝑡=1)</a:t>
                </a:r>
                <a:r>
                  <a:rPr lang="pt-BR" sz="1200" b="0" i="0" noProof="0">
                    <a:latin typeface="Cambria Math" panose="02040503050406030204" pitchFamily="18" charset="0"/>
                    <a:ea typeface="Cambria Math" panose="02040503050406030204" pitchFamily="18" charset="0"/>
                  </a:rPr>
                  <a:t>^∞▒</a:t>
                </a:r>
                <a:r>
                  <a:rPr lang="pt-BR" sz="1200" b="0" i="0" noProof="0">
                    <a:latin typeface="Cambria Math" panose="02040503050406030204" pitchFamily="18" charset="0"/>
                  </a:rPr>
                  <a:t>𝛿^(𝑡−1)  𝜋_𝑡</a:t>
                </a:r>
                <a:r>
                  <a:rPr lang="pt-BR" dirty="0"/>
                  <a:t>, portanto </a:t>
                </a:r>
                <a:r>
                  <a:rPr lang="en-US" b="0" i="0">
                    <a:latin typeface="Cambria Math" panose="02040503050406030204" pitchFamily="18" charset="0"/>
                  </a:rPr>
                  <a:t>𝜋</a:t>
                </a:r>
                <a:r>
                  <a:rPr lang="pt-BR" b="0" i="0">
                    <a:latin typeface="Cambria Math" panose="02040503050406030204" pitchFamily="18" charset="0"/>
                  </a:rPr>
                  <a:t>=</a:t>
                </a:r>
                <a:r>
                  <a:rPr lang="en-US" b="0" i="0">
                    <a:latin typeface="Cambria Math" panose="02040503050406030204" pitchFamily="18" charset="0"/>
                  </a:rPr>
                  <a:t>(1−𝛿)</a:t>
                </a:r>
                <a:r>
                  <a:rPr lang="pt-BR" sz="1200" b="0" i="0" noProof="0">
                    <a:latin typeface="Cambria Math" panose="02040503050406030204" pitchFamily="18" charset="0"/>
                  </a:rPr>
                  <a:t> ∑_(𝑡=1)</a:t>
                </a:r>
                <a:r>
                  <a:rPr lang="pt-BR" sz="1200" b="0" i="0" noProof="0">
                    <a:latin typeface="Cambria Math" panose="02040503050406030204" pitchFamily="18" charset="0"/>
                    <a:ea typeface="Cambria Math" panose="02040503050406030204" pitchFamily="18" charset="0"/>
                  </a:rPr>
                  <a:t>^∞▒</a:t>
                </a:r>
                <a:r>
                  <a:rPr lang="pt-BR" sz="1200" b="0" i="0" noProof="0">
                    <a:latin typeface="Cambria Math" panose="02040503050406030204" pitchFamily="18" charset="0"/>
                  </a:rPr>
                  <a:t>𝛿^(𝑡−1)  𝜋_𝑡</a:t>
                </a:r>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28</a:t>
            </a:fld>
            <a:endParaRPr lang="pt-BR"/>
          </a:p>
        </p:txBody>
      </p:sp>
    </p:spTree>
    <p:extLst>
      <p:ext uri="{BB962C8B-B14F-4D97-AF65-F5344CB8AC3E}">
        <p14:creationId xmlns:p14="http://schemas.microsoft.com/office/powerpoint/2010/main" val="118852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dirty="0"/>
                  <a:t>Lembrando que </a:t>
                </a:r>
                <a14:m>
                  <m:oMath xmlns:m="http://schemas.openxmlformats.org/officeDocument/2006/math">
                    <m:r>
                      <a:rPr lang="pt-BR" sz="1800" b="0" i="1" smtClean="0">
                        <a:latin typeface="Cambria Math" panose="02040503050406030204" pitchFamily="18" charset="0"/>
                      </a:rPr>
                      <m:t>𝑉</m:t>
                    </m:r>
                  </m:oMath>
                </a14:m>
                <a:r>
                  <a:rPr lang="pt-BR" sz="1800" dirty="0"/>
                  <a:t>=</a:t>
                </a:r>
                <a14:m>
                  <m:oMath xmlns:m="http://schemas.openxmlformats.org/officeDocument/2006/math">
                    <m:nary>
                      <m:naryPr>
                        <m:chr m:val="∑"/>
                        <m:ctrlPr>
                          <a:rPr lang="pt-BR" sz="1800" b="0" i="1" noProof="0" smtClean="0">
                            <a:latin typeface="Cambria Math" panose="02040503050406030204" pitchFamily="18" charset="0"/>
                          </a:rPr>
                        </m:ctrlPr>
                      </m:naryPr>
                      <m:sub>
                        <m:r>
                          <m:rPr>
                            <m:brk m:alnAt="23"/>
                          </m:rPr>
                          <a:rPr lang="pt-BR" sz="1800" b="0" i="1" noProof="0" smtClean="0">
                            <a:latin typeface="Cambria Math" panose="02040503050406030204" pitchFamily="18" charset="0"/>
                          </a:rPr>
                          <m:t>𝑡</m:t>
                        </m:r>
                        <m:r>
                          <a:rPr lang="pt-BR" sz="1800" b="0" i="1" noProof="0" smtClean="0">
                            <a:latin typeface="Cambria Math" panose="02040503050406030204" pitchFamily="18" charset="0"/>
                          </a:rPr>
                          <m:t>=1</m:t>
                        </m:r>
                      </m:sub>
                      <m:sup>
                        <m:r>
                          <a:rPr lang="pt-BR" sz="1800" b="0" i="1" noProof="0" smtClean="0">
                            <a:latin typeface="Cambria Math" panose="02040503050406030204" pitchFamily="18" charset="0"/>
                            <a:ea typeface="Cambria Math" panose="02040503050406030204" pitchFamily="18" charset="0"/>
                          </a:rPr>
                          <m:t>∞</m:t>
                        </m:r>
                      </m:sup>
                      <m:e>
                        <m:sSup>
                          <m:sSupPr>
                            <m:ctrlPr>
                              <a:rPr lang="pt-BR" sz="1800" b="0" i="1" noProof="0" smtClean="0">
                                <a:latin typeface="Cambria Math" panose="02040503050406030204" pitchFamily="18" charset="0"/>
                              </a:rPr>
                            </m:ctrlPr>
                          </m:sSupPr>
                          <m:e>
                            <m:r>
                              <a:rPr lang="pt-BR" sz="1800" b="0" i="1" noProof="0" smtClean="0">
                                <a:latin typeface="Cambria Math" panose="02040503050406030204" pitchFamily="18" charset="0"/>
                              </a:rPr>
                              <m:t>𝛿</m:t>
                            </m:r>
                          </m:e>
                          <m:sup>
                            <m:r>
                              <a:rPr lang="pt-BR" sz="1800" b="0" i="1" noProof="0" smtClean="0">
                                <a:latin typeface="Cambria Math" panose="02040503050406030204" pitchFamily="18" charset="0"/>
                              </a:rPr>
                              <m:t>𝑡</m:t>
                            </m:r>
                            <m:r>
                              <a:rPr lang="pt-BR" sz="1800" b="0" i="1" noProof="0" smtClean="0">
                                <a:latin typeface="Cambria Math" panose="02040503050406030204" pitchFamily="18" charset="0"/>
                              </a:rPr>
                              <m:t>−1</m:t>
                            </m:r>
                          </m:sup>
                        </m:sSup>
                      </m:e>
                    </m:nary>
                    <m:sSub>
                      <m:sSubPr>
                        <m:ctrlPr>
                          <a:rPr lang="pt-BR" sz="1800" b="0" i="1" noProof="0" smtClean="0">
                            <a:latin typeface="Cambria Math" panose="02040503050406030204" pitchFamily="18" charset="0"/>
                          </a:rPr>
                        </m:ctrlPr>
                      </m:sSubPr>
                      <m:e>
                        <m:r>
                          <a:rPr lang="pt-BR" sz="1800" b="0" i="1" noProof="0" smtClean="0">
                            <a:latin typeface="Cambria Math" panose="02040503050406030204" pitchFamily="18" charset="0"/>
                          </a:rPr>
                          <m:t>𝜋</m:t>
                        </m:r>
                      </m:e>
                      <m:sub>
                        <m:r>
                          <a:rPr lang="pt-BR" sz="1800" b="0" i="1" noProof="0" smtClean="0">
                            <a:latin typeface="Cambria Math" panose="02040503050406030204" pitchFamily="18" charset="0"/>
                          </a:rPr>
                          <m:t>𝑡</m:t>
                        </m:r>
                      </m:sub>
                    </m:sSub>
                  </m:oMath>
                </a14:m>
                <a:r>
                  <a:rPr lang="pt-BR" sz="1800" dirty="0"/>
                  <a:t>, portanto </a:t>
                </a:r>
                <a14:m>
                  <m:oMath xmlns:m="http://schemas.openxmlformats.org/officeDocument/2006/math">
                    <m:r>
                      <a:rPr lang="en-US" sz="1800" b="0" i="1" smtClean="0">
                        <a:latin typeface="Cambria Math" panose="02040503050406030204" pitchFamily="18" charset="0"/>
                      </a:rPr>
                      <m:t>𝜋</m:t>
                    </m:r>
                    <m:r>
                      <a:rPr lang="pt-BR"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𝛿</m:t>
                        </m:r>
                      </m:e>
                    </m:d>
                    <m:nary>
                      <m:naryPr>
                        <m:chr m:val="∑"/>
                        <m:ctrlPr>
                          <a:rPr lang="pt-BR" sz="1800" b="0" i="1" noProof="0" smtClean="0">
                            <a:latin typeface="Cambria Math" panose="02040503050406030204" pitchFamily="18" charset="0"/>
                          </a:rPr>
                        </m:ctrlPr>
                      </m:naryPr>
                      <m:sub>
                        <m:r>
                          <m:rPr>
                            <m:brk m:alnAt="23"/>
                          </m:rPr>
                          <a:rPr lang="pt-BR" sz="1800" b="0" i="1" noProof="0" smtClean="0">
                            <a:latin typeface="Cambria Math" panose="02040503050406030204" pitchFamily="18" charset="0"/>
                          </a:rPr>
                          <m:t>𝑡</m:t>
                        </m:r>
                        <m:r>
                          <a:rPr lang="pt-BR" sz="1800" b="0" i="1" noProof="0" smtClean="0">
                            <a:latin typeface="Cambria Math" panose="02040503050406030204" pitchFamily="18" charset="0"/>
                          </a:rPr>
                          <m:t>=1</m:t>
                        </m:r>
                      </m:sub>
                      <m:sup>
                        <m:r>
                          <a:rPr lang="pt-BR" sz="1800" b="0" i="1" noProof="0" smtClean="0">
                            <a:latin typeface="Cambria Math" panose="02040503050406030204" pitchFamily="18" charset="0"/>
                            <a:ea typeface="Cambria Math" panose="02040503050406030204" pitchFamily="18" charset="0"/>
                          </a:rPr>
                          <m:t>∞</m:t>
                        </m:r>
                      </m:sup>
                      <m:e>
                        <m:sSup>
                          <m:sSupPr>
                            <m:ctrlPr>
                              <a:rPr lang="pt-BR" sz="1800" b="0" i="1" noProof="0" smtClean="0">
                                <a:latin typeface="Cambria Math" panose="02040503050406030204" pitchFamily="18" charset="0"/>
                              </a:rPr>
                            </m:ctrlPr>
                          </m:sSupPr>
                          <m:e>
                            <m:r>
                              <a:rPr lang="pt-BR" sz="1800" b="0" i="1" noProof="0" smtClean="0">
                                <a:latin typeface="Cambria Math" panose="02040503050406030204" pitchFamily="18" charset="0"/>
                              </a:rPr>
                              <m:t>𝛿</m:t>
                            </m:r>
                          </m:e>
                          <m:sup>
                            <m:r>
                              <a:rPr lang="pt-BR" sz="1800" b="0" i="1" noProof="0" smtClean="0">
                                <a:latin typeface="Cambria Math" panose="02040503050406030204" pitchFamily="18" charset="0"/>
                              </a:rPr>
                              <m:t>𝑡</m:t>
                            </m:r>
                            <m:r>
                              <a:rPr lang="pt-BR" sz="1800" b="0" i="1" noProof="0" smtClean="0">
                                <a:latin typeface="Cambria Math" panose="02040503050406030204" pitchFamily="18" charset="0"/>
                              </a:rPr>
                              <m:t>−1</m:t>
                            </m:r>
                          </m:sup>
                        </m:sSup>
                      </m:e>
                    </m:nary>
                    <m:sSub>
                      <m:sSubPr>
                        <m:ctrlPr>
                          <a:rPr lang="pt-BR" sz="1800" b="0" i="1" noProof="0" smtClean="0">
                            <a:latin typeface="Cambria Math" panose="02040503050406030204" pitchFamily="18" charset="0"/>
                          </a:rPr>
                        </m:ctrlPr>
                      </m:sSubPr>
                      <m:e>
                        <m:r>
                          <a:rPr lang="pt-BR" sz="1800" b="0" i="1" noProof="0" smtClean="0">
                            <a:latin typeface="Cambria Math" panose="02040503050406030204" pitchFamily="18" charset="0"/>
                          </a:rPr>
                          <m:t>𝜋</m:t>
                        </m:r>
                      </m:e>
                      <m:sub>
                        <m:r>
                          <a:rPr lang="pt-BR" sz="1800" b="0" i="1" noProof="0" smtClean="0">
                            <a:latin typeface="Cambria Math" panose="02040503050406030204" pitchFamily="18" charset="0"/>
                          </a:rPr>
                          <m:t>𝑡</m:t>
                        </m:r>
                      </m:sub>
                    </m:sSub>
                  </m:oMath>
                </a14:m>
                <a:endParaRPr lang="pt-BR" sz="1800" dirty="0"/>
              </a:p>
              <a:p>
                <a:endParaRPr lang="pt-BR"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Segoe UI" panose="020B0502040204020203" pitchFamily="34" charset="0"/>
                  </a:rPr>
                  <a:t>Exemplo</a:t>
                </a:r>
                <a:r>
                  <a:rPr lang="en-US" sz="1800" dirty="0">
                    <a:effectLst/>
                    <a:latin typeface="Segoe UI" panose="020B0502040204020203" pitchFamily="34" charset="0"/>
                  </a:rPr>
                  <a:t>: "In the Prisoners' Dilemma in Figure 2.3.6, for example, both players might receive a payoff of 4 in every period. Such an infinite sequence of payoffs has an average payoff of 4 but a present value of 4/(1 - </a:t>
                </a:r>
                <a:r>
                  <a:rPr lang="en-US" sz="1800" dirty="0">
                    <a:effectLst/>
                    <a:latin typeface="Cambria Math" panose="02040503050406030204" pitchFamily="18" charset="0"/>
                  </a:rPr>
                  <a:t>𝛿)." (Gibbons p.97)</a:t>
                </a:r>
                <a:endParaRPr lang="en-US"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dirty="0"/>
                  <a:t>Lembrando que </a:t>
                </a:r>
                <a:r>
                  <a:rPr lang="pt-BR" sz="1800" b="0" i="0">
                    <a:latin typeface="Cambria Math" panose="02040503050406030204" pitchFamily="18" charset="0"/>
                  </a:rPr>
                  <a:t>𝑉</a:t>
                </a:r>
                <a:r>
                  <a:rPr lang="pt-BR" sz="1800" dirty="0"/>
                  <a:t>=</a:t>
                </a:r>
                <a:r>
                  <a:rPr lang="pt-BR" sz="1800" b="0" i="0" noProof="0">
                    <a:latin typeface="Cambria Math" panose="02040503050406030204" pitchFamily="18" charset="0"/>
                  </a:rPr>
                  <a:t>∑_(𝑡=1)</a:t>
                </a:r>
                <a:r>
                  <a:rPr lang="pt-BR" sz="1800" b="0" i="0" noProof="0">
                    <a:latin typeface="Cambria Math" panose="02040503050406030204" pitchFamily="18" charset="0"/>
                    <a:ea typeface="Cambria Math" panose="02040503050406030204" pitchFamily="18" charset="0"/>
                  </a:rPr>
                  <a:t>^∞▒</a:t>
                </a:r>
                <a:r>
                  <a:rPr lang="pt-BR" sz="1800" b="0" i="0" noProof="0">
                    <a:latin typeface="Cambria Math" panose="02040503050406030204" pitchFamily="18" charset="0"/>
                  </a:rPr>
                  <a:t>𝛿^(𝑡−1)  𝜋_𝑡</a:t>
                </a:r>
                <a:r>
                  <a:rPr lang="pt-BR" sz="1800" dirty="0"/>
                  <a:t>, portanto </a:t>
                </a:r>
                <a:r>
                  <a:rPr lang="en-US" sz="1800" b="0" i="0">
                    <a:latin typeface="Cambria Math" panose="02040503050406030204" pitchFamily="18" charset="0"/>
                  </a:rPr>
                  <a:t>𝜋</a:t>
                </a:r>
                <a:r>
                  <a:rPr lang="pt-BR" sz="1800" b="0" i="0">
                    <a:latin typeface="Cambria Math" panose="02040503050406030204" pitchFamily="18" charset="0"/>
                  </a:rPr>
                  <a:t>=</a:t>
                </a:r>
                <a:r>
                  <a:rPr lang="en-US" sz="1800" b="0" i="0">
                    <a:latin typeface="Cambria Math" panose="02040503050406030204" pitchFamily="18" charset="0"/>
                  </a:rPr>
                  <a:t>(1−𝛿)</a:t>
                </a:r>
                <a:r>
                  <a:rPr lang="pt-BR" sz="1800" b="0" i="0" noProof="0">
                    <a:latin typeface="Cambria Math" panose="02040503050406030204" pitchFamily="18" charset="0"/>
                  </a:rPr>
                  <a:t> ∑_(𝑡=1)</a:t>
                </a:r>
                <a:r>
                  <a:rPr lang="pt-BR" sz="1800" b="0" i="0" noProof="0">
                    <a:latin typeface="Cambria Math" panose="02040503050406030204" pitchFamily="18" charset="0"/>
                    <a:ea typeface="Cambria Math" panose="02040503050406030204" pitchFamily="18" charset="0"/>
                  </a:rPr>
                  <a:t>^∞▒</a:t>
                </a:r>
                <a:r>
                  <a:rPr lang="pt-BR" sz="1800" b="0" i="0" noProof="0">
                    <a:latin typeface="Cambria Math" panose="02040503050406030204" pitchFamily="18" charset="0"/>
                  </a:rPr>
                  <a:t>𝛿^(𝑡−1)  𝜋_𝑡</a:t>
                </a:r>
                <a:endParaRPr lang="pt-BR" sz="1800" dirty="0"/>
              </a:p>
              <a:p>
                <a:endParaRPr lang="pt-BR"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Segoe UI" panose="020B0502040204020203" pitchFamily="34" charset="0"/>
                  </a:rPr>
                  <a:t>Exemplo</a:t>
                </a:r>
                <a:r>
                  <a:rPr lang="en-US" sz="1800" dirty="0">
                    <a:effectLst/>
                    <a:latin typeface="Segoe UI" panose="020B0502040204020203" pitchFamily="34" charset="0"/>
                  </a:rPr>
                  <a:t>: "In the Prisoners' Dilemma in Figure 2.3.6, for example, both players might receive a payoff of 4 in every period. Such an infinite sequence of payoffs has an average payoff of 4 but a present value of 4/(1 - </a:t>
                </a:r>
                <a:r>
                  <a:rPr lang="en-US" sz="1800" dirty="0">
                    <a:effectLst/>
                    <a:latin typeface="Cambria Math" panose="02040503050406030204" pitchFamily="18" charset="0"/>
                  </a:rPr>
                  <a:t>𝛿)." (Gibbons p.97)</a:t>
                </a:r>
                <a:endParaRPr lang="en-US"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29</a:t>
            </a:fld>
            <a:endParaRPr lang="pt-BR"/>
          </a:p>
        </p:txBody>
      </p:sp>
    </p:spTree>
    <p:extLst>
      <p:ext uri="{BB962C8B-B14F-4D97-AF65-F5344CB8AC3E}">
        <p14:creationId xmlns:p14="http://schemas.microsoft.com/office/powerpoint/2010/main" val="4010006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Segoe UI" panose="020B0502040204020203" pitchFamily="34" charset="0"/>
              </a:rPr>
              <a:t>Conc: </a:t>
            </a:r>
            <a:r>
              <a:rPr lang="pt-BR" sz="2800" dirty="0"/>
              <a:t>Esse teorema mostra que qualquer payoff acima do payoff do eq. de Nash do jogo estático pode ser alcançado como equilíbrio perfeito de subjogo do jogo repetido</a:t>
            </a:r>
            <a:endParaRPr lang="en-US"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B2DE22FB-4F32-4F44-9195-D0BEF89D065E}" type="slidenum">
              <a:rPr lang="pt-BR" smtClean="0"/>
              <a:t>30</a:t>
            </a:fld>
            <a:endParaRPr lang="pt-BR"/>
          </a:p>
        </p:txBody>
      </p:sp>
    </p:spTree>
    <p:extLst>
      <p:ext uri="{BB962C8B-B14F-4D97-AF65-F5344CB8AC3E}">
        <p14:creationId xmlns:p14="http://schemas.microsoft.com/office/powerpoint/2010/main" val="1407458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Segoe UI" panose="020B0502040204020203" pitchFamily="34" charset="0"/>
                  </a:rPr>
                  <a:t>Perg.: </a:t>
                </a:r>
                <a:r>
                  <a:rPr lang="en-US" sz="1200" b="0" dirty="0">
                    <a:effectLst/>
                    <a:latin typeface="Segoe UI" panose="020B0502040204020203" pitchFamily="34" charset="0"/>
                  </a:rPr>
                  <a:t>Por que </a:t>
                </a:r>
                <a:r>
                  <a:rPr lang="en-US" sz="1200" b="0" dirty="0" err="1">
                    <a:effectLst/>
                    <a:latin typeface="Segoe UI" panose="020B0502040204020203" pitchFamily="34" charset="0"/>
                  </a:rPr>
                  <a:t>na</a:t>
                </a:r>
                <a:r>
                  <a:rPr lang="en-US" sz="1200" b="0" dirty="0">
                    <a:effectLst/>
                    <a:latin typeface="Segoe UI" panose="020B0502040204020203" pitchFamily="34" charset="0"/>
                  </a:rPr>
                  <a:t> </a:t>
                </a:r>
                <a:r>
                  <a:rPr lang="en-US" sz="1200" b="0" dirty="0" err="1">
                    <a:effectLst/>
                    <a:latin typeface="Segoe UI" panose="020B0502040204020203" pitchFamily="34" charset="0"/>
                  </a:rPr>
                  <a:t>área</a:t>
                </a:r>
                <a:r>
                  <a:rPr lang="en-US" sz="1200" b="0" baseline="0" dirty="0">
                    <a:effectLst/>
                    <a:latin typeface="Segoe UI" panose="020B0502040204020203" pitchFamily="34" charset="0"/>
                  </a:rPr>
                  <a:t> </a:t>
                </a:r>
                <a:r>
                  <a:rPr lang="en-US" sz="1200" b="0" baseline="0" dirty="0" err="1">
                    <a:effectLst/>
                    <a:latin typeface="Segoe UI" panose="020B0502040204020203" pitchFamily="34" charset="0"/>
                  </a:rPr>
                  <a:t>preta</a:t>
                </a:r>
                <a:r>
                  <a:rPr lang="en-US" sz="1200" b="0" baseline="0" dirty="0">
                    <a:effectLst/>
                    <a:latin typeface="Segoe UI" panose="020B0502040204020203" pitchFamily="34" charset="0"/>
                  </a:rPr>
                  <a:t>? </a:t>
                </a:r>
                <a:r>
                  <a:rPr lang="en-US" sz="1200" b="0" baseline="0" dirty="0" err="1">
                    <a:effectLst/>
                    <a:latin typeface="Segoe UI" panose="020B0502040204020203" pitchFamily="34" charset="0"/>
                  </a:rPr>
                  <a:t>Porque</a:t>
                </a:r>
                <a:r>
                  <a:rPr lang="en-US" sz="1200" b="0" baseline="0" dirty="0">
                    <a:effectLst/>
                    <a:latin typeface="Segoe UI" panose="020B0502040204020203" pitchFamily="34" charset="0"/>
                  </a:rPr>
                  <a:t> é onde </a:t>
                </a:r>
                <a14:m>
                  <m:oMath xmlns:m="http://schemas.openxmlformats.org/officeDocument/2006/math">
                    <m:sSub>
                      <m:sSubPr>
                        <m:ctrlPr>
                          <a:rPr lang="pt-BR" sz="2800" b="0" i="1" noProof="0" smtClean="0">
                            <a:latin typeface="Cambria Math" panose="02040503050406030204" pitchFamily="18" charset="0"/>
                          </a:rPr>
                        </m:ctrlPr>
                      </m:sSubPr>
                      <m:e>
                        <m:r>
                          <a:rPr lang="pt-BR" sz="2800" b="0" i="1" noProof="0" smtClean="0">
                            <a:latin typeface="Cambria Math" panose="02040503050406030204" pitchFamily="18" charset="0"/>
                          </a:rPr>
                          <m:t>𝑥</m:t>
                        </m:r>
                      </m:e>
                      <m:sub>
                        <m:r>
                          <a:rPr lang="pt-BR" sz="2800" b="0" i="1" noProof="0" smtClean="0">
                            <a:latin typeface="Cambria Math" panose="02040503050406030204" pitchFamily="18" charset="0"/>
                          </a:rPr>
                          <m:t>𝑖</m:t>
                        </m:r>
                      </m:sub>
                    </m:sSub>
                    <m:r>
                      <a:rPr lang="pt-BR" sz="2800" b="0" i="1" noProof="0" smtClean="0">
                        <a:latin typeface="Cambria Math" panose="02040503050406030204" pitchFamily="18" charset="0"/>
                      </a:rPr>
                      <m:t>&gt;</m:t>
                    </m:r>
                    <m:sSub>
                      <m:sSubPr>
                        <m:ctrlPr>
                          <a:rPr lang="pt-BR" sz="2800" b="0" i="1" noProof="0" smtClean="0">
                            <a:latin typeface="Cambria Math" panose="02040503050406030204" pitchFamily="18" charset="0"/>
                          </a:rPr>
                        </m:ctrlPr>
                      </m:sSubPr>
                      <m:e>
                        <m:r>
                          <a:rPr lang="pt-BR" sz="2800" b="0" i="1" noProof="0" smtClean="0">
                            <a:latin typeface="Cambria Math" panose="02040503050406030204" pitchFamily="18" charset="0"/>
                          </a:rPr>
                          <m:t>𝑒</m:t>
                        </m:r>
                      </m:e>
                      <m:sub>
                        <m:r>
                          <a:rPr lang="pt-BR" sz="2800" b="0" i="1" noProof="0" smtClean="0">
                            <a:latin typeface="Cambria Math" panose="02040503050406030204" pitchFamily="18" charset="0"/>
                          </a:rPr>
                          <m:t>𝑖</m:t>
                        </m:r>
                      </m:sub>
                    </m:sSub>
                  </m:oMath>
                </a14:m>
                <a:r>
                  <a:rPr lang="pt-BR" sz="2800" b="0" noProof="0" dirty="0"/>
                  <a:t> para todo jogador </a:t>
                </a:r>
                <a14:m>
                  <m:oMath xmlns:m="http://schemas.openxmlformats.org/officeDocument/2006/math">
                    <m:r>
                      <a:rPr lang="pt-BR" sz="2800" b="0" i="1" noProof="0" smtClean="0">
                        <a:latin typeface="Cambria Math" panose="02040503050406030204" pitchFamily="18" charset="0"/>
                      </a:rPr>
                      <m:t>𝑖</m:t>
                    </m:r>
                  </m:oMath>
                </a14:m>
                <a:endParaRPr lang="en-US" sz="1200" b="0" dirty="0">
                  <a:effectLst/>
                  <a:latin typeface="Segoe UI" panose="020B0502040204020203" pitchFamily="34" charset="0"/>
                </a:endParaRPr>
              </a:p>
              <a:p>
                <a:endParaRPr lang="pt-BR" dirty="0"/>
              </a:p>
              <a:p>
                <a:r>
                  <a:rPr lang="pt-BR" dirty="0"/>
                  <a:t>p2.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Segoe UI" panose="020B0502040204020203" pitchFamily="34" charset="0"/>
                  </a:rPr>
                  <a:t>Perg.: </a:t>
                </a:r>
                <a:r>
                  <a:rPr lang="en-US" sz="1200" b="0" dirty="0">
                    <a:effectLst/>
                    <a:latin typeface="Segoe UI" panose="020B0502040204020203" pitchFamily="34" charset="0"/>
                  </a:rPr>
                  <a:t>Por que </a:t>
                </a:r>
                <a:r>
                  <a:rPr lang="en-US" sz="1200" b="0" dirty="0" err="1">
                    <a:effectLst/>
                    <a:latin typeface="Segoe UI" panose="020B0502040204020203" pitchFamily="34" charset="0"/>
                  </a:rPr>
                  <a:t>na</a:t>
                </a:r>
                <a:r>
                  <a:rPr lang="en-US" sz="1200" b="0" dirty="0">
                    <a:effectLst/>
                    <a:latin typeface="Segoe UI" panose="020B0502040204020203" pitchFamily="34" charset="0"/>
                  </a:rPr>
                  <a:t> </a:t>
                </a:r>
                <a:r>
                  <a:rPr lang="en-US" sz="1200" b="0" dirty="0" err="1">
                    <a:effectLst/>
                    <a:latin typeface="Segoe UI" panose="020B0502040204020203" pitchFamily="34" charset="0"/>
                  </a:rPr>
                  <a:t>área</a:t>
                </a:r>
                <a:r>
                  <a:rPr lang="en-US" sz="1200" b="0" baseline="0" dirty="0">
                    <a:effectLst/>
                    <a:latin typeface="Segoe UI" panose="020B0502040204020203" pitchFamily="34" charset="0"/>
                  </a:rPr>
                  <a:t> </a:t>
                </a:r>
                <a:r>
                  <a:rPr lang="en-US" sz="1200" b="0" baseline="0" dirty="0" err="1">
                    <a:effectLst/>
                    <a:latin typeface="Segoe UI" panose="020B0502040204020203" pitchFamily="34" charset="0"/>
                  </a:rPr>
                  <a:t>preta</a:t>
                </a:r>
                <a:r>
                  <a:rPr lang="en-US" sz="1200" b="0" baseline="0" dirty="0">
                    <a:effectLst/>
                    <a:latin typeface="Segoe UI" panose="020B0502040204020203" pitchFamily="34" charset="0"/>
                  </a:rPr>
                  <a:t>? </a:t>
                </a:r>
                <a:r>
                  <a:rPr lang="en-US" sz="1200" b="0" baseline="0" dirty="0" err="1">
                    <a:effectLst/>
                    <a:latin typeface="Segoe UI" panose="020B0502040204020203" pitchFamily="34" charset="0"/>
                  </a:rPr>
                  <a:t>Porque</a:t>
                </a:r>
                <a:r>
                  <a:rPr lang="en-US" sz="1200" b="0" baseline="0" dirty="0">
                    <a:effectLst/>
                    <a:latin typeface="Segoe UI" panose="020B0502040204020203" pitchFamily="34" charset="0"/>
                  </a:rPr>
                  <a:t> é onde </a:t>
                </a:r>
                <a:r>
                  <a:rPr lang="pt-BR" sz="2800" b="0" i="0" noProof="0">
                    <a:latin typeface="Cambria Math" panose="02040503050406030204" pitchFamily="18" charset="0"/>
                  </a:rPr>
                  <a:t>𝑥_𝑖&gt;𝑒_𝑖</a:t>
                </a:r>
                <a:r>
                  <a:rPr lang="pt-BR" sz="2800" b="0" noProof="0" dirty="0"/>
                  <a:t> para todo jogador </a:t>
                </a:r>
                <a:r>
                  <a:rPr lang="pt-BR" sz="2800" b="0" i="0" noProof="0">
                    <a:latin typeface="Cambria Math" panose="02040503050406030204" pitchFamily="18" charset="0"/>
                  </a:rPr>
                  <a:t>𝑖</a:t>
                </a:r>
                <a:endParaRPr lang="en-US" sz="1200" b="0" dirty="0">
                  <a:effectLst/>
                  <a:latin typeface="Segoe UI" panose="020B0502040204020203" pitchFamily="34" charset="0"/>
                </a:endParaRPr>
              </a:p>
              <a:p>
                <a:endParaRPr lang="pt-BR" dirty="0"/>
              </a:p>
              <a:p>
                <a:r>
                  <a:rPr lang="pt-BR" dirty="0"/>
                  <a:t>p2.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31</a:t>
            </a:fld>
            <a:endParaRPr lang="pt-BR"/>
          </a:p>
        </p:txBody>
      </p:sp>
    </p:spTree>
    <p:extLst>
      <p:ext uri="{BB962C8B-B14F-4D97-AF65-F5344CB8AC3E}">
        <p14:creationId xmlns:p14="http://schemas.microsoft.com/office/powerpoint/2010/main" val="1907398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Friedman, J. (1971). "A non-cooperative equilibrium for </a:t>
            </a:r>
            <a:r>
              <a:rPr lang="en-US" b="0" i="0" dirty="0" err="1">
                <a:solidFill>
                  <a:srgbClr val="202122"/>
                </a:solidFill>
                <a:effectLst/>
                <a:latin typeface="Arial" panose="020B0604020202020204" pitchFamily="34" charset="0"/>
              </a:rPr>
              <a:t>supergames</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Review of Economic Studies</a:t>
            </a:r>
            <a:r>
              <a:rPr lang="en-US" b="0" i="0" dirty="0">
                <a:solidFill>
                  <a:srgbClr val="202122"/>
                </a:solidFill>
                <a:effectLst/>
                <a:latin typeface="Arial" panose="020B0604020202020204" pitchFamily="34" charset="0"/>
              </a:rPr>
              <a:t>. 38 (1): 1–12.</a:t>
            </a:r>
            <a:endParaRPr lang="pt-BR" b="0" dirty="0"/>
          </a:p>
        </p:txBody>
      </p:sp>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1865705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a:t>
                </a:r>
                <a:r>
                  <a:rPr lang="pt-BR" dirty="0"/>
                  <a:t>a quantidade agregada nessa economia será </a:t>
                </a:r>
                <a14:m>
                  <m:oMath xmlns:m="http://schemas.openxmlformats.org/officeDocument/2006/math">
                    <m:f>
                      <m:fPr>
                        <m:ctrlPr>
                          <a:rPr lang="en-US" b="0" i="1" noProof="1" dirty="0" smtClean="0">
                            <a:latin typeface="Cambria Math" panose="02040503050406030204" pitchFamily="18" charset="0"/>
                          </a:rPr>
                        </m:ctrlPr>
                      </m:fPr>
                      <m:num>
                        <m:r>
                          <a:rPr lang="pt-BR" b="0" i="1" noProof="1" dirty="0" smtClean="0">
                            <a:latin typeface="Cambria Math" panose="02040503050406030204" pitchFamily="18" charset="0"/>
                          </a:rPr>
                          <m:t>2</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en-US" b="0" i="1" noProof="1" dirty="0" smtClean="0">
                            <a:latin typeface="Cambria Math" panose="02040503050406030204" pitchFamily="18" charset="0"/>
                          </a:rPr>
                          <m:t>3</m:t>
                        </m:r>
                      </m:den>
                    </m:f>
                  </m:oMath>
                </a14:m>
                <a:endParaRPr lang="pt-BR" b="0" noProof="1"/>
              </a:p>
              <a:p>
                <a:endParaRPr lang="pt-BR" b="0" noProof="1"/>
              </a:p>
              <a:p>
                <a:r>
                  <a:rPr lang="pt-BR" b="1" noProof="1"/>
                  <a:t>P2: </a:t>
                </a:r>
                <a:r>
                  <a:rPr lang="pt-BR" b="0" noProof="1"/>
                  <a:t>a quantidade de monopólio é menor que a quantidade de Cournot e as firmas elevariam o preço se cada uma concordasse em produzir </a:t>
                </a:r>
                <a14:m>
                  <m:oMath xmlns:m="http://schemas.openxmlformats.org/officeDocument/2006/math">
                    <m:sSub>
                      <m:sSubPr>
                        <m:ctrlPr>
                          <a:rPr lang="pt-BR" i="1" noProof="1" smtClean="0">
                            <a:latin typeface="Cambria Math" panose="02040503050406030204" pitchFamily="18" charset="0"/>
                          </a:rPr>
                        </m:ctrlPr>
                      </m:sSubPr>
                      <m:e>
                        <m:r>
                          <a:rPr lang="pt-BR" i="1" noProof="1" smtClean="0">
                            <a:latin typeface="Cambria Math" panose="02040503050406030204" pitchFamily="18" charset="0"/>
                          </a:rPr>
                          <m:t>𝑞</m:t>
                        </m:r>
                      </m:e>
                      <m:sub>
                        <m:r>
                          <a:rPr lang="pt-BR" i="1" noProof="1" smtClean="0">
                            <a:latin typeface="Cambria Math" panose="02040503050406030204" pitchFamily="18" charset="0"/>
                          </a:rPr>
                          <m:t>𝑖</m:t>
                        </m:r>
                      </m:sub>
                    </m:sSub>
                    <m:r>
                      <a:rPr lang="pt-BR" b="0" i="1" noProof="1" smtClean="0">
                        <a:latin typeface="Cambria Math" panose="02040503050406030204" pitchFamily="18" charset="0"/>
                      </a:rPr>
                      <m:t>=</m:t>
                    </m:r>
                    <m:f>
                      <m:fPr>
                        <m:ctrlPr>
                          <a:rPr lang="en-US" b="0" i="1" noProof="1" smtClean="0">
                            <a:latin typeface="Cambria Math" panose="02040503050406030204" pitchFamily="18" charset="0"/>
                          </a:rPr>
                        </m:ctrlPr>
                      </m:fPr>
                      <m:num>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𝑞</m:t>
                            </m:r>
                          </m:e>
                          <m:sub>
                            <m:r>
                              <a:rPr lang="pt-BR" b="0" i="1" noProof="1" smtClean="0">
                                <a:latin typeface="Cambria Math" panose="02040503050406030204" pitchFamily="18" charset="0"/>
                              </a:rPr>
                              <m:t>𝑚</m:t>
                            </m:r>
                          </m:sub>
                        </m:sSub>
                      </m:num>
                      <m:den>
                        <m:r>
                          <a:rPr lang="en-US" b="0" i="1" noProof="1" smtClean="0">
                            <a:latin typeface="Cambria Math" panose="02040503050406030204" pitchFamily="18" charset="0"/>
                          </a:rPr>
                          <m:t>2</m:t>
                        </m:r>
                      </m:den>
                    </m:f>
                  </m:oMath>
                </a14:m>
                <a:r>
                  <a:rPr lang="en-US" dirty="0"/>
                  <a:t>. </a:t>
                </a:r>
                <a:r>
                  <a:rPr lang="en-US" dirty="0" err="1"/>
                  <a:t>Estariam</a:t>
                </a:r>
                <a:r>
                  <a:rPr lang="en-US" baseline="0" dirty="0"/>
                  <a:t> </a:t>
                </a:r>
                <a:r>
                  <a:rPr lang="en-US" baseline="0" dirty="0" err="1"/>
                  <a:t>em</a:t>
                </a:r>
                <a:r>
                  <a:rPr lang="en-US" baseline="0" dirty="0"/>
                  <a:t> </a:t>
                </a:r>
                <a:r>
                  <a:rPr lang="en-US" baseline="0" dirty="0" err="1"/>
                  <a:t>melhor</a:t>
                </a:r>
                <a:r>
                  <a:rPr lang="en-US" baseline="0" dirty="0"/>
                  <a:t> </a:t>
                </a:r>
                <a:r>
                  <a:rPr lang="en-US" baseline="0" dirty="0" err="1"/>
                  <a:t>situação</a:t>
                </a:r>
                <a:endParaRPr lang="en-US" dirty="0"/>
              </a:p>
            </p:txBody>
          </p:sp>
        </mc:Choice>
        <mc:Fallback xmlns="">
          <p:sp>
            <p:nvSpPr>
              <p:cNvPr id="3" name="Notes Placeholder 2"/>
              <p:cNvSpPr>
                <a:spLocks noGrp="1"/>
              </p:cNvSpPr>
              <p:nvPr>
                <p:ph type="body" idx="1"/>
              </p:nvPr>
            </p:nvSpPr>
            <p:spPr/>
            <p:txBody>
              <a:bodyPr/>
              <a:lstStyle/>
              <a:p>
                <a:r>
                  <a:rPr lang="pt-BR" b="1" dirty="0"/>
                  <a:t>P1: </a:t>
                </a:r>
                <a:r>
                  <a:rPr lang="pt-BR" dirty="0"/>
                  <a:t>a quantidade agregada nessa economia será </a:t>
                </a:r>
                <a:r>
                  <a:rPr lang="pt-BR" b="0" i="0" noProof="1">
                    <a:latin typeface="Cambria Math" panose="02040503050406030204" pitchFamily="18" charset="0"/>
                  </a:rPr>
                  <a:t>2(𝑎−𝑐)</a:t>
                </a:r>
                <a:r>
                  <a:rPr lang="en-US" b="0" i="0" noProof="1">
                    <a:latin typeface="Cambria Math" panose="02040503050406030204" pitchFamily="18" charset="0"/>
                  </a:rPr>
                  <a:t>/3</a:t>
                </a:r>
                <a:endParaRPr lang="pt-BR" b="0" noProof="1"/>
              </a:p>
              <a:p>
                <a:endParaRPr lang="pt-BR" b="0" noProof="1"/>
              </a:p>
              <a:p>
                <a:r>
                  <a:rPr lang="pt-BR" b="1" noProof="1"/>
                  <a:t>P2: </a:t>
                </a:r>
                <a:r>
                  <a:rPr lang="pt-BR" b="0" noProof="1"/>
                  <a:t>a quantidade de monopólio é menor que a quantidade de Cournot e ambas as firmas elevariam o preço se cada uma concordasse em produzir </a:t>
                </a:r>
                <a:r>
                  <a:rPr lang="pt-BR" i="0" noProof="1">
                    <a:latin typeface="Cambria Math" panose="02040503050406030204" pitchFamily="18" charset="0"/>
                  </a:rPr>
                  <a:t>𝑞_𝑖</a:t>
                </a:r>
                <a:r>
                  <a:rPr lang="pt-BR" b="0" i="0" noProof="1">
                    <a:latin typeface="Cambria Math" panose="02040503050406030204" pitchFamily="18" charset="0"/>
                  </a:rPr>
                  <a:t>=𝑞_𝑚</a:t>
                </a:r>
                <a:r>
                  <a:rPr lang="en-US" b="0" i="0" noProof="1">
                    <a:latin typeface="Cambria Math" panose="02040503050406030204" pitchFamily="18" charset="0"/>
                  </a:rPr>
                  <a:t>/2</a:t>
                </a:r>
                <a:r>
                  <a:rPr lang="en-US" dirty="0"/>
                  <a:t>. </a:t>
                </a:r>
                <a:r>
                  <a:rPr lang="en-US" dirty="0" err="1"/>
                  <a:t>Estariam</a:t>
                </a:r>
                <a:r>
                  <a:rPr lang="en-US" baseline="0" dirty="0"/>
                  <a:t> </a:t>
                </a:r>
                <a:r>
                  <a:rPr lang="en-US" baseline="0" dirty="0" err="1"/>
                  <a:t>em</a:t>
                </a:r>
                <a:r>
                  <a:rPr lang="en-US" baseline="0" dirty="0"/>
                  <a:t> </a:t>
                </a:r>
                <a:r>
                  <a:rPr lang="en-US" baseline="0" dirty="0" err="1"/>
                  <a:t>melhor</a:t>
                </a:r>
                <a:r>
                  <a:rPr lang="en-US" baseline="0" dirty="0"/>
                  <a:t> </a:t>
                </a:r>
                <a:r>
                  <a:rPr lang="en-US" baseline="0" dirty="0" err="1"/>
                  <a:t>situação</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201618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b="0" i="0" dirty="0"/>
              <a:t>Ver D.P.D.E do começo da aula passada</a:t>
            </a:r>
          </a:p>
          <a:p>
            <a:endParaRPr lang="pt-BR" b="0" i="0" dirty="0"/>
          </a:p>
          <a:p>
            <a:r>
              <a:rPr lang="pt-BR" b="1" i="0" dirty="0"/>
              <a:t>P2: </a:t>
            </a:r>
            <a:r>
              <a:rPr lang="pt-BR" b="0" i="0" dirty="0"/>
              <a:t>Ver exemplo 2.3.3 da aula passada</a:t>
            </a:r>
            <a:endParaRPr lang="en-US" b="0" i="0" dirty="0"/>
          </a:p>
        </p:txBody>
      </p:sp>
      <p:sp>
        <p:nvSpPr>
          <p:cNvPr id="4" name="Slide Number Placeholder 3"/>
          <p:cNvSpPr>
            <a:spLocks noGrp="1"/>
          </p:cNvSpPr>
          <p:nvPr>
            <p:ph type="sldNum" sz="quarter" idx="5"/>
          </p:nvPr>
        </p:nvSpPr>
        <p:spPr/>
        <p:txBody>
          <a:bodyPr/>
          <a:lstStyle/>
          <a:p>
            <a:fld id="{B2DE22FB-4F32-4F44-9195-D0BEF89D065E}" type="slidenum">
              <a:rPr lang="pt-BR" smtClean="0"/>
              <a:t>4</a:t>
            </a:fld>
            <a:endParaRPr lang="pt-BR"/>
          </a:p>
        </p:txBody>
      </p:sp>
    </p:spTree>
    <p:extLst>
      <p:ext uri="{BB962C8B-B14F-4D97-AF65-F5344CB8AC3E}">
        <p14:creationId xmlns:p14="http://schemas.microsoft.com/office/powerpoint/2010/main" val="1081736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b="0" dirty="0"/>
              <a:t>o que queremos aqui é computar delta como fizemos no dilema dos prisioneiros infinitamente repetido</a:t>
            </a:r>
          </a:p>
          <a:p>
            <a:endParaRPr lang="pt-BR" b="1" dirty="0"/>
          </a:p>
          <a:p>
            <a:r>
              <a:rPr lang="pt-BR" b="1" dirty="0"/>
              <a:t>Conc.: </a:t>
            </a:r>
            <a:r>
              <a:rPr lang="pt-BR" dirty="0"/>
              <a:t>agora temos que ver se essa prescrição é estável</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35</a:t>
            </a:fld>
            <a:endParaRPr lang="pt-BR"/>
          </a:p>
        </p:txBody>
      </p:sp>
    </p:spTree>
    <p:extLst>
      <p:ext uri="{BB962C8B-B14F-4D97-AF65-F5344CB8AC3E}">
        <p14:creationId xmlns:p14="http://schemas.microsoft.com/office/powerpoint/2010/main" val="1729653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P3: </a:t>
                </a:r>
                <a:r>
                  <a:rPr lang="en-US" dirty="0" err="1"/>
                  <a:t>temos</a:t>
                </a:r>
                <a:r>
                  <a:rPr lang="en-US" dirty="0"/>
                  <a:t> que </a:t>
                </a:r>
                <a:r>
                  <a:rPr lang="en-US" dirty="0" err="1"/>
                  <a:t>ver</a:t>
                </a:r>
                <a:r>
                  <a:rPr lang="en-US" dirty="0"/>
                  <a:t> se </a:t>
                </a:r>
                <a:r>
                  <a:rPr lang="en-US" dirty="0" err="1"/>
                  <a:t>seria</a:t>
                </a:r>
                <a:r>
                  <a:rPr lang="en-US" dirty="0"/>
                  <a:t> </a:t>
                </a:r>
                <a:r>
                  <a:rPr lang="en-US" dirty="0" err="1"/>
                  <a:t>melhor</a:t>
                </a:r>
                <a:r>
                  <a:rPr lang="en-US" dirty="0"/>
                  <a:t> </a:t>
                </a:r>
                <a:r>
                  <a:rPr lang="en-US" dirty="0" err="1"/>
                  <a:t>resposta</a:t>
                </a:r>
                <a:r>
                  <a:rPr lang="en-US" dirty="0"/>
                  <a:t> para j </a:t>
                </a:r>
                <a:r>
                  <a:rPr lang="en-US" dirty="0" err="1"/>
                  <a:t>produzir</a:t>
                </a:r>
                <a:r>
                  <a:rPr lang="en-US" dirty="0"/>
                  <a:t>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/2</m:t>
                    </m:r>
                  </m:oMath>
                </a14:m>
                <a:r>
                  <a:rPr lang="en-US" dirty="0"/>
                  <a:t> </a:t>
                </a:r>
                <a:r>
                  <a:rPr lang="en-US" dirty="0" err="1"/>
                  <a:t>sabendo</a:t>
                </a:r>
                <a:r>
                  <a:rPr lang="en-US" dirty="0"/>
                  <a:t> que </a:t>
                </a:r>
                <a14:m>
                  <m:oMath xmlns:m="http://schemas.openxmlformats.org/officeDocument/2006/math">
                    <m:r>
                      <a:rPr lang="pt-BR" b="0" i="1" smtClean="0">
                        <a:latin typeface="Cambria Math" panose="02040503050406030204" pitchFamily="18" charset="0"/>
                      </a:rPr>
                      <m:t>𝑖</m:t>
                    </m:r>
                  </m:oMath>
                </a14:m>
                <a:r>
                  <a:rPr lang="en-US" dirty="0"/>
                  <a:t> </a:t>
                </a:r>
                <a:r>
                  <a:rPr lang="en-US" dirty="0" err="1"/>
                  <a:t>iria</a:t>
                </a:r>
                <a:r>
                  <a:rPr lang="en-US" dirty="0"/>
                  <a:t> </a:t>
                </a:r>
                <a:r>
                  <a:rPr lang="en-US" dirty="0" err="1"/>
                  <a:t>produzir</a:t>
                </a:r>
                <a:r>
                  <a:rPr lang="en-US" dirty="0"/>
                  <a:t>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/2</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Propor</a:t>
                </a:r>
                <a:r>
                  <a:rPr lang="pt-BR" dirty="0" err="1"/>
                  <a:t>ção</a:t>
                </a:r>
                <a:r>
                  <a:rPr lang="pt-BR" baseline="0" dirty="0"/>
                  <a:t> para as </a:t>
                </a:r>
                <a:r>
                  <a:rPr lang="pt-BR" b="1" baseline="0" dirty="0"/>
                  <a:t>quantidades</a:t>
                </a:r>
                <a:r>
                  <a:rPr lang="pt-BR" baseline="0" dirty="0"/>
                  <a:t> </a:t>
                </a:r>
                <a14:m>
                  <m:oMath xmlns:m="http://schemas.openxmlformats.org/officeDocument/2006/math">
                    <m:r>
                      <m:rPr>
                        <m:sty m:val="p"/>
                      </m:rPr>
                      <a:rPr lang="pt-BR" b="0" i="0" dirty="0" smtClean="0">
                        <a:latin typeface="Cambria Math" panose="02040503050406030204" pitchFamily="18" charset="0"/>
                      </a:rPr>
                      <m:t>m</m:t>
                    </m:r>
                    <m:r>
                      <a:rPr lang="pt-BR"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=0,25</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=0,333…</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8</m:t>
                        </m:r>
                      </m:den>
                    </m:f>
                    <m:r>
                      <a:rPr lang="en-US" b="0" i="1" dirty="0" smtClean="0">
                        <a:latin typeface="Cambria Math" panose="02040503050406030204" pitchFamily="18" charset="0"/>
                      </a:rPr>
                      <m:t>=0,375</m:t>
                    </m:r>
                  </m:oMath>
                </a14:m>
                <a:r>
                  <a:rPr lang="en-US" dirty="0"/>
                  <a:t> </a:t>
                </a:r>
                <a14:m>
                  <m:oMath xmlns:m="http://schemas.openxmlformats.org/officeDocument/2006/math">
                    <m:r>
                      <a:rPr lang="pt-BR" b="0" i="1" dirty="0" smtClean="0">
                        <a:latin typeface="Cambria Math" panose="02040503050406030204" pitchFamily="18" charset="0"/>
                      </a:rPr>
                      <m:t>→</m:t>
                    </m:r>
                  </m:oMath>
                </a14:m>
                <a:r>
                  <a:rPr lang="en-US" dirty="0"/>
                  <a:t> </a:t>
                </a:r>
                <a:r>
                  <a:rPr lang="en-US" dirty="0" err="1"/>
                  <a:t>metade</a:t>
                </a:r>
                <a:r>
                  <a:rPr lang="en-US" dirty="0"/>
                  <a:t> da </a:t>
                </a:r>
                <a:r>
                  <a:rPr lang="en-US" dirty="0" err="1"/>
                  <a:t>quantidade</a:t>
                </a:r>
                <a:r>
                  <a:rPr lang="en-US" dirty="0"/>
                  <a:t> de </a:t>
                </a:r>
                <a:r>
                  <a:rPr lang="en-US" dirty="0" err="1"/>
                  <a:t>monopólio</a:t>
                </a:r>
                <a:r>
                  <a:rPr lang="en-US" dirty="0"/>
                  <a:t> é </a:t>
                </a:r>
                <a:r>
                  <a:rPr lang="en-US" dirty="0" err="1"/>
                  <a:t>menor</a:t>
                </a:r>
                <a:r>
                  <a:rPr lang="en-US" dirty="0"/>
                  <a:t> que a </a:t>
                </a:r>
                <a:r>
                  <a:rPr lang="en-US" dirty="0" err="1"/>
                  <a:t>quantidade</a:t>
                </a:r>
                <a:r>
                  <a:rPr lang="en-US" dirty="0"/>
                  <a:t> de Cournot,</a:t>
                </a:r>
                <a:r>
                  <a:rPr lang="en-US" baseline="0" dirty="0"/>
                  <a:t> que é </a:t>
                </a:r>
                <a:r>
                  <a:rPr lang="en-US" baseline="0" dirty="0" err="1"/>
                  <a:t>menor</a:t>
                </a:r>
                <a:r>
                  <a:rPr lang="en-US" baseline="0" dirty="0"/>
                  <a:t> que a </a:t>
                </a:r>
                <a:r>
                  <a:rPr lang="en-US" baseline="0" dirty="0" err="1"/>
                  <a:t>quantidade</a:t>
                </a:r>
                <a:r>
                  <a:rPr lang="en-US" baseline="0" dirty="0"/>
                  <a:t> de </a:t>
                </a:r>
                <a:r>
                  <a:rPr lang="en-US" baseline="0" dirty="0" err="1"/>
                  <a:t>desvio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Propor</a:t>
                </a:r>
                <a:r>
                  <a:rPr lang="pt-BR" dirty="0" err="1"/>
                  <a:t>ção</a:t>
                </a:r>
                <a:r>
                  <a:rPr lang="pt-BR" baseline="0" dirty="0"/>
                  <a:t> para os </a:t>
                </a:r>
                <a:r>
                  <a:rPr lang="pt-BR" b="1" baseline="0" dirty="0"/>
                  <a:t>l</a:t>
                </a:r>
                <a:r>
                  <a:rPr lang="en-US" b="1" dirty="0" err="1"/>
                  <a:t>ucros</a:t>
                </a:r>
                <a:r>
                  <a:rPr lang="en-US" dirty="0"/>
                  <a:t> </a:t>
                </a:r>
                <a14:m>
                  <m:oMath xmlns:m="http://schemas.openxmlformats.org/officeDocument/2006/math">
                    <m:r>
                      <m:rPr>
                        <m:sty m:val="p"/>
                      </m:rPr>
                      <a:rPr lang="pt-BR" b="0" i="0" dirty="0" smtClean="0">
                        <a:latin typeface="Cambria Math" panose="02040503050406030204" pitchFamily="18" charset="0"/>
                      </a:rPr>
                      <m:t>m</m:t>
                    </m:r>
                    <m:r>
                      <a:rPr lang="pt-BR" b="0" i="0" dirty="0" smtClean="0">
                        <a:latin typeface="Cambria Math" panose="02040503050406030204" pitchFamily="18" charset="0"/>
                      </a:rPr>
                      <m:t>=</m:t>
                    </m:r>
                    <m:f>
                      <m:fPr>
                        <m:ctrlPr>
                          <a:rPr lang="en-US" i="1" dirty="0" smtClean="0">
                            <a:latin typeface="Cambria Math" panose="02040503050406030204" pitchFamily="18" charset="0"/>
                          </a:rPr>
                        </m:ctrlPr>
                      </m:fPr>
                      <m:num>
                        <m:r>
                          <a:rPr lang="pt-BR" i="1" dirty="0" smtClean="0">
                            <a:latin typeface="Cambria Math" panose="02040503050406030204" pitchFamily="18" charset="0"/>
                          </a:rPr>
                          <m:t>1</m:t>
                        </m:r>
                      </m:num>
                      <m:den>
                        <m:r>
                          <a:rPr lang="en-US" i="1" dirty="0" smtClean="0">
                            <a:latin typeface="Cambria Math" panose="02040503050406030204" pitchFamily="18" charset="0"/>
                          </a:rPr>
                          <m:t>8</m:t>
                        </m:r>
                      </m:den>
                    </m:f>
                    <m:r>
                      <a:rPr lang="en-US" b="0" i="1" dirty="0" smtClean="0">
                        <a:latin typeface="Cambria Math" panose="02040503050406030204" pitchFamily="18" charset="0"/>
                      </a:rPr>
                      <m:t>=0,125</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=0,111…</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9</m:t>
                        </m:r>
                      </m:num>
                      <m:den>
                        <m:r>
                          <a:rPr lang="en-US" b="0" i="1" dirty="0" smtClean="0">
                            <a:latin typeface="Cambria Math" panose="02040503050406030204" pitchFamily="18" charset="0"/>
                          </a:rPr>
                          <m:t>64</m:t>
                        </m:r>
                      </m:den>
                    </m:f>
                    <m:r>
                      <a:rPr lang="en-US" b="0" i="1" dirty="0" smtClean="0">
                        <a:latin typeface="Cambria Math" panose="02040503050406030204" pitchFamily="18" charset="0"/>
                      </a:rPr>
                      <m:t>=0,14</m:t>
                    </m:r>
                  </m:oMath>
                </a14:m>
                <a:r>
                  <a:rPr lang="pt-BR" dirty="0"/>
                  <a:t> </a:t>
                </a:r>
                <a14:m>
                  <m:oMath xmlns:m="http://schemas.openxmlformats.org/officeDocument/2006/math">
                    <m:r>
                      <a:rPr lang="pt-BR" i="1" dirty="0" smtClean="0">
                        <a:latin typeface="Cambria Math" panose="02040503050406030204" pitchFamily="18" charset="0"/>
                      </a:rPr>
                      <m:t>→</m:t>
                    </m:r>
                  </m:oMath>
                </a14:m>
                <a:r>
                  <a:rPr lang="pt-BR" dirty="0"/>
                  <a:t> metade do lucro de monopólio</a:t>
                </a:r>
                <a:r>
                  <a:rPr lang="pt-BR" baseline="0" dirty="0"/>
                  <a:t> é maior que o lucro de </a:t>
                </a:r>
                <a:r>
                  <a:rPr lang="pt-BR" baseline="0" dirty="0" err="1"/>
                  <a:t>Cournot</a:t>
                </a:r>
                <a:r>
                  <a:rPr lang="pt-BR" baseline="0" dirty="0"/>
                  <a:t>, mas é menor que o lucro de desvio </a:t>
                </a:r>
                <a14:m>
                  <m:oMath xmlns:m="http://schemas.openxmlformats.org/officeDocument/2006/math">
                    <m:r>
                      <a:rPr lang="pt-BR" i="1" baseline="0" dirty="0" smtClean="0">
                        <a:latin typeface="Cambria Math" panose="02040503050406030204" pitchFamily="18" charset="0"/>
                      </a:rPr>
                      <m:t>→</m:t>
                    </m:r>
                  </m:oMath>
                </a14:m>
                <a:r>
                  <a:rPr lang="pt-BR" baseline="0" dirty="0"/>
                  <a:t> existe algum incentivo para desviar. </a:t>
                </a:r>
              </a:p>
              <a:p>
                <a:endParaRPr lang="pt-BR" b="1" baseline="0" dirty="0"/>
              </a:p>
              <a:p>
                <a:r>
                  <a:rPr lang="pt-BR" b="1" baseline="0" dirty="0" err="1"/>
                  <a:t>Conc</a:t>
                </a:r>
                <a:r>
                  <a:rPr lang="pt-BR" b="1" baseline="0" dirty="0"/>
                  <a:t>:</a:t>
                </a:r>
                <a:r>
                  <a:rPr lang="pt-BR" baseline="0" dirty="0"/>
                  <a:t> Qual é a condição para cooperação? Seria ver o fluxo de </a:t>
                </a:r>
                <a:r>
                  <a:rPr lang="pt-BR" baseline="0" dirty="0" err="1"/>
                  <a:t>payoffs</a:t>
                </a:r>
                <a:r>
                  <a:rPr lang="pt-BR" baseline="0" dirty="0"/>
                  <a:t> no jogo repetido </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Propor</a:t>
                </a:r>
                <a:r>
                  <a:rPr lang="pt-BR" dirty="0" err="1"/>
                  <a:t>ção</a:t>
                </a:r>
                <a:r>
                  <a:rPr lang="pt-BR" baseline="0" dirty="0"/>
                  <a:t> para as quantidades </a:t>
                </a:r>
                <a:r>
                  <a:rPr lang="pt-BR" b="0" i="0" dirty="0">
                    <a:latin typeface="Cambria Math" panose="02040503050406030204" pitchFamily="18" charset="0"/>
                  </a:rPr>
                  <a:t>m=1</a:t>
                </a:r>
                <a:r>
                  <a:rPr lang="en-US" b="0" i="0" dirty="0">
                    <a:latin typeface="Cambria Math" panose="02040503050406030204" pitchFamily="18" charset="0"/>
                  </a:rPr>
                  <a:t>/4=0,25</a:t>
                </a:r>
                <a:r>
                  <a:rPr lang="pt-BR" b="0" i="0" dirty="0">
                    <a:latin typeface="Cambria Math" panose="02040503050406030204" pitchFamily="18" charset="0"/>
                  </a:rPr>
                  <a:t>;𝑐=</a:t>
                </a:r>
                <a:r>
                  <a:rPr lang="en-US" b="0" i="0" dirty="0">
                    <a:latin typeface="Cambria Math" panose="02040503050406030204" pitchFamily="18" charset="0"/>
                  </a:rPr>
                  <a:t>1/3=0,333…</a:t>
                </a:r>
                <a:r>
                  <a:rPr lang="pt-BR" b="0" i="0" dirty="0">
                    <a:latin typeface="Cambria Math" panose="02040503050406030204" pitchFamily="18" charset="0"/>
                  </a:rPr>
                  <a:t>;𝑑=</a:t>
                </a:r>
                <a:r>
                  <a:rPr lang="en-US" b="0" i="0" dirty="0">
                    <a:latin typeface="Cambria Math" panose="02040503050406030204" pitchFamily="18" charset="0"/>
                  </a:rPr>
                  <a:t>3/8=0,375</a:t>
                </a:r>
                <a:endParaRPr lang="en-US" dirty="0"/>
              </a:p>
              <a:p>
                <a:r>
                  <a:rPr lang="en-US" dirty="0" err="1"/>
                  <a:t>Propor</a:t>
                </a:r>
                <a:r>
                  <a:rPr lang="pt-BR" dirty="0" err="1"/>
                  <a:t>ção</a:t>
                </a:r>
                <a:r>
                  <a:rPr lang="pt-BR" baseline="0" dirty="0"/>
                  <a:t> para os l</a:t>
                </a:r>
                <a:r>
                  <a:rPr lang="en-US" dirty="0" err="1"/>
                  <a:t>ucros</a:t>
                </a:r>
                <a:r>
                  <a:rPr lang="en-US" dirty="0"/>
                  <a:t> </a:t>
                </a:r>
                <a:r>
                  <a:rPr lang="pt-BR" b="0" i="0" dirty="0">
                    <a:latin typeface="Cambria Math" panose="02040503050406030204" pitchFamily="18" charset="0"/>
                  </a:rPr>
                  <a:t>m=</a:t>
                </a:r>
                <a:r>
                  <a:rPr lang="pt-BR" i="0" dirty="0">
                    <a:latin typeface="Cambria Math" panose="02040503050406030204" pitchFamily="18" charset="0"/>
                  </a:rPr>
                  <a:t>1</a:t>
                </a:r>
                <a:r>
                  <a:rPr lang="en-US" i="0" dirty="0">
                    <a:latin typeface="Cambria Math" panose="02040503050406030204" pitchFamily="18" charset="0"/>
                  </a:rPr>
                  <a:t>/8</a:t>
                </a:r>
                <a:r>
                  <a:rPr lang="en-US" b="0" i="0" dirty="0">
                    <a:latin typeface="Cambria Math" panose="02040503050406030204" pitchFamily="18" charset="0"/>
                  </a:rPr>
                  <a:t>=0,125</a:t>
                </a:r>
                <a:r>
                  <a:rPr lang="pt-BR" b="0" i="0" dirty="0">
                    <a:latin typeface="Cambria Math" panose="02040503050406030204" pitchFamily="18" charset="0"/>
                  </a:rPr>
                  <a:t>;𝑐=</a:t>
                </a:r>
                <a:r>
                  <a:rPr lang="en-US" b="0" i="0" dirty="0">
                    <a:latin typeface="Cambria Math" panose="02040503050406030204" pitchFamily="18" charset="0"/>
                  </a:rPr>
                  <a:t>1/9=0,111…</a:t>
                </a:r>
                <a:r>
                  <a:rPr lang="pt-BR" b="0" i="0" dirty="0">
                    <a:latin typeface="Cambria Math" panose="02040503050406030204" pitchFamily="18" charset="0"/>
                  </a:rPr>
                  <a:t>;𝑑=9</a:t>
                </a:r>
                <a:r>
                  <a:rPr lang="en-US" b="0" i="0" dirty="0">
                    <a:latin typeface="Cambria Math" panose="02040503050406030204" pitchFamily="18" charset="0"/>
                  </a:rPr>
                  <a:t>/64=0,14</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36</a:t>
            </a:fld>
            <a:endParaRPr lang="pt-BR"/>
          </a:p>
        </p:txBody>
      </p:sp>
    </p:spTree>
    <p:extLst>
      <p:ext uri="{BB962C8B-B14F-4D97-AF65-F5344CB8AC3E}">
        <p14:creationId xmlns:p14="http://schemas.microsoft.com/office/powerpoint/2010/main" val="4270308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37</a:t>
            </a:fld>
            <a:endParaRPr lang="pt-BR"/>
          </a:p>
        </p:txBody>
      </p:sp>
    </p:spTree>
    <p:extLst>
      <p:ext uri="{BB962C8B-B14F-4D97-AF65-F5344CB8AC3E}">
        <p14:creationId xmlns:p14="http://schemas.microsoft.com/office/powerpoint/2010/main" val="2290182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P2.</a:t>
            </a:r>
            <a:r>
              <a:rPr lang="en-US" dirty="0"/>
              <a:t> </a:t>
            </a:r>
            <a:r>
              <a:rPr lang="en-US" dirty="0" err="1"/>
              <a:t>Esse</a:t>
            </a:r>
            <a:r>
              <a:rPr lang="en-US" dirty="0"/>
              <a:t> eq. de Nash </a:t>
            </a:r>
            <a:r>
              <a:rPr lang="pt-BR" dirty="0"/>
              <a:t>é perfeito em subjogo pelos mesmos motivos que vimos no exemplo da seção anterior, do dilema dos prisioneiros</a:t>
            </a:r>
          </a:p>
        </p:txBody>
      </p:sp>
      <p:sp>
        <p:nvSpPr>
          <p:cNvPr id="4" name="Slide Number Placeholder 3"/>
          <p:cNvSpPr>
            <a:spLocks noGrp="1"/>
          </p:cNvSpPr>
          <p:nvPr>
            <p:ph type="sldNum" sz="quarter" idx="5"/>
          </p:nvPr>
        </p:nvSpPr>
        <p:spPr/>
        <p:txBody>
          <a:bodyPr/>
          <a:lstStyle/>
          <a:p>
            <a:fld id="{B2DE22FB-4F32-4F44-9195-D0BEF89D065E}" type="slidenum">
              <a:rPr lang="pt-BR" smtClean="0"/>
              <a:t>38</a:t>
            </a:fld>
            <a:endParaRPr lang="pt-BR"/>
          </a:p>
        </p:txBody>
      </p:sp>
    </p:spTree>
    <p:extLst>
      <p:ext uri="{BB962C8B-B14F-4D97-AF65-F5344CB8AC3E}">
        <p14:creationId xmlns:p14="http://schemas.microsoft.com/office/powerpoint/2010/main" val="2939023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P1.2</a:t>
                </a:r>
                <a:r>
                  <a:rPr lang="pt-BR" dirty="0"/>
                  <a:t> Para qualquer valor de </a:t>
                </a:r>
                <a14:m>
                  <m:oMath xmlns:m="http://schemas.openxmlformats.org/officeDocument/2006/math">
                    <m:r>
                      <a:rPr lang="en-US" b="0" i="1" smtClean="0">
                        <a:latin typeface="Cambria Math" panose="02040503050406030204" pitchFamily="18" charset="0"/>
                      </a:rPr>
                      <m:t>𝛿</m:t>
                    </m:r>
                  </m:oMath>
                </a14:m>
                <a:r>
                  <a:rPr lang="pt-BR" dirty="0"/>
                  <a:t> será</a:t>
                </a:r>
                <a:r>
                  <a:rPr lang="pt-BR" baseline="0" dirty="0"/>
                  <a:t> equilíbrio de Nash perfeito em subjogo repetir a quantidade de </a:t>
                </a:r>
                <a:r>
                  <a:rPr lang="pt-BR" baseline="0" dirty="0" err="1"/>
                  <a:t>Cournot</a:t>
                </a:r>
                <a:endParaRPr lang="pt-BR" baseline="0" dirty="0"/>
              </a:p>
              <a:p>
                <a:endParaRPr lang="pt-BR" baseline="0" dirty="0"/>
              </a:p>
              <a:p>
                <a:r>
                  <a:rPr lang="pt-BR" b="1" baseline="0" dirty="0"/>
                  <a:t>P2:</a:t>
                </a:r>
                <a:r>
                  <a:rPr lang="pt-BR" baseline="0" dirty="0"/>
                  <a:t> vamos tentar determinar a quantidade entre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i="1" dirty="0"/>
                  <a:t> </a:t>
                </a:r>
                <a:r>
                  <a:rPr lang="pt-BR" i="0" dirty="0"/>
                  <a:t>e</a:t>
                </a:r>
                <a:r>
                  <a:rPr lang="pt-BR" i="1"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oMath>
                </a14:m>
                <a:r>
                  <a:rPr lang="pt-BR" dirty="0"/>
                  <a:t> que pode ser sustentada</a:t>
                </a:r>
                <a:r>
                  <a:rPr lang="pt-BR" baseline="0" dirty="0"/>
                  <a:t> por </a:t>
                </a:r>
                <a:r>
                  <a:rPr lang="pt-BR" noProof="0" dirty="0"/>
                  <a:t> </a:t>
                </a:r>
                <a14:m>
                  <m:oMath xmlns:m="http://schemas.openxmlformats.org/officeDocument/2006/math">
                    <m:r>
                      <a:rPr lang="pt-BR" i="1" noProof="0" smtClean="0">
                        <a:latin typeface="Cambria Math" panose="02040503050406030204" pitchFamily="18" charset="0"/>
                      </a:rPr>
                      <m:t>𝛿</m:t>
                    </m:r>
                    <m:r>
                      <a:rPr lang="pt-BR" b="0" i="1" noProof="0" smtClean="0">
                        <a:latin typeface="Cambria Math" panose="02040503050406030204" pitchFamily="18" charset="0"/>
                      </a:rPr>
                      <m:t>&lt;</m:t>
                    </m:r>
                    <m:f>
                      <m:fPr>
                        <m:ctrlPr>
                          <a:rPr lang="pt-BR" i="1" noProof="0">
                            <a:latin typeface="Cambria Math" panose="02040503050406030204" pitchFamily="18" charset="0"/>
                          </a:rPr>
                        </m:ctrlPr>
                      </m:fPr>
                      <m:num>
                        <m:r>
                          <a:rPr lang="pt-BR" i="1" noProof="0">
                            <a:latin typeface="Cambria Math" panose="02040503050406030204" pitchFamily="18" charset="0"/>
                          </a:rPr>
                          <m:t>9</m:t>
                        </m:r>
                      </m:num>
                      <m:den>
                        <m:r>
                          <a:rPr lang="pt-BR" i="1" noProof="0">
                            <a:latin typeface="Cambria Math" panose="02040503050406030204" pitchFamily="18" charset="0"/>
                          </a:rPr>
                          <m:t>17</m:t>
                        </m:r>
                      </m:den>
                    </m:f>
                  </m:oMath>
                </a14:m>
                <a:endParaRPr lang="pt-BR" dirty="0"/>
              </a:p>
            </p:txBody>
          </p:sp>
        </mc:Choice>
        <mc:Fallback xmlns="">
          <p:sp>
            <p:nvSpPr>
              <p:cNvPr id="3" name="Notes Placeholder 2"/>
              <p:cNvSpPr>
                <a:spLocks noGrp="1"/>
              </p:cNvSpPr>
              <p:nvPr>
                <p:ph type="body" idx="1"/>
              </p:nvPr>
            </p:nvSpPr>
            <p:spPr/>
            <p:txBody>
              <a:bodyPr/>
              <a:lstStyle/>
              <a:p>
                <a:r>
                  <a:rPr lang="pt-BR" b="1" dirty="0"/>
                  <a:t>P1.2</a:t>
                </a:r>
                <a:r>
                  <a:rPr lang="pt-BR" dirty="0"/>
                  <a:t> Para qualquer valor de </a:t>
                </a:r>
                <a:r>
                  <a:rPr lang="en-US" b="0" i="0">
                    <a:latin typeface="Cambria Math" panose="02040503050406030204" pitchFamily="18" charset="0"/>
                  </a:rPr>
                  <a:t>𝛿</a:t>
                </a:r>
                <a:r>
                  <a:rPr lang="pt-BR" dirty="0"/>
                  <a:t> será</a:t>
                </a:r>
                <a:r>
                  <a:rPr lang="pt-BR" baseline="0" dirty="0"/>
                  <a:t> equilíbrio de Nash perfeito em subjogo repetir a quantidade de Cournot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86527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 </a:t>
                </a:r>
                <a:r>
                  <a:rPr lang="pt-BR" dirty="0"/>
                  <a:t>Se eu jogar um valor de </a:t>
                </a:r>
                <a14:m>
                  <m:oMath xmlns:m="http://schemas.openxmlformats.org/officeDocument/2006/math">
                    <m:r>
                      <a:rPr lang="en-US" b="0" i="1" smtClean="0">
                        <a:latin typeface="Cambria Math" panose="02040503050406030204" pitchFamily="18" charset="0"/>
                      </a:rPr>
                      <m:t>𝛿</m:t>
                    </m:r>
                  </m:oMath>
                </a14:m>
                <a:r>
                  <a:rPr lang="pt-BR" dirty="0"/>
                  <a:t> aqui, essa</a:t>
                </a:r>
                <a:r>
                  <a:rPr lang="pt-BR" baseline="0" dirty="0"/>
                  <a:t> equação irá cuspir uma quantidade de conluio q* que a estratégia gatilho suporta.</a:t>
                </a:r>
              </a:p>
              <a:p>
                <a:endParaRPr lang="pt-BR" baseline="0" dirty="0"/>
              </a:p>
              <a:p>
                <a:r>
                  <a:rPr lang="pt-BR" dirty="0"/>
                  <a:t>(9-(5*(9/17)))/(3*(9-(9/17)))*[</a:t>
                </a:r>
                <a:r>
                  <a:rPr lang="pt-BR" dirty="0" err="1"/>
                  <a:t>a-c</a:t>
                </a:r>
                <a:r>
                  <a:rPr lang="pt-BR" dirty="0"/>
                  <a:t>]=[</a:t>
                </a:r>
                <a:r>
                  <a:rPr lang="pt-BR" dirty="0" err="1"/>
                  <a:t>a-c</a:t>
                </a:r>
                <a:r>
                  <a:rPr lang="pt-BR" dirty="0"/>
                  <a:t>]/4</a:t>
                </a:r>
              </a:p>
              <a:p>
                <a:endParaRPr lang="pt-BR" dirty="0"/>
              </a:p>
              <a:p>
                <a:r>
                  <a:rPr lang="pt-BR" dirty="0"/>
                  <a:t>(9-(5*(0)))/(3*(9-(0)))*[</a:t>
                </a:r>
                <a:r>
                  <a:rPr lang="pt-BR" dirty="0" err="1"/>
                  <a:t>a-c</a:t>
                </a:r>
                <a:r>
                  <a:rPr lang="pt-BR" dirty="0"/>
                  <a:t>]=[</a:t>
                </a:r>
                <a:r>
                  <a:rPr lang="pt-BR" dirty="0" err="1"/>
                  <a:t>a-c</a:t>
                </a:r>
                <a:r>
                  <a:rPr lang="pt-BR" dirty="0"/>
                  <a:t>]/3</a:t>
                </a:r>
              </a:p>
            </p:txBody>
          </p:sp>
        </mc:Choice>
        <mc:Fallback xmlns="">
          <p:sp>
            <p:nvSpPr>
              <p:cNvPr id="3" name="Notes Placeholder 2"/>
              <p:cNvSpPr>
                <a:spLocks noGrp="1"/>
              </p:cNvSpPr>
              <p:nvPr>
                <p:ph type="body" idx="1"/>
              </p:nvPr>
            </p:nvSpPr>
            <p:spPr/>
            <p:txBody>
              <a:bodyPr/>
              <a:lstStyle/>
              <a:p>
                <a:r>
                  <a:rPr lang="pt-BR" dirty="0"/>
                  <a:t>P2. Se eu jogar um valor de </a:t>
                </a:r>
                <a:r>
                  <a:rPr lang="en-US" b="0" i="0">
                    <a:latin typeface="Cambria Math" panose="02040503050406030204" pitchFamily="18" charset="0"/>
                  </a:rPr>
                  <a:t>𝛿</a:t>
                </a:r>
                <a:r>
                  <a:rPr lang="pt-BR" dirty="0"/>
                  <a:t> aqui, essa</a:t>
                </a:r>
                <a:r>
                  <a:rPr lang="pt-BR" baseline="0" dirty="0"/>
                  <a:t> equação irá cuspir uma quantidade de conluio q* que a estratégia gatilho suporta.</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41</a:t>
            </a:fld>
            <a:endParaRPr lang="pt-BR"/>
          </a:p>
        </p:txBody>
      </p:sp>
    </p:spTree>
    <p:extLst>
      <p:ext uri="{BB962C8B-B14F-4D97-AF65-F5344CB8AC3E}">
        <p14:creationId xmlns:p14="http://schemas.microsoft.com/office/powerpoint/2010/main" val="3684578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P2.2</a:t>
                </a:r>
                <a:r>
                  <a:rPr lang="pt-BR" dirty="0"/>
                  <a:t> se eu produzi </a:t>
                </a:r>
                <a14:m>
                  <m:oMath xmlns:m="http://schemas.openxmlformats.org/officeDocument/2006/math">
                    <m:r>
                      <a:rPr lang="pt-BR" i="1" dirty="0" smtClean="0">
                        <a:latin typeface="Cambria Math" panose="02040503050406030204" pitchFamily="18" charset="0"/>
                      </a:rPr>
                      <m:t>𝑥</m:t>
                    </m:r>
                  </m:oMath>
                </a14:m>
                <a:r>
                  <a:rPr lang="pt-BR" dirty="0"/>
                  <a:t> </a:t>
                </a:r>
                <a:r>
                  <a:rPr lang="pt-BR" dirty="0" err="1"/>
                  <a:t>no</a:t>
                </a:r>
                <a:r>
                  <a:rPr lang="pt-BR" dirty="0"/>
                  <a:t> período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−1 </m:t>
                    </m:r>
                  </m:oMath>
                </a14:m>
                <a:r>
                  <a:rPr lang="pt-BR" dirty="0"/>
                  <a:t>e você produziu </a:t>
                </a:r>
                <a14:m>
                  <m:oMath xmlns:m="http://schemas.openxmlformats.org/officeDocument/2006/math">
                    <m:r>
                      <a:rPr lang="en-US" b="0" i="1" smtClean="0">
                        <a:latin typeface="Cambria Math" panose="02040503050406030204" pitchFamily="18" charset="0"/>
                      </a:rPr>
                      <m:t>𝑥</m:t>
                    </m:r>
                  </m:oMath>
                </a14:m>
                <a:r>
                  <a:rPr lang="pt-BR" dirty="0"/>
                  <a:t> no período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nós nos perdoamos no período </a:t>
                </a:r>
                <a14:m>
                  <m:oMath xmlns:m="http://schemas.openxmlformats.org/officeDocument/2006/math">
                    <m:r>
                      <a:rPr lang="pt-BR" i="1" dirty="0" smtClean="0">
                        <a:latin typeface="Cambria Math" panose="02040503050406030204" pitchFamily="18" charset="0"/>
                      </a:rPr>
                      <m:t>𝑡</m:t>
                    </m:r>
                  </m:oMath>
                </a14:m>
                <a:r>
                  <a:rPr lang="pt-BR" dirty="0"/>
                  <a:t> e voltamos a produzir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i="1" noProof="0">
                            <a:solidFill>
                              <a:schemeClr val="tx1"/>
                            </a:solidFill>
                            <a:latin typeface="Cambria Math" panose="02040503050406030204" pitchFamily="18" charset="0"/>
                          </a:rPr>
                          <m:t>𝑞</m:t>
                        </m:r>
                      </m:e>
                      <m:sub>
                        <m:r>
                          <a:rPr lang="pt-BR" i="1" noProof="0">
                            <a:solidFill>
                              <a:schemeClr val="tx1"/>
                            </a:solidFill>
                            <a:latin typeface="Cambria Math" panose="02040503050406030204" pitchFamily="18" charset="0"/>
                          </a:rPr>
                          <m:t>𝑚</m:t>
                        </m:r>
                      </m:sub>
                    </m:sSub>
                    <m:r>
                      <a:rPr lang="pt-BR" i="1" noProof="0">
                        <a:solidFill>
                          <a:schemeClr val="tx1"/>
                        </a:solidFill>
                        <a:latin typeface="Cambria Math" panose="02040503050406030204" pitchFamily="18" charset="0"/>
                      </a:rPr>
                      <m:t>/2</m:t>
                    </m:r>
                  </m:oMath>
                </a14:m>
                <a:r>
                  <a:rPr lang="pt-BR" dirty="0"/>
                  <a:t>. </a:t>
                </a:r>
              </a:p>
              <a:p>
                <a:endParaRPr lang="pt-BR" dirty="0"/>
              </a:p>
              <a:p>
                <a:r>
                  <a:rPr lang="pt-BR" dirty="0"/>
                  <a:t>Note que agora as firmas não olham mais para todos os outros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períodos anteriores.</a:t>
                </a:r>
              </a:p>
              <a:p>
                <a:endParaRPr lang="pt-BR" dirty="0"/>
              </a:p>
              <a:p>
                <a:r>
                  <a:rPr lang="pt-BR" b="1" dirty="0"/>
                  <a:t>P2.3 </a:t>
                </a:r>
                <a:r>
                  <a:rPr lang="pt-BR" dirty="0"/>
                  <a:t>se eu produzi </a:t>
                </a:r>
                <a14:m>
                  <m:oMath xmlns:m="http://schemas.openxmlformats.org/officeDocument/2006/math">
                    <m:r>
                      <a:rPr lang="en-US" b="0" i="1" smtClean="0">
                        <a:latin typeface="Cambria Math" panose="02040503050406030204" pitchFamily="18" charset="0"/>
                      </a:rPr>
                      <m:t>𝑥</m:t>
                    </m:r>
                  </m:oMath>
                </a14:m>
                <a:r>
                  <a:rPr lang="pt-BR" dirty="0"/>
                  <a:t>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e o outro não aceitou a punição, eu continuo produzindo </a:t>
                </a:r>
                <a14:m>
                  <m:oMath xmlns:m="http://schemas.openxmlformats.org/officeDocument/2006/math">
                    <m:r>
                      <a:rPr lang="pt-BR" i="1" dirty="0" smtClean="0">
                        <a:latin typeface="Cambria Math" panose="02040503050406030204" pitchFamily="18" charset="0"/>
                      </a:rPr>
                      <m:t>𝑥</m:t>
                    </m:r>
                  </m:oMath>
                </a14:m>
                <a:endParaRPr lang="pt-BR" dirty="0"/>
              </a:p>
            </p:txBody>
          </p:sp>
        </mc:Choice>
        <mc:Fallback xmlns="">
          <p:sp>
            <p:nvSpPr>
              <p:cNvPr id="3" name="Notes Placeholder 2"/>
              <p:cNvSpPr>
                <a:spLocks noGrp="1"/>
              </p:cNvSpPr>
              <p:nvPr>
                <p:ph type="body" idx="1"/>
              </p:nvPr>
            </p:nvSpPr>
            <p:spPr/>
            <p:txBody>
              <a:bodyPr/>
              <a:lstStyle/>
              <a:p>
                <a:r>
                  <a:rPr lang="pt-BR" b="1" dirty="0"/>
                  <a:t>P2.2</a:t>
                </a:r>
                <a:r>
                  <a:rPr lang="pt-BR" dirty="0"/>
                  <a:t> se eu te traí no período </a:t>
                </a:r>
                <a:r>
                  <a:rPr lang="pt-BR" i="0" dirty="0">
                    <a:latin typeface="Cambria Math" panose="02040503050406030204" pitchFamily="18" charset="0"/>
                  </a:rPr>
                  <a:t>𝑡−1 </a:t>
                </a:r>
                <a:r>
                  <a:rPr lang="pt-BR" dirty="0"/>
                  <a:t>e você me traiu no período </a:t>
                </a:r>
                <a:r>
                  <a:rPr lang="pt-BR" i="0" dirty="0">
                    <a:latin typeface="Cambria Math" panose="02040503050406030204" pitchFamily="18" charset="0"/>
                  </a:rPr>
                  <a:t>𝑡−1</a:t>
                </a:r>
                <a:r>
                  <a:rPr lang="pt-BR" dirty="0"/>
                  <a:t>, nós nos perdoamos no período t e produzimos </a:t>
                </a:r>
                <a:r>
                  <a:rPr lang="pt-BR" i="0" noProof="0">
                    <a:solidFill>
                      <a:schemeClr val="tx1"/>
                    </a:solidFill>
                    <a:latin typeface="Cambria Math" panose="02040503050406030204" pitchFamily="18" charset="0"/>
                  </a:rPr>
                  <a:t>𝑞_𝑚/2</a:t>
                </a:r>
                <a:r>
                  <a:rPr lang="pt-BR" dirty="0"/>
                  <a:t>. Note que agora as firmas não olham mais para todos os outros </a:t>
                </a:r>
                <a:r>
                  <a:rPr lang="pt-BR" i="0" dirty="0">
                    <a:latin typeface="Cambria Math" panose="02040503050406030204" pitchFamily="18" charset="0"/>
                  </a:rPr>
                  <a:t>𝑡−1</a:t>
                </a:r>
                <a:r>
                  <a:rPr lang="pt-BR" dirty="0"/>
                  <a:t> períodos anteriores.</a:t>
                </a:r>
              </a:p>
              <a:p>
                <a:endParaRPr lang="pt-BR" dirty="0"/>
              </a:p>
              <a:p>
                <a:r>
                  <a:rPr lang="pt-BR" b="1" dirty="0"/>
                  <a:t>P2.3 </a:t>
                </a:r>
                <a:r>
                  <a:rPr lang="pt-BR" dirty="0"/>
                  <a:t>se alguém traiu em </a:t>
                </a:r>
                <a:r>
                  <a:rPr lang="pt-BR" i="0" dirty="0">
                    <a:latin typeface="Cambria Math" panose="02040503050406030204" pitchFamily="18" charset="0"/>
                  </a:rPr>
                  <a:t>𝑡−1</a:t>
                </a:r>
                <a:r>
                  <a:rPr lang="pt-BR" dirty="0"/>
                  <a:t> e o outro não traiu, nós nos punimos produzindo </a:t>
                </a:r>
                <a:r>
                  <a:rPr lang="pt-BR" i="0" dirty="0">
                    <a:latin typeface="Cambria Math" panose="02040503050406030204" pitchFamily="18" charset="0"/>
                  </a:rPr>
                  <a:t>𝑥</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42</a:t>
            </a:fld>
            <a:endParaRPr lang="pt-BR"/>
          </a:p>
        </p:txBody>
      </p:sp>
    </p:spTree>
    <p:extLst>
      <p:ext uri="{BB962C8B-B14F-4D97-AF65-F5344CB8AC3E}">
        <p14:creationId xmlns:p14="http://schemas.microsoft.com/office/powerpoint/2010/main" val="1068538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P2.3</a:t>
            </a:r>
            <a:r>
              <a:rPr lang="pt-BR" dirty="0"/>
              <a:t> note que se uma das empresas desviar da fase de punição, a fase de punição começa novamente. Se nenhuma das empresas desviar da fase de punição, elas voltam para a fase colusiva</a:t>
            </a:r>
          </a:p>
          <a:p>
            <a:endParaRPr lang="pt-BR" dirty="0"/>
          </a:p>
          <a:p>
            <a:r>
              <a:rPr lang="pt-BR" dirty="0"/>
              <a:t>Sair da cooperação e voltar envolve o seguinte: (</a:t>
            </a:r>
            <a:r>
              <a:rPr lang="pt-BR" dirty="0" err="1"/>
              <a:t>c,c</a:t>
            </a:r>
            <a:r>
              <a:rPr lang="pt-BR" dirty="0"/>
              <a:t>) ------ (</a:t>
            </a:r>
            <a:r>
              <a:rPr lang="pt-BR" dirty="0" err="1"/>
              <a:t>c,d</a:t>
            </a:r>
            <a:r>
              <a:rPr lang="pt-BR" dirty="0"/>
              <a:t>) ------ (</a:t>
            </a:r>
            <a:r>
              <a:rPr lang="pt-BR" dirty="0" err="1"/>
              <a:t>d,d</a:t>
            </a:r>
            <a:r>
              <a:rPr lang="pt-BR" dirty="0"/>
              <a:t>) ------ (</a:t>
            </a:r>
            <a:r>
              <a:rPr lang="pt-BR" dirty="0" err="1"/>
              <a:t>c,c</a:t>
            </a:r>
            <a:r>
              <a:rPr lang="pt-BR" dirty="0"/>
              <a:t>) ou seja, aceitar a fase punitiva</a:t>
            </a:r>
          </a:p>
        </p:txBody>
      </p:sp>
      <p:sp>
        <p:nvSpPr>
          <p:cNvPr id="4" name="Slide Number Placeholder 3"/>
          <p:cNvSpPr>
            <a:spLocks noGrp="1"/>
          </p:cNvSpPr>
          <p:nvPr>
            <p:ph type="sldNum" sz="quarter" idx="5"/>
          </p:nvPr>
        </p:nvSpPr>
        <p:spPr/>
        <p:txBody>
          <a:bodyPr/>
          <a:lstStyle/>
          <a:p>
            <a:fld id="{B2DE22FB-4F32-4F44-9195-D0BEF89D065E}" type="slidenum">
              <a:rPr lang="pt-BR" smtClean="0"/>
              <a:t>43</a:t>
            </a:fld>
            <a:endParaRPr lang="pt-BR"/>
          </a:p>
        </p:txBody>
      </p:sp>
    </p:spTree>
    <p:extLst>
      <p:ext uri="{BB962C8B-B14F-4D97-AF65-F5344CB8AC3E}">
        <p14:creationId xmlns:p14="http://schemas.microsoft.com/office/powerpoint/2010/main" val="3131256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i.e., caso desviem</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44</a:t>
            </a:fld>
            <a:endParaRPr lang="pt-BR"/>
          </a:p>
        </p:txBody>
      </p:sp>
    </p:spTree>
    <p:extLst>
      <p:ext uri="{BB962C8B-B14F-4D97-AF65-F5344CB8AC3E}">
        <p14:creationId xmlns:p14="http://schemas.microsoft.com/office/powerpoint/2010/main" val="3461214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lembrando que </a:t>
                </a:r>
                <a14:m>
                  <m:oMath xmlns:m="http://schemas.openxmlformats.org/officeDocument/2006/math">
                    <m:r>
                      <a:rPr lang="pt-BR" b="0" i="1" noProof="0" smtClean="0">
                        <a:latin typeface="Cambria Math" panose="02040503050406030204" pitchFamily="18" charset="0"/>
                      </a:rPr>
                      <m:t>𝑉</m:t>
                    </m:r>
                    <m:d>
                      <m:dPr>
                        <m:ctrlPr>
                          <a:rPr lang="pt-BR" b="0" i="1" noProof="0">
                            <a:latin typeface="Cambria Math" panose="02040503050406030204" pitchFamily="18" charset="0"/>
                          </a:rPr>
                        </m:ctrlPr>
                      </m:dPr>
                      <m:e>
                        <m:r>
                          <a:rPr lang="pt-BR" b="0" i="1" noProof="0">
                            <a:latin typeface="Cambria Math" panose="02040503050406030204" pitchFamily="18" charset="0"/>
                          </a:rPr>
                          <m:t>𝑥</m:t>
                        </m:r>
                      </m:e>
                    </m:d>
                    <m:r>
                      <a:rPr lang="pt-BR" b="0" i="1" noProof="0">
                        <a:latin typeface="Cambria Math" panose="02040503050406030204" pitchFamily="18" charset="0"/>
                      </a:rPr>
                      <m:t>=</m:t>
                    </m:r>
                    <m:r>
                      <a:rPr lang="pt-BR" b="0" i="1" noProof="0">
                        <a:latin typeface="Cambria Math" panose="02040503050406030204" pitchFamily="18" charset="0"/>
                      </a:rPr>
                      <m:t>𝜋</m:t>
                    </m:r>
                    <m:d>
                      <m:dPr>
                        <m:ctrlPr>
                          <a:rPr lang="pt-BR" b="0" i="1" noProof="0">
                            <a:latin typeface="Cambria Math" panose="02040503050406030204" pitchFamily="18" charset="0"/>
                          </a:rPr>
                        </m:ctrlPr>
                      </m:dPr>
                      <m:e>
                        <m:r>
                          <a:rPr lang="pt-BR" b="0" i="1" noProof="0">
                            <a:latin typeface="Cambria Math" panose="02040503050406030204" pitchFamily="18" charset="0"/>
                          </a:rPr>
                          <m:t>𝑥</m:t>
                        </m:r>
                      </m:e>
                    </m:d>
                    <m:r>
                      <a:rPr lang="pt-BR" b="0" i="1" noProof="0">
                        <a:latin typeface="Cambria Math" panose="02040503050406030204" pitchFamily="18" charset="0"/>
                      </a:rPr>
                      <m:t>+</m:t>
                    </m:r>
                    <m:f>
                      <m:fPr>
                        <m:ctrlPr>
                          <a:rPr lang="pt-BR" b="0" i="1" noProof="0">
                            <a:latin typeface="Cambria Math" panose="02040503050406030204" pitchFamily="18" charset="0"/>
                          </a:rPr>
                        </m:ctrlPr>
                      </m:fPr>
                      <m:num>
                        <m:r>
                          <a:rPr lang="pt-BR" b="0" i="1" noProof="0">
                            <a:latin typeface="Cambria Math" panose="02040503050406030204" pitchFamily="18" charset="0"/>
                          </a:rPr>
                          <m:t>𝛿</m:t>
                        </m:r>
                      </m:num>
                      <m:den>
                        <m:r>
                          <a:rPr lang="pt-BR" b="0" i="1" noProof="0">
                            <a:latin typeface="Cambria Math" panose="02040503050406030204" pitchFamily="18" charset="0"/>
                          </a:rPr>
                          <m:t>1−</m:t>
                        </m:r>
                        <m:r>
                          <a:rPr lang="pt-BR" b="0" i="1" noProof="0">
                            <a:latin typeface="Cambria Math" panose="02040503050406030204" pitchFamily="18" charset="0"/>
                          </a:rPr>
                          <m:t>𝛿</m:t>
                        </m:r>
                      </m:den>
                    </m:f>
                    <m:r>
                      <a:rPr lang="pt-BR" b="0" i="1" noProof="0">
                        <a:latin typeface="Cambria Math" panose="02040503050406030204" pitchFamily="18" charset="0"/>
                      </a:rPr>
                      <m:t>⋅</m:t>
                    </m:r>
                    <m:f>
                      <m:fPr>
                        <m:ctrlPr>
                          <a:rPr lang="pt-BR" b="0" i="1" noProof="0">
                            <a:latin typeface="Cambria Math" panose="02040503050406030204" pitchFamily="18" charset="0"/>
                          </a:rPr>
                        </m:ctrlPr>
                      </m:fPr>
                      <m:num>
                        <m:r>
                          <a:rPr lang="pt-BR" b="0" i="1" noProof="0">
                            <a:latin typeface="Cambria Math" panose="02040503050406030204" pitchFamily="18" charset="0"/>
                          </a:rPr>
                          <m:t>1</m:t>
                        </m:r>
                      </m:num>
                      <m:den>
                        <m:r>
                          <a:rPr lang="pt-BR" b="0" i="1" noProof="0">
                            <a:latin typeface="Cambria Math" panose="02040503050406030204" pitchFamily="18" charset="0"/>
                          </a:rPr>
                          <m:t>2</m:t>
                        </m:r>
                      </m:den>
                    </m:f>
                    <m:sSub>
                      <m:sSubPr>
                        <m:ctrlPr>
                          <a:rPr lang="pt-BR" b="0" i="1" noProof="0">
                            <a:latin typeface="Cambria Math" panose="02040503050406030204" pitchFamily="18" charset="0"/>
                          </a:rPr>
                        </m:ctrlPr>
                      </m:sSubPr>
                      <m:e>
                        <m:r>
                          <a:rPr lang="pt-BR" b="0" i="1" noProof="0">
                            <a:latin typeface="Cambria Math" panose="02040503050406030204" pitchFamily="18" charset="0"/>
                          </a:rPr>
                          <m:t>𝜋</m:t>
                        </m:r>
                      </m:e>
                      <m:sub>
                        <m:r>
                          <a:rPr lang="pt-BR" b="0" i="1" noProof="0">
                            <a:latin typeface="Cambria Math" panose="02040503050406030204" pitchFamily="18" charset="0"/>
                          </a:rPr>
                          <m:t>𝑚</m:t>
                        </m:r>
                      </m:sub>
                    </m:sSub>
                  </m:oMath>
                </a14:m>
                <a:endParaRPr lang="pt-BR" b="0" noProof="0" dirty="0"/>
              </a:p>
              <a:p>
                <a:endParaRPr lang="pt-BR" b="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lembrando que </a:t>
                </a:r>
                <a:r>
                  <a:rPr lang="pt-BR" b="0" i="0" noProof="0">
                    <a:latin typeface="Cambria Math" panose="02040503050406030204" pitchFamily="18" charset="0"/>
                  </a:rPr>
                  <a:t>𝑉(𝑥)=𝜋(𝑥)+𝛿/(1−𝛿)⋅1/2 𝜋_𝑚</a:t>
                </a:r>
                <a:endParaRPr lang="pt-BR" b="0" noProof="0" dirty="0"/>
              </a:p>
              <a:p>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46</a:t>
            </a:fld>
            <a:endParaRPr lang="pt-BR"/>
          </a:p>
        </p:txBody>
      </p:sp>
    </p:spTree>
    <p:extLst>
      <p:ext uri="{BB962C8B-B14F-4D97-AF65-F5344CB8AC3E}">
        <p14:creationId xmlns:p14="http://schemas.microsoft.com/office/powerpoint/2010/main" val="265005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a:t>
                </a:r>
                <a:r>
                  <a:rPr lang="pt-BR" dirty="0"/>
                  <a:t>resultado ainda mais forte que para jogos repetidos de horizonte finito. No caso anterior, isso só acontecia se o stage game tivesse múltiplos E.N.</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noProof="0" dirty="0"/>
                  <a:t>Cooperar até que alguém não coopere, o que desencadeia uma </a:t>
                </a:r>
                <a:r>
                  <a:rPr lang="pt-BR" b="1" noProof="0" dirty="0">
                    <a:solidFill>
                      <a:srgbClr val="C00000"/>
                    </a:solidFill>
                  </a:rPr>
                  <a:t>mudança</a:t>
                </a:r>
                <a:r>
                  <a:rPr lang="pt-BR" noProof="0" dirty="0"/>
                  <a:t>  </a:t>
                </a:r>
                <a:r>
                  <a:rPr lang="pt-BR" b="1" noProof="0" dirty="0">
                    <a:solidFill>
                      <a:srgbClr val="C00000"/>
                    </a:solidFill>
                  </a:rPr>
                  <a:t>eterna</a:t>
                </a:r>
                <a:r>
                  <a:rPr lang="pt-BR" noProof="0" dirty="0"/>
                  <a:t> para não cooperar. C</a:t>
                </a:r>
                <a:r>
                  <a:rPr lang="pt-BR" b="0" i="0" dirty="0" err="1"/>
                  <a:t>hamaremos</a:t>
                </a:r>
                <a:r>
                  <a:rPr lang="pt-BR" b="0" i="0" dirty="0"/>
                  <a:t> essa mudança de reversão eterna ao equilíbrio de Nash do </a:t>
                </a:r>
                <a:r>
                  <a:rPr lang="pt-BR" b="0" i="0" dirty="0" err="1"/>
                  <a:t>stage</a:t>
                </a:r>
                <a:r>
                  <a:rPr lang="pt-BR" b="0" i="0" dirty="0"/>
                  <a:t> game (i.e., a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i="0" dirty="0"/>
                  <a:t>)</a:t>
                </a:r>
                <a:endParaRPr lang="pt-BR" noProof="0" dirty="0"/>
              </a:p>
              <a:p>
                <a:endParaRPr lang="pt-BR" dirty="0"/>
              </a:p>
            </p:txBody>
          </p:sp>
        </mc:Choice>
        <mc:Fallback xmlns="">
          <p:sp>
            <p:nvSpPr>
              <p:cNvPr id="3" name="Notes Placeholder 2"/>
              <p:cNvSpPr>
                <a:spLocks noGrp="1"/>
              </p:cNvSpPr>
              <p:nvPr>
                <p:ph type="body" idx="1"/>
              </p:nvPr>
            </p:nvSpPr>
            <p:spPr/>
            <p:txBody>
              <a:bodyPr/>
              <a:lstStyle/>
              <a:p>
                <a:r>
                  <a:rPr lang="pt-BR" b="1" dirty="0"/>
                  <a:t>P1. </a:t>
                </a:r>
                <a:r>
                  <a:rPr lang="pt-BR" dirty="0"/>
                  <a:t>resultado ainda mais forte que para jogos repetidos de horizonte finito. No caso anterior, isso só acontecia se o stage game tivesse múltiplos E.N.</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noProof="0" dirty="0"/>
                  <a:t>Cooperar até que alguém não coopere, o que desencadeia uma </a:t>
                </a:r>
                <a:r>
                  <a:rPr lang="pt-BR" b="1" noProof="0" dirty="0">
                    <a:solidFill>
                      <a:srgbClr val="C00000"/>
                    </a:solidFill>
                  </a:rPr>
                  <a:t>mudança</a:t>
                </a:r>
                <a:r>
                  <a:rPr lang="pt-BR" noProof="0" dirty="0"/>
                  <a:t>  </a:t>
                </a:r>
                <a:r>
                  <a:rPr lang="pt-BR" b="1" noProof="0" dirty="0">
                    <a:solidFill>
                      <a:srgbClr val="C00000"/>
                    </a:solidFill>
                  </a:rPr>
                  <a:t>eterna</a:t>
                </a:r>
                <a:r>
                  <a:rPr lang="pt-BR" noProof="0" dirty="0"/>
                  <a:t> para não cooperar. C</a:t>
                </a:r>
                <a:r>
                  <a:rPr lang="pt-BR" b="0" i="0" dirty="0" err="1"/>
                  <a:t>hamaremos</a:t>
                </a:r>
                <a:r>
                  <a:rPr lang="pt-BR" b="0" i="0" dirty="0"/>
                  <a:t> essa mudança de reversão eterna ao equilíbrio de Nash do </a:t>
                </a:r>
                <a:r>
                  <a:rPr lang="pt-BR" b="0" i="0" dirty="0" err="1"/>
                  <a:t>stage</a:t>
                </a:r>
                <a:r>
                  <a:rPr lang="pt-BR" b="0" i="0" dirty="0"/>
                  <a:t> game (i.e., a </a:t>
                </a:r>
                <a:r>
                  <a:rPr lang="pt-BR" b="0" i="0" dirty="0">
                    <a:latin typeface="Cambria Math" panose="02040503050406030204" pitchFamily="18" charset="0"/>
                  </a:rPr>
                  <a:t>(𝐿_1,𝐿_2)</a:t>
                </a:r>
                <a:r>
                  <a:rPr lang="pt-BR" b="0" i="0" dirty="0"/>
                  <a:t>)</a:t>
                </a:r>
                <a:endParaRPr lang="pt-BR" noProof="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a:t>
            </a:fld>
            <a:endParaRPr lang="pt-BR"/>
          </a:p>
        </p:txBody>
      </p:sp>
    </p:spTree>
    <p:extLst>
      <p:ext uri="{BB962C8B-B14F-4D97-AF65-F5344CB8AC3E}">
        <p14:creationId xmlns:p14="http://schemas.microsoft.com/office/powerpoint/2010/main" val="311193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P1.</a:t>
                </a:r>
                <a:r>
                  <a:rPr lang="pt-BR" noProof="0" dirty="0"/>
                  <a:t> i.e.,</a:t>
                </a:r>
                <a:r>
                  <a:rPr lang="pt-BR" baseline="0" noProof="0" dirty="0"/>
                  <a:t> substituindo </a:t>
                </a:r>
                <a14:m>
                  <m:oMath xmlns:m="http://schemas.openxmlformats.org/officeDocument/2006/math">
                    <m:r>
                      <a:rPr lang="pt-BR" i="1" noProof="0" smtClean="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a14:m>
                <a:r>
                  <a:rPr lang="pt-BR" noProof="0" dirty="0"/>
                  <a:t> em (2.3.3) </a:t>
                </a:r>
                <a14:m>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𝛿</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noProof="0" dirty="0"/>
                  <a:t>i.e.,</a:t>
                </a:r>
                <a:r>
                  <a:rPr lang="pt-BR" baseline="0" noProof="0" dirty="0"/>
                  <a:t> substituindo </a:t>
                </a:r>
                <a14:m>
                  <m:oMath xmlns:m="http://schemas.openxmlformats.org/officeDocument/2006/math">
                    <m:r>
                      <a:rPr lang="pt-BR" i="1" noProof="0" smtClean="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a14:m>
                <a:r>
                  <a:rPr lang="pt-BR" noProof="0" dirty="0"/>
                  <a:t> em (2.3.4) </a:t>
                </a:r>
                <a14:m>
                  <m:oMath xmlns:m="http://schemas.openxmlformats.org/officeDocument/2006/math">
                    <m:r>
                      <a:rPr lang="pt-BR" b="0" i="1" smtClean="0">
                        <a:latin typeface="Cambria Math" panose="02040503050406030204" pitchFamily="18" charset="0"/>
                      </a:rPr>
                      <m:t>𝑉</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P1. i.e.,</a:t>
                </a:r>
                <a:r>
                  <a:rPr lang="pt-BR" baseline="0" noProof="0" dirty="0"/>
                  <a:t> substituindo </a:t>
                </a:r>
                <a:r>
                  <a:rPr lang="pt-BR" i="0" noProof="0">
                    <a:latin typeface="Cambria Math" panose="02040503050406030204" pitchFamily="18" charset="0"/>
                  </a:rPr>
                  <a:t>𝑉(𝑥)=𝜋(𝑥)+𝛿/(1−𝛿)⋅1/2 𝜋_𝑚</a:t>
                </a:r>
                <a:r>
                  <a:rPr lang="pt-BR" noProof="0" dirty="0"/>
                  <a:t> em </a:t>
                </a:r>
                <a:r>
                  <a:rPr lang="pt-BR" b="0" i="0">
                    <a:latin typeface="Cambria Math" panose="02040503050406030204" pitchFamily="18" charset="0"/>
                  </a:rPr>
                  <a:t>1</a:t>
                </a:r>
                <a:r>
                  <a:rPr lang="en-US" b="0" i="0">
                    <a:latin typeface="Cambria Math" panose="02040503050406030204" pitchFamily="18" charset="0"/>
                  </a:rPr>
                  <a:t>/(1−𝛿)⋅1/2 𝜋_𝑚≥𝜋_𝑑+𝛿𝑉(𝑥)</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P2. </a:t>
                </a:r>
                <a:r>
                  <a:rPr lang="pt-BR" noProof="0" dirty="0"/>
                  <a:t>i.e.,</a:t>
                </a:r>
                <a:r>
                  <a:rPr lang="pt-BR" baseline="0" noProof="0" dirty="0"/>
                  <a:t> substituindo </a:t>
                </a:r>
                <a:r>
                  <a:rPr lang="pt-BR" i="0" noProof="0">
                    <a:latin typeface="Cambria Math" panose="02040503050406030204" pitchFamily="18" charset="0"/>
                  </a:rPr>
                  <a:t>𝑉(𝑥)=𝜋(𝑥)+𝛿/(1−𝛿)⋅1/2 𝜋_𝑚</a:t>
                </a:r>
                <a:r>
                  <a:rPr lang="pt-BR" noProof="0" dirty="0"/>
                  <a:t> em </a:t>
                </a:r>
                <a:r>
                  <a:rPr lang="pt-BR" b="0" i="0">
                    <a:latin typeface="Cambria Math" panose="02040503050406030204" pitchFamily="18" charset="0"/>
                  </a:rPr>
                  <a:t>𝑉(𝑥)≥</a:t>
                </a:r>
                <a:r>
                  <a:rPr lang="en-US" b="0" i="0">
                    <a:latin typeface="Cambria Math" panose="02040503050406030204" pitchFamily="18" charset="0"/>
                  </a:rPr>
                  <a:t>𝜋_𝑑𝑝 (𝑥)+𝛿𝑉(𝑥)</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47</a:t>
            </a:fld>
            <a:endParaRPr lang="pt-BR"/>
          </a:p>
        </p:txBody>
      </p:sp>
    </p:spTree>
    <p:extLst>
      <p:ext uri="{BB962C8B-B14F-4D97-AF65-F5344CB8AC3E}">
        <p14:creationId xmlns:p14="http://schemas.microsoft.com/office/powerpoint/2010/main" val="4265599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b="0" dirty="0"/>
              <a:t>Para jogos colusivos</a:t>
            </a:r>
          </a:p>
          <a:p>
            <a:endParaRPr lang="pt-BR" b="1" dirty="0"/>
          </a:p>
          <a:p>
            <a:r>
              <a:rPr lang="pt-BR" b="1" dirty="0"/>
              <a:t>P2: </a:t>
            </a:r>
            <a:r>
              <a:rPr lang="pt-BR" b="0" dirty="0"/>
              <a:t>Para jogos punitivos</a:t>
            </a:r>
          </a:p>
          <a:p>
            <a:endParaRPr lang="pt-BR" b="1" dirty="0"/>
          </a:p>
          <a:p>
            <a:r>
              <a:rPr lang="pt-BR" b="1" dirty="0"/>
              <a:t>P3: </a:t>
            </a:r>
            <a:r>
              <a:rPr lang="pt-BR" b="0" dirty="0"/>
              <a:t>Juntando as duas condições anteriores</a:t>
            </a:r>
          </a:p>
        </p:txBody>
      </p:sp>
      <p:sp>
        <p:nvSpPr>
          <p:cNvPr id="4" name="Slide Number Placeholder 3"/>
          <p:cNvSpPr>
            <a:spLocks noGrp="1"/>
          </p:cNvSpPr>
          <p:nvPr>
            <p:ph type="sldNum" sz="quarter" idx="5"/>
          </p:nvPr>
        </p:nvSpPr>
        <p:spPr/>
        <p:txBody>
          <a:bodyPr/>
          <a:lstStyle/>
          <a:p>
            <a:fld id="{B2DE22FB-4F32-4F44-9195-D0BEF89D065E}" type="slidenum">
              <a:rPr lang="pt-BR" smtClean="0"/>
              <a:t>48</a:t>
            </a:fld>
            <a:endParaRPr lang="pt-BR"/>
          </a:p>
        </p:txBody>
      </p:sp>
    </p:spTree>
    <p:extLst>
      <p:ext uri="{BB962C8B-B14F-4D97-AF65-F5344CB8AC3E}">
        <p14:creationId xmlns:p14="http://schemas.microsoft.com/office/powerpoint/2010/main" val="1496660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a:t>
            </a:r>
            <a:r>
              <a:rPr lang="pt-BR" dirty="0"/>
              <a:t>Os jogos anteriores eram repetições de jogos simultâneos. Agora teremos um twist em que, dentro do mesmo estágio, um jogador escolhe, o outro observa e então escolhe. Mas em termos </a:t>
            </a:r>
            <a:r>
              <a:rPr lang="pt-BR"/>
              <a:t>de resolução do jogo é bem semelhante.</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49</a:t>
            </a:fld>
            <a:endParaRPr lang="pt-BR"/>
          </a:p>
        </p:txBody>
      </p:sp>
    </p:spTree>
    <p:extLst>
      <p:ext uri="{BB962C8B-B14F-4D97-AF65-F5344CB8AC3E}">
        <p14:creationId xmlns:p14="http://schemas.microsoft.com/office/powerpoint/2010/main" val="1627093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P2. </a:t>
            </a:r>
            <a:r>
              <a:rPr lang="en-US" sz="1200" dirty="0"/>
              <a:t>Shapiro, C., and J. Stiglitz. 1984. "Equilibrium Unemployment as a Discipline Device." </a:t>
            </a:r>
            <a:r>
              <a:rPr lang="en-US" sz="1200" i="1" dirty="0"/>
              <a:t>American Economic Review 74:433-44.</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P2. </a:t>
            </a:r>
            <a:r>
              <a:rPr lang="pt-BR" sz="1200" noProof="0" dirty="0"/>
              <a:t>Como consequência, alguns trabalhadores são empregados a salários mais altos e outros permanecem involuntariamente desempregados</a:t>
            </a:r>
            <a:br>
              <a:rPr lang="en-US" sz="1200" dirty="0"/>
            </a:br>
            <a:endParaRPr lang="pt-BR" sz="1200" dirty="0"/>
          </a:p>
        </p:txBody>
      </p:sp>
      <p:sp>
        <p:nvSpPr>
          <p:cNvPr id="4" name="Slide Number Placeholder 3"/>
          <p:cNvSpPr>
            <a:spLocks noGrp="1"/>
          </p:cNvSpPr>
          <p:nvPr>
            <p:ph type="sldNum" sz="quarter" idx="5"/>
          </p:nvPr>
        </p:nvSpPr>
        <p:spPr/>
        <p:txBody>
          <a:bodyPr/>
          <a:lstStyle/>
          <a:p>
            <a:fld id="{B2DE22FB-4F32-4F44-9195-D0BEF89D065E}" type="slidenum">
              <a:rPr lang="pt-BR" smtClean="0"/>
              <a:t>50</a:t>
            </a:fld>
            <a:endParaRPr lang="pt-BR"/>
          </a:p>
        </p:txBody>
      </p:sp>
    </p:spTree>
    <p:extLst>
      <p:ext uri="{BB962C8B-B14F-4D97-AF65-F5344CB8AC3E}">
        <p14:creationId xmlns:p14="http://schemas.microsoft.com/office/powerpoint/2010/main" val="2084799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P1.2</a:t>
                </a:r>
                <a:r>
                  <a:rPr lang="pt-BR" sz="1800" dirty="0">
                    <a:effectLst/>
                    <a:latin typeface="Segoe UI" panose="020B0502040204020203" pitchFamily="34" charset="0"/>
                  </a:rPr>
                  <a:t> note que o trabalhador primeiro aceita o salário para depois decidir o esforço. Qual seria o equilíbrio desse jogo caso ele fosse jogado apenas uma vez? Aceitar salário se </a:t>
                </a:r>
                <a14:m>
                  <m:oMath xmlns:m="http://schemas.openxmlformats.org/officeDocument/2006/math">
                    <m:r>
                      <a:rPr lang="pt-BR" sz="1800" i="1" dirty="0" smtClean="0">
                        <a:effectLst/>
                        <a:latin typeface="Cambria Math" panose="02040503050406030204" pitchFamily="18" charset="0"/>
                      </a:rPr>
                      <m:t>𝑤</m:t>
                    </m:r>
                    <m:r>
                      <a:rPr lang="pt-BR" sz="1800" i="1" dirty="0" smtClean="0">
                        <a:effectLst/>
                        <a:latin typeface="Cambria Math" panose="02040503050406030204" pitchFamily="18" charset="0"/>
                      </a:rPr>
                      <m:t>&gt;</m:t>
                    </m:r>
                    <m:sSub>
                      <m:sSubPr>
                        <m:ctrlPr>
                          <a:rPr lang="pt-BR" sz="1800" b="0" i="1" dirty="0" smtClean="0">
                            <a:effectLst/>
                            <a:latin typeface="Cambria Math" panose="02040503050406030204" pitchFamily="18" charset="0"/>
                          </a:rPr>
                        </m:ctrlPr>
                      </m:sSubPr>
                      <m:e>
                        <m:r>
                          <a:rPr lang="pt-BR" sz="1800" i="1" dirty="0" smtClean="0">
                            <a:effectLst/>
                            <a:latin typeface="Cambria Math" panose="02040503050406030204" pitchFamily="18" charset="0"/>
                          </a:rPr>
                          <m:t>𝑤</m:t>
                        </m:r>
                      </m:e>
                      <m:sub>
                        <m:r>
                          <a:rPr lang="pt-BR" sz="1800" i="1" dirty="0" smtClean="0">
                            <a:effectLst/>
                            <a:latin typeface="Cambria Math" panose="02040503050406030204" pitchFamily="18" charset="0"/>
                          </a:rPr>
                          <m:t>0</m:t>
                        </m:r>
                      </m:sub>
                    </m:sSub>
                  </m:oMath>
                </a14:m>
                <a:r>
                  <a:rPr lang="pt-BR" sz="1800" dirty="0">
                    <a:effectLst/>
                    <a:latin typeface="Segoe UI" panose="020B0502040204020203" pitchFamily="34" charset="0"/>
                  </a:rPr>
                  <a:t> e fazer corpo mole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 Ou seja, um output baixo, nesse modelo, é sinal inquestionável de "corpo mole"</a:t>
                </a:r>
                <a:endParaRPr lang="pt-BR" sz="1800" b="1"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P1.2 note que o trabalhador primeiro aceita o salário para depois decidir o esforço. Qual seria o equilíbrio desse jogo caso ele fosse jogado apenas uma vez? Aceitar salário se </a:t>
                </a:r>
                <a:r>
                  <a:rPr lang="pt-BR" sz="1800" i="0" dirty="0">
                    <a:effectLst/>
                    <a:latin typeface="Cambria Math" panose="02040503050406030204" pitchFamily="18" charset="0"/>
                  </a:rPr>
                  <a:t>𝑤&gt;𝑤</a:t>
                </a:r>
                <a:r>
                  <a:rPr lang="pt-BR" sz="1800" b="0" i="0" dirty="0">
                    <a:effectLst/>
                    <a:latin typeface="Cambria Math" panose="02040503050406030204" pitchFamily="18" charset="0"/>
                  </a:rPr>
                  <a:t>_</a:t>
                </a:r>
                <a:r>
                  <a:rPr lang="pt-BR" sz="1800" i="0" dirty="0">
                    <a:effectLst/>
                    <a:latin typeface="Cambria Math" panose="02040503050406030204" pitchFamily="18" charset="0"/>
                  </a:rPr>
                  <a:t>0</a:t>
                </a:r>
                <a:r>
                  <a:rPr lang="pt-BR" sz="1800" dirty="0">
                    <a:effectLst/>
                    <a:latin typeface="Segoe UI" panose="020B0502040204020203" pitchFamily="34" charset="0"/>
                  </a:rPr>
                  <a:t> e fazer corpo mole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P3. Ou seja, um output baixo, nesse modelo, é sinal inquestionável de "corpo mole"</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51</a:t>
            </a:fld>
            <a:endParaRPr lang="pt-BR"/>
          </a:p>
        </p:txBody>
      </p:sp>
    </p:spTree>
    <p:extLst>
      <p:ext uri="{BB962C8B-B14F-4D97-AF65-F5344CB8AC3E}">
        <p14:creationId xmlns:p14="http://schemas.microsoft.com/office/powerpoint/2010/main" val="561315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P3.1</a:t>
                </a:r>
                <a:r>
                  <a:rPr lang="pt-BR" dirty="0"/>
                  <a:t>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m:t>
                    </m:r>
                    <m:r>
                      <a:rPr lang="pt-BR" i="1" dirty="0" smtClean="0">
                        <a:latin typeface="Cambria Math" panose="02040503050406030204" pitchFamily="18" charset="0"/>
                      </a:rPr>
                      <m:t>𝑒</m:t>
                    </m:r>
                    <m:r>
                      <a:rPr lang="pt-BR"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𝑤</m:t>
                        </m:r>
                      </m:e>
                      <m:sub>
                        <m:r>
                          <a:rPr lang="pt-BR" i="1" dirty="0" smtClean="0">
                            <a:latin typeface="Cambria Math" panose="02040503050406030204" pitchFamily="18" charset="0"/>
                          </a:rPr>
                          <m:t>0</m:t>
                        </m:r>
                      </m:sub>
                    </m:sSub>
                  </m:oMath>
                </a14:m>
                <a:r>
                  <a:rPr lang="pt-BR" dirty="0"/>
                  <a:t> e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&gt;</m:t>
                    </m:r>
                    <m:r>
                      <a:rPr lang="pt-BR" b="0" i="1" smtClean="0">
                        <a:latin typeface="Cambria Math" panose="02040503050406030204" pitchFamily="18" charset="0"/>
                      </a:rPr>
                      <m:t>𝑤</m:t>
                    </m:r>
                  </m:oMath>
                </a14:m>
                <a:r>
                  <a:rPr lang="pt-BR" dirty="0"/>
                  <a:t> </a:t>
                </a:r>
                <a14:m>
                  <m:oMath xmlns:m="http://schemas.openxmlformats.org/officeDocument/2006/math">
                    <m:r>
                      <a:rPr lang="pt-BR" i="1" dirty="0" smtClean="0">
                        <a:latin typeface="Cambria Math" panose="02040503050406030204" pitchFamily="18" charset="0"/>
                      </a:rPr>
                      <m:t>→</m:t>
                    </m:r>
                  </m:oMath>
                </a14:m>
                <a:r>
                  <a:rPr lang="pt-BR" dirty="0"/>
                  <a:t> </a:t>
                </a:r>
                <a14:m>
                  <m:oMath xmlns:m="http://schemas.openxmlformats.org/officeDocument/2006/math">
                    <m:r>
                      <a:rPr lang="pt-BR" b="0" i="1" dirty="0" smtClean="0">
                        <a:latin typeface="Cambria Math" panose="02040503050406030204" pitchFamily="18" charset="0"/>
                      </a:rPr>
                      <m:t>𝑦</m:t>
                    </m:r>
                    <m:r>
                      <a:rPr lang="pt-BR" b="0"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𝑤</m:t>
                        </m:r>
                      </m:e>
                      <m:sub>
                        <m:r>
                          <a:rPr lang="pt-BR" b="0" i="1" dirty="0" smtClean="0">
                            <a:latin typeface="Cambria Math" panose="02040503050406030204" pitchFamily="18" charset="0"/>
                          </a:rPr>
                          <m:t>0</m:t>
                        </m:r>
                      </m:sub>
                    </m:sSub>
                    <m:r>
                      <a:rPr lang="pt-BR" b="0" i="1" dirty="0" smtClean="0">
                        <a:latin typeface="Cambria Math" panose="02040503050406030204" pitchFamily="18" charset="0"/>
                      </a:rPr>
                      <m:t>+</m:t>
                    </m:r>
                    <m:r>
                      <a:rPr lang="pt-BR" b="0" i="1" dirty="0" smtClean="0">
                        <a:latin typeface="Cambria Math" panose="02040503050406030204" pitchFamily="18" charset="0"/>
                      </a:rPr>
                      <m:t>𝑒</m:t>
                    </m:r>
                    <m:r>
                      <a:rPr lang="pt-BR" b="0" i="1" dirty="0" smtClean="0">
                        <a:latin typeface="Cambria Math" panose="02040503050406030204" pitchFamily="18" charset="0"/>
                      </a:rPr>
                      <m:t>→</m:t>
                    </m:r>
                    <m:r>
                      <a:rPr lang="pt-BR" b="0" i="1" dirty="0" smtClean="0">
                        <a:latin typeface="Cambria Math" panose="02040503050406030204" pitchFamily="18" charset="0"/>
                      </a:rPr>
                      <m:t>𝑦</m:t>
                    </m:r>
                    <m:r>
                      <a:rPr lang="pt-BR" b="0" i="1" dirty="0" smtClean="0">
                        <a:latin typeface="Cambria Math" panose="02040503050406030204" pitchFamily="18" charset="0"/>
                      </a:rPr>
                      <m:t>−</m:t>
                    </m:r>
                    <m:r>
                      <a:rPr lang="pt-BR" b="0" i="1" dirty="0" smtClean="0">
                        <a:latin typeface="Cambria Math" panose="02040503050406030204" pitchFamily="18" charset="0"/>
                      </a:rPr>
                      <m:t>𝑒</m:t>
                    </m:r>
                    <m:r>
                      <a:rPr lang="pt-BR" b="0"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𝑤</m:t>
                        </m:r>
                      </m:e>
                      <m:sub>
                        <m:r>
                          <a:rPr lang="pt-BR" b="0" i="1" dirty="0" smtClean="0">
                            <a:latin typeface="Cambria Math" panose="02040503050406030204" pitchFamily="18" charset="0"/>
                          </a:rPr>
                          <m:t>0</m:t>
                        </m:r>
                      </m:sub>
                    </m:sSub>
                  </m:oMath>
                </a14:m>
                <a:endParaRPr lang="pt-BR" dirty="0"/>
              </a:p>
              <a:p>
                <a:endParaRPr lang="pt-BR" dirty="0"/>
              </a:p>
              <a:p>
                <a:r>
                  <a:rPr lang="pt-BR" b="1" dirty="0"/>
                  <a:t>P3.2</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&gt;</m:t>
                    </m:r>
                    <m:r>
                      <a:rPr lang="pt-BR" b="0" i="1" smtClean="0">
                        <a:latin typeface="Cambria Math" panose="02040503050406030204" pitchFamily="18" charset="0"/>
                      </a:rPr>
                      <m:t>𝑤</m:t>
                    </m:r>
                  </m:oMath>
                </a14:m>
                <a:r>
                  <a:rPr lang="pt-BR" dirty="0"/>
                  <a:t> e </a:t>
                </a:r>
                <a14:m>
                  <m:oMath xmlns:m="http://schemas.openxmlformats.org/officeDocument/2006/math">
                    <m:r>
                      <a:rPr lang="pt-BR" b="0" i="1" smtClean="0">
                        <a:latin typeface="Cambria Math" panose="02040503050406030204" pitchFamily="18" charset="0"/>
                      </a:rPr>
                      <m:t>𝑝𝑦</m:t>
                    </m:r>
                    <m:r>
                      <a:rPr lang="pt-BR" b="0" i="1" smtClean="0">
                        <a:latin typeface="Cambria Math" panose="02040503050406030204" pitchFamily="18" charset="0"/>
                      </a:rPr>
                      <m:t>&lt;</m:t>
                    </m:r>
                    <m:r>
                      <a:rPr lang="pt-BR" b="0" i="1" smtClean="0">
                        <a:latin typeface="Cambria Math" panose="02040503050406030204" pitchFamily="18" charset="0"/>
                      </a:rPr>
                      <m:t>𝑤</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&gt;</m:t>
                    </m:r>
                    <m:r>
                      <a:rPr lang="pt-BR" b="0" i="1" smtClean="0">
                        <a:latin typeface="Cambria Math" panose="02040503050406030204" pitchFamily="18" charset="0"/>
                      </a:rPr>
                      <m:t>𝑝𝑦</m:t>
                    </m:r>
                  </m:oMath>
                </a14:m>
                <a:endParaRPr lang="pt-BR" dirty="0"/>
              </a:p>
            </p:txBody>
          </p:sp>
        </mc:Choice>
        <mc:Fallback xmlns="">
          <p:sp>
            <p:nvSpPr>
              <p:cNvPr id="3" name="Notes Placeholder 2"/>
              <p:cNvSpPr>
                <a:spLocks noGrp="1"/>
              </p:cNvSpPr>
              <p:nvPr>
                <p:ph type="body" idx="1"/>
              </p:nvPr>
            </p:nvSpPr>
            <p:spPr/>
            <p:txBody>
              <a:bodyPr/>
              <a:lstStyle/>
              <a:p>
                <a:r>
                  <a:rPr lang="pt-BR" dirty="0"/>
                  <a:t>P3.1 </a:t>
                </a:r>
                <a:r>
                  <a:rPr lang="pt-BR" i="0" dirty="0">
                    <a:latin typeface="Cambria Math" panose="02040503050406030204" pitchFamily="18" charset="0"/>
                  </a:rPr>
                  <a:t>𝑤−𝑒&gt;𝑤</a:t>
                </a:r>
                <a:r>
                  <a:rPr lang="pt-BR" b="0" i="0" dirty="0">
                    <a:latin typeface="Cambria Math" panose="02040503050406030204" pitchFamily="18" charset="0"/>
                  </a:rPr>
                  <a:t>_</a:t>
                </a:r>
                <a:r>
                  <a:rPr lang="pt-BR" i="0" dirty="0">
                    <a:latin typeface="Cambria Math" panose="02040503050406030204" pitchFamily="18" charset="0"/>
                  </a:rPr>
                  <a:t>0</a:t>
                </a:r>
                <a:r>
                  <a:rPr lang="pt-BR" dirty="0"/>
                  <a:t> e </a:t>
                </a:r>
                <a:r>
                  <a:rPr lang="pt-BR" b="0" i="0">
                    <a:latin typeface="Cambria Math" panose="02040503050406030204" pitchFamily="18" charset="0"/>
                  </a:rPr>
                  <a:t>𝑦&gt;𝑤</a:t>
                </a:r>
                <a:r>
                  <a:rPr lang="pt-BR" dirty="0"/>
                  <a:t> </a:t>
                </a:r>
                <a:r>
                  <a:rPr lang="pt-BR" i="0" dirty="0">
                    <a:latin typeface="Cambria Math" panose="02040503050406030204" pitchFamily="18" charset="0"/>
                  </a:rPr>
                  <a:t>→</a:t>
                </a:r>
                <a:r>
                  <a:rPr lang="pt-BR" dirty="0"/>
                  <a:t> </a:t>
                </a:r>
                <a:r>
                  <a:rPr lang="pt-BR" b="0" i="0" dirty="0">
                    <a:latin typeface="Cambria Math" panose="02040503050406030204" pitchFamily="18" charset="0"/>
                  </a:rPr>
                  <a:t>𝑦&gt;𝑤_0+𝑒→𝑦−𝑒&gt;𝑤_0</a:t>
                </a:r>
                <a:endParaRPr lang="pt-BR" dirty="0"/>
              </a:p>
              <a:p>
                <a:r>
                  <a:rPr lang="pt-BR" dirty="0"/>
                  <a:t>P3.2 </a:t>
                </a:r>
                <a:r>
                  <a:rPr lang="pt-BR" b="0" i="0">
                    <a:latin typeface="Cambria Math" panose="02040503050406030204" pitchFamily="18" charset="0"/>
                  </a:rPr>
                  <a:t>𝑤_0&gt;𝑤</a:t>
                </a:r>
                <a:r>
                  <a:rPr lang="pt-BR" dirty="0"/>
                  <a:t> e </a:t>
                </a:r>
                <a:r>
                  <a:rPr lang="pt-BR" b="0" i="0">
                    <a:latin typeface="Cambria Math" panose="02040503050406030204" pitchFamily="18" charset="0"/>
                  </a:rPr>
                  <a:t>𝑝𝑦&lt;𝑤→𝑤_0&gt;𝑝𝑦</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52</a:t>
            </a:fld>
            <a:endParaRPr lang="pt-BR"/>
          </a:p>
        </p:txBody>
      </p:sp>
    </p:spTree>
    <p:extLst>
      <p:ext uri="{BB962C8B-B14F-4D97-AF65-F5344CB8AC3E}">
        <p14:creationId xmlns:p14="http://schemas.microsoft.com/office/powerpoint/2010/main" val="6096205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b="0" dirty="0"/>
              <a:t>ou seja, </a:t>
            </a:r>
            <a:r>
              <a:rPr lang="pt-BR" dirty="0"/>
              <a:t>existe um outcome de cooperação em que ambas as partes poderiam estar melhor se cooperassem</a:t>
            </a:r>
          </a:p>
        </p:txBody>
      </p:sp>
      <p:sp>
        <p:nvSpPr>
          <p:cNvPr id="4" name="Slide Number Placeholder 3"/>
          <p:cNvSpPr>
            <a:spLocks noGrp="1"/>
          </p:cNvSpPr>
          <p:nvPr>
            <p:ph type="sldNum" sz="quarter" idx="5"/>
          </p:nvPr>
        </p:nvSpPr>
        <p:spPr/>
        <p:txBody>
          <a:bodyPr/>
          <a:lstStyle/>
          <a:p>
            <a:fld id="{B2DE22FB-4F32-4F44-9195-D0BEF89D065E}" type="slidenum">
              <a:rPr lang="pt-BR" smtClean="0"/>
              <a:t>53</a:t>
            </a:fld>
            <a:endParaRPr lang="pt-BR"/>
          </a:p>
        </p:txBody>
      </p:sp>
    </p:spTree>
    <p:extLst>
      <p:ext uri="{BB962C8B-B14F-4D97-AF65-F5344CB8AC3E}">
        <p14:creationId xmlns:p14="http://schemas.microsoft.com/office/powerpoint/2010/main" val="353861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dirty="0"/>
                  <a:t>iremos definir os valores posteriormente, o que importa agora é entender que a estratégia envolve a firma começar o jogo disposta a pagar o salario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𝑤</m:t>
                        </m:r>
                      </m:e>
                      <m:sup>
                        <m:r>
                          <a:rPr lang="pt-BR" b="0" i="1" smtClean="0">
                            <a:latin typeface="Cambria Math" panose="02040503050406030204" pitchFamily="18" charset="0"/>
                          </a:rPr>
                          <m:t>∗</m:t>
                        </m:r>
                      </m:sup>
                    </m:sSup>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P2.1</a:t>
                </a:r>
                <a:r>
                  <a:rPr lang="pt-BR" dirty="0"/>
                  <a:t> </a:t>
                </a:r>
                <a:r>
                  <a:rPr lang="pt-BR" sz="1800" dirty="0">
                    <a:effectLst/>
                    <a:latin typeface="Segoe UI" panose="020B0502040204020203" pitchFamily="34" charset="0"/>
                  </a:rPr>
                  <a:t>A punição é demitir e não contratar mais. </a:t>
                </a:r>
                <a:r>
                  <a:rPr lang="pt-BR" sz="1800" dirty="0"/>
                  <a:t>Note que </a:t>
                </a:r>
                <a14:m>
                  <m:oMath xmlns:m="http://schemas.openxmlformats.org/officeDocument/2006/math">
                    <m:r>
                      <a:rPr lang="pt-BR" sz="4000" i="1" dirty="0" smtClean="0">
                        <a:latin typeface="Cambria Math" panose="02040503050406030204" pitchFamily="18" charset="0"/>
                      </a:rPr>
                      <m:t>𝑎𝑙𝑡𝑜</m:t>
                    </m:r>
                    <m:r>
                      <a:rPr lang="pt-BR" sz="4000" i="1" dirty="0" smtClean="0">
                        <a:latin typeface="Cambria Math" panose="02040503050406030204" pitchFamily="18" charset="0"/>
                      </a:rPr>
                      <m:t> </m:t>
                    </m:r>
                    <m:r>
                      <a:rPr lang="pt-BR" sz="4000" i="1" dirty="0" smtClean="0">
                        <a:latin typeface="Cambria Math" panose="02040503050406030204" pitchFamily="18" charset="0"/>
                      </a:rPr>
                      <m:t>𝑜𝑢𝑡𝑝𝑢𝑡</m:t>
                    </m:r>
                  </m:oMath>
                </a14:m>
                <a:r>
                  <a:rPr lang="pt-BR" sz="1800" dirty="0">
                    <a:effectLst/>
                    <a:latin typeface="Segoe UI" panose="020B0502040204020203" pitchFamily="34" charset="0"/>
                  </a:rPr>
                  <a:t> pode acontecer porque o trabalhador fez esforço ou porque ele teve sorte (</a:t>
                </a:r>
                <a14:m>
                  <m:oMath xmlns:m="http://schemas.openxmlformats.org/officeDocument/2006/math">
                    <m:r>
                      <a:rPr lang="pt-BR" sz="1800" b="0" i="1" smtClean="0">
                        <a:effectLst/>
                        <a:latin typeface="Cambria Math" panose="02040503050406030204" pitchFamily="18" charset="0"/>
                      </a:rPr>
                      <m:t>𝑝</m:t>
                    </m:r>
                  </m:oMath>
                </a14:m>
                <a:r>
                  <a:rPr lang="pt-BR" sz="1800" dirty="0">
                    <a:effectLst/>
                    <a:latin typeface="Segoe UI" panose="020B0502040204020203" pitchFamily="34" charset="0"/>
                  </a:rPr>
                  <a:t>).</a:t>
                </a:r>
                <a:endParaRPr lang="pt-BR" sz="1800" dirty="0">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dirty="0"/>
                  <a:t>iremos definir os valores posteriormente, o que importa agora é entender que a estratégia envolve a firma começar o jogo disposta a pagar o salario </a:t>
                </a:r>
                <a:r>
                  <a:rPr lang="pt-BR" b="0" i="0">
                    <a:latin typeface="Cambria Math" panose="02040503050406030204" pitchFamily="18" charset="0"/>
                  </a:rPr>
                  <a:t>𝑤</a:t>
                </a:r>
                <a:r>
                  <a:rPr lang="en-US" b="0" i="0">
                    <a:latin typeface="Cambria Math" panose="02040503050406030204" pitchFamily="18" charset="0"/>
                  </a:rPr>
                  <a:t>^</a:t>
                </a:r>
                <a:r>
                  <a:rPr lang="pt-BR" b="0" i="0">
                    <a:latin typeface="Cambria Math" panose="02040503050406030204" pitchFamily="18" charset="0"/>
                  </a:rPr>
                  <a:t>∗≥𝑤_0</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P2.1</a:t>
                </a:r>
                <a:r>
                  <a:rPr lang="pt-BR" dirty="0"/>
                  <a:t> </a:t>
                </a:r>
                <a:r>
                  <a:rPr lang="pt-BR" sz="1800" dirty="0">
                    <a:effectLst/>
                    <a:latin typeface="Segoe UI" panose="020B0502040204020203" pitchFamily="34" charset="0"/>
                  </a:rPr>
                  <a:t>A punição é demitir e não contratar mais</a:t>
                </a:r>
                <a:endParaRPr lang="pt-BR" sz="1800" dirty="0">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54</a:t>
            </a:fld>
            <a:endParaRPr lang="pt-BR"/>
          </a:p>
        </p:txBody>
      </p:sp>
    </p:spTree>
    <p:extLst>
      <p:ext uri="{BB962C8B-B14F-4D97-AF65-F5344CB8AC3E}">
        <p14:creationId xmlns:p14="http://schemas.microsoft.com/office/powerpoint/2010/main" val="4151634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55</a:t>
            </a:fld>
            <a:endParaRPr lang="pt-BR"/>
          </a:p>
        </p:txBody>
      </p:sp>
    </p:spTree>
    <p:extLst>
      <p:ext uri="{BB962C8B-B14F-4D97-AF65-F5344CB8AC3E}">
        <p14:creationId xmlns:p14="http://schemas.microsoft.com/office/powerpoint/2010/main" val="4023680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 </a:t>
                </a:r>
                <a:r>
                  <a:rPr lang="pt-BR" dirty="0"/>
                  <a:t>Lembre-se que para mostrar que as estratégias são E.N., travamos a estratégia de um jogador e checamos a melhor resposta do outro, vice versa</a:t>
                </a:r>
              </a:p>
              <a:p>
                <a:endParaRPr lang="pt-BR" dirty="0"/>
              </a:p>
              <a:p>
                <a:r>
                  <a:rPr lang="pt-BR" dirty="0"/>
                  <a:t>c)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e>
                    </m:d>
                    <m:r>
                      <a:rPr lang="pt-BR" b="0" i="1" noProof="0" smtClean="0">
                        <a:latin typeface="Cambria Math" panose="02040503050406030204" pitchFamily="18" charset="0"/>
                      </a:rPr>
                      <m:t>+</m:t>
                    </m:r>
                    <m:r>
                      <a:rPr lang="pt-BR" b="0" i="1" noProof="0" smtClean="0">
                        <a:latin typeface="Cambria Math" panose="02040503050406030204" pitchFamily="18" charset="0"/>
                      </a:rPr>
                      <m:t>𝛿</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oMath>
                </a14:m>
                <a:r>
                  <a:rPr lang="pt-BR" dirty="0"/>
                  <a:t> (payoff hoje, mais</a:t>
                </a:r>
                <a:r>
                  <a:rPr lang="pt-BR" baseline="0" dirty="0"/>
                  <a:t> payoff da decisão no próximo período</a:t>
                </a:r>
                <a:r>
                  <a:rPr lang="pt-BR" dirty="0"/>
                  <a:t>)</a:t>
                </a:r>
              </a:p>
            </p:txBody>
          </p:sp>
        </mc:Choice>
        <mc:Fallback xmlns="">
          <p:sp>
            <p:nvSpPr>
              <p:cNvPr id="3" name="Notes Placeholder 2"/>
              <p:cNvSpPr>
                <a:spLocks noGrp="1"/>
              </p:cNvSpPr>
              <p:nvPr>
                <p:ph type="body" idx="1"/>
              </p:nvPr>
            </p:nvSpPr>
            <p:spPr/>
            <p:txBody>
              <a:bodyPr/>
              <a:lstStyle/>
              <a:p>
                <a:r>
                  <a:rPr lang="pt-BR" dirty="0"/>
                  <a:t>c) </a:t>
                </a:r>
                <a:r>
                  <a:rPr lang="pt-BR" b="0" i="0" noProof="0">
                    <a:latin typeface="Cambria Math" panose="02040503050406030204" pitchFamily="18" charset="0"/>
                  </a:rPr>
                  <a:t>𝑉_𝑒=(𝑤^∗−𝑒)+𝛿𝑉_𝑒</a:t>
                </a:r>
                <a:r>
                  <a:rPr lang="pt-BR" dirty="0"/>
                  <a:t> (payoff hoje, mais</a:t>
                </a:r>
                <a:r>
                  <a:rPr lang="pt-BR" baseline="0" dirty="0"/>
                  <a:t> payoff da decisão no próximo período</a:t>
                </a:r>
                <a:r>
                  <a:rPr lang="pt-BR"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56</a:t>
            </a:fld>
            <a:endParaRPr lang="pt-BR"/>
          </a:p>
        </p:txBody>
      </p:sp>
    </p:spTree>
    <p:extLst>
      <p:ext uri="{BB962C8B-B14F-4D97-AF65-F5344CB8AC3E}">
        <p14:creationId xmlns:p14="http://schemas.microsoft.com/office/powerpoint/2010/main" val="41864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a:t>
            </a:fld>
            <a:endParaRPr lang="pt-BR"/>
          </a:p>
        </p:txBody>
      </p:sp>
    </p:spTree>
    <p:extLst>
      <p:ext uri="{BB962C8B-B14F-4D97-AF65-F5344CB8AC3E}">
        <p14:creationId xmlns:p14="http://schemas.microsoft.com/office/powerpoint/2010/main" val="40104958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a:t>
                </a:r>
                <a:r>
                  <a:rPr lang="pt-BR"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e>
                    </m:d>
                    <m:r>
                      <a:rPr lang="pt-BR" b="0" i="1" noProof="0" smtClean="0">
                        <a:latin typeface="Cambria Math" panose="02040503050406030204" pitchFamily="18" charset="0"/>
                      </a:rPr>
                      <m:t>+</m:t>
                    </m:r>
                    <m:r>
                      <a:rPr lang="pt-BR" b="0" i="1" noProof="0" smtClean="0">
                        <a:latin typeface="Cambria Math" panose="02040503050406030204" pitchFamily="18" charset="0"/>
                      </a:rPr>
                      <m:t>𝛿</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oMath>
                </a14:m>
                <a:r>
                  <a:rPr lang="pt-BR" dirty="0"/>
                  <a:t> é</a:t>
                </a:r>
                <a:r>
                  <a:rPr lang="pt-BR" baseline="0" dirty="0"/>
                  <a:t> </a:t>
                </a:r>
                <a:r>
                  <a:rPr lang="pt-BR" dirty="0"/>
                  <a:t>payoff de fazer esforço hoje, mais</a:t>
                </a:r>
                <a:r>
                  <a:rPr lang="pt-BR" baseline="0" dirty="0"/>
                  <a:t> payoff da mesma decisão no próximo período</a:t>
                </a:r>
                <a:endParaRPr lang="pt-BR" dirty="0"/>
              </a:p>
              <a:p>
                <a:endParaRPr lang="pt-BR" dirty="0"/>
              </a:p>
              <a:p>
                <a:r>
                  <a:rPr lang="pt-BR" b="1" dirty="0"/>
                  <a:t>P2.1</a:t>
                </a:r>
                <a:r>
                  <a:rPr lang="pt-BR" dirty="0"/>
                  <a:t> i.e., se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&gt;0</m:t>
                    </m:r>
                  </m:oMath>
                </a14:m>
                <a:r>
                  <a:rPr lang="pt-BR" i="1" dirty="0"/>
                  <a:t> </a:t>
                </a:r>
                <a:r>
                  <a:rPr lang="pt-BR" i="0" dirty="0"/>
                  <a:t>for</a:t>
                </a:r>
                <a:r>
                  <a:rPr lang="pt-BR" i="0" baseline="0" dirty="0"/>
                  <a:t> </a:t>
                </a:r>
                <a:r>
                  <a:rPr lang="pt-BR" i="0" dirty="0"/>
                  <a:t>observado, que acontece com probabilidade p, no próximo período a empresa oferecerá </a:t>
                </a:r>
                <a14:m>
                  <m:oMath xmlns:m="http://schemas.openxmlformats.org/officeDocument/2006/math">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𝑤</m:t>
                        </m:r>
                      </m:e>
                      <m:sup>
                        <m:r>
                          <a:rPr lang="pt-BR" i="1" dirty="0" smtClean="0">
                            <a:latin typeface="Cambria Math" panose="02040503050406030204" pitchFamily="18" charset="0"/>
                          </a:rPr>
                          <m:t>∗</m:t>
                        </m:r>
                      </m:sup>
                    </m:sSup>
                  </m:oMath>
                </a14:m>
                <a:r>
                  <a:rPr lang="pt-BR" i="0" dirty="0"/>
                  <a:t> novamente</a:t>
                </a:r>
              </a:p>
              <a:p>
                <a:endParaRPr lang="pt-BR" b="1" i="1" dirty="0"/>
              </a:p>
              <a:p>
                <a:r>
                  <a:rPr lang="pt-BR" b="1" i="0" dirty="0" err="1"/>
                  <a:t>Conc</a:t>
                </a:r>
                <a:r>
                  <a:rPr lang="pt-BR" b="0" i="0" dirty="0"/>
                  <a:t>: como fizemos nas aulas anteriores, avaliaremos a motivação do jogador comparando o seu payoff em cooperação com o seu payoff em desvio. Uma sofisticação com relação ao problema de conluio em Cournout é que as firmas tinham monitoramento perfeito da cooperação, enquanto aqui a firma não enxerga o esforço do trabalhador.</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a:t>
                </a:r>
                <a:r>
                  <a:rPr lang="pt-BR" dirty="0"/>
                  <a:t>  </a:t>
                </a:r>
                <a:r>
                  <a:rPr lang="pt-BR" b="0" i="0" noProof="0">
                    <a:latin typeface="Cambria Math" panose="02040503050406030204" pitchFamily="18" charset="0"/>
                  </a:rPr>
                  <a:t>𝑉_𝑒=(𝑤^∗−𝑒)+𝛿𝑉_𝑒</a:t>
                </a:r>
                <a:r>
                  <a:rPr lang="pt-BR" dirty="0"/>
                  <a:t> é</a:t>
                </a:r>
                <a:r>
                  <a:rPr lang="pt-BR" baseline="0" dirty="0"/>
                  <a:t> </a:t>
                </a:r>
                <a:r>
                  <a:rPr lang="pt-BR" dirty="0"/>
                  <a:t>payoff de fazer esforço hoje, mais</a:t>
                </a:r>
                <a:r>
                  <a:rPr lang="pt-BR" baseline="0" dirty="0"/>
                  <a:t> payoff da mesma decisão no próximo período</a:t>
                </a:r>
                <a:endParaRPr lang="pt-BR" dirty="0"/>
              </a:p>
              <a:p>
                <a:endParaRPr lang="pt-BR" dirty="0"/>
              </a:p>
              <a:p>
                <a:r>
                  <a:rPr lang="pt-BR" b="1" dirty="0"/>
                  <a:t>P2.1</a:t>
                </a:r>
                <a:r>
                  <a:rPr lang="pt-BR" dirty="0"/>
                  <a:t> i.e., se </a:t>
                </a:r>
                <a:r>
                  <a:rPr lang="en-US" b="0" i="0" dirty="0">
                    <a:latin typeface="Cambria Math" panose="02040503050406030204" pitchFamily="18" charset="0"/>
                  </a:rPr>
                  <a:t>𝑦&gt;0</a:t>
                </a:r>
                <a:r>
                  <a:rPr lang="pt-BR" i="1" dirty="0"/>
                  <a:t> </a:t>
                </a:r>
                <a:r>
                  <a:rPr lang="pt-BR" i="0" dirty="0"/>
                  <a:t>for</a:t>
                </a:r>
                <a:r>
                  <a:rPr lang="pt-BR" i="0" baseline="0" dirty="0"/>
                  <a:t> </a:t>
                </a:r>
                <a:r>
                  <a:rPr lang="pt-BR" i="0" dirty="0"/>
                  <a:t>observado, que acontece com probabilidade p, no próximo período a empresa oferecerá </a:t>
                </a:r>
                <a:r>
                  <a:rPr lang="pt-BR" i="0" dirty="0">
                    <a:latin typeface="Cambria Math" panose="02040503050406030204" pitchFamily="18" charset="0"/>
                  </a:rPr>
                  <a:t>𝑤</a:t>
                </a:r>
                <a:r>
                  <a:rPr lang="en-US" b="0" i="0" dirty="0">
                    <a:latin typeface="Cambria Math" panose="02040503050406030204" pitchFamily="18" charset="0"/>
                  </a:rPr>
                  <a:t>^</a:t>
                </a:r>
                <a:r>
                  <a:rPr lang="pt-BR" i="0" dirty="0">
                    <a:latin typeface="Cambria Math" panose="02040503050406030204" pitchFamily="18" charset="0"/>
                  </a:rPr>
                  <a:t>∗</a:t>
                </a:r>
                <a:r>
                  <a:rPr lang="pt-BR" i="0" dirty="0"/>
                  <a:t> novamente</a:t>
                </a:r>
              </a:p>
              <a:p>
                <a:endParaRPr lang="pt-BR" b="1" i="1" dirty="0"/>
              </a:p>
              <a:p>
                <a:r>
                  <a:rPr lang="pt-BR" b="1" i="0" dirty="0" err="1"/>
                  <a:t>Conc</a:t>
                </a:r>
                <a:r>
                  <a:rPr lang="pt-BR" b="0" i="0" dirty="0"/>
                  <a:t>: como fizemos nas aulas anteriores, avaliaremos a motivação do jogador comparando o seu payoff em cooperação com o seu payoff em desvio. Uma sofisticação com relação ao problema de conluio em Cournout é que as firmas tinham monitoramento perfeito da cooperação, enquanto aqui a firma não enxerga o esforço do trabalhador.</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57</a:t>
            </a:fld>
            <a:endParaRPr lang="pt-BR"/>
          </a:p>
        </p:txBody>
      </p:sp>
    </p:spTree>
    <p:extLst>
      <p:ext uri="{BB962C8B-B14F-4D97-AF65-F5344CB8AC3E}">
        <p14:creationId xmlns:p14="http://schemas.microsoft.com/office/powerpoint/2010/main" val="31587843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i="0" noProof="0" dirty="0">
                    <a:latin typeface="+mn-lt"/>
                  </a:rPr>
                  <a:t>P1. </a:t>
                </a:r>
                <a:r>
                  <a:rPr lang="pt-BR" b="0" i="0" noProof="0" dirty="0">
                    <a:latin typeface="+mn-lt"/>
                  </a:rPr>
                  <a:t>i.e., se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num>
                      <m:den>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𝑝</m:t>
                            </m:r>
                          </m:e>
                        </m:d>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den>
                    </m:f>
                  </m:oMath>
                </a14:m>
                <a:endParaRPr lang="pt-BR" dirty="0"/>
              </a:p>
              <a:p>
                <a:endParaRPr lang="pt-BR" dirty="0"/>
              </a:p>
              <a:p>
                <a:r>
                  <a:rPr lang="pt-BR" dirty="0"/>
                  <a:t>A sacada aqui é que o salario de eficiência não tem que ser só pelo menos tão bom quanto o salario de autônomo do trabalhador mais o esforço que ele exerceria na firma (i.e.,</a:t>
                </a:r>
                <a:r>
                  <a:rPr lang="pt-BR" baseline="0"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m:t>
                    </m:r>
                    <m:r>
                      <a:rPr lang="pt-BR" b="0" i="1" smtClean="0">
                        <a:latin typeface="Cambria Math" panose="02040503050406030204" pitchFamily="18" charset="0"/>
                      </a:rPr>
                      <m:t>𝑒</m:t>
                    </m:r>
                  </m:oMath>
                </a14:m>
                <a:r>
                  <a:rPr lang="pt-BR" dirty="0"/>
                  <a:t>). O salario de</a:t>
                </a:r>
                <a:r>
                  <a:rPr lang="pt-BR" baseline="0" dirty="0"/>
                  <a:t> eficiência tem que ser maior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m:t>
                    </m:r>
                    <m:r>
                      <a:rPr lang="pt-BR" b="0" i="1" smtClean="0">
                        <a:latin typeface="Cambria Math" panose="02040503050406030204" pitchFamily="18" charset="0"/>
                      </a:rPr>
                      <m:t>𝑒</m:t>
                    </m:r>
                  </m:oMath>
                </a14:m>
                <a:r>
                  <a:rPr lang="pt-BR" dirty="0"/>
                  <a:t> mais uma parcela positiva</a:t>
                </a:r>
              </a:p>
            </p:txBody>
          </p:sp>
        </mc:Choice>
        <mc:Fallback xmlns="">
          <p:sp>
            <p:nvSpPr>
              <p:cNvPr id="3" name="Notes Placeholder 2"/>
              <p:cNvSpPr>
                <a:spLocks noGrp="1"/>
              </p:cNvSpPr>
              <p:nvPr>
                <p:ph type="body" idx="1"/>
              </p:nvPr>
            </p:nvSpPr>
            <p:spPr/>
            <p:txBody>
              <a:bodyPr/>
              <a:lstStyle/>
              <a:p>
                <a:r>
                  <a:rPr lang="pt-BR" b="1" i="0" noProof="0" dirty="0">
                    <a:latin typeface="+mn-lt"/>
                  </a:rPr>
                  <a:t>P1. </a:t>
                </a:r>
                <a:r>
                  <a:rPr lang="pt-BR" b="0" i="0" noProof="0" dirty="0">
                    <a:latin typeface="+mn-lt"/>
                  </a:rPr>
                  <a:t>i.e., se </a:t>
                </a:r>
                <a:r>
                  <a:rPr lang="pt-BR" b="0" i="0" noProof="0">
                    <a:latin typeface="Cambria Math" panose="02040503050406030204" pitchFamily="18" charset="0"/>
                  </a:rPr>
                  <a:t>𝑉_𝑒=(𝑤^∗−𝑒)/(1−𝛿)≥𝑉_𝑠=((1−𝛿) 𝑤^∗+𝛿(1−𝑝) 𝑤_0)/(1−𝛿𝑝)(1−𝛿)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58</a:t>
            </a:fld>
            <a:endParaRPr lang="pt-BR"/>
          </a:p>
        </p:txBody>
      </p:sp>
    </p:spTree>
    <p:extLst>
      <p:ext uri="{BB962C8B-B14F-4D97-AF65-F5344CB8AC3E}">
        <p14:creationId xmlns:p14="http://schemas.microsoft.com/office/powerpoint/2010/main" val="277251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i="0" noProof="0" dirty="0">
                    <a:latin typeface="+mn-lt"/>
                  </a:rPr>
                  <a:t>P1. </a:t>
                </a:r>
                <a:r>
                  <a:rPr lang="pt-BR" b="0" i="0" noProof="0" dirty="0">
                    <a:latin typeface="+mn-lt"/>
                  </a:rPr>
                  <a:t>i.e., se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num>
                      <m:den>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𝑝</m:t>
                            </m:r>
                          </m:e>
                        </m:d>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den>
                    </m:f>
                  </m:oMath>
                </a14:m>
                <a:endParaRPr lang="pt-BR" dirty="0"/>
              </a:p>
              <a:p>
                <a:endParaRPr lang="pt-BR" dirty="0"/>
              </a:p>
              <a:p>
                <a:r>
                  <a:rPr lang="pt-BR" b="1" dirty="0"/>
                  <a:t>P2: </a:t>
                </a:r>
                <a:r>
                  <a:rPr lang="pt-BR" dirty="0"/>
                  <a:t>O prêmio salarial depende da impaciência do trabalhador (i.e., </a:t>
                </a:r>
                <a14:m>
                  <m:oMath xmlns:m="http://schemas.openxmlformats.org/officeDocument/2006/math">
                    <m:r>
                      <a:rPr lang="pt-BR" b="0" i="1" noProof="0" smtClean="0">
                        <a:latin typeface="Cambria Math" panose="02040503050406030204" pitchFamily="18" charset="0"/>
                      </a:rPr>
                      <m:t>𝛿</m:t>
                    </m:r>
                  </m:oMath>
                </a14:m>
                <a:r>
                  <a:rPr lang="pt-BR" dirty="0"/>
                  <a:t>) e da probabilidade de ele ser pego fazendo corpo mole (i.e.,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𝑝</m:t>
                    </m:r>
                  </m:oMath>
                </a14:m>
                <a:r>
                  <a:rPr lang="pt-BR" dirty="0"/>
                  <a:t>)</a:t>
                </a:r>
              </a:p>
              <a:p>
                <a:endParaRPr lang="pt-BR" dirty="0"/>
              </a:p>
              <a:p>
                <a:r>
                  <a:rPr lang="pt-BR" b="1" dirty="0"/>
                  <a:t>P3. </a:t>
                </a:r>
                <a:r>
                  <a:rPr lang="pt-BR" dirty="0"/>
                  <a:t>quando </a:t>
                </a:r>
                <a14:m>
                  <m:oMath xmlns:m="http://schemas.openxmlformats.org/officeDocument/2006/math">
                    <m:r>
                      <a:rPr lang="pt-BR" i="1" dirty="0" smtClean="0">
                        <a:latin typeface="Cambria Math" panose="02040503050406030204" pitchFamily="18" charset="0"/>
                      </a:rPr>
                      <m:t>𝑝</m:t>
                    </m:r>
                    <m:r>
                      <a:rPr lang="pt-BR" b="0" i="1" dirty="0" smtClean="0">
                        <a:latin typeface="Cambria Math" panose="02040503050406030204" pitchFamily="18" charset="0"/>
                      </a:rPr>
                      <m:t>→1</m:t>
                    </m:r>
                  </m:oMath>
                </a14:m>
                <a:r>
                  <a:rPr lang="pt-BR" dirty="0"/>
                  <a:t>, o lado direito da desigualdade (2.3.5) tende a infinito.</a:t>
                </a:r>
                <a:r>
                  <a:rPr lang="pt-BR" baseline="0" dirty="0"/>
                  <a:t> Não há salário de eficiência que garanta esforço.</a:t>
                </a:r>
                <a:endParaRPr lang="pt-BR" dirty="0"/>
              </a:p>
            </p:txBody>
          </p:sp>
        </mc:Choice>
        <mc:Fallback xmlns="">
          <p:sp>
            <p:nvSpPr>
              <p:cNvPr id="3" name="Notes Placeholder 2"/>
              <p:cNvSpPr>
                <a:spLocks noGrp="1"/>
              </p:cNvSpPr>
              <p:nvPr>
                <p:ph type="body" idx="1"/>
              </p:nvPr>
            </p:nvSpPr>
            <p:spPr/>
            <p:txBody>
              <a:bodyPr/>
              <a:lstStyle/>
              <a:p>
                <a:r>
                  <a:rPr lang="pt-BR" b="1" i="0" noProof="0" dirty="0">
                    <a:latin typeface="+mn-lt"/>
                  </a:rPr>
                  <a:t>P1. </a:t>
                </a:r>
                <a:r>
                  <a:rPr lang="pt-BR" b="0" i="0" noProof="0" dirty="0">
                    <a:latin typeface="+mn-lt"/>
                  </a:rPr>
                  <a:t>i.e., se </a:t>
                </a:r>
                <a:r>
                  <a:rPr lang="pt-BR" b="0" i="0" noProof="0">
                    <a:latin typeface="Cambria Math" panose="02040503050406030204" pitchFamily="18" charset="0"/>
                  </a:rPr>
                  <a:t>𝑉_𝑒=(𝑤^∗−𝑒)/(1−𝛿)≥𝑉_𝑠=((1−𝛿) 𝑤^∗+𝛿(1−𝑝) 𝑤_0)/(1−𝛿𝑝)(1−𝛿) </a:t>
                </a:r>
                <a:endParaRPr lang="pt-BR" dirty="0"/>
              </a:p>
              <a:p>
                <a:endParaRPr lang="pt-BR" dirty="0"/>
              </a:p>
              <a:p>
                <a:r>
                  <a:rPr lang="pt-BR" b="1" dirty="0"/>
                  <a:t>P3. </a:t>
                </a:r>
                <a:r>
                  <a:rPr lang="pt-BR" dirty="0"/>
                  <a:t>quando </a:t>
                </a:r>
                <a:r>
                  <a:rPr lang="pt-BR" i="0" dirty="0">
                    <a:latin typeface="Cambria Math" panose="02040503050406030204" pitchFamily="18" charset="0"/>
                  </a:rPr>
                  <a:t>𝑝</a:t>
                </a:r>
                <a:r>
                  <a:rPr lang="pt-BR" b="0" i="0" dirty="0">
                    <a:latin typeface="Cambria Math" panose="02040503050406030204" pitchFamily="18" charset="0"/>
                  </a:rPr>
                  <a:t>→1</a:t>
                </a:r>
                <a:r>
                  <a:rPr lang="pt-BR" dirty="0"/>
                  <a:t>, o lado direito da desigualdade (2.3.5) tende a infinito.</a:t>
                </a:r>
                <a:r>
                  <a:rPr lang="pt-BR" baseline="0" dirty="0"/>
                  <a:t> Não há salário de eficiência que garanta esforço.</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59</a:t>
            </a:fld>
            <a:endParaRPr lang="pt-BR"/>
          </a:p>
        </p:txBody>
      </p:sp>
    </p:spTree>
    <p:extLst>
      <p:ext uri="{BB962C8B-B14F-4D97-AF65-F5344CB8AC3E}">
        <p14:creationId xmlns:p14="http://schemas.microsoft.com/office/powerpoint/2010/main" val="8567247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a:t>
                </a:r>
                <a:r>
                  <a:rPr lang="pt-BR" dirty="0"/>
                  <a:t>lembre-se que </a:t>
                </a:r>
                <a14:m>
                  <m:oMath xmlns:m="http://schemas.openxmlformats.org/officeDocument/2006/math">
                    <m:r>
                      <a:rPr lang="pt-BR" b="0" i="1" smtClean="0">
                        <a:latin typeface="Cambria Math" panose="02040503050406030204" pitchFamily="18" charset="0"/>
                      </a:rPr>
                      <m:t>𝑝</m:t>
                    </m:r>
                  </m:oMath>
                </a14:m>
                <a:r>
                  <a:rPr lang="pt-BR" dirty="0"/>
                  <a:t> é a probabilidade</a:t>
                </a:r>
                <a:r>
                  <a:rPr lang="pt-BR" baseline="0" dirty="0"/>
                  <a:t> de que o </a:t>
                </a:r>
                <a:r>
                  <a:rPr lang="pt-BR" dirty="0"/>
                  <a:t>output seja alto dado</a:t>
                </a:r>
                <a:r>
                  <a:rPr lang="pt-BR" baseline="0" dirty="0"/>
                  <a:t> o corpo mole do trabalhador</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baseline="0" dirty="0"/>
                  <a:t>P1. </a:t>
                </a:r>
                <a:r>
                  <a:rPr lang="pt-BR" baseline="0" dirty="0"/>
                  <a:t>note que (2.3.6) é equivalente a (2.3.5) quando p=0, ou seja,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en>
                        </m:f>
                      </m:e>
                    </m:d>
                    <m:r>
                      <a:rPr lang="pt-BR" b="0" i="1" noProof="0" smtClean="0">
                        <a:latin typeface="Cambria Math" panose="02040503050406030204" pitchFamily="18" charset="0"/>
                      </a:rPr>
                      <m:t>𝑒</m:t>
                    </m:r>
                  </m:oMath>
                </a14:m>
                <a:endParaRPr lang="pt-BR" b="0" noProof="0" dirty="0"/>
              </a:p>
              <a:p>
                <a:endParaRPr lang="pt-BR" b="1" dirty="0"/>
              </a:p>
              <a:p>
                <a:r>
                  <a:rPr lang="pt-BR" b="1" dirty="0"/>
                  <a:t>P2</a:t>
                </a:r>
                <a:r>
                  <a:rPr lang="pt-BR" dirty="0"/>
                  <a:t>. agora vamos travar a estratégia do trabalhador para ver se é a melhor resposta para a firma adotar a estratégia gatilho</a:t>
                </a:r>
              </a:p>
            </p:txBody>
          </p:sp>
        </mc:Choice>
        <mc:Fallback xmlns="">
          <p:sp>
            <p:nvSpPr>
              <p:cNvPr id="3" name="Notes Placeholder 2"/>
              <p:cNvSpPr>
                <a:spLocks noGrp="1"/>
              </p:cNvSpPr>
              <p:nvPr>
                <p:ph type="body" idx="1"/>
              </p:nvPr>
            </p:nvSpPr>
            <p:spPr/>
            <p:txBody>
              <a:bodyPr/>
              <a:lstStyle/>
              <a:p>
                <a:r>
                  <a:rPr lang="pt-BR" dirty="0"/>
                  <a:t>P1. lembre-se que </a:t>
                </a:r>
                <a:r>
                  <a:rPr lang="pt-BR" b="0" i="0">
                    <a:latin typeface="Cambria Math" panose="02040503050406030204" pitchFamily="18" charset="0"/>
                  </a:rPr>
                  <a:t>𝑝</a:t>
                </a:r>
                <a:r>
                  <a:rPr lang="pt-BR" dirty="0"/>
                  <a:t> é a probabilidade</a:t>
                </a:r>
                <a:r>
                  <a:rPr lang="pt-BR" baseline="0" dirty="0"/>
                  <a:t> de que o </a:t>
                </a:r>
                <a:r>
                  <a:rPr lang="pt-BR" dirty="0"/>
                  <a:t>output seja alto dado</a:t>
                </a:r>
                <a:r>
                  <a:rPr lang="pt-BR" baseline="0" dirty="0"/>
                  <a:t> o corpo mole do trabalhador</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P1. note que 2.3.6 é equivalente a 2.3.5 quando p=0, ou seja, </a:t>
                </a:r>
                <a:r>
                  <a:rPr lang="pt-BR" b="0" i="0" noProof="0">
                    <a:latin typeface="Cambria Math" panose="02040503050406030204" pitchFamily="18" charset="0"/>
                  </a:rPr>
                  <a:t>𝑤^∗≥𝑤_0+(1+(1−𝛿)/𝛿)𝑒</a:t>
                </a:r>
                <a:endParaRPr lang="pt-BR" b="0" noProof="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60</a:t>
            </a:fld>
            <a:endParaRPr lang="pt-BR"/>
          </a:p>
        </p:txBody>
      </p:sp>
    </p:spTree>
    <p:extLst>
      <p:ext uri="{BB962C8B-B14F-4D97-AF65-F5344CB8AC3E}">
        <p14:creationId xmlns:p14="http://schemas.microsoft.com/office/powerpoint/2010/main" val="3360096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isto vem da suposição</a:t>
                </a:r>
                <a:r>
                  <a:rPr lang="pt-BR" baseline="0" dirty="0"/>
                  <a:t> de que e</a:t>
                </a:r>
                <a:r>
                  <a:rPr lang="pt-BR" dirty="0"/>
                  <a:t>xiste um </a:t>
                </a:r>
                <a14:m>
                  <m:oMath xmlns:m="http://schemas.openxmlformats.org/officeDocument/2006/math">
                    <m:r>
                      <a:rPr lang="pt-BR" i="1">
                        <a:latin typeface="Cambria Math" panose="02040503050406030204" pitchFamily="18" charset="0"/>
                      </a:rPr>
                      <m:t>𝑤</m:t>
                    </m:r>
                  </m:oMath>
                </a14:m>
                <a:r>
                  <a:rPr lang="pt-BR" dirty="0"/>
                  <a:t> entre </a:t>
                </a:r>
                <a14:m>
                  <m:oMath xmlns:m="http://schemas.openxmlformats.org/officeDocument/2006/math">
                    <m:r>
                      <a:rPr lang="pt-BR" i="1">
                        <a:latin typeface="Cambria Math" panose="02040503050406030204" pitchFamily="18" charset="0"/>
                      </a:rPr>
                      <m:t>𝑒</m:t>
                    </m:r>
                  </m:oMath>
                </a14:m>
                <a:r>
                  <a:rPr lang="pt-BR" dirty="0"/>
                  <a:t> e </a:t>
                </a:r>
                <a14:m>
                  <m:oMath xmlns:m="http://schemas.openxmlformats.org/officeDocument/2006/math">
                    <m:r>
                      <a:rPr lang="pt-BR" i="1">
                        <a:latin typeface="Cambria Math" panose="02040503050406030204" pitchFamily="18" charset="0"/>
                      </a:rPr>
                      <m:t>𝑦</m:t>
                    </m:r>
                  </m:oMath>
                </a14:m>
                <a:r>
                  <a:rPr lang="pt-BR" dirty="0"/>
                  <a:t> tal que é eficiente para o trabalhador estar empregado pela firma ao salário </a:t>
                </a:r>
                <a14:m>
                  <m:oMath xmlns:m="http://schemas.openxmlformats.org/officeDocument/2006/math">
                    <m:r>
                      <a:rPr lang="pt-BR" b="0" i="1" smtClean="0">
                        <a:latin typeface="Cambria Math" panose="02040503050406030204" pitchFamily="18" charset="0"/>
                      </a:rPr>
                      <m:t>𝑤</m:t>
                    </m:r>
                  </m:oMath>
                </a14:m>
                <a:r>
                  <a:rPr lang="pt-BR" dirty="0"/>
                  <a:t> e fazer esforço: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m:t>
                    </m:r>
                    <m:r>
                      <a:rPr lang="pt-BR" i="1" dirty="0" smtClean="0">
                        <a:latin typeface="Cambria Math" panose="02040503050406030204" pitchFamily="18" charset="0"/>
                      </a:rPr>
                      <m:t>𝑒</m:t>
                    </m:r>
                    <m:r>
                      <a:rPr lang="pt-BR"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𝑤</m:t>
                        </m:r>
                      </m:e>
                      <m:sub>
                        <m:r>
                          <a:rPr lang="pt-BR" i="1" dirty="0" smtClean="0">
                            <a:latin typeface="Cambria Math" panose="02040503050406030204" pitchFamily="18" charset="0"/>
                          </a:rPr>
                          <m:t>0</m:t>
                        </m:r>
                      </m:sub>
                    </m:sSub>
                  </m:oMath>
                </a14:m>
                <a:r>
                  <a:rPr lang="pt-BR" dirty="0"/>
                  <a:t> e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&gt;</m:t>
                    </m:r>
                    <m:r>
                      <a:rPr lang="pt-BR" b="0" i="1" smtClean="0">
                        <a:latin typeface="Cambria Math" panose="02040503050406030204" pitchFamily="18" charset="0"/>
                      </a:rPr>
                      <m:t>𝑤</m:t>
                    </m:r>
                  </m:oMath>
                </a14:m>
                <a:r>
                  <a:rPr lang="pt-BR" dirty="0"/>
                  <a:t> </a:t>
                </a:r>
                <a14:m>
                  <m:oMath xmlns:m="http://schemas.openxmlformats.org/officeDocument/2006/math">
                    <m:r>
                      <a:rPr lang="pt-BR" i="1" dirty="0" smtClean="0">
                        <a:latin typeface="Cambria Math" panose="02040503050406030204" pitchFamily="18" charset="0"/>
                      </a:rPr>
                      <m:t>→</m:t>
                    </m:r>
                  </m:oMath>
                </a14:m>
                <a:r>
                  <a:rPr lang="pt-BR" dirty="0"/>
                  <a:t> </a:t>
                </a:r>
                <a14:m>
                  <m:oMath xmlns:m="http://schemas.openxmlformats.org/officeDocument/2006/math">
                    <m:r>
                      <a:rPr lang="pt-BR" b="0" i="1" dirty="0" smtClean="0">
                        <a:latin typeface="Cambria Math" panose="02040503050406030204" pitchFamily="18" charset="0"/>
                      </a:rPr>
                      <m:t>𝑦</m:t>
                    </m:r>
                    <m:r>
                      <a:rPr lang="pt-BR" b="0"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𝑤</m:t>
                        </m:r>
                      </m:e>
                      <m:sub>
                        <m:r>
                          <a:rPr lang="pt-BR" b="0" i="1" dirty="0" smtClean="0">
                            <a:latin typeface="Cambria Math" panose="02040503050406030204" pitchFamily="18" charset="0"/>
                          </a:rPr>
                          <m:t>0</m:t>
                        </m:r>
                      </m:sub>
                    </m:sSub>
                    <m:r>
                      <a:rPr lang="pt-BR" b="0" i="1" dirty="0" smtClean="0">
                        <a:latin typeface="Cambria Math" panose="02040503050406030204" pitchFamily="18" charset="0"/>
                      </a:rPr>
                      <m:t>+</m:t>
                    </m:r>
                    <m:r>
                      <a:rPr lang="pt-BR" b="0" i="1" dirty="0" smtClean="0">
                        <a:latin typeface="Cambria Math" panose="02040503050406030204" pitchFamily="18" charset="0"/>
                      </a:rPr>
                      <m:t>𝑒</m:t>
                    </m:r>
                    <m:r>
                      <a:rPr lang="pt-BR" b="0" i="1" dirty="0" smtClean="0">
                        <a:latin typeface="Cambria Math" panose="02040503050406030204" pitchFamily="18" charset="0"/>
                      </a:rPr>
                      <m:t>→</m:t>
                    </m:r>
                    <m:r>
                      <a:rPr lang="pt-BR" b="0" i="1" dirty="0" smtClean="0">
                        <a:latin typeface="Cambria Math" panose="02040503050406030204" pitchFamily="18" charset="0"/>
                      </a:rPr>
                      <m:t>𝑦</m:t>
                    </m:r>
                    <m:r>
                      <a:rPr lang="pt-BR" b="0" i="1" dirty="0" smtClean="0">
                        <a:latin typeface="Cambria Math" panose="02040503050406030204" pitchFamily="18" charset="0"/>
                      </a:rPr>
                      <m:t>−</m:t>
                    </m:r>
                    <m:r>
                      <a:rPr lang="pt-BR" b="0" i="1" dirty="0" smtClean="0">
                        <a:latin typeface="Cambria Math" panose="02040503050406030204" pitchFamily="18" charset="0"/>
                      </a:rPr>
                      <m:t>𝑒</m:t>
                    </m:r>
                    <m:r>
                      <a:rPr lang="pt-BR" b="0" i="1" dirty="0" smtClean="0">
                        <a:latin typeface="Cambria Math" panose="02040503050406030204" pitchFamily="18" charset="0"/>
                      </a:rPr>
                      <m:t>&gt;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𝑤</m:t>
                        </m:r>
                      </m:e>
                      <m:sub>
                        <m:r>
                          <a:rPr lang="pt-BR" b="0" i="1" dirty="0" smtClean="0">
                            <a:latin typeface="Cambria Math" panose="02040503050406030204" pitchFamily="18" charset="0"/>
                          </a:rPr>
                          <m:t>0</m:t>
                        </m:r>
                      </m:sub>
                    </m:sSub>
                  </m:oMath>
                </a14:m>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P3. </a:t>
                </a:r>
                <a:r>
                  <a:rPr lang="pt-BR" b="0" noProof="0" dirty="0"/>
                  <a:t>Recapitulando: (2.3.5)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den>
                        </m:f>
                      </m:e>
                    </m:d>
                    <m:r>
                      <a:rPr lang="pt-BR" b="0" i="1" noProof="0" smtClean="0">
                        <a:latin typeface="Cambria Math" panose="02040503050406030204" pitchFamily="18" charset="0"/>
                      </a:rPr>
                      <m:t>𝑒</m:t>
                    </m:r>
                  </m:oMath>
                </a14:m>
                <a:r>
                  <a:rPr lang="pt-BR" b="0" noProof="0" dirty="0"/>
                  <a:t>. O menor</a:t>
                </a:r>
                <a:r>
                  <a:rPr lang="pt-BR" b="0" baseline="0" noProof="0" dirty="0"/>
                  <a:t> salário de eficiência seria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den>
                        </m:f>
                      </m:e>
                    </m:d>
                    <m:r>
                      <a:rPr lang="pt-BR" b="0" i="1" noProof="0" smtClean="0">
                        <a:latin typeface="Cambria Math" panose="02040503050406030204" pitchFamily="18" charset="0"/>
                      </a:rPr>
                      <m:t>𝑒</m:t>
                    </m:r>
                  </m:oMath>
                </a14:m>
                <a:r>
                  <a:rPr lang="pt-BR" b="0" noProof="0" dirty="0"/>
                  <a:t>. Substituindo em </a:t>
                </a:r>
                <a14:m>
                  <m:oMath xmlns:m="http://schemas.openxmlformats.org/officeDocument/2006/math">
                    <m:r>
                      <a:rPr lang="pt-BR" i="1" smtClean="0">
                        <a:latin typeface="Cambria Math" panose="02040503050406030204" pitchFamily="18" charset="0"/>
                      </a:rPr>
                      <m:t>𝑦</m:t>
                    </m:r>
                    <m:r>
                      <a:rPr lang="pt-BR" i="1" smtClean="0">
                        <a:latin typeface="Cambria Math" panose="02040503050406030204" pitchFamily="18" charset="0"/>
                      </a:rPr>
                      <m:t>−</m:t>
                    </m:r>
                    <m:sSup>
                      <m:sSupPr>
                        <m:ctrlPr>
                          <a:rPr lang="en-US" i="1">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m:t>
                        </m:r>
                      </m:sup>
                    </m:sSup>
                    <m:r>
                      <a:rPr lang="pt-BR" i="1">
                        <a:latin typeface="Cambria Math" panose="02040503050406030204" pitchFamily="18" charset="0"/>
                      </a:rPr>
                      <m:t>≥0</m:t>
                    </m:r>
                  </m:oMath>
                </a14:m>
                <a:r>
                  <a:rPr lang="pt-BR" dirty="0"/>
                  <a:t> e rearranjando, temos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𝑒</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𝛿</m:t>
                        </m:r>
                      </m:num>
                      <m:den>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den>
                    </m:f>
                    <m:r>
                      <a:rPr lang="en-US" b="0" i="1" smtClean="0">
                        <a:latin typeface="Cambria Math" panose="02040503050406030204" pitchFamily="18" charset="0"/>
                      </a:rPr>
                      <m:t>𝑒</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noProof="0"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P2. isto vem da suposição</a:t>
                </a:r>
                <a:r>
                  <a:rPr lang="pt-BR" baseline="0" dirty="0"/>
                  <a:t> de que e</a:t>
                </a:r>
                <a:r>
                  <a:rPr lang="pt-BR" dirty="0"/>
                  <a:t>xiste um </a:t>
                </a:r>
                <a:r>
                  <a:rPr lang="pt-BR" i="0">
                    <a:latin typeface="Cambria Math" panose="02040503050406030204" pitchFamily="18" charset="0"/>
                  </a:rPr>
                  <a:t>𝑤</a:t>
                </a:r>
                <a:r>
                  <a:rPr lang="pt-BR" dirty="0"/>
                  <a:t> entre </a:t>
                </a:r>
                <a:r>
                  <a:rPr lang="pt-BR" i="0">
                    <a:latin typeface="Cambria Math" panose="02040503050406030204" pitchFamily="18" charset="0"/>
                  </a:rPr>
                  <a:t>𝑒</a:t>
                </a:r>
                <a:r>
                  <a:rPr lang="pt-BR" dirty="0"/>
                  <a:t> e </a:t>
                </a:r>
                <a:r>
                  <a:rPr lang="pt-BR" i="0">
                    <a:latin typeface="Cambria Math" panose="02040503050406030204" pitchFamily="18" charset="0"/>
                  </a:rPr>
                  <a:t>𝑦</a:t>
                </a:r>
                <a:r>
                  <a:rPr lang="pt-BR" dirty="0"/>
                  <a:t> tal que é eficiente para o trabalhador estar empregado pela firma ao salário </a:t>
                </a:r>
                <a:r>
                  <a:rPr lang="pt-BR" b="0" i="0">
                    <a:latin typeface="Cambria Math" panose="02040503050406030204" pitchFamily="18" charset="0"/>
                  </a:rPr>
                  <a:t>𝑤</a:t>
                </a:r>
                <a:r>
                  <a:rPr lang="pt-BR" dirty="0"/>
                  <a:t> e fazer esforço: </a:t>
                </a:r>
                <a:r>
                  <a:rPr lang="pt-BR" i="0" dirty="0">
                    <a:latin typeface="Cambria Math" panose="02040503050406030204" pitchFamily="18" charset="0"/>
                  </a:rPr>
                  <a:t>𝑤−𝑒&gt;𝑤</a:t>
                </a:r>
                <a:r>
                  <a:rPr lang="pt-BR" b="0" i="0" dirty="0">
                    <a:latin typeface="Cambria Math" panose="02040503050406030204" pitchFamily="18" charset="0"/>
                  </a:rPr>
                  <a:t>_</a:t>
                </a:r>
                <a:r>
                  <a:rPr lang="pt-BR" i="0" dirty="0">
                    <a:latin typeface="Cambria Math" panose="02040503050406030204" pitchFamily="18" charset="0"/>
                  </a:rPr>
                  <a:t>0</a:t>
                </a:r>
                <a:r>
                  <a:rPr lang="pt-BR" dirty="0"/>
                  <a:t> e </a:t>
                </a:r>
                <a:r>
                  <a:rPr lang="pt-BR" b="0" i="0">
                    <a:latin typeface="Cambria Math" panose="02040503050406030204" pitchFamily="18" charset="0"/>
                  </a:rPr>
                  <a:t>𝑦&gt;𝑤</a:t>
                </a:r>
                <a:r>
                  <a:rPr lang="pt-BR" dirty="0"/>
                  <a:t> </a:t>
                </a:r>
                <a:r>
                  <a:rPr lang="pt-BR" i="0" dirty="0">
                    <a:latin typeface="Cambria Math" panose="02040503050406030204" pitchFamily="18" charset="0"/>
                  </a:rPr>
                  <a:t>→</a:t>
                </a:r>
                <a:r>
                  <a:rPr lang="pt-BR" dirty="0"/>
                  <a:t> </a:t>
                </a:r>
                <a:r>
                  <a:rPr lang="pt-BR" b="0" i="0" dirty="0">
                    <a:latin typeface="Cambria Math" panose="02040503050406030204" pitchFamily="18" charset="0"/>
                  </a:rPr>
                  <a:t>𝑦&gt;𝑤_0+𝑒→𝑦−𝑒&gt;𝑤_0</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noProof="0" dirty="0"/>
                  <a:t>Recapitulando: (2.3.5) </a:t>
                </a:r>
                <a:r>
                  <a:rPr lang="pt-BR" b="0" i="0" noProof="0">
                    <a:latin typeface="Cambria Math" panose="02040503050406030204" pitchFamily="18" charset="0"/>
                  </a:rPr>
                  <a:t>𝑤^∗≥𝑤_0+(1−𝑝𝛿)/𝛿(1−𝑝)  𝑒=𝑤_0+(1+(1−𝛿)/𝛿(1−𝑝) )𝑒</a:t>
                </a:r>
                <a:endParaRPr lang="pt-BR" b="0" noProof="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61</a:t>
            </a:fld>
            <a:endParaRPr lang="pt-BR"/>
          </a:p>
        </p:txBody>
      </p:sp>
    </p:spTree>
    <p:extLst>
      <p:ext uri="{BB962C8B-B14F-4D97-AF65-F5344CB8AC3E}">
        <p14:creationId xmlns:p14="http://schemas.microsoft.com/office/powerpoint/2010/main" val="241129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Conc</a:t>
            </a:r>
            <a:r>
              <a:rPr lang="pt-BR" sz="1800" b="1" dirty="0">
                <a:effectLst/>
                <a:latin typeface="Segoe UI" panose="020B0502040204020203" pitchFamily="34" charset="0"/>
              </a:rPr>
              <a:t>: Aqui mostramos que é equilíbrio de Nash adotar a estratégia gatilho, falta mostrar que esse e.q de Nash é perfeito em subjogo.</a:t>
            </a:r>
            <a:endParaRPr lang="pt-BR" sz="1800" b="1"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7</a:t>
            </a:fld>
            <a:endParaRPr lang="pt-BR"/>
          </a:p>
        </p:txBody>
      </p:sp>
    </p:spTree>
    <p:extLst>
      <p:ext uri="{BB962C8B-B14F-4D97-AF65-F5344CB8AC3E}">
        <p14:creationId xmlns:p14="http://schemas.microsoft.com/office/powerpoint/2010/main" val="352032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411245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a:t>
                </a:r>
                <a:r>
                  <a:rPr lang="pt-BR" dirty="0"/>
                  <a:t>em </a:t>
                </a:r>
                <a14:m>
                  <m:oMath xmlns:m="http://schemas.openxmlformats.org/officeDocument/2006/math">
                    <m:r>
                      <a:rPr lang="pt-BR" i="1" noProof="0" smtClean="0">
                        <a:latin typeface="Cambria Math" panose="02040503050406030204" pitchFamily="18" charset="0"/>
                      </a:rPr>
                      <m:t>(</m:t>
                    </m:r>
                    <m:r>
                      <a:rPr lang="pt-BR" i="1" noProof="0" smtClean="0">
                        <a:latin typeface="Cambria Math" panose="02040503050406030204" pitchFamily="18" charset="0"/>
                      </a:rPr>
                      <m:t>𝑣</m:t>
                    </m:r>
                    <m:r>
                      <a:rPr lang="pt-BR" i="1" noProof="0" smtClean="0">
                        <a:latin typeface="Cambria Math" panose="02040503050406030204" pitchFamily="18" charset="0"/>
                      </a:rPr>
                      <m:t>, </m:t>
                    </m:r>
                    <m:r>
                      <a:rPr lang="pt-BR" i="1" noProof="0" smtClean="0">
                        <a:latin typeface="Cambria Math" panose="02040503050406030204" pitchFamily="18" charset="0"/>
                      </a:rPr>
                      <m:t>𝑤</m:t>
                    </m:r>
                    <m:r>
                      <a:rPr lang="pt-BR" i="1" noProof="0" smtClean="0">
                        <a:latin typeface="Cambria Math" panose="02040503050406030204" pitchFamily="18" charset="0"/>
                      </a:rPr>
                      <m:t>, </m:t>
                    </m:r>
                    <m:r>
                      <a:rPr lang="pt-BR" i="1" noProof="0" smtClean="0">
                        <a:latin typeface="Cambria Math" panose="02040503050406030204" pitchFamily="18" charset="0"/>
                      </a:rPr>
                      <m:t>𝑥</m:t>
                    </m:r>
                    <m:r>
                      <a:rPr lang="pt-BR" i="1" noProof="0" smtClean="0">
                        <a:latin typeface="Cambria Math" panose="02040503050406030204" pitchFamily="18" charset="0"/>
                      </a:rPr>
                      <m:t>, </m:t>
                    </m:r>
                    <m:r>
                      <a:rPr lang="pt-BR" i="1" noProof="0" smtClean="0">
                        <a:latin typeface="Cambria Math" panose="02040503050406030204" pitchFamily="18" charset="0"/>
                      </a:rPr>
                      <m:t>𝑦</m:t>
                    </m:r>
                    <m:r>
                      <a:rPr lang="pt-BR" i="1" noProof="0" smtClean="0">
                        <a:latin typeface="Cambria Math" panose="02040503050406030204" pitchFamily="18" charset="0"/>
                      </a:rPr>
                      <m:t>, </m:t>
                    </m:r>
                    <m:r>
                      <a:rPr lang="pt-BR" i="1" noProof="0" smtClean="0">
                        <a:latin typeface="Cambria Math" panose="02040503050406030204" pitchFamily="18" charset="0"/>
                      </a:rPr>
                      <m:t>𝑧</m:t>
                    </m:r>
                    <m:r>
                      <a:rPr lang="pt-BR" i="1" noProof="0" smtClean="0">
                        <a:latin typeface="Cambria Math" panose="02040503050406030204" pitchFamily="18" charset="0"/>
                      </a:rPr>
                      <m:t>)</m:t>
                    </m:r>
                  </m:oMath>
                </a14:m>
                <a:r>
                  <a:rPr lang="en-US" dirty="0"/>
                  <a:t> …</a:t>
                </a:r>
              </a:p>
            </p:txBody>
          </p:sp>
        </mc:Choice>
        <mc:Fallback xmlns="">
          <p:sp>
            <p:nvSpPr>
              <p:cNvPr id="3" name="Notes Placeholder 2"/>
              <p:cNvSpPr>
                <a:spLocks noGrp="1"/>
              </p:cNvSpPr>
              <p:nvPr>
                <p:ph type="body" idx="1"/>
              </p:nvPr>
            </p:nvSpPr>
            <p:spPr/>
            <p:txBody>
              <a:bodyPr/>
              <a:lstStyle/>
              <a:p>
                <a:r>
                  <a:rPr lang="pt-BR" b="1" dirty="0"/>
                  <a:t>P1: </a:t>
                </a:r>
                <a:r>
                  <a:rPr lang="pt-BR" dirty="0"/>
                  <a:t>em </a:t>
                </a:r>
                <a:r>
                  <a:rPr lang="pt-BR" i="0" noProof="0">
                    <a:latin typeface="Cambria Math" panose="02040503050406030204" pitchFamily="18" charset="0"/>
                  </a:rPr>
                  <a:t>(𝑣, 𝑤, 𝑥, 𝑦, 𝑧)</a:t>
                </a:r>
                <a:r>
                  <a:rPr lang="en-US" dirty="0"/>
                  <a:t> …</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12</a:t>
            </a:fld>
            <a:endParaRPr lang="pt-BR"/>
          </a:p>
        </p:txBody>
      </p:sp>
    </p:spTree>
    <p:extLst>
      <p:ext uri="{BB962C8B-B14F-4D97-AF65-F5344CB8AC3E}">
        <p14:creationId xmlns:p14="http://schemas.microsoft.com/office/powerpoint/2010/main" val="286403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b="1" baseline="0" dirty="0"/>
                  <a:t> </a:t>
                </a:r>
                <a:r>
                  <a:rPr lang="pt-BR" b="0" baseline="0" dirty="0"/>
                  <a:t>as nove contingências possíveis são</a:t>
                </a:r>
                <a:r>
                  <a:rPr lang="pt-BR" b="1" dirty="0"/>
                  <a:t>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a:t>
                </a:r>
                <a14:m>
                  <m:oMath xmlns:m="http://schemas.openxmlformats.org/officeDocument/2006/math">
                    <m:d>
                      <m:dPr>
                        <m:ctrlPr>
                          <a:rPr lang="pt-BR" b="0" i="1" dirty="0" smtClean="0">
                            <a:latin typeface="Cambria Math" panose="02040503050406030204" pitchFamily="18" charset="0"/>
                          </a:rPr>
                        </m:ctrlPr>
                      </m:dPr>
                      <m:e>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2</m:t>
                            </m:r>
                          </m:sub>
                        </m:sSub>
                      </m:e>
                    </m:d>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a:t>
                </a:r>
                <a14:m>
                  <m:oMath xmlns:m="http://schemas.openxmlformats.org/officeDocument/2006/math">
                    <m:d>
                      <m:dPr>
                        <m:ctrlPr>
                          <a:rPr lang="pt-BR" b="0" i="1" dirty="0" smtClean="0">
                            <a:latin typeface="Cambria Math" panose="02040503050406030204" pitchFamily="18" charset="0"/>
                          </a:rPr>
                        </m:ctrlPr>
                      </m:dPr>
                      <m:e>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b="0" i="1" dirty="0" smtClean="0">
                                <a:latin typeface="Cambria Math" panose="02040503050406030204" pitchFamily="18" charset="0"/>
                              </a:rPr>
                              <m:t>2</m:t>
                            </m:r>
                          </m:sub>
                        </m:sSub>
                      </m:e>
                    </m:d>
                    <m:r>
                      <a:rPr lang="pt-BR" b="0" i="1" dirty="0" smtClean="0">
                        <a:latin typeface="Cambria Math" panose="02040503050406030204" pitchFamily="18" charset="0"/>
                      </a:rPr>
                      <m:t>;</m:t>
                    </m:r>
                  </m:oMath>
                </a14:m>
                <a:r>
                  <a:rPr lang="pt-BR" b="0" dirty="0"/>
                  <a:t>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dirty="0"/>
                  <a:t>;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endParaRPr lang="pt-BR" b="0" dirty="0"/>
              </a:p>
              <a:p>
                <a:endParaRPr lang="pt-BR" b="0" dirty="0"/>
              </a:p>
              <a:p>
                <a:r>
                  <a:rPr lang="pt-BR" b="1" dirty="0"/>
                  <a:t>P2:</a:t>
                </a:r>
                <a:r>
                  <a:rPr lang="pt-BR" dirty="0"/>
                  <a:t> </a:t>
                </a:r>
                <a14:m>
                  <m:oMath xmlns:m="http://schemas.openxmlformats.org/officeDocument/2006/math">
                    <m:r>
                      <a:rPr lang="pt-BR" i="1" dirty="0"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𝑀</m:t>
                        </m:r>
                      </m:e>
                      <m:sub>
                        <m:r>
                          <a:rPr lang="pt-BR" i="1" dirty="0" err="1" smtClean="0">
                            <a:latin typeface="Cambria Math" panose="02040503050406030204" pitchFamily="18" charset="0"/>
                          </a:rPr>
                          <m:t>𝑖</m:t>
                        </m:r>
                      </m:sub>
                    </m:sSub>
                    <m:r>
                      <a:rPr lang="pt-BR" i="1" dirty="0" err="1"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err="1"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𝑅</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b="1" dirty="0"/>
                  <a:t>P2.</a:t>
                </a:r>
                <a:r>
                  <a:rPr lang="pt-BR" dirty="0"/>
                  <a:t> </a:t>
                </a:r>
                <a:r>
                  <a:rPr lang="pt-BR" i="0" dirty="0">
                    <a:latin typeface="Cambria Math" panose="02040503050406030204" pitchFamily="18" charset="0"/>
                  </a:rPr>
                  <a:t>(</a:t>
                </a:r>
                <a:r>
                  <a:rPr lang="pt-BR" i="0" dirty="0" err="1">
                    <a:latin typeface="Cambria Math" panose="02040503050406030204" pitchFamily="18" charset="0"/>
                  </a:rPr>
                  <a:t>𝑀_𝑖,𝐿_𝑖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𝐿_𝑖,𝑅_𝑖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13</a:t>
            </a:fld>
            <a:endParaRPr lang="pt-BR"/>
          </a:p>
        </p:txBody>
      </p:sp>
    </p:spTree>
    <p:extLst>
      <p:ext uri="{BB962C8B-B14F-4D97-AF65-F5344CB8AC3E}">
        <p14:creationId xmlns:p14="http://schemas.microsoft.com/office/powerpoint/2010/main" val="93143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110.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54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310.png"/></Relationships>
</file>

<file path=ppt/slides/_rels/slide38.xml.rels><?xml version="1.0" encoding="UTF-8" standalone="yes"?>
<Relationships xmlns="http://schemas.openxmlformats.org/package/2006/relationships"><Relationship Id="rId3" Type="http://schemas.openxmlformats.org/officeDocument/2006/relationships/image" Target="../media/image601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310.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image" Target="../media/image72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31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www2.nuk.edu.tw/econ/class/course/962/game%20theory/Micro1Notes2006_chap3End.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6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Robson Tigre</a:t>
            </a:r>
          </a:p>
        </p:txBody>
      </p:sp>
    </p:spTree>
    <p:extLst>
      <p:ext uri="{BB962C8B-B14F-4D97-AF65-F5344CB8AC3E}">
        <p14:creationId xmlns:p14="http://schemas.microsoft.com/office/powerpoint/2010/main" val="96091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r>
                  <a:rPr lang="pt-BR" noProof="0" dirty="0"/>
                  <a:t>Em qualquer jogo, a </a:t>
                </a:r>
                <a:r>
                  <a:rPr lang="pt-BR" b="1" i="1" noProof="0" dirty="0"/>
                  <a:t>estratégia</a:t>
                </a:r>
                <a:r>
                  <a:rPr lang="pt-BR" b="1" noProof="0" dirty="0"/>
                  <a:t> </a:t>
                </a:r>
                <a:r>
                  <a:rPr lang="pt-BR" noProof="0" dirty="0"/>
                  <a:t>de um jogador especifica ações viáveis para o jogador em </a:t>
                </a:r>
                <a:r>
                  <a:rPr lang="pt-BR" b="1" i="1" noProof="0" dirty="0"/>
                  <a:t>todas as contingências </a:t>
                </a:r>
                <a:r>
                  <a:rPr lang="pt-BR" noProof="0" dirty="0"/>
                  <a:t>em que o jogador possa ser chamado para agir (</a:t>
                </a:r>
                <a:r>
                  <a:rPr lang="pt-BR" i="1" noProof="0" dirty="0"/>
                  <a:t>ilustração do advogado ou procurador</a:t>
                </a:r>
                <a:r>
                  <a:rPr lang="pt-BR" noProof="0" dirty="0"/>
                  <a:t>)</a:t>
                </a:r>
              </a:p>
              <a:p>
                <a:pPr algn="just"/>
                <a:endParaRPr lang="pt-BR" noProof="0" dirty="0"/>
              </a:p>
              <a:p>
                <a:pPr algn="just"/>
                <a:r>
                  <a:rPr lang="pt-BR" noProof="0" dirty="0"/>
                  <a:t>Em jogos estáticos de informação completa, uma </a:t>
                </a:r>
                <a:r>
                  <a:rPr lang="pt-BR" b="1" noProof="0" dirty="0"/>
                  <a:t>estratégia </a:t>
                </a:r>
                <a:r>
                  <a:rPr lang="pt-BR" noProof="0" dirty="0"/>
                  <a:t>é simplesmente uma </a:t>
                </a:r>
                <a:r>
                  <a:rPr lang="pt-BR" b="1" noProof="0" dirty="0"/>
                  <a:t>ação</a:t>
                </a:r>
                <a:r>
                  <a:rPr lang="pt-BR" noProof="0" dirty="0"/>
                  <a:t>. Nesse caso, o espaço estratégia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oMath>
                </a14:m>
                <a:r>
                  <a:rPr lang="pt-BR" noProof="0" dirty="0"/>
                  <a:t> de um jogador é simplesmente seu espaço de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𝑖</m:t>
                        </m:r>
                      </m:sub>
                    </m:sSub>
                  </m:oMath>
                </a14:m>
                <a:endParaRPr lang="pt-BR" noProof="0" dirty="0"/>
              </a:p>
              <a:p>
                <a:pPr algn="just"/>
                <a:endParaRPr lang="pt-BR" noProof="0" dirty="0"/>
              </a:p>
              <a:p>
                <a:pPr algn="just"/>
                <a:r>
                  <a:rPr lang="pt-BR" noProof="0" dirty="0"/>
                  <a:t>Em </a:t>
                </a:r>
                <a:r>
                  <a:rPr lang="pt-BR" b="1" noProof="0" dirty="0"/>
                  <a:t>jogos</a:t>
                </a:r>
                <a:r>
                  <a:rPr lang="pt-BR" noProof="0" dirty="0"/>
                  <a:t> </a:t>
                </a:r>
                <a:r>
                  <a:rPr lang="pt-BR" b="1" noProof="0" dirty="0"/>
                  <a:t>dinâmicos</a:t>
                </a:r>
                <a:r>
                  <a:rPr lang="pt-BR" noProof="0" dirty="0"/>
                  <a:t>, entretanto, </a:t>
                </a:r>
                <a:r>
                  <a:rPr lang="pt-BR" b="1" noProof="0" dirty="0"/>
                  <a:t>estratégia</a:t>
                </a:r>
                <a:r>
                  <a:rPr lang="pt-BR" noProof="0" dirty="0"/>
                  <a:t> tem um </a:t>
                </a:r>
                <a:r>
                  <a:rPr lang="pt-BR" b="1" noProof="0" dirty="0"/>
                  <a:t>conceito</a:t>
                </a:r>
                <a:r>
                  <a:rPr lang="pt-BR" noProof="0" dirty="0"/>
                  <a:t> </a:t>
                </a:r>
                <a:r>
                  <a:rPr lang="pt-BR" b="1" noProof="0" dirty="0"/>
                  <a:t>mais</a:t>
                </a:r>
                <a:r>
                  <a:rPr lang="pt-BR" noProof="0" dirty="0"/>
                  <a:t> </a:t>
                </a:r>
                <a:r>
                  <a:rPr lang="pt-BR" b="1" noProof="0" dirty="0"/>
                  <a:t>sofisticado</a:t>
                </a:r>
                <a:r>
                  <a:rPr lang="pt-BR" noProof="0" dirty="0"/>
                  <a:t>.</a:t>
                </a:r>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01B151A1-4627-4B5E-AC8D-A303C8234D4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3C08E57-788B-47F1-90F8-2E630466BD18}"/>
              </a:ext>
            </a:extLst>
          </p:cNvPr>
          <p:cNvSpPr>
            <a:spLocks noGrp="1"/>
          </p:cNvSpPr>
          <p:nvPr>
            <p:ph type="sldNum" sz="quarter" idx="12"/>
          </p:nvPr>
        </p:nvSpPr>
        <p:spPr/>
        <p:txBody>
          <a:bodyPr/>
          <a:lstStyle/>
          <a:p>
            <a:fld id="{AF67EEE8-F201-4410-BA13-233EFB93B646}" type="slidenum">
              <a:rPr lang="pt-BR" smtClean="0"/>
              <a:t>10</a:t>
            </a:fld>
            <a:endParaRPr lang="pt-BR"/>
          </a:p>
        </p:txBody>
      </p:sp>
      <p:pic>
        <p:nvPicPr>
          <p:cNvPr id="6" name="Picture 5">
            <a:extLst>
              <a:ext uri="{FF2B5EF4-FFF2-40B4-BE49-F238E27FC236}">
                <a16:creationId xmlns:a16="http://schemas.microsoft.com/office/drawing/2014/main" id="{5FD06BB9-6490-4B44-8CCD-E5AEA2CD60C3}"/>
              </a:ext>
            </a:extLst>
          </p:cNvPr>
          <p:cNvPicPr>
            <a:picLocks noChangeAspect="1"/>
          </p:cNvPicPr>
          <p:nvPr/>
        </p:nvPicPr>
        <p:blipFill>
          <a:blip r:embed="rId3"/>
          <a:stretch>
            <a:fillRect/>
          </a:stretch>
        </p:blipFill>
        <p:spPr>
          <a:xfrm>
            <a:off x="771700" y="1809000"/>
            <a:ext cx="332750" cy="536006"/>
          </a:xfrm>
          <a:prstGeom prst="rect">
            <a:avLst/>
          </a:prstGeom>
        </p:spPr>
      </p:pic>
    </p:spTree>
    <p:extLst>
      <p:ext uri="{BB962C8B-B14F-4D97-AF65-F5344CB8AC3E}">
        <p14:creationId xmlns:p14="http://schemas.microsoft.com/office/powerpoint/2010/main" val="342084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r>
                  <a:rPr lang="pt-BR" noProof="0" dirty="0"/>
                  <a:t>Considere o dilema dos prisioneiros em dois estágios. Cada jogador age duas vezes, então </a:t>
                </a:r>
                <a:r>
                  <a:rPr lang="pt-BR" b="1" noProof="0" dirty="0"/>
                  <a:t>é tentador</a:t>
                </a:r>
                <a:r>
                  <a:rPr lang="pt-BR" noProof="0" dirty="0"/>
                  <a:t> pensar que uma estratégia é um par de instruções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i="1" noProof="0" smtClean="0">
                        <a:latin typeface="Cambria Math" panose="02040503050406030204" pitchFamily="18" charset="0"/>
                      </a:rPr>
                      <m:t>)</m:t>
                    </m:r>
                  </m:oMath>
                </a14:m>
                <a:r>
                  <a:rPr lang="pt-BR" noProof="0" dirty="0"/>
                  <a:t>.</a:t>
                </a:r>
              </a:p>
              <a:p>
                <a:pPr algn="just"/>
                <a:endParaRPr lang="pt-BR" noProof="0" dirty="0"/>
              </a:p>
              <a:p>
                <a:pPr algn="just"/>
                <a:r>
                  <a:rPr lang="pt-BR" noProof="0" dirty="0"/>
                  <a:t>Mas existem quatro outcomes possíveis no primeiro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que representam quatro contingências separadas nas quais cada jogador pode ser chamado agir.</a:t>
                </a:r>
              </a:p>
              <a:p>
                <a:pPr algn="just"/>
                <a:endParaRPr lang="pt-BR" noProof="0" dirty="0"/>
              </a:p>
              <a:p>
                <a:pPr algn="just"/>
                <a:r>
                  <a:rPr lang="pt-BR" noProof="0" dirty="0"/>
                  <a:t>Portanto, a estratégia de cada jogador consiste de cinco instruções </a:t>
                </a:r>
                <a14:m>
                  <m:oMath xmlns:m="http://schemas.openxmlformats.org/officeDocument/2006/math">
                    <m:r>
                      <a:rPr lang="pt-BR" i="1" noProof="0" smtClean="0">
                        <a:latin typeface="Cambria Math" panose="02040503050406030204" pitchFamily="18" charset="0"/>
                      </a:rPr>
                      <m:t>(</m:t>
                    </m:r>
                    <m:r>
                      <a:rPr lang="pt-BR" i="1" noProof="0" smtClean="0">
                        <a:latin typeface="Cambria Math" panose="02040503050406030204" pitchFamily="18" charset="0"/>
                      </a:rPr>
                      <m:t>𝑣</m:t>
                    </m:r>
                    <m:r>
                      <a:rPr lang="pt-BR" i="1" noProof="0" smtClean="0">
                        <a:latin typeface="Cambria Math" panose="02040503050406030204" pitchFamily="18" charset="0"/>
                      </a:rPr>
                      <m:t>, </m:t>
                    </m:r>
                    <m:r>
                      <a:rPr lang="pt-BR" i="1" noProof="0" smtClean="0">
                        <a:latin typeface="Cambria Math" panose="02040503050406030204" pitchFamily="18" charset="0"/>
                      </a:rPr>
                      <m:t>𝑤</m:t>
                    </m:r>
                    <m:r>
                      <a:rPr lang="pt-BR" i="1" noProof="0" smtClean="0">
                        <a:latin typeface="Cambria Math" panose="02040503050406030204" pitchFamily="18" charset="0"/>
                      </a:rPr>
                      <m:t>, </m:t>
                    </m:r>
                    <m:r>
                      <a:rPr lang="pt-BR" i="1" noProof="0" smtClean="0">
                        <a:latin typeface="Cambria Math" panose="02040503050406030204" pitchFamily="18" charset="0"/>
                      </a:rPr>
                      <m:t>𝑥</m:t>
                    </m:r>
                    <m:r>
                      <a:rPr lang="pt-BR" i="1" noProof="0" smtClean="0">
                        <a:latin typeface="Cambria Math" panose="02040503050406030204" pitchFamily="18" charset="0"/>
                      </a:rPr>
                      <m:t>, </m:t>
                    </m:r>
                    <m:r>
                      <a:rPr lang="pt-BR" i="1" noProof="0" smtClean="0">
                        <a:latin typeface="Cambria Math" panose="02040503050406030204" pitchFamily="18" charset="0"/>
                      </a:rPr>
                      <m:t>𝑦</m:t>
                    </m:r>
                    <m:r>
                      <a:rPr lang="pt-BR" i="1" noProof="0" smtClean="0">
                        <a:latin typeface="Cambria Math" panose="02040503050406030204" pitchFamily="18" charset="0"/>
                      </a:rPr>
                      <m:t>, </m:t>
                    </m:r>
                    <m:r>
                      <a:rPr lang="pt-BR" i="1" noProof="0" smtClean="0">
                        <a:latin typeface="Cambria Math" panose="02040503050406030204" pitchFamily="18" charset="0"/>
                      </a:rPr>
                      <m:t>𝑧</m:t>
                    </m:r>
                    <m:r>
                      <a:rPr lang="pt-BR" i="1"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3D70F099-272E-494F-904A-3FB1FDAB7DE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65BC1E0-A62B-41F6-939B-596F1FB75103}"/>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334860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14:m>
                  <m:oMath xmlns:m="http://schemas.openxmlformats.org/officeDocument/2006/math">
                    <m:r>
                      <a:rPr lang="pt-BR" i="1" noProof="0" smtClean="0">
                        <a:latin typeface="Cambria Math" panose="02040503050406030204" pitchFamily="18" charset="0"/>
                      </a:rPr>
                      <m:t>𝑣</m:t>
                    </m:r>
                  </m:oMath>
                </a14:m>
                <a:r>
                  <a:rPr lang="pt-BR" noProof="0" dirty="0"/>
                  <a:t> é a ação do primeiro estágio e </a:t>
                </a:r>
                <a14:m>
                  <m:oMath xmlns:m="http://schemas.openxmlformats.org/officeDocument/2006/math">
                    <m:r>
                      <a:rPr lang="pt-BR" i="1" noProof="0" smtClean="0">
                        <a:latin typeface="Cambria Math" panose="02040503050406030204" pitchFamily="18" charset="0"/>
                      </a:rPr>
                      <m:t>𝑤</m:t>
                    </m:r>
                  </m:oMath>
                </a14:m>
                <a:r>
                  <a:rPr lang="pt-BR" noProof="0" dirty="0"/>
                  <a:t>, </a:t>
                </a:r>
                <a14:m>
                  <m:oMath xmlns:m="http://schemas.openxmlformats.org/officeDocument/2006/math">
                    <m:r>
                      <a:rPr lang="pt-BR" i="1" noProof="0" smtClean="0">
                        <a:latin typeface="Cambria Math" panose="02040503050406030204" pitchFamily="18" charset="0"/>
                      </a:rPr>
                      <m:t>𝑥</m:t>
                    </m:r>
                  </m:oMath>
                </a14:m>
                <a:r>
                  <a:rPr lang="pt-BR" noProof="0" dirty="0"/>
                  <a:t>, </a:t>
                </a:r>
                <a14:m>
                  <m:oMath xmlns:m="http://schemas.openxmlformats.org/officeDocument/2006/math">
                    <m:r>
                      <a:rPr lang="pt-BR" i="1" noProof="0" smtClean="0">
                        <a:latin typeface="Cambria Math" panose="02040503050406030204" pitchFamily="18" charset="0"/>
                      </a:rPr>
                      <m:t>𝑦</m:t>
                    </m:r>
                  </m:oMath>
                </a14:m>
                <a:r>
                  <a:rPr lang="pt-BR" noProof="0" dirty="0"/>
                  <a:t> e </a:t>
                </a:r>
                <a14:m>
                  <m:oMath xmlns:m="http://schemas.openxmlformats.org/officeDocument/2006/math">
                    <m:r>
                      <a:rPr lang="pt-BR" i="1" noProof="0" smtClean="0">
                        <a:latin typeface="Cambria Math" panose="02040503050406030204" pitchFamily="18" charset="0"/>
                      </a:rPr>
                      <m:t>𝑧</m:t>
                    </m:r>
                  </m:oMath>
                </a14:m>
                <a:r>
                  <a:rPr lang="pt-BR" noProof="0" dirty="0"/>
                  <a:t> são as ações do segundo estágio a serem executadas após os outcomes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dirty="0"/>
                  <a:t> do primeiro estágio, </a:t>
                </a:r>
                <a:r>
                  <a:rPr lang="pt-BR" noProof="0" dirty="0"/>
                  <a:t>respectivamente.</a:t>
                </a:r>
              </a:p>
              <a:p>
                <a:pPr algn="just"/>
                <a:endParaRPr lang="pt-BR" noProof="0" dirty="0"/>
              </a:p>
              <a:p>
                <a:pPr algn="just"/>
                <a:r>
                  <a:rPr lang="pt-BR" b="1" noProof="0" dirty="0"/>
                  <a:t>Exemplo 1:</a:t>
                </a:r>
                <a:r>
                  <a:rPr lang="pt-BR" noProof="0" dirty="0"/>
                  <a:t> “Jogue </a:t>
                </a:r>
                <a14:m>
                  <m:oMath xmlns:m="http://schemas.openxmlformats.org/officeDocument/2006/math">
                    <m:r>
                      <a:rPr lang="pt-BR" i="1" noProof="0" smtClean="0">
                        <a:latin typeface="Cambria Math" panose="02040503050406030204" pitchFamily="18" charset="0"/>
                      </a:rPr>
                      <m:t>𝑏</m:t>
                    </m:r>
                  </m:oMath>
                </a14:m>
                <a:r>
                  <a:rPr lang="pt-BR" noProof="0" dirty="0"/>
                  <a:t> no primeiro estágio e, independente do outcome desse período, jogue </a:t>
                </a:r>
                <a14:m>
                  <m:oMath xmlns:m="http://schemas.openxmlformats.org/officeDocument/2006/math">
                    <m:r>
                      <a:rPr lang="pt-BR" i="1" noProof="0" smtClean="0">
                        <a:latin typeface="Cambria Math" panose="02040503050406030204" pitchFamily="18" charset="0"/>
                      </a:rPr>
                      <m:t>𝑐</m:t>
                    </m:r>
                  </m:oMath>
                </a14:m>
                <a:r>
                  <a:rPr lang="pt-BR" noProof="0" dirty="0"/>
                  <a:t>” seria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i="1" noProof="0" smtClean="0">
                        <a:latin typeface="Cambria Math" panose="02040503050406030204" pitchFamily="18" charset="0"/>
                      </a:rPr>
                      <m:t>)</m:t>
                    </m:r>
                  </m:oMath>
                </a14:m>
                <a:r>
                  <a:rPr lang="pt-BR" noProof="0" dirty="0"/>
                  <a:t>.</a:t>
                </a:r>
              </a:p>
              <a:p>
                <a:pPr algn="just"/>
                <a:endParaRPr lang="pt-BR" noProof="0" dirty="0"/>
              </a:p>
              <a:p>
                <a:pPr algn="just"/>
                <a:r>
                  <a:rPr lang="pt-BR" noProof="0" dirty="0"/>
                  <a:t> </a:t>
                </a:r>
                <a:r>
                  <a:rPr lang="pt-BR" b="1" noProof="0" dirty="0"/>
                  <a:t>Exemplo 2:</a:t>
                </a:r>
                <a:r>
                  <a:rPr lang="pt-BR" noProof="0" dirty="0"/>
                  <a:t> “Jogue </a:t>
                </a:r>
                <a14:m>
                  <m:oMath xmlns:m="http://schemas.openxmlformats.org/officeDocument/2006/math">
                    <m:r>
                      <a:rPr lang="pt-BR" i="1" noProof="0" smtClean="0">
                        <a:latin typeface="Cambria Math" panose="02040503050406030204" pitchFamily="18" charset="0"/>
                      </a:rPr>
                      <m:t>𝑏</m:t>
                    </m:r>
                  </m:oMath>
                </a14:m>
                <a:r>
                  <a:rPr lang="pt-BR" noProof="0" dirty="0"/>
                  <a:t> no primeiro estágio e </a:t>
                </a:r>
                <a14:m>
                  <m:oMath xmlns:m="http://schemas.openxmlformats.org/officeDocument/2006/math">
                    <m:r>
                      <a:rPr lang="pt-BR" i="1" noProof="0" smtClean="0">
                        <a:latin typeface="Cambria Math" panose="02040503050406030204" pitchFamily="18" charset="0"/>
                      </a:rPr>
                      <m:t>𝑐</m:t>
                    </m:r>
                  </m:oMath>
                </a14:m>
                <a:r>
                  <a:rPr lang="pt-BR" noProof="0" dirty="0"/>
                  <a:t> no segundo a menos que o outcome do primeiro seja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nesse caso, jogue </a:t>
                </a:r>
                <a14:m>
                  <m:oMath xmlns:m="http://schemas.openxmlformats.org/officeDocument/2006/math">
                    <m:r>
                      <a:rPr lang="pt-BR" i="1" noProof="0" smtClean="0">
                        <a:latin typeface="Cambria Math" panose="02040503050406030204" pitchFamily="18" charset="0"/>
                      </a:rPr>
                      <m:t>𝑏</m:t>
                    </m:r>
                  </m:oMath>
                </a14:m>
                <a:r>
                  <a:rPr lang="pt-BR" noProof="0" dirty="0"/>
                  <a:t>” seria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𝑏</m:t>
                    </m:r>
                    <m:r>
                      <a:rPr lang="pt-BR" i="1" noProof="0" smtClean="0">
                        <a:latin typeface="Cambria Math" panose="02040503050406030204" pitchFamily="18" charset="0"/>
                      </a:rPr>
                      <m:t>)</m:t>
                    </m:r>
                  </m:oMath>
                </a14:m>
                <a:r>
                  <a:rPr lang="pt-BR" noProof="0" dirty="0"/>
                  <a:t>.</a:t>
                </a:r>
              </a:p>
              <a:p>
                <a:pPr algn="just"/>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5CCE458E-6C31-4B9C-B984-AC3448781DFB}"/>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4EDCE56-9C67-4E8C-854B-D640160F081D}"/>
              </a:ext>
            </a:extLst>
          </p:cNvPr>
          <p:cNvSpPr>
            <a:spLocks noGrp="1"/>
          </p:cNvSpPr>
          <p:nvPr>
            <p:ph type="sldNum" sz="quarter" idx="12"/>
          </p:nvPr>
        </p:nvSpPr>
        <p:spPr/>
        <p:txBody>
          <a:bodyPr/>
          <a:lstStyle/>
          <a:p>
            <a:fld id="{AF67EEE8-F201-4410-BA13-233EFB93B646}" type="slidenum">
              <a:rPr lang="pt-BR" smtClean="0"/>
              <a:t>12</a:t>
            </a:fld>
            <a:endParaRPr lang="pt-BR"/>
          </a:p>
        </p:txBody>
      </p:sp>
    </p:spTree>
    <p:extLst>
      <p:ext uri="{BB962C8B-B14F-4D97-AF65-F5344CB8AC3E}">
        <p14:creationId xmlns:p14="http://schemas.microsoft.com/office/powerpoint/2010/main" val="23587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B2C23-82DE-473F-80D5-B5BCA90F6462}"/>
                  </a:ext>
                </a:extLst>
              </p:cNvPr>
              <p:cNvSpPr>
                <a:spLocks noGrp="1"/>
              </p:cNvSpPr>
              <p:nvPr>
                <p:ph idx="1"/>
              </p:nvPr>
            </p:nvSpPr>
            <p:spPr/>
            <p:txBody>
              <a:bodyPr>
                <a:normAutofit fontScale="92500" lnSpcReduction="10000"/>
              </a:bodyPr>
              <a:lstStyle/>
              <a:p>
                <a:pPr marL="0" indent="0" algn="just">
                  <a:buNone/>
                </a:pPr>
                <a:r>
                  <a:rPr lang="pt-BR" noProof="0" dirty="0"/>
                  <a:t>Em 2.3.3 a estratégia de cada jogador consiste em dez instruções - </a:t>
                </a:r>
                <a:r>
                  <a:rPr lang="pt-BR" b="1" noProof="0" dirty="0"/>
                  <a:t>uma ação no primeiro estágio</a:t>
                </a:r>
                <a:r>
                  <a:rPr lang="pt-BR" noProof="0" dirty="0"/>
                  <a:t> e </a:t>
                </a:r>
                <a:r>
                  <a:rPr lang="pt-BR" b="1" noProof="0" dirty="0"/>
                  <a:t>nove ações contingentes no segundo estági</a:t>
                </a:r>
                <a:r>
                  <a:rPr lang="pt-BR" noProof="0" dirty="0"/>
                  <a:t>o, uma a ser executada após cada outcome possível no primeiro estágio.</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dirty="0"/>
                  <a:t>e.g., </a:t>
                </a:r>
                <a:r>
                  <a:rPr lang="pt-BR" noProof="0" dirty="0"/>
                  <a:t>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𝑖</m:t>
                        </m:r>
                      </m:sub>
                    </m:sSub>
                  </m:oMath>
                </a14:m>
                <a:r>
                  <a:rPr lang="pt-BR" noProof="0" dirty="0"/>
                  <a:t> no primeiro estágio e 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𝑖</m:t>
                        </m:r>
                      </m:sub>
                    </m:sSub>
                  </m:oMath>
                </a14:m>
                <a:r>
                  <a:rPr lang="pt-BR" noProof="0" dirty="0"/>
                  <a:t> no segundo estágio, a menos que o outcome do primeiro estágio seja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2</m:t>
                            </m:r>
                          </m:sub>
                        </m:sSub>
                      </m:e>
                    </m:d>
                  </m:oMath>
                </a14:m>
                <a:r>
                  <a:rPr lang="pt-BR" noProof="0" dirty="0"/>
                  <a:t>. Nesse caso, 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𝑖</m:t>
                        </m:r>
                      </m:sub>
                    </m:sSub>
                  </m:oMath>
                </a14:m>
                <a:r>
                  <a:rPr lang="pt-BR" noProof="0" dirty="0"/>
                  <a:t> no segundo estágio.</a:t>
                </a:r>
              </a:p>
            </p:txBody>
          </p:sp>
        </mc:Choice>
        <mc:Fallback xmlns="">
          <p:sp>
            <p:nvSpPr>
              <p:cNvPr id="3" name="Content Placeholder 2">
                <a:extLst>
                  <a:ext uri="{FF2B5EF4-FFF2-40B4-BE49-F238E27FC236}">
                    <a16:creationId xmlns:a16="http://schemas.microsoft.com/office/drawing/2014/main" id="{DC1B2C23-82DE-473F-80D5-B5BCA90F6462}"/>
                  </a:ext>
                </a:extLst>
              </p:cNvPr>
              <p:cNvSpPr>
                <a:spLocks noGrp="1" noRot="1" noChangeAspect="1" noMove="1" noResize="1" noEditPoints="1" noAdjustHandles="1" noChangeArrowheads="1" noChangeShapeType="1" noTextEdit="1"/>
              </p:cNvSpPr>
              <p:nvPr>
                <p:ph idx="1"/>
              </p:nvPr>
            </p:nvSpPr>
            <p:spPr>
              <a:blipFill>
                <a:blip r:embed="rId3"/>
                <a:stretch>
                  <a:fillRect l="-1043" t="-2801" r="-986" b="-3641"/>
                </a:stretch>
              </a:blipFill>
            </p:spPr>
            <p:txBody>
              <a:bodyPr/>
              <a:lstStyle/>
              <a:p>
                <a:r>
                  <a:rPr lang="en-US">
                    <a:noFill/>
                  </a:rPr>
                  <a:t> </a:t>
                </a:r>
              </a:p>
            </p:txBody>
          </p:sp>
        </mc:Fallback>
      </mc:AlternateContent>
      <p:pic>
        <p:nvPicPr>
          <p:cNvPr id="5" name="Picture 4" descr="A drawing of a person&#10;&#10;Description automatically generated">
            <a:extLst>
              <a:ext uri="{FF2B5EF4-FFF2-40B4-BE49-F238E27FC236}">
                <a16:creationId xmlns:a16="http://schemas.microsoft.com/office/drawing/2014/main" id="{101925DA-8B51-4EB2-94C3-1D47879D5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971" y="2989311"/>
            <a:ext cx="2543486" cy="2023965"/>
          </a:xfrm>
          <a:prstGeom prst="rect">
            <a:avLst/>
          </a:prstGeom>
        </p:spPr>
      </p:pic>
      <p:sp>
        <p:nvSpPr>
          <p:cNvPr id="6" name="Title 1">
            <a:extLst>
              <a:ext uri="{FF2B5EF4-FFF2-40B4-BE49-F238E27FC236}">
                <a16:creationId xmlns:a16="http://schemas.microsoft.com/office/drawing/2014/main" id="{8416F3A0-0109-413D-863F-0A8F434406CA}"/>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B6F65D05-F355-4360-A971-17BFDECEBF2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FF6B5E8F-11D1-497D-A638-228A5E450931}"/>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399693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AEC6E-3B43-4E12-A1F3-94743FF6E1F9}"/>
                  </a:ext>
                </a:extLst>
              </p:cNvPr>
              <p:cNvSpPr>
                <a:spLocks noGrp="1"/>
              </p:cNvSpPr>
              <p:nvPr>
                <p:ph idx="1"/>
              </p:nvPr>
            </p:nvSpPr>
            <p:spPr/>
            <p:txBody>
              <a:bodyPr>
                <a:normAutofit/>
              </a:bodyPr>
              <a:lstStyle/>
              <a:p>
                <a:pPr marL="0" indent="0" algn="just">
                  <a:lnSpc>
                    <a:spcPct val="150000"/>
                  </a:lnSpc>
                  <a:buNone/>
                </a:pPr>
                <a:r>
                  <a:rPr lang="pt-BR" b="1" noProof="0" dirty="0"/>
                  <a:t>Definição</a:t>
                </a:r>
                <a:r>
                  <a:rPr lang="pt-BR" noProof="0" dirty="0"/>
                  <a:t> Nos jogos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oMath>
                </a14:m>
                <a:r>
                  <a:rPr lang="pt-BR" noProof="0" dirty="0"/>
                  <a:t> ou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a </a:t>
                </a:r>
                <a:r>
                  <a:rPr lang="pt-BR" b="1" i="1" noProof="0" dirty="0"/>
                  <a:t>história do jogo até o estágio </a:t>
                </a:r>
                <a14:m>
                  <m:oMath xmlns:m="http://schemas.openxmlformats.org/officeDocument/2006/math">
                    <m:r>
                      <a:rPr lang="pt-BR" b="1" i="1" noProof="0" smtClean="0">
                        <a:latin typeface="Cambria Math" panose="02040503050406030204" pitchFamily="18" charset="0"/>
                      </a:rPr>
                      <m:t>𝒕</m:t>
                    </m:r>
                  </m:oMath>
                </a14:m>
                <a:r>
                  <a:rPr lang="pt-BR" i="1" noProof="0" dirty="0"/>
                  <a:t> </a:t>
                </a:r>
                <a:r>
                  <a:rPr lang="pt-BR" noProof="0" dirty="0"/>
                  <a:t>é o registro das escolhas dos jogadores até </a:t>
                </a:r>
                <a14:m>
                  <m:oMath xmlns:m="http://schemas.openxmlformats.org/officeDocument/2006/math">
                    <m:r>
                      <a:rPr lang="pt-BR" i="1" noProof="0" smtClean="0">
                        <a:latin typeface="Cambria Math" panose="02040503050406030204" pitchFamily="18" charset="0"/>
                      </a:rPr>
                      <m:t>𝑡</m:t>
                    </m:r>
                  </m:oMath>
                </a14:m>
                <a:r>
                  <a:rPr lang="pt-BR" noProof="0" dirty="0"/>
                  <a:t>. Os jogadores podem ter escolhido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11</m:t>
                            </m:r>
                          </m:sub>
                        </m:sSub>
                        <m:r>
                          <a:rPr lang="pt-BR" i="1" noProof="0" smtClean="0">
                            <a:latin typeface="Cambria Math" panose="02040503050406030204" pitchFamily="18" charset="0"/>
                          </a:rPr>
                          <m:t>, …,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𝑛</m:t>
                            </m:r>
                            <m:r>
                              <a:rPr lang="pt-BR" i="1" noProof="0" smtClean="0">
                                <a:latin typeface="Cambria Math" panose="02040503050406030204" pitchFamily="18" charset="0"/>
                              </a:rPr>
                              <m:t>1</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1</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12</m:t>
                            </m:r>
                          </m:sub>
                        </m:sSub>
                        <m:r>
                          <a:rPr lang="pt-BR"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𝑛</m:t>
                            </m:r>
                            <m:r>
                              <a:rPr lang="pt-BR" i="1" noProof="0" smtClean="0">
                                <a:latin typeface="Cambria Math" panose="02040503050406030204" pitchFamily="18" charset="0"/>
                              </a:rPr>
                              <m:t>2</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2</m:t>
                    </m:r>
                  </m:oMath>
                </a14:m>
                <a:r>
                  <a:rPr lang="pt-BR" noProof="0" dirty="0"/>
                  <a:t>, ...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r>
                              <a:rPr lang="pt-BR" i="1" noProof="0" smtClean="0">
                                <a:latin typeface="Cambria Math" panose="02040503050406030204" pitchFamily="18" charset="0"/>
                              </a:rPr>
                              <m:t>𝑡</m:t>
                            </m:r>
                          </m:sub>
                        </m:sSub>
                        <m:r>
                          <a:rPr lang="pt-BR"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𝑛𝑡</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𝑡</m:t>
                    </m:r>
                  </m:oMath>
                </a14:m>
                <a:r>
                  <a:rPr lang="pt-BR" noProof="0" dirty="0"/>
                  <a:t>, por exemplo, onde, para cada jogador </a:t>
                </a:r>
                <a14:m>
                  <m:oMath xmlns:m="http://schemas.openxmlformats.org/officeDocument/2006/math">
                    <m:r>
                      <a:rPr lang="pt-BR" i="1" noProof="0" smtClean="0">
                        <a:latin typeface="Cambria Math" panose="02040503050406030204" pitchFamily="18" charset="0"/>
                      </a:rPr>
                      <m:t>𝑖</m:t>
                    </m:r>
                  </m:oMath>
                </a14:m>
                <a:r>
                  <a:rPr lang="pt-BR" noProof="0" dirty="0"/>
                  <a:t> e estágios </a:t>
                </a:r>
                <a14:m>
                  <m:oMath xmlns:m="http://schemas.openxmlformats.org/officeDocument/2006/math">
                    <m:r>
                      <a:rPr lang="pt-BR" b="0" i="1" noProof="0" smtClean="0">
                        <a:latin typeface="Cambria Math" panose="02040503050406030204" pitchFamily="18" charset="0"/>
                      </a:rPr>
                      <m:t>𝑠</m:t>
                    </m:r>
                  </m:oMath>
                </a14:m>
                <a:r>
                  <a:rPr lang="pt-BR" noProof="0" dirty="0"/>
                  <a:t>, a ação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𝑖𝑠</m:t>
                        </m:r>
                      </m:sub>
                    </m:sSub>
                  </m:oMath>
                </a14:m>
                <a:r>
                  <a:rPr lang="pt-BR" noProof="0" dirty="0"/>
                  <a:t> pertence ao espaço de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𝑖</m:t>
                        </m:r>
                      </m:sub>
                    </m:sSub>
                    <m:r>
                      <a:rPr lang="pt-BR" b="0" i="1"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4FAAEC6E-3B43-4E12-A1F3-94743FF6E1F9}"/>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A4EF07A-1C57-4D1D-AFF6-B272FE39F3C8}"/>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história do jogo</a:t>
            </a:r>
          </a:p>
        </p:txBody>
      </p:sp>
      <p:sp>
        <p:nvSpPr>
          <p:cNvPr id="2" name="Footer Placeholder 1">
            <a:extLst>
              <a:ext uri="{FF2B5EF4-FFF2-40B4-BE49-F238E27FC236}">
                <a16:creationId xmlns:a16="http://schemas.microsoft.com/office/drawing/2014/main" id="{6C4D5BBA-3DF5-46FE-BD9B-BB0074057CC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E09DA89-00D0-4DC6-A2BE-802283B1502F}"/>
              </a:ext>
            </a:extLst>
          </p:cNvPr>
          <p:cNvSpPr>
            <a:spLocks noGrp="1"/>
          </p:cNvSpPr>
          <p:nvPr>
            <p:ph type="sldNum" sz="quarter" idx="12"/>
          </p:nvPr>
        </p:nvSpPr>
        <p:spPr/>
        <p:txBody>
          <a:bodyPr/>
          <a:lstStyle/>
          <a:p>
            <a:fld id="{AF67EEE8-F201-4410-BA13-233EFB93B646}" type="slidenum">
              <a:rPr lang="pt-BR" smtClean="0"/>
              <a:t>14</a:t>
            </a:fld>
            <a:endParaRPr lang="pt-BR"/>
          </a:p>
        </p:txBody>
      </p:sp>
    </p:spTree>
    <p:extLst>
      <p:ext uri="{BB962C8B-B14F-4D97-AF65-F5344CB8AC3E}">
        <p14:creationId xmlns:p14="http://schemas.microsoft.com/office/powerpoint/2010/main" val="189562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D25D99-6ACB-47B5-9F1B-06C78AD565CA}"/>
                  </a:ext>
                </a:extLst>
              </p:cNvPr>
              <p:cNvSpPr>
                <a:spLocks noGrp="1"/>
              </p:cNvSpPr>
              <p:nvPr>
                <p:ph idx="1"/>
              </p:nvPr>
            </p:nvSpPr>
            <p:spPr/>
            <p:txBody>
              <a:bodyPr/>
              <a:lstStyle/>
              <a:p>
                <a:pPr marL="0" indent="0" algn="just">
                  <a:lnSpc>
                    <a:spcPct val="150000"/>
                  </a:lnSpc>
                  <a:buNone/>
                </a:pPr>
                <a:r>
                  <a:rPr lang="pt-BR" b="1" noProof="0" dirty="0"/>
                  <a:t>Definição: </a:t>
                </a:r>
                <a:r>
                  <a:rPr lang="pt-BR" noProof="0" dirty="0"/>
                  <a:t>No jogo 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oMath>
                </a14:m>
                <a:r>
                  <a:rPr lang="pt-BR" noProof="0" dirty="0"/>
                  <a:t> ou no jogo infinitamente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i="1" noProof="0" smtClean="0">
                        <a:latin typeface="Cambria Math" panose="02040503050406030204" pitchFamily="18" charset="0"/>
                      </a:rPr>
                      <m:t>)</m:t>
                    </m:r>
                  </m:oMath>
                </a14:m>
                <a:r>
                  <a:rPr lang="pt-BR" b="1" noProof="0" dirty="0"/>
                  <a:t>, </a:t>
                </a:r>
                <a:r>
                  <a:rPr lang="pt-BR" noProof="0" dirty="0"/>
                  <a:t>a </a:t>
                </a:r>
                <a:r>
                  <a:rPr lang="pt-BR" b="1" i="1" noProof="0" dirty="0"/>
                  <a:t>estratégia</a:t>
                </a:r>
                <a:r>
                  <a:rPr lang="pt-BR" i="1" noProof="0" dirty="0"/>
                  <a:t> </a:t>
                </a:r>
                <a:r>
                  <a:rPr lang="pt-BR" noProof="0" dirty="0"/>
                  <a:t>de um jogador especifica a ação que o jogador irá tomar em cada estágio, </a:t>
                </a:r>
                <a:r>
                  <a:rPr lang="pt-BR" b="1" noProof="0" dirty="0">
                    <a:solidFill>
                      <a:srgbClr val="C00000"/>
                    </a:solidFill>
                  </a:rPr>
                  <a:t>para cada história de jogo possível</a:t>
                </a:r>
                <a:r>
                  <a:rPr lang="pt-BR" noProof="0" dirty="0"/>
                  <a:t> até a fase anterior.</a:t>
                </a:r>
              </a:p>
            </p:txBody>
          </p:sp>
        </mc:Choice>
        <mc:Fallback xmlns="">
          <p:sp>
            <p:nvSpPr>
              <p:cNvPr id="3" name="Content Placeholder 2">
                <a:extLst>
                  <a:ext uri="{FF2B5EF4-FFF2-40B4-BE49-F238E27FC236}">
                    <a16:creationId xmlns:a16="http://schemas.microsoft.com/office/drawing/2014/main" id="{9ED25D99-6ACB-47B5-9F1B-06C78AD565CA}"/>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16E2AAB-BC5D-44E7-843D-FC5C02514FBC}"/>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E76B46BB-4385-4600-8A56-DD52940F211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82D24C9-8770-4E7B-BC6C-29EFF7F06C29}"/>
              </a:ext>
            </a:extLst>
          </p:cNvPr>
          <p:cNvSpPr>
            <a:spLocks noGrp="1"/>
          </p:cNvSpPr>
          <p:nvPr>
            <p:ph type="sldNum" sz="quarter" idx="12"/>
          </p:nvPr>
        </p:nvSpPr>
        <p:spPr/>
        <p:txBody>
          <a:bodyPr/>
          <a:lstStyle/>
          <a:p>
            <a:fld id="{AF67EEE8-F201-4410-BA13-233EFB93B646}" type="slidenum">
              <a:rPr lang="pt-BR" smtClean="0"/>
              <a:t>15</a:t>
            </a:fld>
            <a:endParaRPr lang="pt-BR"/>
          </a:p>
        </p:txBody>
      </p:sp>
    </p:spTree>
    <p:extLst>
      <p:ext uri="{BB962C8B-B14F-4D97-AF65-F5344CB8AC3E}">
        <p14:creationId xmlns:p14="http://schemas.microsoft.com/office/powerpoint/2010/main" val="346440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0A06-5E49-457E-A5D0-D22D0B175710}"/>
              </a:ext>
            </a:extLst>
          </p:cNvPr>
          <p:cNvSpPr>
            <a:spLocks noGrp="1"/>
          </p:cNvSpPr>
          <p:nvPr>
            <p:ph idx="1"/>
          </p:nvPr>
        </p:nvSpPr>
        <p:spPr/>
        <p:txBody>
          <a:bodyPr>
            <a:normAutofit/>
          </a:bodyPr>
          <a:lstStyle/>
          <a:p>
            <a:pPr algn="just"/>
            <a:r>
              <a:rPr lang="pt-BR" noProof="0" dirty="0"/>
              <a:t>Um </a:t>
            </a:r>
            <a:r>
              <a:rPr lang="pt-BR" b="1" noProof="0" dirty="0">
                <a:solidFill>
                  <a:srgbClr val="C00000"/>
                </a:solidFill>
              </a:rPr>
              <a:t>subjogo</a:t>
            </a:r>
            <a:r>
              <a:rPr lang="pt-BR" noProof="0" dirty="0"/>
              <a:t> é uma parte de um jogo - a parte que resta para ser jogada a partir de qualquer ponto em que a </a:t>
            </a:r>
            <a:r>
              <a:rPr lang="pt-BR" b="1" noProof="0" dirty="0">
                <a:solidFill>
                  <a:srgbClr val="C00000"/>
                </a:solidFill>
              </a:rPr>
              <a:t>história completa do jogo</a:t>
            </a:r>
            <a:r>
              <a:rPr lang="pt-BR" noProof="0" dirty="0"/>
              <a:t> até agora </a:t>
            </a:r>
            <a:r>
              <a:rPr lang="pt-BR" b="1" i="1" noProof="0" dirty="0"/>
              <a:t>seja de </a:t>
            </a:r>
            <a:r>
              <a:rPr lang="pt-BR" b="1" i="1" noProof="0" dirty="0">
                <a:solidFill>
                  <a:srgbClr val="C00000"/>
                </a:solidFill>
              </a:rPr>
              <a:t>conhecimento</a:t>
            </a:r>
            <a:r>
              <a:rPr lang="pt-BR" b="1" i="1" noProof="0" dirty="0"/>
              <a:t> </a:t>
            </a:r>
            <a:r>
              <a:rPr lang="pt-BR" b="1" i="1" noProof="0" dirty="0">
                <a:solidFill>
                  <a:srgbClr val="C00000"/>
                </a:solidFill>
              </a:rPr>
              <a:t>comum</a:t>
            </a:r>
            <a:r>
              <a:rPr lang="pt-BR" b="1" i="1" noProof="0" dirty="0"/>
              <a:t> entre os jogadores</a:t>
            </a:r>
            <a:r>
              <a:rPr lang="pt-BR" noProof="0" dirty="0"/>
              <a:t>.</a:t>
            </a:r>
            <a:endParaRPr lang="pt-BR" noProof="0" dirty="0">
              <a:solidFill>
                <a:srgbClr val="FF0000"/>
              </a:solidFill>
            </a:endParaRPr>
          </a:p>
          <a:p>
            <a:pPr algn="just"/>
            <a:endParaRPr lang="pt-BR" noProof="0" dirty="0">
              <a:solidFill>
                <a:srgbClr val="FF0000"/>
              </a:solidFill>
            </a:endParaRPr>
          </a:p>
          <a:p>
            <a:pPr algn="just"/>
            <a:r>
              <a:rPr lang="pt-BR" noProof="0" dirty="0"/>
              <a:t>No </a:t>
            </a:r>
            <a:r>
              <a:rPr lang="pt-BR" b="1" noProof="0" dirty="0"/>
              <a:t>dilema dos prisioneiros </a:t>
            </a:r>
            <a:r>
              <a:rPr lang="pt-BR" noProof="0" dirty="0"/>
              <a:t>de duas etapas, por exemplo, existem </a:t>
            </a:r>
            <a:r>
              <a:rPr lang="pt-BR" b="1" noProof="0" dirty="0"/>
              <a:t>quatro subjogos</a:t>
            </a:r>
            <a:r>
              <a:rPr lang="pt-BR" noProof="0" dirty="0"/>
              <a:t>, correspondentes aos jogos da segunda etapa que seguem os quatro possíveis outcomes da primeira etapa...2.3.3 tem 9 subjogos, etc.</a:t>
            </a:r>
          </a:p>
        </p:txBody>
      </p:sp>
      <p:sp>
        <p:nvSpPr>
          <p:cNvPr id="4" name="Title 1">
            <a:extLst>
              <a:ext uri="{FF2B5EF4-FFF2-40B4-BE49-F238E27FC236}">
                <a16:creationId xmlns:a16="http://schemas.microsoft.com/office/drawing/2014/main" id="{B93D8AEC-66C1-47B0-BD1C-49623E356D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subjogo</a:t>
            </a:r>
          </a:p>
        </p:txBody>
      </p:sp>
      <p:sp>
        <p:nvSpPr>
          <p:cNvPr id="2" name="Footer Placeholder 1">
            <a:extLst>
              <a:ext uri="{FF2B5EF4-FFF2-40B4-BE49-F238E27FC236}">
                <a16:creationId xmlns:a16="http://schemas.microsoft.com/office/drawing/2014/main" id="{3F9FA4FF-1B84-4CE4-BC86-3A3BF76DFAA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000786E-7E92-45AE-B5C4-1F4BD5A9DD66}"/>
              </a:ext>
            </a:extLst>
          </p:cNvPr>
          <p:cNvSpPr>
            <a:spLocks noGrp="1"/>
          </p:cNvSpPr>
          <p:nvPr>
            <p:ph type="sldNum" sz="quarter" idx="12"/>
          </p:nvPr>
        </p:nvSpPr>
        <p:spPr/>
        <p:txBody>
          <a:bodyPr/>
          <a:lstStyle/>
          <a:p>
            <a:fld id="{AF67EEE8-F201-4410-BA13-233EFB93B646}" type="slidenum">
              <a:rPr lang="pt-BR" smtClean="0"/>
              <a:t>16</a:t>
            </a:fld>
            <a:endParaRPr lang="pt-BR"/>
          </a:p>
        </p:txBody>
      </p:sp>
    </p:spTree>
    <p:extLst>
      <p:ext uri="{BB962C8B-B14F-4D97-AF65-F5344CB8AC3E}">
        <p14:creationId xmlns:p14="http://schemas.microsoft.com/office/powerpoint/2010/main" val="264213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01FA96-0780-463B-8874-4C8A10B81F31}"/>
                  </a:ext>
                </a:extLst>
              </p:cNvPr>
              <p:cNvSpPr>
                <a:spLocks noGrp="1"/>
              </p:cNvSpPr>
              <p:nvPr>
                <p:ph idx="1"/>
              </p:nvPr>
            </p:nvSpPr>
            <p:spPr/>
            <p:txBody>
              <a:bodyPr>
                <a:normAutofit/>
              </a:bodyPr>
              <a:lstStyle/>
              <a:p>
                <a:pPr marL="0" indent="0" algn="just">
                  <a:buNone/>
                </a:pPr>
                <a:r>
                  <a:rPr lang="pt-BR" b="1" noProof="0" dirty="0"/>
                  <a:t>Definição</a:t>
                </a:r>
                <a:r>
                  <a:rPr lang="pt-BR" noProof="0" dirty="0"/>
                  <a:t> No jogo </a:t>
                </a:r>
                <a:r>
                  <a:rPr lang="pt-BR" b="1" noProof="0" dirty="0">
                    <a:solidFill>
                      <a:srgbClr val="C00000"/>
                    </a:solidFill>
                  </a:rPr>
                  <a:t>finitamente repetido</a:t>
                </a:r>
                <a:r>
                  <a:rPr lang="pt-BR" noProof="0" dirty="0"/>
                  <a:t>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 </m:t>
                    </m:r>
                  </m:oMath>
                </a14:m>
                <a:r>
                  <a:rPr lang="pt-BR" noProof="0" dirty="0"/>
                  <a:t>um subjogo começando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+1 </m:t>
                    </m:r>
                  </m:oMath>
                </a14:m>
                <a:r>
                  <a:rPr lang="pt-BR" noProof="0" dirty="0"/>
                  <a:t>é o jogo repetido no qual </a:t>
                </a:r>
                <a14:m>
                  <m:oMath xmlns:m="http://schemas.openxmlformats.org/officeDocument/2006/math">
                    <m:r>
                      <a:rPr lang="pt-BR" i="1" noProof="0" smtClean="0">
                        <a:latin typeface="Cambria Math" panose="02040503050406030204" pitchFamily="18" charset="0"/>
                      </a:rPr>
                      <m:t>𝐺</m:t>
                    </m:r>
                  </m:oMath>
                </a14:m>
                <a:r>
                  <a:rPr lang="pt-BR" noProof="0" dirty="0"/>
                  <a:t> é jogado </a:t>
                </a:r>
                <a14:m>
                  <m:oMath xmlns:m="http://schemas.openxmlformats.org/officeDocument/2006/math">
                    <m:r>
                      <a:rPr lang="pt-BR" i="1" noProof="0" smtClean="0">
                        <a:latin typeface="Cambria Math" panose="02040503050406030204" pitchFamily="18" charset="0"/>
                      </a:rPr>
                      <m:t>𝑇</m:t>
                    </m:r>
                    <m:r>
                      <a:rPr lang="pt-BR" i="1" noProof="0" smtClean="0">
                        <a:latin typeface="Cambria Math" panose="02040503050406030204" pitchFamily="18" charset="0"/>
                      </a:rPr>
                      <m:t>−</m:t>
                    </m:r>
                    <m:r>
                      <a:rPr lang="pt-BR" i="1" noProof="0" smtClean="0">
                        <a:latin typeface="Cambria Math" panose="02040503050406030204" pitchFamily="18" charset="0"/>
                      </a:rPr>
                      <m:t>𝑡</m:t>
                    </m:r>
                  </m:oMath>
                </a14:m>
                <a:r>
                  <a:rPr lang="pt-BR" noProof="0" dirty="0"/>
                  <a:t> vezes, denotado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r>
                      <a:rPr lang="pt-BR" i="1" noProof="0" smtClean="0">
                        <a:latin typeface="Cambria Math" panose="02040503050406030204" pitchFamily="18" charset="0"/>
                      </a:rPr>
                      <m:t>𝑡</m:t>
                    </m:r>
                    <m:r>
                      <a:rPr lang="pt-BR" i="1" noProof="0" smtClean="0">
                        <a:latin typeface="Cambria Math" panose="02040503050406030204" pitchFamily="18" charset="0"/>
                      </a:rPr>
                      <m:t>)</m:t>
                    </m:r>
                  </m:oMath>
                </a14:m>
                <a:r>
                  <a:rPr lang="pt-BR" noProof="0" dirty="0"/>
                  <a:t>. Existem muitos subjogos que começam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 +1</m:t>
                    </m:r>
                  </m:oMath>
                </a14:m>
                <a:r>
                  <a:rPr lang="pt-BR" noProof="0" dirty="0"/>
                  <a:t>, um para cada uma das histórias possíveis de jogo no estágio </a:t>
                </a:r>
                <a14:m>
                  <m:oMath xmlns:m="http://schemas.openxmlformats.org/officeDocument/2006/math">
                    <m:r>
                      <a:rPr lang="pt-BR" i="1" noProof="0" smtClean="0">
                        <a:latin typeface="Cambria Math" panose="02040503050406030204" pitchFamily="18" charset="0"/>
                      </a:rPr>
                      <m:t>𝑡</m:t>
                    </m:r>
                  </m:oMath>
                </a14:m>
                <a:r>
                  <a:rPr lang="pt-BR" noProof="0" dirty="0"/>
                  <a:t>. </a:t>
                </a:r>
              </a:p>
              <a:p>
                <a:pPr marL="0" indent="0" algn="just">
                  <a:buNone/>
                </a:pPr>
                <a:endParaRPr lang="pt-BR" noProof="0" dirty="0"/>
              </a:p>
              <a:p>
                <a:pPr marL="0" indent="0" algn="just">
                  <a:buNone/>
                </a:pPr>
                <a:r>
                  <a:rPr lang="pt-BR" noProof="0" dirty="0"/>
                  <a:t>No jogo </a:t>
                </a:r>
                <a:r>
                  <a:rPr lang="pt-BR" b="1" noProof="0" dirty="0">
                    <a:solidFill>
                      <a:srgbClr val="C00000"/>
                    </a:solidFill>
                  </a:rPr>
                  <a:t>infinitamente repetido</a:t>
                </a:r>
                <a:r>
                  <a:rPr lang="pt-BR" noProof="0" dirty="0"/>
                  <a:t>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a:t>
                </a:r>
                <a:r>
                  <a:rPr lang="pt-BR" i="1" noProof="0" dirty="0"/>
                  <a:t>cada subjogo que começa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i="1" noProof="0" dirty="0"/>
                  <a:t> é </a:t>
                </a:r>
                <a:r>
                  <a:rPr lang="pt-BR" b="1" i="1" noProof="0" dirty="0"/>
                  <a:t>idêntico ao jogo original</a:t>
                </a:r>
                <a:r>
                  <a:rPr lang="pt-BR" b="1" noProof="0" dirty="0"/>
                  <a:t>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 </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Como no caso do horizonte finito, existem tantos subjogos começando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de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 </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quantos possíveis histórias de jogo passando por t.</a:t>
                </a:r>
              </a:p>
            </p:txBody>
          </p:sp>
        </mc:Choice>
        <mc:Fallback xmlns="">
          <p:sp>
            <p:nvSpPr>
              <p:cNvPr id="3" name="Content Placeholder 2">
                <a:extLst>
                  <a:ext uri="{FF2B5EF4-FFF2-40B4-BE49-F238E27FC236}">
                    <a16:creationId xmlns:a16="http://schemas.microsoft.com/office/drawing/2014/main" id="{CB01FA96-0780-463B-8874-4C8A10B81F31}"/>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F7D4F68-FBA4-44BD-8CAF-E855D103BD50}"/>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subjogo</a:t>
            </a:r>
          </a:p>
        </p:txBody>
      </p:sp>
      <p:sp>
        <p:nvSpPr>
          <p:cNvPr id="2" name="Footer Placeholder 1">
            <a:extLst>
              <a:ext uri="{FF2B5EF4-FFF2-40B4-BE49-F238E27FC236}">
                <a16:creationId xmlns:a16="http://schemas.microsoft.com/office/drawing/2014/main" id="{B0D4FF8F-14D9-4E4C-9107-EAEDDFA9CC5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5454862-849A-42FB-A027-F09736EB17E9}"/>
              </a:ext>
            </a:extLst>
          </p:cNvPr>
          <p:cNvSpPr>
            <a:spLocks noGrp="1"/>
          </p:cNvSpPr>
          <p:nvPr>
            <p:ph type="sldNum" sz="quarter" idx="12"/>
          </p:nvPr>
        </p:nvSpPr>
        <p:spPr/>
        <p:txBody>
          <a:bodyPr/>
          <a:lstStyle/>
          <a:p>
            <a:fld id="{AF67EEE8-F201-4410-BA13-233EFB93B646}" type="slidenum">
              <a:rPr lang="pt-BR" smtClean="0"/>
              <a:t>17</a:t>
            </a:fld>
            <a:endParaRPr lang="pt-BR"/>
          </a:p>
        </p:txBody>
      </p:sp>
    </p:spTree>
    <p:extLst>
      <p:ext uri="{BB962C8B-B14F-4D97-AF65-F5344CB8AC3E}">
        <p14:creationId xmlns:p14="http://schemas.microsoft.com/office/powerpoint/2010/main" val="18696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191C-09CB-4045-A93D-72427A1CC40B}"/>
              </a:ext>
            </a:extLst>
          </p:cNvPr>
          <p:cNvSpPr>
            <a:spLocks noGrp="1"/>
          </p:cNvSpPr>
          <p:nvPr>
            <p:ph type="title"/>
          </p:nvPr>
        </p:nvSpPr>
        <p:spPr/>
        <p:txBody>
          <a:bodyPr/>
          <a:lstStyle/>
          <a:p>
            <a:r>
              <a:rPr lang="pt-BR" b="1" dirty="0"/>
              <a:t>Exemplificando (para jogo finito)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4D0FD7-97A1-4ACC-9716-A764AD67672E}"/>
                  </a:ext>
                </a:extLst>
              </p:cNvPr>
              <p:cNvSpPr>
                <a:spLocks noGrp="1"/>
              </p:cNvSpPr>
              <p:nvPr>
                <p:ph idx="1"/>
              </p:nvPr>
            </p:nvSpPr>
            <p:spPr/>
            <p:txBody>
              <a:bodyPr/>
              <a:lstStyle/>
              <a:p>
                <a:pPr marL="0" indent="0">
                  <a:buNone/>
                </a:pPr>
                <a:r>
                  <a:rPr lang="pt-BR" dirty="0">
                    <a:solidFill>
                      <a:schemeClr val="tx1"/>
                    </a:solidFill>
                  </a:rPr>
                  <a:t>Considere que o dilema dos prisioneiros repetido duas vezes, </a:t>
                </a:r>
                <a14:m>
                  <m:oMath xmlns:m="http://schemas.openxmlformats.org/officeDocument/2006/math">
                    <m:r>
                      <a:rPr lang="pt-BR" i="1" dirty="0" smtClean="0">
                        <a:solidFill>
                          <a:schemeClr val="tx1"/>
                        </a:solidFill>
                        <a:latin typeface="Cambria Math" panose="02040503050406030204" pitchFamily="18" charset="0"/>
                      </a:rPr>
                      <m:t>𝐺</m:t>
                    </m:r>
                    <m:r>
                      <a:rPr lang="pt-BR" i="1" dirty="0" smtClean="0">
                        <a:solidFill>
                          <a:schemeClr val="tx1"/>
                        </a:solidFill>
                        <a:latin typeface="Cambria Math" panose="02040503050406030204" pitchFamily="18" charset="0"/>
                      </a:rPr>
                      <m:t>(2)</m:t>
                    </m:r>
                  </m:oMath>
                </a14:m>
                <a:endParaRPr lang="pt-BR" dirty="0">
                  <a:solidFill>
                    <a:schemeClr val="tx1"/>
                  </a:solidFill>
                </a:endParaRPr>
              </a:p>
            </p:txBody>
          </p:sp>
        </mc:Choice>
        <mc:Fallback xmlns="">
          <p:sp>
            <p:nvSpPr>
              <p:cNvPr id="3" name="Content Placeholder 2">
                <a:extLst>
                  <a:ext uri="{FF2B5EF4-FFF2-40B4-BE49-F238E27FC236}">
                    <a16:creationId xmlns:a16="http://schemas.microsoft.com/office/drawing/2014/main" id="{7D4D0FD7-97A1-4ACC-9716-A764AD67672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pic>
        <p:nvPicPr>
          <p:cNvPr id="5" name="Picture 4" descr="A picture containing orange, clock&#10;&#10;Description automatically generated">
            <a:extLst>
              <a:ext uri="{FF2B5EF4-FFF2-40B4-BE49-F238E27FC236}">
                <a16:creationId xmlns:a16="http://schemas.microsoft.com/office/drawing/2014/main" id="{A06B0A50-B45F-4940-A226-700A2FE99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915" y="2523952"/>
            <a:ext cx="3200847" cy="2476846"/>
          </a:xfrm>
          <a:prstGeom prst="rect">
            <a:avLst/>
          </a:prstGeom>
        </p:spPr>
      </p:pic>
      <p:sp>
        <p:nvSpPr>
          <p:cNvPr id="4" name="Footer Placeholder 3">
            <a:extLst>
              <a:ext uri="{FF2B5EF4-FFF2-40B4-BE49-F238E27FC236}">
                <a16:creationId xmlns:a16="http://schemas.microsoft.com/office/drawing/2014/main" id="{C196DDB6-85A7-4B3B-8595-CBAFEB64BD1A}"/>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08AA37E-7E89-4CA0-A431-17288C7BA45B}"/>
              </a:ext>
            </a:extLst>
          </p:cNvPr>
          <p:cNvSpPr>
            <a:spLocks noGrp="1"/>
          </p:cNvSpPr>
          <p:nvPr>
            <p:ph type="sldNum" sz="quarter" idx="12"/>
          </p:nvPr>
        </p:nvSpPr>
        <p:spPr/>
        <p:txBody>
          <a:bodyPr/>
          <a:lstStyle/>
          <a:p>
            <a:fld id="{AF67EEE8-F201-4410-BA13-233EFB93B646}" type="slidenum">
              <a:rPr lang="pt-BR" smtClean="0"/>
              <a:t>18</a:t>
            </a:fld>
            <a:endParaRPr lang="pt-BR"/>
          </a:p>
        </p:txBody>
      </p:sp>
    </p:spTree>
    <p:extLst>
      <p:ext uri="{BB962C8B-B14F-4D97-AF65-F5344CB8AC3E}">
        <p14:creationId xmlns:p14="http://schemas.microsoft.com/office/powerpoint/2010/main" val="373615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B2DAE95E-E54F-4AD6-A00E-A4BED1C387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3060" y="403860"/>
            <a:ext cx="9945880" cy="6050280"/>
          </a:xfrm>
        </p:spPr>
      </p:pic>
      <p:sp>
        <p:nvSpPr>
          <p:cNvPr id="3" name="Slide Number Placeholder 2">
            <a:extLst>
              <a:ext uri="{FF2B5EF4-FFF2-40B4-BE49-F238E27FC236}">
                <a16:creationId xmlns:a16="http://schemas.microsoft.com/office/drawing/2014/main" id="{371EC0AF-A89F-42EE-AB91-D2FF583C29E6}"/>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24616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Dinâmicos de Informação Completa</a:t>
            </a:r>
          </a:p>
          <a:p>
            <a:pPr marL="0" indent="0">
              <a:lnSpc>
                <a:spcPct val="150000"/>
              </a:lnSpc>
              <a:buClr>
                <a:srgbClr val="00B0F0"/>
              </a:buClr>
              <a:buFont typeface="Arial" panose="020B0604020202020204" pitchFamily="34" charset="0"/>
              <a:buNone/>
            </a:pPr>
            <a:r>
              <a:rPr lang="pt-BR" dirty="0">
                <a:solidFill>
                  <a:schemeClr val="bg1"/>
                </a:solidFill>
              </a:rPr>
              <a:t>Continuação de Jogos repetidos</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en-US" sz="2000" dirty="0" err="1">
                <a:solidFill>
                  <a:schemeClr val="bg1"/>
                </a:solidFill>
              </a:rPr>
              <a:t>Capítulo</a:t>
            </a:r>
            <a:r>
              <a:rPr lang="en-US" sz="2000" dirty="0">
                <a:solidFill>
                  <a:schemeClr val="bg1"/>
                </a:solidFill>
              </a:rPr>
              <a:t> 2)</a:t>
            </a:r>
            <a:endParaRPr lang="pt-BR" sz="2000" dirty="0">
              <a:solidFill>
                <a:schemeClr val="bg1"/>
              </a:solidFill>
            </a:endParaRPr>
          </a:p>
        </p:txBody>
      </p:sp>
    </p:spTree>
    <p:extLst>
      <p:ext uri="{BB962C8B-B14F-4D97-AF65-F5344CB8AC3E}">
        <p14:creationId xmlns:p14="http://schemas.microsoft.com/office/powerpoint/2010/main" val="4213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C6FD1E4-5159-4F45-A114-E4D2AE382AD9}"/>
              </a:ext>
            </a:extLst>
          </p:cNvPr>
          <p:cNvSpPr>
            <a:spLocks noGrp="1"/>
          </p:cNvSpPr>
          <p:nvPr>
            <p:ph type="title"/>
          </p:nvPr>
        </p:nvSpPr>
        <p:spPr/>
        <p:txBody>
          <a:bodyPr/>
          <a:lstStyle/>
          <a:p>
            <a:r>
              <a:rPr lang="pt-BR" b="1" u="sng" dirty="0">
                <a:solidFill>
                  <a:srgbClr val="0070C0"/>
                </a:solidFill>
              </a:rPr>
              <a:t>Exemplificando</a:t>
            </a:r>
            <a:r>
              <a:rPr lang="pt-BR" b="1" dirty="0"/>
              <a:t> (para jogo finito)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03484-CED3-4E86-AF20-4E1B370C81A2}"/>
                  </a:ext>
                </a:extLst>
              </p:cNvPr>
              <p:cNvSpPr>
                <a:spLocks noGrp="1"/>
              </p:cNvSpPr>
              <p:nvPr>
                <p:ph sz="half" idx="1"/>
              </p:nvPr>
            </p:nvSpPr>
            <p:spPr/>
            <p:txBody>
              <a:bodyPr>
                <a:normAutofit fontScale="77500" lnSpcReduction="20000"/>
              </a:bodyPr>
              <a:lstStyle/>
              <a:p>
                <a:pPr algn="just">
                  <a:spcAft>
                    <a:spcPts val="1000"/>
                  </a:spcAft>
                </a:pPr>
                <a:r>
                  <a:rPr lang="pt-BR" dirty="0"/>
                  <a:t>No estágio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=2</m:t>
                    </m:r>
                  </m:oMath>
                </a14:m>
                <a:r>
                  <a:rPr lang="pt-BR" dirty="0"/>
                  <a:t>, uma história é um perfil de estratégias do dilema dos prisioneiros, indicando o que foi jogado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endParaRPr lang="pt-BR" dirty="0"/>
              </a:p>
              <a:p>
                <a:pPr lvl="1" algn="just">
                  <a:spcBef>
                    <a:spcPts val="1000"/>
                  </a:spcBef>
                </a:pPr>
                <a:r>
                  <a:rPr lang="pt-BR" dirty="0"/>
                  <a:t>Há quatro histórias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=2</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oMath>
                </a14:m>
                <a:r>
                  <a:rPr lang="pt-BR" dirty="0"/>
                  <a:t> e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oMath>
                </a14:m>
                <a:endParaRPr lang="pt-BR" dirty="0"/>
              </a:p>
              <a:p>
                <a:pPr algn="just"/>
                <a:endParaRPr lang="pt-BR" dirty="0"/>
              </a:p>
              <a:p>
                <a:pPr algn="just"/>
                <a:r>
                  <a:rPr lang="pt-BR" dirty="0"/>
                  <a:t>Uma estratégia descreve o que o jogador jogou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e o que ele joga em cada uma dessas histórias (5 ações a serem determinadas).</a:t>
                </a:r>
              </a:p>
              <a:p>
                <a:pPr algn="just"/>
                <a:endParaRPr lang="pt-BR" dirty="0"/>
              </a:p>
              <a:p>
                <a:pPr algn="just"/>
                <a14:m>
                  <m:oMath xmlns:m="http://schemas.openxmlformats.org/officeDocument/2006/math">
                    <m:r>
                      <a:rPr lang="pt-BR" i="1" dirty="0" smtClean="0">
                        <a:latin typeface="Cambria Math" panose="02040503050406030204" pitchFamily="18" charset="0"/>
                      </a:rPr>
                      <m:t>𝐺</m:t>
                    </m:r>
                    <m:r>
                      <a:rPr lang="pt-BR" i="1" dirty="0" smtClean="0">
                        <a:latin typeface="Cambria Math" panose="02040503050406030204" pitchFamily="18" charset="0"/>
                      </a:rPr>
                      <m:t>(2)</m:t>
                    </m:r>
                  </m:oMath>
                </a14:m>
                <a:r>
                  <a:rPr lang="pt-BR" dirty="0"/>
                  <a:t> tem quatro subjogos </a:t>
                </a:r>
                <a:r>
                  <a:rPr lang="pt-BR" i="1" dirty="0"/>
                  <a:t>próprios</a:t>
                </a:r>
                <a:r>
                  <a:rPr lang="pt-BR" dirty="0"/>
                  <a:t>, um correspondendo a cada última rodada do jogo após a história de jogadas na rodada inicial</a:t>
                </a:r>
              </a:p>
              <a:p>
                <a:pPr algn="just"/>
                <a:endParaRPr lang="pt-BR" dirty="0"/>
              </a:p>
            </p:txBody>
          </p:sp>
        </mc:Choice>
        <mc:Fallback xmlns="">
          <p:sp>
            <p:nvSpPr>
              <p:cNvPr id="3" name="Content Placeholder 2">
                <a:extLst>
                  <a:ext uri="{FF2B5EF4-FFF2-40B4-BE49-F238E27FC236}">
                    <a16:creationId xmlns:a16="http://schemas.microsoft.com/office/drawing/2014/main" id="{0F403484-CED3-4E86-AF20-4E1B370C81A2}"/>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b="-2241"/>
                </a:stretch>
              </a:blipFill>
            </p:spPr>
            <p:txBody>
              <a:bodyPr/>
              <a:lstStyle/>
              <a:p>
                <a:r>
                  <a:rPr lang="en-US">
                    <a:noFill/>
                  </a:rPr>
                  <a:t> </a:t>
                </a:r>
              </a:p>
            </p:txBody>
          </p:sp>
        </mc:Fallback>
      </mc:AlternateContent>
      <p:pic>
        <p:nvPicPr>
          <p:cNvPr id="5" name="Content Placeholder 4" descr="A close up of a map&#10;&#10;Description automatically generated">
            <a:extLst>
              <a:ext uri="{FF2B5EF4-FFF2-40B4-BE49-F238E27FC236}">
                <a16:creationId xmlns:a16="http://schemas.microsoft.com/office/drawing/2014/main" id="{B8501AC4-79F2-400C-B400-F3E39D9CEA4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425258"/>
            <a:ext cx="5181600" cy="3152072"/>
          </a:xfrm>
        </p:spPr>
      </p:pic>
      <p:sp>
        <p:nvSpPr>
          <p:cNvPr id="4" name="Footer Placeholder 3">
            <a:extLst>
              <a:ext uri="{FF2B5EF4-FFF2-40B4-BE49-F238E27FC236}">
                <a16:creationId xmlns:a16="http://schemas.microsoft.com/office/drawing/2014/main" id="{216B437B-A63B-4022-90C7-EF257448B4FA}"/>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F70E77F7-26AE-4D7D-9E2E-EB0F4C727F48}"/>
              </a:ext>
            </a:extLst>
          </p:cNvPr>
          <p:cNvSpPr>
            <a:spLocks noGrp="1"/>
          </p:cNvSpPr>
          <p:nvPr>
            <p:ph type="sldNum" sz="quarter" idx="12"/>
          </p:nvPr>
        </p:nvSpPr>
        <p:spPr/>
        <p:txBody>
          <a:bodyPr/>
          <a:lstStyle/>
          <a:p>
            <a:fld id="{AF67EEE8-F201-4410-BA13-233EFB93B646}" type="slidenum">
              <a:rPr lang="pt-BR" smtClean="0"/>
              <a:t>20</a:t>
            </a:fld>
            <a:endParaRPr lang="pt-BR"/>
          </a:p>
        </p:txBody>
      </p:sp>
    </p:spTree>
    <p:extLst>
      <p:ext uri="{BB962C8B-B14F-4D97-AF65-F5344CB8AC3E}">
        <p14:creationId xmlns:p14="http://schemas.microsoft.com/office/powerpoint/2010/main" val="414347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30D1A7-C10F-4AEA-ABBA-5178F079404C}"/>
                  </a:ext>
                </a:extLst>
              </p:cNvPr>
              <p:cNvSpPr>
                <a:spLocks noGrp="1"/>
              </p:cNvSpPr>
              <p:nvPr>
                <p:ph idx="1"/>
              </p:nvPr>
            </p:nvSpPr>
            <p:spPr/>
            <p:txBody>
              <a:bodyPr>
                <a:normAutofit/>
              </a:bodyPr>
              <a:lstStyle/>
              <a:p>
                <a:r>
                  <a:rPr lang="pt-BR" sz="2400" dirty="0"/>
                  <a:t>Por exemplo, depois de </a:t>
                </a:r>
                <a14:m>
                  <m:oMath xmlns:m="http://schemas.openxmlformats.org/officeDocument/2006/math">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oMath>
                </a14:m>
                <a:r>
                  <a:rPr lang="pt-BR" sz="2400" dirty="0"/>
                  <a:t> em </a:t>
                </a:r>
                <a14:m>
                  <m:oMath xmlns:m="http://schemas.openxmlformats.org/officeDocument/2006/math">
                    <m:r>
                      <a:rPr lang="pt-BR" sz="2400" i="1" dirty="0" smtClean="0">
                        <a:latin typeface="Cambria Math" panose="02040503050406030204" pitchFamily="18" charset="0"/>
                      </a:rPr>
                      <m:t>𝑡</m:t>
                    </m:r>
                    <m:r>
                      <a:rPr lang="pt-BR" sz="2400" i="1" dirty="0" smtClean="0">
                        <a:latin typeface="Cambria Math" panose="02040503050406030204" pitchFamily="18" charset="0"/>
                      </a:rPr>
                      <m:t>=1</m:t>
                    </m:r>
                  </m:oMath>
                </a14:m>
                <a:r>
                  <a:rPr lang="pt-BR" sz="2400" dirty="0"/>
                  <a:t>, temos um subjogo em que adicionamos </a:t>
                </a:r>
                <a14:m>
                  <m:oMath xmlns:m="http://schemas.openxmlformats.org/officeDocument/2006/math">
                    <m:r>
                      <a:rPr lang="pt-BR" sz="2400" i="1" dirty="0" smtClean="0">
                        <a:latin typeface="Cambria Math" panose="02040503050406030204" pitchFamily="18" charset="0"/>
                      </a:rPr>
                      <m:t>5</m:t>
                    </m:r>
                  </m:oMath>
                </a14:m>
                <a:r>
                  <a:rPr lang="pt-BR" sz="2400" dirty="0"/>
                  <a:t> ao payoff de cada jogador, correspondendo ao payoff que ele obteria se </a:t>
                </a:r>
                <a14:m>
                  <m:oMath xmlns:m="http://schemas.openxmlformats.org/officeDocument/2006/math">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oMath>
                </a14:m>
                <a:r>
                  <a:rPr lang="pt-BR" sz="2400" dirty="0"/>
                  <a:t> fosse jogado no primeiro estágio</a:t>
                </a:r>
              </a:p>
            </p:txBody>
          </p:sp>
        </mc:Choice>
        <mc:Fallback xmlns="">
          <p:sp>
            <p:nvSpPr>
              <p:cNvPr id="3" name="Content Placeholder 2">
                <a:extLst>
                  <a:ext uri="{FF2B5EF4-FFF2-40B4-BE49-F238E27FC236}">
                    <a16:creationId xmlns:a16="http://schemas.microsoft.com/office/drawing/2014/main" id="{F530D1A7-C10F-4AEA-ABBA-5178F079404C}"/>
                  </a:ext>
                </a:extLst>
              </p:cNvPr>
              <p:cNvSpPr>
                <a:spLocks noGrp="1" noRot="1" noChangeAspect="1" noMove="1" noResize="1" noEditPoints="1" noAdjustHandles="1" noChangeArrowheads="1" noChangeShapeType="1" noTextEdit="1"/>
              </p:cNvSpPr>
              <p:nvPr>
                <p:ph idx="1"/>
              </p:nvPr>
            </p:nvSpPr>
            <p:spPr>
              <a:blipFill>
                <a:blip r:embed="rId3"/>
                <a:stretch>
                  <a:fillRect l="-812" t="-1961" r="-580"/>
                </a:stretch>
              </a:blipFill>
            </p:spPr>
            <p:txBody>
              <a:bodyPr/>
              <a:lstStyle/>
              <a:p>
                <a:r>
                  <a:rPr lang="en-US">
                    <a:noFill/>
                  </a:rPr>
                  <a:t> </a:t>
                </a:r>
              </a:p>
            </p:txBody>
          </p:sp>
        </mc:Fallback>
      </mc:AlternateContent>
      <p:pic>
        <p:nvPicPr>
          <p:cNvPr id="5" name="Picture 4" descr="A close up of a clock&#10;&#10;Description automatically generated">
            <a:extLst>
              <a:ext uri="{FF2B5EF4-FFF2-40B4-BE49-F238E27FC236}">
                <a16:creationId xmlns:a16="http://schemas.microsoft.com/office/drawing/2014/main" id="{7F414844-4163-4E0E-87F2-FC37E4122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927" y="2707952"/>
            <a:ext cx="2521887" cy="3897462"/>
          </a:xfrm>
          <a:prstGeom prst="rect">
            <a:avLst/>
          </a:prstGeom>
        </p:spPr>
      </p:pic>
      <p:sp>
        <p:nvSpPr>
          <p:cNvPr id="6" name="Title 1">
            <a:extLst>
              <a:ext uri="{FF2B5EF4-FFF2-40B4-BE49-F238E27FC236}">
                <a16:creationId xmlns:a16="http://schemas.microsoft.com/office/drawing/2014/main" id="{37AFDE6D-AE74-441F-A9E0-AF123CE64D2A}"/>
              </a:ext>
            </a:extLst>
          </p:cNvPr>
          <p:cNvSpPr>
            <a:spLocks noGrp="1"/>
          </p:cNvSpPr>
          <p:nvPr>
            <p:ph type="title"/>
          </p:nvPr>
        </p:nvSpPr>
        <p:spPr>
          <a:xfrm>
            <a:off x="838200" y="365125"/>
            <a:ext cx="10515600" cy="1325563"/>
          </a:xfrm>
        </p:spPr>
        <p:txBody>
          <a:bodyPr/>
          <a:lstStyle/>
          <a:p>
            <a:r>
              <a:rPr lang="pt-BR" b="1" dirty="0"/>
              <a:t>Exemplificando (para jogo finito)</a:t>
            </a:r>
          </a:p>
        </p:txBody>
      </p:sp>
      <p:sp>
        <p:nvSpPr>
          <p:cNvPr id="4" name="Slide Number Placeholder 3">
            <a:extLst>
              <a:ext uri="{FF2B5EF4-FFF2-40B4-BE49-F238E27FC236}">
                <a16:creationId xmlns:a16="http://schemas.microsoft.com/office/drawing/2014/main" id="{629449C9-6BF1-489E-981F-32B6710A4E10}"/>
              </a:ext>
            </a:extLst>
          </p:cNvPr>
          <p:cNvSpPr>
            <a:spLocks noGrp="1"/>
          </p:cNvSpPr>
          <p:nvPr>
            <p:ph type="sldNum" sz="quarter" idx="12"/>
          </p:nvPr>
        </p:nvSpPr>
        <p:spPr/>
        <p:txBody>
          <a:bodyPr/>
          <a:lstStyle/>
          <a:p>
            <a:fld id="{AF67EEE8-F201-4410-BA13-233EFB93B646}" type="slidenum">
              <a:rPr lang="pt-BR" smtClean="0"/>
              <a:t>21</a:t>
            </a:fld>
            <a:endParaRPr lang="pt-BR"/>
          </a:p>
        </p:txBody>
      </p:sp>
      <p:pic>
        <p:nvPicPr>
          <p:cNvPr id="7" name="Picture 6" descr="A picture containing orange, clock&#10;&#10;Description automatically generated">
            <a:extLst>
              <a:ext uri="{FF2B5EF4-FFF2-40B4-BE49-F238E27FC236}">
                <a16:creationId xmlns:a16="http://schemas.microsoft.com/office/drawing/2014/main" id="{E6F6193F-B39D-4019-ABAA-79FB92FAD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6140" y="3139467"/>
            <a:ext cx="3200847" cy="2476846"/>
          </a:xfrm>
          <a:prstGeom prst="rect">
            <a:avLst/>
          </a:prstGeom>
        </p:spPr>
      </p:pic>
      <p:sp>
        <p:nvSpPr>
          <p:cNvPr id="2" name="Rectangle 1">
            <a:extLst>
              <a:ext uri="{FF2B5EF4-FFF2-40B4-BE49-F238E27FC236}">
                <a16:creationId xmlns:a16="http://schemas.microsoft.com/office/drawing/2014/main" id="{351894DC-0C42-4F96-9E9D-A0FD33D6B744}"/>
              </a:ext>
            </a:extLst>
          </p:cNvPr>
          <p:cNvSpPr/>
          <p:nvPr/>
        </p:nvSpPr>
        <p:spPr>
          <a:xfrm>
            <a:off x="2874594" y="3973484"/>
            <a:ext cx="1097280" cy="69826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TextBox 7">
            <a:extLst>
              <a:ext uri="{FF2B5EF4-FFF2-40B4-BE49-F238E27FC236}">
                <a16:creationId xmlns:a16="http://schemas.microsoft.com/office/drawing/2014/main" id="{C69E8A92-F182-49C0-ABC1-05C7BF2203B6}"/>
              </a:ext>
            </a:extLst>
          </p:cNvPr>
          <p:cNvSpPr txBox="1"/>
          <p:nvPr/>
        </p:nvSpPr>
        <p:spPr>
          <a:xfrm>
            <a:off x="3290526" y="5505770"/>
            <a:ext cx="1870083" cy="461665"/>
          </a:xfrm>
          <a:prstGeom prst="rect">
            <a:avLst/>
          </a:prstGeom>
          <a:solidFill>
            <a:schemeClr val="bg1"/>
          </a:solidFill>
        </p:spPr>
        <p:txBody>
          <a:bodyPr wrap="square" rtlCol="0">
            <a:spAutoFit/>
          </a:bodyPr>
          <a:lstStyle/>
          <a:p>
            <a:r>
              <a:rPr lang="pt-BR" sz="2400" b="1" dirty="0">
                <a:solidFill>
                  <a:srgbClr val="0070C0"/>
                </a:solidFill>
              </a:rPr>
              <a:t>Estágio 1</a:t>
            </a:r>
          </a:p>
        </p:txBody>
      </p:sp>
      <p:sp>
        <p:nvSpPr>
          <p:cNvPr id="9" name="TextBox 8">
            <a:extLst>
              <a:ext uri="{FF2B5EF4-FFF2-40B4-BE49-F238E27FC236}">
                <a16:creationId xmlns:a16="http://schemas.microsoft.com/office/drawing/2014/main" id="{A1E0790F-8DDD-4BA4-AE88-D54A6D9E5C8A}"/>
              </a:ext>
            </a:extLst>
          </p:cNvPr>
          <p:cNvSpPr txBox="1"/>
          <p:nvPr/>
        </p:nvSpPr>
        <p:spPr>
          <a:xfrm>
            <a:off x="9036814" y="5505769"/>
            <a:ext cx="1675585" cy="461665"/>
          </a:xfrm>
          <a:prstGeom prst="rect">
            <a:avLst/>
          </a:prstGeom>
          <a:solidFill>
            <a:schemeClr val="bg1"/>
          </a:solidFill>
        </p:spPr>
        <p:txBody>
          <a:bodyPr wrap="square" rtlCol="0">
            <a:spAutoFit/>
          </a:bodyPr>
          <a:lstStyle/>
          <a:p>
            <a:r>
              <a:rPr lang="pt-BR" sz="2400" b="1" dirty="0">
                <a:solidFill>
                  <a:srgbClr val="C00000"/>
                </a:solidFill>
              </a:rPr>
              <a:t>Estágio 2</a:t>
            </a:r>
          </a:p>
        </p:txBody>
      </p:sp>
      <p:sp>
        <p:nvSpPr>
          <p:cNvPr id="10" name="Rectangle 9">
            <a:extLst>
              <a:ext uri="{FF2B5EF4-FFF2-40B4-BE49-F238E27FC236}">
                <a16:creationId xmlns:a16="http://schemas.microsoft.com/office/drawing/2014/main" id="{0B1FACDD-157E-4B7D-9A8D-65D3B3065CA6}"/>
              </a:ext>
            </a:extLst>
          </p:cNvPr>
          <p:cNvSpPr/>
          <p:nvPr/>
        </p:nvSpPr>
        <p:spPr>
          <a:xfrm>
            <a:off x="1936208" y="3139467"/>
            <a:ext cx="3740866" cy="3353408"/>
          </a:xfrm>
          <a:prstGeom prst="rect">
            <a:avLst/>
          </a:prstGeom>
          <a:solidFill>
            <a:schemeClr val="bg1">
              <a:alpha val="6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4908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56334-F221-4139-A5F6-060359FFA8B5}"/>
              </a:ext>
            </a:extLst>
          </p:cNvPr>
          <p:cNvSpPr>
            <a:spLocks noGrp="1"/>
          </p:cNvSpPr>
          <p:nvPr>
            <p:ph idx="1"/>
          </p:nvPr>
        </p:nvSpPr>
        <p:spPr/>
        <p:txBody>
          <a:bodyPr>
            <a:normAutofit fontScale="92500" lnSpcReduction="10000"/>
          </a:bodyPr>
          <a:lstStyle/>
          <a:p>
            <a:pPr algn="just"/>
            <a:r>
              <a:rPr lang="pt-BR" b="1" noProof="0" dirty="0"/>
              <a:t>Definição </a:t>
            </a:r>
            <a:r>
              <a:rPr lang="pt-BR" noProof="0" dirty="0"/>
              <a:t>(Selten 1965): Um equilíbrio de Nash é perfeito em subjogos (E.N.P.S) se as estratégias dos jogadores constituírem um </a:t>
            </a:r>
            <a:r>
              <a:rPr lang="pt-BR" b="1" noProof="0" dirty="0">
                <a:solidFill>
                  <a:srgbClr val="0070C0"/>
                </a:solidFill>
              </a:rPr>
              <a:t>equilíbrio de Nash em todos os subjogos</a:t>
            </a:r>
            <a:r>
              <a:rPr lang="pt-BR" noProof="0" dirty="0">
                <a:solidFill>
                  <a:srgbClr val="0070C0"/>
                </a:solidFill>
              </a:rPr>
              <a:t>.</a:t>
            </a:r>
          </a:p>
          <a:p>
            <a:pPr algn="just"/>
            <a:endParaRPr lang="pt-BR" noProof="0" dirty="0"/>
          </a:p>
          <a:p>
            <a:pPr algn="just"/>
            <a:r>
              <a:rPr lang="pt-BR" noProof="0" dirty="0"/>
              <a:t>O equilíbrio de Nash perfeito em subjogos é um </a:t>
            </a:r>
            <a:r>
              <a:rPr lang="pt-BR" b="1" i="1" noProof="0" dirty="0"/>
              <a:t>refinamento</a:t>
            </a:r>
            <a:r>
              <a:rPr lang="pt-BR" i="1" noProof="0" dirty="0"/>
              <a:t> </a:t>
            </a:r>
            <a:r>
              <a:rPr lang="pt-BR" noProof="0" dirty="0"/>
              <a:t>do equilíbrio de Nash. Para ser perfeito no subjogo, as estratégias dos jogadores devem primeiro ser um equilíbrio de Nash e, em seguida, passar em um teste adicional.</a:t>
            </a:r>
          </a:p>
          <a:p>
            <a:pPr algn="just"/>
            <a:endParaRPr lang="pt-BR" dirty="0"/>
          </a:p>
          <a:p>
            <a:pPr algn="just"/>
            <a:r>
              <a:rPr lang="pt-BR" b="1" noProof="0" dirty="0"/>
              <a:t>E.N.P.S elimina equilíbrios de Nash em que promessas e ameaças não são críveis.</a:t>
            </a:r>
          </a:p>
        </p:txBody>
      </p:sp>
      <p:sp>
        <p:nvSpPr>
          <p:cNvPr id="4" name="Title 1">
            <a:extLst>
              <a:ext uri="{FF2B5EF4-FFF2-40B4-BE49-F238E27FC236}">
                <a16:creationId xmlns:a16="http://schemas.microsoft.com/office/drawing/2014/main" id="{7095B609-8E3F-4BE6-9960-085533D63124}"/>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717A6E03-709D-4552-A745-07BE2916CED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348D842-BDF3-4FF6-9BE7-C68D840E3AD5}"/>
              </a:ext>
            </a:extLst>
          </p:cNvPr>
          <p:cNvSpPr>
            <a:spLocks noGrp="1"/>
          </p:cNvSpPr>
          <p:nvPr>
            <p:ph type="sldNum" sz="quarter" idx="12"/>
          </p:nvPr>
        </p:nvSpPr>
        <p:spPr/>
        <p:txBody>
          <a:bodyPr/>
          <a:lstStyle/>
          <a:p>
            <a:fld id="{AF67EEE8-F201-4410-BA13-233EFB93B646}" type="slidenum">
              <a:rPr lang="pt-BR" smtClean="0"/>
              <a:t>22</a:t>
            </a:fld>
            <a:endParaRPr lang="pt-BR"/>
          </a:p>
        </p:txBody>
      </p:sp>
      <p:pic>
        <p:nvPicPr>
          <p:cNvPr id="6" name="Picture 5">
            <a:extLst>
              <a:ext uri="{FF2B5EF4-FFF2-40B4-BE49-F238E27FC236}">
                <a16:creationId xmlns:a16="http://schemas.microsoft.com/office/drawing/2014/main" id="{3EA2C52A-AF9A-4DA7-A71F-93F72FA2B0EF}"/>
              </a:ext>
            </a:extLst>
          </p:cNvPr>
          <p:cNvPicPr>
            <a:picLocks noChangeAspect="1"/>
          </p:cNvPicPr>
          <p:nvPr/>
        </p:nvPicPr>
        <p:blipFill>
          <a:blip r:embed="rId3"/>
          <a:stretch>
            <a:fillRect/>
          </a:stretch>
        </p:blipFill>
        <p:spPr>
          <a:xfrm>
            <a:off x="771700" y="1809000"/>
            <a:ext cx="332750" cy="536006"/>
          </a:xfrm>
          <a:prstGeom prst="rect">
            <a:avLst/>
          </a:prstGeom>
        </p:spPr>
      </p:pic>
    </p:spTree>
    <p:extLst>
      <p:ext uri="{BB962C8B-B14F-4D97-AF65-F5344CB8AC3E}">
        <p14:creationId xmlns:p14="http://schemas.microsoft.com/office/powerpoint/2010/main" val="80379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AD92A372-25F2-4B9B-9997-ECBAA32217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2387" y="242887"/>
            <a:ext cx="10247225" cy="6372225"/>
          </a:xfrm>
        </p:spPr>
      </p:pic>
      <p:sp>
        <p:nvSpPr>
          <p:cNvPr id="3" name="Slide Number Placeholder 2">
            <a:extLst>
              <a:ext uri="{FF2B5EF4-FFF2-40B4-BE49-F238E27FC236}">
                <a16:creationId xmlns:a16="http://schemas.microsoft.com/office/drawing/2014/main" id="{16397A5E-547F-430D-9F18-0721E9BBB643}"/>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94307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7032D7-FD81-40D5-BA90-FA59975D52E2}"/>
                  </a:ext>
                </a:extLst>
              </p:cNvPr>
              <p:cNvSpPr>
                <a:spLocks noGrp="1"/>
              </p:cNvSpPr>
              <p:nvPr>
                <p:ph idx="1"/>
              </p:nvPr>
            </p:nvSpPr>
            <p:spPr/>
            <p:txBody>
              <a:bodyPr>
                <a:normAutofit fontScale="92500" lnSpcReduction="10000"/>
              </a:bodyPr>
              <a:lstStyle/>
              <a:p>
                <a:pPr algn="just"/>
                <a:r>
                  <a:rPr lang="pt-BR" noProof="0" dirty="0"/>
                  <a:t>Para mostrar que o E.N. da estratégia gatilho no D.P. infinitamente repetido é perfeito em subjogos, devemos mostrar que as estratégias gatilho são E.N em todos os subjogos desse jogo.</a:t>
                </a:r>
              </a:p>
              <a:p>
                <a:pPr lvl="1" algn="just"/>
                <a:r>
                  <a:rPr lang="pt-BR" dirty="0"/>
                  <a:t>Lembre-se de que todo subjogo de um jogo infinitamente repetido é idêntico ao jogo como um todo.</a:t>
                </a:r>
                <a:endParaRPr lang="pt-BR" noProof="0" dirty="0"/>
              </a:p>
              <a:p>
                <a:pPr marL="0" indent="0" algn="just">
                  <a:buNone/>
                </a:pPr>
                <a:endParaRPr lang="pt-BR" noProof="0" dirty="0"/>
              </a:p>
              <a:p>
                <a:pPr algn="just"/>
                <a:r>
                  <a:rPr lang="pt-BR" noProof="0" dirty="0"/>
                  <a:t>No equilíbrio de Nash da estratégia gatilho do dilema dos prisioneiros infinitamente repetido, esses subjogos podem ser agrupados em duas classes:</a:t>
                </a:r>
              </a:p>
              <a:p>
                <a:pPr marL="404813" lvl="1" indent="-234950" algn="just">
                  <a:lnSpc>
                    <a:spcPct val="150000"/>
                  </a:lnSpc>
                  <a:buFont typeface="+mj-lt"/>
                  <a:buAutoNum type="arabicPeriod"/>
                </a:pPr>
                <a:r>
                  <a:rPr lang="pt-BR" noProof="0" dirty="0"/>
                  <a:t> Aqueles em que todos os outcomes dos estágios anteriores foram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a:p>
                <a:pPr marL="404813" lvl="1" indent="-234950" algn="just">
                  <a:buFont typeface="+mj-lt"/>
                  <a:buAutoNum type="arabicPeriod"/>
                </a:pPr>
                <a:r>
                  <a:rPr lang="pt-BR" noProof="0" dirty="0"/>
                  <a:t> Aqueles em que o outcome de pelo menos um estágio anterior difere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a:p>
                <a:pPr algn="just"/>
                <a:endParaRPr lang="pt-BR" noProof="0" dirty="0"/>
              </a:p>
            </p:txBody>
          </p:sp>
        </mc:Choice>
        <mc:Fallback xmlns="">
          <p:sp>
            <p:nvSpPr>
              <p:cNvPr id="3" name="Content Placeholder 2">
                <a:extLst>
                  <a:ext uri="{FF2B5EF4-FFF2-40B4-BE49-F238E27FC236}">
                    <a16:creationId xmlns:a16="http://schemas.microsoft.com/office/drawing/2014/main" id="{D87032D7-FD81-40D5-BA90-FA59975D52E2}"/>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7F32C89-4C8F-4AAC-88B7-16BC25C017B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4F7BD8FB-74A5-4B7C-BB8A-0BD0A145C42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1413859-0F39-4DDE-B145-8AAC59FB596A}"/>
              </a:ext>
            </a:extLst>
          </p:cNvPr>
          <p:cNvSpPr>
            <a:spLocks noGrp="1"/>
          </p:cNvSpPr>
          <p:nvPr>
            <p:ph type="sldNum" sz="quarter" idx="12"/>
          </p:nvPr>
        </p:nvSpPr>
        <p:spPr/>
        <p:txBody>
          <a:bodyPr/>
          <a:lstStyle/>
          <a:p>
            <a:fld id="{AF67EEE8-F201-4410-BA13-233EFB93B646}" type="slidenum">
              <a:rPr lang="pt-BR" smtClean="0"/>
              <a:t>24</a:t>
            </a:fld>
            <a:endParaRPr lang="pt-BR"/>
          </a:p>
        </p:txBody>
      </p:sp>
    </p:spTree>
    <p:extLst>
      <p:ext uri="{BB962C8B-B14F-4D97-AF65-F5344CB8AC3E}">
        <p14:creationId xmlns:p14="http://schemas.microsoft.com/office/powerpoint/2010/main" val="70292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3ABE8-1347-4C6B-AAA5-F5E9C22BAF78}"/>
                  </a:ext>
                </a:extLst>
              </p:cNvPr>
              <p:cNvSpPr>
                <a:spLocks noGrp="1"/>
              </p:cNvSpPr>
              <p:nvPr>
                <p:ph idx="1"/>
              </p:nvPr>
            </p:nvSpPr>
            <p:spPr/>
            <p:txBody>
              <a:bodyPr>
                <a:normAutofit fontScale="92500" lnSpcReduction="20000"/>
              </a:bodyPr>
              <a:lstStyle/>
              <a:p>
                <a:pPr marL="0" indent="0" algn="just">
                  <a:buNone/>
                </a:pPr>
                <a:r>
                  <a:rPr lang="pt-BR" noProof="0" dirty="0"/>
                  <a:t>Se os jogadores adotam a estratégia gatilho para o jogo como um todo: </a:t>
                </a:r>
              </a:p>
              <a:p>
                <a:pPr marL="0" indent="0" algn="just">
                  <a:buNone/>
                </a:pPr>
                <a:endParaRPr lang="pt-BR" noProof="0" dirty="0"/>
              </a:p>
              <a:p>
                <a:pPr marL="571500" indent="-571500" algn="just">
                  <a:buFont typeface="+mj-lt"/>
                  <a:buAutoNum type="romanLcPeriod"/>
                </a:pPr>
                <a:r>
                  <a:rPr lang="pt-BR" noProof="0" dirty="0"/>
                  <a:t>As estratégias dos jogadores em um subjogo na </a:t>
                </a:r>
                <a:r>
                  <a:rPr lang="pt-BR" noProof="0" dirty="0">
                    <a:solidFill>
                      <a:srgbClr val="0070C0"/>
                    </a:solidFill>
                  </a:rPr>
                  <a:t>classe 1</a:t>
                </a:r>
                <a:r>
                  <a:rPr lang="pt-BR" noProof="0" dirty="0"/>
                  <a:t> são novamente a estratégia de gatilho, que demonstramos ser um equilíbrio de Nash do jogo como um todo e... </a:t>
                </a:r>
              </a:p>
              <a:p>
                <a:pPr marL="571500" indent="-571500" algn="just">
                  <a:buFont typeface="+mj-lt"/>
                  <a:buAutoNum type="romanLcPeriod"/>
                </a:pPr>
                <a:endParaRPr lang="pt-BR" noProof="0" dirty="0"/>
              </a:p>
              <a:p>
                <a:pPr marL="571500" indent="-571500" algn="just">
                  <a:buFont typeface="+mj-lt"/>
                  <a:buAutoNum type="romanLcPeriod"/>
                </a:pPr>
                <a:r>
                  <a:rPr lang="pt-BR" noProof="0" dirty="0"/>
                  <a:t>As estratégias dos jogadores em um subjogo da </a:t>
                </a:r>
                <a:r>
                  <a:rPr lang="pt-BR" noProof="0" dirty="0">
                    <a:solidFill>
                      <a:srgbClr val="C00000"/>
                    </a:solidFill>
                  </a:rPr>
                  <a:t>classe 2</a:t>
                </a:r>
                <a:r>
                  <a:rPr lang="pt-BR" noProof="0" dirty="0"/>
                  <a:t> são simplesmente repetir para sempre o equilíbrio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do stage game, o que também é um equilíbrio de Nash do jogo como um todo.</a:t>
                </a:r>
              </a:p>
              <a:p>
                <a:pPr algn="just"/>
                <a:endParaRPr lang="pt-BR" noProof="0" dirty="0"/>
              </a:p>
              <a:p>
                <a:pPr marL="0" indent="0" algn="just">
                  <a:buNone/>
                </a:pPr>
                <a:r>
                  <a:rPr lang="pt-BR" noProof="0" dirty="0"/>
                  <a:t>Portanto, o equilíbrio de Nash da estratégia gatilho do D.P. infinitamente repetido é perfeito em subjogo.</a:t>
                </a:r>
              </a:p>
            </p:txBody>
          </p:sp>
        </mc:Choice>
        <mc:Fallback xmlns="">
          <p:sp>
            <p:nvSpPr>
              <p:cNvPr id="3" name="Content Placeholder 2">
                <a:extLst>
                  <a:ext uri="{FF2B5EF4-FFF2-40B4-BE49-F238E27FC236}">
                    <a16:creationId xmlns:a16="http://schemas.microsoft.com/office/drawing/2014/main" id="{30C3ABE8-1347-4C6B-AAA5-F5E9C22BAF78}"/>
                  </a:ext>
                </a:extLst>
              </p:cNvPr>
              <p:cNvSpPr>
                <a:spLocks noGrp="1" noRot="1" noChangeAspect="1" noMove="1" noResize="1" noEditPoints="1" noAdjustHandles="1" noChangeArrowheads="1" noChangeShapeType="1" noTextEdit="1"/>
              </p:cNvSpPr>
              <p:nvPr>
                <p:ph idx="1"/>
              </p:nvPr>
            </p:nvSpPr>
            <p:spPr>
              <a:blipFill>
                <a:blip r:embed="rId3"/>
                <a:stretch>
                  <a:fillRect l="-1101" t="-3501" r="-986" b="-28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980E84A-341B-4E79-8D96-EAD0741C8E80}"/>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78572DCE-E76A-4DB9-8947-CE41C03982E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D08190C-05C4-4F8A-93F6-F321E67BBCB5}"/>
              </a:ext>
            </a:extLst>
          </p:cNvPr>
          <p:cNvSpPr>
            <a:spLocks noGrp="1"/>
          </p:cNvSpPr>
          <p:nvPr>
            <p:ph type="sldNum" sz="quarter" idx="12"/>
          </p:nvPr>
        </p:nvSpPr>
        <p:spPr/>
        <p:txBody>
          <a:bodyPr/>
          <a:lstStyle/>
          <a:p>
            <a:fld id="{AF67EEE8-F201-4410-BA13-233EFB93B646}" type="slidenum">
              <a:rPr lang="pt-BR" smtClean="0"/>
              <a:t>25</a:t>
            </a:fld>
            <a:endParaRPr lang="pt-BR"/>
          </a:p>
        </p:txBody>
      </p:sp>
    </p:spTree>
    <p:extLst>
      <p:ext uri="{BB962C8B-B14F-4D97-AF65-F5344CB8AC3E}">
        <p14:creationId xmlns:p14="http://schemas.microsoft.com/office/powerpoint/2010/main" val="485081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2E5263-9053-49F7-9729-5705E8F3D203}"/>
                  </a:ext>
                </a:extLst>
              </p:cNvPr>
              <p:cNvSpPr>
                <a:spLocks noGrp="1"/>
              </p:cNvSpPr>
              <p:nvPr>
                <p:ph idx="1"/>
              </p:nvPr>
            </p:nvSpPr>
            <p:spPr/>
            <p:txBody>
              <a:bodyPr>
                <a:normAutofit/>
              </a:bodyPr>
              <a:lstStyle/>
              <a:p>
                <a:pPr marL="0" indent="0" algn="just">
                  <a:buNone/>
                </a:pPr>
                <a:r>
                  <a:rPr lang="pt-BR" noProof="0" dirty="0"/>
                  <a:t>Vamos aplicar esse argumento ao jogo infinitamente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i="1" noProof="0" smtClean="0">
                        <a:latin typeface="Cambria Math" panose="02040503050406030204" pitchFamily="18" charset="0"/>
                      </a:rPr>
                      <m:t>)</m:t>
                    </m:r>
                  </m:oMath>
                </a14:m>
                <a:r>
                  <a:rPr lang="pt-BR" noProof="0" dirty="0"/>
                  <a:t>, que nos levará ao teorema de Friedman (1971) para jogos infinitamente repetidos</a:t>
                </a:r>
              </a:p>
              <a:p>
                <a:pPr algn="just"/>
                <a:endParaRPr lang="pt-BR" noProof="0" dirty="0"/>
              </a:p>
              <a:p>
                <a:pPr marL="0" indent="0" algn="just">
                  <a:buNone/>
                </a:pPr>
                <a:r>
                  <a:rPr lang="pt-BR" noProof="0" dirty="0"/>
                  <a:t>Precisamos de duas definições formais para enunciar o teorema:</a:t>
                </a:r>
              </a:p>
              <a:p>
                <a:pPr marL="971550" lvl="1" indent="-514350">
                  <a:lnSpc>
                    <a:spcPct val="150000"/>
                  </a:lnSpc>
                  <a:buFont typeface="+mj-lt"/>
                  <a:buAutoNum type="arabicPeriod"/>
                </a:pPr>
                <a:r>
                  <a:rPr lang="pt-BR" i="1" noProof="0" dirty="0"/>
                  <a:t>Payoffs viáveis – </a:t>
                </a:r>
                <a:r>
                  <a:rPr lang="pt-BR" noProof="0" dirty="0"/>
                  <a:t>combinação convexa dos payoffs de estratégias puras</a:t>
                </a:r>
              </a:p>
              <a:p>
                <a:pPr marL="971550" lvl="1" indent="-514350" algn="just">
                  <a:lnSpc>
                    <a:spcPct val="150000"/>
                  </a:lnSpc>
                  <a:buFont typeface="+mj-lt"/>
                  <a:buAutoNum type="arabicPeriod"/>
                </a:pPr>
                <a:r>
                  <a:rPr lang="pt-BR" i="1" noProof="0" dirty="0"/>
                  <a:t>Payoff médio – redimensionamento </a:t>
                </a:r>
                <a:r>
                  <a:rPr lang="pt-BR" noProof="0" dirty="0"/>
                  <a:t>para comparabilidade</a:t>
                </a:r>
              </a:p>
            </p:txBody>
          </p:sp>
        </mc:Choice>
        <mc:Fallback xmlns="">
          <p:sp>
            <p:nvSpPr>
              <p:cNvPr id="3" name="Content Placeholder 2">
                <a:extLst>
                  <a:ext uri="{FF2B5EF4-FFF2-40B4-BE49-F238E27FC236}">
                    <a16:creationId xmlns:a16="http://schemas.microsoft.com/office/drawing/2014/main" id="{8B2E5263-9053-49F7-9729-5705E8F3D203}"/>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C644F64-A881-4FAF-9766-1E03E0A1842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1CC76FD0-F111-43B5-A8AF-E81FC00EB84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DEA0CC1-E6AF-49F1-A7D1-EB3EB959B9F8}"/>
              </a:ext>
            </a:extLst>
          </p:cNvPr>
          <p:cNvSpPr>
            <a:spLocks noGrp="1"/>
          </p:cNvSpPr>
          <p:nvPr>
            <p:ph type="sldNum" sz="quarter" idx="12"/>
          </p:nvPr>
        </p:nvSpPr>
        <p:spPr/>
        <p:txBody>
          <a:bodyPr/>
          <a:lstStyle/>
          <a:p>
            <a:fld id="{AF67EEE8-F201-4410-BA13-233EFB93B646}" type="slidenum">
              <a:rPr lang="pt-BR" smtClean="0"/>
              <a:t>26</a:t>
            </a:fld>
            <a:endParaRPr lang="pt-BR"/>
          </a:p>
        </p:txBody>
      </p:sp>
    </p:spTree>
    <p:extLst>
      <p:ext uri="{BB962C8B-B14F-4D97-AF65-F5344CB8AC3E}">
        <p14:creationId xmlns:p14="http://schemas.microsoft.com/office/powerpoint/2010/main" val="195011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C234E-18D0-48EB-A1AA-319531C223A1}"/>
                  </a:ext>
                </a:extLst>
              </p:cNvPr>
              <p:cNvSpPr>
                <a:spLocks noGrp="1"/>
              </p:cNvSpPr>
              <p:nvPr>
                <p:ph idx="1"/>
              </p:nvPr>
            </p:nvSpPr>
            <p:spPr/>
            <p:txBody>
              <a:bodyPr/>
              <a:lstStyle/>
              <a:p>
                <a:pPr marL="0" indent="0" algn="just">
                  <a:buNone/>
                </a:pPr>
                <a:r>
                  <a:rPr lang="pt-BR" noProof="0" dirty="0"/>
                  <a:t>Os </a:t>
                </a:r>
                <a:r>
                  <a:rPr lang="pt-BR" b="1" noProof="0" dirty="0">
                    <a:solidFill>
                      <a:srgbClr val="0070C0"/>
                    </a:solidFill>
                  </a:rPr>
                  <a:t>payoffs</a:t>
                </a:r>
                <a:r>
                  <a:rPr lang="pt-BR" noProof="0" dirty="0"/>
                  <a:t> </a:t>
                </a:r>
                <a14:m>
                  <m:oMath xmlns:m="http://schemas.openxmlformats.org/officeDocument/2006/math">
                    <m:d>
                      <m:dPr>
                        <m:ctrlPr>
                          <a:rPr lang="pt-BR" i="1" noProof="0">
                            <a:latin typeface="Cambria Math" panose="02040503050406030204" pitchFamily="18" charset="0"/>
                          </a:rPr>
                        </m:ctrlPr>
                      </m:dPr>
                      <m:e>
                        <m:sSub>
                          <m:sSubPr>
                            <m:ctrlPr>
                              <a:rPr lang="pt-BR" i="1" noProof="0">
                                <a:latin typeface="Cambria Math" panose="02040503050406030204" pitchFamily="18" charset="0"/>
                              </a:rPr>
                            </m:ctrlPr>
                          </m:sSubPr>
                          <m:e>
                            <m:r>
                              <a:rPr lang="pt-BR" i="1" noProof="0">
                                <a:latin typeface="Cambria Math" panose="02040503050406030204" pitchFamily="18" charset="0"/>
                              </a:rPr>
                              <m:t>𝑥</m:t>
                            </m:r>
                          </m:e>
                          <m:sub>
                            <m:r>
                              <a:rPr lang="pt-BR" i="1" noProof="0">
                                <a:latin typeface="Cambria Math" panose="02040503050406030204" pitchFamily="18" charset="0"/>
                              </a:rPr>
                              <m:t>1</m:t>
                            </m:r>
                          </m:sub>
                        </m:sSub>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𝑥</m:t>
                            </m:r>
                          </m:e>
                          <m:sub>
                            <m:r>
                              <a:rPr lang="pt-BR" i="1" noProof="0">
                                <a:latin typeface="Cambria Math" panose="02040503050406030204" pitchFamily="18" charset="0"/>
                              </a:rPr>
                              <m:t>𝑛</m:t>
                            </m:r>
                          </m:sub>
                        </m:sSub>
                      </m:e>
                    </m:d>
                  </m:oMath>
                </a14:m>
                <a:r>
                  <a:rPr lang="pt-BR" noProof="0" dirty="0"/>
                  <a:t> no jogo </a:t>
                </a:r>
                <a14:m>
                  <m:oMath xmlns:m="http://schemas.openxmlformats.org/officeDocument/2006/math">
                    <m:r>
                      <a:rPr lang="pt-BR" i="1" noProof="0">
                        <a:latin typeface="Cambria Math" panose="02040503050406030204" pitchFamily="18" charset="0"/>
                      </a:rPr>
                      <m:t>𝐺</m:t>
                    </m:r>
                  </m:oMath>
                </a14:m>
                <a:r>
                  <a:rPr lang="pt-BR" i="1" noProof="0" dirty="0"/>
                  <a:t> </a:t>
                </a:r>
                <a:r>
                  <a:rPr lang="pt-BR" noProof="0" dirty="0"/>
                  <a:t>são </a:t>
                </a:r>
                <a:r>
                  <a:rPr lang="pt-BR" b="1" i="1" noProof="0" dirty="0">
                    <a:solidFill>
                      <a:srgbClr val="0070C0"/>
                    </a:solidFill>
                  </a:rPr>
                  <a:t>viáveis</a:t>
                </a:r>
                <a:r>
                  <a:rPr lang="pt-BR" i="1" noProof="0" dirty="0"/>
                  <a:t> </a:t>
                </a:r>
                <a:r>
                  <a:rPr lang="pt-BR" noProof="0" dirty="0"/>
                  <a:t>se são uma combinação convexa dos payoffs de estratégias puras de</a:t>
                </a:r>
                <a:r>
                  <a:rPr lang="pt-BR" i="1" noProof="0" dirty="0"/>
                  <a:t> </a:t>
                </a:r>
                <a14:m>
                  <m:oMath xmlns:m="http://schemas.openxmlformats.org/officeDocument/2006/math">
                    <m:r>
                      <a:rPr lang="pt-BR" i="1" noProof="0">
                        <a:latin typeface="Cambria Math" panose="02040503050406030204" pitchFamily="18" charset="0"/>
                      </a:rPr>
                      <m:t>𝐺</m:t>
                    </m:r>
                  </m:oMath>
                </a14:m>
                <a:endParaRPr lang="pt-BR" i="1" noProof="0" dirty="0"/>
              </a:p>
              <a:p>
                <a:pPr marL="0" indent="0" algn="just">
                  <a:buNone/>
                </a:pPr>
                <a:endParaRPr lang="pt-BR" i="1" noProof="0" dirty="0"/>
              </a:p>
            </p:txBody>
          </p:sp>
        </mc:Choice>
        <mc:Fallback xmlns="">
          <p:sp>
            <p:nvSpPr>
              <p:cNvPr id="3" name="Content Placeholder 2">
                <a:extLst>
                  <a:ext uri="{FF2B5EF4-FFF2-40B4-BE49-F238E27FC236}">
                    <a16:creationId xmlns:a16="http://schemas.microsoft.com/office/drawing/2014/main" id="{D93C234E-18D0-48EB-A1AA-319531C223A1}"/>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D9ACC61-AF03-4B4A-BFD1-98C5A1643132}"/>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pic>
        <p:nvPicPr>
          <p:cNvPr id="5" name="Picture 4" descr="A picture containing drawing&#10;&#10;Description automatically generated">
            <a:extLst>
              <a:ext uri="{FF2B5EF4-FFF2-40B4-BE49-F238E27FC236}">
                <a16:creationId xmlns:a16="http://schemas.microsoft.com/office/drawing/2014/main" id="{0FF9F819-2809-4F12-8F7E-4309DFEB9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9358" y="3004861"/>
            <a:ext cx="4289011" cy="2809245"/>
          </a:xfrm>
          <a:prstGeom prst="rect">
            <a:avLst/>
          </a:prstGeom>
        </p:spPr>
      </p:pic>
      <p:pic>
        <p:nvPicPr>
          <p:cNvPr id="10" name="Picture 9" descr="A picture containing shirt, umbrella&#10;&#10;Description automatically generated">
            <a:extLst>
              <a:ext uri="{FF2B5EF4-FFF2-40B4-BE49-F238E27FC236}">
                <a16:creationId xmlns:a16="http://schemas.microsoft.com/office/drawing/2014/main" id="{A088C25E-A468-4028-9656-D99D7E144C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3632" y="2849108"/>
            <a:ext cx="4638591" cy="346279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C9D812-C020-41E5-9942-FC4A05C2456F}"/>
                  </a:ext>
                </a:extLst>
              </p:cNvPr>
              <p:cNvSpPr txBox="1"/>
              <p:nvPr/>
            </p:nvSpPr>
            <p:spPr>
              <a:xfrm>
                <a:off x="6096000" y="5319697"/>
                <a:ext cx="827314"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pt-BR" i="1" dirty="0" smtClean="0">
                          <a:latin typeface="Cambria Math" panose="02040503050406030204" pitchFamily="18" charset="0"/>
                        </a:rPr>
                        <m:t>(1,1)</m:t>
                      </m:r>
                    </m:oMath>
                  </m:oMathPara>
                </a14:m>
                <a:endParaRPr lang="pt-BR" dirty="0"/>
              </a:p>
            </p:txBody>
          </p:sp>
        </mc:Choice>
        <mc:Fallback xmlns="">
          <p:sp>
            <p:nvSpPr>
              <p:cNvPr id="11" name="TextBox 10">
                <a:extLst>
                  <a:ext uri="{FF2B5EF4-FFF2-40B4-BE49-F238E27FC236}">
                    <a16:creationId xmlns:a16="http://schemas.microsoft.com/office/drawing/2014/main" id="{A3C9D812-C020-41E5-9942-FC4A05C2456F}"/>
                  </a:ext>
                </a:extLst>
              </p:cNvPr>
              <p:cNvSpPr txBox="1">
                <a:spLocks noRot="1" noChangeAspect="1" noMove="1" noResize="1" noEditPoints="1" noAdjustHandles="1" noChangeArrowheads="1" noChangeShapeType="1" noTextEdit="1"/>
              </p:cNvSpPr>
              <p:nvPr/>
            </p:nvSpPr>
            <p:spPr>
              <a:xfrm>
                <a:off x="6096000" y="5319697"/>
                <a:ext cx="827314" cy="369332"/>
              </a:xfrm>
              <a:prstGeom prst="rect">
                <a:avLst/>
              </a:prstGeom>
              <a:blipFill>
                <a:blip r:embed="rId6"/>
                <a:stretch>
                  <a:fillRect l="-2206" b="-13333"/>
                </a:stretch>
              </a:blipFill>
            </p:spPr>
            <p:txBody>
              <a:bodyPr/>
              <a:lstStyle/>
              <a:p>
                <a:r>
                  <a:rPr lang="pt-BR">
                    <a:noFill/>
                  </a:rPr>
                  <a:t> </a:t>
                </a:r>
              </a:p>
            </p:txBody>
          </p:sp>
        </mc:Fallback>
      </mc:AlternateContent>
      <p:cxnSp>
        <p:nvCxnSpPr>
          <p:cNvPr id="12" name="Straight Arrow Connector 11">
            <a:extLst>
              <a:ext uri="{FF2B5EF4-FFF2-40B4-BE49-F238E27FC236}">
                <a16:creationId xmlns:a16="http://schemas.microsoft.com/office/drawing/2014/main" id="{9DA56F09-C361-4838-8225-AB20C336AC33}"/>
              </a:ext>
            </a:extLst>
          </p:cNvPr>
          <p:cNvCxnSpPr>
            <a:cxnSpLocks/>
          </p:cNvCxnSpPr>
          <p:nvPr/>
        </p:nvCxnSpPr>
        <p:spPr>
          <a:xfrm flipV="1">
            <a:off x="6767232" y="5218098"/>
            <a:ext cx="899886" cy="20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58D3105A-31DC-43C8-8738-F973373738D8}"/>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62FF9EC-5D9A-45FF-B4F5-325F0248D424}"/>
              </a:ext>
            </a:extLst>
          </p:cNvPr>
          <p:cNvSpPr>
            <a:spLocks noGrp="1"/>
          </p:cNvSpPr>
          <p:nvPr>
            <p:ph type="sldNum" sz="quarter" idx="12"/>
          </p:nvPr>
        </p:nvSpPr>
        <p:spPr/>
        <p:txBody>
          <a:bodyPr/>
          <a:lstStyle/>
          <a:p>
            <a:fld id="{AF67EEE8-F201-4410-BA13-233EFB93B646}" type="slidenum">
              <a:rPr lang="pt-BR" smtClean="0"/>
              <a:t>27</a:t>
            </a:fld>
            <a:endParaRPr lang="pt-BR"/>
          </a:p>
        </p:txBody>
      </p:sp>
    </p:spTree>
    <p:extLst>
      <p:ext uri="{BB962C8B-B14F-4D97-AF65-F5344CB8AC3E}">
        <p14:creationId xmlns:p14="http://schemas.microsoft.com/office/powerpoint/2010/main" val="340708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AF581-C013-4035-BFD6-882BB41C4514}"/>
                  </a:ext>
                </a:extLst>
              </p:cNvPr>
              <p:cNvSpPr>
                <a:spLocks noGrp="1"/>
              </p:cNvSpPr>
              <p:nvPr>
                <p:ph idx="1"/>
              </p:nvPr>
            </p:nvSpPr>
            <p:spPr/>
            <p:txBody>
              <a:bodyPr>
                <a:normAutofit fontScale="85000" lnSpcReduction="20000"/>
              </a:bodyPr>
              <a:lstStyle/>
              <a:p>
                <a:pPr marL="0" indent="0" algn="just">
                  <a:spcAft>
                    <a:spcPts val="1500"/>
                  </a:spcAft>
                  <a:buNone/>
                </a:pPr>
                <a:r>
                  <a:rPr lang="pt-BR" b="1" dirty="0">
                    <a:solidFill>
                      <a:srgbClr val="0070C0"/>
                    </a:solidFill>
                  </a:rPr>
                  <a:t>Payoff</a:t>
                </a:r>
                <a:r>
                  <a:rPr lang="pt-BR" b="1" dirty="0"/>
                  <a:t> </a:t>
                </a:r>
                <a:r>
                  <a:rPr lang="pt-BR" b="1" dirty="0">
                    <a:solidFill>
                      <a:srgbClr val="0070C0"/>
                    </a:solidFill>
                  </a:rPr>
                  <a:t>médio</a:t>
                </a:r>
                <a:r>
                  <a:rPr lang="pt-BR" dirty="0"/>
                  <a:t>: continuamos definindo o payoff de cada jogador em </a:t>
                </a:r>
                <a14:m>
                  <m:oMath xmlns:m="http://schemas.openxmlformats.org/officeDocument/2006/math">
                    <m:r>
                      <a:rPr lang="pt-BR" b="0" i="1" smtClean="0">
                        <a:latin typeface="Cambria Math" panose="02040503050406030204" pitchFamily="18" charset="0"/>
                      </a:rPr>
                      <m:t>𝐺</m:t>
                    </m:r>
                    <m:r>
                      <a:rPr lang="pt-BR"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pt-BR" b="0" i="1" smtClean="0">
                        <a:latin typeface="Cambria Math" panose="02040503050406030204" pitchFamily="18" charset="0"/>
                      </a:rPr>
                      <m:t>)</m:t>
                    </m:r>
                  </m:oMath>
                </a14:m>
                <a:r>
                  <a:rPr lang="pt-BR" dirty="0"/>
                  <a:t> como o V.P. da sequencia infinita de payoffs do stage-game. Mas é mais conveniente pensar em termos de </a:t>
                </a:r>
                <a:r>
                  <a:rPr lang="pt-BR" b="1" i="1" dirty="0"/>
                  <a:t>um payoff constante recebido em cada estágio que gerasse o mesmo valor presente</a:t>
                </a:r>
                <a:r>
                  <a:rPr lang="pt-BR" dirty="0"/>
                  <a:t>.</a:t>
                </a:r>
              </a:p>
              <a:p>
                <a:pPr algn="just">
                  <a:spcAft>
                    <a:spcPts val="1500"/>
                  </a:spcAft>
                </a:pPr>
                <a:r>
                  <a:rPr lang="pt-BR" noProof="0" dirty="0"/>
                  <a:t>Suponha que a sequência infinita de payoffs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𝜋</m:t>
                        </m:r>
                      </m:e>
                      <m:sub>
                        <m:r>
                          <a:rPr lang="en-US" b="0" i="1" noProof="0" smtClean="0">
                            <a:latin typeface="Cambria Math" panose="02040503050406030204" pitchFamily="18" charset="0"/>
                          </a:rPr>
                          <m:t>2</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𝜋</m:t>
                        </m:r>
                      </m:e>
                      <m:sub>
                        <m:r>
                          <a:rPr lang="en-US" b="0" i="1" noProof="0" smtClean="0">
                            <a:latin typeface="Cambria Math" panose="02040503050406030204" pitchFamily="18" charset="0"/>
                          </a:rPr>
                          <m:t>3</m:t>
                        </m:r>
                      </m:sub>
                    </m:sSub>
                    <m:r>
                      <a:rPr lang="en-US" b="0" i="1" noProof="0" smtClean="0">
                        <a:latin typeface="Cambria Math" panose="02040503050406030204" pitchFamily="18" charset="0"/>
                      </a:rPr>
                      <m:t>,…</m:t>
                    </m:r>
                  </m:oMath>
                </a14:m>
                <a:r>
                  <a:rPr lang="pt-BR" noProof="0" dirty="0"/>
                  <a:t> tem valor presente </a:t>
                </a:r>
                <a14:m>
                  <m:oMath xmlns:m="http://schemas.openxmlformats.org/officeDocument/2006/math">
                    <m:r>
                      <a:rPr lang="pt-BR" i="1" noProof="0" dirty="0" smtClean="0">
                        <a:latin typeface="Cambria Math" panose="02040503050406030204" pitchFamily="18" charset="0"/>
                      </a:rPr>
                      <m:t>𝑉</m:t>
                    </m:r>
                  </m:oMath>
                </a14:m>
                <a:r>
                  <a:rPr lang="pt-BR" noProof="0" dirty="0"/>
                  <a:t>.</a:t>
                </a:r>
              </a:p>
              <a:p>
                <a:pPr algn="just">
                  <a:spcAft>
                    <a:spcPts val="1500"/>
                  </a:spcAft>
                </a:pPr>
                <a:r>
                  <a:rPr lang="pt-BR" noProof="0" dirty="0"/>
                  <a:t>Se o payoff </a:t>
                </a:r>
                <a14:m>
                  <m:oMath xmlns:m="http://schemas.openxmlformats.org/officeDocument/2006/math">
                    <m:r>
                      <a:rPr lang="en-US" b="0" i="1" noProof="0" smtClean="0">
                        <a:latin typeface="Cambria Math" panose="02040503050406030204" pitchFamily="18" charset="0"/>
                      </a:rPr>
                      <m:t>𝜋</m:t>
                    </m:r>
                  </m:oMath>
                </a14:m>
                <a:r>
                  <a:rPr lang="pt-BR" noProof="0" dirty="0"/>
                  <a:t> fosse recebido em todo período, o valor presente seria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/(1−</m:t>
                    </m:r>
                    <m:r>
                      <a:rPr lang="en-US" b="0" i="1" smtClean="0">
                        <a:latin typeface="Cambria Math" panose="02040503050406030204" pitchFamily="18" charset="0"/>
                      </a:rPr>
                      <m:t>𝛿</m:t>
                    </m:r>
                    <m:r>
                      <a:rPr lang="en-US" b="0" i="1" smtClean="0">
                        <a:latin typeface="Cambria Math" panose="02040503050406030204" pitchFamily="18" charset="0"/>
                      </a:rPr>
                      <m:t>)</m:t>
                    </m:r>
                  </m:oMath>
                </a14:m>
                <a:endParaRPr lang="pt-BR" dirty="0"/>
              </a:p>
              <a:p>
                <a:pPr algn="just">
                  <a:spcAft>
                    <a:spcPts val="1500"/>
                  </a:spcAft>
                </a:pPr>
                <a:r>
                  <a:rPr lang="pt-BR" dirty="0"/>
                  <a:t>Para </a:t>
                </a:r>
                <a14:m>
                  <m:oMath xmlns:m="http://schemas.openxmlformats.org/officeDocument/2006/math">
                    <m:r>
                      <a:rPr lang="en-US" b="0" i="1" smtClean="0">
                        <a:latin typeface="Cambria Math" panose="02040503050406030204" pitchFamily="18" charset="0"/>
                      </a:rPr>
                      <m:t>𝜋</m:t>
                    </m:r>
                  </m:oMath>
                </a14:m>
                <a:r>
                  <a:rPr lang="pt-BR" dirty="0"/>
                  <a:t> ser o payoff médio da sequência infinita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3</m:t>
                        </m:r>
                      </m:sub>
                    </m:sSub>
                    <m:r>
                      <a:rPr lang="en-US" i="1">
                        <a:latin typeface="Cambria Math" panose="02040503050406030204" pitchFamily="18" charset="0"/>
                      </a:rPr>
                      <m:t>,… </m:t>
                    </m:r>
                  </m:oMath>
                </a14:m>
                <a:r>
                  <a:rPr lang="pt-BR" dirty="0"/>
                  <a:t>com fator de desconto </a:t>
                </a:r>
                <a14:m>
                  <m:oMath xmlns:m="http://schemas.openxmlformats.org/officeDocument/2006/math">
                    <m:r>
                      <a:rPr lang="en-US" b="0" i="1" smtClean="0">
                        <a:latin typeface="Cambria Math" panose="02040503050406030204" pitchFamily="18" charset="0"/>
                      </a:rPr>
                      <m:t>𝛿</m:t>
                    </m:r>
                  </m:oMath>
                </a14:m>
                <a:r>
                  <a:rPr lang="pt-BR" dirty="0"/>
                  <a:t>, os dois valores presentes acima deveriam ser iguais:</a:t>
                </a:r>
              </a:p>
              <a:p>
                <a:pPr marL="0" indent="0" algn="just">
                  <a:lnSpc>
                    <a:spcPct val="200000"/>
                  </a:lnSpc>
                  <a:spcBef>
                    <a:spcPts val="500"/>
                  </a:spcBef>
                  <a:spcAft>
                    <a:spcPts val="5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𝑉</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pt-BR" dirty="0"/>
              </a:p>
            </p:txBody>
          </p:sp>
        </mc:Choice>
        <mc:Fallback xmlns="">
          <p:sp>
            <p:nvSpPr>
              <p:cNvPr id="3" name="Content Placeholder 2">
                <a:extLst>
                  <a:ext uri="{FF2B5EF4-FFF2-40B4-BE49-F238E27FC236}">
                    <a16:creationId xmlns:a16="http://schemas.microsoft.com/office/drawing/2014/main" id="{C9EAF581-C013-4035-BFD6-882BB41C4514}"/>
                  </a:ext>
                </a:extLst>
              </p:cNvPr>
              <p:cNvSpPr>
                <a:spLocks noGrp="1" noRot="1" noChangeAspect="1" noMove="1" noResize="1" noEditPoints="1" noAdjustHandles="1" noChangeArrowheads="1" noChangeShapeType="1" noTextEdit="1"/>
              </p:cNvSpPr>
              <p:nvPr>
                <p:ph idx="1"/>
              </p:nvPr>
            </p:nvSpPr>
            <p:spPr>
              <a:blipFill>
                <a:blip r:embed="rId3"/>
                <a:stretch>
                  <a:fillRect l="-928" t="-3221" r="-87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B0B5809-2C4C-4208-BA82-8E9227EF050B}"/>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63F269EC-12A8-4C87-B91B-D9889A725DE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1CCCB05-86DA-4140-AC67-CFBC32A1CAD3}"/>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149776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AF581-C013-4035-BFD6-882BB41C4514}"/>
                  </a:ext>
                </a:extLst>
              </p:cNvPr>
              <p:cNvSpPr>
                <a:spLocks noGrp="1"/>
              </p:cNvSpPr>
              <p:nvPr>
                <p:ph idx="1"/>
              </p:nvPr>
            </p:nvSpPr>
            <p:spPr/>
            <p:txBody>
              <a:bodyPr>
                <a:normAutofit lnSpcReduction="10000"/>
              </a:bodyPr>
              <a:lstStyle/>
              <a:p>
                <a:pPr marL="0" indent="0" algn="just">
                  <a:buNone/>
                </a:pPr>
                <a:r>
                  <a:rPr lang="pt-BR" b="1" noProof="0" dirty="0"/>
                  <a:t>Payoff médio</a:t>
                </a:r>
                <a:r>
                  <a:rPr lang="pt-BR" noProof="0" dirty="0"/>
                  <a:t>: </a:t>
                </a:r>
                <a:r>
                  <a:rPr lang="pt-BR" dirty="0"/>
                  <a:t>um </a:t>
                </a:r>
                <a:r>
                  <a:rPr lang="pt-BR" noProof="0" dirty="0"/>
                  <a:t>payoff a ser recebido em cada estágio de modo que rendesse o mesmo valor presente. Dado o fator de desconto </a:t>
                </a:r>
                <a14:m>
                  <m:oMath xmlns:m="http://schemas.openxmlformats.org/officeDocument/2006/math">
                    <m:r>
                      <a:rPr lang="pt-BR" i="1" noProof="0" smtClean="0">
                        <a:latin typeface="Cambria Math" panose="02040503050406030204" pitchFamily="18" charset="0"/>
                      </a:rPr>
                      <m:t>𝛿</m:t>
                    </m:r>
                  </m:oMath>
                </a14:m>
                <a:r>
                  <a:rPr lang="pt-BR" noProof="0" dirty="0"/>
                  <a:t>, o payoff médio da sequência infinita </a:t>
                </a:r>
                <a14:m>
                  <m:oMath xmlns:m="http://schemas.openxmlformats.org/officeDocument/2006/math">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𝜋</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3</m:t>
                        </m:r>
                      </m:sub>
                    </m:sSub>
                    <m:r>
                      <a:rPr lang="pt-BR" b="0" i="1" noProof="0" smtClean="0">
                        <a:latin typeface="Cambria Math" panose="02040503050406030204" pitchFamily="18" charset="0"/>
                      </a:rPr>
                      <m:t>,…</m:t>
                    </m:r>
                  </m:oMath>
                </a14:m>
                <a:r>
                  <a:rPr lang="pt-BR" noProof="0" dirty="0"/>
                  <a:t> é</a:t>
                </a:r>
              </a:p>
              <a:p>
                <a:pPr algn="just"/>
                <a:endParaRPr lang="pt-BR" noProof="0" dirty="0"/>
              </a:p>
              <a:p>
                <a:pPr marL="0" indent="0" algn="just">
                  <a:buNone/>
                </a:pPr>
                <a14:m>
                  <m:oMathPara xmlns:m="http://schemas.openxmlformats.org/officeDocument/2006/math">
                    <m:oMathParaPr>
                      <m:jc m:val="center"/>
                    </m:oMathParaPr>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𝑡</m:t>
                          </m:r>
                          <m:r>
                            <a:rPr lang="pt-BR" b="0" i="1" noProof="0" smtClean="0">
                              <a:latin typeface="Cambria Math" panose="02040503050406030204" pitchFamily="18" charset="0"/>
                            </a:rPr>
                            <m:t>=1</m:t>
                          </m:r>
                        </m:sub>
                        <m:sup>
                          <m:r>
                            <a:rPr lang="pt-BR" b="0" i="1" noProof="0" smtClean="0">
                              <a:latin typeface="Cambria Math" panose="02040503050406030204" pitchFamily="18" charset="0"/>
                              <a:ea typeface="Cambria Math" panose="02040503050406030204" pitchFamily="18" charset="0"/>
                            </a:rPr>
                            <m:t>∞</m:t>
                          </m:r>
                        </m:sup>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𝑡</m:t>
                              </m:r>
                              <m:r>
                                <a:rPr lang="pt-BR" b="0" i="1" noProof="0" smtClean="0">
                                  <a:latin typeface="Cambria Math" panose="02040503050406030204" pitchFamily="18" charset="0"/>
                                </a:rPr>
                                <m:t>−1</m:t>
                              </m:r>
                            </m:sup>
                          </m:sSup>
                        </m:e>
                      </m:nary>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i="1" noProof="0">
                              <a:latin typeface="Cambria Math" panose="02040503050406030204" pitchFamily="18" charset="0"/>
                            </a:rPr>
                            <m:t>𝑡</m:t>
                          </m:r>
                        </m:sub>
                      </m:sSub>
                    </m:oMath>
                  </m:oMathPara>
                </a14:m>
                <a:endParaRPr lang="pt-BR" b="0" noProof="0" dirty="0"/>
              </a:p>
              <a:p>
                <a:pPr marL="0" indent="0" algn="just">
                  <a:buNone/>
                </a:pPr>
                <a:endParaRPr lang="pt-BR" b="0" noProof="0" dirty="0"/>
              </a:p>
              <a:p>
                <a:pPr marL="0" indent="0" algn="just">
                  <a:buNone/>
                </a:pPr>
                <a:r>
                  <a:rPr lang="pt-BR" noProof="0" dirty="0"/>
                  <a:t>A vantagem do payoff médio sobre o valor presente é que o primeiro é diretamente comparável com os payoffs do stage game enquanto o segundo precisa ser descontado</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C9EAF581-C013-4035-BFD6-882BB41C4514}"/>
                  </a:ext>
                </a:extLst>
              </p:cNvPr>
              <p:cNvSpPr>
                <a:spLocks noGrp="1" noRot="1" noChangeAspect="1" noMove="1" noResize="1" noEditPoints="1" noAdjustHandles="1" noChangeArrowheads="1" noChangeShapeType="1" noTextEdit="1"/>
              </p:cNvSpPr>
              <p:nvPr>
                <p:ph idx="1"/>
              </p:nvPr>
            </p:nvSpPr>
            <p:spPr>
              <a:blipFill>
                <a:blip r:embed="rId3"/>
                <a:stretch>
                  <a:fillRect l="-1217" t="-3081" r="-1159" b="-182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B0B5809-2C4C-4208-BA82-8E9227EF050B}"/>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9BE140B5-05A7-4E7A-9CB1-457A0E7ABE7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23DEDDA-0AC3-468D-908C-80EEA8C1ABEC}"/>
              </a:ext>
            </a:extLst>
          </p:cNvPr>
          <p:cNvSpPr>
            <a:spLocks noGrp="1"/>
          </p:cNvSpPr>
          <p:nvPr>
            <p:ph type="sldNum" sz="quarter" idx="12"/>
          </p:nvPr>
        </p:nvSpPr>
        <p:spPr/>
        <p:txBody>
          <a:bodyPr/>
          <a:lstStyle/>
          <a:p>
            <a:fld id="{AF67EEE8-F201-4410-BA13-233EFB93B646}" type="slidenum">
              <a:rPr lang="pt-BR" smtClean="0"/>
              <a:t>29</a:t>
            </a:fld>
            <a:endParaRPr lang="pt-BR"/>
          </a:p>
        </p:txBody>
      </p:sp>
      <p:pic>
        <p:nvPicPr>
          <p:cNvPr id="6" name="Picture 5">
            <a:extLst>
              <a:ext uri="{FF2B5EF4-FFF2-40B4-BE49-F238E27FC236}">
                <a16:creationId xmlns:a16="http://schemas.microsoft.com/office/drawing/2014/main" id="{7575DC66-5830-4DEB-B2F3-4DD7B44025E4}"/>
              </a:ext>
            </a:extLst>
          </p:cNvPr>
          <p:cNvPicPr>
            <a:picLocks noChangeAspect="1"/>
          </p:cNvPicPr>
          <p:nvPr/>
        </p:nvPicPr>
        <p:blipFill>
          <a:blip r:embed="rId4"/>
          <a:stretch>
            <a:fillRect/>
          </a:stretch>
        </p:blipFill>
        <p:spPr>
          <a:xfrm>
            <a:off x="505450" y="4967837"/>
            <a:ext cx="332750" cy="536006"/>
          </a:xfrm>
          <a:prstGeom prst="rect">
            <a:avLst/>
          </a:prstGeom>
        </p:spPr>
      </p:pic>
    </p:spTree>
    <p:extLst>
      <p:ext uri="{BB962C8B-B14F-4D97-AF65-F5344CB8AC3E}">
        <p14:creationId xmlns:p14="http://schemas.microsoft.com/office/powerpoint/2010/main" val="104969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4021B8-54AA-4DBF-9E16-2F0B21D766F4}"/>
              </a:ext>
            </a:extLst>
          </p:cNvPr>
          <p:cNvSpPr>
            <a:spLocks noGrp="1"/>
          </p:cNvSpPr>
          <p:nvPr>
            <p:ph type="title"/>
          </p:nvPr>
        </p:nvSpPr>
        <p:spPr/>
        <p:txBody>
          <a:bodyPr/>
          <a:lstStyle/>
          <a:p>
            <a:r>
              <a:rPr lang="pt-BR" b="1" noProof="0" dirty="0"/>
              <a:t>Na aula passada vimos que....</a:t>
            </a:r>
            <a:endParaRPr lang="pt-BR" sz="2200" b="1"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B77DD-929A-4469-85F6-3864DBE4A168}"/>
                  </a:ext>
                </a:extLst>
              </p:cNvPr>
              <p:cNvSpPr>
                <a:spLocks noGrp="1"/>
              </p:cNvSpPr>
              <p:nvPr>
                <p:ph sz="half" idx="1"/>
              </p:nvPr>
            </p:nvSpPr>
            <p:spPr/>
            <p:txBody>
              <a:bodyPr>
                <a:normAutofit fontScale="70000" lnSpcReduction="20000"/>
              </a:bodyPr>
              <a:lstStyle/>
              <a:p>
                <a:pPr algn="just">
                  <a:lnSpc>
                    <a:spcPct val="150000"/>
                  </a:lnSpc>
                  <a:spcBef>
                    <a:spcPts val="1500"/>
                  </a:spcBef>
                  <a:spcAft>
                    <a:spcPts val="1500"/>
                  </a:spcAft>
                </a:pPr>
                <a:r>
                  <a:rPr lang="pt-BR" sz="3000" noProof="0" dirty="0"/>
                  <a:t>Se o stage game </a:t>
                </a:r>
                <a14:m>
                  <m:oMath xmlns:m="http://schemas.openxmlformats.org/officeDocument/2006/math">
                    <m:r>
                      <a:rPr lang="pt-BR" sz="3000" b="0" i="1" noProof="0" smtClean="0">
                        <a:latin typeface="Cambria Math" panose="02040503050406030204" pitchFamily="18" charset="0"/>
                      </a:rPr>
                      <m:t>𝐺</m:t>
                    </m:r>
                  </m:oMath>
                </a14:m>
                <a:r>
                  <a:rPr lang="pt-BR" sz="3000" noProof="0" dirty="0"/>
                  <a:t> tem um </a:t>
                </a:r>
                <a:r>
                  <a:rPr lang="pt-BR" sz="3000" b="1" noProof="0" dirty="0"/>
                  <a:t>E.N </a:t>
                </a:r>
                <a:r>
                  <a:rPr lang="pt-BR" sz="3000" b="1" dirty="0"/>
                  <a:t>único</a:t>
                </a:r>
                <a:r>
                  <a:rPr lang="pt-BR" sz="3000" dirty="0"/>
                  <a:t>, </a:t>
                </a:r>
                <a:r>
                  <a:rPr lang="pt-BR" sz="3000" noProof="0" dirty="0"/>
                  <a:t>então, </a:t>
                </a:r>
                <a:r>
                  <a:rPr lang="pt-BR" sz="3000" b="1" noProof="0" dirty="0"/>
                  <a:t>para qualquer </a:t>
                </a:r>
                <a14:m>
                  <m:oMath xmlns:m="http://schemas.openxmlformats.org/officeDocument/2006/math">
                    <m:r>
                      <a:rPr lang="pt-BR" sz="3000" b="1" i="1" noProof="0" smtClean="0">
                        <a:latin typeface="Cambria Math" panose="02040503050406030204" pitchFamily="18" charset="0"/>
                      </a:rPr>
                      <m:t>𝑻</m:t>
                    </m:r>
                  </m:oMath>
                </a14:m>
                <a:r>
                  <a:rPr lang="pt-BR" sz="3000" b="1" noProof="0" dirty="0"/>
                  <a:t> finito</a:t>
                </a:r>
                <a:r>
                  <a:rPr lang="pt-BR" sz="3000" noProof="0" dirty="0"/>
                  <a:t>, </a:t>
                </a:r>
                <a14:m>
                  <m:oMath xmlns:m="http://schemas.openxmlformats.org/officeDocument/2006/math">
                    <m:r>
                      <a:rPr lang="pt-BR" sz="3000" i="1" noProof="0" smtClean="0">
                        <a:latin typeface="Cambria Math" panose="02040503050406030204" pitchFamily="18" charset="0"/>
                      </a:rPr>
                      <m:t>𝐺</m:t>
                    </m:r>
                    <m:r>
                      <a:rPr lang="pt-BR" sz="3000" i="1" noProof="0" smtClean="0">
                        <a:latin typeface="Cambria Math" panose="02040503050406030204" pitchFamily="18" charset="0"/>
                      </a:rPr>
                      <m:t>(</m:t>
                    </m:r>
                    <m:r>
                      <a:rPr lang="pt-BR" sz="3000" i="1" noProof="0" smtClean="0">
                        <a:latin typeface="Cambria Math" panose="02040503050406030204" pitchFamily="18" charset="0"/>
                      </a:rPr>
                      <m:t>𝑇</m:t>
                    </m:r>
                    <m:r>
                      <a:rPr lang="pt-BR" sz="3000" i="1" noProof="0" smtClean="0">
                        <a:latin typeface="Cambria Math" panose="02040503050406030204" pitchFamily="18" charset="0"/>
                      </a:rPr>
                      <m:t>)</m:t>
                    </m:r>
                  </m:oMath>
                </a14:m>
                <a:r>
                  <a:rPr lang="pt-BR" sz="3000" noProof="0" dirty="0"/>
                  <a:t> tem </a:t>
                </a:r>
                <a:r>
                  <a:rPr lang="pt-BR" sz="3000" b="1" noProof="0" dirty="0"/>
                  <a:t>outcome perfeito em </a:t>
                </a:r>
                <a:r>
                  <a:rPr lang="pt-BR" sz="3000" b="1" noProof="0" dirty="0" err="1"/>
                  <a:t>subjogo</a:t>
                </a:r>
                <a:r>
                  <a:rPr lang="pt-BR" sz="3000" b="1" noProof="0" dirty="0"/>
                  <a:t> único</a:t>
                </a:r>
                <a:r>
                  <a:rPr lang="pt-BR" sz="3000" noProof="0" dirty="0"/>
                  <a:t> sendo o E.N. de </a:t>
                </a:r>
                <a14:m>
                  <m:oMath xmlns:m="http://schemas.openxmlformats.org/officeDocument/2006/math">
                    <m:r>
                      <a:rPr lang="pt-BR" sz="3000" i="1" noProof="0" smtClean="0">
                        <a:latin typeface="Cambria Math" panose="02040503050406030204" pitchFamily="18" charset="0"/>
                      </a:rPr>
                      <m:t>𝐺</m:t>
                    </m:r>
                  </m:oMath>
                </a14:m>
                <a:r>
                  <a:rPr lang="pt-BR" sz="3000" noProof="0" dirty="0"/>
                  <a:t> jogado em cada estágio .</a:t>
                </a:r>
              </a:p>
              <a:p>
                <a:pPr algn="just">
                  <a:lnSpc>
                    <a:spcPct val="150000"/>
                  </a:lnSpc>
                  <a:spcBef>
                    <a:spcPts val="1500"/>
                  </a:spcBef>
                  <a:spcAft>
                    <a:spcPts val="1500"/>
                  </a:spcAft>
                </a:pPr>
                <a:r>
                  <a:rPr lang="pt-BR" sz="3200" dirty="0">
                    <a:solidFill>
                      <a:schemeClr val="bg1">
                        <a:lumMod val="75000"/>
                      </a:schemeClr>
                    </a:solidFill>
                  </a:rPr>
                  <a:t>Se o </a:t>
                </a:r>
                <a:r>
                  <a:rPr lang="pt-BR" sz="3200" dirty="0" err="1">
                    <a:solidFill>
                      <a:schemeClr val="bg1">
                        <a:lumMod val="75000"/>
                      </a:schemeClr>
                    </a:solidFill>
                  </a:rPr>
                  <a:t>stage</a:t>
                </a:r>
                <a:r>
                  <a:rPr lang="pt-BR" sz="3200" dirty="0">
                    <a:solidFill>
                      <a:schemeClr val="bg1">
                        <a:lumMod val="75000"/>
                      </a:schemeClr>
                    </a:solidFill>
                  </a:rPr>
                  <a:t> game </a:t>
                </a:r>
                <a14:m>
                  <m:oMath xmlns:m="http://schemas.openxmlformats.org/officeDocument/2006/math">
                    <m:r>
                      <a:rPr lang="pt-BR" sz="3200" i="1" dirty="0" smtClean="0">
                        <a:solidFill>
                          <a:schemeClr val="bg1">
                            <a:lumMod val="75000"/>
                          </a:schemeClr>
                        </a:solidFill>
                        <a:latin typeface="Cambria Math" panose="02040503050406030204" pitchFamily="18" charset="0"/>
                      </a:rPr>
                      <m:t>𝐺</m:t>
                    </m:r>
                    <m:r>
                      <a:rPr lang="pt-BR" sz="3200" i="1" dirty="0" smtClean="0">
                        <a:solidFill>
                          <a:schemeClr val="bg1">
                            <a:lumMod val="75000"/>
                          </a:schemeClr>
                        </a:solidFill>
                        <a:latin typeface="Cambria Math" panose="02040503050406030204" pitchFamily="18" charset="0"/>
                      </a:rPr>
                      <m:t> </m:t>
                    </m:r>
                  </m:oMath>
                </a14:m>
                <a:r>
                  <a:rPr lang="pt-BR" sz="3200" dirty="0">
                    <a:solidFill>
                      <a:schemeClr val="bg1">
                        <a:lumMod val="75000"/>
                      </a:schemeClr>
                    </a:solidFill>
                  </a:rPr>
                  <a:t>tem </a:t>
                </a:r>
                <a:r>
                  <a:rPr lang="pt-BR" sz="3200" b="1" dirty="0">
                    <a:solidFill>
                      <a:schemeClr val="bg1">
                        <a:lumMod val="75000"/>
                      </a:schemeClr>
                    </a:solidFill>
                  </a:rPr>
                  <a:t>múltiplos E.N.</a:t>
                </a:r>
                <a:r>
                  <a:rPr lang="pt-BR" sz="3200" dirty="0">
                    <a:solidFill>
                      <a:schemeClr val="bg1">
                        <a:lumMod val="75000"/>
                      </a:schemeClr>
                    </a:solidFill>
                  </a:rPr>
                  <a:t>, então podem haver outcomes perfeitos em subjogo do jogo repetido </a:t>
                </a:r>
                <a14:m>
                  <m:oMath xmlns:m="http://schemas.openxmlformats.org/officeDocument/2006/math">
                    <m:r>
                      <a:rPr lang="pt-BR" sz="3200" b="0" i="1" smtClean="0">
                        <a:solidFill>
                          <a:schemeClr val="bg1">
                            <a:lumMod val="75000"/>
                          </a:schemeClr>
                        </a:solidFill>
                        <a:latin typeface="Cambria Math" panose="02040503050406030204" pitchFamily="18" charset="0"/>
                      </a:rPr>
                      <m:t>𝐺</m:t>
                    </m:r>
                    <m:r>
                      <a:rPr lang="pt-BR" sz="3200" b="0" i="1" smtClean="0">
                        <a:solidFill>
                          <a:schemeClr val="bg1">
                            <a:lumMod val="75000"/>
                          </a:schemeClr>
                        </a:solidFill>
                        <a:latin typeface="Cambria Math" panose="02040503050406030204" pitchFamily="18" charset="0"/>
                      </a:rPr>
                      <m:t>(</m:t>
                    </m:r>
                    <m:r>
                      <a:rPr lang="pt-BR" sz="3200" b="0" i="1" smtClean="0">
                        <a:solidFill>
                          <a:schemeClr val="bg1">
                            <a:lumMod val="75000"/>
                          </a:schemeClr>
                        </a:solidFill>
                        <a:latin typeface="Cambria Math" panose="02040503050406030204" pitchFamily="18" charset="0"/>
                      </a:rPr>
                      <m:t>𝑇</m:t>
                    </m:r>
                    <m:r>
                      <a:rPr lang="pt-BR" sz="3200" b="0" i="1" smtClean="0">
                        <a:solidFill>
                          <a:schemeClr val="bg1">
                            <a:lumMod val="75000"/>
                          </a:schemeClr>
                        </a:solidFill>
                        <a:latin typeface="Cambria Math" panose="02040503050406030204" pitchFamily="18" charset="0"/>
                      </a:rPr>
                      <m:t>)</m:t>
                    </m:r>
                  </m:oMath>
                </a14:m>
                <a:r>
                  <a:rPr lang="pt-BR" sz="3200" dirty="0">
                    <a:solidFill>
                      <a:schemeClr val="bg1">
                        <a:lumMod val="75000"/>
                      </a:schemeClr>
                    </a:solidFill>
                  </a:rPr>
                  <a:t> em que, para qualquer </a:t>
                </a:r>
                <a14:m>
                  <m:oMath xmlns:m="http://schemas.openxmlformats.org/officeDocument/2006/math">
                    <m:r>
                      <a:rPr lang="pt-BR" sz="3200" i="1" dirty="0" smtClean="0">
                        <a:solidFill>
                          <a:schemeClr val="bg1">
                            <a:lumMod val="75000"/>
                          </a:schemeClr>
                        </a:solidFill>
                        <a:latin typeface="Cambria Math" panose="02040503050406030204" pitchFamily="18" charset="0"/>
                      </a:rPr>
                      <m:t>𝑡</m:t>
                    </m:r>
                    <m:r>
                      <a:rPr lang="pt-BR" sz="3200" i="1" dirty="0" smtClean="0">
                        <a:solidFill>
                          <a:schemeClr val="bg1">
                            <a:lumMod val="75000"/>
                          </a:schemeClr>
                        </a:solidFill>
                        <a:latin typeface="Cambria Math" panose="02040503050406030204" pitchFamily="18" charset="0"/>
                      </a:rPr>
                      <m:t>&lt;</m:t>
                    </m:r>
                    <m:r>
                      <a:rPr lang="pt-BR" sz="3200" i="1" dirty="0" smtClean="0">
                        <a:solidFill>
                          <a:schemeClr val="bg1">
                            <a:lumMod val="75000"/>
                          </a:schemeClr>
                        </a:solidFill>
                        <a:latin typeface="Cambria Math" panose="02040503050406030204" pitchFamily="18" charset="0"/>
                      </a:rPr>
                      <m:t>𝑇</m:t>
                    </m:r>
                  </m:oMath>
                </a14:m>
                <a:r>
                  <a:rPr lang="pt-BR" sz="3200" dirty="0">
                    <a:solidFill>
                      <a:schemeClr val="bg1">
                        <a:lumMod val="75000"/>
                      </a:schemeClr>
                    </a:solidFill>
                  </a:rPr>
                  <a:t>, o outcome no estágio </a:t>
                </a:r>
                <a14:m>
                  <m:oMath xmlns:m="http://schemas.openxmlformats.org/officeDocument/2006/math">
                    <m:r>
                      <a:rPr lang="pt-BR" sz="3200" b="0" i="1" smtClean="0">
                        <a:solidFill>
                          <a:schemeClr val="bg1">
                            <a:lumMod val="75000"/>
                          </a:schemeClr>
                        </a:solidFill>
                        <a:latin typeface="Cambria Math" panose="02040503050406030204" pitchFamily="18" charset="0"/>
                      </a:rPr>
                      <m:t>𝑡</m:t>
                    </m:r>
                  </m:oMath>
                </a14:m>
                <a:r>
                  <a:rPr lang="pt-BR" sz="3200" dirty="0">
                    <a:solidFill>
                      <a:schemeClr val="bg1">
                        <a:lumMod val="75000"/>
                      </a:schemeClr>
                    </a:solidFill>
                  </a:rPr>
                  <a:t> </a:t>
                </a:r>
                <a:r>
                  <a:rPr lang="pt-BR" sz="3200" b="1" dirty="0">
                    <a:solidFill>
                      <a:schemeClr val="bg1">
                        <a:lumMod val="75000"/>
                      </a:schemeClr>
                    </a:solidFill>
                  </a:rPr>
                  <a:t>não é Equilíbrio de Nash de </a:t>
                </a:r>
                <a14:m>
                  <m:oMath xmlns:m="http://schemas.openxmlformats.org/officeDocument/2006/math">
                    <m:r>
                      <a:rPr lang="pt-BR" sz="3200" b="1" i="1" dirty="0" smtClean="0">
                        <a:solidFill>
                          <a:schemeClr val="bg1">
                            <a:lumMod val="75000"/>
                          </a:schemeClr>
                        </a:solidFill>
                        <a:latin typeface="Cambria Math" panose="02040503050406030204" pitchFamily="18" charset="0"/>
                      </a:rPr>
                      <m:t>𝑮</m:t>
                    </m:r>
                  </m:oMath>
                </a14:m>
                <a:r>
                  <a:rPr lang="pt-BR" sz="3200" dirty="0">
                    <a:solidFill>
                      <a:schemeClr val="bg1">
                        <a:lumMod val="75000"/>
                      </a:schemeClr>
                    </a:solidFill>
                  </a:rPr>
                  <a:t>.</a:t>
                </a:r>
                <a:endParaRPr lang="pt-BR" sz="3000" noProof="0" dirty="0">
                  <a:solidFill>
                    <a:srgbClr val="FF0000"/>
                  </a:solidFill>
                </a:endParaRPr>
              </a:p>
            </p:txBody>
          </p:sp>
        </mc:Choice>
        <mc:Fallback xmlns="">
          <p:sp>
            <p:nvSpPr>
              <p:cNvPr id="3" name="Content Placeholder 2">
                <a:extLst>
                  <a:ext uri="{FF2B5EF4-FFF2-40B4-BE49-F238E27FC236}">
                    <a16:creationId xmlns:a16="http://schemas.microsoft.com/office/drawing/2014/main" id="{178B77DD-929A-4469-85F6-3864DBE4A168}"/>
                  </a:ext>
                </a:extLst>
              </p:cNvPr>
              <p:cNvSpPr>
                <a:spLocks noGrp="1" noRot="1" noChangeAspect="1" noMove="1" noResize="1" noEditPoints="1" noAdjustHandles="1" noChangeArrowheads="1" noChangeShapeType="1" noTextEdit="1"/>
              </p:cNvSpPr>
              <p:nvPr>
                <p:ph sz="half" idx="1"/>
              </p:nvPr>
            </p:nvSpPr>
            <p:spPr>
              <a:blipFill>
                <a:blip r:embed="rId3"/>
                <a:stretch>
                  <a:fillRect l="-1412" r="-1412" b="-12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0C1E09D-FC23-46CC-A546-3932F8BE839B}"/>
              </a:ext>
            </a:extLst>
          </p:cNvPr>
          <p:cNvSpPr>
            <a:spLocks noGrp="1"/>
          </p:cNvSpPr>
          <p:nvPr>
            <p:ph type="sldNum" sz="quarter" idx="12"/>
          </p:nvPr>
        </p:nvSpPr>
        <p:spPr/>
        <p:txBody>
          <a:bodyPr/>
          <a:lstStyle/>
          <a:p>
            <a:fld id="{AF67EEE8-F201-4410-BA13-233EFB93B646}" type="slidenum">
              <a:rPr lang="pt-BR" smtClean="0"/>
              <a:t>3</a:t>
            </a:fld>
            <a:endParaRPr lang="pt-BR"/>
          </a:p>
        </p:txBody>
      </p:sp>
      <p:sp>
        <p:nvSpPr>
          <p:cNvPr id="2" name="Footer Placeholder 1">
            <a:extLst>
              <a:ext uri="{FF2B5EF4-FFF2-40B4-BE49-F238E27FC236}">
                <a16:creationId xmlns:a16="http://schemas.microsoft.com/office/drawing/2014/main" id="{19AA93A2-6DD2-460E-84DF-6FCDE0A3BDC2}"/>
              </a:ext>
            </a:extLst>
          </p:cNvPr>
          <p:cNvSpPr>
            <a:spLocks noGrp="1"/>
          </p:cNvSpPr>
          <p:nvPr>
            <p:ph type="ftr" sz="quarter" idx="11"/>
          </p:nvPr>
        </p:nvSpPr>
        <p:spPr/>
        <p:txBody>
          <a:bodyPr/>
          <a:lstStyle/>
          <a:p>
            <a:r>
              <a:rPr lang="pt-BR" dirty="0"/>
              <a:t>Robson Tigre </a:t>
            </a:r>
            <a:endParaRPr lang="en-US" dirty="0"/>
          </a:p>
        </p:txBody>
      </p:sp>
      <p:grpSp>
        <p:nvGrpSpPr>
          <p:cNvPr id="18" name="Group 17">
            <a:extLst>
              <a:ext uri="{FF2B5EF4-FFF2-40B4-BE49-F238E27FC236}">
                <a16:creationId xmlns:a16="http://schemas.microsoft.com/office/drawing/2014/main" id="{7208505D-A6C0-4943-8B8A-E5258EB5F554}"/>
              </a:ext>
            </a:extLst>
          </p:cNvPr>
          <p:cNvGrpSpPr/>
          <p:nvPr/>
        </p:nvGrpSpPr>
        <p:grpSpPr>
          <a:xfrm>
            <a:off x="7185495" y="4001294"/>
            <a:ext cx="3796475" cy="2343015"/>
            <a:chOff x="6926943" y="4229730"/>
            <a:chExt cx="3367314" cy="1947233"/>
          </a:xfrm>
        </p:grpSpPr>
        <p:pic>
          <p:nvPicPr>
            <p:cNvPr id="12" name="Picture 11" descr="A screenshot of a cell phone&#10;&#10;Description automatically generated">
              <a:extLst>
                <a:ext uri="{FF2B5EF4-FFF2-40B4-BE49-F238E27FC236}">
                  <a16:creationId xmlns:a16="http://schemas.microsoft.com/office/drawing/2014/main" id="{E8F3A6CD-55AD-44AF-87F4-D482A7D9C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943" y="4229730"/>
              <a:ext cx="3367314" cy="1947233"/>
            </a:xfrm>
            <a:prstGeom prst="rect">
              <a:avLst/>
            </a:prstGeom>
          </p:spPr>
        </p:pic>
        <p:sp>
          <p:nvSpPr>
            <p:cNvPr id="13" name="TextBox 12">
              <a:extLst>
                <a:ext uri="{FF2B5EF4-FFF2-40B4-BE49-F238E27FC236}">
                  <a16:creationId xmlns:a16="http://schemas.microsoft.com/office/drawing/2014/main" id="{323432D1-0C9A-48F4-9CBC-42F2B1079BAF}"/>
                </a:ext>
              </a:extLst>
            </p:cNvPr>
            <p:cNvSpPr txBox="1"/>
            <p:nvPr/>
          </p:nvSpPr>
          <p:spPr>
            <a:xfrm>
              <a:off x="7682909" y="5807631"/>
              <a:ext cx="1486174" cy="369332"/>
            </a:xfrm>
            <a:prstGeom prst="rect">
              <a:avLst/>
            </a:prstGeom>
            <a:solidFill>
              <a:schemeClr val="bg1"/>
            </a:solidFill>
          </p:spPr>
          <p:txBody>
            <a:bodyPr wrap="square" rtlCol="0">
              <a:spAutoFit/>
            </a:bodyPr>
            <a:lstStyle/>
            <a:p>
              <a:r>
                <a:rPr lang="pt-BR" b="1" dirty="0">
                  <a:solidFill>
                    <a:srgbClr val="C00000"/>
                  </a:solidFill>
                </a:rPr>
                <a:t>Estágio 2</a:t>
              </a:r>
            </a:p>
          </p:txBody>
        </p:sp>
        <p:sp>
          <p:nvSpPr>
            <p:cNvPr id="14" name="Rectangle 13">
              <a:extLst>
                <a:ext uri="{FF2B5EF4-FFF2-40B4-BE49-F238E27FC236}">
                  <a16:creationId xmlns:a16="http://schemas.microsoft.com/office/drawing/2014/main" id="{C65C8315-CB84-4A0C-ADF4-5E42ED623489}"/>
                </a:ext>
              </a:extLst>
            </p:cNvPr>
            <p:cNvSpPr/>
            <p:nvPr/>
          </p:nvSpPr>
          <p:spPr>
            <a:xfrm>
              <a:off x="8698048" y="4967880"/>
              <a:ext cx="554039" cy="3693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E93CD9B2-A577-4A3E-A3D3-883B944B72FC}"/>
              </a:ext>
            </a:extLst>
          </p:cNvPr>
          <p:cNvGrpSpPr/>
          <p:nvPr/>
        </p:nvGrpSpPr>
        <p:grpSpPr>
          <a:xfrm>
            <a:off x="6963295" y="1617414"/>
            <a:ext cx="3646846" cy="2473430"/>
            <a:chOff x="6926943" y="1951744"/>
            <a:chExt cx="2898185" cy="1918224"/>
          </a:xfrm>
        </p:grpSpPr>
        <p:pic>
          <p:nvPicPr>
            <p:cNvPr id="15" name="Picture 14" descr="A screenshot of a cell phone&#10;&#10;Description automatically generated">
              <a:extLst>
                <a:ext uri="{FF2B5EF4-FFF2-40B4-BE49-F238E27FC236}">
                  <a16:creationId xmlns:a16="http://schemas.microsoft.com/office/drawing/2014/main" id="{5E9BD936-92C1-41CA-BA7C-33AAC215E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6943" y="1951744"/>
              <a:ext cx="2898185" cy="1918224"/>
            </a:xfrm>
            <a:prstGeom prst="rect">
              <a:avLst/>
            </a:prstGeom>
          </p:spPr>
        </p:pic>
        <p:sp>
          <p:nvSpPr>
            <p:cNvPr id="16" name="TextBox 15">
              <a:extLst>
                <a:ext uri="{FF2B5EF4-FFF2-40B4-BE49-F238E27FC236}">
                  <a16:creationId xmlns:a16="http://schemas.microsoft.com/office/drawing/2014/main" id="{1F6D9A9D-64DC-4D02-BDDB-5E60B5A29CEA}"/>
                </a:ext>
              </a:extLst>
            </p:cNvPr>
            <p:cNvSpPr txBox="1"/>
            <p:nvPr/>
          </p:nvSpPr>
          <p:spPr>
            <a:xfrm>
              <a:off x="7619726" y="3500636"/>
              <a:ext cx="1486174" cy="369332"/>
            </a:xfrm>
            <a:prstGeom prst="rect">
              <a:avLst/>
            </a:prstGeom>
            <a:solidFill>
              <a:schemeClr val="bg1"/>
            </a:solidFill>
          </p:spPr>
          <p:txBody>
            <a:bodyPr wrap="square" rtlCol="0">
              <a:spAutoFit/>
            </a:bodyPr>
            <a:lstStyle/>
            <a:p>
              <a:r>
                <a:rPr lang="pt-BR" b="1" dirty="0">
                  <a:solidFill>
                    <a:srgbClr val="0070C0"/>
                  </a:solidFill>
                </a:rPr>
                <a:t>Estágio 1</a:t>
              </a:r>
            </a:p>
          </p:txBody>
        </p:sp>
        <p:sp>
          <p:nvSpPr>
            <p:cNvPr id="17" name="Rectangle 16">
              <a:extLst>
                <a:ext uri="{FF2B5EF4-FFF2-40B4-BE49-F238E27FC236}">
                  <a16:creationId xmlns:a16="http://schemas.microsoft.com/office/drawing/2014/main" id="{DECA67D5-0EAC-41BB-8CAB-5178EAFCE812}"/>
                </a:ext>
              </a:extLst>
            </p:cNvPr>
            <p:cNvSpPr/>
            <p:nvPr/>
          </p:nvSpPr>
          <p:spPr>
            <a:xfrm>
              <a:off x="8481874" y="2628270"/>
              <a:ext cx="554039" cy="36933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0045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21519B-2502-4AAC-8061-5A65EE04B822}"/>
                  </a:ext>
                </a:extLst>
              </p:cNvPr>
              <p:cNvSpPr>
                <a:spLocks noGrp="1"/>
              </p:cNvSpPr>
              <p:nvPr>
                <p:ph idx="1"/>
              </p:nvPr>
            </p:nvSpPr>
            <p:spPr/>
            <p:txBody>
              <a:bodyPr/>
              <a:lstStyle/>
              <a:p>
                <a:pPr marL="0" indent="0" algn="just">
                  <a:lnSpc>
                    <a:spcPct val="100000"/>
                  </a:lnSpc>
                  <a:buNone/>
                </a:pPr>
                <a:r>
                  <a:rPr lang="pt-BR" b="1" noProof="0" dirty="0"/>
                  <a:t>Teorema </a:t>
                </a:r>
                <a:r>
                  <a:rPr lang="pt-BR" noProof="0" dirty="0"/>
                  <a:t>(Friedman 1971): Seja </a:t>
                </a:r>
                <a14:m>
                  <m:oMath xmlns:m="http://schemas.openxmlformats.org/officeDocument/2006/math">
                    <m:r>
                      <a:rPr lang="pt-BR" b="0" i="1" noProof="0" smtClean="0">
                        <a:latin typeface="Cambria Math" panose="02040503050406030204" pitchFamily="18" charset="0"/>
                      </a:rPr>
                      <m:t>𝐺</m:t>
                    </m:r>
                  </m:oMath>
                </a14:m>
                <a:r>
                  <a:rPr lang="pt-BR" noProof="0" dirty="0"/>
                  <a:t> um jogo estático finito de informação completa. Sejam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os payoffs de um equilíbrio de Nash de </a:t>
                </a:r>
                <a14:m>
                  <m:oMath xmlns:m="http://schemas.openxmlformats.org/officeDocument/2006/math">
                    <m:r>
                      <a:rPr lang="pt-BR" b="0" i="1" noProof="0" smtClean="0">
                        <a:latin typeface="Cambria Math" panose="02040503050406030204" pitchFamily="18" charset="0"/>
                      </a:rPr>
                      <m:t>𝐺</m:t>
                    </m:r>
                  </m:oMath>
                </a14:m>
                <a:r>
                  <a:rPr lang="pt-BR" noProof="0" dirty="0"/>
                  <a:t> e sejam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quaisquer outros payoffs viáveis de </a:t>
                </a:r>
                <a14:m>
                  <m:oMath xmlns:m="http://schemas.openxmlformats.org/officeDocument/2006/math">
                    <m:r>
                      <a:rPr lang="pt-BR" b="0" i="1" noProof="0" smtClean="0">
                        <a:latin typeface="Cambria Math" panose="02040503050406030204" pitchFamily="18" charset="0"/>
                      </a:rPr>
                      <m:t>𝐺</m:t>
                    </m:r>
                  </m:oMath>
                </a14:m>
                <a:r>
                  <a:rPr lang="pt-BR" noProof="0" dirty="0"/>
                  <a:t>. Se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&gt;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𝑖</m:t>
                        </m:r>
                      </m:sub>
                    </m:sSub>
                  </m:oMath>
                </a14:m>
                <a:r>
                  <a:rPr lang="pt-BR" noProof="0" dirty="0"/>
                  <a:t> para todo jogador </a:t>
                </a:r>
                <a14:m>
                  <m:oMath xmlns:m="http://schemas.openxmlformats.org/officeDocument/2006/math">
                    <m:r>
                      <a:rPr lang="pt-BR" b="0" i="1" noProof="0" smtClean="0">
                        <a:latin typeface="Cambria Math" panose="02040503050406030204" pitchFamily="18" charset="0"/>
                      </a:rPr>
                      <m:t>𝑖</m:t>
                    </m:r>
                  </m:oMath>
                </a14:m>
                <a:r>
                  <a:rPr lang="pt-BR" noProof="0" dirty="0"/>
                  <a:t> e </a:t>
                </a:r>
                <a14:m>
                  <m:oMath xmlns:m="http://schemas.openxmlformats.org/officeDocument/2006/math">
                    <m:r>
                      <a:rPr lang="pt-BR" i="1" noProof="0" smtClean="0">
                        <a:latin typeface="Cambria Math" panose="02040503050406030204" pitchFamily="18" charset="0"/>
                      </a:rPr>
                      <m:t>𝛿</m:t>
                    </m:r>
                  </m:oMath>
                </a14:m>
                <a:r>
                  <a:rPr lang="pt-BR" noProof="0" dirty="0"/>
                  <a:t> for suficientemente próximo a </a:t>
                </a:r>
                <a14:m>
                  <m:oMath xmlns:m="http://schemas.openxmlformats.org/officeDocument/2006/math">
                    <m:r>
                      <a:rPr lang="pt-BR" i="1" noProof="0" smtClean="0">
                        <a:latin typeface="Cambria Math" panose="02040503050406030204" pitchFamily="18" charset="0"/>
                      </a:rPr>
                      <m:t>1</m:t>
                    </m:r>
                  </m:oMath>
                </a14:m>
                <a:r>
                  <a:rPr lang="pt-BR" noProof="0" dirty="0"/>
                  <a:t>, então existe um equilíbrio de Nash perfeito em subjogo do jogo infinitamente repetido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b="0" i="1" noProof="0" smtClean="0">
                        <a:latin typeface="Cambria Math" panose="02040503050406030204" pitchFamily="18" charset="0"/>
                      </a:rPr>
                      <m:t>)</m:t>
                    </m:r>
                  </m:oMath>
                </a14:m>
                <a:r>
                  <a:rPr lang="pt-BR" noProof="0" dirty="0"/>
                  <a:t> que atinge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𝑥</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𝑛</m:t>
                            </m:r>
                          </m:sub>
                        </m:sSub>
                      </m:e>
                    </m:d>
                  </m:oMath>
                </a14:m>
                <a:r>
                  <a:rPr lang="pt-BR" noProof="0" dirty="0"/>
                  <a:t> como payoff médio</a:t>
                </a:r>
              </a:p>
            </p:txBody>
          </p:sp>
        </mc:Choice>
        <mc:Fallback xmlns="">
          <p:sp>
            <p:nvSpPr>
              <p:cNvPr id="3" name="Content Placeholder 2">
                <a:extLst>
                  <a:ext uri="{FF2B5EF4-FFF2-40B4-BE49-F238E27FC236}">
                    <a16:creationId xmlns:a16="http://schemas.microsoft.com/office/drawing/2014/main" id="{8821519B-2502-4AAC-8061-5A65EE04B822}"/>
                  </a:ext>
                </a:extLst>
              </p:cNvPr>
              <p:cNvSpPr>
                <a:spLocks noGrp="1" noRot="1" noChangeAspect="1" noMove="1" noResize="1" noEditPoints="1" noAdjustHandles="1" noChangeArrowheads="1" noChangeShapeType="1" noTextEdit="1"/>
              </p:cNvSpPr>
              <p:nvPr>
                <p:ph idx="1"/>
              </p:nvPr>
            </p:nvSpPr>
            <p:spPr>
              <a:blipFill>
                <a:blip r:embed="rId3"/>
                <a:stretch>
                  <a:fillRect l="-1217" t="-126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193F02-0277-42CD-A5F1-40BEAE314CE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D0C91FC7-40D3-4326-87B9-E944F3E9951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F65A83F-B748-4961-9989-B8F0195F662E}"/>
              </a:ext>
            </a:extLst>
          </p:cNvPr>
          <p:cNvSpPr>
            <a:spLocks noGrp="1"/>
          </p:cNvSpPr>
          <p:nvPr>
            <p:ph type="sldNum" sz="quarter" idx="12"/>
          </p:nvPr>
        </p:nvSpPr>
        <p:spPr/>
        <p:txBody>
          <a:bodyPr/>
          <a:lstStyle/>
          <a:p>
            <a:fld id="{AF67EEE8-F201-4410-BA13-233EFB93B646}" type="slidenum">
              <a:rPr lang="pt-BR" smtClean="0"/>
              <a:t>30</a:t>
            </a:fld>
            <a:endParaRPr lang="pt-BR"/>
          </a:p>
        </p:txBody>
      </p:sp>
    </p:spTree>
    <p:extLst>
      <p:ext uri="{BB962C8B-B14F-4D97-AF65-F5344CB8AC3E}">
        <p14:creationId xmlns:p14="http://schemas.microsoft.com/office/powerpoint/2010/main" val="2715268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3C7336-231A-47CF-9EFB-4BFBFE0D010D}"/>
                  </a:ext>
                </a:extLst>
              </p:cNvPr>
              <p:cNvSpPr>
                <a:spLocks noGrp="1"/>
              </p:cNvSpPr>
              <p:nvPr>
                <p:ph idx="1"/>
              </p:nvPr>
            </p:nvSpPr>
            <p:spPr/>
            <p:txBody>
              <a:bodyPr>
                <a:normAutofit/>
              </a:bodyPr>
              <a:lstStyle/>
              <a:p>
                <a:pPr marL="0" indent="0" algn="just">
                  <a:buNone/>
                </a:pPr>
                <a:r>
                  <a:rPr lang="pt-BR" sz="2200" noProof="0" dirty="0"/>
                  <a:t>O teorema garante que, para o jogo 2.3.6, qualquer ponto na área preta pode ser alcançado como payoff médio de um equilíbrio de Nash perfeito em subjogo do jogo repetido (dado que </a:t>
                </a:r>
                <a14:m>
                  <m:oMath xmlns:m="http://schemas.openxmlformats.org/officeDocument/2006/math">
                    <m:r>
                      <a:rPr lang="pt-BR" sz="2200" i="1" noProof="0" smtClean="0">
                        <a:latin typeface="Cambria Math" panose="02040503050406030204" pitchFamily="18" charset="0"/>
                      </a:rPr>
                      <m:t>𝛿</m:t>
                    </m:r>
                  </m:oMath>
                </a14:m>
                <a:r>
                  <a:rPr lang="pt-BR" sz="2200" noProof="0" dirty="0"/>
                  <a:t> seja grande o suficiente)</a:t>
                </a:r>
              </a:p>
            </p:txBody>
          </p:sp>
        </mc:Choice>
        <mc:Fallback xmlns="">
          <p:sp>
            <p:nvSpPr>
              <p:cNvPr id="3" name="Content Placeholder 2">
                <a:extLst>
                  <a:ext uri="{FF2B5EF4-FFF2-40B4-BE49-F238E27FC236}">
                    <a16:creationId xmlns:a16="http://schemas.microsoft.com/office/drawing/2014/main" id="{083C7336-231A-47CF-9EFB-4BFBFE0D010D}"/>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pt-BR">
                    <a:noFill/>
                  </a:rPr>
                  <a:t> </a:t>
                </a:r>
              </a:p>
            </p:txBody>
          </p:sp>
        </mc:Fallback>
      </mc:AlternateContent>
      <p:pic>
        <p:nvPicPr>
          <p:cNvPr id="7" name="Picture 6" descr="A close up of text on a black background&#10;&#10;Description automatically generated">
            <a:extLst>
              <a:ext uri="{FF2B5EF4-FFF2-40B4-BE49-F238E27FC236}">
                <a16:creationId xmlns:a16="http://schemas.microsoft.com/office/drawing/2014/main" id="{C1B83BA7-87A5-4918-B271-7151A3CA5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6312" y="2924541"/>
            <a:ext cx="4644602" cy="3252422"/>
          </a:xfrm>
          <a:prstGeom prst="rect">
            <a:avLst/>
          </a:prstGeom>
        </p:spPr>
      </p:pic>
      <p:sp>
        <p:nvSpPr>
          <p:cNvPr id="8" name="Title 1">
            <a:extLst>
              <a:ext uri="{FF2B5EF4-FFF2-40B4-BE49-F238E27FC236}">
                <a16:creationId xmlns:a16="http://schemas.microsoft.com/office/drawing/2014/main" id="{ECA49A59-04A9-4528-A267-E81EADD7163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935BB37F-055C-4093-8AF0-50017C69AD39}"/>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679F313E-DC9D-4D8D-A421-8988F35E2C8D}"/>
              </a:ext>
            </a:extLst>
          </p:cNvPr>
          <p:cNvSpPr>
            <a:spLocks noGrp="1"/>
          </p:cNvSpPr>
          <p:nvPr>
            <p:ph type="sldNum" sz="quarter" idx="12"/>
          </p:nvPr>
        </p:nvSpPr>
        <p:spPr/>
        <p:txBody>
          <a:bodyPr/>
          <a:lstStyle/>
          <a:p>
            <a:fld id="{AF67EEE8-F201-4410-BA13-233EFB93B646}" type="slidenum">
              <a:rPr lang="pt-BR" smtClean="0"/>
              <a:t>31</a:t>
            </a:fld>
            <a:endParaRPr lang="pt-BR"/>
          </a:p>
        </p:txBody>
      </p:sp>
      <p:cxnSp>
        <p:nvCxnSpPr>
          <p:cNvPr id="6" name="Straight Connector 5">
            <a:extLst>
              <a:ext uri="{FF2B5EF4-FFF2-40B4-BE49-F238E27FC236}">
                <a16:creationId xmlns:a16="http://schemas.microsoft.com/office/drawing/2014/main" id="{CAD9C629-A2C0-4409-BF89-0EAA676C5512}"/>
              </a:ext>
            </a:extLst>
          </p:cNvPr>
          <p:cNvCxnSpPr>
            <a:cxnSpLocks/>
          </p:cNvCxnSpPr>
          <p:nvPr/>
        </p:nvCxnSpPr>
        <p:spPr>
          <a:xfrm>
            <a:off x="4632960" y="3634740"/>
            <a:ext cx="0" cy="16687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51568C-D93F-44A8-945C-AEFDF3E3C54F}"/>
              </a:ext>
            </a:extLst>
          </p:cNvPr>
          <p:cNvCxnSpPr>
            <a:cxnSpLocks/>
          </p:cNvCxnSpPr>
          <p:nvPr/>
        </p:nvCxnSpPr>
        <p:spPr>
          <a:xfrm flipH="1">
            <a:off x="4626725" y="5303520"/>
            <a:ext cx="200406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7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726CE0-5063-4110-BFF4-FF856787ECC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 Placeholder 3">
            <a:extLst>
              <a:ext uri="{FF2B5EF4-FFF2-40B4-BE49-F238E27FC236}">
                <a16:creationId xmlns:a16="http://schemas.microsoft.com/office/drawing/2014/main" id="{F9A1F6AD-B005-48A6-95F5-874085A9500D}"/>
              </a:ext>
            </a:extLst>
          </p:cNvPr>
          <p:cNvSpPr txBox="1">
            <a:spLocks/>
          </p:cNvSpPr>
          <p:nvPr/>
        </p:nvSpPr>
        <p:spPr>
          <a:xfrm>
            <a:off x="673628" y="2540000"/>
            <a:ext cx="10844742" cy="177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Conluio entre dois duopolistas de Cournot</a:t>
            </a:r>
          </a:p>
        </p:txBody>
      </p:sp>
      <p:sp>
        <p:nvSpPr>
          <p:cNvPr id="2" name="Footer Placeholder 1">
            <a:extLst>
              <a:ext uri="{FF2B5EF4-FFF2-40B4-BE49-F238E27FC236}">
                <a16:creationId xmlns:a16="http://schemas.microsoft.com/office/drawing/2014/main" id="{3C5ED9AF-FC8A-4C9A-BCE0-30F75FEE4C5F}"/>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F824A825-1EAF-492A-BEB6-ECAA34561648}"/>
              </a:ext>
            </a:extLst>
          </p:cNvPr>
          <p:cNvSpPr>
            <a:spLocks noGrp="1"/>
          </p:cNvSpPr>
          <p:nvPr>
            <p:ph type="sldNum" sz="quarter" idx="12"/>
          </p:nvPr>
        </p:nvSpPr>
        <p:spPr/>
        <p:txBody>
          <a:bodyPr/>
          <a:lstStyle/>
          <a:p>
            <a:fld id="{AF67EEE8-F201-4410-BA13-233EFB93B646}" type="slidenum">
              <a:rPr lang="pt-BR" smtClean="0"/>
              <a:t>32</a:t>
            </a:fld>
            <a:endParaRPr lang="pt-BR"/>
          </a:p>
        </p:txBody>
      </p:sp>
    </p:spTree>
    <p:extLst>
      <p:ext uri="{BB962C8B-B14F-4D97-AF65-F5344CB8AC3E}">
        <p14:creationId xmlns:p14="http://schemas.microsoft.com/office/powerpoint/2010/main" val="2394789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8861AA-8D86-4D6D-862C-8D2CD332DF84}"/>
                  </a:ext>
                </a:extLst>
              </p:cNvPr>
              <p:cNvSpPr>
                <a:spLocks noGrp="1"/>
              </p:cNvSpPr>
              <p:nvPr>
                <p:ph idx="1"/>
              </p:nvPr>
            </p:nvSpPr>
            <p:spPr/>
            <p:txBody>
              <a:bodyPr>
                <a:normAutofit/>
              </a:bodyPr>
              <a:lstStyle/>
              <a:p>
                <a:pPr marL="0" indent="0" algn="just">
                  <a:buNone/>
                </a:pPr>
                <a:r>
                  <a:rPr lang="pt-BR" b="1" dirty="0"/>
                  <a:t>Friedman (1971)</a:t>
                </a:r>
                <a:r>
                  <a:rPr lang="pt-BR" dirty="0"/>
                  <a:t>: pioneirismo em cooperação usando estratégia gatilho com reversão eterna ao E.N. do stage game</a:t>
                </a:r>
              </a:p>
              <a:p>
                <a:pPr marL="0" indent="0" algn="just">
                  <a:buNone/>
                </a:pPr>
                <a:endParaRPr lang="pt-BR" dirty="0"/>
              </a:p>
              <a:p>
                <a:pPr lvl="1">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quantidades produzidas</a:t>
                </a:r>
              </a:p>
              <a:p>
                <a:pPr lvl="1">
                  <a:lnSpc>
                    <a:spcPct val="100000"/>
                  </a:lnSpc>
                </a:pPr>
                <a14:m>
                  <m:oMath xmlns:m="http://schemas.openxmlformats.org/officeDocument/2006/math">
                    <m:r>
                      <a:rPr lang="pt-BR" i="1" noProof="1" dirty="0">
                        <a:latin typeface="Cambria Math" panose="02040503050406030204" pitchFamily="18" charset="0"/>
                      </a:rPr>
                      <m:t>𝑃</m:t>
                    </m:r>
                    <m:d>
                      <m:dPr>
                        <m:ctrlPr>
                          <a:rPr lang="pt-BR" i="1" noProof="1" dirty="0">
                            <a:latin typeface="Cambria Math" panose="02040503050406030204" pitchFamily="18" charset="0"/>
                          </a:rPr>
                        </m:ctrlPr>
                      </m:dPr>
                      <m:e>
                        <m:r>
                          <a:rPr lang="pt-BR" i="1" noProof="1" dirty="0">
                            <a:latin typeface="Cambria Math" panose="02040503050406030204" pitchFamily="18" charset="0"/>
                          </a:rPr>
                          <m:t>𝑄</m:t>
                        </m:r>
                      </m:e>
                    </m:d>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𝑄</m:t>
                    </m:r>
                  </m:oMath>
                </a14:m>
                <a:r>
                  <a:rPr lang="pt-BR" noProof="1"/>
                  <a:t> (</a:t>
                </a:r>
                <a:r>
                  <a:rPr lang="pt-BR" i="1" noProof="1"/>
                  <a:t>market-clearing price</a:t>
                </a:r>
                <a:r>
                  <a:rPr lang="pt-BR" noProof="1"/>
                  <a:t>)</a:t>
                </a:r>
                <a:endParaRPr lang="pt-BR" noProof="1">
                  <a:solidFill>
                    <a:srgbClr val="FF0000"/>
                  </a:solidFill>
                </a:endParaRPr>
              </a:p>
              <a:p>
                <a:pPr lvl="1">
                  <a:lnSpc>
                    <a:spcPct val="100000"/>
                  </a:lnSpc>
                </a:pPr>
                <a14:m>
                  <m:oMath xmlns:m="http://schemas.openxmlformats.org/officeDocument/2006/math">
                    <m:r>
                      <a:rPr lang="pt-BR" i="1" noProof="1" dirty="0">
                        <a:latin typeface="Cambria Math" panose="02040503050406030204" pitchFamily="18" charset="0"/>
                      </a:rPr>
                      <m:t>𝑄</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(quantidade agregada do bem no mercado)</a:t>
                </a:r>
              </a:p>
              <a:p>
                <a:pPr lvl="1">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𝐶</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e>
                    </m:d>
                    <m:r>
                      <a:rPr lang="pt-BR" i="1" noProof="1" dirty="0">
                        <a:latin typeface="Cambria Math" panose="02040503050406030204" pitchFamily="18" charset="0"/>
                      </a:rPr>
                      <m:t>=</m:t>
                    </m:r>
                    <m:r>
                      <a:rPr lang="pt-BR" i="1" noProof="1" dirty="0">
                        <a:latin typeface="Cambria Math" panose="02040503050406030204" pitchFamily="18" charset="0"/>
                      </a:rPr>
                      <m:t>𝑐</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oMath>
                </a14:m>
                <a:r>
                  <a:rPr lang="pt-BR" dirty="0"/>
                  <a:t> (custo)</a:t>
                </a:r>
              </a:p>
              <a:p>
                <a:pPr lvl="1">
                  <a:lnSpc>
                    <a:spcPct val="100000"/>
                  </a:lnSpc>
                </a:pPr>
                <a14:m>
                  <m:oMath xmlns:m="http://schemas.openxmlformats.org/officeDocument/2006/math">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𝑃</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a14:m>
                <a:r>
                  <a:rPr lang="pt-BR" dirty="0"/>
                  <a:t> (payoff)</a:t>
                </a:r>
              </a:p>
            </p:txBody>
          </p:sp>
        </mc:Choice>
        <mc:Fallback xmlns="">
          <p:sp>
            <p:nvSpPr>
              <p:cNvPr id="3" name="Content Placeholder 2">
                <a:extLst>
                  <a:ext uri="{FF2B5EF4-FFF2-40B4-BE49-F238E27FC236}">
                    <a16:creationId xmlns:a16="http://schemas.microsoft.com/office/drawing/2014/main" id="{AA8861AA-8D86-4D6D-862C-8D2CD332DF84}"/>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D6F8EA-858E-40C0-BEC2-0572DE8FB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C6395B25-E1A6-4B1B-88BA-915417CDDFC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1651422-598B-46C2-BF12-E63319EAEFC3}"/>
              </a:ext>
            </a:extLst>
          </p:cNvPr>
          <p:cNvSpPr>
            <a:spLocks noGrp="1"/>
          </p:cNvSpPr>
          <p:nvPr>
            <p:ph type="sldNum" sz="quarter" idx="12"/>
          </p:nvPr>
        </p:nvSpPr>
        <p:spPr/>
        <p:txBody>
          <a:bodyPr/>
          <a:lstStyle/>
          <a:p>
            <a:fld id="{AF67EEE8-F201-4410-BA13-233EFB93B646}" type="slidenum">
              <a:rPr lang="pt-BR" smtClean="0"/>
              <a:t>33</a:t>
            </a:fld>
            <a:endParaRPr lang="pt-BR"/>
          </a:p>
        </p:txBody>
      </p:sp>
    </p:spTree>
    <p:extLst>
      <p:ext uri="{BB962C8B-B14F-4D97-AF65-F5344CB8AC3E}">
        <p14:creationId xmlns:p14="http://schemas.microsoft.com/office/powerpoint/2010/main" val="366123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8861AA-8D86-4D6D-862C-8D2CD332DF84}"/>
                  </a:ext>
                </a:extLst>
              </p:cNvPr>
              <p:cNvSpPr>
                <a:spLocks noGrp="1"/>
              </p:cNvSpPr>
              <p:nvPr>
                <p:ph idx="1"/>
              </p:nvPr>
            </p:nvSpPr>
            <p:spPr/>
            <p:txBody>
              <a:bodyPr>
                <a:normAutofit/>
              </a:bodyPr>
              <a:lstStyle/>
              <a:p>
                <a:r>
                  <a:rPr lang="pt-BR" noProof="1"/>
                  <a:t>Resolvendo o one-shot game da aula 2, encontramos o equilíbrio de Nash único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𝑐</m:t>
                        </m:r>
                      </m:sub>
                    </m:sSub>
                    <m:r>
                      <a:rPr lang="pt-BR" b="0" i="1" noProof="1" dirty="0" smtClean="0">
                        <a:latin typeface="Cambria Math" panose="02040503050406030204" pitchFamily="18" charset="0"/>
                      </a:rPr>
                      <m:t>=</m:t>
                    </m:r>
                    <m:f>
                      <m:fPr>
                        <m:ctrlPr>
                          <a:rPr lang="pt-BR" i="1" noProof="1" dirty="0">
                            <a:latin typeface="Cambria Math" panose="02040503050406030204" pitchFamily="18" charset="0"/>
                          </a:rPr>
                        </m:ctrlPr>
                      </m:fPr>
                      <m:num>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e>
                        </m:d>
                      </m:num>
                      <m:den>
                        <m:r>
                          <a:rPr lang="pt-BR" i="1" noProof="1" dirty="0">
                            <a:latin typeface="Cambria Math" panose="02040503050406030204" pitchFamily="18" charset="0"/>
                          </a:rPr>
                          <m:t>3</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𝑄</m:t>
                    </m:r>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pt-BR" b="0" i="1" noProof="1" dirty="0" smtClean="0">
                            <a:latin typeface="Cambria Math" panose="02040503050406030204" pitchFamily="18" charset="0"/>
                          </a:rPr>
                          <m:t>2</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en-US" b="0" i="1" noProof="1" dirty="0" smtClean="0">
                            <a:latin typeface="Cambria Math" panose="02040503050406030204" pitchFamily="18" charset="0"/>
                          </a:rPr>
                          <m:t>3</m:t>
                        </m:r>
                      </m:den>
                    </m:f>
                  </m:oMath>
                </a14:m>
                <a:endParaRPr lang="pt-BR" noProof="1"/>
              </a:p>
              <a:p>
                <a:endParaRPr lang="pt-BR" noProof="1"/>
              </a:p>
              <a:p>
                <a:r>
                  <a:rPr lang="pt-BR" noProof="1"/>
                  <a:t>Vimos também que a quantidade de monopólio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r>
                      <a:rPr lang="pt-BR" i="1" noProof="1" dirty="0">
                        <a:latin typeface="Cambria Math" panose="02040503050406030204" pitchFamily="18" charset="0"/>
                      </a:rPr>
                      <m:t>=</m:t>
                    </m:r>
                    <m:f>
                      <m:fPr>
                        <m:type m:val="lin"/>
                        <m:ctrlPr>
                          <a:rPr lang="pt-BR" i="1" noProof="1" dirty="0">
                            <a:latin typeface="Cambria Math" panose="02040503050406030204" pitchFamily="18" charset="0"/>
                          </a:rPr>
                        </m:ctrlPr>
                      </m:fPr>
                      <m:num>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e>
                        </m:d>
                      </m:num>
                      <m:den>
                        <m:r>
                          <a:rPr lang="pt-BR" i="1" noProof="1" dirty="0">
                            <a:latin typeface="Cambria Math" panose="02040503050406030204" pitchFamily="18" charset="0"/>
                          </a:rPr>
                          <m:t>2</m:t>
                        </m:r>
                      </m:den>
                    </m:f>
                    <m:r>
                      <a:rPr lang="pt-BR" b="0" i="1" noProof="1" dirty="0" smtClean="0">
                        <a:latin typeface="Cambria Math" panose="02040503050406030204" pitchFamily="18" charset="0"/>
                      </a:rPr>
                      <m:t>&lt;</m:t>
                    </m:r>
                    <m:r>
                      <a:rPr lang="pt-BR" b="0" i="1" noProof="1" dirty="0" smtClean="0">
                        <a:latin typeface="Cambria Math" panose="02040503050406030204" pitchFamily="18" charset="0"/>
                      </a:rPr>
                      <m:t>𝑄</m:t>
                    </m:r>
                    <m:r>
                      <a:rPr lang="pt-BR" b="0" i="1" noProof="1" dirty="0" smtClean="0">
                        <a:latin typeface="Cambria Math" panose="02040503050406030204" pitchFamily="18" charset="0"/>
                      </a:rPr>
                      <m:t>=2(</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)/3</m:t>
                    </m:r>
                  </m:oMath>
                </a14:m>
                <a:r>
                  <a:rPr lang="pt-BR" noProof="1"/>
                  <a:t> e ambas as firmas estariam em melhor posição se cada uma produzisse </a:t>
                </a:r>
                <a14:m>
                  <m:oMath xmlns:m="http://schemas.openxmlformats.org/officeDocument/2006/math">
                    <m:sSub>
                      <m:sSubPr>
                        <m:ctrlPr>
                          <a:rPr lang="pt-BR" i="1" noProof="1" smtClean="0">
                            <a:latin typeface="Cambria Math" panose="02040503050406030204" pitchFamily="18" charset="0"/>
                          </a:rPr>
                        </m:ctrlPr>
                      </m:sSubPr>
                      <m:e>
                        <m:r>
                          <a:rPr lang="pt-BR" i="1" noProof="1" smtClean="0">
                            <a:latin typeface="Cambria Math" panose="02040503050406030204" pitchFamily="18" charset="0"/>
                          </a:rPr>
                          <m:t>𝑞</m:t>
                        </m:r>
                      </m:e>
                      <m:sub>
                        <m:r>
                          <a:rPr lang="pt-BR" i="1" noProof="1" smtClean="0">
                            <a:latin typeface="Cambria Math" panose="02040503050406030204" pitchFamily="18" charset="0"/>
                          </a:rPr>
                          <m:t>𝑖</m:t>
                        </m:r>
                      </m:sub>
                    </m:sSub>
                    <m:r>
                      <a:rPr lang="pt-BR" b="0" i="1" noProof="1" smtClean="0">
                        <a:latin typeface="Cambria Math" panose="02040503050406030204" pitchFamily="18" charset="0"/>
                      </a:rPr>
                      <m:t>=</m:t>
                    </m:r>
                    <m:f>
                      <m:fPr>
                        <m:ctrlPr>
                          <a:rPr lang="en-US" b="0" i="1" noProof="1" smtClean="0">
                            <a:latin typeface="Cambria Math" panose="02040503050406030204" pitchFamily="18" charset="0"/>
                          </a:rPr>
                        </m:ctrlPr>
                      </m:fPr>
                      <m:num>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𝑞</m:t>
                            </m:r>
                          </m:e>
                          <m:sub>
                            <m:r>
                              <a:rPr lang="pt-BR" b="0" i="1" noProof="1" smtClean="0">
                                <a:latin typeface="Cambria Math" panose="02040503050406030204" pitchFamily="18" charset="0"/>
                              </a:rPr>
                              <m:t>𝑚</m:t>
                            </m:r>
                          </m:sub>
                        </m:sSub>
                      </m:num>
                      <m:den>
                        <m:r>
                          <a:rPr lang="en-US" b="0" i="1" noProof="1" smtClean="0">
                            <a:latin typeface="Cambria Math" panose="02040503050406030204" pitchFamily="18" charset="0"/>
                          </a:rPr>
                          <m:t>2</m:t>
                        </m:r>
                      </m:den>
                    </m:f>
                  </m:oMath>
                </a14:m>
                <a:endParaRPr lang="pt-BR" noProof="1"/>
              </a:p>
              <a:p>
                <a:endParaRPr lang="pt-BR" noProof="1"/>
              </a:p>
            </p:txBody>
          </p:sp>
        </mc:Choice>
        <mc:Fallback xmlns="">
          <p:sp>
            <p:nvSpPr>
              <p:cNvPr id="3" name="Content Placeholder 2">
                <a:extLst>
                  <a:ext uri="{FF2B5EF4-FFF2-40B4-BE49-F238E27FC236}">
                    <a16:creationId xmlns:a16="http://schemas.microsoft.com/office/drawing/2014/main" id="{AA8861AA-8D86-4D6D-862C-8D2CD332DF8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D6F8EA-858E-40C0-BEC2-0572DE8FB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DD004F54-B577-408C-BB34-F7C0448725E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CCD9365-8D27-4E33-8C01-6DF7431A4EEA}"/>
              </a:ext>
            </a:extLst>
          </p:cNvPr>
          <p:cNvSpPr>
            <a:spLocks noGrp="1"/>
          </p:cNvSpPr>
          <p:nvPr>
            <p:ph type="sldNum" sz="quarter" idx="12"/>
          </p:nvPr>
        </p:nvSpPr>
        <p:spPr/>
        <p:txBody>
          <a:bodyPr/>
          <a:lstStyle/>
          <a:p>
            <a:fld id="{AF67EEE8-F201-4410-BA13-233EFB93B646}" type="slidenum">
              <a:rPr lang="pt-BR" smtClean="0"/>
              <a:t>34</a:t>
            </a:fld>
            <a:endParaRPr lang="pt-BR"/>
          </a:p>
        </p:txBody>
      </p:sp>
    </p:spTree>
    <p:extLst>
      <p:ext uri="{BB962C8B-B14F-4D97-AF65-F5344CB8AC3E}">
        <p14:creationId xmlns:p14="http://schemas.microsoft.com/office/powerpoint/2010/main" val="3371315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B98E4-0396-43A0-8F76-310F408596DE}"/>
                  </a:ext>
                </a:extLst>
              </p:cNvPr>
              <p:cNvSpPr>
                <a:spLocks noGrp="1"/>
              </p:cNvSpPr>
              <p:nvPr>
                <p:ph idx="1"/>
              </p:nvPr>
            </p:nvSpPr>
            <p:spPr/>
            <p:txBody>
              <a:bodyPr>
                <a:normAutofit fontScale="92500" lnSpcReduction="10000"/>
              </a:bodyPr>
              <a:lstStyle/>
              <a:p>
                <a:pPr marL="0" indent="0" algn="just">
                  <a:buNone/>
                </a:pPr>
                <a:r>
                  <a:rPr lang="pt-BR" noProof="0" dirty="0"/>
                  <a:t>Considere o jogo infinitamente repetido baseado no stage game de Cournot quando ambas as firmas tem fator de desconto </a:t>
                </a:r>
                <a14:m>
                  <m:oMath xmlns:m="http://schemas.openxmlformats.org/officeDocument/2006/math">
                    <m:r>
                      <a:rPr lang="pt-BR" b="0" i="1" noProof="0" smtClean="0">
                        <a:latin typeface="Cambria Math" panose="02040503050406030204" pitchFamily="18" charset="0"/>
                      </a:rPr>
                      <m:t>𝛿</m:t>
                    </m:r>
                  </m:oMath>
                </a14:m>
                <a:r>
                  <a:rPr lang="pt-BR" noProof="0" dirty="0"/>
                  <a:t>.</a:t>
                </a:r>
              </a:p>
              <a:p>
                <a:pPr algn="just"/>
                <a:endParaRPr lang="pt-BR" noProof="0" dirty="0"/>
              </a:p>
              <a:p>
                <a:pPr marL="0" indent="0" algn="just">
                  <a:buNone/>
                </a:pPr>
                <a:r>
                  <a:rPr lang="pt-BR" noProof="0" dirty="0"/>
                  <a:t>Computaremos valores de </a:t>
                </a:r>
                <a14:m>
                  <m:oMath xmlns:m="http://schemas.openxmlformats.org/officeDocument/2006/math">
                    <m:r>
                      <a:rPr lang="pt-BR" b="0" i="1" noProof="0" smtClean="0">
                        <a:latin typeface="Cambria Math" panose="02040503050406030204" pitchFamily="18" charset="0"/>
                      </a:rPr>
                      <m:t>𝛿</m:t>
                    </m:r>
                  </m:oMath>
                </a14:m>
                <a:r>
                  <a:rPr lang="pt-BR" noProof="0" dirty="0"/>
                  <a:t> para os quais é equilíbrio de Nash perfeito em subjogos para ambas as firmas jogar a </a:t>
                </a:r>
                <a:r>
                  <a:rPr lang="pt-BR" i="1" noProof="0" dirty="0"/>
                  <a:t>estratégia gatilho </a:t>
                </a:r>
                <a:r>
                  <a:rPr lang="pt-BR" noProof="0" dirty="0"/>
                  <a:t>abaixo:</a:t>
                </a:r>
              </a:p>
              <a:p>
                <a:pPr marL="0" indent="0" algn="just">
                  <a:buNone/>
                </a:pPr>
                <a:endParaRPr lang="pt-BR" noProof="0" dirty="0"/>
              </a:p>
              <a:p>
                <a:pPr algn="just"/>
                <a:r>
                  <a:rPr lang="pt-BR" noProof="0" dirty="0"/>
                  <a:t>Produzir metade da quantidade de monopólio,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no primeiro período. </a:t>
                </a:r>
              </a:p>
              <a:p>
                <a:pPr lvl="1" algn="just">
                  <a:spcBef>
                    <a:spcPts val="1800"/>
                  </a:spcBef>
                </a:pPr>
                <a:r>
                  <a:rPr lang="pt-BR" noProof="0" dirty="0"/>
                  <a:t>No </a:t>
                </a:r>
                <a14:m>
                  <m:oMath xmlns:m="http://schemas.openxmlformats.org/officeDocument/2006/math">
                    <m:r>
                      <a:rPr lang="pt-BR" i="1" noProof="0" smtClean="0">
                        <a:latin typeface="Cambria Math" panose="02040503050406030204" pitchFamily="18" charset="0"/>
                      </a:rPr>
                      <m:t>𝑡</m:t>
                    </m:r>
                  </m:oMath>
                </a14:m>
                <a:r>
                  <a:rPr lang="pt-BR" noProof="0" dirty="0"/>
                  <a:t>-ésimo período, produzir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se ambas as firmas tiverem produzido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em cada um dos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períodos prévios. </a:t>
                </a:r>
              </a:p>
              <a:p>
                <a:pPr lvl="1" algn="just">
                  <a:spcBef>
                    <a:spcPts val="1800"/>
                  </a:spcBef>
                </a:pPr>
                <a:r>
                  <a:rPr lang="pt-BR" noProof="0" dirty="0"/>
                  <a:t>Caso contrário, produzir a quantidade de Cournot,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𝑐</m:t>
                        </m:r>
                      </m:sub>
                    </m:sSub>
                  </m:oMath>
                </a14:m>
                <a:r>
                  <a:rPr lang="pt-BR" noProof="0" dirty="0"/>
                  <a:t>.</a:t>
                </a:r>
              </a:p>
            </p:txBody>
          </p:sp>
        </mc:Choice>
        <mc:Fallback xmlns="">
          <p:sp>
            <p:nvSpPr>
              <p:cNvPr id="3" name="Content Placeholder 2">
                <a:extLst>
                  <a:ext uri="{FF2B5EF4-FFF2-40B4-BE49-F238E27FC236}">
                    <a16:creationId xmlns:a16="http://schemas.microsoft.com/office/drawing/2014/main" id="{DB4B98E4-0396-43A0-8F76-310F408596DE}"/>
                  </a:ext>
                </a:extLst>
              </p:cNvPr>
              <p:cNvSpPr>
                <a:spLocks noGrp="1" noRot="1" noChangeAspect="1" noMove="1" noResize="1" noEditPoints="1" noAdjustHandles="1" noChangeArrowheads="1" noChangeShapeType="1" noTextEdit="1"/>
              </p:cNvSpPr>
              <p:nvPr>
                <p:ph idx="1"/>
              </p:nvPr>
            </p:nvSpPr>
            <p:spPr>
              <a:blipFill>
                <a:blip r:embed="rId3"/>
                <a:stretch>
                  <a:fillRect l="-1043"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D885B3C-C392-4650-90CF-D2D6C02411A5}"/>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9DBA240D-FA86-4247-974A-6B562B69C58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CC417C5-EB00-4034-864C-DDA8F4453D85}"/>
              </a:ext>
            </a:extLst>
          </p:cNvPr>
          <p:cNvSpPr>
            <a:spLocks noGrp="1"/>
          </p:cNvSpPr>
          <p:nvPr>
            <p:ph type="sldNum" sz="quarter" idx="12"/>
          </p:nvPr>
        </p:nvSpPr>
        <p:spPr/>
        <p:txBody>
          <a:bodyPr/>
          <a:lstStyle/>
          <a:p>
            <a:fld id="{AF67EEE8-F201-4410-BA13-233EFB93B646}" type="slidenum">
              <a:rPr lang="pt-BR" smtClean="0"/>
              <a:t>35</a:t>
            </a:fld>
            <a:endParaRPr lang="pt-BR"/>
          </a:p>
        </p:txBody>
      </p:sp>
    </p:spTree>
    <p:extLst>
      <p:ext uri="{BB962C8B-B14F-4D97-AF65-F5344CB8AC3E}">
        <p14:creationId xmlns:p14="http://schemas.microsoft.com/office/powerpoint/2010/main" val="251528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ED6019-419E-47ED-82ED-CDF3744A3173}"/>
                  </a:ext>
                </a:extLst>
              </p:cNvPr>
              <p:cNvSpPr>
                <a:spLocks noGrp="1"/>
              </p:cNvSpPr>
              <p:nvPr>
                <p:ph idx="1"/>
              </p:nvPr>
            </p:nvSpPr>
            <p:spPr/>
            <p:txBody>
              <a:bodyPr>
                <a:normAutofit fontScale="77500" lnSpcReduction="20000"/>
              </a:bodyPr>
              <a:lstStyle/>
              <a:p>
                <a:pPr algn="just"/>
                <a:r>
                  <a:rPr lang="pt-BR" dirty="0"/>
                  <a:t>O lucro para </a:t>
                </a:r>
                <a:r>
                  <a:rPr lang="pt-BR" i="1" dirty="0"/>
                  <a:t>cada</a:t>
                </a:r>
                <a:r>
                  <a:rPr lang="pt-BR" dirty="0"/>
                  <a:t> firma quando ambas produzem metade da quantidade de monopólio,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m:t>
                    </m:r>
                    <m:r>
                      <a:rPr lang="pt-BR" i="1">
                        <a:latin typeface="Cambria Math" panose="02040503050406030204" pitchFamily="18" charset="0"/>
                      </a:rPr>
                      <m:t>2</m:t>
                    </m:r>
                  </m:oMath>
                </a14:m>
                <a:r>
                  <a:rPr lang="pt-BR" dirty="0"/>
                  <a:t>, é </a:t>
                </a:r>
                <a14:m>
                  <m:oMath xmlns:m="http://schemas.openxmlformats.org/officeDocument/2006/math">
                    <m:sSub>
                      <m:sSubPr>
                        <m:ctrlPr>
                          <a:rPr lang="pt-BR" i="1">
                            <a:latin typeface="Cambria Math" panose="02040503050406030204" pitchFamily="18" charset="0"/>
                          </a:rPr>
                        </m:ctrlPr>
                      </m:sSubPr>
                      <m:e>
                        <m:r>
                          <a:rPr lang="pt-BR" i="1" smtClean="0">
                            <a:latin typeface="Cambria Math" panose="02040503050406030204" pitchFamily="18" charset="0"/>
                          </a:rPr>
                          <m:t>𝜋</m:t>
                        </m:r>
                      </m:e>
                      <m:sub>
                        <m:r>
                          <a:rPr lang="pt-BR" i="1">
                            <a:latin typeface="Cambria Math" panose="02040503050406030204" pitchFamily="18" charset="0"/>
                          </a:rPr>
                          <m:t>𝑚</m:t>
                        </m:r>
                      </m:sub>
                    </m:sSub>
                    <m:r>
                      <a:rPr lang="pt-BR" i="1">
                        <a:latin typeface="Cambria Math" panose="02040503050406030204" pitchFamily="18" charset="0"/>
                      </a:rPr>
                      <m:t>/2</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e>
                        </m:d>
                      </m:e>
                      <m:sup>
                        <m:r>
                          <a:rPr lang="pt-BR" i="1" smtClean="0">
                            <a:latin typeface="Cambria Math" panose="02040503050406030204" pitchFamily="18" charset="0"/>
                          </a:rPr>
                          <m:t>2</m:t>
                        </m:r>
                      </m:sup>
                    </m:sSup>
                    <m:r>
                      <a:rPr lang="pt-BR" b="0" i="1" smtClean="0">
                        <a:latin typeface="Cambria Math" panose="02040503050406030204" pitchFamily="18" charset="0"/>
                      </a:rPr>
                      <m:t>/</m:t>
                    </m:r>
                    <m:r>
                      <a:rPr lang="pt-BR" i="1" smtClean="0">
                        <a:latin typeface="Cambria Math" panose="02040503050406030204" pitchFamily="18" charset="0"/>
                      </a:rPr>
                      <m:t>8</m:t>
                    </m:r>
                  </m:oMath>
                </a14:m>
                <a:r>
                  <a:rPr lang="pt-BR" dirty="0"/>
                  <a:t>. </a:t>
                </a:r>
              </a:p>
              <a:p>
                <a:pPr algn="just"/>
                <a:endParaRPr lang="pt-BR" dirty="0"/>
              </a:p>
              <a:p>
                <a:pPr algn="just"/>
                <a:r>
                  <a:rPr lang="pt-BR" dirty="0"/>
                  <a:t>O lucro para </a:t>
                </a:r>
                <a:r>
                  <a:rPr lang="pt-BR" i="1" dirty="0"/>
                  <a:t>cada</a:t>
                </a:r>
                <a:r>
                  <a:rPr lang="pt-BR" dirty="0"/>
                  <a:t> firma quando ambas produzem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a:latin typeface="Cambria Math" panose="02040503050406030204" pitchFamily="18" charset="0"/>
                          </a:rPr>
                          <m:t>𝑐</m:t>
                        </m:r>
                      </m:sub>
                    </m:sSub>
                    <m:r>
                      <a:rPr lang="pt-BR" i="1" smtClean="0">
                        <a:latin typeface="Cambria Math" panose="02040503050406030204" pitchFamily="18" charset="0"/>
                      </a:rPr>
                      <m:t>=</m:t>
                    </m:r>
                    <m:r>
                      <a:rPr lang="pt-BR" b="0" i="1" smtClean="0">
                        <a:latin typeface="Cambria Math" panose="02040503050406030204" pitchFamily="18" charset="0"/>
                      </a:rPr>
                      <m:t>(</m:t>
                    </m:r>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r>
                      <a:rPr lang="pt-BR" b="0" i="1" smtClean="0">
                        <a:latin typeface="Cambria Math" panose="02040503050406030204" pitchFamily="18" charset="0"/>
                      </a:rPr>
                      <m:t>)/3</m:t>
                    </m:r>
                  </m:oMath>
                </a14:m>
                <a:r>
                  <a:rPr lang="pt-BR" dirty="0"/>
                  <a:t> é </a:t>
                </a:r>
                <a14:m>
                  <m:oMath xmlns:m="http://schemas.openxmlformats.org/officeDocument/2006/math">
                    <m:sSub>
                      <m:sSubPr>
                        <m:ctrlPr>
                          <a:rPr lang="pt-BR" i="1">
                            <a:latin typeface="Cambria Math" panose="02040503050406030204" pitchFamily="18" charset="0"/>
                          </a:rPr>
                        </m:ctrlPr>
                      </m:sSubPr>
                      <m:e>
                        <m:r>
                          <a:rPr lang="pt-BR" i="1" smtClean="0">
                            <a:latin typeface="Cambria Math" panose="02040503050406030204" pitchFamily="18" charset="0"/>
                          </a:rPr>
                          <m:t>𝜋</m:t>
                        </m:r>
                      </m:e>
                      <m:sub>
                        <m:r>
                          <a:rPr lang="pt-BR" i="1">
                            <a:latin typeface="Cambria Math" panose="02040503050406030204" pitchFamily="18" charset="0"/>
                          </a:rPr>
                          <m:t>𝐶</m:t>
                        </m:r>
                      </m:sub>
                    </m:sSub>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e>
                        </m:d>
                      </m:e>
                      <m:sup>
                        <m:r>
                          <a:rPr lang="pt-BR" b="0" i="1" smtClean="0">
                            <a:latin typeface="Cambria Math" panose="02040503050406030204" pitchFamily="18" charset="0"/>
                          </a:rPr>
                          <m:t>2</m:t>
                        </m:r>
                      </m:sup>
                    </m:sSup>
                    <m:r>
                      <a:rPr lang="pt-BR" b="0" i="1" smtClean="0">
                        <a:latin typeface="Cambria Math" panose="02040503050406030204" pitchFamily="18" charset="0"/>
                      </a:rPr>
                      <m:t>/9</m:t>
                    </m:r>
                  </m:oMath>
                </a14:m>
                <a:r>
                  <a:rPr lang="pt-BR" dirty="0"/>
                  <a:t>.</a:t>
                </a:r>
              </a:p>
              <a:p>
                <a:pPr marL="0" indent="0" algn="just">
                  <a:buNone/>
                </a:pPr>
                <a:r>
                  <a:rPr lang="pt-BR" dirty="0"/>
                  <a:t> </a:t>
                </a:r>
              </a:p>
              <a:p>
                <a:pPr algn="just">
                  <a:spcAft>
                    <a:spcPts val="2000"/>
                  </a:spcAft>
                </a:pPr>
                <a:r>
                  <a:rPr lang="pt-BR" dirty="0"/>
                  <a:t>Mas se </a:t>
                </a:r>
                <a14:m>
                  <m:oMath xmlns:m="http://schemas.openxmlformats.org/officeDocument/2006/math">
                    <m:r>
                      <a:rPr lang="pt-BR" b="0" i="1" smtClean="0">
                        <a:latin typeface="Cambria Math" panose="02040503050406030204" pitchFamily="18" charset="0"/>
                      </a:rPr>
                      <m:t>𝑖</m:t>
                    </m:r>
                  </m:oMath>
                </a14:m>
                <a:r>
                  <a:rPr lang="pt-BR" dirty="0"/>
                  <a:t> irá produzir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/2</m:t>
                    </m:r>
                  </m:oMath>
                </a14:m>
                <a:r>
                  <a:rPr lang="pt-BR" dirty="0"/>
                  <a:t> esse período, então a quantidade que maximiza o lucro da firma </a:t>
                </a:r>
                <a14:m>
                  <m:oMath xmlns:m="http://schemas.openxmlformats.org/officeDocument/2006/math">
                    <m:r>
                      <a:rPr lang="pt-BR" b="0" i="1" smtClean="0">
                        <a:latin typeface="Cambria Math" panose="02040503050406030204" pitchFamily="18" charset="0"/>
                      </a:rPr>
                      <m:t>𝑗</m:t>
                    </m:r>
                  </m:oMath>
                </a14:m>
                <a:r>
                  <a:rPr lang="pt-BR" dirty="0"/>
                  <a:t> nesse período é a solução de...</a:t>
                </a:r>
              </a:p>
              <a:p>
                <a:pPr marL="0" indent="0" algn="just">
                  <a:lnSpc>
                    <a:spcPct val="120000"/>
                  </a:lnSpc>
                  <a:buNone/>
                </a:pPr>
                <a14:m>
                  <m:oMathPara xmlns:m="http://schemas.openxmlformats.org/officeDocument/2006/math">
                    <m:oMathParaPr>
                      <m:jc m:val="centerGroup"/>
                    </m:oMathParaPr>
                    <m:oMath xmlns:m="http://schemas.openxmlformats.org/officeDocument/2006/math">
                      <m:limLow>
                        <m:limLowPr>
                          <m:ctrlPr>
                            <a:rPr lang="pt-BR" i="1">
                              <a:latin typeface="Cambria Math" panose="02040503050406030204" pitchFamily="18" charset="0"/>
                              <a:ea typeface="Cambria Math" panose="02040503050406030204" pitchFamily="18" charset="0"/>
                            </a:rPr>
                          </m:ctrlPr>
                        </m:limLowPr>
                        <m:e>
                          <m:r>
                            <m:rPr>
                              <m:sty m:val="p"/>
                            </m:rPr>
                            <a:rPr lang="pt-BR">
                              <a:latin typeface="Cambria Math" panose="02040503050406030204" pitchFamily="18" charset="0"/>
                              <a:ea typeface="Cambria Math" panose="02040503050406030204" pitchFamily="18" charset="0"/>
                            </a:rPr>
                            <m:t>max</m:t>
                          </m:r>
                        </m:e>
                        <m:lim>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𝑗</m:t>
                              </m:r>
                            </m:sub>
                          </m:sSub>
                        </m:lim>
                      </m:limLow>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ea typeface="Cambria Math" panose="02040503050406030204" pitchFamily="18" charset="0"/>
                            </a:rPr>
                            <m:t>𝑎</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𝑗</m:t>
                              </m:r>
                            </m:sub>
                          </m:sSub>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𝑚</m:t>
                                  </m:r>
                                </m:sub>
                              </m:sSub>
                            </m:num>
                            <m:den>
                              <m:r>
                                <a:rPr lang="pt-BR" i="1">
                                  <a:latin typeface="Cambria Math" panose="02040503050406030204" pitchFamily="18" charset="0"/>
                                  <a:ea typeface="Cambria Math" panose="02040503050406030204" pitchFamily="18" charset="0"/>
                                </a:rPr>
                                <m:t>2</m:t>
                              </m:r>
                            </m:den>
                          </m:f>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𝑐</m:t>
                          </m:r>
                        </m:e>
                      </m:d>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𝑞</m:t>
                          </m:r>
                        </m:e>
                        <m:sub>
                          <m:r>
                            <a:rPr lang="pt-BR" b="0" i="1" smtClean="0">
                              <a:latin typeface="Cambria Math" panose="02040503050406030204" pitchFamily="18" charset="0"/>
                              <a:ea typeface="Cambria Math" panose="02040503050406030204" pitchFamily="18" charset="0"/>
                            </a:rPr>
                            <m:t>𝑗</m:t>
                          </m:r>
                        </m:sub>
                      </m:sSub>
                    </m:oMath>
                  </m:oMathPara>
                </a14:m>
                <a:endParaRPr lang="pt-BR" dirty="0"/>
              </a:p>
              <a:p>
                <a:pPr marL="0" indent="0" algn="just">
                  <a:spcBef>
                    <a:spcPts val="2500"/>
                  </a:spcBef>
                  <a:buNone/>
                </a:pPr>
                <a:r>
                  <a:rPr lang="pt-BR" dirty="0"/>
                  <a:t>... que é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3</m:t>
                        </m:r>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r>
                              <a:rPr lang="pt-BR" i="1">
                                <a:latin typeface="Cambria Math" panose="02040503050406030204" pitchFamily="18" charset="0"/>
                              </a:rPr>
                              <m:t>𝑐</m:t>
                            </m:r>
                          </m:e>
                        </m:d>
                      </m:num>
                      <m:den>
                        <m:r>
                          <a:rPr lang="pt-BR" i="1">
                            <a:latin typeface="Cambria Math" panose="02040503050406030204" pitchFamily="18" charset="0"/>
                          </a:rPr>
                          <m:t>8</m:t>
                        </m:r>
                      </m:den>
                    </m:f>
                  </m:oMath>
                </a14:m>
                <a:r>
                  <a:rPr lang="pt-BR" dirty="0"/>
                  <a:t>, levando a um lucro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𝜋</m:t>
                        </m:r>
                      </m:e>
                      <m:sub>
                        <m:r>
                          <a:rPr lang="pt-BR" i="1">
                            <a:latin typeface="Cambria Math" panose="02040503050406030204" pitchFamily="18" charset="0"/>
                          </a:rPr>
                          <m:t>𝑑</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9</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r>
                                  <a:rPr lang="pt-BR" i="1">
                                    <a:latin typeface="Cambria Math" panose="02040503050406030204" pitchFamily="18" charset="0"/>
                                  </a:rPr>
                                  <m:t>𝑐</m:t>
                                </m:r>
                              </m:e>
                            </m:d>
                          </m:e>
                          <m:sup>
                            <m:r>
                              <a:rPr lang="pt-BR" i="1">
                                <a:latin typeface="Cambria Math" panose="02040503050406030204" pitchFamily="18" charset="0"/>
                              </a:rPr>
                              <m:t>2</m:t>
                            </m:r>
                          </m:sup>
                        </m:sSup>
                      </m:num>
                      <m:den>
                        <m:r>
                          <a:rPr lang="pt-BR" i="1">
                            <a:latin typeface="Cambria Math" panose="02040503050406030204" pitchFamily="18" charset="0"/>
                          </a:rPr>
                          <m:t>64</m:t>
                        </m:r>
                      </m:den>
                    </m:f>
                  </m:oMath>
                </a14:m>
                <a:r>
                  <a:rPr lang="pt-BR" dirty="0"/>
                  <a:t> (“</a:t>
                </a:r>
                <a14:m>
                  <m:oMath xmlns:m="http://schemas.openxmlformats.org/officeDocument/2006/math">
                    <m:r>
                      <a:rPr lang="pt-BR" i="1" dirty="0" smtClean="0">
                        <a:latin typeface="Cambria Math" panose="02040503050406030204" pitchFamily="18" charset="0"/>
                      </a:rPr>
                      <m:t>𝑑</m:t>
                    </m:r>
                  </m:oMath>
                </a14:m>
                <a:r>
                  <a:rPr lang="pt-BR" dirty="0"/>
                  <a:t>” de desvio)</a:t>
                </a:r>
              </a:p>
            </p:txBody>
          </p:sp>
        </mc:Choice>
        <mc:Fallback xmlns="">
          <p:sp>
            <p:nvSpPr>
              <p:cNvPr id="3" name="Content Placeholder 2">
                <a:extLst>
                  <a:ext uri="{FF2B5EF4-FFF2-40B4-BE49-F238E27FC236}">
                    <a16:creationId xmlns:a16="http://schemas.microsoft.com/office/drawing/2014/main" id="{47ED6019-419E-47ED-82ED-CDF3744A3173}"/>
                  </a:ext>
                </a:extLst>
              </p:cNvPr>
              <p:cNvSpPr>
                <a:spLocks noGrp="1" noRot="1" noChangeAspect="1" noMove="1" noResize="1" noEditPoints="1" noAdjustHandles="1" noChangeArrowheads="1" noChangeShapeType="1" noTextEdit="1"/>
              </p:cNvSpPr>
              <p:nvPr>
                <p:ph idx="1"/>
              </p:nvPr>
            </p:nvSpPr>
            <p:spPr>
              <a:blipFill>
                <a:blip r:embed="rId3"/>
                <a:stretch>
                  <a:fillRect l="-754" t="-2801" r="-696"/>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9D4E85C2-DC37-4210-8B16-2300EE35DAE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44CF4ED6-1FE4-404A-BB72-E28E846ADD9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A0899E09-BC72-498E-81F6-2EB2456ABF78}"/>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154277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D60FF6-6022-4D71-A7A7-83EC099CE8C9}"/>
                  </a:ext>
                </a:extLst>
              </p:cNvPr>
              <p:cNvSpPr>
                <a:spLocks noGrp="1"/>
              </p:cNvSpPr>
              <p:nvPr>
                <p:ph idx="1"/>
              </p:nvPr>
            </p:nvSpPr>
            <p:spPr/>
            <p:txBody>
              <a:bodyPr>
                <a:normAutofit/>
              </a:bodyPr>
              <a:lstStyle/>
              <a:p>
                <a:pPr marL="0" indent="0" algn="just">
                  <a:spcAft>
                    <a:spcPts val="1800"/>
                  </a:spcAft>
                  <a:buNone/>
                </a:pPr>
                <a:r>
                  <a:rPr lang="pt-BR" noProof="0" dirty="0"/>
                  <a:t>Portanto é </a:t>
                </a:r>
                <a:r>
                  <a:rPr lang="pt-BR" dirty="0"/>
                  <a:t>equilíbrio</a:t>
                </a:r>
                <a:r>
                  <a:rPr lang="pt-BR" noProof="0" dirty="0"/>
                  <a:t> de Nash para ambas as firmas utilizar a estratégia gatilho se:</a:t>
                </a:r>
              </a:p>
              <a:p>
                <a:pPr marL="0" indent="0" algn="just">
                  <a:lnSpc>
                    <a:spcPct val="150000"/>
                  </a:lnSpc>
                  <a:spcBef>
                    <a:spcPts val="1800"/>
                  </a:spcBef>
                  <a:spcAft>
                    <a:spcPts val="1800"/>
                  </a:spcAft>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𝑚</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𝐶</m:t>
                          </m:r>
                        </m:sub>
                      </m:sSub>
                    </m:oMath>
                  </m:oMathPara>
                </a14:m>
                <a:endParaRPr lang="pt-BR" b="0" noProof="0" dirty="0"/>
              </a:p>
              <a:p>
                <a:pPr marL="0" indent="0" algn="just">
                  <a:lnSpc>
                    <a:spcPct val="150000"/>
                  </a:lnSpc>
                  <a:buNone/>
                </a:pPr>
                <a:r>
                  <a:rPr lang="pt-BR" noProof="0" dirty="0"/>
                  <a:t>Substituindo </a:t>
                </a:r>
                <a14:m>
                  <m:oMath xmlns:m="http://schemas.openxmlformats.org/officeDocument/2006/math">
                    <m:sSub>
                      <m:sSubPr>
                        <m:ctrlPr>
                          <a:rPr lang="pt-BR" i="1" noProof="0">
                            <a:latin typeface="Cambria Math" panose="02040503050406030204" pitchFamily="18" charset="0"/>
                          </a:rPr>
                        </m:ctrlPr>
                      </m:sSubPr>
                      <m:e>
                        <m:r>
                          <a:rPr lang="pt-BR" i="1" noProof="0" smtClean="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em </a:t>
                </a:r>
                <a14:m>
                  <m:oMath xmlns:m="http://schemas.openxmlformats.org/officeDocument/2006/math">
                    <m:r>
                      <a:rPr lang="pt-BR" i="1" noProof="0">
                        <a:latin typeface="Cambria Math" panose="02040503050406030204" pitchFamily="18" charset="0"/>
                      </a:rPr>
                      <m:t>(2.3.2</m:t>
                    </m:r>
                  </m:oMath>
                </a14:m>
                <a:r>
                  <a:rPr lang="pt-BR" noProof="0" dirty="0"/>
                  <a:t>), obtemos </a:t>
                </a:r>
                <a14:m>
                  <m:oMath xmlns:m="http://schemas.openxmlformats.org/officeDocument/2006/math">
                    <m:r>
                      <a:rPr lang="pt-BR" b="0" i="1" noProof="0" smtClean="0">
                        <a:latin typeface="Cambria Math" panose="02040503050406030204" pitchFamily="18" charset="0"/>
                      </a:rPr>
                      <m:t>𝛿</m:t>
                    </m:r>
                    <m:r>
                      <a:rPr lang="pt-BR" b="0" i="1" noProof="0" smtClean="0">
                        <a:latin typeface="Cambria Math" panose="02040503050406030204" pitchFamily="18" charset="0"/>
                      </a:rPr>
                      <m:t>≥9/17</m:t>
                    </m:r>
                  </m:oMath>
                </a14:m>
                <a:r>
                  <a:rPr lang="pt-BR" noProof="0" dirty="0"/>
                  <a:t>, que leva a um equilíbrio de Nash perfeito em subjogos.</a:t>
                </a:r>
              </a:p>
            </p:txBody>
          </p:sp>
        </mc:Choice>
        <mc:Fallback xmlns="">
          <p:sp>
            <p:nvSpPr>
              <p:cNvPr id="3" name="Content Placeholder 2">
                <a:extLst>
                  <a:ext uri="{FF2B5EF4-FFF2-40B4-BE49-F238E27FC236}">
                    <a16:creationId xmlns:a16="http://schemas.microsoft.com/office/drawing/2014/main" id="{12D60FF6-6022-4D71-A7A7-83EC099CE8C9}"/>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11631DF-1EB2-478C-825F-766312FD7D41}"/>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969D57-49FF-41A3-9C8A-5C48DA1674FA}"/>
                  </a:ext>
                </a:extLst>
              </p:cNvPr>
              <p:cNvSpPr txBox="1"/>
              <p:nvPr/>
            </p:nvSpPr>
            <p:spPr>
              <a:xfrm>
                <a:off x="8418970" y="3415965"/>
                <a:ext cx="14258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400" i="1" dirty="0" smtClean="0">
                          <a:latin typeface="Cambria Math" panose="02040503050406030204" pitchFamily="18" charset="0"/>
                        </a:rPr>
                        <m:t>(2.3.2)</m:t>
                      </m:r>
                    </m:oMath>
                  </m:oMathPara>
                </a14:m>
                <a:endParaRPr lang="pt-BR" sz="2400" dirty="0"/>
              </a:p>
            </p:txBody>
          </p:sp>
        </mc:Choice>
        <mc:Fallback xmlns="">
          <p:sp>
            <p:nvSpPr>
              <p:cNvPr id="2" name="TextBox 1">
                <a:extLst>
                  <a:ext uri="{FF2B5EF4-FFF2-40B4-BE49-F238E27FC236}">
                    <a16:creationId xmlns:a16="http://schemas.microsoft.com/office/drawing/2014/main" id="{F1969D57-49FF-41A3-9C8A-5C48DA1674FA}"/>
                  </a:ext>
                </a:extLst>
              </p:cNvPr>
              <p:cNvSpPr txBox="1">
                <a:spLocks noRot="1" noChangeAspect="1" noMove="1" noResize="1" noEditPoints="1" noAdjustHandles="1" noChangeArrowheads="1" noChangeShapeType="1" noTextEdit="1"/>
              </p:cNvSpPr>
              <p:nvPr/>
            </p:nvSpPr>
            <p:spPr>
              <a:xfrm>
                <a:off x="8418970" y="3415965"/>
                <a:ext cx="1425844" cy="461665"/>
              </a:xfrm>
              <a:prstGeom prst="rect">
                <a:avLst/>
              </a:prstGeom>
              <a:blipFill>
                <a:blip r:embed="rId4"/>
                <a:stretch>
                  <a:fillRect b="-17105"/>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83316172-EACD-4B69-962A-6386B4776433}"/>
              </a:ext>
            </a:extLst>
          </p:cNvPr>
          <p:cNvSpPr/>
          <p:nvPr/>
        </p:nvSpPr>
        <p:spPr>
          <a:xfrm>
            <a:off x="600075" y="4552950"/>
            <a:ext cx="11039475" cy="1209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ight Brace 5">
            <a:extLst>
              <a:ext uri="{FF2B5EF4-FFF2-40B4-BE49-F238E27FC236}">
                <a16:creationId xmlns:a16="http://schemas.microsoft.com/office/drawing/2014/main" id="{CDE6A76B-605E-4699-A599-34DDDE68BCF7}"/>
              </a:ext>
            </a:extLst>
          </p:cNvPr>
          <p:cNvSpPr/>
          <p:nvPr/>
        </p:nvSpPr>
        <p:spPr>
          <a:xfrm rot="5400000">
            <a:off x="4486275" y="3348038"/>
            <a:ext cx="514350" cy="2095499"/>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7" name="TextBox 6">
            <a:extLst>
              <a:ext uri="{FF2B5EF4-FFF2-40B4-BE49-F238E27FC236}">
                <a16:creationId xmlns:a16="http://schemas.microsoft.com/office/drawing/2014/main" id="{8ADD8819-C99C-4039-B708-189FADDF2066}"/>
              </a:ext>
            </a:extLst>
          </p:cNvPr>
          <p:cNvSpPr txBox="1"/>
          <p:nvPr/>
        </p:nvSpPr>
        <p:spPr>
          <a:xfrm>
            <a:off x="3634740" y="4787900"/>
            <a:ext cx="2217420" cy="923330"/>
          </a:xfrm>
          <a:prstGeom prst="rect">
            <a:avLst/>
          </a:prstGeom>
          <a:noFill/>
        </p:spPr>
        <p:txBody>
          <a:bodyPr wrap="square" rtlCol="0">
            <a:spAutoFit/>
          </a:bodyPr>
          <a:lstStyle/>
          <a:p>
            <a:pPr algn="ctr"/>
            <a:r>
              <a:rPr lang="pt-BR" dirty="0"/>
              <a:t>Valor (presente) do payoff de conluio  em perpetuidade </a:t>
            </a:r>
          </a:p>
        </p:txBody>
      </p:sp>
      <p:sp>
        <p:nvSpPr>
          <p:cNvPr id="8" name="Right Brace 7">
            <a:extLst>
              <a:ext uri="{FF2B5EF4-FFF2-40B4-BE49-F238E27FC236}">
                <a16:creationId xmlns:a16="http://schemas.microsoft.com/office/drawing/2014/main" id="{91C8FA57-0D79-45CF-9A1B-7A96BFB37DD8}"/>
              </a:ext>
            </a:extLst>
          </p:cNvPr>
          <p:cNvSpPr/>
          <p:nvPr/>
        </p:nvSpPr>
        <p:spPr>
          <a:xfrm rot="5400000">
            <a:off x="6941820" y="3348038"/>
            <a:ext cx="514350" cy="209549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9" name="TextBox 8">
            <a:extLst>
              <a:ext uri="{FF2B5EF4-FFF2-40B4-BE49-F238E27FC236}">
                <a16:creationId xmlns:a16="http://schemas.microsoft.com/office/drawing/2014/main" id="{3F16204C-2395-4A8E-8A04-42DE65250FC4}"/>
              </a:ext>
            </a:extLst>
          </p:cNvPr>
          <p:cNvSpPr txBox="1"/>
          <p:nvPr/>
        </p:nvSpPr>
        <p:spPr>
          <a:xfrm>
            <a:off x="5749924" y="4787900"/>
            <a:ext cx="2898776" cy="1200329"/>
          </a:xfrm>
          <a:prstGeom prst="rect">
            <a:avLst/>
          </a:prstGeom>
          <a:noFill/>
        </p:spPr>
        <p:txBody>
          <a:bodyPr wrap="square" rtlCol="0">
            <a:spAutoFit/>
          </a:bodyPr>
          <a:lstStyle/>
          <a:p>
            <a:pPr algn="ctr"/>
            <a:r>
              <a:rPr lang="pt-BR" dirty="0"/>
              <a:t>Payoff do desvio hoje </a:t>
            </a:r>
            <a:r>
              <a:rPr lang="pt-BR" u="sng" dirty="0"/>
              <a:t>mais</a:t>
            </a:r>
            <a:r>
              <a:rPr lang="pt-BR" dirty="0"/>
              <a:t> o valor presente do payoff de Cournot em perpetuidade </a:t>
            </a:r>
          </a:p>
          <a:p>
            <a:pPr algn="ctr"/>
            <a:endParaRPr lang="pt-BR" dirty="0"/>
          </a:p>
        </p:txBody>
      </p:sp>
      <p:sp>
        <p:nvSpPr>
          <p:cNvPr id="10" name="Footer Placeholder 9">
            <a:extLst>
              <a:ext uri="{FF2B5EF4-FFF2-40B4-BE49-F238E27FC236}">
                <a16:creationId xmlns:a16="http://schemas.microsoft.com/office/drawing/2014/main" id="{12C38D4F-0F81-4EE0-B853-1194A10E3094}"/>
              </a:ext>
            </a:extLst>
          </p:cNvPr>
          <p:cNvSpPr>
            <a:spLocks noGrp="1"/>
          </p:cNvSpPr>
          <p:nvPr>
            <p:ph type="ftr" sz="quarter" idx="11"/>
          </p:nvPr>
        </p:nvSpPr>
        <p:spPr/>
        <p:txBody>
          <a:bodyPr/>
          <a:lstStyle/>
          <a:p>
            <a:r>
              <a:rPr lang="pt-BR" dirty="0"/>
              <a:t>Robson Tigre </a:t>
            </a:r>
            <a:endParaRPr lang="en-US" dirty="0"/>
          </a:p>
        </p:txBody>
      </p:sp>
      <p:sp>
        <p:nvSpPr>
          <p:cNvPr id="11" name="Slide Number Placeholder 10">
            <a:extLst>
              <a:ext uri="{FF2B5EF4-FFF2-40B4-BE49-F238E27FC236}">
                <a16:creationId xmlns:a16="http://schemas.microsoft.com/office/drawing/2014/main" id="{01289254-E0E0-4FA4-B4DE-A3C45A820D03}"/>
              </a:ext>
            </a:extLst>
          </p:cNvPr>
          <p:cNvSpPr>
            <a:spLocks noGrp="1"/>
          </p:cNvSpPr>
          <p:nvPr>
            <p:ph type="sldNum" sz="quarter" idx="12"/>
          </p:nvPr>
        </p:nvSpPr>
        <p:spPr/>
        <p:txBody>
          <a:bodyPr/>
          <a:lstStyle/>
          <a:p>
            <a:fld id="{AF67EEE8-F201-4410-BA13-233EFB93B646}" type="slidenum">
              <a:rPr lang="pt-BR" smtClean="0"/>
              <a:t>37</a:t>
            </a:fld>
            <a:endParaRPr lang="pt-BR"/>
          </a:p>
        </p:txBody>
      </p:sp>
    </p:spTree>
    <p:extLst>
      <p:ext uri="{BB962C8B-B14F-4D97-AF65-F5344CB8AC3E}">
        <p14:creationId xmlns:p14="http://schemas.microsoft.com/office/powerpoint/2010/main" val="985466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D60FF6-6022-4D71-A7A7-83EC099CE8C9}"/>
                  </a:ext>
                </a:extLst>
              </p:cNvPr>
              <p:cNvSpPr>
                <a:spLocks noGrp="1"/>
              </p:cNvSpPr>
              <p:nvPr>
                <p:ph idx="1"/>
              </p:nvPr>
            </p:nvSpPr>
            <p:spPr/>
            <p:txBody>
              <a:bodyPr>
                <a:normAutofit/>
              </a:bodyPr>
              <a:lstStyle/>
              <a:p>
                <a:pPr marL="0" indent="0" algn="just">
                  <a:spcAft>
                    <a:spcPts val="1800"/>
                  </a:spcAft>
                  <a:buNone/>
                </a:pPr>
                <a:r>
                  <a:rPr lang="pt-BR" noProof="0" dirty="0"/>
                  <a:t>Portanto é </a:t>
                </a:r>
                <a:r>
                  <a:rPr lang="pt-BR" dirty="0"/>
                  <a:t>equilíbrio</a:t>
                </a:r>
                <a:r>
                  <a:rPr lang="pt-BR" noProof="0" dirty="0"/>
                  <a:t> de Nash para ambas as firmas utilizar a estratégia gatilho se:</a:t>
                </a:r>
              </a:p>
              <a:p>
                <a:pPr marL="0" indent="0" algn="just">
                  <a:lnSpc>
                    <a:spcPct val="150000"/>
                  </a:lnSpc>
                  <a:spcBef>
                    <a:spcPts val="1800"/>
                  </a:spcBef>
                  <a:spcAft>
                    <a:spcPts val="1800"/>
                  </a:spcAft>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𝑚</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𝐶</m:t>
                          </m:r>
                        </m:sub>
                      </m:sSub>
                    </m:oMath>
                  </m:oMathPara>
                </a14:m>
                <a:endParaRPr lang="pt-BR" b="0" noProof="0" dirty="0"/>
              </a:p>
              <a:p>
                <a:pPr marL="0" indent="0" algn="just">
                  <a:lnSpc>
                    <a:spcPct val="100000"/>
                  </a:lnSpc>
                  <a:spcBef>
                    <a:spcPts val="2000"/>
                  </a:spcBef>
                  <a:buNone/>
                </a:pPr>
                <a:r>
                  <a:rPr lang="pt-BR" noProof="0" dirty="0"/>
                  <a:t>Substituindo </a:t>
                </a:r>
                <a14:m>
                  <m:oMath xmlns:m="http://schemas.openxmlformats.org/officeDocument/2006/math">
                    <m:sSub>
                      <m:sSubPr>
                        <m:ctrlPr>
                          <a:rPr lang="pt-BR" i="1" noProof="0">
                            <a:latin typeface="Cambria Math" panose="02040503050406030204" pitchFamily="18" charset="0"/>
                          </a:rPr>
                        </m:ctrlPr>
                      </m:sSubPr>
                      <m:e>
                        <m:r>
                          <a:rPr lang="pt-BR" i="1" noProof="0" smtClean="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em </a:t>
                </a:r>
                <a14:m>
                  <m:oMath xmlns:m="http://schemas.openxmlformats.org/officeDocument/2006/math">
                    <m:r>
                      <a:rPr lang="pt-BR" i="1" noProof="0">
                        <a:latin typeface="Cambria Math" panose="02040503050406030204" pitchFamily="18" charset="0"/>
                      </a:rPr>
                      <m:t>(2.3.2</m:t>
                    </m:r>
                  </m:oMath>
                </a14:m>
                <a:r>
                  <a:rPr lang="pt-BR" noProof="0" dirty="0"/>
                  <a:t>), obtemos </a:t>
                </a:r>
                <a14:m>
                  <m:oMath xmlns:m="http://schemas.openxmlformats.org/officeDocument/2006/math">
                    <m:r>
                      <a:rPr lang="pt-BR" b="0" i="1" noProof="0" smtClean="0">
                        <a:latin typeface="Cambria Math" panose="02040503050406030204" pitchFamily="18" charset="0"/>
                      </a:rPr>
                      <m:t>𝛿</m:t>
                    </m:r>
                    <m:r>
                      <a:rPr lang="pt-BR" b="0" i="1" noProof="0" smtClean="0">
                        <a:latin typeface="Cambria Math" panose="02040503050406030204" pitchFamily="18" charset="0"/>
                      </a:rPr>
                      <m:t>≥9/17</m:t>
                    </m:r>
                  </m:oMath>
                </a14:m>
                <a:r>
                  <a:rPr lang="pt-BR" noProof="0" dirty="0"/>
                  <a:t>, que leva também a um equilíbrio de Nash perfeito em subjogos.</a:t>
                </a:r>
              </a:p>
            </p:txBody>
          </p:sp>
        </mc:Choice>
        <mc:Fallback xmlns="">
          <p:sp>
            <p:nvSpPr>
              <p:cNvPr id="3" name="Content Placeholder 2">
                <a:extLst>
                  <a:ext uri="{FF2B5EF4-FFF2-40B4-BE49-F238E27FC236}">
                    <a16:creationId xmlns:a16="http://schemas.microsoft.com/office/drawing/2014/main" id="{12D60FF6-6022-4D71-A7A7-83EC099CE8C9}"/>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11631DF-1EB2-478C-825F-766312FD7D41}"/>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969D57-49FF-41A3-9C8A-5C48DA1674FA}"/>
                  </a:ext>
                </a:extLst>
              </p:cNvPr>
              <p:cNvSpPr txBox="1"/>
              <p:nvPr/>
            </p:nvSpPr>
            <p:spPr>
              <a:xfrm>
                <a:off x="8418970" y="3415965"/>
                <a:ext cx="14258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400" i="1" dirty="0" smtClean="0">
                          <a:latin typeface="Cambria Math" panose="02040503050406030204" pitchFamily="18" charset="0"/>
                        </a:rPr>
                        <m:t>(2.3.2)</m:t>
                      </m:r>
                    </m:oMath>
                  </m:oMathPara>
                </a14:m>
                <a:endParaRPr lang="pt-BR" sz="2400" dirty="0"/>
              </a:p>
            </p:txBody>
          </p:sp>
        </mc:Choice>
        <mc:Fallback xmlns="">
          <p:sp>
            <p:nvSpPr>
              <p:cNvPr id="2" name="TextBox 1">
                <a:extLst>
                  <a:ext uri="{FF2B5EF4-FFF2-40B4-BE49-F238E27FC236}">
                    <a16:creationId xmlns:a16="http://schemas.microsoft.com/office/drawing/2014/main" id="{F1969D57-49FF-41A3-9C8A-5C48DA1674FA}"/>
                  </a:ext>
                </a:extLst>
              </p:cNvPr>
              <p:cNvSpPr txBox="1">
                <a:spLocks noRot="1" noChangeAspect="1" noMove="1" noResize="1" noEditPoints="1" noAdjustHandles="1" noChangeArrowheads="1" noChangeShapeType="1" noTextEdit="1"/>
              </p:cNvSpPr>
              <p:nvPr/>
            </p:nvSpPr>
            <p:spPr>
              <a:xfrm>
                <a:off x="8418970" y="3415965"/>
                <a:ext cx="1425844" cy="461665"/>
              </a:xfrm>
              <a:prstGeom prst="rect">
                <a:avLst/>
              </a:prstGeom>
              <a:blipFill>
                <a:blip r:embed="rId4"/>
                <a:stretch>
                  <a:fillRect b="-1710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73811FF0-8CCC-42E8-ADE4-632AD2414557}"/>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B1CAF4C6-3566-499E-A19B-E64E25D4C57B}"/>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1403012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963CA-1639-44FF-8F76-3ABAB0CF06F5}"/>
                  </a:ext>
                </a:extLst>
              </p:cNvPr>
              <p:cNvSpPr>
                <a:spLocks noGrp="1"/>
              </p:cNvSpPr>
              <p:nvPr>
                <p:ph idx="1"/>
              </p:nvPr>
            </p:nvSpPr>
            <p:spPr/>
            <p:txBody>
              <a:bodyPr>
                <a:normAutofit/>
              </a:bodyPr>
              <a:lstStyle/>
              <a:p>
                <a:pPr algn="just"/>
                <a:r>
                  <a:rPr lang="pt-BR" noProof="0" dirty="0"/>
                  <a:t>O que as firmas conseguem alcançar se </a:t>
                </a:r>
                <a14:m>
                  <m:oMath xmlns:m="http://schemas.openxmlformats.org/officeDocument/2006/math">
                    <m:r>
                      <a:rPr lang="pt-BR" i="1" noProof="0" smtClean="0">
                        <a:latin typeface="Cambria Math" panose="02040503050406030204" pitchFamily="18" charset="0"/>
                      </a:rPr>
                      <m:t>𝛿</m:t>
                    </m:r>
                    <m:r>
                      <a:rPr lang="pt-BR" b="0" i="1" noProof="0" smtClean="0">
                        <a:latin typeface="Cambria Math" panose="02040503050406030204" pitchFamily="18" charset="0"/>
                      </a:rPr>
                      <m:t>&lt;</m:t>
                    </m:r>
                    <m:f>
                      <m:fPr>
                        <m:ctrlPr>
                          <a:rPr lang="pt-BR" i="1" noProof="0">
                            <a:latin typeface="Cambria Math" panose="02040503050406030204" pitchFamily="18" charset="0"/>
                          </a:rPr>
                        </m:ctrlPr>
                      </m:fPr>
                      <m:num>
                        <m:r>
                          <a:rPr lang="pt-BR" i="1" noProof="0">
                            <a:latin typeface="Cambria Math" panose="02040503050406030204" pitchFamily="18" charset="0"/>
                          </a:rPr>
                          <m:t>9</m:t>
                        </m:r>
                      </m:num>
                      <m:den>
                        <m:r>
                          <a:rPr lang="pt-BR" i="1" noProof="0">
                            <a:latin typeface="Cambria Math" panose="02040503050406030204" pitchFamily="18" charset="0"/>
                          </a:rPr>
                          <m:t>17</m:t>
                        </m:r>
                      </m:den>
                    </m:f>
                  </m:oMath>
                </a14:m>
                <a:r>
                  <a:rPr lang="pt-BR" noProof="0" dirty="0"/>
                  <a:t> ? </a:t>
                </a:r>
              </a:p>
              <a:p>
                <a:pPr lvl="1" algn="just">
                  <a:spcBef>
                    <a:spcPts val="900"/>
                  </a:spcBef>
                  <a:spcAft>
                    <a:spcPts val="900"/>
                  </a:spcAft>
                </a:pPr>
                <a:r>
                  <a:rPr lang="pt-BR" noProof="0" dirty="0"/>
                  <a:t>Determinaremos, para um dado </a:t>
                </a:r>
                <a14:m>
                  <m:oMath xmlns:m="http://schemas.openxmlformats.org/officeDocument/2006/math">
                    <m:r>
                      <a:rPr lang="pt-BR" i="1" noProof="0" smtClean="0">
                        <a:latin typeface="Cambria Math" panose="02040503050406030204" pitchFamily="18" charset="0"/>
                      </a:rPr>
                      <m:t>𝛿</m:t>
                    </m:r>
                  </m:oMath>
                </a14:m>
                <a:r>
                  <a:rPr lang="pt-BR" noProof="0" dirty="0"/>
                  <a:t>, a quantidade mais lucrativa que as firmas podem produzir caso ambas escolham jogar a estratégia gatilho</a:t>
                </a:r>
              </a:p>
              <a:p>
                <a:pPr lvl="1" algn="just">
                  <a:spcBef>
                    <a:spcPts val="900"/>
                  </a:spcBef>
                  <a:spcAft>
                    <a:spcPts val="900"/>
                  </a:spcAft>
                </a:pPr>
                <a:r>
                  <a:rPr lang="pt-BR" dirty="0"/>
                  <a:t>Essa estratégia já não suportará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𝜋</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dirty="0"/>
                  <a:t>, mas a quantidade mais lucrativa suportada </a:t>
                </a:r>
                <a:r>
                  <a:rPr lang="pt-BR" i="1" dirty="0"/>
                  <a:t>estará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i="1"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oMath>
                </a14:m>
                <a:r>
                  <a:rPr lang="pt-BR" i="1" noProof="0" dirty="0"/>
                  <a:t>.</a:t>
                </a:r>
                <a:endParaRPr lang="pt-BR" noProof="0" dirty="0"/>
              </a:p>
              <a:p>
                <a:pPr algn="just"/>
                <a:r>
                  <a:rPr lang="pt-BR" noProof="0" dirty="0"/>
                  <a:t>Para </a:t>
                </a:r>
                <a:r>
                  <a:rPr lang="pt-BR" b="1" noProof="0" dirty="0">
                    <a:solidFill>
                      <a:srgbClr val="0070C0"/>
                    </a:solidFill>
                  </a:rPr>
                  <a:t>computar essa quantidade</a:t>
                </a:r>
                <a:r>
                  <a:rPr lang="pt-BR" noProof="0" dirty="0"/>
                  <a:t>, considere a estratégia gatilho:</a:t>
                </a:r>
              </a:p>
              <a:p>
                <a:pPr lvl="1" algn="just"/>
                <a:r>
                  <a:rPr lang="pt-BR" noProof="0" dirty="0"/>
                  <a:t>Produzir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 no primeiro período. </a:t>
                </a:r>
              </a:p>
              <a:p>
                <a:pPr lvl="2" algn="just"/>
                <a:r>
                  <a:rPr lang="pt-BR" noProof="0" dirty="0"/>
                  <a:t>No </a:t>
                </a:r>
                <a14:m>
                  <m:oMath xmlns:m="http://schemas.openxmlformats.org/officeDocument/2006/math">
                    <m:r>
                      <a:rPr lang="pt-BR" i="1" noProof="0" smtClean="0">
                        <a:latin typeface="Cambria Math" panose="02040503050406030204" pitchFamily="18" charset="0"/>
                      </a:rPr>
                      <m:t>𝑡</m:t>
                    </m:r>
                  </m:oMath>
                </a14:m>
                <a:r>
                  <a:rPr lang="pt-BR" noProof="0" dirty="0"/>
                  <a:t>-ésimo período, produzir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 se ambas as firmas tiverem produzido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em cada um dos </a:t>
                </a:r>
                <a14:m>
                  <m:oMath xmlns:m="http://schemas.openxmlformats.org/officeDocument/2006/math">
                    <m:r>
                      <a:rPr lang="pt-BR" i="1" noProof="0">
                        <a:latin typeface="Cambria Math" panose="02040503050406030204" pitchFamily="18" charset="0"/>
                      </a:rPr>
                      <m:t>𝑡</m:t>
                    </m:r>
                    <m:r>
                      <a:rPr lang="pt-BR" i="1" noProof="0">
                        <a:latin typeface="Cambria Math" panose="02040503050406030204" pitchFamily="18" charset="0"/>
                      </a:rPr>
                      <m:t>−1</m:t>
                    </m:r>
                  </m:oMath>
                </a14:m>
                <a:r>
                  <a:rPr lang="pt-BR" noProof="0" dirty="0"/>
                  <a:t> períodos prévios. </a:t>
                </a:r>
              </a:p>
              <a:p>
                <a:pPr lvl="2" algn="just"/>
                <a:r>
                  <a:rPr lang="pt-BR" noProof="0" dirty="0"/>
                  <a:t>Caso contrário, produzir a quantidade de Cournot,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𝑐</m:t>
                        </m:r>
                      </m:sub>
                    </m:sSub>
                  </m:oMath>
                </a14:m>
                <a:r>
                  <a:rPr lang="pt-BR" noProof="0" dirty="0"/>
                  <a:t>.</a:t>
                </a:r>
              </a:p>
              <a:p>
                <a:pPr algn="just"/>
                <a:endParaRPr lang="pt-BR" noProof="0" dirty="0"/>
              </a:p>
            </p:txBody>
          </p:sp>
        </mc:Choice>
        <mc:Fallback xmlns="">
          <p:sp>
            <p:nvSpPr>
              <p:cNvPr id="3" name="Content Placeholder 2">
                <a:extLst>
                  <a:ext uri="{FF2B5EF4-FFF2-40B4-BE49-F238E27FC236}">
                    <a16:creationId xmlns:a16="http://schemas.microsoft.com/office/drawing/2014/main" id="{A5A963CA-1639-44FF-8F76-3ABAB0CF06F5}"/>
                  </a:ext>
                </a:extLst>
              </p:cNvPr>
              <p:cNvSpPr>
                <a:spLocks noGrp="1" noRot="1" noChangeAspect="1" noMove="1" noResize="1" noEditPoints="1" noAdjustHandles="1" noChangeArrowheads="1" noChangeShapeType="1" noTextEdit="1"/>
              </p:cNvSpPr>
              <p:nvPr>
                <p:ph idx="1"/>
              </p:nvPr>
            </p:nvSpPr>
            <p:spPr>
              <a:blipFill>
                <a:blip r:embed="rId3"/>
                <a:stretch>
                  <a:fillRect l="-1043" t="-280" r="-870" b="-42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C239662-FA91-4A25-A291-EF988398E1FC}"/>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B4AD8071-C17C-4346-881F-47A97E84324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FAB794D-2409-41B0-9752-02CBB0952BE5}"/>
              </a:ext>
            </a:extLst>
          </p:cNvPr>
          <p:cNvSpPr>
            <a:spLocks noGrp="1"/>
          </p:cNvSpPr>
          <p:nvPr>
            <p:ph type="sldNum" sz="quarter" idx="12"/>
          </p:nvPr>
        </p:nvSpPr>
        <p:spPr/>
        <p:txBody>
          <a:bodyPr/>
          <a:lstStyle/>
          <a:p>
            <a:fld id="{AF67EEE8-F201-4410-BA13-233EFB93B646}" type="slidenum">
              <a:rPr lang="pt-BR" smtClean="0"/>
              <a:t>39</a:t>
            </a:fld>
            <a:endParaRPr lang="pt-BR"/>
          </a:p>
        </p:txBody>
      </p:sp>
    </p:spTree>
    <p:extLst>
      <p:ext uri="{BB962C8B-B14F-4D97-AF65-F5344CB8AC3E}">
        <p14:creationId xmlns:p14="http://schemas.microsoft.com/office/powerpoint/2010/main" val="124830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4021B8-54AA-4DBF-9E16-2F0B21D766F4}"/>
              </a:ext>
            </a:extLst>
          </p:cNvPr>
          <p:cNvSpPr>
            <a:spLocks noGrp="1"/>
          </p:cNvSpPr>
          <p:nvPr>
            <p:ph type="title"/>
          </p:nvPr>
        </p:nvSpPr>
        <p:spPr/>
        <p:txBody>
          <a:bodyPr/>
          <a:lstStyle/>
          <a:p>
            <a:r>
              <a:rPr lang="pt-BR" b="1" noProof="0" dirty="0"/>
              <a:t>Na aula passada vimos que....</a:t>
            </a:r>
            <a:endParaRPr lang="pt-BR" sz="2200" b="1"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B77DD-929A-4469-85F6-3864DBE4A168}"/>
                  </a:ext>
                </a:extLst>
              </p:cNvPr>
              <p:cNvSpPr>
                <a:spLocks noGrp="1"/>
              </p:cNvSpPr>
              <p:nvPr>
                <p:ph sz="half" idx="1"/>
              </p:nvPr>
            </p:nvSpPr>
            <p:spPr/>
            <p:txBody>
              <a:bodyPr>
                <a:normAutofit fontScale="70000" lnSpcReduction="20000"/>
              </a:bodyPr>
              <a:lstStyle/>
              <a:p>
                <a:pPr algn="just">
                  <a:lnSpc>
                    <a:spcPct val="150000"/>
                  </a:lnSpc>
                  <a:spcBef>
                    <a:spcPts val="1500"/>
                  </a:spcBef>
                  <a:spcAft>
                    <a:spcPts val="1500"/>
                  </a:spcAft>
                </a:pPr>
                <a:r>
                  <a:rPr lang="pt-BR" sz="3000" noProof="0" dirty="0">
                    <a:solidFill>
                      <a:schemeClr val="bg1">
                        <a:lumMod val="75000"/>
                      </a:schemeClr>
                    </a:solidFill>
                  </a:rPr>
                  <a:t>Se o stage game </a:t>
                </a:r>
                <a14:m>
                  <m:oMath xmlns:m="http://schemas.openxmlformats.org/officeDocument/2006/math">
                    <m:r>
                      <a:rPr lang="pt-BR" sz="3000" b="0" i="1" noProof="0" smtClean="0">
                        <a:solidFill>
                          <a:schemeClr val="bg1">
                            <a:lumMod val="75000"/>
                          </a:schemeClr>
                        </a:solidFill>
                        <a:latin typeface="Cambria Math" panose="02040503050406030204" pitchFamily="18" charset="0"/>
                      </a:rPr>
                      <m:t>𝐺</m:t>
                    </m:r>
                  </m:oMath>
                </a14:m>
                <a:r>
                  <a:rPr lang="pt-BR" sz="3000" noProof="0" dirty="0">
                    <a:solidFill>
                      <a:schemeClr val="bg1">
                        <a:lumMod val="75000"/>
                      </a:schemeClr>
                    </a:solidFill>
                  </a:rPr>
                  <a:t> tem um </a:t>
                </a:r>
                <a:r>
                  <a:rPr lang="pt-BR" sz="3000" b="1" noProof="0" dirty="0">
                    <a:solidFill>
                      <a:schemeClr val="bg1">
                        <a:lumMod val="75000"/>
                      </a:schemeClr>
                    </a:solidFill>
                  </a:rPr>
                  <a:t>E.N </a:t>
                </a:r>
                <a:r>
                  <a:rPr lang="pt-BR" sz="3000" b="1" dirty="0">
                    <a:solidFill>
                      <a:schemeClr val="bg1">
                        <a:lumMod val="75000"/>
                      </a:schemeClr>
                    </a:solidFill>
                  </a:rPr>
                  <a:t>único</a:t>
                </a:r>
                <a:r>
                  <a:rPr lang="pt-BR" sz="3000" dirty="0">
                    <a:solidFill>
                      <a:schemeClr val="bg1">
                        <a:lumMod val="75000"/>
                      </a:schemeClr>
                    </a:solidFill>
                  </a:rPr>
                  <a:t>, </a:t>
                </a:r>
                <a:r>
                  <a:rPr lang="pt-BR" sz="3000" noProof="0" dirty="0">
                    <a:solidFill>
                      <a:schemeClr val="bg1">
                        <a:lumMod val="75000"/>
                      </a:schemeClr>
                    </a:solidFill>
                  </a:rPr>
                  <a:t>então, </a:t>
                </a:r>
                <a:r>
                  <a:rPr lang="pt-BR" sz="3000" b="1" noProof="0" dirty="0">
                    <a:solidFill>
                      <a:schemeClr val="bg1">
                        <a:lumMod val="75000"/>
                      </a:schemeClr>
                    </a:solidFill>
                  </a:rPr>
                  <a:t>para qualquer </a:t>
                </a:r>
                <a14:m>
                  <m:oMath xmlns:m="http://schemas.openxmlformats.org/officeDocument/2006/math">
                    <m:r>
                      <a:rPr lang="pt-BR" sz="3000" b="1" i="1" noProof="0" smtClean="0">
                        <a:solidFill>
                          <a:schemeClr val="bg1">
                            <a:lumMod val="75000"/>
                          </a:schemeClr>
                        </a:solidFill>
                        <a:latin typeface="Cambria Math" panose="02040503050406030204" pitchFamily="18" charset="0"/>
                      </a:rPr>
                      <m:t>𝑻</m:t>
                    </m:r>
                  </m:oMath>
                </a14:m>
                <a:r>
                  <a:rPr lang="pt-BR" sz="3000" b="1" noProof="0" dirty="0">
                    <a:solidFill>
                      <a:schemeClr val="bg1">
                        <a:lumMod val="75000"/>
                      </a:schemeClr>
                    </a:solidFill>
                  </a:rPr>
                  <a:t> finito</a:t>
                </a:r>
                <a:r>
                  <a:rPr lang="pt-BR" sz="3000" noProof="0" dirty="0">
                    <a:solidFill>
                      <a:schemeClr val="bg1">
                        <a:lumMod val="75000"/>
                      </a:schemeClr>
                    </a:solidFill>
                  </a:rPr>
                  <a:t>, </a:t>
                </a:r>
                <a14:m>
                  <m:oMath xmlns:m="http://schemas.openxmlformats.org/officeDocument/2006/math">
                    <m:r>
                      <a:rPr lang="pt-BR" sz="3000" i="1" noProof="0" smtClean="0">
                        <a:solidFill>
                          <a:schemeClr val="bg1">
                            <a:lumMod val="75000"/>
                          </a:schemeClr>
                        </a:solidFill>
                        <a:latin typeface="Cambria Math" panose="02040503050406030204" pitchFamily="18" charset="0"/>
                      </a:rPr>
                      <m:t>𝐺</m:t>
                    </m:r>
                    <m:r>
                      <a:rPr lang="pt-BR" sz="3000" i="1" noProof="0" smtClean="0">
                        <a:solidFill>
                          <a:schemeClr val="bg1">
                            <a:lumMod val="75000"/>
                          </a:schemeClr>
                        </a:solidFill>
                        <a:latin typeface="Cambria Math" panose="02040503050406030204" pitchFamily="18" charset="0"/>
                      </a:rPr>
                      <m:t>(</m:t>
                    </m:r>
                    <m:r>
                      <a:rPr lang="pt-BR" sz="3000" i="1" noProof="0" smtClean="0">
                        <a:solidFill>
                          <a:schemeClr val="bg1">
                            <a:lumMod val="75000"/>
                          </a:schemeClr>
                        </a:solidFill>
                        <a:latin typeface="Cambria Math" panose="02040503050406030204" pitchFamily="18" charset="0"/>
                      </a:rPr>
                      <m:t>𝑇</m:t>
                    </m:r>
                    <m:r>
                      <a:rPr lang="pt-BR" sz="3000" i="1" noProof="0" smtClean="0">
                        <a:solidFill>
                          <a:schemeClr val="bg1">
                            <a:lumMod val="75000"/>
                          </a:schemeClr>
                        </a:solidFill>
                        <a:latin typeface="Cambria Math" panose="02040503050406030204" pitchFamily="18" charset="0"/>
                      </a:rPr>
                      <m:t>)</m:t>
                    </m:r>
                  </m:oMath>
                </a14:m>
                <a:r>
                  <a:rPr lang="pt-BR" sz="3000" noProof="0" dirty="0">
                    <a:solidFill>
                      <a:schemeClr val="bg1">
                        <a:lumMod val="75000"/>
                      </a:schemeClr>
                    </a:solidFill>
                  </a:rPr>
                  <a:t> tem </a:t>
                </a:r>
                <a:r>
                  <a:rPr lang="pt-BR" sz="3000" b="1" noProof="0" dirty="0">
                    <a:solidFill>
                      <a:schemeClr val="bg1">
                        <a:lumMod val="75000"/>
                      </a:schemeClr>
                    </a:solidFill>
                  </a:rPr>
                  <a:t>outcome perfeito em </a:t>
                </a:r>
                <a:r>
                  <a:rPr lang="pt-BR" sz="3000" b="1" noProof="0" dirty="0" err="1">
                    <a:solidFill>
                      <a:schemeClr val="bg1">
                        <a:lumMod val="75000"/>
                      </a:schemeClr>
                    </a:solidFill>
                  </a:rPr>
                  <a:t>subjogo</a:t>
                </a:r>
                <a:r>
                  <a:rPr lang="pt-BR" sz="3000" b="1" noProof="0" dirty="0">
                    <a:solidFill>
                      <a:schemeClr val="bg1">
                        <a:lumMod val="75000"/>
                      </a:schemeClr>
                    </a:solidFill>
                  </a:rPr>
                  <a:t> único</a:t>
                </a:r>
                <a:r>
                  <a:rPr lang="pt-BR" sz="3000" noProof="0" dirty="0">
                    <a:solidFill>
                      <a:schemeClr val="bg1">
                        <a:lumMod val="75000"/>
                      </a:schemeClr>
                    </a:solidFill>
                  </a:rPr>
                  <a:t> sendo o E.N. de </a:t>
                </a:r>
                <a14:m>
                  <m:oMath xmlns:m="http://schemas.openxmlformats.org/officeDocument/2006/math">
                    <m:r>
                      <a:rPr lang="pt-BR" sz="3000" i="1" noProof="0" smtClean="0">
                        <a:solidFill>
                          <a:schemeClr val="bg1">
                            <a:lumMod val="75000"/>
                          </a:schemeClr>
                        </a:solidFill>
                        <a:latin typeface="Cambria Math" panose="02040503050406030204" pitchFamily="18" charset="0"/>
                      </a:rPr>
                      <m:t>𝐺</m:t>
                    </m:r>
                  </m:oMath>
                </a14:m>
                <a:r>
                  <a:rPr lang="pt-BR" sz="3000" noProof="0" dirty="0">
                    <a:solidFill>
                      <a:schemeClr val="bg1">
                        <a:lumMod val="75000"/>
                      </a:schemeClr>
                    </a:solidFill>
                  </a:rPr>
                  <a:t> jogado em cada estágio .</a:t>
                </a:r>
                <a:endParaRPr lang="pt-BR" sz="3000" noProof="0" dirty="0"/>
              </a:p>
              <a:p>
                <a:pPr algn="just">
                  <a:lnSpc>
                    <a:spcPct val="150000"/>
                  </a:lnSpc>
                  <a:spcBef>
                    <a:spcPts val="1500"/>
                  </a:spcBef>
                  <a:spcAft>
                    <a:spcPts val="1500"/>
                  </a:spcAft>
                </a:pPr>
                <a:r>
                  <a:rPr lang="pt-BR" sz="3200" dirty="0">
                    <a:solidFill>
                      <a:schemeClr val="tx1"/>
                    </a:solidFill>
                  </a:rPr>
                  <a:t>Se o </a:t>
                </a:r>
                <a:r>
                  <a:rPr lang="pt-BR" sz="3200" dirty="0" err="1">
                    <a:solidFill>
                      <a:schemeClr val="tx1"/>
                    </a:solidFill>
                  </a:rPr>
                  <a:t>stage</a:t>
                </a:r>
                <a:r>
                  <a:rPr lang="pt-BR" sz="3200" dirty="0">
                    <a:solidFill>
                      <a:schemeClr val="tx1"/>
                    </a:solidFill>
                  </a:rPr>
                  <a:t> game </a:t>
                </a:r>
                <a14:m>
                  <m:oMath xmlns:m="http://schemas.openxmlformats.org/officeDocument/2006/math">
                    <m:r>
                      <a:rPr lang="pt-BR" sz="3200" i="1" dirty="0" smtClean="0">
                        <a:solidFill>
                          <a:schemeClr val="tx1"/>
                        </a:solidFill>
                        <a:latin typeface="Cambria Math" panose="02040503050406030204" pitchFamily="18" charset="0"/>
                      </a:rPr>
                      <m:t>𝐺</m:t>
                    </m:r>
                    <m:r>
                      <a:rPr lang="pt-BR" sz="3200" i="1" dirty="0" smtClean="0">
                        <a:solidFill>
                          <a:schemeClr val="tx1"/>
                        </a:solidFill>
                        <a:latin typeface="Cambria Math" panose="02040503050406030204" pitchFamily="18" charset="0"/>
                      </a:rPr>
                      <m:t> </m:t>
                    </m:r>
                  </m:oMath>
                </a14:m>
                <a:r>
                  <a:rPr lang="pt-BR" sz="3200" dirty="0">
                    <a:solidFill>
                      <a:schemeClr val="tx1"/>
                    </a:solidFill>
                  </a:rPr>
                  <a:t>tem </a:t>
                </a:r>
                <a:r>
                  <a:rPr lang="pt-BR" sz="3200" b="1" dirty="0">
                    <a:solidFill>
                      <a:schemeClr val="tx1"/>
                    </a:solidFill>
                  </a:rPr>
                  <a:t>múltiplos E.N.</a:t>
                </a:r>
                <a:r>
                  <a:rPr lang="pt-BR" sz="3200" dirty="0">
                    <a:solidFill>
                      <a:schemeClr val="tx1"/>
                    </a:solidFill>
                  </a:rPr>
                  <a:t>, então podem haver outcomes perfeitos em subjogo do jogo repetido </a:t>
                </a:r>
                <a14:m>
                  <m:oMath xmlns:m="http://schemas.openxmlformats.org/officeDocument/2006/math">
                    <m:r>
                      <a:rPr lang="pt-BR" sz="3200" b="0" i="1" smtClean="0">
                        <a:solidFill>
                          <a:schemeClr val="tx1"/>
                        </a:solidFill>
                        <a:latin typeface="Cambria Math" panose="02040503050406030204" pitchFamily="18" charset="0"/>
                      </a:rPr>
                      <m:t>𝐺</m:t>
                    </m:r>
                    <m:r>
                      <a:rPr lang="pt-BR" sz="3200" b="0" i="1" smtClean="0">
                        <a:solidFill>
                          <a:schemeClr val="tx1"/>
                        </a:solidFill>
                        <a:latin typeface="Cambria Math" panose="02040503050406030204" pitchFamily="18" charset="0"/>
                      </a:rPr>
                      <m:t>(</m:t>
                    </m:r>
                    <m:r>
                      <a:rPr lang="pt-BR" sz="3200" b="0" i="1" smtClean="0">
                        <a:solidFill>
                          <a:schemeClr val="tx1"/>
                        </a:solidFill>
                        <a:latin typeface="Cambria Math" panose="02040503050406030204" pitchFamily="18" charset="0"/>
                      </a:rPr>
                      <m:t>𝑇</m:t>
                    </m:r>
                    <m:r>
                      <a:rPr lang="pt-BR" sz="3200" b="0" i="1" smtClean="0">
                        <a:solidFill>
                          <a:schemeClr val="tx1"/>
                        </a:solidFill>
                        <a:latin typeface="Cambria Math" panose="02040503050406030204" pitchFamily="18" charset="0"/>
                      </a:rPr>
                      <m:t>)</m:t>
                    </m:r>
                  </m:oMath>
                </a14:m>
                <a:r>
                  <a:rPr lang="pt-BR" sz="3200" dirty="0">
                    <a:solidFill>
                      <a:schemeClr val="tx1"/>
                    </a:solidFill>
                  </a:rPr>
                  <a:t> em que, para qualquer </a:t>
                </a:r>
                <a14:m>
                  <m:oMath xmlns:m="http://schemas.openxmlformats.org/officeDocument/2006/math">
                    <m:r>
                      <a:rPr lang="pt-BR" sz="3200" i="1" dirty="0" smtClean="0">
                        <a:solidFill>
                          <a:schemeClr val="tx1"/>
                        </a:solidFill>
                        <a:latin typeface="Cambria Math" panose="02040503050406030204" pitchFamily="18" charset="0"/>
                      </a:rPr>
                      <m:t>𝑡</m:t>
                    </m:r>
                    <m:r>
                      <a:rPr lang="pt-BR" sz="3200" i="1" dirty="0" smtClean="0">
                        <a:solidFill>
                          <a:schemeClr val="tx1"/>
                        </a:solidFill>
                        <a:latin typeface="Cambria Math" panose="02040503050406030204" pitchFamily="18" charset="0"/>
                      </a:rPr>
                      <m:t>&lt;</m:t>
                    </m:r>
                    <m:r>
                      <a:rPr lang="pt-BR" sz="3200" i="1" dirty="0" smtClean="0">
                        <a:solidFill>
                          <a:schemeClr val="tx1"/>
                        </a:solidFill>
                        <a:latin typeface="Cambria Math" panose="02040503050406030204" pitchFamily="18" charset="0"/>
                      </a:rPr>
                      <m:t>𝑇</m:t>
                    </m:r>
                  </m:oMath>
                </a14:m>
                <a:r>
                  <a:rPr lang="pt-BR" sz="3200" dirty="0">
                    <a:solidFill>
                      <a:schemeClr val="tx1"/>
                    </a:solidFill>
                  </a:rPr>
                  <a:t>, o outcome no estágio </a:t>
                </a:r>
                <a14:m>
                  <m:oMath xmlns:m="http://schemas.openxmlformats.org/officeDocument/2006/math">
                    <m:r>
                      <a:rPr lang="pt-BR" sz="3200" b="0" i="1" smtClean="0">
                        <a:solidFill>
                          <a:schemeClr val="tx1"/>
                        </a:solidFill>
                        <a:latin typeface="Cambria Math" panose="02040503050406030204" pitchFamily="18" charset="0"/>
                      </a:rPr>
                      <m:t>𝑡</m:t>
                    </m:r>
                  </m:oMath>
                </a14:m>
                <a:r>
                  <a:rPr lang="pt-BR" sz="3200" dirty="0">
                    <a:solidFill>
                      <a:schemeClr val="tx1"/>
                    </a:solidFill>
                  </a:rPr>
                  <a:t> </a:t>
                </a:r>
                <a:r>
                  <a:rPr lang="pt-BR" sz="3200" b="1" dirty="0">
                    <a:solidFill>
                      <a:schemeClr val="tx1"/>
                    </a:solidFill>
                  </a:rPr>
                  <a:t>não é Equilíbrio de Nash de </a:t>
                </a:r>
                <a14:m>
                  <m:oMath xmlns:m="http://schemas.openxmlformats.org/officeDocument/2006/math">
                    <m:r>
                      <a:rPr lang="pt-BR" sz="3200" b="1" i="1" dirty="0" smtClean="0">
                        <a:solidFill>
                          <a:schemeClr val="tx1"/>
                        </a:solidFill>
                        <a:latin typeface="Cambria Math" panose="02040503050406030204" pitchFamily="18" charset="0"/>
                      </a:rPr>
                      <m:t>𝑮</m:t>
                    </m:r>
                  </m:oMath>
                </a14:m>
                <a:r>
                  <a:rPr lang="pt-BR" sz="3200" dirty="0">
                    <a:solidFill>
                      <a:schemeClr val="tx1"/>
                    </a:solidFill>
                  </a:rPr>
                  <a:t>.</a:t>
                </a:r>
                <a:endParaRPr lang="pt-BR" sz="3000" noProof="0" dirty="0">
                  <a:solidFill>
                    <a:schemeClr val="tx1"/>
                  </a:solidFill>
                </a:endParaRPr>
              </a:p>
            </p:txBody>
          </p:sp>
        </mc:Choice>
        <mc:Fallback xmlns="">
          <p:sp>
            <p:nvSpPr>
              <p:cNvPr id="3" name="Content Placeholder 2">
                <a:extLst>
                  <a:ext uri="{FF2B5EF4-FFF2-40B4-BE49-F238E27FC236}">
                    <a16:creationId xmlns:a16="http://schemas.microsoft.com/office/drawing/2014/main" id="{178B77DD-929A-4469-85F6-3864DBE4A168}"/>
                  </a:ext>
                </a:extLst>
              </p:cNvPr>
              <p:cNvSpPr>
                <a:spLocks noGrp="1" noRot="1" noChangeAspect="1" noMove="1" noResize="1" noEditPoints="1" noAdjustHandles="1" noChangeArrowheads="1" noChangeShapeType="1" noTextEdit="1"/>
              </p:cNvSpPr>
              <p:nvPr>
                <p:ph sz="half" idx="1"/>
              </p:nvPr>
            </p:nvSpPr>
            <p:spPr>
              <a:blipFill>
                <a:blip r:embed="rId3"/>
                <a:stretch>
                  <a:fillRect l="-1412" r="-1412" b="-12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0C1E09D-FC23-46CC-A546-3932F8BE839B}"/>
              </a:ext>
            </a:extLst>
          </p:cNvPr>
          <p:cNvSpPr>
            <a:spLocks noGrp="1"/>
          </p:cNvSpPr>
          <p:nvPr>
            <p:ph type="sldNum" sz="quarter" idx="12"/>
          </p:nvPr>
        </p:nvSpPr>
        <p:spPr/>
        <p:txBody>
          <a:bodyPr/>
          <a:lstStyle/>
          <a:p>
            <a:fld id="{AF67EEE8-F201-4410-BA13-233EFB93B646}" type="slidenum">
              <a:rPr lang="pt-BR" smtClean="0"/>
              <a:t>4</a:t>
            </a:fld>
            <a:endParaRPr lang="pt-BR"/>
          </a:p>
        </p:txBody>
      </p:sp>
      <p:sp>
        <p:nvSpPr>
          <p:cNvPr id="2" name="Footer Placeholder 1">
            <a:extLst>
              <a:ext uri="{FF2B5EF4-FFF2-40B4-BE49-F238E27FC236}">
                <a16:creationId xmlns:a16="http://schemas.microsoft.com/office/drawing/2014/main" id="{19AA93A2-6DD2-460E-84DF-6FCDE0A3BDC2}"/>
              </a:ext>
            </a:extLst>
          </p:cNvPr>
          <p:cNvSpPr>
            <a:spLocks noGrp="1"/>
          </p:cNvSpPr>
          <p:nvPr>
            <p:ph type="ftr" sz="quarter" idx="11"/>
          </p:nvPr>
        </p:nvSpPr>
        <p:spPr/>
        <p:txBody>
          <a:bodyPr/>
          <a:lstStyle/>
          <a:p>
            <a:r>
              <a:rPr lang="pt-BR" dirty="0"/>
              <a:t>Robson Tigre </a:t>
            </a:r>
            <a:endParaRPr lang="en-US" dirty="0"/>
          </a:p>
        </p:txBody>
      </p:sp>
      <p:grpSp>
        <p:nvGrpSpPr>
          <p:cNvPr id="5" name="Group 4">
            <a:extLst>
              <a:ext uri="{FF2B5EF4-FFF2-40B4-BE49-F238E27FC236}">
                <a16:creationId xmlns:a16="http://schemas.microsoft.com/office/drawing/2014/main" id="{C40E7CDD-B553-4E82-AFBC-DB510026A2F5}"/>
              </a:ext>
            </a:extLst>
          </p:cNvPr>
          <p:cNvGrpSpPr/>
          <p:nvPr/>
        </p:nvGrpSpPr>
        <p:grpSpPr>
          <a:xfrm>
            <a:off x="7324616" y="2552466"/>
            <a:ext cx="3561157" cy="3144607"/>
            <a:chOff x="4436185" y="2569111"/>
            <a:chExt cx="3030820" cy="2590354"/>
          </a:xfrm>
        </p:grpSpPr>
        <p:pic>
          <p:nvPicPr>
            <p:cNvPr id="19" name="Picture 18" descr="A drawing of a person&#10;&#10;Description automatically generated">
              <a:extLst>
                <a:ext uri="{FF2B5EF4-FFF2-40B4-BE49-F238E27FC236}">
                  <a16:creationId xmlns:a16="http://schemas.microsoft.com/office/drawing/2014/main" id="{8543AC10-7864-4645-BC1E-DE4093221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185" y="2569111"/>
              <a:ext cx="3030820" cy="2590354"/>
            </a:xfrm>
            <a:prstGeom prst="rect">
              <a:avLst/>
            </a:prstGeom>
          </p:spPr>
        </p:pic>
        <p:sp>
          <p:nvSpPr>
            <p:cNvPr id="20" name="Rectangle 19">
              <a:extLst>
                <a:ext uri="{FF2B5EF4-FFF2-40B4-BE49-F238E27FC236}">
                  <a16:creationId xmlns:a16="http://schemas.microsoft.com/office/drawing/2014/main" id="{D061342A-6B95-4541-8DCE-BC493DA070A3}"/>
                </a:ext>
              </a:extLst>
            </p:cNvPr>
            <p:cNvSpPr/>
            <p:nvPr/>
          </p:nvSpPr>
          <p:spPr>
            <a:xfrm>
              <a:off x="5043119" y="3018947"/>
              <a:ext cx="783772" cy="4700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ctangle 20">
              <a:extLst>
                <a:ext uri="{FF2B5EF4-FFF2-40B4-BE49-F238E27FC236}">
                  <a16:creationId xmlns:a16="http://schemas.microsoft.com/office/drawing/2014/main" id="{41C28640-D898-452E-BD68-032297D2575F}"/>
                </a:ext>
              </a:extLst>
            </p:cNvPr>
            <p:cNvSpPr/>
            <p:nvPr/>
          </p:nvSpPr>
          <p:spPr>
            <a:xfrm>
              <a:off x="5826891" y="3516062"/>
              <a:ext cx="740230" cy="5116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B0F0"/>
                </a:solidFill>
              </a:endParaRPr>
            </a:p>
          </p:txBody>
        </p:sp>
        <p:sp>
          <p:nvSpPr>
            <p:cNvPr id="22" name="Rectangle 21">
              <a:extLst>
                <a:ext uri="{FF2B5EF4-FFF2-40B4-BE49-F238E27FC236}">
                  <a16:creationId xmlns:a16="http://schemas.microsoft.com/office/drawing/2014/main" id="{DBC82F4F-BADD-4830-8253-AB536F8D1044}"/>
                </a:ext>
              </a:extLst>
            </p:cNvPr>
            <p:cNvSpPr/>
            <p:nvPr/>
          </p:nvSpPr>
          <p:spPr>
            <a:xfrm>
              <a:off x="6567121" y="4013177"/>
              <a:ext cx="740230" cy="5116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cxnSp>
        <p:nvCxnSpPr>
          <p:cNvPr id="23" name="Straight Arrow Connector 22">
            <a:extLst>
              <a:ext uri="{FF2B5EF4-FFF2-40B4-BE49-F238E27FC236}">
                <a16:creationId xmlns:a16="http://schemas.microsoft.com/office/drawing/2014/main" id="{31B07864-E7FC-489A-83FD-65A416E11B90}"/>
              </a:ext>
            </a:extLst>
          </p:cNvPr>
          <p:cNvCxnSpPr>
            <a:cxnSpLocks/>
          </p:cNvCxnSpPr>
          <p:nvPr/>
        </p:nvCxnSpPr>
        <p:spPr>
          <a:xfrm>
            <a:off x="7636716" y="2552466"/>
            <a:ext cx="401036" cy="4611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292B306-6983-4F74-9525-E27189FCEA17}"/>
                  </a:ext>
                </a:extLst>
              </p:cNvPr>
              <p:cNvSpPr txBox="1"/>
              <p:nvPr/>
            </p:nvSpPr>
            <p:spPr>
              <a:xfrm>
                <a:off x="6327073" y="2072152"/>
                <a:ext cx="1826327"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m:oMathPara>
                </a14:m>
                <a:endParaRPr lang="pt-BR" dirty="0"/>
              </a:p>
            </p:txBody>
          </p:sp>
        </mc:Choice>
        <mc:Fallback xmlns="">
          <p:sp>
            <p:nvSpPr>
              <p:cNvPr id="24" name="TextBox 23">
                <a:extLst>
                  <a:ext uri="{FF2B5EF4-FFF2-40B4-BE49-F238E27FC236}">
                    <a16:creationId xmlns:a16="http://schemas.microsoft.com/office/drawing/2014/main" id="{D292B306-6983-4F74-9525-E27189FCEA17}"/>
                  </a:ext>
                </a:extLst>
              </p:cNvPr>
              <p:cNvSpPr txBox="1">
                <a:spLocks noRot="1" noChangeAspect="1" noMove="1" noResize="1" noEditPoints="1" noAdjustHandles="1" noChangeArrowheads="1" noChangeShapeType="1" noTextEdit="1"/>
              </p:cNvSpPr>
              <p:nvPr/>
            </p:nvSpPr>
            <p:spPr>
              <a:xfrm>
                <a:off x="6327073" y="2072152"/>
                <a:ext cx="1826327" cy="369332"/>
              </a:xfrm>
              <a:prstGeom prst="rect">
                <a:avLst/>
              </a:prstGeom>
              <a:blipFill>
                <a:blip r:embed="rId5"/>
                <a:stretch>
                  <a:fillRect l="-1000" r="-6000" b="-1147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F6E8576-9CED-4D49-A038-7BCC2AF50C9A}"/>
              </a:ext>
            </a:extLst>
          </p:cNvPr>
          <p:cNvCxnSpPr>
            <a:cxnSpLocks/>
          </p:cNvCxnSpPr>
          <p:nvPr/>
        </p:nvCxnSpPr>
        <p:spPr>
          <a:xfrm flipH="1" flipV="1">
            <a:off x="10698182" y="4926617"/>
            <a:ext cx="187591" cy="6592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F7AC8C7-6195-4199-B964-CE6DF78341EF}"/>
                  </a:ext>
                </a:extLst>
              </p:cNvPr>
              <p:cNvSpPr txBox="1"/>
              <p:nvPr/>
            </p:nvSpPr>
            <p:spPr>
              <a:xfrm>
                <a:off x="9828426" y="5629482"/>
                <a:ext cx="2170952"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m:oMathPara>
                </a14:m>
                <a:endParaRPr lang="pt-BR" dirty="0"/>
              </a:p>
            </p:txBody>
          </p:sp>
        </mc:Choice>
        <mc:Fallback xmlns="">
          <p:sp>
            <p:nvSpPr>
              <p:cNvPr id="26" name="TextBox 25">
                <a:extLst>
                  <a:ext uri="{FF2B5EF4-FFF2-40B4-BE49-F238E27FC236}">
                    <a16:creationId xmlns:a16="http://schemas.microsoft.com/office/drawing/2014/main" id="{FF7AC8C7-6195-4199-B964-CE6DF78341EF}"/>
                  </a:ext>
                </a:extLst>
              </p:cNvPr>
              <p:cNvSpPr txBox="1">
                <a:spLocks noRot="1" noChangeAspect="1" noMove="1" noResize="1" noEditPoints="1" noAdjustHandles="1" noChangeArrowheads="1" noChangeShapeType="1" noTextEdit="1"/>
              </p:cNvSpPr>
              <p:nvPr/>
            </p:nvSpPr>
            <p:spPr>
              <a:xfrm>
                <a:off x="9828426" y="5629482"/>
                <a:ext cx="2170952"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CE83BE-B2E5-4D13-8FAC-AE8C930CA5AE}"/>
                  </a:ext>
                </a:extLst>
              </p:cNvPr>
              <p:cNvSpPr txBox="1"/>
              <p:nvPr/>
            </p:nvSpPr>
            <p:spPr>
              <a:xfrm>
                <a:off x="9929873" y="2015408"/>
                <a:ext cx="215215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b="0" i="1" dirty="0" smtClean="0">
                                  <a:latin typeface="Cambria Math" panose="02040503050406030204" pitchFamily="18" charset="0"/>
                                </a:rPr>
                                <m:t>𝑀</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b="0" i="1" dirty="0" smtClean="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m:oMathPara>
                </a14:m>
                <a:endParaRPr lang="pt-BR" dirty="0"/>
              </a:p>
            </p:txBody>
          </p:sp>
        </mc:Choice>
        <mc:Fallback xmlns="">
          <p:sp>
            <p:nvSpPr>
              <p:cNvPr id="27" name="TextBox 26">
                <a:extLst>
                  <a:ext uri="{FF2B5EF4-FFF2-40B4-BE49-F238E27FC236}">
                    <a16:creationId xmlns:a16="http://schemas.microsoft.com/office/drawing/2014/main" id="{07CE83BE-B2E5-4D13-8FAC-AE8C930CA5AE}"/>
                  </a:ext>
                </a:extLst>
              </p:cNvPr>
              <p:cNvSpPr txBox="1">
                <a:spLocks noRot="1" noChangeAspect="1" noMove="1" noResize="1" noEditPoints="1" noAdjustHandles="1" noChangeArrowheads="1" noChangeShapeType="1" noTextEdit="1"/>
              </p:cNvSpPr>
              <p:nvPr/>
            </p:nvSpPr>
            <p:spPr>
              <a:xfrm>
                <a:off x="9929873" y="2015408"/>
                <a:ext cx="2152154" cy="369332"/>
              </a:xfrm>
              <a:prstGeom prst="rect">
                <a:avLst/>
              </a:prstGeom>
              <a:blipFill>
                <a:blip r:embed="rId7"/>
                <a:stretch>
                  <a:fillRect b="-13333"/>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A4E61336-E13A-4561-8A40-A6E473AD5498}"/>
              </a:ext>
            </a:extLst>
          </p:cNvPr>
          <p:cNvCxnSpPr>
            <a:cxnSpLocks/>
            <a:stCxn id="27" idx="2"/>
          </p:cNvCxnSpPr>
          <p:nvPr/>
        </p:nvCxnSpPr>
        <p:spPr>
          <a:xfrm flipH="1">
            <a:off x="9806160" y="2384740"/>
            <a:ext cx="1199790" cy="132732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5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341A3-2803-4337-A302-9AA9C5A3C75D}"/>
                  </a:ext>
                </a:extLst>
              </p:cNvPr>
              <p:cNvSpPr>
                <a:spLocks noGrp="1"/>
              </p:cNvSpPr>
              <p:nvPr>
                <p:ph idx="1"/>
              </p:nvPr>
            </p:nvSpPr>
            <p:spPr/>
            <p:txBody>
              <a:bodyPr>
                <a:normAutofit fontScale="92500" lnSpcReduction="10000"/>
              </a:bodyPr>
              <a:lstStyle/>
              <a:p>
                <a:pPr algn="just"/>
                <a:r>
                  <a:rPr lang="pt-BR" noProof="0" dirty="0"/>
                  <a:t>O lucro para uma firma quando ambas jogam </a:t>
                </a:r>
                <a14:m>
                  <m:oMath xmlns:m="http://schemas.openxmlformats.org/officeDocument/2006/math">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smtClean="0">
                            <a:latin typeface="Cambria Math" panose="02040503050406030204" pitchFamily="18" charset="0"/>
                          </a:rPr>
                          <m:t>∗</m:t>
                        </m:r>
                      </m:sup>
                    </m:sSup>
                  </m:oMath>
                </a14:m>
                <a:r>
                  <a:rPr lang="pt-BR" noProof="0" dirty="0"/>
                  <a:t> é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−2</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𝑐</m:t>
                        </m:r>
                      </m:e>
                    </m:d>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que denotaremos por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𝜋</m:t>
                        </m:r>
                      </m:e>
                      <m:sup>
                        <m:r>
                          <a:rPr lang="pt-BR" b="0" i="1" noProof="0" smtClean="0">
                            <a:latin typeface="Cambria Math" panose="02040503050406030204" pitchFamily="18" charset="0"/>
                          </a:rPr>
                          <m:t>∗</m:t>
                        </m:r>
                      </m:sup>
                    </m:sSup>
                  </m:oMath>
                </a14:m>
                <a:r>
                  <a:rPr lang="pt-BR" noProof="0" dirty="0"/>
                  <a:t>. </a:t>
                </a:r>
              </a:p>
              <a:p>
                <a:pPr algn="just"/>
                <a:endParaRPr lang="pt-BR" noProof="0" dirty="0"/>
              </a:p>
              <a:p>
                <a:pPr algn="just"/>
                <a:r>
                  <a:rPr lang="pt-BR" noProof="0" dirty="0"/>
                  <a:t>Se a firma </a:t>
                </a:r>
                <a14:m>
                  <m:oMath xmlns:m="http://schemas.openxmlformats.org/officeDocument/2006/math">
                    <m:r>
                      <a:rPr lang="pt-BR" b="0" i="1" noProof="0" smtClean="0">
                        <a:latin typeface="Cambria Math" panose="02040503050406030204" pitchFamily="18" charset="0"/>
                      </a:rPr>
                      <m:t>𝑖</m:t>
                    </m:r>
                  </m:oMath>
                </a14:m>
                <a:r>
                  <a:rPr lang="pt-BR" noProof="0" dirty="0"/>
                  <a:t> irá produzir </a:t>
                </a:r>
                <a14:m>
                  <m:oMath xmlns:m="http://schemas.openxmlformats.org/officeDocument/2006/math">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smtClean="0">
                            <a:latin typeface="Cambria Math" panose="02040503050406030204" pitchFamily="18" charset="0"/>
                          </a:rPr>
                          <m:t>∗</m:t>
                        </m:r>
                      </m:sup>
                    </m:sSup>
                  </m:oMath>
                </a14:m>
                <a:r>
                  <a:rPr lang="pt-BR" noProof="0" dirty="0"/>
                  <a:t> esse período, então a quantidade que maximiza o lucro da firma </a:t>
                </a:r>
                <a14:m>
                  <m:oMath xmlns:m="http://schemas.openxmlformats.org/officeDocument/2006/math">
                    <m:r>
                      <a:rPr lang="pt-BR" b="0" i="1" noProof="0" smtClean="0">
                        <a:latin typeface="Cambria Math" panose="02040503050406030204" pitchFamily="18" charset="0"/>
                      </a:rPr>
                      <m:t>𝑗</m:t>
                    </m:r>
                  </m:oMath>
                </a14:m>
                <a:r>
                  <a:rPr lang="pt-BR" noProof="0" dirty="0"/>
                  <a:t> esse período resolve</a:t>
                </a:r>
              </a:p>
              <a:p>
                <a:pPr marL="0" indent="0" algn="ctr">
                  <a:lnSpc>
                    <a:spcPct val="150000"/>
                  </a:lnSpc>
                  <a:spcBef>
                    <a:spcPts val="2000"/>
                  </a:spcBef>
                  <a:spcAft>
                    <a:spcPts val="2000"/>
                  </a:spcAft>
                  <a:buNone/>
                </a:pPr>
                <a14:m>
                  <m:oMath xmlns:m="http://schemas.openxmlformats.org/officeDocument/2006/math">
                    <m:func>
                      <m:funcPr>
                        <m:ctrlPr>
                          <a:rPr lang="pt-BR" b="0" i="1" noProof="0" smtClean="0">
                            <a:latin typeface="Cambria Math" panose="02040503050406030204" pitchFamily="18" charset="0"/>
                          </a:rPr>
                        </m:ctrlPr>
                      </m:funcPr>
                      <m:fName>
                        <m:limLow>
                          <m:limLowPr>
                            <m:ctrlPr>
                              <a:rPr lang="pt-BR" b="0" i="1" noProof="0" smtClean="0">
                                <a:latin typeface="Cambria Math" panose="02040503050406030204" pitchFamily="18" charset="0"/>
                              </a:rPr>
                            </m:ctrlPr>
                          </m:limLowPr>
                          <m:e>
                            <m:r>
                              <m:rPr>
                                <m:sty m:val="p"/>
                              </m:rPr>
                              <a:rPr lang="pt-BR" b="0" i="0" noProof="0" smtClean="0">
                                <a:latin typeface="Cambria Math" panose="02040503050406030204" pitchFamily="18" charset="0"/>
                              </a:rPr>
                              <m:t>max</m:t>
                            </m:r>
                          </m:e>
                          <m:lim>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𝑞</m:t>
                                </m:r>
                              </m:e>
                              <m:sub>
                                <m:r>
                                  <a:rPr lang="pt-BR" b="0" i="1" noProof="0" smtClean="0">
                                    <a:latin typeface="Cambria Math" panose="02040503050406030204" pitchFamily="18" charset="0"/>
                                  </a:rPr>
                                  <m:t>𝑗</m:t>
                                </m:r>
                              </m:sub>
                            </m:sSub>
                          </m:lim>
                        </m:limLow>
                      </m:fName>
                      <m:e>
                        <m:d>
                          <m:dPr>
                            <m:ctrlPr>
                              <a:rPr lang="pt-BR" i="1" noProof="0">
                                <a:latin typeface="Cambria Math" panose="02040503050406030204" pitchFamily="18" charset="0"/>
                              </a:rPr>
                            </m:ctrlPr>
                          </m:dPr>
                          <m:e>
                            <m:r>
                              <a:rPr lang="pt-BR" i="1" noProof="0">
                                <a:latin typeface="Cambria Math" panose="02040503050406030204" pitchFamily="18" charset="0"/>
                              </a:rPr>
                              <m:t>𝑎</m:t>
                            </m:r>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𝑗</m:t>
                                </m:r>
                              </m:sub>
                            </m:sSub>
                            <m:r>
                              <a:rPr lang="pt-BR" i="1" noProof="0">
                                <a:latin typeface="Cambria Math" panose="02040503050406030204" pitchFamily="18" charset="0"/>
                              </a:rPr>
                              <m:t>−</m:t>
                            </m:r>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r>
                              <a:rPr lang="pt-BR" i="1" noProof="0">
                                <a:latin typeface="Cambria Math" panose="02040503050406030204" pitchFamily="18" charset="0"/>
                              </a:rPr>
                              <m:t>−</m:t>
                            </m:r>
                            <m:r>
                              <a:rPr lang="pt-BR" i="1" noProof="0">
                                <a:latin typeface="Cambria Math" panose="02040503050406030204" pitchFamily="18" charset="0"/>
                              </a:rPr>
                              <m:t>𝑐</m:t>
                            </m:r>
                          </m:e>
                        </m:d>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𝑗</m:t>
                            </m:r>
                          </m:sub>
                        </m:sSub>
                      </m:e>
                    </m:func>
                  </m:oMath>
                </a14:m>
                <a:r>
                  <a:rPr lang="pt-BR" noProof="0" dirty="0"/>
                  <a:t> </a:t>
                </a:r>
              </a:p>
              <a:p>
                <a:pPr marL="0" indent="0" algn="just">
                  <a:spcBef>
                    <a:spcPts val="2000"/>
                  </a:spcBef>
                  <a:buNone/>
                </a:pPr>
                <a:r>
                  <a:rPr lang="pt-BR" noProof="0" dirty="0"/>
                  <a:t>Cuja solução é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𝑗</m:t>
                        </m:r>
                      </m:sub>
                    </m:sSub>
                    <m:r>
                      <a:rPr lang="pt-BR" b="0" i="1" noProof="0" smtClean="0">
                        <a:latin typeface="Cambria Math" panose="02040503050406030204" pitchFamily="18" charset="0"/>
                      </a:rPr>
                      <m:t>=(</m:t>
                    </m:r>
                    <m:r>
                      <a:rPr lang="pt-BR" b="0" i="1" noProof="0" smtClean="0">
                        <a:latin typeface="Cambria Math" panose="02040503050406030204" pitchFamily="18" charset="0"/>
                      </a:rPr>
                      <m:t>𝑎</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)/2</m:t>
                    </m:r>
                  </m:oMath>
                </a14:m>
                <a:r>
                  <a:rPr lang="pt-BR" noProof="0" dirty="0"/>
                  <a:t>, rendendo um lucro associado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i="1" noProof="0">
                        <a:latin typeface="Cambria Math" panose="02040503050406030204" pitchFamily="18" charset="0"/>
                      </a:rPr>
                      <m:t>=</m:t>
                    </m:r>
                    <m:sSup>
                      <m:sSupPr>
                        <m:ctrlPr>
                          <a:rPr lang="pt-BR" b="0" i="1" noProof="0" smtClean="0">
                            <a:latin typeface="Cambria Math" panose="02040503050406030204" pitchFamily="18" charset="0"/>
                          </a:rPr>
                        </m:ctrlPr>
                      </m:sSupPr>
                      <m:e>
                        <m:d>
                          <m:dPr>
                            <m:ctrlPr>
                              <a:rPr lang="pt-BR" i="1" noProof="0">
                                <a:latin typeface="Cambria Math" panose="02040503050406030204" pitchFamily="18" charset="0"/>
                              </a:rPr>
                            </m:ctrlPr>
                          </m:dPr>
                          <m:e>
                            <m:r>
                              <a:rPr lang="pt-BR" i="1" noProof="0">
                                <a:latin typeface="Cambria Math" panose="02040503050406030204" pitchFamily="18" charset="0"/>
                              </a:rPr>
                              <m:t>𝑎</m:t>
                            </m:r>
                            <m:r>
                              <a:rPr lang="pt-BR" i="1" noProof="0">
                                <a:latin typeface="Cambria Math" panose="02040503050406030204" pitchFamily="18" charset="0"/>
                              </a:rPr>
                              <m:t>−</m:t>
                            </m:r>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r>
                              <a:rPr lang="pt-BR" i="1" noProof="0">
                                <a:latin typeface="Cambria Math" panose="02040503050406030204" pitchFamily="18" charset="0"/>
                              </a:rPr>
                              <m:t>−</m:t>
                            </m:r>
                            <m:r>
                              <a:rPr lang="pt-BR" i="1" noProof="0">
                                <a:latin typeface="Cambria Math" panose="02040503050406030204" pitchFamily="18" charset="0"/>
                              </a:rPr>
                              <m:t>𝑐</m:t>
                            </m:r>
                          </m:e>
                        </m:d>
                      </m:e>
                      <m:sup>
                        <m:r>
                          <a:rPr lang="pt-BR" b="0" i="1" noProof="0" smtClean="0">
                            <a:latin typeface="Cambria Math" panose="02040503050406030204" pitchFamily="18" charset="0"/>
                          </a:rPr>
                          <m:t>2</m:t>
                        </m:r>
                      </m:sup>
                    </m:sSup>
                    <m:r>
                      <a:rPr lang="pt-BR" i="1" noProof="0">
                        <a:latin typeface="Cambria Math" panose="02040503050406030204" pitchFamily="18" charset="0"/>
                      </a:rPr>
                      <m:t>/</m:t>
                    </m:r>
                    <m:r>
                      <a:rPr lang="pt-BR" b="0" i="1" noProof="0" smtClean="0">
                        <a:latin typeface="Cambria Math" panose="02040503050406030204" pitchFamily="18" charset="0"/>
                      </a:rPr>
                      <m:t>4</m:t>
                    </m:r>
                  </m:oMath>
                </a14:m>
                <a:r>
                  <a:rPr lang="pt-BR" noProof="0" dirty="0"/>
                  <a:t> </a:t>
                </a:r>
                <a:r>
                  <a:rPr lang="pt-BR" dirty="0"/>
                  <a:t>(onde “</a:t>
                </a:r>
                <a14:m>
                  <m:oMath xmlns:m="http://schemas.openxmlformats.org/officeDocument/2006/math">
                    <m:r>
                      <a:rPr lang="pt-BR" i="1" dirty="0">
                        <a:latin typeface="Cambria Math" panose="02040503050406030204" pitchFamily="18" charset="0"/>
                      </a:rPr>
                      <m:t>𝑑</m:t>
                    </m:r>
                  </m:oMath>
                </a14:m>
                <a:r>
                  <a:rPr lang="pt-BR" dirty="0"/>
                  <a:t>” representa de desvio)</a:t>
                </a:r>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5BD341A3-2803-4337-A302-9AA9C5A3C75D}"/>
                  </a:ext>
                </a:extLst>
              </p:cNvPr>
              <p:cNvSpPr>
                <a:spLocks noGrp="1" noRot="1" noChangeAspect="1" noMove="1" noResize="1" noEditPoints="1" noAdjustHandles="1" noChangeArrowheads="1" noChangeShapeType="1" noTextEdit="1"/>
              </p:cNvSpPr>
              <p:nvPr>
                <p:ph idx="1"/>
              </p:nvPr>
            </p:nvSpPr>
            <p:spPr>
              <a:blipFill>
                <a:blip r:embed="rId2"/>
                <a:stretch>
                  <a:fillRect l="-1043" t="-2801" r="-986" b="-14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BDE97EF-808D-46DB-84FA-33CBB5395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53C2A98D-B9C2-4831-8E7C-DE89E980893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056F892-313E-47C8-A371-D178611A5539}"/>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2316739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4B789-B326-406A-951D-232996B9E475}"/>
                  </a:ext>
                </a:extLst>
              </p:cNvPr>
              <p:cNvSpPr>
                <a:spLocks noGrp="1"/>
              </p:cNvSpPr>
              <p:nvPr>
                <p:ph idx="1"/>
              </p:nvPr>
            </p:nvSpPr>
            <p:spPr/>
            <p:txBody>
              <a:bodyPr>
                <a:normAutofit fontScale="77500" lnSpcReduction="20000"/>
              </a:bodyPr>
              <a:lstStyle/>
              <a:p>
                <a:pPr marL="0" indent="0" algn="just">
                  <a:spcAft>
                    <a:spcPts val="2500"/>
                  </a:spcAft>
                  <a:buNone/>
                </a:pPr>
                <a:r>
                  <a:rPr lang="pt-BR" noProof="0" dirty="0"/>
                  <a:t>É equilíbrio de Nash para as duas firmas jogar a estratégia gatilho discutida anteriormente dado que</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1−</m:t>
                          </m:r>
                          <m:r>
                            <a:rPr lang="pt-BR" i="1" noProof="0">
                              <a:latin typeface="Cambria Math" panose="02040503050406030204" pitchFamily="18" charset="0"/>
                            </a:rPr>
                            <m:t>𝛿</m:t>
                          </m:r>
                        </m:den>
                      </m:f>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𝜋</m:t>
                          </m:r>
                        </m:e>
                        <m:sup>
                          <m:r>
                            <a:rPr lang="pt-BR" b="0" i="1" noProof="0" smtClean="0">
                              <a:latin typeface="Cambria Math" panose="02040503050406030204" pitchFamily="18" charset="0"/>
                            </a:rPr>
                            <m:t>∗</m:t>
                          </m:r>
                        </m:sup>
                      </m:sSup>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𝑑</m:t>
                          </m:r>
                        </m:sub>
                      </m:sSub>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m:oMathPara>
                </a14:m>
                <a:endParaRPr lang="pt-BR" noProof="0" dirty="0"/>
              </a:p>
              <a:p>
                <a:pPr marL="0" indent="0" algn="just">
                  <a:spcBef>
                    <a:spcPts val="2500"/>
                  </a:spcBef>
                  <a:spcAft>
                    <a:spcPts val="2500"/>
                  </a:spcAft>
                  <a:buNone/>
                </a:pPr>
                <a:r>
                  <a:rPr lang="pt-BR" noProof="0" dirty="0"/>
                  <a:t>Substituindo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𝜋</m:t>
                        </m:r>
                      </m:e>
                      <m:sup>
                        <m:r>
                          <a:rPr lang="pt-BR" i="1" noProof="0">
                            <a:latin typeface="Cambria Math" panose="02040503050406030204" pitchFamily="18" charset="0"/>
                          </a:rPr>
                          <m:t>∗</m:t>
                        </m:r>
                      </m:sup>
                    </m:sSup>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𝑑</m:t>
                        </m:r>
                      </m:sub>
                    </m:sSub>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 isolando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encontramos que </a:t>
                </a:r>
                <a:r>
                  <a:rPr lang="pt-BR" i="1" noProof="0" dirty="0"/>
                  <a:t>o valor mais baixo </a:t>
                </a:r>
                <a:r>
                  <a:rPr lang="pt-BR" noProof="0" dirty="0"/>
                  <a:t>de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para o qual a estratégia gatilho é equilíbrio de Nash perfeito em subjogos é</a:t>
                </a:r>
              </a:p>
              <a:p>
                <a:pPr marL="0" indent="0" algn="ctr">
                  <a:buNone/>
                </a:pP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9−5</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3</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9−</m:t>
                            </m:r>
                            <m:r>
                              <a:rPr lang="pt-BR" b="0" i="1" noProof="0" smtClean="0">
                                <a:latin typeface="Cambria Math" panose="02040503050406030204" pitchFamily="18" charset="0"/>
                              </a:rPr>
                              <m:t>𝛿</m:t>
                            </m:r>
                          </m:e>
                        </m:d>
                      </m:den>
                    </m:f>
                    <m:r>
                      <a:rPr lang="pt-BR" b="0" i="1" noProof="0" smtClean="0">
                        <a:latin typeface="Cambria Math" panose="02040503050406030204" pitchFamily="18" charset="0"/>
                      </a:rPr>
                      <m:t>(</m:t>
                    </m:r>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oMath>
                </a14:m>
                <a:r>
                  <a:rPr lang="pt-BR" noProof="0" dirty="0"/>
                  <a:t> </a:t>
                </a:r>
              </a:p>
              <a:p>
                <a:pPr marL="0" indent="0" algn="ctr">
                  <a:buNone/>
                </a:pPr>
                <a:endParaRPr lang="pt-BR" noProof="0" dirty="0"/>
              </a:p>
              <a:p>
                <a:pPr marL="0" indent="0" algn="just">
                  <a:buNone/>
                </a:pPr>
                <a:r>
                  <a:rPr lang="pt-BR" noProof="0" dirty="0"/>
                  <a:t>que é </a:t>
                </a:r>
                <a:r>
                  <a:rPr lang="pt-BR" b="1" noProof="0" dirty="0"/>
                  <a:t>monotonamente decrescente em </a:t>
                </a:r>
                <a14:m>
                  <m:oMath xmlns:m="http://schemas.openxmlformats.org/officeDocument/2006/math">
                    <m:r>
                      <a:rPr lang="pt-BR" b="1" i="1" noProof="0" smtClean="0">
                        <a:latin typeface="Cambria Math" panose="02040503050406030204" pitchFamily="18" charset="0"/>
                      </a:rPr>
                      <m:t>𝜹</m:t>
                    </m:r>
                  </m:oMath>
                </a14:m>
                <a:r>
                  <a:rPr lang="pt-BR" noProof="0" dirty="0"/>
                  <a:t>, convergindo para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a:latin typeface="Cambria Math" panose="02040503050406030204" pitchFamily="18" charset="0"/>
                      </a:rPr>
                      <m:t>/2</m:t>
                    </m:r>
                  </m:oMath>
                </a14:m>
                <a:r>
                  <a:rPr lang="pt-BR" noProof="0" dirty="0"/>
                  <a:t> quando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→9/17</m:t>
                    </m:r>
                  </m:oMath>
                </a14:m>
                <a:r>
                  <a:rPr lang="pt-BR" noProof="0" dirty="0"/>
                  <a:t> e para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𝑐</m:t>
                        </m:r>
                      </m:sub>
                    </m:sSub>
                  </m:oMath>
                </a14:m>
                <a:r>
                  <a:rPr lang="pt-BR" noProof="0" dirty="0"/>
                  <a:t> quando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→0</m:t>
                    </m:r>
                  </m:oMath>
                </a14:m>
                <a:r>
                  <a:rPr lang="pt-BR" noProof="0" dirty="0"/>
                  <a:t> (menor paciência, menor cooperação).</a:t>
                </a:r>
              </a:p>
              <a:p>
                <a:pPr marL="0" indent="0" algn="ctr">
                  <a:buNone/>
                </a:pPr>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6C54B789-B326-406A-951D-232996B9E475}"/>
                  </a:ext>
                </a:extLst>
              </p:cNvPr>
              <p:cNvSpPr>
                <a:spLocks noGrp="1" noRot="1" noChangeAspect="1" noMove="1" noResize="1" noEditPoints="1" noAdjustHandles="1" noChangeArrowheads="1" noChangeShapeType="1" noTextEdit="1"/>
              </p:cNvSpPr>
              <p:nvPr>
                <p:ph idx="1"/>
              </p:nvPr>
            </p:nvSpPr>
            <p:spPr>
              <a:blipFill>
                <a:blip r:embed="rId3"/>
                <a:stretch>
                  <a:fillRect l="-754" t="-2801" r="-696" b="-266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29188AB-0B8F-4C70-A4F1-1E024D32F5C6}"/>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2882D0DC-6356-4F73-934F-B103BE6FF0F8}"/>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7ADF3D1F-B21D-4FE7-B8F2-4EDC23165685}"/>
              </a:ext>
            </a:extLst>
          </p:cNvPr>
          <p:cNvSpPr>
            <a:spLocks noGrp="1"/>
          </p:cNvSpPr>
          <p:nvPr>
            <p:ph type="sldNum" sz="quarter" idx="12"/>
          </p:nvPr>
        </p:nvSpPr>
        <p:spPr/>
        <p:txBody>
          <a:bodyPr/>
          <a:lstStyle/>
          <a:p>
            <a:fld id="{AF67EEE8-F201-4410-BA13-233EFB93B646}" type="slidenum">
              <a:rPr lang="pt-BR" smtClean="0"/>
              <a:t>41</a:t>
            </a:fld>
            <a:endParaRPr lang="pt-BR"/>
          </a:p>
        </p:txBody>
      </p:sp>
      <p:sp>
        <p:nvSpPr>
          <p:cNvPr id="7" name="Right Brace 6">
            <a:extLst>
              <a:ext uri="{FF2B5EF4-FFF2-40B4-BE49-F238E27FC236}">
                <a16:creationId xmlns:a16="http://schemas.microsoft.com/office/drawing/2014/main" id="{0A2CC980-CB7C-4379-8835-83359EDF2524}"/>
              </a:ext>
            </a:extLst>
          </p:cNvPr>
          <p:cNvSpPr/>
          <p:nvPr/>
        </p:nvSpPr>
        <p:spPr>
          <a:xfrm rot="5400000">
            <a:off x="4801491" y="2809331"/>
            <a:ext cx="372290" cy="109728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8" name="TextBox 7">
            <a:extLst>
              <a:ext uri="{FF2B5EF4-FFF2-40B4-BE49-F238E27FC236}">
                <a16:creationId xmlns:a16="http://schemas.microsoft.com/office/drawing/2014/main" id="{95A1AAC4-BFA2-4EF9-B218-973827F49BB3}"/>
              </a:ext>
            </a:extLst>
          </p:cNvPr>
          <p:cNvSpPr txBox="1"/>
          <p:nvPr/>
        </p:nvSpPr>
        <p:spPr>
          <a:xfrm>
            <a:off x="2221576" y="2756325"/>
            <a:ext cx="2217420" cy="830997"/>
          </a:xfrm>
          <a:prstGeom prst="rect">
            <a:avLst/>
          </a:prstGeom>
          <a:noFill/>
        </p:spPr>
        <p:txBody>
          <a:bodyPr wrap="square" rtlCol="0">
            <a:spAutoFit/>
          </a:bodyPr>
          <a:lstStyle/>
          <a:p>
            <a:pPr algn="ctr"/>
            <a:r>
              <a:rPr lang="pt-BR" sz="1600" dirty="0">
                <a:solidFill>
                  <a:schemeClr val="bg1">
                    <a:lumMod val="65000"/>
                  </a:schemeClr>
                </a:solidFill>
              </a:rPr>
              <a:t>Valor (presente) do payoff de conluio  em perpetuidade </a:t>
            </a:r>
          </a:p>
        </p:txBody>
      </p:sp>
      <p:sp>
        <p:nvSpPr>
          <p:cNvPr id="9" name="Right Brace 8">
            <a:extLst>
              <a:ext uri="{FF2B5EF4-FFF2-40B4-BE49-F238E27FC236}">
                <a16:creationId xmlns:a16="http://schemas.microsoft.com/office/drawing/2014/main" id="{F6F211C9-3FEB-4FF7-9E40-5E55DB97AECF}"/>
              </a:ext>
            </a:extLst>
          </p:cNvPr>
          <p:cNvSpPr/>
          <p:nvPr/>
        </p:nvSpPr>
        <p:spPr>
          <a:xfrm rot="5400000">
            <a:off x="6597040" y="2526698"/>
            <a:ext cx="372290" cy="166254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0" name="TextBox 9">
            <a:extLst>
              <a:ext uri="{FF2B5EF4-FFF2-40B4-BE49-F238E27FC236}">
                <a16:creationId xmlns:a16="http://schemas.microsoft.com/office/drawing/2014/main" id="{AF1DAF1E-474D-4C64-9D95-55CD7A350127}"/>
              </a:ext>
            </a:extLst>
          </p:cNvPr>
          <p:cNvSpPr txBox="1"/>
          <p:nvPr/>
        </p:nvSpPr>
        <p:spPr>
          <a:xfrm>
            <a:off x="7554276" y="2617825"/>
            <a:ext cx="2898776" cy="1107996"/>
          </a:xfrm>
          <a:prstGeom prst="rect">
            <a:avLst/>
          </a:prstGeom>
          <a:noFill/>
        </p:spPr>
        <p:txBody>
          <a:bodyPr wrap="square" rtlCol="0">
            <a:spAutoFit/>
          </a:bodyPr>
          <a:lstStyle/>
          <a:p>
            <a:pPr algn="ctr"/>
            <a:r>
              <a:rPr lang="pt-BR" sz="1600" dirty="0">
                <a:solidFill>
                  <a:schemeClr val="bg1">
                    <a:lumMod val="65000"/>
                  </a:schemeClr>
                </a:solidFill>
              </a:rPr>
              <a:t>Payoff do desvio hoje </a:t>
            </a:r>
            <a:r>
              <a:rPr lang="pt-BR" sz="1600" u="sng" dirty="0">
                <a:solidFill>
                  <a:schemeClr val="bg1">
                    <a:lumMod val="65000"/>
                  </a:schemeClr>
                </a:solidFill>
              </a:rPr>
              <a:t>mais</a:t>
            </a:r>
            <a:r>
              <a:rPr lang="pt-BR" sz="1600" dirty="0">
                <a:solidFill>
                  <a:schemeClr val="bg1">
                    <a:lumMod val="65000"/>
                  </a:schemeClr>
                </a:solidFill>
              </a:rPr>
              <a:t> o valor presente do payoff de Cournot em perpetuidade </a:t>
            </a:r>
          </a:p>
          <a:p>
            <a:pPr algn="ctr"/>
            <a:endParaRPr lang="pt-BR" sz="1600" dirty="0">
              <a:solidFill>
                <a:schemeClr val="bg1">
                  <a:lumMod val="65000"/>
                </a:schemeClr>
              </a:solidFill>
            </a:endParaRPr>
          </a:p>
        </p:txBody>
      </p:sp>
      <p:pic>
        <p:nvPicPr>
          <p:cNvPr id="11" name="Picture 10">
            <a:extLst>
              <a:ext uri="{FF2B5EF4-FFF2-40B4-BE49-F238E27FC236}">
                <a16:creationId xmlns:a16="http://schemas.microsoft.com/office/drawing/2014/main" id="{8BE31019-43D6-4254-A0D4-43DC8DDB6B99}"/>
              </a:ext>
            </a:extLst>
          </p:cNvPr>
          <p:cNvPicPr>
            <a:picLocks noChangeAspect="1"/>
          </p:cNvPicPr>
          <p:nvPr/>
        </p:nvPicPr>
        <p:blipFill>
          <a:blip r:embed="rId4"/>
          <a:stretch>
            <a:fillRect/>
          </a:stretch>
        </p:blipFill>
        <p:spPr>
          <a:xfrm>
            <a:off x="505450" y="5624332"/>
            <a:ext cx="332750" cy="536006"/>
          </a:xfrm>
          <a:prstGeom prst="rect">
            <a:avLst/>
          </a:prstGeom>
        </p:spPr>
      </p:pic>
    </p:spTree>
    <p:extLst>
      <p:ext uri="{BB962C8B-B14F-4D97-AF65-F5344CB8AC3E}">
        <p14:creationId xmlns:p14="http://schemas.microsoft.com/office/powerpoint/2010/main" val="3600894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943F1-9940-43D7-968F-B6018ED00F88}"/>
                  </a:ext>
                </a:extLst>
              </p:cNvPr>
              <p:cNvSpPr>
                <a:spLocks noGrp="1"/>
              </p:cNvSpPr>
              <p:nvPr>
                <p:ph idx="1"/>
              </p:nvPr>
            </p:nvSpPr>
            <p:spPr/>
            <p:txBody>
              <a:bodyPr>
                <a:normAutofit fontScale="92500" lnSpcReduction="20000"/>
              </a:bodyPr>
              <a:lstStyle/>
              <a:p>
                <a:pPr marL="0" indent="0" algn="just">
                  <a:buNone/>
                </a:pPr>
                <a:r>
                  <a:rPr lang="pt-BR" b="1" dirty="0"/>
                  <a:t>Abreu (1986):</a:t>
                </a:r>
                <a:r>
                  <a:rPr lang="pt-BR" dirty="0"/>
                  <a:t> Agora </a:t>
                </a:r>
                <a:r>
                  <a:rPr lang="pt-BR" noProof="0" dirty="0">
                    <a:solidFill>
                      <a:schemeClr val="tx1"/>
                    </a:solidFill>
                  </a:rPr>
                  <a:t>vamos analisar a ideia de aplicar a punição crível mais forte. Vamos mostrar que essa abordagem pode atingir quantidade de monopólio quando </a:t>
                </a:r>
                <a14:m>
                  <m:oMath xmlns:m="http://schemas.openxmlformats.org/officeDocument/2006/math">
                    <m:r>
                      <a:rPr lang="pt-BR" b="0" i="1" noProof="0" smtClean="0">
                        <a:solidFill>
                          <a:schemeClr val="tx1"/>
                        </a:solidFill>
                        <a:latin typeface="Cambria Math" panose="02040503050406030204" pitchFamily="18" charset="0"/>
                      </a:rPr>
                      <m:t>𝛿</m:t>
                    </m:r>
                    <m:r>
                      <a:rPr lang="pt-BR" b="0" i="1" noProof="0" smtClean="0">
                        <a:solidFill>
                          <a:schemeClr val="tx1"/>
                        </a:solidFill>
                        <a:latin typeface="Cambria Math" panose="02040503050406030204" pitchFamily="18" charset="0"/>
                      </a:rPr>
                      <m:t>=1/2</m:t>
                    </m:r>
                  </m:oMath>
                </a14:m>
                <a:r>
                  <a:rPr lang="pt-BR" noProof="0" dirty="0">
                    <a:solidFill>
                      <a:schemeClr val="tx1"/>
                    </a:solidFill>
                  </a:rPr>
                  <a:t> (menor que </a:t>
                </a:r>
                <a14:m>
                  <m:oMath xmlns:m="http://schemas.openxmlformats.org/officeDocument/2006/math">
                    <m:r>
                      <a:rPr lang="en-US" i="1" smtClean="0">
                        <a:latin typeface="Cambria Math" panose="02040503050406030204" pitchFamily="18" charset="0"/>
                      </a:rPr>
                      <m:t>𝛿</m:t>
                    </m:r>
                    <m:r>
                      <a:rPr lang="en-US" b="0" i="1" smtClean="0">
                        <a:latin typeface="Cambria Math" panose="02040503050406030204" pitchFamily="18" charset="0"/>
                      </a:rPr>
                      <m:t>≥</m:t>
                    </m:r>
                    <m:r>
                      <a:rPr lang="pt-BR" b="0" i="1" noProof="0" smtClean="0">
                        <a:solidFill>
                          <a:schemeClr val="tx1"/>
                        </a:solidFill>
                        <a:latin typeface="Cambria Math" panose="02040503050406030204" pitchFamily="18" charset="0"/>
                      </a:rPr>
                      <m:t>9/17</m:t>
                    </m:r>
                  </m:oMath>
                </a14:m>
                <a:r>
                  <a:rPr lang="pt-BR" noProof="0" dirty="0">
                    <a:solidFill>
                      <a:schemeClr val="tx1"/>
                    </a:solidFill>
                  </a:rPr>
                  <a:t> da </a:t>
                </a:r>
                <a:r>
                  <a:rPr lang="pt-BR" i="1" noProof="0" dirty="0">
                    <a:solidFill>
                      <a:schemeClr val="tx1"/>
                    </a:solidFill>
                  </a:rPr>
                  <a:t>grim trigger</a:t>
                </a:r>
                <a:r>
                  <a:rPr lang="pt-BR" noProof="0" dirty="0">
                    <a:solidFill>
                      <a:schemeClr val="tx1"/>
                    </a:solidFill>
                  </a:rPr>
                  <a:t>)</a:t>
                </a:r>
                <a:endParaRPr lang="pt-BR" b="1" noProof="0" dirty="0">
                  <a:solidFill>
                    <a:schemeClr val="tx1"/>
                  </a:solidFill>
                </a:endParaRPr>
              </a:p>
              <a:p>
                <a:pPr marL="0" indent="0" algn="just">
                  <a:buNone/>
                </a:pPr>
                <a:endParaRPr lang="pt-BR" b="1" noProof="0" dirty="0">
                  <a:solidFill>
                    <a:schemeClr val="tx1"/>
                  </a:solidFill>
                </a:endParaRPr>
              </a:p>
              <a:p>
                <a:pPr marL="0" indent="0" algn="just">
                  <a:buNone/>
                </a:pPr>
                <a:r>
                  <a:rPr lang="pt-BR" b="1" noProof="0" dirty="0">
                    <a:solidFill>
                      <a:schemeClr val="tx1"/>
                    </a:solidFill>
                  </a:rPr>
                  <a:t>Estratégia bifásica (“</a:t>
                </a:r>
                <a:r>
                  <a:rPr lang="pt-BR" b="1" i="1" noProof="0" dirty="0">
                    <a:solidFill>
                      <a:schemeClr val="tx1"/>
                    </a:solidFill>
                  </a:rPr>
                  <a:t>carrot-and-stick”</a:t>
                </a:r>
                <a:r>
                  <a:rPr lang="pt-BR" b="1" noProof="0" dirty="0">
                    <a:solidFill>
                      <a:schemeClr val="tx1"/>
                    </a:solidFill>
                  </a:rPr>
                  <a:t>): </a:t>
                </a:r>
              </a:p>
              <a:p>
                <a:pPr marL="0" indent="0" algn="just">
                  <a:buNone/>
                </a:pPr>
                <a:r>
                  <a:rPr lang="pt-BR" noProof="0" dirty="0">
                    <a:solidFill>
                      <a:schemeClr val="tx1"/>
                    </a:solidFill>
                  </a:rPr>
                  <a:t>Produzir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𝑞</m:t>
                        </m:r>
                      </m:e>
                      <m:sub>
                        <m:r>
                          <a:rPr lang="pt-BR" b="0"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noProof="0" dirty="0">
                    <a:solidFill>
                      <a:schemeClr val="tx1"/>
                    </a:solidFill>
                  </a:rPr>
                  <a:t>, no primeiro período e...</a:t>
                </a:r>
              </a:p>
              <a:p>
                <a:pPr lvl="1" algn="just"/>
                <a:r>
                  <a:rPr lang="pt-BR" noProof="0" dirty="0">
                    <a:solidFill>
                      <a:schemeClr val="tx1"/>
                    </a:solidFill>
                  </a:rPr>
                  <a:t>No </a:t>
                </a:r>
                <a14:m>
                  <m:oMath xmlns:m="http://schemas.openxmlformats.org/officeDocument/2006/math">
                    <m:r>
                      <a:rPr lang="pt-BR" i="1" noProof="0" smtClean="0">
                        <a:solidFill>
                          <a:schemeClr val="tx1"/>
                        </a:solidFill>
                        <a:latin typeface="Cambria Math" panose="02040503050406030204" pitchFamily="18" charset="0"/>
                      </a:rPr>
                      <m:t>𝑡</m:t>
                    </m:r>
                  </m:oMath>
                </a14:m>
                <a:r>
                  <a:rPr lang="pt-BR" noProof="0" dirty="0">
                    <a:solidFill>
                      <a:schemeClr val="tx1"/>
                    </a:solidFill>
                  </a:rPr>
                  <a:t>-ésimo período, produzir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i="1" noProof="0" smtClean="0">
                            <a:solidFill>
                              <a:schemeClr val="tx1"/>
                            </a:solidFill>
                            <a:latin typeface="Cambria Math" panose="02040503050406030204" pitchFamily="18" charset="0"/>
                          </a:rPr>
                          <m:t>𝑞</m:t>
                        </m:r>
                      </m:e>
                      <m:sub>
                        <m:r>
                          <a:rPr lang="pt-BR"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noProof="0" dirty="0">
                    <a:solidFill>
                      <a:schemeClr val="tx1"/>
                    </a:solidFill>
                  </a:rPr>
                  <a:t> se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m:t>
                        </m:r>
                        <m:r>
                          <a:rPr lang="pt-BR" i="1" noProof="0" smtClean="0">
                            <a:solidFill>
                              <a:schemeClr val="tx1"/>
                            </a:solidFill>
                            <a:latin typeface="Cambria Math" panose="02040503050406030204" pitchFamily="18" charset="0"/>
                          </a:rPr>
                          <m:t>𝑞</m:t>
                        </m:r>
                      </m:e>
                      <m:sub>
                        <m:r>
                          <a:rPr lang="pt-BR"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r>
                      <a:rPr lang="pt-BR" b="0" i="1" smtClean="0">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i="1" noProof="0" smtClean="0">
                        <a:solidFill>
                          <a:schemeClr val="tx1"/>
                        </a:solidFill>
                        <a:latin typeface="Cambria Math" panose="02040503050406030204" pitchFamily="18" charset="0"/>
                      </a:rPr>
                      <m:t>𝑡</m:t>
                    </m:r>
                    <m:r>
                      <a:rPr lang="pt-BR"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Produzir </a:t>
                </a:r>
                <a14:m>
                  <m:oMath xmlns:m="http://schemas.openxmlformats.org/officeDocument/2006/math">
                    <m:sSub>
                      <m:sSubPr>
                        <m:ctrlPr>
                          <a:rPr lang="pt-BR" i="1" noProof="0">
                            <a:solidFill>
                              <a:schemeClr val="tx1"/>
                            </a:solidFill>
                            <a:latin typeface="Cambria Math" panose="02040503050406030204" pitchFamily="18" charset="0"/>
                          </a:rPr>
                        </m:ctrlPr>
                      </m:sSubPr>
                      <m:e>
                        <m:r>
                          <a:rPr lang="pt-BR" i="1" noProof="0">
                            <a:solidFill>
                              <a:schemeClr val="tx1"/>
                            </a:solidFill>
                            <a:latin typeface="Cambria Math" panose="02040503050406030204" pitchFamily="18" charset="0"/>
                          </a:rPr>
                          <m:t>𝑞</m:t>
                        </m:r>
                      </m:e>
                      <m:sub>
                        <m:r>
                          <a:rPr lang="pt-BR" i="1" noProof="0">
                            <a:solidFill>
                              <a:schemeClr val="tx1"/>
                            </a:solidFill>
                            <a:latin typeface="Cambria Math" panose="02040503050406030204" pitchFamily="18" charset="0"/>
                          </a:rPr>
                          <m:t>𝑚</m:t>
                        </m:r>
                      </m:sub>
                    </m:sSub>
                    <m:r>
                      <a:rPr lang="pt-BR" i="1" noProof="0">
                        <a:solidFill>
                          <a:schemeClr val="tx1"/>
                        </a:solidFill>
                        <a:latin typeface="Cambria Math" panose="02040503050406030204" pitchFamily="18" charset="0"/>
                      </a:rPr>
                      <m:t>/2</m:t>
                    </m:r>
                  </m:oMath>
                </a14:m>
                <a:r>
                  <a:rPr lang="pt-BR" noProof="0" dirty="0">
                    <a:solidFill>
                      <a:schemeClr val="tx1"/>
                    </a:solidFill>
                  </a:rPr>
                  <a:t> se </a:t>
                </a:r>
                <a14:m>
                  <m:oMath xmlns:m="http://schemas.openxmlformats.org/officeDocument/2006/math">
                    <m:r>
                      <a:rPr lang="pt-BR" b="0" i="0" noProof="0" smtClean="0">
                        <a:solidFill>
                          <a:schemeClr val="tx1"/>
                        </a:solidFill>
                        <a:latin typeface="Cambria Math" panose="02040503050406030204" pitchFamily="18" charset="0"/>
                      </a:rPr>
                      <m:t>(</m:t>
                    </m:r>
                    <m:r>
                      <a:rPr lang="pt-BR" b="0" i="1" noProof="0" smtClean="0">
                        <a:solidFill>
                          <a:schemeClr val="tx1"/>
                        </a:solidFill>
                        <a:latin typeface="Cambria Math" panose="02040503050406030204" pitchFamily="18" charset="0"/>
                      </a:rPr>
                      <m:t>𝑥</m:t>
                    </m:r>
                    <m:r>
                      <a:rPr lang="pt-BR" b="0" i="1" noProof="0" smtClean="0">
                        <a:solidFill>
                          <a:schemeClr val="tx1"/>
                        </a:solidFill>
                        <a:latin typeface="Cambria Math" panose="02040503050406030204" pitchFamily="18" charset="0"/>
                      </a:rPr>
                      <m:t>,</m:t>
                    </m:r>
                    <m:r>
                      <a:rPr lang="pt-BR" b="0" i="1" noProof="0" smtClean="0">
                        <a:solidFill>
                          <a:schemeClr val="tx1"/>
                        </a:solidFill>
                        <a:latin typeface="Cambria Math" panose="02040503050406030204" pitchFamily="18" charset="0"/>
                      </a:rPr>
                      <m:t>𝑥</m:t>
                    </m:r>
                    <m:r>
                      <a:rPr lang="pt-BR" b="0" i="1" noProof="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b="0" i="1" noProof="0" smtClean="0">
                        <a:solidFill>
                          <a:schemeClr val="tx1"/>
                        </a:solidFill>
                        <a:latin typeface="Cambria Math" panose="02040503050406030204" pitchFamily="18" charset="0"/>
                      </a:rPr>
                      <m:t>𝑡</m:t>
                    </m:r>
                    <m:r>
                      <a:rPr lang="pt-BR" b="0"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Caso contrário, produzir </a:t>
                </a:r>
                <a14:m>
                  <m:oMath xmlns:m="http://schemas.openxmlformats.org/officeDocument/2006/math">
                    <m:r>
                      <a:rPr lang="pt-BR" b="0" i="1" noProof="0" smtClean="0">
                        <a:solidFill>
                          <a:schemeClr val="tx1"/>
                        </a:solidFill>
                        <a:latin typeface="Cambria Math" panose="02040503050406030204" pitchFamily="18" charset="0"/>
                      </a:rPr>
                      <m:t>𝑥</m:t>
                    </m:r>
                  </m:oMath>
                </a14:m>
                <a:endParaRPr lang="pt-BR" b="0" noProof="0" dirty="0">
                  <a:solidFill>
                    <a:schemeClr val="tx1"/>
                  </a:solidFill>
                </a:endParaRPr>
              </a:p>
              <a:p>
                <a:pPr lvl="1" algn="just"/>
                <a:endParaRPr lang="pt-BR" b="0" noProof="0" dirty="0">
                  <a:solidFill>
                    <a:schemeClr val="tx1"/>
                  </a:solidFill>
                </a:endParaRPr>
              </a:p>
              <a:p>
                <a:pPr marL="0" indent="0" algn="just">
                  <a:buNone/>
                </a:pPr>
                <a:r>
                  <a:rPr lang="pt-BR" noProof="0" dirty="0">
                    <a:solidFill>
                      <a:schemeClr val="tx1"/>
                    </a:solidFill>
                  </a:rPr>
                  <a:t>Induz uma fase de punição de um período, em que a firma produz </a:t>
                </a:r>
                <a14:m>
                  <m:oMath xmlns:m="http://schemas.openxmlformats.org/officeDocument/2006/math">
                    <m:r>
                      <a:rPr lang="pt-BR" b="0" i="1" noProof="0" smtClean="0">
                        <a:solidFill>
                          <a:schemeClr val="tx1"/>
                        </a:solidFill>
                        <a:latin typeface="Cambria Math" panose="02040503050406030204" pitchFamily="18" charset="0"/>
                      </a:rPr>
                      <m:t>𝑥</m:t>
                    </m:r>
                  </m:oMath>
                </a14:m>
                <a:r>
                  <a:rPr lang="pt-BR" noProof="0" dirty="0">
                    <a:solidFill>
                      <a:schemeClr val="tx1"/>
                    </a:solidFill>
                  </a:rPr>
                  <a:t>, e uma fase </a:t>
                </a:r>
                <a:r>
                  <a:rPr lang="pt-BR" i="1" noProof="0" dirty="0">
                    <a:solidFill>
                      <a:schemeClr val="tx1"/>
                    </a:solidFill>
                  </a:rPr>
                  <a:t>potencialmente</a:t>
                </a:r>
                <a:r>
                  <a:rPr lang="pt-BR" noProof="0" dirty="0">
                    <a:solidFill>
                      <a:schemeClr val="tx1"/>
                    </a:solidFill>
                  </a:rPr>
                  <a:t> infinita de conluio, em que a firma produz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𝑞</m:t>
                        </m:r>
                      </m:e>
                      <m:sub>
                        <m:r>
                          <a:rPr lang="pt-BR" b="0"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dirty="0"/>
                  <a:t> </a:t>
                </a:r>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06B943F1-9940-43D7-968F-B6018ED00F88}"/>
                  </a:ext>
                </a:extLst>
              </p:cNvPr>
              <p:cNvSpPr>
                <a:spLocks noGrp="1" noRot="1" noChangeAspect="1" noMove="1" noResize="1" noEditPoints="1" noAdjustHandles="1" noChangeArrowheads="1" noChangeShapeType="1" noTextEdit="1"/>
              </p:cNvSpPr>
              <p:nvPr>
                <p:ph idx="1"/>
              </p:nvPr>
            </p:nvSpPr>
            <p:spPr>
              <a:blipFill>
                <a:blip r:embed="rId3"/>
                <a:stretch>
                  <a:fillRect l="-1043" t="-35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6E38A6E-8713-4EC5-9E48-A4E45CB540BF}"/>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52DCA368-309B-4335-BE79-154C92D1DBB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A36E721-4571-44AB-9C94-FCE456405F40}"/>
              </a:ext>
            </a:extLst>
          </p:cNvPr>
          <p:cNvSpPr>
            <a:spLocks noGrp="1"/>
          </p:cNvSpPr>
          <p:nvPr>
            <p:ph type="sldNum" sz="quarter" idx="12"/>
          </p:nvPr>
        </p:nvSpPr>
        <p:spPr/>
        <p:txBody>
          <a:bodyPr/>
          <a:lstStyle/>
          <a:p>
            <a:fld id="{AF67EEE8-F201-4410-BA13-233EFB93B646}" type="slidenum">
              <a:rPr lang="pt-BR" smtClean="0"/>
              <a:t>42</a:t>
            </a:fld>
            <a:endParaRPr lang="pt-BR"/>
          </a:p>
        </p:txBody>
      </p:sp>
      <p:sp>
        <p:nvSpPr>
          <p:cNvPr id="7" name="Right Brace 6">
            <a:extLst>
              <a:ext uri="{FF2B5EF4-FFF2-40B4-BE49-F238E27FC236}">
                <a16:creationId xmlns:a16="http://schemas.microsoft.com/office/drawing/2014/main" id="{A4AF77F2-8E8E-4E35-A0A1-4D4913AA5C07}"/>
              </a:ext>
            </a:extLst>
          </p:cNvPr>
          <p:cNvSpPr/>
          <p:nvPr/>
        </p:nvSpPr>
        <p:spPr>
          <a:xfrm>
            <a:off x="5552903" y="4272740"/>
            <a:ext cx="216130" cy="646331"/>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E23A5F2C-69FB-4090-9CDD-23E40F7B9905}"/>
              </a:ext>
            </a:extLst>
          </p:cNvPr>
          <p:cNvSpPr txBox="1"/>
          <p:nvPr/>
        </p:nvSpPr>
        <p:spPr>
          <a:xfrm>
            <a:off x="5752403" y="4272741"/>
            <a:ext cx="5047211" cy="646331"/>
          </a:xfrm>
          <a:prstGeom prst="rect">
            <a:avLst/>
          </a:prstGeom>
          <a:noFill/>
        </p:spPr>
        <p:txBody>
          <a:bodyPr wrap="square" rtlCol="0">
            <a:spAutoFit/>
          </a:bodyPr>
          <a:lstStyle/>
          <a:p>
            <a:pPr algn="ctr"/>
            <a:r>
              <a:rPr lang="pt-BR" dirty="0">
                <a:solidFill>
                  <a:srgbClr val="0070C0"/>
                </a:solidFill>
              </a:rPr>
              <a:t>Fase de punição que deve ser aceita por ambos para podermos retornar à cooperação</a:t>
            </a:r>
            <a:endParaRPr lang="en-US" dirty="0">
              <a:solidFill>
                <a:srgbClr val="0070C0"/>
              </a:solidFill>
            </a:endParaRPr>
          </a:p>
        </p:txBody>
      </p:sp>
    </p:spTree>
    <p:extLst>
      <p:ext uri="{BB962C8B-B14F-4D97-AF65-F5344CB8AC3E}">
        <p14:creationId xmlns:p14="http://schemas.microsoft.com/office/powerpoint/2010/main" val="3106707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943F1-9940-43D7-968F-B6018ED00F88}"/>
                  </a:ext>
                </a:extLst>
              </p:cNvPr>
              <p:cNvSpPr>
                <a:spLocks noGrp="1"/>
              </p:cNvSpPr>
              <p:nvPr>
                <p:ph idx="1"/>
              </p:nvPr>
            </p:nvSpPr>
            <p:spPr/>
            <p:txBody>
              <a:bodyPr>
                <a:normAutofit fontScale="92500" lnSpcReduction="20000"/>
              </a:bodyPr>
              <a:lstStyle/>
              <a:p>
                <a:pPr marL="0" indent="0" algn="just">
                  <a:buNone/>
                </a:pPr>
                <a:r>
                  <a:rPr lang="pt-BR" b="1" dirty="0"/>
                  <a:t>Abreu (1986):</a:t>
                </a:r>
                <a:r>
                  <a:rPr lang="pt-BR" dirty="0"/>
                  <a:t> Agora vamos analisar a ideia de aplicar a punição crível mais forte. Vamos mostrar que essa abordagem pode atingir quantidade de monopólio quando </a:t>
                </a:r>
                <a14:m>
                  <m:oMath xmlns:m="http://schemas.openxmlformats.org/officeDocument/2006/math">
                    <m:r>
                      <a:rPr lang="pt-BR" i="1">
                        <a:latin typeface="Cambria Math" panose="02040503050406030204" pitchFamily="18" charset="0"/>
                      </a:rPr>
                      <m:t>𝛿</m:t>
                    </m:r>
                    <m:r>
                      <a:rPr lang="pt-BR" i="1">
                        <a:latin typeface="Cambria Math" panose="02040503050406030204" pitchFamily="18" charset="0"/>
                      </a:rPr>
                      <m:t>=1/2</m:t>
                    </m:r>
                  </m:oMath>
                </a14:m>
                <a:r>
                  <a:rPr lang="pt-BR" dirty="0"/>
                  <a:t> (menor que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≥9/17</m:t>
                    </m:r>
                  </m:oMath>
                </a14:m>
                <a:r>
                  <a:rPr lang="pt-BR" dirty="0"/>
                  <a:t> da </a:t>
                </a:r>
                <a:r>
                  <a:rPr lang="pt-BR" i="1" dirty="0"/>
                  <a:t>grim trigger</a:t>
                </a:r>
                <a:r>
                  <a:rPr lang="pt-BR" dirty="0"/>
                  <a:t>)</a:t>
                </a:r>
                <a:endParaRPr lang="pt-BR" b="1" dirty="0"/>
              </a:p>
              <a:p>
                <a:pPr marL="0" indent="0" algn="just">
                  <a:buNone/>
                </a:pPr>
                <a:endParaRPr lang="pt-BR" b="1" noProof="0" dirty="0">
                  <a:solidFill>
                    <a:schemeClr val="tx1"/>
                  </a:solidFill>
                </a:endParaRPr>
              </a:p>
              <a:p>
                <a:pPr marL="0" indent="0" algn="just">
                  <a:buNone/>
                </a:pPr>
                <a:r>
                  <a:rPr lang="pt-BR" b="1" noProof="0" dirty="0">
                    <a:solidFill>
                      <a:schemeClr val="tx1"/>
                    </a:solidFill>
                  </a:rPr>
                  <a:t>Estratégia bifásica (“</a:t>
                </a:r>
                <a:r>
                  <a:rPr lang="pt-BR" b="1" i="1" noProof="0" dirty="0">
                    <a:solidFill>
                      <a:schemeClr val="tx1"/>
                    </a:solidFill>
                  </a:rPr>
                  <a:t>carrot-and-stick”</a:t>
                </a:r>
                <a:r>
                  <a:rPr lang="pt-BR" b="1" noProof="0" dirty="0">
                    <a:solidFill>
                      <a:schemeClr val="tx1"/>
                    </a:solidFill>
                  </a:rPr>
                  <a:t>): </a:t>
                </a:r>
              </a:p>
              <a:p>
                <a:pPr marL="0" indent="0" algn="just">
                  <a:buNone/>
                </a:pPr>
                <a:r>
                  <a:rPr lang="pt-BR"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𝐶</m:t>
                    </m:r>
                  </m:oMath>
                </a14:m>
                <a:r>
                  <a:rPr lang="pt-BR" noProof="0" dirty="0">
                    <a:solidFill>
                      <a:schemeClr val="tx1"/>
                    </a:solidFill>
                  </a:rPr>
                  <a:t>, no primeiro período. </a:t>
                </a:r>
              </a:p>
              <a:p>
                <a:pPr lvl="1" algn="just"/>
                <a:r>
                  <a:rPr lang="pt-BR" noProof="0" dirty="0">
                    <a:solidFill>
                      <a:schemeClr val="tx1"/>
                    </a:solidFill>
                  </a:rPr>
                  <a:t>No </a:t>
                </a:r>
                <a14:m>
                  <m:oMath xmlns:m="http://schemas.openxmlformats.org/officeDocument/2006/math">
                    <m:r>
                      <a:rPr lang="pt-BR" i="1" noProof="0" smtClean="0">
                        <a:solidFill>
                          <a:schemeClr val="tx1"/>
                        </a:solidFill>
                        <a:latin typeface="Cambria Math" panose="02040503050406030204" pitchFamily="18" charset="0"/>
                      </a:rPr>
                      <m:t>𝑡</m:t>
                    </m:r>
                  </m:oMath>
                </a14:m>
                <a:r>
                  <a:rPr lang="pt-BR" noProof="0" dirty="0">
                    <a:solidFill>
                      <a:schemeClr val="tx1"/>
                    </a:solidFill>
                  </a:rPr>
                  <a:t>-ésimo período, jogar </a:t>
                </a:r>
                <a14:m>
                  <m:oMath xmlns:m="http://schemas.openxmlformats.org/officeDocument/2006/math">
                    <m:r>
                      <a:rPr lang="pt-BR" i="1" noProof="0" smtClean="0">
                        <a:solidFill>
                          <a:schemeClr val="tx1"/>
                        </a:solidFill>
                        <a:latin typeface="Cambria Math" panose="02040503050406030204" pitchFamily="18" charset="0"/>
                      </a:rPr>
                      <m:t>𝐶</m:t>
                    </m:r>
                  </m:oMath>
                </a14:m>
                <a:r>
                  <a:rPr lang="pt-BR" noProof="0" dirty="0">
                    <a:solidFill>
                      <a:schemeClr val="tx1"/>
                    </a:solidFill>
                  </a:rPr>
                  <a:t> se </a:t>
                </a:r>
                <a14:m>
                  <m:oMath xmlns:m="http://schemas.openxmlformats.org/officeDocument/2006/math">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𝐶</m:t>
                    </m:r>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𝐶</m:t>
                    </m:r>
                    <m:r>
                      <a:rPr lang="pt-BR" i="1" noProof="0" dirty="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i="1" noProof="0" smtClean="0">
                        <a:solidFill>
                          <a:schemeClr val="tx1"/>
                        </a:solidFill>
                        <a:latin typeface="Cambria Math" panose="02040503050406030204" pitchFamily="18" charset="0"/>
                      </a:rPr>
                      <m:t>𝑡</m:t>
                    </m:r>
                    <m:r>
                      <a:rPr lang="pt-BR"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𝐶</m:t>
                    </m:r>
                  </m:oMath>
                </a14:m>
                <a:r>
                  <a:rPr lang="pt-BR" noProof="0" dirty="0">
                    <a:solidFill>
                      <a:schemeClr val="tx1"/>
                    </a:solidFill>
                  </a:rPr>
                  <a:t> se </a:t>
                </a:r>
                <a14:m>
                  <m:oMath xmlns:m="http://schemas.openxmlformats.org/officeDocument/2006/math">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𝐷</m:t>
                    </m:r>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𝐷</m:t>
                    </m:r>
                    <m:r>
                      <a:rPr lang="pt-BR" i="1" noProof="0" dirty="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b="0" i="1" noProof="0" smtClean="0">
                        <a:solidFill>
                          <a:schemeClr val="tx1"/>
                        </a:solidFill>
                        <a:latin typeface="Cambria Math" panose="02040503050406030204" pitchFamily="18" charset="0"/>
                      </a:rPr>
                      <m:t>𝑡</m:t>
                    </m:r>
                    <m:r>
                      <a:rPr lang="pt-BR" b="0"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b="0"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𝐷</m:t>
                    </m:r>
                  </m:oMath>
                </a14:m>
                <a:r>
                  <a:rPr lang="pt-BR" b="0" noProof="0" dirty="0">
                    <a:solidFill>
                      <a:schemeClr val="tx1"/>
                    </a:solidFill>
                  </a:rPr>
                  <a:t> se </a:t>
                </a:r>
                <a14:m>
                  <m:oMath xmlns:m="http://schemas.openxmlformats.org/officeDocument/2006/math">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𝐶</m:t>
                    </m:r>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𝐷</m:t>
                    </m:r>
                    <m:r>
                      <a:rPr lang="pt-BR" b="0" i="1" noProof="0" dirty="0" smtClean="0">
                        <a:solidFill>
                          <a:schemeClr val="tx1"/>
                        </a:solidFill>
                        <a:latin typeface="Cambria Math" panose="02040503050406030204" pitchFamily="18" charset="0"/>
                      </a:rPr>
                      <m:t>)</m:t>
                    </m:r>
                  </m:oMath>
                </a14:m>
                <a:r>
                  <a:rPr lang="pt-BR" b="0" noProof="0" dirty="0">
                    <a:solidFill>
                      <a:schemeClr val="tx1"/>
                    </a:solidFill>
                  </a:rPr>
                  <a:t> ou </a:t>
                </a:r>
                <a14:m>
                  <m:oMath xmlns:m="http://schemas.openxmlformats.org/officeDocument/2006/math">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𝐷</m:t>
                    </m:r>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𝐶</m:t>
                    </m:r>
                    <m:r>
                      <a:rPr lang="pt-BR" b="0" i="1" noProof="0" dirty="0" smtClean="0">
                        <a:solidFill>
                          <a:schemeClr val="tx1"/>
                        </a:solidFill>
                        <a:latin typeface="Cambria Math" panose="02040503050406030204" pitchFamily="18" charset="0"/>
                      </a:rPr>
                      <m:t>)</m:t>
                    </m:r>
                  </m:oMath>
                </a14:m>
                <a:r>
                  <a:rPr lang="pt-BR" b="0" noProof="0" dirty="0">
                    <a:solidFill>
                      <a:schemeClr val="tx1"/>
                    </a:solidFill>
                  </a:rPr>
                  <a:t> em </a:t>
                </a:r>
                <a14:m>
                  <m:oMath xmlns:m="http://schemas.openxmlformats.org/officeDocument/2006/math">
                    <m:r>
                      <a:rPr lang="pt-BR" b="0" i="1" noProof="0" dirty="0" smtClean="0">
                        <a:solidFill>
                          <a:schemeClr val="tx1"/>
                        </a:solidFill>
                        <a:latin typeface="Cambria Math" panose="02040503050406030204" pitchFamily="18" charset="0"/>
                      </a:rPr>
                      <m:t>𝑡</m:t>
                    </m:r>
                    <m:r>
                      <a:rPr lang="pt-BR" b="0" i="1" noProof="0" dirty="0" smtClean="0">
                        <a:solidFill>
                          <a:schemeClr val="tx1"/>
                        </a:solidFill>
                        <a:latin typeface="Cambria Math" panose="02040503050406030204" pitchFamily="18" charset="0"/>
                      </a:rPr>
                      <m:t>−1</m:t>
                    </m:r>
                  </m:oMath>
                </a14:m>
                <a:endParaRPr lang="pt-BR" b="0" noProof="0" dirty="0">
                  <a:solidFill>
                    <a:schemeClr val="tx1"/>
                  </a:solidFill>
                </a:endParaRPr>
              </a:p>
              <a:p>
                <a:pPr lvl="1" algn="just"/>
                <a:endParaRPr lang="pt-BR" b="0" noProof="0" dirty="0">
                  <a:solidFill>
                    <a:schemeClr val="tx1"/>
                  </a:solidFill>
                </a:endParaRPr>
              </a:p>
              <a:p>
                <a:pPr marL="0" indent="0" algn="just">
                  <a:buNone/>
                </a:pPr>
                <a:r>
                  <a:rPr lang="pt-BR" noProof="0" dirty="0">
                    <a:solidFill>
                      <a:schemeClr val="tx1"/>
                    </a:solidFill>
                  </a:rPr>
                  <a:t>Induz uma fase de punição de um período, em que </a:t>
                </a:r>
                <a:r>
                  <a:rPr lang="pt-BR" dirty="0"/>
                  <a:t>o jogador joga </a:t>
                </a:r>
                <a14:m>
                  <m:oMath xmlns:m="http://schemas.openxmlformats.org/officeDocument/2006/math">
                    <m:r>
                      <a:rPr lang="pt-BR" i="1" noProof="0" dirty="0" smtClean="0">
                        <a:solidFill>
                          <a:schemeClr val="tx1"/>
                        </a:solidFill>
                        <a:latin typeface="Cambria Math" panose="02040503050406030204" pitchFamily="18" charset="0"/>
                      </a:rPr>
                      <m:t>𝐷</m:t>
                    </m:r>
                  </m:oMath>
                </a14:m>
                <a:r>
                  <a:rPr lang="pt-BR" noProof="0" dirty="0">
                    <a:solidFill>
                      <a:schemeClr val="tx1"/>
                    </a:solidFill>
                  </a:rPr>
                  <a:t>, e uma fase </a:t>
                </a:r>
                <a:r>
                  <a:rPr lang="pt-BR" i="1" noProof="0" dirty="0">
                    <a:solidFill>
                      <a:schemeClr val="tx1"/>
                    </a:solidFill>
                  </a:rPr>
                  <a:t>potencialmente</a:t>
                </a:r>
                <a:r>
                  <a:rPr lang="pt-BR" noProof="0" dirty="0">
                    <a:solidFill>
                      <a:schemeClr val="tx1"/>
                    </a:solidFill>
                  </a:rPr>
                  <a:t> infinita de cooperação, em que o jogador joga </a:t>
                </a:r>
                <a14:m>
                  <m:oMath xmlns:m="http://schemas.openxmlformats.org/officeDocument/2006/math">
                    <m:r>
                      <a:rPr lang="pt-BR" i="1" noProof="0" dirty="0" smtClean="0">
                        <a:solidFill>
                          <a:schemeClr val="tx1"/>
                        </a:solidFill>
                        <a:latin typeface="Cambria Math" panose="02040503050406030204" pitchFamily="18" charset="0"/>
                      </a:rPr>
                      <m:t>𝐶</m:t>
                    </m:r>
                  </m:oMath>
                </a14:m>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06B943F1-9940-43D7-968F-B6018ED00F88}"/>
                  </a:ext>
                </a:extLst>
              </p:cNvPr>
              <p:cNvSpPr>
                <a:spLocks noGrp="1" noRot="1" noChangeAspect="1" noMove="1" noResize="1" noEditPoints="1" noAdjustHandles="1" noChangeArrowheads="1" noChangeShapeType="1" noTextEdit="1"/>
              </p:cNvSpPr>
              <p:nvPr>
                <p:ph idx="1"/>
              </p:nvPr>
            </p:nvSpPr>
            <p:spPr>
              <a:blipFill>
                <a:blip r:embed="rId3"/>
                <a:stretch>
                  <a:fillRect l="-1043" t="-35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6E38A6E-8713-4EC5-9E48-A4E45CB540BF}"/>
              </a:ext>
            </a:extLst>
          </p:cNvPr>
          <p:cNvSpPr>
            <a:spLocks noGrp="1"/>
          </p:cNvSpPr>
          <p:nvPr>
            <p:ph type="title"/>
          </p:nvPr>
        </p:nvSpPr>
        <p:spPr>
          <a:xfrm>
            <a:off x="838200" y="365125"/>
            <a:ext cx="10515600" cy="1325563"/>
          </a:xfrm>
        </p:spPr>
        <p:txBody>
          <a:bodyPr/>
          <a:lstStyle/>
          <a:p>
            <a:r>
              <a:rPr lang="pt-BR" b="1" dirty="0"/>
              <a:t>Facilitando a notação por um instante</a:t>
            </a:r>
            <a:br>
              <a:rPr lang="pt-BR" b="1" dirty="0"/>
            </a:br>
            <a:r>
              <a:rPr lang="pt-BR" sz="2200" b="1" dirty="0"/>
              <a:t>Conluio entre dois duopolistas de Cournot</a:t>
            </a:r>
            <a:endParaRPr lang="pt-BR" sz="2200" b="1" noProof="0" dirty="0"/>
          </a:p>
        </p:txBody>
      </p:sp>
      <p:sp>
        <p:nvSpPr>
          <p:cNvPr id="2" name="Footer Placeholder 1">
            <a:extLst>
              <a:ext uri="{FF2B5EF4-FFF2-40B4-BE49-F238E27FC236}">
                <a16:creationId xmlns:a16="http://schemas.microsoft.com/office/drawing/2014/main" id="{801D8435-7953-496A-B0F9-220668A3A0D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A186649-23D1-4D12-A82C-E027D685DA1B}"/>
              </a:ext>
            </a:extLst>
          </p:cNvPr>
          <p:cNvSpPr>
            <a:spLocks noGrp="1"/>
          </p:cNvSpPr>
          <p:nvPr>
            <p:ph type="sldNum" sz="quarter" idx="12"/>
          </p:nvPr>
        </p:nvSpPr>
        <p:spPr/>
        <p:txBody>
          <a:bodyPr/>
          <a:lstStyle/>
          <a:p>
            <a:fld id="{AF67EEE8-F201-4410-BA13-233EFB93B646}" type="slidenum">
              <a:rPr lang="pt-BR" smtClean="0"/>
              <a:t>43</a:t>
            </a:fld>
            <a:endParaRPr lang="pt-BR"/>
          </a:p>
        </p:txBody>
      </p:sp>
      <p:sp>
        <p:nvSpPr>
          <p:cNvPr id="6" name="Right Brace 5">
            <a:extLst>
              <a:ext uri="{FF2B5EF4-FFF2-40B4-BE49-F238E27FC236}">
                <a16:creationId xmlns:a16="http://schemas.microsoft.com/office/drawing/2014/main" id="{155A01C8-C5D4-4390-8A9C-6B42C613EB96}"/>
              </a:ext>
            </a:extLst>
          </p:cNvPr>
          <p:cNvSpPr/>
          <p:nvPr/>
        </p:nvSpPr>
        <p:spPr>
          <a:xfrm>
            <a:off x="5890953" y="4272740"/>
            <a:ext cx="210589" cy="646331"/>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6BDF69A4-A85E-490B-B6AE-A57517779A4B}"/>
              </a:ext>
            </a:extLst>
          </p:cNvPr>
          <p:cNvSpPr txBox="1"/>
          <p:nvPr/>
        </p:nvSpPr>
        <p:spPr>
          <a:xfrm>
            <a:off x="6084913" y="4272741"/>
            <a:ext cx="5047211" cy="646331"/>
          </a:xfrm>
          <a:prstGeom prst="rect">
            <a:avLst/>
          </a:prstGeom>
          <a:noFill/>
        </p:spPr>
        <p:txBody>
          <a:bodyPr wrap="square" rtlCol="0">
            <a:spAutoFit/>
          </a:bodyPr>
          <a:lstStyle/>
          <a:p>
            <a:pPr algn="ctr"/>
            <a:r>
              <a:rPr lang="pt-BR" dirty="0">
                <a:solidFill>
                  <a:srgbClr val="0070C0"/>
                </a:solidFill>
              </a:rPr>
              <a:t>Fase de punição que deve ser aceita por ambos para podermos retornar à cooperação</a:t>
            </a:r>
            <a:endParaRPr lang="en-US" dirty="0">
              <a:solidFill>
                <a:srgbClr val="0070C0"/>
              </a:solidFill>
            </a:endParaRPr>
          </a:p>
        </p:txBody>
      </p:sp>
    </p:spTree>
    <p:extLst>
      <p:ext uri="{BB962C8B-B14F-4D97-AF65-F5344CB8AC3E}">
        <p14:creationId xmlns:p14="http://schemas.microsoft.com/office/powerpoint/2010/main" val="314949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DD689-6E4F-4FA8-85F5-2F952DEF429B}"/>
                  </a:ext>
                </a:extLst>
              </p:cNvPr>
              <p:cNvSpPr>
                <a:spLocks noGrp="1"/>
              </p:cNvSpPr>
              <p:nvPr>
                <p:ph idx="1"/>
              </p:nvPr>
            </p:nvSpPr>
            <p:spPr/>
            <p:txBody>
              <a:bodyPr>
                <a:normAutofit fontScale="77500" lnSpcReduction="20000"/>
              </a:bodyPr>
              <a:lstStyle/>
              <a:p>
                <a:pPr algn="just">
                  <a:spcAft>
                    <a:spcPts val="2000"/>
                  </a:spcAft>
                </a:pPr>
                <a:r>
                  <a:rPr lang="pt-BR" noProof="0" dirty="0"/>
                  <a:t>O lucro de cada firma caso ambas produzam </a:t>
                </a:r>
                <a14:m>
                  <m:oMath xmlns:m="http://schemas.openxmlformats.org/officeDocument/2006/math">
                    <m:r>
                      <a:rPr lang="pt-BR" i="1" noProof="0">
                        <a:latin typeface="Cambria Math" panose="02040503050406030204" pitchFamily="18" charset="0"/>
                      </a:rPr>
                      <m:t>𝑥</m:t>
                    </m:r>
                  </m:oMath>
                </a14:m>
                <a:r>
                  <a:rPr lang="pt-BR" noProof="0" dirty="0"/>
                  <a:t> será </a:t>
                </a:r>
                <a14:m>
                  <m:oMath xmlns:m="http://schemas.openxmlformats.org/officeDocument/2006/math">
                    <m:r>
                      <a:rPr lang="pt-BR" i="1">
                        <a:latin typeface="Cambria Math" panose="02040503050406030204" pitchFamily="18" charset="0"/>
                      </a:rPr>
                      <m:t>𝜋</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−2</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𝑐</m:t>
                        </m:r>
                      </m:e>
                    </m:d>
                    <m:r>
                      <a:rPr lang="pt-BR" i="1">
                        <a:latin typeface="Cambria Math" panose="02040503050406030204" pitchFamily="18" charset="0"/>
                      </a:rPr>
                      <m:t>𝑥</m:t>
                    </m:r>
                  </m:oMath>
                </a14:m>
                <a:r>
                  <a:rPr lang="pt-BR" dirty="0"/>
                  <a:t>. </a:t>
                </a:r>
                <a:endParaRPr lang="pt-BR" noProof="0" dirty="0"/>
              </a:p>
              <a:p>
                <a:pPr algn="just">
                  <a:spcAft>
                    <a:spcPts val="1800"/>
                  </a:spcAft>
                </a:pPr>
                <a:r>
                  <a:rPr lang="pt-BR" noProof="0" dirty="0"/>
                  <a:t>Valor da punição - o VP de receber </a:t>
                </a:r>
                <a14:m>
                  <m:oMath xmlns:m="http://schemas.openxmlformats.org/officeDocument/2006/math">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oMath>
                </a14:m>
                <a:r>
                  <a:rPr lang="pt-BR" noProof="0" dirty="0"/>
                  <a:t> agora e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dali para frente é:</a:t>
                </a:r>
              </a:p>
              <a:p>
                <a:pPr marL="0" indent="0" algn="just">
                  <a:spcBef>
                    <a:spcPts val="3000"/>
                  </a:spcBef>
                  <a:spcAft>
                    <a:spcPts val="2000"/>
                  </a:spcAft>
                  <a:buNone/>
                </a:pPr>
                <a14:m>
                  <m:oMathPara xmlns:m="http://schemas.openxmlformats.org/officeDocument/2006/math">
                    <m:oMathParaPr>
                      <m:jc m:val="centerGroup"/>
                    </m:oMathParaPr>
                    <m:oMath xmlns:m="http://schemas.openxmlformats.org/officeDocument/2006/math">
                      <m:r>
                        <a:rPr lang="pt-BR" i="1" noProof="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m:oMathPara>
                </a14:m>
                <a:endParaRPr lang="pt-BR" noProof="0" dirty="0"/>
              </a:p>
              <a:p>
                <a:pPr algn="just">
                  <a:spcAft>
                    <a:spcPts val="2000"/>
                  </a:spcAft>
                </a:pPr>
                <a:r>
                  <a:rPr lang="pt-BR" noProof="0" dirty="0"/>
                  <a:t>Se </a:t>
                </a:r>
                <a14:m>
                  <m:oMath xmlns:m="http://schemas.openxmlformats.org/officeDocument/2006/math">
                    <m:r>
                      <a:rPr lang="pt-BR" b="0" i="1" noProof="0" smtClean="0">
                        <a:latin typeface="Cambria Math" panose="02040503050406030204" pitchFamily="18" charset="0"/>
                      </a:rPr>
                      <m:t>𝑖</m:t>
                    </m:r>
                  </m:oMath>
                </a14:m>
                <a:r>
                  <a:rPr lang="pt-BR" noProof="0" dirty="0"/>
                  <a:t> produzirá </a:t>
                </a:r>
                <a14:m>
                  <m:oMath xmlns:m="http://schemas.openxmlformats.org/officeDocument/2006/math">
                    <m:r>
                      <a:rPr lang="pt-BR" b="0" i="1" noProof="0" smtClean="0">
                        <a:latin typeface="Cambria Math" panose="02040503050406030204" pitchFamily="18" charset="0"/>
                      </a:rPr>
                      <m:t>𝑥</m:t>
                    </m:r>
                  </m:oMath>
                </a14:m>
                <a:r>
                  <a:rPr lang="pt-BR" noProof="0" dirty="0"/>
                  <a:t> esse período, então a quantidade que maximiza o lucro de </a:t>
                </a:r>
                <a14:m>
                  <m:oMath xmlns:m="http://schemas.openxmlformats.org/officeDocument/2006/math">
                    <m:r>
                      <a:rPr lang="pt-BR" b="0" i="1" noProof="0" smtClean="0">
                        <a:latin typeface="Cambria Math" panose="02040503050406030204" pitchFamily="18" charset="0"/>
                      </a:rPr>
                      <m:t>𝑗</m:t>
                    </m:r>
                  </m:oMath>
                </a14:m>
                <a:r>
                  <a:rPr lang="pt-BR" noProof="0" dirty="0"/>
                  <a:t> resolve...</a:t>
                </a:r>
              </a:p>
              <a:p>
                <a:pPr marL="0" indent="0" algn="just">
                  <a:spcBef>
                    <a:spcPts val="2000"/>
                  </a:spcBef>
                  <a:spcAft>
                    <a:spcPts val="2000"/>
                  </a:spcAft>
                  <a:buNone/>
                </a:pPr>
                <a14:m>
                  <m:oMathPara xmlns:m="http://schemas.openxmlformats.org/officeDocument/2006/math">
                    <m:oMathParaPr>
                      <m:jc m:val="centerGroup"/>
                    </m:oMathParaPr>
                    <m:oMath xmlns:m="http://schemas.openxmlformats.org/officeDocument/2006/math">
                      <m:func>
                        <m:funcPr>
                          <m:ctrlPr>
                            <a:rPr lang="pt-BR" b="0" i="1" smtClean="0">
                              <a:latin typeface="Cambria Math" panose="02040503050406030204" pitchFamily="18" charset="0"/>
                            </a:rPr>
                          </m:ctrlPr>
                        </m:funcPr>
                        <m:fName>
                          <m:limLow>
                            <m:limLowPr>
                              <m:ctrlPr>
                                <a:rPr lang="pt-BR" b="0" i="1" smtClean="0">
                                  <a:latin typeface="Cambria Math" panose="02040503050406030204" pitchFamily="18" charset="0"/>
                                </a:rPr>
                              </m:ctrlPr>
                            </m:limLowPr>
                            <m:e>
                              <m:r>
                                <m:rPr>
                                  <m:sty m:val="p"/>
                                </m:rPr>
                                <a:rPr lang="pt-BR" b="0" i="0" smtClean="0">
                                  <a:latin typeface="Cambria Math" panose="02040503050406030204" pitchFamily="18" charset="0"/>
                                </a:rPr>
                                <m:t>max</m:t>
                              </m:r>
                            </m:e>
                            <m:lim>
                              <m:sSub>
                                <m:sSubPr>
                                  <m:ctrlPr>
                                    <a:rPr lang="pt-BR" b="0" i="1" smtClean="0">
                                      <a:latin typeface="Cambria Math" panose="02040503050406030204" pitchFamily="18" charset="0"/>
                                    </a:rPr>
                                  </m:ctrlPr>
                                </m:sSubPr>
                                <m:e>
                                  <m:r>
                                    <a:rPr lang="pt-BR" b="0" i="1" smtClean="0">
                                      <a:latin typeface="Cambria Math" panose="02040503050406030204" pitchFamily="18" charset="0"/>
                                    </a:rPr>
                                    <m:t>𝑞</m:t>
                                  </m:r>
                                </m:e>
                                <m:sub>
                                  <m:r>
                                    <a:rPr lang="pt-BR" b="0" i="1" smtClean="0">
                                      <a:latin typeface="Cambria Math" panose="02040503050406030204" pitchFamily="18" charset="0"/>
                                    </a:rPr>
                                    <m:t>𝑗</m:t>
                                  </m:r>
                                </m:sub>
                              </m:sSub>
                            </m:lim>
                          </m:limLow>
                        </m:fName>
                        <m:e>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𝑐</m:t>
                              </m:r>
                            </m:e>
                          </m:d>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m:rPr>
                              <m:nor/>
                            </m:rPr>
                            <a:rPr lang="pt-BR" dirty="0"/>
                            <m:t> </m:t>
                          </m:r>
                        </m:e>
                      </m:func>
                    </m:oMath>
                  </m:oMathPara>
                </a14:m>
                <a:endParaRPr lang="pt-BR" b="0" dirty="0"/>
              </a:p>
              <a:p>
                <a:pPr marL="0" indent="0" algn="just">
                  <a:spcBef>
                    <a:spcPts val="2000"/>
                  </a:spcBef>
                  <a:buNone/>
                </a:pPr>
                <a:r>
                  <a:rPr lang="pt-BR" noProof="0" dirty="0"/>
                  <a:t>...cuja solução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𝑞</m:t>
                        </m:r>
                      </m:e>
                      <m:sub>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𝑥</m:t>
                        </m:r>
                        <m:r>
                          <a:rPr lang="pt-BR" b="0" i="1" noProof="0" smtClean="0">
                            <a:latin typeface="Cambria Math" panose="02040503050406030204" pitchFamily="18" charset="0"/>
                          </a:rPr>
                          <m:t>−</m:t>
                        </m:r>
                        <m:r>
                          <a:rPr lang="pt-BR" b="0" i="1" noProof="0" smtClean="0">
                            <a:latin typeface="Cambria Math" panose="02040503050406030204" pitchFamily="18" charset="0"/>
                          </a:rPr>
                          <m:t>𝑐</m:t>
                        </m:r>
                      </m:e>
                    </m:d>
                    <m:r>
                      <a:rPr lang="pt-BR" b="0" i="1" noProof="0" smtClean="0">
                        <a:latin typeface="Cambria Math" panose="02040503050406030204" pitchFamily="18" charset="0"/>
                      </a:rPr>
                      <m:t>/2</m:t>
                    </m:r>
                  </m:oMath>
                </a14:m>
                <a:r>
                  <a:rPr lang="pt-BR" noProof="0" dirty="0"/>
                  <a:t> rende lucro de </a:t>
                </a:r>
                <a14:m>
                  <m:oMath xmlns:m="http://schemas.openxmlformats.org/officeDocument/2006/math">
                    <m:sSup>
                      <m:sSupPr>
                        <m:ctrlPr>
                          <a:rPr lang="pt-BR" b="0" i="1" noProof="0" smtClean="0">
                            <a:latin typeface="Cambria Math" panose="02040503050406030204" pitchFamily="18" charset="0"/>
                          </a:rPr>
                        </m:ctrlPr>
                      </m:sSup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𝑑𝑝</m:t>
                            </m:r>
                          </m:sub>
                        </m:sSub>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𝑥</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𝑥</m:t>
                            </m:r>
                            <m:r>
                              <a:rPr lang="pt-BR" b="0" i="1" noProof="0" smtClean="0">
                                <a:latin typeface="Cambria Math" panose="02040503050406030204" pitchFamily="18" charset="0"/>
                              </a:rPr>
                              <m:t>−</m:t>
                            </m:r>
                            <m:r>
                              <a:rPr lang="pt-BR" b="0" i="1" noProof="0" smtClean="0">
                                <a:latin typeface="Cambria Math" panose="02040503050406030204" pitchFamily="18" charset="0"/>
                              </a:rPr>
                              <m:t>𝑐</m:t>
                            </m:r>
                          </m:e>
                        </m:d>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/4</m:t>
                    </m:r>
                  </m:oMath>
                </a14:m>
                <a:r>
                  <a:rPr lang="pt-BR" noProof="0" dirty="0"/>
                  <a:t> (“</a:t>
                </a:r>
                <a14:m>
                  <m:oMath xmlns:m="http://schemas.openxmlformats.org/officeDocument/2006/math">
                    <m:r>
                      <a:rPr lang="pt-BR" b="0" i="1" noProof="0" dirty="0" smtClean="0">
                        <a:latin typeface="Cambria Math" panose="02040503050406030204" pitchFamily="18" charset="0"/>
                      </a:rPr>
                      <m:t>𝑑𝑝</m:t>
                    </m:r>
                  </m:oMath>
                </a14:m>
                <a:r>
                  <a:rPr lang="pt-BR" noProof="0" dirty="0"/>
                  <a:t>” de desvio da punição)</a:t>
                </a:r>
              </a:p>
              <a:p>
                <a:pPr algn="just"/>
                <a:endParaRPr lang="pt-BR" noProof="0" dirty="0"/>
              </a:p>
            </p:txBody>
          </p:sp>
        </mc:Choice>
        <mc:Fallback xmlns="">
          <p:sp>
            <p:nvSpPr>
              <p:cNvPr id="3" name="Content Placeholder 2">
                <a:extLst>
                  <a:ext uri="{FF2B5EF4-FFF2-40B4-BE49-F238E27FC236}">
                    <a16:creationId xmlns:a16="http://schemas.microsoft.com/office/drawing/2014/main" id="{A5ADD689-6E4F-4FA8-85F5-2F952DEF429B}"/>
                  </a:ext>
                </a:extLst>
              </p:cNvPr>
              <p:cNvSpPr>
                <a:spLocks noGrp="1" noRot="1" noChangeAspect="1" noMove="1" noResize="1" noEditPoints="1" noAdjustHandles="1" noChangeArrowheads="1" noChangeShapeType="1" noTextEdit="1"/>
              </p:cNvSpPr>
              <p:nvPr>
                <p:ph idx="1"/>
              </p:nvPr>
            </p:nvSpPr>
            <p:spPr>
              <a:blipFill>
                <a:blip r:embed="rId3"/>
                <a:stretch>
                  <a:fillRect l="-754" t="-2801" r="-69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8D6AFFA-6596-498E-9EB2-095762C1261B}"/>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801D2775-1A6C-40F3-BAA8-B7A22A8B526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72FC396-EED7-4402-A728-F76574D21201}"/>
              </a:ext>
            </a:extLst>
          </p:cNvPr>
          <p:cNvSpPr>
            <a:spLocks noGrp="1"/>
          </p:cNvSpPr>
          <p:nvPr>
            <p:ph type="sldNum" sz="quarter" idx="12"/>
          </p:nvPr>
        </p:nvSpPr>
        <p:spPr/>
        <p:txBody>
          <a:bodyPr/>
          <a:lstStyle/>
          <a:p>
            <a:fld id="{AF67EEE8-F201-4410-BA13-233EFB93B646}" type="slidenum">
              <a:rPr lang="pt-BR" smtClean="0"/>
              <a:t>44</a:t>
            </a:fld>
            <a:endParaRPr lang="pt-BR"/>
          </a:p>
        </p:txBody>
      </p:sp>
    </p:spTree>
    <p:extLst>
      <p:ext uri="{BB962C8B-B14F-4D97-AF65-F5344CB8AC3E}">
        <p14:creationId xmlns:p14="http://schemas.microsoft.com/office/powerpoint/2010/main" val="4210808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C8AF5-AC3F-40DC-91DB-A26160995E7F}"/>
                  </a:ext>
                </a:extLst>
              </p:cNvPr>
              <p:cNvSpPr>
                <a:spLocks noGrp="1"/>
              </p:cNvSpPr>
              <p:nvPr>
                <p:ph idx="1"/>
              </p:nvPr>
            </p:nvSpPr>
            <p:spPr/>
            <p:txBody>
              <a:bodyPr>
                <a:normAutofit/>
              </a:bodyPr>
              <a:lstStyle/>
              <a:p>
                <a:pPr marL="0" indent="0" algn="just">
                  <a:buNone/>
                </a:pPr>
                <a:r>
                  <a:rPr lang="pt-BR" dirty="0"/>
                  <a:t>Se as duas firmas jogam a estratégia bifásica, os subjogos podem ser agrupados em: </a:t>
                </a:r>
              </a:p>
              <a:p>
                <a:pPr marL="0" indent="0" algn="just">
                  <a:buNone/>
                </a:pPr>
                <a:endParaRPr lang="pt-BR" i="1" dirty="0">
                  <a:latin typeface="Cambria Math" panose="02040503050406030204" pitchFamily="18" charset="0"/>
                </a:endParaRPr>
              </a:p>
              <a:p>
                <a:pPr marL="457200" lvl="1" indent="0" algn="just">
                  <a:spcAft>
                    <a:spcPts val="2000"/>
                  </a:spcAft>
                  <a:buNone/>
                </a:pP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oMath>
                </a14:m>
                <a:r>
                  <a:rPr lang="pt-BR" dirty="0"/>
                  <a:t> </a:t>
                </a:r>
                <a:r>
                  <a:rPr lang="pt-BR" b="1" dirty="0">
                    <a:solidFill>
                      <a:srgbClr val="0070C0"/>
                    </a:solidFill>
                  </a:rPr>
                  <a:t>Subjogos colusivos</a:t>
                </a:r>
                <a:r>
                  <a:rPr lang="pt-BR" dirty="0"/>
                  <a:t>, em que </a:t>
                </a:r>
                <a14:m>
                  <m:oMath xmlns:m="http://schemas.openxmlformats.org/officeDocument/2006/math">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e>
                    </m:d>
                  </m:oMath>
                </a14:m>
                <a:r>
                  <a:rPr lang="pt-BR" dirty="0"/>
                  <a:t> ou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𝑥</m:t>
                        </m:r>
                      </m:e>
                    </m:d>
                    <m:r>
                      <a:rPr lang="pt-BR" i="1">
                        <a:latin typeface="Cambria Math" panose="02040503050406030204" pitchFamily="18" charset="0"/>
                      </a:rPr>
                      <m:t> </m:t>
                    </m:r>
                  </m:oMath>
                </a14:m>
                <a:r>
                  <a:rPr lang="pt-BR" dirty="0"/>
                  <a:t>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a:t>
                </a:r>
              </a:p>
              <a:p>
                <a:pPr marL="457200" lvl="1" indent="0" algn="just">
                  <a:buNone/>
                </a:pP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𝑖𝑖</m:t>
                    </m:r>
                    <m:r>
                      <a:rPr lang="pt-BR" i="1">
                        <a:latin typeface="Cambria Math" panose="02040503050406030204" pitchFamily="18" charset="0"/>
                      </a:rPr>
                      <m:t>)</m:t>
                    </m:r>
                  </m:oMath>
                </a14:m>
                <a:r>
                  <a:rPr lang="pt-BR" dirty="0"/>
                  <a:t> </a:t>
                </a:r>
                <a:r>
                  <a:rPr lang="pt-BR" b="1" dirty="0">
                    <a:solidFill>
                      <a:srgbClr val="C00000"/>
                    </a:solidFill>
                  </a:rPr>
                  <a:t>Subjogos punitivos</a:t>
                </a:r>
                <a:r>
                  <a:rPr lang="pt-BR" dirty="0"/>
                  <a:t>, em que nem </a:t>
                </a:r>
                <a14:m>
                  <m:oMath xmlns:m="http://schemas.openxmlformats.org/officeDocument/2006/math">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e>
                    </m:d>
                  </m:oMath>
                </a14:m>
                <a:r>
                  <a:rPr lang="pt-BR" dirty="0"/>
                  <a:t> nem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𝑥</m:t>
                        </m:r>
                      </m:e>
                    </m:d>
                  </m:oMath>
                </a14:m>
                <a:r>
                  <a:rPr lang="pt-BR" dirty="0"/>
                  <a:t> em </a:t>
                </a:r>
                <a14:m>
                  <m:oMath xmlns:m="http://schemas.openxmlformats.org/officeDocument/2006/math">
                    <m:r>
                      <a:rPr lang="pt-BR" i="1" dirty="0">
                        <a:latin typeface="Cambria Math" panose="02040503050406030204" pitchFamily="18" charset="0"/>
                      </a:rPr>
                      <m:t>𝑡</m:t>
                    </m:r>
                    <m:r>
                      <a:rPr lang="pt-BR" i="1" dirty="0">
                        <a:latin typeface="Cambria Math" panose="02040503050406030204" pitchFamily="18" charset="0"/>
                      </a:rPr>
                      <m:t>−1</m:t>
                    </m:r>
                  </m:oMath>
                </a14:m>
                <a:r>
                  <a:rPr lang="pt-BR" dirty="0"/>
                  <a:t> </a:t>
                </a:r>
              </a:p>
              <a:p>
                <a:pPr marL="0" indent="0" algn="just">
                  <a:buNone/>
                </a:pPr>
                <a:endParaRPr lang="pt-BR" dirty="0"/>
              </a:p>
              <a:p>
                <a:pPr marL="0" indent="0" algn="just">
                  <a:buNone/>
                </a:pPr>
                <a:r>
                  <a:rPr lang="pt-BR" dirty="0"/>
                  <a:t>A estratégia bifásica deve ser </a:t>
                </a:r>
                <a:r>
                  <a:rPr lang="pt-BR" b="1" dirty="0"/>
                  <a:t>equilíbrio de Nash nas duas classes</a:t>
                </a:r>
                <a:r>
                  <a:rPr lang="pt-BR" dirty="0"/>
                  <a:t> de subjogos para que seja equilíbrio de Nash perfeito em subjogos</a:t>
                </a:r>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60DC8AF5-AC3F-40DC-91DB-A26160995E7F}"/>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CF69F8D8-E518-47B1-98BE-2B07C4069334}"/>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A0431081-90FE-41DB-833B-42B2D77013C4}"/>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92596790-1C58-4884-A299-33FEBE1C1361}"/>
              </a:ext>
            </a:extLst>
          </p:cNvPr>
          <p:cNvSpPr>
            <a:spLocks noGrp="1"/>
          </p:cNvSpPr>
          <p:nvPr>
            <p:ph type="sldNum" sz="quarter" idx="12"/>
          </p:nvPr>
        </p:nvSpPr>
        <p:spPr/>
        <p:txBody>
          <a:bodyPr/>
          <a:lstStyle/>
          <a:p>
            <a:fld id="{AF67EEE8-F201-4410-BA13-233EFB93B646}" type="slidenum">
              <a:rPr lang="pt-BR" smtClean="0"/>
              <a:t>45</a:t>
            </a:fld>
            <a:endParaRPr lang="pt-BR"/>
          </a:p>
        </p:txBody>
      </p:sp>
      <p:pic>
        <p:nvPicPr>
          <p:cNvPr id="6" name="Picture 5">
            <a:extLst>
              <a:ext uri="{FF2B5EF4-FFF2-40B4-BE49-F238E27FC236}">
                <a16:creationId xmlns:a16="http://schemas.microsoft.com/office/drawing/2014/main" id="{395818EA-421C-45C6-B638-0DD3C59130A2}"/>
              </a:ext>
            </a:extLst>
          </p:cNvPr>
          <p:cNvPicPr>
            <a:picLocks noChangeAspect="1"/>
          </p:cNvPicPr>
          <p:nvPr/>
        </p:nvPicPr>
        <p:blipFill>
          <a:blip r:embed="rId3"/>
          <a:stretch>
            <a:fillRect/>
          </a:stretch>
        </p:blipFill>
        <p:spPr>
          <a:xfrm>
            <a:off x="505450" y="5108943"/>
            <a:ext cx="332750" cy="536006"/>
          </a:xfrm>
          <a:prstGeom prst="rect">
            <a:avLst/>
          </a:prstGeom>
        </p:spPr>
      </p:pic>
    </p:spTree>
    <p:extLst>
      <p:ext uri="{BB962C8B-B14F-4D97-AF65-F5344CB8AC3E}">
        <p14:creationId xmlns:p14="http://schemas.microsoft.com/office/powerpoint/2010/main" val="3167744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C8AF5-AC3F-40DC-91DB-A26160995E7F}"/>
                  </a:ext>
                </a:extLst>
              </p:cNvPr>
              <p:cNvSpPr>
                <a:spLocks noGrp="1"/>
              </p:cNvSpPr>
              <p:nvPr>
                <p:ph idx="1"/>
              </p:nvPr>
            </p:nvSpPr>
            <p:spPr/>
            <p:txBody>
              <a:bodyPr>
                <a:normAutofit fontScale="92500" lnSpcReduction="10000"/>
              </a:bodyPr>
              <a:lstStyle/>
              <a:p>
                <a:pPr algn="just">
                  <a:spcAft>
                    <a:spcPts val="2500"/>
                  </a:spcAft>
                </a:pPr>
                <a:r>
                  <a:rPr lang="pt-BR" dirty="0"/>
                  <a:t>Para </a:t>
                </a:r>
                <a:r>
                  <a:rPr lang="pt-BR" b="1" dirty="0"/>
                  <a:t>subjogos colusivos</a:t>
                </a:r>
                <a:r>
                  <a:rPr lang="pt-BR" dirty="0"/>
                  <a:t>, ambas as firmas devem preferir receber metade do lucro de monopólio para sempre do que receber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𝑑</m:t>
                        </m:r>
                      </m:sub>
                    </m:sSub>
                    <m:r>
                      <a:rPr lang="en-US" i="1">
                        <a:latin typeface="Cambria Math" panose="02040503050406030204" pitchFamily="18" charset="0"/>
                      </a:rPr>
                      <m:t> </m:t>
                    </m:r>
                  </m:oMath>
                </a14:m>
                <a:r>
                  <a:rPr lang="pt-BR" dirty="0"/>
                  <a:t>e o valor presente da punição:</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𝛿</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a:p>
                <a:pPr algn="just">
                  <a:spcBef>
                    <a:spcPts val="2500"/>
                  </a:spcBef>
                  <a:spcAft>
                    <a:spcPts val="2500"/>
                  </a:spcAft>
                </a:pPr>
                <a:r>
                  <a:rPr lang="pt-BR" dirty="0"/>
                  <a:t>Para </a:t>
                </a:r>
                <a:r>
                  <a:rPr lang="pt-BR" b="1" dirty="0"/>
                  <a:t>subjogos punitivos</a:t>
                </a:r>
                <a:r>
                  <a:rPr lang="pt-BR" dirty="0"/>
                  <a:t>, cada firma deve preferir aplicar a punição a receber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𝑑𝑝</m:t>
                        </m:r>
                      </m:sub>
                    </m:sSub>
                    <m:r>
                      <a:rPr lang="en-US" i="1">
                        <a:latin typeface="Cambria Math" panose="02040503050406030204" pitchFamily="18" charset="0"/>
                      </a:rPr>
                      <m:t> </m:t>
                    </m:r>
                  </m:oMath>
                </a14:m>
                <a:r>
                  <a:rPr lang="pt-BR" dirty="0"/>
                  <a:t>e começar punição novamente no próximo período:</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𝑉</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p:txBody>
          </p:sp>
        </mc:Choice>
        <mc:Fallback xmlns="">
          <p:sp>
            <p:nvSpPr>
              <p:cNvPr id="3" name="Content Placeholder 2">
                <a:extLst>
                  <a:ext uri="{FF2B5EF4-FFF2-40B4-BE49-F238E27FC236}">
                    <a16:creationId xmlns:a16="http://schemas.microsoft.com/office/drawing/2014/main" id="{60DC8AF5-AC3F-40DC-91DB-A26160995E7F}"/>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CF69F8D8-E518-47B1-98BE-2B07C4069334}"/>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FF3C39-F2E3-4D38-A7D9-5E15792C94FE}"/>
                  </a:ext>
                </a:extLst>
              </p:cNvPr>
              <p:cNvSpPr txBox="1"/>
              <p:nvPr/>
            </p:nvSpPr>
            <p:spPr>
              <a:xfrm>
                <a:off x="849963" y="3289756"/>
                <a:ext cx="9144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(2.3.3)</m:t>
                      </m:r>
                    </m:oMath>
                  </m:oMathPara>
                </a14:m>
                <a:endParaRPr lang="pt-BR" sz="2200" dirty="0"/>
              </a:p>
            </p:txBody>
          </p:sp>
        </mc:Choice>
        <mc:Fallback xmlns="">
          <p:sp>
            <p:nvSpPr>
              <p:cNvPr id="6" name="TextBox 5">
                <a:extLst>
                  <a:ext uri="{FF2B5EF4-FFF2-40B4-BE49-F238E27FC236}">
                    <a16:creationId xmlns:a16="http://schemas.microsoft.com/office/drawing/2014/main" id="{D8FF3C39-F2E3-4D38-A7D9-5E15792C94FE}"/>
                  </a:ext>
                </a:extLst>
              </p:cNvPr>
              <p:cNvSpPr txBox="1">
                <a:spLocks noRot="1" noChangeAspect="1" noMove="1" noResize="1" noEditPoints="1" noAdjustHandles="1" noChangeArrowheads="1" noChangeShapeType="1" noTextEdit="1"/>
              </p:cNvSpPr>
              <p:nvPr/>
            </p:nvSpPr>
            <p:spPr>
              <a:xfrm>
                <a:off x="849963" y="3289756"/>
                <a:ext cx="914400" cy="430887"/>
              </a:xfrm>
              <a:prstGeom prst="rect">
                <a:avLst/>
              </a:prstGeom>
              <a:blipFill>
                <a:blip r:embed="rId4"/>
                <a:stretch>
                  <a:fillRect l="-4000" r="-13333" b="-1714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347D0C-0990-4B06-885D-461DCDB077A0}"/>
                  </a:ext>
                </a:extLst>
              </p:cNvPr>
              <p:cNvSpPr txBox="1"/>
              <p:nvPr/>
            </p:nvSpPr>
            <p:spPr>
              <a:xfrm>
                <a:off x="849963" y="5422997"/>
                <a:ext cx="9144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m:t>
                      </m:r>
                      <m:r>
                        <a:rPr lang="en-US" sz="2200" b="0" i="1" dirty="0" smtClean="0">
                          <a:latin typeface="Cambria Math" panose="02040503050406030204" pitchFamily="18" charset="0"/>
                        </a:rPr>
                        <m:t>4</m:t>
                      </m:r>
                      <m:r>
                        <a:rPr lang="pt-BR" sz="2200" i="1" dirty="0" smtClean="0">
                          <a:latin typeface="Cambria Math" panose="02040503050406030204" pitchFamily="18" charset="0"/>
                        </a:rPr>
                        <m:t>)</m:t>
                      </m:r>
                    </m:oMath>
                  </m:oMathPara>
                </a14:m>
                <a:endParaRPr lang="pt-BR" sz="2200" dirty="0"/>
              </a:p>
            </p:txBody>
          </p:sp>
        </mc:Choice>
        <mc:Fallback xmlns="">
          <p:sp>
            <p:nvSpPr>
              <p:cNvPr id="7" name="TextBox 6">
                <a:extLst>
                  <a:ext uri="{FF2B5EF4-FFF2-40B4-BE49-F238E27FC236}">
                    <a16:creationId xmlns:a16="http://schemas.microsoft.com/office/drawing/2014/main" id="{86347D0C-0990-4B06-885D-461DCDB077A0}"/>
                  </a:ext>
                </a:extLst>
              </p:cNvPr>
              <p:cNvSpPr txBox="1">
                <a:spLocks noRot="1" noChangeAspect="1" noMove="1" noResize="1" noEditPoints="1" noAdjustHandles="1" noChangeArrowheads="1" noChangeShapeType="1" noTextEdit="1"/>
              </p:cNvSpPr>
              <p:nvPr/>
            </p:nvSpPr>
            <p:spPr>
              <a:xfrm>
                <a:off x="849963" y="5422997"/>
                <a:ext cx="914400" cy="430887"/>
              </a:xfrm>
              <a:prstGeom prst="rect">
                <a:avLst/>
              </a:prstGeom>
              <a:blipFill>
                <a:blip r:embed="rId5"/>
                <a:stretch>
                  <a:fillRect l="-4000" r="-13333" b="-17143"/>
                </a:stretch>
              </a:blipFill>
            </p:spPr>
            <p:txBody>
              <a:bodyPr/>
              <a:lstStyle/>
              <a:p>
                <a:r>
                  <a:rPr lang="pt-BR">
                    <a:noFill/>
                  </a:rPr>
                  <a:t> </a:t>
                </a:r>
              </a:p>
            </p:txBody>
          </p:sp>
        </mc:Fallback>
      </mc:AlternateContent>
      <p:sp>
        <p:nvSpPr>
          <p:cNvPr id="2" name="Rectangle 1">
            <a:extLst>
              <a:ext uri="{FF2B5EF4-FFF2-40B4-BE49-F238E27FC236}">
                <a16:creationId xmlns:a16="http://schemas.microsoft.com/office/drawing/2014/main" id="{F25A2714-6D82-49CD-A821-9B7077019291}"/>
              </a:ext>
            </a:extLst>
          </p:cNvPr>
          <p:cNvSpPr/>
          <p:nvPr/>
        </p:nvSpPr>
        <p:spPr>
          <a:xfrm>
            <a:off x="4038600" y="2990850"/>
            <a:ext cx="1921598" cy="10287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BE1515BD-17E0-46A5-9A3E-A0B9B52D6D93}"/>
              </a:ext>
            </a:extLst>
          </p:cNvPr>
          <p:cNvSpPr txBox="1"/>
          <p:nvPr/>
        </p:nvSpPr>
        <p:spPr>
          <a:xfrm>
            <a:off x="1900524" y="3025279"/>
            <a:ext cx="2209800" cy="923330"/>
          </a:xfrm>
          <a:prstGeom prst="rect">
            <a:avLst/>
          </a:prstGeom>
          <a:noFill/>
        </p:spPr>
        <p:txBody>
          <a:bodyPr wrap="square" rtlCol="0">
            <a:spAutoFit/>
          </a:bodyPr>
          <a:lstStyle/>
          <a:p>
            <a:pPr algn="ctr"/>
            <a:r>
              <a:rPr lang="pt-BR" dirty="0">
                <a:solidFill>
                  <a:srgbClr val="0070C0"/>
                </a:solidFill>
              </a:rPr>
              <a:t>VP da metade do valor de monopólio pra sempre</a:t>
            </a:r>
          </a:p>
        </p:txBody>
      </p:sp>
      <p:sp>
        <p:nvSpPr>
          <p:cNvPr id="10" name="Rectangle 9">
            <a:extLst>
              <a:ext uri="{FF2B5EF4-FFF2-40B4-BE49-F238E27FC236}">
                <a16:creationId xmlns:a16="http://schemas.microsoft.com/office/drawing/2014/main" id="{C2C05531-C8EA-46F6-8989-7D17502B4AF9}"/>
              </a:ext>
            </a:extLst>
          </p:cNvPr>
          <p:cNvSpPr/>
          <p:nvPr/>
        </p:nvSpPr>
        <p:spPr>
          <a:xfrm>
            <a:off x="6301074" y="2972594"/>
            <a:ext cx="1757076" cy="10287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64140F81-0A86-4ACB-A13E-402A0460C19B}"/>
              </a:ext>
            </a:extLst>
          </p:cNvPr>
          <p:cNvSpPr txBox="1"/>
          <p:nvPr/>
        </p:nvSpPr>
        <p:spPr>
          <a:xfrm>
            <a:off x="8169998" y="2990850"/>
            <a:ext cx="1757076" cy="923330"/>
          </a:xfrm>
          <a:prstGeom prst="rect">
            <a:avLst/>
          </a:prstGeom>
          <a:noFill/>
        </p:spPr>
        <p:txBody>
          <a:bodyPr wrap="square" rtlCol="0">
            <a:spAutoFit/>
          </a:bodyPr>
          <a:lstStyle/>
          <a:p>
            <a:pPr algn="ctr"/>
            <a:r>
              <a:rPr lang="pt-BR" dirty="0">
                <a:solidFill>
                  <a:srgbClr val="C00000"/>
                </a:solidFill>
              </a:rPr>
              <a:t>Payoff do desvio + valor presente da punição</a:t>
            </a:r>
          </a:p>
        </p:txBody>
      </p:sp>
      <p:sp>
        <p:nvSpPr>
          <p:cNvPr id="19" name="Footer Placeholder 18">
            <a:extLst>
              <a:ext uri="{FF2B5EF4-FFF2-40B4-BE49-F238E27FC236}">
                <a16:creationId xmlns:a16="http://schemas.microsoft.com/office/drawing/2014/main" id="{CE85F5C5-C706-4360-97DA-3E17E10E80C8}"/>
              </a:ext>
            </a:extLst>
          </p:cNvPr>
          <p:cNvSpPr>
            <a:spLocks noGrp="1"/>
          </p:cNvSpPr>
          <p:nvPr>
            <p:ph type="ftr" sz="quarter" idx="11"/>
          </p:nvPr>
        </p:nvSpPr>
        <p:spPr/>
        <p:txBody>
          <a:bodyPr/>
          <a:lstStyle/>
          <a:p>
            <a:r>
              <a:rPr lang="pt-BR" dirty="0"/>
              <a:t>Robson Tigre </a:t>
            </a:r>
            <a:endParaRPr lang="en-US" dirty="0"/>
          </a:p>
        </p:txBody>
      </p:sp>
      <p:sp>
        <p:nvSpPr>
          <p:cNvPr id="20" name="Slide Number Placeholder 19">
            <a:extLst>
              <a:ext uri="{FF2B5EF4-FFF2-40B4-BE49-F238E27FC236}">
                <a16:creationId xmlns:a16="http://schemas.microsoft.com/office/drawing/2014/main" id="{B323A6AF-42F1-43A7-B9D0-0758B9141A00}"/>
              </a:ext>
            </a:extLst>
          </p:cNvPr>
          <p:cNvSpPr>
            <a:spLocks noGrp="1"/>
          </p:cNvSpPr>
          <p:nvPr>
            <p:ph type="sldNum" sz="quarter" idx="12"/>
          </p:nvPr>
        </p:nvSpPr>
        <p:spPr/>
        <p:txBody>
          <a:bodyPr/>
          <a:lstStyle/>
          <a:p>
            <a:fld id="{AF67EEE8-F201-4410-BA13-233EFB93B646}" type="slidenum">
              <a:rPr lang="pt-BR" smtClean="0"/>
              <a:t>46</a:t>
            </a:fld>
            <a:endParaRPr lang="pt-BR"/>
          </a:p>
        </p:txBody>
      </p:sp>
      <p:sp>
        <p:nvSpPr>
          <p:cNvPr id="21" name="Rectangle 20">
            <a:extLst>
              <a:ext uri="{FF2B5EF4-FFF2-40B4-BE49-F238E27FC236}">
                <a16:creationId xmlns:a16="http://schemas.microsoft.com/office/drawing/2014/main" id="{59A323B3-D886-4F26-A3E8-3882B345648B}"/>
              </a:ext>
            </a:extLst>
          </p:cNvPr>
          <p:cNvSpPr/>
          <p:nvPr/>
        </p:nvSpPr>
        <p:spPr>
          <a:xfrm>
            <a:off x="4232038" y="5391787"/>
            <a:ext cx="914400" cy="43088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TextBox 21">
            <a:extLst>
              <a:ext uri="{FF2B5EF4-FFF2-40B4-BE49-F238E27FC236}">
                <a16:creationId xmlns:a16="http://schemas.microsoft.com/office/drawing/2014/main" id="{18421D07-412F-4023-8131-05F18D4771CC}"/>
              </a:ext>
            </a:extLst>
          </p:cNvPr>
          <p:cNvSpPr txBox="1"/>
          <p:nvPr/>
        </p:nvSpPr>
        <p:spPr>
          <a:xfrm>
            <a:off x="2168318" y="5437471"/>
            <a:ext cx="2209800" cy="369332"/>
          </a:xfrm>
          <a:prstGeom prst="rect">
            <a:avLst/>
          </a:prstGeom>
          <a:noFill/>
        </p:spPr>
        <p:txBody>
          <a:bodyPr wrap="square" rtlCol="0">
            <a:spAutoFit/>
          </a:bodyPr>
          <a:lstStyle/>
          <a:p>
            <a:pPr algn="ctr"/>
            <a:r>
              <a:rPr lang="pt-BR" dirty="0">
                <a:solidFill>
                  <a:srgbClr val="0070C0"/>
                </a:solidFill>
              </a:rPr>
              <a:t>Valor da punição</a:t>
            </a:r>
          </a:p>
        </p:txBody>
      </p:sp>
      <p:sp>
        <p:nvSpPr>
          <p:cNvPr id="23" name="Rectangle 22">
            <a:extLst>
              <a:ext uri="{FF2B5EF4-FFF2-40B4-BE49-F238E27FC236}">
                <a16:creationId xmlns:a16="http://schemas.microsoft.com/office/drawing/2014/main" id="{6D1DA048-1389-4455-9FF5-65C076BDD350}"/>
              </a:ext>
            </a:extLst>
          </p:cNvPr>
          <p:cNvSpPr/>
          <p:nvPr/>
        </p:nvSpPr>
        <p:spPr>
          <a:xfrm>
            <a:off x="5489569" y="5391786"/>
            <a:ext cx="2429480" cy="46209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3">
            <a:extLst>
              <a:ext uri="{FF2B5EF4-FFF2-40B4-BE49-F238E27FC236}">
                <a16:creationId xmlns:a16="http://schemas.microsoft.com/office/drawing/2014/main" id="{800656D6-7C80-4A73-84AB-9952114FEAD9}"/>
              </a:ext>
            </a:extLst>
          </p:cNvPr>
          <p:cNvSpPr txBox="1"/>
          <p:nvPr/>
        </p:nvSpPr>
        <p:spPr>
          <a:xfrm>
            <a:off x="7918035" y="5315274"/>
            <a:ext cx="3726220" cy="646331"/>
          </a:xfrm>
          <a:prstGeom prst="rect">
            <a:avLst/>
          </a:prstGeom>
          <a:noFill/>
        </p:spPr>
        <p:txBody>
          <a:bodyPr wrap="square" rtlCol="0">
            <a:spAutoFit/>
          </a:bodyPr>
          <a:lstStyle/>
          <a:p>
            <a:pPr algn="ctr"/>
            <a:r>
              <a:rPr lang="pt-BR" dirty="0">
                <a:solidFill>
                  <a:srgbClr val="C00000"/>
                </a:solidFill>
              </a:rPr>
              <a:t>Valor de desviar da punição agora e começar punição no próximo período</a:t>
            </a:r>
          </a:p>
        </p:txBody>
      </p:sp>
    </p:spTree>
    <p:extLst>
      <p:ext uri="{BB962C8B-B14F-4D97-AF65-F5344CB8AC3E}">
        <p14:creationId xmlns:p14="http://schemas.microsoft.com/office/powerpoint/2010/main" val="3510644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6B744-A2AC-4013-AB4C-B79F51EC273E}"/>
                  </a:ext>
                </a:extLst>
              </p:cNvPr>
              <p:cNvSpPr>
                <a:spLocks noGrp="1"/>
              </p:cNvSpPr>
              <p:nvPr>
                <p:ph idx="1"/>
              </p:nvPr>
            </p:nvSpPr>
            <p:spPr/>
            <p:txBody>
              <a:bodyPr>
                <a:normAutofit fontScale="92500" lnSpcReduction="10000"/>
              </a:bodyPr>
              <a:lstStyle/>
              <a:p>
                <a:pPr marL="0" indent="0">
                  <a:buNone/>
                </a:pPr>
                <a:r>
                  <a:rPr lang="pt-BR" dirty="0"/>
                  <a:t>Para subjogos colusivos, substituindo </a:t>
                </a:r>
                <a14:m>
                  <m:oMath xmlns:m="http://schemas.openxmlformats.org/officeDocument/2006/math">
                    <m:r>
                      <a:rPr lang="pt-BR" i="1" smtClean="0">
                        <a:latin typeface="Cambria Math" panose="02040503050406030204" pitchFamily="18" charset="0"/>
                      </a:rPr>
                      <m:t>𝑉</m:t>
                    </m:r>
                    <m:d>
                      <m:dPr>
                        <m:ctrlPr>
                          <a:rPr lang="pt-BR" i="1">
                            <a:latin typeface="Cambria Math" panose="02040503050406030204" pitchFamily="18" charset="0"/>
                          </a:rPr>
                        </m:ctrlPr>
                      </m:dPr>
                      <m:e>
                        <m:r>
                          <a:rPr lang="pt-BR" i="1">
                            <a:latin typeface="Cambria Math" panose="02040503050406030204" pitchFamily="18" charset="0"/>
                          </a:rPr>
                          <m:t>𝑥</m:t>
                        </m:r>
                      </m:e>
                    </m:d>
                  </m:oMath>
                </a14:m>
                <a:r>
                  <a:rPr lang="pt-BR" dirty="0"/>
                  <a:t> em </a:t>
                </a:r>
                <a14:m>
                  <m:oMath xmlns:m="http://schemas.openxmlformats.org/officeDocument/2006/math">
                    <m:r>
                      <a:rPr lang="pt-BR" i="1" dirty="0">
                        <a:latin typeface="Cambria Math" panose="02040503050406030204" pitchFamily="18" charset="0"/>
                      </a:rPr>
                      <m:t>(2.3.3)</m:t>
                    </m:r>
                  </m:oMath>
                </a14:m>
                <a:endParaRPr lang="pt-BR" dirty="0"/>
              </a:p>
              <a:p>
                <a:endParaRPr lang="pt-BR"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oMath>
                  </m:oMathPara>
                </a14:m>
                <a:endParaRPr lang="pt-BR" dirty="0"/>
              </a:p>
              <a:p>
                <a:pPr marL="0" indent="0">
                  <a:buNone/>
                </a:pPr>
                <a:endParaRPr lang="pt-BR" dirty="0"/>
              </a:p>
              <a:p>
                <a:pPr marL="0" indent="0">
                  <a:buNone/>
                </a:pPr>
                <a:endParaRPr lang="pt-BR" dirty="0"/>
              </a:p>
              <a:p>
                <a:pPr marL="0" indent="0">
                  <a:buNone/>
                </a:pPr>
                <a:r>
                  <a:rPr lang="pt-BR" dirty="0"/>
                  <a:t>Para subjogos punitivos, substituindo </a:t>
                </a:r>
                <a14:m>
                  <m:oMath xmlns:m="http://schemas.openxmlformats.org/officeDocument/2006/math">
                    <m:r>
                      <a:rPr lang="pt-BR" i="1">
                        <a:latin typeface="Cambria Math" panose="02040503050406030204" pitchFamily="18" charset="0"/>
                      </a:rPr>
                      <m:t>𝑉</m:t>
                    </m:r>
                    <m:d>
                      <m:dPr>
                        <m:ctrlPr>
                          <a:rPr lang="pt-BR" i="1">
                            <a:latin typeface="Cambria Math" panose="02040503050406030204" pitchFamily="18" charset="0"/>
                          </a:rPr>
                        </m:ctrlPr>
                      </m:dPr>
                      <m:e>
                        <m:r>
                          <a:rPr lang="pt-BR" i="1">
                            <a:latin typeface="Cambria Math" panose="02040503050406030204" pitchFamily="18" charset="0"/>
                          </a:rPr>
                          <m:t>𝑥</m:t>
                        </m:r>
                      </m:e>
                    </m:d>
                  </m:oMath>
                </a14:m>
                <a:r>
                  <a:rPr lang="pt-BR" dirty="0"/>
                  <a:t> em </a:t>
                </a:r>
                <a14:m>
                  <m:oMath xmlns:m="http://schemas.openxmlformats.org/officeDocument/2006/math">
                    <m:d>
                      <m:dPr>
                        <m:ctrlPr>
                          <a:rPr lang="pt-BR" i="1" dirty="0">
                            <a:latin typeface="Cambria Math" panose="02040503050406030204" pitchFamily="18" charset="0"/>
                          </a:rPr>
                        </m:ctrlPr>
                      </m:dPr>
                      <m:e>
                        <m:r>
                          <a:rPr lang="pt-BR" i="1" dirty="0">
                            <a:latin typeface="Cambria Math" panose="02040503050406030204" pitchFamily="18" charset="0"/>
                          </a:rPr>
                          <m:t>2.3.</m:t>
                        </m:r>
                        <m:r>
                          <a:rPr lang="pt-BR" b="0" i="1" dirty="0" smtClean="0">
                            <a:latin typeface="Cambria Math" panose="02040503050406030204" pitchFamily="18" charset="0"/>
                          </a:rPr>
                          <m:t>4</m:t>
                        </m:r>
                      </m:e>
                    </m:d>
                  </m:oMath>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Content Placeholder 2">
                <a:extLst>
                  <a:ext uri="{FF2B5EF4-FFF2-40B4-BE49-F238E27FC236}">
                    <a16:creationId xmlns:a16="http://schemas.microsoft.com/office/drawing/2014/main" id="{7BD6B744-A2AC-4013-AB4C-B79F51EC273E}"/>
                  </a:ext>
                </a:extLst>
              </p:cNvPr>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44243B84-4DD9-414F-B486-40131A30790A}"/>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5" name="TextBox 4">
            <a:extLst>
              <a:ext uri="{FF2B5EF4-FFF2-40B4-BE49-F238E27FC236}">
                <a16:creationId xmlns:a16="http://schemas.microsoft.com/office/drawing/2014/main" id="{B11B3E39-955B-468A-AD9C-EC103DD3E591}"/>
              </a:ext>
            </a:extLst>
          </p:cNvPr>
          <p:cNvSpPr txBox="1"/>
          <p:nvPr/>
        </p:nvSpPr>
        <p:spPr>
          <a:xfrm>
            <a:off x="6296022" y="3589358"/>
            <a:ext cx="2476501" cy="523220"/>
          </a:xfrm>
          <a:prstGeom prst="rect">
            <a:avLst/>
          </a:prstGeom>
          <a:noFill/>
        </p:spPr>
        <p:txBody>
          <a:bodyPr wrap="square" rtlCol="0">
            <a:spAutoFit/>
          </a:bodyPr>
          <a:lstStyle/>
          <a:p>
            <a:pPr algn="ctr"/>
            <a:r>
              <a:rPr lang="pt-BR" sz="1400" dirty="0"/>
              <a:t>Ganho de desviar no período atual (tentação)</a:t>
            </a:r>
          </a:p>
        </p:txBody>
      </p:sp>
      <p:sp>
        <p:nvSpPr>
          <p:cNvPr id="6" name="TextBox 5">
            <a:extLst>
              <a:ext uri="{FF2B5EF4-FFF2-40B4-BE49-F238E27FC236}">
                <a16:creationId xmlns:a16="http://schemas.microsoft.com/office/drawing/2014/main" id="{006744EA-62EA-427A-B8F8-D4B8F9C932A3}"/>
              </a:ext>
            </a:extLst>
          </p:cNvPr>
          <p:cNvSpPr txBox="1"/>
          <p:nvPr/>
        </p:nvSpPr>
        <p:spPr>
          <a:xfrm>
            <a:off x="3905245" y="3589358"/>
            <a:ext cx="2638425" cy="523220"/>
          </a:xfrm>
          <a:prstGeom prst="rect">
            <a:avLst/>
          </a:prstGeom>
          <a:noFill/>
        </p:spPr>
        <p:txBody>
          <a:bodyPr wrap="square" rtlCol="0">
            <a:spAutoFit/>
          </a:bodyPr>
          <a:lstStyle/>
          <a:p>
            <a:pPr algn="ctr"/>
            <a:r>
              <a:rPr lang="pt-BR" sz="1400" dirty="0"/>
              <a:t>VP da perda pela punição no próximo período </a:t>
            </a:r>
          </a:p>
        </p:txBody>
      </p:sp>
      <p:sp>
        <p:nvSpPr>
          <p:cNvPr id="7" name="TextBox 6">
            <a:extLst>
              <a:ext uri="{FF2B5EF4-FFF2-40B4-BE49-F238E27FC236}">
                <a16:creationId xmlns:a16="http://schemas.microsoft.com/office/drawing/2014/main" id="{EC60D261-D571-41AB-87AE-C5CFEA679851}"/>
              </a:ext>
            </a:extLst>
          </p:cNvPr>
          <p:cNvSpPr txBox="1"/>
          <p:nvPr/>
        </p:nvSpPr>
        <p:spPr>
          <a:xfrm>
            <a:off x="3905245" y="6146203"/>
            <a:ext cx="2519365" cy="523220"/>
          </a:xfrm>
          <a:prstGeom prst="rect">
            <a:avLst/>
          </a:prstGeom>
          <a:noFill/>
        </p:spPr>
        <p:txBody>
          <a:bodyPr wrap="square" rtlCol="0">
            <a:spAutoFit/>
          </a:bodyPr>
          <a:lstStyle/>
          <a:p>
            <a:pPr algn="ctr"/>
            <a:r>
              <a:rPr lang="pt-BR" sz="1400" dirty="0"/>
              <a:t>VP da perda por outra punição no próximo período </a:t>
            </a:r>
          </a:p>
        </p:txBody>
      </p:sp>
      <p:sp>
        <p:nvSpPr>
          <p:cNvPr id="8" name="TextBox 7">
            <a:extLst>
              <a:ext uri="{FF2B5EF4-FFF2-40B4-BE49-F238E27FC236}">
                <a16:creationId xmlns:a16="http://schemas.microsoft.com/office/drawing/2014/main" id="{B12E69DD-36A2-467C-93D5-291ECD84B2D6}"/>
              </a:ext>
            </a:extLst>
          </p:cNvPr>
          <p:cNvSpPr txBox="1"/>
          <p:nvPr/>
        </p:nvSpPr>
        <p:spPr>
          <a:xfrm>
            <a:off x="6096000" y="6131916"/>
            <a:ext cx="3019426" cy="523220"/>
          </a:xfrm>
          <a:prstGeom prst="rect">
            <a:avLst/>
          </a:prstGeom>
          <a:noFill/>
        </p:spPr>
        <p:txBody>
          <a:bodyPr wrap="square" rtlCol="0">
            <a:spAutoFit/>
          </a:bodyPr>
          <a:lstStyle/>
          <a:p>
            <a:pPr algn="ctr"/>
            <a:r>
              <a:rPr lang="pt-BR" sz="1400" dirty="0"/>
              <a:t>Ganho de desviar da punição no período atual (tentação)</a:t>
            </a:r>
          </a:p>
        </p:txBody>
      </p:sp>
      <p:sp>
        <p:nvSpPr>
          <p:cNvPr id="9" name="Slide Number Placeholder 8">
            <a:extLst>
              <a:ext uri="{FF2B5EF4-FFF2-40B4-BE49-F238E27FC236}">
                <a16:creationId xmlns:a16="http://schemas.microsoft.com/office/drawing/2014/main" id="{918CC752-048D-4572-B642-8D8D877C3793}"/>
              </a:ext>
            </a:extLst>
          </p:cNvPr>
          <p:cNvSpPr>
            <a:spLocks noGrp="1"/>
          </p:cNvSpPr>
          <p:nvPr>
            <p:ph type="sldNum" sz="quarter" idx="12"/>
          </p:nvPr>
        </p:nvSpPr>
        <p:spPr/>
        <p:txBody>
          <a:bodyPr/>
          <a:lstStyle/>
          <a:p>
            <a:fld id="{AF67EEE8-F201-4410-BA13-233EFB93B646}" type="slidenum">
              <a:rPr lang="pt-BR" smtClean="0"/>
              <a:t>47</a:t>
            </a:fld>
            <a:endParaRPr lang="pt-BR"/>
          </a:p>
        </p:txBody>
      </p:sp>
    </p:spTree>
    <p:extLst>
      <p:ext uri="{BB962C8B-B14F-4D97-AF65-F5344CB8AC3E}">
        <p14:creationId xmlns:p14="http://schemas.microsoft.com/office/powerpoint/2010/main" val="2383133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6E0CA3-FD4B-477B-B096-78A813CF89FA}"/>
                  </a:ext>
                </a:extLst>
              </p:cNvPr>
              <p:cNvSpPr>
                <a:spLocks noGrp="1"/>
              </p:cNvSpPr>
              <p:nvPr>
                <p:ph idx="1"/>
              </p:nvPr>
            </p:nvSpPr>
            <p:spPr/>
            <p:txBody>
              <a:bodyPr/>
              <a:lstStyle/>
              <a:p>
                <a:r>
                  <a:rPr lang="pt-BR" dirty="0"/>
                  <a:t>Para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=1/2</m:t>
                    </m:r>
                  </m:oMath>
                </a14:m>
                <a:r>
                  <a:rPr lang="pt-BR" dirty="0"/>
                  <a:t>, a desigualdade em </a:t>
                </a:r>
                <a14:m>
                  <m:oMath xmlns:m="http://schemas.openxmlformats.org/officeDocument/2006/math">
                    <m:r>
                      <a:rPr lang="pt-BR" i="1" dirty="0">
                        <a:latin typeface="Cambria Math" panose="02040503050406030204" pitchFamily="18" charset="0"/>
                      </a:rPr>
                      <m:t>(2.3.3)</m:t>
                    </m:r>
                  </m:oMath>
                </a14:m>
                <a:r>
                  <a:rPr lang="pt-BR" dirty="0"/>
                  <a:t> vale se </a:t>
                </a:r>
                <a14:m>
                  <m:oMath xmlns:m="http://schemas.openxmlformats.org/officeDocument/2006/math">
                    <m:f>
                      <m:fPr>
                        <m:ctrlPr>
                          <a:rPr lang="en-US" i="1" dirty="0" smtClean="0">
                            <a:latin typeface="Cambria Math" panose="02040503050406030204" pitchFamily="18" charset="0"/>
                          </a:rPr>
                        </m:ctrlPr>
                      </m:fPr>
                      <m:num>
                        <m:r>
                          <a:rPr lang="pt-BR" i="1" dirty="0" smtClean="0">
                            <a:latin typeface="Cambria Math" panose="02040503050406030204" pitchFamily="18" charset="0"/>
                          </a:rPr>
                          <m:t>𝑥</m:t>
                        </m:r>
                      </m:num>
                      <m:den>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𝑐</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8</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8</m:t>
                            </m:r>
                          </m:den>
                        </m:f>
                      </m:e>
                    </m:d>
                  </m:oMath>
                </a14:m>
                <a:r>
                  <a:rPr lang="pt-BR" dirty="0"/>
                  <a:t> </a:t>
                </a:r>
              </a:p>
              <a:p>
                <a:endParaRPr lang="pt-BR" dirty="0"/>
              </a:p>
              <a:p>
                <a:r>
                  <a:rPr lang="pt-BR" dirty="0"/>
                  <a:t>Para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=1/2</m:t>
                    </m:r>
                  </m:oMath>
                </a14:m>
                <a:r>
                  <a:rPr lang="pt-BR" dirty="0"/>
                  <a:t>, a desigualdade em </a:t>
                </a:r>
                <a14:m>
                  <m:oMath xmlns:m="http://schemas.openxmlformats.org/officeDocument/2006/math">
                    <m:d>
                      <m:dPr>
                        <m:ctrlPr>
                          <a:rPr lang="pt-BR" i="1" dirty="0">
                            <a:latin typeface="Cambria Math" panose="02040503050406030204" pitchFamily="18" charset="0"/>
                          </a:rPr>
                        </m:ctrlPr>
                      </m:dPr>
                      <m:e>
                        <m:r>
                          <a:rPr lang="pt-BR" i="1" dirty="0">
                            <a:latin typeface="Cambria Math" panose="02040503050406030204" pitchFamily="18" charset="0"/>
                          </a:rPr>
                          <m:t>2.3.</m:t>
                        </m:r>
                        <m:r>
                          <a:rPr lang="en-US" b="0" i="1" dirty="0" smtClean="0">
                            <a:latin typeface="Cambria Math" panose="02040503050406030204" pitchFamily="18" charset="0"/>
                          </a:rPr>
                          <m:t>4</m:t>
                        </m:r>
                      </m:e>
                    </m:d>
                  </m:oMath>
                </a14:m>
                <a:r>
                  <a:rPr lang="pt-BR" dirty="0"/>
                  <a:t> vale  se </a:t>
                </a:r>
                <a14:m>
                  <m:oMath xmlns:m="http://schemas.openxmlformats.org/officeDocument/2006/math">
                    <m:f>
                      <m:fPr>
                        <m:ctrlPr>
                          <a:rPr lang="en-US" i="1" dirty="0">
                            <a:latin typeface="Cambria Math" panose="02040503050406030204" pitchFamily="18" charset="0"/>
                          </a:rPr>
                        </m:ctrlPr>
                      </m:fPr>
                      <m:num>
                        <m:r>
                          <a:rPr lang="pt-BR" i="1" dirty="0">
                            <a:latin typeface="Cambria Math" panose="02040503050406030204" pitchFamily="18" charset="0"/>
                          </a:rPr>
                          <m:t>𝑥</m:t>
                        </m:r>
                      </m:num>
                      <m:den>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𝑐</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10</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oMath>
                </a14:m>
                <a:endParaRPr lang="pt-BR" dirty="0"/>
              </a:p>
              <a:p>
                <a:endParaRPr lang="pt-BR" dirty="0"/>
              </a:p>
              <a:p>
                <a:r>
                  <a:rPr lang="pt-BR" dirty="0"/>
                  <a:t>Para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=1/2</m:t>
                    </m:r>
                  </m:oMath>
                </a14:m>
                <a:r>
                  <a:rPr lang="pt-BR" dirty="0"/>
                  <a:t>, a estratégia bifásica alcança outcome de monopólio como equilíbrio de Nash perfeito em Subjogo dado que </a:t>
                </a:r>
                <a14:m>
                  <m:oMath xmlns:m="http://schemas.openxmlformats.org/officeDocument/2006/math">
                    <m:f>
                      <m:fPr>
                        <m:ctrlPr>
                          <a:rPr lang="en-US" i="1" dirty="0">
                            <a:latin typeface="Cambria Math" panose="02040503050406030204" pitchFamily="18" charset="0"/>
                          </a:rPr>
                        </m:ctrlPr>
                      </m:fPr>
                      <m:num>
                        <m:r>
                          <a:rPr lang="pt-BR" i="1" dirty="0">
                            <a:latin typeface="Cambria Math" panose="02040503050406030204" pitchFamily="18" charset="0"/>
                          </a:rPr>
                          <m:t>𝑥</m:t>
                        </m:r>
                      </m:num>
                      <m:den>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𝑐</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pt-BR" b="0" i="1" dirty="0" smtClean="0">
                            <a:latin typeface="Cambria Math" panose="02040503050406030204" pitchFamily="18" charset="0"/>
                          </a:rPr>
                          <m:t>8</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r>
                      <a:rPr lang="en-US" i="1" dirty="0">
                        <a:latin typeface="Cambria Math" panose="02040503050406030204" pitchFamily="18" charset="0"/>
                      </a:rPr>
                      <m:t>]</m:t>
                    </m:r>
                  </m:oMath>
                </a14:m>
                <a:endParaRPr lang="pt-BR" dirty="0"/>
              </a:p>
              <a:p>
                <a:endParaRPr lang="pt-BR" dirty="0"/>
              </a:p>
            </p:txBody>
          </p:sp>
        </mc:Choice>
        <mc:Fallback xmlns="">
          <p:sp>
            <p:nvSpPr>
              <p:cNvPr id="3" name="Content Placeholder 2">
                <a:extLst>
                  <a:ext uri="{FF2B5EF4-FFF2-40B4-BE49-F238E27FC236}">
                    <a16:creationId xmlns:a16="http://schemas.microsoft.com/office/drawing/2014/main" id="{AF6E0CA3-FD4B-477B-B096-78A813CF89FA}"/>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A06EE56-FBD9-47EB-9DE6-60BE09015427}"/>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5" name="TextBox 4">
            <a:extLst>
              <a:ext uri="{FF2B5EF4-FFF2-40B4-BE49-F238E27FC236}">
                <a16:creationId xmlns:a16="http://schemas.microsoft.com/office/drawing/2014/main" id="{4D2272B3-962B-4679-8596-EFA70B3D34C4}"/>
              </a:ext>
            </a:extLst>
          </p:cNvPr>
          <p:cNvSpPr txBox="1"/>
          <p:nvPr/>
        </p:nvSpPr>
        <p:spPr>
          <a:xfrm>
            <a:off x="1453249" y="6048573"/>
            <a:ext cx="10207925" cy="307777"/>
          </a:xfrm>
          <a:prstGeom prst="rect">
            <a:avLst/>
          </a:prstGeom>
          <a:noFill/>
        </p:spPr>
        <p:txBody>
          <a:bodyPr wrap="square" rtlCol="0">
            <a:spAutoFit/>
          </a:bodyPr>
          <a:lstStyle/>
          <a:p>
            <a:r>
              <a:rPr lang="pt-BR" sz="1400" dirty="0">
                <a:hlinkClick r:id="rId4"/>
              </a:rPr>
              <a:t>https://www2.nuk.edu.tw/econ/class/course/962/game%20theory/Micro1Notes2006_chap3End.pdf</a:t>
            </a:r>
            <a:r>
              <a:rPr lang="pt-BR" sz="1400" dirty="0"/>
              <a:t> (acessado em 12</a:t>
            </a:r>
            <a:r>
              <a:rPr lang="en-US" sz="1400" dirty="0"/>
              <a:t>/04/22</a:t>
            </a:r>
            <a:r>
              <a:rPr lang="pt-BR" sz="1400" dirty="0"/>
              <a:t>)</a:t>
            </a:r>
          </a:p>
        </p:txBody>
      </p:sp>
      <p:sp>
        <p:nvSpPr>
          <p:cNvPr id="6" name="Slide Number Placeholder 5">
            <a:extLst>
              <a:ext uri="{FF2B5EF4-FFF2-40B4-BE49-F238E27FC236}">
                <a16:creationId xmlns:a16="http://schemas.microsoft.com/office/drawing/2014/main" id="{A381FE71-2CA3-4B56-B726-8981D1E6532E}"/>
              </a:ext>
            </a:extLst>
          </p:cNvPr>
          <p:cNvSpPr>
            <a:spLocks noGrp="1"/>
          </p:cNvSpPr>
          <p:nvPr>
            <p:ph type="sldNum" sz="quarter" idx="12"/>
          </p:nvPr>
        </p:nvSpPr>
        <p:spPr/>
        <p:txBody>
          <a:bodyPr/>
          <a:lstStyle/>
          <a:p>
            <a:fld id="{AF67EEE8-F201-4410-BA13-233EFB93B646}" type="slidenum">
              <a:rPr lang="pt-BR" smtClean="0"/>
              <a:t>48</a:t>
            </a:fld>
            <a:endParaRPr lang="pt-BR"/>
          </a:p>
        </p:txBody>
      </p:sp>
    </p:spTree>
    <p:extLst>
      <p:ext uri="{BB962C8B-B14F-4D97-AF65-F5344CB8AC3E}">
        <p14:creationId xmlns:p14="http://schemas.microsoft.com/office/powerpoint/2010/main" val="3910691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4400" dirty="0">
                <a:solidFill>
                  <a:schemeClr val="bg1"/>
                </a:solidFill>
              </a:rPr>
              <a:t>Salários de eficiência</a:t>
            </a:r>
          </a:p>
        </p:txBody>
      </p:sp>
    </p:spTree>
    <p:extLst>
      <p:ext uri="{BB962C8B-B14F-4D97-AF65-F5344CB8AC3E}">
        <p14:creationId xmlns:p14="http://schemas.microsoft.com/office/powerpoint/2010/main" val="366770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BDC3E-2321-4245-9ED0-983F95B27E89}"/>
                  </a:ext>
                </a:extLst>
              </p:cNvPr>
              <p:cNvSpPr>
                <a:spLocks noGrp="1"/>
              </p:cNvSpPr>
              <p:nvPr>
                <p:ph idx="1"/>
              </p:nvPr>
            </p:nvSpPr>
            <p:spPr/>
            <p:txBody>
              <a:bodyPr>
                <a:normAutofit lnSpcReduction="10000"/>
              </a:bodyPr>
              <a:lstStyle/>
              <a:p>
                <a:pPr algn="just"/>
                <a:r>
                  <a:rPr lang="pt-BR" noProof="0" dirty="0"/>
                  <a:t>Em jogos de </a:t>
                </a:r>
                <a:r>
                  <a:rPr lang="pt-BR" b="1" i="1" noProof="0" dirty="0"/>
                  <a:t>horizonte infinito, </a:t>
                </a:r>
                <a:r>
                  <a:rPr lang="pt-BR" noProof="0" dirty="0"/>
                  <a:t>mesmo que o stage game tenha E.N. único, </a:t>
                </a:r>
                <a:r>
                  <a:rPr lang="pt-BR" b="1" noProof="0" dirty="0"/>
                  <a:t>pode</a:t>
                </a:r>
                <a:r>
                  <a:rPr lang="pt-BR" noProof="0" dirty="0"/>
                  <a:t> </a:t>
                </a:r>
                <a:r>
                  <a:rPr lang="pt-BR" b="1" noProof="0" dirty="0"/>
                  <a:t>haver</a:t>
                </a:r>
                <a:r>
                  <a:rPr lang="pt-BR" noProof="0" dirty="0"/>
                  <a:t> outcomes perfeitos em subjogos do jogo infinitamente repetido em que </a:t>
                </a:r>
                <a:r>
                  <a:rPr lang="pt-BR" b="1" noProof="0" dirty="0"/>
                  <a:t>nenhum outcome do estágio seja E.N. de </a:t>
                </a:r>
                <a14:m>
                  <m:oMath xmlns:m="http://schemas.openxmlformats.org/officeDocument/2006/math">
                    <m:r>
                      <a:rPr lang="pt-BR" b="1" i="1" noProof="0" dirty="0" smtClean="0">
                        <a:latin typeface="Cambria Math" panose="02040503050406030204" pitchFamily="18" charset="0"/>
                      </a:rPr>
                      <m:t>𝑮</m:t>
                    </m:r>
                  </m:oMath>
                </a14:m>
                <a:r>
                  <a:rPr lang="pt-BR" noProof="0" dirty="0"/>
                  <a:t>.</a:t>
                </a:r>
              </a:p>
              <a:p>
                <a:pPr algn="just"/>
                <a:endParaRPr lang="pt-BR" dirty="0"/>
              </a:p>
              <a:p>
                <a:pPr algn="just">
                  <a:spcBef>
                    <a:spcPts val="1500"/>
                  </a:spcBef>
                </a:pPr>
                <a:r>
                  <a:rPr lang="pt-BR" noProof="0" dirty="0"/>
                  <a:t>Isso foi mostrado no contexto do Dilema dos Prisioneiros infinitamente repetido em que os jogadores seguiam a estratégia </a:t>
                </a:r>
                <a:r>
                  <a:rPr lang="pt-BR" b="1" i="1" noProof="0" dirty="0" err="1"/>
                  <a:t>Estratégia</a:t>
                </a:r>
                <a:r>
                  <a:rPr lang="pt-BR" b="1" i="1" noProof="0" dirty="0"/>
                  <a:t> gatilho (</a:t>
                </a:r>
                <a:r>
                  <a:rPr lang="pt-BR" b="1" i="1" noProof="0" dirty="0" err="1"/>
                  <a:t>grim</a:t>
                </a:r>
                <a:r>
                  <a:rPr lang="pt-BR" b="1" i="1" noProof="0" dirty="0"/>
                  <a:t> trigger </a:t>
                </a:r>
                <a:r>
                  <a:rPr lang="pt-BR" b="1" i="1" noProof="0" dirty="0" err="1"/>
                  <a:t>strategy</a:t>
                </a:r>
                <a:r>
                  <a:rPr lang="pt-BR" b="1" i="1" noProof="0" dirty="0"/>
                  <a:t>)</a:t>
                </a:r>
                <a:r>
                  <a:rPr lang="pt-BR" noProof="0" dirty="0"/>
                  <a:t>: </a:t>
                </a:r>
              </a:p>
              <a:p>
                <a:pPr lvl="1" algn="just">
                  <a:spcBef>
                    <a:spcPts val="1000"/>
                  </a:spcBef>
                </a:pPr>
                <a:r>
                  <a:rPr lang="pt-BR" noProof="0" dirty="0"/>
                  <a:t>O jogador </a:t>
                </a:r>
                <a14:m>
                  <m:oMath xmlns:m="http://schemas.openxmlformats.org/officeDocument/2006/math">
                    <m:r>
                      <a:rPr lang="pt-BR" b="0" i="1" noProof="0" smtClean="0">
                        <a:latin typeface="Cambria Math" panose="02040503050406030204" pitchFamily="18" charset="0"/>
                      </a:rPr>
                      <m:t>𝑖</m:t>
                    </m:r>
                  </m:oMath>
                </a14:m>
                <a:r>
                  <a:rPr lang="pt-BR" noProof="0" dirty="0"/>
                  <a:t> joga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𝑖</m:t>
                        </m:r>
                      </m:sub>
                    </m:sSub>
                  </m:oMath>
                </a14:m>
                <a:r>
                  <a:rPr lang="pt-BR" noProof="0" dirty="0"/>
                  <a:t> no primeiro estágio. </a:t>
                </a:r>
              </a:p>
              <a:p>
                <a:pPr lvl="2" algn="just"/>
                <a:r>
                  <a:rPr lang="pt-BR" noProof="0" dirty="0"/>
                  <a:t>No </a:t>
                </a:r>
                <a14:m>
                  <m:oMath xmlns:m="http://schemas.openxmlformats.org/officeDocument/2006/math">
                    <m:r>
                      <a:rPr lang="pt-BR" b="0" i="1" noProof="0" smtClean="0">
                        <a:latin typeface="Cambria Math" panose="02040503050406030204" pitchFamily="18" charset="0"/>
                      </a:rPr>
                      <m:t>𝑡</m:t>
                    </m:r>
                  </m:oMath>
                </a14:m>
                <a:r>
                  <a:rPr lang="pt-BR" noProof="0" dirty="0"/>
                  <a:t>-ésimo estágio, se o outcome de todos os </a:t>
                </a:r>
                <a14:m>
                  <m:oMath xmlns:m="http://schemas.openxmlformats.org/officeDocument/2006/math">
                    <m:r>
                      <a:rPr lang="pt-BR" b="0" i="1" noProof="0" smtClean="0">
                        <a:latin typeface="Cambria Math" panose="02040503050406030204" pitchFamily="18" charset="0"/>
                      </a:rPr>
                      <m:t>𝑡</m:t>
                    </m:r>
                    <m:r>
                      <a:rPr lang="pt-BR" b="0" i="1" noProof="0" smtClean="0">
                        <a:latin typeface="Cambria Math" panose="02040503050406030204" pitchFamily="18" charset="0"/>
                      </a:rPr>
                      <m:t>−1</m:t>
                    </m:r>
                  </m:oMath>
                </a14:m>
                <a:r>
                  <a:rPr lang="pt-BR" noProof="0" dirty="0"/>
                  <a:t> estágios foi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joga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𝑖</m:t>
                        </m:r>
                      </m:sub>
                    </m:sSub>
                  </m:oMath>
                </a14:m>
                <a:r>
                  <a:rPr lang="pt-BR" noProof="0" dirty="0"/>
                  <a:t>. </a:t>
                </a:r>
              </a:p>
              <a:p>
                <a:pPr lvl="2" algn="just"/>
                <a:r>
                  <a:rPr lang="pt-BR" noProof="0" dirty="0"/>
                  <a:t>Caso contrário, joga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𝑖</m:t>
                        </m:r>
                      </m:sub>
                    </m:sSub>
                  </m:oMath>
                </a14:m>
                <a:r>
                  <a:rPr lang="pt-BR" noProof="0" dirty="0"/>
                  <a:t>.</a:t>
                </a:r>
              </a:p>
            </p:txBody>
          </p:sp>
        </mc:Choice>
        <mc:Fallback xmlns="">
          <p:sp>
            <p:nvSpPr>
              <p:cNvPr id="3" name="Content Placeholder 2">
                <a:extLst>
                  <a:ext uri="{FF2B5EF4-FFF2-40B4-BE49-F238E27FC236}">
                    <a16:creationId xmlns:a16="http://schemas.microsoft.com/office/drawing/2014/main" id="{792BDC3E-2321-4245-9ED0-983F95B27E89}"/>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134393D-D7FF-41E7-850B-BB7E0CB10E00}"/>
              </a:ext>
            </a:extLst>
          </p:cNvPr>
          <p:cNvSpPr>
            <a:spLocks noGrp="1"/>
          </p:cNvSpPr>
          <p:nvPr>
            <p:ph type="title"/>
          </p:nvPr>
        </p:nvSpPr>
        <p:spPr>
          <a:xfrm>
            <a:off x="838200" y="365125"/>
            <a:ext cx="10515600" cy="1325563"/>
          </a:xfrm>
        </p:spPr>
        <p:txBody>
          <a:bodyPr/>
          <a:lstStyle/>
          <a:p>
            <a:r>
              <a:rPr lang="pt-BR" b="1" noProof="0" dirty="0"/>
              <a:t>Na aula passada vimos que....</a:t>
            </a:r>
          </a:p>
        </p:txBody>
      </p:sp>
      <p:sp>
        <p:nvSpPr>
          <p:cNvPr id="2" name="Footer Placeholder 1">
            <a:extLst>
              <a:ext uri="{FF2B5EF4-FFF2-40B4-BE49-F238E27FC236}">
                <a16:creationId xmlns:a16="http://schemas.microsoft.com/office/drawing/2014/main" id="{D9A7578D-45DC-4185-B26A-C8C7399EACE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00B0077-D6D4-4BAE-B5DE-C813901458F9}"/>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3098444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EA8A-422E-4FF3-BDD8-BE90778D4875}"/>
              </a:ext>
            </a:extLst>
          </p:cNvPr>
          <p:cNvSpPr>
            <a:spLocks noGrp="1"/>
          </p:cNvSpPr>
          <p:nvPr>
            <p:ph type="title"/>
          </p:nvPr>
        </p:nvSpPr>
        <p:spPr/>
        <p:txBody>
          <a:bodyPr/>
          <a:lstStyle/>
          <a:p>
            <a:r>
              <a:rPr lang="pt-BR" b="1" noProof="0" dirty="0"/>
              <a:t>Jogos repetidos: Salários de eficiência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A7681C-D4B2-4384-BFE2-EDDEBECED464}"/>
                  </a:ext>
                </a:extLst>
              </p:cNvPr>
              <p:cNvSpPr>
                <a:spLocks noGrp="1"/>
              </p:cNvSpPr>
              <p:nvPr>
                <p:ph idx="1"/>
              </p:nvPr>
            </p:nvSpPr>
            <p:spPr/>
            <p:txBody>
              <a:bodyPr/>
              <a:lstStyle/>
              <a:p>
                <a:pPr algn="just"/>
                <a:r>
                  <a:rPr lang="pt-BR" noProof="0" dirty="0"/>
                  <a:t>O output da mão-de-obra depende do salário que a firma paga</a:t>
                </a:r>
              </a:p>
              <a:p>
                <a:pPr lvl="1" algn="just"/>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𝑠𝑎𝑙</m:t>
                    </m:r>
                    <m:r>
                      <a:rPr lang="pt-BR" b="0" i="1" noProof="0" smtClean="0">
                        <a:latin typeface="Cambria Math" panose="02040503050406030204" pitchFamily="18" charset="0"/>
                      </a:rPr>
                      <m:t>á</m:t>
                    </m:r>
                    <m:r>
                      <a:rPr lang="pt-BR" b="0" i="1" noProof="0" smtClean="0">
                        <a:latin typeface="Cambria Math" panose="02040503050406030204" pitchFamily="18" charset="0"/>
                      </a:rPr>
                      <m:t>𝑟𝑖𝑜𝑠</m:t>
                    </m:r>
                    <m:r>
                      <a:rPr lang="pt-BR" b="0" i="1" noProof="0" smtClean="0">
                        <a:latin typeface="Cambria Math" panose="02040503050406030204" pitchFamily="18" charset="0"/>
                      </a:rPr>
                      <m:t>→ ↑</m:t>
                    </m:r>
                    <m:r>
                      <a:rPr lang="pt-BR" b="0" i="1" noProof="0" smtClean="0">
                        <a:latin typeface="Cambria Math" panose="02040503050406030204" pitchFamily="18" charset="0"/>
                      </a:rPr>
                      <m:t>h𝑎𝑏𝑖𝑙𝑖𝑑𝑎𝑑𝑒</m:t>
                    </m:r>
                    <m:r>
                      <a:rPr lang="pt-BR" b="0" i="1" noProof="0" smtClean="0">
                        <a:latin typeface="Cambria Math" panose="02040503050406030204" pitchFamily="18" charset="0"/>
                      </a:rPr>
                      <m:t> </m:t>
                    </m:r>
                    <m:r>
                      <a:rPr lang="pt-BR" b="0" i="1" noProof="0" smtClean="0">
                        <a:latin typeface="Cambria Math" panose="02040503050406030204" pitchFamily="18" charset="0"/>
                      </a:rPr>
                      <m:t>𝑛𝑜</m:t>
                    </m:r>
                    <m:r>
                      <a:rPr lang="pt-BR" b="0" i="1" noProof="0" smtClean="0">
                        <a:latin typeface="Cambria Math" panose="02040503050406030204" pitchFamily="18" charset="0"/>
                      </a:rPr>
                      <m:t> </m:t>
                    </m:r>
                    <m:r>
                      <a:rPr lang="pt-BR" b="0" i="1" noProof="0" smtClean="0">
                        <a:latin typeface="Cambria Math" panose="02040503050406030204" pitchFamily="18" charset="0"/>
                      </a:rPr>
                      <m:t>𝑝𝑜𝑜𝑙</m:t>
                    </m:r>
                    <m:r>
                      <a:rPr lang="pt-BR" b="0" i="1" noProof="0" smtClean="0">
                        <a:latin typeface="Cambria Math" panose="02040503050406030204" pitchFamily="18" charset="0"/>
                      </a:rPr>
                      <m:t> </m:t>
                    </m:r>
                    <m:r>
                      <a:rPr lang="pt-BR" b="0" i="1" noProof="0" smtClean="0">
                        <a:latin typeface="Cambria Math" panose="02040503050406030204" pitchFamily="18" charset="0"/>
                      </a:rPr>
                      <m:t>𝑑𝑒</m:t>
                    </m:r>
                    <m:r>
                      <a:rPr lang="pt-BR" b="0" i="1" noProof="0" smtClean="0">
                        <a:latin typeface="Cambria Math" panose="02040503050406030204" pitchFamily="18" charset="0"/>
                      </a:rPr>
                      <m:t> </m:t>
                    </m:r>
                    <m:r>
                      <a:rPr lang="pt-BR" b="0" i="1" noProof="0" smtClean="0">
                        <a:latin typeface="Cambria Math" panose="02040503050406030204" pitchFamily="18" charset="0"/>
                      </a:rPr>
                      <m:t>𝑎𝑝𝑙𝑖𝑐𝑎𝑛𝑡𝑒𝑠</m:t>
                    </m:r>
                  </m:oMath>
                </a14:m>
                <a:endParaRPr lang="pt-BR" b="0" noProof="0" dirty="0"/>
              </a:p>
              <a:p>
                <a:pPr lvl="1" algn="just"/>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𝑠𝑎𝑙</m:t>
                    </m:r>
                    <m:r>
                      <a:rPr lang="pt-BR" b="0" i="0" noProof="0" smtClean="0">
                        <a:latin typeface="Cambria Math" panose="02040503050406030204" pitchFamily="18" charset="0"/>
                      </a:rPr>
                      <m:t>á</m:t>
                    </m:r>
                    <m:r>
                      <a:rPr lang="pt-BR" b="0" i="1" noProof="0" smtClean="0">
                        <a:latin typeface="Cambria Math" panose="02040503050406030204" pitchFamily="18" charset="0"/>
                      </a:rPr>
                      <m:t>𝑟𝑖𝑜𝑠</m:t>
                    </m:r>
                    <m:r>
                      <a:rPr lang="pt-BR" b="0" i="1" noProof="0" smtClean="0">
                        <a:latin typeface="Cambria Math" panose="02040503050406030204" pitchFamily="18" charset="0"/>
                      </a:rPr>
                      <m:t>→ ↑</m:t>
                    </m:r>
                    <m:r>
                      <a:rPr lang="pt-BR" b="0" i="1" noProof="0" smtClean="0">
                        <a:latin typeface="Cambria Math" panose="02040503050406030204" pitchFamily="18" charset="0"/>
                      </a:rPr>
                      <m:t>𝑒𝑠𝑓𝑜𝑟</m:t>
                    </m:r>
                    <m:r>
                      <a:rPr lang="pt-BR" b="0" i="1" noProof="0" smtClean="0">
                        <a:latin typeface="Cambria Math" panose="02040503050406030204" pitchFamily="18" charset="0"/>
                      </a:rPr>
                      <m:t>ç</m:t>
                    </m:r>
                    <m:r>
                      <a:rPr lang="pt-BR" b="0" i="1" noProof="0" smtClean="0">
                        <a:latin typeface="Cambria Math" panose="02040503050406030204" pitchFamily="18" charset="0"/>
                      </a:rPr>
                      <m:t>𝑜</m:t>
                    </m:r>
                    <m:r>
                      <a:rPr lang="pt-BR" b="0" i="1" noProof="0" smtClean="0">
                        <a:latin typeface="Cambria Math" panose="02040503050406030204" pitchFamily="18" charset="0"/>
                      </a:rPr>
                      <m:t> </m:t>
                    </m:r>
                    <m:r>
                      <a:rPr lang="pt-BR" b="0" i="1" noProof="0" smtClean="0">
                        <a:latin typeface="Cambria Math" panose="02040503050406030204" pitchFamily="18" charset="0"/>
                      </a:rPr>
                      <m:t>𝑑𝑎𝑞𝑢𝑒𝑙𝑒𝑠</m:t>
                    </m:r>
                    <m:r>
                      <a:rPr lang="pt-BR" b="0" i="1" noProof="0" smtClean="0">
                        <a:latin typeface="Cambria Math" panose="02040503050406030204" pitchFamily="18" charset="0"/>
                      </a:rPr>
                      <m:t> </m:t>
                    </m:r>
                    <m:r>
                      <a:rPr lang="pt-BR" b="0" i="1" noProof="0" smtClean="0">
                        <a:latin typeface="Cambria Math" panose="02040503050406030204" pitchFamily="18" charset="0"/>
                      </a:rPr>
                      <m:t>𝑗</m:t>
                    </m:r>
                    <m:r>
                      <a:rPr lang="pt-BR" b="0" i="1" noProof="0" smtClean="0">
                        <a:latin typeface="Cambria Math" panose="02040503050406030204" pitchFamily="18" charset="0"/>
                      </a:rPr>
                      <m:t>á</m:t>
                    </m:r>
                    <m:r>
                      <a:rPr lang="pt-BR" b="0" i="1" noProof="0" smtClean="0">
                        <a:latin typeface="Cambria Math" panose="02040503050406030204" pitchFamily="18" charset="0"/>
                      </a:rPr>
                      <m:t> </m:t>
                    </m:r>
                    <m:r>
                      <a:rPr lang="pt-BR" b="0" i="1" noProof="0" smtClean="0">
                        <a:latin typeface="Cambria Math" panose="02040503050406030204" pitchFamily="18" charset="0"/>
                      </a:rPr>
                      <m:t>𝑒𝑚𝑝𝑟𝑒𝑔𝑎𝑑𝑜𝑠</m:t>
                    </m:r>
                  </m:oMath>
                </a14:m>
                <a:endParaRPr lang="pt-BR" b="0" noProof="0" dirty="0"/>
              </a:p>
              <a:p>
                <a:pPr lvl="1" algn="just"/>
                <a:endParaRPr lang="pt-BR" b="0" noProof="0" dirty="0"/>
              </a:p>
              <a:p>
                <a:pPr algn="just"/>
                <a:r>
                  <a:rPr lang="pt-BR" noProof="0" dirty="0"/>
                  <a:t>Shapiro e Stiglitz (1984): firmas induzem trabalhadores a se esforçarem pagando maiores salários e ameaçando demitir trabalhadores pegos fazendo “corpo mole” (“</a:t>
                </a:r>
                <a:r>
                  <a:rPr lang="pt-BR" i="1" noProof="0" dirty="0"/>
                  <a:t>shirking</a:t>
                </a:r>
                <a:r>
                  <a:rPr lang="pt-BR" noProof="0" dirty="0"/>
                  <a:t>”)</a:t>
                </a:r>
              </a:p>
              <a:p>
                <a:pPr algn="just"/>
                <a:endParaRPr lang="pt-BR" b="0" dirty="0"/>
              </a:p>
              <a:p>
                <a:pPr algn="just"/>
                <a:r>
                  <a:rPr lang="pt-BR" noProof="0" dirty="0"/>
                  <a:t>Estudaremos o aspecto de jogo repetido do modelo de Shapiro e Stiglitz analisando o caso de uma firma e um trabalhador</a:t>
                </a:r>
                <a:endParaRPr lang="pt-BR" b="0" noProof="0" dirty="0"/>
              </a:p>
            </p:txBody>
          </p:sp>
        </mc:Choice>
        <mc:Fallback xmlns="">
          <p:sp>
            <p:nvSpPr>
              <p:cNvPr id="3" name="Content Placeholder 2">
                <a:extLst>
                  <a:ext uri="{FF2B5EF4-FFF2-40B4-BE49-F238E27FC236}">
                    <a16:creationId xmlns:a16="http://schemas.microsoft.com/office/drawing/2014/main" id="{BDA7681C-D4B2-4384-BFE2-EDDEBECED464}"/>
                  </a:ext>
                </a:extLst>
              </p:cNvPr>
              <p:cNvSpPr>
                <a:spLocks noGrp="1" noRot="1" noChangeAspect="1" noMove="1" noResize="1" noEditPoints="1" noAdjustHandles="1" noChangeArrowheads="1" noChangeShapeType="1" noTextEdit="1"/>
              </p:cNvSpPr>
              <p:nvPr>
                <p:ph idx="1"/>
              </p:nvPr>
            </p:nvSpPr>
            <p:spPr>
              <a:blipFill>
                <a:blip r:embed="rId3"/>
                <a:stretch>
                  <a:fillRect l="-1043" t="-2241" r="-1159" b="-3641"/>
                </a:stretch>
              </a:blipFill>
            </p:spPr>
            <p:txBody>
              <a:bodyPr/>
              <a:lstStyle/>
              <a:p>
                <a:r>
                  <a:rPr lang="pt-BR">
                    <a:noFill/>
                  </a:rPr>
                  <a:t> </a:t>
                </a:r>
              </a:p>
            </p:txBody>
          </p:sp>
        </mc:Fallback>
      </mc:AlternateContent>
      <p:sp>
        <p:nvSpPr>
          <p:cNvPr id="4" name="Footer Placeholder 1">
            <a:extLst>
              <a:ext uri="{FF2B5EF4-FFF2-40B4-BE49-F238E27FC236}">
                <a16:creationId xmlns:a16="http://schemas.microsoft.com/office/drawing/2014/main" id="{27ADE28B-586E-4B34-96CF-BE46A5098062}"/>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32014B1-0E3F-4749-BE06-121003630999}"/>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50</a:t>
            </a:fld>
            <a:endParaRPr lang="pt-BR"/>
          </a:p>
        </p:txBody>
      </p:sp>
    </p:spTree>
    <p:extLst>
      <p:ext uri="{BB962C8B-B14F-4D97-AF65-F5344CB8AC3E}">
        <p14:creationId xmlns:p14="http://schemas.microsoft.com/office/powerpoint/2010/main" val="166773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B3B5B2-7FDF-4F0C-BF07-93E13E32C81B}"/>
                  </a:ext>
                </a:extLst>
              </p:cNvPr>
              <p:cNvSpPr>
                <a:spLocks noGrp="1"/>
              </p:cNvSpPr>
              <p:nvPr>
                <p:ph idx="1"/>
              </p:nvPr>
            </p:nvSpPr>
            <p:spPr/>
            <p:txBody>
              <a:bodyPr>
                <a:normAutofit fontScale="85000" lnSpcReduction="20000"/>
              </a:bodyPr>
              <a:lstStyle/>
              <a:p>
                <a:pPr marL="0" indent="0" algn="just">
                  <a:buNone/>
                </a:pPr>
                <a:r>
                  <a:rPr lang="pt-BR" b="1" dirty="0"/>
                  <a:t>Considere o seguinte </a:t>
                </a:r>
                <a:r>
                  <a:rPr lang="pt-BR" b="1" dirty="0">
                    <a:solidFill>
                      <a:srgbClr val="0070C0"/>
                    </a:solidFill>
                  </a:rPr>
                  <a:t>stage game</a:t>
                </a:r>
              </a:p>
              <a:p>
                <a:pPr algn="just"/>
                <a:r>
                  <a:rPr lang="pt-BR" dirty="0"/>
                  <a:t>Uma firma oferece um salário </a:t>
                </a:r>
                <a14:m>
                  <m:oMath xmlns:m="http://schemas.openxmlformats.org/officeDocument/2006/math">
                    <m:r>
                      <a:rPr lang="pt-BR" b="0" i="1" smtClean="0">
                        <a:latin typeface="Cambria Math" panose="02040503050406030204" pitchFamily="18" charset="0"/>
                      </a:rPr>
                      <m:t>𝑤</m:t>
                    </m:r>
                  </m:oMath>
                </a14:m>
                <a:r>
                  <a:rPr lang="pt-BR" dirty="0"/>
                  <a:t> ao trabalhador, que decide se aceita. </a:t>
                </a:r>
              </a:p>
              <a:p>
                <a:pPr lvl="1" algn="just"/>
                <a:r>
                  <a:rPr lang="pt-BR" dirty="0"/>
                  <a:t>Se o trabalhador </a:t>
                </a:r>
                <a:r>
                  <a:rPr lang="pt-BR" i="1" dirty="0"/>
                  <a:t>rejeita </a:t>
                </a:r>
                <a14:m>
                  <m:oMath xmlns:m="http://schemas.openxmlformats.org/officeDocument/2006/math">
                    <m:r>
                      <a:rPr lang="pt-BR" b="0" i="1" smtClean="0">
                        <a:latin typeface="Cambria Math" panose="02040503050406030204" pitchFamily="18" charset="0"/>
                      </a:rPr>
                      <m:t>𝑤</m:t>
                    </m:r>
                  </m:oMath>
                </a14:m>
                <a:r>
                  <a:rPr lang="pt-BR" dirty="0"/>
                  <a:t>, ele vira autônomo e recebe um salário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a:t>
                </a:r>
              </a:p>
              <a:p>
                <a:pPr lvl="1" algn="just"/>
                <a:r>
                  <a:rPr lang="pt-BR" dirty="0"/>
                  <a:t>Se o trabalhador </a:t>
                </a:r>
                <a:r>
                  <a:rPr lang="pt-BR" i="1" dirty="0"/>
                  <a:t>aceita </a:t>
                </a:r>
                <a14:m>
                  <m:oMath xmlns:m="http://schemas.openxmlformats.org/officeDocument/2006/math">
                    <m:r>
                      <a:rPr lang="pt-BR" b="0" i="1" smtClean="0">
                        <a:latin typeface="Cambria Math" panose="02040503050406030204" pitchFamily="18" charset="0"/>
                      </a:rPr>
                      <m:t>𝑤</m:t>
                    </m:r>
                  </m:oMath>
                </a14:m>
                <a:r>
                  <a:rPr lang="pt-BR" dirty="0"/>
                  <a:t>, ele escolhe:</a:t>
                </a:r>
              </a:p>
              <a:p>
                <a:pPr lvl="2" algn="just"/>
                <a:r>
                  <a:rPr lang="pt-BR" dirty="0"/>
                  <a:t>Fazer esforço, o que lhe rende desutilidade = </a:t>
                </a:r>
                <a14:m>
                  <m:oMath xmlns:m="http://schemas.openxmlformats.org/officeDocument/2006/math">
                    <m:r>
                      <a:rPr lang="pt-BR" b="0" i="1" smtClean="0">
                        <a:latin typeface="Cambria Math" panose="02040503050406030204" pitchFamily="18" charset="0"/>
                      </a:rPr>
                      <m:t>𝑒</m:t>
                    </m:r>
                  </m:oMath>
                </a14:m>
                <a:endParaRPr lang="pt-BR" dirty="0"/>
              </a:p>
              <a:p>
                <a:pPr lvl="2" algn="just"/>
                <a:r>
                  <a:rPr lang="pt-BR" dirty="0"/>
                  <a:t>Fazer corpo mole (“shirk”) que rende desutilidade = </a:t>
                </a:r>
                <a14:m>
                  <m:oMath xmlns:m="http://schemas.openxmlformats.org/officeDocument/2006/math">
                    <m:r>
                      <a:rPr lang="pt-BR" i="1" dirty="0" smtClean="0">
                        <a:latin typeface="Cambria Math" panose="02040503050406030204" pitchFamily="18" charset="0"/>
                      </a:rPr>
                      <m:t>0</m:t>
                    </m:r>
                  </m:oMath>
                </a14:m>
                <a:endParaRPr lang="pt-BR" dirty="0"/>
              </a:p>
              <a:p>
                <a:pPr lvl="2" algn="just"/>
                <a:endParaRPr lang="pt-BR" dirty="0"/>
              </a:p>
              <a:p>
                <a:pPr algn="just"/>
                <a:r>
                  <a:rPr lang="pt-BR" dirty="0"/>
                  <a:t>A decisão de </a:t>
                </a:r>
                <a:r>
                  <a:rPr lang="pt-BR" i="1" dirty="0"/>
                  <a:t>esforço </a:t>
                </a:r>
                <a:r>
                  <a:rPr lang="pt-BR" dirty="0"/>
                  <a:t>do trabalhador não é observada pela firma, que observa apenas o </a:t>
                </a:r>
                <a:r>
                  <a:rPr lang="pt-BR" i="1" dirty="0"/>
                  <a:t>output </a:t>
                </a:r>
                <a:r>
                  <a:rPr lang="pt-BR" dirty="0"/>
                  <a:t>do trabalho</a:t>
                </a:r>
              </a:p>
              <a:p>
                <a:pPr lvl="1" algn="just"/>
                <a:r>
                  <a:rPr lang="pt-BR" dirty="0"/>
                  <a:t>Por simplicidade, o output pode ser baixo, </a:t>
                </a:r>
                <a14:m>
                  <m:oMath xmlns:m="http://schemas.openxmlformats.org/officeDocument/2006/math">
                    <m:r>
                      <a:rPr lang="pt-BR" b="0" i="1" smtClean="0">
                        <a:latin typeface="Cambria Math" panose="02040503050406030204" pitchFamily="18" charset="0"/>
                      </a:rPr>
                      <m:t>0</m:t>
                    </m:r>
                  </m:oMath>
                </a14:m>
                <a:r>
                  <a:rPr lang="pt-BR" dirty="0"/>
                  <a:t>, ou alto, </a:t>
                </a:r>
                <a14:m>
                  <m:oMath xmlns:m="http://schemas.openxmlformats.org/officeDocument/2006/math">
                    <m:r>
                      <a:rPr lang="pt-BR" i="1" dirty="0" smtClean="0">
                        <a:latin typeface="Cambria Math" panose="02040503050406030204" pitchFamily="18" charset="0"/>
                      </a:rPr>
                      <m:t>𝑦</m:t>
                    </m:r>
                    <m:r>
                      <a:rPr lang="pt-BR" b="0" i="1" dirty="0" smtClean="0">
                        <a:latin typeface="Cambria Math" panose="02040503050406030204" pitchFamily="18" charset="0"/>
                      </a:rPr>
                      <m:t>&gt;0</m:t>
                    </m:r>
                  </m:oMath>
                </a14:m>
                <a:endParaRPr lang="pt-BR" dirty="0"/>
              </a:p>
              <a:p>
                <a:pPr lvl="1" algn="just"/>
                <a:endParaRPr lang="pt-BR" dirty="0"/>
              </a:p>
              <a:p>
                <a:pPr algn="just"/>
                <a:r>
                  <a:rPr lang="pt-BR" dirty="0"/>
                  <a:t>Suponha que se o trabalhador fizer esforço, o output é alto com certeza, enquanto que se ele fizer corpo mole, o output é alto com probabilidade </a:t>
                </a:r>
                <a14:m>
                  <m:oMath xmlns:m="http://schemas.openxmlformats.org/officeDocument/2006/math">
                    <m:r>
                      <a:rPr lang="pt-BR" b="0" i="1" smtClean="0">
                        <a:latin typeface="Cambria Math" panose="02040503050406030204" pitchFamily="18" charset="0"/>
                      </a:rPr>
                      <m:t>𝑝</m:t>
                    </m:r>
                  </m:oMath>
                </a14:m>
                <a:r>
                  <a:rPr lang="pt-BR" dirty="0"/>
                  <a:t> e baixo com probabilidade </a:t>
                </a:r>
                <a14:m>
                  <m:oMath xmlns:m="http://schemas.openxmlformats.org/officeDocument/2006/math">
                    <m:r>
                      <a:rPr lang="pt-BR" b="0" i="1" smtClean="0">
                        <a:latin typeface="Cambria Math" panose="02040503050406030204" pitchFamily="18" charset="0"/>
                      </a:rPr>
                      <m:t>1−</m:t>
                    </m:r>
                    <m:r>
                      <a:rPr lang="pt-BR" b="0" i="1" smtClean="0">
                        <a:latin typeface="Cambria Math" panose="02040503050406030204" pitchFamily="18" charset="0"/>
                      </a:rPr>
                      <m:t>𝑝</m:t>
                    </m:r>
                  </m:oMath>
                </a14:m>
                <a:r>
                  <a:rPr lang="pt-BR" dirty="0"/>
                  <a:t>.</a:t>
                </a:r>
              </a:p>
            </p:txBody>
          </p:sp>
        </mc:Choice>
        <mc:Fallback xmlns="">
          <p:sp>
            <p:nvSpPr>
              <p:cNvPr id="3" name="Content Placeholder 2">
                <a:extLst>
                  <a:ext uri="{FF2B5EF4-FFF2-40B4-BE49-F238E27FC236}">
                    <a16:creationId xmlns:a16="http://schemas.microsoft.com/office/drawing/2014/main" id="{2CB3B5B2-7FDF-4F0C-BF07-93E13E32C81B}"/>
                  </a:ext>
                </a:extLst>
              </p:cNvPr>
              <p:cNvSpPr>
                <a:spLocks noGrp="1" noRot="1" noChangeAspect="1" noMove="1" noResize="1" noEditPoints="1" noAdjustHandles="1" noChangeArrowheads="1" noChangeShapeType="1" noTextEdit="1"/>
              </p:cNvSpPr>
              <p:nvPr>
                <p:ph idx="1"/>
              </p:nvPr>
            </p:nvSpPr>
            <p:spPr>
              <a:blipFill>
                <a:blip r:embed="rId3"/>
                <a:stretch>
                  <a:fillRect l="-928" t="-3221" r="-87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CB7749D-DF9D-4FE4-A69A-D1C05EB4F844}"/>
              </a:ext>
            </a:extLst>
          </p:cNvPr>
          <p:cNvSpPr>
            <a:spLocks noGrp="1"/>
          </p:cNvSpPr>
          <p:nvPr>
            <p:ph type="title"/>
          </p:nvPr>
        </p:nvSpPr>
        <p:spPr>
          <a:xfrm>
            <a:off x="838202" y="320679"/>
            <a:ext cx="10515601" cy="1231900"/>
          </a:xfrm>
        </p:spPr>
        <p:txBody>
          <a:bodyPr/>
          <a:lstStyle/>
          <a:p>
            <a:r>
              <a:rPr lang="pt-BR" b="1" noProof="0" dirty="0"/>
              <a:t>Jogos repetidos: Salários de eficiência</a:t>
            </a:r>
          </a:p>
        </p:txBody>
      </p:sp>
      <p:sp>
        <p:nvSpPr>
          <p:cNvPr id="5" name="Footer Placeholder 1">
            <a:extLst>
              <a:ext uri="{FF2B5EF4-FFF2-40B4-BE49-F238E27FC236}">
                <a16:creationId xmlns:a16="http://schemas.microsoft.com/office/drawing/2014/main" id="{2B55ED94-98DB-40F5-B603-5066CCE93D2B}"/>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8A622B25-8C65-4791-84C7-D0E9F12E9ABE}"/>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51</a:t>
            </a:fld>
            <a:endParaRPr lang="pt-BR"/>
          </a:p>
        </p:txBody>
      </p:sp>
    </p:spTree>
    <p:extLst>
      <p:ext uri="{BB962C8B-B14F-4D97-AF65-F5344CB8AC3E}">
        <p14:creationId xmlns:p14="http://schemas.microsoft.com/office/powerpoint/2010/main" val="272411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F2738E-B7C3-44C7-9333-D29EABB20E94}"/>
                  </a:ext>
                </a:extLst>
              </p:cNvPr>
              <p:cNvSpPr>
                <a:spLocks noGrp="1"/>
              </p:cNvSpPr>
              <p:nvPr>
                <p:ph idx="1"/>
              </p:nvPr>
            </p:nvSpPr>
            <p:spPr/>
            <p:txBody>
              <a:bodyPr>
                <a:normAutofit lnSpcReduction="10000"/>
              </a:bodyPr>
              <a:lstStyle/>
              <a:p>
                <a:pPr marL="0" indent="0" algn="just">
                  <a:buNone/>
                </a:pPr>
                <a:r>
                  <a:rPr lang="pt-BR" dirty="0"/>
                  <a:t>Se a firma emprega o trabalhador ao salário </a:t>
                </a:r>
                <a14:m>
                  <m:oMath xmlns:m="http://schemas.openxmlformats.org/officeDocument/2006/math">
                    <m:r>
                      <a:rPr lang="pt-BR" b="0" i="1" smtClean="0">
                        <a:latin typeface="Cambria Math" panose="02040503050406030204" pitchFamily="18" charset="0"/>
                      </a:rPr>
                      <m:t>𝑤</m:t>
                    </m:r>
                  </m:oMath>
                </a14:m>
                <a:r>
                  <a:rPr lang="pt-BR" dirty="0"/>
                  <a:t>, temos os seguintes payoffs em cada caso.</a:t>
                </a:r>
              </a:p>
              <a:p>
                <a:pPr lvl="1" algn="just"/>
                <a:r>
                  <a:rPr lang="pt-BR" b="1" dirty="0">
                    <a:solidFill>
                      <a:srgbClr val="0070C0"/>
                    </a:solidFill>
                  </a:rPr>
                  <a:t>Se o trabalhador faz esforço</a:t>
                </a:r>
                <a:r>
                  <a:rPr lang="pt-BR" dirty="0"/>
                  <a:t>, o payoff da firma é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oMath>
                </a14:m>
                <a:r>
                  <a:rPr lang="pt-BR" dirty="0"/>
                  <a:t> e o payoff do trabalhador é </a:t>
                </a: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r>
                      <a:rPr lang="pt-BR" b="0" i="1" smtClean="0">
                        <a:latin typeface="Cambria Math" panose="02040503050406030204" pitchFamily="18" charset="0"/>
                      </a:rPr>
                      <m:t>𝑒</m:t>
                    </m:r>
                  </m:oMath>
                </a14:m>
                <a:endParaRPr lang="pt-BR" dirty="0"/>
              </a:p>
              <a:p>
                <a:pPr lvl="1" algn="just"/>
                <a:r>
                  <a:rPr lang="pt-BR" b="1" dirty="0">
                    <a:solidFill>
                      <a:srgbClr val="C00000"/>
                    </a:solidFill>
                  </a:rPr>
                  <a:t>Se o trabalhador faz corpo mole</a:t>
                </a:r>
                <a:r>
                  <a:rPr lang="pt-BR" dirty="0"/>
                  <a:t>, o payoff esperado da firma é </a:t>
                </a:r>
                <a14:m>
                  <m:oMath xmlns:m="http://schemas.openxmlformats.org/officeDocument/2006/math">
                    <m:r>
                      <a:rPr lang="pt-BR" i="1" dirty="0" smtClean="0">
                        <a:latin typeface="Cambria Math" panose="02040503050406030204" pitchFamily="18" charset="0"/>
                      </a:rPr>
                      <m:t>𝑝𝑦</m:t>
                    </m:r>
                    <m:r>
                      <a:rPr lang="pt-BR" b="0" i="1" dirty="0" smtClean="0">
                        <a:latin typeface="Cambria Math" panose="02040503050406030204" pitchFamily="18" charset="0"/>
                      </a:rPr>
                      <m:t>−</m:t>
                    </m:r>
                    <m:r>
                      <a:rPr lang="pt-BR" b="0" i="1" dirty="0" smtClean="0">
                        <a:latin typeface="Cambria Math" panose="02040503050406030204" pitchFamily="18" charset="0"/>
                      </a:rPr>
                      <m:t>𝑤</m:t>
                    </m:r>
                  </m:oMath>
                </a14:m>
                <a:r>
                  <a:rPr lang="pt-BR" dirty="0"/>
                  <a:t> e o payoff do trabalhador é </a:t>
                </a:r>
                <a14:m>
                  <m:oMath xmlns:m="http://schemas.openxmlformats.org/officeDocument/2006/math">
                    <m:r>
                      <a:rPr lang="pt-BR" b="0" i="1" smtClean="0">
                        <a:latin typeface="Cambria Math" panose="02040503050406030204" pitchFamily="18" charset="0"/>
                      </a:rPr>
                      <m:t>𝑤</m:t>
                    </m:r>
                  </m:oMath>
                </a14:m>
                <a:endParaRPr lang="pt-BR" dirty="0"/>
              </a:p>
              <a:p>
                <a:pPr lvl="1" algn="just"/>
                <a:endParaRPr lang="pt-BR" dirty="0"/>
              </a:p>
              <a:p>
                <a:pPr algn="just"/>
                <a:r>
                  <a:rPr lang="pt-BR" dirty="0"/>
                  <a:t>Assumimos que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𝑒</m:t>
                    </m:r>
                    <m:r>
                      <a:rPr lang="pt-BR" i="1">
                        <a:latin typeface="Cambria Math" panose="02040503050406030204" pitchFamily="18" charset="0"/>
                      </a:rPr>
                      <m:t>&gt;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sub>
                    </m:sSub>
                    <m:r>
                      <a:rPr lang="pt-BR" i="1">
                        <a:latin typeface="Cambria Math" panose="02040503050406030204" pitchFamily="18" charset="0"/>
                      </a:rPr>
                      <m:t>&gt;</m:t>
                    </m:r>
                    <m:r>
                      <a:rPr lang="pt-BR" i="1">
                        <a:latin typeface="Cambria Math" panose="02040503050406030204" pitchFamily="18" charset="0"/>
                      </a:rPr>
                      <m:t>𝑝𝑦</m:t>
                    </m:r>
                  </m:oMath>
                </a14:m>
                <a:r>
                  <a:rPr lang="pt-BR" dirty="0"/>
                  <a:t>...</a:t>
                </a:r>
              </a:p>
              <a:p>
                <a:pPr lvl="1" algn="just"/>
                <a:r>
                  <a:rPr lang="pt-BR" dirty="0"/>
                  <a:t>...então </a:t>
                </a:r>
                <a:r>
                  <a:rPr lang="pt-BR" b="1" dirty="0"/>
                  <a:t>existe um </a:t>
                </a:r>
                <a14:m>
                  <m:oMath xmlns:m="http://schemas.openxmlformats.org/officeDocument/2006/math">
                    <m:r>
                      <a:rPr lang="pt-BR" b="1" i="1">
                        <a:latin typeface="Cambria Math" panose="02040503050406030204" pitchFamily="18" charset="0"/>
                      </a:rPr>
                      <m:t>𝒘</m:t>
                    </m:r>
                  </m:oMath>
                </a14:m>
                <a:r>
                  <a:rPr lang="pt-BR" b="1" dirty="0"/>
                  <a:t> entre </a:t>
                </a:r>
                <a14:m>
                  <m:oMath xmlns:m="http://schemas.openxmlformats.org/officeDocument/2006/math">
                    <m:r>
                      <a:rPr lang="pt-BR" b="1" i="1">
                        <a:latin typeface="Cambria Math" panose="02040503050406030204" pitchFamily="18" charset="0"/>
                      </a:rPr>
                      <m:t>𝒆</m:t>
                    </m:r>
                  </m:oMath>
                </a14:m>
                <a:r>
                  <a:rPr lang="pt-BR" b="1" dirty="0"/>
                  <a:t> e </a:t>
                </a:r>
                <a14:m>
                  <m:oMath xmlns:m="http://schemas.openxmlformats.org/officeDocument/2006/math">
                    <m:r>
                      <a:rPr lang="pt-BR" b="1" i="1">
                        <a:latin typeface="Cambria Math" panose="02040503050406030204" pitchFamily="18" charset="0"/>
                      </a:rPr>
                      <m:t>𝒚</m:t>
                    </m:r>
                  </m:oMath>
                </a14:m>
                <a:r>
                  <a:rPr lang="pt-BR" dirty="0"/>
                  <a:t> tal que seja eficiente para o trabalhador estar empregado pela firma ao salário </a:t>
                </a:r>
                <a14:m>
                  <m:oMath xmlns:m="http://schemas.openxmlformats.org/officeDocument/2006/math">
                    <m:r>
                      <a:rPr lang="pt-BR" b="0" i="1" smtClean="0">
                        <a:latin typeface="Cambria Math" panose="02040503050406030204" pitchFamily="18" charset="0"/>
                      </a:rPr>
                      <m:t>𝑤</m:t>
                    </m:r>
                  </m:oMath>
                </a14:m>
                <a:r>
                  <a:rPr lang="pt-BR" dirty="0"/>
                  <a:t> e fazer esforço...</a:t>
                </a:r>
              </a:p>
              <a:p>
                <a:pPr lvl="1" algn="just"/>
                <a:r>
                  <a:rPr lang="pt-BR" dirty="0"/>
                  <a:t>...e também seja melhor para o trabalhador ser autônomo do que ser empregado e fazer corpo mole.</a:t>
                </a:r>
              </a:p>
            </p:txBody>
          </p:sp>
        </mc:Choice>
        <mc:Fallback xmlns="">
          <p:sp>
            <p:nvSpPr>
              <p:cNvPr id="3" name="Content Placeholder 2">
                <a:extLst>
                  <a:ext uri="{FF2B5EF4-FFF2-40B4-BE49-F238E27FC236}">
                    <a16:creationId xmlns:a16="http://schemas.microsoft.com/office/drawing/2014/main" id="{F5F2738E-B7C3-44C7-9333-D29EABB20E94}"/>
                  </a:ext>
                </a:extLst>
              </p:cNvPr>
              <p:cNvSpPr>
                <a:spLocks noGrp="1" noRot="1" noChangeAspect="1" noMove="1" noResize="1" noEditPoints="1" noAdjustHandles="1" noChangeArrowheads="1" noChangeShapeType="1" noTextEdit="1"/>
              </p:cNvSpPr>
              <p:nvPr>
                <p:ph idx="1"/>
              </p:nvPr>
            </p:nvSpPr>
            <p:spPr>
              <a:blipFill>
                <a:blip r:embed="rId3"/>
                <a:stretch>
                  <a:fillRect l="-1217"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6CEB3DE-EB44-40BA-973A-096636974DA7}"/>
              </a:ext>
            </a:extLst>
          </p:cNvPr>
          <p:cNvSpPr>
            <a:spLocks noGrp="1"/>
          </p:cNvSpPr>
          <p:nvPr>
            <p:ph type="title"/>
          </p:nvPr>
        </p:nvSpPr>
        <p:spPr>
          <a:xfrm>
            <a:off x="838200" y="320678"/>
            <a:ext cx="10515600" cy="1231900"/>
          </a:xfrm>
        </p:spPr>
        <p:txBody>
          <a:bodyPr/>
          <a:lstStyle/>
          <a:p>
            <a:r>
              <a:rPr lang="pt-BR" b="1" noProof="0" dirty="0"/>
              <a:t>Jogos repetidos: Salários de eficiência</a:t>
            </a:r>
          </a:p>
        </p:txBody>
      </p:sp>
      <p:sp>
        <p:nvSpPr>
          <p:cNvPr id="5" name="Footer Placeholder 1">
            <a:extLst>
              <a:ext uri="{FF2B5EF4-FFF2-40B4-BE49-F238E27FC236}">
                <a16:creationId xmlns:a16="http://schemas.microsoft.com/office/drawing/2014/main" id="{6F1C3BCF-386E-4F9E-8524-7D81B28C3774}"/>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F026E917-FFF5-4461-AA51-3BC7CA1FDDF4}"/>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52</a:t>
            </a:fld>
            <a:endParaRPr lang="pt-BR"/>
          </a:p>
        </p:txBody>
      </p:sp>
    </p:spTree>
    <p:extLst>
      <p:ext uri="{BB962C8B-B14F-4D97-AF65-F5344CB8AC3E}">
        <p14:creationId xmlns:p14="http://schemas.microsoft.com/office/powerpoint/2010/main" val="2450584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F2738E-B7C3-44C7-9333-D29EABB20E94}"/>
                  </a:ext>
                </a:extLst>
              </p:cNvPr>
              <p:cNvSpPr>
                <a:spLocks noGrp="1"/>
              </p:cNvSpPr>
              <p:nvPr>
                <p:ph idx="1"/>
              </p:nvPr>
            </p:nvSpPr>
            <p:spPr/>
            <p:txBody>
              <a:bodyPr>
                <a:normAutofit fontScale="92500" lnSpcReduction="10000"/>
              </a:bodyPr>
              <a:lstStyle/>
              <a:p>
                <a:pPr algn="just"/>
                <a:r>
                  <a:rPr lang="pt-BR" dirty="0"/>
                  <a:t>O outcome perfeito em subjogo desse </a:t>
                </a:r>
                <a:r>
                  <a:rPr lang="pt-BR" b="1" dirty="0">
                    <a:solidFill>
                      <a:srgbClr val="C00000"/>
                    </a:solidFill>
                  </a:rPr>
                  <a:t>stage game </a:t>
                </a:r>
                <a:r>
                  <a:rPr lang="pt-BR" dirty="0"/>
                  <a:t>é bem simples</a:t>
                </a:r>
              </a:p>
              <a:p>
                <a:pPr lvl="1" algn="just"/>
                <a:r>
                  <a:rPr lang="pt-BR" dirty="0"/>
                  <a:t>Como a firma paga </a:t>
                </a:r>
                <a14:m>
                  <m:oMath xmlns:m="http://schemas.openxmlformats.org/officeDocument/2006/math">
                    <m:r>
                      <a:rPr lang="pt-BR" b="0" i="1" smtClean="0">
                        <a:latin typeface="Cambria Math" panose="02040503050406030204" pitchFamily="18" charset="0"/>
                      </a:rPr>
                      <m:t>𝑤</m:t>
                    </m:r>
                  </m:oMath>
                </a14:m>
                <a:r>
                  <a:rPr lang="pt-BR" dirty="0"/>
                  <a:t> adiantado, o trabalhador não tem incentivo para fazer esforço. A firma paga </a:t>
                </a:r>
                <a14:m>
                  <m:oMath xmlns:m="http://schemas.openxmlformats.org/officeDocument/2006/math">
                    <m:r>
                      <a:rPr lang="pt-BR" b="0" i="1" smtClean="0">
                        <a:latin typeface="Cambria Math" panose="02040503050406030204" pitchFamily="18" charset="0"/>
                      </a:rPr>
                      <m:t>𝑤</m:t>
                    </m:r>
                    <m:r>
                      <a:rPr lang="en-US" b="0" i="1" smtClean="0">
                        <a:latin typeface="Cambria Math" panose="02040503050406030204" pitchFamily="18" charset="0"/>
                      </a:rPr>
                      <m:t>&lt;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 (e.g.,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=0</m:t>
                    </m:r>
                  </m:oMath>
                </a14:m>
                <a:r>
                  <a:rPr lang="pt-BR" dirty="0"/>
                  <a:t>), e o trabalhador escolhe trabalho autônomo.</a:t>
                </a:r>
              </a:p>
              <a:p>
                <a:pPr lvl="1" algn="just"/>
                <a:endParaRPr lang="pt-BR" dirty="0"/>
              </a:p>
              <a:p>
                <a:pPr algn="just"/>
                <a:r>
                  <a:rPr lang="pt-BR" dirty="0"/>
                  <a:t>No </a:t>
                </a:r>
                <a:r>
                  <a:rPr lang="pt-BR" b="1" dirty="0">
                    <a:solidFill>
                      <a:srgbClr val="0070C0"/>
                    </a:solidFill>
                  </a:rPr>
                  <a:t>jogo infinitamente repetido</a:t>
                </a:r>
                <a:r>
                  <a:rPr lang="pt-BR" dirty="0"/>
                  <a:t> a firma pode induzir esforço pagando </a:t>
                </a:r>
                <a14:m>
                  <m:oMath xmlns:m="http://schemas.openxmlformats.org/officeDocument/2006/math">
                    <m:r>
                      <a:rPr lang="pt-BR" b="0" i="1" smtClean="0">
                        <a:latin typeface="Cambria Math" panose="02040503050406030204" pitchFamily="18" charset="0"/>
                      </a:rPr>
                      <m:t>𝑤</m:t>
                    </m:r>
                  </m:oMath>
                </a14:m>
                <a:r>
                  <a:rPr lang="pt-BR" dirty="0"/>
                  <a:t> em excesso a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 e ameaçando demitir o trabalhador caso o output seja baixo.</a:t>
                </a:r>
              </a:p>
              <a:p>
                <a:pPr algn="just"/>
                <a:endParaRPr lang="pt-BR" dirty="0"/>
              </a:p>
              <a:p>
                <a:pPr algn="just"/>
                <a:r>
                  <a:rPr lang="pt-BR" dirty="0"/>
                  <a:t>Mostraremos que, para alguns valores de certos parâmetro, vale a pena para a empresa induzir esforço mediante o pagamento de um </a:t>
                </a:r>
                <a:r>
                  <a:rPr lang="pt-BR" b="1" i="1" dirty="0">
                    <a:solidFill>
                      <a:schemeClr val="accent2">
                        <a:lumMod val="75000"/>
                      </a:schemeClr>
                    </a:solidFill>
                  </a:rPr>
                  <a:t>prêmio salarial</a:t>
                </a:r>
                <a:r>
                  <a:rPr lang="pt-BR" dirty="0"/>
                  <a:t>.</a:t>
                </a:r>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F5F2738E-B7C3-44C7-9333-D29EABB20E94}"/>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6CEB3DE-EB44-40BA-973A-096636974DA7}"/>
              </a:ext>
            </a:extLst>
          </p:cNvPr>
          <p:cNvSpPr>
            <a:spLocks noGrp="1"/>
          </p:cNvSpPr>
          <p:nvPr>
            <p:ph type="title"/>
          </p:nvPr>
        </p:nvSpPr>
        <p:spPr>
          <a:xfrm>
            <a:off x="838200" y="320678"/>
            <a:ext cx="10515600" cy="1231900"/>
          </a:xfrm>
        </p:spPr>
        <p:txBody>
          <a:bodyPr/>
          <a:lstStyle/>
          <a:p>
            <a:r>
              <a:rPr lang="pt-BR" b="1" noProof="0"/>
              <a:t>Jogos repetidos: Salários de eficiência</a:t>
            </a:r>
            <a:endParaRPr lang="pt-BR" b="1" noProof="0" dirty="0"/>
          </a:p>
        </p:txBody>
      </p:sp>
      <p:sp>
        <p:nvSpPr>
          <p:cNvPr id="5" name="Footer Placeholder 1">
            <a:extLst>
              <a:ext uri="{FF2B5EF4-FFF2-40B4-BE49-F238E27FC236}">
                <a16:creationId xmlns:a16="http://schemas.microsoft.com/office/drawing/2014/main" id="{4DF98C59-0914-42E2-BA86-1550B7A466E4}"/>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8D9C4FE7-863C-49D3-9965-5E9E5502E3AC}"/>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53</a:t>
            </a:fld>
            <a:endParaRPr lang="pt-BR"/>
          </a:p>
        </p:txBody>
      </p:sp>
    </p:spTree>
    <p:extLst>
      <p:ext uri="{BB962C8B-B14F-4D97-AF65-F5344CB8AC3E}">
        <p14:creationId xmlns:p14="http://schemas.microsoft.com/office/powerpoint/2010/main" val="3372132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CB717D-8F0D-4670-989C-7586B4DD3506}"/>
                  </a:ext>
                </a:extLst>
              </p:cNvPr>
              <p:cNvSpPr>
                <a:spLocks noGrp="1"/>
              </p:cNvSpPr>
              <p:nvPr>
                <p:ph idx="1"/>
              </p:nvPr>
            </p:nvSpPr>
            <p:spPr/>
            <p:txBody>
              <a:bodyPr>
                <a:normAutofit fontScale="92500"/>
              </a:bodyPr>
              <a:lstStyle/>
              <a:p>
                <a:pPr marL="0" indent="0" algn="just">
                  <a:buNone/>
                </a:pPr>
                <a:r>
                  <a:rPr lang="pt-BR" dirty="0"/>
                  <a:t>Considere a seguinte estratégia no jogo infinitamente repetido, que envolve o salário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𝑤</m:t>
                        </m:r>
                      </m:e>
                      <m:sup>
                        <m:r>
                          <a:rPr lang="pt-BR" b="0" i="1" smtClean="0">
                            <a:latin typeface="Cambria Math" panose="02040503050406030204" pitchFamily="18" charset="0"/>
                          </a:rPr>
                          <m:t>∗</m:t>
                        </m:r>
                      </m:sup>
                    </m:sSup>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 a ser determinado posteriormente</a:t>
                </a:r>
              </a:p>
              <a:p>
                <a:pPr marL="0" indent="0" algn="just">
                  <a:buNone/>
                </a:pPr>
                <a:endParaRPr lang="pt-BR" dirty="0"/>
              </a:p>
              <a:p>
                <a:pPr algn="just"/>
                <a:r>
                  <a:rPr lang="pt-BR" dirty="0"/>
                  <a:t>Diremos que a história do jogo é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𝑠𝑎𝑙</m:t>
                    </m:r>
                    <m:r>
                      <a:rPr lang="pt-BR" i="1" dirty="0" smtClean="0">
                        <a:latin typeface="Cambria Math" panose="02040503050406030204" pitchFamily="18" charset="0"/>
                      </a:rPr>
                      <m:t>á</m:t>
                    </m:r>
                    <m:r>
                      <a:rPr lang="pt-BR" i="1" dirty="0" smtClean="0">
                        <a:latin typeface="Cambria Math" panose="02040503050406030204" pitchFamily="18" charset="0"/>
                      </a:rPr>
                      <m:t>𝑟𝑖𝑜</m:t>
                    </m:r>
                    <m:r>
                      <a:rPr lang="pt-BR" i="1" dirty="0" smtClean="0">
                        <a:latin typeface="Cambria Math" panose="02040503050406030204" pitchFamily="18" charset="0"/>
                      </a:rPr>
                      <m:t>,</m:t>
                    </m:r>
                  </m:oMath>
                </a14:m>
                <a:r>
                  <a:rPr lang="pt-BR" i="0" dirty="0">
                    <a:latin typeface="+mj-lt"/>
                  </a:rPr>
                  <a:t>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𝑜𝑢𝑡𝑝𝑢𝑡</m:t>
                    </m:r>
                  </m:oMath>
                </a14:m>
                <a:r>
                  <a:rPr lang="pt-BR" dirty="0"/>
                  <a:t> se todas as ofertas anteriores foram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𝑤</m:t>
                        </m:r>
                      </m:e>
                      <m:sup>
                        <m:r>
                          <a:rPr lang="pt-BR" b="0" i="1" smtClean="0">
                            <a:latin typeface="Cambria Math" panose="02040503050406030204" pitchFamily="18" charset="0"/>
                          </a:rPr>
                          <m:t>∗</m:t>
                        </m:r>
                      </m:sup>
                    </m:sSup>
                  </m:oMath>
                </a14:m>
                <a:r>
                  <a:rPr lang="pt-BR" dirty="0"/>
                  <a:t>, todas as ofertas anteriores foram aceitas e todos os outputs anteriores foram altos</a:t>
                </a:r>
              </a:p>
              <a:p>
                <a:pPr lvl="1" algn="just">
                  <a:spcBef>
                    <a:spcPts val="1000"/>
                  </a:spcBef>
                  <a:spcAft>
                    <a:spcPts val="1000"/>
                  </a:spcAft>
                </a:pPr>
                <a:r>
                  <a:rPr lang="pt-BR" dirty="0"/>
                  <a:t>A </a:t>
                </a:r>
                <a:r>
                  <a:rPr lang="pt-BR" dirty="0">
                    <a:solidFill>
                      <a:srgbClr val="0070C0"/>
                    </a:solidFill>
                  </a:rPr>
                  <a:t>estratégia da firma</a:t>
                </a:r>
                <a:r>
                  <a:rPr lang="pt-BR" dirty="0"/>
                  <a:t> é oferecer </a:t>
                </a: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𝑤</m:t>
                        </m:r>
                      </m:e>
                      <m:sup>
                        <m:r>
                          <a:rPr lang="pt-BR" b="0" i="1" smtClean="0">
                            <a:latin typeface="Cambria Math" panose="02040503050406030204" pitchFamily="18" charset="0"/>
                          </a:rPr>
                          <m:t>∗</m:t>
                        </m:r>
                      </m:sup>
                    </m:sSup>
                  </m:oMath>
                </a14:m>
                <a:r>
                  <a:rPr lang="pt-BR" dirty="0"/>
                  <a:t> no primeiro período e, em cada período subsequente, oferecer </a:t>
                </a: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𝑤</m:t>
                        </m:r>
                      </m:e>
                      <m:sup>
                        <m:r>
                          <a:rPr lang="pt-BR" b="0" i="1" smtClean="0">
                            <a:latin typeface="Cambria Math" panose="02040503050406030204" pitchFamily="18" charset="0"/>
                          </a:rPr>
                          <m:t>∗</m:t>
                        </m:r>
                      </m:sup>
                    </m:sSup>
                  </m:oMath>
                </a14:m>
                <a:r>
                  <a:rPr lang="pt-BR" dirty="0"/>
                  <a:t> se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𝑠𝑎𝑙</m:t>
                    </m:r>
                    <m:r>
                      <a:rPr lang="pt-BR" i="1" dirty="0" smtClean="0">
                        <a:latin typeface="Cambria Math" panose="02040503050406030204" pitchFamily="18" charset="0"/>
                      </a:rPr>
                      <m:t>á</m:t>
                    </m:r>
                    <m:r>
                      <a:rPr lang="pt-BR" i="1" dirty="0" smtClean="0">
                        <a:latin typeface="Cambria Math" panose="02040503050406030204" pitchFamily="18" charset="0"/>
                      </a:rPr>
                      <m:t>𝑟𝑖𝑜</m:t>
                    </m:r>
                    <m:r>
                      <a:rPr lang="pt-BR" i="1" dirty="0" smtClean="0">
                        <a:latin typeface="Cambria Math" panose="02040503050406030204" pitchFamily="18" charset="0"/>
                      </a:rPr>
                      <m:t>,</m:t>
                    </m:r>
                  </m:oMath>
                </a14:m>
                <a:r>
                  <a:rPr lang="pt-BR" sz="1600" dirty="0"/>
                  <a:t>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𝑜𝑢𝑡𝑝𝑢𝑡</m:t>
                    </m:r>
                  </m:oMath>
                </a14:m>
                <a:r>
                  <a:rPr lang="pt-BR" dirty="0"/>
                  <a:t>,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=0</m:t>
                    </m:r>
                  </m:oMath>
                </a14:m>
                <a:r>
                  <a:rPr lang="pt-BR" dirty="0"/>
                  <a:t> caso contrário</a:t>
                </a:r>
              </a:p>
              <a:p>
                <a:pPr lvl="1" algn="just">
                  <a:spcBef>
                    <a:spcPts val="1000"/>
                  </a:spcBef>
                  <a:spcAft>
                    <a:spcPts val="1000"/>
                  </a:spcAft>
                </a:pPr>
                <a:r>
                  <a:rPr lang="pt-BR" dirty="0"/>
                  <a:t>A</a:t>
                </a:r>
                <a:r>
                  <a:rPr lang="pt-BR" dirty="0">
                    <a:solidFill>
                      <a:srgbClr val="C00000"/>
                    </a:solidFill>
                  </a:rPr>
                  <a:t> estratégia do trabalhador</a:t>
                </a:r>
                <a:r>
                  <a:rPr lang="pt-BR" dirty="0"/>
                  <a:t> é aceitar a ofertada firma se </a:t>
                </a: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 e fazer esforço se a história do jogo for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𝑠𝑎𝑙</m:t>
                    </m:r>
                    <m:r>
                      <a:rPr lang="pt-BR" i="1" dirty="0" smtClean="0">
                        <a:latin typeface="Cambria Math" panose="02040503050406030204" pitchFamily="18" charset="0"/>
                      </a:rPr>
                      <m:t>á</m:t>
                    </m:r>
                    <m:r>
                      <a:rPr lang="pt-BR" i="1" dirty="0" smtClean="0">
                        <a:latin typeface="Cambria Math" panose="02040503050406030204" pitchFamily="18" charset="0"/>
                      </a:rPr>
                      <m:t>𝑟𝑖𝑜</m:t>
                    </m:r>
                    <m:r>
                      <a:rPr lang="pt-BR" i="1" dirty="0" smtClean="0">
                        <a:latin typeface="Cambria Math" panose="02040503050406030204" pitchFamily="18" charset="0"/>
                      </a:rPr>
                      <m:t>,</m:t>
                    </m:r>
                  </m:oMath>
                </a14:m>
                <a:r>
                  <a:rPr lang="pt-BR" sz="1400" dirty="0"/>
                  <a:t> </a:t>
                </a:r>
                <a14:m>
                  <m:oMath xmlns:m="http://schemas.openxmlformats.org/officeDocument/2006/math">
                    <m:r>
                      <a:rPr lang="pt-BR" i="1" dirty="0" smtClean="0">
                        <a:latin typeface="Cambria Math" panose="02040503050406030204" pitchFamily="18" charset="0"/>
                      </a:rPr>
                      <m:t>𝑎𝑙𝑡𝑜</m:t>
                    </m:r>
                    <m:r>
                      <a:rPr lang="pt-BR" i="1" dirty="0" smtClean="0">
                        <a:latin typeface="Cambria Math" panose="02040503050406030204" pitchFamily="18" charset="0"/>
                      </a:rPr>
                      <m:t> </m:t>
                    </m:r>
                    <m:r>
                      <a:rPr lang="pt-BR" i="1" dirty="0" smtClean="0">
                        <a:latin typeface="Cambria Math" panose="02040503050406030204" pitchFamily="18" charset="0"/>
                      </a:rPr>
                      <m:t>𝑜𝑢𝑡𝑝𝑢𝑡</m:t>
                    </m:r>
                  </m:oMath>
                </a14:m>
                <a:r>
                  <a:rPr lang="pt-BR" dirty="0"/>
                  <a:t>, e fazer corpo mole caso contrário.</a:t>
                </a:r>
              </a:p>
              <a:p>
                <a:pPr algn="just"/>
                <a:endParaRPr lang="pt-BR" dirty="0"/>
              </a:p>
            </p:txBody>
          </p:sp>
        </mc:Choice>
        <mc:Fallback xmlns="">
          <p:sp>
            <p:nvSpPr>
              <p:cNvPr id="3" name="Content Placeholder 2">
                <a:extLst>
                  <a:ext uri="{FF2B5EF4-FFF2-40B4-BE49-F238E27FC236}">
                    <a16:creationId xmlns:a16="http://schemas.microsoft.com/office/drawing/2014/main" id="{FBCB717D-8F0D-4670-989C-7586B4DD3506}"/>
                  </a:ext>
                </a:extLst>
              </p:cNvPr>
              <p:cNvSpPr>
                <a:spLocks noGrp="1" noRot="1" noChangeAspect="1" noMove="1" noResize="1" noEditPoints="1" noAdjustHandles="1" noChangeArrowheads="1" noChangeShapeType="1" noTextEdit="1"/>
              </p:cNvSpPr>
              <p:nvPr>
                <p:ph idx="1"/>
              </p:nvPr>
            </p:nvSpPr>
            <p:spPr>
              <a:blipFill>
                <a:blip r:embed="rId3"/>
                <a:stretch>
                  <a:fillRect l="-1043" t="-21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9704608-BFB1-4889-AFE0-F1D4C32369DA}"/>
              </a:ext>
            </a:extLst>
          </p:cNvPr>
          <p:cNvSpPr>
            <a:spLocks noGrp="1"/>
          </p:cNvSpPr>
          <p:nvPr>
            <p:ph type="title"/>
          </p:nvPr>
        </p:nvSpPr>
        <p:spPr>
          <a:xfrm>
            <a:off x="838200" y="320678"/>
            <a:ext cx="10515600" cy="1231900"/>
          </a:xfrm>
        </p:spPr>
        <p:txBody>
          <a:bodyPr/>
          <a:lstStyle/>
          <a:p>
            <a:r>
              <a:rPr lang="pt-BR" b="1" noProof="0" dirty="0"/>
              <a:t>Jogos repetidos: Salários de eficiência</a:t>
            </a:r>
          </a:p>
        </p:txBody>
      </p:sp>
      <p:sp>
        <p:nvSpPr>
          <p:cNvPr id="5" name="Footer Placeholder 1">
            <a:extLst>
              <a:ext uri="{FF2B5EF4-FFF2-40B4-BE49-F238E27FC236}">
                <a16:creationId xmlns:a16="http://schemas.microsoft.com/office/drawing/2014/main" id="{D42F4C29-5A48-44C6-BAE2-42E044285FAC}"/>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0F759EF8-5112-40C8-B5AF-6860706694C7}"/>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54</a:t>
            </a:fld>
            <a:endParaRPr lang="pt-BR"/>
          </a:p>
        </p:txBody>
      </p:sp>
    </p:spTree>
    <p:extLst>
      <p:ext uri="{BB962C8B-B14F-4D97-AF65-F5344CB8AC3E}">
        <p14:creationId xmlns:p14="http://schemas.microsoft.com/office/powerpoint/2010/main" val="3617533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5FC6E-A663-4FA0-AD68-66F6479EAFDA}"/>
                  </a:ext>
                </a:extLst>
              </p:cNvPr>
              <p:cNvSpPr>
                <a:spLocks noGrp="1"/>
              </p:cNvSpPr>
              <p:nvPr>
                <p:ph idx="1"/>
              </p:nvPr>
            </p:nvSpPr>
            <p:spPr/>
            <p:txBody>
              <a:bodyPr>
                <a:normAutofit fontScale="92500" lnSpcReduction="20000"/>
              </a:bodyPr>
              <a:lstStyle/>
              <a:p>
                <a:pPr marL="0" indent="0" algn="just">
                  <a:buNone/>
                </a:pPr>
                <a:r>
                  <a:rPr lang="pt-BR" dirty="0"/>
                  <a:t>A estratégia da </a:t>
                </a:r>
                <a:r>
                  <a:rPr lang="pt-BR" b="1" dirty="0"/>
                  <a:t>firma</a:t>
                </a:r>
                <a:r>
                  <a:rPr lang="pt-BR" dirty="0"/>
                  <a:t> é análoga à </a:t>
                </a:r>
                <a:r>
                  <a:rPr lang="pt-BR" b="1" dirty="0"/>
                  <a:t>estratégia gatilho </a:t>
                </a:r>
                <a:r>
                  <a:rPr lang="pt-BR" dirty="0"/>
                  <a:t>vista na aula passada:</a:t>
                </a:r>
              </a:p>
              <a:p>
                <a:pPr lvl="1" algn="just"/>
                <a:r>
                  <a:rPr lang="pt-BR" dirty="0"/>
                  <a:t>Jogar cooperativamente caso todas as jogadas anteriores tenham sido cooperativas,</a:t>
                </a:r>
              </a:p>
              <a:p>
                <a:pPr lvl="1" algn="just">
                  <a:spcBef>
                    <a:spcPts val="1500"/>
                  </a:spcBef>
                </a:pPr>
                <a:r>
                  <a:rPr lang="pt-BR" dirty="0"/>
                  <a:t>Reverter eternamente para o outcome perfeito em subjogo do stage game se houver não cooperação</a:t>
                </a:r>
              </a:p>
              <a:p>
                <a:pPr lvl="1" algn="just"/>
                <a:endParaRPr lang="pt-BR" dirty="0"/>
              </a:p>
              <a:p>
                <a:pPr marL="0" indent="0" algn="just">
                  <a:spcAft>
                    <a:spcPts val="1000"/>
                  </a:spcAft>
                  <a:buNone/>
                </a:pPr>
                <a:r>
                  <a:rPr lang="pt-BR" dirty="0"/>
                  <a:t>A estratégia do </a:t>
                </a:r>
                <a:r>
                  <a:rPr lang="pt-BR" b="1" dirty="0"/>
                  <a:t>trabalhador</a:t>
                </a:r>
                <a:r>
                  <a:rPr lang="pt-BR" dirty="0"/>
                  <a:t> também é análoga à </a:t>
                </a:r>
                <a:r>
                  <a:rPr lang="pt-BR" b="1" dirty="0"/>
                  <a:t>estratégia gatilho</a:t>
                </a:r>
                <a:r>
                  <a:rPr lang="pt-BR" dirty="0"/>
                  <a:t>, mas </a:t>
                </a:r>
                <a:r>
                  <a:rPr lang="pt-BR" b="1" dirty="0"/>
                  <a:t>mais sutil </a:t>
                </a:r>
                <a:r>
                  <a:rPr lang="pt-BR" dirty="0"/>
                  <a:t>porque o trabalhador se move em segundo no stage game sequencial</a:t>
                </a:r>
              </a:p>
              <a:p>
                <a:pPr lvl="1" algn="just">
                  <a:spcBef>
                    <a:spcPts val="1000"/>
                  </a:spcBef>
                  <a:spcAft>
                    <a:spcPts val="1000"/>
                  </a:spcAft>
                </a:pPr>
                <a:r>
                  <a:rPr lang="pt-BR" dirty="0"/>
                  <a:t>Jogar cooperativamente, mas responder otimamente a um desvio da empresa, sabendo que o resultado perfeito do subjogo do stage game será jogado em todos os estágios futuros. </a:t>
                </a:r>
              </a:p>
              <a:p>
                <a:pPr lvl="1" algn="just">
                  <a:spcBef>
                    <a:spcPts val="1000"/>
                  </a:spcBef>
                  <a:spcAft>
                    <a:spcPts val="1000"/>
                  </a:spcAft>
                </a:pPr>
                <a:r>
                  <a:rPr lang="pt-BR" dirty="0"/>
                  <a:t>Em particular, se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𝑤</m:t>
                        </m:r>
                      </m:e>
                      <m:sup>
                        <m:r>
                          <a:rPr lang="pt-BR" i="1" dirty="0" smtClean="0">
                            <a:latin typeface="Cambria Math" panose="02040503050406030204" pitchFamily="18" charset="0"/>
                          </a:rPr>
                          <m:t>∗</m:t>
                        </m:r>
                      </m:sup>
                    </m:sSup>
                  </m:oMath>
                </a14:m>
                <a:r>
                  <a:rPr lang="pt-BR" dirty="0"/>
                  <a:t> mas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&gt; </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𝑤</m:t>
                        </m:r>
                      </m:e>
                      <m:sub>
                        <m:r>
                          <a:rPr lang="pt-BR" i="1" dirty="0" smtClean="0">
                            <a:latin typeface="Cambria Math" panose="02040503050406030204" pitchFamily="18" charset="0"/>
                          </a:rPr>
                          <m:t>0</m:t>
                        </m:r>
                      </m:sub>
                    </m:sSub>
                  </m:oMath>
                </a14:m>
                <a:r>
                  <a:rPr lang="pt-BR" dirty="0"/>
                  <a:t>, o trabalhador aceita a oferta da empresa, mas faz corpo mole.</a:t>
                </a:r>
              </a:p>
            </p:txBody>
          </p:sp>
        </mc:Choice>
        <mc:Fallback xmlns="">
          <p:sp>
            <p:nvSpPr>
              <p:cNvPr id="3" name="Content Placeholder 2">
                <a:extLst>
                  <a:ext uri="{FF2B5EF4-FFF2-40B4-BE49-F238E27FC236}">
                    <a16:creationId xmlns:a16="http://schemas.microsoft.com/office/drawing/2014/main" id="{7095FC6E-A663-4FA0-AD68-66F6479EAFDA}"/>
                  </a:ext>
                </a:extLst>
              </p:cNvPr>
              <p:cNvSpPr>
                <a:spLocks noGrp="1" noRot="1" noChangeAspect="1" noMove="1" noResize="1" noEditPoints="1" noAdjustHandles="1" noChangeArrowheads="1" noChangeShapeType="1" noTextEdit="1"/>
              </p:cNvSpPr>
              <p:nvPr>
                <p:ph idx="1"/>
              </p:nvPr>
            </p:nvSpPr>
            <p:spPr>
              <a:blipFill>
                <a:blip r:embed="rId3"/>
                <a:stretch>
                  <a:fillRect l="-1043" t="-3501" r="-986" b="-126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7F4E1A7-A47E-444B-A669-93B92CB2B1AB}"/>
              </a:ext>
            </a:extLst>
          </p:cNvPr>
          <p:cNvSpPr>
            <a:spLocks noGrp="1"/>
          </p:cNvSpPr>
          <p:nvPr>
            <p:ph type="title"/>
          </p:nvPr>
        </p:nvSpPr>
        <p:spPr>
          <a:xfrm>
            <a:off x="838200" y="320678"/>
            <a:ext cx="10515600" cy="1231900"/>
          </a:xfrm>
        </p:spPr>
        <p:txBody>
          <a:bodyPr/>
          <a:lstStyle/>
          <a:p>
            <a:r>
              <a:rPr lang="pt-BR" b="1" noProof="0" dirty="0"/>
              <a:t>Jogos repetidos: Salários de eficiência</a:t>
            </a:r>
          </a:p>
        </p:txBody>
      </p:sp>
      <p:sp>
        <p:nvSpPr>
          <p:cNvPr id="5" name="Footer Placeholder 1">
            <a:extLst>
              <a:ext uri="{FF2B5EF4-FFF2-40B4-BE49-F238E27FC236}">
                <a16:creationId xmlns:a16="http://schemas.microsoft.com/office/drawing/2014/main" id="{5BA0F71A-5021-4BA7-BBCB-0B494A0351A7}"/>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DB48FA03-8052-4A45-8864-0DC404A29DE0}"/>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55</a:t>
            </a:fld>
            <a:endParaRPr lang="pt-BR"/>
          </a:p>
        </p:txBody>
      </p:sp>
    </p:spTree>
    <p:extLst>
      <p:ext uri="{BB962C8B-B14F-4D97-AF65-F5344CB8AC3E}">
        <p14:creationId xmlns:p14="http://schemas.microsoft.com/office/powerpoint/2010/main" val="1778881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AEDC0-277F-4A84-8EBB-4F7402BDF61D}"/>
                  </a:ext>
                </a:extLst>
              </p:cNvPr>
              <p:cNvSpPr>
                <a:spLocks noGrp="1"/>
              </p:cNvSpPr>
              <p:nvPr>
                <p:ph idx="1"/>
              </p:nvPr>
            </p:nvSpPr>
            <p:spPr/>
            <p:txBody>
              <a:bodyPr>
                <a:normAutofit fontScale="92500" lnSpcReduction="10000"/>
              </a:bodyPr>
              <a:lstStyle/>
              <a:p>
                <a:pPr marL="0" indent="0" algn="just">
                  <a:buNone/>
                </a:pPr>
                <a:r>
                  <a:rPr lang="pt-BR" dirty="0"/>
                  <a:t>Vamos derivar condições sob as quais essas estratégias sejam E.N.P.S.</a:t>
                </a:r>
              </a:p>
              <a:p>
                <a:pPr marL="914389" lvl="1" indent="-457200" algn="just">
                  <a:buFont typeface="+mj-lt"/>
                  <a:buAutoNum type="arabicPeriod"/>
                </a:pPr>
                <a:r>
                  <a:rPr lang="pt-BR" dirty="0"/>
                  <a:t>Derivar condições sob as quais as estratégias sejam equilíbrio de Nash</a:t>
                </a:r>
              </a:p>
              <a:p>
                <a:pPr marL="914389" lvl="1" indent="-457200" algn="just">
                  <a:buFont typeface="+mj-lt"/>
                  <a:buAutoNum type="arabicPeriod"/>
                </a:pPr>
                <a:r>
                  <a:rPr lang="pt-BR" dirty="0"/>
                  <a:t>Mostrar que elas são perfeitas em subjogos</a:t>
                </a:r>
              </a:p>
              <a:p>
                <a:pPr marL="914389" lvl="1" indent="-457200" algn="just">
                  <a:buFont typeface="+mj-lt"/>
                  <a:buAutoNum type="arabicPeriod"/>
                </a:pPr>
                <a:endParaRPr lang="pt-BR" dirty="0"/>
              </a:p>
              <a:p>
                <a:pPr marL="0" indent="0" algn="just">
                  <a:buNone/>
                </a:pPr>
                <a:r>
                  <a:rPr lang="pt-BR" i="1" dirty="0"/>
                  <a:t>Primeiro vamos mostrar que a estratégia gatilho do trabalhador é melhor resposta à estratégia gatilho da firma:</a:t>
                </a:r>
              </a:p>
              <a:p>
                <a:pPr marL="914389" lvl="1" indent="-457200" algn="just">
                  <a:buFont typeface="+mj-lt"/>
                  <a:buAutoNum type="alphaLcParenR"/>
                </a:pPr>
                <a:r>
                  <a:rPr lang="pt-BR" i="1" dirty="0"/>
                  <a:t>A empresa oferece </a:t>
                </a:r>
                <a14:m>
                  <m:oMath xmlns:m="http://schemas.openxmlformats.org/officeDocument/2006/math">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𝑤</m:t>
                        </m:r>
                      </m:e>
                      <m:sup>
                        <m:r>
                          <a:rPr lang="en-US" b="0" i="1" dirty="0" smtClean="0">
                            <a:latin typeface="Cambria Math" panose="02040503050406030204" pitchFamily="18" charset="0"/>
                          </a:rPr>
                          <m:t>∗</m:t>
                        </m:r>
                      </m:sup>
                    </m:sSup>
                  </m:oMath>
                </a14:m>
                <a:r>
                  <a:rPr lang="pt-BR" i="1" dirty="0"/>
                  <a:t>no primeiro período, sendo ótimo que o trabalhador aceite.</a:t>
                </a:r>
              </a:p>
              <a:p>
                <a:pPr marL="914389" lvl="1" indent="-457200" algn="just">
                  <a:buFont typeface="+mj-lt"/>
                  <a:buAutoNum type="alphaLcParenR"/>
                </a:pPr>
                <a:r>
                  <a:rPr lang="pt-BR" i="1" dirty="0"/>
                  <a:t>Se o trabalhador fornecer esforço,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&gt;0</m:t>
                    </m:r>
                  </m:oMath>
                </a14:m>
                <a:r>
                  <a:rPr lang="pt-BR" i="1" dirty="0"/>
                  <a:t> com certeza e no próximo período a empresa oferecerá </a:t>
                </a:r>
                <a14:m>
                  <m:oMath xmlns:m="http://schemas.openxmlformats.org/officeDocument/2006/math">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𝑤</m:t>
                        </m:r>
                      </m:e>
                      <m:sup>
                        <m:r>
                          <a:rPr lang="pt-BR" i="1" dirty="0" smtClean="0">
                            <a:latin typeface="Cambria Math" panose="02040503050406030204" pitchFamily="18" charset="0"/>
                          </a:rPr>
                          <m:t>∗</m:t>
                        </m:r>
                      </m:sup>
                    </m:sSup>
                  </m:oMath>
                </a14:m>
                <a:r>
                  <a:rPr lang="pt-BR" i="1" dirty="0"/>
                  <a:t> novamente (i.e., o trabalhador enfrentará a mesma decisão de fornecimento de esforço)</a:t>
                </a:r>
              </a:p>
              <a:p>
                <a:pPr marL="914389" lvl="1" indent="-457200" algn="just">
                  <a:buFont typeface="+mj-lt"/>
                  <a:buAutoNum type="alphaLcParenR"/>
                </a:pPr>
                <a:r>
                  <a:rPr lang="pt-BR" i="1" dirty="0"/>
                  <a:t>Portanto, se é ótimo que o trabalhador forneça esforço, o valor presente dos payoffs do trabalhador é...</a:t>
                </a:r>
                <a:endParaRPr lang="pt-BR" dirty="0"/>
              </a:p>
            </p:txBody>
          </p:sp>
        </mc:Choice>
        <mc:Fallback xmlns="">
          <p:sp>
            <p:nvSpPr>
              <p:cNvPr id="3" name="Content Placeholder 2">
                <a:extLst>
                  <a:ext uri="{FF2B5EF4-FFF2-40B4-BE49-F238E27FC236}">
                    <a16:creationId xmlns:a16="http://schemas.microsoft.com/office/drawing/2014/main" id="{94EAEDC0-277F-4A84-8EBB-4F7402BDF61D}"/>
                  </a:ext>
                </a:extLst>
              </p:cNvPr>
              <p:cNvSpPr>
                <a:spLocks noGrp="1" noRot="1" noChangeAspect="1" noMove="1" noResize="1" noEditPoints="1" noAdjustHandles="1" noChangeArrowheads="1" noChangeShapeType="1" noTextEdit="1"/>
              </p:cNvSpPr>
              <p:nvPr>
                <p:ph idx="1"/>
              </p:nvPr>
            </p:nvSpPr>
            <p:spPr>
              <a:blipFill>
                <a:blip r:embed="rId3"/>
                <a:stretch>
                  <a:fillRect l="-1043"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2B65495-BB35-408B-BC43-39E19ADECEE8}"/>
              </a:ext>
            </a:extLst>
          </p:cNvPr>
          <p:cNvSpPr>
            <a:spLocks noGrp="1"/>
          </p:cNvSpPr>
          <p:nvPr>
            <p:ph type="title"/>
          </p:nvPr>
        </p:nvSpPr>
        <p:spPr>
          <a:xfrm>
            <a:off x="838200" y="320678"/>
            <a:ext cx="10515600" cy="1231900"/>
          </a:xfrm>
        </p:spPr>
        <p:txBody>
          <a:bodyPr/>
          <a:lstStyle/>
          <a:p>
            <a:r>
              <a:rPr lang="pt-BR" b="1" noProof="0" dirty="0"/>
              <a:t>Jogos repetidos: Salários de eficiência</a:t>
            </a:r>
          </a:p>
        </p:txBody>
      </p:sp>
      <p:sp>
        <p:nvSpPr>
          <p:cNvPr id="5" name="Footer Placeholder 1">
            <a:extLst>
              <a:ext uri="{FF2B5EF4-FFF2-40B4-BE49-F238E27FC236}">
                <a16:creationId xmlns:a16="http://schemas.microsoft.com/office/drawing/2014/main" id="{8A250160-2015-41EF-8A2D-8D1D2F0FD9CE}"/>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6" name="Slide Number Placeholder 4">
            <a:extLst>
              <a:ext uri="{FF2B5EF4-FFF2-40B4-BE49-F238E27FC236}">
                <a16:creationId xmlns:a16="http://schemas.microsoft.com/office/drawing/2014/main" id="{F544550A-03CE-4735-A1D9-FB617BDECA24}"/>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56</a:t>
            </a:fld>
            <a:endParaRPr lang="pt-BR"/>
          </a:p>
        </p:txBody>
      </p:sp>
    </p:spTree>
    <p:extLst>
      <p:ext uri="{BB962C8B-B14F-4D97-AF65-F5344CB8AC3E}">
        <p14:creationId xmlns:p14="http://schemas.microsoft.com/office/powerpoint/2010/main" val="118820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42E76A-A38D-4E1F-AC97-0299F0111988}"/>
                  </a:ext>
                </a:extLst>
              </p:cNvPr>
              <p:cNvSpPr>
                <a:spLocks noGrp="1"/>
              </p:cNvSpPr>
              <p:nvPr>
                <p:ph idx="1"/>
              </p:nvPr>
            </p:nvSpPr>
            <p:spPr/>
            <p:txBody>
              <a:bodyPr>
                <a:normAutofit fontScale="70000" lnSpcReduction="20000"/>
              </a:bodyPr>
              <a:lstStyle/>
              <a:p>
                <a:pPr algn="just"/>
                <a:r>
                  <a:rPr lang="pt-BR" dirty="0"/>
                  <a:t>Portanto, se é ótimo que o </a:t>
                </a:r>
                <a:r>
                  <a:rPr lang="pt-BR" dirty="0">
                    <a:solidFill>
                      <a:srgbClr val="0070C0"/>
                    </a:solidFill>
                  </a:rPr>
                  <a:t>trabalhador forneça esforço</a:t>
                </a:r>
                <a:r>
                  <a:rPr lang="pt-BR" dirty="0"/>
                  <a:t>, o valor presente dos payoffs do trabalhador é...</a:t>
                </a:r>
              </a:p>
              <a:p>
                <a:pPr marL="0" indent="0" algn="ctr">
                  <a:buNone/>
                </a:pP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e>
                    </m:d>
                    <m:r>
                      <a:rPr lang="pt-BR" b="0" i="1" noProof="0" smtClean="0">
                        <a:latin typeface="Cambria Math" panose="02040503050406030204" pitchFamily="18" charset="0"/>
                      </a:rPr>
                      <m:t>+</m:t>
                    </m:r>
                    <m:r>
                      <a:rPr lang="pt-BR" b="0" i="1" noProof="0" smtClean="0">
                        <a:latin typeface="Cambria Math" panose="02040503050406030204" pitchFamily="18" charset="0"/>
                      </a:rPr>
                      <m:t>𝛿</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𝑒</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oMath>
                </a14:m>
                <a:r>
                  <a:rPr lang="pt-BR" noProof="0" dirty="0"/>
                  <a:t>  </a:t>
                </a:r>
              </a:p>
              <a:p>
                <a:pPr algn="just"/>
                <a:endParaRPr lang="pt-BR" dirty="0"/>
              </a:p>
              <a:p>
                <a:pPr algn="just"/>
                <a:r>
                  <a:rPr lang="pt-BR" dirty="0"/>
                  <a:t>Se o trabalhador faz corpo mole, entretanto: </a:t>
                </a:r>
              </a:p>
              <a:p>
                <a:pPr lvl="1" algn="just"/>
                <a:r>
                  <a:rPr lang="pt-BR" dirty="0"/>
                  <a:t>Ele produz output alto com probabilidade </a:t>
                </a:r>
                <a14:m>
                  <m:oMath xmlns:m="http://schemas.openxmlformats.org/officeDocument/2006/math">
                    <m:r>
                      <a:rPr lang="pt-BR" b="0" i="1" smtClean="0">
                        <a:latin typeface="Cambria Math" panose="02040503050406030204" pitchFamily="18" charset="0"/>
                      </a:rPr>
                      <m:t>𝑝</m:t>
                    </m:r>
                  </m:oMath>
                </a14:m>
                <a:r>
                  <a:rPr lang="pt-BR" dirty="0"/>
                  <a:t>, fazendo com que a mesma decisão de </a:t>
                </a:r>
                <a14:m>
                  <m:oMath xmlns:m="http://schemas.openxmlformats.org/officeDocument/2006/math">
                    <m:r>
                      <a:rPr lang="pt-BR" i="1" dirty="0" smtClean="0">
                        <a:latin typeface="Cambria Math" panose="02040503050406030204" pitchFamily="18" charset="0"/>
                      </a:rPr>
                      <m:t>𝑏</m:t>
                    </m:r>
                    <m:r>
                      <a:rPr lang="pt-BR" i="1" dirty="0" smtClean="0">
                        <a:latin typeface="Cambria Math" panose="02040503050406030204" pitchFamily="18" charset="0"/>
                      </a:rPr>
                      <m:t>)</m:t>
                    </m:r>
                  </m:oMath>
                </a14:m>
                <a:r>
                  <a:rPr lang="pt-BR" dirty="0"/>
                  <a:t> surja no próximo período,...</a:t>
                </a:r>
              </a:p>
              <a:p>
                <a:pPr lvl="1" algn="just"/>
                <a:r>
                  <a:rPr lang="pt-BR" dirty="0"/>
                  <a:t>Mas produzirá baixo output com probabilidade </a:t>
                </a:r>
                <a14:m>
                  <m:oMath xmlns:m="http://schemas.openxmlformats.org/officeDocument/2006/math">
                    <m:r>
                      <a:rPr lang="pt-BR" i="1" dirty="0" smtClean="0">
                        <a:latin typeface="Cambria Math" panose="02040503050406030204" pitchFamily="18" charset="0"/>
                      </a:rPr>
                      <m:t>1−</m:t>
                    </m:r>
                    <m:r>
                      <a:rPr lang="pt-BR" i="1" dirty="0" smtClean="0">
                        <a:latin typeface="Cambria Math" panose="02040503050406030204" pitchFamily="18" charset="0"/>
                      </a:rPr>
                      <m:t>𝑝</m:t>
                    </m:r>
                  </m:oMath>
                </a14:m>
                <a:r>
                  <a:rPr lang="pt-BR" dirty="0"/>
                  <a:t>, levando ao trabalho autônomo</a:t>
                </a:r>
              </a:p>
              <a:p>
                <a:pPr algn="just"/>
                <a:endParaRPr lang="pt-BR" dirty="0"/>
              </a:p>
              <a:p>
                <a:pPr algn="just"/>
                <a:r>
                  <a:rPr lang="pt-BR" dirty="0"/>
                  <a:t>Portanto, se é ótimo para o </a:t>
                </a:r>
                <a:r>
                  <a:rPr lang="pt-BR" dirty="0">
                    <a:solidFill>
                      <a:srgbClr val="C00000"/>
                    </a:solidFill>
                  </a:rPr>
                  <a:t>trabalhador fazer corpo mole</a:t>
                </a:r>
                <a:r>
                  <a:rPr lang="pt-BR" dirty="0"/>
                  <a:t>, então o valor presente esperado do payoff do trabalhador é...</a:t>
                </a:r>
              </a:p>
              <a:p>
                <a:pPr algn="just"/>
                <a:endParaRPr lang="pt-BR" dirty="0"/>
              </a:p>
              <a:p>
                <a:pPr marL="0" indent="0" algn="just">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𝛿</m:t>
                      </m:r>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𝑝</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f>
                            <m:fPr>
                              <m:ctrlPr>
                                <a:rPr lang="pt-BR" b="0" i="1" noProof="0" smtClean="0">
                                  <a:latin typeface="Cambria Math" panose="02040503050406030204" pitchFamily="18" charset="0"/>
                                </a:rPr>
                              </m:ctrlPr>
                            </m:fPr>
                            <m:num>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𝑜</m:t>
                                  </m:r>
                                </m:sub>
                              </m:sSub>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e>
                      </m:d>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num>
                        <m:den>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𝑝</m:t>
                              </m:r>
                            </m:e>
                          </m:d>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den>
                      </m:f>
                    </m:oMath>
                  </m:oMathPara>
                </a14:m>
                <a:endParaRPr lang="pt-BR" dirty="0"/>
              </a:p>
            </p:txBody>
          </p:sp>
        </mc:Choice>
        <mc:Fallback xmlns="">
          <p:sp>
            <p:nvSpPr>
              <p:cNvPr id="3" name="Content Placeholder 2">
                <a:extLst>
                  <a:ext uri="{FF2B5EF4-FFF2-40B4-BE49-F238E27FC236}">
                    <a16:creationId xmlns:a16="http://schemas.microsoft.com/office/drawing/2014/main" id="{3F42E76A-A38D-4E1F-AC97-0299F0111988}"/>
                  </a:ext>
                </a:extLst>
              </p:cNvPr>
              <p:cNvSpPr>
                <a:spLocks noGrp="1" noRot="1" noChangeAspect="1" noMove="1" noResize="1" noEditPoints="1" noAdjustHandles="1" noChangeArrowheads="1" noChangeShapeType="1" noTextEdit="1"/>
              </p:cNvSpPr>
              <p:nvPr>
                <p:ph idx="1"/>
              </p:nvPr>
            </p:nvSpPr>
            <p:spPr>
              <a:blipFill>
                <a:blip r:embed="rId3"/>
                <a:stretch>
                  <a:fillRect l="-522" t="-2521" r="-58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802AC86-7ABC-43C1-B7CA-C4116DDC0915}"/>
              </a:ext>
            </a:extLst>
          </p:cNvPr>
          <p:cNvSpPr>
            <a:spLocks noGrp="1"/>
          </p:cNvSpPr>
          <p:nvPr>
            <p:ph type="title"/>
          </p:nvPr>
        </p:nvSpPr>
        <p:spPr>
          <a:xfrm>
            <a:off x="838200" y="320678"/>
            <a:ext cx="10515600" cy="1231900"/>
          </a:xfrm>
        </p:spPr>
        <p:txBody>
          <a:bodyPr/>
          <a:lstStyle/>
          <a:p>
            <a:r>
              <a:rPr lang="pt-BR" b="1" noProof="0" dirty="0"/>
              <a:t>Jogos repetidos: Salários de eficiência</a:t>
            </a:r>
          </a:p>
        </p:txBody>
      </p:sp>
      <p:sp>
        <p:nvSpPr>
          <p:cNvPr id="5" name="TextBox 4">
            <a:extLst>
              <a:ext uri="{FF2B5EF4-FFF2-40B4-BE49-F238E27FC236}">
                <a16:creationId xmlns:a16="http://schemas.microsoft.com/office/drawing/2014/main" id="{467569C1-48E5-461A-8BEA-A86B10114AB8}"/>
              </a:ext>
            </a:extLst>
          </p:cNvPr>
          <p:cNvSpPr txBox="1"/>
          <p:nvPr/>
        </p:nvSpPr>
        <p:spPr>
          <a:xfrm>
            <a:off x="983905" y="6084353"/>
            <a:ext cx="1343285" cy="584775"/>
          </a:xfrm>
          <a:prstGeom prst="rect">
            <a:avLst/>
          </a:prstGeom>
          <a:noFill/>
        </p:spPr>
        <p:txBody>
          <a:bodyPr wrap="square" rtlCol="0">
            <a:spAutoFit/>
          </a:bodyPr>
          <a:lstStyle/>
          <a:p>
            <a:pPr algn="ctr"/>
            <a:r>
              <a:rPr lang="pt-BR" sz="1600" dirty="0"/>
              <a:t>Payoff de “shirk” agora</a:t>
            </a:r>
          </a:p>
        </p:txBody>
      </p:sp>
      <p:cxnSp>
        <p:nvCxnSpPr>
          <p:cNvPr id="7" name="Straight Arrow Connector 6">
            <a:extLst>
              <a:ext uri="{FF2B5EF4-FFF2-40B4-BE49-F238E27FC236}">
                <a16:creationId xmlns:a16="http://schemas.microsoft.com/office/drawing/2014/main" id="{F8A56E02-7605-4BDF-B058-D126963E62A6}"/>
              </a:ext>
            </a:extLst>
          </p:cNvPr>
          <p:cNvCxnSpPr>
            <a:cxnSpLocks/>
          </p:cNvCxnSpPr>
          <p:nvPr/>
        </p:nvCxnSpPr>
        <p:spPr>
          <a:xfrm flipV="1">
            <a:off x="2129765" y="5841659"/>
            <a:ext cx="976598" cy="33271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72942A-3104-49A3-ACFB-BCE4AC3C8624}"/>
              </a:ext>
            </a:extLst>
          </p:cNvPr>
          <p:cNvSpPr txBox="1"/>
          <p:nvPr/>
        </p:nvSpPr>
        <p:spPr>
          <a:xfrm>
            <a:off x="6416924" y="6140360"/>
            <a:ext cx="3614831" cy="584775"/>
          </a:xfrm>
          <a:prstGeom prst="rect">
            <a:avLst/>
          </a:prstGeom>
          <a:noFill/>
        </p:spPr>
        <p:txBody>
          <a:bodyPr wrap="square" rtlCol="0">
            <a:spAutoFit/>
          </a:bodyPr>
          <a:lstStyle/>
          <a:p>
            <a:pPr algn="ctr"/>
            <a:r>
              <a:rPr lang="pt-BR" sz="1600" dirty="0"/>
              <a:t>Payoff de autônomo em perpetuidade, caso seja descoberto hoje</a:t>
            </a:r>
          </a:p>
        </p:txBody>
      </p:sp>
      <p:cxnSp>
        <p:nvCxnSpPr>
          <p:cNvPr id="13" name="Straight Arrow Connector 12">
            <a:extLst>
              <a:ext uri="{FF2B5EF4-FFF2-40B4-BE49-F238E27FC236}">
                <a16:creationId xmlns:a16="http://schemas.microsoft.com/office/drawing/2014/main" id="{6EDDE179-3A46-46EF-A854-609CAA63E6FD}"/>
              </a:ext>
            </a:extLst>
          </p:cNvPr>
          <p:cNvCxnSpPr>
            <a:cxnSpLocks/>
          </p:cNvCxnSpPr>
          <p:nvPr/>
        </p:nvCxnSpPr>
        <p:spPr>
          <a:xfrm flipH="1" flipV="1">
            <a:off x="6065520" y="5867313"/>
            <a:ext cx="524450" cy="34621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68E45F-F13C-474A-9E53-E8D43504505B}"/>
              </a:ext>
            </a:extLst>
          </p:cNvPr>
          <p:cNvSpPr txBox="1"/>
          <p:nvPr/>
        </p:nvSpPr>
        <p:spPr>
          <a:xfrm>
            <a:off x="2826091" y="6122088"/>
            <a:ext cx="3190257" cy="584775"/>
          </a:xfrm>
          <a:prstGeom prst="rect">
            <a:avLst/>
          </a:prstGeom>
          <a:noFill/>
        </p:spPr>
        <p:txBody>
          <a:bodyPr wrap="square" rtlCol="0">
            <a:spAutoFit/>
          </a:bodyPr>
          <a:lstStyle/>
          <a:p>
            <a:pPr algn="ctr"/>
            <a:r>
              <a:rPr lang="pt-BR" sz="1600" dirty="0"/>
              <a:t>Payoff da mesma decisão amanhã, caso </a:t>
            </a:r>
            <a:r>
              <a:rPr lang="pt-BR" sz="1600" i="1" dirty="0"/>
              <a:t>não</a:t>
            </a:r>
            <a:r>
              <a:rPr lang="pt-BR" sz="1600" dirty="0"/>
              <a:t> seja descoberto hoje</a:t>
            </a:r>
          </a:p>
        </p:txBody>
      </p:sp>
      <p:cxnSp>
        <p:nvCxnSpPr>
          <p:cNvPr id="16" name="Straight Arrow Connector 15">
            <a:extLst>
              <a:ext uri="{FF2B5EF4-FFF2-40B4-BE49-F238E27FC236}">
                <a16:creationId xmlns:a16="http://schemas.microsoft.com/office/drawing/2014/main" id="{A47DAEC5-F2E8-4AF0-9EB4-97124784F880}"/>
              </a:ext>
            </a:extLst>
          </p:cNvPr>
          <p:cNvCxnSpPr>
            <a:cxnSpLocks/>
          </p:cNvCxnSpPr>
          <p:nvPr/>
        </p:nvCxnSpPr>
        <p:spPr>
          <a:xfrm flipH="1" flipV="1">
            <a:off x="4179241" y="5841456"/>
            <a:ext cx="1" cy="2428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76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ABC7-358A-4115-9316-7BEF418EAF0D}"/>
              </a:ext>
            </a:extLst>
          </p:cNvPr>
          <p:cNvSpPr>
            <a:spLocks noGrp="1"/>
          </p:cNvSpPr>
          <p:nvPr>
            <p:ph type="title"/>
          </p:nvPr>
        </p:nvSpPr>
        <p:spPr/>
        <p:txBody>
          <a:bodyPr/>
          <a:lstStyle/>
          <a:p>
            <a:r>
              <a:rPr lang="pt-BR" b="1" noProof="0" dirty="0"/>
              <a:t>Jogos repetidos: Salários de eficiência</a:t>
            </a:r>
            <a:endParaRPr lang="pt-BR" noProof="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76268C-54DB-41AE-9638-B43C6887C649}"/>
                  </a:ext>
                </a:extLst>
              </p:cNvPr>
              <p:cNvSpPr>
                <a:spLocks noGrp="1"/>
              </p:cNvSpPr>
              <p:nvPr>
                <p:ph idx="1"/>
              </p:nvPr>
            </p:nvSpPr>
            <p:spPr/>
            <p:txBody>
              <a:bodyPr>
                <a:normAutofit fontScale="92500"/>
              </a:bodyPr>
              <a:lstStyle/>
              <a:p>
                <a:pPr algn="just"/>
                <a:r>
                  <a:rPr lang="pt-BR" dirty="0"/>
                  <a:t>É ótimo para o trabalhador fazer esforço quando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en-US"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oMath>
                </a14:m>
                <a:r>
                  <a:rPr lang="pt-BR" dirty="0"/>
                  <a:t> ou...</a:t>
                </a:r>
                <a:endParaRPr lang="pt-BR" b="0" i="1" noProof="0" dirty="0">
                  <a:latin typeface="Cambria Math" panose="02040503050406030204" pitchFamily="18" charset="0"/>
                </a:endParaRPr>
              </a:p>
              <a:p>
                <a:pPr marL="0" indent="0" algn="ctr">
                  <a:buNone/>
                </a:pPr>
                <a:endParaRPr lang="pt-BR" b="0" i="1" noProof="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𝑝</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den>
                      </m:f>
                      <m:r>
                        <a:rPr lang="pt-BR" b="0" i="1" noProof="0" smtClean="0">
                          <a:latin typeface="Cambria Math" panose="02040503050406030204" pitchFamily="18" charset="0"/>
                        </a:rPr>
                        <m:t>𝑒</m:t>
                      </m:r>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den>
                          </m:f>
                        </m:e>
                      </m:d>
                      <m:r>
                        <a:rPr lang="pt-BR" b="0" i="1" noProof="0" smtClean="0">
                          <a:latin typeface="Cambria Math" panose="02040503050406030204" pitchFamily="18" charset="0"/>
                        </a:rPr>
                        <m:t>𝑒</m:t>
                      </m:r>
                    </m:oMath>
                  </m:oMathPara>
                </a14:m>
                <a:endParaRPr lang="pt-BR" b="0" noProof="0" dirty="0"/>
              </a:p>
              <a:p>
                <a:pPr marL="0" indent="0" algn="ctr">
                  <a:buNone/>
                </a:pPr>
                <a:r>
                  <a:rPr lang="pt-BR" noProof="0" dirty="0"/>
                  <a:t> </a:t>
                </a:r>
              </a:p>
              <a:p>
                <a:pPr algn="just"/>
                <a:r>
                  <a:rPr lang="pt-BR" dirty="0"/>
                  <a:t>Ou seja, para induzir esforço, a firma deve pagar não somente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𝑤</m:t>
                        </m:r>
                      </m:e>
                      <m:sub>
                        <m:r>
                          <a:rPr lang="pt-BR" i="1" dirty="0" smtClean="0">
                            <a:latin typeface="Cambria Math" panose="02040503050406030204" pitchFamily="18" charset="0"/>
                          </a:rPr>
                          <m:t>0</m:t>
                        </m:r>
                      </m:sub>
                    </m:sSub>
                    <m:r>
                      <a:rPr lang="pt-BR" b="0" i="1" dirty="0" smtClean="0">
                        <a:latin typeface="Cambria Math" panose="02040503050406030204" pitchFamily="18" charset="0"/>
                      </a:rPr>
                      <m:t>+</m:t>
                    </m:r>
                    <m:r>
                      <a:rPr lang="pt-BR" b="0" i="1" dirty="0" smtClean="0">
                        <a:latin typeface="Cambria Math" panose="02040503050406030204" pitchFamily="18" charset="0"/>
                      </a:rPr>
                      <m:t>𝑒</m:t>
                    </m:r>
                  </m:oMath>
                </a14:m>
                <a:r>
                  <a:rPr lang="pt-BR" dirty="0"/>
                  <a:t>, mas um prêmio salarial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r>
                      <a:rPr lang="pt-BR" b="0" i="1" noProof="0" smtClean="0">
                        <a:latin typeface="Cambria Math" panose="02040503050406030204" pitchFamily="18" charset="0"/>
                      </a:rPr>
                      <m:t>𝑒</m:t>
                    </m:r>
                    <m:r>
                      <a:rPr lang="pt-BR" b="0" i="1" noProof="0" smtClean="0">
                        <a:latin typeface="Cambria Math" panose="02040503050406030204" pitchFamily="18" charset="0"/>
                      </a:rPr>
                      <m:t>/</m:t>
                    </m:r>
                    <m:r>
                      <a:rPr lang="pt-BR" b="0" i="1" noProof="0" smtClean="0">
                        <a:latin typeface="Cambria Math" panose="02040503050406030204" pitchFamily="18" charset="0"/>
                      </a:rPr>
                      <m:t>𝛿</m:t>
                    </m:r>
                    <m:r>
                      <a:rPr lang="pt-BR" b="0" i="1" noProof="0" smtClean="0">
                        <a:latin typeface="Cambria Math" panose="02040503050406030204" pitchFamily="18" charset="0"/>
                      </a:rPr>
                      <m:t>(1−</m:t>
                    </m:r>
                    <m:r>
                      <a:rPr lang="pt-BR" b="0" i="1" noProof="0" smtClean="0">
                        <a:latin typeface="Cambria Math" panose="02040503050406030204" pitchFamily="18" charset="0"/>
                      </a:rPr>
                      <m:t>𝑝</m:t>
                    </m:r>
                    <m:r>
                      <a:rPr lang="pt-BR" b="0" i="1" noProof="0" smtClean="0">
                        <a:latin typeface="Cambria Math" panose="02040503050406030204" pitchFamily="18" charset="0"/>
                      </a:rPr>
                      <m:t>)</m:t>
                    </m:r>
                  </m:oMath>
                </a14:m>
                <a:r>
                  <a:rPr lang="pt-BR" noProof="0" dirty="0"/>
                  <a:t>.</a:t>
                </a:r>
              </a:p>
              <a:p>
                <a:pPr algn="just"/>
                <a:endParaRPr lang="pt-BR" dirty="0"/>
              </a:p>
              <a:p>
                <a:pPr algn="just"/>
                <a:r>
                  <a:rPr lang="pt-BR" noProof="0" dirty="0"/>
                  <a:t>Naturalmente, se </a:t>
                </a:r>
                <a14:m>
                  <m:oMath xmlns:m="http://schemas.openxmlformats.org/officeDocument/2006/math">
                    <m:r>
                      <a:rPr lang="en-US" b="0" i="1" noProof="0" smtClean="0">
                        <a:latin typeface="Cambria Math" panose="02040503050406030204" pitchFamily="18" charset="0"/>
                      </a:rPr>
                      <m:t>𝑝</m:t>
                    </m:r>
                  </m:oMath>
                </a14:m>
                <a:r>
                  <a:rPr lang="pt-BR" noProof="0" dirty="0"/>
                  <a:t> </a:t>
                </a:r>
                <a:r>
                  <a:rPr lang="pt-BR" dirty="0"/>
                  <a:t>é muito próximo de </a:t>
                </a:r>
                <a14:m>
                  <m:oMath xmlns:m="http://schemas.openxmlformats.org/officeDocument/2006/math">
                    <m:r>
                      <a:rPr lang="pt-BR" b="0" i="1" smtClean="0">
                        <a:latin typeface="Cambria Math" panose="02040503050406030204" pitchFamily="18" charset="0"/>
                      </a:rPr>
                      <m:t>1</m:t>
                    </m:r>
                  </m:oMath>
                </a14:m>
                <a:r>
                  <a:rPr lang="pt-BR" noProof="0" dirty="0"/>
                  <a:t> (i.e., corpo mole é de difícil detecção), o prêmio salarial deve ser bastante alto para induzir esforço</a:t>
                </a:r>
              </a:p>
              <a:p>
                <a:pPr algn="just"/>
                <a:endParaRPr lang="pt-BR" dirty="0"/>
              </a:p>
              <a:p>
                <a:pPr algn="just"/>
                <a:endParaRPr lang="pt-BR" noProof="0" dirty="0"/>
              </a:p>
            </p:txBody>
          </p:sp>
        </mc:Choice>
        <mc:Fallback>
          <p:sp>
            <p:nvSpPr>
              <p:cNvPr id="3" name="Content Placeholder 2">
                <a:extLst>
                  <a:ext uri="{FF2B5EF4-FFF2-40B4-BE49-F238E27FC236}">
                    <a16:creationId xmlns:a16="http://schemas.microsoft.com/office/drawing/2014/main" id="{F476268C-54DB-41AE-9638-B43C6887C649}"/>
                  </a:ext>
                </a:extLst>
              </p:cNvPr>
              <p:cNvSpPr>
                <a:spLocks noGrp="1" noRot="1" noChangeAspect="1" noMove="1" noResize="1" noEditPoints="1" noAdjustHandles="1" noChangeArrowheads="1" noChangeShapeType="1" noTextEdit="1"/>
              </p:cNvSpPr>
              <p:nvPr>
                <p:ph idx="1"/>
              </p:nvPr>
            </p:nvSpPr>
            <p:spPr>
              <a:blipFill>
                <a:blip r:embed="rId3"/>
                <a:stretch>
                  <a:fillRect l="-965" t="-2035" r="-965" b="-2907"/>
                </a:stretch>
              </a:blipFill>
            </p:spPr>
            <p:txBody>
              <a:bodyPr/>
              <a:lstStyle/>
              <a:p>
                <a:r>
                  <a:rPr lang="en-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D63BC0-BBE4-4104-9459-9F29ED665AC9}"/>
                  </a:ext>
                </a:extLst>
              </p:cNvPr>
              <p:cNvSpPr txBox="1"/>
              <p:nvPr/>
            </p:nvSpPr>
            <p:spPr>
              <a:xfrm>
                <a:off x="9401175" y="2800350"/>
                <a:ext cx="16383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(2.3.5)</m:t>
                      </m:r>
                    </m:oMath>
                  </m:oMathPara>
                </a14:m>
                <a:endParaRPr lang="pt-BR" sz="2200" dirty="0"/>
              </a:p>
            </p:txBody>
          </p:sp>
        </mc:Choice>
        <mc:Fallback xmlns="">
          <p:sp>
            <p:nvSpPr>
              <p:cNvPr id="4" name="TextBox 3">
                <a:extLst>
                  <a:ext uri="{FF2B5EF4-FFF2-40B4-BE49-F238E27FC236}">
                    <a16:creationId xmlns:a16="http://schemas.microsoft.com/office/drawing/2014/main" id="{44D63BC0-BBE4-4104-9459-9F29ED665AC9}"/>
                  </a:ext>
                </a:extLst>
              </p:cNvPr>
              <p:cNvSpPr txBox="1">
                <a:spLocks noRot="1" noChangeAspect="1" noMove="1" noResize="1" noEditPoints="1" noAdjustHandles="1" noChangeArrowheads="1" noChangeShapeType="1" noTextEdit="1"/>
              </p:cNvSpPr>
              <p:nvPr/>
            </p:nvSpPr>
            <p:spPr>
              <a:xfrm>
                <a:off x="9401175" y="2800350"/>
                <a:ext cx="1638300" cy="430887"/>
              </a:xfrm>
              <a:prstGeom prst="rect">
                <a:avLst/>
              </a:prstGeom>
              <a:blipFill>
                <a:blip r:embed="rId4"/>
                <a:stretch>
                  <a:fillRect b="-15493"/>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428100A5-8B8B-4396-BCAB-7803264A8879}"/>
              </a:ext>
            </a:extLst>
          </p:cNvPr>
          <p:cNvSpPr/>
          <p:nvPr/>
        </p:nvSpPr>
        <p:spPr>
          <a:xfrm>
            <a:off x="599440" y="3566160"/>
            <a:ext cx="11216640" cy="2745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Box 5">
            <a:extLst>
              <a:ext uri="{FF2B5EF4-FFF2-40B4-BE49-F238E27FC236}">
                <a16:creationId xmlns:a16="http://schemas.microsoft.com/office/drawing/2014/main" id="{5A14D66B-04CE-4DB8-A371-FF1BC6B06666}"/>
              </a:ext>
            </a:extLst>
          </p:cNvPr>
          <p:cNvSpPr txBox="1"/>
          <p:nvPr/>
        </p:nvSpPr>
        <p:spPr>
          <a:xfrm>
            <a:off x="5325451" y="3566160"/>
            <a:ext cx="2203109" cy="584775"/>
          </a:xfrm>
          <a:prstGeom prst="rect">
            <a:avLst/>
          </a:prstGeom>
          <a:noFill/>
        </p:spPr>
        <p:txBody>
          <a:bodyPr wrap="square" rtlCol="0">
            <a:spAutoFit/>
          </a:bodyPr>
          <a:lstStyle/>
          <a:p>
            <a:pPr algn="ctr"/>
            <a:r>
              <a:rPr lang="pt-BR" sz="1600" dirty="0"/>
              <a:t>Custo de oportunidade de ser autônomo</a:t>
            </a:r>
          </a:p>
        </p:txBody>
      </p:sp>
      <p:cxnSp>
        <p:nvCxnSpPr>
          <p:cNvPr id="7" name="Straight Arrow Connector 6">
            <a:extLst>
              <a:ext uri="{FF2B5EF4-FFF2-40B4-BE49-F238E27FC236}">
                <a16:creationId xmlns:a16="http://schemas.microsoft.com/office/drawing/2014/main" id="{2D93E2C2-6FB5-485A-B634-379B761D0B0A}"/>
              </a:ext>
            </a:extLst>
          </p:cNvPr>
          <p:cNvCxnSpPr>
            <a:cxnSpLocks/>
          </p:cNvCxnSpPr>
          <p:nvPr/>
        </p:nvCxnSpPr>
        <p:spPr>
          <a:xfrm flipH="1" flipV="1">
            <a:off x="6424601" y="3285528"/>
            <a:ext cx="1" cy="2428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2E756D-1D66-4D29-8354-771B4C51F3D8}"/>
              </a:ext>
            </a:extLst>
          </p:cNvPr>
          <p:cNvSpPr txBox="1"/>
          <p:nvPr/>
        </p:nvSpPr>
        <p:spPr>
          <a:xfrm>
            <a:off x="9150692" y="3621187"/>
            <a:ext cx="1380032" cy="584775"/>
          </a:xfrm>
          <a:prstGeom prst="rect">
            <a:avLst/>
          </a:prstGeom>
          <a:noFill/>
        </p:spPr>
        <p:txBody>
          <a:bodyPr wrap="square" rtlCol="0">
            <a:spAutoFit/>
          </a:bodyPr>
          <a:lstStyle/>
          <a:p>
            <a:pPr algn="ctr"/>
            <a:r>
              <a:rPr lang="pt-BR" sz="1600" dirty="0"/>
              <a:t>Custo do esforço</a:t>
            </a:r>
          </a:p>
        </p:txBody>
      </p:sp>
      <p:cxnSp>
        <p:nvCxnSpPr>
          <p:cNvPr id="9" name="Straight Arrow Connector 8">
            <a:extLst>
              <a:ext uri="{FF2B5EF4-FFF2-40B4-BE49-F238E27FC236}">
                <a16:creationId xmlns:a16="http://schemas.microsoft.com/office/drawing/2014/main" id="{10EF3B01-C050-465F-87CA-2F18C735E29D}"/>
              </a:ext>
            </a:extLst>
          </p:cNvPr>
          <p:cNvCxnSpPr>
            <a:cxnSpLocks/>
          </p:cNvCxnSpPr>
          <p:nvPr/>
        </p:nvCxnSpPr>
        <p:spPr>
          <a:xfrm flipH="1" flipV="1">
            <a:off x="9441180" y="3231237"/>
            <a:ext cx="123454" cy="33492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94F3319-2FA3-4DC8-899D-3F32747E5742}"/>
              </a:ext>
            </a:extLst>
          </p:cNvPr>
          <p:cNvSpPr txBox="1"/>
          <p:nvPr/>
        </p:nvSpPr>
        <p:spPr>
          <a:xfrm>
            <a:off x="7694260" y="3828198"/>
            <a:ext cx="1624624" cy="830997"/>
          </a:xfrm>
          <a:prstGeom prst="rect">
            <a:avLst/>
          </a:prstGeom>
          <a:noFill/>
        </p:spPr>
        <p:txBody>
          <a:bodyPr wrap="square" rtlCol="0">
            <a:spAutoFit/>
          </a:bodyPr>
          <a:lstStyle/>
          <a:p>
            <a:pPr algn="ctr"/>
            <a:r>
              <a:rPr lang="pt-BR" sz="1600" dirty="0"/>
              <a:t>Probabilidade de ser pego fazendo corpo mole</a:t>
            </a:r>
          </a:p>
        </p:txBody>
      </p:sp>
      <p:sp>
        <p:nvSpPr>
          <p:cNvPr id="18" name="Right Brace 17">
            <a:extLst>
              <a:ext uri="{FF2B5EF4-FFF2-40B4-BE49-F238E27FC236}">
                <a16:creationId xmlns:a16="http://schemas.microsoft.com/office/drawing/2014/main" id="{7FDF88F7-4717-4388-8D9C-06900F51C322}"/>
              </a:ext>
            </a:extLst>
          </p:cNvPr>
          <p:cNvSpPr/>
          <p:nvPr/>
        </p:nvSpPr>
        <p:spPr>
          <a:xfrm rot="5400000">
            <a:off x="8374499" y="3154335"/>
            <a:ext cx="264147" cy="865313"/>
          </a:xfrm>
          <a:prstGeom prst="rightBrace">
            <a:avLst>
              <a:gd name="adj1" fmla="val 58335"/>
              <a:gd name="adj2" fmla="val 50000"/>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2" name="Footer Placeholder 1">
            <a:extLst>
              <a:ext uri="{FF2B5EF4-FFF2-40B4-BE49-F238E27FC236}">
                <a16:creationId xmlns:a16="http://schemas.microsoft.com/office/drawing/2014/main" id="{007F2F0B-E868-421A-8E54-EFCAA6E9CFBB}"/>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13" name="Slide Number Placeholder 4">
            <a:extLst>
              <a:ext uri="{FF2B5EF4-FFF2-40B4-BE49-F238E27FC236}">
                <a16:creationId xmlns:a16="http://schemas.microsoft.com/office/drawing/2014/main" id="{ACA95B69-2933-4F9D-9234-6D83544A7AD3}"/>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58</a:t>
            </a:fld>
            <a:endParaRPr lang="pt-BR"/>
          </a:p>
        </p:txBody>
      </p:sp>
    </p:spTree>
    <p:extLst>
      <p:ext uri="{BB962C8B-B14F-4D97-AF65-F5344CB8AC3E}">
        <p14:creationId xmlns:p14="http://schemas.microsoft.com/office/powerpoint/2010/main" val="253439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ABC7-358A-4115-9316-7BEF418EAF0D}"/>
              </a:ext>
            </a:extLst>
          </p:cNvPr>
          <p:cNvSpPr>
            <a:spLocks noGrp="1"/>
          </p:cNvSpPr>
          <p:nvPr>
            <p:ph type="title"/>
          </p:nvPr>
        </p:nvSpPr>
        <p:spPr/>
        <p:txBody>
          <a:bodyPr/>
          <a:lstStyle/>
          <a:p>
            <a:r>
              <a:rPr lang="pt-BR" b="1" noProof="0" dirty="0"/>
              <a:t>Jogos repetidos: Salários de eficiência</a:t>
            </a:r>
            <a:endParaRPr lang="pt-BR" noProof="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76268C-54DB-41AE-9638-B43C6887C649}"/>
                  </a:ext>
                </a:extLst>
              </p:cNvPr>
              <p:cNvSpPr>
                <a:spLocks noGrp="1"/>
              </p:cNvSpPr>
              <p:nvPr>
                <p:ph idx="1"/>
              </p:nvPr>
            </p:nvSpPr>
            <p:spPr/>
            <p:txBody>
              <a:bodyPr>
                <a:normAutofit fontScale="92500"/>
              </a:bodyPr>
              <a:lstStyle/>
              <a:p>
                <a:pPr algn="just"/>
                <a:r>
                  <a:rPr lang="pt-BR" dirty="0"/>
                  <a:t>É ótimo para o trabalhador fazer esforço quando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𝑒</m:t>
                        </m:r>
                      </m:sub>
                    </m:sSub>
                    <m:r>
                      <a:rPr lang="en-US"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𝑉</m:t>
                        </m:r>
                      </m:e>
                      <m:sub>
                        <m:r>
                          <a:rPr lang="pt-BR" b="0" i="1" noProof="0" smtClean="0">
                            <a:latin typeface="Cambria Math" panose="02040503050406030204" pitchFamily="18" charset="0"/>
                          </a:rPr>
                          <m:t>𝑠</m:t>
                        </m:r>
                      </m:sub>
                    </m:sSub>
                  </m:oMath>
                </a14:m>
                <a:r>
                  <a:rPr lang="pt-BR" dirty="0"/>
                  <a:t> ou...</a:t>
                </a:r>
                <a:endParaRPr lang="pt-BR" b="0" i="1" noProof="0" dirty="0">
                  <a:latin typeface="Cambria Math" panose="02040503050406030204" pitchFamily="18" charset="0"/>
                </a:endParaRPr>
              </a:p>
              <a:p>
                <a:pPr marL="0" indent="0" algn="ctr">
                  <a:buNone/>
                </a:pPr>
                <a:endParaRPr lang="pt-BR" b="0" i="1" noProof="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𝑤</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sSub>
                        <m:sSubPr>
                          <m:ctrlPr>
                            <a:rPr lang="pt-BR" b="0" i="1" noProof="0" smtClean="0">
                              <a:solidFill>
                                <a:schemeClr val="bg1">
                                  <a:lumMod val="65000"/>
                                </a:schemeClr>
                              </a:solidFill>
                              <a:latin typeface="Cambria Math" panose="02040503050406030204" pitchFamily="18" charset="0"/>
                            </a:rPr>
                          </m:ctrlPr>
                        </m:sSubPr>
                        <m:e>
                          <m:r>
                            <a:rPr lang="pt-BR" b="0" i="1" noProof="0" smtClean="0">
                              <a:solidFill>
                                <a:schemeClr val="bg1">
                                  <a:lumMod val="65000"/>
                                </a:schemeClr>
                              </a:solidFill>
                              <a:latin typeface="Cambria Math" panose="02040503050406030204" pitchFamily="18" charset="0"/>
                            </a:rPr>
                            <m:t>𝑤</m:t>
                          </m:r>
                        </m:e>
                        <m:sub>
                          <m:r>
                            <a:rPr lang="pt-BR" b="0" i="1" noProof="0" smtClean="0">
                              <a:solidFill>
                                <a:schemeClr val="bg1">
                                  <a:lumMod val="65000"/>
                                </a:schemeClr>
                              </a:solidFill>
                              <a:latin typeface="Cambria Math" panose="02040503050406030204" pitchFamily="18" charset="0"/>
                            </a:rPr>
                            <m:t>0</m:t>
                          </m:r>
                        </m:sub>
                      </m:sSub>
                      <m:r>
                        <a:rPr lang="pt-BR" b="0" i="1" noProof="0" smtClean="0">
                          <a:solidFill>
                            <a:schemeClr val="bg1">
                              <a:lumMod val="65000"/>
                            </a:schemeClr>
                          </a:solidFill>
                          <a:latin typeface="Cambria Math" panose="02040503050406030204" pitchFamily="18" charset="0"/>
                        </a:rPr>
                        <m:t>+</m:t>
                      </m:r>
                      <m:f>
                        <m:fPr>
                          <m:ctrlPr>
                            <a:rPr lang="pt-BR" b="0" i="1" noProof="0" smtClean="0">
                              <a:solidFill>
                                <a:schemeClr val="bg1">
                                  <a:lumMod val="65000"/>
                                </a:schemeClr>
                              </a:solidFill>
                              <a:latin typeface="Cambria Math" panose="02040503050406030204" pitchFamily="18" charset="0"/>
                            </a:rPr>
                          </m:ctrlPr>
                        </m:fPr>
                        <m:num>
                          <m:r>
                            <a:rPr lang="pt-BR" b="0" i="1" noProof="0" smtClean="0">
                              <a:solidFill>
                                <a:schemeClr val="bg1">
                                  <a:lumMod val="65000"/>
                                </a:schemeClr>
                              </a:solidFill>
                              <a:latin typeface="Cambria Math" panose="02040503050406030204" pitchFamily="18" charset="0"/>
                            </a:rPr>
                            <m:t>1−</m:t>
                          </m:r>
                          <m:r>
                            <a:rPr lang="pt-BR" b="0" i="1" noProof="0" smtClean="0">
                              <a:solidFill>
                                <a:schemeClr val="bg1">
                                  <a:lumMod val="65000"/>
                                </a:schemeClr>
                              </a:solidFill>
                              <a:latin typeface="Cambria Math" panose="02040503050406030204" pitchFamily="18" charset="0"/>
                            </a:rPr>
                            <m:t>𝑝</m:t>
                          </m:r>
                          <m:r>
                            <a:rPr lang="pt-BR" b="0" i="1" noProof="0" smtClean="0">
                              <a:solidFill>
                                <a:schemeClr val="bg1">
                                  <a:lumMod val="65000"/>
                                </a:schemeClr>
                              </a:solidFill>
                              <a:latin typeface="Cambria Math" panose="02040503050406030204" pitchFamily="18" charset="0"/>
                            </a:rPr>
                            <m:t>𝛿</m:t>
                          </m:r>
                        </m:num>
                        <m:den>
                          <m:r>
                            <a:rPr lang="pt-BR" b="0" i="1" noProof="0" smtClean="0">
                              <a:solidFill>
                                <a:schemeClr val="bg1">
                                  <a:lumMod val="65000"/>
                                </a:schemeClr>
                              </a:solidFill>
                              <a:latin typeface="Cambria Math" panose="02040503050406030204" pitchFamily="18" charset="0"/>
                            </a:rPr>
                            <m:t>𝛿</m:t>
                          </m:r>
                          <m:d>
                            <m:dPr>
                              <m:ctrlPr>
                                <a:rPr lang="pt-BR" b="0" i="1" noProof="0" smtClean="0">
                                  <a:solidFill>
                                    <a:schemeClr val="bg1">
                                      <a:lumMod val="65000"/>
                                    </a:schemeClr>
                                  </a:solidFill>
                                  <a:latin typeface="Cambria Math" panose="02040503050406030204" pitchFamily="18" charset="0"/>
                                </a:rPr>
                              </m:ctrlPr>
                            </m:dPr>
                            <m:e>
                              <m:r>
                                <a:rPr lang="pt-BR" b="0" i="1" noProof="0" smtClean="0">
                                  <a:solidFill>
                                    <a:schemeClr val="bg1">
                                      <a:lumMod val="65000"/>
                                    </a:schemeClr>
                                  </a:solidFill>
                                  <a:latin typeface="Cambria Math" panose="02040503050406030204" pitchFamily="18" charset="0"/>
                                </a:rPr>
                                <m:t>1−</m:t>
                              </m:r>
                              <m:r>
                                <a:rPr lang="pt-BR" b="0" i="1" noProof="0" smtClean="0">
                                  <a:solidFill>
                                    <a:schemeClr val="bg1">
                                      <a:lumMod val="65000"/>
                                    </a:schemeClr>
                                  </a:solidFill>
                                  <a:latin typeface="Cambria Math" panose="02040503050406030204" pitchFamily="18" charset="0"/>
                                </a:rPr>
                                <m:t>𝑝</m:t>
                              </m:r>
                            </m:e>
                          </m:d>
                        </m:den>
                      </m:f>
                      <m:r>
                        <a:rPr lang="pt-BR" b="0" i="1" noProof="0" smtClean="0">
                          <a:solidFill>
                            <a:schemeClr val="bg1">
                              <a:lumMod val="65000"/>
                            </a:schemeClr>
                          </a:solidFill>
                          <a:latin typeface="Cambria Math" panose="02040503050406030204" pitchFamily="18" charset="0"/>
                        </a:rPr>
                        <m:t>𝑒</m:t>
                      </m:r>
                      <m:r>
                        <a:rPr lang="pt-BR" b="0" i="1" noProof="0" smtClean="0">
                          <a:solidFill>
                            <a:schemeClr val="bg1">
                              <a:lumMod val="65000"/>
                            </a:schemeClr>
                          </a:solidFill>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𝑤</m:t>
                          </m:r>
                        </m:e>
                        <m:sub>
                          <m:r>
                            <a:rPr lang="pt-BR" b="0" i="1" noProof="0" smtClean="0">
                              <a:latin typeface="Cambria Math" panose="02040503050406030204" pitchFamily="18" charset="0"/>
                            </a:rPr>
                            <m:t>0</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𝛿</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den>
                          </m:f>
                        </m:e>
                      </m:d>
                      <m:r>
                        <a:rPr lang="pt-BR" b="0" i="1" noProof="0" smtClean="0">
                          <a:latin typeface="Cambria Math" panose="02040503050406030204" pitchFamily="18" charset="0"/>
                        </a:rPr>
                        <m:t>𝑒</m:t>
                      </m:r>
                    </m:oMath>
                  </m:oMathPara>
                </a14:m>
                <a:endParaRPr lang="pt-BR" b="0" noProof="0" dirty="0"/>
              </a:p>
              <a:p>
                <a:pPr marL="0" indent="0" algn="ctr">
                  <a:buNone/>
                </a:pPr>
                <a:r>
                  <a:rPr lang="pt-BR" noProof="0" dirty="0"/>
                  <a:t> </a:t>
                </a:r>
              </a:p>
              <a:p>
                <a:pPr algn="just"/>
                <a:r>
                  <a:rPr lang="pt-BR" dirty="0"/>
                  <a:t>Ou seja, para induzir esforço, a firma deve pagar não somente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𝑤</m:t>
                        </m:r>
                      </m:e>
                      <m:sub>
                        <m:r>
                          <a:rPr lang="pt-BR" i="1" dirty="0" smtClean="0">
                            <a:latin typeface="Cambria Math" panose="02040503050406030204" pitchFamily="18" charset="0"/>
                          </a:rPr>
                          <m:t>0</m:t>
                        </m:r>
                      </m:sub>
                    </m:sSub>
                    <m:r>
                      <a:rPr lang="pt-BR" b="0" i="1" dirty="0" smtClean="0">
                        <a:latin typeface="Cambria Math" panose="02040503050406030204" pitchFamily="18" charset="0"/>
                      </a:rPr>
                      <m:t>+</m:t>
                    </m:r>
                    <m:r>
                      <a:rPr lang="pt-BR" b="0" i="1" dirty="0" smtClean="0">
                        <a:latin typeface="Cambria Math" panose="02040503050406030204" pitchFamily="18" charset="0"/>
                      </a:rPr>
                      <m:t>𝑒</m:t>
                    </m:r>
                  </m:oMath>
                </a14:m>
                <a:r>
                  <a:rPr lang="pt-BR" dirty="0"/>
                  <a:t>, mas um </a:t>
                </a:r>
                <a:r>
                  <a:rPr lang="pt-BR" b="1" dirty="0">
                    <a:solidFill>
                      <a:srgbClr val="0070C0"/>
                    </a:solidFill>
                  </a:rPr>
                  <a:t>prêmio salarial</a:t>
                </a:r>
                <a:r>
                  <a:rPr lang="pt-BR" dirty="0"/>
                  <a:t>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r>
                      <a:rPr lang="pt-BR" b="0" i="1" noProof="0" smtClean="0">
                        <a:latin typeface="Cambria Math" panose="02040503050406030204" pitchFamily="18" charset="0"/>
                      </a:rPr>
                      <m:t>𝑒</m:t>
                    </m:r>
                    <m:r>
                      <a:rPr lang="pt-BR" b="0" i="1" noProof="0" smtClean="0">
                        <a:latin typeface="Cambria Math" panose="02040503050406030204" pitchFamily="18" charset="0"/>
                      </a:rPr>
                      <m:t>/</m:t>
                    </m:r>
                    <m:r>
                      <a:rPr lang="pt-BR" b="0" i="1" noProof="0" smtClean="0">
                        <a:latin typeface="Cambria Math" panose="02040503050406030204" pitchFamily="18" charset="0"/>
                      </a:rPr>
                      <m:t>𝛿</m:t>
                    </m:r>
                    <m:r>
                      <a:rPr lang="pt-BR" b="0" i="1" noProof="0" smtClean="0">
                        <a:latin typeface="Cambria Math" panose="02040503050406030204" pitchFamily="18" charset="0"/>
                      </a:rPr>
                      <m:t>(1−</m:t>
                    </m:r>
                    <m:r>
                      <a:rPr lang="pt-BR" b="0" i="1" noProof="0" smtClean="0">
                        <a:latin typeface="Cambria Math" panose="02040503050406030204" pitchFamily="18" charset="0"/>
                      </a:rPr>
                      <m:t>𝑝</m:t>
                    </m:r>
                    <m:r>
                      <a:rPr lang="pt-BR" b="0" i="1" noProof="0" smtClean="0">
                        <a:latin typeface="Cambria Math" panose="02040503050406030204" pitchFamily="18" charset="0"/>
                      </a:rPr>
                      <m:t>)</m:t>
                    </m:r>
                  </m:oMath>
                </a14:m>
                <a:r>
                  <a:rPr lang="pt-BR" noProof="0" dirty="0"/>
                  <a:t>.</a:t>
                </a:r>
              </a:p>
              <a:p>
                <a:pPr algn="just"/>
                <a:endParaRPr lang="pt-BR" dirty="0"/>
              </a:p>
              <a:p>
                <a:pPr algn="just"/>
                <a:r>
                  <a:rPr lang="pt-BR" noProof="0" dirty="0"/>
                  <a:t>Naturalmente, se </a:t>
                </a:r>
                <a14:m>
                  <m:oMath xmlns:m="http://schemas.openxmlformats.org/officeDocument/2006/math">
                    <m:r>
                      <a:rPr lang="en-US" b="0" i="1" noProof="0" smtClean="0">
                        <a:latin typeface="Cambria Math" panose="02040503050406030204" pitchFamily="18" charset="0"/>
                      </a:rPr>
                      <m:t>𝑝</m:t>
                    </m:r>
                  </m:oMath>
                </a14:m>
                <a:r>
                  <a:rPr lang="pt-BR" noProof="0" dirty="0"/>
                  <a:t> </a:t>
                </a:r>
                <a:r>
                  <a:rPr lang="pt-BR" dirty="0"/>
                  <a:t>é muito próximo de </a:t>
                </a:r>
                <a14:m>
                  <m:oMath xmlns:m="http://schemas.openxmlformats.org/officeDocument/2006/math">
                    <m:r>
                      <a:rPr lang="pt-BR" b="0" i="1" smtClean="0">
                        <a:latin typeface="Cambria Math" panose="02040503050406030204" pitchFamily="18" charset="0"/>
                      </a:rPr>
                      <m:t>1</m:t>
                    </m:r>
                  </m:oMath>
                </a14:m>
                <a:r>
                  <a:rPr lang="pt-BR" noProof="0" dirty="0"/>
                  <a:t> (i.e., corpo mole é de difícil detecção), o prêmio salarial deve ser bastante alto para induzir esforço</a:t>
                </a:r>
              </a:p>
              <a:p>
                <a:pPr algn="just"/>
                <a:endParaRPr lang="pt-BR" dirty="0"/>
              </a:p>
              <a:p>
                <a:pPr algn="just"/>
                <a:endParaRPr lang="pt-BR" noProof="0" dirty="0"/>
              </a:p>
            </p:txBody>
          </p:sp>
        </mc:Choice>
        <mc:Fallback>
          <p:sp>
            <p:nvSpPr>
              <p:cNvPr id="3" name="Content Placeholder 2">
                <a:extLst>
                  <a:ext uri="{FF2B5EF4-FFF2-40B4-BE49-F238E27FC236}">
                    <a16:creationId xmlns:a16="http://schemas.microsoft.com/office/drawing/2014/main" id="{F476268C-54DB-41AE-9638-B43C6887C649}"/>
                  </a:ext>
                </a:extLst>
              </p:cNvPr>
              <p:cNvSpPr>
                <a:spLocks noGrp="1" noRot="1" noChangeAspect="1" noMove="1" noResize="1" noEditPoints="1" noAdjustHandles="1" noChangeArrowheads="1" noChangeShapeType="1" noTextEdit="1"/>
              </p:cNvSpPr>
              <p:nvPr>
                <p:ph idx="1"/>
              </p:nvPr>
            </p:nvSpPr>
            <p:spPr>
              <a:blipFill>
                <a:blip r:embed="rId3"/>
                <a:stretch>
                  <a:fillRect l="-965" t="-2035" r="-965" b="-2907"/>
                </a:stretch>
              </a:blipFill>
            </p:spPr>
            <p:txBody>
              <a:bodyPr/>
              <a:lstStyle/>
              <a:p>
                <a:r>
                  <a:rPr lang="en-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D63BC0-BBE4-4104-9459-9F29ED665AC9}"/>
                  </a:ext>
                </a:extLst>
              </p:cNvPr>
              <p:cNvSpPr txBox="1"/>
              <p:nvPr/>
            </p:nvSpPr>
            <p:spPr>
              <a:xfrm>
                <a:off x="9401175" y="2800350"/>
                <a:ext cx="16383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(2.3.5)</m:t>
                      </m:r>
                    </m:oMath>
                  </m:oMathPara>
                </a14:m>
                <a:endParaRPr lang="pt-BR" sz="2200" dirty="0"/>
              </a:p>
            </p:txBody>
          </p:sp>
        </mc:Choice>
        <mc:Fallback xmlns="">
          <p:sp>
            <p:nvSpPr>
              <p:cNvPr id="4" name="TextBox 3">
                <a:extLst>
                  <a:ext uri="{FF2B5EF4-FFF2-40B4-BE49-F238E27FC236}">
                    <a16:creationId xmlns:a16="http://schemas.microsoft.com/office/drawing/2014/main" id="{44D63BC0-BBE4-4104-9459-9F29ED665AC9}"/>
                  </a:ext>
                </a:extLst>
              </p:cNvPr>
              <p:cNvSpPr txBox="1">
                <a:spLocks noRot="1" noChangeAspect="1" noMove="1" noResize="1" noEditPoints="1" noAdjustHandles="1" noChangeArrowheads="1" noChangeShapeType="1" noTextEdit="1"/>
              </p:cNvSpPr>
              <p:nvPr/>
            </p:nvSpPr>
            <p:spPr>
              <a:xfrm>
                <a:off x="9401175" y="2800350"/>
                <a:ext cx="1638300" cy="430887"/>
              </a:xfrm>
              <a:prstGeom prst="rect">
                <a:avLst/>
              </a:prstGeom>
              <a:blipFill>
                <a:blip r:embed="rId4"/>
                <a:stretch>
                  <a:fillRect b="-15493"/>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A624DFDE-D765-4693-813D-D4C11FE42129}"/>
              </a:ext>
            </a:extLst>
          </p:cNvPr>
          <p:cNvSpPr/>
          <p:nvPr/>
        </p:nvSpPr>
        <p:spPr>
          <a:xfrm>
            <a:off x="6207760" y="2364382"/>
            <a:ext cx="3413760" cy="1303377"/>
          </a:xfrm>
          <a:custGeom>
            <a:avLst/>
            <a:gdLst>
              <a:gd name="connsiteX0" fmla="*/ 0 w 3413760"/>
              <a:gd name="connsiteY0" fmla="*/ 0 h 1303377"/>
              <a:gd name="connsiteX1" fmla="*/ 500685 w 3413760"/>
              <a:gd name="connsiteY1" fmla="*/ 0 h 1303377"/>
              <a:gd name="connsiteX2" fmla="*/ 1035507 w 3413760"/>
              <a:gd name="connsiteY2" fmla="*/ 0 h 1303377"/>
              <a:gd name="connsiteX3" fmla="*/ 1672742 w 3413760"/>
              <a:gd name="connsiteY3" fmla="*/ 0 h 1303377"/>
              <a:gd name="connsiteX4" fmla="*/ 2173427 w 3413760"/>
              <a:gd name="connsiteY4" fmla="*/ 0 h 1303377"/>
              <a:gd name="connsiteX5" fmla="*/ 2639974 w 3413760"/>
              <a:gd name="connsiteY5" fmla="*/ 0 h 1303377"/>
              <a:gd name="connsiteX6" fmla="*/ 3413760 w 3413760"/>
              <a:gd name="connsiteY6" fmla="*/ 0 h 1303377"/>
              <a:gd name="connsiteX7" fmla="*/ 3413760 w 3413760"/>
              <a:gd name="connsiteY7" fmla="*/ 408391 h 1303377"/>
              <a:gd name="connsiteX8" fmla="*/ 3413760 w 3413760"/>
              <a:gd name="connsiteY8" fmla="*/ 868918 h 1303377"/>
              <a:gd name="connsiteX9" fmla="*/ 3413760 w 3413760"/>
              <a:gd name="connsiteY9" fmla="*/ 1303377 h 1303377"/>
              <a:gd name="connsiteX10" fmla="*/ 2776525 w 3413760"/>
              <a:gd name="connsiteY10" fmla="*/ 1303377 h 1303377"/>
              <a:gd name="connsiteX11" fmla="*/ 2139290 w 3413760"/>
              <a:gd name="connsiteY11" fmla="*/ 1303377 h 1303377"/>
              <a:gd name="connsiteX12" fmla="*/ 1672742 w 3413760"/>
              <a:gd name="connsiteY12" fmla="*/ 1303377 h 1303377"/>
              <a:gd name="connsiteX13" fmla="*/ 1206195 w 3413760"/>
              <a:gd name="connsiteY13" fmla="*/ 1303377 h 1303377"/>
              <a:gd name="connsiteX14" fmla="*/ 705510 w 3413760"/>
              <a:gd name="connsiteY14" fmla="*/ 1303377 h 1303377"/>
              <a:gd name="connsiteX15" fmla="*/ 0 w 3413760"/>
              <a:gd name="connsiteY15" fmla="*/ 1303377 h 1303377"/>
              <a:gd name="connsiteX16" fmla="*/ 0 w 3413760"/>
              <a:gd name="connsiteY16" fmla="*/ 881952 h 1303377"/>
              <a:gd name="connsiteX17" fmla="*/ 0 w 3413760"/>
              <a:gd name="connsiteY17" fmla="*/ 447493 h 1303377"/>
              <a:gd name="connsiteX18" fmla="*/ 0 w 3413760"/>
              <a:gd name="connsiteY18" fmla="*/ 0 h 130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3760" h="1303377" extrusionOk="0">
                <a:moveTo>
                  <a:pt x="0" y="0"/>
                </a:moveTo>
                <a:cubicBezTo>
                  <a:pt x="126730" y="-12206"/>
                  <a:pt x="320952" y="2994"/>
                  <a:pt x="500685" y="0"/>
                </a:cubicBezTo>
                <a:cubicBezTo>
                  <a:pt x="680418" y="-2994"/>
                  <a:pt x="867310" y="54795"/>
                  <a:pt x="1035507" y="0"/>
                </a:cubicBezTo>
                <a:cubicBezTo>
                  <a:pt x="1203704" y="-54795"/>
                  <a:pt x="1424359" y="43546"/>
                  <a:pt x="1672742" y="0"/>
                </a:cubicBezTo>
                <a:cubicBezTo>
                  <a:pt x="1921125" y="-43546"/>
                  <a:pt x="2053399" y="32148"/>
                  <a:pt x="2173427" y="0"/>
                </a:cubicBezTo>
                <a:cubicBezTo>
                  <a:pt x="2293456" y="-32148"/>
                  <a:pt x="2472862" y="48190"/>
                  <a:pt x="2639974" y="0"/>
                </a:cubicBezTo>
                <a:cubicBezTo>
                  <a:pt x="2807086" y="-48190"/>
                  <a:pt x="3070401" y="40971"/>
                  <a:pt x="3413760" y="0"/>
                </a:cubicBezTo>
                <a:cubicBezTo>
                  <a:pt x="3418169" y="198321"/>
                  <a:pt x="3366044" y="211984"/>
                  <a:pt x="3413760" y="408391"/>
                </a:cubicBezTo>
                <a:cubicBezTo>
                  <a:pt x="3461476" y="604798"/>
                  <a:pt x="3405241" y="732011"/>
                  <a:pt x="3413760" y="868918"/>
                </a:cubicBezTo>
                <a:cubicBezTo>
                  <a:pt x="3422279" y="1005825"/>
                  <a:pt x="3399331" y="1137557"/>
                  <a:pt x="3413760" y="1303377"/>
                </a:cubicBezTo>
                <a:cubicBezTo>
                  <a:pt x="3249987" y="1352834"/>
                  <a:pt x="2965198" y="1296184"/>
                  <a:pt x="2776525" y="1303377"/>
                </a:cubicBezTo>
                <a:cubicBezTo>
                  <a:pt x="2587852" y="1310570"/>
                  <a:pt x="2309455" y="1286615"/>
                  <a:pt x="2139290" y="1303377"/>
                </a:cubicBezTo>
                <a:cubicBezTo>
                  <a:pt x="1969126" y="1320139"/>
                  <a:pt x="1866310" y="1259309"/>
                  <a:pt x="1672742" y="1303377"/>
                </a:cubicBezTo>
                <a:cubicBezTo>
                  <a:pt x="1479174" y="1347445"/>
                  <a:pt x="1302452" y="1293447"/>
                  <a:pt x="1206195" y="1303377"/>
                </a:cubicBezTo>
                <a:cubicBezTo>
                  <a:pt x="1109938" y="1313307"/>
                  <a:pt x="838869" y="1278770"/>
                  <a:pt x="705510" y="1303377"/>
                </a:cubicBezTo>
                <a:cubicBezTo>
                  <a:pt x="572151" y="1327984"/>
                  <a:pt x="311618" y="1275911"/>
                  <a:pt x="0" y="1303377"/>
                </a:cubicBezTo>
                <a:cubicBezTo>
                  <a:pt x="-22932" y="1106377"/>
                  <a:pt x="11773" y="1063697"/>
                  <a:pt x="0" y="881952"/>
                </a:cubicBezTo>
                <a:cubicBezTo>
                  <a:pt x="-11773" y="700207"/>
                  <a:pt x="9233" y="628929"/>
                  <a:pt x="0" y="447493"/>
                </a:cubicBezTo>
                <a:cubicBezTo>
                  <a:pt x="-9233" y="266057"/>
                  <a:pt x="43297" y="118432"/>
                  <a:pt x="0" y="0"/>
                </a:cubicBezTo>
                <a:close/>
              </a:path>
            </a:pathLst>
          </a:custGeom>
          <a:noFill/>
          <a:ln w="28575">
            <a:solidFill>
              <a:srgbClr val="7FD7F7"/>
            </a:solidFill>
            <a:extLst>
              <a:ext uri="{C807C97D-BFC1-408E-A445-0C87EB9F89A2}">
                <ask:lineSketchStyleProps xmlns:ask="http://schemas.microsoft.com/office/drawing/2018/sketchyshapes" sd="170722404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00000"/>
              </a:solidFill>
            </a:endParaRPr>
          </a:p>
        </p:txBody>
      </p:sp>
      <p:sp>
        <p:nvSpPr>
          <p:cNvPr id="6" name="Footer Placeholder 1">
            <a:extLst>
              <a:ext uri="{FF2B5EF4-FFF2-40B4-BE49-F238E27FC236}">
                <a16:creationId xmlns:a16="http://schemas.microsoft.com/office/drawing/2014/main" id="{9773DB7D-860A-4EAC-97C7-0B76AF8BB8B1}"/>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7" name="Slide Number Placeholder 4">
            <a:extLst>
              <a:ext uri="{FF2B5EF4-FFF2-40B4-BE49-F238E27FC236}">
                <a16:creationId xmlns:a16="http://schemas.microsoft.com/office/drawing/2014/main" id="{26D2BF97-920C-430C-A689-FA26989F3E3E}"/>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59</a:t>
            </a:fld>
            <a:endParaRPr lang="pt-BR"/>
          </a:p>
        </p:txBody>
      </p:sp>
    </p:spTree>
    <p:extLst>
      <p:ext uri="{BB962C8B-B14F-4D97-AF65-F5344CB8AC3E}">
        <p14:creationId xmlns:p14="http://schemas.microsoft.com/office/powerpoint/2010/main" val="66233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a:xfrm>
                <a:off x="983342" y="1811766"/>
                <a:ext cx="10515600" cy="4351338"/>
              </a:xfrm>
            </p:spPr>
            <p:txBody>
              <a:bodyPr>
                <a:normAutofit fontScale="92500" lnSpcReduction="20000"/>
              </a:bodyPr>
              <a:lstStyle/>
              <a:p>
                <a:pPr algn="just"/>
                <a:r>
                  <a:rPr lang="pt-BR" dirty="0"/>
                  <a:t>Se </a:t>
                </a:r>
                <a14:m>
                  <m:oMath xmlns:m="http://schemas.openxmlformats.org/officeDocument/2006/math">
                    <m:r>
                      <a:rPr lang="pt-BR" i="1">
                        <a:latin typeface="Cambria Math" panose="02040503050406030204" pitchFamily="18" charset="0"/>
                      </a:rPr>
                      <m:t>𝑖</m:t>
                    </m:r>
                  </m:oMath>
                </a14:m>
                <a:r>
                  <a:rPr lang="pt-BR" dirty="0"/>
                  <a:t> jogará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𝐿</m:t>
                        </m:r>
                      </m:e>
                      <m:sub>
                        <m:r>
                          <a:rPr lang="pt-BR" i="1">
                            <a:latin typeface="Cambria Math" panose="02040503050406030204" pitchFamily="18" charset="0"/>
                          </a:rPr>
                          <m:t>𝑖</m:t>
                        </m:r>
                      </m:sub>
                    </m:sSub>
                  </m:oMath>
                </a14:m>
                <a:r>
                  <a:rPr lang="pt-BR" dirty="0"/>
                  <a:t> para sempre uma vez que o outcome de um estágio </a:t>
                </a:r>
                <a:r>
                  <a:rPr lang="pt-BR" i="1" dirty="0"/>
                  <a:t>diferir</a:t>
                </a:r>
                <a:r>
                  <a:rPr lang="pt-BR" dirty="0"/>
                  <a:t> de </a:t>
                </a:r>
                <a14:m>
                  <m:oMath xmlns:m="http://schemas.openxmlformats.org/officeDocument/2006/math">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t>, a melhor resposta para </a:t>
                </a:r>
                <a14:m>
                  <m:oMath xmlns:m="http://schemas.openxmlformats.org/officeDocument/2006/math">
                    <m:r>
                      <a:rPr lang="pt-BR" i="1">
                        <a:latin typeface="Cambria Math" panose="02040503050406030204" pitchFamily="18" charset="0"/>
                      </a:rPr>
                      <m:t>𝑗</m:t>
                    </m:r>
                  </m:oMath>
                </a14:m>
                <a:r>
                  <a:rPr lang="pt-BR" dirty="0"/>
                  <a:t> é jogar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𝐿</m:t>
                        </m:r>
                      </m:e>
                      <m:sub>
                        <m:r>
                          <a:rPr lang="pt-BR" i="1">
                            <a:latin typeface="Cambria Math" panose="02040503050406030204" pitchFamily="18" charset="0"/>
                          </a:rPr>
                          <m:t>𝑗</m:t>
                        </m:r>
                      </m:sub>
                    </m:sSub>
                  </m:oMath>
                </a14:m>
                <a:r>
                  <a:rPr lang="pt-BR" dirty="0"/>
                  <a:t> para sempre uma vez que o outcome de um estágio </a:t>
                </a:r>
                <a:r>
                  <a:rPr lang="pt-BR" i="1" dirty="0"/>
                  <a:t>diferir</a:t>
                </a:r>
                <a:r>
                  <a:rPr lang="pt-BR" dirty="0"/>
                  <a:t> de </a:t>
                </a:r>
                <a14:m>
                  <m:oMath xmlns:m="http://schemas.openxmlformats.org/officeDocument/2006/math">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t> (“</a:t>
                </a:r>
                <a:r>
                  <a:rPr lang="pt-BR" i="1" dirty="0">
                    <a:solidFill>
                      <a:srgbClr val="C00000"/>
                    </a:solidFill>
                  </a:rPr>
                  <a:t>defection stage</a:t>
                </a:r>
                <a:r>
                  <a:rPr lang="pt-BR" dirty="0"/>
                  <a:t>”)</a:t>
                </a:r>
              </a:p>
              <a:p>
                <a:pPr algn="just"/>
                <a:endParaRPr lang="pt-BR" noProof="0" dirty="0"/>
              </a:p>
              <a:p>
                <a:pPr algn="just">
                  <a:lnSpc>
                    <a:spcPct val="150000"/>
                  </a:lnSpc>
                </a:pPr>
                <a:r>
                  <a:rPr lang="pt-BR" dirty="0"/>
                  <a:t>Resta mostrar qual é a melhor resposta de </a:t>
                </a:r>
                <a14:m>
                  <m:oMath xmlns:m="http://schemas.openxmlformats.org/officeDocument/2006/math">
                    <m:r>
                      <a:rPr lang="pt-BR">
                        <a:latin typeface="Cambria Math" panose="02040503050406030204" pitchFamily="18" charset="0"/>
                      </a:rPr>
                      <m:t>𝑗</m:t>
                    </m:r>
                  </m:oMath>
                </a14:m>
                <a:r>
                  <a:rPr lang="pt-BR" dirty="0"/>
                  <a:t> num estágio em que todos os outcomes precedentes tenham sido </a:t>
                </a:r>
                <a14:m>
                  <m:oMath xmlns:m="http://schemas.openxmlformats.org/officeDocument/2006/math">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a:latin typeface="Cambria Math" panose="02040503050406030204" pitchFamily="18" charset="0"/>
                              </a:rPr>
                              <m:t>𝑅</m:t>
                            </m:r>
                          </m:e>
                          <m:sub>
                            <m:r>
                              <a:rPr lang="pt-BR">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a:latin typeface="Cambria Math" panose="02040503050406030204" pitchFamily="18" charset="0"/>
                              </a:rPr>
                              <m:t>𝑅</m:t>
                            </m:r>
                          </m:e>
                          <m:sub>
                            <m:r>
                              <a:rPr lang="pt-BR">
                                <a:latin typeface="Cambria Math" panose="02040503050406030204" pitchFamily="18" charset="0"/>
                              </a:rPr>
                              <m:t>2</m:t>
                            </m:r>
                          </m:sub>
                        </m:sSub>
                      </m:e>
                    </m:d>
                  </m:oMath>
                </a14:m>
                <a:r>
                  <a:rPr lang="pt-BR" dirty="0"/>
                  <a:t>. Jogar </a:t>
                </a:r>
                <a14:m>
                  <m:oMath xmlns:m="http://schemas.openxmlformats.org/officeDocument/2006/math">
                    <m:sSub>
                      <m:sSubPr>
                        <m:ctrlPr>
                          <a:rPr lang="pt-BR" i="1">
                            <a:latin typeface="Cambria Math" panose="02040503050406030204" pitchFamily="18" charset="0"/>
                          </a:rPr>
                        </m:ctrlPr>
                      </m:sSubPr>
                      <m:e>
                        <m:r>
                          <a:rPr lang="pt-BR">
                            <a:latin typeface="Cambria Math" panose="02040503050406030204" pitchFamily="18" charset="0"/>
                          </a:rPr>
                          <m:t>𝑅</m:t>
                        </m:r>
                      </m:e>
                      <m:sub>
                        <m:r>
                          <a:rPr lang="pt-BR">
                            <a:latin typeface="Cambria Math" panose="02040503050406030204" pitchFamily="18" charset="0"/>
                          </a:rPr>
                          <m:t>𝑗</m:t>
                        </m:r>
                      </m:sub>
                    </m:sSub>
                  </m:oMath>
                </a14:m>
                <a:r>
                  <a:rPr lang="pt-BR" dirty="0"/>
                  <a:t> é ótimo, se e somente se</a:t>
                </a:r>
                <a:r>
                  <a:rPr lang="pt-BR" noProof="0" dirty="0"/>
                  <a: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4</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≥5+</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r>
                        <a:rPr lang="pt-BR" b="0" i="1" noProof="0" smtClean="0">
                          <a:latin typeface="Cambria Math" panose="02040503050406030204" pitchFamily="18" charset="0"/>
                        </a:rPr>
                        <m:t>𝛿</m:t>
                      </m:r>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4</m:t>
                          </m:r>
                        </m:den>
                      </m:f>
                    </m:oMath>
                  </m:oMathPara>
                </a14:m>
                <a:endParaRPr lang="pt-BR" b="0" noProof="0" dirty="0"/>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xfrm>
                <a:off x="983342" y="1811766"/>
                <a:ext cx="10515600" cy="4351338"/>
              </a:xfrm>
              <a:blipFill>
                <a:blip r:embed="rId3"/>
                <a:stretch>
                  <a:fillRect l="-870" t="-3501" r="-104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E624D4E-63CC-4C61-9C31-CB35B773924D}"/>
              </a:ext>
            </a:extLst>
          </p:cNvPr>
          <p:cNvSpPr>
            <a:spLocks noGrp="1"/>
          </p:cNvSpPr>
          <p:nvPr>
            <p:ph type="title"/>
          </p:nvPr>
        </p:nvSpPr>
        <p:spPr>
          <a:xfrm>
            <a:off x="838200" y="365125"/>
            <a:ext cx="10515600" cy="1325563"/>
          </a:xfrm>
        </p:spPr>
        <p:txBody>
          <a:bodyPr/>
          <a:lstStyle/>
          <a:p>
            <a:r>
              <a:rPr lang="pt-BR" b="1" noProof="0" dirty="0"/>
              <a:t>Na aula passada vimos que....</a:t>
            </a:r>
          </a:p>
        </p:txBody>
      </p:sp>
      <p:sp>
        <p:nvSpPr>
          <p:cNvPr id="2" name="Footer Placeholder 1">
            <a:extLst>
              <a:ext uri="{FF2B5EF4-FFF2-40B4-BE49-F238E27FC236}">
                <a16:creationId xmlns:a16="http://schemas.microsoft.com/office/drawing/2014/main" id="{7B35A18A-52AC-4AA3-853E-0640D401064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91F68F4-C7E0-4B64-A106-0CF9D650ABDE}"/>
              </a:ext>
            </a:extLst>
          </p:cNvPr>
          <p:cNvSpPr>
            <a:spLocks noGrp="1"/>
          </p:cNvSpPr>
          <p:nvPr>
            <p:ph type="sldNum" sz="quarter" idx="12"/>
          </p:nvPr>
        </p:nvSpPr>
        <p:spPr/>
        <p:txBody>
          <a:bodyPr/>
          <a:lstStyle/>
          <a:p>
            <a:fld id="{AF67EEE8-F201-4410-BA13-233EFB93B646}" type="slidenum">
              <a:rPr lang="pt-BR" smtClean="0"/>
              <a:t>6</a:t>
            </a:fld>
            <a:endParaRPr lang="pt-BR"/>
          </a:p>
        </p:txBody>
      </p:sp>
      <p:sp>
        <p:nvSpPr>
          <p:cNvPr id="6" name="Right Brace 5">
            <a:extLst>
              <a:ext uri="{FF2B5EF4-FFF2-40B4-BE49-F238E27FC236}">
                <a16:creationId xmlns:a16="http://schemas.microsoft.com/office/drawing/2014/main" id="{94E2E970-0CEB-4021-A93A-CF3AB64C3499}"/>
              </a:ext>
            </a:extLst>
          </p:cNvPr>
          <p:cNvSpPr/>
          <p:nvPr/>
        </p:nvSpPr>
        <p:spPr>
          <a:xfrm rot="16200000">
            <a:off x="4614595" y="4559927"/>
            <a:ext cx="263514" cy="1062411"/>
          </a:xfrm>
          <a:prstGeom prst="rightBrace">
            <a:avLst>
              <a:gd name="adj1" fmla="val 122336"/>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a:extLst>
              <a:ext uri="{FF2B5EF4-FFF2-40B4-BE49-F238E27FC236}">
                <a16:creationId xmlns:a16="http://schemas.microsoft.com/office/drawing/2014/main" id="{86A12F27-EBBA-4A5C-8915-EF8BE7D0D4E8}"/>
              </a:ext>
            </a:extLst>
          </p:cNvPr>
          <p:cNvSpPr txBox="1"/>
          <p:nvPr/>
        </p:nvSpPr>
        <p:spPr>
          <a:xfrm>
            <a:off x="3805370" y="4441224"/>
            <a:ext cx="1881964" cy="523220"/>
          </a:xfrm>
          <a:prstGeom prst="rect">
            <a:avLst/>
          </a:prstGeom>
          <a:noFill/>
        </p:spPr>
        <p:txBody>
          <a:bodyPr wrap="square" rtlCol="0">
            <a:spAutoFit/>
          </a:bodyPr>
          <a:lstStyle/>
          <a:p>
            <a:pPr algn="ctr"/>
            <a:r>
              <a:rPr lang="pt-BR" sz="1400" dirty="0"/>
              <a:t>Fluxo de </a:t>
            </a:r>
          </a:p>
          <a:p>
            <a:pPr algn="ctr"/>
            <a:r>
              <a:rPr lang="pt-BR" sz="1400" dirty="0"/>
              <a:t>cooperação</a:t>
            </a:r>
          </a:p>
        </p:txBody>
      </p:sp>
      <p:sp>
        <p:nvSpPr>
          <p:cNvPr id="8" name="Right Brace 7">
            <a:extLst>
              <a:ext uri="{FF2B5EF4-FFF2-40B4-BE49-F238E27FC236}">
                <a16:creationId xmlns:a16="http://schemas.microsoft.com/office/drawing/2014/main" id="{2AA18CAE-510E-4E05-924F-18DB7D921DB8}"/>
              </a:ext>
            </a:extLst>
          </p:cNvPr>
          <p:cNvSpPr/>
          <p:nvPr/>
        </p:nvSpPr>
        <p:spPr>
          <a:xfrm rot="16200000">
            <a:off x="6203897" y="4346557"/>
            <a:ext cx="263516" cy="1489149"/>
          </a:xfrm>
          <a:prstGeom prst="rightBrace">
            <a:avLst>
              <a:gd name="adj1" fmla="val 122336"/>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TextBox 8">
            <a:extLst>
              <a:ext uri="{FF2B5EF4-FFF2-40B4-BE49-F238E27FC236}">
                <a16:creationId xmlns:a16="http://schemas.microsoft.com/office/drawing/2014/main" id="{AD7CA4CE-1F51-493D-86DF-2845A7DCCBF2}"/>
              </a:ext>
            </a:extLst>
          </p:cNvPr>
          <p:cNvSpPr txBox="1"/>
          <p:nvPr/>
        </p:nvSpPr>
        <p:spPr>
          <a:xfrm>
            <a:off x="5051195" y="4436153"/>
            <a:ext cx="2568920" cy="523220"/>
          </a:xfrm>
          <a:prstGeom prst="rect">
            <a:avLst/>
          </a:prstGeom>
          <a:noFill/>
        </p:spPr>
        <p:txBody>
          <a:bodyPr wrap="square" rtlCol="0">
            <a:spAutoFit/>
          </a:bodyPr>
          <a:lstStyle/>
          <a:p>
            <a:pPr algn="ctr"/>
            <a:r>
              <a:rPr lang="pt-BR" sz="1400" dirty="0"/>
              <a:t>Fluxo de desvio</a:t>
            </a:r>
          </a:p>
          <a:p>
            <a:pPr algn="ctr"/>
            <a:r>
              <a:rPr lang="pt-BR" sz="1400" dirty="0"/>
              <a:t>+ reversão ao E.N</a:t>
            </a:r>
          </a:p>
        </p:txBody>
      </p:sp>
    </p:spTree>
    <p:extLst>
      <p:ext uri="{BB962C8B-B14F-4D97-AF65-F5344CB8AC3E}">
        <p14:creationId xmlns:p14="http://schemas.microsoft.com/office/powerpoint/2010/main" val="3728245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3EB76B-9E66-4623-A9DF-86226AD7A91D}"/>
                  </a:ext>
                </a:extLst>
              </p:cNvPr>
              <p:cNvSpPr>
                <a:spLocks noGrp="1"/>
              </p:cNvSpPr>
              <p:nvPr>
                <p:ph idx="1"/>
              </p:nvPr>
            </p:nvSpPr>
            <p:spPr/>
            <p:txBody>
              <a:bodyPr>
                <a:normAutofit fontScale="77500" lnSpcReduction="20000"/>
              </a:bodyPr>
              <a:lstStyle/>
              <a:p>
                <a:r>
                  <a:rPr lang="pt-BR" dirty="0"/>
                  <a:t>Se </a:t>
                </a:r>
                <a14:m>
                  <m:oMath xmlns:m="http://schemas.openxmlformats.org/officeDocument/2006/math">
                    <m:r>
                      <a:rPr lang="pt-BR" b="0" i="1" smtClean="0">
                        <a:latin typeface="Cambria Math" panose="02040503050406030204" pitchFamily="18" charset="0"/>
                      </a:rPr>
                      <m:t>𝑝</m:t>
                    </m:r>
                    <m:r>
                      <a:rPr lang="pt-BR" b="0" i="1" smtClean="0">
                        <a:latin typeface="Cambria Math" panose="02040503050406030204" pitchFamily="18" charset="0"/>
                      </a:rPr>
                      <m:t>=0</m:t>
                    </m:r>
                  </m:oMath>
                </a14:m>
                <a:r>
                  <a:rPr lang="pt-BR" dirty="0"/>
                  <a:t>, entretanto, é ótimo para o trabalhador fazer esforço se...</a:t>
                </a:r>
              </a:p>
              <a:p>
                <a:endParaRPr lang="pt-BR"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𝛿</m:t>
                          </m:r>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𝛿</m:t>
                          </m:r>
                        </m:num>
                        <m:den>
                          <m:r>
                            <a:rPr lang="en-US" b="0" i="1" smtClean="0">
                              <a:latin typeface="Cambria Math" panose="02040503050406030204" pitchFamily="18" charset="0"/>
                            </a:rPr>
                            <m:t>1−</m:t>
                          </m:r>
                          <m:r>
                            <a:rPr lang="en-US" b="0" i="1" smtClean="0">
                              <a:latin typeface="Cambria Math" panose="02040503050406030204" pitchFamily="18" charset="0"/>
                            </a:rPr>
                            <m:t>𝛿</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m:oMathPara>
                </a14:m>
                <a:endParaRPr lang="pt-BR" dirty="0"/>
              </a:p>
              <a:p>
                <a:pPr marL="0" indent="0">
                  <a:buNone/>
                </a:pPr>
                <a:endParaRPr lang="pt-BR" dirty="0"/>
              </a:p>
              <a:p>
                <a:pPr marL="0" indent="0" algn="just">
                  <a:buNone/>
                </a:pPr>
                <a:r>
                  <a:rPr lang="pt-BR" dirty="0"/>
                  <a:t>Ainda precisamos determinar </a:t>
                </a:r>
                <a:r>
                  <a:rPr lang="pt-BR" i="1" dirty="0"/>
                  <a:t>se a estratégia gatilho da firma é melhor resposta à estratégia gatilho do trabalhador:</a:t>
                </a:r>
              </a:p>
              <a:p>
                <a:pPr marL="0" indent="0" algn="just">
                  <a:buNone/>
                </a:pPr>
                <a:endParaRPr lang="pt-BR" i="1" dirty="0"/>
              </a:p>
              <a:p>
                <a:pPr algn="just"/>
                <a:r>
                  <a:rPr lang="pt-BR" dirty="0"/>
                  <a:t>Dada a estratégia do trabalhador, o problema da firma no primeiro período se resume a escolher:</a:t>
                </a:r>
              </a:p>
              <a:p>
                <a:pPr marL="914389" lvl="1" indent="-457200" algn="just">
                  <a:buFont typeface="+mj-lt"/>
                  <a:buAutoNum type="alphaLcParenR"/>
                </a:pPr>
                <a:r>
                  <a:rPr lang="pt-BR" dirty="0"/>
                  <a:t>Pagar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pt-BR" i="1" dirty="0" smtClean="0">
                            <a:latin typeface="Cambria Math" panose="02040503050406030204" pitchFamily="18" charset="0"/>
                          </a:rPr>
                          <m:t>𝑤</m:t>
                        </m:r>
                      </m:e>
                      <m:sup>
                        <m:r>
                          <a:rPr lang="pt-BR" i="1" dirty="0" smtClean="0">
                            <a:latin typeface="Cambria Math" panose="02040503050406030204" pitchFamily="18" charset="0"/>
                          </a:rPr>
                          <m:t>∗</m:t>
                        </m:r>
                      </m:sup>
                    </m:sSup>
                  </m:oMath>
                </a14:m>
                <a:r>
                  <a:rPr lang="pt-BR" dirty="0"/>
                  <a:t>, induzindo esforço ao ameaçar demitir o trabalhador caso baixo output seja observado. Isso rende payoff de </a:t>
                </a:r>
                <a14:m>
                  <m:oMath xmlns:m="http://schemas.openxmlformats.org/officeDocument/2006/math">
                    <m:r>
                      <a:rPr lang="pt-BR" i="1" dirty="0" smtClean="0">
                        <a:latin typeface="Cambria Math" panose="02040503050406030204" pitchFamily="18" charset="0"/>
                      </a:rPr>
                      <m:t>𝑦</m:t>
                    </m:r>
                    <m:r>
                      <a:rPr lang="pt-BR" i="1" dirty="0" smtClean="0">
                        <a:latin typeface="Cambria Math" panose="02040503050406030204" pitchFamily="18" charset="0"/>
                      </a:rPr>
                      <m:t>−</m:t>
                    </m:r>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𝑤</m:t>
                        </m:r>
                      </m:e>
                      <m:sup>
                        <m:r>
                          <a:rPr lang="pt-BR" i="1" dirty="0" smtClean="0">
                            <a:latin typeface="Cambria Math" panose="02040503050406030204" pitchFamily="18" charset="0"/>
                          </a:rPr>
                          <m:t>∗</m:t>
                        </m:r>
                      </m:sup>
                    </m:sSup>
                  </m:oMath>
                </a14:m>
                <a:r>
                  <a:rPr lang="pt-BR" dirty="0"/>
                  <a:t>para a firma a cada período e...</a:t>
                </a:r>
              </a:p>
              <a:p>
                <a:pPr marL="914389" lvl="1" indent="-457200" algn="just">
                  <a:buFont typeface="+mj-lt"/>
                  <a:buAutoNum type="alphaLcParenR"/>
                </a:pPr>
                <a:r>
                  <a:rPr lang="pt-BR" dirty="0"/>
                  <a:t>Pagar </a:t>
                </a:r>
                <a14:m>
                  <m:oMath xmlns:m="http://schemas.openxmlformats.org/officeDocument/2006/math">
                    <m:r>
                      <a:rPr lang="pt-BR" i="1" dirty="0" smtClean="0">
                        <a:latin typeface="Cambria Math" panose="02040503050406030204" pitchFamily="18" charset="0"/>
                      </a:rPr>
                      <m:t>𝑤</m:t>
                    </m:r>
                    <m:r>
                      <a:rPr lang="pt-BR" i="1" dirty="0" smtClean="0">
                        <a:latin typeface="Cambria Math" panose="02040503050406030204" pitchFamily="18" charset="0"/>
                      </a:rPr>
                      <m:t>=0</m:t>
                    </m:r>
                  </m:oMath>
                </a14:m>
                <a:r>
                  <a:rPr lang="pt-BR" dirty="0"/>
                  <a:t>, induzindo o trabalhador a escolher trabalho autônomo. Isso rende payoff de 0 para a firma a cada período</a:t>
                </a:r>
              </a:p>
            </p:txBody>
          </p:sp>
        </mc:Choice>
        <mc:Fallback xmlns="">
          <p:sp>
            <p:nvSpPr>
              <p:cNvPr id="3" name="Content Placeholder 2">
                <a:extLst>
                  <a:ext uri="{FF2B5EF4-FFF2-40B4-BE49-F238E27FC236}">
                    <a16:creationId xmlns:a16="http://schemas.microsoft.com/office/drawing/2014/main" id="{313EB76B-9E66-4623-A9DF-86226AD7A91D}"/>
                  </a:ext>
                </a:extLst>
              </p:cNvPr>
              <p:cNvSpPr>
                <a:spLocks noGrp="1" noRot="1" noChangeAspect="1" noMove="1" noResize="1" noEditPoints="1" noAdjustHandles="1" noChangeArrowheads="1" noChangeShapeType="1" noTextEdit="1"/>
              </p:cNvSpPr>
              <p:nvPr>
                <p:ph idx="1"/>
              </p:nvPr>
            </p:nvSpPr>
            <p:spPr>
              <a:blipFill>
                <a:blip r:embed="rId3"/>
                <a:stretch>
                  <a:fillRect l="-754" t="-2801" r="-69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38BD806-D23C-457B-9BA8-E75EF6186743}"/>
              </a:ext>
            </a:extLst>
          </p:cNvPr>
          <p:cNvSpPr>
            <a:spLocks noGrp="1"/>
          </p:cNvSpPr>
          <p:nvPr>
            <p:ph type="title"/>
          </p:nvPr>
        </p:nvSpPr>
        <p:spPr>
          <a:xfrm>
            <a:off x="838200" y="320676"/>
            <a:ext cx="10515601" cy="1231900"/>
          </a:xfrm>
        </p:spPr>
        <p:txBody>
          <a:bodyPr/>
          <a:lstStyle/>
          <a:p>
            <a:r>
              <a:rPr lang="pt-BR" b="1" noProof="0" dirty="0"/>
              <a:t>Jogos repetidos: Salários de eficiência</a:t>
            </a:r>
            <a:endParaRPr lang="pt-B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644D63-B0AB-495E-B31A-D05873786099}"/>
                  </a:ext>
                </a:extLst>
              </p:cNvPr>
              <p:cNvSpPr txBox="1"/>
              <p:nvPr/>
            </p:nvSpPr>
            <p:spPr>
              <a:xfrm>
                <a:off x="656156" y="2569666"/>
                <a:ext cx="16383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m:t>
                      </m:r>
                      <m:r>
                        <a:rPr lang="en-US" sz="2200" b="0" i="1" dirty="0" smtClean="0">
                          <a:latin typeface="Cambria Math" panose="02040503050406030204" pitchFamily="18" charset="0"/>
                        </a:rPr>
                        <m:t>6</m:t>
                      </m:r>
                      <m:r>
                        <a:rPr lang="pt-BR" sz="2200" i="1" dirty="0" smtClean="0">
                          <a:latin typeface="Cambria Math" panose="02040503050406030204" pitchFamily="18" charset="0"/>
                        </a:rPr>
                        <m:t>)</m:t>
                      </m:r>
                    </m:oMath>
                  </m:oMathPara>
                </a14:m>
                <a:endParaRPr lang="pt-BR" sz="2200" dirty="0"/>
              </a:p>
            </p:txBody>
          </p:sp>
        </mc:Choice>
        <mc:Fallback xmlns="">
          <p:sp>
            <p:nvSpPr>
              <p:cNvPr id="5" name="TextBox 4">
                <a:extLst>
                  <a:ext uri="{FF2B5EF4-FFF2-40B4-BE49-F238E27FC236}">
                    <a16:creationId xmlns:a16="http://schemas.microsoft.com/office/drawing/2014/main" id="{F0644D63-B0AB-495E-B31A-D05873786099}"/>
                  </a:ext>
                </a:extLst>
              </p:cNvPr>
              <p:cNvSpPr txBox="1">
                <a:spLocks noRot="1" noChangeAspect="1" noMove="1" noResize="1" noEditPoints="1" noAdjustHandles="1" noChangeArrowheads="1" noChangeShapeType="1" noTextEdit="1"/>
              </p:cNvSpPr>
              <p:nvPr/>
            </p:nvSpPr>
            <p:spPr>
              <a:xfrm>
                <a:off x="656156" y="2569666"/>
                <a:ext cx="1638300" cy="430887"/>
              </a:xfrm>
              <a:prstGeom prst="rect">
                <a:avLst/>
              </a:prstGeom>
              <a:blipFill>
                <a:blip r:embed="rId4"/>
                <a:stretch>
                  <a:fillRect b="-17143"/>
                </a:stretch>
              </a:blipFill>
            </p:spPr>
            <p:txBody>
              <a:bodyPr/>
              <a:lstStyle/>
              <a:p>
                <a:r>
                  <a:rPr lang="pt-BR">
                    <a:noFill/>
                  </a:rPr>
                  <a:t> </a:t>
                </a:r>
              </a:p>
            </p:txBody>
          </p:sp>
        </mc:Fallback>
      </mc:AlternateContent>
      <p:sp>
        <p:nvSpPr>
          <p:cNvPr id="2" name="Rectangle 1">
            <a:extLst>
              <a:ext uri="{FF2B5EF4-FFF2-40B4-BE49-F238E27FC236}">
                <a16:creationId xmlns:a16="http://schemas.microsoft.com/office/drawing/2014/main" id="{6B853708-4993-4C72-B29B-5F5DBB49E9A0}"/>
              </a:ext>
            </a:extLst>
          </p:cNvPr>
          <p:cNvSpPr/>
          <p:nvPr/>
        </p:nvSpPr>
        <p:spPr>
          <a:xfrm>
            <a:off x="4046220" y="2362200"/>
            <a:ext cx="1943100" cy="845820"/>
          </a:xfrm>
          <a:prstGeom prst="rect">
            <a:avLst/>
          </a:prstGeom>
          <a:noFill/>
          <a:ln>
            <a:solidFill>
              <a:srgbClr val="00B0F0">
                <a:alpha val="2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Arrow Connector 6">
            <a:extLst>
              <a:ext uri="{FF2B5EF4-FFF2-40B4-BE49-F238E27FC236}">
                <a16:creationId xmlns:a16="http://schemas.microsoft.com/office/drawing/2014/main" id="{9BE38122-CE0C-4B28-820B-CA5190083490}"/>
              </a:ext>
            </a:extLst>
          </p:cNvPr>
          <p:cNvCxnSpPr/>
          <p:nvPr/>
        </p:nvCxnSpPr>
        <p:spPr>
          <a:xfrm>
            <a:off x="3581400" y="2777133"/>
            <a:ext cx="449580" cy="0"/>
          </a:xfrm>
          <a:prstGeom prst="straightConnector1">
            <a:avLst/>
          </a:prstGeom>
          <a:ln w="38100">
            <a:solidFill>
              <a:srgbClr val="00B0F0">
                <a:alpha val="27000"/>
              </a:srgb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AFAECF-AEB1-46A8-A0F6-B7B1A1092C1C}"/>
              </a:ext>
            </a:extLst>
          </p:cNvPr>
          <p:cNvSpPr txBox="1"/>
          <p:nvPr/>
        </p:nvSpPr>
        <p:spPr>
          <a:xfrm>
            <a:off x="2122170" y="2469356"/>
            <a:ext cx="1501140" cy="738664"/>
          </a:xfrm>
          <a:prstGeom prst="rect">
            <a:avLst/>
          </a:prstGeom>
          <a:noFill/>
        </p:spPr>
        <p:txBody>
          <a:bodyPr wrap="square" rtlCol="0">
            <a:spAutoFit/>
          </a:bodyPr>
          <a:lstStyle/>
          <a:p>
            <a:pPr algn="ctr"/>
            <a:r>
              <a:rPr lang="en-US" sz="1400" dirty="0"/>
              <a:t>V.P. do payoff de “</a:t>
            </a:r>
            <a:r>
              <a:rPr lang="pt-BR" sz="1400" dirty="0"/>
              <a:t>cooperação” em perpetuidade</a:t>
            </a:r>
          </a:p>
        </p:txBody>
      </p:sp>
      <p:sp>
        <p:nvSpPr>
          <p:cNvPr id="9" name="Rectangle 8">
            <a:extLst>
              <a:ext uri="{FF2B5EF4-FFF2-40B4-BE49-F238E27FC236}">
                <a16:creationId xmlns:a16="http://schemas.microsoft.com/office/drawing/2014/main" id="{437D1944-1399-4194-83DC-6D914A8B812C}"/>
              </a:ext>
            </a:extLst>
          </p:cNvPr>
          <p:cNvSpPr/>
          <p:nvPr/>
        </p:nvSpPr>
        <p:spPr>
          <a:xfrm>
            <a:off x="6267450" y="2354223"/>
            <a:ext cx="1802130" cy="845820"/>
          </a:xfrm>
          <a:prstGeom prst="rect">
            <a:avLst/>
          </a:prstGeom>
          <a:noFill/>
          <a:ln>
            <a:solidFill>
              <a:srgbClr val="C00000">
                <a:alpha val="2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00000"/>
              </a:solidFill>
            </a:endParaRPr>
          </a:p>
        </p:txBody>
      </p:sp>
      <p:cxnSp>
        <p:nvCxnSpPr>
          <p:cNvPr id="10" name="Straight Arrow Connector 9">
            <a:extLst>
              <a:ext uri="{FF2B5EF4-FFF2-40B4-BE49-F238E27FC236}">
                <a16:creationId xmlns:a16="http://schemas.microsoft.com/office/drawing/2014/main" id="{C5D2132A-BF49-4F35-AEE4-A6313BD7E98C}"/>
              </a:ext>
            </a:extLst>
          </p:cNvPr>
          <p:cNvCxnSpPr>
            <a:cxnSpLocks/>
          </p:cNvCxnSpPr>
          <p:nvPr/>
        </p:nvCxnSpPr>
        <p:spPr>
          <a:xfrm flipH="1">
            <a:off x="8069580" y="2777133"/>
            <a:ext cx="386947" cy="0"/>
          </a:xfrm>
          <a:prstGeom prst="straightConnector1">
            <a:avLst/>
          </a:prstGeom>
          <a:ln w="38100">
            <a:solidFill>
              <a:srgbClr val="C00000">
                <a:alpha val="27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FFF495-9147-4011-984F-825F144634D4}"/>
              </a:ext>
            </a:extLst>
          </p:cNvPr>
          <p:cNvSpPr txBox="1"/>
          <p:nvPr/>
        </p:nvSpPr>
        <p:spPr>
          <a:xfrm>
            <a:off x="8329496" y="2407801"/>
            <a:ext cx="2377440" cy="738664"/>
          </a:xfrm>
          <a:prstGeom prst="rect">
            <a:avLst/>
          </a:prstGeom>
          <a:noFill/>
        </p:spPr>
        <p:txBody>
          <a:bodyPr wrap="square" rtlCol="0">
            <a:spAutoFit/>
          </a:bodyPr>
          <a:lstStyle/>
          <a:p>
            <a:pPr algn="ctr"/>
            <a:r>
              <a:rPr lang="pt-BR" sz="1400" dirty="0"/>
              <a:t>V.P. de fazer corpo mole hoje e receber payoff de autônomo em perpetuidade</a:t>
            </a:r>
          </a:p>
        </p:txBody>
      </p:sp>
      <p:sp>
        <p:nvSpPr>
          <p:cNvPr id="12" name="Footer Placeholder 1">
            <a:extLst>
              <a:ext uri="{FF2B5EF4-FFF2-40B4-BE49-F238E27FC236}">
                <a16:creationId xmlns:a16="http://schemas.microsoft.com/office/drawing/2014/main" id="{62FCB483-0668-423D-A324-9D199EDF7504}"/>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13" name="Slide Number Placeholder 4">
            <a:extLst>
              <a:ext uri="{FF2B5EF4-FFF2-40B4-BE49-F238E27FC236}">
                <a16:creationId xmlns:a16="http://schemas.microsoft.com/office/drawing/2014/main" id="{B3D9F81F-F4B4-434C-9660-7F282D7C42A1}"/>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60</a:t>
            </a:fld>
            <a:endParaRPr lang="pt-BR"/>
          </a:p>
        </p:txBody>
      </p:sp>
    </p:spTree>
    <p:extLst>
      <p:ext uri="{BB962C8B-B14F-4D97-AF65-F5344CB8AC3E}">
        <p14:creationId xmlns:p14="http://schemas.microsoft.com/office/powerpoint/2010/main" val="2455848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F9E8BF-74AB-4FF2-830E-B25C7F977FC3}"/>
                  </a:ext>
                </a:extLst>
              </p:cNvPr>
              <p:cNvSpPr>
                <a:spLocks noGrp="1"/>
              </p:cNvSpPr>
              <p:nvPr>
                <p:ph idx="1"/>
              </p:nvPr>
            </p:nvSpPr>
            <p:spPr/>
            <p:txBody>
              <a:bodyPr>
                <a:normAutofit fontScale="70000" lnSpcReduction="20000"/>
              </a:bodyPr>
              <a:lstStyle/>
              <a:p>
                <a:pPr marL="0" indent="0" algn="just">
                  <a:spcBef>
                    <a:spcPts val="2000"/>
                  </a:spcBef>
                  <a:spcAft>
                    <a:spcPts val="1500"/>
                  </a:spcAft>
                  <a:buNone/>
                </a:pPr>
                <a:r>
                  <a:rPr lang="pt-BR" dirty="0"/>
                  <a:t>Portanto, a estratégia da firma é melhor resposta à estratégia do trabalhador se</a:t>
                </a:r>
              </a:p>
              <a:p>
                <a:pPr marL="0" indent="0" algn="just">
                  <a:spcBef>
                    <a:spcPts val="2000"/>
                  </a:spcBef>
                  <a:spcAft>
                    <a:spcPts val="1500"/>
                  </a:spcAft>
                  <a:buNone/>
                </a:pPr>
                <a14:m>
                  <m:oMathPara xmlns:m="http://schemas.openxmlformats.org/officeDocument/2006/math">
                    <m:oMathParaPr>
                      <m:jc m:val="centerGroup"/>
                    </m:oMathParaPr>
                    <m:oMath xmlns:m="http://schemas.openxmlformats.org/officeDocument/2006/math">
                      <m:r>
                        <a:rPr lang="pt-BR" sz="3100" i="1">
                          <a:latin typeface="Cambria Math" panose="02040503050406030204" pitchFamily="18" charset="0"/>
                        </a:rPr>
                        <m:t>𝑦</m:t>
                      </m:r>
                      <m:r>
                        <a:rPr lang="pt-BR" sz="3100" i="1">
                          <a:latin typeface="Cambria Math" panose="02040503050406030204" pitchFamily="18" charset="0"/>
                        </a:rPr>
                        <m:t>−</m:t>
                      </m:r>
                      <m:sSup>
                        <m:sSupPr>
                          <m:ctrlPr>
                            <a:rPr lang="en-US" sz="3100" i="1">
                              <a:latin typeface="Cambria Math" panose="02040503050406030204" pitchFamily="18" charset="0"/>
                            </a:rPr>
                          </m:ctrlPr>
                        </m:sSupPr>
                        <m:e>
                          <m:r>
                            <a:rPr lang="pt-BR" sz="3100" i="1">
                              <a:latin typeface="Cambria Math" panose="02040503050406030204" pitchFamily="18" charset="0"/>
                            </a:rPr>
                            <m:t>𝑤</m:t>
                          </m:r>
                        </m:e>
                        <m:sup>
                          <m:r>
                            <a:rPr lang="pt-BR" sz="3100" i="1">
                              <a:latin typeface="Cambria Math" panose="02040503050406030204" pitchFamily="18" charset="0"/>
                            </a:rPr>
                            <m:t>∗</m:t>
                          </m:r>
                        </m:sup>
                      </m:sSup>
                      <m:r>
                        <a:rPr lang="pt-BR" sz="3100" i="1">
                          <a:latin typeface="Cambria Math" panose="02040503050406030204" pitchFamily="18" charset="0"/>
                        </a:rPr>
                        <m:t>≥0</m:t>
                      </m:r>
                    </m:oMath>
                  </m:oMathPara>
                </a14:m>
                <a:endParaRPr lang="pt-BR" sz="3100" dirty="0"/>
              </a:p>
              <a:p>
                <a:pPr marL="0" indent="0" algn="just">
                  <a:spcBef>
                    <a:spcPts val="2000"/>
                  </a:spcBef>
                  <a:spcAft>
                    <a:spcPts val="1500"/>
                  </a:spcAft>
                  <a:buNone/>
                </a:pPr>
                <a:r>
                  <a:rPr lang="pt-BR" dirty="0"/>
                  <a:t>Lembre que assumimos que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𝑒</m:t>
                    </m:r>
                    <m:r>
                      <a:rPr lang="pt-BR" b="0" i="1" smtClean="0">
                        <a:latin typeface="Cambria Math" panose="02040503050406030204" pitchFamily="18" charset="0"/>
                      </a:rPr>
                      <m:t>&gt;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oMath>
                </a14:m>
                <a:r>
                  <a:rPr lang="pt-BR" dirty="0"/>
                  <a:t> (é eficiente para o trabalhador estar empregado pela firma e fazer esforço). </a:t>
                </a:r>
              </a:p>
              <a:p>
                <a:pPr marL="0" indent="0" algn="just">
                  <a:spcBef>
                    <a:spcPts val="2000"/>
                  </a:spcBef>
                  <a:spcAft>
                    <a:spcPts val="1500"/>
                  </a:spcAft>
                  <a:buNone/>
                </a:pPr>
                <a:r>
                  <a:rPr lang="pt-BR" dirty="0"/>
                  <a:t>Na verdade, uma condição necessária para que as estratégias de gatilho sejam um equilíbrio de Nash vem de </a:t>
                </a:r>
                <a14:m>
                  <m:oMath xmlns:m="http://schemas.openxmlformats.org/officeDocument/2006/math">
                    <m:r>
                      <a:rPr lang="pt-BR" i="1" dirty="0" smtClean="0">
                        <a:latin typeface="Cambria Math" panose="02040503050406030204" pitchFamily="18" charset="0"/>
                      </a:rPr>
                      <m:t>(2.3.5) </m:t>
                    </m:r>
                  </m:oMath>
                </a14:m>
                <a:r>
                  <a:rPr lang="pt-BR" dirty="0"/>
                  <a:t>e </a:t>
                </a:r>
                <a14:m>
                  <m:oMath xmlns:m="http://schemas.openxmlformats.org/officeDocument/2006/math">
                    <m:r>
                      <a:rPr lang="pt-BR" i="1" dirty="0" smtClean="0">
                        <a:latin typeface="Cambria Math" panose="02040503050406030204" pitchFamily="18" charset="0"/>
                      </a:rPr>
                      <m:t>(</m:t>
                    </m:r>
                    <m:r>
                      <a:rPr lang="pt-BR" i="1" dirty="0">
                        <a:latin typeface="Cambria Math" panose="02040503050406030204" pitchFamily="18" charset="0"/>
                      </a:rPr>
                      <m:t>2.3.7)</m:t>
                    </m:r>
                  </m:oMath>
                </a14:m>
                <a:r>
                  <a:rPr lang="pt-BR" dirty="0"/>
                  <a:t>, que implicam que </a:t>
                </a:r>
              </a:p>
              <a:p>
                <a:pPr marL="0" indent="0" algn="just">
                  <a:spcBef>
                    <a:spcPts val="2000"/>
                  </a:spcBef>
                  <a:spcAft>
                    <a:spcPts val="15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𝑒</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0</m:t>
                          </m:r>
                        </m:sub>
                      </m:sSub>
                      <m:r>
                        <a:rPr lang="pt-BR"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𝛿</m:t>
                          </m:r>
                        </m:num>
                        <m:den>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den>
                      </m:f>
                      <m:r>
                        <a:rPr lang="en-US" b="0" i="1" smtClean="0">
                          <a:latin typeface="Cambria Math" panose="02040503050406030204" pitchFamily="18" charset="0"/>
                        </a:rPr>
                        <m:t>𝑒</m:t>
                      </m:r>
                    </m:oMath>
                  </m:oMathPara>
                </a14:m>
                <a:endParaRPr lang="pt-BR" dirty="0"/>
              </a:p>
              <a:p>
                <a:pPr marL="0" indent="0" algn="just">
                  <a:spcBef>
                    <a:spcPts val="2000"/>
                  </a:spcBef>
                  <a:spcAft>
                    <a:spcPts val="1500"/>
                  </a:spcAft>
                  <a:buNone/>
                </a:pPr>
                <a:r>
                  <a:rPr lang="pt-BR" dirty="0"/>
                  <a:t>Que corresponde à restrição de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 </m:t>
                    </m:r>
                  </m:oMath>
                </a14:m>
                <a:r>
                  <a:rPr lang="pt-BR" dirty="0"/>
                  <a:t>que deve ser suficientemente grande para sustentar cooperação</a:t>
                </a:r>
              </a:p>
            </p:txBody>
          </p:sp>
        </mc:Choice>
        <mc:Fallback xmlns="">
          <p:sp>
            <p:nvSpPr>
              <p:cNvPr id="3" name="Content Placeholder 2">
                <a:extLst>
                  <a:ext uri="{FF2B5EF4-FFF2-40B4-BE49-F238E27FC236}">
                    <a16:creationId xmlns:a16="http://schemas.microsoft.com/office/drawing/2014/main" id="{7EF9E8BF-74AB-4FF2-830E-B25C7F977FC3}"/>
                  </a:ext>
                </a:extLst>
              </p:cNvPr>
              <p:cNvSpPr>
                <a:spLocks noGrp="1" noRot="1" noChangeAspect="1" noMove="1" noResize="1" noEditPoints="1" noAdjustHandles="1" noChangeArrowheads="1" noChangeShapeType="1" noTextEdit="1"/>
              </p:cNvSpPr>
              <p:nvPr>
                <p:ph idx="1"/>
              </p:nvPr>
            </p:nvSpPr>
            <p:spPr>
              <a:blipFill>
                <a:blip r:embed="rId3"/>
                <a:stretch>
                  <a:fillRect l="-638" t="-2521" r="-58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D4F9679-349E-4442-ADE8-D4E2ACC3E63F}"/>
              </a:ext>
            </a:extLst>
          </p:cNvPr>
          <p:cNvSpPr>
            <a:spLocks noGrp="1"/>
          </p:cNvSpPr>
          <p:nvPr>
            <p:ph type="title"/>
          </p:nvPr>
        </p:nvSpPr>
        <p:spPr>
          <a:xfrm>
            <a:off x="838200" y="320676"/>
            <a:ext cx="10515601" cy="1231900"/>
          </a:xfrm>
        </p:spPr>
        <p:txBody>
          <a:bodyPr/>
          <a:lstStyle/>
          <a:p>
            <a:r>
              <a:rPr lang="pt-BR" b="1" noProof="0" dirty="0"/>
              <a:t>Jogos repetidos: Salários de eficiência</a:t>
            </a:r>
            <a:endParaRPr lang="pt-B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0B0706-D0CE-4904-BD5A-8277F5A569ED}"/>
                  </a:ext>
                </a:extLst>
              </p:cNvPr>
              <p:cNvSpPr txBox="1"/>
              <p:nvPr/>
            </p:nvSpPr>
            <p:spPr>
              <a:xfrm>
                <a:off x="6633748" y="2202382"/>
                <a:ext cx="16383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(2.3.</m:t>
                      </m:r>
                      <m:r>
                        <a:rPr lang="pt-BR" sz="2000" b="0" i="1" dirty="0" smtClean="0">
                          <a:latin typeface="Cambria Math" panose="02040503050406030204" pitchFamily="18" charset="0"/>
                        </a:rPr>
                        <m:t>7</m:t>
                      </m:r>
                      <m:r>
                        <a:rPr lang="pt-BR" sz="2000" i="1" dirty="0" smtClean="0">
                          <a:latin typeface="Cambria Math" panose="02040503050406030204" pitchFamily="18" charset="0"/>
                        </a:rPr>
                        <m:t>)</m:t>
                      </m:r>
                    </m:oMath>
                  </m:oMathPara>
                </a14:m>
                <a:endParaRPr lang="pt-BR" sz="2000" dirty="0"/>
              </a:p>
            </p:txBody>
          </p:sp>
        </mc:Choice>
        <mc:Fallback xmlns="">
          <p:sp>
            <p:nvSpPr>
              <p:cNvPr id="5" name="TextBox 4">
                <a:extLst>
                  <a:ext uri="{FF2B5EF4-FFF2-40B4-BE49-F238E27FC236}">
                    <a16:creationId xmlns:a16="http://schemas.microsoft.com/office/drawing/2014/main" id="{580B0706-D0CE-4904-BD5A-8277F5A569ED}"/>
                  </a:ext>
                </a:extLst>
              </p:cNvPr>
              <p:cNvSpPr txBox="1">
                <a:spLocks noRot="1" noChangeAspect="1" noMove="1" noResize="1" noEditPoints="1" noAdjustHandles="1" noChangeArrowheads="1" noChangeShapeType="1" noTextEdit="1"/>
              </p:cNvSpPr>
              <p:nvPr/>
            </p:nvSpPr>
            <p:spPr>
              <a:xfrm>
                <a:off x="6633748" y="2202382"/>
                <a:ext cx="1638300" cy="400110"/>
              </a:xfrm>
              <a:prstGeom prst="rect">
                <a:avLst/>
              </a:prstGeom>
              <a:blipFill>
                <a:blip r:embed="rId4"/>
                <a:stretch>
                  <a:fillRect b="-15152"/>
                </a:stretch>
              </a:blipFill>
            </p:spPr>
            <p:txBody>
              <a:bodyPr/>
              <a:lstStyle/>
              <a:p>
                <a:r>
                  <a:rPr lang="pt-BR">
                    <a:noFill/>
                  </a:rPr>
                  <a:t> </a:t>
                </a:r>
              </a:p>
            </p:txBody>
          </p:sp>
        </mc:Fallback>
      </mc:AlternateContent>
      <p:sp>
        <p:nvSpPr>
          <p:cNvPr id="6" name="Footer Placeholder 1">
            <a:extLst>
              <a:ext uri="{FF2B5EF4-FFF2-40B4-BE49-F238E27FC236}">
                <a16:creationId xmlns:a16="http://schemas.microsoft.com/office/drawing/2014/main" id="{B3DFDCF2-C196-4857-8D20-FD565BBA4434}"/>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7" name="Slide Number Placeholder 4">
            <a:extLst>
              <a:ext uri="{FF2B5EF4-FFF2-40B4-BE49-F238E27FC236}">
                <a16:creationId xmlns:a16="http://schemas.microsoft.com/office/drawing/2014/main" id="{66C982AF-A90B-4C58-AE8D-2A3B1D99955A}"/>
              </a:ext>
            </a:extLst>
          </p:cNvPr>
          <p:cNvSpPr>
            <a:spLocks noGrp="1"/>
          </p:cNvSpPr>
          <p:nvPr>
            <p:ph type="sldNum" sz="quarter" idx="12"/>
          </p:nvPr>
        </p:nvSpPr>
        <p:spPr>
          <a:xfrm>
            <a:off x="8610600" y="6356350"/>
            <a:ext cx="2743200" cy="365125"/>
          </a:xfrm>
        </p:spPr>
        <p:txBody>
          <a:bodyPr/>
          <a:lstStyle/>
          <a:p>
            <a:fld id="{AF67EEE8-F201-4410-BA13-233EFB93B646}" type="slidenum">
              <a:rPr lang="pt-BR" smtClean="0"/>
              <a:t>61</a:t>
            </a:fld>
            <a:endParaRPr lang="pt-BR"/>
          </a:p>
        </p:txBody>
      </p:sp>
    </p:spTree>
    <p:extLst>
      <p:ext uri="{BB962C8B-B14F-4D97-AF65-F5344CB8AC3E}">
        <p14:creationId xmlns:p14="http://schemas.microsoft.com/office/powerpoint/2010/main" val="1938419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8DFC-E19D-4656-9CF9-8990DA8AD432}"/>
              </a:ext>
            </a:extLst>
          </p:cNvPr>
          <p:cNvSpPr>
            <a:spLocks noGrp="1"/>
          </p:cNvSpPr>
          <p:nvPr>
            <p:ph type="title"/>
          </p:nvPr>
        </p:nvSpPr>
        <p:spPr/>
        <p:txBody>
          <a:bodyPr/>
          <a:lstStyle/>
          <a:p>
            <a:r>
              <a:rPr lang="pt-BR" b="1" noProof="0" dirty="0"/>
              <a:t>Jogos repetidos: Salários de eficiência</a:t>
            </a:r>
            <a:endParaRPr lang="pt-BR" dirty="0"/>
          </a:p>
        </p:txBody>
      </p:sp>
      <p:sp>
        <p:nvSpPr>
          <p:cNvPr id="3" name="Content Placeholder 2">
            <a:extLst>
              <a:ext uri="{FF2B5EF4-FFF2-40B4-BE49-F238E27FC236}">
                <a16:creationId xmlns:a16="http://schemas.microsoft.com/office/drawing/2014/main" id="{A871F14A-8597-43D3-8CC8-B09FAC341206}"/>
              </a:ext>
            </a:extLst>
          </p:cNvPr>
          <p:cNvSpPr>
            <a:spLocks noGrp="1"/>
          </p:cNvSpPr>
          <p:nvPr>
            <p:ph idx="1"/>
          </p:nvPr>
        </p:nvSpPr>
        <p:spPr/>
        <p:txBody>
          <a:bodyPr>
            <a:normAutofit fontScale="92500" lnSpcReduction="10000"/>
          </a:bodyPr>
          <a:lstStyle/>
          <a:p>
            <a:pPr algn="just">
              <a:spcBef>
                <a:spcPts val="2000"/>
              </a:spcBef>
              <a:spcAft>
                <a:spcPts val="2000"/>
              </a:spcAft>
            </a:pPr>
            <a:r>
              <a:rPr lang="pt-BR" dirty="0"/>
              <a:t>Mostramos que se (2.3.5) e (2.3.7) valerem, então as estratégias especificadas serão equilíbrio de Nash.</a:t>
            </a:r>
          </a:p>
          <a:p>
            <a:pPr algn="just">
              <a:spcBef>
                <a:spcPts val="2000"/>
              </a:spcBef>
              <a:spcAft>
                <a:spcPts val="2000"/>
              </a:spcAft>
            </a:pPr>
            <a:r>
              <a:rPr lang="pt-BR" dirty="0"/>
              <a:t>Para mostrar que essas estratégias são perfeitas em subjogos, primeiro precisamos definir os subjogos desse jogo repetido.</a:t>
            </a:r>
          </a:p>
          <a:p>
            <a:pPr algn="just">
              <a:spcBef>
                <a:spcPts val="2000"/>
              </a:spcBef>
              <a:spcAft>
                <a:spcPts val="2000"/>
              </a:spcAft>
            </a:pPr>
            <a:r>
              <a:rPr lang="pt-BR" dirty="0"/>
              <a:t>Nos jogos repetidos da aula passada, os subjogos começavam entre estágios do jogo repetido.</a:t>
            </a:r>
          </a:p>
          <a:p>
            <a:pPr algn="just">
              <a:spcBef>
                <a:spcPts val="2000"/>
              </a:spcBef>
              <a:spcAft>
                <a:spcPts val="2000"/>
              </a:spcAft>
            </a:pPr>
            <a:r>
              <a:rPr lang="pt-BR" dirty="0"/>
              <a:t>Para os jogos sequenciais considerados agora, os subjogos começam dentro de cada estágio, após o jogador observar a oferta salarial da firma.</a:t>
            </a:r>
          </a:p>
        </p:txBody>
      </p:sp>
      <p:sp>
        <p:nvSpPr>
          <p:cNvPr id="4" name="Slide Number Placeholder 3">
            <a:extLst>
              <a:ext uri="{FF2B5EF4-FFF2-40B4-BE49-F238E27FC236}">
                <a16:creationId xmlns:a16="http://schemas.microsoft.com/office/drawing/2014/main" id="{398A9165-694D-412D-9714-0DCC06A80E96}"/>
              </a:ext>
            </a:extLst>
          </p:cNvPr>
          <p:cNvSpPr>
            <a:spLocks noGrp="1"/>
          </p:cNvSpPr>
          <p:nvPr>
            <p:ph type="sldNum" sz="quarter" idx="12"/>
          </p:nvPr>
        </p:nvSpPr>
        <p:spPr/>
        <p:txBody>
          <a:bodyPr/>
          <a:lstStyle/>
          <a:p>
            <a:fld id="{AF67EEE8-F201-4410-BA13-233EFB93B646}" type="slidenum">
              <a:rPr lang="pt-BR" smtClean="0"/>
              <a:t>62</a:t>
            </a:fld>
            <a:endParaRPr lang="pt-BR"/>
          </a:p>
        </p:txBody>
      </p:sp>
      <p:sp>
        <p:nvSpPr>
          <p:cNvPr id="5" name="Footer Placeholder 4">
            <a:extLst>
              <a:ext uri="{FF2B5EF4-FFF2-40B4-BE49-F238E27FC236}">
                <a16:creationId xmlns:a16="http://schemas.microsoft.com/office/drawing/2014/main" id="{C37AF223-1CED-4B86-98CD-3CABB5F86222}"/>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4042097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9D39-EA06-4A10-87B6-E4EAC2F5E3CE}"/>
              </a:ext>
            </a:extLst>
          </p:cNvPr>
          <p:cNvSpPr>
            <a:spLocks noGrp="1"/>
          </p:cNvSpPr>
          <p:nvPr>
            <p:ph type="title"/>
          </p:nvPr>
        </p:nvSpPr>
        <p:spPr/>
        <p:txBody>
          <a:bodyPr/>
          <a:lstStyle/>
          <a:p>
            <a:r>
              <a:rPr lang="pt-BR" b="1" noProof="0" dirty="0"/>
              <a:t>Jogos repetidos: Salários de eficiência</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89619-AF91-48BF-BDB5-837AC5B4E9B0}"/>
                  </a:ext>
                </a:extLst>
              </p:cNvPr>
              <p:cNvSpPr>
                <a:spLocks noGrp="1"/>
              </p:cNvSpPr>
              <p:nvPr>
                <p:ph idx="1"/>
              </p:nvPr>
            </p:nvSpPr>
            <p:spPr/>
            <p:txBody>
              <a:bodyPr>
                <a:normAutofit/>
              </a:bodyPr>
              <a:lstStyle/>
              <a:p>
                <a:pPr algn="just"/>
                <a:r>
                  <a:rPr lang="pt-BR" dirty="0"/>
                  <a:t>Dadas as estratégias dos dois jogadores, podemos agrupar os subjogos em duas classes:</a:t>
                </a:r>
              </a:p>
              <a:p>
                <a:pPr marL="914400" lvl="1" indent="-457200" algn="just">
                  <a:buFont typeface="+mj-lt"/>
                  <a:buAutoNum type="arabicPeriod"/>
                </a:pPr>
                <a:r>
                  <a:rPr lang="pt-BR" dirty="0"/>
                  <a:t>Aqueles que começam após uma história de </a:t>
                </a:r>
                <a14:m>
                  <m:oMath xmlns:m="http://schemas.openxmlformats.org/officeDocument/2006/math">
                    <m:r>
                      <a:rPr lang="pt-BR" i="1" dirty="0">
                        <a:latin typeface="Cambria Math" panose="02040503050406030204" pitchFamily="18" charset="0"/>
                      </a:rPr>
                      <m:t>𝑎𝑙𝑡𝑜</m:t>
                    </m:r>
                    <m:r>
                      <a:rPr lang="pt-BR" i="1" dirty="0">
                        <a:latin typeface="Cambria Math" panose="02040503050406030204" pitchFamily="18" charset="0"/>
                      </a:rPr>
                      <m:t> </m:t>
                    </m:r>
                    <m:r>
                      <a:rPr lang="pt-BR" i="1" dirty="0">
                        <a:latin typeface="Cambria Math" panose="02040503050406030204" pitchFamily="18" charset="0"/>
                      </a:rPr>
                      <m:t>𝑠𝑎𝑙</m:t>
                    </m:r>
                    <m:r>
                      <a:rPr lang="pt-BR" i="1" dirty="0">
                        <a:latin typeface="Cambria Math" panose="02040503050406030204" pitchFamily="18" charset="0"/>
                      </a:rPr>
                      <m:t>á</m:t>
                    </m:r>
                    <m:r>
                      <a:rPr lang="pt-BR" i="1" dirty="0">
                        <a:latin typeface="Cambria Math" panose="02040503050406030204" pitchFamily="18" charset="0"/>
                      </a:rPr>
                      <m:t>𝑟𝑖𝑜</m:t>
                    </m:r>
                    <m:r>
                      <a:rPr lang="pt-BR" i="1" dirty="0">
                        <a:latin typeface="Cambria Math" panose="02040503050406030204" pitchFamily="18" charset="0"/>
                      </a:rPr>
                      <m:t>,</m:t>
                    </m:r>
                  </m:oMath>
                </a14:m>
                <a:r>
                  <a:rPr lang="pt-BR" sz="1400" dirty="0"/>
                  <a:t> </a:t>
                </a:r>
                <a14:m>
                  <m:oMath xmlns:m="http://schemas.openxmlformats.org/officeDocument/2006/math">
                    <m:r>
                      <a:rPr lang="pt-BR" i="1" dirty="0">
                        <a:latin typeface="Cambria Math" panose="02040503050406030204" pitchFamily="18" charset="0"/>
                      </a:rPr>
                      <m:t>𝑎𝑙𝑡𝑜</m:t>
                    </m:r>
                    <m:r>
                      <a:rPr lang="pt-BR" i="1" dirty="0">
                        <a:latin typeface="Cambria Math" panose="02040503050406030204" pitchFamily="18" charset="0"/>
                      </a:rPr>
                      <m:t> </m:t>
                    </m:r>
                    <m:r>
                      <a:rPr lang="pt-BR" i="1" dirty="0">
                        <a:latin typeface="Cambria Math" panose="02040503050406030204" pitchFamily="18" charset="0"/>
                      </a:rPr>
                      <m:t>𝑜𝑢𝑡𝑝𝑢𝑡</m:t>
                    </m:r>
                  </m:oMath>
                </a14:m>
                <a:endParaRPr lang="pt-BR" dirty="0"/>
              </a:p>
              <a:p>
                <a:pPr marL="914400" lvl="1" indent="-457200" algn="just">
                  <a:spcAft>
                    <a:spcPts val="1500"/>
                  </a:spcAft>
                  <a:buFont typeface="+mj-lt"/>
                  <a:buAutoNum type="arabicPeriod"/>
                </a:pPr>
                <a:r>
                  <a:rPr lang="pt-BR" dirty="0"/>
                  <a:t>Aqueles que começam após qualquer outra história</a:t>
                </a:r>
              </a:p>
              <a:p>
                <a:pPr algn="just">
                  <a:spcBef>
                    <a:spcPts val="3000"/>
                  </a:spcBef>
                  <a:spcAft>
                    <a:spcPts val="3000"/>
                  </a:spcAft>
                </a:pPr>
                <a:r>
                  <a:rPr lang="pt-BR" dirty="0"/>
                  <a:t>Exercício: mostrar que as estratégias descritas anteriormente são perfeitas em subjogo.</a:t>
                </a:r>
              </a:p>
            </p:txBody>
          </p:sp>
        </mc:Choice>
        <mc:Fallback xmlns="">
          <p:sp>
            <p:nvSpPr>
              <p:cNvPr id="3" name="Content Placeholder 2">
                <a:extLst>
                  <a:ext uri="{FF2B5EF4-FFF2-40B4-BE49-F238E27FC236}">
                    <a16:creationId xmlns:a16="http://schemas.microsoft.com/office/drawing/2014/main" id="{28889619-AF91-48BF-BDB5-837AC5B4E9B0}"/>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pt-BR">
                    <a:noFill/>
                  </a:rPr>
                  <a:t> </a:t>
                </a:r>
              </a:p>
            </p:txBody>
          </p:sp>
        </mc:Fallback>
      </mc:AlternateContent>
      <p:sp>
        <p:nvSpPr>
          <p:cNvPr id="4" name="Slide Number Placeholder 3">
            <a:extLst>
              <a:ext uri="{FF2B5EF4-FFF2-40B4-BE49-F238E27FC236}">
                <a16:creationId xmlns:a16="http://schemas.microsoft.com/office/drawing/2014/main" id="{3217EC4A-12D1-47C4-A2DC-441E1FD36BB1}"/>
              </a:ext>
            </a:extLst>
          </p:cNvPr>
          <p:cNvSpPr>
            <a:spLocks noGrp="1"/>
          </p:cNvSpPr>
          <p:nvPr>
            <p:ph type="sldNum" sz="quarter" idx="12"/>
          </p:nvPr>
        </p:nvSpPr>
        <p:spPr/>
        <p:txBody>
          <a:bodyPr/>
          <a:lstStyle/>
          <a:p>
            <a:fld id="{AF67EEE8-F201-4410-BA13-233EFB93B646}" type="slidenum">
              <a:rPr lang="pt-BR" smtClean="0"/>
              <a:t>63</a:t>
            </a:fld>
            <a:endParaRPr lang="pt-BR"/>
          </a:p>
        </p:txBody>
      </p:sp>
      <p:sp>
        <p:nvSpPr>
          <p:cNvPr id="5" name="Footer Placeholder 4">
            <a:extLst>
              <a:ext uri="{FF2B5EF4-FFF2-40B4-BE49-F238E27FC236}">
                <a16:creationId xmlns:a16="http://schemas.microsoft.com/office/drawing/2014/main" id="{95788CC7-5E76-44B5-AE51-067739196539}"/>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146535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p:txBody>
              <a:bodyPr>
                <a:normAutofit/>
              </a:bodyPr>
              <a:lstStyle/>
              <a:p>
                <a:pPr algn="just"/>
                <a:r>
                  <a:rPr lang="pt-BR" dirty="0"/>
                  <a:t>Em qualquer estágio tal que o outcome de todos os estágios precedentes tenha sido </a:t>
                </a:r>
                <a14:m>
                  <m:oMath xmlns:m="http://schemas.openxmlformats.org/officeDocument/2006/math">
                    <m:d>
                      <m:dPr>
                        <m:ctrlPr>
                          <a:rPr lang="pt-BR" i="1" dirty="0" smtClean="0">
                            <a:latin typeface="Cambria Math" panose="02040503050406030204" pitchFamily="18" charset="0"/>
                          </a:rPr>
                        </m:ctrlPr>
                      </m:dPr>
                      <m:e>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2</m:t>
                            </m:r>
                          </m:sub>
                        </m:sSub>
                      </m:e>
                    </m:d>
                  </m:oMath>
                </a14:m>
                <a:r>
                  <a:rPr lang="pt-BR" dirty="0"/>
                  <a:t>, a ação ótima de </a:t>
                </a:r>
                <a14:m>
                  <m:oMath xmlns:m="http://schemas.openxmlformats.org/officeDocument/2006/math">
                    <m:r>
                      <a:rPr lang="pt-BR" i="1" dirty="0" smtClean="0">
                        <a:latin typeface="Cambria Math" panose="02040503050406030204" pitchFamily="18" charset="0"/>
                      </a:rPr>
                      <m:t>𝑗</m:t>
                    </m:r>
                  </m:oMath>
                </a14:m>
                <a:r>
                  <a:rPr lang="pt-BR" dirty="0"/>
                  <a:t> dado que </a:t>
                </a:r>
                <a14:m>
                  <m:oMath xmlns:m="http://schemas.openxmlformats.org/officeDocument/2006/math">
                    <m:r>
                      <a:rPr lang="pt-BR" i="1" dirty="0" smtClean="0">
                        <a:latin typeface="Cambria Math" panose="02040503050406030204" pitchFamily="18" charset="0"/>
                      </a:rPr>
                      <m:t>𝑖</m:t>
                    </m:r>
                  </m:oMath>
                </a14:m>
                <a:r>
                  <a:rPr lang="pt-BR" dirty="0"/>
                  <a:t> adota estratégia gatilho é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𝑗</m:t>
                        </m:r>
                      </m:sub>
                    </m:sSub>
                  </m:oMath>
                </a14:m>
                <a:r>
                  <a:rPr lang="pt-BR" dirty="0"/>
                  <a:t> se e somente se </a:t>
                </a:r>
                <a14:m>
                  <m:oMath xmlns:m="http://schemas.openxmlformats.org/officeDocument/2006/math">
                    <m:r>
                      <a:rPr lang="pt-BR" i="1" dirty="0" smtClean="0">
                        <a:latin typeface="Cambria Math" panose="02040503050406030204" pitchFamily="18" charset="0"/>
                      </a:rPr>
                      <m:t>𝛿</m:t>
                    </m:r>
                    <m:r>
                      <a:rPr lang="pt-BR" i="1" dirty="0" smtClean="0">
                        <a:latin typeface="Cambria Math" panose="02040503050406030204" pitchFamily="18" charset="0"/>
                      </a:rPr>
                      <m:t>≥</m:t>
                    </m:r>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4</m:t>
                        </m:r>
                      </m:den>
                    </m:f>
                  </m:oMath>
                </a14:m>
                <a:endParaRPr lang="pt-BR" b="0" noProof="0" dirty="0"/>
              </a:p>
              <a:p>
                <a:pPr marL="0" indent="0" algn="just">
                  <a:lnSpc>
                    <a:spcPct val="150000"/>
                  </a:lnSpc>
                  <a:buNone/>
                </a:pPr>
                <a:endParaRPr lang="pt-BR" b="0" noProof="0" dirty="0"/>
              </a:p>
              <a:p>
                <a:pPr algn="just"/>
                <a:r>
                  <a:rPr lang="pt-BR" noProof="0" dirty="0"/>
                  <a:t>Combinando essa informação com o fato de </a:t>
                </a:r>
                <a14:m>
                  <m:oMath xmlns:m="http://schemas.openxmlformats.org/officeDocument/2006/math">
                    <m:sSub>
                      <m:sSubPr>
                        <m:ctrlPr>
                          <a:rPr lang="pt-BR" i="1" noProof="0">
                            <a:latin typeface="Cambria Math" panose="02040503050406030204" pitchFamily="18" charset="0"/>
                          </a:rPr>
                        </m:ctrlPr>
                      </m:sSubPr>
                      <m:e>
                        <m:r>
                          <a:rPr lang="pt-BR" noProof="0">
                            <a:latin typeface="Cambria Math" panose="02040503050406030204" pitchFamily="18" charset="0"/>
                          </a:rPr>
                          <m:t>𝐿</m:t>
                        </m:r>
                      </m:e>
                      <m:sub>
                        <m:r>
                          <a:rPr lang="pt-BR" noProof="0">
                            <a:latin typeface="Cambria Math" panose="02040503050406030204" pitchFamily="18" charset="0"/>
                          </a:rPr>
                          <m:t>𝑗</m:t>
                        </m:r>
                      </m:sub>
                    </m:sSub>
                  </m:oMath>
                </a14:m>
                <a:r>
                  <a:rPr lang="pt-BR" noProof="0" dirty="0"/>
                  <a:t> ser a melhor reposta (eterna) de </a:t>
                </a:r>
                <a14:m>
                  <m:oMath xmlns:m="http://schemas.openxmlformats.org/officeDocument/2006/math">
                    <m:r>
                      <a:rPr lang="pt-BR" b="0" i="1" noProof="0" smtClean="0">
                        <a:latin typeface="Cambria Math" panose="02040503050406030204" pitchFamily="18" charset="0"/>
                      </a:rPr>
                      <m:t>𝑗</m:t>
                    </m:r>
                  </m:oMath>
                </a14:m>
                <a:r>
                  <a:rPr lang="pt-BR" noProof="0" dirty="0"/>
                  <a:t> caso o outcome do estágio desvie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temos que </a:t>
                </a:r>
                <a:r>
                  <a:rPr lang="pt-BR" noProof="0" dirty="0">
                    <a:solidFill>
                      <a:srgbClr val="0070C0"/>
                    </a:solidFill>
                  </a:rPr>
                  <a:t>a estratégia gatilho é equilíbrio de Nash para os dois jogadores se e somente se </a:t>
                </a:r>
                <a14:m>
                  <m:oMath xmlns:m="http://schemas.openxmlformats.org/officeDocument/2006/math">
                    <m:r>
                      <a:rPr lang="pt-BR" i="1" noProof="0" smtClean="0">
                        <a:solidFill>
                          <a:srgbClr val="0070C0"/>
                        </a:solidFill>
                        <a:latin typeface="Cambria Math" panose="02040503050406030204" pitchFamily="18" charset="0"/>
                      </a:rPr>
                      <m:t>𝛿</m:t>
                    </m:r>
                    <m:r>
                      <a:rPr lang="pt-BR" i="1" noProof="0" smtClean="0">
                        <a:solidFill>
                          <a:srgbClr val="0070C0"/>
                        </a:solidFill>
                        <a:latin typeface="Cambria Math" panose="02040503050406030204" pitchFamily="18" charset="0"/>
                      </a:rPr>
                      <m:t>≥1/4</m:t>
                    </m:r>
                  </m:oMath>
                </a14:m>
                <a:r>
                  <a:rPr lang="pt-BR" noProof="0" dirty="0"/>
                  <a:t>.</a:t>
                </a:r>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E624D4E-63CC-4C61-9C31-CB35B773924D}"/>
              </a:ext>
            </a:extLst>
          </p:cNvPr>
          <p:cNvSpPr>
            <a:spLocks noGrp="1"/>
          </p:cNvSpPr>
          <p:nvPr>
            <p:ph type="title"/>
          </p:nvPr>
        </p:nvSpPr>
        <p:spPr>
          <a:xfrm>
            <a:off x="838200" y="365125"/>
            <a:ext cx="10515600" cy="1325563"/>
          </a:xfrm>
        </p:spPr>
        <p:txBody>
          <a:bodyPr/>
          <a:lstStyle/>
          <a:p>
            <a:r>
              <a:rPr lang="pt-BR" b="1" noProof="0" dirty="0"/>
              <a:t>Na aula passada vimos que....</a:t>
            </a:r>
          </a:p>
        </p:txBody>
      </p:sp>
      <p:sp>
        <p:nvSpPr>
          <p:cNvPr id="2" name="Footer Placeholder 1">
            <a:extLst>
              <a:ext uri="{FF2B5EF4-FFF2-40B4-BE49-F238E27FC236}">
                <a16:creationId xmlns:a16="http://schemas.microsoft.com/office/drawing/2014/main" id="{C054D304-F88E-4139-832B-B5867DA6A3A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D21C518-EEDE-4027-9531-62A4854B3584}"/>
              </a:ext>
            </a:extLst>
          </p:cNvPr>
          <p:cNvSpPr>
            <a:spLocks noGrp="1"/>
          </p:cNvSpPr>
          <p:nvPr>
            <p:ph type="sldNum" sz="quarter" idx="12"/>
          </p:nvPr>
        </p:nvSpPr>
        <p:spPr/>
        <p:txBody>
          <a:bodyPr/>
          <a:lstStyle/>
          <a:p>
            <a:fld id="{AF67EEE8-F201-4410-BA13-233EFB93B646}" type="slidenum">
              <a:rPr lang="pt-BR" smtClean="0"/>
              <a:t>7</a:t>
            </a:fld>
            <a:endParaRPr lang="pt-BR"/>
          </a:p>
        </p:txBody>
      </p:sp>
    </p:spTree>
    <p:extLst>
      <p:ext uri="{BB962C8B-B14F-4D97-AF65-F5344CB8AC3E}">
        <p14:creationId xmlns:p14="http://schemas.microsoft.com/office/powerpoint/2010/main" val="315115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39BB3-8F8D-4E36-B9A3-6D06CAE38C90}"/>
              </a:ext>
            </a:extLst>
          </p:cNvPr>
          <p:cNvSpPr>
            <a:spLocks noGrp="1"/>
          </p:cNvSpPr>
          <p:nvPr>
            <p:ph idx="1"/>
          </p:nvPr>
        </p:nvSpPr>
        <p:spPr/>
        <p:txBody>
          <a:bodyPr>
            <a:normAutofit/>
          </a:bodyPr>
          <a:lstStyle/>
          <a:p>
            <a:pPr marL="0" indent="0" algn="just">
              <a:buNone/>
            </a:pPr>
            <a:r>
              <a:rPr lang="pt-BR" b="1" noProof="0" dirty="0"/>
              <a:t>Mostramos que a estratégia gatilho é E.N. para ambos os jogadores. </a:t>
            </a:r>
            <a:r>
              <a:rPr lang="pt-BR" b="1" noProof="0" dirty="0">
                <a:solidFill>
                  <a:srgbClr val="C00000"/>
                </a:solidFill>
              </a:rPr>
              <a:t>Queremos mostrar que esse E.N. é perfeito em subjogo.</a:t>
            </a:r>
            <a:r>
              <a:rPr lang="pt-BR" b="1" noProof="0" dirty="0"/>
              <a:t> </a:t>
            </a:r>
          </a:p>
          <a:p>
            <a:pPr marL="0" indent="0" algn="just">
              <a:lnSpc>
                <a:spcPct val="150000"/>
              </a:lnSpc>
              <a:spcBef>
                <a:spcPts val="1200"/>
              </a:spcBef>
              <a:spcAft>
                <a:spcPts val="1800"/>
              </a:spcAft>
              <a:buNone/>
            </a:pPr>
            <a:r>
              <a:rPr lang="pt-BR" noProof="0" dirty="0"/>
              <a:t>Para isso, precisamos definir:</a:t>
            </a:r>
          </a:p>
          <a:p>
            <a:pPr marL="514350" indent="-514350" algn="just">
              <a:buFont typeface="+mj-lt"/>
              <a:buAutoNum type="arabicPeriod"/>
            </a:pPr>
            <a:r>
              <a:rPr lang="pt-BR" noProof="0" dirty="0"/>
              <a:t>Estratégia em jogos repetidos</a:t>
            </a:r>
          </a:p>
          <a:p>
            <a:pPr marL="514350" indent="-514350" algn="just">
              <a:buFont typeface="+mj-lt"/>
              <a:buAutoNum type="arabicPeriod"/>
            </a:pPr>
            <a:r>
              <a:rPr lang="pt-BR" noProof="0" dirty="0"/>
              <a:t>Subjogo em jogo repetido</a:t>
            </a:r>
          </a:p>
          <a:p>
            <a:pPr marL="514350" indent="-514350" algn="just">
              <a:buFont typeface="+mj-lt"/>
              <a:buAutoNum type="arabicPeriod"/>
            </a:pPr>
            <a:r>
              <a:rPr lang="pt-BR" noProof="0" dirty="0"/>
              <a:t>Equilíbrio de Nash perfeito em subjogo em jogo repetido</a:t>
            </a:r>
          </a:p>
        </p:txBody>
      </p:sp>
      <p:sp>
        <p:nvSpPr>
          <p:cNvPr id="4" name="Title 1">
            <a:extLst>
              <a:ext uri="{FF2B5EF4-FFF2-40B4-BE49-F238E27FC236}">
                <a16:creationId xmlns:a16="http://schemas.microsoft.com/office/drawing/2014/main" id="{06F64C35-1C1A-404C-8624-4BB1366C3BD0}"/>
              </a:ext>
            </a:extLst>
          </p:cNvPr>
          <p:cNvSpPr>
            <a:spLocks noGrp="1"/>
          </p:cNvSpPr>
          <p:nvPr>
            <p:ph type="title"/>
          </p:nvPr>
        </p:nvSpPr>
        <p:spPr>
          <a:xfrm>
            <a:off x="838200" y="365125"/>
            <a:ext cx="10515600" cy="1325563"/>
          </a:xfrm>
        </p:spPr>
        <p:txBody>
          <a:bodyPr/>
          <a:lstStyle/>
          <a:p>
            <a:r>
              <a:rPr lang="pt-BR" b="1" noProof="0" dirty="0"/>
              <a:t>Na aula passada vimos que....</a:t>
            </a:r>
          </a:p>
        </p:txBody>
      </p:sp>
      <p:sp>
        <p:nvSpPr>
          <p:cNvPr id="2" name="Footer Placeholder 1">
            <a:extLst>
              <a:ext uri="{FF2B5EF4-FFF2-40B4-BE49-F238E27FC236}">
                <a16:creationId xmlns:a16="http://schemas.microsoft.com/office/drawing/2014/main" id="{E56ED151-5FAE-4708-B74A-B8BD701F32E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A92BB85-DC65-4768-B237-429DC4F47595}"/>
              </a:ext>
            </a:extLst>
          </p:cNvPr>
          <p:cNvSpPr>
            <a:spLocks noGrp="1"/>
          </p:cNvSpPr>
          <p:nvPr>
            <p:ph type="sldNum" sz="quarter" idx="12"/>
          </p:nvPr>
        </p:nvSpPr>
        <p:spPr/>
        <p:txBody>
          <a:bodyPr/>
          <a:lstStyle/>
          <a:p>
            <a:fld id="{AF67EEE8-F201-4410-BA13-233EFB93B646}" type="slidenum">
              <a:rPr lang="pt-BR" smtClean="0"/>
              <a:t>8</a:t>
            </a:fld>
            <a:endParaRPr lang="pt-BR"/>
          </a:p>
        </p:txBody>
      </p:sp>
    </p:spTree>
    <p:extLst>
      <p:ext uri="{BB962C8B-B14F-4D97-AF65-F5344CB8AC3E}">
        <p14:creationId xmlns:p14="http://schemas.microsoft.com/office/powerpoint/2010/main" val="89356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AD17A-70CE-4F65-B471-4F04E9B3C7C4}"/>
                  </a:ext>
                </a:extLst>
              </p:cNvPr>
              <p:cNvSpPr>
                <a:spLocks noGrp="1"/>
              </p:cNvSpPr>
              <p:nvPr>
                <p:ph idx="1"/>
              </p:nvPr>
            </p:nvSpPr>
            <p:spPr/>
            <p:txBody>
              <a:bodyPr/>
              <a:lstStyle/>
              <a:p>
                <a:pPr marL="0" indent="0" algn="just">
                  <a:lnSpc>
                    <a:spcPct val="120000"/>
                  </a:lnSpc>
                  <a:buNone/>
                </a:pPr>
                <a:r>
                  <a:rPr lang="pt-BR" b="1" noProof="0" dirty="0"/>
                  <a:t>Definição: </a:t>
                </a:r>
                <a:r>
                  <a:rPr lang="pt-BR" noProof="0" dirty="0"/>
                  <a:t>Dado o stage game </a:t>
                </a:r>
                <a14:m>
                  <m:oMath xmlns:m="http://schemas.openxmlformats.org/officeDocument/2006/math">
                    <m:r>
                      <a:rPr lang="pt-BR" i="1" noProof="0" smtClean="0">
                        <a:latin typeface="Cambria Math" panose="02040503050406030204" pitchFamily="18" charset="0"/>
                      </a:rPr>
                      <m:t>𝐺</m:t>
                    </m:r>
                  </m:oMath>
                </a14:m>
                <a:r>
                  <a:rPr lang="pt-BR" noProof="0" dirty="0"/>
                  <a:t>, denote como </a:t>
                </a:r>
                <a14:m>
                  <m:oMath xmlns:m="http://schemas.openxmlformats.org/officeDocument/2006/math">
                    <m:r>
                      <a:rPr lang="pt-BR" b="0" i="1" noProof="0" smtClean="0">
                        <a:latin typeface="Cambria Math" panose="02040503050406030204" pitchFamily="18" charset="0"/>
                      </a:rPr>
                      <m:t>𝐺</m:t>
                    </m:r>
                    <m:d>
                      <m:dPr>
                        <m:ctrlPr>
                          <a:rPr lang="pt-BR" b="0" i="1" noProof="0" smtClean="0">
                            <a:latin typeface="Cambria Math" panose="02040503050406030204" pitchFamily="18" charset="0"/>
                          </a:rPr>
                        </m:ctrlPr>
                      </m:dPr>
                      <m:e>
                        <m:r>
                          <a:rPr lang="pt-BR" i="1" noProof="0">
                            <a:latin typeface="Cambria Math" panose="02040503050406030204" pitchFamily="18" charset="0"/>
                            <a:ea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e>
                    </m:d>
                    <m:r>
                      <a:rPr lang="pt-BR" b="0" i="1" noProof="0" smtClean="0">
                        <a:latin typeface="Cambria Math" panose="02040503050406030204" pitchFamily="18" charset="0"/>
                        <a:ea typeface="Cambria Math" panose="02040503050406030204" pitchFamily="18" charset="0"/>
                      </a:rPr>
                      <m:t> </m:t>
                    </m:r>
                  </m:oMath>
                </a14:m>
                <a:r>
                  <a:rPr lang="pt-BR" noProof="0" dirty="0"/>
                  <a:t>o </a:t>
                </a:r>
                <a:r>
                  <a:rPr lang="pt-BR" b="1" i="1" noProof="0" dirty="0"/>
                  <a:t>jogo infinitamente repetido </a:t>
                </a:r>
                <a:r>
                  <a:rPr lang="pt-BR" noProof="0" dirty="0"/>
                  <a:t>em que </a:t>
                </a:r>
                <a14:m>
                  <m:oMath xmlns:m="http://schemas.openxmlformats.org/officeDocument/2006/math">
                    <m:r>
                      <a:rPr lang="pt-BR" b="0" i="1" noProof="0" smtClean="0">
                        <a:latin typeface="Cambria Math" panose="02040503050406030204" pitchFamily="18" charset="0"/>
                      </a:rPr>
                      <m:t>𝐺</m:t>
                    </m:r>
                  </m:oMath>
                </a14:m>
                <a:r>
                  <a:rPr lang="pt-BR" noProof="0" dirty="0"/>
                  <a:t> é repetido eternamente e os jogadores compartilham o fator de desconto </a:t>
                </a:r>
                <a14:m>
                  <m:oMath xmlns:m="http://schemas.openxmlformats.org/officeDocument/2006/math">
                    <m:r>
                      <a:rPr lang="pt-BR" i="1" noProof="0" smtClean="0">
                        <a:latin typeface="Cambria Math" panose="02040503050406030204" pitchFamily="18" charset="0"/>
                      </a:rPr>
                      <m:t>𝛿</m:t>
                    </m:r>
                  </m:oMath>
                </a14:m>
                <a:r>
                  <a:rPr lang="pt-BR" noProof="0" dirty="0"/>
                  <a:t>. </a:t>
                </a:r>
              </a:p>
              <a:p>
                <a:pPr marL="0" indent="465138" algn="just">
                  <a:lnSpc>
                    <a:spcPct val="120000"/>
                  </a:lnSpc>
                  <a:buNone/>
                </a:pPr>
                <a:r>
                  <a:rPr lang="pt-BR" noProof="0" dirty="0"/>
                  <a:t>Para cada </a:t>
                </a:r>
                <a14:m>
                  <m:oMath xmlns:m="http://schemas.openxmlformats.org/officeDocument/2006/math">
                    <m:r>
                      <a:rPr lang="pt-BR" i="1" noProof="0" smtClean="0">
                        <a:latin typeface="Cambria Math" panose="02040503050406030204" pitchFamily="18" charset="0"/>
                      </a:rPr>
                      <m:t>𝑡</m:t>
                    </m:r>
                  </m:oMath>
                </a14:m>
                <a:r>
                  <a:rPr lang="pt-BR" noProof="0" dirty="0"/>
                  <a:t>, o outcome das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rodadas precedentes são observados antes de a </a:t>
                </a:r>
                <a14:m>
                  <m:oMath xmlns:m="http://schemas.openxmlformats.org/officeDocument/2006/math">
                    <m:r>
                      <a:rPr lang="pt-BR" b="0" i="1" noProof="0" smtClean="0">
                        <a:latin typeface="Cambria Math" panose="02040503050406030204" pitchFamily="18" charset="0"/>
                      </a:rPr>
                      <m:t>𝑡</m:t>
                    </m:r>
                  </m:oMath>
                </a14:m>
                <a:r>
                  <a:rPr lang="pt-BR" noProof="0" dirty="0"/>
                  <a:t>-ésima rodada começar. O payoff de cada jogador em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b="0" i="1" noProof="0" smtClean="0">
                        <a:latin typeface="Cambria Math" panose="02040503050406030204" pitchFamily="18" charset="0"/>
                      </a:rPr>
                      <m:t>)</m:t>
                    </m:r>
                  </m:oMath>
                </a14:m>
                <a:r>
                  <a:rPr lang="pt-BR" noProof="0" dirty="0"/>
                  <a:t> é o valor presente dos payoffs desse jogador para uma sequencia infinita de stage games</a:t>
                </a:r>
              </a:p>
            </p:txBody>
          </p:sp>
        </mc:Choice>
        <mc:Fallback xmlns="">
          <p:sp>
            <p:nvSpPr>
              <p:cNvPr id="3" name="Content Placeholder 2">
                <a:extLst>
                  <a:ext uri="{FF2B5EF4-FFF2-40B4-BE49-F238E27FC236}">
                    <a16:creationId xmlns:a16="http://schemas.microsoft.com/office/drawing/2014/main" id="{9BEAD17A-70CE-4F65-B471-4F04E9B3C7C4}"/>
                  </a:ext>
                </a:extLst>
              </p:cNvPr>
              <p:cNvSpPr>
                <a:spLocks noGrp="1" noRot="1" noChangeAspect="1" noMove="1" noResize="1" noEditPoints="1" noAdjustHandles="1" noChangeArrowheads="1" noChangeShapeType="1" noTextEdit="1"/>
              </p:cNvSpPr>
              <p:nvPr>
                <p:ph idx="1"/>
              </p:nvPr>
            </p:nvSpPr>
            <p:spPr>
              <a:blipFill>
                <a:blip r:embed="rId2"/>
                <a:stretch>
                  <a:fillRect l="-1217" t="-140" r="-1159"/>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77011632-A2DF-4327-BE46-0DB02628433F}"/>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jogos infinitamente repetidos</a:t>
            </a:r>
          </a:p>
        </p:txBody>
      </p:sp>
      <p:sp>
        <p:nvSpPr>
          <p:cNvPr id="2" name="Footer Placeholder 1">
            <a:extLst>
              <a:ext uri="{FF2B5EF4-FFF2-40B4-BE49-F238E27FC236}">
                <a16:creationId xmlns:a16="http://schemas.microsoft.com/office/drawing/2014/main" id="{F189ACB5-BD67-4338-A315-8DBF7A10F2FF}"/>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573807E0-6FDC-4652-A7CF-70884D5E3B29}"/>
              </a:ext>
            </a:extLst>
          </p:cNvPr>
          <p:cNvSpPr>
            <a:spLocks noGrp="1"/>
          </p:cNvSpPr>
          <p:nvPr>
            <p:ph type="sldNum" sz="quarter" idx="12"/>
          </p:nvPr>
        </p:nvSpPr>
        <p:spPr/>
        <p:txBody>
          <a:bodyPr/>
          <a:lstStyle/>
          <a:p>
            <a:fld id="{AF67EEE8-F201-4410-BA13-233EFB93B646}" type="slidenum">
              <a:rPr lang="pt-BR" smtClean="0"/>
              <a:t>9</a:t>
            </a:fld>
            <a:endParaRPr lang="pt-BR"/>
          </a:p>
        </p:txBody>
      </p:sp>
    </p:spTree>
    <p:extLst>
      <p:ext uri="{BB962C8B-B14F-4D97-AF65-F5344CB8AC3E}">
        <p14:creationId xmlns:p14="http://schemas.microsoft.com/office/powerpoint/2010/main" val="3082919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17793</TotalTime>
  <Words>8572</Words>
  <Application>Microsoft Macintosh PowerPoint</Application>
  <PresentationFormat>Widescreen</PresentationFormat>
  <Paragraphs>714</Paragraphs>
  <Slides>63</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Segoe UI</vt:lpstr>
      <vt:lpstr>Office Theme</vt:lpstr>
      <vt:lpstr>Teoria dos Jogos</vt:lpstr>
      <vt:lpstr>PowerPoint Presentation</vt:lpstr>
      <vt:lpstr>Na aula passada vimos que....</vt:lpstr>
      <vt:lpstr>Na aula passada vimos que....</vt:lpstr>
      <vt:lpstr>Na aula passada vimos que....</vt:lpstr>
      <vt:lpstr>Na aula passada vimos que....</vt:lpstr>
      <vt:lpstr>Na aula passada vimos que....</vt:lpstr>
      <vt:lpstr>Na aula passada vimos que....</vt:lpstr>
      <vt:lpstr>Teoria: Jogos infinitamente repetidos Definição de jogos infinitamente repetidos</vt:lpstr>
      <vt:lpstr>Teoria: Jogos infinitamente repetidos Definição de estratégia</vt:lpstr>
      <vt:lpstr>Teoria: Jogos infinitamente repetidos Definição de estratégia</vt:lpstr>
      <vt:lpstr>Teoria: Jogos infinitamente repetidos Definição de estratégia</vt:lpstr>
      <vt:lpstr>Teoria: Jogos infinitamente repetidos Definição de estratégia</vt:lpstr>
      <vt:lpstr>Teoria: Jogos infinitamente repetidos Definição de história do jogo</vt:lpstr>
      <vt:lpstr>Teoria: Jogos infinitamente repetidos Definição de estratégia</vt:lpstr>
      <vt:lpstr>Teoria: Jogos infinitamente repetidos Definição de subjogo</vt:lpstr>
      <vt:lpstr>Teoria: Jogos infinitamente repetidos Definição de subjogo</vt:lpstr>
      <vt:lpstr>Exemplificando (para jogo finito)</vt:lpstr>
      <vt:lpstr>PowerPoint Presentation</vt:lpstr>
      <vt:lpstr>Exemplificando (para jogo finito)</vt:lpstr>
      <vt:lpstr>Exemplificando (para jogo finito)</vt:lpstr>
      <vt:lpstr>Teoria: Jogos infinitamente repetidos Definição de Equilíbrio de Nash perfeito em subjogo</vt:lpstr>
      <vt:lpstr>PowerPoint Presentation</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PowerPoint Presentation</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Facilitando a notação por um instante 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PowerPoint Presentation</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lpstr>Jogos repetidos: Salários de eficiência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739</cp:revision>
  <dcterms:created xsi:type="dcterms:W3CDTF">2020-08-04T19:55:28Z</dcterms:created>
  <dcterms:modified xsi:type="dcterms:W3CDTF">2024-06-19T00:02:30Z</dcterms:modified>
</cp:coreProperties>
</file>