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36.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ink/ink17.xml" ContentType="application/inkml+xml"/>
  <Override PartName="/ppt/ink/ink18.xml" ContentType="application/inkml+xml"/>
  <Override PartName="/ppt/ink/ink19.xml" ContentType="application/inkml+xml"/>
  <Override PartName="/ppt/ink/ink20.xml" ContentType="application/inkml+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5"/>
  </p:notesMasterIdLst>
  <p:sldIdLst>
    <p:sldId id="638" r:id="rId2"/>
    <p:sldId id="619" r:id="rId3"/>
    <p:sldId id="362" r:id="rId4"/>
    <p:sldId id="363" r:id="rId5"/>
    <p:sldId id="365" r:id="rId6"/>
    <p:sldId id="364" r:id="rId7"/>
    <p:sldId id="367" r:id="rId8"/>
    <p:sldId id="368" r:id="rId9"/>
    <p:sldId id="296" r:id="rId10"/>
    <p:sldId id="584" r:id="rId11"/>
    <p:sldId id="585" r:id="rId12"/>
    <p:sldId id="587" r:id="rId13"/>
    <p:sldId id="586" r:id="rId14"/>
    <p:sldId id="588" r:id="rId15"/>
    <p:sldId id="369" r:id="rId16"/>
    <p:sldId id="589" r:id="rId17"/>
    <p:sldId id="370" r:id="rId18"/>
    <p:sldId id="384" r:id="rId19"/>
    <p:sldId id="628" r:id="rId20"/>
    <p:sldId id="372" r:id="rId21"/>
    <p:sldId id="373" r:id="rId22"/>
    <p:sldId id="385" r:id="rId23"/>
    <p:sldId id="374" r:id="rId24"/>
    <p:sldId id="643" r:id="rId25"/>
    <p:sldId id="387" r:id="rId26"/>
    <p:sldId id="389" r:id="rId27"/>
    <p:sldId id="656" r:id="rId28"/>
    <p:sldId id="644" r:id="rId29"/>
    <p:sldId id="645" r:id="rId30"/>
    <p:sldId id="390" r:id="rId31"/>
    <p:sldId id="394" r:id="rId32"/>
    <p:sldId id="646" r:id="rId33"/>
    <p:sldId id="647" r:id="rId34"/>
    <p:sldId id="395" r:id="rId35"/>
    <p:sldId id="380" r:id="rId36"/>
    <p:sldId id="648" r:id="rId37"/>
    <p:sldId id="614" r:id="rId38"/>
    <p:sldId id="616" r:id="rId39"/>
    <p:sldId id="590" r:id="rId40"/>
    <p:sldId id="396" r:id="rId41"/>
    <p:sldId id="478" r:id="rId42"/>
    <p:sldId id="480" r:id="rId43"/>
    <p:sldId id="481" r:id="rId44"/>
    <p:sldId id="398" r:id="rId45"/>
    <p:sldId id="617" r:id="rId46"/>
    <p:sldId id="602" r:id="rId47"/>
    <p:sldId id="591" r:id="rId48"/>
    <p:sldId id="511" r:id="rId49"/>
    <p:sldId id="592" r:id="rId50"/>
    <p:sldId id="512" r:id="rId51"/>
    <p:sldId id="642" r:id="rId52"/>
    <p:sldId id="596" r:id="rId53"/>
    <p:sldId id="603" r:id="rId54"/>
    <p:sldId id="604" r:id="rId55"/>
    <p:sldId id="657" r:id="rId56"/>
    <p:sldId id="605" r:id="rId57"/>
    <p:sldId id="594" r:id="rId58"/>
    <p:sldId id="652" r:id="rId59"/>
    <p:sldId id="599" r:id="rId60"/>
    <p:sldId id="621" r:id="rId61"/>
    <p:sldId id="653" r:id="rId62"/>
    <p:sldId id="654" r:id="rId63"/>
    <p:sldId id="606" r:id="rId6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son Tigre" initials="RT" lastIdx="253" clrIdx="0">
    <p:extLst>
      <p:ext uri="{19B8F6BF-5375-455C-9EA6-DF929625EA0E}">
        <p15:presenceInfo xmlns:p15="http://schemas.microsoft.com/office/powerpoint/2012/main" userId="77b895d3d757285e" providerId="Windows Live"/>
      </p:ext>
    </p:extLst>
  </p:cmAuthor>
  <p:cmAuthor id="2" name="Robson Douglas Tigre Santos" initials="RDTS" lastIdx="44" clrIdx="1">
    <p:extLst>
      <p:ext uri="{19B8F6BF-5375-455C-9EA6-DF929625EA0E}">
        <p15:presenceInfo xmlns:p15="http://schemas.microsoft.com/office/powerpoint/2012/main" userId="Robson Douglas Tigre Santo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C345A"/>
    <a:srgbClr val="7FD7F7"/>
    <a:srgbClr val="000000"/>
    <a:srgbClr val="00B0F0"/>
    <a:srgbClr val="F1F8E8"/>
    <a:srgbClr val="0070C0"/>
    <a:srgbClr val="FF0000"/>
    <a:srgbClr val="FFC000"/>
    <a:srgbClr val="2778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58" autoAdjust="0"/>
    <p:restoredTop sz="82439" autoAdjust="0"/>
  </p:normalViewPr>
  <p:slideViewPr>
    <p:cSldViewPr snapToGrid="0">
      <p:cViewPr varScale="1">
        <p:scale>
          <a:sx n="92" d="100"/>
          <a:sy n="92" d="100"/>
        </p:scale>
        <p:origin x="1576" y="168"/>
      </p:cViewPr>
      <p:guideLst>
        <p:guide orient="horz" pos="2160"/>
        <p:guide pos="3864"/>
      </p:guideLst>
    </p:cSldViewPr>
  </p:slideViewPr>
  <p:outlineViewPr>
    <p:cViewPr>
      <p:scale>
        <a:sx n="33" d="100"/>
        <a:sy n="33" d="100"/>
      </p:scale>
      <p:origin x="0" y="-5017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3T18:13:55.523"/>
    </inkml:context>
    <inkml:brush xml:id="br0">
      <inkml:brushProperty name="width" value="0.1" units="cm"/>
      <inkml:brushProperty name="height" value="0.1" units="cm"/>
      <inkml:brushProperty name="color" value="#E71224"/>
    </inkml:brush>
  </inkml:definitions>
  <inkml:trace contextRef="#ctx0" brushRef="#br0">333 29 1441,'0'0'675,"0"0"-211,0 0-179,0 0-106,0 0-72,-2-18 554,-2 16-604,0 1 0,-1-1 0,1 1 0,0 0 0,-1 0 0,1 0 0,-1 1 0,1-1 0,-1 1 0,1 0 0,-1 0 0,1 1 0,-1-1 0,-1 2-57,-17-1 69,5-2-52,15 0-5,0 1 1,-1-1 0,1 1 0,0 0 0,-1 0 0,1 0 0,0 0-1,0 1 1,-1-1 0,1 1 0,0 0 0,0 0 0,-1 0-1,1 0 1,0 1 0,0-1 0,0 1 0,1 0 0,-1 0 0,0 0-1,1 0 1,-1 0-13,-20 19 335,21-20-319,0 0 0,0 1-1,1-1 1,-1 0-1,0 1 1,1-1 0,-1 1-1,1 0 1,-1-1 0,1 1-1,0 0 1,0 0-1,0 0 1,0 0 0,0 0-1,0 0 1,0 0 0,0 2-16,-23 61 144,11-11 172,3 1 1,2 0 0,3 0 0,1 33-317,5-73 19,0 1-1,1-1 1,0 0 0,1 0 0,1 0-1,1 0 1,0-1 0,0 1 0,2-1-1,0 0 1,0-1 0,7 9-19,11 11 36,1 0 1,1-2-1,2-1 1,3 0-37,-20-20 77,-1-1 1,1-1-1,1 0 1,-1-1-1,1-1 1,1 0-1,-1 0 1,1-1-1,0-1 1,0 0-1,0-1 1,1-1-1,-1 0 1,1-1-1,-1 0 1,1-2-1,0 1 1,-1-2-1,13-2-77,-20 2 29,1-1 0,-1 1-1,0-1 1,1-1-1,-1 0 1,-1 0 0,1 0-1,-1 0 1,1-1-1,-1 0 1,0-1 0,-1 0-1,0 1 1,0-1-1,0-1 1,0 1-1,-1-1-28,6-9-11,0-1 0,-1 0 0,-1 0 0,-1-1-1,0 0 1,2-14 11,0-8-102,-1-1 1,-3-1-1,1-23 102,-5 40-30,-1 0 0,-1 0 0,-1 1 0,-1-1 0,-2 1 0,-4-16 30,-1 9 20,-2 1 0,0 0 0,-3-2-20,8 19 15,0 1 0,-1 0 0,0 0-1,-1 0 1,0 1 0,-1 0 0,0 1-1,-1 0-14,5 6-32,0 0-1,0 0 0,-1 1 1,1 0-1,-1 0 0,0 1 1,0 0-1,0 0 0,0 0 0,0 1 1,0 0-1,-1 0 33,-95 1-676,59 1 317,26 0 153,0 1-1,1 0 0,-1 2 1,1 0-1,-8 3 207,-24 6-277,20-6 115,7-1-77,0-2 0,0 0 0,-1-1 0,-9-1 239,31-2-20,0-1 0,0 1-1,0 0 1,0 1 0,-1-1-1,1 0 1,0 0-1,0 0 1,0 1 0,0-1-1,0 0 1,0 1 0,0-1-1,0 1 1,0-1-1,0 1 1,0 0 0,0-1-1,0 1 1,1 0 0,-1 0-1,0 0 21,0 1-91,0 0 0,0 0 0,0 0 1,1 1-1,-1-1 0,1 0 0,-1 0 0,1 1 0,0-1 0,0 0 0,0 0 0,0 1 91,0 20-2126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3T18:14:52.419"/>
    </inkml:context>
    <inkml:brush xml:id="br0">
      <inkml:brushProperty name="width" value="0.1" units="cm"/>
      <inkml:brushProperty name="height" value="0.1" units="cm"/>
      <inkml:brushProperty name="color" value="#E71224"/>
    </inkml:brush>
  </inkml:definitions>
  <inkml:trace contextRef="#ctx0" brushRef="#br0">438 136 1905,'0'0'37,"0"1"1,0 0-1,-1 0 1,1 0-1,0-1 0,-1 1 1,1 0-1,-1 0 1,1-1-1,-1 1 0,1 0 1,-1-1-1,1 1 1,-1 0-1,0-1 1,1 1-1,-1-1 0,0 1 1,1-1-1,-1 0 1,0 1-1,0-1 1,1 1-1,-1-1 0,0 0 1,0 0-1,0 0 1,0 1-1,1-1 0,-1 0 1,0 0-1,0 0 1,0 0-1,0 0 1,0-1-38,-1 1 18,1 0 0,-1 1 1,1-1-1,-1 0 0,0 1 0,1-1 1,-1 1-1,1-1 0,-1 1 1,1 0-1,0 0 0,-1-1 1,1 1-1,-1 1-18,-8 11 304,1 0 1,1 1-1,-7 13-304,-3 7 354,6-14-393,-1 0 1,0 0-1,-1-2 0,-1 1 1,-1-2-1,-15 13 39,19-19-5,17-14 264,17-14-121,-16 12-171,-1-1-1,0 0 1,-1 0-1,1-1 1,-1 1-1,-1-1 0,2-4 34,-1 4-35,-1 0-1,1 0 1,1 0-1,-1 1 1,1-1-1,4-3 36,22-18-11,-18 18-7,0-1 1,0-1-1,-1 0 1,-1-1-1,0 0 0,-1-1 1,0 0-1,-1-1 1,-1 0-1,5-11 18,-9 15 23,-1 0-1,0 0 0,0 0 1,-1 0-1,-1-1 0,0 1 1,0 0-1,-2-7-22,1 17 72,0 1-11,0 0-7,-3 29 142,3-26-176,0 0-1,0-1 1,0 1-1,0 0 0,-1-1 1,1 1-1,-1 0 1,0-1-1,1 1 1,-1-1-1,-1 1 1,1-1-1,0 1 1,-1-1-1,0 2-19,-110 141 350,53-72-178,20-28 129,2 1 0,2 3 0,-18 35-301,45-60 112,8-23-109,0 1 1,0 0-1,-1-1 0,1 1 1,-1-1-1,1 1 1,-1 0-1,1-1 0,-1 1 1,0-1-1,0 0 1,0 1-1,0-1 0,0 1 1,0-1-1,0 0 1,0 0-1,-1 1-3,-8 7-56,10-9-46,1-12-87,-1 9 187,1 0-1,0 0 1,0 0-1,0 0 1,0 0-1,1 1 1,-1-1-1,1 0 1,0 1-1,0-1 1,0 1-1,0 0 1,0-1-1,1 0 3,38-33-7,-35 30 28,75-76-136,-23 21-197,-53 55 294,0-1 0,0 0 0,0 0 0,-1 0 0,0-1 0,-1 0 0,2-4 18,-2 5 7,0 0 0,0 0-1,0 1 1,1-1 0,0 1 0,4-4-7,-1-1 118,-5 8 266,-2 11-214,0-7-168,0 0 1,0 0 0,0 0-1,-1 0 1,1 0-1,0-1 1,0 1-1,-1 0 1,1 0-1,-1 0 1,1 0-1,-1 0 1,1-1-1,-1 1 1,1 0-1,-1 0 1,1-1-1,-1 1 1,0 0-1,0-1 1,1 1-1,-1-1 1,0 1-1,0-1 1,0 1-3,-14 15 25,13-11-4,-1-1-1,1 1 1,-1-1-1,0 0 1,-1 0-1,1 0 1,-1 0-1,0-1 1,1 1-1,-3 0-20,0 0 35,1 1-1,0 0 0,1 0 0,-1 0 1,1 0-1,-2 4-34,-1 1 79,0 0 0,-1 0 0,0-1 0,0 0 0,-7 4-79,-23 27 248,36-37-242,-24 31 185,-1-2 0,-2-2 0,-11 10-191,39-40-38,0 1 0,0 0 0,0 0-1,-1 0 1,1 0 0,0 0 0,0 0 0,0 0 0,1 0 0,-1 0 0,0 0 0,0 0 0,1 1 0,-1-1 0,0 0 0,1 0-1,-1 1 1,1-1 0,0 1 0,-1-1 0,1 0 0,0 2 38,1-4 10,0 1 0,0-1-1,1 1 1,-1-1 0,0 1-1,0-1 1,0 0 0,0 0 0,0 1-1,-1-1 1,1 0 0,0 0 0,0 0-1,0 0 1,-1 0 0,1 0-1,0 0-9,-1-13 44,1 0-1,0 0 1,1 1-1,4-14-43,3-73 67,-6 56-64,6-19 31,-5 18 175,-5 40-68,0 32-123,2-9-60,0-13 43,-1 1 1,1 0 0,-1 0 0,0 0-1,-1 0 1,0 0 0,1 0 0,-2 0-1,-1 5-1,-19 36-24,2 1 0,3 0 0,-8 35 24,24-80-2,-2 33-36,4-24-26,-1-11 22,0-1 10,0 0 10,0 0 28,0 0-38,0 0 48,0 0 16,-1 0-30,1 0-1,0 0 1,0 0 0,-1-1 0,1 1 0,0 0 0,0-1 0,0 1 0,0 0 0,0 0 0,0-1 0,-1 1 0,1 0 0,0-1-1,0 1 1,0 0 0,0 0 0,0-1 0,0 1 0,0 0 0,0-1 0,0 1 0,0 0 0,0-1 0,1 1 0,-1 0-1,0-1 1,0 1 0,0 0 0,0 0 0,0-1 0,1 1 0,-1 0 0,0 0 0,0-1 0,0 1 0,1 0 0,-1 0 0,0 0-1,0-1 1,1 1 0,-1 0 0,0 0 0,0 0 0,1 0-2,8-13 42,9 4 25,0 0 0,0 1 0,7-1-67,-11 4 131,0-1 0,0 0 0,0-1 0,-1 0 0,12-9-131,-19 12 14,0 0 1,1 1-1,-1 0 0,0 0 1,1 1-1,0 0 0,0 0 1,3 0-15,-4 0 7,1 1-1,-1-1 1,1-1 0,-1 1 0,0-1 0,1 0 0,3-3-7,-15 4-3,1 1 0,-1 0 1,0 0-1,0 1 0,1-1 1,-1 1-1,-3 0 3,-1 1-7,1 1 0,0 0 0,0 0-1,0 1 1,0 0 0,0 0 0,0 1 0,1 0 0,0 0-1,-3 2 8,-49 23-32,54-27 32,-6 1-13,0 1 0,1 0 0,-1 0 1,1 1-1,-3 2 13,34-7 34,-1-2 0,1 0-1,8-3-33,39-22 30,-59 21-31,1 2 0,-1 0 0,1 0 0,1 0 0,-1 1 0,0 1 0,1 0 0,8-1 1,-16 3-16,-3 0 40,0 0 0,-42 0-342,33 0 284,0 0 0,1 1 1,-1-1-1,1 2 0,-1-1 0,1 1 0,-9 3 34,-54 19-21,19 0 383,50-24-322,2 0-53,0 0-142,0 0-114,0 0-211,0 0-227,0 0-163,13-7-1382,7-3-618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3T18:14:53.024"/>
    </inkml:context>
    <inkml:brush xml:id="br0">
      <inkml:brushProperty name="width" value="0.1" units="cm"/>
      <inkml:brushProperty name="height" value="0.1" units="cm"/>
      <inkml:brushProperty name="color" value="#E71224"/>
    </inkml:brush>
  </inkml:definitions>
  <inkml:trace contextRef="#ctx0" brushRef="#br0">138 42 1249,'0'-2'118,"0"1"-1,0-1 1,0 0 0,0 1 0,0-1 0,0 0 0,-1 1 0,1-1 0,-1 0 0,1 1 0,-1-1 0,0 1 0,1-1 0,-1 1 0,0-1 0,0 1 0,0 0 0,0 0 0,0-1 0,-1 0-118,0 1 164,-1 0 0,1 0 1,-1 0-1,1 0 0,-1 0 1,1 0-1,-1 0 0,1 1 1,-1 0-1,0-1 0,1 1 1,-1 0-1,-2 0-164,7 36 640,2-28-549,0 0-1,0 0 1,1-1 0,-1 1-1,2-1 1,-1 0-1,4 3-90,-2-3 44,0 2-1,-1-1 1,0 1-1,-1 0 0,2 4-43,-6-12 1,-1-1-1,0 1 1,1 0 0,-1-1-1,0 1 1,1-1-1,-1 1 1,0 0 0,0-1-1,0 1 1,0 0-1,0-1 1,0 1-1,0 0 1,0-1 0,0 1-1,0 0 1,0-1-1,0 1 1,0 0 0,0-1-1,0 1 1,-1 0-1,1-1 1,0 1-1,-1-1 1,1 1 0,0 0-1,-1-1 1,1 1-1,-1-1 1,1 1 0,-1-1-1,1 1 1,-1-1-1,1 0 1,-1 1-1,-2 0 2,1 0 1,-1-1-1,1 1 0,-1-1 1,1 1-1,-1-1 1,1 0-1,-1 0 1,1 0-1,-1 0 0,-1-1-2,-3 0 4,0 0 0,0-1 0,0 1 0,0-2 0,0 1 0,1-1 0,-1 0 0,-1-1-4,-61-49-13,79 62-105,-1 0-1,1 1 1,-1-1-1,-1 2 1,0-1 0,0 1-1,-1 0 1,1 5 118,-6 2-897</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3T18:14:54.753"/>
    </inkml:context>
    <inkml:brush xml:id="br0">
      <inkml:brushProperty name="width" value="0.1" units="cm"/>
      <inkml:brushProperty name="height" value="0.1" units="cm"/>
      <inkml:brushProperty name="color" value="#E71224"/>
    </inkml:brush>
  </inkml:definitions>
  <inkml:trace contextRef="#ctx0" brushRef="#br0">170 174 2289,'-4'3'74,"0"-1"1,0 1-1,0 0 0,1 0 0,-1 0 1,1 0-1,-1 1 0,1-1 0,0 1 1,1 0-1,-1 0 0,1 0 0,-1 0 1,1 0-1,0 1 0,1-1 1,-1 1-1,1-1 0,0 1 0,0 1-74,-2 13 161,2 0 0,0 1-1,1-1 1,2 13-161,-1 15 415,-2 4-132,-1-27 140,2 0 0,1 0 0,3 19-423,-3-39 46,0 0-1,0 1 1,1-1 0,0 0-1,0 0 1,0 0-1,0 0 1,3 3-46,13 25 182,-14-21-130,1-1 0,1 1 0,0-1 1,0 0-1,1 0 0,0-1 0,1 0 0,1 1-52,5 7 119,-9-13-54,1-1 1,0 1-1,-1-1 0,1 0 0,0 0 0,1 0 0,-1-1 0,0 0 0,1-1 0,2 1-65,18 7 254,-18-7-161,-1-1 1,0 0-1,1 0 0,-1 0 1,1-1-1,-1-1 0,1 1 1,1-1-94,17-1 109,-19 1-99,-1 0-1,0-1 1,1 0 0,-1-1-1,0 1 1,0-1 0,-1 0-1,1-1 1,-1 0 0,1 0-1,-1 0 1,-1-1-1,1 0 1,0 0 0,-1 0-1,2-3-9,2-1 2,0 1-1,1 0 1,0 0-1,9-4-1,-15 10 9,1 0-1,-1 0 1,0 0-1,0-1 0,0 1 1,-1-1-1,1 0 1,0 0-1,-1 0 1,0-1-1,0 1 0,0-1 1,0 1-1,-1-1 1,1 0-1,-1 0 1,0-1-1,0 1 0,0-2-8,8-21 11,-1 1-1,-2-1 1,-1 0-1,-1-1 0,-1 0 1,-1 1-1,-2-1 1,-1 0-1,-1 0 0,-4-23-10,3 36-12,-1 1-1,0-1 0,-1 1 0,-1 0 0,0 1 0,-1-1 0,-1 1 1,0 0-1,0 1 0,-1-1 0,-1 1 0,0 1 0,-1 0 0,0 0 1,0 1-1,-1 0 0,-1 1 0,0 0 0,0 1 0,0 1 0,-1-1 1,-11-3 12,2 4-23,-1 0 1,0 2-1,0 0 1,0 2 0,-1 0-1,1 2 1,-1 0 0,-14 3 22,18-2-88,16 0 72,0 0 1,0 1-1,0-1 1,0 1-1,0 0 1,0 0-1,0 1 1,1-1-1,-1 1 1,0 0-1,1 0 1,-1 0-1,1 0 1,0 0-1,-3 3 16,-41 49-230,15-14 101,21-27 124,0 0 0,1 1 0,0 0 1,1 0-1,1 1 0,0 0 1,1 1-1,1 0 0,-1 5 5,0 4-447,2 0 0,1 0 0,0 1-1,2-1 1,1 25 447,1-22-1334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2T03:31:24.594"/>
    </inkml:context>
    <inkml:brush xml:id="br0">
      <inkml:brushProperty name="width" value="0.1" units="cm"/>
      <inkml:brushProperty name="height" value="0.1" units="cm"/>
      <inkml:brushProperty name="color" value="#33CCFF"/>
    </inkml:brush>
  </inkml:definitions>
  <inkml:trace contextRef="#ctx0" brushRef="#br0">399 42 2977,'-10'0'259,"0"-1"0,1-1-1,-1 0 1,1 0 0,0-1-1,-1 0 1,-6-4-259,7 3 168,-1 0 1,1 1 0,-1 0-1,0 1 1,0 0-1,0 1 1,-10-1-169,17 2 14,-1 0-1,0 0 1,0 0 0,1 0 0,-1 1-1,0 0 1,1 0 0,-1 0-1,0 0 1,1 0 0,0 1-1,-1 0 1,1 0 0,-3 1-14,1 2 24,0 0 0,1 0 0,0 0 0,0 1 0,0-1 0,0 1 0,1 0 0,-1 2-24,-25 55 305,2 1 0,3 1 0,-13 63-305,32-109 61,0 0-1,2 1 0,1 0 1,0 0-1,2 0 0,0-1 1,1 1-1,1 0 0,1 0 1,0-1-1,2 1 0,0-1 1,2 3-61,-4-16 8,-1-1 1,1 0 0,0 0-1,1 0 1,-1 0-1,1-1 1,0 1 0,0-1-1,0 0 1,1 0 0,0 0-1,-1-1 1,1 1-1,2-1-8,3 2 16,0 0 0,0-1 0,0 0 0,1-1 0,0 0-1,-1 0 1,9-1-16,8 1 13,1-2-1,0-1 0,-1-1 1,1-1-1,23-6-12,-32 5-2,-1-1-1,0-1 1,0 0 0,0-2-1,-1 0 1,1-1 0,-2 0 0,1-2-1,-2 0 1,15-11 2,-22 14 4,-1 0 0,1 0 0,-1-1 0,0 0 0,-1 0 0,0-1 0,-1 0 0,1 0 0,-1 0 0,-1-1 0,0 0 0,-1 0 0,1 0 0,-2 0 0,1 0 0,-2-1 0,1 1 0,-2 0 1,1-7-5,-2 3-37,0 1 0,-2 0 0,1-1 0,-1 1 0,-1 0 0,0 1 0,-1-1 0,-1 1 0,0 0 0,0 0 1,-1 0-1,-1 1 0,0 0 0,0 1 0,-1 0 0,0 0 0,-1 1 0,-9-7 37,-9-7-29,-1 2 0,-1 1 1,-1 2-1,0 1 0,-1 1 0,-19-5 29,39 16 1,0 1-1,0 1 1,-1 0 0,1 0-1,-1 2 1,0-1 0,1 2 0,-1-1-1,0 2 1,0 0 0,-11 2-1,19-2-57,1 1-1,0-1 1,-1 1 0,1 0 0,0 1 0,0-1-1,0 0 1,1 1 0,-1 0 0,1 0 0,-1 0 0,1 0-1,0 1 1,0-1 0,0 1 0,1 0 0,-2 3 57,-4 7-555,0 1 0,2 0 0,0 1 0,0 1 555,6-17-28,-14 42-3601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2T03:31:26.482"/>
    </inkml:context>
    <inkml:brush xml:id="br0">
      <inkml:brushProperty name="width" value="0.1" units="cm"/>
      <inkml:brushProperty name="height" value="0.1" units="cm"/>
      <inkml:brushProperty name="color" value="#33CCFF"/>
    </inkml:brush>
  </inkml:definitions>
  <inkml:trace contextRef="#ctx0" brushRef="#br0">519 211 2497,'-6'-6'330,"0"0"0,0 0 0,-1 0 0,0 1 0,0 0 0,0 0 1,-7-3-331,-3-3 330,13 9-263,1-1-1,-1 1 1,1 0 0,-1 0 0,0 0-1,0 1 1,1-1 0,-1 1-1,0 0 1,-1 0 0,1 1 0,0-1-1,0 1 1,0 0 0,-4 0-67,-1 0 61,-3-1-14,1 0 0,-1 1 0,1 1 0,-1 0 0,1 0 0,-1 1 0,1 1 1,0 0-1,0 1 0,0-1 0,0 2 0,1 0 0,-1 0 0,-5 5-47,0 2 37,1 1-1,0 0 1,1 1 0,1 1-1,0 0 1,1 1 0,1 0-1,-5 10-36,-11 13 81,22-31-46,0 1 1,0 1 0,1-1-1,0 0 1,1 1 0,0 0-1,1 0 1,0 0 0,-1 9-36,-2 95 577,5-108-539,1 3-15,0-1 0,1 0 0,0 0 0,0-1 0,1 1 0,0 0 1,1-1-1,-1 0 0,1 0 0,1 0 0,-1 0 0,1 0 0,1-1 0,-1 0 0,1 0 0,0-1 0,0 1 0,0-1 0,3 1-23,23 17 55,1-1 0,1-2 0,14 5-55,-41-21 5,12 5 24,0 0 0,0-1-1,1-1 1,1-1-1,-1 0 1,1-2 0,0 0-1,-1-2 1,2 0 0,12-1-29,-20-2 51,1 0 1,-1 0-1,1-2 1,-1 0-1,0-1 1,0 0-1,0-1 1,0 0-1,-1-1 1,0-1-1,0 0 1,-1-1-1,0 0 1,0-1 0,8-8-52,-2 0 12,-1 0 1,0-1 0,-1-1 0,-1-1 0,-1 0-1,-1-1 1,-1 0 0,0-1 0,-2 0 0,7-23-13,-8 22-15,-1 0 1,-1-1 0,-1 0 0,-1 0 0,-1-1 0,-2 1 0,0-5 14,-2 10-21,-1-1 1,-1 0-1,-1 1 1,0 0-1,-2-1 1,0 1-1,-4-8 21,5 16-14,-1 1-1,0-1 1,-1 1-1,0 0 0,0 1 1,-1 0-1,0 0 0,-1 0 1,0 1-1,0 0 1,-1 0-1,0 1 0,-8-5 15,4 5-42,-1 0-1,0 1 0,0 1 1,0 0-1,-1 1 0,0 0 1,0 1-1,0 1 0,0 1 1,0 0-1,0 1 0,0 0 1,0 1-1,-1 1 0,-2 1 43,-10 2-75,0 1 0,1 2 0,0 0 0,0 2 0,0 1 0,1 1-1,-18 13 76,19-12-328,1 2 0,0 1 0,1 1 0,1 0 0,0 2 0,2 1-1,0 0 1,1 2 0,-14 21 328,3 3-1203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2T03:31:29.737"/>
    </inkml:context>
    <inkml:brush xml:id="br0">
      <inkml:brushProperty name="width" value="0.1" units="cm"/>
      <inkml:brushProperty name="height" value="0.1" units="cm"/>
      <inkml:brushProperty name="color" value="#33CCFF"/>
    </inkml:brush>
  </inkml:definitions>
  <inkml:trace contextRef="#ctx0" brushRef="#br0">245 119 2497,'-36'30'268,"1"1"-1,2 2 1,-15 21-268,37-41 21,0 2 0,1 0 1,1 0-1,0 0 1,1 1-1,1 1 0,1-1 1,0 1-1,1 0 1,-3 15-22,7-17 2,0 0 1,1 0 0,0 0-1,1-1 1,1 1 0,0 0-1,1 0 1,1-1 0,0 0-1,1 0 1,0 0 0,7 11-3,12 22 66,3-2 0,29 39-66,-49-74 17,38 52 58,1-2 0,4-2 0,2-3 1,2-2-1,3-2 0,13 6-75,-53-45 53,0 0 1,1-1-1,0-1 1,1 0-1,0-1 1,1-2 0,0 0-1,0-1 1,12 2-54,-18-6 64,0 0 1,0-1 0,0 0 0,0-1 0,0-1 0,-1 0 0,1-1 0,0 0-1,0-1 1,-1-1 0,1 0 0,-1-1 0,0 0 0,11-7-65,-1-2 130,-1 0 0,0-2 0,-1 0 1,-1-2-1,0 0 0,-1-1 0,-1-1 0,-1 0 1,-1-1-1,-1-1 0,-1-1 0,-1 0 0,-1-1 1,1-4-131,3-11 185,-2-1 0,-2-1 1,-1 0-1,-3-1 0,-1 0 1,-2-1-1,-1 1 0,-3-23-185,-1 11 211,-7-52-211,4 84 19,-2 0 0,0 0 1,-1 0-1,-1 1 0,-1 0 0,-2-2-19,-4-9-42,-2 1-1,-15-21 43,23 40-17,0 1 0,-1 1 0,0-1 0,-1 1 0,0 1 0,-1 0 0,0 0-1,-6-3 18,-5-1-17,-1 2-1,0 0 0,0 1 1,-1 2-1,-1 0 1,1 2-1,-1 0 0,0 2 1,0 1-1,0 1 0,-1 1 1,1 1-1,0 1 0,-1 1 1,-15 4 17,2 1-24,-1 2 0,2 2 1,0 1-1,0 2 0,1 2 1,1 1-1,1 2 1,0 1-1,-20 17 24,36-23-136,1 1 0,0 1 0,1 0 0,1 1 0,0 1 0,1 1 0,0 2 136,7-9-117,1 0 0,0 0 0,1 1 0,0 0 0,1 0 0,1 0 0,0 1 0,0-1 0,2 1 0,0 0 0,0 0 0,1 8 117,3 36-1006,9 1-274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2T03:31:35.458"/>
    </inkml:context>
    <inkml:brush xml:id="br0">
      <inkml:brushProperty name="width" value="0.1" units="cm"/>
      <inkml:brushProperty name="height" value="0.1" units="cm"/>
      <inkml:brushProperty name="color" value="#33CCFF"/>
    </inkml:brush>
  </inkml:definitions>
  <inkml:trace contextRef="#ctx0" brushRef="#br0">644 1 2977,'-26'9'485,"-30"12"388,1 2 0,-3 5-873,43-20 65,1 0-1,-1 1 1,2 1 0,-1 0-1,1 1 1,1 0-1,0 1 1,0 0-1,-5 10-64,12-14 16,1-1-1,0 1 0,1 0 0,-1 0 0,2 0 1,-1 1-1,1-1 0,0 1 0,1 0 1,-1 7-16,1 19 36,1 0 0,2 7-36,0 16-3,-2-14 19,2 1 0,1-2 0,3 1 0,2-1 0,3 7-16,-5-29 5,1 0-1,1 0 0,0-1 1,2 0-1,0-1 0,2 0 1,0-1-1,0 0 0,2 0 0,1-2 1,4 5-5,-10-12 2,0-1 0,1 1 0,0-2 1,0 1-1,1-1 0,0-1 0,0 0 1,1-1-1,0 0 0,0 0 0,0-1 0,0-1 1,0 0-1,1-1 0,0 0 0,-1-1 1,1-1-1,4 0-2,22 1-5,1-2 1,-1-2-1,0-1 0,0-3 1,19-5 4,-44 8-4,-1-1 0,0 0 0,0-1 1,0 0-1,-1-1 0,0 0 0,0-1 0,0 0 0,-1-1 1,-1 0-1,0-1 0,0 0 0,0-1 0,-2 0 0,1 0 1,-1-1-1,0-2 4,1-2-6,-2 0 1,0 0 0,-1-1 0,-1 0-1,0 0 1,-1 0 0,-1-1-1,0-7 6,1-30 40,-3 1 0,-2-5-40,0-8 56,0 50-4,-1 0 0,0 0 0,-1 0 0,0 1 0,-2-1 0,0 1 0,-1 0 0,0 0 0,-1 1 0,-1 0 0,-1 0 0,0 1 0,0 0 0,-6-5-52,7 9 26,-1 0-1,-1 0 1,1 0 0,-2 1-1,1 1 1,-1 0 0,-1 0-1,1 1 1,-1 1 0,0 0-1,-1 0 1,1 1 0,-1 1-1,0 0 1,-1 1 0,1 0-1,0 1 1,-1 0-26,-22 0 1,0 1-1,0 2 1,0 2 0,0 1-1,1 1 1,-1 2 0,1 2-1,-17 7 0,-7 6-19,1 3 0,1 2 0,-2 4 19,28-13-126,2 1 1,0 1-1,1 2 0,1 0 1,1 2-1,-3 6 126,19-20-152,1 1-1,1 0 0,0 1 0,0-1 0,1 1 1,1 1-1,0-1 0,1 1 0,0 0 1,1 0-1,0 1 0,1-1 0,1 1 0,0 0 1,0 8 152,1 54-2836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2T03:58:16.537"/>
    </inkml:context>
    <inkml:brush xml:id="br0">
      <inkml:brushProperty name="width" value="0.1" units="cm"/>
      <inkml:brushProperty name="height" value="0.1" units="cm"/>
      <inkml:brushProperty name="color" value="#33CCFF"/>
    </inkml:brush>
  </inkml:definitions>
  <inkml:trace contextRef="#ctx0" brushRef="#br0">306 54 1905,'-32'-5'1123,"24"2"-1090,0 1 0,1 0 0,-1 1 0,0 0-1,0 0 1,0 1 0,-1 0 0,1 0 0,0 1 0,-2 0-33,-22 1 245,27-2-229,0 1 1,1 1 0,-1-1 0,1 1 0,0 0-1,-1-1 1,1 2 0,0-1 0,0 1 0,0-1-1,0 1 1,1 0 0,-1 0 0,1 1 0,0-1-1,0 1-16,-52 64 199,52-64-186,-1 2 1,1-1 1,0 1-1,0 0 0,1 0 1,0 0-1,0 0 1,0 0-1,1 0 1,0 1-1,0-1 0,0 2-14,2 75 109,1-37-27,-2-29-69,2 0 0,0 1 0,2-1 0,-1 0 0,2-1 0,0 1-1,2 1-12,13 29 158,19 35-158,-32-68 19,1 0-1,0 0 1,1 0-1,0-1 1,1 0-1,1-1 1,0 0-1,0-1 1,1 0-1,1-1 0,0-1 1,2 2-19,1-3 46,0 0 1,0-2-1,1 0 0,0 0 1,4-1-47,4 2 83,-12-4-57,1-1-1,-1-1 1,1 0 0,-1-1 0,0 0 0,8-2-26,19 0 31,-27 1-27,0 0-1,-1-1 1,1-1-1,-1 0 0,0 0 1,0-2-1,0 1 0,0-1 1,-1-1-1,0 0 1,0-1-1,-1 0 0,1-1 1,-1 0-1,-1 0 1,0-1-1,1-1-3,-1 0 3,0 0 0,0-1 0,-1 0 0,0 0-1,-1 0 1,-1-1 0,0 0 0,0-1 0,-1 1 0,-1-1 0,0 0 0,-1 0 0,0-1 0,-1 1 0,0 0 0,-1-2-3,-1 12 0,1-7 0,-1 0 0,0-1 0,-1 1 0,0 0 0,0 0 0,-1 0 0,-1 0 0,0 0 0,0 0 0,0 1 0,-2-1 0,-18-33 13,-1 1 0,-3 1 1,-20-23-14,9 14 6,22 28-6,0 1 1,-2 0-1,-1 1 1,-9-7-1,21 21 0,-1 0 0,1 1 0,-1 0 0,0 1 0,-1-1 0,1 2 0,-1-1 0,1 1 0,-1 0 0,0 1 0,0 0 0,0 0 0,0 1 0,-1 1 0,-3-1 0,1 1 0,0 0 0,0 1 0,0 0 0,0 1 0,0 1 0,1 0 0,-1 0 0,1 1 0,0 0 0,0 1 0,0 0 0,0 1 0,1 0 0,0 1 0,0 0 0,1 1 0,0 0 0,0 0 0,1 1 0,0 0 0,-1 3 0,-11 13-36,16-21-2,1 0-1,0 0 1,-1 0-1,2 1 1,-1-1-1,0 1 1,1 0-1,0-1 0,0 1 1,0 0-1,1 0 1,-1 1-1,1-1 39,-2 17-486,1-1-1,1 1 1,0 2 486,1-6-758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2T03:58:17.942"/>
    </inkml:context>
    <inkml:brush xml:id="br0">
      <inkml:brushProperty name="width" value="0.1" units="cm"/>
      <inkml:brushProperty name="height" value="0.1" units="cm"/>
      <inkml:brushProperty name="color" value="#33CCFF"/>
    </inkml:brush>
  </inkml:definitions>
  <inkml:trace contextRef="#ctx0" brushRef="#br0">276 1 2289,'-3'0'58,"0"1"0,0 0 1,1 0-1,-1 1 0,1-1 0,-1 0 1,1 1-1,-1 0 0,1-1 0,0 1 0,0 0 1,0 0-1,0 0 0,0 1 0,0-1 0,1 0 1,-1 1-1,1-1 0,0 1 0,-1-1 0,1 2-58,-26 62 560,20-43-471,0-1 0,-2 0 0,-5 10-89,0 18 115,2-17-25,2 2 1,1-1-1,2 2 0,2-1 1,1 0-1,1 1 1,3 0-1,0 0 0,5 24-90,-3-44 28,1 0 0,0-1 0,1 1-1,1 0 1,0-1 0,2 0-1,0 0-27,-3-6 38,1 0-1,0-1 0,0 0 0,1 0 0,0 0 0,0-1 1,1 0-1,0 0 0,0-1 0,1 0 0,7 5-37,-4-7 44,0 0 0,0-1-1,1-1 1,0 0 0,-1 0-1,1-1 1,0 0-1,0-1 1,-1-1 0,1 0-1,4-1-43,25 1 73,-32 0-70,1 0 1,0-1 0,0 0 0,-1 0 0,1-1-1,-1 0 1,0-1 0,0 0 0,0 0-1,-1-1 1,1 0 0,-1-1 0,0 0 0,0 0-1,4-6-3,5-4 6,-1-1 1,-1 0-1,0-2 0,-2 0 0,0 0 0,0-3-6,-1 2 0,7-12-6,-2-1 1,2-8 5,-14 29-2,0-1 0,-2 0 0,1 0 0,-2 0 0,1 0 0,-2 0 0,0 0 0,0-2 2,-1-8 14,1 15-12,-1-1-1,0 1 0,0-1 0,0 0 1,-1 1-1,0-1 0,-1 1 1,0 0-1,0-1 0,-1 1 0,0 0 1,-1 1-1,0-1 0,-3-6-1,-8-8 14,7 10-19,0 1-1,-1-1 0,0 1 0,-1 0 1,0 1-1,-1 0 0,0 1 0,-1 0 6,-29-19 13,-1 2 0,-1 2 0,-2 1-13,27 15 0,-1 1-1,0 0 0,0 2 0,-1 0 0,1 1 0,-1 1 0,0 0 0,-16 2 1,27 1 3,-1 1-1,1 1 1,0-1-1,0 2 0,0-1 1,0 1-1,1 0 1,-1 1-1,1 0 0,0 1 1,0 0-1,0 0 1,1 0-1,0 1 0,-3 2-2,-5 6-33,1 1 0,0 0 0,1 1 0,1 0 0,0 1 0,-2 6 33,10-13-54,0 0 0,1 0 0,1 1 0,-1-1 0,2 1 0,-1 0 0,1-1 0,1 8 54,-2 12-171,-2 25-1064,5 55 1235,0-41-676,-1-14-111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2T03:58:27.152"/>
    </inkml:context>
    <inkml:brush xml:id="br0">
      <inkml:brushProperty name="width" value="0.1" units="cm"/>
      <inkml:brushProperty name="height" value="0.1" units="cm"/>
      <inkml:brushProperty name="color" value="#E71224"/>
    </inkml:brush>
  </inkml:definitions>
  <inkml:trace contextRef="#ctx0" brushRef="#br0">354 46 1249,'0'-2'90,"-1"1"0,1-1 1,-1 1-1,1-1 1,-1 1-1,0-1 1,1 1-1,-1 0 0,0-1 1,0 1-1,0 0 1,0 0-1,0 0 0,0-1 1,0 1-1,-1 1 1,1-1-1,0 0 1,-1 0-1,1 0 0,0 1 1,-1-1-91,-40-13 286,37 13-238,0 0-1,0 0 0,-1 0 1,1 1-1,0 0 1,-1 0-1,1 0 1,0 1-1,-1 0 0,1 0 1,0 0-1,0 1 1,0-1-1,0 1 0,0 1 1,0-1-1,1 1 1,-1-1-1,1 1 0,-1 1 1,1-1-1,0 0 1,0 1-1,1 0 0,-1 0 1,0 1-48,-26 25 280,23-24-223,0 1 0,0 0 0,1 0 0,0 1 0,-4 6-57,-20 30 268,24-36-239,-1 0 0,2 1 0,-1-1 0,1 1 0,1 0 0,-1 1 1,2-1-1,-1 1 0,1-1 0,1 1 0,-1 0 0,2 0 0,0 0 0,-1 6-29,2 21 36,0 9 86,1 0-1,4 7-121,-3-38 40,1 1 0,0 0 0,1-1 0,1 0-1,1 0 1,0-1 0,0 1 0,3 1-40,6 10 52,18 31-19,29 38-33,-26-43 51,-24-34-24,1 0-1,1 0 1,0-1 0,1-1-1,14 11-26,3 1 24,49 39 84,-75-62-104,0-1 0,0-1-1,0 1 1,1-1 0,-1 0 0,1 0 0,0-1 0,0 0 0,0 0 0,0-1 0,0 0 0,2 0-4,-1-1 0,8 1-2,-1 0-1,0-1 0,1-1 1,-1 0-1,0-2 0,0 1 1,0-2-1,0 0 0,-1-1 1,1 0-1,-1-1 0,12-7 3,-11 4 4,0 0-1,0-1 1,-1-1-1,-1 0 1,0 0-1,0-2 1,-1 1-1,0-2 1,-1 0-1,-1 0 0,-1-1 1,0 0-1,0 0 1,-2-1-1,0 0 1,0-1-1,-2 1 1,0-1-1,-1 0 1,-1-1-1,0 1 1,-2-1-1,0 1-3,-1-243 0,0 249-6,-1-1 1,0 0-1,-1 0 0,-1 1 0,1-1 1,-2 1-1,0 0 0,0 0 0,-1 0 0,0 1 1,-1 0-1,0-1 0,-1 2 0,-7-10 6,2 6-25,-1 0-1,0 0 0,-1 2 0,0-1 1,-1 2-1,0 0 0,0 0 1,-1 2-1,-8-4 26,-12-3-3,0 1 1,-1 1-1,-1 2 0,0 2 1,0 1-1,-1 3 0,1 0 1,-1 3-1,-3 1 3,34 2-44,0-1 0,0 2 1,0-1-1,1 1 0,-1 0 0,0 1 0,1 0 1,-1 0-1,1 1 0,0 0 0,0 0 0,0 0 1,1 1-1,0 0 0,0 1 0,0-1 0,0 1 1,1 0-1,0 0 0,0 1 0,1 0 0,-1 0 1,2 0-1,-1 0 0,1 0 0,0 1 0,0 0 1,1-1-1,0 1 0,1 0 0,-1 5 44,2 52-1859,0-30-959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3T18:13:57.930"/>
    </inkml:context>
    <inkml:brush xml:id="br0">
      <inkml:brushProperty name="width" value="0.1" units="cm"/>
      <inkml:brushProperty name="height" value="0.1" units="cm"/>
      <inkml:brushProperty name="color" value="#E71224"/>
    </inkml:brush>
  </inkml:definitions>
  <inkml:trace contextRef="#ctx0" brushRef="#br0">275 254 1761,'-123'0'2758,"120"2"-2699,1 0-1,-1 0 1,0 0-1,1 1 0,-1-1 1,1 1-1,0 0 0,0 0 1,0 0-1,0 0 1,0 0-1,1 0 0,-1 0 1,1 1-59,-3 3 57,1 2-4,0 1 0,0 0 0,1 1 0,0-1 0,0 0-1,1 1 1,1-1 0,0 1 0,0-1 0,1 1 0,1 2-53,0 27 88,-2 260 1542,1-293-1569,1 0 1,0 0-1,0-1 0,1 1 0,0-1 1,0 0-1,0 0 0,1 0 0,0 0 1,0-1-1,0 1 0,1-1 0,0 0 1,0-1-1,0 1 0,1-1 0,-1 0 1,1 0-1,0 0 0,0-1 0,1 0 1,-1 0-1,7 1-61,17 1 100,-2 0 62,-1-1-1,1-1 0,22-2-161,-42-1 34,0 0 0,0-1 0,0 0-1,-1-1 1,1 0 0,0 0 0,-1 0-1,0-1 1,1 0 0,-1-1 0,-1 0 0,1 0-1,0 0 1,-1-1 0,6-5-34,-1-2 16,0 0-1,-2-1 1,1 0-1,-2 0 1,1-1 0,-2 0-1,6-15-15,6-19 126,10-44-126,-22 56 20,-1 1-1,-2-1 1,-2-1 0,-1 1 0,-2 0-1,-2-6-19,1-48 34,2 85-35,-1 0 1,1 1-1,-1-1 1,0 0-1,0 0 1,0 1-1,-1-1 1,0 1-1,0 0 1,0-1-1,0 1 1,-1 0-1,1 0 1,-1 0-1,0 0 1,-1 1-1,1-1 1,0 1-1,-1 0 1,-26-32-25,22 25-6,-1 1 1,0 0-1,0 1 0,-1 0 1,0 1-1,0-1 0,-1 2 1,1 0-1,-2 0 0,-5-1 31,-6-3-240,-1 1-1,0 1 0,0 1 0,-20-3 241,27 7-165,1 2 0,0-1 0,-1 2 0,1 0 0,0 1 0,-7 2 165,16-2-83,0 0 1,0 0 0,1 1-1,-1 1 1,0-1 0,1 1-1,0 0 1,0 0 0,0 1-1,0 0 1,0 0 0,1 0-1,-1 1 1,1-1 0,0 1 0,0 1 82,-5 7-208,1 0 1,0 0-1,1 1 1,0 1-1,1-1 1,0 1-1,2 0 1,0 1-1,0-1 1,2 1-1,-1 0 1,2 0-1,0 11 208,-5 31-957</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2T03:58:31.053"/>
    </inkml:context>
    <inkml:brush xml:id="br0">
      <inkml:brushProperty name="width" value="0.1" units="cm"/>
      <inkml:brushProperty name="height" value="0.1" units="cm"/>
      <inkml:brushProperty name="color" value="#E71224"/>
    </inkml:brush>
  </inkml:definitions>
  <inkml:trace contextRef="#ctx0" brushRef="#br0">305 1 2289,'-3'2'486,"-28"27"130,28-24-569,-1-1 1,0 0-1,0 0 0,0 0 1,0-1-1,0 1 0,-1-1 1,-4 3-48,0-1 72,0 0 0,1 1 0,0 1 0,0-1-1,0 1 1,1 0 0,-2 3-72,-24 22 180,29-28-146,0 0 1,0 1-1,0-1 1,1 1-1,0 0 1,0 0 0,0 0-1,-1 5-34,-14 21 111,8-17-37,1 1 1,1 0-1,0 1 1,1-1 0,0 2-1,2-1 1,0 1 0,-2 11-75,1 7 112,2 1 0,2 0 0,1 24-112,1-51 5,-1 11 29,1 0 0,1-1 0,0 1 0,1-1-1,2 1 1,0-1 0,0 0 0,2 0 0,6 13-34,1-5 51,1-1 1,2-1 0,0 0-1,2-1 1,0-1-1,2 0 1,0-2-1,2 0 1,18 13-52,-31-29 34,0 0 1,0-1-1,1 0 1,-1 0-1,1-1 0,0 0 1,0-1-1,0 0 1,0-1-1,0 0 0,4 0-34,30-1 132,1-1-1,0-2-131,-23 2 7,-7-1 0,1 0 0,0-1 0,-1-1 0,0-1 0,0 0 0,0 0 0,-1-2 0,0 0 0,6-4-7,15-11 3,-1-2 0,-1 0 0,0-3-3,-16 11-6,0 0 0,-1-1-1,0 0 1,-1-2 0,-1 1 0,-1-2-1,-1 0 1,-1 0 0,0-1-1,1-7 7,-7 14-5,1-1 0,-2 0-1,0 0 1,-1 0-1,-1 0 1,0-1 0,-1 1-1,0-1 1,-1 1-1,-1-1 1,-1 1-1,0 0 1,-1-1 0,-1 1-1,-3-10 6,-2 3 2,-1 1-1,0 0 1,-2 1-1,0 0 1,-1 1-1,-1 0 1,-1 1-1,-1 1 1,0 0 0,-1 1-1,-1 1 1,0 1-1,-1 0 1,-1 2-1,0 0 1,0 1-1,-1 1 1,-1 1-1,1 1 1,-2 0-1,-3 1-1,7 4 1,-1 2-1,1 0 0,0 0 1,-1 2-1,1 1 0,0 0 1,0 1-1,0 1 1,0 1-1,-2 1 0,-38 15-17,0 3 1,-21 14 16,47-23-21,25-12-100,1 1 0,0 0 0,0 0 0,0 1 0,1-1 0,-1 2 0,1-1 0,0 1 0,1-1 0,-1 2 0,1-1 0,1 0 0,-1 1 0,1 0 0,0 0 0,0 1 0,-1 5 121,-4 4-667,7-4-96</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1T01:04:02.981"/>
    </inkml:context>
    <inkml:brush xml:id="br0">
      <inkml:brushProperty name="width" value="0.1" units="cm"/>
      <inkml:brushProperty name="height" value="0.1" units="cm"/>
      <inkml:brushProperty name="color" value="#E71224"/>
    </inkml:brush>
  </inkml:definitions>
  <inkml:trace contextRef="#ctx0" brushRef="#br0">418 16 256,'-148'0'1422,"144"0"-1390,-1 0-1,0 1 1,0 0 0,0 0-1,1 0 1,-1 1 0,0 0-1,1-1 1,0 2 0,-1-1-1,1 0 1,0 1 0,0 0-1,0 0 1,1 0 0,-2 2-32,-6 6 111,0 1 1,1 0-1,0 1 1,1 1-112,4-7 37,-15 26 29,1 1 0,2 0 0,1 1 0,-7 27-66,10-27 5,5-9 1,1 0-1,2 1 0,0 0 1,2-1-1,1 1 0,1 1 1,1-1-1,5 26-5,-4-42 4,2 0 0,-1 0 0,2 0-1,0 0 1,0 0 0,0-1 0,2 1 0,-1-1 0,1-1 0,1 1-1,-1-1 1,5 4-4,0 0-1,2 0-1,-1 0 0,1-2 1,1 1-1,0-2 0,1 0 1,13 7 1,-17-12-2,0-1 0,0 0 0,0-1-1,1 0 1,-1-1 0,1 0 0,0-1 0,-1 0 0,1-1 0,0 0 0,0-1 0,-1 0 0,1-1 0,0 0 0,-1-1 0,0 0 0,1-1 2,17-7-3,-1 0 0,0-2 1,-1-1-1,0-1 1,-1-1-1,-1-2 3,1 1 3,-2-2 0,-1-1 0,0-1 0,-2-1 0,0 0 0,-1-2 0,-2 0 0,0-2 0,5-12-3,-15 24-12,-1 0 0,-1 0-1,0-1 1,-1 0 0,0 0 0,-1 0-1,-1-1 1,-1 0 0,0 1 0,-1-1-1,-1 0 1,0 0 0,-1 1 0,-1-1 0,0 0-1,-1 1 1,-1-1 0,-1 1 0,0-2 12,-1 3-33,-1-1 0,0 1 1,0 0-1,-2 1 1,0 0-1,0 0 1,-1 1-1,-1 0 0,0 1 1,0 0-1,-1 1 1,-1 0-1,1 1 1,-2 0-1,1 1 0,-2 0 33,5 3-8,-1 0 0,1 1 1,-1 1-1,1-1 0,-1 2 0,0 0 0,-1 0 0,1 1 0,0 0 0,0 1 0,-1 0 0,1 1 0,0 0 0,0 0 0,0 2 0,0-1 0,0 1 0,0 1 0,1 0 0,0 1 0,0 0 0,-6 4 8,-29 17-96,6-4-63,0 3 0,-17 15 159,47-33-66,0 0 0,1 0 0,0 1 1,1 0-1,0 1 0,0-1 1,1 1-1,0 1 0,0-1 0,1 1 1,0 0-1,-2 7 66,4 17-299</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1T01:04:02.982"/>
    </inkml:context>
    <inkml:brush xml:id="br0">
      <inkml:brushProperty name="width" value="0.1" units="cm"/>
      <inkml:brushProperty name="height" value="0.1" units="cm"/>
      <inkml:brushProperty name="color" value="#E71224"/>
    </inkml:brush>
  </inkml:definitions>
  <inkml:trace contextRef="#ctx0" brushRef="#br0">68 238 144,'-8'12'39,"0"0"-1,0 1 1,1 0 0,1 0-1,0 1 1,1 0 0,0 0 0,1 0-1,1 0 1,0 1 0,1-1-1,0 1 1,2 0 0,0 10-39,-1-5 31,2-1-1,1 0 1,0 0 0,1 0 0,1 0 0,3 6-31,-3-14 13,1 0 0,-1-1-1,2 1 1,-1-1 0,1-1-1,1 1 1,0-1 0,0 0 0,1-1-1,0 0 1,3 3-13,4 1 25,0 0 0,0-1-1,2-1 1,-1 0 0,1-1 0,0-1-1,1-1 1,0 0 0,0-1 0,11 1-25,13 1 121,1-2 1,-1-2-1,1-2 1,12-2-122,-24 0 86,0-1 1,0-2 0,16-3-87,-35 3 24,0 0 0,0 0 0,0-1 0,0-1 0,-1 0 1,0 0-1,0-1 0,0-1 0,-1 0 0,6-5-24,-5 4 13,-1-1 0,0-1-1,0 1 1,-1-2-1,0 1 1,-1-1 0,0-1-1,-1 1 1,0-1-1,-1-1 1,0 1 0,-1-1-1,-1 0 1,0 0-1,0-1 1,-1 1 0,-1-1-1,0-4-12,-1-6-20,-1 0-1,-1-1 1,-1 1 0,-1 0-1,-2 0 1,0 0 0,-1 1-1,-1 0 1,-2 0 0,0 0-1,-1 1 1,-1 1-1,-14-20 21,14 24 5,-1 1 0,-1 0 0,0 1-1,-1 0 1,-1 1 0,0 1-1,-1 0 1,-1 1-5,5 4 25,0 1 1,0 0-1,-1 1 0,1 0 0,-1 1 1,-1 1-1,1 0 0,-1 0 0,0 2 1,1 0-1,-12-1-25,10 3 25,-1 0 0,1 0 0,-1 2 0,1 0 0,0 0 1,0 2-1,0 0 0,0 0 0,1 2 0,0 0 0,0 0 0,0 1 1,1 1-1,0 0 0,0 1 0,1 0 0,0 1 0,1 1 0,-4 4-25,2-1 21,0 0-1,2 1 0,0 1 0,1 0 0,0 0 1,1 1-1,1 0 0,1 1 0,-4 14-20,3-4-258,2 1 1,1-1-1,2 2 0,0-1 0,2 26 258,1-7-645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1T01:04:02.983"/>
    </inkml:context>
    <inkml:brush xml:id="br0">
      <inkml:brushProperty name="width" value="0.1" units="cm"/>
      <inkml:brushProperty name="height" value="0.1" units="cm"/>
      <inkml:brushProperty name="color" value="#33CCFF"/>
    </inkml:brush>
  </inkml:definitions>
  <inkml:trace contextRef="#ctx0" brushRef="#br0">298 166 192,'-8'-5'77,"-1"1"1,1 0-1,-1 1 1,0 0-1,0 0 0,0 1 1,0 0-1,0 0 0,0 1 1,-1 1-1,-8-1-77,-5 9 187,14-3-146,-1 1 1,1 0 0,1 0-1,-1 1 1,1 0-1,0 1 1,1 0-1,0 0 1,0 0 0,0 1-1,1 0 1,-2 5-42,-2 12 71,0 0 0,2 0-1,1 1 1,1 0 0,1 0 0,-1 27-71,2 35 258,5 45-258,1-36 42,-2-84-7,1-1 0,0 1-1,0-1 1,2 1 0,0-1-1,0 0 1,1 0 0,1 0-1,1 0-34,-3-6 31,1 0 0,0 0-1,1 0 1,0 0-1,0-1 1,0 1 0,1-1-1,0 0 1,0-1-1,0 0 1,1 0 0,0 0-1,0-1 1,0 0-1,4 2-30,7 1 17,0-1 0,1-1-1,-1 0 1,1-1-1,0-1 1,0-1-1,7 0-16,16-1-11,0-2 0,34-5 11,-54 2-8,-1 0 0,0-2-1,-1 0 1,1-2 0,-1 0 0,-1-1 0,1-1-1,-1-1 1,-1 0 0,0-1 0,-1-2 0,3-3 8,1 0-2,-2-2 0,0 0 0,-1-1 0,-1-1 1,-2 0-1,1-2 0,-2 1 0,-1-2 0,6-16 2,-12 23-4,0 0-1,-1 0 1,-1-1 0,-1 0-1,0 0 1,-2 0 0,0-1-1,-1 1 1,0-1 0,-2 1-1,0-1 1,-1 1 0,-1 0-1,-1 0 1,0 0-1,-1 0 1,-1 1 0,-1-1-1,-6-10 5,-1 2-20,-1 0 0,-1 1-1,-1 0 1,-1 2 0,-1 0-1,-1 1 1,-1 1 0,-3-1 20,12 11-2,-1 0-1,-1 1 1,1 0 0,-2 1 0,1 1 0,-1 0 0,-1 1 0,1 0 0,-1 2-1,0 0 1,0 0 0,-1 2 0,1 0 0,-1 1 0,-3 0 2,11 3-4,-1 0 0,1 1 0,0 0 0,-1 1 0,1 0-1,0 0 1,0 1 0,1 0 0,-1 1 0,1 0 0,0 0 0,0 1 0,0 0 0,1 0 0,0 0 0,0 1 0,1 1 0,0-1 0,-5 7 4,-12 20-215,0 0 0,3 1 0,0 2 0,1 4 215,-7 22-475,11 0-32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1T01:04:02.984"/>
    </inkml:context>
    <inkml:brush xml:id="br0">
      <inkml:brushProperty name="width" value="0.1" units="cm"/>
      <inkml:brushProperty name="height" value="0.1" units="cm"/>
      <inkml:brushProperty name="color" value="#E71224"/>
    </inkml:brush>
  </inkml:definitions>
  <inkml:trace contextRef="#ctx0" brushRef="#br0">91 314 208,'0'0'187,"0"0"-27,0 0-27,-15-7 1228,2 1-497,13 4 748,23 3 1533,2 1-3460,371-6 1476,-394 4-1156,-2 0-26,0 0 64,0 0 61,0 0 42,0 0 86,0 0 6,0 0-30,-40 0 448,-69 0 411,108 0-1095,0 0-1,0 0 0,-1 0 1,1 0-1,0 0 0,-1 0 1,1 0-1,0-1 0,-1 1 0,1 0 1,0-1-1,0 1 0,-1-1 1,1 1-1,0-1 0,0 0 1,0 1-1,0-1 0,0 0 0,0 0 1,0 0-1,0 0 0,0 0 1,0 0-1,0 0 0,1 0 1,-1 0-1,0 0 0,1 0 0,-1-1 1,1 1-1,-1 0 0,1 0 29,0 0-157,0 1 8,0 0-1,0 0-21,0 0-13,0 0-32,0 0 0,0 0 32,0 0-3,0 0-34,0 0 29,0 0 45,0 0 54,0 0 85,0 0-35,0 0 16,1 0 28,-1-1 1,1 1-1,-1 0 0,1 0 0,0 0 0,-1 0 0,1-1 1,-1 1-1,1 0 0,-1 0 0,1-1 0,0 1 0,-1-1 1,1 1-1,-1 0 0,0-1 0,1 1 0,-1-1 0,1 1 0,-1-1 1,0 1-1,1-1 0,-1 1 0,0-1 0,1 0 0,-1 1 1,0-1-1,0 1 0,0-1 0,0 0 0,0 1 0,1-1 1,-1 1-1,0-1 0,-1 0-1,4-24-3,-3-83-747,-8 91 735,2 15 67,4 13 36,1 27 165,0-24-125,0 0 1,1 1-1,0-1 1,1 0-1,1 0 1,0 1-1,1-1 1,1 0-1,4 9-128,-3-13 40,9 25 48,-14-33-91,-4-36 262,-21-4-36,19 30-214,0 0 1,0 0-1,1 0 1,0-1-1,1 0 1,0 0-1,0 0 1,-2-9-10,2-1-55,1 6 52,1-1 0,0 1 0,1-1 0,0-4 3,1 18-13,0 0-14,0 0 49,0 0-30,0 0-8,0 0 48,0 0 2,0 0-15,-1 26-80,0-19 67,1 0-1,-1 0 1,1 0 0,1 0 0,-1 0 0,1 0-1,0 0 1,1 0 0,-1-1 0,1 1 0,3 5-6,1 6 41,-6-17-47,0-1-1,0 0 0,0 1 1,0-1-1,0 1 1,0-1-1,0 0 0,0 1 1,0-1-1,0 0 0,1 1 1,-1-1-1,0 1 1,0-1-1,0 0 0,1 0 1,-1 1-1,0-1 0,0 0 1,1 1-1,-1-1 1,0 0-1,1 0 0,-1 1 1,0-1-1,1 0 0,-1 0 1,0 0-1,1 0 1,-1 1-1,0-1 0,1 0 1,-1 0-1,1 0 0,-1 0 1,0 0-1,1 0 1,-1 0-1,1 0 0,-1 0 1,0 0-1,1 0 1,-1 0-1,1-1 0,-1 1 1,0 0-1,1 0 0,-1 0 1,0 0-1,1-1 1,-1 1 5,2-41-404,-2 35 397,-1-1-1,0 0 1,0 0 0,-1 1-1,0-1 1,0 1 0,0-1-1,-1 1 1,0 0 0,0 0-1,-1 0 1,0 1 0,0-1-1,0 1 1,0 0 0,-3-3 8,-22-44 66,24 15 27,6 28-52,-1 27 44,1-13-48,0 1 0,0-1 0,0 0 0,1 0 0,-1 0 0,1 0 0,0 0 0,3 4-37,12 39 262,-4-6-75,-10-34-169,-1-1-1,1 1 0,-1-1 0,-1 1 0,1-1 0,-1 8-17,3 20 16,-4-34-17,0 0 0,0 0 0,0 0 1,0 0-1,0-1 0,0 1 1,0 0-1,1 0 0,-1 0 1,0-1-1,1 1 0,-1 0 0,0 0 1,1 0-1,-1-1 0,1 1 1,-1 0-1,1-1 0,-1 1 1,1 0-1,0-1 0,-1 1 0,1-1 1,0 1-1,-1-1 0,1 1 1,0-1-1,0 0 0,0 1 1,-1-1-1,1 0 0,0 0 0,0 1 1,-1-31 152,-1 13-176,-1-1-1,0 1 1,-1-1-1,-1 1 1,-1 0-1,0 1 1,-2-1-1,1 1 1,-2 0-1,-8-13 25,11 14 16,5 14-4,0 0 0,0 0 0,0-1-1,0 1 1,-1 0 0,1 0 0,0 0 0,-1-1 0,1 1 0,-1 0 0,1 0 0,-1 0 0,0 0-1,1 0 1,-1 0 0,0 0 0,0 0 0,0 0 0,0 0 0,0 0 0,0 1 0,0-1 0,0 0 0,-1 0-12,2 47 80,0 9-40,0-53-22,0-2-42,0 0 8,0 0-90,-1-5-79,1 0 1,-1 0 0,1 0-1,0 0 1,0 0 0,0 0 0,1-5 184,0-2-148,-1 12 162,0-1 1,0 1 0,0 0 0,0 0-1,0-1 1,0 1 0,0 0 0,0-1-1,0 1 1,-1 0 0,1 0 0,0 0-1,0-1 1,0 1 0,0 0 0,-1 0-1,1-1 1,0 1 0,0 0 0,-1 0-1,1 0 1,0 0 0,0-1 0,0 1-1,-1 0 1,1 0 0,0 0 0,-1 0-1,1 0 1,0 0 0,0 0 0,-1 0-1,1 0 1,0 0 0,0 0 0,-1 0-1,1 0 1,0 0 0,-1 0 0,1 0-1,0 0 1,0 0 0,-1 0 0,1 0-1,0 0 1,0 1 0,-1-1 0,1 0-1,0 0 1,0 0 0,-1 0 0,1 1-1,0-1 1,0 0-15,-15 10 47,-47 58 737,41-46-413,0 1 1,1 1-1,-6 11-371,1-3 143,5 18 38,16-40-152,11-10-17,10-7-10,-13 5-25,0-1 1,1 0 0,-1 0-1,-1-1 1,1 1 0,0-1 0,-1 0-1,0 0 1,0 0 0,0 0-1,0 0 1,-1 0 0,0-1 0,1 0-1,-2 1 1,1-1 0,1-4 22,13-22-81,-13 28 81,0-1 1,-1 0 0,0 0-1,1-1 1,-2 1 0,1 0-1,0-1 1,-1 1-1,0-1 1,1-1-1,-2 5 21,0 1-29,0 0 48,0 0 11,0 0-72,0 0 37,0 33 80,-1-30-76,1 0 1,-1 1-1,0-1 0,0 0 1,0 0-1,0 0 0,-1 0 1,1 0-1,-1 0 0,0 0 1,0-1-1,0 1 0,0 0 1,0-1-1,0 0 0,-1 1 1,1-1-1,-1 0 0,0 0 1,1-1-21,-1 1 13,1-1 0,0 1 0,0-1 0,0 1 0,1 0 0,-1-1 0,0 1 0,1 0-1,-1 0 1,1 0 0,-1 1 0,1-1 0,0 0 0,0 0 0,0 1 0,0-1 0,1 1 0,-1 1-13,1-3-21,0-1 23,0 0-44,0 0 2,4-1 0,0 0 0,-1 0 0,1 0 0,0-1 0,-1 0 0,1 0 0,-1 0 0,1 0 0,-1-1 0,0 1 1,0-1-1,0 1 0,0-1 0,-1 0 0,1-1 40,37-48-324,0-14-37,-61 133 1055,5-39-707,12-22-1,0 0 1,0 0-1,1 0 0,0 0 0,0 1 0,0-1 0,1 1 0,0 0 0,0 0 1,1 0-1,0 2 14,1-9-99,21-13-282,-14 7 308,-1 0 1,-1-1 0,1 0 0,-1 0 0,0-1 0,-1 1 0,0-1 0,0 0 0,-1 0 0,0 0 0,2-8 72,6-14-135,-9 27 169,-1 0 0,0 0 0,1 0 0,-1 0 0,0 0 0,-1 0 0,1 0 0,0 0 1,-1 0-1,0-1-34,1 9 5,-1 0 0,0 0 0,0 0 0,-1 0 0,1 0 1,-1 0-1,0 0 0,-1-1 0,1 1 0,-1 0 0,0-1 0,0 1 1,0-1-1,-1 1 0,-2 2-5,-5 3 3,7-6-4,21-3 28,-10-1-15,-5-1-8,0 1-1,0-1 1,0 1 0,1 0 0,-1 1 0,0-1 0,0 0 0,0 1 0,0 0-1,0-1 1,0 1 0,-1 0 0,1 1 0,0-1 0,1 1-4,-3-1-21,0-1 0,-1 1 0,1-1 0,-1 0 0,1 1 0,0-1 0,-1 0 0,1 0 0,0 1 0,0-1 0,-1 0 0,1 0 0,0 0 0,-1 0 0,1 0 0,0 0 1,0 0-1,-1 0 0,1 0 0,0 0 0,-1 0 0,1-1 0,0 1 0,-1 0 0,1-1 0,0 1 0,-1 0 0,1-1 0,-1 1 0,1 0 0,0-1 0,-1 1 0,1-1 0,-1 1 0,1-1 1,-1 1-1,0-1 0,1 0 0,-1 1 0,1-1 0,-1 0 0,0 1 0,0-1 0,1 0 0,-1 1 0,0-1 0,0 0 0,0 1 0,0-1 0,0 0 0,0 0 0,0 1 0,0-1 0,0 0 21,0-7 9,0 1 0,0 0 0,-1-1 0,0 1 0,-1 0 0,1 0 1,-1-1-1,-1 1-9,2 2 22,0 0 1,0 0 0,0 0 0,0 0-1,1 0 1,0 0 0,0-3-23,2 3 361,-1 29 207,-1 66 566,0-90-1152,0 1 1,0-1-1,0 1 1,-1-1-1,1 1 1,0-1-1,0 1 1,0 0-1,0-1 1,0 1-1,1-1 0,-1 1 1,0-1-1,0 1 1,0-1-1,0 1 1,1-1-1,-1 1 1,0-1-1,0 1 1,1-1-1,-1 1 1,0-1-1,1 1 1,-1-1-1,1 0 1,-1 1-1,0-1 0,1 0 1,-1 1-1,1-1 1,-1 0-1,1 0 1,-1 1-1,1-1 1,-1 0-1,1 0 1,-1 0-1,1 0 1,-1 0-1,1 0 1,0 1 17,-1-119-675,0 117 645,0 1 36,0 0 10,0 0 2,1 29 329,1-24-291,0-1 1,-1 1-1,1-1 1,1 1-1,-1-1 0,1 0 1,2 3-57,-2-3 33,0 0 1,-1 0 0,0 0 0,1 0-1,-1 0 1,-1 1 0,1-1-1,0 4-33,0-4 29,1 4-37,0-1 1,0 1 0,1-1 0,0 0 0,0 0 0,1-1 0,2 4 7,-9-46-931,-3 10 691,-1 1 0,-2-1 0,-4-9 240,9 6 0,4 28 1,-1 0 1,0 1 0,1-1 0,-1 0-1,0 0 1,0 0 0,0 0 0,0 0-1,1 0 1,-1 0 0,-1 0 0,1 0-1,0 0 1,0 0 0,0 1 0,0-1-1,-1 0 1,1 0 0,0 0 0,-1 0-1,1 0 1,-1 1 0,1-1 0,-1 0-1,1 0 1,-1 1 0,1-1 0,-1 0-1,0 1 1,1-1 0,-1 0 0,0 1-1,0-1 1,0 1 0,0-1-2,-1 1 21,2 0 3,0 0 35,0 0 21,0 0 21,0 0 35,1 36 190,-2-26-190,1-3-91,0-1 0,1 1 1,0-1-1,0 1 0,1-1 0,-1 0 0,1 0 0,1 0 1,-1 0-1,1 0 0,0 0 0,1 0 0,-1-1 0,1 0 1,4 5-46,-2-9-219,-6-12 52,-5-13-165,-3 3-117,-10-19-564,8 26 748,4 5-1016,1 3-2317,5 6 2163</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1T01:04:02.985"/>
    </inkml:context>
    <inkml:brush xml:id="br0">
      <inkml:brushProperty name="width" value="0.1" units="cm"/>
      <inkml:brushProperty name="height" value="0.1" units="cm"/>
      <inkml:brushProperty name="color" value="#E71224"/>
    </inkml:brush>
  </inkml:definitions>
  <inkml:trace contextRef="#ctx0" brushRef="#br0">216 394 240,'-1'-3'876,"-1"0"-1,1 0 1,-1-1 0,0 1-1,1 0 1,-2 0 0,1 1-1,0-1 1,0 0 0,-1 1-1,-1-2-875,-9-6-1047,-3 2 1004,14 6 39,0 1 0,0 0-1,0 0 1,0 0 0,0 1 0,0-1-1,0 0 1,0 1 0,-1 0 0,1-1 0,0 1-1,0 0 1,-1 0 0,1 0 0,-1 0 4,-10 0 301,34-2 331,19-2 49,-29 2-679,0 0 0,1 0 0,-1 1 0,1 0 0,-1 1 0,1 1 0,-1 0 0,0 0 0,6 2-2,14 5-9,0 1 1,18 8 8,-1 0 7,-24-15-51,-18-2-53,-19 0 11,-365 0 636,374 0-574,4 0-16,0 0 18,0 0 46,0 0-24,14 0 56,206 0 107,-281 12-184,12-6 21,46-6 2,-1 0 1,1 1-1,-1 0 1,1 0-1,-1 0 1,1 0-1,0 0 0,0 1 1,0-1-1,0 1 1,0 0-1,-1 0-2,-11 1-12,11-3-15,11-1-43,49 3-692,-37 0 429,1-1 0,0-1-1,-1-1 1,1-1 0,0-1 333,-17 3-6,-1-1 1,1 0 0,-1 1 0,1-1-1,-1 0 1,1 0 0,-1-1-1,1 1 1,-1 0 0,0-1-1,0 0 1,0 1 0,0-1-1,0 0 1,0 0 0,0 0-1,-1 0 1,1 0 0,-1-1 0,1 1-1,-1 0 1,1-1 5,-2 1 3,1-1-1,-1 1 1,0 0 0,0 0-1,0-1 1,0 1-1,0 0 1,0 0 0,0 0-1,-1-1 1,1 1 0,-1 0-1,1 0 1,-1 0 0,0 0-1,0 0 1,0 0 0,0 0-1,-1 0 1,1 0 0,0 0-1,-1 1 1,1-1-1,-1 0 1,1 1 0,-2-1-3,-4-6 40,1 0 1,0-1 0,0 1-1,0-1 1,1 0 0,1-1-1,-1 1 1,-2-11-41,-14-26 131,19 39-88,1 1 0,0-1 1,1 0-1,-1 1 0,1-1 0,0-2-43,1-4 469,0 36-151,-2-16-289,1 1 0,0 0 1,1-1-1,-1 1 1,2-1-1,-1 1 0,1-1 1,0 1-1,0-1 0,1 0 1,3 7-30,11 25 57,-16-33-58,1-1 0,0 1 0,0-1-1,0 0 1,1 0 0,0 0 0,0-1 0,2 3 1,-5-32-143,2 9 122,-2 0 0,0 0 0,0 0 0,-2 0 0,0 0 21,-32-81-35,5 8 128,29 88-90,0 0 1,0 0-1,-1 0 0,1 0 1,0 0-1,-1 1 0,1-1 0,0 0 1,-1 0-1,1 0 0,-1 1 1,1-1-1,-1 0 0,0 1 0,1-1 1,-1 0-1,0 1 0,1-1 0,-1 1 1,0-1-1,0 1 0,1-1 1,-1 1-1,0 0 0,0-1 0,0 1 1,0 0-1,0-1-3,0 1 2,-2-1 19,3 1-32,0 0 43,4 65 508,-5-50-382,2-1 0,0 1 1,1 0-1,0-1 0,1 0 0,4 11-158,0 7 151,-7-28-143,1 1-1,-1-1 1,1 1 0,0-1-1,1 1 1,-1-1 0,1 0-1,-1 0 1,1 1 0,1-1-1,-1 0 1,1-1 0,0 2-8,-7-39-78,0 25 2,1-1 0,-1 1 0,1-1-1,1 1 1,0-1 0,0-2 76,-1-4-36,-1-4-34,1 7 55,1 1 0,0-1-1,1 0 1,0-6 15,1 18 13,-7-1 98,-2 0 218,5 16-203,3-8-105,1 0 0,-1 0 0,-1 0 0,1-1 0,-1 1 0,0-1 0,0 1 0,0-1 0,-1 1 0,0-1 0,-1 1-21,-42 57 495,46-63-482,-7 9 115,-17 20 474,1 1 0,1 1 0,-15 32-602,105-150-1761,-12 2 347,-67 97 1950,-1 1 0,0-1-1,-10 6-535,10-8 44,0 0 0,1 0 0,0 1 0,0 1 0,1 0 0,1 0 0,0 1 0,-1 3-44,5-6 5,4-5-108,13-11 64,-10 4 48,5-2-153,-2-1 1,1 0 0,0 0-1,-1-1 1,0 0 0,-1 0-1,1 0 1,-1 0 0,0-1 143,35-65-1829,-35 65 1669,-4 7 159,5-10-169,0 0 1,-1 1 0,0-2 0,0 1-1,-1 0 1,0-1 0,-1 0-1,0-3 171,-2 13 89,0 1 132,-2 4 20,-34 58 564,-16 30-123,52-90-674,-1 0 0,0-1 0,0 1 0,0-1 0,0 1 0,-1-1 0,1 0 0,0 1 1,0-1-1,-1 0 0,1 0 0,-1 0 0,1 0 0,-1 0 0,0 0 0,1-1 0,-1 1-9,-14 10 49,16-10-49,-1-1 0,1 0 1,0 1-1,-1-1 0,1 0 0,-1 1 1,1-1-1,-1 0 0,1 0 0,-1 1 1,1-1-1,-1 0 0,1 0 0,-1 0 1,1 0-1,-1 0 0,1 0 0,-1 1 1,1-1-1,-1 0 0,0-1 1,1 1-1,-1 0 0,1 0 0,-1 0 1,1 0-1,-1 0 0,1-1 0,-1 1 1,1 0-1,-1 0 1,1 0-1,0 0 1,-1 0-1,1 0 1,-1-1-1,1 1 1,0 0-1,-1 0 1,1 0-1,0 0 1,-1 1-1,1-1 1,-1 0-1,1 0 1,0 0-1,-1 0 1,1 0-1,-1 0 1,1 0-1,0 1 1,-1-1 0,1 0-1,0 0 1,-1 1-1,1-1 1,0 0-1,0 0 1,-1 1-1,1-1 1,0 0-1,0 1 1,-1-1-1,1 0 1,0 1-1,0-1 1,0 0-1,0 1 1,0-1-1,-1 1 1,1-1-1,0 0 1,0 1-1,0-1 1,0 1-1,0-1 1,0 0 0,0 1-1,0-1 1,0 1-1,1-1 1,-1 0-1,0 1 1,0-1-1,0 0 1,0 1-1,1-1 0,-6 8-13,4-7 40,1-1 1,-1 0-1,1 1 1,-1-1-1,1 1 1,-1-1 0,1 0-1,-1 1 1,1-1-1,0 1 1,-1-1-1,1 1 1,0-1-1,0 1 1,-1 0-1,1-1 1,0 1-1,0-1 1,0 1 0,0-1-1,-1 1 1,1 0-1,0-1 1,0 1-1,0-1 1,0 1-1,0 0 1,1-1-28,-2 1 9,1 0 1,0-1-1,0 1 0,0 0 1,0 0-1,0-1 1,0 1-1,0 0 0,0 0 1,1-1-1,-1 1 1,0 0-1,0 0 0,0-1 1,1 1-1,-1 0 1,1-1-1,-1 1 0,0 0 1,1-1-1,-1 1 1,1-1-1,-1 1 0,1-1 1,-1 1-1,1-1 1,0 1-1,-1-1 0,1 0 1,0 1-1,-1-1 1,1 0-1,0 1 0,-1-1 1,1 0-1,0 0 1,0 0-1,-1 1 0,1-1 1,0 0-1,0 0 1,-1 0-1,1 0 0,0-1 1,-1 1-1,1 0 1,0 0-1,0 0 0,-1 0 1,1-1-1,0 1 0,-1 0-8,9 0-29,16 21 18,-24-19-25,23-2 134,25 0 17,-37 1-95,0-1 0,0 0-1,0-1 1,0 0 0,-1-1 0,1 0-1,7-3-20,38 6 39,-36 0-19,-30-6 4,-1 2-31,0-1 1,1-1-1,0 1 1,0-1-1,0-1 1,1 1-1,-1-2 1,1 1-1,1-1 0,-1 0 1,-2-5 6,5 5 25,10 17-10,-4-8-9,-1-1 0,1 0 0,0 1 1,-1-1-1,1 0 0,0 1 0,0-1 0,0 0 0,0 0 0,0 0 1,1 0-1,-1 0 0,0 0 0,0 0 0,1 0 0,-1-1 0,0 1 1,1 0-1,-1-1 0,1 1 0,1 0-6,34 0-1662,-22-1-1474,-15-2 2849,0 1 0,0-1 1,0 1-1,0-1 0,0 1 0,0-1 0,1 1 0,-1-1 0,0 1 0,1 0 1,0-1-1,-1 1 0,1-1 0,0 1 0,-1 0 0,1 0 0,0-1 1,0 1-1,1 0 287,0 0-107,0-1-39,1 1 0,-1-1 0,1 1 0,0 0 0,0 0 0,-1 0 0,1 1 0,0-1 0,0 1 0,0-1 0,1 1 146,-2 0-112,-2 0 69,0 0 86,1-8 80,-1-1-1,0 1 1,0-1 0,0 1-1,-1 0 1,-1-3-123,1 10 57,-1 0 0,1-1 0,-1 1 0,1 0 0,-1 0 0,0 0 0,1 0 0,-1 1 0,0-1 0,0 0 0,0 1 0,0-1 0,0 1 0,0 0 0,0-1-1,1 1 1,-1 0 0,0 0 0,0 0 0,-1 1-57,1-40 713,0 34-548,-1 0 1,1 0 0,-1 1-1,0 0 1,-1-1 0,1 1 0,-1 0-1,0 1 1,-3-3-166,4 4 454,3 2-30,0 0-133,0 0-118,2 38 311,-3-31-425,1 0 0,1-1 0,-1 1-1,1 0 1,0-1 0,1 1 0,0 0 0,1 3-59,28 93 835,-31-102-829,0 0 0,0 0 0,0-1 0,0 1 0,0 0 0,0-1 0,1 1 0,-1 0 0,0 0 0,0-1 0,1 1 0,-1 0 0,1-1 0,-1 1 0,1 0 0,-1-1 0,1 1 0,-1-1 0,1 1 0,-1-1 0,1 1 0,-1-1 0,1 1 0,0-1 0,-1 0 0,2 1-6,3-19 30,-3-40-144,-2 54 95,0-5 13,0-1 0,0 0 0,-1 1 0,-1-1-1,1 1 1,-2-1 0,1 1 0,-1-1-1,-3-5 7,1 4 15,2 1 0,-1-1 0,1 0 0,1 0 0,0 0 0,0 0-1,1-10-14,1 20 30,0 1 23,0 0-5,0 0 46,0 23 303,0-17-324,-1 5 93,1 1-1,1 0 1,0-1 0,0 1-1,1-1 1,1 1 0,1 3-166,3 9 72,2 3 6,4-10-6474,-13-17 3208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1T01:04:02.988"/>
    </inkml:context>
    <inkml:brush xml:id="br0">
      <inkml:brushProperty name="width" value="0.1" units="cm"/>
      <inkml:brushProperty name="height" value="0.1" units="cm"/>
      <inkml:brushProperty name="color" value="#33CCFF"/>
    </inkml:brush>
  </inkml:definitions>
  <inkml:trace contextRef="#ctx0" brushRef="#br0">202 472 96,'-5'-10'233,"4"9"-224,1 0 0,-1 1 0,0-1 0,1 0 0,-1 0 1,1 0-1,-1 0 0,1 0 0,0 0 0,-1 0 0,1 0 1,0 0-1,-1 0 0,1 0 0,0 0 0,0 0 0,0 0 1,0 0-10,0-2 40,0 0 1,0 0 0,0 0-1,0 1 1,-1-1 0,1 0-1,-1 0 1,0 0 0,1 0-1,-3-2-40,3 4 31,-1 0-1,0 0 0,0 0 0,0 0 0,0 0 1,0 0-1,0 1 0,0-1 0,-1 0 1,1 1-1,0-1 0,0 1 0,0 0 0,-1-1 1,1 1-1,0 0 0,0-1 0,-1 1 1,1 0-1,0 0 0,-1 0 0,1 0 0,-1 1-30,-58-8 3210,58 7-2954,2 0 19,0 0 13,0 0-32,0 0 24,0 0 64,0 0 30,0 0-17,0 0-23,0 0-304,0 0 1,0 0 0,-1 0-1,1 0 1,0 0-1,0 0 1,-1-1-1,1 1 1,0 0 0,0 0-1,0 0 1,-1 0-1,1 0 1,0-1 0,0 1-1,0 0 1,0 0-1,-1 0 1,1-1 0,0 1-1,0 0 1,0 0-1,0-1 1,0 1-1,0 0 1,0 0 0,0-1-1,0 1 1,0 0-1,0 0 1,0-1 0,0 1-1,0 0 1,0 0-1,0-1 1,0 1 0,0 0-1,0-1 1,0 1-1,0 0 1,0 0-1,0 0 1,0-1 0,1 1-1,-1 0 1,0 0-31,15-1 388,-7 1-377,-7 0 5,0 0 0,0 0 0,0 0 0,0 1 0,0-1-1,0 0 1,-1 1 0,1-1 0,0 1 0,0-1 0,-1 1 0,1-1 0,0 1 0,0 0 0,-1-1 0,1 1-1,-1 0 1,1-1 0,-1 1 0,1 0 0,-1 0 0,1 0 0,-1-1 0,1 1 0,-1 0 0,0 0 0,0 0-1,1 0 1,-1 0-16,0 0 27,0 0-1,0 0 0,1 0 0,-1 0 1,1 0-1,-1 0 0,0 0 0,1 0 1,0 0-1,-1 0 0,1 0 0,0 0 0,-1 0 1,1 0-1,0-1 0,0 1 0,0 0 1,-1-1-1,1 1 0,0-1 0,0 1 1,0-1-1,0 1 0,0-1 0,0 1 1,0-1-1,0 0 0,0 0 0,0 0 1,1 1-27,82-1 186,-82 0-210,9 0 1006,92 0-947,-101 0-3,-2 0-30,0 0 6,-2 10 62,0-10-71,1 0-1,0-1 1,-1 1 0,1 0-1,0-1 1,0 1 0,0-1-1,-1 0 1,1 1 0,0-1 0,0 0-1,0 0 1,0 0 0,0 1-1,0-1 1,0 0 0,0 0 0,1 0-1,-1-1 1,0 1 0,1 0-1,-1 0 1,1 0 0,-1 0 0,1-1-1,-1 1 1,1 0 0,0-1-1,-1 1 1,1 0 0,0-2 1,-4-57-32,2 24-40,-2 5-124,-1 0 1,-2 1 0,-1 0 0,-1 0-1,-12-27 196,11 37-33,5 10 31,1 0 1,-1 0 0,-1 1 0,0 0-1,0 0 1,-1 0 0,-1 0 1,6 7 24,2 2-11,0 0-40,0 7 47,1 0 1,0 1-1,0-1 0,1 0 0,0 0 0,1 3-20,-1-3 29,0 0 0,0 0 0,-1 1-1,1-1 1,-2 0 0,1 4-29,9 28 368,0-5-133,-10-34-237,0 0 1,0-1-1,0 1 1,0-1-1,1 1 1,-1 0-1,0-1 1,0 1-1,1-1 0,-1 1 1,0 0-1,0-1 1,1 1-1,-1 0 1,0-1-1,1 1 1,-1 0-1,0 0 1,1-1-1,-1 1 1,0 0-1,1 0 1,-1 0-1,1 0 1,-1-1-1,1 1 1,-1 0-1,0 0 1,1 0-1,-1 0 1,1 0-1,-1 0 1,1 0-1,-1 0 1,0 0-1,1 0 0,-1 0 1,1 0-1,-1 1 1,1-1-1,-1 0 1,0 0-1,1 0 1,-1 1-1,1-1 1,-1 0-1,0 0 1,1 1-1,-1-1 1,0 0-1,0 1 1,1-1-1,-1 0 1,0 1-1,0-1 1,1 0-1,-1 1 1,0-1-1,0 1 1,0-1-1,1 0 1,-1 1-1,0-1 0,0 1 1,0-1 1,0-89-133,0 88 134,-1 1 1,1-1-1,0 1 1,0 0 0,-1-1-1,1 1 1,0-1 0,-1 1-1,1 0 1,0-1-1,-1 1 1,1 0 0,-1 0-1,1-1 1,-1 1 0,1 0-1,0 0 1,-1 0-1,1-1 1,-1 1 0,1 0-1,-1 0 1,1 0 0,-1 0-1,1 0 1,-1 0-1,1 0 1,-1 0 0,1 0-1,-1 0 1,1 0 0,-1 1-1,1-1 1,-1 0-1,1 0 1,-1 0 0,1 1-1,0-1 1,-1 0 0,1 0-1,-1 1 1,1-1-1,0 0 1,-1 1 0,1-1-1,0 1-1,-2 0 3,1 1 0,0 0 0,0 0 0,1 0 0,-1 0 0,0 0 0,1 0 0,-1 0 0,1 0-1,0 0 1,-1 0 0,1 2-3,-3 15 16,-45 95-8,41-91 2,-2-1 0,-1 0 0,-6 9-10,-9 18 114,25-48-116,0-1 0,0 0 0,0 1 0,0-1 0,0 1 0,0-1 0,0 0 0,0 1 0,0-1 0,0 0 0,0 1 0,0-1 1,0 0-1,0 0 0,0 1 0,-1-1 0,1 0 0,0 1 0,0-1 0,0 0 0,-1 0 0,1 1 0,0-1 0,0 0 0,-1 0 0,1 1 0,0-1 0,-1 0 0,1 0 0,0 0 0,0 0 0,-1 1 0,1-1 0,0 0 0,-1 0 0,1 0 0,0 0 0,-1 0 1,1 0-1,0 0 0,-1 0 0,1 0 0,-1 0 0,1 0 0,0 0 0,-1 0 0,1 0 0,0-1 0,0 1 0,-1 0 0,1 0 0,0 0 0,-1 0 0,1-1 0,0 1 0,-1 0 0,1 0 0,0 0 0,0-1 0,0 1 0,-1 0 0,1 0 0,0-1 0,0 1 2,-1-2-4,0 1-1,1-1 1,-1 0-1,1 1 0,0-1 1,-1 0-1,1 1 1,0-1-1,0 0 0,0 0 1,0 1-1,0-1 0,0 0 1,1 1-1,0-3 5,18-39-138,2-8-572,-20 44 523,2 1-1,-1-1 1,1 1 0,0-1-1,0 1 1,3-3 187,-3 4-121,-1 1-1,1-1 1,-1 1-1,0-1 1,0 0-1,0 0 1,-1 0-1,0 0 1,1 0 0,-2 0-1,1-3 122,-1 7 16,0 1 43,-7 3 200,-8 9-219,0 0 1,1 1-1,0 1 1,1 0-1,0 1 1,2 1-1,-1 0 1,2 0 0,0 1-1,1 2-40,6-12 42,2-1 0,-1 2 0,1-1 0,0 0 0,1 0 0,-1 0 0,2 3-42,-1-7 32,0-3-14,16-13-90,-6-1-119,0 0 1,-1-1-1,-1 0 0,5-12 191,6-11-411,21-31-104,-29 50 782,-10 19 178,-3 25-241,2-20-196,-1-1 1,0 0 0,0 0-1,0 0 1,0 0 0,-1 0-1,0 0 1,1-1 0,-1 1-1,-1 0 1,1-1 0,-2 3-9,-41 46-53,10-11 4,28-31 75,-2 2 36,0 0 0,1 0 0,1 1 0,0 0 0,0 0 0,0 4-62,0-1 169,3-22-921,4 2 644,0 0 0,0 0 0,1 1 0,-1-1 0,1 0 0,0 0 0,0 0 0,0 1 1,0-1-1,2-2 108,60-117-529,-61 132 1121,-6 10-485,-26 20-29,18-20-61,2 0 3,10-16 1,0-3-21,0 0 16,0 0-18,0 0 7,0 0-21,0 0-16,0 0 27,0 0-22,0 0 35,0 0 11,0 0-41,0 0 4,0 0 47,0 0-8,30 0 155,190 0 131,-219 0-323,-1 0 64,0 0 32,0 0 16,0 0 19,0 0 13,0 0-48,0 0-50,-10-18-142,-4-13-125,-12-23 151,26 55 87,0-1 1,0 0 0,0 0 0,0 1-1,0-1 1,-1 0 0,1 0-1,0 1 1,0-1 0,0 0 0,0 0-1,-1 0 1,1 1 0,0-1-1,0 0 1,0 0 0,0 0-1,-1 0 1,1 0 0,0 1 0,0-1-1,-1 0 1,1 0 0,0 0-1,0 0 1,-1 0 0,1 0 0,0 0-1,0 0 1,-1 0 0,1 0-1,0 0 1,0 0 0,-1 0 0,1 0-1,0 0 1,0 0 0,-1 0-1,1 0 1,0 0 0,0 0 0,-1-1-1,1 1 1,0 0 0,0 0-1,0 0 1,-1 0 0,1 0 0,0-1-1,0 1 1,0 0 0,0 0-1,-1 0 1,1-1 0,0 1-1,0 0 1,0 0 0,0-1 0,0 1-1,0 0-1,0 33 129,1-15-24,-1-18-111,0 0 1,0 0-1,1 0 1,-1-1-1,0 1 1,0 0-1,0 0 0,0 0 1,0 0-1,1 0 1,-1 0-1,0 0 1,0 0-1,0 0 1,1-1-1,-1 1 0,0 0 1,0 0-1,0 0 1,1 0-1,-1 0 1,0 0-1,0 0 1,0 0-1,1 0 0,-1 0 1,0 1-1,0-1 1,0 0-1,0 0 1,1 0-1,-1 0 1,0 0-1,0 0 0,0 0 1,0 0-1,1 0 1,-1 1-1,0-1 1,0 0-1,0 0 1,0 0-1,0 0 0,0 0 1,1 1-1,-1-1 1,0 0-1,0 0 1,0 0-1,0 1 6,0-3-9,1 1 0,-1 0-1,0-1 1,0 1 0,0 0 0,0-1-1,0 1 1,0 0 0,0-1-1,0 1 1,0 0 0,-1-1 0,1 1-1,0 0 1,-1-1 0,1 1 0,-1 0-1,0 0 1,1 0 0,-1-1-1,0 1 1,0 0 0,0-1 9,-13-17 49,8 14-801,5 30-1680,1-8 487</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1T01:04:02.989"/>
    </inkml:context>
    <inkml:brush xml:id="br0">
      <inkml:brushProperty name="width" value="0.1" units="cm"/>
      <inkml:brushProperty name="height" value="0.1" units="cm"/>
      <inkml:brushProperty name="color" value="#33CCFF"/>
    </inkml:brush>
  </inkml:definitions>
  <inkml:trace contextRef="#ctx0" brushRef="#br0">0 1 128,'0'23'685,"1"1"-1,1-1 1,1 1-1,1-1 1,5 12-685,-6-16-1087,-5-36-232,2 10 782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1T01:04:02.990"/>
    </inkml:context>
    <inkml:brush xml:id="br0">
      <inkml:brushProperty name="width" value="0.1" units="cm"/>
      <inkml:brushProperty name="height" value="0.1" units="cm"/>
      <inkml:brushProperty name="color" value="#33CCFF"/>
    </inkml:brush>
  </inkml:definitions>
  <inkml:trace contextRef="#ctx0" brushRef="#br0">130 97 96,'-7'-27'616,"5"26"-580,0-1-1,1 1 0,-1 1 0,0-1 1,0 0-1,0 0 0,0 1 0,0-1 1,0 1-1,-1-1 0,1 1 0,0 0 1,0 0-1,0 0 0,-1 0-35,-45 2 134,29-1 36,18-1-127,0 0-1,0 0 1,0 0 0,0 0 0,0 0-1,1 0 1,-1-1 0,0 1 0,0 0 0,0 0-1,0-1 1,1 1 0,-1 0 0,0-1 0,0 1-1,1-1 1,-1 1 0,0-1 0,1 1 0,-1-1-1,0 0 1,1 1 0,-1-1 0,1 0 0,-1 0-1,1 1 1,-1-1 0,1 0 0,0 0 0,-1 1-1,1-1 1,0 0 0,0 0 0,0 0 0,-1 0-1,1 0 1,0 1 0,0-1 0,0 0 0,0 0-1,0 0 1,1 0 0,-1 0 0,0 1-1,0-1 1,1 0 0,-1 0-43,0-7 1380,33 10-687,-27 2-608,0 0 0,0 1 0,0-1 0,-1 1 0,0 0 0,0 0 0,1 2-85,16 15 195,-5-3 28,14 9 237,-19-20-363,-10-6-75,0-1 1,1 1-1,-1-1 1,0 0-1,0 0 1,1 1-1,-1-2 1,0 1-1,1 0 1,-1 0-1,1-1 1,-1 1-1,2-1-22,-2 0 32,-2 0-8,0 0-24,-17-22-40,-26-2-21,31 18 46,1 0 1,0 0-1,1-1 0,-1 0 1,1-1-1,-1-2 15,-9-4 112,16 16-17,9 10-14,73 91 199,-76-101-277,-1 0-1,1 1 0,0-1 0,-1 0 1,1 0-1,0 0 0,1 0 0,-1 0 1,0 0-1,1 0 0,-1-1 0,1 1-2,1 1 6,1 0 0,-1 0 0,0 0 0,0 1 0,0 0-1,0 0 1,-1 0 0,0 0 0,1 0 0,-1 1-6,5 3 4,-11-19-34,-11-21-83,-85-101-215,81 111 355,15 19-16,1 0-1,-1 1 1,1-1 0,0 0-1,0-1 1,0 1-1,0 0 1,0 0 0,1-1-1,-1-3-10,0 1 383,4 15-262,12 23 39,-4-21-80,0-1-1,1 0 1,0 0-1,1-1 1,0-1-1,0 0 1,10 5-80,-5-3 73,-16-9-90,1-1 59,0 1 0,0 0 0,0 1 0,0-1 0,0 0 0,-1 0 0,1 1 0,-1-1 0,1 1 0,-1-1 0,1 1 0,-1 0 0,0 0 0,1 0-42,-2 0 117,0-2-29,0 0-26,0 0-76,0 0-15,-3-16-254,-2 11 255,0 0 0,0 1 0,0-1 0,-1 1-1,1 1 1,-1-1 0,0 1 0,0 0 0,0 0-1,-1 1 1,1 0 0,-7-2 28,4 2 13,1-1 1,0 0-1,0-1 0,0 0 0,0 0 1,-2-2-14,9 5 34,9 12-26,-3-4 3,1 0 0,0 0-1,0-1 1,1 0 0,0 0 0,0-1-1,0 0 1,5 2-11,34 29 82,-1-7-63,-39-26-25,-1 0-1,1 0 1,-1 0 0,0 1-1,0 0 1,0 0 0,0 0-1,1 3 7,-5-4-48,-1-3-21,0 0 48,-12-12-150,-33-24 12,39 30 120,0 0-1,-1 0 0,0 0 0,0 1 0,0 0 1,-1 0-1,0 1 0,0 0 0,0 1 1,0-1-1,-1 1 0,0 1 0,1 0 0,-1 0 1,0 1-1,-4-1 40,-19 2-4175,15 0 2499</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1T01:04:09.413"/>
    </inkml:context>
    <inkml:brush xml:id="br0">
      <inkml:brushProperty name="width" value="0.1" units="cm"/>
      <inkml:brushProperty name="height" value="0.1" units="cm"/>
      <inkml:brushProperty name="color" value="#33CCFF"/>
    </inkml:brush>
  </inkml:definitions>
  <inkml:trace contextRef="#ctx0" brushRef="#br0">183 170 128,'0'0'117,"0"0"20,0 0-1,-1-40 920,-4 35-1026,-1-1 1,0 1-1,-1 0 0,1 0 0,-1 1 1,-3-2-31,-25-19 125,10 8 37,-12-9 34,36 25-187,-1 0-1,1 0 1,0 0-1,-1-1 1,1 1 0,0 0-1,0-1 1,0 1-1,0-1 1,0 1 0,0-1-1,0 1 1,0-1-1,1 0 1,-1 1-1,0-1 1,1 0-9,40 2 176,-37 1-155,0-1-1,0 1 1,1 0-1,-1 0 0,0 1 1,0-1-1,0 1 1,-1-1-1,1 1 1,0 0-1,0 0 1,-1 0-1,2 2-20,22 14 204,-18-13-127,-1 1 1,1 0 0,-1 1-1,0 0 1,-1 0 0,1 0-1,-1 1 1,1 2-78,37 40 435,-37-44-386,-4-3-23,1 0 1,0 0 0,0 0-1,0 0 1,0-1-1,1 1 1,-1-1 0,4 1-27,8 6 24,-15-9-8,-1-2-8,1 0 1,-1 0 0,0-1 0,0 1-1,0 0 1,-1 0 0,1 0 0,0 0-1,-1 0 1,0-1 0,0 0-9,-60-26 16,-16-16-123,58 22-18,4 13 443,31 20 690,5 2-735,3 3-24,-13-5-187,0 0 0,0 0 0,1-1 0,0-1 0,1 0-62,12-8 45,-121-71-154,67 54 152,19 10 13,0 1 1,-1 0 0,0 0-1,0 1 1,0 1 0,-1-1-1,1 2 1,-1 0 0,0 0 0,0 1-1,0 1 1,-8 0-57,22 4 48,2 2-23,1 0-1,-1-1 1,1 1 0,0-1 0,0 0-1,0 0 1,1 0 0,-1-1 0,5 2-25,62 28 161,-60-27-142,7 2 39,-6-1-29,0-1 0,1-1 1,0 0-1,0-1 1,1 0-1,-1-1 1,1-1-1,7 1-29,-30-5-124,0 0-1,0 0 0,0-1 1,1 0-1,-1 0 0,1-1 0,-1 0 1,1 0-1,0 0 0,1-1 1,-1-1-1,1 1 0,0-1 1,-1-1 124,-50-36-2259,39 32 1128,8-1 69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3T18:14:15.281"/>
    </inkml:context>
    <inkml:brush xml:id="br0">
      <inkml:brushProperty name="width" value="0.1" units="cm"/>
      <inkml:brushProperty name="height" value="0.1" units="cm"/>
      <inkml:brushProperty name="color" value="#E71224"/>
    </inkml:brush>
  </inkml:definitions>
  <inkml:trace contextRef="#ctx0" brushRef="#br0">63 1 2289,'0'19'1159,"1"-14"2220,1-4-3359,0 0-1,0 0 0,-1 0 1,1 0-1,-1 0 1,1 0-1,-1 1 1,1-1-1,-1 0 0,0 1 1,1-1-1,-1 1 1,0 0-1,0-1 1,0 1-1,0 0 0,-1 0 1,1 0-1,0 0 1,-1-1-1,1 1 1,-1 1-20,15 26 354,-9-19-254,-1-1 0,0 1-1,0 0 1,-1 1 0,0-1 0,2 11-100,16 40 260,-16-49-178,-5-9-59,0 0 1,0-1 0,0 1-1,1-1 1,-1 1 0,1-1-1,0 1 1,-1-1 0,1 0-1,0 0 1,0 0 0,1 0-1,-1 0-23,-8-7 2,0 0-1,0 0 0,1-1 0,0 0 0,0 0 0,0 0 1,1-1-1,0 0 0,0 1 0,0-1 0,1-1-1,-26-39-2,-13-6 2,40 51-1,0 0 0,0 0 0,0 0 0,1 0 0,-1-1 0,1 1 0,-1-1 0,1 1-1,0-1 1,-1 1 0,1-1 0,1 0 0,-1 1 0,0-1 0,1 0 0,-1 0 0,1 0 0,0 0 0,0 1 0,0-3 1,1 5 0,0 0 0,1 0 0,-1 1-1,0-1 1,0 1 0,0-1 0,0 1 0,0-1 0,0 1 0,0 0 0,0-1 0,-1 1 0,1 0 0,0 0 0,0-1 0,-1 1 0,1 0 0,0 0-1,-1 0 1,1 0 0,0 0 0,-1 0 0,1 1 0,0 0-4,3 3 5,0 0 0,-1 1 0,0-1 0,0 1-1,-1 0 1,1 0 0,-1 0 0,0 3-1,14 32 97,9 13 55,-11-24-66,1 0-1,19 26-85,-33-53 5,0-2 1,-1 0 0,1 0 0,-1 0-1,1 0 1,-1 0 0,1 0 0,0-1 0,-1 1 0,1 0 0,0 0-1,0 0 1,-1-1 0,1 1 0,0-1 0,0 1 0,0 0 0,0-1-1,0 1 1,0-1 0,0 0 0,0 1 0,0-1 0,0 0-1,0 0 1,0 1 0,0-1 0,1 0 0,-1 0 0,0 0 0,0-1-1,0 1 1,1 0-6,-6-19-90,-82-93-804,63 80 637,9 9 81,-2 2 0,-1 0 1,-18-17 175,32 35 0,1 0 1,-1 0 0,0 0 0,1-1 0,-1 1 0,1 0 0,0-1 0,0 0 0,1 0 0,-1 1 0,1-1 0,0 0 0,0 0 0,0-1-1,2 5 2,0 0 0,0 0 1,0-1-1,-1 1 0,1 0 1,0 0-1,0 0 0,0 0 0,0 0 1,0 0-1,0 0 0,0 1 1,0-1-1,0 0 0,0 0 0,0 1 1,0-1-1,0 1 0,0-1 1,0 1-1,-1-1-2,40 63 711,7 20-711,10 17 257,-21-26-116,-26-50-98,1-1 0,2 0 0,0 0-1,12 14-42,-25-65-341,-3 15 220,-1 1 0,0 0 0,-1 0-1,-1 1 1,0-1 0,-1-1 121,-25-55-412,24 40 235,-2 1 0,-1-1 0,-12-19 177,6 3-89,14 36 106,1 0-1,-1 1 1,0 0 0,-1 0 0,-3-6-17,7 21 92,0 0 1,1 0-1,0 0 1,0 0 0,1 0-1,0 0 1,0 1-93,22 43 104,1-1 0,3 0 0,2-3 0,2 0 0,11 9-104,-40-53 41,0 0-1,1 0 1,-1 1 0,-1-1 0,1 0-1,-1 1 1,0 0 0,0 0-1,0-1 1,0 1 0,-1 0-1,1 5-40,-2-8 40,0-2-2,0 0-84,0 0-39,0 0-51,0 0-67,-2-37-667,1 37 882,0-1 0,0 1 0,1 0 0,-1 0 0,0 0-1,0 1 1,1-1 0,-1 0 0,0 0 0,0 0 0,1 0 0,-1 1-1,0-1 1,0 0 0,1 1 0,-1-1 0,0 1 0,1-1 0,-1 1-1,1-1 1,-1 1 0,1-1 0,-1 1 0,1-1 0,-1 1-1,1 0 1,-1-1 0,1 1 0,0 0 0,-1-1 0,1 1 0,0 0-1,0-1 1,-1 1 0,1 0 0,0 0 0,0 0 0,0-1 0,0 1-1,0 0 1,0 0 0,0-1 0,0 1 0,0 0 0,1 0-1,-1-1 1,0 1 0,0 0 0,1 0-12,-1 9-68,0-8 110,0-2 44,0 0-1,0-42 0,0-141-79,-6 139-44,2 30 59,2 25 1,2 249 58,-1-252-77,0 0 0,0 0 0,0 0 0,-1 0 0,0 0 0,-1 0 0,0 0 0,0-1 0,0 1-3,-13 35 0,10-26-4,7-30-18,2-18 21,-2 11 26,-1 14-22,1 0 0,-1 0 0,0 0 1,-1 0-1,0 0 0,1 1 0,-3-6-3,2 9 5,1 1 0,-1-1 0,0 0 0,0 1 0,-1-1 0,1 1 0,0-1 0,0 1 0,-1-1 0,1 1 0,-1 0 0,1 0 0,-1-1 0,0 1 0,1 0 0,-1 1-1,0-1 1,0 0 0,1 0 0,-1 1 0,0-1 0,0 1 0,0 0 0,0-1 0,0 1 0,-1 0-5,-60 1 49,51 0-38,0 0-1,0 0 1,-1-2-1,1 1 1,0-2-1,-7-1-10,19 1 11,-1 0 0,0 0-1,1 0 1,-1 0 0,1 0-1,-1 0 1,1 0 0,0 0-1,0 0 1,0 0 0,0 0-1,0 0 1,1 0 0,-1 0-1,1-1 1,-1 1 0,1 0-1,0 1 1,-1-2-11,12-3 0,-6 3 0,-1 0 0,1 0 0,0 0 0,-1 1 0,1 0 0,0 0 0,0 0 0,1 1 0,-1 0 0,0 0 0,5 0 0,-6 2 0,1-1 0,-1 1 0,0 0 0,0 0 0,0 1 0,0-1 0,-1 1 0,1 0 0,0 1 0,-1-1 0,1 1 0,-1 0 0,0 0 0,0 0 0,0 0 0,0 1 0,-1 0 0,1 0 0,-1 0 0,0 0 0,0 0 0,0 1 0,-1 0 0,10 5 8,-12-10-7,1 1-1,0-1 1,-1 0-1,1 0 1,-1 1-1,1-1 1,-1 1-1,0-1 1,1 1-1,-1-1 1,1 0 0,-1 1-1,0-1 1,1 1-1,-1 0 1,0-1-1,1 1 1,-1-1-1,0 1 1,0-1-1,0 1 1,0 0-1,0-1 1,1 1-1,-1 0 0,15 1 0,-30-6-39,1-1-1,-1-1 1,1 0-1,1 0 1,-2-2 39,41 32 16,21 14 13,-37-32-36,-7-3 6,0-1-1,0 0 1,0 0 0,1-1 0,-1 1-1,0-1 1,1 1 0,-1-1-1,1 0 1,0 0 0,-1-1 0,1 1-1,0-1 2,-4 0-7,0 1-1,0-1 0,0 1 1,1-1-1,-1 0 0,0 1 1,0-1-1,0 0 0,0 1 1,0-1-1,0 1 0,0-1 1,0 0-1,0 1 0,0-1 0,0 1 1,0-1-1,0 0 0,0 1 1,-1-1-1,1 1 0,0-1 1,0 0-1,0 1 0,0-1 1,-1 0-1,1 1 0,0-1 1,0 0-1,-1 1 0,1-1 1,0 0-1,-1 0 0,1 1 1,0-1-1,-1 0 0,1 0 1,0 0-1,-1 0 0,1 1 1,-1-1-1,1 0 0,0 0 1,-1 0-1,1 0 0,-1 0 1,1 0-1,0 0 0,-1 0 1,1 0-1,-1 0 0,1 0 0,0 0 1,-1 0-1,1 0 0,0-1 1,-1 1 7,-6-1-33,0 0-1,0 0 1,0-1 0,0 0 0,1 0 0,-1-1-1,1 0 1,-1 0 0,-1-2 33,-40-14 37,38 14-6,20 1 10,25 1 18,-33 3-62,2 0 8,0 0 0,-1 0-1,1 1 1,0-1-1,-1 1 1,1 0 0,-1 0-1,1 1 1,-1-1 0,1 1-1,-1-1 1,3 3-5,-2-1-11,-1-1 0,1 0 0,0-1 0,-1 1 1,1-1-1,0 0 0,0 1 0,0-2 0,0 1 0,0 0 1,1-1-1,-1 0 0,0 0 11,-3-1-6,0 0 1,0 0-1,0 0 1,0-1-1,0 1 0,0 0 1,0-1-1,0 1 1,-1 0-1,1-1 0,-1 1 1,1-1-1,-1 1 0,1-1 1,-1 1-1,0-1 1,0 1-1,0-1 0,0 0 1,0 1-1,0-1 1,0 1-1,-1-1 6,1-59-45,0 43-32,0-65-2089,0 83 1440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1T01:04:09.414"/>
    </inkml:context>
    <inkml:brush xml:id="br0">
      <inkml:brushProperty name="width" value="0.1" units="cm"/>
      <inkml:brushProperty name="height" value="0.1" units="cm"/>
      <inkml:brushProperty name="color" value="#33CCFF"/>
    </inkml:brush>
  </inkml:definitions>
  <inkml:trace contextRef="#ctx0" brushRef="#br0">92 57 64,'0'0'72,"0"-1"1,0 1-1,0-1 0,0 0 0,0 1 1,0-1-1,0 1 0,0-1 1,0 1-1,0-1 0,1 1 0,-1-1 1,0 1-1,0-1 0,0 1 0,1-1 1,-1 1-1,0 0 0,1-1 1,-1 1-1,0-1 0,1 1 0,-1 0 1,1-1-1,-1 1 0,0 0 0,1-1 1,-1 1-1,1 0 0,-1 0 1,1 0-1,-1-1 0,1 1-72,44 51 661,5 4-95,-27-28-379,-21-25-156,0 1 1,-1-1 0,1 1-1,0-1 1,0 0 0,0 1-1,0-1 1,1 0 0,-1 0-1,1-1 1,-1 1 0,1 0-1,0-1 1,-1 0-1,1 0 1,0 1 0,0-2-1,0 1 1,0 0 0,0 0-1,3-1-31,-40-15 180,19 6-143,-21-7-27,-2 0 1,-35-8-11,36 12-65,36 12 64,0-1-1,-1 1 1,1-1-1,0 0 0,0 1 1,-1-1-1,1 0 1,0 1-1,0-1 0,0 0 1,0 0-1,0 0 0,0 0 1,0 0-1,0 0 1,1-1-1,-1 1 0,0 0 1,1 0-1,-1 0 1,0-1-1,1 1 0,-1-1 2,53 2 291,-47 1-244,1-1 1,-1 1-1,0 1 0,0-1 0,0 1 1,0 0-1,-1 0 0,1 0 0,0 1 0,3 2-47,-1 2 132,-9-9-541,-14-11-151,-11-19 0,22 25 419,-1 0-1,0 0 1,-1 1-1,1 0 1,-4-2 141,-30-26-1657,29 31 1032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1T01:04:14.884"/>
    </inkml:context>
    <inkml:brush xml:id="br0">
      <inkml:brushProperty name="width" value="0.1" units="cm"/>
      <inkml:brushProperty name="height" value="0.1" units="cm"/>
      <inkml:brushProperty name="color" value="#33CCFF"/>
    </inkml:brush>
  </inkml:definitions>
  <inkml:trace contextRef="#ctx0" brushRef="#br0">5 351 256,'-5'-5'6435,"17"12"-5669,-2-3-671,0-1 1,0-1 0,1 0-1,-1 0 1,1-1 0,-1 0-1,7-1-95,119-6 286,-136 1-214,0 5-64,0 0 0,0-1 0,0 1 0,0-1 0,0 1 0,0-1 0,0 1 0,0 0 1,0-1-1,0 1 0,0-1 0,0 1 0,0-1 0,0 1 0,0-1 0,0 1 0,0 0 0,0-1 1,0 1-1,-1-1 0,1 1 0,0 0 0,0-1 0,-1 1 0,1 0 0,0-1 0,0 1 0,-1 0 1,1-1-1,-1 1-8,-110-17-64,86 17 618,20 0-113,15 0-367,91 1-17,108-2 375,-210-38-462,-3 37 32,1 0 0,0 0 0,0 0 0,0 0 0,0-1 0,1 1 0,-1-1 0,1 0 0,-1 1 0,1-1 0,0 0 0,0-1 0,0 1 0,1 0 0,-1 0 0,1-1 0,0 1 0,-1-1 0,2 1 0,-2-3-2,1-8-66,-1 0 0,2-1 0,0 1 1,2-14 65,-1 18-15,0-1 0,0 1 0,-1 0 0,0-1 1,-1 1-1,-1 0 0,1 0 0,-1 0 0,-1 0 0,0 0 0,-2-5 15,4 14 8,0-1 0,0 1-1,-1 0 1,1 0-1,0 0 1,0 0-1,0 1 1,-1-1-1,1 0 1,0 0-1,-1 1 1,1-1-1,-1 1 1,1-1-1,-1 1 1,1 0-1,-1-1 1,1 1 0,-1 0-1,1 0 1,-1 0-8,1 0 3,0 0 0,0 0 0,0 0 1,0 0-1,0 0 0,0 0 1,1 0-1,-1 0 0,0 1 1,0-1-1,0 0 0,0 0 0,1 1 1,-1-1-1,0 1 0,0-1 1,1 1-1,-1-1 0,0 1 1,1-1-1,-1 1 0,0-1 0,1 1 1,-1 0-1,1 0 0,-1-1 1,1 1-1,0 0 0,-1 0 1,1-1-1,-1 1 0,1 0 0,0 0 1,0 0-1,0 0 0,-1-1 1,1 2-4,1 33 62,0 0 0,2 1 0,2-1 0,7 23-62,-7-26 103,-4-27-71,-1-20-68,0 5 3,0 7 30,0 1-1,-1-1 1,1 0-1,-1 0 1,0 1-1,0-1 1,0 0-1,0 1 1,0-1-1,-1 1 1,1-1-1,-1 0 4,0 0-2,0 0 0,0 0-1,0 0 1,1 0 0,0 0 0,-1 0-1,1-1 1,1 1 0,-1 0 0,0-1-1,1 1 1,-1-3 2,-40 8 235,37 0-231,0 0 1,1 0-1,0 1 0,-1 0 1,1-1-1,0 1 1,0 0-1,1 1 0,-1-1 1,1 0-1,-1 1 1,1 0-1,-1 2-4,-21 28 71,-26 30 432,44-54-412,-1 0-1,0 0 1,0-1 0,-1 0 0,-1 0 0,1-1 0,-1 0 0,-1 0-91,1-4-70,8-7-269,9-8 41,-6 10 256,-1-1 0,1 0 0,0 0 1,-1 0-1,1 0 0,-1 0 0,0-1 0,0 1 1,0 0-1,0-1 0,0 0 42,0 0-75,1 0 0,-1 0 0,1 0 0,-1 0 1,1 0-1,0 0 0,0 1 0,0-1 0,1 0 0,-1 1 75,24-21-635,32-30-550,-54 48 1076,1 0 1,-1 0-1,0 0 1,0-1 0,-1 1-1,0-1 1,0 0 0,0 0-1,1-5 109,-15 24 502,0-1 0,1 2 0,1-1 0,0 1 0,0 1 0,-4 12-502,-17 11 558,30-36-579,0-2-83,0 0-46,0 0-61,9-24-536,1 9 557,8-12-137,0 0 1,-1-2-1,-2 0 1,2-8 326,-1 12-100,-14 23 120,-1 0 0,1 1 0,-1-1 0,0 0 0,1 0 0,-1 0 0,0 0 1,0 0-1,-1-1 0,1 1 0,0 0 0,-1 0 0,1 0 0,-1-1 0,0 1 0,1-1-20,-1 2 286,0 1 60,0 2-300,0-1 1,0 0-1,1 1 0,-1-1 0,0 1 0,0-1 0,0 1 0,0-1 0,0 1 0,-1-1 0,1 1 0,0-1 0,-1 0 0,1 1 0,-1-1 0,0 0 0,1 1 0,-1-1 0,0 0 1,0 1-47,-22 31 289,10-17-72,9-10-139,1 1 1,-1 0-1,1 0 1,1 0-1,-1 0 1,1 1-1,0-1 1,1 1-1,0-1 1,0 1-1,1-1 0,0 7-78,0-13-29,0-1-48,5-3 34,-1 0 0,1 0-1,0-1 1,-1 0 0,0 0 0,0 0 0,0-1 0,-1 1 0,1-1-1,-1 0 1,1-2 43,-1 2-36,0 0-1,0 0 1,0 1-1,1 0 0,0-1 1,0 1-1,0 0 1,0 1-1,1-1 0,3-1 37,2-2-103,8-5 13,-18 12 90,0-1-1,0 1 1,1 0 0,-1 0-1,0 0 1,1-1-1,-1 1 1,0 0-1,1 0 1,-1 0-1,0 0 1,1 0 0,-1 0-1,0 0 1,1 0-1,-1 0 1,0 0-1,1 0 1,-1 0-1,0 0 1,1 0 0,-1 0-1,0 0 1,1 0-1,-1 0 1,0 1-1,1-1 1,-1 0-1,0 0 1,1 0 0,-1 0-1,0 1 1,0-1-1,1 0 1,-1 0-1,0 1 1,0-1 0,0 0-1,1 1 1,-1-1 0,0 1 6,0 0 0,0 1 0,0-1 0,0 0 0,0 0 0,0 0 1,0 1-1,0-1 0,-1 0 0,1 0 0,0 0 0,-1 0 0,1 0 0,-1 0 1,1 0-1,-1 0 0,0 0 0,1 0 0,-1 0 0,0 0 0,0 0-6,-25 28 220,3-5 139,20-19-284,-3 6 146,-1 0 1,-1 0 0,0-1 0,0 0 0,-1 0 0,-5 3-222,12-5 264,12-5-102,17-5-162,-20-2-70,0 0-1,-1-1 1,1 0-1,-1 0 1,0 0-1,-1-1 1,1 1-1,3-6 71,28-24-209,-36 37 226,0 0 1,-1 0-1,1 0 1,-1 0-1,1 0 1,-1 0-1,0 0 1,0 0-1,0 0 1,0 0-1,0 1 1,0-1-1,0 0 1,-1 0-1,1 0 1,-1 0-1,0 0 1,0 0-18,0-1-98,0 1-201,-1-1 0,1 0 0,0 0 0,0 0 0,-1 0 0,1 0 1,0 0-1,-1-1 0,1 1 0,-1 0 0,1-1 0,-1 1 1,1-1-1,-1 1 0,0-1 0,0 0 299,-2 0-3060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1T01:04:52.404"/>
    </inkml:context>
    <inkml:brush xml:id="br0">
      <inkml:brushProperty name="width" value="0.1" units="cm"/>
      <inkml:brushProperty name="height" value="0.1" units="cm"/>
      <inkml:brushProperty name="color" value="#E71224"/>
    </inkml:brush>
  </inkml:definitions>
  <inkml:trace contextRef="#ctx0" brushRef="#br0">56 36 224,'0'0'176,"0"0"24,0 0 72,1 2-169,-1 0-1,0 0 0,0 1 0,0-1 0,0 0 0,0 0 0,0 0 1,0 0-1,-1 0 0,1 0 0,-1 0 0,1 0 0,-1 0 0,0 1-102,-5-7 38,3 3 15,0-1 1,0 1-1,0-1 1,0 0-1,0 0 1,1 0-1,-1 0 1,1 0-1,-1-1 1,1 1-1,0-1 1,0 1-1,0-1 1,0 0-1,1 0 1,-1 0-1,1 0 0,0 0 1,0 0-1,0 0 1,-1-2-54,2 3 493,0 2 4,0 0-60,1-2 279,-1 2-706,0-1 0,0 1 0,0 0 0,0 0 0,0 0 0,0 0 0,0-1 0,0 1 0,0 0 0,0 0 0,0 0 1,0 0-1,0-1 0,0 1 0,0 0 0,0 0 0,1 0 0,-1 0 0,0 0 0,0 0 0,0-1 0,0 1 0,0 0 0,0 0 1,0 0-1,1 0 0,-1 0 0,0 0 0,0 0 0,0 0 0,0-1 0,0 1 0,1 0 0,-1 0 0,0 0 0,0 0 0,0 0 1,0 0-1,1 0 0,-1 0 0,0 0 0,0 0 0,0 0 0,0 0 0,0 0 0,1 0 0,-1 0 0,0 0 0,0 0 0,0 0 1,0 1-1,1-1 0,-1 0 0,0 0 0,0 0 0,0 0 0,0 0 0,0 0 0,0 0 0,1 0 0,-1 1 0,0-1 0,0 0 1,0 0-1,0 0 0,0 0 0,0 0 0,0 1-10,67 54 2017,12 19-2017,-75-71 101,1 0-1,-1-1 1,1 1 0,0-1 0,0 0 0,0 0 0,0 0-1,1-1 1,-1 1 0,1-1-101,-3 0 1246,-22-2-1277,1 0 0,-1-1 0,0-1 0,1-1 0,-13-4 31,-8 4 134,38 4-51,1 0-17,0 0-28,3 2-52,129 94 70,-101-75-53,35 23 8,-55-40-47,-9-4 33,0 1 1,-1-1-1,1 1 0,0-1 1,-1 1-1,1 0 1,-1 0-1,1 0 0,-1 0 1,1 0-1,-1 0 1,1 0-1,-1 0 0,0 1 1,0-1-1,0 0 1,1 2 2,-1-2-102,-2-3 79,0 1-1,-1-1 1,1 0-1,-1 1 1,1-1-1,-1 1 1,0 0-1,0-1 1,1 1-1,-1 0 0,0 0 1,0 0-1,0 0 1,0 0-1,-1 1 1,-1-1 23,-1-1-61,-44-30-135,21 14 267,0 0 0,-1 2 0,0 1 1,-2 2-1,0 0-71,30 13 2,0 0 1,1-1-1,-1 1 1,1-1-1,-1 1 1,0-1-1,1 0 1,-1 1 0,1-1-1,0 0 1,-1 1-1,1-1 1,-1 0-1,1 1 1,0-1-1,0 0 1,-1 0-1,1 1 1,0-1-1,0 0 1,0 0-3,0 1-1,0 0-1,0-1 1,0 1 0,0 0-1,-1 0 1,1-1-1,0 1 1,0 0 0,0 0-1,1-1 1,-1 1 0,0 0-1,0 0 1,0-1 0,0 1-1,0 0 1,0 0 0,0-1-1,0 1 1,0 0 0,0 0-1,1 0 1,-1-1-1,0 1 1,0 0 0,0 0-1,0 0 1,1 0 0,-1-1-1,0 1 1,0 0 0,1 0-1,-1 0 1,0 0 0,0 0-1,0 0 1,1 0 0,-1 0-1,0-1 1,0 1-1,1 0 1,-1 0 0,0 0-1,0 0 1,1 0 0,-1 0-1,0 0 1,0 1 0,1-1-1,-1 0 1,0 0 0,0 0-1,1 0 1,-1 0 0,0 0-1,0 0 1,0 0 0,1 1-1,-1-1 1,0 0-1,0 0 1,0 0 0,0 0-1,1 1 1,-1-1 0,0 0-1,0 0 2,82 64 24,-71-57-38,-1 0-1,1-1 1,0-1 0,7 4 14,-17-9-1,-21-2-153,-16-12 12,29 8 139,0 1-1,-1 1 1,1-1 0,-1 1 0,0 0 0,0 1 0,0 0 0,-1 0 0,1 1 0,-1 0 0,1 1 0,-1-1 0,0 2 0,-6-1 3,13 1 101,2 0-23,4 0-33,4 2-47,0 1 1,1-1-1,-1 1 0,0 1 1,-1 0-1,1 0 1,-1 0-1,2 2 2,26 13 0,155 67-427,-153-74 226,-33-11 170,0-1 0,-1 1 0,1 0 1,0 0-1,-1 0 0,1 1 0,-1-1 0,0 1 1,1 0-1,-1 0 0,0 0 0,0 0 0,0 1 0,2 1 31,-5-2-98,-9-2 34,-1-1 0,1 0 0,0 0 1,-1-1-1,1-1 0,0 1 0,0-2 1,1 1-1,-1-1 0,-1-1 64,-15-10 110,1 0-1,-15-14-109,25 19 67,-23-5 28,21 8-30,37 5-36,-18 2-37,1 1 1,-1-1-1,1 1 1,-1 0-1,1 0 0,-1 0 1,0 1-1,0-1 1,1 1-1,-1 0 0,0-1 1,0 1-1,1 2 8,-1-1-14,0-1 1,0 0-1,1 0 0,-1 0 1,1 0-1,-1-1 0,1 0 0,-1 1 1,1-1-1,0 0 0,0-1 0,-1 1 1,4 0 13,-53-35-6115,33 22 4936</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1T01:04:52.405"/>
    </inkml:context>
    <inkml:brush xml:id="br0">
      <inkml:brushProperty name="width" value="0.1" units="cm"/>
      <inkml:brushProperty name="height" value="0.1" units="cm"/>
      <inkml:brushProperty name="color" value="#E71224"/>
    </inkml:brush>
  </inkml:definitions>
  <inkml:trace contextRef="#ctx0" brushRef="#br0">20 1 144,'0'0'128,"-12"0"0,12 12-16,-8-12 16,8 11 0,0-11 16,0 0 16,0 0 1,0 0-17,0 0-48,8 0-48,4 0-96,8 0-128,-20 0-113,8 0-111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1T01:04:02.981"/>
    </inkml:context>
    <inkml:brush xml:id="br0">
      <inkml:brushProperty name="width" value="0.1" units="cm"/>
      <inkml:brushProperty name="height" value="0.1" units="cm"/>
      <inkml:brushProperty name="color" value="#E71224"/>
    </inkml:brush>
  </inkml:definitions>
  <inkml:trace contextRef="#ctx0" brushRef="#br0">418 16 256,'-148'0'1422,"144"0"-1390,-1 0-1,0 1 1,0 0 0,0 0-1,1 0 1,-1 1 0,0 0-1,1-1 1,0 2 0,-1-1-1,1 0 1,0 1 0,0 0-1,0 0 1,1 0 0,-2 2-32,-6 6 111,0 1 1,1 0-1,0 1 1,1 1-112,4-7 37,-15 26 29,1 1 0,2 0 0,1 1 0,-7 27-66,10-27 5,5-9 1,1 0-1,2 1 0,0 0 1,2-1-1,1 1 0,1 1 1,1-1-1,5 26-5,-4-42 4,2 0 0,-1 0 0,2 0-1,0 0 1,0 0 0,0-1 0,2 1 0,-1-1 0,1-1 0,1 1-1,-1-1 1,5 4-4,0 0-1,2 0-1,-1 0 0,1-2 1,1 1-1,0-2 0,1 0 1,13 7 1,-17-12-2,0-1 0,0 0 0,0-1-1,1 0 1,-1-1 0,1 0 0,0-1 0,-1 0 0,1-1 0,0 0 0,0-1 0,-1 0 0,1-1 0,0 0 0,-1-1 0,0 0 0,1-1 2,17-7-3,-1 0 0,0-2 1,-1-1-1,0-1 1,-1-1-1,-1-2 3,1 1 3,-2-2 0,-1-1 0,0-1 0,-2-1 0,0 0 0,-1-2 0,-2 0 0,0-2 0,5-12-3,-15 24-12,-1 0 0,-1 0-1,0-1 1,-1 0 0,0 0 0,-1 0-1,-1-1 1,-1 0 0,0 1 0,-1-1-1,-1 0 1,0 0 0,-1 1 0,-1-1 0,0 0-1,-1 1 1,-1-1 0,-1 1 0,0-2 12,-1 3-33,-1-1 0,0 1 1,0 0-1,-2 1 1,0 0-1,0 0 1,-1 1-1,-1 0 0,0 1 1,0 0-1,-1 1 1,-1 0-1,1 1 1,-2 0-1,1 1 0,-2 0 33,5 3-8,-1 0 0,1 1 1,-1 1-1,1-1 0,-1 2 0,0 0 0,-1 0 0,1 1 0,0 0 0,0 1 0,-1 0 0,1 1 0,0 0 0,0 0 0,0 2 0,0-1 0,0 1 0,0 1 0,1 0 0,0 1 0,0 0 0,-6 4 8,-29 17-96,6-4-63,0 3 0,-17 15 159,47-33-66,0 0 0,1 0 0,0 1 1,1 0-1,0 1 0,0-1 1,1 1-1,0 1 0,0-1 0,1 1 1,0 0-1,-2 7 66,4 17-299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1T01:04:02.982"/>
    </inkml:context>
    <inkml:brush xml:id="br0">
      <inkml:brushProperty name="width" value="0.1" units="cm"/>
      <inkml:brushProperty name="height" value="0.1" units="cm"/>
      <inkml:brushProperty name="color" value="#E71224"/>
    </inkml:brush>
  </inkml:definitions>
  <inkml:trace contextRef="#ctx0" brushRef="#br0">68 238 144,'-8'12'39,"0"0"-1,0 1 1,1 0 0,1 0-1,0 1 1,1 0 0,0 0 0,1 0-1,1 0 1,0 1 0,1-1-1,0 1 1,2 0 0,0 10-39,-1-5 31,2-1-1,1 0 1,0 0 0,1 0 0,1 0 0,3 6-31,-3-14 13,1 0 0,-1-1-1,2 1 1,-1-1 0,1-1-1,1 1 1,0-1 0,0 0 0,1-1-1,0 0 1,3 3-13,4 1 25,0 0 0,0-1-1,2-1 1,-1 0 0,1-1 0,0-1-1,1-1 1,0 0 0,0-1 0,11 1-25,13 1 121,1-2 1,-1-2-1,1-2 1,12-2-122,-24 0 86,0-1 1,0-2 0,16-3-87,-35 3 24,0 0 0,0 0 0,0-1 0,0-1 0,-1 0 1,0 0-1,0-1 0,0-1 0,-1 0 0,6-5-24,-5 4 13,-1-1 0,0-1-1,0 1 1,-1-2-1,0 1 1,-1-1 0,0-1-1,-1 1 1,0-1-1,-1-1 1,0 1 0,-1-1-1,-1 0 1,0 0-1,0-1 1,-1 1 0,-1-1-1,0-4-12,-1-6-20,-1 0-1,-1-1 1,-1 1 0,-1 0-1,-2 0 1,0 0 0,-1 1-1,-1 0 1,-2 0 0,0 0-1,-1 1 1,-1 1-1,-14-20 21,14 24 5,-1 1 0,-1 0 0,0 1-1,-1 0 1,-1 1 0,0 1-1,-1 0 1,-1 1-5,5 4 25,0 1 1,0 0-1,-1 1 0,1 0 0,-1 1 1,-1 1-1,1 0 0,-1 0 0,0 2 1,1 0-1,-12-1-25,10 3 25,-1 0 0,1 0 0,-1 2 0,1 0 0,0 0 1,0 2-1,0 0 0,0 0 0,1 2 0,0 0 0,0 0 0,0 1 1,1 1-1,0 0 0,0 1 0,1 0 0,0 1 0,1 1 0,-4 4-25,2-1 21,0 0-1,2 1 0,0 1 0,1 0 0,0 0 1,1 1-1,1 0 0,1 1 0,-4 14-20,3-4-258,2 1 1,1-1-1,2 2 0,0-1 0,2 26 258,1-7-645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1T01:04:02.983"/>
    </inkml:context>
    <inkml:brush xml:id="br0">
      <inkml:brushProperty name="width" value="0.1" units="cm"/>
      <inkml:brushProperty name="height" value="0.1" units="cm"/>
      <inkml:brushProperty name="color" value="#33CCFF"/>
    </inkml:brush>
  </inkml:definitions>
  <inkml:trace contextRef="#ctx0" brushRef="#br0">298 166 192,'-8'-5'77,"-1"1"1,1 0-1,-1 1 1,0 0-1,0 0 0,0 1 1,0 0-1,0 0 0,0 1 1,-1 1-1,-8-1-77,-5 9 187,14-3-146,-1 1 1,1 0 0,1 0-1,-1 1 1,1 0-1,0 1 1,1 0-1,0 0 1,0 0 0,0 1-1,1 0 1,-2 5-42,-2 12 71,0 0 0,2 0-1,1 1 1,1 0 0,1 0 0,-1 27-71,2 35 258,5 45-258,1-36 42,-2-84-7,1-1 0,0 1-1,0-1 1,2 1 0,0-1-1,0 0 1,1 0 0,1 0-1,1 0-34,-3-6 31,1 0 0,0 0-1,1 0 1,0 0-1,0-1 1,0 1 0,1-1-1,0 0 1,0-1-1,0 0 1,1 0 0,0 0-1,0-1 1,0 0-1,4 2-30,7 1 17,0-1 0,1-1-1,-1 0 1,1-1-1,0-1 1,0-1-1,7 0-16,16-1-11,0-2 0,34-5 11,-54 2-8,-1 0 0,0-2-1,-1 0 1,1-2 0,-1 0 0,-1-1 0,1-1-1,-1-1 1,-1 0 0,0-1 0,-1-2 0,3-3 8,1 0-2,-2-2 0,0 0 0,-1-1 0,-1-1 1,-2 0-1,1-2 0,-2 1 0,-1-2 0,6-16 2,-12 23-4,0 0-1,-1 0 1,-1-1 0,-1 0-1,0 0 1,-2 0 0,0-1-1,-1 1 1,0-1 0,-2 1-1,0-1 1,-1 1 0,-1 0-1,-1 0 1,0 0-1,-1 0 1,-1 1 0,-1-1-1,-6-10 5,-1 2-20,-1 0 0,-1 1-1,-1 0 1,-1 2 0,-1 0-1,-1 1 1,-1 1 0,-3-1 20,12 11-2,-1 0-1,-1 1 1,1 0 0,-2 1 0,1 1 0,-1 0 0,-1 1 0,1 0 0,-1 2-1,0 0 1,0 0 0,-1 2 0,1 0 0,-1 1 0,-3 0 2,11 3-4,-1 0 0,1 1 0,0 0 0,-1 1 0,1 0-1,0 0 1,0 1 0,1 0 0,-1 1 0,1 0 0,0 0 0,0 1 0,0 0 0,1 0 0,0 0 0,0 1 0,1 1 0,0-1 0,-5 7 4,-12 20-215,0 0 0,3 1 0,0 2 0,1 4 215,-7 22-475,11 0-32</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1T01:04:02.984"/>
    </inkml:context>
    <inkml:brush xml:id="br0">
      <inkml:brushProperty name="width" value="0.1" units="cm"/>
      <inkml:brushProperty name="height" value="0.1" units="cm"/>
      <inkml:brushProperty name="color" value="#E71224"/>
    </inkml:brush>
  </inkml:definitions>
  <inkml:trace contextRef="#ctx0" brushRef="#br0">91 314 208,'0'0'187,"0"0"-27,0 0-27,-15-7 1228,2 1-497,13 4 748,23 3 1533,2 1-3460,371-6 1476,-394 4-1156,-2 0-26,0 0 64,0 0 61,0 0 42,0 0 86,0 0 6,0 0-30,-40 0 448,-69 0 411,108 0-1095,0 0-1,0 0 0,-1 0 1,1 0-1,0 0 0,-1 0 1,1 0-1,0-1 0,-1 1 0,1 0 1,0-1-1,0 1 0,-1-1 1,1 1-1,0-1 0,0 0 1,0 1-1,0-1 0,0 0 0,0 0 1,0 0-1,0 0 0,0 0 1,0 0-1,0 0 0,1 0 1,-1 0-1,0 0 0,1 0 0,-1-1 1,1 1-1,-1 0 0,1 0 29,0 0-157,0 1 8,0 0-1,0 0-21,0 0-13,0 0-32,0 0 0,0 0 32,0 0-3,0 0-34,0 0 29,0 0 45,0 0 54,0 0 85,0 0-35,0 0 16,1 0 28,-1-1 1,1 1-1,-1 0 0,1 0 0,0 0 0,-1 0 0,1-1 1,-1 1-1,1 0 0,-1 0 0,1-1 0,0 1 0,-1-1 1,1 1-1,-1 0 0,0-1 0,1 1 0,-1-1 0,1 1 0,-1-1 1,0 1-1,1-1 0,-1 1 0,0-1 0,1 0 0,-1 1 1,0-1-1,0 1 0,0-1 0,0 0 0,0 1 0,1-1 1,-1 1-1,0-1 0,-1 0-1,4-24-3,-3-83-747,-8 91 735,2 15 67,4 13 36,1 27 165,0-24-125,0 0 1,1 1-1,0-1 1,1 0-1,1 0 1,0 1-1,1-1 1,1 0-1,4 9-128,-3-13 40,9 25 48,-14-33-91,-4-36 262,-21-4-36,19 30-214,0 0 1,0 0-1,1 0 1,0-1-1,1 0 1,0 0-1,0 0 1,-2-9-10,2-1-55,1 6 52,1-1 0,0 1 0,1-1 0,0-4 3,1 18-13,0 0-14,0 0 49,0 0-30,0 0-8,0 0 48,0 0 2,0 0-15,-1 26-80,0-19 67,1 0-1,-1 0 1,1 0 0,1 0 0,-1 0 0,1 0-1,0 0 1,1 0 0,-1-1 0,1 1 0,3 5-6,1 6 41,-6-17-47,0-1-1,0 0 0,0 1 1,0-1-1,0 1 1,0-1-1,0 0 0,0 1 1,0-1-1,0 0 0,1 1 1,-1-1-1,0 1 1,0-1-1,0 0 0,1 0 1,-1 1-1,0-1 0,0 0 1,1 1-1,-1-1 1,0 0-1,1 0 0,-1 1 1,0-1-1,1 0 0,-1 0 1,0 0-1,1 0 1,-1 1-1,0-1 0,1 0 1,-1 0-1,1 0 0,-1 0 1,0 0-1,1 0 1,-1 0-1,1 0 0,-1 0 1,0 0-1,1 0 1,-1 0-1,1-1 0,-1 1 1,0 0-1,1 0 0,-1 0 1,0 0-1,1-1 1,-1 1 5,2-41-404,-2 35 397,-1-1-1,0 0 1,0 0 0,-1 1-1,0-1 1,0 1 0,0-1-1,-1 1 1,0 0 0,0 0-1,-1 0 1,0 1 0,0-1-1,0 1 1,0 0 0,-3-3 8,-22-44 66,24 15 27,6 28-52,-1 27 44,1-13-48,0 1 0,0-1 0,0 0 0,1 0 0,-1 0 0,1 0 0,0 0 0,3 4-37,12 39 262,-4-6-75,-10-34-169,-1-1-1,1 1 0,-1-1 0,-1 1 0,1-1 0,-1 8-17,3 20 16,-4-34-17,0 0 0,0 0 0,0 0 1,0 0-1,0-1 0,0 1 1,0 0-1,1 0 0,-1 0 1,0-1-1,1 1 0,-1 0 0,0 0 1,1 0-1,-1-1 0,1 1 1,-1 0-1,1-1 0,-1 1 1,1 0-1,0-1 0,-1 1 0,1-1 1,0 1-1,-1-1 0,1 1 1,0-1-1,0 0 0,0 1 1,-1-1-1,1 0 0,0 0 0,0 1 1,-1-31 152,-1 13-176,-1-1-1,0 1 1,-1-1-1,-1 1 1,-1 0-1,0 1 1,-2-1-1,1 1 1,-2 0-1,-8-13 25,11 14 16,5 14-4,0 0 0,0 0 0,0-1-1,0 1 1,-1 0 0,1 0 0,0 0 0,-1-1 0,1 1 0,-1 0 0,1 0 0,-1 0 0,0 0-1,1 0 1,-1 0 0,0 0 0,0 0 0,0 0 0,0 0 0,0 0 0,0 1 0,0-1 0,0 0 0,-1 0-12,2 47 80,0 9-40,0-53-22,0-2-42,0 0 8,0 0-90,-1-5-79,1 0 1,-1 0 0,1 0-1,0 0 1,0 0 0,0 0 0,1-5 184,0-2-148,-1 12 162,0-1 1,0 1 0,0 0 0,0 0-1,0-1 1,0 1 0,0 0 0,0-1-1,0 1 1,-1 0 0,1 0 0,0 0-1,0-1 1,0 1 0,0 0 0,-1 0-1,1-1 1,0 1 0,0 0 0,-1 0-1,1 0 1,0 0 0,0-1 0,0 1-1,-1 0 1,1 0 0,0 0 0,-1 0-1,1 0 1,0 0 0,0 0 0,-1 0-1,1 0 1,0 0 0,0 0 0,-1 0-1,1 0 1,0 0 0,-1 0 0,1 0-1,0 0 1,0 0 0,-1 0 0,1 0-1,0 0 1,0 1 0,-1-1 0,1 0-1,0 0 1,0 0 0,-1 0 0,1 1-1,0-1 1,0 0-15,-15 10 47,-47 58 737,41-46-413,0 1 1,1 1-1,-6 11-371,1-3 143,5 18 38,16-40-152,11-10-17,10-7-10,-13 5-25,0-1 1,1 0 0,-1 0-1,-1-1 1,1 1 0,0-1 0,-1 0-1,0 0 1,0 0 0,0 0-1,0 0 1,-1 0 0,0-1 0,1 0-1,-2 1 1,1-1 0,1-4 22,13-22-81,-13 28 81,0-1 1,-1 0 0,0 0-1,1-1 1,-2 1 0,1 0-1,0-1 1,-1 1-1,0-1 1,1-1-1,-2 5 21,0 1-29,0 0 48,0 0 11,0 0-72,0 0 37,0 33 80,-1-30-76,1 0 1,-1 1-1,0-1 0,0 0 1,0 0-1,0 0 0,-1 0 1,1 0-1,-1 0 0,0 0 1,0-1-1,0 1 0,0 0 1,0-1-1,0 0 0,-1 1 1,1-1-1,-1 0 0,0 0 1,1-1-21,-1 1 13,1-1 0,0 1 0,0-1 0,0 1 0,1 0 0,-1-1 0,0 1 0,1 0-1,-1 0 1,1 0 0,-1 1 0,1-1 0,0 0 0,0 0 0,0 1 0,0-1 0,1 1 0,-1 1-13,1-3-21,0-1 23,0 0-44,0 0 2,4-1 0,0 0 0,-1 0 0,1 0 0,0-1 0,-1 0 0,1 0 0,-1 0 0,1 0 0,-1-1 0,0 1 1,0-1-1,0 1 0,0-1 0,-1 0 0,1-1 40,37-48-324,0-14-37,-61 133 1055,5-39-707,12-22-1,0 0 1,0 0-1,1 0 0,0 0 0,0 1 0,0-1 0,1 1 0,0 0 0,0 0 1,1 0-1,0 2 14,1-9-99,21-13-282,-14 7 308,-1 0 1,-1-1 0,1 0 0,-1 0 0,0-1 0,-1 1 0,0-1 0,0 0 0,-1 0 0,0 0 0,2-8 72,6-14-135,-9 27 169,-1 0 0,0 0 0,1 0 0,-1 0 0,0 0 0,-1 0 0,1 0 0,0 0 1,-1 0-1,0-1-34,1 9 5,-1 0 0,0 0 0,0 0 0,-1 0 0,1 0 1,-1 0-1,0 0 0,-1-1 0,1 1 0,-1 0 0,0-1 0,0 1 1,0-1-1,-1 1 0,-2 2-5,-5 3 3,7-6-4,21-3 28,-10-1-15,-5-1-8,0 1-1,0-1 1,0 1 0,1 0 0,-1 1 0,0-1 0,0 0 0,0 1 0,0 0-1,0-1 1,0 1 0,-1 0 0,1 1 0,0-1 0,1 1-4,-3-1-21,0-1 0,-1 1 0,1-1 0,-1 0 0,1 1 0,0-1 0,-1 0 0,1 0 0,0 1 0,0-1 0,-1 0 0,1 0 0,0 0 0,-1 0 0,1 0 0,0 0 1,0 0-1,-1 0 0,1 0 0,0 0 0,-1 0 0,1-1 0,0 1 0,-1 0 0,1-1 0,0 1 0,-1 0 0,1-1 0,-1 1 0,1 0 0,0-1 0,-1 1 0,1-1 0,-1 1 0,1-1 1,-1 1-1,0-1 0,1 0 0,-1 1 0,1-1 0,-1 0 0,0 1 0,0-1 0,1 0 0,-1 1 0,0-1 0,0 0 0,0 1 0,0-1 0,0 0 0,0 0 0,0 1 0,0-1 0,0 0 21,0-7 9,0 1 0,0 0 0,-1-1 0,0 1 0,-1 0 0,1 0 1,-1-1-1,-1 1-9,2 2 22,0 0 1,0 0 0,0 0 0,0 0-1,1 0 1,0 0 0,0-3-23,2 3 361,-1 29 207,-1 66 566,0-90-1152,0 1 1,0-1-1,0 1 1,-1-1-1,1 1 1,0-1-1,0 1 1,0 0-1,0-1 1,0 1-1,1-1 0,-1 1 1,0-1-1,0 1 1,0-1-1,0 1 1,1-1-1,-1 1 1,0-1-1,0 1 1,1-1-1,-1 1 1,0-1-1,1 1 1,-1-1-1,1 0 1,-1 1-1,0-1 0,1 0 1,-1 1-1,1-1 1,-1 0-1,1 0 1,-1 1-1,1-1 1,-1 0-1,1 0 1,-1 0-1,1 0 1,-1 0-1,1 0 1,0 1 17,-1-119-675,0 117 645,0 1 36,0 0 10,0 0 2,1 29 329,1-24-291,0-1 1,-1 1-1,1-1 1,1 1-1,-1-1 0,1 0 1,2 3-57,-2-3 33,0 0 1,-1 0 0,0 0 0,1 0-1,-1 0 1,-1 1 0,1-1-1,0 4-33,0-4 29,1 4-37,0-1 1,0 1 0,1-1 0,0 0 0,0 0 0,1-1 0,2 4 7,-9-46-931,-3 10 691,-1 1 0,-2-1 0,-4-9 240,9 6 0,4 28 1,-1 0 1,0 1 0,1-1 0,-1 0-1,0 0 1,0 0 0,0 0 0,0 0-1,1 0 1,-1 0 0,-1 0 0,1 0-1,0 0 1,0 0 0,0 1 0,0-1-1,-1 0 1,1 0 0,0 0 0,-1 0-1,1 0 1,-1 1 0,1-1 0,-1 0-1,1 0 1,-1 1 0,1-1 0,-1 0-1,0 1 1,1-1 0,-1 0 0,0 1-1,0-1 1,0 1 0,0-1-2,-1 1 21,2 0 3,0 0 35,0 0 21,0 0 21,0 0 35,1 36 190,-2-26-190,1-3-91,0-1 0,1 1 1,0-1-1,0 1 0,1-1 0,-1 0 0,1 0 0,1 0 1,-1 0-1,1 0 0,0 0 0,1 0 0,-1-1 0,1 0 1,4 5-46,-2-9-219,-6-12 52,-5-13-165,-3 3-117,-10-19-564,8 26 748,4 5-1016,1 3-2317,5 6 2163</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1T01:04:02.985"/>
    </inkml:context>
    <inkml:brush xml:id="br0">
      <inkml:brushProperty name="width" value="0.1" units="cm"/>
      <inkml:brushProperty name="height" value="0.1" units="cm"/>
      <inkml:brushProperty name="color" value="#E71224"/>
    </inkml:brush>
  </inkml:definitions>
  <inkml:trace contextRef="#ctx0" brushRef="#br0">216 394 240,'-1'-3'876,"-1"0"-1,1 0 1,-1-1 0,0 1-1,1 0 1,-2 0 0,1 1-1,0-1 1,0 0 0,-1 1-1,-1-2-875,-9-6-1047,-3 2 1004,14 6 39,0 1 0,0 0-1,0 0 1,0 0 0,0 1 0,0-1-1,0 0 1,0 1 0,-1 0 0,1-1 0,0 1-1,0 0 1,-1 0 0,1 0 0,-1 0 4,-10 0 301,34-2 331,19-2 49,-29 2-679,0 0 0,1 0 0,-1 1 0,1 0 0,-1 1 0,1 1 0,-1 0 0,0 0 0,6 2-2,14 5-9,0 1 1,18 8 8,-1 0 7,-24-15-51,-18-2-53,-19 0 11,-365 0 636,374 0-574,4 0-16,0 0 18,0 0 46,0 0-24,14 0 56,206 0 107,-281 12-184,12-6 21,46-6 2,-1 0 1,1 1-1,-1 0 1,1 0-1,-1 0 1,1 0-1,0 0 0,0 1 1,0-1-1,0 1 1,0 0-1,-1 0-2,-11 1-12,11-3-15,11-1-43,49 3-692,-37 0 429,1-1 0,0-1-1,-1-1 1,1-1 0,0-1 333,-17 3-6,-1-1 1,1 0 0,-1 1 0,1-1-1,-1 0 1,1 0 0,-1-1-1,1 1 1,-1 0 0,0-1-1,0 0 1,0 1 0,0-1-1,0 0 1,0 0 0,0 0-1,-1 0 1,1 0 0,-1-1 0,1 1-1,-1 0 1,1-1 5,-2 1 3,1-1-1,-1 1 1,0 0 0,0 0-1,0-1 1,0 1-1,0 0 1,0 0 0,0 0-1,-1-1 1,1 1 0,-1 0-1,1 0 1,-1 0 0,0 0-1,0 0 1,0 0 0,0 0-1,-1 0 1,1 0 0,0 0-1,-1 1 1,1-1-1,-1 0 1,1 1 0,-2-1-3,-4-6 40,1 0 1,0-1 0,0 1-1,0-1 1,1 0 0,1-1-1,-1 1 1,-2-11-41,-14-26 131,19 39-88,1 1 0,0-1 1,1 0-1,-1 1 0,1-1 0,0-2-43,1-4 469,0 36-151,-2-16-289,1 1 0,0 0 1,1-1-1,-1 1 1,2-1-1,-1 1 0,1-1 1,0 1-1,0-1 0,1 0 1,3 7-30,11 25 57,-16-33-58,1-1 0,0 1 0,0-1-1,0 0 1,1 0 0,0 0 0,0-1 0,2 3 1,-5-32-143,2 9 122,-2 0 0,0 0 0,0 0 0,-2 0 0,0 0 21,-32-81-35,5 8 128,29 88-90,0 0 1,0 0-1,-1 0 0,1 0 1,0 0-1,-1 1 0,1-1 0,0 0 1,-1 0-1,1 0 0,-1 1 1,1-1-1,-1 0 0,0 1 0,1-1 1,-1 0-1,0 1 0,1-1 0,-1 1 1,0-1-1,0 1 0,1-1 1,-1 1-1,0 0 0,0-1 0,0 1 1,0 0-1,0-1-3,0 1 2,-2-1 19,3 1-32,0 0 43,4 65 508,-5-50-382,2-1 0,0 1 1,1 0-1,0-1 0,1 0 0,4 11-158,0 7 151,-7-28-143,1 1-1,-1-1 1,1 1 0,0-1-1,1 1 1,-1-1 0,1 0-1,-1 0 1,1 1 0,1-1-1,-1 0 1,1-1 0,0 2-8,-7-39-78,0 25 2,1-1 0,-1 1 0,1-1-1,1 1 1,0-1 0,0-2 76,-1-4-36,-1-4-34,1 7 55,1 1 0,0-1-1,1 0 1,0-6 15,1 18 13,-7-1 98,-2 0 218,5 16-203,3-8-105,1 0 0,-1 0 0,-1 0 0,1-1 0,-1 1 0,0-1 0,0 1 0,0-1 0,-1 1 0,0-1 0,-1 1-21,-42 57 495,46-63-482,-7 9 115,-17 20 474,1 1 0,1 1 0,-15 32-602,105-150-1761,-12 2 347,-67 97 1950,-1 1 0,0-1-1,-10 6-535,10-8 44,0 0 0,1 0 0,0 1 0,0 1 0,1 0 0,1 0 0,0 1 0,-1 3-44,5-6 5,4-5-108,13-11 64,-10 4 48,5-2-153,-2-1 1,1 0 0,0 0-1,-1-1 1,0 0 0,-1 0-1,1 0 1,-1 0 0,0-1 143,35-65-1829,-35 65 1669,-4 7 159,5-10-169,0 0 1,-1 1 0,0-2 0,0 1-1,-1 0 1,0-1 0,-1 0-1,0-3 171,-2 13 89,0 1 132,-2 4 20,-34 58 564,-16 30-123,52-90-674,-1 0 0,0-1 0,0 1 0,0-1 0,0 1 0,-1-1 0,1 0 0,0 1 1,0-1-1,-1 0 0,1 0 0,-1 0 0,1 0 0,-1 0 0,0 0 0,1-1 0,-1 1-9,-14 10 49,16-10-49,-1-1 0,1 0 1,0 1-1,-1-1 0,1 0 0,-1 1 1,1-1-1,-1 0 0,1 0 0,-1 1 1,1-1-1,-1 0 0,1 0 0,-1 0 1,1 0-1,-1 0 0,1 0 0,-1 1 1,1-1-1,-1 0 0,0-1 1,1 1-1,-1 0 0,1 0 0,-1 0 1,1 0-1,-1 0 0,1-1 0,-1 1 1,1 0-1,-1 0 1,1 0-1,0 0 1,-1 0-1,1 0 1,-1-1-1,1 1 1,0 0-1,-1 0 1,1 0-1,0 0 1,-1 1-1,1-1 1,-1 0-1,1 0 1,0 0-1,-1 0 1,1 0-1,-1 0 1,1 0-1,0 1 1,-1-1 0,1 0-1,0 0 1,-1 1-1,1-1 1,0 0-1,0 0 1,-1 1-1,1-1 1,0 0-1,0 1 1,-1-1-1,1 0 1,0 1-1,0-1 1,0 0-1,0 1 1,0-1-1,-1 1 1,1-1-1,0 0 1,0 1-1,0-1 1,0 1-1,0-1 1,0 0 0,0 1-1,0-1 1,0 1-1,1-1 1,-1 0-1,0 1 1,0-1-1,0 0 1,0 1-1,1-1 0,-6 8-13,4-7 40,1-1 1,-1 0-1,1 1 1,-1-1-1,1 1 1,-1-1 0,1 0-1,-1 1 1,1-1-1,0 1 1,-1-1-1,1 1 1,0-1-1,0 1 1,-1 0-1,1-1 1,0 1-1,0-1 1,0 1 0,0-1-1,-1 1 1,1 0-1,0-1 1,0 1-1,0-1 1,0 1-1,0 0 1,1-1-28,-2 1 9,1 0 1,0-1-1,0 1 0,0 0 1,0 0-1,0-1 1,0 1-1,0 0 0,0 0 1,1-1-1,-1 1 1,0 0-1,0 0 0,0-1 1,1 1-1,-1 0 1,1-1-1,-1 1 0,0 0 1,1-1-1,-1 1 1,1-1-1,-1 1 0,1-1 1,-1 1-1,1-1 1,0 1-1,-1-1 0,1 0 1,0 1-1,-1-1 1,1 0-1,0 1 0,-1-1 1,1 0-1,0 0 1,0 0-1,-1 1 0,1-1 1,0 0-1,0 0 1,-1 0-1,1 0 0,0-1 1,-1 1-1,1 0 1,0 0-1,0 0 0,-1 0 1,1-1-1,0 1 0,-1 0-8,9 0-29,16 21 18,-24-19-25,23-2 134,25 0 17,-37 1-95,0-1 0,0 0-1,0-1 1,0 0 0,-1-1 0,1 0-1,7-3-20,38 6 39,-36 0-19,-30-6 4,-1 2-31,0-1 1,1-1-1,0 1 1,0-1-1,0-1 1,1 1-1,-1-2 1,1 1-1,1-1 0,-1 0 1,-2-5 6,5 5 25,10 17-10,-4-8-9,-1-1 0,1 0 0,0 1 1,-1-1-1,1 0 0,0 1 0,0-1 0,0 0 0,0 0 0,0 0 1,1 0-1,-1 0 0,0 0 0,0 0 0,1 0 0,-1-1 0,0 1 1,1 0-1,-1-1 0,1 1 0,1 0-6,34 0-1662,-22-1-1474,-15-2 2849,0 1 0,0-1 1,0 1-1,0-1 0,0 1 0,0-1 0,1 1 0,-1-1 0,0 1 0,1 0 1,0-1-1,-1 1 0,1-1 0,0 1 0,-1 0 0,1 0 0,0-1 1,0 1-1,1 0 287,0 0-107,0-1-39,1 1 0,-1-1 0,1 1 0,0 0 0,0 0 0,-1 0 0,1 1 0,0-1 0,0 1 0,0-1 0,1 1 146,-2 0-112,-2 0 69,0 0 86,1-8 80,-1-1-1,0 1 1,0-1 0,0 1-1,-1 0 1,-1-3-123,1 10 57,-1 0 0,1-1 0,-1 1 0,1 0 0,-1 0 0,0 0 0,1 0 0,-1 1 0,0-1 0,0 0 0,0 1 0,0-1 0,0 1 0,0 0 0,0-1-1,1 1 1,-1 0 0,0 0 0,0 0 0,-1 1-57,1-40 713,0 34-548,-1 0 1,1 0 0,-1 1-1,0 0 1,-1-1 0,1 1 0,-1 0-1,0 1 1,-3-3-166,4 4 454,3 2-30,0 0-133,0 0-118,2 38 311,-3-31-425,1 0 0,1-1 0,-1 1-1,1 0 1,0-1 0,1 1 0,0 0 0,1 3-59,28 93 835,-31-102-829,0 0 0,0 0 0,0-1 0,0 1 0,0 0 0,0-1 0,1 1 0,-1 0 0,0 0 0,0-1 0,1 1 0,-1 0 0,1-1 0,-1 1 0,1 0 0,-1-1 0,1 1 0,-1-1 0,1 1 0,-1-1 0,1 1 0,-1-1 0,1 1 0,0-1 0,-1 0 0,2 1-6,3-19 30,-3-40-144,-2 54 95,0-5 13,0-1 0,0 0 0,-1 1 0,-1-1-1,1 1 1,-2-1 0,1 1 0,-1-1-1,-3-5 7,1 4 15,2 1 0,-1-1 0,1 0 0,1 0 0,0 0 0,0 0-1,1-10-14,1 20 30,0 1 23,0 0-5,0 0 46,0 23 303,0-17-324,-1 5 93,1 1-1,1 0 1,0-1 0,0 1-1,1-1 1,1 1 0,1 3-166,3 9 72,2 3 6,4-10-6474,-13-17 3208</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1T01:04:02.988"/>
    </inkml:context>
    <inkml:brush xml:id="br0">
      <inkml:brushProperty name="width" value="0.1" units="cm"/>
      <inkml:brushProperty name="height" value="0.1" units="cm"/>
      <inkml:brushProperty name="color" value="#33CCFF"/>
    </inkml:brush>
  </inkml:definitions>
  <inkml:trace contextRef="#ctx0" brushRef="#br0">202 472 96,'-5'-10'233,"4"9"-224,1 0 0,-1 1 0,0-1 0,1 0 0,-1 0 1,1 0-1,-1 0 0,1 0 0,0 0 0,-1 0 0,1 0 1,0 0-1,-1 0 0,1 0 0,0 0 0,0 0 0,0 0 1,0 0-10,0-2 40,0 0 1,0 0 0,0 0-1,0 1 1,-1-1 0,1 0-1,-1 0 1,0 0 0,1 0-1,-3-2-40,3 4 31,-1 0-1,0 0 0,0 0 0,0 0 0,0 0 1,0 0-1,0 1 0,0-1 0,-1 0 1,1 1-1,0-1 0,0 1 0,0 0 0,-1-1 1,1 1-1,0 0 0,0-1 0,-1 1 1,1 0-1,0 0 0,-1 0 0,1 0 0,-1 1-30,-58-8 3210,58 7-2954,2 0 19,0 0 13,0 0-32,0 0 24,0 0 64,0 0 30,0 0-17,0 0-23,0 0-304,0 0 1,0 0 0,-1 0-1,1 0 1,0 0-1,0 0 1,-1-1-1,1 1 1,0 0 0,0 0-1,0 0 1,-1 0-1,1 0 1,0-1 0,0 1-1,0 0 1,0 0-1,-1 0 1,1-1 0,0 1-1,0 0 1,0 0-1,0-1 1,0 1-1,0 0 1,0 0 0,0-1-1,0 1 1,0 0-1,0 0 1,0-1 0,0 1-1,0 0 1,0 0-1,0-1 1,0 1 0,0 0-1,0-1 1,0 1-1,0 0 1,0 0-1,0 0 1,0-1 0,1 1-1,-1 0 1,0 0-31,15-1 388,-7 1-377,-7 0 5,0 0 0,0 0 0,0 0 0,0 1 0,0-1-1,0 0 1,-1 1 0,1-1 0,0 1 0,0-1 0,-1 1 0,1-1 0,0 1 0,0 0 0,-1-1 0,1 1-1,-1 0 1,1-1 0,-1 1 0,1 0 0,-1 0 0,1 0 0,-1-1 0,1 1 0,-1 0 0,0 0 0,0 0-1,1 0 1,-1 0-16,0 0 27,0 0-1,0 0 0,1 0 0,-1 0 1,1 0-1,-1 0 0,0 0 0,1 0 1,0 0-1,-1 0 0,1 0 0,0 0 0,-1 0 1,1 0-1,0-1 0,0 1 0,0 0 1,-1-1-1,1 1 0,0-1 0,0 1 1,0-1-1,0 1 0,0-1 0,0 1 1,0-1-1,0 0 0,0 0 0,0 0 1,1 1-27,82-1 186,-82 0-210,9 0 1006,92 0-947,-101 0-3,-2 0-30,0 0 6,-2 10 62,0-10-71,1 0-1,0-1 1,-1 1 0,1 0-1,0-1 1,0 1 0,0-1-1,-1 0 1,1 1 0,0-1 0,0 0-1,0 0 1,0 0 0,0 1-1,0-1 1,0 0 0,0 0 0,1 0-1,-1-1 1,0 1 0,1 0-1,-1 0 1,1 0 0,-1 0 0,1-1-1,-1 1 1,1 0 0,0-1-1,-1 1 1,1 0 0,0-2 1,-4-57-32,2 24-40,-2 5-124,-1 0 1,-2 1 0,-1 0 0,-1 0-1,-12-27 196,11 37-33,5 10 31,1 0 1,-1 0 0,-1 1 0,0 0-1,0 0 1,-1 0 0,-1 0 1,6 7 24,2 2-11,0 0-40,0 7 47,1 0 1,0 1-1,0-1 0,1 0 0,0 0 0,1 3-20,-1-3 29,0 0 0,0 0 0,-1 1-1,1-1 1,-2 0 0,1 4-29,9 28 368,0-5-133,-10-34-237,0 0 1,0-1-1,0 1 1,0-1-1,1 1 1,-1 0-1,0-1 1,0 1-1,1-1 0,-1 1 1,0 0-1,0-1 1,1 1-1,-1 0 1,0-1-1,1 1 1,-1 0-1,0 0 1,1-1-1,-1 1 1,0 0-1,1 0 1,-1 0-1,1 0 1,-1-1-1,1 1 1,-1 0-1,0 0 1,1 0-1,-1 0 1,1 0-1,-1 0 1,1 0-1,-1 0 1,0 0-1,1 0 0,-1 0 1,1 0-1,-1 1 1,1-1-1,-1 0 1,0 0-1,1 0 1,-1 1-1,1-1 1,-1 0-1,0 0 1,1 1-1,-1-1 1,0 0-1,0 1 1,1-1-1,-1 0 1,0 1-1,0-1 1,1 0-1,-1 1 1,0-1-1,0 1 1,0-1-1,1 0 1,-1 1-1,0-1 0,0 1 1,0-1 1,0-89-133,0 88 134,-1 1 1,1-1-1,0 1 1,0 0 0,-1-1-1,1 1 1,0-1 0,-1 1-1,1 0 1,0-1-1,-1 1 1,1 0 0,-1 0-1,1-1 1,-1 1 0,1 0-1,0 0 1,-1 0-1,1-1 1,-1 1 0,1 0-1,-1 0 1,1 0 0,-1 0-1,1 0 1,-1 0-1,1 0 1,-1 0 0,1 0-1,-1 0 1,1 0 0,-1 1-1,1-1 1,-1 0-1,1 0 1,-1 0 0,1 1-1,0-1 1,-1 0 0,1 0-1,-1 1 1,1-1-1,0 0 1,-1 1 0,1-1-1,0 1-1,-2 0 3,1 1 0,0 0 0,0 0 0,1 0 0,-1 0 0,0 0 0,1 0 0,-1 0 0,1 0-1,0 0 1,-1 0 0,1 2-3,-3 15 16,-45 95-8,41-91 2,-2-1 0,-1 0 0,-6 9-10,-9 18 114,25-48-116,0-1 0,0 0 0,0 1 0,0-1 0,0 1 0,0-1 0,0 0 0,0 1 0,0-1 0,0 0 0,0 1 0,0-1 1,0 0-1,0 0 0,0 1 0,-1-1 0,1 0 0,0 1 0,0-1 0,0 0 0,-1 0 0,1 1 0,0-1 0,0 0 0,-1 0 0,1 1 0,0-1 0,-1 0 0,1 0 0,0 0 0,0 0 0,-1 1 0,1-1 0,0 0 0,-1 0 0,1 0 0,0 0 0,-1 0 1,1 0-1,0 0 0,-1 0 0,1 0 0,-1 0 0,1 0 0,0 0 0,-1 0 0,1 0 0,0-1 0,0 1 0,-1 0 0,1 0 0,0 0 0,-1 0 0,1-1 0,0 1 0,-1 0 0,1 0 0,0 0 0,0-1 0,0 1 0,-1 0 0,1 0 0,0-1 0,0 1 2,-1-2-4,0 1-1,1-1 1,-1 0-1,1 1 0,0-1 1,-1 0-1,1 1 1,0-1-1,0 0 0,0 0 1,0 1-1,0-1 0,0 0 1,1 1-1,0-3 5,18-39-138,2-8-572,-20 44 523,2 1-1,-1-1 1,1 1 0,0-1-1,0 1 1,3-3 187,-3 4-121,-1 1-1,1-1 1,-1 1-1,0-1 1,0 0-1,0 0 1,-1 0-1,0 0 1,1 0 0,-2 0-1,1-3 122,-1 7 16,0 1 43,-7 3 200,-8 9-219,0 0 1,1 1-1,0 1 1,1 0-1,0 1 1,2 1-1,-1 0 1,2 0 0,0 1-1,1 2-40,6-12 42,2-1 0,-1 2 0,1-1 0,0 0 0,1 0 0,-1 0 0,2 3-42,-1-7 32,0-3-14,16-13-90,-6-1-119,0 0 1,-1-1-1,-1 0 0,5-12 191,6-11-411,21-31-104,-29 50 782,-10 19 178,-3 25-241,2-20-196,-1-1 1,0 0 0,0 0-1,0 0 1,0 0 0,-1 0-1,0 0 1,1-1 0,-1 1-1,-1 0 1,1-1 0,-2 3-9,-41 46-53,10-11 4,28-31 75,-2 2 36,0 0 0,1 0 0,1 1 0,0 0 0,0 0 0,0 4-62,0-1 169,3-22-921,4 2 644,0 0 0,0 0 0,1 1 0,-1-1 0,1 0 0,0 0 0,0 0 0,0 1 1,0-1-1,2-2 108,60-117-529,-61 132 1121,-6 10-485,-26 20-29,18-20-61,2 0 3,10-16 1,0-3-21,0 0 16,0 0-18,0 0 7,0 0-21,0 0-16,0 0 27,0 0-22,0 0 35,0 0 11,0 0-41,0 0 4,0 0 47,0 0-8,30 0 155,190 0 131,-219 0-323,-1 0 64,0 0 32,0 0 16,0 0 19,0 0 13,0 0-48,0 0-50,-10-18-142,-4-13-125,-12-23 151,26 55 87,0-1 1,0 0 0,0 0 0,0 1-1,0-1 1,-1 0 0,1 0-1,0 1 1,0-1 0,0 0 0,0 0-1,-1 0 1,1 1 0,0-1-1,0 0 1,0 0 0,0 0-1,-1 0 1,1 0 0,0 1 0,0-1-1,-1 0 1,1 0 0,0 0-1,0 0 1,-1 0 0,1 0 0,0 0-1,0 0 1,-1 0 0,1 0-1,0 0 1,0 0 0,-1 0 0,1 0-1,0 0 1,0 0 0,-1 0-1,1 0 1,0 0 0,0 0 0,-1-1-1,1 1 1,0 0 0,0 0-1,0 0 1,-1 0 0,1 0 0,0-1-1,0 1 1,0 0 0,0 0-1,-1 0 1,1-1 0,0 1-1,0 0 1,0 0 0,0-1 0,0 1-1,0 0-1,0 33 129,1-15-24,-1-18-111,0 0 1,0 0-1,1 0 1,-1-1-1,0 1 1,0 0-1,0 0 0,0 0 1,0 0-1,1 0 1,-1 0-1,0 0 1,0 0-1,0 0 1,1-1-1,-1 1 0,0 0 1,0 0-1,0 0 1,1 0-1,-1 0 1,0 0-1,0 0 1,0 0-1,1 0 0,-1 0 1,0 1-1,0-1 1,0 0-1,0 0 1,1 0-1,-1 0 1,0 0-1,0 0 0,0 0 1,0 0-1,1 0 1,-1 1-1,0-1 1,0 0-1,0 0 1,0 0-1,0 0 0,0 0 1,1 1-1,-1-1 1,0 0-1,0 0 1,0 0-1,0 1 6,0-3-9,1 1 0,-1 0-1,0-1 1,0 1 0,0 0 0,0-1-1,0 1 1,0 0 0,0-1-1,0 1 1,0 0 0,-1-1 0,1 1-1,0 0 1,-1-1 0,1 1 0,-1 0-1,0 0 1,1 0 0,-1-1-1,0 1 1,0 0 0,0-1 9,-13-17 49,8 14-801,5 30-1680,1-8 487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3T18:14:23.356"/>
    </inkml:context>
    <inkml:brush xml:id="br0">
      <inkml:brushProperty name="width" value="0.1" units="cm"/>
      <inkml:brushProperty name="height" value="0.1" units="cm"/>
      <inkml:brushProperty name="color" value="#33CCFF"/>
    </inkml:brush>
  </inkml:definitions>
  <inkml:trace contextRef="#ctx0" brushRef="#br0">256 295 2401,'-4'1'125,"-1"-1"-1,1 1 0,0-1 1,0 0-1,-1-1 1,1 1-1,0-1 1,0 0-1,-1 0 1,1 0-1,0 0 1,0-1-1,0 0 1,1 0-1,-1 0 1,0 0-1,1 0 0,-1-1 1,1 1-1,0-1 1,0 0-1,0 0 1,-2-2-125,4 3 5,-1-2 51,-1 1 0,1-1 1,-1 0-1,0 1 0,0-1 1,0 1-1,0 0 0,-1 0 1,1 1-1,-1-1 0,0 1 1,0-1-1,0 1 0,0 0 0,0 1 1,0-1-1,-1 1 0,1 0 1,0 0-1,-2 0-56,5 1 4,-1 1-1,1-1 1,-1 1-1,1 0 1,0 0 0,0 0-1,-1 0 1,1 0-1,0 0 1,0 0 0,0 0-1,0 0 1,0 0 0,0 0-1,0 1 1,1-1-1,-1 0 1,0 1 0,1-1-1,-1 1 1,1-1 0,-1 1-4,-8 39 45,8-7 10,0-16-50,1-1 1,0 1 0,1 0 0,1-1 0,1 1 0,0-1 0,1 1 0,4 6-6,44 114 53,-41-111-49,-10-21 6,1 0 1,1 0-1,-1-1 1,1 1 0,0-1-1,0 1 1,1-1-1,0 0 1,1 1-11,7 8 9,-9-10-8,0 0 0,0 0-1,1-1 1,0 1-1,-1-1 1,1 0-1,0 0 1,1 0-1,-1 0 1,1-1 0,-1 1-1,1-1 1,-1 0-1,1-1 1,0 1-1,1-1 0,5 2 8,1 0 0,0-1-1,0-1 1,0 0-1,0 0 1,0-1-1,0-1 1,0 0-1,0-1 1,0 0-1,0-1 1,0 0 0,2-1-8,-6 0 30,1 0 1,-1 0-1,1-1 1,-1 0-1,0 0 0,-1-1 1,0 0-1,0-1 1,0 1-1,0-1 1,-1-1-1,0 1 1,-1-1-1,0 0 1,0 0-1,0 0 1,-1-2-31,8-21 93,-2 0 1,-1-1 0,-2-1-1,-1 1 1,-1-1 0,-2 0-1,-1 0 1,-2 0 0,-1-1-1,-4-19-93,3 41-6,0 1 0,-1 0 0,0 0 0,-1 0 0,0 0 0,-1 0 0,-1 1 0,1 0 0,-1 0 1,-1 0-1,0 1 0,0 0 0,-7-6 6,4 5-18,0 0 1,-1 1 0,0 0 0,-1 0 0,0 1-1,0 1 1,-1 0 0,1 1 0,-1 0 0,-1 1-1,0 0 18,-1 2-26,0 0-1,0 0 0,-1 2 0,1 0 0,-14 1 27,21 0-7,0 0 0,1 1 0,-1 0 0,1 0 0,-1 1 0,1 0 0,-1 1 0,1-1 0,0 1 0,0 1 0,0-1 0,-2 3 7,-4 4-6,0 0 0,1 1 0,0 0 0,1 1 0,0 0 0,1 1 0,1 0 0,0 1 0,0 0 0,2 0 0,-1 1 0,2-1 0,0 2 0,1-1 0,0 1 0,2 0 0,-2 11 6,-2 47-233,4-1 0,4 0 0,2 3 233,-2-67-183,0 1 1,1-1-1,0 0 0,0 0 0,1 1 1,0-2-1,1 1 0,0 1 183,23 26-1083</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1T01:04:02.989"/>
    </inkml:context>
    <inkml:brush xml:id="br0">
      <inkml:brushProperty name="width" value="0.1" units="cm"/>
      <inkml:brushProperty name="height" value="0.1" units="cm"/>
      <inkml:brushProperty name="color" value="#33CCFF"/>
    </inkml:brush>
  </inkml:definitions>
  <inkml:trace contextRef="#ctx0" brushRef="#br0">0 1 128,'0'23'685,"1"1"-1,1-1 1,1 1-1,1-1 1,5 12-685,-6-16-1087,-5-36-232,2 10 782</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1T01:04:02.990"/>
    </inkml:context>
    <inkml:brush xml:id="br0">
      <inkml:brushProperty name="width" value="0.1" units="cm"/>
      <inkml:brushProperty name="height" value="0.1" units="cm"/>
      <inkml:brushProperty name="color" value="#33CCFF"/>
    </inkml:brush>
  </inkml:definitions>
  <inkml:trace contextRef="#ctx0" brushRef="#br0">130 97 96,'-7'-27'616,"5"26"-580,0-1-1,1 1 0,-1 1 0,0-1 1,0 0-1,0 0 0,0 1 0,0-1 1,0 1-1,-1-1 0,1 1 0,0 0 1,0 0-1,0 0 0,-1 0-35,-45 2 134,29-1 36,18-1-127,0 0-1,0 0 1,0 0 0,0 0 0,0 0-1,1 0 1,-1-1 0,0 1 0,0 0 0,0 0-1,0-1 1,1 1 0,-1 0 0,0-1 0,0 1-1,1-1 1,-1 1 0,0-1 0,1 1 0,-1-1-1,0 0 1,1 1 0,-1-1 0,1 0 0,-1 0-1,1 1 1,-1-1 0,1 0 0,0 0 0,-1 1-1,1-1 1,0 0 0,0 0 0,0 0 0,-1 0-1,1 0 1,0 1 0,0-1 0,0 0 0,0 0-1,0 0 1,1 0 0,-1 0 0,0 1-1,0-1 1,1 0 0,-1 0-43,0-7 1380,33 10-687,-27 2-608,0 0 0,0 1 0,0-1 0,-1 1 0,0 0 0,0 0 0,1 2-85,16 15 195,-5-3 28,14 9 237,-19-20-363,-10-6-75,0-1 1,1 1-1,-1-1 1,0 0-1,0 0 1,1 1-1,-1-2 1,0 1-1,1 0 1,-1 0-1,1-1 1,-1 1-1,2-1-22,-2 0 32,-2 0-8,0 0-24,-17-22-40,-26-2-21,31 18 46,1 0 1,0 0-1,1-1 0,-1 0 1,1-1-1,-1-2 15,-9-4 112,16 16-17,9 10-14,73 91 199,-76-101-277,-1 0-1,1 1 0,0-1 0,-1 0 1,1 0-1,0 0 0,1 0 0,-1 0 1,0 0-1,1 0 0,-1-1 0,1 1-2,1 1 6,1 0 0,-1 0 0,0 0 0,0 1 0,0 0-1,0 0 1,-1 0 0,0 0 0,1 0 0,-1 1-6,5 3 4,-11-19-34,-11-21-83,-85-101-215,81 111 355,15 19-16,1 0-1,-1 1 1,1-1 0,0 0-1,0-1 1,0 1-1,0 0 1,0 0 0,1-1-1,-1-3-10,0 1 383,4 15-262,12 23 39,-4-21-80,0-1-1,1 0 1,0 0-1,1-1 1,0-1-1,0 0 1,10 5-80,-5-3 73,-16-9-90,1-1 59,0 1 0,0 0 0,0 1 0,0-1 0,0 0 0,-1 0 0,1 1 0,-1-1 0,1 1 0,-1-1 0,1 1 0,-1 0 0,0 0 0,1 0-42,-2 0 117,0-2-29,0 0-26,0 0-76,0 0-15,-3-16-254,-2 11 255,0 0 0,0 1 0,0-1 0,-1 1-1,1 1 1,-1-1 0,0 1 0,0 0 0,0 0-1,-1 1 1,1 0 0,-7-2 28,4 2 13,1-1 1,0 0-1,0-1 0,0 0 0,0 0 1,-2-2-14,9 5 34,9 12-26,-3-4 3,1 0 0,0 0-1,0-1 1,1 0 0,0 0 0,0-1-1,0 0 1,5 2-11,34 29 82,-1-7-63,-39-26-25,-1 0-1,1 0 1,-1 0 0,0 1-1,0 0 1,0 0 0,0 0-1,1 3 7,-5-4-48,-1-3-21,0 0 48,-12-12-150,-33-24 12,39 30 120,0 0-1,-1 0 0,0 0 0,0 1 0,0 0 1,-1 0-1,0 1 0,0 0 0,0 1 1,0-1-1,-1 1 0,0 1 0,1 0 0,-1 0 1,0 1-1,-4-1 40,-19 2-4175,15 0 2499</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1T01:04:09.413"/>
    </inkml:context>
    <inkml:brush xml:id="br0">
      <inkml:brushProperty name="width" value="0.1" units="cm"/>
      <inkml:brushProperty name="height" value="0.1" units="cm"/>
      <inkml:brushProperty name="color" value="#33CCFF"/>
    </inkml:brush>
  </inkml:definitions>
  <inkml:trace contextRef="#ctx0" brushRef="#br0">183 170 128,'0'0'117,"0"0"20,0 0-1,-1-40 920,-4 35-1026,-1-1 1,0 1-1,-1 0 0,1 0 0,-1 1 1,-3-2-31,-25-19 125,10 8 37,-12-9 34,36 25-187,-1 0-1,1 0 1,0 0-1,-1-1 1,1 1 0,0 0-1,0-1 1,0 1-1,0-1 1,0 1 0,0-1-1,0 1 1,0-1-1,1 0 1,-1 1-1,0-1 1,1 0-9,40 2 176,-37 1-155,0-1-1,0 1 1,1 0-1,-1 0 0,0 1 1,0-1-1,0 1 1,-1-1-1,1 1 1,0 0-1,0 0 1,-1 0-1,2 2-20,22 14 204,-18-13-127,-1 1 1,1 0 0,-1 1-1,0 0 1,-1 0 0,1 0-1,-1 1 1,1 2-78,37 40 435,-37-44-386,-4-3-23,1 0 1,0 0 0,0 0-1,0 0 1,0-1-1,1 1 1,-1-1 0,4 1-27,8 6 24,-15-9-8,-1-2-8,1 0 1,-1 0 0,0-1 0,0 1-1,0 0 1,-1 0 0,1 0 0,0 0-1,-1 0 1,0-1 0,0 0-9,-60-26 16,-16-16-123,58 22-18,4 13 443,31 20 690,5 2-735,3 3-24,-13-5-187,0 0 0,0 0 0,1-1 0,0-1 0,1 0-62,12-8 45,-121-71-154,67 54 152,19 10 13,0 1 1,-1 0 0,0 0-1,0 1 1,0 1 0,-1-1-1,1 2 1,-1 0 0,0 0 0,0 1-1,0 1 1,-8 0-57,22 4 48,2 2-23,1 0-1,-1-1 1,1 1 0,0-1 0,0 0-1,0 0 1,1 0 0,-1-1 0,5 2-25,62 28 161,-60-27-142,7 2 39,-6-1-29,0-1 0,1-1 1,0 0-1,0-1 1,1 0-1,-1-1 1,1-1-1,7 1-29,-30-5-124,0 0-1,0 0 0,0-1 1,1 0-1,-1 0 0,1-1 0,-1 0 1,1 0-1,0 0 0,1-1 1,-1-1-1,1 1 0,0-1 1,-1-1 124,-50-36-2259,39 32 1128,8-1 69</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1T01:04:09.414"/>
    </inkml:context>
    <inkml:brush xml:id="br0">
      <inkml:brushProperty name="width" value="0.1" units="cm"/>
      <inkml:brushProperty name="height" value="0.1" units="cm"/>
      <inkml:brushProperty name="color" value="#33CCFF"/>
    </inkml:brush>
  </inkml:definitions>
  <inkml:trace contextRef="#ctx0" brushRef="#br0">92 57 64,'0'0'72,"0"-1"1,0 1-1,0-1 0,0 0 0,0 1 1,0-1-1,0 1 0,0-1 1,0 1-1,0-1 0,1 1 0,-1-1 1,0 1-1,0-1 0,0 1 0,1-1 1,-1 1-1,0 0 0,1-1 1,-1 1-1,0-1 0,1 1 0,-1 0 1,1-1-1,-1 1 0,0 0 0,1-1 1,-1 1-1,1 0 0,-1 0 1,1 0-1,-1-1 0,1 1-72,44 51 661,5 4-95,-27-28-379,-21-25-156,0 1 1,-1-1 0,1 1-1,0-1 1,0 0 0,0 1-1,0-1 1,1 0 0,-1 0-1,1-1 1,-1 1 0,1 0-1,0-1 1,-1 0-1,1 0 1,0 1 0,0-2-1,0 1 1,0 0 0,0 0-1,3-1-31,-40-15 180,19 6-143,-21-7-27,-2 0 1,-35-8-11,36 12-65,36 12 64,0-1-1,-1 1 1,1-1-1,0 0 0,0 1 1,-1-1-1,1 0 1,0 1-1,0-1 0,0 0 1,0 0-1,0 0 0,0 0 1,0 0-1,0 0 1,1-1-1,-1 1 0,0 0 1,1 0-1,-1 0 1,0-1-1,1 1 0,-1-1 2,53 2 291,-47 1-244,1-1 1,-1 1-1,0 1 0,0-1 0,0 1 1,0 0-1,-1 0 0,1 0 0,0 1 0,3 2-47,-1 2 132,-9-9-541,-14-11-151,-11-19 0,22 25 419,-1 0-1,0 0 1,-1 1-1,1 0 1,-4-2 141,-30-26-1657,29 31 1032</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1T01:04:14.884"/>
    </inkml:context>
    <inkml:brush xml:id="br0">
      <inkml:brushProperty name="width" value="0.1" units="cm"/>
      <inkml:brushProperty name="height" value="0.1" units="cm"/>
      <inkml:brushProperty name="color" value="#33CCFF"/>
    </inkml:brush>
  </inkml:definitions>
  <inkml:trace contextRef="#ctx0" brushRef="#br0">5 351 256,'-5'-5'6435,"17"12"-5669,-2-3-671,0-1 1,0-1 0,1 0-1,-1 0 1,1-1 0,-1 0-1,7-1-95,119-6 286,-136 1-214,0 5-64,0 0 0,0-1 0,0 1 0,0-1 0,0 1 0,0-1 0,0 1 0,0 0 1,0-1-1,0 1 0,0-1 0,0 1 0,0-1 0,0 1 0,0-1 0,0 1 0,0 0 0,0-1 1,0 1-1,-1-1 0,1 1 0,0 0 0,0-1 0,-1 1 0,1 0 0,0-1 0,0 1 0,-1 0 1,1-1-1,-1 1-8,-110-17-64,86 17 618,20 0-113,15 0-367,91 1-17,108-2 375,-210-38-462,-3 37 32,1 0 0,0 0 0,0 0 0,0 0 0,0-1 0,1 1 0,-1-1 0,1 0 0,-1 1 0,1-1 0,0 0 0,0-1 0,0 1 0,1 0 0,-1 0 0,1-1 0,0 1 0,-1-1 0,2 1 0,-2-3-2,1-8-66,-1 0 0,2-1 0,0 1 1,2-14 65,-1 18-15,0-1 0,0 1 0,-1 0 0,0-1 1,-1 1-1,-1 0 0,1 0 0,-1 0 0,-1 0 0,0 0 0,-2-5 15,4 14 8,0-1 0,0 1-1,-1 0 1,1 0-1,0 0 1,0 0-1,0 1 1,-1-1-1,1 0 1,0 0-1,-1 1 1,1-1-1,-1 1 1,1-1-1,-1 1 1,1 0-1,-1-1 1,1 1 0,-1 0-1,1 0 1,-1 0-8,1 0 3,0 0 0,0 0 0,0 0 1,0 0-1,0 0 0,0 0 1,1 0-1,-1 0 0,0 1 1,0-1-1,0 0 0,0 0 0,1 1 1,-1-1-1,0 1 0,0-1 1,1 1-1,-1-1 0,0 1 1,1-1-1,-1 1 0,0-1 0,1 1 1,-1 0-1,1 0 0,-1-1 1,1 1-1,0 0 0,-1 0 1,1-1-1,-1 1 0,1 0 0,0 0 1,0 0-1,0 0 0,-1-1 1,1 2-4,1 33 62,0 0 0,2 1 0,2-1 0,7 23-62,-7-26 103,-4-27-71,-1-20-68,0 5 3,0 7 30,0 1-1,-1-1 1,1 0-1,-1 0 1,0 1-1,0-1 1,0 0-1,0 1 1,0-1-1,-1 1 1,1-1-1,-1 0 4,0 0-2,0 0 0,0 0-1,0 0 1,1 0 0,0 0 0,-1 0-1,1-1 1,1 1 0,-1 0 0,0-1-1,1 1 1,-1-3 2,-40 8 235,37 0-231,0 0 1,1 0-1,0 1 0,-1 0 1,1-1-1,0 1 1,0 0-1,1 1 0,-1-1 1,1 0-1,-1 1 1,1 0-1,-1 2-4,-21 28 71,-26 30 432,44-54-412,-1 0-1,0 0 1,0-1 0,-1 0 0,-1 0 0,1-1 0,-1 0 0,-1 0-91,1-4-70,8-7-269,9-8 41,-6 10 256,-1-1 0,1 0 0,0 0 1,-1 0-1,1 0 0,-1 0 0,0-1 0,0 1 1,0 0-1,0-1 0,0 0 42,0 0-75,1 0 0,-1 0 0,1 0 0,-1 0 1,1 0-1,0 0 0,0 1 0,0-1 0,1 0 0,-1 1 75,24-21-635,32-30-550,-54 48 1076,1 0 1,-1 0-1,0 0 1,0-1 0,-1 1-1,0-1 1,0 0 0,0 0-1,1-5 109,-15 24 502,0-1 0,1 2 0,1-1 0,0 1 0,0 1 0,-4 12-502,-17 11 558,30-36-579,0-2-83,0 0-46,0 0-61,9-24-536,1 9 557,8-12-137,0 0 1,-1-2-1,-2 0 1,2-8 326,-1 12-100,-14 23 120,-1 0 0,1 1 0,-1-1 0,0 0 0,1 0 0,-1 0 0,0 0 1,0 0-1,-1-1 0,1 1 0,0 0 0,-1 0 0,1 0 0,-1-1 0,0 1 0,1-1-20,-1 2 286,0 1 60,0 2-300,0-1 1,0 0-1,1 1 0,-1-1 0,0 1 0,0-1 0,0 1 0,0-1 0,0 1 0,-1-1 0,1 1 0,0-1 0,-1 0 0,1 1 0,-1-1 0,0 0 0,1 1 0,-1-1 0,0 0 1,0 1-47,-22 31 289,10-17-72,9-10-139,1 1 1,-1 0-1,1 0 1,1 0-1,-1 0 1,1 1-1,0-1 1,1 1-1,0-1 1,0 1-1,1-1 0,0 7-78,0-13-29,0-1-48,5-3 34,-1 0 0,1 0-1,0-1 1,-1 0 0,0 0 0,0 0 0,0-1 0,-1 1 0,1-1-1,-1 0 1,1-2 43,-1 2-36,0 0-1,0 0 1,0 1-1,1 0 0,0-1 1,0 1-1,0 0 1,0 1-1,1-1 0,3-1 37,2-2-103,8-5 13,-18 12 90,0-1-1,0 1 1,1 0 0,-1 0-1,0 0 1,1-1-1,-1 1 1,0 0-1,1 0 1,-1 0-1,0 0 1,1 0 0,-1 0-1,0 0 1,1 0-1,-1 0 1,0 0-1,1 0 1,-1 0-1,0 0 1,1 0 0,-1 0-1,0 0 1,1 0-1,-1 0 1,0 1-1,1-1 1,-1 0-1,0 0 1,1 0 0,-1 0-1,0 1 1,0-1-1,1 0 1,-1 0-1,0 1 1,0-1 0,0 0-1,1 1 1,-1-1 0,0 1 6,0 0 0,0 1 0,0-1 0,0 0 0,0 0 0,0 0 1,0 1-1,0-1 0,-1 0 0,1 0 0,0 0 0,-1 0 0,1 0 0,-1 0 1,1 0-1,-1 0 0,0 0 0,1 0 0,-1 0 0,0 0 0,0 0-6,-25 28 220,3-5 139,20-19-284,-3 6 146,-1 0 1,-1 0 0,0-1 0,0 0 0,-1 0 0,-5 3-222,12-5 264,12-5-102,17-5-162,-20-2-70,0 0-1,-1-1 1,1 0-1,-1 0 1,0 0-1,-1-1 1,1 1-1,3-6 71,28-24-209,-36 37 226,0 0 1,-1 0-1,1 0 1,-1 0-1,1 0 1,-1 0-1,0 0 1,0 0-1,0 0 1,0 0-1,0 1 1,0-1-1,0 0 1,-1 0-1,1 0 1,-1 0-1,0 0 1,0 0-18,0-1-98,0 1-201,-1-1 0,1 0 0,0 0 0,0 0 0,-1 0 0,1 0 1,0 0-1,-1-1 0,1 1 0,-1 0 0,1-1 0,-1 1 1,1-1-1,-1 1 0,0-1 0,0 0 299,-2 0-3060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1T01:04:52.404"/>
    </inkml:context>
    <inkml:brush xml:id="br0">
      <inkml:brushProperty name="width" value="0.1" units="cm"/>
      <inkml:brushProperty name="height" value="0.1" units="cm"/>
      <inkml:brushProperty name="color" value="#E71224"/>
    </inkml:brush>
  </inkml:definitions>
  <inkml:trace contextRef="#ctx0" brushRef="#br0">56 36 224,'0'0'176,"0"0"24,0 0 72,1 2-169,-1 0-1,0 0 0,0 1 0,0-1 0,0 0 0,0 0 0,0 0 1,0 0-1,-1 0 0,1 0 0,-1 0 0,1 0 0,-1 0 0,0 1-102,-5-7 38,3 3 15,0-1 1,0 1-1,0-1 1,0 0-1,0 0 1,1 0-1,-1 0 1,1 0-1,-1-1 1,1 1-1,0-1 1,0 1-1,0-1 1,0 0-1,1 0 1,-1 0-1,1 0 0,0 0 1,0 0-1,0 0 1,-1-2-54,2 3 493,0 2 4,0 0-60,1-2 279,-1 2-706,0-1 0,0 1 0,0 0 0,0 0 0,0 0 0,0 0 0,0-1 0,0 1 0,0 0 0,0 0 0,0 0 1,0 0-1,0-1 0,0 1 0,0 0 0,0 0 0,1 0 0,-1 0 0,0 0 0,0 0 0,0-1 0,0 1 0,0 0 0,0 0 1,0 0-1,1 0 0,-1 0 0,0 0 0,0 0 0,0 0 0,0-1 0,0 1 0,1 0 0,-1 0 0,0 0 0,0 0 0,0 0 1,0 0-1,1 0 0,-1 0 0,0 0 0,0 0 0,0 0 0,0 0 0,0 0 0,1 0 0,-1 0 0,0 0 0,0 0 0,0 0 1,0 1-1,1-1 0,-1 0 0,0 0 0,0 0 0,0 0 0,0 0 0,0 0 0,0 0 0,1 0 0,-1 1 0,0-1 0,0 0 1,0 0-1,0 0 0,0 0 0,0 0 0,0 1-10,67 54 2017,12 19-2017,-75-71 101,1 0-1,-1-1 1,1 1 0,0-1 0,0 0 0,0 0 0,0 0-1,1-1 1,-1 1 0,1-1-101,-3 0 1246,-22-2-1277,1 0 0,-1-1 0,0-1 0,1-1 0,-13-4 31,-8 4 134,38 4-51,1 0-17,0 0-28,3 2-52,129 94 70,-101-75-53,35 23 8,-55-40-47,-9-4 33,0 1 1,-1-1-1,1 1 0,0-1 1,-1 1-1,1 0 1,-1 0-1,1 0 0,-1 0 1,1 0-1,-1 0 1,1 0-1,-1 0 0,0 1 1,0-1-1,0 0 1,1 2 2,-1-2-102,-2-3 79,0 1-1,-1-1 1,1 0-1,-1 1 1,1-1-1,-1 1 1,0 0-1,0-1 1,1 1-1,-1 0 0,0 0 1,0 0-1,0 0 1,0 0-1,-1 1 1,-1-1 23,-1-1-61,-44-30-135,21 14 267,0 0 0,-1 2 0,0 1 1,-2 2-1,0 0-71,30 13 2,0 0 1,1-1-1,-1 1 1,1-1-1,-1 1 1,0-1-1,1 0 1,-1 1 0,1-1-1,0 0 1,-1 1-1,1-1 1,-1 0-1,1 1 1,0-1-1,0 0 1,-1 0-1,1 1 1,0-1-1,0 0 1,0 0-3,0 1-1,0 0-1,0-1 1,0 1 0,0 0-1,-1 0 1,1-1-1,0 1 1,0 0 0,0 0-1,1-1 1,-1 1 0,0 0-1,0 0 1,0-1 0,0 1-1,0 0 1,0 0 0,0-1-1,0 1 1,0 0 0,0 0-1,1 0 1,-1-1-1,0 1 1,0 0 0,0 0-1,0 0 1,1 0 0,-1-1-1,0 1 1,0 0 0,1 0-1,-1 0 1,0 0 0,0 0-1,0 0 1,1 0 0,-1 0-1,0-1 1,0 1-1,1 0 1,-1 0 0,0 0-1,0 0 1,1 0 0,-1 0-1,0 0 1,0 1 0,1-1-1,-1 0 1,0 0 0,0 0-1,1 0 1,-1 0 0,0 0-1,0 0 1,0 0 0,1 1-1,-1-1 1,0 0-1,0 0 1,0 0 0,0 0-1,1 1 1,-1-1 0,0 0-1,0 0 2,82 64 24,-71-57-38,-1 0-1,1-1 1,0-1 0,7 4 14,-17-9-1,-21-2-153,-16-12 12,29 8 139,0 1-1,-1 1 1,1-1 0,-1 1 0,0 0 0,0 1 0,0 0 0,-1 0 0,1 1 0,-1 0 0,1 1 0,-1-1 0,0 2 0,-6-1 3,13 1 101,2 0-23,4 0-33,4 2-47,0 1 1,1-1-1,-1 1 0,0 1 1,-1 0-1,1 0 1,-1 0-1,2 2 2,26 13 0,155 67-427,-153-74 226,-33-11 170,0-1 0,-1 1 0,1 0 1,0 0-1,-1 0 0,1 1 0,-1-1 0,0 1 1,1 0-1,-1 0 0,0 0 0,0 0 0,0 1 0,2 1 31,-5-2-98,-9-2 34,-1-1 0,1 0 0,0 0 1,-1-1-1,1-1 0,0 1 0,0-2 1,1 1-1,-1-1 0,-1-1 64,-15-10 110,1 0-1,-15-14-109,25 19 67,-23-5 28,21 8-30,37 5-36,-18 2-37,1 1 1,-1-1-1,1 1 1,-1 0-1,1 0 0,-1 0 1,0 1-1,0-1 1,1 1-1,-1 0 0,0-1 1,0 1-1,1 2 8,-1-1-14,0-1 1,0 0-1,1 0 0,-1 0 1,1 0-1,-1-1 0,1 0 0,-1 1 1,1-1-1,0 0 0,0-1 0,-1 1 1,4 0 13,-53-35-6115,33 22 4936</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1T01:04:52.405"/>
    </inkml:context>
    <inkml:brush xml:id="br0">
      <inkml:brushProperty name="width" value="0.1" units="cm"/>
      <inkml:brushProperty name="height" value="0.1" units="cm"/>
      <inkml:brushProperty name="color" value="#E71224"/>
    </inkml:brush>
  </inkml:definitions>
  <inkml:trace contextRef="#ctx0" brushRef="#br0">20 1 144,'0'0'128,"-12"0"0,12 12-16,-8-12 16,8 11 0,0-11 16,0 0 16,0 0 1,0 0-17,0 0-48,8 0-48,4 0-96,8 0-128,-20 0-113,8 0-111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1T01:07:15.533"/>
    </inkml:context>
    <inkml:brush xml:id="br0">
      <inkml:brushProperty name="width" value="0.1" units="cm"/>
      <inkml:brushProperty name="height" value="0.1" units="cm"/>
      <inkml:brushProperty name="color" value="#2529D5"/>
    </inkml:brush>
  </inkml:definitions>
  <inkml:trace contextRef="#ctx0" brushRef="#br0">2577 243 160,'-31'0'448,"28"-1"-409,0 1 0,0 0 0,1 0 0,-1 0 0,0 0 1,1 1-1,-1-1 0,0 1 0,1 0 0,-1 0 0,0 0 0,0 0-39,2 0 26,0 1 0,0-1 0,0 1 0,0-1 0,0 1 0,1 0 0,-1-1 0,0 1 0,1 0 0,-1-1 0,1 1 0,0 0 0,0 0 0,-1 0 0,1-1 0,0 1 0,0 0 0,1 0 0,-1 1-26,0-2 35,0 1 0,-1 0 0,1-1 0,-1 1 0,1-1-1,-1 1 1,0-1 0,0 1 0,1-1 0,-1 0 0,0 1-1,0-1 1,0 0 0,-1 0 0,1 0 0,0 1 0,0-1-1,-1 0 1,1-1 0,0 1 0,-1 0 0,1 0 0,-1-1 0,1 1-1,-1 0 1,1-1 0,-1 0 0,-1 1-35,-6 1 167,1 0 0,-1-1 0,1 0 1,-1 0-1,-4-1-167,7 1 67,0 1 0,1-1 0,-1 1 0,1 0 0,-1 1 0,1-1 0,0 1 0,0 0 0,0 0 0,0 1 0,1-1 0,-1 2-67,-41 22 274,43-25-256,-1 0 0,1-1 1,0 1-1,-1 0 1,1 1-1,0-1 0,0 0 1,1 1-1,-1 0 0,0-1 1,-1 4-19,2-3 7,0-1 0,0 1 0,0-1 1,0 0-1,-1 0 0,1 0 0,-1 0 1,1 0-1,-1-1 0,0 1 0,0-1 1,1 1-1,-2-1-7,-41 14 18,35-11-13,1 0 0,-1-1 0,1-1 0,-1 1 0,0-1 0,0-1 0,0 0 1,-3-1-6,7 1 0,-1 0 0,0 1 0,1-1-1,0 1 1,-1 0 0,1 1 0,0 0 0,0 0 0,-5 3 0,-36 15-2,18-8 4,26-10 0,0-1-1,-1 0 0,0 0 0,1-1 0,-1 1 0,0-1 0,0 0 0,0 0 1,0 0-1,0 0 0,0-1 0,0 1-1,2-1 0,-1 1-1,1-1 1,-1 1 0,1 0 0,0-1 0,-1 1-1,1 0 1,0 1 0,0-1 0,0 0 0,-2 2 0,2-2-1,0 0 0,0 1 0,0-1 1,0 0-1,0 0 0,0 0 0,0 0 0,-1-1 1,1 1-1,0-1 0,-2 1 1,1 0 0,0 1 0,0-1 0,0 1 0,0 0 0,0 0 0,0 0-1,0 0 1,1 1 0,-1-1 0,1 1 0,-1 0 0,-11 10-4,12-12 7,0 1 0,-1 0 0,1 0 1,0 0-1,0 0 0,0 0 0,0 1 0,1-1 1,-1 0-1,-1 3-3,2-2 3,-1 0 1,0 0-1,0 0 0,0 0 1,0-1-1,-1 1 1,1-1-1,-1 0 0,1 0 1,-1 0-1,-2 1-3,-5 0 4,8-3 1,0 1 0,0-1 0,1 0 1,-1 1-1,0-1 0,1 1 1,-1 0-1,1-1 0,-1 1 0,0 0 1,1 0-1,0 0 0,-1 0 1,1 0-1,-1 1-5,-13 10 43,13-12-41,0 1 0,1 0 0,-1 0 0,0 1 1,1-1-1,-1 0 0,1 1 0,-1-1 0,1 0 1,0 1-1,-1 0 0,1-1 0,0 1 0,0 0 1,0-1-1,0 1 0,0 1-2,0-2 4,1 0 0,-1 1-1,0-1 1,0 0 0,0 0 0,0 0 0,0 0 0,0 0-1,0 0 1,0 0 0,0 0 0,0-1 0,0 1 0,-1 0-1,1-1 1,0 1 0,-1-1 0,1 1 0,-1-1-4,0 1 7,-1 0 0,1-1 1,0 1-1,0 0 0,0 0 1,1 1-1,-1-1 0,0 0 1,0 1-1,1-1 0,-1 1 1,0-1-1,1 2-7,-33 34 427,29-32-366,-1 0 0,1 1 0,-1 0 0,2 0 0,-1 0 0,1 1 0,0 0 0,-2 3-61,5-7 0,-1 0 1,0 0-1,0 0 0,0 0 1,0 0-1,0-1 0,0 1 1,-1-1-1,1 0 0,-1 0 1,0 0-1,1 0 0,-1 0 1,0 0-1,0-1 0,0 1 0,-1-1 1,1 0-1,0 0 0,-1 0 0,-6 3-1,-23 25-7,28-26 9,0 1 0,0 0 0,0 0 0,1 0 0,-1 0 0,1 1 0,0-1 0,1 1-1,-1 0 1,1 1 0,0-1 0,-2 4-1,2-2 2,-1-1-1,0 1 1,0-1-1,-1 0 1,1 0-1,-1-1 0,-1 1 1,1-1-1,-6 4-1,-1 0-1,1 0-1,1 1 1,0 0-1,0 1 1,0 1 1,-27 28-6,-31 34-29,29-39 16,2 3 0,-5 8 19,-5 5 1,45-49-3,0 0 0,0-1 0,-1 1 0,1-1 1,-1 1-1,1-1 0,-1 0 0,0 0 0,0 0 0,1 0 0,-2 0 2,1-1 2,1 1 0,-1 0 0,0 0 0,1 0 0,-1 0 0,0 1 0,1-1 0,-1 1 0,1-1 0,0 1 0,0 0 0,-2 1-2,-45 46-30,36-38 30,0 1-1,1 0 1,1 1-1,0 0 1,-5 9 0,1 1 6,-1 0 0,-1 0 0,-1-2 0,-1 0 0,-1-1 0,-1-2 0,-2 1-6,6-4-9,1 1-1,0 0 0,-8 12 10,-19 19-37,-2 1 38,27-27 7,-1-2-1,-1 0 1,-20 15-8,26-22 0,0 1 0,1 0 0,0 1 1,1 0-1,5-6-9,0 0 14,-1 1 1,1-1 0,1 1-1,0 0 1,0 1-1,0-1 1,1 1 0,1 1-1,0-1 1,-3 11-6,-8 9 5,13-26-5,-1 0 1,1 0-1,0 0 0,1 0 1,-1 0-1,1 0 0,-1 0 1,1 2-1,-1 2 3,0 0-1,-1 0 1,0 0 0,0-1 0,-1 1 0,0-1 0,0 0-1,-1-1 1,0 1 0,0-1 0,0 1 0,-1-1 0,0-1-1,0 1 1,0-1 0,-1 0 0,-3 1-3,9-5-1,-1 0 0,1 0 1,0 0-1,-1 0 0,1 0 1,0 0-1,0 1 1,0-1-1,0 0 0,0 1 1,0-1-1,1 0 0,-1 1 1,0-1-1,1 1 0,-1 0 1,1 0 0,-13 20-19,6-15 17,0 0-1,1 1 0,0-1 1,0 1-1,1 1 0,0-1 1,0 1-1,1 0 0,-1 2 3,-6 19 27,9-27-24,0 1-1,1 0 0,-1-1 1,1 1-1,0 0 0,0 0 1,1-1-1,-1 1 0,1 3-2,-10 60-5,7-53-2,0-1 1,1 0-1,1 1 0,0 3 7,1 5 17,1-14 12,-1 1 0,1-1 1,-2 0-1,1 0 0,-1 1 1,-1-1-1,1 0 0,-1 0 1,-1 0-1,-3 7-29,5-8 7,-1 0 1,0 1-1,1-1 0,1 0 1,-1 0-1,1 1 1,1-1-1,-1 0 0,2 8-7,0 14 11,-2-9-17,-1-12 16,0-1 0,1 1 0,1 0 0,-1-1 0,1 1-1,0-1 1,1 1 0,0-1 0,0 1 0,1-1 0,0 0-1,0 2-9,47 93 582,-16-61-404,1 1 31,-30-35-165,-1-1 0,1-1 0,0 1 0,0-1 0,1 0 0,-1 0 0,1 0 0,0-1 0,6 4-44,17 13 105,34 34-43,-53-46-43,0-1 0,1-1 0,0 0 0,0 0 0,0-1 0,1 0 0,0-1-1,0 0 1,9 1-19,-13-3 39,-1 1 0,1 0-1,-1 1 1,1 0-1,-1 0 1,0 0-1,-1 1 1,4 4-39,19 15 185,-14-14-24,-1 1 0,-1 1 0,12 13-161,-22-24 22,0 0 1,0 0-1,0 0 0,0 0 0,0 0 1,1-1-1,-1 0 0,1 0 1,-1 0-1,1 0 0,-1 0 0,3-1-22,21 7 40,-7-1-33,-16-5-7,1 1 1,0-1 0,-1 1 0,1 0 0,-1 0-1,1 0 1,-1 0 0,3 3-1,42 21 16,-43-24 17,0 1-1,0 0 1,0 0 0,0 0-1,0 1 1,-1 0 0,0 0 0,1 1-33,-1-2 78,-1 1 0,1-1 0,-1 0 0,1 0 0,0-1 0,0 1 1,0-1-1,1 0 0,-1-1 0,0 1 0,1-1 0,3 1-78,-2-1 59,-1 0 0,1 1 0,-1 0 0,1 0 0,-1 1-1,0-1 1,0 1 0,0 1 0,4 2-59,-4-1 46,1-1-1,0 0 1,-1-1 0,1 1-1,1-2 1,1 2-46,-1-2 88,-1 1 0,1 1 0,-1-1 1,0 1-1,0 0 0,0 1 0,4 3-88,-1 1 84,0-2-1,1 1 1,0-1-1,0-1 1,12 5-84,38 24 49,-57-33-40,-1 0 1,1 0-1,-1-1 1,1 1-1,0-1 1,-1 0-1,1 0 1,2 0-10,26 10 52,22 12 9,-21-8-1,-27-12-31,0-1 0,0 1 0,0 0 1,0 1-1,0-1 0,1 3-29,69 52 35,-72-56-33,-1 0 1,0 0-1,1 0 1,-1 0 0,1-1-1,0 0 1,0 1-1,-1-1 1,1 0-1,0-1 1,0 1 0,0-1-1,0 0 1,1 0-3,34 7-2,5 20-36,-18-10 36,55 21 39,-65-31-42,1 0-1,-2 0 1,1 2 0,-1 0 0,0 0 0,12 12 5,34 19 24,-54-35-19,1 0 1,0-1-1,0 0 0,1 0 1,-1-1-1,1 0 0,-1-1 1,1 1-1,0-2 1,2 1-6,2 0 1,-1 1 1,1 1-1,-1 0 1,0 0-1,4 3-1,33 16-464,36 11 464,-70-28-37,117 46-457,-122-47 448,0 0 0,-1 0 0,0 1 0,0 1 0,-1 0 0,0 0 0,1 0 46,40 31-62,6-2 69,27 14 7,70 40 23,-127-79-31,0 0 0,1-2 0,26 6-6,-28-9-23,0 2 1,0 0-1,-1 1 0,0 2 0,7 4 23,8 7-5,0-1 0,2-2 0,14 4 5,-32-16-49,1 0 0,0-1 1,0-1-1,0-1 0,0-1 0,1-1 0,2-1 49,0 0-43,0 2-1,0 1 1,-1 1 0,22 7 43,-21-5-219,-1-1 0,1-1 0,0-2 0,23 1 219,65-2-308,-38 1-122,0-4 0,5-4 430,-57 0-93,-1-1 0,-1-1 0,1-1 0,-1-1 0,0-2 0,-1 0 0,16-11 93,1-4-29,-2-2 0,-1-1 0,2-4 29,60-48-151,-72 63 16,0-1 0,-1-1 0,-1-1 0,-1-1 0,-1-1-1,5-10 136,-15 16-264,-1 0-1,-1-1 1,3-11 264,13-24-503,-4 14 309,-2-2 0,-2 0 1,-1 0-1,-3-1 0,7-35 194,-16 45 29,-2 0-1,-1 0 1,-1 0 0,-3-8-29,1-37 21,0 58-19,0 1-1,-1 0 0,-1 0 0,-1 0 0,-2-7-1,-7-22-6,-25-71 63,25 80-29,-1 1 1,-1 1 0,-3 1 0,0 0 0,-12-12-29,-10-23 10,25 45-28,-2 1-1,-14-16 19,-31-46 16,46 62-24,0 0 1,-19-18 7,-7-10-9,25 32 14,-1 1 1,0 1 0,-2 0-1,0 2 1,0 1-1,-9-4-5,-36-28 10,37 25-5,0 1 1,-2 1 0,0 2 0,-1 1 0,-30-11-6,34 15 19,0-2 1,1 0-1,0-2 1,-5-6-20,-41-25 117,58 38-93,0-2 1,1 0-1,0 0 1,1-2-1,1 1 1,0-2-1,0 1 1,2-2-1,-7-12-24,-12-14 4,4-10 11,13 25-9,10 20-5,1-1 0,-1 1 0,1-1 1,0 1-1,1-1 0,0 0 0,0 1 0,1-1 0,0-5-1,1-14 35,-1 16-58,0-1-1,0 1 0,1 0 0,1 0 1,-1 0-1,2 0 0,0 1 0,0-1 0,6-9 24,9-13-152,2 0-1,8-8 153,26-41-35,-28 36 26,23-44 15,-41 76-8,0-1 1,0 1-1,1 1 1,1 0-1,0 0 0,1 1 1,4-2 1,33-38 30,-42 45-21,-1 1 0,2 0 0,-1 1 0,1-1 0,0 1 0,7-3-9,32-22-22,136-119-2,-27 25 170,-139 109-103,-1 0 0,0-1 0,-2 0 0,0-1 0,0-1 0,-2 0 0,0-1 0,-2-1 0,0 1 0,-1-1 0,3-9-43,0-8 52,-8 27-36,-1-1-1,0 1 1,0 0 0,-1-1 0,0 0-1,-1 1 1,0-11-16,-1-231 278,-1 245-257,0-1 1,0 1 0,-1-1-1,0 1 1,0 0 0,-1-1-1,0 1 1,0 1 0,-1-1-22,-14-39 280,14 34-193,-1 1 1,0 0-1,0 0 1,-1 0 0,-2-2-88,-19-38 343,-4-9-26,22 44-186,0 0 0,1-1 0,-2-9-131,7 17 55,0-1 1,-1 1-1,0 1 1,-1-1-1,0 1 1,0-1-1,-1 1 1,0 1-1,0-1 1,-1 1-1,0 0 1,0 1-1,0-1 0,-1 2 1,0-1-1,-2 0-55,-2 0 127,-1 0-1,0 1 0,0 0 0,0 1 0,-1 0 1,1 2-1,-1-1 0,0 2 0,0 0 0,1 0 1,-2 1-127,-46-4 110,0-2 0,0-3 0,-45-13-110,66 13 41,27 6 28,1 1 0,0 0 1,-1 0-1,1 2 0,-1-1 1,0 2-1,1 0 0,-1 0 1,1 1-1,0 1 1,-1 0-1,1 0 0,-6 4-69,-7 6 38,-39 21-71,-50 17 33,92-42-90,1-2 1,-2-1 0,1 0 0,-1-2 0,0 0 0,0-2 0,-11 0 89,-296-2-218,318 0 158,0 1 0,0 1 0,0 0 0,0 1 0,0 0 0,0 0 0,1 2 0,0-1 0,0 1 1,0 1-1,0 0 0,-7 6 60,-14 12-478,1 2 0,1 0 0,-5 9 478,-20 17-601,26-26-1296,-1-1-1,-2-1 0,-4 1 1898,0-5-2892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1T01:07:15.534"/>
    </inkml:context>
    <inkml:brush xml:id="br0">
      <inkml:brushProperty name="width" value="0.1" units="cm"/>
      <inkml:brushProperty name="height" value="0.1" units="cm"/>
      <inkml:brushProperty name="color" value="#2529D5"/>
    </inkml:brush>
  </inkml:definitions>
  <inkml:trace contextRef="#ctx0" brushRef="#br0">21 837 336,'-20'-2'2796,"20"-2"-2680,0 0-1,0-1 0,0 1 1,0 0-1,1 0 1,0 0-1,0 0 1,0 0-1,0 0 0,0 0 1,1 0-1,0 0 1,0 1-1,0-1 1,2-2-116,6-10 188,-2 0 1,0-1-1,0 0 1,1-8-189,25-49 150,-3 20-66,4-5 116,1 2 0,9-6-200,-32 47 157,0 0 1,2 0-1,-1 2 0,2 0 0,0 0 1,1 2-1,0 0 0,1 1 1,1 0-158,14-6 334,0 2 0,1 1 0,1 2 0,4 1-334,629-148 464,-611 152-2867,-56 7 1141,-2 1 1072,0 0 1,0 0-1,-1 0 1,1 0-1,0 0 1,-1 0-1,1-1 1,-1 1-1,1 0 1,-1-1-1,1 1 1,-1-1-1,1 0 1,-1 1-1,1-1 1,-1 0-1,0 0 190,-8 3-826,-10 12-865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1T01:07:15.535"/>
    </inkml:context>
    <inkml:brush xml:id="br0">
      <inkml:brushProperty name="width" value="0.1" units="cm"/>
      <inkml:brushProperty name="height" value="0.1" units="cm"/>
      <inkml:brushProperty name="color" value="#2529D5"/>
    </inkml:brush>
  </inkml:definitions>
  <inkml:trace contextRef="#ctx0" brushRef="#br0">280 144 336,'-4'-2'111,"0"-1"-1,0 1 0,0 0 1,-1 0-1,1 0 1,0 1-1,-1-1 0,1 1 1,-1 0-1,1 0 0,-1 1 1,-2-1-111,-63 3 1582,55-1-1062,0 0 1,0-1 0,-15-2-521,-44-3 2329,72 5-2217,32 0 195,-19 1-373,0-1 1,1-1-1,-1 0 1,0-1-1,0 0 1,0 0-1,0-1 1,0-1-1,0 0 1,-1 0-1,2-1 66,27-17-887,1 3-1,9-2 888,-33 15-196,0 0 1,1 1-1,0 1 0,0 1 0,0 0 1,0 1-1,1 1 196,-17 0 11,1 1-1,-1 0 1,1 0 0,-1-1-1,1 1 1,-1 0 0,1 1-1,-1-1 1,1 0-1,-1 0 1,1 1 0,-1-1-1,0 0 1,1 1 0,-1 0-1,1-1 1,-1 1 0,0 0-1,0-1 1,1 1-1,-1 0 1,0 0 0,0 0-1,0 0 1,0 0 0,0 1-1,0-1 1,0 0 0,0 0-1,-1 1 1,1-1 0,0 0-1,-1 1 1,1-1-1,-1 1 1,0-1 0,1 0-1,-1 1 1,0-1 0,0 1-1,0-1 1,0 1 0,0-1-1,0 1 1,0-1 0,-1 1-1,1-1 1,0 1-1,-1-1 1,1 1 0,-1-1-1,0 0 1,1 1 0,-1 0-11,-6 12 387,0 0 0,0-1 1,-1 0-1,-1 0 1,0 0-388,6-9 140,-42 54 3241,-18 15-3381,39-45 458,-2 13-121,22-29-7226,4-12 3311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3T18:14:24.480"/>
    </inkml:context>
    <inkml:brush xml:id="br0">
      <inkml:brushProperty name="width" value="0.1" units="cm"/>
      <inkml:brushProperty name="height" value="0.1" units="cm"/>
      <inkml:brushProperty name="color" value="#33CCFF"/>
    </inkml:brush>
  </inkml:definitions>
  <inkml:trace contextRef="#ctx0" brushRef="#br0">22 1 2289,'0'0'592,"0"0"-240,0 0-127,-21 0-65,21 0-96,0 0 16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3T18:14:27.328"/>
    </inkml:context>
    <inkml:brush xml:id="br0">
      <inkml:brushProperty name="width" value="0.1" units="cm"/>
      <inkml:brushProperty name="height" value="0.1" units="cm"/>
      <inkml:brushProperty name="color" value="#33CCFF"/>
    </inkml:brush>
  </inkml:definitions>
  <inkml:trace contextRef="#ctx0" brushRef="#br0">48 1 3826,'0'0'256,"0"0"-3,0 0 3,-30 0 1150,36 1-1388,-1 0 0,0 0-1,1 0 1,-1 1 0,0 0-1,0 0 1,0 1 0,0-1-1,-1 1 1,1 0 0,-1 1-1,2 0-17,59 52 364,-55-47-278,15 10 31,0 0 1,2-2-1,0-1 1,1-1-1,1-1 0,7 1-117,-31-13 16,24 0 22,-27-2-9,-2 0-5,-3 0-80,-18 1 58,11 0-57,0-1 1,0 0-1,-1 0 1,1-1 0,1 0-1,-1-1 1,0 0-1,0-1 1,-9-3 54,-67-38-371,-70-23 371,140 50 74,15 15-1,7 15-23,1-3-35,0-1-1,1 1 1,0-1-1,1-1 1,-1 1-1,2-2 1,-1 1-1,1-1 1,0 0-1,1-1 1,4 2-15,26 18 14,-29-19 5,1 0 0,0-1 0,0 0 0,10 2-19,-10-3 51,-1 0 0,1 0 0,-1 1 0,0 1 0,2 1-51,13 3 38,-14-7 6,-4 3-28,-8-5-104,-1-2-29,-10 0-134,0-1 206,0 0-1,0 0 0,1-1 1,-1 0-1,1-1 0,-1 0 1,1-1-1,0 1 1,0-2-1,-2-1 46,-22-14 13,2 0 0,-4-6-13,-11-7-34,42 30 34,0-1 0,1 0 0,-1 1 0,1-1 0,0 0 0,0-1 0,1 1 0,-1-1 0,1 1 0,0-1 0,0 1 0,1-1 0,-1 0 0,1 0 0,0 0 0,0 0 0,1 0 0,-1-4 0,1 8 0,0 1 1,0 0-1,0-1 1,1 1-1,-1 0 1,0-1-1,0 1 1,0 0-1,0-1 0,0 1 1,1 0-1,-1 0 1,0-1-1,0 1 1,0 0-1,1 0 1,-1-1-1,0 1 1,0 0-1,1 0 1,-1 0-1,0 0 0,1-1 1,-1 1-1,0 0 1,1 0-1,-1 0 1,0 0-1,1 0 1,-1 0-1,0 0 1,1 0-1,-1 0 0,0 0 1,1 0-1,-1 0 1,0 0-1,1 0 1,-1 0-1,0 0 1,1 0-1,-1 0 1,0 0-1,0 1 0,1-1 1,-1 0-1,0 0 1,1 0-1,-1 1 1,0-1-1,0 0 1,1 0-1,-1 1 1,0-1-1,0 0 0,0 0 1,0 1-1,1-1 0,17 14 19,3 4 53,1 0 0,1-2 0,1 0 0,0-2 0,1-1 0,0 0 1,1-2-1,1-1 0,4 0-72,-17-4-24,-17-2-128,-30-11-89,-8-13 144,2-2 0,0-1 0,2-2 0,1-2 0,-15-15 97,51 43 2,1-1 1,-1 0-1,1 0 1,-1 0-1,0 0 1,1 0-1,-1 0 1,0 0-1,1 0 1,-1 0-1,1 0 1,-1 0-1,0-1 1,1 1-1,-1 0 0,0 0 1,1 0-1,-1 0 1,0-1-1,1 1 1,-1 0-1,0 0 1,1 0-1,-1-1 1,0 1-1,0 0 1,1-1-1,-1 1 1,0 0-1,0-1 1,1 1-1,-1 0 1,0-1-1,0 1 1,0 0-1,0-1 1,0 1-1,0 0 0,0-1 1,0 1-1,0-1 1,1 1-1,-2 0 1,1-1-1,0 1 1,0 0-1,0-1 1,0 1-1,0-1 1,0 1-1,0 0 1,0-1-1,-1 1 1,1 0-1,0-1 1,0 1-1,0 0 1,-1-1-1,1 1 0,0 0 1,0 0-1,-1-1 1,1 1-1,0 0 1,-1 0-1,1-1 1,0 1-1,-1 0 1,1 0-1,0 0-2,62 51 409,-14-9-172,-33-31-170,44 33 257,1-3 0,30 13-324,-79-47-18,14 8 253,-19-14-502,-12-9-582,-12-9 484,-2 0-1,0 2 1,-1 0 0,-2 0 365,-64-48-225,63 45 268,15 12 225,13 10 843,13 14-655,-1 0 0,13 18-456,-13-17 136,40 56 167,19 22-184,-73-94-133,1-1 1,0 1 0,0-1-1,0 1 1,0-1 0,1 0-1,-1 0 1,1 0 0,-1-1-1,1 1 1,0-1 0,0 0-1,-1 0 1,1 0 0,0 0-1,2-1 14,-5 0-98,-1 0-25,0 0 27,0 0-56,0 0-11,0 0-34,0 0 36,0 0 17,0 0 59,0 0 56,0 0 71,2-41 124,-1 41-158,0 0-1,-1 0 1,1 0 0,0 0-1,-1 0 1,1 0 0,0 0 0,0 0-1,-1-1 1,1 1 0,0 0 0,-1 0-1,1 0 1,0-1 0,-1 1-1,1 0 1,-1-1 0,1 1 0,0-1-1,-1 1 1,1-1 0,-1 1 0,1-1-1,-1 1 1,1-1 0,-1 1 0,1-1-8,0-21 261,-1 9-342,-1 7 99,0-1-1,0 0 1,0 0 0,-1 1-1,0-1 1,-1 1-1,1 0 1,-1-1-1,0 1 1,-1 0 0,0 1-1,0-1 1,0 0-18,-23-40 155,11 16-111,13 27-41,1-1 1,-1 0 0,1 0-1,0 0 1,0 0 0,1-1-1,-1 1 1,1 0 0,0-1-1,0 1 1,0-1 0,1 1-1,-1-2-3,0 2-5,0 6 91,3 13 52,6 0-76,1 0 1,1-1-1,-1-1 1,2 1-1,2 0-62,27 37 40,-22-28-61,1-1 0,1-1 0,19 16 21,-35-33-1,-2-2 2,-1-1-1,1 0 1,-1 1 0,0-1-1,1 0 1,-1 0-1,1 0 1,-1 0-1,1 0 1,-1 0 0,1 0-1,0 0 1,0-1-1,-1 1 1,1-1 0,0 1-1,0-1 1,1 0-1,3 3-74,0-2-243,-13-11 158,-3-3 143,-2 1 0,0 1-1,0 0 1,-1 0 0,-1 1 0,1 1-1,-2 0 1,1 1 0,-1 1-1,0 0 17,-3 0-14,1-1 0,0-1-1,1 0 1,0-2-1,-9-7 15,29 21 42,4 3-25,-1-1 0,0 1 0,0 0 0,-1 1 0,0 0 0,4 5-17,-8-9 7,1 0-1,-1 0 0,0-1 1,1 1-1,0 0 0,-1-1 0,1 0 1,0 0-1,0 0 0,3 2-6,25 20 28,-12-11-53,-18-12 28,1-1-1,-1 1 0,0-1 0,0 1 0,1 0 1,-1-1-1,0 1 0,0 0 0,0 0 0,0 0 1,0 0-1,0 0 0,0 0 0,0 0 0,0 0 1,-1 0-1,1 1 0,0-1 0,-1 0 0,1 0 1,-1 1-3,0 0-49,0-2-23,0 0-24,0 0 16,0 0-24,0-25-331,0 18 410,-1 0-1,-1 0 0,1 0 1,-1 0-1,0 0 0,-1 0 0,0 1 1,0-1-1,-2-3 26,-16-41-54,8 14 47,11 31 5,-1 0 0,1 1 0,0-1 1,1 0-1,-1 0 0,1 0 0,1 0 1,-1-4 1,0 31 22,1-14 2,-1 0 0,1 0 0,0 0 0,1 0 0,-1 0 0,2 1 0,-1-1-1,1-1 1,0 1 0,0 0 0,0 0 0,1-1 0,4 7-24,-5-9 0,-1 0 1,1 0-1,-1 0 0,0 1 0,0-1 0,0 1 0,-1-1 1,0 0-1,1 1 0,-2-1 0,1 4 0,0-1-7,0-5-60,0-38-178,0 26 222,0 1 0,0-1 0,-1 0 0,0 1 0,-1-1 0,0 1 0,0 0 0,-1 0 0,0 0 0,-2-3 23,1 2 7,0 0 0,0 0 0,1 0 0,1-1 0,0 1-1,0-1 1,0-9-7,2 18 80,0 2 30,0 0-1,0 28 131,1-19-201,1 0 0,-1 0 0,1 0 0,1 0 0,-1-1 0,2 1 1,2 4-40,-2-2 17,0-1 0,0 1 0,-1 0 0,1 10-17,0 5 14,5 49-12,1 69-2,-10-143-14,1-1 1,0 1 0,0-1 0,-1 0 0,1 0-1,0 1 1,0-1 0,0 0 0,0 0-1,-1 0 1,1 0 0,0 0 0,0 0-1,0 0 1,0 0 0,0 0 0,-1-1 0,1 1-1,0 0 1,0 0 0,0-1 0,-1 1-1,1 0 1,0-1 13,0-35-181,1 20 128,-2 0 0,0 1 0,-1-1 0,0 1 0,-1 0 0,-1-1 0,-2-3 53,-38-121 0,40 138 107,0 8-27,-2 26 28,4-23-67,0 1 0,1-1-1,0 0 1,1 1-1,0-1 1,2 9-41,13 5 99,-14-21-91,0 0 1,0 1-1,0-1 0,0 1 0,0-1 0,0 1 0,-1 0 0,1 0 0,-1 0 0,0 0 1,0 0-1,0 0 0,0 0 0,-1 0 0,1 1 0,-1-1 0,1 3-8,-1 7 72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3T18:14:29.229"/>
    </inkml:context>
    <inkml:brush xml:id="br0">
      <inkml:brushProperty name="width" value="0.1" units="cm"/>
      <inkml:brushProperty name="height" value="0.1" units="cm"/>
      <inkml:brushProperty name="color" value="#33CCFF"/>
    </inkml:brush>
  </inkml:definitions>
  <inkml:trace contextRef="#ctx0" brushRef="#br0">255 210 7299,'-2'2'5,"1"0"0,0 0 0,-1 0-1,0 0 1,1 0 0,-1-1 0,0 1-1,0-1 1,0 1 0,0-1 0,0 1-1,-1-1-4,-13 11 18,13-9-17,1-1-1,-1 0 1,0 1-1,0-1 1,-1 0-1,1 0 1,0-1-1,-1 1 1,1-1-1,-1 0 1,1 0-1,-1 0 1,0 0-1,1 0 1,-3-1-1,-61-2-33,58 1 85,0 0-1,0 0 1,0 1-1,0 0 1,0 0-1,0 1 0,0 1 1,-8 1-52,17-2 4,0-1 1,0 0 0,0 0-1,0 0 1,0 0-1,0 0 1,0 0-1,0 0 1,0 1 0,0-1-1,1 0 1,-1 0-1,0 0 1,0 0-1,0 0 1,0 0 0,0 1-1,0-1 1,0 0-1,0 0 1,0 0-1,0 0 1,0 0 0,0 1-1,0-1 1,0 0-1,0 0 1,-1 0-1,1 0 1,0 0 0,0 1-1,0-1 1,0 0-1,0 0 1,0 0-1,0 0 1,0 0 0,0 0-1,0 0 1,-1 0-1,1 1 1,0-1-1,0 0 1,0 0 0,0 0-1,0 0 1,0 0-1,0 0 1,-1 0-1,1 0 1,0 0 0,0 0-1,0 0 1,0 0-1,0 0 1,-1 0-1,1 0 1,0 0 0,0 0-1,0 0 1,0 0-1,0 0 1,-1 0-1,1 0 1,0 0-5,17 2 61,26 0-125,-41-2 71,5 0-32,1 0 0,0 0-1,-1 0 1,1-1 0,0-1-1,-1 1 1,1-1 0,-1 0-1,0-1 1,8-2 25,60-20-284,-36 14 149,-20 6 123,-20 5-18,-39 4-51,34-3 76,1-1 0,-1 1 0,1 0 0,-1 1 0,1 0 0,-1-1-1,1 2 1,-5 1 5,5-1 24,-1-1 0,1 1 0,-1-2-1,1 1 1,-1 0 0,0-1 0,1 0 0,-7 0-24,-7 4 270,13-1-138,11-2-27,5-3-203,-1 1 0,1-2 1,-1 1-1,0-1 0,1-1 0,-1 0 1,3-1 97,10-3-223,-19 6 198,10-4-134,-30 3 153,3 2 41,9-1-23,1 1 0,-1-1 0,1 1 0,0 0 0,-1 0 0,1 0 0,-1 1 0,1 0 1,-1 0-1,1 0 0,0 0 0,0 1 0,0-1 0,0 1 0,0 0 0,0 1 0,0-1 0,0 0 0,-2 3-12,19-4 18,-1-1-1,1-1 0,0 0 1,-1 0-1,1-2 0,5-1-17,7-3-66,-24 7 62,-1 0 1,1-1-1,-1 1 0,1 0 1,-1 0-1,1 0 1,-1 0-1,1 0 1,-1 0-1,1 0 0,-1 0 1,1 1-1,-1-1 1,1 0-1,-1 0 0,1 0 1,-1 0-1,0 1 1,1-1-1,-1 0 1,1 0-1,-1 1 0,0-1 1,1 0-1,-1 1 1,1-1-1,-1 1 0,0-1 1,0 0-1,1 1 1,-1-1-1,0 1 1,0-1-1,1 1 0,-1-1 1,0 0-1,0 1 1,0-1-1,0 1 1,0-1-1,0 1 0,0-1 1,0 1-1,0 0 4,0 1-37,-14 7-118,10-8 126,0 0 0,-1 0 0,1-1 0,0 1 0,-1-1 0,1 0 0,-1-1 0,1 1 0,-1-1 0,1 1-1,0-1 1,-1 0 0,1-1 0,-4-1 29,-1-1 11,0-1 0,0 0 0,0 0 0,1 0 0,-4-5-11,2 8 547,20 3-352,-6 0-173,0-1 1,0 1 0,0 0-1,0 0 1,0 0 0,0 0-1,0 1 1,3 1-23,-3 0 1,0-1 0,1-1 0,0 1 0,-1-1 0,1 1-1,0-2 1,0 1 0,0 0 0,0-1-1,-1 0 2,2 1-17,0-1-1,1 0 0,-1 0 1,1-1-1,-1 0 1,0 0-1,1 0 1,-1-1-1,0 0 1,0 0-1,0-1 0,0 1 1,0-2 15,-1 2 4,-3 1-42,-1 1 1,1-1-1,-1 1 0,1-1 0,-1 0 1,1 1-1,-1-1 0,0 0 1,1 0-1,-1 0 0,0 0 1,0-1-1,0 1 0,0 0 0,0 0 1,0-1-1,0 1 0,0 0 1,0-1-1,-1 1 0,1-1 0,0 1 1,-1-1-1,1 0 0,-1 1 1,0-1-1,0 1 0,1-1 1,-1 0-1,0 1 0,0-1 0,-1 0 1,1 1-1,0-1 38,0 1-69,0 1 146,0 0 86,0 0 5,0 0-35,0 0-15,0 0-1,0 0-37,0 0-37,0 0-14,0 0-66,11-4-363,-11 4 404,1-1-1,-1 1 0,0 0 0,1 0 0,-1 0 0,1-1 0,-1 1 0,0 0 0,1-1 1,-1 1-1,0 0 0,1 0 0,-1-1 0,0 1 0,1-1 0,-1 1 0,0 0 1,0-1-1,0 1 0,1-1 0,-1 1 0,0 0 0,0-1 0,0 1 0,0-1 1,0 1-1,0-1 0,0 1 0,0-1 0,0 1 0,0-1 0,0 1 0,0 0 1,0-1-1,0 1 0,0-1 0,0 1 0,-1-1 0,1 1 0,0 0 0,0-1 0,-1 1-3,1-4 42,0-9-35,-2 1 1,1-1 0,-2 1-1,1 0 1,-2-1-1,0 1 1,0 1-1,-1-1 1,-3-5-8,-6-15 12,14 32-12,0 1 0,-1-1 0,1 0 1,0 0-1,0 0 0,0 0 0,0 0 0,0 0 0,0 0 1,-1 1-1,1-1 0,0 0 0,0 0 0,0 0 0,0 0 1,-1 0-1,1 0 0,0 0 0,0 0 0,0 0 0,0 0 1,-1 0-1,1 0 0,0 0 0,0 0 0,0 0 0,0 0 1,-1 0-1,1 0 0,0 0 0,0 0 0,0 0 0,0 0 0,0 0 1,-1 0-1,1 0 0,0 0 0,0-1 0,0 1 0,0 0 1,0 0-1,-1 0 0,1 0 0,0 0 0,0 0 0,0-1 1,0 1-1,0 0 0,0 0 0,0 0 0,0 0 0,0 0 1,-1-1-1,1 1 0,0 0 0,0 0 0,0 0 0,0 0 1,0-1-1,0 1 0,0 0 0,0 0 0,0 0 0,0 0 1,0-1-1,-3 25 7,3-19-6,0 1-1,0 0 1,1 0 0,0 0-1,0 0 1,0 0 0,0-1-1,1 1 1,2 3-1,0-2 5,0 0 0,0-1 0,-1 1 0,0 1 0,0-1 1,-1 0-1,0 1 0,0-1 0,0 1 0,-1 0 0,0 5-5,-1-9 17,0-1-1,1 0 1,0 1-1,-1-1 1,1 0-1,1 0 1,-1 0-1,0 1 1,2 1-17,3 14 8,-6-17 8,0-40-202,0 31 146,-1-1 1,0 1 0,0 0 0,-1 0-1,0 0 1,0 0 0,-1 0 0,0 1-1,-1-3 40,-13-36-57,17 41 62,-1 1 1,0 0 0,0-1-1,0 1 1,-1 0-1,1 0 1,-1 0 0,1 0-1,-1 0 1,0 0-1,-1 0-5,3 3 4,0 0 0,0 0 0,-1 0-1,1 0 1,0-1 0,0 1 0,0 0-1,0 0 1,0 0 0,-1 0 0,1 0-1,0 0 1,0 0 0,0 0 0,0 0-1,0 0 1,-1 0 0,1 0 0,0 0-1,0 0 1,0 0 0,0 0 0,-1 0-1,1 0 1,0 1 0,0-1 0,0 0-1,0 0 1,0 0 0,0 0 0,-1 0-1,1 0 1,0 0 0,0 0 0,0 1-1,0-1 1,0 0 0,0 0 0,0 0-1,0 0 1,0 0 0,-1 0 0,1 1-1,0-1 1,0 0 0,0 0 0,0 0-1,0 0 1,0 1 0,0-1 0,0 0-1,0 0 1,0 0 0,0 0 0,0 0-1,0 1 1,0-1 0,0 0-4,3 28 52,26 51-39,-24-53 1,-2 1 1,-1 1-1,-1-1 1,-1 7-15,0-20 22,0-14-22,0 0 0,1 0 0,-1 0 0,0 0 0,1 0 0,-1 0 0,1 0 0,-1 0 0,0 0 0,0 0 0,1 0 0,-1 0 0,0 0 0,1-1 0,-1 1 0,0 0 0,1 0 0,-1 0 0,0-1 0,0 1 0,1 0 0,-1 0 0,0-1 0,0 1 0,0 0 0,1 0 0,-1-1 0,0 1 0,0 0 0,0-1 0,0 1 0,0 0 0,0-1 0,1 1 0,-1 0 0,0-1 0,0 1 0,0 0 0,0-1 0,0 1 0,0 0 0,0-1 0,-1 1 0,1 0 0,0-1 0,0 1 0,2-47-86,-1 31 54,0 1 1,0-1 0,-2 1 0,0-1 0,-1 1-1,0 0 1,-1 0 0,-2-3 31,-8-31 0,8 31 78,3 54-23,2 86 884,0-120-899,0-31-216,0-64-445,0 91 562,0 37 46,0-24 22,-2 25-720,-8-22-167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3T18:14:43.128"/>
    </inkml:context>
    <inkml:brush xml:id="br0">
      <inkml:brushProperty name="width" value="0.1" units="cm"/>
      <inkml:brushProperty name="height" value="0.1" units="cm"/>
      <inkml:brushProperty name="color" value="#33CCFF"/>
    </inkml:brush>
  </inkml:definitions>
  <inkml:trace contextRef="#ctx0" brushRef="#br0">86 262 2401,'0'23'542,"-2"-3"-209,2 1 1,0 0-1,2 0 0,0-1 0,1 1 0,1-1 0,1 1 1,1-1-1,1-1 0,3 6-333,-2-7 179,5 8 102,0 0-1,1-1 1,2-1-1,0 0 1,7 5-281,-19-26 68,-1 0 1,1 0 0,-1 0-1,1 0 1,0-1-1,0 0 1,0 0-1,0 0 1,1 0-1,-1-1 1,0 1-1,1-1 1,-1 0-1,1-1 1,0 1-69,75 1 1472,-47-3-949,-23 0-454,0-1 1,0 0-1,-1 0 1,1-1-1,-1 0 1,0 0 0,7-4-70,34-12 81,-44 17-51,0-1 1,0 0-1,-1 0 1,1 0-1,-1 0 1,0-1-1,0 0 1,0 0-1,-1-1 1,1 1-1,-1-1-30,27-24 353,-27 25-322,-2 0 1,1 0-1,-1-1 0,1 1 0,-1-1 1,0 0-1,-1 0 0,1 0 1,-1 0-1,0 0 0,0 0 0,-1 0 1,1 0-1,-1 0 0,0 0 0,-1 0 1,1-1-1,-1 0-31,-1-18 15,-1 0 0,-1 1 0,-4-14-15,-1 1-22,-2 0 0,-1 1 0,-2 0 0,-1 0 0,-2 2 0,-2 0 0,-5-6 22,15 28-26,-1 1 1,0-1-1,-1 2 0,1 0 1,-2 0-1,0 1 0,0 1 1,0-1-1,-1 2 1,0 0-1,0 1 0,0 0 1,-1 1-1,1 0 1,-1 1-1,0 1 0,-1 0 1,1 1-1,0 0 1,-1 1 25,9 1-34,0 0 0,0 0 0,0 0 1,0 1-1,0 0 0,0 0 1,1 1-1,-1-1 0,1 1 0,0 1 1,-1-1-1,1 1 0,1-1 0,-5 5 34,-2 2-145,1 0 0,0 1 0,0 1 0,1 0 0,-4 6 145,-77 130-1820,88-141 1624,-1 0-1,1 0 1,0 1-1,1-1 0,0 1 1,0-1-1,0 1 1,1 0-1,0-1 1,1 1-1,0 2 197,0 18-983,-1 12-482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3T18:14:48.981"/>
    </inkml:context>
    <inkml:brush xml:id="br0">
      <inkml:brushProperty name="width" value="0.1" units="cm"/>
      <inkml:brushProperty name="height" value="0.1" units="cm"/>
      <inkml:brushProperty name="color" value="#E71224"/>
    </inkml:brush>
  </inkml:definitions>
  <inkml:trace contextRef="#ctx0" brushRef="#br0">5 105 1905,'-2'88'2386,"0"-35"-1122,2 0 0,5 31-1264,0-64 168,0 0 0,1 0 0,1-1 0,1 0 0,0-1 1,9 13-169,15 37 378,-29-61-353,5 13 160,0 0-1,2 0 0,0-1 0,7 9-184,-14-24 45,0 0 1,0 0-1,1 0 0,-1 0 1,1 0-1,0-1 1,0 1-1,0-1 1,0 0-1,1 0 1,-1-1-1,1 0 0,0 1 1,-1-1-1,1-1 1,0 1-1,0-1 1,0 0-1,1 0 0,-1 0 1,2-1-46,18 1 61,-13 0-29,1-1 0,-1 0-1,0-1 1,0 0 0,0-1 0,0 0-1,0-1 1,-1 0 0,9-4-32,23-11 165,-35 16-108,0-1-1,0 0 1,0 0-1,-1-1 1,1 0 0,-1 0-1,1-1 1,-2 0-1,1 0 1,0-1-1,-1 1 1,0-2-1,0 1 1,-1 0-1,0-1 1,1-2-57,5-10 25,-1-1 1,-1 0 0,0-1 0,-2 0 0,0 0 0,-2-1 0,0 0 0,-1 0 0,-1 0 0,-2 0 0,0-4-26,-1-2 4,1 11-7,0 0 0,-2-1 0,0 1 1,-1 0-1,-1 0 0,-1 0 0,0 0 0,-2-3 3,-14-42-4,17 50 0,-1-1 1,-1 0 0,1 1 0,-2 0-1,0 0 1,0 0 0,-3-2 3,6 10-1,-1 1 0,1-1 0,-1 0 0,0 1 1,0 0-1,-1 0 0,1 0 0,0 1 0,-1-1 0,0 1 0,0 0 1,0 0-1,1 1 0,-2-1 0,1 1 0,0 0 0,0 1 1,0-1-1,0 1 0,0 0 0,-2 0 1,-237 0-379,239 1 320,1 0 0,0 0 0,0 0-1,0 0 1,0 0 0,0 1 0,1-1 0,-1 1 0,0 0 0,1 1-1,-1-1 1,1 0 0,0 1 0,-1 0 0,2 0 0,-2 1 59,-23 17-684,-21 23-1456,44-40 1898,-23 23-1517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7EF0BD-EA07-422E-A20B-B9FCDF8307A2}" type="datetimeFigureOut">
              <a:rPr lang="pt-BR" smtClean="0"/>
              <a:t>18/06/2024</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DE22FB-4F32-4F44-9195-D0BEF89D065E}" type="slidenum">
              <a:rPr lang="pt-BR" smtClean="0"/>
              <a:t>‹#›</a:t>
            </a:fld>
            <a:endParaRPr lang="pt-BR"/>
          </a:p>
        </p:txBody>
      </p:sp>
    </p:spTree>
    <p:extLst>
      <p:ext uri="{BB962C8B-B14F-4D97-AF65-F5344CB8AC3E}">
        <p14:creationId xmlns:p14="http://schemas.microsoft.com/office/powerpoint/2010/main" val="3582021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2</a:t>
            </a:fld>
            <a:endParaRPr lang="pt-BR"/>
          </a:p>
        </p:txBody>
      </p:sp>
    </p:spTree>
    <p:extLst>
      <p:ext uri="{BB962C8B-B14F-4D97-AF65-F5344CB8AC3E}">
        <p14:creationId xmlns:p14="http://schemas.microsoft.com/office/powerpoint/2010/main" val="691531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Intro:</a:t>
            </a:r>
            <a:r>
              <a:rPr lang="en-US" dirty="0"/>
              <a:t> </a:t>
            </a:r>
            <a:r>
              <a:rPr lang="en-US" dirty="0" err="1"/>
              <a:t>Lembre</a:t>
            </a:r>
            <a:r>
              <a:rPr lang="en-US" dirty="0"/>
              <a:t>-se do </a:t>
            </a:r>
            <a:r>
              <a:rPr lang="en-US" dirty="0" err="1"/>
              <a:t>exemplo</a:t>
            </a:r>
            <a:r>
              <a:rPr lang="en-US" dirty="0"/>
              <a:t> do </a:t>
            </a:r>
            <a:r>
              <a:rPr lang="en-US" dirty="0" err="1"/>
              <a:t>procurador</a:t>
            </a:r>
            <a:r>
              <a:rPr lang="en-US" dirty="0"/>
              <a:t> </a:t>
            </a:r>
            <a:r>
              <a:rPr lang="en-US" dirty="0" err="1"/>
              <a:t>ou</a:t>
            </a:r>
            <a:r>
              <a:rPr lang="en-US" dirty="0"/>
              <a:t> </a:t>
            </a:r>
            <a:r>
              <a:rPr lang="en-US" dirty="0" err="1"/>
              <a:t>advogado</a:t>
            </a:r>
            <a:r>
              <a:rPr lang="en-US" dirty="0"/>
              <a:t>, que </a:t>
            </a:r>
            <a:r>
              <a:rPr lang="en-US" dirty="0" err="1"/>
              <a:t>deve</a:t>
            </a:r>
            <a:r>
              <a:rPr lang="en-US" dirty="0"/>
              <a:t> saber o que o </a:t>
            </a:r>
            <a:r>
              <a:rPr lang="en-US" dirty="0" err="1"/>
              <a:t>jogador</a:t>
            </a:r>
            <a:r>
              <a:rPr lang="en-US" dirty="0"/>
              <a:t> </a:t>
            </a:r>
            <a:r>
              <a:rPr lang="en-US" dirty="0" err="1"/>
              <a:t>faria</a:t>
            </a:r>
            <a:r>
              <a:rPr lang="en-US" dirty="0"/>
              <a:t> </a:t>
            </a:r>
            <a:r>
              <a:rPr lang="en-US" dirty="0" err="1"/>
              <a:t>em</a:t>
            </a:r>
            <a:r>
              <a:rPr lang="en-US" dirty="0"/>
              <a:t> </a:t>
            </a:r>
            <a:r>
              <a:rPr lang="en-US" dirty="0" err="1"/>
              <a:t>cada</a:t>
            </a:r>
            <a:r>
              <a:rPr lang="en-US" dirty="0"/>
              <a:t> </a:t>
            </a:r>
            <a:r>
              <a:rPr lang="en-US" dirty="0" err="1"/>
              <a:t>uma</a:t>
            </a:r>
            <a:r>
              <a:rPr lang="en-US" dirty="0"/>
              <a:t> das </a:t>
            </a:r>
            <a:r>
              <a:rPr lang="en-US" dirty="0" err="1"/>
              <a:t>conting</a:t>
            </a:r>
            <a:r>
              <a:rPr lang="pt-BR" dirty="0"/>
              <a:t>ê</a:t>
            </a:r>
            <a:r>
              <a:rPr lang="en-US" dirty="0" err="1"/>
              <a:t>ncias</a:t>
            </a:r>
            <a:r>
              <a:rPr lang="en-US" dirty="0"/>
              <a:t> </a:t>
            </a:r>
          </a:p>
        </p:txBody>
      </p:sp>
      <p:sp>
        <p:nvSpPr>
          <p:cNvPr id="4" name="Slide Number Placeholder 3"/>
          <p:cNvSpPr>
            <a:spLocks noGrp="1"/>
          </p:cNvSpPr>
          <p:nvPr>
            <p:ph type="sldNum" sz="quarter" idx="5"/>
          </p:nvPr>
        </p:nvSpPr>
        <p:spPr/>
        <p:txBody>
          <a:bodyPr/>
          <a:lstStyle/>
          <a:p>
            <a:fld id="{B2DE22FB-4F32-4F44-9195-D0BEF89D065E}" type="slidenum">
              <a:rPr lang="pt-BR" smtClean="0"/>
              <a:t>14</a:t>
            </a:fld>
            <a:endParaRPr lang="pt-BR"/>
          </a:p>
        </p:txBody>
      </p:sp>
    </p:spTree>
    <p:extLst>
      <p:ext uri="{BB962C8B-B14F-4D97-AF65-F5344CB8AC3E}">
        <p14:creationId xmlns:p14="http://schemas.microsoft.com/office/powerpoint/2010/main" val="1363163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Perg</a:t>
            </a:r>
            <a:r>
              <a:rPr lang="pt-BR" b="1" dirty="0"/>
              <a:t>:</a:t>
            </a:r>
            <a:r>
              <a:rPr lang="pt-BR" dirty="0"/>
              <a:t> quais são as quatro estratégias?</a:t>
            </a:r>
            <a:endParaRPr lang="en-US" dirty="0"/>
          </a:p>
        </p:txBody>
      </p:sp>
      <p:sp>
        <p:nvSpPr>
          <p:cNvPr id="4" name="Slide Number Placeholder 3"/>
          <p:cNvSpPr>
            <a:spLocks noGrp="1"/>
          </p:cNvSpPr>
          <p:nvPr>
            <p:ph type="sldNum" sz="quarter" idx="5"/>
          </p:nvPr>
        </p:nvSpPr>
        <p:spPr/>
        <p:txBody>
          <a:bodyPr/>
          <a:lstStyle/>
          <a:p>
            <a:fld id="{B2DE22FB-4F32-4F44-9195-D0BEF89D065E}" type="slidenum">
              <a:rPr lang="pt-BR" smtClean="0"/>
              <a:t>15</a:t>
            </a:fld>
            <a:endParaRPr lang="pt-BR"/>
          </a:p>
        </p:txBody>
      </p:sp>
    </p:spTree>
    <p:extLst>
      <p:ext uri="{BB962C8B-B14F-4D97-AF65-F5344CB8AC3E}">
        <p14:creationId xmlns:p14="http://schemas.microsoft.com/office/powerpoint/2010/main" val="1511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err="1"/>
              <a:t>Intro</a:t>
            </a:r>
            <a:r>
              <a:rPr lang="pt-BR" b="1" dirty="0"/>
              <a:t>: </a:t>
            </a:r>
            <a:r>
              <a:rPr lang="pt-BR" dirty="0"/>
              <a:t>Lembre-se que o primeiro elemento da estratégia do jogador 2 diz o que ele faria se o jogador 1 jogasse L, enquanto os segundo elemento diz o que ele faria caso o jogador 1 jogasse R</a:t>
            </a:r>
          </a:p>
        </p:txBody>
      </p:sp>
      <p:sp>
        <p:nvSpPr>
          <p:cNvPr id="4" name="Slide Number Placeholder 3"/>
          <p:cNvSpPr>
            <a:spLocks noGrp="1"/>
          </p:cNvSpPr>
          <p:nvPr>
            <p:ph type="sldNum" sz="quarter" idx="5"/>
          </p:nvPr>
        </p:nvSpPr>
        <p:spPr/>
        <p:txBody>
          <a:bodyPr/>
          <a:lstStyle/>
          <a:p>
            <a:fld id="{B2DE22FB-4F32-4F44-9195-D0BEF89D065E}" type="slidenum">
              <a:rPr lang="pt-BR" smtClean="0"/>
              <a:t>18</a:t>
            </a:fld>
            <a:endParaRPr lang="pt-BR"/>
          </a:p>
        </p:txBody>
      </p:sp>
    </p:spTree>
    <p:extLst>
      <p:ext uri="{BB962C8B-B14F-4D97-AF65-F5344CB8AC3E}">
        <p14:creationId xmlns:p14="http://schemas.microsoft.com/office/powerpoint/2010/main" val="208589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Conc: </a:t>
                </a:r>
                <a:r>
                  <a:rPr lang="pt-BR" dirty="0"/>
                  <a:t>Encontre os E.N. do jogo na forma normal </a:t>
                </a:r>
                <a14:m>
                  <m:oMath xmlns:m="http://schemas.openxmlformats.org/officeDocument/2006/math">
                    <m:r>
                      <a:rPr lang="en-US" b="0" i="1" smtClean="0">
                        <a:latin typeface="Cambria Math" panose="02040503050406030204" pitchFamily="18" charset="0"/>
                      </a:rPr>
                      <m:t>→</m:t>
                    </m:r>
                  </m:oMath>
                </a14:m>
                <a:r>
                  <a:rPr lang="pt-BR" dirty="0"/>
                  <a:t> </a:t>
                </a:r>
                <a14:m>
                  <m:oMath xmlns:m="http://schemas.openxmlformats.org/officeDocument/2006/math">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𝑅</m:t>
                        </m:r>
                        <m:r>
                          <a:rPr lang="en-US" b="0" i="1" dirty="0" smtClean="0">
                            <a:latin typeface="Cambria Math" panose="02040503050406030204" pitchFamily="18" charset="0"/>
                          </a:rPr>
                          <m:t>,</m:t>
                        </m:r>
                        <m:d>
                          <m:dPr>
                            <m:ctrlPr>
                              <a:rPr lang="pt-BR" b="0" i="1" dirty="0" smtClean="0">
                                <a:latin typeface="Cambria Math" panose="02040503050406030204" pitchFamily="18" charset="0"/>
                              </a:rPr>
                            </m:ctrlPr>
                          </m:dPr>
                          <m:e>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𝑅</m:t>
                                </m:r>
                              </m:e>
                              <m:sup>
                                <m:r>
                                  <a:rPr lang="en-US" b="0" i="1" dirty="0" smtClean="0">
                                    <a:latin typeface="Cambria Math" panose="02040503050406030204" pitchFamily="18" charset="0"/>
                                  </a:rPr>
                                  <m:t>′</m:t>
                                </m:r>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𝐿</m:t>
                                </m:r>
                              </m:e>
                              <m:sup>
                                <m:r>
                                  <a:rPr lang="en-US" b="0" i="1" dirty="0" smtClean="0">
                                    <a:latin typeface="Cambria Math" panose="02040503050406030204" pitchFamily="18" charset="0"/>
                                  </a:rPr>
                                  <m:t>′</m:t>
                                </m:r>
                              </m:sup>
                            </m:sSup>
                          </m:e>
                        </m:d>
                      </m:e>
                    </m:d>
                  </m:oMath>
                </a14:m>
                <a:r>
                  <a:rPr lang="pt-BR" i="1" dirty="0"/>
                  <a:t> </a:t>
                </a:r>
                <a:r>
                  <a:rPr lang="pt-BR" i="0" dirty="0"/>
                  <a:t>e</a:t>
                </a:r>
                <a:r>
                  <a:rPr lang="pt-BR" i="0" baseline="0" dirty="0"/>
                  <a:t> </a:t>
                </a:r>
                <a14:m>
                  <m:oMath xmlns:m="http://schemas.openxmlformats.org/officeDocument/2006/math">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𝐿</m:t>
                        </m:r>
                        <m:r>
                          <a:rPr lang="en-US" b="0" i="1" dirty="0" smtClean="0">
                            <a:latin typeface="Cambria Math" panose="02040503050406030204" pitchFamily="18" charset="0"/>
                          </a:rPr>
                          <m:t>,</m:t>
                        </m:r>
                        <m:d>
                          <m:dPr>
                            <m:ctrlPr>
                              <a:rPr lang="pt-BR" b="0" i="1" dirty="0" smtClean="0">
                                <a:latin typeface="Cambria Math" panose="02040503050406030204" pitchFamily="18" charset="0"/>
                              </a:rPr>
                            </m:ctrlPr>
                          </m:dPr>
                          <m:e>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𝑅</m:t>
                                </m:r>
                              </m:e>
                              <m:sup>
                                <m:r>
                                  <a:rPr lang="en-US" b="0" i="1" dirty="0" smtClean="0">
                                    <a:latin typeface="Cambria Math" panose="02040503050406030204" pitchFamily="18" charset="0"/>
                                  </a:rPr>
                                  <m:t>′</m:t>
                                </m:r>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𝑅</m:t>
                                </m:r>
                              </m:e>
                              <m:sup>
                                <m:r>
                                  <a:rPr lang="en-US" b="0" i="1" dirty="0" smtClean="0">
                                    <a:latin typeface="Cambria Math" panose="02040503050406030204" pitchFamily="18" charset="0"/>
                                  </a:rPr>
                                  <m:t>′</m:t>
                                </m:r>
                              </m:sup>
                            </m:sSup>
                          </m:e>
                        </m:d>
                      </m:e>
                    </m:d>
                  </m:oMath>
                </a14:m>
                <a:endParaRPr lang="pt-BR" i="1" dirty="0"/>
              </a:p>
              <a:p>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Conc: </a:t>
                </a:r>
                <a:r>
                  <a:rPr lang="pt-BR" dirty="0"/>
                  <a:t>Encontre os E.N. do jogo na forma normal </a:t>
                </a:r>
                <a:r>
                  <a:rPr lang="en-US" b="0" i="0">
                    <a:latin typeface="Cambria Math" panose="02040503050406030204" pitchFamily="18" charset="0"/>
                  </a:rPr>
                  <a:t>→</a:t>
                </a:r>
                <a:r>
                  <a:rPr lang="pt-BR" dirty="0"/>
                  <a:t> </a:t>
                </a:r>
                <a:r>
                  <a:rPr lang="en-US" b="0" i="0" dirty="0">
                    <a:latin typeface="Cambria Math" panose="02040503050406030204" pitchFamily="18" charset="0"/>
                  </a:rPr>
                  <a:t>(𝑅,</a:t>
                </a:r>
                <a:r>
                  <a:rPr lang="pt-BR" b="0" i="0" dirty="0">
                    <a:latin typeface="Cambria Math" panose="02040503050406030204" pitchFamily="18" charset="0"/>
                  </a:rPr>
                  <a:t>(</a:t>
                </a:r>
                <a:r>
                  <a:rPr lang="en-US" b="0" i="0" dirty="0">
                    <a:latin typeface="Cambria Math" panose="02040503050406030204" pitchFamily="18" charset="0"/>
                  </a:rPr>
                  <a:t>𝑅^′,𝐿^′ ))</a:t>
                </a:r>
                <a:r>
                  <a:rPr lang="pt-BR" i="1" dirty="0"/>
                  <a:t> </a:t>
                </a:r>
                <a:r>
                  <a:rPr lang="pt-BR" i="0" dirty="0"/>
                  <a:t>e</a:t>
                </a:r>
                <a:r>
                  <a:rPr lang="pt-BR" i="0" baseline="0" dirty="0"/>
                  <a:t> </a:t>
                </a:r>
                <a:r>
                  <a:rPr lang="en-US" b="0" i="0" dirty="0">
                    <a:latin typeface="Cambria Math" panose="02040503050406030204" pitchFamily="18" charset="0"/>
                  </a:rPr>
                  <a:t>(𝐿,</a:t>
                </a:r>
                <a:r>
                  <a:rPr lang="pt-BR" b="0" i="0" dirty="0">
                    <a:latin typeface="Cambria Math" panose="02040503050406030204" pitchFamily="18" charset="0"/>
                  </a:rPr>
                  <a:t>(</a:t>
                </a:r>
                <a:r>
                  <a:rPr lang="en-US" b="0" i="0" dirty="0">
                    <a:latin typeface="Cambria Math" panose="02040503050406030204" pitchFamily="18" charset="0"/>
                  </a:rPr>
                  <a:t>𝑅^′,𝑅^′ ))</a:t>
                </a:r>
                <a:endParaRPr lang="pt-BR" i="1" dirty="0"/>
              </a:p>
              <a:p>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19</a:t>
            </a:fld>
            <a:endParaRPr lang="pt-BR"/>
          </a:p>
        </p:txBody>
      </p:sp>
    </p:spTree>
    <p:extLst>
      <p:ext uri="{BB962C8B-B14F-4D97-AF65-F5344CB8AC3E}">
        <p14:creationId xmlns:p14="http://schemas.microsoft.com/office/powerpoint/2010/main" val="1658192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Em “1.”, note que,</a:t>
            </a:r>
            <a:r>
              <a:rPr lang="pt-BR" sz="1800" dirty="0">
                <a:effectLst/>
                <a:latin typeface="Segoe UI" panose="020B0502040204020203" pitchFamily="34" charset="0"/>
              </a:rPr>
              <a:t> nesse cenário, o jogador 2 poderia se mover primeiro e depois o jogador 1 se moveria sem observar a ação do jogador 2. Podemos representar o mesmo jogo por duas árvores</a:t>
            </a:r>
            <a:endParaRPr lang="pt-BR" sz="1800" dirty="0">
              <a:effectLst/>
              <a:latin typeface="Arial" panose="020B0604020202020204" pitchFamily="34" charset="0"/>
            </a:endParaRPr>
          </a:p>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20</a:t>
            </a:fld>
            <a:endParaRPr lang="pt-BR"/>
          </a:p>
        </p:txBody>
      </p:sp>
    </p:spTree>
    <p:extLst>
      <p:ext uri="{BB962C8B-B14F-4D97-AF65-F5344CB8AC3E}">
        <p14:creationId xmlns:p14="http://schemas.microsoft.com/office/powerpoint/2010/main" val="3627472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solidFill>
                  <a:srgbClr val="C00000"/>
                </a:solidFill>
                <a:effectLst/>
                <a:latin typeface="Segoe UI" panose="020B0502040204020203" pitchFamily="34" charset="0"/>
              </a:rPr>
              <a:t>*</a:t>
            </a:r>
            <a:r>
              <a:rPr lang="pt-BR" sz="1200" dirty="0">
                <a:solidFill>
                  <a:srgbClr val="C00000"/>
                </a:solidFill>
                <a:effectLst/>
                <a:latin typeface="Segoe UI" panose="020B0502040204020203" pitchFamily="34" charset="0"/>
              </a:rPr>
              <a:t> Exceto se o conjunto de informação for unitário</a:t>
            </a:r>
            <a:endParaRPr lang="pt-BR" dirty="0"/>
          </a:p>
          <a:p>
            <a:endParaRPr lang="pt-BR" dirty="0"/>
          </a:p>
          <a:p>
            <a:r>
              <a:rPr lang="pt-BR" dirty="0"/>
              <a:t>Note que “</a:t>
            </a:r>
            <a:r>
              <a:rPr lang="pt-BR" dirty="0" err="1"/>
              <a:t>ii</a:t>
            </a:r>
            <a:r>
              <a:rPr lang="pt-BR" dirty="0"/>
              <a:t>.” implica que o jogador da vez deve ter o mesmo conjunto de ações disponíveis em cada nó desse conjunto de informação, caso contrário ele teria noção de até que ponto ele foi levado. Vamos ver isso no exercício dois slides a frente</a:t>
            </a:r>
          </a:p>
        </p:txBody>
      </p:sp>
      <p:sp>
        <p:nvSpPr>
          <p:cNvPr id="4" name="Slide Number Placeholder 3"/>
          <p:cNvSpPr>
            <a:spLocks noGrp="1"/>
          </p:cNvSpPr>
          <p:nvPr>
            <p:ph type="sldNum" sz="quarter" idx="5"/>
          </p:nvPr>
        </p:nvSpPr>
        <p:spPr/>
        <p:txBody>
          <a:bodyPr/>
          <a:lstStyle/>
          <a:p>
            <a:fld id="{B2DE22FB-4F32-4F44-9195-D0BEF89D065E}" type="slidenum">
              <a:rPr lang="pt-BR" smtClean="0"/>
              <a:t>21</a:t>
            </a:fld>
            <a:endParaRPr lang="pt-BR"/>
          </a:p>
        </p:txBody>
      </p:sp>
    </p:spTree>
    <p:extLst>
      <p:ext uri="{BB962C8B-B14F-4D97-AF65-F5344CB8AC3E}">
        <p14:creationId xmlns:p14="http://schemas.microsoft.com/office/powerpoint/2010/main" val="1770943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P1:</a:t>
            </a:r>
            <a:r>
              <a:rPr lang="pt-BR" dirty="0"/>
              <a:t> Antecipamos esse conceito na aula passada, lembram? </a:t>
            </a:r>
          </a:p>
          <a:p>
            <a:endParaRPr lang="pt-BR" sz="1800" dirty="0">
              <a:effectLst/>
              <a:latin typeface="Segoe UI" panose="020B0502040204020203" pitchFamily="34" charset="0"/>
            </a:endParaRPr>
          </a:p>
          <a:p>
            <a:r>
              <a:rPr lang="pt-BR" sz="1800" dirty="0">
                <a:effectLst/>
                <a:latin typeface="Segoe UI" panose="020B0502040204020203" pitchFamily="34" charset="0"/>
              </a:rPr>
              <a:t>Discutimos também que nesse contexto teríamos uma árvore equivalente começando com o prisioneiro 2, lembram?</a:t>
            </a:r>
            <a:endParaRPr lang="pt-BR" sz="1800" dirty="0">
              <a:effectLst/>
              <a:latin typeface="Arial" panose="020B0604020202020204" pitchFamily="34" charset="0"/>
            </a:endParaRPr>
          </a:p>
          <a:p>
            <a:endParaRPr lang="pt-BR" dirty="0"/>
          </a:p>
          <a:p>
            <a:r>
              <a:rPr lang="pt-BR" b="1" dirty="0"/>
              <a:t>Recapitulando a definição de conjunto de informação:</a:t>
            </a:r>
          </a:p>
          <a:p>
            <a:endParaRPr lang="pt-BR" b="1" dirty="0"/>
          </a:p>
          <a:p>
            <a:pPr marL="571486" indent="-571486" algn="just">
              <a:buFont typeface="+mj-lt"/>
              <a:buAutoNum type="romanLcPeriod"/>
            </a:pPr>
            <a:r>
              <a:rPr lang="pt-BR" noProof="0" dirty="0"/>
              <a:t>O jogador tem a jogada em cada nó do conjunto de informação e</a:t>
            </a:r>
          </a:p>
          <a:p>
            <a:pPr marL="571486" indent="-571486" algn="just">
              <a:buFont typeface="+mj-lt"/>
              <a:buAutoNum type="romanLcPeriod"/>
            </a:pPr>
            <a:r>
              <a:rPr lang="pt-BR" noProof="0" dirty="0"/>
              <a:t>Quando o jogo alcança um nó no conjunto de informação, o jogador com a jogada não sabe qual nó do conjunto de informação foi atingido.</a:t>
            </a:r>
          </a:p>
          <a:p>
            <a:pPr marL="571486" indent="-571486" algn="just">
              <a:buFont typeface="+mj-lt"/>
              <a:buAutoNum type="romanLcPeriod"/>
            </a:pPr>
            <a:endParaRPr lang="pt-BR" noProof="0" dirty="0"/>
          </a:p>
          <a:p>
            <a:pPr marL="0" marR="0" lvl="0" indent="0" algn="just" defTabSz="914400" rtl="0" eaLnBrk="1" fontAlgn="auto" latinLnBrk="0" hangingPunct="1">
              <a:lnSpc>
                <a:spcPct val="100000"/>
              </a:lnSpc>
              <a:spcBef>
                <a:spcPts val="0"/>
              </a:spcBef>
              <a:spcAft>
                <a:spcPts val="0"/>
              </a:spcAft>
              <a:buClrTx/>
              <a:buSzTx/>
              <a:buFont typeface="+mj-lt"/>
              <a:buNone/>
              <a:tabLst/>
              <a:defRPr/>
            </a:pPr>
            <a:r>
              <a:rPr lang="pt-BR" b="1" dirty="0"/>
              <a:t>Pergunta:</a:t>
            </a:r>
            <a:r>
              <a:rPr lang="pt-BR" dirty="0"/>
              <a:t> </a:t>
            </a:r>
            <a:r>
              <a:rPr lang="pt-BR" sz="1200" dirty="0">
                <a:effectLst/>
                <a:latin typeface="Segoe UI" panose="020B0502040204020203" pitchFamily="34" charset="0"/>
              </a:rPr>
              <a:t>Seria um conjunto de informação se o jogador 2 tivesse 3 ações em um de seus nós e duas ações em outro? Por que?</a:t>
            </a:r>
            <a:endParaRPr lang="pt-BR" sz="1200" dirty="0">
              <a:effectLst/>
              <a:latin typeface="Arial" panose="020B0604020202020204" pitchFamily="34" charset="0"/>
            </a:endParaRPr>
          </a:p>
          <a:p>
            <a:pPr marL="0" indent="0" algn="just">
              <a:buFont typeface="+mj-lt"/>
              <a:buNone/>
            </a:pPr>
            <a:endParaRPr lang="pt-BR" noProof="0" dirty="0"/>
          </a:p>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22</a:t>
            </a:fld>
            <a:endParaRPr lang="pt-BR"/>
          </a:p>
        </p:txBody>
      </p:sp>
    </p:spTree>
    <p:extLst>
      <p:ext uri="{BB962C8B-B14F-4D97-AF65-F5344CB8AC3E}">
        <p14:creationId xmlns:p14="http://schemas.microsoft.com/office/powerpoint/2010/main" val="897539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dirty="0">
                <a:effectLst/>
                <a:latin typeface="Segoe UI" panose="020B0502040204020203" pitchFamily="34" charset="0"/>
              </a:rPr>
              <a:t>Jogo A:</a:t>
            </a:r>
            <a:r>
              <a:rPr lang="pt-BR" sz="1800" dirty="0">
                <a:effectLst/>
                <a:latin typeface="Segoe UI" panose="020B0502040204020203" pitchFamily="34" charset="0"/>
              </a:rPr>
              <a:t> Ao ver quantas ações ele tem partindo de um nó, o jogador 2 sabe em que nó ele se encontra. Portanto, </a:t>
            </a:r>
            <a:r>
              <a:rPr lang="pt-BR" sz="1800" b="1" dirty="0">
                <a:effectLst/>
                <a:latin typeface="Segoe UI" panose="020B0502040204020203" pitchFamily="34" charset="0"/>
              </a:rPr>
              <a:t>não é conjunto de informação</a:t>
            </a:r>
            <a:r>
              <a:rPr lang="pt-BR" sz="1800" dirty="0">
                <a:effectLst/>
                <a:latin typeface="Segoe UI" panose="020B0502040204020203" pitchFamily="34" charset="0"/>
              </a:rPr>
              <a:t>. </a:t>
            </a:r>
            <a:endParaRPr lang="pt-BR" sz="1800" dirty="0">
              <a:effectLst/>
              <a:latin typeface="Arial" panose="020B0604020202020204" pitchFamily="34" charset="0"/>
            </a:endParaRP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dirty="0">
                <a:effectLst/>
                <a:latin typeface="Segoe UI" panose="020B0502040204020203" pitchFamily="34" charset="0"/>
              </a:rPr>
              <a:t>Jogo B</a:t>
            </a:r>
            <a:r>
              <a:rPr lang="pt-BR" sz="1800" dirty="0">
                <a:effectLst/>
                <a:latin typeface="Segoe UI" panose="020B0502040204020203" pitchFamily="34" charset="0"/>
              </a:rPr>
              <a:t>: Se o jogador 1 se lembrar o que jogou no primeiro período (i.e., se 1 tem “</a:t>
            </a:r>
            <a:r>
              <a:rPr lang="pt-BR" sz="1800" dirty="0" err="1">
                <a:effectLst/>
                <a:latin typeface="Segoe UI" panose="020B0502040204020203" pitchFamily="34" charset="0"/>
              </a:rPr>
              <a:t>perfect</a:t>
            </a:r>
            <a:r>
              <a:rPr lang="pt-BR" sz="1800" dirty="0">
                <a:effectLst/>
                <a:latin typeface="Segoe UI" panose="020B0502040204020203" pitchFamily="34" charset="0"/>
              </a:rPr>
              <a:t> recall”), ele sabe em qual desses nós está. Por exemplo, se ele se lembrar de ter jogado d no primeiro período, ele saberá que só será chamado a jogar novamente caso o jogador 2 tenha jogado l. Portanto, ele sabe em que nó se encontra. </a:t>
            </a:r>
            <a:r>
              <a:rPr lang="pt-BR" sz="1800" b="1" dirty="0">
                <a:effectLst/>
                <a:latin typeface="Segoe UI" panose="020B0502040204020203" pitchFamily="34" charset="0"/>
              </a:rPr>
              <a:t>Não é conjunto de informação.</a:t>
            </a:r>
            <a:endParaRPr lang="pt-BR" sz="1800" b="1" dirty="0">
              <a:effectLst/>
              <a:latin typeface="Arial" panose="020B0604020202020204" pitchFamily="34" charset="0"/>
            </a:endParaRPr>
          </a:p>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23</a:t>
            </a:fld>
            <a:endParaRPr lang="pt-BR"/>
          </a:p>
        </p:txBody>
      </p:sp>
    </p:spTree>
    <p:extLst>
      <p:ext uri="{BB962C8B-B14F-4D97-AF65-F5344CB8AC3E}">
        <p14:creationId xmlns:p14="http://schemas.microsoft.com/office/powerpoint/2010/main" val="18994922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err="1"/>
              <a:t>Conc</a:t>
            </a:r>
            <a:r>
              <a:rPr lang="pt-BR" b="1" dirty="0"/>
              <a:t>: </a:t>
            </a:r>
            <a:r>
              <a:rPr lang="pt-BR" dirty="0"/>
              <a:t>Quantos conjuntos de informação o jogador três tem?</a:t>
            </a:r>
          </a:p>
        </p:txBody>
      </p:sp>
      <p:sp>
        <p:nvSpPr>
          <p:cNvPr id="4" name="Slide Number Placeholder 3"/>
          <p:cNvSpPr>
            <a:spLocks noGrp="1"/>
          </p:cNvSpPr>
          <p:nvPr>
            <p:ph type="sldNum" sz="quarter" idx="5"/>
          </p:nvPr>
        </p:nvSpPr>
        <p:spPr/>
        <p:txBody>
          <a:bodyPr/>
          <a:lstStyle/>
          <a:p>
            <a:fld id="{B2DE22FB-4F32-4F44-9195-D0BEF89D065E}" type="slidenum">
              <a:rPr lang="pt-BR" smtClean="0"/>
              <a:t>24</a:t>
            </a:fld>
            <a:endParaRPr lang="pt-BR"/>
          </a:p>
        </p:txBody>
      </p:sp>
    </p:spTree>
    <p:extLst>
      <p:ext uri="{BB962C8B-B14F-4D97-AF65-F5344CB8AC3E}">
        <p14:creationId xmlns:p14="http://schemas.microsoft.com/office/powerpoint/2010/main" val="10433238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dirty="0" err="1">
                <a:effectLst/>
                <a:latin typeface="Segoe UI" panose="020B0502040204020203" pitchFamily="34" charset="0"/>
              </a:rPr>
              <a:t>Intro</a:t>
            </a:r>
            <a:r>
              <a:rPr lang="pt-BR" sz="1800" b="1" dirty="0">
                <a:effectLst/>
                <a:latin typeface="Segoe UI" panose="020B0502040204020203" pitchFamily="34" charset="0"/>
              </a:rPr>
              <a:t>: </a:t>
            </a:r>
            <a:r>
              <a:rPr lang="pt-BR" sz="1800" dirty="0">
                <a:effectLst/>
                <a:latin typeface="Segoe UI" panose="020B0502040204020203" pitchFamily="34" charset="0"/>
              </a:rPr>
              <a:t>Guarde esse entendimento de "conjunto de informação unitário", precisaremos dele mais à frente</a:t>
            </a:r>
            <a:endParaRPr lang="pt-BR" sz="1800" dirty="0">
              <a:effectLst/>
              <a:latin typeface="Arial" panose="020B0604020202020204" pitchFamily="34" charset="0"/>
            </a:endParaRPr>
          </a:p>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25</a:t>
            </a:fld>
            <a:endParaRPr lang="pt-BR"/>
          </a:p>
        </p:txBody>
      </p:sp>
    </p:spTree>
    <p:extLst>
      <p:ext uri="{BB962C8B-B14F-4D97-AF65-F5344CB8AC3E}">
        <p14:creationId xmlns:p14="http://schemas.microsoft.com/office/powerpoint/2010/main" val="2324077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P1.</a:t>
            </a:r>
            <a:r>
              <a:rPr lang="pt-BR" dirty="0"/>
              <a:t> por exemplo, lembre-se que na aula passada representamos o dilema dos prisioneiros repetido na forma extensiva.</a:t>
            </a:r>
          </a:p>
        </p:txBody>
      </p:sp>
      <p:sp>
        <p:nvSpPr>
          <p:cNvPr id="4" name="Slide Number Placeholder 3"/>
          <p:cNvSpPr>
            <a:spLocks noGrp="1"/>
          </p:cNvSpPr>
          <p:nvPr>
            <p:ph type="sldNum" sz="quarter" idx="5"/>
          </p:nvPr>
        </p:nvSpPr>
        <p:spPr/>
        <p:txBody>
          <a:bodyPr/>
          <a:lstStyle/>
          <a:p>
            <a:fld id="{B2DE22FB-4F32-4F44-9195-D0BEF89D065E}" type="slidenum">
              <a:rPr lang="pt-BR" smtClean="0"/>
              <a:t>3</a:t>
            </a:fld>
            <a:endParaRPr lang="pt-BR"/>
          </a:p>
        </p:txBody>
      </p:sp>
    </p:spTree>
    <p:extLst>
      <p:ext uri="{BB962C8B-B14F-4D97-AF65-F5344CB8AC3E}">
        <p14:creationId xmlns:p14="http://schemas.microsoft.com/office/powerpoint/2010/main" val="37369607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P2.</a:t>
            </a:r>
            <a:r>
              <a:rPr lang="pt-BR" dirty="0"/>
              <a:t> </a:t>
            </a:r>
            <a:r>
              <a:rPr lang="pt-BR" sz="1200" dirty="0"/>
              <a:t>Atenção, essa definição é restrita a jogos de informação completa, que é nosso foco agora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P4. </a:t>
            </a:r>
            <a:r>
              <a:rPr lang="pt-BR" sz="1800" dirty="0">
                <a:effectLst/>
                <a:latin typeface="Segoe UI" panose="020B0502040204020203" pitchFamily="34" charset="0"/>
              </a:rPr>
              <a:t>De modo geral, jogos de informação completa e imperfeita podem ser representados na forma extensiva usando conjuntos de informações não unitários para indicar o que cada jogador sabe (ou não sabe) quando ele tem a jogada</a:t>
            </a:r>
            <a:endParaRPr lang="pt-BR"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26</a:t>
            </a:fld>
            <a:endParaRPr lang="pt-BR"/>
          </a:p>
        </p:txBody>
      </p:sp>
    </p:spTree>
    <p:extLst>
      <p:ext uri="{BB962C8B-B14F-4D97-AF65-F5344CB8AC3E}">
        <p14:creationId xmlns:p14="http://schemas.microsoft.com/office/powerpoint/2010/main" val="3705490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pt-BR" noProof="0" dirty="0"/>
              <a:t>Em </a:t>
            </a:r>
            <a:r>
              <a:rPr lang="pt-BR" b="1" noProof="0" dirty="0">
                <a:solidFill>
                  <a:srgbClr val="0070C0"/>
                </a:solidFill>
              </a:rPr>
              <a:t>informação perfeita </a:t>
            </a:r>
            <a:r>
              <a:rPr lang="pt-BR" noProof="0" dirty="0"/>
              <a:t>todo conjunto de informação é </a:t>
            </a:r>
            <a:r>
              <a:rPr lang="pt-BR" i="0" noProof="0" dirty="0"/>
              <a:t>unitário</a:t>
            </a:r>
          </a:p>
          <a:p>
            <a:pPr algn="just"/>
            <a:endParaRPr lang="pt-BR" b="0" noProof="0" dirty="0">
              <a:solidFill>
                <a:srgbClr val="C00000"/>
              </a:solidFill>
            </a:endParaRPr>
          </a:p>
          <a:p>
            <a:pPr algn="just"/>
            <a:r>
              <a:rPr lang="pt-BR" b="0" noProof="0" dirty="0">
                <a:solidFill>
                  <a:srgbClr val="C00000"/>
                </a:solidFill>
              </a:rPr>
              <a:t>Em </a:t>
            </a:r>
            <a:r>
              <a:rPr lang="pt-BR" b="1" noProof="0" dirty="0">
                <a:solidFill>
                  <a:srgbClr val="C00000"/>
                </a:solidFill>
              </a:rPr>
              <a:t>informação imperfeita </a:t>
            </a:r>
            <a:r>
              <a:rPr lang="pt-BR" noProof="0" dirty="0"/>
              <a:t>há pelo menos um conjunto de informação não unitário.</a:t>
            </a:r>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27</a:t>
            </a:fld>
            <a:endParaRPr lang="pt-BR"/>
          </a:p>
        </p:txBody>
      </p:sp>
    </p:spTree>
    <p:extLst>
      <p:ext uri="{BB962C8B-B14F-4D97-AF65-F5344CB8AC3E}">
        <p14:creationId xmlns:p14="http://schemas.microsoft.com/office/powerpoint/2010/main" val="23963050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Vamos falar sobre o conceito de E.N.P.S. agora para jogos na forma extensiva</a:t>
            </a:r>
          </a:p>
        </p:txBody>
      </p:sp>
      <p:sp>
        <p:nvSpPr>
          <p:cNvPr id="4" name="Slide Number Placeholder 3"/>
          <p:cNvSpPr>
            <a:spLocks noGrp="1"/>
          </p:cNvSpPr>
          <p:nvPr>
            <p:ph type="sldNum" sz="quarter" idx="5"/>
          </p:nvPr>
        </p:nvSpPr>
        <p:spPr/>
        <p:txBody>
          <a:bodyPr/>
          <a:lstStyle/>
          <a:p>
            <a:fld id="{B2DE22FB-4F32-4F44-9195-D0BEF89D065E}" type="slidenum">
              <a:rPr lang="pt-BR" smtClean="0"/>
              <a:t>28</a:t>
            </a:fld>
            <a:endParaRPr lang="pt-BR"/>
          </a:p>
        </p:txBody>
      </p:sp>
    </p:spTree>
    <p:extLst>
      <p:ext uri="{BB962C8B-B14F-4D97-AF65-F5344CB8AC3E}">
        <p14:creationId xmlns:p14="http://schemas.microsoft.com/office/powerpoint/2010/main" val="10313781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err="1"/>
              <a:t>Intro</a:t>
            </a:r>
            <a:r>
              <a:rPr lang="pt-BR" b="1" dirty="0"/>
              <a:t>: </a:t>
            </a:r>
            <a:r>
              <a:rPr lang="pt-BR" sz="1800" dirty="0">
                <a:effectLst/>
                <a:latin typeface="Segoe UI" panose="020B0502040204020203" pitchFamily="34" charset="0"/>
              </a:rPr>
              <a:t>Lembre-se que na aula de jogos repetidos definimos informalmente um subjogo como uma parte de um jogo que resta para ser jogada a partir de qualquer ponto em que a história completa do jogo até aquele momento fosse conhecida pelos jogadores</a:t>
            </a:r>
            <a:endParaRPr lang="pt-BR" sz="1800" dirty="0">
              <a:effectLst/>
              <a:latin typeface="Arial" panose="020B0604020202020204" pitchFamily="34" charset="0"/>
            </a:endParaRPr>
          </a:p>
          <a:p>
            <a:endParaRPr lang="pt-BR" b="1" dirty="0"/>
          </a:p>
          <a:p>
            <a:r>
              <a:rPr lang="pt-BR" b="1" dirty="0"/>
              <a:t>a) </a:t>
            </a:r>
            <a:r>
              <a:rPr lang="pt-BR" b="0" dirty="0"/>
              <a:t>Alguns materiais se referem a subjogos que sejam menores do que o jogo original como “subjogos próprios”</a:t>
            </a:r>
          </a:p>
          <a:p>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c) </a:t>
            </a:r>
            <a:r>
              <a:rPr lang="pt-BR" sz="1800" dirty="0">
                <a:effectLst/>
                <a:latin typeface="Segoe UI" panose="020B0502040204020203" pitchFamily="34" charset="0"/>
              </a:rPr>
              <a:t>Uma maneira de motivar (c) é dizer que queremos poder analisar um subjogo por conta própria e queremos que a análise seja relevante para o jogo original.</a:t>
            </a:r>
            <a:endParaRPr lang="pt-BR" sz="1800" dirty="0">
              <a:effectLst/>
              <a:latin typeface="Arial" panose="020B0604020202020204" pitchFamily="34" charset="0"/>
            </a:endParaRPr>
          </a:p>
          <a:p>
            <a:endParaRPr lang="pt-BR" b="1" dirty="0"/>
          </a:p>
        </p:txBody>
      </p:sp>
      <p:sp>
        <p:nvSpPr>
          <p:cNvPr id="4" name="Slide Number Placeholder 3"/>
          <p:cNvSpPr>
            <a:spLocks noGrp="1"/>
          </p:cNvSpPr>
          <p:nvPr>
            <p:ph type="sldNum" sz="quarter" idx="5"/>
          </p:nvPr>
        </p:nvSpPr>
        <p:spPr/>
        <p:txBody>
          <a:bodyPr/>
          <a:lstStyle/>
          <a:p>
            <a:fld id="{B2DE22FB-4F32-4F44-9195-D0BEF89D065E}" type="slidenum">
              <a:rPr lang="pt-BR" smtClean="0"/>
              <a:t>30</a:t>
            </a:fld>
            <a:endParaRPr lang="pt-BR"/>
          </a:p>
        </p:txBody>
      </p:sp>
    </p:spTree>
    <p:extLst>
      <p:ext uri="{BB962C8B-B14F-4D97-AF65-F5344CB8AC3E}">
        <p14:creationId xmlns:p14="http://schemas.microsoft.com/office/powerpoint/2010/main" val="33328408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dirty="0" err="1">
                <a:effectLst/>
                <a:latin typeface="Segoe UI" panose="020B0502040204020203" pitchFamily="34" charset="0"/>
              </a:rPr>
              <a:t>Intro</a:t>
            </a:r>
            <a:r>
              <a:rPr lang="pt-BR" sz="1800" b="1" dirty="0">
                <a:effectLst/>
                <a:latin typeface="Segoe UI" panose="020B0502040204020203" pitchFamily="34" charset="0"/>
              </a:rPr>
              <a:t>:</a:t>
            </a:r>
            <a:r>
              <a:rPr lang="pt-BR" sz="1800" dirty="0">
                <a:effectLst/>
                <a:latin typeface="Segoe UI" panose="020B0502040204020203" pitchFamily="34" charset="0"/>
              </a:rPr>
              <a:t> para ilustrar as partes (a) e (b) da definição do slide anterior...</a:t>
            </a:r>
            <a:endParaRPr lang="pt-BR" sz="1800" dirty="0">
              <a:effectLst/>
              <a:latin typeface="Arial" panose="020B0604020202020204" pitchFamily="34" charset="0"/>
            </a:endParaRPr>
          </a:p>
          <a:p>
            <a:endParaRPr lang="pt-BR" dirty="0"/>
          </a:p>
          <a:p>
            <a:endParaRPr lang="pt-BR" dirty="0"/>
          </a:p>
          <a:p>
            <a:pPr marL="228600" indent="-228600">
              <a:buAutoNum type="alphaLcParenBoth"/>
            </a:pPr>
            <a:r>
              <a:rPr lang="pt-BR" dirty="0"/>
              <a:t>Começa em um nó de decisão 𝑛 que é conjunto de informação unitário (mas não é o primeiro nó de decisão do jogo),</a:t>
            </a:r>
          </a:p>
          <a:p>
            <a:endParaRPr lang="pt-BR" dirty="0"/>
          </a:p>
          <a:p>
            <a:r>
              <a:rPr lang="pt-BR" dirty="0"/>
              <a:t>(b) Inclui todos os nós de decisão e nós terminais que sucedam 𝑛 na árvore do jogo (mas nenhum nó que não suceda 𝑛), e</a:t>
            </a:r>
          </a:p>
          <a:p>
            <a:r>
              <a:rPr lang="pt-BR" dirty="0"/>
              <a:t> </a:t>
            </a:r>
          </a:p>
          <a:p>
            <a:r>
              <a:rPr lang="pt-BR" dirty="0"/>
              <a:t>(c) Não corta nenhum conjunto de informação (i.e., se um nó de decisão 𝑛′ segue 𝑛 na árvore, então todos os outros nós no conjunto de informação contendo 𝑛′ devem também seguir 𝑛, sendo parte do subjogo)</a:t>
            </a:r>
          </a:p>
        </p:txBody>
      </p:sp>
      <p:sp>
        <p:nvSpPr>
          <p:cNvPr id="4" name="Slide Number Placeholder 3"/>
          <p:cNvSpPr>
            <a:spLocks noGrp="1"/>
          </p:cNvSpPr>
          <p:nvPr>
            <p:ph type="sldNum" sz="quarter" idx="5"/>
          </p:nvPr>
        </p:nvSpPr>
        <p:spPr/>
        <p:txBody>
          <a:bodyPr/>
          <a:lstStyle/>
          <a:p>
            <a:fld id="{B2DE22FB-4F32-4F44-9195-D0BEF89D065E}" type="slidenum">
              <a:rPr lang="pt-BR" smtClean="0"/>
              <a:t>31</a:t>
            </a:fld>
            <a:endParaRPr lang="pt-BR"/>
          </a:p>
        </p:txBody>
      </p:sp>
    </p:spTree>
    <p:extLst>
      <p:ext uri="{BB962C8B-B14F-4D97-AF65-F5344CB8AC3E}">
        <p14:creationId xmlns:p14="http://schemas.microsoft.com/office/powerpoint/2010/main" val="22307172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dirty="0" err="1">
                <a:effectLst/>
                <a:latin typeface="Segoe UI" panose="020B0502040204020203" pitchFamily="34" charset="0"/>
              </a:rPr>
              <a:t>Intro</a:t>
            </a:r>
            <a:r>
              <a:rPr lang="pt-BR" sz="1800" b="1" dirty="0">
                <a:effectLst/>
                <a:latin typeface="Segoe UI" panose="020B0502040204020203" pitchFamily="34" charset="0"/>
              </a:rPr>
              <a:t>:</a:t>
            </a:r>
            <a:r>
              <a:rPr lang="pt-BR" sz="1800" dirty="0">
                <a:effectLst/>
                <a:latin typeface="Segoe UI" panose="020B0502040204020203" pitchFamily="34" charset="0"/>
              </a:rPr>
              <a:t> para ilustrar as partes (a) e (b) da definição do slide anterior...</a:t>
            </a:r>
            <a:endParaRPr lang="pt-BR" sz="1800" dirty="0">
              <a:effectLst/>
              <a:latin typeface="Arial" panose="020B0604020202020204" pitchFamily="34" charset="0"/>
            </a:endParaRPr>
          </a:p>
          <a:p>
            <a:endParaRPr lang="pt-BR" dirty="0"/>
          </a:p>
          <a:p>
            <a:endParaRPr lang="pt-BR" dirty="0"/>
          </a:p>
          <a:p>
            <a:pPr marL="228600" indent="-228600">
              <a:buAutoNum type="alphaLcParenBoth"/>
            </a:pPr>
            <a:r>
              <a:rPr lang="pt-BR" dirty="0"/>
              <a:t>Começa em um nó de decisão 𝑛 que é conjunto de informação unitário (mas não é o primeiro nó de decisão do jogo),</a:t>
            </a:r>
          </a:p>
          <a:p>
            <a:pPr marL="228600" indent="-228600">
              <a:buAutoNum type="alphaLcParenBoth"/>
            </a:pPr>
            <a:endParaRPr lang="pt-BR" dirty="0"/>
          </a:p>
          <a:p>
            <a:r>
              <a:rPr lang="pt-BR" dirty="0"/>
              <a:t>(b) Inclui todos os nós de decisão e nós terminais que sucedam 𝑛 na árvore do jogo (mas nenhum nó que não suceda 𝑛), e</a:t>
            </a:r>
          </a:p>
          <a:p>
            <a:r>
              <a:rPr lang="pt-BR" dirty="0"/>
              <a:t> </a:t>
            </a:r>
          </a:p>
          <a:p>
            <a:r>
              <a:rPr lang="pt-BR" dirty="0"/>
              <a:t>(c) Não corta nenhum conjunto de informação (i.e., se um nó de decisão 𝑛′ segue 𝑛 na árvore, então todos os outros nós no conjunto de informação contendo 𝑛′ devem também seguir 𝑛, sendo parte do subjogo)</a:t>
            </a:r>
          </a:p>
        </p:txBody>
      </p:sp>
      <p:sp>
        <p:nvSpPr>
          <p:cNvPr id="4" name="Slide Number Placeholder 3"/>
          <p:cNvSpPr>
            <a:spLocks noGrp="1"/>
          </p:cNvSpPr>
          <p:nvPr>
            <p:ph type="sldNum" sz="quarter" idx="5"/>
          </p:nvPr>
        </p:nvSpPr>
        <p:spPr/>
        <p:txBody>
          <a:bodyPr/>
          <a:lstStyle/>
          <a:p>
            <a:fld id="{B2DE22FB-4F32-4F44-9195-D0BEF89D065E}" type="slidenum">
              <a:rPr lang="pt-BR" smtClean="0"/>
              <a:t>32</a:t>
            </a:fld>
            <a:endParaRPr lang="pt-BR"/>
          </a:p>
        </p:txBody>
      </p:sp>
    </p:spTree>
    <p:extLst>
      <p:ext uri="{BB962C8B-B14F-4D97-AF65-F5344CB8AC3E}">
        <p14:creationId xmlns:p14="http://schemas.microsoft.com/office/powerpoint/2010/main" val="15450316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err="1"/>
              <a:t>Intro</a:t>
            </a:r>
            <a:r>
              <a:rPr lang="pt-BR" b="1" dirty="0"/>
              <a:t>:</a:t>
            </a:r>
            <a:r>
              <a:rPr lang="pt-BR" dirty="0"/>
              <a:t> </a:t>
            </a:r>
            <a:r>
              <a:rPr lang="pt-BR" sz="1800" dirty="0">
                <a:effectLst/>
                <a:latin typeface="Segoe UI" panose="020B0502040204020203" pitchFamily="34" charset="0"/>
              </a:rPr>
              <a:t>para ilustrar a parte (c) da definição...</a:t>
            </a:r>
            <a:endParaRPr lang="pt-BR" sz="1800" dirty="0">
              <a:effectLst/>
              <a:latin typeface="Arial" panose="020B0604020202020204" pitchFamily="34" charset="0"/>
            </a:endParaRPr>
          </a:p>
          <a:p>
            <a:endParaRPr lang="pt-BR" dirty="0"/>
          </a:p>
          <a:p>
            <a:r>
              <a:rPr lang="pt-BR" dirty="0"/>
              <a:t>(c) Não corta nenhum conjunto de informação (i.e., se um nó de decisão 𝑛′ segue 𝑛 na árvore, então todos os outros nós no conjunto de informação contendo 𝑛′ devem também seguir 𝑛, sendo parte do subjogo)</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effectLst/>
                <a:latin typeface="Segoe UI" panose="020B0502040204020203" pitchFamily="34" charset="0"/>
              </a:rPr>
              <a:t>embora os nós de 2 sejam conjuntos de informação unitários, eles não iniciam um subjogo</a:t>
            </a:r>
            <a:endParaRPr lang="pt-BR" sz="1200" dirty="0">
              <a:effectLst/>
              <a:latin typeface="Arial" panose="020B0604020202020204" pitchFamily="34" charset="0"/>
            </a:endParaRPr>
          </a:p>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33</a:t>
            </a:fld>
            <a:endParaRPr lang="pt-BR"/>
          </a:p>
        </p:txBody>
      </p:sp>
    </p:spTree>
    <p:extLst>
      <p:ext uri="{BB962C8B-B14F-4D97-AF65-F5344CB8AC3E}">
        <p14:creationId xmlns:p14="http://schemas.microsoft.com/office/powerpoint/2010/main" val="40746957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err="1"/>
              <a:t>Intro</a:t>
            </a:r>
            <a:r>
              <a:rPr lang="pt-BR" b="1" dirty="0"/>
              <a:t>:</a:t>
            </a:r>
            <a:r>
              <a:rPr lang="pt-BR" dirty="0"/>
              <a:t> </a:t>
            </a:r>
            <a:r>
              <a:rPr lang="pt-BR" sz="1800" dirty="0">
                <a:effectLst/>
                <a:latin typeface="Segoe UI" panose="020B0502040204020203" pitchFamily="34" charset="0"/>
              </a:rPr>
              <a:t>para ilustrar a parte (c) da definição...</a:t>
            </a:r>
            <a:endParaRPr lang="pt-BR" sz="1800" dirty="0">
              <a:effectLst/>
              <a:latin typeface="Arial" panose="020B0604020202020204" pitchFamily="34" charset="0"/>
            </a:endParaRPr>
          </a:p>
          <a:p>
            <a:endParaRPr lang="pt-BR" dirty="0"/>
          </a:p>
          <a:p>
            <a:r>
              <a:rPr lang="pt-BR" dirty="0"/>
              <a:t>(c) Não corta nenhum conjunto de informação (i.e., se um nó de decisão 𝑛′ segue 𝑛 na árvore, então todos os outros nós no conjunto de informação contendo 𝑛′ devem também seguir 𝑛, sendo parte do subjogo)</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effectLst/>
                <a:latin typeface="Segoe UI" panose="020B0502040204020203" pitchFamily="34" charset="0"/>
              </a:rPr>
              <a:t>embora os nós de 2 sejam conjuntos de informação unitários, eles não iniciam um subjogo</a:t>
            </a:r>
            <a:endParaRPr lang="pt-BR" sz="1200" dirty="0">
              <a:effectLst/>
              <a:latin typeface="Arial" panose="020B0604020202020204" pitchFamily="34" charset="0"/>
            </a:endParaRPr>
          </a:p>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34</a:t>
            </a:fld>
            <a:endParaRPr lang="pt-BR"/>
          </a:p>
        </p:txBody>
      </p:sp>
    </p:spTree>
    <p:extLst>
      <p:ext uri="{BB962C8B-B14F-4D97-AF65-F5344CB8AC3E}">
        <p14:creationId xmlns:p14="http://schemas.microsoft.com/office/powerpoint/2010/main" val="41869740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err="1"/>
              <a:t>Intro</a:t>
            </a:r>
            <a:r>
              <a:rPr lang="pt-BR" b="1" dirty="0"/>
              <a:t>: </a:t>
            </a:r>
            <a:r>
              <a:rPr lang="pt-BR" sz="1800" dirty="0">
                <a:effectLst/>
                <a:latin typeface="Segoe UI" panose="020B0502040204020203" pitchFamily="34" charset="0"/>
              </a:rPr>
              <a:t>Dada a definição um subjogo, agora podemos aplicar a definição de equilíbrio de Nash perfeito em subjogo...</a:t>
            </a:r>
            <a:endParaRPr lang="pt-BR" sz="1800" dirty="0">
              <a:effectLst/>
              <a:latin typeface="Arial" panose="020B0604020202020204" pitchFamily="34" charset="0"/>
            </a:endParaRPr>
          </a:p>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37</a:t>
            </a:fld>
            <a:endParaRPr lang="pt-BR"/>
          </a:p>
        </p:txBody>
      </p:sp>
    </p:spTree>
    <p:extLst>
      <p:ext uri="{BB962C8B-B14F-4D97-AF65-F5344CB8AC3E}">
        <p14:creationId xmlns:p14="http://schemas.microsoft.com/office/powerpoint/2010/main" val="24109495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P1.2 </a:t>
            </a:r>
            <a:r>
              <a:rPr lang="pt-BR" sz="1800" dirty="0">
                <a:effectLst/>
                <a:latin typeface="Segoe UI" panose="020B0502040204020203" pitchFamily="34" charset="0"/>
              </a:rPr>
              <a:t>Na aula 3, vimos que o teorema de Nash garante a existência de equilíbrio em jogos estáticos de informação completa que sejam finitos. Isso se aplicava a todos os jogos desse tipo na forma normal....</a:t>
            </a:r>
          </a:p>
          <a:p>
            <a:endParaRPr lang="pt-BR" sz="1800" dirty="0">
              <a:effectLst/>
              <a:latin typeface="Arial" panose="020B0604020202020204" pitchFamily="34" charset="0"/>
            </a:endParaRPr>
          </a:p>
          <a:p>
            <a:r>
              <a:rPr lang="pt-BR" sz="1800" dirty="0">
                <a:effectLst/>
                <a:latin typeface="Segoe UI" panose="020B0502040204020203" pitchFamily="34" charset="0"/>
              </a:rPr>
              <a:t>....e hoje vimos que podemos escrever tanto jogos dinâmicos quanto estáticos na forma normal.</a:t>
            </a:r>
            <a:endParaRPr lang="pt-BR" sz="1800" dirty="0">
              <a:effectLst/>
              <a:latin typeface="Arial" panose="020B0604020202020204" pitchFamily="34" charset="0"/>
            </a:endParaRPr>
          </a:p>
          <a:p>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dirty="0">
                <a:effectLst/>
                <a:latin typeface="Segoe UI" panose="020B0502040204020203" pitchFamily="34" charset="0"/>
              </a:rPr>
              <a:t>Portanto, qualquer jogo dinâmico de informação completa que seja finito tem E.N.P.S, possivelmente em estratégias mistas</a:t>
            </a:r>
            <a:endParaRPr lang="pt-BR" sz="1800" dirty="0">
              <a:effectLst/>
              <a:latin typeface="Arial" panose="020B0604020202020204" pitchFamily="34" charset="0"/>
            </a:endParaRPr>
          </a:p>
          <a:p>
            <a:endParaRPr lang="pt-BR" b="1" dirty="0"/>
          </a:p>
        </p:txBody>
      </p:sp>
      <p:sp>
        <p:nvSpPr>
          <p:cNvPr id="4" name="Slide Number Placeholder 3"/>
          <p:cNvSpPr>
            <a:spLocks noGrp="1"/>
          </p:cNvSpPr>
          <p:nvPr>
            <p:ph type="sldNum" sz="quarter" idx="5"/>
          </p:nvPr>
        </p:nvSpPr>
        <p:spPr/>
        <p:txBody>
          <a:bodyPr/>
          <a:lstStyle/>
          <a:p>
            <a:fld id="{B2DE22FB-4F32-4F44-9195-D0BEF89D065E}" type="slidenum">
              <a:rPr lang="pt-BR" smtClean="0"/>
              <a:t>38</a:t>
            </a:fld>
            <a:endParaRPr lang="pt-BR"/>
          </a:p>
        </p:txBody>
      </p:sp>
    </p:spTree>
    <p:extLst>
      <p:ext uri="{BB962C8B-B14F-4D97-AF65-F5344CB8AC3E}">
        <p14:creationId xmlns:p14="http://schemas.microsoft.com/office/powerpoint/2010/main" val="2803468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noProof="0" dirty="0" err="1"/>
              <a:t>Conc</a:t>
            </a:r>
            <a:r>
              <a:rPr lang="pt-BR" b="1" noProof="0" dirty="0"/>
              <a:t>:</a:t>
            </a:r>
            <a:r>
              <a:rPr lang="pt-BR" noProof="0" dirty="0"/>
              <a:t> O item 2 do slide anterior, “As estratégias disponíveis para cada jogador”, agora serão destrinchadas em três pontos (2a.-2c)</a:t>
            </a:r>
          </a:p>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4</a:t>
            </a:fld>
            <a:endParaRPr lang="pt-BR"/>
          </a:p>
        </p:txBody>
      </p:sp>
    </p:spTree>
    <p:extLst>
      <p:ext uri="{BB962C8B-B14F-4D97-AF65-F5344CB8AC3E}">
        <p14:creationId xmlns:p14="http://schemas.microsoft.com/office/powerpoint/2010/main" val="327593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P2. </a:t>
            </a:r>
            <a:r>
              <a:rPr lang="pt-BR" b="0" dirty="0"/>
              <a:t>“Aula 4 – Jogos Dinâmicos de informação completa e perfeita E Jogos de dois estágios</a:t>
            </a:r>
            <a:r>
              <a:rPr lang="pt-BR" dirty="0"/>
              <a:t>“</a:t>
            </a:r>
          </a:p>
        </p:txBody>
      </p:sp>
      <p:sp>
        <p:nvSpPr>
          <p:cNvPr id="4" name="Slide Number Placeholder 3"/>
          <p:cNvSpPr>
            <a:spLocks noGrp="1"/>
          </p:cNvSpPr>
          <p:nvPr>
            <p:ph type="sldNum" sz="quarter" idx="5"/>
          </p:nvPr>
        </p:nvSpPr>
        <p:spPr/>
        <p:txBody>
          <a:bodyPr/>
          <a:lstStyle/>
          <a:p>
            <a:fld id="{B2DE22FB-4F32-4F44-9195-D0BEF89D065E}" type="slidenum">
              <a:rPr lang="pt-BR" smtClean="0"/>
              <a:t>39</a:t>
            </a:fld>
            <a:endParaRPr lang="pt-BR"/>
          </a:p>
        </p:txBody>
      </p:sp>
    </p:spTree>
    <p:extLst>
      <p:ext uri="{BB962C8B-B14F-4D97-AF65-F5344CB8AC3E}">
        <p14:creationId xmlns:p14="http://schemas.microsoft.com/office/powerpoint/2010/main" val="2079720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P2.</a:t>
            </a:r>
            <a:r>
              <a:rPr lang="pt-BR" b="0" dirty="0"/>
              <a:t> i.e., outcome é uma </a:t>
            </a:r>
            <a:r>
              <a:rPr lang="pt-BR" b="0" i="1" dirty="0"/>
              <a:t>coleção de ações</a:t>
            </a:r>
          </a:p>
        </p:txBody>
      </p:sp>
      <p:sp>
        <p:nvSpPr>
          <p:cNvPr id="4" name="Slide Number Placeholder 3"/>
          <p:cNvSpPr>
            <a:spLocks noGrp="1"/>
          </p:cNvSpPr>
          <p:nvPr>
            <p:ph type="sldNum" sz="quarter" idx="5"/>
          </p:nvPr>
        </p:nvSpPr>
        <p:spPr/>
        <p:txBody>
          <a:bodyPr/>
          <a:lstStyle/>
          <a:p>
            <a:fld id="{B2DE22FB-4F32-4F44-9195-D0BEF89D065E}" type="slidenum">
              <a:rPr lang="pt-BR" smtClean="0"/>
              <a:t>40</a:t>
            </a:fld>
            <a:endParaRPr lang="pt-BR"/>
          </a:p>
        </p:txBody>
      </p:sp>
    </p:spTree>
    <p:extLst>
      <p:ext uri="{BB962C8B-B14F-4D97-AF65-F5344CB8AC3E}">
        <p14:creationId xmlns:p14="http://schemas.microsoft.com/office/powerpoint/2010/main" val="22037541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err="1"/>
                  <a:t>Intro</a:t>
                </a:r>
                <a:r>
                  <a:rPr lang="pt-BR" b="1" dirty="0"/>
                  <a:t>: </a:t>
                </a:r>
                <a:r>
                  <a:rPr lang="pt-BR" sz="1800" dirty="0">
                    <a:effectLst/>
                    <a:latin typeface="Segoe UI" panose="020B0502040204020203" pitchFamily="34" charset="0"/>
                  </a:rPr>
                  <a:t>Lembre-se que os payoffs dos jogadores para cada combinação viável de jogadas são de conhecimento comum</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dirty="0">
                    <a:effectLst/>
                    <a:latin typeface="Segoe UI" panose="020B0502040204020203" pitchFamily="34" charset="0"/>
                  </a:rPr>
                  <a:t>P2. </a:t>
                </a:r>
                <a:r>
                  <a:rPr lang="pt-BR" sz="1800" b="0" dirty="0">
                    <a:effectLst/>
                    <a:latin typeface="Segoe UI" panose="020B0502040204020203" pitchFamily="34" charset="0"/>
                  </a:rPr>
                  <a:t>e</a:t>
                </a:r>
                <a:r>
                  <a:rPr lang="pt-BR" sz="1800" b="1" dirty="0">
                    <a:effectLst/>
                    <a:latin typeface="Segoe UI" panose="020B0502040204020203" pitchFamily="34" charset="0"/>
                  </a:rPr>
                  <a:t> </a:t>
                </a:r>
                <a14:m>
                  <m:oMath xmlns:m="http://schemas.openxmlformats.org/officeDocument/2006/math">
                    <m:sSubSup>
                      <m:sSubSupPr>
                        <m:ctrlPr>
                          <a:rPr lang="pt-BR" sz="4000" b="0" i="1" noProof="0" smtClean="0">
                            <a:solidFill>
                              <a:schemeClr val="tx1"/>
                            </a:solidFill>
                            <a:latin typeface="Cambria Math" panose="02040503050406030204" pitchFamily="18" charset="0"/>
                          </a:rPr>
                        </m:ctrlPr>
                      </m:sSubSupPr>
                      <m:e>
                        <m:r>
                          <a:rPr lang="pt-BR" sz="4000" b="0" i="1" noProof="0" smtClean="0">
                            <a:solidFill>
                              <a:schemeClr val="tx1"/>
                            </a:solidFill>
                            <a:latin typeface="Cambria Math" panose="02040503050406030204" pitchFamily="18" charset="0"/>
                          </a:rPr>
                          <m:t>𝑎</m:t>
                        </m:r>
                      </m:e>
                      <m:sub>
                        <m:r>
                          <a:rPr lang="pt-BR" sz="4000" b="0" i="1" noProof="0" smtClean="0">
                            <a:solidFill>
                              <a:schemeClr val="tx1"/>
                            </a:solidFill>
                            <a:latin typeface="Cambria Math" panose="02040503050406030204" pitchFamily="18" charset="0"/>
                          </a:rPr>
                          <m:t>1</m:t>
                        </m:r>
                      </m:sub>
                      <m:sup>
                        <m:r>
                          <a:rPr lang="pt-BR" sz="4000" b="0" i="1" noProof="0" smtClean="0">
                            <a:solidFill>
                              <a:schemeClr val="tx1"/>
                            </a:solidFill>
                            <a:latin typeface="Cambria Math" panose="02040503050406030204" pitchFamily="18" charset="0"/>
                          </a:rPr>
                          <m:t>∗</m:t>
                        </m:r>
                      </m:sup>
                    </m:sSubSup>
                  </m:oMath>
                </a14:m>
                <a:r>
                  <a:rPr lang="pt-BR" sz="1800" dirty="0">
                    <a:effectLst/>
                    <a:latin typeface="Segoe UI" panose="020B0502040204020203" pitchFamily="34" charset="0"/>
                  </a:rPr>
                  <a:t> é uma “ação”, não uma estratégia</a:t>
                </a:r>
                <a:endParaRPr lang="pt-BR"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dirty="0">
                  <a:effectLst/>
                  <a:latin typeface="Arial" panose="020B0604020202020204" pitchFamily="34" charset="0"/>
                </a:endParaRPr>
              </a:p>
              <a:p>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err="1"/>
                  <a:t>Intro</a:t>
                </a:r>
                <a:r>
                  <a:rPr lang="pt-BR" b="1" dirty="0"/>
                  <a:t>: </a:t>
                </a:r>
                <a:r>
                  <a:rPr lang="pt-BR" sz="1800" dirty="0">
                    <a:effectLst/>
                    <a:latin typeface="Segoe UI" panose="020B0502040204020203" pitchFamily="34" charset="0"/>
                  </a:rPr>
                  <a:t>Lembre-se que os payoffs dos jogadores para cada combinação viável de jogadas são de conhecimento comum</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dirty="0">
                    <a:effectLst/>
                    <a:latin typeface="Segoe UI" panose="020B0502040204020203" pitchFamily="34" charset="0"/>
                  </a:rPr>
                  <a:t>P2. </a:t>
                </a:r>
                <a:r>
                  <a:rPr lang="pt-BR" sz="1800" b="0" dirty="0">
                    <a:effectLst/>
                    <a:latin typeface="Segoe UI" panose="020B0502040204020203" pitchFamily="34" charset="0"/>
                  </a:rPr>
                  <a:t>e</a:t>
                </a:r>
                <a:r>
                  <a:rPr lang="pt-BR" sz="1800" b="1" dirty="0">
                    <a:effectLst/>
                    <a:latin typeface="Segoe UI" panose="020B0502040204020203" pitchFamily="34" charset="0"/>
                  </a:rPr>
                  <a:t> </a:t>
                </a:r>
                <a:r>
                  <a:rPr lang="pt-BR" sz="4000" b="0" i="0" noProof="0">
                    <a:solidFill>
                      <a:schemeClr val="tx1"/>
                    </a:solidFill>
                    <a:latin typeface="Cambria Math" panose="02040503050406030204" pitchFamily="18" charset="0"/>
                  </a:rPr>
                  <a:t>𝑎_1^∗</a:t>
                </a:r>
                <a:r>
                  <a:rPr lang="pt-BR" sz="1800" dirty="0">
                    <a:effectLst/>
                    <a:latin typeface="Segoe UI" panose="020B0502040204020203" pitchFamily="34" charset="0"/>
                  </a:rPr>
                  <a:t> é uma “ação”, não uma estratégia</a:t>
                </a:r>
                <a:endParaRPr lang="pt-BR"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dirty="0">
                  <a:effectLst/>
                  <a:latin typeface="Arial" panose="020B0604020202020204" pitchFamily="34" charset="0"/>
                </a:endParaRPr>
              </a:p>
              <a:p>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43</a:t>
            </a:fld>
            <a:endParaRPr lang="pt-BR"/>
          </a:p>
        </p:txBody>
      </p:sp>
    </p:spTree>
    <p:extLst>
      <p:ext uri="{BB962C8B-B14F-4D97-AF65-F5344CB8AC3E}">
        <p14:creationId xmlns:p14="http://schemas.microsoft.com/office/powerpoint/2010/main" val="35317741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P3.</a:t>
            </a:r>
            <a:r>
              <a:rPr lang="pt-BR" dirty="0"/>
              <a:t> </a:t>
            </a:r>
            <a:r>
              <a:rPr lang="pt-BR" sz="1800" dirty="0">
                <a:effectLst/>
                <a:latin typeface="Segoe UI" panose="020B0502040204020203" pitchFamily="34" charset="0"/>
              </a:rPr>
              <a:t>Lembre-se que uma estratégia para o jogador 2 deve especificar a ação a ser executada após cada uma das possíveis ações do primeiro estágio.</a:t>
            </a:r>
            <a:endParaRPr lang="pt-BR" sz="1800" dirty="0">
              <a:effectLst/>
              <a:latin typeface="Arial" panose="020B0604020202020204" pitchFamily="34" charset="0"/>
            </a:endParaRPr>
          </a:p>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44</a:t>
            </a:fld>
            <a:endParaRPr lang="pt-BR"/>
          </a:p>
        </p:txBody>
      </p:sp>
    </p:spTree>
    <p:extLst>
      <p:ext uri="{BB962C8B-B14F-4D97-AF65-F5344CB8AC3E}">
        <p14:creationId xmlns:p14="http://schemas.microsoft.com/office/powerpoint/2010/main" val="27602706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P3. </a:t>
                </a:r>
                <a:r>
                  <a:rPr lang="pt-BR" sz="1800" dirty="0">
                    <a:effectLst/>
                    <a:latin typeface="Segoe UI" panose="020B0502040204020203" pitchFamily="34" charset="0"/>
                  </a:rPr>
                  <a:t>O argumento é análogo para jogos dinâmicos de informação completa e imperfeita: </a:t>
                </a:r>
                <a14:m>
                  <m:oMath xmlns:m="http://schemas.openxmlformats.org/officeDocument/2006/math">
                    <m:r>
                      <a:rPr lang="pt-BR" sz="1800" i="1" dirty="0" smtClean="0">
                        <a:effectLst/>
                        <a:latin typeface="Cambria Math" panose="02040503050406030204" pitchFamily="18" charset="0"/>
                      </a:rPr>
                      <m:t>(</m:t>
                    </m:r>
                    <m:sSubSup>
                      <m:sSubSupPr>
                        <m:ctrlPr>
                          <a:rPr lang="en-US" sz="1800" b="0" i="1" dirty="0" smtClean="0">
                            <a:effectLst/>
                            <a:latin typeface="Cambria Math" panose="02040503050406030204" pitchFamily="18" charset="0"/>
                          </a:rPr>
                        </m:ctrlPr>
                      </m:sSubSupPr>
                      <m:e>
                        <m:r>
                          <a:rPr lang="pt-BR" sz="1800" i="1" dirty="0" smtClean="0">
                            <a:effectLst/>
                            <a:latin typeface="Cambria Math" panose="02040503050406030204" pitchFamily="18" charset="0"/>
                          </a:rPr>
                          <m:t>𝑎</m:t>
                        </m:r>
                      </m:e>
                      <m:sub>
                        <m:r>
                          <a:rPr lang="pt-BR" sz="1800" i="1" dirty="0" smtClean="0">
                            <a:effectLst/>
                            <a:latin typeface="Cambria Math" panose="02040503050406030204" pitchFamily="18" charset="0"/>
                          </a:rPr>
                          <m:t>1</m:t>
                        </m:r>
                      </m:sub>
                      <m:sup>
                        <m:r>
                          <a:rPr lang="pt-BR" sz="1800" i="1" dirty="0" smtClean="0">
                            <a:effectLst/>
                            <a:latin typeface="Cambria Math" panose="02040503050406030204" pitchFamily="18" charset="0"/>
                          </a:rPr>
                          <m:t>∗</m:t>
                        </m:r>
                      </m:sup>
                    </m:sSubSup>
                    <m:r>
                      <a:rPr lang="pt-BR" sz="1800" i="1" dirty="0" smtClean="0">
                        <a:effectLst/>
                        <a:latin typeface="Cambria Math" panose="02040503050406030204" pitchFamily="18" charset="0"/>
                      </a:rPr>
                      <m:t>,</m:t>
                    </m:r>
                    <m:sSubSup>
                      <m:sSubSupPr>
                        <m:ctrlPr>
                          <a:rPr lang="en-US" sz="1800" b="0" i="1" dirty="0" smtClean="0">
                            <a:effectLst/>
                            <a:latin typeface="Cambria Math" panose="02040503050406030204" pitchFamily="18" charset="0"/>
                          </a:rPr>
                        </m:ctrlPr>
                      </m:sSubSupPr>
                      <m:e>
                        <m:r>
                          <a:rPr lang="pt-BR" sz="1800" i="1" dirty="0" smtClean="0">
                            <a:effectLst/>
                            <a:latin typeface="Cambria Math" panose="02040503050406030204" pitchFamily="18" charset="0"/>
                          </a:rPr>
                          <m:t>𝑎</m:t>
                        </m:r>
                      </m:e>
                      <m:sub>
                        <m:r>
                          <a:rPr lang="en-US" sz="1800" b="0" i="1" dirty="0" smtClean="0">
                            <a:effectLst/>
                            <a:latin typeface="Cambria Math" panose="02040503050406030204" pitchFamily="18" charset="0"/>
                          </a:rPr>
                          <m:t>2</m:t>
                        </m:r>
                      </m:sub>
                      <m:sup>
                        <m:r>
                          <a:rPr lang="pt-BR" sz="1800" i="1" dirty="0" smtClean="0">
                            <a:effectLst/>
                            <a:latin typeface="Cambria Math" panose="02040503050406030204" pitchFamily="18" charset="0"/>
                          </a:rPr>
                          <m:t>∗</m:t>
                        </m:r>
                      </m:sup>
                    </m:sSubSup>
                    <m:r>
                      <a:rPr lang="pt-BR" sz="1800" i="1" dirty="0" smtClean="0">
                        <a:effectLst/>
                        <a:latin typeface="Cambria Math" panose="02040503050406030204" pitchFamily="18" charset="0"/>
                      </a:rPr>
                      <m:t>∗,</m:t>
                    </m:r>
                    <m:sSubSup>
                      <m:sSubSupPr>
                        <m:ctrlPr>
                          <a:rPr lang="en-US" sz="1800" b="0" i="1" dirty="0" smtClean="0">
                            <a:effectLst/>
                            <a:latin typeface="Cambria Math" panose="02040503050406030204" pitchFamily="18" charset="0"/>
                          </a:rPr>
                        </m:ctrlPr>
                      </m:sSubSupPr>
                      <m:e>
                        <m:r>
                          <a:rPr lang="pt-BR" sz="1800" i="1" dirty="0" smtClean="0">
                            <a:effectLst/>
                            <a:latin typeface="Cambria Math" panose="02040503050406030204" pitchFamily="18" charset="0"/>
                          </a:rPr>
                          <m:t>𝑎</m:t>
                        </m:r>
                      </m:e>
                      <m:sub>
                        <m:r>
                          <a:rPr lang="en-US" sz="1800" b="0" i="1" dirty="0" smtClean="0">
                            <a:effectLst/>
                            <a:latin typeface="Cambria Math" panose="02040503050406030204" pitchFamily="18" charset="0"/>
                          </a:rPr>
                          <m:t>3</m:t>
                        </m:r>
                      </m:sub>
                      <m:sup>
                        <m:r>
                          <a:rPr lang="pt-BR" sz="1800" i="1" dirty="0" smtClean="0">
                            <a:effectLst/>
                            <a:latin typeface="Cambria Math" panose="02040503050406030204" pitchFamily="18" charset="0"/>
                          </a:rPr>
                          <m:t>∗</m:t>
                        </m:r>
                      </m:sup>
                    </m:sSubSup>
                    <m:r>
                      <a:rPr lang="pt-BR" sz="1800" i="1" dirty="0" smtClean="0">
                        <a:effectLst/>
                        <a:latin typeface="Cambria Math" panose="02040503050406030204" pitchFamily="18" charset="0"/>
                      </a:rPr>
                      <m:t>(</m:t>
                    </m:r>
                    <m:sSubSup>
                      <m:sSubSupPr>
                        <m:ctrlPr>
                          <a:rPr lang="en-US" sz="1800" b="0" i="1" dirty="0" smtClean="0">
                            <a:effectLst/>
                            <a:latin typeface="Cambria Math" panose="02040503050406030204" pitchFamily="18" charset="0"/>
                          </a:rPr>
                        </m:ctrlPr>
                      </m:sSubSupPr>
                      <m:e>
                        <m:r>
                          <a:rPr lang="pt-BR" sz="1800" i="1" dirty="0" smtClean="0">
                            <a:effectLst/>
                            <a:latin typeface="Cambria Math" panose="02040503050406030204" pitchFamily="18" charset="0"/>
                          </a:rPr>
                          <m:t>𝑎</m:t>
                        </m:r>
                      </m:e>
                      <m:sub>
                        <m:r>
                          <a:rPr lang="pt-BR" sz="1800" i="1" dirty="0" smtClean="0">
                            <a:effectLst/>
                            <a:latin typeface="Cambria Math" panose="02040503050406030204" pitchFamily="18" charset="0"/>
                          </a:rPr>
                          <m:t>1</m:t>
                        </m:r>
                      </m:sub>
                      <m:sup>
                        <m:r>
                          <a:rPr lang="pt-BR" sz="1800" i="1" dirty="0" smtClean="0">
                            <a:effectLst/>
                            <a:latin typeface="Cambria Math" panose="02040503050406030204" pitchFamily="18" charset="0"/>
                          </a:rPr>
                          <m:t>∗</m:t>
                        </m:r>
                      </m:sup>
                    </m:sSubSup>
                    <m:r>
                      <a:rPr lang="pt-BR" sz="1800" i="1" dirty="0" smtClean="0">
                        <a:effectLst/>
                        <a:latin typeface="Cambria Math" panose="02040503050406030204" pitchFamily="18" charset="0"/>
                      </a:rPr>
                      <m:t>,</m:t>
                    </m:r>
                    <m:sSubSup>
                      <m:sSubSupPr>
                        <m:ctrlPr>
                          <a:rPr lang="en-US" sz="1800" b="0" i="1" dirty="0" smtClean="0">
                            <a:effectLst/>
                            <a:latin typeface="Cambria Math" panose="02040503050406030204" pitchFamily="18" charset="0"/>
                          </a:rPr>
                        </m:ctrlPr>
                      </m:sSubSupPr>
                      <m:e>
                        <m:r>
                          <a:rPr lang="pt-BR" sz="1800" i="1" dirty="0" smtClean="0">
                            <a:effectLst/>
                            <a:latin typeface="Cambria Math" panose="02040503050406030204" pitchFamily="18" charset="0"/>
                          </a:rPr>
                          <m:t>𝑎</m:t>
                        </m:r>
                      </m:e>
                      <m:sub>
                        <m:r>
                          <a:rPr lang="en-US" sz="1800" b="0" i="1" dirty="0" smtClean="0">
                            <a:effectLst/>
                            <a:latin typeface="Cambria Math" panose="02040503050406030204" pitchFamily="18" charset="0"/>
                          </a:rPr>
                          <m:t>2</m:t>
                        </m:r>
                      </m:sub>
                      <m:sup>
                        <m:r>
                          <a:rPr lang="pt-BR" sz="1800" i="1" dirty="0" smtClean="0">
                            <a:effectLst/>
                            <a:latin typeface="Cambria Math" panose="02040503050406030204" pitchFamily="18" charset="0"/>
                          </a:rPr>
                          <m:t>∗</m:t>
                        </m:r>
                      </m:sup>
                    </m:sSubSup>
                    <m:r>
                      <a:rPr lang="pt-BR" sz="1800" i="1" dirty="0" smtClean="0">
                        <a:effectLst/>
                        <a:latin typeface="Cambria Math" panose="02040503050406030204" pitchFamily="18" charset="0"/>
                      </a:rPr>
                      <m:t>),</m:t>
                    </m:r>
                    <m:sSubSup>
                      <m:sSubSupPr>
                        <m:ctrlPr>
                          <a:rPr lang="en-US" sz="1800" b="0" i="1" dirty="0" smtClean="0">
                            <a:effectLst/>
                            <a:latin typeface="Cambria Math" panose="02040503050406030204" pitchFamily="18" charset="0"/>
                          </a:rPr>
                        </m:ctrlPr>
                      </m:sSubSupPr>
                      <m:e>
                        <m:r>
                          <a:rPr lang="pt-BR" sz="1800" i="1" dirty="0" smtClean="0">
                            <a:effectLst/>
                            <a:latin typeface="Cambria Math" panose="02040503050406030204" pitchFamily="18" charset="0"/>
                          </a:rPr>
                          <m:t>𝑎</m:t>
                        </m:r>
                      </m:e>
                      <m:sub>
                        <m:r>
                          <a:rPr lang="en-US" sz="1800" b="0" i="1" dirty="0" smtClean="0">
                            <a:effectLst/>
                            <a:latin typeface="Cambria Math" panose="02040503050406030204" pitchFamily="18" charset="0"/>
                          </a:rPr>
                          <m:t>4</m:t>
                        </m:r>
                      </m:sub>
                      <m:sup>
                        <m:r>
                          <a:rPr lang="pt-BR" sz="1800" i="1" dirty="0" smtClean="0">
                            <a:effectLst/>
                            <a:latin typeface="Cambria Math" panose="02040503050406030204" pitchFamily="18" charset="0"/>
                          </a:rPr>
                          <m:t>∗</m:t>
                        </m:r>
                      </m:sup>
                    </m:sSubSup>
                    <m:r>
                      <a:rPr lang="pt-BR" sz="1800" i="1" dirty="0" smtClean="0">
                        <a:effectLst/>
                        <a:latin typeface="Cambria Math" panose="02040503050406030204" pitchFamily="18" charset="0"/>
                      </a:rPr>
                      <m:t>(</m:t>
                    </m:r>
                    <m:sSubSup>
                      <m:sSubSupPr>
                        <m:ctrlPr>
                          <a:rPr lang="en-US" sz="1800" b="0" i="1" dirty="0" smtClean="0">
                            <a:effectLst/>
                            <a:latin typeface="Cambria Math" panose="02040503050406030204" pitchFamily="18" charset="0"/>
                          </a:rPr>
                        </m:ctrlPr>
                      </m:sSubSupPr>
                      <m:e>
                        <m:r>
                          <a:rPr lang="pt-BR" sz="1800" i="1" dirty="0" smtClean="0">
                            <a:effectLst/>
                            <a:latin typeface="Cambria Math" panose="02040503050406030204" pitchFamily="18" charset="0"/>
                          </a:rPr>
                          <m:t>𝑎</m:t>
                        </m:r>
                      </m:e>
                      <m:sub>
                        <m:r>
                          <a:rPr lang="pt-BR" sz="1800" i="1" dirty="0" smtClean="0">
                            <a:effectLst/>
                            <a:latin typeface="Cambria Math" panose="02040503050406030204" pitchFamily="18" charset="0"/>
                          </a:rPr>
                          <m:t>1</m:t>
                        </m:r>
                      </m:sub>
                      <m:sup>
                        <m:r>
                          <a:rPr lang="pt-BR" sz="1800" i="1" dirty="0" smtClean="0">
                            <a:effectLst/>
                            <a:latin typeface="Cambria Math" panose="02040503050406030204" pitchFamily="18" charset="0"/>
                          </a:rPr>
                          <m:t>∗</m:t>
                        </m:r>
                      </m:sup>
                    </m:sSubSup>
                    <m:r>
                      <a:rPr lang="pt-BR" sz="1800" i="1" dirty="0" smtClean="0">
                        <a:effectLst/>
                        <a:latin typeface="Cambria Math" panose="02040503050406030204" pitchFamily="18" charset="0"/>
                      </a:rPr>
                      <m:t>,</m:t>
                    </m:r>
                    <m:sSubSup>
                      <m:sSubSupPr>
                        <m:ctrlPr>
                          <a:rPr lang="en-US" sz="1800" b="0" i="1" dirty="0" smtClean="0">
                            <a:effectLst/>
                            <a:latin typeface="Cambria Math" panose="02040503050406030204" pitchFamily="18" charset="0"/>
                          </a:rPr>
                        </m:ctrlPr>
                      </m:sSubSupPr>
                      <m:e>
                        <m:r>
                          <a:rPr lang="pt-BR" sz="1800" i="1" dirty="0" smtClean="0">
                            <a:effectLst/>
                            <a:latin typeface="Cambria Math" panose="02040503050406030204" pitchFamily="18" charset="0"/>
                          </a:rPr>
                          <m:t>𝑎</m:t>
                        </m:r>
                      </m:e>
                      <m:sub>
                        <m:r>
                          <a:rPr lang="en-US" sz="1800" b="0" i="1" dirty="0" smtClean="0">
                            <a:effectLst/>
                            <a:latin typeface="Cambria Math" panose="02040503050406030204" pitchFamily="18" charset="0"/>
                          </a:rPr>
                          <m:t>2</m:t>
                        </m:r>
                      </m:sub>
                      <m:sup>
                        <m:r>
                          <a:rPr lang="pt-BR" sz="1800" i="1" dirty="0" smtClean="0">
                            <a:effectLst/>
                            <a:latin typeface="Cambria Math" panose="02040503050406030204" pitchFamily="18" charset="0"/>
                          </a:rPr>
                          <m:t>∗</m:t>
                        </m:r>
                      </m:sup>
                    </m:sSubSup>
                    <m:r>
                      <a:rPr lang="pt-BR" sz="1800" i="1" dirty="0" smtClean="0">
                        <a:effectLst/>
                        <a:latin typeface="Cambria Math" panose="02040503050406030204" pitchFamily="18" charset="0"/>
                      </a:rPr>
                      <m:t>))</m:t>
                    </m:r>
                  </m:oMath>
                </a14:m>
                <a:r>
                  <a:rPr lang="pt-BR" sz="1800" dirty="0">
                    <a:effectLst/>
                    <a:latin typeface="Cambria Math" panose="02040503050406030204" pitchFamily="18" charset="0"/>
                  </a:rPr>
                  <a:t> é outcome perfeito em subjogo, mas o E.N.P.S é </a:t>
                </a:r>
                <a14:m>
                  <m:oMath xmlns:m="http://schemas.openxmlformats.org/officeDocument/2006/math">
                    <m:r>
                      <a:rPr lang="pt-BR" sz="1800" i="1" dirty="0" smtClean="0">
                        <a:effectLst/>
                        <a:latin typeface="Cambria Math" panose="02040503050406030204" pitchFamily="18" charset="0"/>
                      </a:rPr>
                      <m:t>(</m:t>
                    </m:r>
                    <m:sSubSup>
                      <m:sSubSupPr>
                        <m:ctrlPr>
                          <a:rPr lang="en-US" sz="1800" b="0" i="1" dirty="0" smtClean="0">
                            <a:effectLst/>
                            <a:latin typeface="Cambria Math" panose="02040503050406030204" pitchFamily="18" charset="0"/>
                          </a:rPr>
                        </m:ctrlPr>
                      </m:sSubSupPr>
                      <m:e>
                        <m:r>
                          <a:rPr lang="pt-BR" sz="1800" i="1" dirty="0" smtClean="0">
                            <a:effectLst/>
                            <a:latin typeface="Cambria Math" panose="02040503050406030204" pitchFamily="18" charset="0"/>
                          </a:rPr>
                          <m:t>𝑎</m:t>
                        </m:r>
                      </m:e>
                      <m:sub>
                        <m:r>
                          <a:rPr lang="pt-BR" sz="1800" i="1" dirty="0" smtClean="0">
                            <a:effectLst/>
                            <a:latin typeface="Cambria Math" panose="02040503050406030204" pitchFamily="18" charset="0"/>
                          </a:rPr>
                          <m:t>1</m:t>
                        </m:r>
                      </m:sub>
                      <m:sup>
                        <m:r>
                          <a:rPr lang="pt-BR" sz="1800" i="1" dirty="0" smtClean="0">
                            <a:effectLst/>
                            <a:latin typeface="Cambria Math" panose="02040503050406030204" pitchFamily="18" charset="0"/>
                          </a:rPr>
                          <m:t>∗</m:t>
                        </m:r>
                      </m:sup>
                    </m:sSubSup>
                    <m:r>
                      <a:rPr lang="pt-BR" sz="1800" i="1" dirty="0" smtClean="0">
                        <a:effectLst/>
                        <a:latin typeface="Cambria Math" panose="02040503050406030204" pitchFamily="18" charset="0"/>
                      </a:rPr>
                      <m:t>,</m:t>
                    </m:r>
                    <m:sSubSup>
                      <m:sSubSupPr>
                        <m:ctrlPr>
                          <a:rPr lang="en-US" sz="1800" b="0" i="1" dirty="0" smtClean="0">
                            <a:effectLst/>
                            <a:latin typeface="Cambria Math" panose="02040503050406030204" pitchFamily="18" charset="0"/>
                          </a:rPr>
                        </m:ctrlPr>
                      </m:sSubSupPr>
                      <m:e>
                        <m:r>
                          <a:rPr lang="pt-BR" sz="1800" i="1" dirty="0" smtClean="0">
                            <a:effectLst/>
                            <a:latin typeface="Cambria Math" panose="02040503050406030204" pitchFamily="18" charset="0"/>
                          </a:rPr>
                          <m:t>𝑎</m:t>
                        </m:r>
                      </m:e>
                      <m:sub>
                        <m:r>
                          <a:rPr lang="en-US" sz="1800" b="0" i="1" dirty="0" smtClean="0">
                            <a:effectLst/>
                            <a:latin typeface="Cambria Math" panose="02040503050406030204" pitchFamily="18" charset="0"/>
                          </a:rPr>
                          <m:t>2</m:t>
                        </m:r>
                      </m:sub>
                      <m:sup>
                        <m:r>
                          <a:rPr lang="pt-BR" sz="1800" i="1" dirty="0" smtClean="0">
                            <a:effectLst/>
                            <a:latin typeface="Cambria Math" panose="02040503050406030204" pitchFamily="18" charset="0"/>
                          </a:rPr>
                          <m:t>∗</m:t>
                        </m:r>
                      </m:sup>
                    </m:sSubSup>
                    <m:r>
                      <a:rPr lang="pt-BR" sz="1800" i="1" dirty="0" smtClean="0">
                        <a:effectLst/>
                        <a:latin typeface="Cambria Math" panose="02040503050406030204" pitchFamily="18" charset="0"/>
                      </a:rPr>
                      <m:t>∗,</m:t>
                    </m:r>
                    <m:sSubSup>
                      <m:sSubSupPr>
                        <m:ctrlPr>
                          <a:rPr lang="en-US" sz="1800" b="0" i="1" dirty="0" smtClean="0">
                            <a:effectLst/>
                            <a:latin typeface="Cambria Math" panose="02040503050406030204" pitchFamily="18" charset="0"/>
                          </a:rPr>
                        </m:ctrlPr>
                      </m:sSubSupPr>
                      <m:e>
                        <m:r>
                          <a:rPr lang="pt-BR" sz="1800" i="1" dirty="0" smtClean="0">
                            <a:effectLst/>
                            <a:latin typeface="Cambria Math" panose="02040503050406030204" pitchFamily="18" charset="0"/>
                          </a:rPr>
                          <m:t>𝑎</m:t>
                        </m:r>
                      </m:e>
                      <m:sub>
                        <m:r>
                          <a:rPr lang="en-US" sz="1800" b="0" i="1" dirty="0" smtClean="0">
                            <a:effectLst/>
                            <a:latin typeface="Cambria Math" panose="02040503050406030204" pitchFamily="18" charset="0"/>
                          </a:rPr>
                          <m:t>3</m:t>
                        </m:r>
                      </m:sub>
                      <m:sup>
                        <m:r>
                          <a:rPr lang="pt-BR" sz="1800" i="1" dirty="0" smtClean="0">
                            <a:effectLst/>
                            <a:latin typeface="Cambria Math" panose="02040503050406030204" pitchFamily="18" charset="0"/>
                          </a:rPr>
                          <m:t>∗</m:t>
                        </m:r>
                      </m:sup>
                    </m:sSubSup>
                    <m:r>
                      <a:rPr lang="pt-BR" sz="1800" i="1" dirty="0" smtClean="0">
                        <a:effectLst/>
                        <a:latin typeface="Cambria Math" panose="02040503050406030204" pitchFamily="18" charset="0"/>
                      </a:rPr>
                      <m:t>(</m:t>
                    </m:r>
                    <m:sSub>
                      <m:sSubPr>
                        <m:ctrlPr>
                          <a:rPr lang="en-US" sz="1800" b="0" i="1" dirty="0" smtClean="0">
                            <a:effectLst/>
                            <a:latin typeface="Cambria Math" panose="02040503050406030204" pitchFamily="18" charset="0"/>
                          </a:rPr>
                        </m:ctrlPr>
                      </m:sSubPr>
                      <m:e>
                        <m:r>
                          <a:rPr lang="en-US" sz="1800" b="0" i="1" dirty="0" smtClean="0">
                            <a:effectLst/>
                            <a:latin typeface="Cambria Math" panose="02040503050406030204" pitchFamily="18" charset="0"/>
                          </a:rPr>
                          <m:t>𝑎</m:t>
                        </m:r>
                      </m:e>
                      <m:sub>
                        <m:r>
                          <a:rPr lang="en-US" sz="1800" b="0" i="1" dirty="0" smtClean="0">
                            <a:effectLst/>
                            <a:latin typeface="Cambria Math" panose="02040503050406030204" pitchFamily="18" charset="0"/>
                          </a:rPr>
                          <m:t>1</m:t>
                        </m:r>
                      </m:sub>
                    </m:sSub>
                    <m:r>
                      <a:rPr lang="pt-BR" sz="1800" i="1" dirty="0" smtClean="0">
                        <a:effectLst/>
                        <a:latin typeface="Cambria Math" panose="02040503050406030204" pitchFamily="18" charset="0"/>
                      </a:rPr>
                      <m:t>,</m:t>
                    </m:r>
                    <m:sSub>
                      <m:sSubPr>
                        <m:ctrlPr>
                          <a:rPr lang="en-US" sz="1800" b="0" i="1" dirty="0" smtClean="0">
                            <a:effectLst/>
                            <a:latin typeface="Cambria Math" panose="02040503050406030204" pitchFamily="18" charset="0"/>
                          </a:rPr>
                        </m:ctrlPr>
                      </m:sSubPr>
                      <m:e>
                        <m:r>
                          <a:rPr lang="en-US" sz="1800" b="0" i="1" dirty="0" smtClean="0">
                            <a:effectLst/>
                            <a:latin typeface="Cambria Math" panose="02040503050406030204" pitchFamily="18" charset="0"/>
                          </a:rPr>
                          <m:t>𝑎</m:t>
                        </m:r>
                      </m:e>
                      <m:sub>
                        <m:r>
                          <a:rPr lang="en-US" sz="1800" b="0" i="1" dirty="0" smtClean="0">
                            <a:effectLst/>
                            <a:latin typeface="Cambria Math" panose="02040503050406030204" pitchFamily="18" charset="0"/>
                          </a:rPr>
                          <m:t>2</m:t>
                        </m:r>
                      </m:sub>
                    </m:sSub>
                    <m:r>
                      <a:rPr lang="pt-BR" sz="1800" i="1" dirty="0" smtClean="0">
                        <a:effectLst/>
                        <a:latin typeface="Cambria Math" panose="02040503050406030204" pitchFamily="18" charset="0"/>
                      </a:rPr>
                      <m:t>),</m:t>
                    </m:r>
                    <m:sSubSup>
                      <m:sSubSupPr>
                        <m:ctrlPr>
                          <a:rPr lang="en-US" sz="1800" b="0" i="1" dirty="0" smtClean="0">
                            <a:effectLst/>
                            <a:latin typeface="Cambria Math" panose="02040503050406030204" pitchFamily="18" charset="0"/>
                          </a:rPr>
                        </m:ctrlPr>
                      </m:sSubSupPr>
                      <m:e>
                        <m:r>
                          <a:rPr lang="pt-BR" sz="1800" i="1" dirty="0" smtClean="0">
                            <a:effectLst/>
                            <a:latin typeface="Cambria Math" panose="02040503050406030204" pitchFamily="18" charset="0"/>
                          </a:rPr>
                          <m:t>𝑎</m:t>
                        </m:r>
                      </m:e>
                      <m:sub>
                        <m:r>
                          <a:rPr lang="en-US" sz="1800" b="0" i="1" dirty="0" smtClean="0">
                            <a:effectLst/>
                            <a:latin typeface="Cambria Math" panose="02040503050406030204" pitchFamily="18" charset="0"/>
                          </a:rPr>
                          <m:t>4</m:t>
                        </m:r>
                      </m:sub>
                      <m:sup>
                        <m:r>
                          <a:rPr lang="pt-BR" sz="1800" i="1" dirty="0" smtClean="0">
                            <a:effectLst/>
                            <a:latin typeface="Cambria Math" panose="02040503050406030204" pitchFamily="18" charset="0"/>
                          </a:rPr>
                          <m:t>∗</m:t>
                        </m:r>
                      </m:sup>
                    </m:sSubSup>
                    <m:r>
                      <a:rPr lang="pt-BR" sz="1800" i="1" dirty="0" smtClean="0">
                        <a:effectLst/>
                        <a:latin typeface="Cambria Math" panose="02040503050406030204" pitchFamily="18" charset="0"/>
                      </a:rPr>
                      <m:t>(</m:t>
                    </m:r>
                    <m:sSub>
                      <m:sSubPr>
                        <m:ctrlPr>
                          <a:rPr lang="en-US" sz="1800" b="0" i="1" dirty="0" smtClean="0">
                            <a:effectLst/>
                            <a:latin typeface="Cambria Math" panose="02040503050406030204" pitchFamily="18" charset="0"/>
                          </a:rPr>
                        </m:ctrlPr>
                      </m:sSubPr>
                      <m:e>
                        <m:r>
                          <a:rPr lang="en-US" sz="1800" b="0" i="1" dirty="0" smtClean="0">
                            <a:effectLst/>
                            <a:latin typeface="Cambria Math" panose="02040503050406030204" pitchFamily="18" charset="0"/>
                          </a:rPr>
                          <m:t>𝑎</m:t>
                        </m:r>
                      </m:e>
                      <m:sub>
                        <m:r>
                          <a:rPr lang="en-US" sz="1800" b="0" i="1" dirty="0" smtClean="0">
                            <a:effectLst/>
                            <a:latin typeface="Cambria Math" panose="02040503050406030204" pitchFamily="18" charset="0"/>
                          </a:rPr>
                          <m:t>1</m:t>
                        </m:r>
                      </m:sub>
                    </m:sSub>
                    <m:r>
                      <a:rPr lang="pt-BR" sz="1800" i="1" dirty="0" smtClean="0">
                        <a:effectLst/>
                        <a:latin typeface="Cambria Math" panose="02040503050406030204" pitchFamily="18" charset="0"/>
                      </a:rPr>
                      <m:t>,</m:t>
                    </m:r>
                    <m:sSub>
                      <m:sSubPr>
                        <m:ctrlPr>
                          <a:rPr lang="en-US" sz="1800" b="0" i="1" dirty="0" smtClean="0">
                            <a:effectLst/>
                            <a:latin typeface="Cambria Math" panose="02040503050406030204" pitchFamily="18" charset="0"/>
                          </a:rPr>
                        </m:ctrlPr>
                      </m:sSubPr>
                      <m:e>
                        <m:r>
                          <a:rPr lang="en-US" sz="1800" b="0" i="1" dirty="0" smtClean="0">
                            <a:effectLst/>
                            <a:latin typeface="Cambria Math" panose="02040503050406030204" pitchFamily="18" charset="0"/>
                          </a:rPr>
                          <m:t>𝑎</m:t>
                        </m:r>
                      </m:e>
                      <m:sub>
                        <m:r>
                          <a:rPr lang="en-US" sz="1800" b="0" i="1" dirty="0" smtClean="0">
                            <a:effectLst/>
                            <a:latin typeface="Cambria Math" panose="02040503050406030204" pitchFamily="18" charset="0"/>
                          </a:rPr>
                          <m:t>2</m:t>
                        </m:r>
                      </m:sub>
                    </m:sSub>
                    <m:r>
                      <a:rPr lang="pt-BR" sz="1800" i="1" dirty="0" smtClean="0">
                        <a:effectLst/>
                        <a:latin typeface="Cambria Math" panose="02040503050406030204" pitchFamily="18" charset="0"/>
                      </a:rPr>
                      <m:t>))</m:t>
                    </m:r>
                  </m:oMath>
                </a14:m>
                <a:endParaRPr lang="pt-BR" sz="1800" dirty="0">
                  <a:effectLst/>
                  <a:latin typeface="Arial" panose="020B0604020202020204" pitchFamily="34" charset="0"/>
                </a:endParaRPr>
              </a:p>
              <a:p>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P3. </a:t>
                </a:r>
                <a:r>
                  <a:rPr lang="pt-BR" sz="1800" dirty="0">
                    <a:effectLst/>
                    <a:latin typeface="Segoe UI" panose="020B0502040204020203" pitchFamily="34" charset="0"/>
                  </a:rPr>
                  <a:t>O argumento é análogo para jogos dinâmicos de informação completa e imperfeita: </a:t>
                </a:r>
                <a:r>
                  <a:rPr lang="pt-BR" sz="1800" i="0" dirty="0">
                    <a:effectLst/>
                    <a:latin typeface="Cambria Math" panose="02040503050406030204" pitchFamily="18" charset="0"/>
                  </a:rPr>
                  <a:t>(𝑎</a:t>
                </a:r>
                <a:r>
                  <a:rPr lang="en-US" sz="1800" b="0" i="0" dirty="0">
                    <a:effectLst/>
                    <a:latin typeface="Cambria Math" panose="02040503050406030204" pitchFamily="18" charset="0"/>
                  </a:rPr>
                  <a:t>_</a:t>
                </a:r>
                <a:r>
                  <a:rPr lang="pt-BR" sz="1800" i="0" dirty="0">
                    <a:effectLst/>
                    <a:latin typeface="Cambria Math" panose="02040503050406030204" pitchFamily="18" charset="0"/>
                  </a:rPr>
                  <a:t>1^∗,𝑎</a:t>
                </a:r>
                <a:r>
                  <a:rPr lang="en-US" sz="1800" b="0" i="0" dirty="0">
                    <a:effectLst/>
                    <a:latin typeface="Cambria Math" panose="02040503050406030204" pitchFamily="18" charset="0"/>
                  </a:rPr>
                  <a:t>_2</a:t>
                </a:r>
                <a:r>
                  <a:rPr lang="pt-BR" sz="1800" b="0" i="0" dirty="0">
                    <a:effectLst/>
                    <a:latin typeface="Cambria Math" panose="02040503050406030204" pitchFamily="18" charset="0"/>
                  </a:rPr>
                  <a:t>^</a:t>
                </a:r>
                <a:r>
                  <a:rPr lang="pt-BR" sz="1800" i="0" dirty="0">
                    <a:effectLst/>
                    <a:latin typeface="Cambria Math" panose="02040503050406030204" pitchFamily="18" charset="0"/>
                  </a:rPr>
                  <a:t>∗∗,𝑎</a:t>
                </a:r>
                <a:r>
                  <a:rPr lang="en-US" sz="1800" b="0" i="0" dirty="0">
                    <a:effectLst/>
                    <a:latin typeface="Cambria Math" panose="02040503050406030204" pitchFamily="18" charset="0"/>
                  </a:rPr>
                  <a:t>_3</a:t>
                </a:r>
                <a:r>
                  <a:rPr lang="pt-BR" sz="1800" b="0" i="0" dirty="0">
                    <a:effectLst/>
                    <a:latin typeface="Cambria Math" panose="02040503050406030204" pitchFamily="18" charset="0"/>
                  </a:rPr>
                  <a:t>^</a:t>
                </a:r>
                <a:r>
                  <a:rPr lang="pt-BR" sz="1800" i="0" dirty="0">
                    <a:effectLst/>
                    <a:latin typeface="Cambria Math" panose="02040503050406030204" pitchFamily="18" charset="0"/>
                  </a:rPr>
                  <a:t>∗ (𝑎</a:t>
                </a:r>
                <a:r>
                  <a:rPr lang="en-US" sz="1800" b="0" i="0" dirty="0">
                    <a:effectLst/>
                    <a:latin typeface="Cambria Math" panose="02040503050406030204" pitchFamily="18" charset="0"/>
                  </a:rPr>
                  <a:t>_</a:t>
                </a:r>
                <a:r>
                  <a:rPr lang="pt-BR" sz="1800" i="0" dirty="0">
                    <a:effectLst/>
                    <a:latin typeface="Cambria Math" panose="02040503050406030204" pitchFamily="18" charset="0"/>
                  </a:rPr>
                  <a:t>1^∗,𝑎</a:t>
                </a:r>
                <a:r>
                  <a:rPr lang="en-US" sz="1800" b="0" i="0" dirty="0">
                    <a:effectLst/>
                    <a:latin typeface="Cambria Math" panose="02040503050406030204" pitchFamily="18" charset="0"/>
                  </a:rPr>
                  <a:t>_2</a:t>
                </a:r>
                <a:r>
                  <a:rPr lang="pt-BR" sz="1800" b="0" i="0" dirty="0">
                    <a:effectLst/>
                    <a:latin typeface="Cambria Math" panose="02040503050406030204" pitchFamily="18" charset="0"/>
                  </a:rPr>
                  <a:t>^</a:t>
                </a:r>
                <a:r>
                  <a:rPr lang="pt-BR" sz="1800" i="0" dirty="0">
                    <a:effectLst/>
                    <a:latin typeface="Cambria Math" panose="02040503050406030204" pitchFamily="18" charset="0"/>
                  </a:rPr>
                  <a:t>∗),𝑎</a:t>
                </a:r>
                <a:r>
                  <a:rPr lang="en-US" sz="1800" b="0" i="0" dirty="0">
                    <a:effectLst/>
                    <a:latin typeface="Cambria Math" panose="02040503050406030204" pitchFamily="18" charset="0"/>
                  </a:rPr>
                  <a:t>_4^</a:t>
                </a:r>
                <a:r>
                  <a:rPr lang="pt-BR" sz="1800" i="0" dirty="0">
                    <a:effectLst/>
                    <a:latin typeface="Cambria Math" panose="02040503050406030204" pitchFamily="18" charset="0"/>
                  </a:rPr>
                  <a:t>∗ (𝑎</a:t>
                </a:r>
                <a:r>
                  <a:rPr lang="en-US" sz="1800" b="0" i="0" dirty="0">
                    <a:effectLst/>
                    <a:latin typeface="Cambria Math" panose="02040503050406030204" pitchFamily="18" charset="0"/>
                  </a:rPr>
                  <a:t>_</a:t>
                </a:r>
                <a:r>
                  <a:rPr lang="pt-BR" sz="1800" i="0" dirty="0">
                    <a:effectLst/>
                    <a:latin typeface="Cambria Math" panose="02040503050406030204" pitchFamily="18" charset="0"/>
                  </a:rPr>
                  <a:t>1^∗,𝑎</a:t>
                </a:r>
                <a:r>
                  <a:rPr lang="en-US" sz="1800" b="0" i="0" dirty="0">
                    <a:effectLst/>
                    <a:latin typeface="Cambria Math" panose="02040503050406030204" pitchFamily="18" charset="0"/>
                  </a:rPr>
                  <a:t>_2^</a:t>
                </a:r>
                <a:r>
                  <a:rPr lang="pt-BR" sz="1800" i="0" dirty="0">
                    <a:effectLst/>
                    <a:latin typeface="Cambria Math" panose="02040503050406030204" pitchFamily="18" charset="0"/>
                  </a:rPr>
                  <a:t>∗))</a:t>
                </a:r>
                <a:r>
                  <a:rPr lang="pt-BR" sz="1800" dirty="0">
                    <a:effectLst/>
                    <a:latin typeface="Cambria Math" panose="02040503050406030204" pitchFamily="18" charset="0"/>
                  </a:rPr>
                  <a:t> é outcome perfeito em subjogo, mas o E.N.P.S é </a:t>
                </a:r>
                <a:r>
                  <a:rPr lang="pt-BR" sz="1800" i="0" dirty="0">
                    <a:effectLst/>
                    <a:latin typeface="Cambria Math" panose="02040503050406030204" pitchFamily="18" charset="0"/>
                  </a:rPr>
                  <a:t>(𝑎</a:t>
                </a:r>
                <a:r>
                  <a:rPr lang="en-US" sz="1800" b="0" i="0" dirty="0">
                    <a:effectLst/>
                    <a:latin typeface="Cambria Math" panose="02040503050406030204" pitchFamily="18" charset="0"/>
                  </a:rPr>
                  <a:t>_</a:t>
                </a:r>
                <a:r>
                  <a:rPr lang="pt-BR" sz="1800" i="0" dirty="0">
                    <a:effectLst/>
                    <a:latin typeface="Cambria Math" panose="02040503050406030204" pitchFamily="18" charset="0"/>
                  </a:rPr>
                  <a:t>1^∗,𝑎</a:t>
                </a:r>
                <a:r>
                  <a:rPr lang="en-US" sz="1800" b="0" i="0" dirty="0">
                    <a:effectLst/>
                    <a:latin typeface="Cambria Math" panose="02040503050406030204" pitchFamily="18" charset="0"/>
                  </a:rPr>
                  <a:t>_2^</a:t>
                </a:r>
                <a:r>
                  <a:rPr lang="pt-BR" sz="1800" i="0" dirty="0">
                    <a:effectLst/>
                    <a:latin typeface="Cambria Math" panose="02040503050406030204" pitchFamily="18" charset="0"/>
                  </a:rPr>
                  <a:t>∗∗,𝑎</a:t>
                </a:r>
                <a:r>
                  <a:rPr lang="en-US" sz="1800" b="0" i="0" dirty="0">
                    <a:effectLst/>
                    <a:latin typeface="Cambria Math" panose="02040503050406030204" pitchFamily="18" charset="0"/>
                  </a:rPr>
                  <a:t>_3^</a:t>
                </a:r>
                <a:r>
                  <a:rPr lang="pt-BR" sz="1800" i="0" dirty="0">
                    <a:effectLst/>
                    <a:latin typeface="Cambria Math" panose="02040503050406030204" pitchFamily="18" charset="0"/>
                  </a:rPr>
                  <a:t>∗ (</a:t>
                </a:r>
                <a:r>
                  <a:rPr lang="en-US" sz="1800" b="0" i="0" dirty="0">
                    <a:effectLst/>
                    <a:latin typeface="Cambria Math" panose="02040503050406030204" pitchFamily="18" charset="0"/>
                  </a:rPr>
                  <a:t>𝑎_1</a:t>
                </a:r>
                <a:r>
                  <a:rPr lang="pt-BR" sz="1800" i="0" dirty="0">
                    <a:effectLst/>
                    <a:latin typeface="Cambria Math" panose="02040503050406030204" pitchFamily="18" charset="0"/>
                  </a:rPr>
                  <a:t>,</a:t>
                </a:r>
                <a:r>
                  <a:rPr lang="en-US" sz="1800" b="0" i="0" dirty="0">
                    <a:effectLst/>
                    <a:latin typeface="Cambria Math" panose="02040503050406030204" pitchFamily="18" charset="0"/>
                  </a:rPr>
                  <a:t>𝑎_2</a:t>
                </a:r>
                <a:r>
                  <a:rPr lang="pt-BR" sz="1800" i="0" dirty="0">
                    <a:effectLst/>
                    <a:latin typeface="Cambria Math" panose="02040503050406030204" pitchFamily="18" charset="0"/>
                  </a:rPr>
                  <a:t>),𝑎</a:t>
                </a:r>
                <a:r>
                  <a:rPr lang="en-US" sz="1800" b="0" i="0" dirty="0">
                    <a:effectLst/>
                    <a:latin typeface="Cambria Math" panose="02040503050406030204" pitchFamily="18" charset="0"/>
                  </a:rPr>
                  <a:t>_4^</a:t>
                </a:r>
                <a:r>
                  <a:rPr lang="pt-BR" sz="1800" i="0" dirty="0">
                    <a:effectLst/>
                    <a:latin typeface="Cambria Math" panose="02040503050406030204" pitchFamily="18" charset="0"/>
                  </a:rPr>
                  <a:t>∗ (</a:t>
                </a:r>
                <a:r>
                  <a:rPr lang="en-US" sz="1800" b="0" i="0" dirty="0">
                    <a:effectLst/>
                    <a:latin typeface="Cambria Math" panose="02040503050406030204" pitchFamily="18" charset="0"/>
                  </a:rPr>
                  <a:t>𝑎_1</a:t>
                </a:r>
                <a:r>
                  <a:rPr lang="pt-BR" sz="1800" i="0" dirty="0">
                    <a:effectLst/>
                    <a:latin typeface="Cambria Math" panose="02040503050406030204" pitchFamily="18" charset="0"/>
                  </a:rPr>
                  <a:t>,</a:t>
                </a:r>
                <a:r>
                  <a:rPr lang="en-US" sz="1800" b="0" i="0" dirty="0">
                    <a:effectLst/>
                    <a:latin typeface="Cambria Math" panose="02040503050406030204" pitchFamily="18" charset="0"/>
                  </a:rPr>
                  <a:t>𝑎_2</a:t>
                </a:r>
                <a:r>
                  <a:rPr lang="pt-BR" sz="1800" i="0" dirty="0">
                    <a:effectLst/>
                    <a:latin typeface="Cambria Math" panose="02040503050406030204" pitchFamily="18" charset="0"/>
                  </a:rPr>
                  <a:t>))</a:t>
                </a:r>
                <a:endParaRPr lang="pt-BR" sz="1800" dirty="0">
                  <a:effectLst/>
                  <a:latin typeface="Arial" panose="020B0604020202020204" pitchFamily="34" charset="0"/>
                </a:endParaRPr>
              </a:p>
              <a:p>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45</a:t>
            </a:fld>
            <a:endParaRPr lang="pt-BR"/>
          </a:p>
        </p:txBody>
      </p:sp>
    </p:spTree>
    <p:extLst>
      <p:ext uri="{BB962C8B-B14F-4D97-AF65-F5344CB8AC3E}">
        <p14:creationId xmlns:p14="http://schemas.microsoft.com/office/powerpoint/2010/main" val="21228069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P1.</a:t>
            </a:r>
            <a:r>
              <a:rPr lang="en-US" dirty="0"/>
              <a:t> </a:t>
            </a:r>
            <a:r>
              <a:rPr lang="pt-BR" sz="1800" dirty="0">
                <a:effectLst/>
                <a:latin typeface="Segoe UI" panose="020B0502040204020203" pitchFamily="34" charset="0"/>
              </a:rPr>
              <a:t>Se tivéssemos encontrado esse jogo na aula 4, teríamos resolvido por indução retroativa. Como seria a solução?</a:t>
            </a:r>
            <a:endParaRPr lang="pt-BR" sz="1800" dirty="0">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B2DE22FB-4F32-4F44-9195-D0BEF89D065E}" type="slidenum">
              <a:rPr lang="pt-BR" smtClean="0"/>
              <a:t>46</a:t>
            </a:fld>
            <a:endParaRPr lang="pt-BR"/>
          </a:p>
        </p:txBody>
      </p:sp>
    </p:spTree>
    <p:extLst>
      <p:ext uri="{BB962C8B-B14F-4D97-AF65-F5344CB8AC3E}">
        <p14:creationId xmlns:p14="http://schemas.microsoft.com/office/powerpoint/2010/main" val="42087690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err="1"/>
              <a:t>Intro</a:t>
            </a:r>
            <a:r>
              <a:rPr lang="pt-BR" b="1" dirty="0"/>
              <a:t>: </a:t>
            </a:r>
            <a:r>
              <a:rPr lang="pt-BR" noProof="0" dirty="0"/>
              <a:t>Lembre que um </a:t>
            </a:r>
            <a:r>
              <a:rPr lang="pt-BR" b="0" i="1" noProof="0" dirty="0">
                <a:solidFill>
                  <a:srgbClr val="0070C0"/>
                </a:solidFill>
              </a:rPr>
              <a:t>equilíbrio</a:t>
            </a:r>
            <a:r>
              <a:rPr lang="pt-BR" noProof="0" dirty="0"/>
              <a:t> é uma </a:t>
            </a:r>
            <a:r>
              <a:rPr lang="pt-BR" i="1" noProof="0" dirty="0"/>
              <a:t>coleção de estratégias</a:t>
            </a:r>
            <a:r>
              <a:rPr lang="pt-BR" noProof="0" dirty="0"/>
              <a:t>, e as estratégia dizem o que os jogadores fariam em cada contingência</a:t>
            </a:r>
          </a:p>
        </p:txBody>
      </p:sp>
      <p:sp>
        <p:nvSpPr>
          <p:cNvPr id="4" name="Slide Number Placeholder 3"/>
          <p:cNvSpPr>
            <a:spLocks noGrp="1"/>
          </p:cNvSpPr>
          <p:nvPr>
            <p:ph type="sldNum" sz="quarter" idx="5"/>
          </p:nvPr>
        </p:nvSpPr>
        <p:spPr/>
        <p:txBody>
          <a:bodyPr/>
          <a:lstStyle/>
          <a:p>
            <a:fld id="{B2DE22FB-4F32-4F44-9195-D0BEF89D065E}" type="slidenum">
              <a:rPr lang="pt-BR" smtClean="0"/>
              <a:t>48</a:t>
            </a:fld>
            <a:endParaRPr lang="pt-BR"/>
          </a:p>
        </p:txBody>
      </p:sp>
    </p:spTree>
    <p:extLst>
      <p:ext uri="{BB962C8B-B14F-4D97-AF65-F5344CB8AC3E}">
        <p14:creationId xmlns:p14="http://schemas.microsoft.com/office/powerpoint/2010/main" val="37533512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noProof="0" dirty="0" err="1"/>
              <a:t>Perg</a:t>
            </a:r>
            <a:r>
              <a:rPr lang="pt-BR" b="1" noProof="0" dirty="0"/>
              <a:t>: </a:t>
            </a:r>
            <a:r>
              <a:rPr lang="pt-BR" noProof="0" dirty="0"/>
              <a:t>Quais são os equilíbrios de Nash desse jogo na forma normal?</a:t>
            </a:r>
          </a:p>
        </p:txBody>
      </p:sp>
      <p:sp>
        <p:nvSpPr>
          <p:cNvPr id="4" name="Slide Number Placeholder 3"/>
          <p:cNvSpPr>
            <a:spLocks noGrp="1"/>
          </p:cNvSpPr>
          <p:nvPr>
            <p:ph type="sldNum" sz="quarter" idx="5"/>
          </p:nvPr>
        </p:nvSpPr>
        <p:spPr/>
        <p:txBody>
          <a:bodyPr/>
          <a:lstStyle/>
          <a:p>
            <a:fld id="{B2DE22FB-4F32-4F44-9195-D0BEF89D065E}" type="slidenum">
              <a:rPr lang="pt-BR" smtClean="0"/>
              <a:t>49</a:t>
            </a:fld>
            <a:endParaRPr lang="pt-BR"/>
          </a:p>
        </p:txBody>
      </p:sp>
    </p:spTree>
    <p:extLst>
      <p:ext uri="{BB962C8B-B14F-4D97-AF65-F5344CB8AC3E}">
        <p14:creationId xmlns:p14="http://schemas.microsoft.com/office/powerpoint/2010/main" val="20182731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err="1"/>
                  <a:t>Conc</a:t>
                </a:r>
                <a:r>
                  <a:rPr lang="pt-BR" b="1" dirty="0"/>
                  <a:t>:</a:t>
                </a:r>
                <a:r>
                  <a:rPr lang="pt-BR" dirty="0"/>
                  <a:t> note que </a:t>
                </a:r>
                <a14:m>
                  <m:oMath xmlns:m="http://schemas.openxmlformats.org/officeDocument/2006/math">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𝑅</m:t>
                        </m:r>
                        <m:r>
                          <a:rPr lang="pt-BR" b="0" i="1" noProof="0" smtClean="0">
                            <a:latin typeface="Cambria Math" panose="02040503050406030204" pitchFamily="18" charset="0"/>
                          </a:rPr>
                          <m:t>,</m:t>
                        </m:r>
                        <m:d>
                          <m:dPr>
                            <m:ctrlPr>
                              <a:rPr lang="pt-BR" b="0" i="1" noProof="0" smtClean="0">
                                <a:latin typeface="Cambria Math" panose="02040503050406030204" pitchFamily="18" charset="0"/>
                              </a:rPr>
                            </m:ctrlPr>
                          </m:dPr>
                          <m:e>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𝑅</m:t>
                                </m:r>
                              </m:e>
                              <m:sup>
                                <m:r>
                                  <a:rPr lang="pt-BR" b="0" i="1" noProof="0" smtClean="0">
                                    <a:latin typeface="Cambria Math" panose="02040503050406030204" pitchFamily="18" charset="0"/>
                                  </a:rPr>
                                  <m:t>′</m:t>
                                </m:r>
                              </m:sup>
                            </m:sSup>
                            <m:r>
                              <a:rPr lang="pt-BR" b="0" i="1" noProof="0" smtClean="0">
                                <a:latin typeface="Cambria Math" panose="02040503050406030204" pitchFamily="18" charset="0"/>
                              </a:rPr>
                              <m:t>,</m:t>
                            </m:r>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𝐿</m:t>
                                </m:r>
                              </m:e>
                              <m:sup>
                                <m:r>
                                  <a:rPr lang="pt-BR" b="0" i="1" noProof="0" smtClean="0">
                                    <a:latin typeface="Cambria Math" panose="02040503050406030204" pitchFamily="18" charset="0"/>
                                  </a:rPr>
                                  <m:t>′</m:t>
                                </m:r>
                              </m:sup>
                            </m:sSup>
                          </m:e>
                        </m:d>
                      </m:e>
                    </m:d>
                  </m:oMath>
                </a14:m>
                <a:r>
                  <a:rPr lang="pt-BR" dirty="0"/>
                  <a:t> é exatamente o que mostram os caminhos em negrito na figura</a:t>
                </a:r>
                <a:r>
                  <a:rPr lang="pt-BR" baseline="0" dirty="0"/>
                  <a:t> 2.4.5</a:t>
                </a:r>
                <a:endParaRPr lang="pt-BR" dirty="0"/>
              </a:p>
            </p:txBody>
          </p:sp>
        </mc:Choice>
        <mc:Fallback xmlns="">
          <p:sp>
            <p:nvSpPr>
              <p:cNvPr id="3" name="Notes Placeholder 2"/>
              <p:cNvSpPr>
                <a:spLocks noGrp="1"/>
              </p:cNvSpPr>
              <p:nvPr>
                <p:ph type="body" idx="1"/>
              </p:nvPr>
            </p:nvSpPr>
            <p:spPr/>
            <p:txBody>
              <a:bodyPr/>
              <a:lstStyle/>
              <a:p>
                <a:r>
                  <a:rPr lang="pt-BR" b="1" dirty="0" err="1"/>
                  <a:t>Conc</a:t>
                </a:r>
                <a:r>
                  <a:rPr lang="pt-BR" b="1" dirty="0"/>
                  <a:t>:</a:t>
                </a:r>
                <a:r>
                  <a:rPr lang="pt-BR" dirty="0"/>
                  <a:t> note que </a:t>
                </a:r>
                <a:r>
                  <a:rPr lang="pt-BR" b="0" i="0" noProof="0">
                    <a:latin typeface="Cambria Math" panose="02040503050406030204" pitchFamily="18" charset="0"/>
                  </a:rPr>
                  <a:t>(𝑅,(𝑅^′,𝐿^′ ))</a:t>
                </a:r>
                <a:r>
                  <a:rPr lang="pt-BR" dirty="0"/>
                  <a:t> é exatamente o que mostram os caminhos em negrito na figura</a:t>
                </a:r>
                <a:r>
                  <a:rPr lang="pt-BR" baseline="0" dirty="0"/>
                  <a:t> 2.4.5</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50</a:t>
            </a:fld>
            <a:endParaRPr lang="pt-BR"/>
          </a:p>
        </p:txBody>
      </p:sp>
    </p:spTree>
    <p:extLst>
      <p:ext uri="{BB962C8B-B14F-4D97-AF65-F5344CB8AC3E}">
        <p14:creationId xmlns:p14="http://schemas.microsoft.com/office/powerpoint/2010/main" val="6763386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1" dirty="0"/>
                  <a:t>P1. </a:t>
                </a:r>
                <a:r>
                  <a:rPr lang="en-US" dirty="0" err="1"/>
                  <a:t>Lembrando</a:t>
                </a:r>
                <a:r>
                  <a:rPr lang="en-US" dirty="0"/>
                  <a:t> que o outcome de </a:t>
                </a:r>
                <a:r>
                  <a:rPr lang="pt-BR" noProof="0" dirty="0" err="1"/>
                  <a:t>indu</a:t>
                </a:r>
                <a:r>
                  <a:rPr lang="pt-BR" dirty="0" err="1"/>
                  <a:t>ção</a:t>
                </a:r>
                <a:r>
                  <a:rPr lang="pt-BR" dirty="0"/>
                  <a:t> retroativa da forma extensiva é </a:t>
                </a:r>
                <a14:m>
                  <m:oMath xmlns:m="http://schemas.openxmlformats.org/officeDocument/2006/math">
                    <m:d>
                      <m:dPr>
                        <m:ctrlPr>
                          <a:rPr lang="pt-BR" sz="1200" i="1" noProof="0" smtClean="0">
                            <a:latin typeface="Cambria Math" panose="02040503050406030204" pitchFamily="18" charset="0"/>
                          </a:rPr>
                        </m:ctrlPr>
                      </m:dPr>
                      <m:e>
                        <m:r>
                          <a:rPr lang="pt-BR" sz="1200" b="0" i="1" noProof="0" smtClean="0">
                            <a:latin typeface="Cambria Math" panose="02040503050406030204" pitchFamily="18" charset="0"/>
                          </a:rPr>
                          <m:t>𝑅</m:t>
                        </m:r>
                        <m:r>
                          <a:rPr lang="pt-BR" sz="1200" i="1" noProof="0">
                            <a:latin typeface="Cambria Math" panose="02040503050406030204" pitchFamily="18" charset="0"/>
                          </a:rPr>
                          <m:t>,</m:t>
                        </m:r>
                        <m:sSup>
                          <m:sSupPr>
                            <m:ctrlPr>
                              <a:rPr lang="pt-BR" sz="1200" i="1" noProof="0">
                                <a:latin typeface="Cambria Math" panose="02040503050406030204" pitchFamily="18" charset="0"/>
                              </a:rPr>
                            </m:ctrlPr>
                          </m:sSupPr>
                          <m:e>
                            <m:r>
                              <a:rPr lang="pt-BR" sz="1200" i="1" noProof="0">
                                <a:latin typeface="Cambria Math" panose="02040503050406030204" pitchFamily="18" charset="0"/>
                              </a:rPr>
                              <m:t>𝐿</m:t>
                            </m:r>
                          </m:e>
                          <m:sup>
                            <m:r>
                              <a:rPr lang="pt-BR" sz="1200" i="1" noProof="0">
                                <a:latin typeface="Cambria Math" panose="02040503050406030204" pitchFamily="18" charset="0"/>
                              </a:rPr>
                              <m:t>′</m:t>
                            </m:r>
                          </m:sup>
                        </m:sSup>
                      </m:e>
                    </m:d>
                  </m:oMath>
                </a14:m>
                <a:endParaRPr lang="pt-BR" b="1" noProof="0" dirty="0"/>
              </a:p>
              <a:p>
                <a:endParaRPr lang="pt-BR" b="1" noProof="0" dirty="0"/>
              </a:p>
              <a:p>
                <a:r>
                  <a:rPr lang="pt-BR" b="1" noProof="0" dirty="0"/>
                  <a:t>P2.2 Isso porque </a:t>
                </a:r>
                <a14:m>
                  <m:oMath xmlns:m="http://schemas.openxmlformats.org/officeDocument/2006/math">
                    <m:r>
                      <a:rPr lang="pt-BR" b="1" i="1" noProof="0" smtClean="0">
                        <a:latin typeface="Cambria Math" panose="02040503050406030204" pitchFamily="18" charset="0"/>
                      </a:rPr>
                      <m:t>(</m:t>
                    </m:r>
                    <m:r>
                      <a:rPr lang="pt-BR" b="1" i="1" noProof="0" smtClean="0">
                        <a:latin typeface="Cambria Math" panose="02040503050406030204" pitchFamily="18" charset="0"/>
                      </a:rPr>
                      <m:t>𝑹</m:t>
                    </m:r>
                    <m:r>
                      <a:rPr lang="pt-BR" b="1" i="1" noProof="0" smtClean="0">
                        <a:latin typeface="Cambria Math" panose="02040503050406030204" pitchFamily="18" charset="0"/>
                      </a:rPr>
                      <m:t>,(</m:t>
                    </m:r>
                    <m:sSup>
                      <m:sSupPr>
                        <m:ctrlPr>
                          <a:rPr lang="pt-BR" b="1" i="1" noProof="0" smtClean="0">
                            <a:latin typeface="Cambria Math" panose="02040503050406030204" pitchFamily="18" charset="0"/>
                          </a:rPr>
                        </m:ctrlPr>
                      </m:sSupPr>
                      <m:e>
                        <m:r>
                          <a:rPr lang="pt-BR" b="1" i="1" noProof="0" smtClean="0">
                            <a:latin typeface="Cambria Math" panose="02040503050406030204" pitchFamily="18" charset="0"/>
                          </a:rPr>
                          <m:t>𝑹</m:t>
                        </m:r>
                      </m:e>
                      <m:sup>
                        <m:r>
                          <a:rPr lang="pt-BR" b="1" i="1" noProof="0" smtClean="0">
                            <a:latin typeface="Cambria Math" panose="02040503050406030204" pitchFamily="18" charset="0"/>
                          </a:rPr>
                          <m:t>′</m:t>
                        </m:r>
                      </m:sup>
                    </m:sSup>
                    <m:r>
                      <a:rPr lang="pt-BR" b="1" i="1" noProof="0" smtClean="0">
                        <a:latin typeface="Cambria Math" panose="02040503050406030204" pitchFamily="18" charset="0"/>
                      </a:rPr>
                      <m:t>,</m:t>
                    </m:r>
                    <m:sSup>
                      <m:sSupPr>
                        <m:ctrlPr>
                          <a:rPr lang="pt-BR" b="1" i="1" noProof="0" smtClean="0">
                            <a:latin typeface="Cambria Math" panose="02040503050406030204" pitchFamily="18" charset="0"/>
                          </a:rPr>
                        </m:ctrlPr>
                      </m:sSupPr>
                      <m:e>
                        <m:r>
                          <a:rPr lang="pt-BR" b="1" i="1" noProof="0" smtClean="0">
                            <a:latin typeface="Cambria Math" panose="02040503050406030204" pitchFamily="18" charset="0"/>
                          </a:rPr>
                          <m:t>𝑳</m:t>
                        </m:r>
                      </m:e>
                      <m:sup>
                        <m:r>
                          <a:rPr lang="pt-BR" b="1" i="1" noProof="0" smtClean="0">
                            <a:latin typeface="Cambria Math" panose="02040503050406030204" pitchFamily="18" charset="0"/>
                          </a:rPr>
                          <m:t>′</m:t>
                        </m:r>
                      </m:sup>
                    </m:sSup>
                    <m:r>
                      <a:rPr lang="pt-BR" b="1" i="1" noProof="0" smtClean="0">
                        <a:latin typeface="Cambria Math" panose="02040503050406030204" pitchFamily="18" charset="0"/>
                      </a:rPr>
                      <m:t>))</m:t>
                    </m:r>
                  </m:oMath>
                </a14:m>
                <a:r>
                  <a:rPr lang="pt-BR" b="1" dirty="0"/>
                  <a:t> prescreve</a:t>
                </a:r>
                <a:r>
                  <a:rPr lang="pt-BR" b="1" baseline="0" dirty="0"/>
                  <a:t> um eq. de Nash dentro de cada um dos dois subjogos desse jogo</a:t>
                </a:r>
                <a:endParaRPr lang="pt-BR" b="1" dirty="0"/>
              </a:p>
            </p:txBody>
          </p:sp>
        </mc:Choice>
        <mc:Fallback xmlns="">
          <p:sp>
            <p:nvSpPr>
              <p:cNvPr id="3" name="Notes Placeholder 2"/>
              <p:cNvSpPr>
                <a:spLocks noGrp="1"/>
              </p:cNvSpPr>
              <p:nvPr>
                <p:ph type="body" idx="1"/>
              </p:nvPr>
            </p:nvSpPr>
            <p:spPr/>
            <p:txBody>
              <a:bodyPr/>
              <a:lstStyle/>
              <a:p>
                <a:r>
                  <a:rPr lang="en-US" b="1" dirty="0"/>
                  <a:t>P1. </a:t>
                </a:r>
                <a:r>
                  <a:rPr lang="en-US" dirty="0" err="1"/>
                  <a:t>Lembrando</a:t>
                </a:r>
                <a:r>
                  <a:rPr lang="en-US" dirty="0"/>
                  <a:t> que o outcome de </a:t>
                </a:r>
                <a:r>
                  <a:rPr lang="pt-BR" noProof="0" dirty="0" err="1"/>
                  <a:t>indu</a:t>
                </a:r>
                <a:r>
                  <a:rPr lang="pt-BR" dirty="0" err="1"/>
                  <a:t>ção</a:t>
                </a:r>
                <a:r>
                  <a:rPr lang="pt-BR" dirty="0"/>
                  <a:t> retroativa da forma extensiva é </a:t>
                </a:r>
                <a:r>
                  <a:rPr lang="pt-BR" sz="1200" i="0" noProof="0">
                    <a:latin typeface="Cambria Math" panose="02040503050406030204" pitchFamily="18" charset="0"/>
                  </a:rPr>
                  <a:t>(</a:t>
                </a:r>
                <a:r>
                  <a:rPr lang="pt-BR" sz="1200" b="0" i="0" noProof="0">
                    <a:latin typeface="Cambria Math" panose="02040503050406030204" pitchFamily="18" charset="0"/>
                  </a:rPr>
                  <a:t>𝑅</a:t>
                </a:r>
                <a:r>
                  <a:rPr lang="pt-BR" sz="1200" i="0" noProof="0">
                    <a:latin typeface="Cambria Math" panose="02040503050406030204" pitchFamily="18" charset="0"/>
                  </a:rPr>
                  <a:t>,𝐿^′ )</a:t>
                </a:r>
                <a:endParaRPr lang="pt-BR" b="1" noProof="0" dirty="0"/>
              </a:p>
              <a:p>
                <a:endParaRPr lang="pt-BR" b="1" noProof="0" dirty="0"/>
              </a:p>
              <a:p>
                <a:r>
                  <a:rPr lang="pt-BR" b="1" noProof="0" dirty="0"/>
                  <a:t>P2.2 Isso porque </a:t>
                </a:r>
                <a:r>
                  <a:rPr lang="pt-BR" b="1" i="0" noProof="0">
                    <a:latin typeface="Cambria Math" panose="02040503050406030204" pitchFamily="18" charset="0"/>
                  </a:rPr>
                  <a:t>(𝑹,(𝑹^′,𝑳^′))</a:t>
                </a:r>
                <a:r>
                  <a:rPr lang="pt-BR" b="1" dirty="0"/>
                  <a:t> prescreve</a:t>
                </a:r>
                <a:r>
                  <a:rPr lang="pt-BR" b="1" baseline="0" dirty="0"/>
                  <a:t> um eq. de Nash dentro de cada um dos dois subjogos desse jogo</a:t>
                </a:r>
                <a:endParaRPr lang="pt-BR" b="1"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51</a:t>
            </a:fld>
            <a:endParaRPr lang="pt-BR"/>
          </a:p>
        </p:txBody>
      </p:sp>
    </p:spTree>
    <p:extLst>
      <p:ext uri="{BB962C8B-B14F-4D97-AF65-F5344CB8AC3E}">
        <p14:creationId xmlns:p14="http://schemas.microsoft.com/office/powerpoint/2010/main" val="2595678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P1:</a:t>
            </a:r>
            <a:r>
              <a:rPr lang="pt-BR" dirty="0"/>
              <a:t> “Aula 4 – Jogos Dinâmicos de informação completa e perfeita e Jogos de dois estágios” e “Aula 5 - jogos repetidos”</a:t>
            </a:r>
          </a:p>
        </p:txBody>
      </p:sp>
      <p:sp>
        <p:nvSpPr>
          <p:cNvPr id="4" name="Slide Number Placeholder 3"/>
          <p:cNvSpPr>
            <a:spLocks noGrp="1"/>
          </p:cNvSpPr>
          <p:nvPr>
            <p:ph type="sldNum" sz="quarter" idx="5"/>
          </p:nvPr>
        </p:nvSpPr>
        <p:spPr/>
        <p:txBody>
          <a:bodyPr/>
          <a:lstStyle/>
          <a:p>
            <a:fld id="{B2DE22FB-4F32-4F44-9195-D0BEF89D065E}" type="slidenum">
              <a:rPr lang="pt-BR" smtClean="0"/>
              <a:t>5</a:t>
            </a:fld>
            <a:endParaRPr lang="pt-BR"/>
          </a:p>
        </p:txBody>
      </p:sp>
    </p:spTree>
    <p:extLst>
      <p:ext uri="{BB962C8B-B14F-4D97-AF65-F5344CB8AC3E}">
        <p14:creationId xmlns:p14="http://schemas.microsoft.com/office/powerpoint/2010/main" val="39739608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52</a:t>
            </a:fld>
            <a:endParaRPr lang="pt-BR"/>
          </a:p>
        </p:txBody>
      </p:sp>
    </p:spTree>
    <p:extLst>
      <p:ext uri="{BB962C8B-B14F-4D97-AF65-F5344CB8AC3E}">
        <p14:creationId xmlns:p14="http://schemas.microsoft.com/office/powerpoint/2010/main" val="20134184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P1. Qual seria a melhor estratégia para o jogador 1 se ele tivesse certeza que o jogador 2 adotaria </a:t>
                </a:r>
                <a14:m>
                  <m:oMath xmlns:m="http://schemas.openxmlformats.org/officeDocument/2006/math">
                    <m:d>
                      <m:dPr>
                        <m:ctrlPr>
                          <a:rPr lang="pt-BR" sz="1200" b="1" i="1" noProof="0" smtClean="0">
                            <a:latin typeface="Cambria Math" panose="02040503050406030204" pitchFamily="18" charset="0"/>
                          </a:rPr>
                        </m:ctrlPr>
                      </m:dPr>
                      <m:e>
                        <m:sSup>
                          <m:sSupPr>
                            <m:ctrlPr>
                              <a:rPr lang="pt-BR" sz="1200" b="1" i="1" noProof="0">
                                <a:latin typeface="Cambria Math" panose="02040503050406030204" pitchFamily="18" charset="0"/>
                              </a:rPr>
                            </m:ctrlPr>
                          </m:sSupPr>
                          <m:e>
                            <m:r>
                              <a:rPr lang="pt-BR" sz="1200" b="1" i="1" noProof="0">
                                <a:latin typeface="Cambria Math" panose="02040503050406030204" pitchFamily="18" charset="0"/>
                              </a:rPr>
                              <m:t>𝑹</m:t>
                            </m:r>
                          </m:e>
                          <m:sup>
                            <m:r>
                              <a:rPr lang="pt-BR" sz="1200" b="1" i="1" noProof="0">
                                <a:latin typeface="Cambria Math" panose="02040503050406030204" pitchFamily="18" charset="0"/>
                              </a:rPr>
                              <m:t>′</m:t>
                            </m:r>
                          </m:sup>
                        </m:sSup>
                        <m:r>
                          <a:rPr lang="pt-BR" sz="1200" b="1" i="1" noProof="0">
                            <a:latin typeface="Cambria Math" panose="02040503050406030204" pitchFamily="18" charset="0"/>
                          </a:rPr>
                          <m:t>,</m:t>
                        </m:r>
                        <m:sSup>
                          <m:sSupPr>
                            <m:ctrlPr>
                              <a:rPr lang="pt-BR" sz="1200" b="1" i="1" noProof="0">
                                <a:latin typeface="Cambria Math" panose="02040503050406030204" pitchFamily="18" charset="0"/>
                              </a:rPr>
                            </m:ctrlPr>
                          </m:sSupPr>
                          <m:e>
                            <m:r>
                              <a:rPr lang="pt-BR" sz="1200" b="1" i="1" noProof="0">
                                <a:latin typeface="Cambria Math" panose="02040503050406030204" pitchFamily="18" charset="0"/>
                              </a:rPr>
                              <m:t>𝑹</m:t>
                            </m:r>
                          </m:e>
                          <m:sup>
                            <m:r>
                              <a:rPr lang="pt-BR" sz="1200" b="1" i="1" noProof="0">
                                <a:latin typeface="Cambria Math" panose="02040503050406030204" pitchFamily="18" charset="0"/>
                              </a:rPr>
                              <m:t>′</m:t>
                            </m:r>
                          </m:sup>
                        </m:sSup>
                      </m:e>
                    </m:d>
                  </m:oMath>
                </a14:m>
                <a:r>
                  <a:rPr lang="pt-BR" b="1" dirty="0"/>
                  <a:t>?</a:t>
                </a:r>
              </a:p>
            </p:txBody>
          </p:sp>
        </mc:Choice>
        <mc:Fallback xmlns="">
          <p:sp>
            <p:nvSpPr>
              <p:cNvPr id="3" name="Notes Placeholder 2"/>
              <p:cNvSpPr>
                <a:spLocks noGrp="1"/>
              </p:cNvSpPr>
              <p:nvPr>
                <p:ph type="body" idx="1"/>
              </p:nvPr>
            </p:nvSpPr>
            <p:spPr/>
            <p:txBody>
              <a:bodyPr/>
              <a:lstStyle/>
              <a:p>
                <a:r>
                  <a:rPr lang="pt-BR" b="1" dirty="0"/>
                  <a:t>P1. Qual seria a melhor estratégia para o jogador 1 se ele tivesse certeza que o jogador 2 adotaria </a:t>
                </a:r>
                <a:r>
                  <a:rPr lang="pt-BR" sz="1200" b="1" i="0" noProof="0">
                    <a:latin typeface="Cambria Math" panose="02040503050406030204" pitchFamily="18" charset="0"/>
                  </a:rPr>
                  <a:t>(𝑹^′,𝑹^′ )</a:t>
                </a:r>
                <a:r>
                  <a:rPr lang="pt-BR" b="1" dirty="0"/>
                  <a:t>?</a:t>
                </a:r>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55</a:t>
            </a:fld>
            <a:endParaRPr lang="pt-BR"/>
          </a:p>
        </p:txBody>
      </p:sp>
    </p:spTree>
    <p:extLst>
      <p:ext uri="{BB962C8B-B14F-4D97-AF65-F5344CB8AC3E}">
        <p14:creationId xmlns:p14="http://schemas.microsoft.com/office/powerpoint/2010/main" val="25794098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P1. Qual seria a melhor estratégia para o jogador 1 se ele tivesse certeza que o jogador 2 adotaria </a:t>
                </a:r>
                <a14:m>
                  <m:oMath xmlns:m="http://schemas.openxmlformats.org/officeDocument/2006/math">
                    <m:d>
                      <m:dPr>
                        <m:ctrlPr>
                          <a:rPr lang="pt-BR" sz="1200" b="1" i="1" noProof="0" smtClean="0">
                            <a:latin typeface="Cambria Math" panose="02040503050406030204" pitchFamily="18" charset="0"/>
                          </a:rPr>
                        </m:ctrlPr>
                      </m:dPr>
                      <m:e>
                        <m:sSup>
                          <m:sSupPr>
                            <m:ctrlPr>
                              <a:rPr lang="pt-BR" sz="1200" b="1" i="1" noProof="0">
                                <a:latin typeface="Cambria Math" panose="02040503050406030204" pitchFamily="18" charset="0"/>
                              </a:rPr>
                            </m:ctrlPr>
                          </m:sSupPr>
                          <m:e>
                            <m:r>
                              <a:rPr lang="pt-BR" sz="1200" b="1" i="1" noProof="0">
                                <a:latin typeface="Cambria Math" panose="02040503050406030204" pitchFamily="18" charset="0"/>
                              </a:rPr>
                              <m:t>𝑹</m:t>
                            </m:r>
                          </m:e>
                          <m:sup>
                            <m:r>
                              <a:rPr lang="pt-BR" sz="1200" b="1" i="1" noProof="0">
                                <a:latin typeface="Cambria Math" panose="02040503050406030204" pitchFamily="18" charset="0"/>
                              </a:rPr>
                              <m:t>′</m:t>
                            </m:r>
                          </m:sup>
                        </m:sSup>
                        <m:r>
                          <a:rPr lang="pt-BR" sz="1200" b="1" i="1" noProof="0">
                            <a:latin typeface="Cambria Math" panose="02040503050406030204" pitchFamily="18" charset="0"/>
                          </a:rPr>
                          <m:t>,</m:t>
                        </m:r>
                        <m:sSup>
                          <m:sSupPr>
                            <m:ctrlPr>
                              <a:rPr lang="pt-BR" sz="1200" b="1" i="1" noProof="0">
                                <a:latin typeface="Cambria Math" panose="02040503050406030204" pitchFamily="18" charset="0"/>
                              </a:rPr>
                            </m:ctrlPr>
                          </m:sSupPr>
                          <m:e>
                            <m:r>
                              <a:rPr lang="pt-BR" sz="1200" b="1" i="1" noProof="0">
                                <a:latin typeface="Cambria Math" panose="02040503050406030204" pitchFamily="18" charset="0"/>
                              </a:rPr>
                              <m:t>𝑹</m:t>
                            </m:r>
                          </m:e>
                          <m:sup>
                            <m:r>
                              <a:rPr lang="pt-BR" sz="1200" b="1" i="1" noProof="0">
                                <a:latin typeface="Cambria Math" panose="02040503050406030204" pitchFamily="18" charset="0"/>
                              </a:rPr>
                              <m:t>′</m:t>
                            </m:r>
                          </m:sup>
                        </m:sSup>
                      </m:e>
                    </m:d>
                  </m:oMath>
                </a14:m>
                <a:r>
                  <a:rPr lang="pt-BR" b="1" dirty="0"/>
                  <a:t>?</a:t>
                </a:r>
              </a:p>
            </p:txBody>
          </p:sp>
        </mc:Choice>
        <mc:Fallback xmlns="">
          <p:sp>
            <p:nvSpPr>
              <p:cNvPr id="3" name="Notes Placeholder 2"/>
              <p:cNvSpPr>
                <a:spLocks noGrp="1"/>
              </p:cNvSpPr>
              <p:nvPr>
                <p:ph type="body" idx="1"/>
              </p:nvPr>
            </p:nvSpPr>
            <p:spPr/>
            <p:txBody>
              <a:bodyPr/>
              <a:lstStyle/>
              <a:p>
                <a:r>
                  <a:rPr lang="pt-BR" b="1" dirty="0"/>
                  <a:t>P1. Qual seria a melhor estratégia para o jogador 1 se ele tivesse certeza que o jogador 2 adotaria </a:t>
                </a:r>
                <a:r>
                  <a:rPr lang="pt-BR" sz="1200" b="1" i="0" noProof="0">
                    <a:latin typeface="Cambria Math" panose="02040503050406030204" pitchFamily="18" charset="0"/>
                  </a:rPr>
                  <a:t>(𝑹^′,𝑹^′ )</a:t>
                </a:r>
                <a:r>
                  <a:rPr lang="pt-BR" b="1" dirty="0"/>
                  <a:t>?</a:t>
                </a:r>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56</a:t>
            </a:fld>
            <a:endParaRPr lang="pt-BR"/>
          </a:p>
        </p:txBody>
      </p:sp>
    </p:spTree>
    <p:extLst>
      <p:ext uri="{BB962C8B-B14F-4D97-AF65-F5344CB8AC3E}">
        <p14:creationId xmlns:p14="http://schemas.microsoft.com/office/powerpoint/2010/main" val="42043787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P1.1</a:t>
            </a:r>
            <a:r>
              <a:rPr lang="pt-BR" dirty="0"/>
              <a:t> </a:t>
            </a:r>
            <a:r>
              <a:rPr lang="pt-BR" sz="1800" dirty="0">
                <a:effectLst/>
                <a:latin typeface="Segoe UI" panose="020B0502040204020203" pitchFamily="34" charset="0"/>
              </a:rPr>
              <a:t>A rigor, não há oportunidade para 2 fazer essa ameaça antes que 1 escolha uma ação.</a:t>
            </a:r>
            <a:endParaRPr lang="pt-BR" sz="1800" dirty="0">
              <a:effectLst/>
              <a:latin typeface="Arial" panose="020B0604020202020204" pitchFamily="34" charset="0"/>
            </a:endParaRP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P1.2</a:t>
            </a:r>
            <a:r>
              <a:rPr lang="pt-BR" dirty="0"/>
              <a:t> </a:t>
            </a:r>
            <a:r>
              <a:rPr lang="pt-BR" sz="1800" dirty="0">
                <a:effectLst/>
                <a:latin typeface="Segoe UI" panose="020B0502040204020203" pitchFamily="34" charset="0"/>
              </a:rPr>
              <a:t>Curiosidade: evidência experimental do ultimatum game https://www.cs.mcgill.ca/~rwest/wikispeedia/wpcd/wp/u/Ultimatum_game.htm</a:t>
            </a:r>
            <a:endParaRPr lang="pt-BR" sz="1800" dirty="0">
              <a:effectLst/>
              <a:latin typeface="Arial" panose="020B0604020202020204" pitchFamily="34" charset="0"/>
            </a:endParaRP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P2. </a:t>
            </a:r>
            <a:r>
              <a:rPr lang="pt-BR" sz="1800" dirty="0">
                <a:effectLst/>
                <a:latin typeface="Segoe UI" panose="020B0502040204020203" pitchFamily="34" charset="0"/>
              </a:rPr>
              <a:t>R' não é uma resposta ótima a R, portanto não obedece à condição </a:t>
            </a:r>
            <a:r>
              <a:rPr lang="pt-BR" sz="1800" dirty="0" err="1">
                <a:effectLst/>
                <a:latin typeface="Segoe UI" panose="020B0502040204020203" pitchFamily="34" charset="0"/>
              </a:rPr>
              <a:t>ii</a:t>
            </a:r>
            <a:r>
              <a:rPr lang="pt-BR" sz="1800" dirty="0">
                <a:effectLst/>
                <a:latin typeface="Segoe UI" panose="020B0502040204020203" pitchFamily="34" charset="0"/>
              </a:rPr>
              <a:t> do slide 46</a:t>
            </a:r>
            <a:endParaRPr lang="pt-BR" sz="1800" dirty="0">
              <a:effectLst/>
              <a:latin typeface="Arial" panose="020B0604020202020204" pitchFamily="34" charset="0"/>
            </a:endParaRPr>
          </a:p>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57</a:t>
            </a:fld>
            <a:endParaRPr lang="pt-BR"/>
          </a:p>
        </p:txBody>
      </p:sp>
    </p:spTree>
    <p:extLst>
      <p:ext uri="{BB962C8B-B14F-4D97-AF65-F5344CB8AC3E}">
        <p14:creationId xmlns:p14="http://schemas.microsoft.com/office/powerpoint/2010/main" val="38458801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err="1"/>
              <a:t>Intro</a:t>
            </a:r>
            <a:r>
              <a:rPr lang="pt-BR" b="1" dirty="0"/>
              <a:t>:</a:t>
            </a:r>
            <a:r>
              <a:rPr lang="pt-BR" dirty="0"/>
              <a:t> Vamos complicar um pouco incluindo informação imperfeita agora.</a:t>
            </a:r>
          </a:p>
          <a:p>
            <a:endParaRPr lang="pt-BR" dirty="0"/>
          </a:p>
          <a:p>
            <a:r>
              <a:rPr lang="pt-BR" dirty="0"/>
              <a:t>O jogador 1 tem dois conjuntos de informação (unitários), enquanto o jogador 2 tem um conjunto de informação...e uma estratégia deve dizer ao jogador o que fazer em cada um dos seus conjuntos de informação</a:t>
            </a:r>
          </a:p>
          <a:p>
            <a:endParaRPr lang="pt-BR" dirty="0"/>
          </a:p>
          <a:p>
            <a:r>
              <a:rPr lang="pt-BR" dirty="0"/>
              <a:t>Note que </a:t>
            </a:r>
            <a:r>
              <a:rPr lang="pt-BR" dirty="0" err="1"/>
              <a:t>D,u</a:t>
            </a:r>
            <a:r>
              <a:rPr lang="pt-BR" dirty="0"/>
              <a:t> e </a:t>
            </a:r>
            <a:r>
              <a:rPr lang="pt-BR" dirty="0" err="1"/>
              <a:t>D,d</a:t>
            </a:r>
            <a:r>
              <a:rPr lang="pt-BR" dirty="0"/>
              <a:t> podem parecer redundantes, já que D força o jogo a uma parte da árvore em que 1 não tem que escolher entre u nem d. Mas parte da definição de estratégia que devemos especificar instruções para cada conjunto de informação do jogador</a:t>
            </a:r>
          </a:p>
        </p:txBody>
      </p:sp>
      <p:sp>
        <p:nvSpPr>
          <p:cNvPr id="4" name="Slide Number Placeholder 3"/>
          <p:cNvSpPr>
            <a:spLocks noGrp="1"/>
          </p:cNvSpPr>
          <p:nvPr>
            <p:ph type="sldNum" sz="quarter" idx="5"/>
          </p:nvPr>
        </p:nvSpPr>
        <p:spPr/>
        <p:txBody>
          <a:bodyPr/>
          <a:lstStyle/>
          <a:p>
            <a:fld id="{B2DE22FB-4F32-4F44-9195-D0BEF89D065E}" type="slidenum">
              <a:rPr lang="pt-BR" smtClean="0"/>
              <a:t>59</a:t>
            </a:fld>
            <a:endParaRPr lang="pt-BR"/>
          </a:p>
        </p:txBody>
      </p:sp>
    </p:spTree>
    <p:extLst>
      <p:ext uri="{BB962C8B-B14F-4D97-AF65-F5344CB8AC3E}">
        <p14:creationId xmlns:p14="http://schemas.microsoft.com/office/powerpoint/2010/main" val="25987564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Conc:</a:t>
                </a:r>
                <a:r>
                  <a:rPr lang="pt-BR" dirty="0"/>
                  <a:t> Temos três E.N., mas eles </a:t>
                </a:r>
                <a:r>
                  <a:rPr lang="pt-BR" b="1" dirty="0"/>
                  <a:t>não</a:t>
                </a:r>
                <a:r>
                  <a:rPr lang="pt-BR" dirty="0"/>
                  <a:t> são igualmente prováveis. Podemos aplicar a resolução do estilo indução retroativa adaptado para informação imperfeita para mostrar isso.</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E.N.</a:t>
                </a:r>
                <a:r>
                  <a:rPr lang="pt-BR" baseline="0" dirty="0"/>
                  <a:t> </a:t>
                </a:r>
                <a14:m>
                  <m:oMath xmlns:m="http://schemas.openxmlformats.org/officeDocument/2006/math">
                    <m:d>
                      <m:dPr>
                        <m:ctrlPr>
                          <a:rPr lang="pt-BR" i="1" dirty="0" smtClean="0">
                            <a:latin typeface="Cambria Math" panose="02040503050406030204" pitchFamily="18" charset="0"/>
                          </a:rPr>
                        </m:ctrlPr>
                      </m:dPr>
                      <m:e>
                        <m:d>
                          <m:dPr>
                            <m:ctrlPr>
                              <a:rPr lang="pt-BR" i="1" dirty="0">
                                <a:latin typeface="Cambria Math" panose="02040503050406030204" pitchFamily="18" charset="0"/>
                              </a:rPr>
                            </m:ctrlPr>
                          </m:dPr>
                          <m:e>
                            <m:r>
                              <a:rPr lang="pt-BR" i="1" dirty="0">
                                <a:latin typeface="Cambria Math" panose="02040503050406030204" pitchFamily="18" charset="0"/>
                              </a:rPr>
                              <m:t>𝐷</m:t>
                            </m:r>
                            <m:r>
                              <a:rPr lang="pt-BR" i="1" dirty="0">
                                <a:latin typeface="Cambria Math" panose="02040503050406030204" pitchFamily="18" charset="0"/>
                              </a:rPr>
                              <m:t>,</m:t>
                            </m:r>
                            <m:r>
                              <a:rPr lang="pt-BR" i="1" dirty="0">
                                <a:latin typeface="Cambria Math" panose="02040503050406030204" pitchFamily="18" charset="0"/>
                              </a:rPr>
                              <m:t>𝑑</m:t>
                            </m:r>
                          </m:e>
                        </m:d>
                        <m:r>
                          <a:rPr lang="pt-BR" i="1" dirty="0">
                            <a:latin typeface="Cambria Math" panose="02040503050406030204" pitchFamily="18" charset="0"/>
                          </a:rPr>
                          <m:t>,</m:t>
                        </m:r>
                        <m:r>
                          <a:rPr lang="pt-BR" i="1" dirty="0">
                            <a:latin typeface="Cambria Math" panose="02040503050406030204" pitchFamily="18" charset="0"/>
                          </a:rPr>
                          <m:t>𝑟</m:t>
                        </m:r>
                      </m:e>
                    </m:d>
                  </m:oMath>
                </a14:m>
                <a:r>
                  <a:rPr lang="pt-BR" dirty="0"/>
                  <a:t> é consistente com indução retroativa, mas </a:t>
                </a:r>
                <a14:m>
                  <m:oMath xmlns:m="http://schemas.openxmlformats.org/officeDocument/2006/math">
                    <m:d>
                      <m:dPr>
                        <m:ctrlPr>
                          <a:rPr lang="pt-BR" i="1" dirty="0" smtClean="0">
                            <a:latin typeface="Cambria Math" panose="02040503050406030204" pitchFamily="18" charset="0"/>
                          </a:rPr>
                        </m:ctrlPr>
                      </m:dPr>
                      <m:e>
                        <m:d>
                          <m:dPr>
                            <m:ctrlPr>
                              <a:rPr lang="pt-BR" i="1" dirty="0">
                                <a:latin typeface="Cambria Math" panose="02040503050406030204" pitchFamily="18" charset="0"/>
                              </a:rPr>
                            </m:ctrlPr>
                          </m:dPr>
                          <m:e>
                            <m:r>
                              <a:rPr lang="pt-BR" i="1" dirty="0">
                                <a:latin typeface="Cambria Math" panose="02040503050406030204" pitchFamily="18" charset="0"/>
                              </a:rPr>
                              <m:t>𝑈</m:t>
                            </m:r>
                            <m:r>
                              <a:rPr lang="pt-BR" i="1" dirty="0">
                                <a:latin typeface="Cambria Math" panose="02040503050406030204" pitchFamily="18" charset="0"/>
                              </a:rPr>
                              <m:t>,</m:t>
                            </m:r>
                            <m:r>
                              <a:rPr lang="pt-BR" i="1" dirty="0">
                                <a:latin typeface="Cambria Math" panose="02040503050406030204" pitchFamily="18" charset="0"/>
                              </a:rPr>
                              <m:t>𝑢</m:t>
                            </m:r>
                          </m:e>
                        </m:d>
                        <m:r>
                          <a:rPr lang="pt-BR" i="1" dirty="0">
                            <a:latin typeface="Cambria Math" panose="02040503050406030204" pitchFamily="18" charset="0"/>
                          </a:rPr>
                          <m:t>,</m:t>
                        </m:r>
                        <m:r>
                          <a:rPr lang="pt-BR" i="1" dirty="0">
                            <a:latin typeface="Cambria Math" panose="02040503050406030204" pitchFamily="18" charset="0"/>
                          </a:rPr>
                          <m:t>𝑙</m:t>
                        </m:r>
                      </m:e>
                    </m:d>
                  </m:oMath>
                </a14:m>
                <a:r>
                  <a:rPr lang="pt-BR" dirty="0"/>
                  <a:t> e </a:t>
                </a:r>
                <a14:m>
                  <m:oMath xmlns:m="http://schemas.openxmlformats.org/officeDocument/2006/math">
                    <m:d>
                      <m:dPr>
                        <m:ctrlPr>
                          <a:rPr lang="pt-BR" i="1" dirty="0">
                            <a:latin typeface="Cambria Math" panose="02040503050406030204" pitchFamily="18" charset="0"/>
                          </a:rPr>
                        </m:ctrlPr>
                      </m:dPr>
                      <m:e>
                        <m:d>
                          <m:dPr>
                            <m:ctrlPr>
                              <a:rPr lang="pt-BR" i="1" dirty="0">
                                <a:latin typeface="Cambria Math" panose="02040503050406030204" pitchFamily="18" charset="0"/>
                              </a:rPr>
                            </m:ctrlPr>
                          </m:dPr>
                          <m:e>
                            <m:r>
                              <a:rPr lang="pt-BR" i="1" dirty="0">
                                <a:latin typeface="Cambria Math" panose="02040503050406030204" pitchFamily="18" charset="0"/>
                              </a:rPr>
                              <m:t>𝐷</m:t>
                            </m:r>
                            <m:r>
                              <a:rPr lang="pt-BR" i="1" dirty="0">
                                <a:latin typeface="Cambria Math" panose="02040503050406030204" pitchFamily="18" charset="0"/>
                              </a:rPr>
                              <m:t>,</m:t>
                            </m:r>
                            <m:r>
                              <a:rPr lang="pt-BR" i="1" dirty="0">
                                <a:latin typeface="Cambria Math" panose="02040503050406030204" pitchFamily="18" charset="0"/>
                              </a:rPr>
                              <m:t>𝑢</m:t>
                            </m:r>
                          </m:e>
                        </m:d>
                        <m:r>
                          <a:rPr lang="pt-BR" i="1" dirty="0">
                            <a:latin typeface="Cambria Math" panose="02040503050406030204" pitchFamily="18" charset="0"/>
                          </a:rPr>
                          <m:t>,</m:t>
                        </m:r>
                        <m:r>
                          <a:rPr lang="pt-BR" i="1" dirty="0">
                            <a:latin typeface="Cambria Math" panose="02040503050406030204" pitchFamily="18" charset="0"/>
                          </a:rPr>
                          <m:t>𝑟</m:t>
                        </m:r>
                      </m:e>
                    </m:d>
                  </m:oMath>
                </a14:m>
                <a:r>
                  <a:rPr lang="pt-BR" dirty="0"/>
                  <a:t> não são. Por exemplo, o jogador 1 jamais</a:t>
                </a:r>
                <a:r>
                  <a:rPr lang="pt-BR" baseline="0" dirty="0"/>
                  <a:t> terá incentivo para jogar </a:t>
                </a:r>
                <a14:m>
                  <m:oMath xmlns:m="http://schemas.openxmlformats.org/officeDocument/2006/math">
                    <m:r>
                      <a:rPr lang="pt-BR" b="0" i="1" baseline="0" smtClean="0">
                        <a:latin typeface="Cambria Math" panose="02040503050406030204" pitchFamily="18" charset="0"/>
                      </a:rPr>
                      <m:t>𝑢</m:t>
                    </m:r>
                  </m:oMath>
                </a14:m>
                <a:r>
                  <a:rPr lang="pt-BR" dirty="0"/>
                  <a:t>. </a:t>
                </a:r>
                <a14:m>
                  <m:oMath xmlns:m="http://schemas.openxmlformats.org/officeDocument/2006/math">
                    <m:d>
                      <m:dPr>
                        <m:ctrlPr>
                          <a:rPr lang="pt-BR" sz="1200" i="1" dirty="0" smtClean="0">
                            <a:latin typeface="Cambria Math" panose="02040503050406030204" pitchFamily="18" charset="0"/>
                          </a:rPr>
                        </m:ctrlPr>
                      </m:dPr>
                      <m:e>
                        <m:d>
                          <m:dPr>
                            <m:ctrlPr>
                              <a:rPr lang="pt-BR" sz="1200" i="1" dirty="0">
                                <a:latin typeface="Cambria Math" panose="02040503050406030204" pitchFamily="18" charset="0"/>
                              </a:rPr>
                            </m:ctrlPr>
                          </m:dPr>
                          <m:e>
                            <m:r>
                              <a:rPr lang="pt-BR" sz="1200" i="1" dirty="0">
                                <a:latin typeface="Cambria Math" panose="02040503050406030204" pitchFamily="18" charset="0"/>
                              </a:rPr>
                              <m:t>𝑈</m:t>
                            </m:r>
                            <m:r>
                              <a:rPr lang="pt-BR" sz="1200" i="1" dirty="0">
                                <a:latin typeface="Cambria Math" panose="02040503050406030204" pitchFamily="18" charset="0"/>
                              </a:rPr>
                              <m:t>,</m:t>
                            </m:r>
                            <m:r>
                              <a:rPr lang="pt-BR" sz="1200" i="1" dirty="0">
                                <a:latin typeface="Cambria Math" panose="02040503050406030204" pitchFamily="18" charset="0"/>
                              </a:rPr>
                              <m:t>𝑢</m:t>
                            </m:r>
                          </m:e>
                        </m:d>
                        <m:r>
                          <a:rPr lang="pt-BR" sz="1200" i="1" dirty="0">
                            <a:latin typeface="Cambria Math" panose="02040503050406030204" pitchFamily="18" charset="0"/>
                          </a:rPr>
                          <m:t>,</m:t>
                        </m:r>
                        <m:r>
                          <a:rPr lang="pt-BR" sz="1200" i="1" dirty="0">
                            <a:latin typeface="Cambria Math" panose="02040503050406030204" pitchFamily="18" charset="0"/>
                          </a:rPr>
                          <m:t>𝑙</m:t>
                        </m:r>
                      </m:e>
                    </m:d>
                    <m:r>
                      <a:rPr lang="pt-BR" sz="1200" i="1" dirty="0">
                        <a:latin typeface="Cambria Math" panose="02040503050406030204" pitchFamily="18" charset="0"/>
                      </a:rPr>
                      <m:t> </m:t>
                    </m:r>
                  </m:oMath>
                </a14:m>
                <a:r>
                  <a:rPr lang="pt-BR" sz="1200" dirty="0"/>
                  <a:t>envolve </a:t>
                </a:r>
                <a14:m>
                  <m:oMath xmlns:m="http://schemas.openxmlformats.org/officeDocument/2006/math">
                    <m:r>
                      <a:rPr lang="pt-BR" sz="1200" i="1" dirty="0" smtClean="0">
                        <a:latin typeface="Cambria Math" panose="02040503050406030204" pitchFamily="18" charset="0"/>
                      </a:rPr>
                      <m:t>2</m:t>
                    </m:r>
                  </m:oMath>
                </a14:m>
                <a:r>
                  <a:rPr lang="pt-BR" sz="1200" dirty="0"/>
                  <a:t> escolher </a:t>
                </a:r>
                <a14:m>
                  <m:oMath xmlns:m="http://schemas.openxmlformats.org/officeDocument/2006/math">
                    <m:r>
                      <a:rPr lang="pt-BR" sz="1200" i="1" dirty="0" smtClean="0">
                        <a:latin typeface="Cambria Math" panose="02040503050406030204" pitchFamily="18" charset="0"/>
                      </a:rPr>
                      <m:t>𝑙</m:t>
                    </m:r>
                  </m:oMath>
                </a14:m>
                <a:r>
                  <a:rPr lang="pt-BR" sz="1200" dirty="0"/>
                  <a:t>, que ele só escolheria se </a:t>
                </a:r>
                <a14:m>
                  <m:oMath xmlns:m="http://schemas.openxmlformats.org/officeDocument/2006/math">
                    <m:r>
                      <a:rPr lang="pt-BR" sz="1200" i="1" dirty="0" smtClean="0">
                        <a:latin typeface="Cambria Math" panose="02040503050406030204" pitchFamily="18" charset="0"/>
                      </a:rPr>
                      <m:t>1</m:t>
                    </m:r>
                  </m:oMath>
                </a14:m>
                <a:r>
                  <a:rPr lang="pt-BR" sz="1200" dirty="0"/>
                  <a:t> escolhesse </a:t>
                </a:r>
                <a14:m>
                  <m:oMath xmlns:m="http://schemas.openxmlformats.org/officeDocument/2006/math">
                    <m:r>
                      <a:rPr lang="pt-BR" sz="1200" i="1" dirty="0" smtClean="0">
                        <a:latin typeface="Cambria Math" panose="02040503050406030204" pitchFamily="18" charset="0"/>
                      </a:rPr>
                      <m:t>𝑈</m:t>
                    </m:r>
                  </m:oMath>
                </a14:m>
                <a:r>
                  <a:rPr lang="pt-BR" sz="1200" dirty="0"/>
                  <a:t>, que nós sabemos que </a:t>
                </a:r>
                <a14:m>
                  <m:oMath xmlns:m="http://schemas.openxmlformats.org/officeDocument/2006/math">
                    <m:r>
                      <a:rPr lang="pt-BR" sz="1200" i="1" dirty="0" smtClean="0">
                        <a:latin typeface="Cambria Math" panose="02040503050406030204" pitchFamily="18" charset="0"/>
                      </a:rPr>
                      <m:t>1</m:t>
                    </m:r>
                  </m:oMath>
                </a14:m>
                <a:r>
                  <a:rPr lang="pt-BR" sz="1200" dirty="0"/>
                  <a:t> não escolheria.</a:t>
                </a:r>
              </a:p>
              <a:p>
                <a:endParaRPr lang="pt-BR" dirty="0"/>
              </a:p>
            </p:txBody>
          </p:sp>
        </mc:Choice>
        <mc:Fallback xmlns="">
          <p:sp>
            <p:nvSpPr>
              <p:cNvPr id="3" name="Notes Placeholder 2"/>
              <p:cNvSpPr>
                <a:spLocks noGrp="1"/>
              </p:cNvSpPr>
              <p:nvPr>
                <p:ph type="body" idx="1"/>
              </p:nvPr>
            </p:nvSpPr>
            <p:spPr/>
            <p:txBody>
              <a:bodyPr/>
              <a:lstStyle/>
              <a:p>
                <a:r>
                  <a:rPr lang="pt-BR" b="1" dirty="0"/>
                  <a:t>Conc:</a:t>
                </a:r>
                <a:r>
                  <a:rPr lang="pt-BR" dirty="0"/>
                  <a:t> Temos três E.N., mas eles não são igualmente prováveis. Podemos aplicar a resolução do estilo indução retroativa adaptado para informação imperfeita para mostrar isso.</a:t>
                </a:r>
              </a:p>
              <a:p>
                <a:endParaRPr lang="pt-BR" dirty="0"/>
              </a:p>
              <a:p>
                <a:r>
                  <a:rPr lang="pt-BR" dirty="0"/>
                  <a:t>O E.N.</a:t>
                </a:r>
                <a:r>
                  <a:rPr lang="pt-BR" baseline="0" dirty="0"/>
                  <a:t> </a:t>
                </a:r>
                <a:r>
                  <a:rPr lang="pt-BR" i="0" dirty="0">
                    <a:latin typeface="Cambria Math" panose="02040503050406030204" pitchFamily="18" charset="0"/>
                  </a:rPr>
                  <a:t>((𝐷,𝑑),𝑟)</a:t>
                </a:r>
                <a:r>
                  <a:rPr lang="pt-BR" dirty="0"/>
                  <a:t> é consistente com indução retroativa, mas </a:t>
                </a:r>
                <a:r>
                  <a:rPr lang="pt-BR" i="0" dirty="0">
                    <a:latin typeface="Cambria Math" panose="02040503050406030204" pitchFamily="18" charset="0"/>
                  </a:rPr>
                  <a:t>((𝑈,𝑢),𝑙)</a:t>
                </a:r>
                <a:r>
                  <a:rPr lang="pt-BR" dirty="0"/>
                  <a:t> e </a:t>
                </a:r>
                <a:r>
                  <a:rPr lang="pt-BR" i="0" dirty="0">
                    <a:latin typeface="Cambria Math" panose="02040503050406030204" pitchFamily="18" charset="0"/>
                  </a:rPr>
                  <a:t>((𝐷,𝑢),𝑟)</a:t>
                </a:r>
                <a:r>
                  <a:rPr lang="pt-BR" dirty="0"/>
                  <a:t> não são. Por exemplo, o jogador 1 jamais</a:t>
                </a:r>
                <a:r>
                  <a:rPr lang="pt-BR" baseline="0" dirty="0"/>
                  <a:t> terá incentivo para jogar </a:t>
                </a:r>
                <a:r>
                  <a:rPr lang="pt-BR" b="0" i="0" baseline="0">
                    <a:latin typeface="Cambria Math" panose="02040503050406030204" pitchFamily="18" charset="0"/>
                  </a:rPr>
                  <a:t>𝑢</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60</a:t>
            </a:fld>
            <a:endParaRPr lang="pt-BR"/>
          </a:p>
        </p:txBody>
      </p:sp>
    </p:spTree>
    <p:extLst>
      <p:ext uri="{BB962C8B-B14F-4D97-AF65-F5344CB8AC3E}">
        <p14:creationId xmlns:p14="http://schemas.microsoft.com/office/powerpoint/2010/main" val="26723797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P4. </a:t>
            </a:r>
            <a:r>
              <a:rPr lang="pt-BR" sz="1800" dirty="0">
                <a:effectLst/>
                <a:latin typeface="Segoe UI" panose="020B0502040204020203" pitchFamily="34" charset="0"/>
              </a:rPr>
              <a:t>Um ENPS deve instruir o jogador a jogar um E.N dentro desse subjogo que envolve somente a decisão do jogador 1</a:t>
            </a:r>
            <a:endParaRPr lang="pt-BR" sz="1800" dirty="0">
              <a:effectLst/>
              <a:latin typeface="Arial" panose="020B0604020202020204" pitchFamily="34" charset="0"/>
            </a:endParaRPr>
          </a:p>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63</a:t>
            </a:fld>
            <a:endParaRPr lang="pt-BR"/>
          </a:p>
        </p:txBody>
      </p:sp>
    </p:spTree>
    <p:extLst>
      <p:ext uri="{BB962C8B-B14F-4D97-AF65-F5344CB8AC3E}">
        <p14:creationId xmlns:p14="http://schemas.microsoft.com/office/powerpoint/2010/main" val="348408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dirty="0" err="1">
                <a:effectLst/>
                <a:latin typeface="Segoe UI" panose="020B0502040204020203" pitchFamily="34" charset="0"/>
              </a:rPr>
              <a:t>Conc</a:t>
            </a:r>
            <a:r>
              <a:rPr lang="pt-BR" sz="1800" b="1" dirty="0">
                <a:effectLst/>
                <a:latin typeface="Segoe UI" panose="020B0502040204020203" pitchFamily="34" charset="0"/>
              </a:rPr>
              <a:t>:</a:t>
            </a:r>
            <a:r>
              <a:rPr lang="pt-BR" sz="1800" dirty="0">
                <a:effectLst/>
                <a:latin typeface="Segoe UI" panose="020B0502040204020203" pitchFamily="34" charset="0"/>
              </a:rPr>
              <a:t> "É simples estender a árvore do jogo na Figura 2.4.1 para representar qualquer </a:t>
            </a:r>
            <a:r>
              <a:rPr lang="pt-BR" sz="1800" b="1" dirty="0">
                <a:effectLst/>
                <a:latin typeface="Segoe UI" panose="020B0502040204020203" pitchFamily="34" charset="0"/>
              </a:rPr>
              <a:t>jogo dinâmico de informação completa e perfeita </a:t>
            </a:r>
            <a:r>
              <a:rPr lang="pt-BR" sz="1800" dirty="0">
                <a:effectLst/>
                <a:latin typeface="Segoe UI" panose="020B0502040204020203" pitchFamily="34" charset="0"/>
              </a:rPr>
              <a:t>- ou seja, qualquer jogo em que os jogadores se movam em sequência, todos os movimentos anteriores sejam de conhecimento comum antes da escolha da próxima jogada, e os payoffs dos jogadores para cada combinação possível de jogadas é de conhecimento comum".</a:t>
            </a:r>
            <a:endParaRPr lang="pt-BR" sz="1800" dirty="0">
              <a:effectLst/>
              <a:latin typeface="Arial" panose="020B0604020202020204" pitchFamily="34" charset="0"/>
            </a:endParaRPr>
          </a:p>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7</a:t>
            </a:fld>
            <a:endParaRPr lang="pt-BR"/>
          </a:p>
        </p:txBody>
      </p:sp>
    </p:spTree>
    <p:extLst>
      <p:ext uri="{BB962C8B-B14F-4D97-AF65-F5344CB8AC3E}">
        <p14:creationId xmlns:p14="http://schemas.microsoft.com/office/powerpoint/2010/main" val="688065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P3. </a:t>
            </a:r>
            <a:r>
              <a:rPr lang="pt-BR" dirty="0"/>
              <a:t>lembre-se que estratégias não são mais apenas ações, mas planos de ação.</a:t>
            </a:r>
          </a:p>
        </p:txBody>
      </p:sp>
      <p:sp>
        <p:nvSpPr>
          <p:cNvPr id="4" name="Slide Number Placeholder 3"/>
          <p:cNvSpPr>
            <a:spLocks noGrp="1"/>
          </p:cNvSpPr>
          <p:nvPr>
            <p:ph type="sldNum" sz="quarter" idx="5"/>
          </p:nvPr>
        </p:nvSpPr>
        <p:spPr/>
        <p:txBody>
          <a:bodyPr/>
          <a:lstStyle/>
          <a:p>
            <a:fld id="{B2DE22FB-4F32-4F44-9195-D0BEF89D065E}" type="slidenum">
              <a:rPr lang="pt-BR" smtClean="0"/>
              <a:t>8</a:t>
            </a:fld>
            <a:endParaRPr lang="pt-BR"/>
          </a:p>
        </p:txBody>
      </p:sp>
    </p:spTree>
    <p:extLst>
      <p:ext uri="{BB962C8B-B14F-4D97-AF65-F5344CB8AC3E}">
        <p14:creationId xmlns:p14="http://schemas.microsoft.com/office/powerpoint/2010/main" val="1620003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err="1"/>
                  <a:t>Intro</a:t>
                </a:r>
                <a:r>
                  <a:rPr lang="en-US" sz="1200" b="1" dirty="0"/>
                  <a:t>:</a:t>
                </a:r>
                <a:r>
                  <a:rPr lang="pt-BR" sz="1200" dirty="0"/>
                  <a:t> ...um auxilio para traduzirmos estratégias da forma extensiva para a forma normal.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noProof="0" dirty="0"/>
                  <a:t>Lembre-se que </a:t>
                </a:r>
                <a:r>
                  <a:rPr lang="pt-BR" b="0" i="0" noProof="0" dirty="0"/>
                  <a:t>a história do jogo até o estágio </a:t>
                </a:r>
                <a14:m>
                  <m:oMath xmlns:m="http://schemas.openxmlformats.org/officeDocument/2006/math">
                    <m:r>
                      <a:rPr lang="pt-BR" b="0" i="1" noProof="0" dirty="0" smtClean="0">
                        <a:latin typeface="Cambria Math" panose="02040503050406030204" pitchFamily="18" charset="0"/>
                      </a:rPr>
                      <m:t>𝑡</m:t>
                    </m:r>
                  </m:oMath>
                </a14:m>
                <a:r>
                  <a:rPr lang="pt-BR" b="0" i="0" baseline="0" noProof="0" dirty="0"/>
                  <a:t> </a:t>
                </a:r>
                <a:r>
                  <a:rPr lang="pt-BR" b="0" i="0" noProof="0" dirty="0"/>
                  <a:t>é o registro das escolhas dos jogadores até </a:t>
                </a:r>
                <a14:m>
                  <m:oMath xmlns:m="http://schemas.openxmlformats.org/officeDocument/2006/math">
                    <m:r>
                      <a:rPr lang="pt-BR" b="0" i="1" noProof="0" dirty="0" smtClean="0">
                        <a:latin typeface="Cambria Math" panose="02040503050406030204" pitchFamily="18" charset="0"/>
                      </a:rPr>
                      <m:t>𝑡</m:t>
                    </m:r>
                  </m:oMath>
                </a14:m>
                <a:endParaRPr lang="pt-BR" b="0" i="0" noProof="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i="0" noProof="0" dirty="0"/>
                  <a:t>Para praticar</a:t>
                </a:r>
                <a:r>
                  <a:rPr lang="pt-BR" sz="1200" b="0" i="0" noProof="0" dirty="0"/>
                  <a:t>: como resolvemos esse problema por indução retroativa? Outcome (C,E)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err="1"/>
                  <a:t>Referência</a:t>
                </a:r>
                <a:r>
                  <a:rPr lang="en-US" sz="1200" b="1" dirty="0"/>
                  <a:t>: </a:t>
                </a:r>
                <a:r>
                  <a:rPr lang="en-US" sz="1200" dirty="0"/>
                  <a:t>Osborne, M. (2000) An Introduction to Game Theory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err="1"/>
                  <a:t>Intro</a:t>
                </a:r>
                <a:r>
                  <a:rPr lang="en-US" sz="1200" b="1" dirty="0"/>
                  <a:t>:</a:t>
                </a:r>
                <a:r>
                  <a:rPr lang="pt-BR" sz="1200" dirty="0"/>
                  <a:t> ...um auxilio para traduzirmos estratégias da forma extensiva para a forma normal.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noProof="0" dirty="0"/>
                  <a:t>Lembre-se que </a:t>
                </a:r>
                <a:r>
                  <a:rPr lang="pt-BR" b="0" i="0" noProof="0" dirty="0"/>
                  <a:t>a história do jogo até o estágio </a:t>
                </a:r>
                <a:r>
                  <a:rPr lang="pt-BR" b="0" i="0" noProof="0" dirty="0">
                    <a:latin typeface="Cambria Math" panose="02040503050406030204" pitchFamily="18" charset="0"/>
                  </a:rPr>
                  <a:t>𝑡</a:t>
                </a:r>
                <a:r>
                  <a:rPr lang="pt-BR" b="0" i="0" baseline="0" noProof="0" dirty="0"/>
                  <a:t> </a:t>
                </a:r>
                <a:r>
                  <a:rPr lang="pt-BR" b="0" i="0" noProof="0" dirty="0"/>
                  <a:t>é o registro das escolhas dos jogadores até </a:t>
                </a:r>
                <a:r>
                  <a:rPr lang="pt-BR" b="0" i="0" noProof="0" dirty="0">
                    <a:latin typeface="Cambria Math" panose="02040503050406030204" pitchFamily="18" charset="0"/>
                  </a:rPr>
                  <a:t>𝑡</a:t>
                </a:r>
                <a:endParaRPr lang="pt-BR" b="0" i="0" noProof="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i="0" noProof="0" dirty="0"/>
                  <a:t>Para praticar</a:t>
                </a:r>
                <a:r>
                  <a:rPr lang="pt-BR" sz="1200" b="0" i="0" noProof="0" dirty="0"/>
                  <a:t>: como resolvemos esse problema por indução retroativa? Outcome (C,E)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err="1"/>
                  <a:t>Referência</a:t>
                </a:r>
                <a:r>
                  <a:rPr lang="en-US" sz="1200" b="1" dirty="0"/>
                  <a:t>: </a:t>
                </a:r>
                <a:r>
                  <a:rPr lang="en-US" sz="1200" dirty="0"/>
                  <a:t>Osborne, M. (2000) An Introduction to Game Theory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11</a:t>
            </a:fld>
            <a:endParaRPr lang="pt-BR"/>
          </a:p>
        </p:txBody>
      </p:sp>
    </p:spTree>
    <p:extLst>
      <p:ext uri="{BB962C8B-B14F-4D97-AF65-F5344CB8AC3E}">
        <p14:creationId xmlns:p14="http://schemas.microsoft.com/office/powerpoint/2010/main" val="1761970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err="1"/>
                  <a:t>Intro</a:t>
                </a:r>
                <a:r>
                  <a:rPr lang="pt-BR" b="1" dirty="0"/>
                  <a:t>: </a:t>
                </a:r>
                <a:r>
                  <a:rPr lang="pt-BR" dirty="0"/>
                  <a:t>Agora vamos construir o entendimento de ação e estratégia como função da história.</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noProof="0" dirty="0"/>
                  <a:t>Lembre-se que </a:t>
                </a:r>
                <a:r>
                  <a:rPr lang="pt-BR" b="0" i="0" noProof="0" dirty="0"/>
                  <a:t>a história do jogo até o estágio </a:t>
                </a:r>
                <a14:m>
                  <m:oMath xmlns:m="http://schemas.openxmlformats.org/officeDocument/2006/math">
                    <m:r>
                      <a:rPr lang="pt-BR" b="0" i="1" noProof="0" dirty="0" smtClean="0">
                        <a:latin typeface="Cambria Math" panose="02040503050406030204" pitchFamily="18" charset="0"/>
                      </a:rPr>
                      <m:t>𝑡</m:t>
                    </m:r>
                  </m:oMath>
                </a14:m>
                <a:r>
                  <a:rPr lang="pt-BR" b="0" i="0" baseline="0" noProof="0" dirty="0"/>
                  <a:t> </a:t>
                </a:r>
                <a:r>
                  <a:rPr lang="pt-BR" b="0" i="0" noProof="0" dirty="0"/>
                  <a:t>é o registro das escolhas dos jogadores até </a:t>
                </a:r>
                <a14:m>
                  <m:oMath xmlns:m="http://schemas.openxmlformats.org/officeDocument/2006/math">
                    <m:r>
                      <a:rPr lang="pt-BR" b="0" i="1" noProof="0" dirty="0" smtClean="0">
                        <a:latin typeface="Cambria Math" panose="02040503050406030204" pitchFamily="18" charset="0"/>
                      </a:rPr>
                      <m:t>𝑡</m:t>
                    </m:r>
                  </m:oMath>
                </a14:m>
                <a:endParaRPr lang="pt-BR" dirty="0"/>
              </a:p>
              <a:p>
                <a:endParaRPr lang="pt-BR" dirty="0"/>
              </a:p>
              <a:p>
                <a:r>
                  <a:rPr lang="pt-BR" b="1" dirty="0"/>
                  <a:t>P1.</a:t>
                </a:r>
                <a:r>
                  <a:rPr lang="pt-BR" dirty="0"/>
                  <a:t> Para o jogador 1, suas estratégias e suas ações são a mesma coisa, já que ele se move após uma historia vazia</a:t>
                </a:r>
              </a:p>
            </p:txBody>
          </p:sp>
        </mc:Choice>
        <mc:Fallback xmlns="">
          <p:sp>
            <p:nvSpPr>
              <p:cNvPr id="3" name="Notes Placeholder 2"/>
              <p:cNvSpPr>
                <a:spLocks noGrp="1"/>
              </p:cNvSpPr>
              <p:nvPr>
                <p:ph type="body" idx="1"/>
              </p:nvPr>
            </p:nvSpPr>
            <p:spPr/>
            <p:txBody>
              <a:bodyPr/>
              <a:lstStyle/>
              <a:p>
                <a:r>
                  <a:rPr lang="pt-BR" b="1" dirty="0" err="1"/>
                  <a:t>Intro</a:t>
                </a:r>
                <a:r>
                  <a:rPr lang="pt-BR" b="1" dirty="0"/>
                  <a:t>: </a:t>
                </a:r>
                <a:r>
                  <a:rPr lang="pt-BR" dirty="0"/>
                  <a:t>Agora vamos construir o entendimento de ação e estratégia como função da história.</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noProof="0" dirty="0"/>
                  <a:t>Lembre-se que </a:t>
                </a:r>
                <a:r>
                  <a:rPr lang="pt-BR" b="0" i="0" noProof="0" dirty="0"/>
                  <a:t>a história do jogo até o estágio </a:t>
                </a:r>
                <a:r>
                  <a:rPr lang="pt-BR" b="0" i="0" noProof="0" dirty="0">
                    <a:latin typeface="Cambria Math" panose="02040503050406030204" pitchFamily="18" charset="0"/>
                  </a:rPr>
                  <a:t>𝑡</a:t>
                </a:r>
                <a:r>
                  <a:rPr lang="pt-BR" b="0" i="0" baseline="0" noProof="0" dirty="0"/>
                  <a:t> </a:t>
                </a:r>
                <a:r>
                  <a:rPr lang="pt-BR" b="0" i="0" noProof="0" dirty="0"/>
                  <a:t>é o registro das escolhas dos jogadores até </a:t>
                </a:r>
                <a:r>
                  <a:rPr lang="pt-BR" b="0" i="0" noProof="0" dirty="0">
                    <a:latin typeface="Cambria Math" panose="02040503050406030204" pitchFamily="18" charset="0"/>
                  </a:rPr>
                  <a:t>𝑡</a:t>
                </a:r>
                <a:endParaRPr lang="pt-BR" dirty="0"/>
              </a:p>
              <a:p>
                <a:endParaRPr lang="pt-BR" dirty="0"/>
              </a:p>
              <a:p>
                <a:r>
                  <a:rPr lang="pt-BR" b="1" dirty="0"/>
                  <a:t>P1.</a:t>
                </a:r>
                <a:r>
                  <a:rPr lang="pt-BR" dirty="0"/>
                  <a:t> Para o jogador 1, suas estratégias e suas ações são a mesma coisa, já que ele se move após uma historia vazia</a:t>
                </a:r>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12</a:t>
            </a:fld>
            <a:endParaRPr lang="pt-BR"/>
          </a:p>
        </p:txBody>
      </p:sp>
    </p:spTree>
    <p:extLst>
      <p:ext uri="{BB962C8B-B14F-4D97-AF65-F5344CB8AC3E}">
        <p14:creationId xmlns:p14="http://schemas.microsoft.com/office/powerpoint/2010/main" val="3333155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err="1"/>
              <a:t>Conc</a:t>
            </a:r>
            <a:r>
              <a:rPr lang="pt-BR" b="1" dirty="0"/>
              <a:t>:</a:t>
            </a:r>
            <a:r>
              <a:rPr lang="pt-BR" dirty="0"/>
              <a:t> Vamos deixar mais claro por que o jogador 2 possui </a:t>
            </a:r>
            <a:r>
              <a:rPr lang="pt-BR" i="1" dirty="0"/>
              <a:t>quatro estratégias </a:t>
            </a:r>
            <a:r>
              <a:rPr lang="pt-BR" i="0" dirty="0"/>
              <a:t>e não apenas duas</a:t>
            </a:r>
          </a:p>
        </p:txBody>
      </p:sp>
      <p:sp>
        <p:nvSpPr>
          <p:cNvPr id="4" name="Slide Number Placeholder 3"/>
          <p:cNvSpPr>
            <a:spLocks noGrp="1"/>
          </p:cNvSpPr>
          <p:nvPr>
            <p:ph type="sldNum" sz="quarter" idx="5"/>
          </p:nvPr>
        </p:nvSpPr>
        <p:spPr/>
        <p:txBody>
          <a:bodyPr/>
          <a:lstStyle/>
          <a:p>
            <a:fld id="{B2DE22FB-4F32-4F44-9195-D0BEF89D065E}" type="slidenum">
              <a:rPr lang="pt-BR" smtClean="0"/>
              <a:t>13</a:t>
            </a:fld>
            <a:endParaRPr lang="pt-BR"/>
          </a:p>
        </p:txBody>
      </p:sp>
    </p:spTree>
    <p:extLst>
      <p:ext uri="{BB962C8B-B14F-4D97-AF65-F5344CB8AC3E}">
        <p14:creationId xmlns:p14="http://schemas.microsoft.com/office/powerpoint/2010/main" val="3793147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6DEF9-757C-42F7-88A9-1C86D10507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a:extLst>
              <a:ext uri="{FF2B5EF4-FFF2-40B4-BE49-F238E27FC236}">
                <a16:creationId xmlns:a16="http://schemas.microsoft.com/office/drawing/2014/main" id="{3F1C0870-A1EE-4EF5-A56B-637F634BC9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6" name="Slide Number Placeholder 5">
            <a:extLst>
              <a:ext uri="{FF2B5EF4-FFF2-40B4-BE49-F238E27FC236}">
                <a16:creationId xmlns:a16="http://schemas.microsoft.com/office/drawing/2014/main" id="{A1F903DF-4262-446D-A60D-0660C181A704}"/>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5" name="Footer Placeholder 4">
            <a:extLst>
              <a:ext uri="{FF2B5EF4-FFF2-40B4-BE49-F238E27FC236}">
                <a16:creationId xmlns:a16="http://schemas.microsoft.com/office/drawing/2014/main" id="{BAE4F3B4-601C-4B18-AA4D-0536824DE996}"/>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323411085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AA448-3B49-43B0-A212-CFADD354EEBF}"/>
              </a:ext>
            </a:extLst>
          </p:cNvPr>
          <p:cNvSpPr>
            <a:spLocks noGrp="1"/>
          </p:cNvSpPr>
          <p:nvPr>
            <p:ph type="title"/>
          </p:nvPr>
        </p:nvSpPr>
        <p:spPr/>
        <p:txBody>
          <a:bodyPr/>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D4C05A91-9969-40CF-83CD-56180DD000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Slide Number Placeholder 5">
            <a:extLst>
              <a:ext uri="{FF2B5EF4-FFF2-40B4-BE49-F238E27FC236}">
                <a16:creationId xmlns:a16="http://schemas.microsoft.com/office/drawing/2014/main" id="{B672A56A-BC7F-4C77-8A65-0957F3FF5F0D}"/>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5" name="Footer Placeholder 4">
            <a:extLst>
              <a:ext uri="{FF2B5EF4-FFF2-40B4-BE49-F238E27FC236}">
                <a16:creationId xmlns:a16="http://schemas.microsoft.com/office/drawing/2014/main" id="{640F3728-9482-44DF-9492-132FD7A74DBD}"/>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4184735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FA2FFE-7795-47D1-8A09-CE9041FD74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34A3AE03-65DA-49EC-BA98-DB0B7B9385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Slide Number Placeholder 5">
            <a:extLst>
              <a:ext uri="{FF2B5EF4-FFF2-40B4-BE49-F238E27FC236}">
                <a16:creationId xmlns:a16="http://schemas.microsoft.com/office/drawing/2014/main" id="{ECC0D966-12A0-477A-8066-D649325F4180}"/>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5" name="Footer Placeholder 4">
            <a:extLst>
              <a:ext uri="{FF2B5EF4-FFF2-40B4-BE49-F238E27FC236}">
                <a16:creationId xmlns:a16="http://schemas.microsoft.com/office/drawing/2014/main" id="{1CDCA3FF-17F5-4F1F-9A86-EBAE8B9AD995}"/>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2358808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66F9E-5E69-4D25-B952-A9C97019F888}"/>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E7EC4931-B12F-4339-B029-E74EF42024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Slide Number Placeholder 5">
            <a:extLst>
              <a:ext uri="{FF2B5EF4-FFF2-40B4-BE49-F238E27FC236}">
                <a16:creationId xmlns:a16="http://schemas.microsoft.com/office/drawing/2014/main" id="{FD1BCB6E-EE57-464A-8EE1-AE8C6033FF36}"/>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5" name="Footer Placeholder 4">
            <a:extLst>
              <a:ext uri="{FF2B5EF4-FFF2-40B4-BE49-F238E27FC236}">
                <a16:creationId xmlns:a16="http://schemas.microsoft.com/office/drawing/2014/main" id="{14D2E340-DBE1-4559-AE49-1816AD73F019}"/>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3740215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AF499-3B36-4D3C-962A-601D35B289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a:extLst>
              <a:ext uri="{FF2B5EF4-FFF2-40B4-BE49-F238E27FC236}">
                <a16:creationId xmlns:a16="http://schemas.microsoft.com/office/drawing/2014/main" id="{7A9801C8-99BF-43AC-BD56-0511716D48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09B463CE-2F7C-4DFF-A2E7-D3759BDA94D0}"/>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5" name="Footer Placeholder 4">
            <a:extLst>
              <a:ext uri="{FF2B5EF4-FFF2-40B4-BE49-F238E27FC236}">
                <a16:creationId xmlns:a16="http://schemas.microsoft.com/office/drawing/2014/main" id="{FD071012-575B-4507-A6C3-A1B780160790}"/>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3278804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D0517-BA1D-4115-8744-7F43E9372C34}"/>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3815BD94-78FA-4E31-87B4-7E4DCCAA36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a:extLst>
              <a:ext uri="{FF2B5EF4-FFF2-40B4-BE49-F238E27FC236}">
                <a16:creationId xmlns:a16="http://schemas.microsoft.com/office/drawing/2014/main" id="{0D0A8045-409A-4603-B9F9-C8F50668EE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Slide Number Placeholder 6">
            <a:extLst>
              <a:ext uri="{FF2B5EF4-FFF2-40B4-BE49-F238E27FC236}">
                <a16:creationId xmlns:a16="http://schemas.microsoft.com/office/drawing/2014/main" id="{1389225F-B569-4F07-8B91-FAD75647ED2C}"/>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6" name="Footer Placeholder 4">
            <a:extLst>
              <a:ext uri="{FF2B5EF4-FFF2-40B4-BE49-F238E27FC236}">
                <a16:creationId xmlns:a16="http://schemas.microsoft.com/office/drawing/2014/main" id="{9E4BAB19-312B-4C22-AA06-69833B6D5E57}"/>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2120422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5D621-3DEA-440E-87A4-D3F9756FD6BA}"/>
              </a:ext>
            </a:extLst>
          </p:cNvPr>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a:extLst>
              <a:ext uri="{FF2B5EF4-FFF2-40B4-BE49-F238E27FC236}">
                <a16:creationId xmlns:a16="http://schemas.microsoft.com/office/drawing/2014/main" id="{37D8E475-206D-4FD1-999A-CA8FB4A5B4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89F086-60A1-4CC1-9A4E-014F0668D1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a:extLst>
              <a:ext uri="{FF2B5EF4-FFF2-40B4-BE49-F238E27FC236}">
                <a16:creationId xmlns:a16="http://schemas.microsoft.com/office/drawing/2014/main" id="{C1C88BE6-3818-4379-BB2F-FC2B346CF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51CB41-6876-49A8-8B1A-A53EB726A0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9" name="Slide Number Placeholder 8">
            <a:extLst>
              <a:ext uri="{FF2B5EF4-FFF2-40B4-BE49-F238E27FC236}">
                <a16:creationId xmlns:a16="http://schemas.microsoft.com/office/drawing/2014/main" id="{9DD7F80E-7507-4EB5-ADEE-084E393F7F2A}"/>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8" name="Footer Placeholder 4">
            <a:extLst>
              <a:ext uri="{FF2B5EF4-FFF2-40B4-BE49-F238E27FC236}">
                <a16:creationId xmlns:a16="http://schemas.microsoft.com/office/drawing/2014/main" id="{2220694B-8EAE-4835-AA60-37D687CFD2B7}"/>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1020414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99C70-AD09-40C1-A780-023A10D1BDE6}"/>
              </a:ext>
            </a:extLst>
          </p:cNvPr>
          <p:cNvSpPr>
            <a:spLocks noGrp="1"/>
          </p:cNvSpPr>
          <p:nvPr>
            <p:ph type="title"/>
          </p:nvPr>
        </p:nvSpPr>
        <p:spPr/>
        <p:txBody>
          <a:bodyPr/>
          <a:lstStyle/>
          <a:p>
            <a:r>
              <a:rPr lang="en-US"/>
              <a:t>Click to edit Master title style</a:t>
            </a:r>
            <a:endParaRPr lang="pt-BR"/>
          </a:p>
        </p:txBody>
      </p:sp>
      <p:sp>
        <p:nvSpPr>
          <p:cNvPr id="5" name="Slide Number Placeholder 4">
            <a:extLst>
              <a:ext uri="{FF2B5EF4-FFF2-40B4-BE49-F238E27FC236}">
                <a16:creationId xmlns:a16="http://schemas.microsoft.com/office/drawing/2014/main" id="{820E4D4E-9877-4FBB-A0B9-7744C2054382}"/>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4" name="Footer Placeholder 4">
            <a:extLst>
              <a:ext uri="{FF2B5EF4-FFF2-40B4-BE49-F238E27FC236}">
                <a16:creationId xmlns:a16="http://schemas.microsoft.com/office/drawing/2014/main" id="{94DD2980-4464-45D7-BB6D-DED318B06826}"/>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365430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EF16A4-0C42-4642-AA79-340A17C9FB0F}"/>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3" name="Footer Placeholder 4">
            <a:extLst>
              <a:ext uri="{FF2B5EF4-FFF2-40B4-BE49-F238E27FC236}">
                <a16:creationId xmlns:a16="http://schemas.microsoft.com/office/drawing/2014/main" id="{03658FE8-638A-4B55-9139-C47DE12FF3F5}"/>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174474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49F09-5620-480D-9DC4-23B6CC70E6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a:extLst>
              <a:ext uri="{FF2B5EF4-FFF2-40B4-BE49-F238E27FC236}">
                <a16:creationId xmlns:a16="http://schemas.microsoft.com/office/drawing/2014/main" id="{0AF1CA63-EC8C-43F3-8D12-6BDBD28AE5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a:extLst>
              <a:ext uri="{FF2B5EF4-FFF2-40B4-BE49-F238E27FC236}">
                <a16:creationId xmlns:a16="http://schemas.microsoft.com/office/drawing/2014/main" id="{0820596D-297E-40E7-BEF3-62A04D4C37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9DD30363-B0D0-437E-815F-248991885824}"/>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6" name="Footer Placeholder 4">
            <a:extLst>
              <a:ext uri="{FF2B5EF4-FFF2-40B4-BE49-F238E27FC236}">
                <a16:creationId xmlns:a16="http://schemas.microsoft.com/office/drawing/2014/main" id="{7A4AC474-3379-43DE-BB22-CD5210FDB36E}"/>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2957034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00F6B-90E4-4FDB-84FD-55B3DEAE1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a:extLst>
              <a:ext uri="{FF2B5EF4-FFF2-40B4-BE49-F238E27FC236}">
                <a16:creationId xmlns:a16="http://schemas.microsoft.com/office/drawing/2014/main" id="{5A5A494C-0877-4738-AE50-BD9CF10049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a:extLst>
              <a:ext uri="{FF2B5EF4-FFF2-40B4-BE49-F238E27FC236}">
                <a16:creationId xmlns:a16="http://schemas.microsoft.com/office/drawing/2014/main" id="{437A33EC-ED2F-48F1-904C-77673C58C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CF6FF8C5-F782-40F5-9913-46AD43F70EEA}"/>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6" name="Footer Placeholder 4">
            <a:extLst>
              <a:ext uri="{FF2B5EF4-FFF2-40B4-BE49-F238E27FC236}">
                <a16:creationId xmlns:a16="http://schemas.microsoft.com/office/drawing/2014/main" id="{EE58AC37-F645-4912-ADFA-8800401EAF33}"/>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805008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F59946-044A-47E9-A27B-3A87E1BBBE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a:extLst>
              <a:ext uri="{FF2B5EF4-FFF2-40B4-BE49-F238E27FC236}">
                <a16:creationId xmlns:a16="http://schemas.microsoft.com/office/drawing/2014/main" id="{7DD029C7-79AF-4924-B499-47CFB29F86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Slide Number Placeholder 5">
            <a:extLst>
              <a:ext uri="{FF2B5EF4-FFF2-40B4-BE49-F238E27FC236}">
                <a16:creationId xmlns:a16="http://schemas.microsoft.com/office/drawing/2014/main" id="{7284EFA4-882F-4FA6-AD8C-735FEE3A4D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67EEE8-F201-4410-BA13-233EFB93B646}" type="slidenum">
              <a:rPr lang="pt-BR" smtClean="0"/>
              <a:t>‹#›</a:t>
            </a:fld>
            <a:endParaRPr lang="pt-BR"/>
          </a:p>
        </p:txBody>
      </p:sp>
      <p:sp>
        <p:nvSpPr>
          <p:cNvPr id="10" name="Rectangle 9">
            <a:extLst>
              <a:ext uri="{FF2B5EF4-FFF2-40B4-BE49-F238E27FC236}">
                <a16:creationId xmlns:a16="http://schemas.microsoft.com/office/drawing/2014/main" id="{67122C86-DC25-40DE-B0C6-33E3B1F7E1C1}"/>
              </a:ext>
            </a:extLst>
          </p:cNvPr>
          <p:cNvSpPr/>
          <p:nvPr userDrawn="1"/>
        </p:nvSpPr>
        <p:spPr>
          <a:xfrm>
            <a:off x="0" y="6730940"/>
            <a:ext cx="12192000" cy="127592"/>
          </a:xfrm>
          <a:prstGeom prst="rect">
            <a:avLst/>
          </a:prstGeom>
          <a:gradFill flip="none" rotWithShape="1">
            <a:gsLst>
              <a:gs pos="0">
                <a:srgbClr val="162F4E"/>
              </a:gs>
              <a:gs pos="100000">
                <a:srgbClr val="4AACE9">
                  <a:shade val="100000"/>
                  <a:satMod val="115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4">
            <a:extLst>
              <a:ext uri="{FF2B5EF4-FFF2-40B4-BE49-F238E27FC236}">
                <a16:creationId xmlns:a16="http://schemas.microsoft.com/office/drawing/2014/main" id="{9B9FC6FC-23CF-42B1-9364-ED05AFF447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672586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9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NUL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9.png"/><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image" Target="NULL"/><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media/image21.png"/><Relationship Id="rId5" Type="http://schemas.openxmlformats.org/officeDocument/2006/relationships/image" Target="NULL"/><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NULL"/><Relationship Id="rId9" Type="http://schemas.openxmlformats.org/officeDocument/2006/relationships/image" Target="../media/image19.png"/><Relationship Id="rId14" Type="http://schemas.openxmlformats.org/officeDocument/2006/relationships/image" Target="../media/image24.png"/></Relationships>
</file>

<file path=ppt/slides/_rels/slide36.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9.png"/><Relationship Id="rId3" Type="http://schemas.openxmlformats.org/officeDocument/2006/relationships/image" Target="../media/image33.png"/><Relationship Id="rId7" Type="http://schemas.openxmlformats.org/officeDocument/2006/relationships/image" Target="../media/image38.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image" Target="../media/image31.png"/><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21.png"/><Relationship Id="rId5" Type="http://schemas.openxmlformats.org/officeDocument/2006/relationships/image" Target="../media/image36.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35.png"/><Relationship Id="rId9" Type="http://schemas.openxmlformats.org/officeDocument/2006/relationships/image" Target="../media/image19.png"/><Relationship Id="rId14" Type="http://schemas.openxmlformats.org/officeDocument/2006/relationships/image" Target="../media/image2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customXml" Target="../ink/ink6.xml"/><Relationship Id="rId18" Type="http://schemas.openxmlformats.org/officeDocument/2006/relationships/image" Target="NULL"/><Relationship Id="rId26" Type="http://schemas.openxmlformats.org/officeDocument/2006/relationships/image" Target="NULL"/><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NULL"/><Relationship Id="rId17" Type="http://schemas.openxmlformats.org/officeDocument/2006/relationships/customXml" Target="../ink/ink8.xml"/><Relationship Id="rId25" Type="http://schemas.openxmlformats.org/officeDocument/2006/relationships/customXml" Target="../ink/ink12.xml"/><Relationship Id="rId2" Type="http://schemas.openxmlformats.org/officeDocument/2006/relationships/image" Target="../media/image1.PNG"/><Relationship Id="rId16" Type="http://schemas.openxmlformats.org/officeDocument/2006/relationships/image" Target="NULL"/><Relationship Id="rId20"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customXml" Target="../ink/ink5.xml"/><Relationship Id="rId24" Type="http://schemas.openxmlformats.org/officeDocument/2006/relationships/image" Target="NULL"/><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10" Type="http://schemas.openxmlformats.org/officeDocument/2006/relationships/image" Target="NULL"/><Relationship Id="rId19" Type="http://schemas.openxmlformats.org/officeDocument/2006/relationships/customXml" Target="../ink/ink9.xml"/><Relationship Id="rId4" Type="http://schemas.openxmlformats.org/officeDocument/2006/relationships/image" Target="NULL"/><Relationship Id="rId9" Type="http://schemas.openxmlformats.org/officeDocument/2006/relationships/customXml" Target="../ink/ink4.xml"/><Relationship Id="rId14" Type="http://schemas.openxmlformats.org/officeDocument/2006/relationships/image" Target="NULL"/><Relationship Id="rId22" Type="http://schemas.openxmlformats.org/officeDocument/2006/relationships/image" Target="NULL"/></Relationships>
</file>

<file path=ppt/slides/_rels/slide48.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customXml" Target="../ink/ink13.xml"/><Relationship Id="rId7" Type="http://schemas.openxmlformats.org/officeDocument/2006/relationships/customXml" Target="../ink/ink15.xml"/><Relationship Id="rId12" Type="http://schemas.openxmlformats.org/officeDocument/2006/relationships/image" Target="NUL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media/image13.PNG"/><Relationship Id="rId5" Type="http://schemas.openxmlformats.org/officeDocument/2006/relationships/customXml" Target="../ink/ink14.xm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customXml" Target="../ink/ink16.xml"/></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12" Type="http://schemas.openxmlformats.org/officeDocument/2006/relationships/customXml" Target="../ink/ink19.xml"/><Relationship Id="rId2" Type="http://schemas.openxmlformats.org/officeDocument/2006/relationships/notesSlide" Target="../notesSlides/notesSlide38.xml"/><Relationship Id="rId16" Type="http://schemas.openxmlformats.org/officeDocument/2006/relationships/customXml" Target="../ink/ink20.xml"/><Relationship Id="rId1" Type="http://schemas.openxmlformats.org/officeDocument/2006/relationships/slideLayout" Target="../slideLayouts/slideLayout2.xml"/><Relationship Id="rId11" Type="http://schemas.openxmlformats.org/officeDocument/2006/relationships/image" Target="NULL"/><Relationship Id="rId5" Type="http://schemas.openxmlformats.org/officeDocument/2006/relationships/customXml" Target="../ink/ink17.xml"/><Relationship Id="rId15" Type="http://schemas.openxmlformats.org/officeDocument/2006/relationships/image" Target="NULL"/><Relationship Id="rId10" Type="http://schemas.openxmlformats.org/officeDocument/2006/relationships/customXml" Target="../ink/ink18.xml"/><Relationship Id="rId19" Type="http://schemas.openxmlformats.org/officeDocument/2006/relationships/image" Target="NULL"/><Relationship Id="rId4" Type="http://schemas.openxmlformats.org/officeDocument/2006/relationships/image" Target="../media/image7.PNG"/><Relationship Id="rId9" Type="http://schemas.openxmlformats.org/officeDocument/2006/relationships/image" Target="NUL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5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5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NULL"/><Relationship Id="rId18" Type="http://schemas.openxmlformats.org/officeDocument/2006/relationships/image" Target="../media/image76.png"/><Relationship Id="rId3" Type="http://schemas.openxmlformats.org/officeDocument/2006/relationships/image" Target="../media/image64.png"/><Relationship Id="rId7" Type="http://schemas.openxmlformats.org/officeDocument/2006/relationships/image" Target="../media/image65.png"/><Relationship Id="rId12" Type="http://schemas.openxmlformats.org/officeDocument/2006/relationships/image" Target="NULL"/><Relationship Id="rId17" Type="http://schemas.openxmlformats.org/officeDocument/2006/relationships/image" Target="NULL"/><Relationship Id="rId2" Type="http://schemas.openxmlformats.org/officeDocument/2006/relationships/notesSlide" Target="../notesSlides/notesSlide44.xml"/><Relationship Id="rId16"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media/image67.png"/><Relationship Id="rId14" Type="http://schemas.openxmlformats.org/officeDocument/2006/relationships/image" Target="NUL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3" Type="http://schemas.openxmlformats.org/officeDocument/2006/relationships/image" Target="NULL"/><Relationship Id="rId3" Type="http://schemas.openxmlformats.org/officeDocument/2006/relationships/image" Target="NULL"/><Relationship Id="rId21" Type="http://schemas.openxmlformats.org/officeDocument/2006/relationships/image" Target="../media/image66.png"/><Relationship Id="rId12" Type="http://schemas.openxmlformats.org/officeDocument/2006/relationships/image" Target="NULL"/><Relationship Id="rId25" Type="http://schemas.openxmlformats.org/officeDocument/2006/relationships/image" Target="../media/image340.png"/><Relationship Id="rId2" Type="http://schemas.openxmlformats.org/officeDocument/2006/relationships/notesSlide" Target="../notesSlides/notesSlide45.xml"/><Relationship Id="rId20" Type="http://schemas.openxmlformats.org/officeDocument/2006/relationships/image" Target="../media/image65.png"/><Relationship Id="rId16" Type="http://schemas.openxmlformats.org/officeDocument/2006/relationships/image" Target="NULL"/><Relationship Id="rId1" Type="http://schemas.openxmlformats.org/officeDocument/2006/relationships/slideLayout" Target="../slideLayouts/slideLayout2.xml"/><Relationship Id="rId11" Type="http://schemas.openxmlformats.org/officeDocument/2006/relationships/image" Target="NULL"/><Relationship Id="rId24" Type="http://schemas.openxmlformats.org/officeDocument/2006/relationships/image" Target="../media/image320.png"/><Relationship Id="rId5" Type="http://schemas.openxmlformats.org/officeDocument/2006/relationships/image" Target="NULL"/><Relationship Id="rId15" Type="http://schemas.openxmlformats.org/officeDocument/2006/relationships/image" Target="NULL"/><Relationship Id="rId23" Type="http://schemas.openxmlformats.org/officeDocument/2006/relationships/image" Target="../media/image76.png"/><Relationship Id="rId19"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22" Type="http://schemas.openxmlformats.org/officeDocument/2006/relationships/image" Target="../media/image67.png"/><Relationship Id="rId9" Type="http://schemas.openxmlformats.org/officeDocument/2006/relationships/image" Target="NULL"/><Relationship Id="rId14" Type="http://schemas.openxmlformats.org/officeDocument/2006/relationships/image" Target="NULL"/></Relationships>
</file>

<file path=ppt/slides/_rels/slide61.xml.rels><?xml version="1.0" encoding="UTF-8" standalone="yes"?>
<Relationships xmlns="http://schemas.openxmlformats.org/package/2006/relationships"><Relationship Id="rId13" Type="http://schemas.openxmlformats.org/officeDocument/2006/relationships/image" Target="../media/image84.png"/><Relationship Id="rId18" Type="http://schemas.openxmlformats.org/officeDocument/2006/relationships/image" Target="../media/image89.png"/><Relationship Id="rId26" Type="http://schemas.openxmlformats.org/officeDocument/2006/relationships/customXml" Target="../ink/ink24.xml"/><Relationship Id="rId39" Type="http://schemas.openxmlformats.org/officeDocument/2006/relationships/image" Target="../media/image99.png"/><Relationship Id="rId21" Type="http://schemas.openxmlformats.org/officeDocument/2006/relationships/image" Target="../media/image90.png"/><Relationship Id="rId34" Type="http://schemas.openxmlformats.org/officeDocument/2006/relationships/customXml" Target="../ink/ink28.xml"/><Relationship Id="rId42" Type="http://schemas.openxmlformats.org/officeDocument/2006/relationships/customXml" Target="../ink/ink32.xml"/><Relationship Id="rId47" Type="http://schemas.openxmlformats.org/officeDocument/2006/relationships/image" Target="../media/image340.png"/><Relationship Id="rId7" Type="http://schemas.openxmlformats.org/officeDocument/2006/relationships/image" Target="../media/image81.png"/><Relationship Id="rId16" Type="http://schemas.openxmlformats.org/officeDocument/2006/relationships/image" Target="../media/image87.png"/><Relationship Id="rId29"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80.png"/><Relationship Id="rId11" Type="http://schemas.openxmlformats.org/officeDocument/2006/relationships/image" Target="../media/image82.png"/><Relationship Id="rId24" Type="http://schemas.openxmlformats.org/officeDocument/2006/relationships/customXml" Target="../ink/ink23.xml"/><Relationship Id="rId32" Type="http://schemas.openxmlformats.org/officeDocument/2006/relationships/customXml" Target="../ink/ink27.xml"/><Relationship Id="rId37" Type="http://schemas.openxmlformats.org/officeDocument/2006/relationships/image" Target="../media/image98.png"/><Relationship Id="rId40" Type="http://schemas.openxmlformats.org/officeDocument/2006/relationships/customXml" Target="../ink/ink31.xml"/><Relationship Id="rId45" Type="http://schemas.openxmlformats.org/officeDocument/2006/relationships/image" Target="../media/image102.png"/><Relationship Id="rId5" Type="http://schemas.openxmlformats.org/officeDocument/2006/relationships/image" Target="../media/image79.png"/><Relationship Id="rId15" Type="http://schemas.openxmlformats.org/officeDocument/2006/relationships/image" Target="../media/image86.png"/><Relationship Id="rId23" Type="http://schemas.openxmlformats.org/officeDocument/2006/relationships/image" Target="../media/image91.png"/><Relationship Id="rId28" Type="http://schemas.openxmlformats.org/officeDocument/2006/relationships/customXml" Target="../ink/ink25.xml"/><Relationship Id="rId36" Type="http://schemas.openxmlformats.org/officeDocument/2006/relationships/customXml" Target="../ink/ink29.xml"/><Relationship Id="rId10" Type="http://schemas.openxmlformats.org/officeDocument/2006/relationships/image" Target="../media/image67.png"/><Relationship Id="rId19" Type="http://schemas.openxmlformats.org/officeDocument/2006/relationships/image" Target="../media/image76.png"/><Relationship Id="rId31" Type="http://schemas.openxmlformats.org/officeDocument/2006/relationships/image" Target="../media/image95.png"/><Relationship Id="rId44" Type="http://schemas.openxmlformats.org/officeDocument/2006/relationships/customXml" Target="../ink/ink33.xml"/><Relationship Id="rId4" Type="http://schemas.openxmlformats.org/officeDocument/2006/relationships/image" Target="../media/image64.png"/><Relationship Id="rId9" Type="http://schemas.openxmlformats.org/officeDocument/2006/relationships/image" Target="../media/image66.png"/><Relationship Id="rId14" Type="http://schemas.openxmlformats.org/officeDocument/2006/relationships/image" Target="../media/image85.png"/><Relationship Id="rId22" Type="http://schemas.openxmlformats.org/officeDocument/2006/relationships/customXml" Target="../ink/ink22.xml"/><Relationship Id="rId27" Type="http://schemas.openxmlformats.org/officeDocument/2006/relationships/image" Target="../media/image93.png"/><Relationship Id="rId30" Type="http://schemas.openxmlformats.org/officeDocument/2006/relationships/customXml" Target="../ink/ink26.xml"/><Relationship Id="rId35" Type="http://schemas.openxmlformats.org/officeDocument/2006/relationships/image" Target="../media/image97.png"/><Relationship Id="rId43" Type="http://schemas.openxmlformats.org/officeDocument/2006/relationships/image" Target="../media/image101.png"/><Relationship Id="rId8" Type="http://schemas.openxmlformats.org/officeDocument/2006/relationships/image" Target="../media/image65.png"/><Relationship Id="rId12" Type="http://schemas.openxmlformats.org/officeDocument/2006/relationships/image" Target="../media/image83.png"/><Relationship Id="rId17" Type="http://schemas.openxmlformats.org/officeDocument/2006/relationships/image" Target="../media/image88.png"/><Relationship Id="rId25" Type="http://schemas.openxmlformats.org/officeDocument/2006/relationships/image" Target="../media/image92.png"/><Relationship Id="rId33" Type="http://schemas.openxmlformats.org/officeDocument/2006/relationships/image" Target="../media/image96.png"/><Relationship Id="rId38" Type="http://schemas.openxmlformats.org/officeDocument/2006/relationships/customXml" Target="../ink/ink30.xml"/><Relationship Id="rId46" Type="http://schemas.openxmlformats.org/officeDocument/2006/relationships/image" Target="../media/image320.png"/><Relationship Id="rId20" Type="http://schemas.openxmlformats.org/officeDocument/2006/relationships/customXml" Target="../ink/ink21.xml"/><Relationship Id="rId41" Type="http://schemas.openxmlformats.org/officeDocument/2006/relationships/image" Target="../media/image100.png"/></Relationships>
</file>

<file path=ppt/slides/_rels/slide62.xml.rels><?xml version="1.0" encoding="UTF-8" standalone="yes"?>
<Relationships xmlns="http://schemas.openxmlformats.org/package/2006/relationships"><Relationship Id="rId13" Type="http://schemas.openxmlformats.org/officeDocument/2006/relationships/image" Target="../media/image84.png"/><Relationship Id="rId18" Type="http://schemas.openxmlformats.org/officeDocument/2006/relationships/image" Target="../media/image89.png"/><Relationship Id="rId26" Type="http://schemas.openxmlformats.org/officeDocument/2006/relationships/customXml" Target="../ink/ink37.xml"/><Relationship Id="rId39" Type="http://schemas.openxmlformats.org/officeDocument/2006/relationships/image" Target="../media/image99.png"/><Relationship Id="rId21" Type="http://schemas.openxmlformats.org/officeDocument/2006/relationships/image" Target="../media/image90.png"/><Relationship Id="rId34" Type="http://schemas.openxmlformats.org/officeDocument/2006/relationships/customXml" Target="../ink/ink41.xml"/><Relationship Id="rId42" Type="http://schemas.openxmlformats.org/officeDocument/2006/relationships/customXml" Target="../ink/ink45.xml"/><Relationship Id="rId50" Type="http://schemas.openxmlformats.org/officeDocument/2006/relationships/customXml" Target="../ink/ink48.xml"/><Relationship Id="rId55" Type="http://schemas.openxmlformats.org/officeDocument/2006/relationships/image" Target="../media/image320.png"/><Relationship Id="rId7" Type="http://schemas.openxmlformats.org/officeDocument/2006/relationships/image" Target="../media/image81.png"/><Relationship Id="rId16" Type="http://schemas.openxmlformats.org/officeDocument/2006/relationships/image" Target="../media/image87.png"/><Relationship Id="rId29" Type="http://schemas.openxmlformats.org/officeDocument/2006/relationships/image" Target="../media/image94.png"/><Relationship Id="rId11" Type="http://schemas.openxmlformats.org/officeDocument/2006/relationships/image" Target="../media/image82.png"/><Relationship Id="rId24" Type="http://schemas.openxmlformats.org/officeDocument/2006/relationships/customXml" Target="../ink/ink36.xml"/><Relationship Id="rId32" Type="http://schemas.openxmlformats.org/officeDocument/2006/relationships/customXml" Target="../ink/ink40.xml"/><Relationship Id="rId37" Type="http://schemas.openxmlformats.org/officeDocument/2006/relationships/image" Target="../media/image98.png"/><Relationship Id="rId40" Type="http://schemas.openxmlformats.org/officeDocument/2006/relationships/customXml" Target="../ink/ink44.xml"/><Relationship Id="rId45" Type="http://schemas.openxmlformats.org/officeDocument/2006/relationships/image" Target="../media/image102.png"/><Relationship Id="rId53" Type="http://schemas.openxmlformats.org/officeDocument/2006/relationships/image" Target="../media/image930.png"/><Relationship Id="rId5" Type="http://schemas.openxmlformats.org/officeDocument/2006/relationships/image" Target="../media/image79.png"/><Relationship Id="rId15" Type="http://schemas.openxmlformats.org/officeDocument/2006/relationships/image" Target="../media/image86.png"/><Relationship Id="rId23" Type="http://schemas.openxmlformats.org/officeDocument/2006/relationships/image" Target="../media/image91.png"/><Relationship Id="rId28" Type="http://schemas.openxmlformats.org/officeDocument/2006/relationships/customXml" Target="../ink/ink38.xml"/><Relationship Id="rId36" Type="http://schemas.openxmlformats.org/officeDocument/2006/relationships/customXml" Target="../ink/ink42.xml"/><Relationship Id="rId49" Type="http://schemas.openxmlformats.org/officeDocument/2006/relationships/image" Target="../media/image910.png"/><Relationship Id="rId10" Type="http://schemas.openxmlformats.org/officeDocument/2006/relationships/image" Target="../media/image67.png"/><Relationship Id="rId19" Type="http://schemas.openxmlformats.org/officeDocument/2006/relationships/image" Target="../media/image76.png"/><Relationship Id="rId31" Type="http://schemas.openxmlformats.org/officeDocument/2006/relationships/image" Target="../media/image95.png"/><Relationship Id="rId44" Type="http://schemas.openxmlformats.org/officeDocument/2006/relationships/customXml" Target="../ink/ink46.xml"/><Relationship Id="rId52" Type="http://schemas.openxmlformats.org/officeDocument/2006/relationships/customXml" Target="../ink/ink49.xml"/><Relationship Id="rId4" Type="http://schemas.openxmlformats.org/officeDocument/2006/relationships/image" Target="../media/image64.png"/><Relationship Id="rId9" Type="http://schemas.openxmlformats.org/officeDocument/2006/relationships/image" Target="../media/image66.png"/><Relationship Id="rId14" Type="http://schemas.openxmlformats.org/officeDocument/2006/relationships/image" Target="../media/image85.png"/><Relationship Id="rId22" Type="http://schemas.openxmlformats.org/officeDocument/2006/relationships/customXml" Target="../ink/ink35.xml"/><Relationship Id="rId27" Type="http://schemas.openxmlformats.org/officeDocument/2006/relationships/image" Target="../media/image93.png"/><Relationship Id="rId30" Type="http://schemas.openxmlformats.org/officeDocument/2006/relationships/customXml" Target="../ink/ink39.xml"/><Relationship Id="rId35" Type="http://schemas.openxmlformats.org/officeDocument/2006/relationships/image" Target="../media/image97.png"/><Relationship Id="rId43" Type="http://schemas.openxmlformats.org/officeDocument/2006/relationships/image" Target="../media/image101.png"/><Relationship Id="rId56" Type="http://schemas.openxmlformats.org/officeDocument/2006/relationships/image" Target="../media/image340.png"/><Relationship Id="rId8" Type="http://schemas.openxmlformats.org/officeDocument/2006/relationships/image" Target="../media/image65.png"/><Relationship Id="rId51" Type="http://schemas.openxmlformats.org/officeDocument/2006/relationships/image" Target="../media/image920.png"/><Relationship Id="rId12" Type="http://schemas.openxmlformats.org/officeDocument/2006/relationships/image" Target="../media/image83.png"/><Relationship Id="rId17" Type="http://schemas.openxmlformats.org/officeDocument/2006/relationships/image" Target="../media/image88.png"/><Relationship Id="rId25" Type="http://schemas.openxmlformats.org/officeDocument/2006/relationships/image" Target="../media/image92.png"/><Relationship Id="rId33" Type="http://schemas.openxmlformats.org/officeDocument/2006/relationships/image" Target="../media/image96.png"/><Relationship Id="rId38" Type="http://schemas.openxmlformats.org/officeDocument/2006/relationships/customXml" Target="../ink/ink43.xml"/><Relationship Id="rId46" Type="http://schemas.openxmlformats.org/officeDocument/2006/relationships/customXml" Target="../ink/ink47.xml"/><Relationship Id="rId20" Type="http://schemas.openxmlformats.org/officeDocument/2006/relationships/customXml" Target="../ink/ink34.xml"/><Relationship Id="rId41" Type="http://schemas.openxmlformats.org/officeDocument/2006/relationships/image" Target="../media/image100.png"/><Relationship Id="rId54" Type="http://schemas.openxmlformats.org/officeDocument/2006/relationships/image" Target="../media/image440.png"/><Relationship Id="rId1" Type="http://schemas.openxmlformats.org/officeDocument/2006/relationships/slideLayout" Target="../slideLayouts/slideLayout2.xml"/><Relationship Id="rId6" Type="http://schemas.openxmlformats.org/officeDocument/2006/relationships/image" Target="../media/image80.png"/></Relationships>
</file>

<file path=ppt/slides/_rels/slide63.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NULL"/><Relationship Id="rId18" Type="http://schemas.openxmlformats.org/officeDocument/2006/relationships/image" Target="NULL"/><Relationship Id="rId3" Type="http://schemas.openxmlformats.org/officeDocument/2006/relationships/image" Target="../media/image104.png"/><Relationship Id="rId7" Type="http://schemas.openxmlformats.org/officeDocument/2006/relationships/image" Target="NULL"/><Relationship Id="rId12" Type="http://schemas.openxmlformats.org/officeDocument/2006/relationships/image" Target="NULL"/><Relationship Id="rId17" Type="http://schemas.openxmlformats.org/officeDocument/2006/relationships/image" Target="NULL"/><Relationship Id="rId2" Type="http://schemas.openxmlformats.org/officeDocument/2006/relationships/notesSlide" Target="../notesSlides/notesSlide46.xml"/><Relationship Id="rId16" Type="http://schemas.openxmlformats.org/officeDocument/2006/relationships/image" Target="NULL"/><Relationship Id="rId1" Type="http://schemas.openxmlformats.org/officeDocument/2006/relationships/slideLayout" Target="../slideLayouts/slideLayout4.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5" Type="http://schemas.openxmlformats.org/officeDocument/2006/relationships/image" Target="NULL"/><Relationship Id="rId10" Type="http://schemas.openxmlformats.org/officeDocument/2006/relationships/image" Target="../media/image108.png"/><Relationship Id="rId19" Type="http://schemas.openxmlformats.org/officeDocument/2006/relationships/image" Target="../media/image109.png"/><Relationship Id="rId4" Type="http://schemas.openxmlformats.org/officeDocument/2006/relationships/image" Target="../media/image105.png"/><Relationship Id="rId9" Type="http://schemas.openxmlformats.org/officeDocument/2006/relationships/image" Target="../media/image107.png"/><Relationship Id="rId14" Type="http://schemas.openxmlformats.org/officeDocument/2006/relationships/image" Target="NUL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NUL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58E6132-2F24-4ADC-B81B-2EB520711FD7}"/>
              </a:ext>
            </a:extLst>
          </p:cNvPr>
          <p:cNvSpPr>
            <a:spLocks noGrp="1"/>
          </p:cNvSpPr>
          <p:nvPr>
            <p:ph type="ctrTitle"/>
          </p:nvPr>
        </p:nvSpPr>
        <p:spPr>
          <a:xfrm>
            <a:off x="2122711" y="1366553"/>
            <a:ext cx="7946571" cy="2062447"/>
          </a:xfrm>
        </p:spPr>
        <p:txBody>
          <a:bodyPr>
            <a:normAutofit/>
          </a:bodyPr>
          <a:lstStyle/>
          <a:p>
            <a:r>
              <a:rPr lang="pt-BR" sz="7200" b="1" dirty="0"/>
              <a:t>Teoria dos Jogos</a:t>
            </a:r>
            <a:endParaRPr lang="pt-BR" sz="4400" b="1" dirty="0"/>
          </a:p>
        </p:txBody>
      </p:sp>
      <p:sp>
        <p:nvSpPr>
          <p:cNvPr id="7" name="TextBox 6">
            <a:extLst>
              <a:ext uri="{FF2B5EF4-FFF2-40B4-BE49-F238E27FC236}">
                <a16:creationId xmlns:a16="http://schemas.microsoft.com/office/drawing/2014/main" id="{0D85B13A-5A0A-431E-BB18-B5B4CD880CC2}"/>
              </a:ext>
            </a:extLst>
          </p:cNvPr>
          <p:cNvSpPr txBox="1"/>
          <p:nvPr/>
        </p:nvSpPr>
        <p:spPr>
          <a:xfrm>
            <a:off x="3581396" y="3614010"/>
            <a:ext cx="5029200" cy="553998"/>
          </a:xfrm>
          <a:prstGeom prst="rect">
            <a:avLst/>
          </a:prstGeom>
          <a:noFill/>
        </p:spPr>
        <p:txBody>
          <a:bodyPr wrap="square" rtlCol="0">
            <a:spAutoFit/>
          </a:bodyPr>
          <a:lstStyle/>
          <a:p>
            <a:pPr algn="ctr"/>
            <a:r>
              <a:rPr lang="pt-BR" sz="3000" dirty="0"/>
              <a:t>Professor Robson Tigre</a:t>
            </a:r>
          </a:p>
        </p:txBody>
      </p:sp>
    </p:spTree>
    <p:extLst>
      <p:ext uri="{BB962C8B-B14F-4D97-AF65-F5344CB8AC3E}">
        <p14:creationId xmlns:p14="http://schemas.microsoft.com/office/powerpoint/2010/main" val="960910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5181F3-EFD3-4217-A5F3-4BBEA21ADDD4}"/>
              </a:ext>
            </a:extLst>
          </p:cNvPr>
          <p:cNvSpPr>
            <a:spLocks noGrp="1"/>
          </p:cNvSpPr>
          <p:nvPr>
            <p:ph idx="1"/>
          </p:nvPr>
        </p:nvSpPr>
        <p:spPr/>
        <p:txBody>
          <a:bodyPr>
            <a:normAutofit fontScale="92500" lnSpcReduction="10000"/>
          </a:bodyPr>
          <a:lstStyle/>
          <a:p>
            <a:pPr algn="just"/>
            <a:r>
              <a:rPr lang="pt-BR" b="1" noProof="0" dirty="0"/>
              <a:t>P:</a:t>
            </a:r>
            <a:r>
              <a:rPr lang="pt-BR" noProof="0" dirty="0"/>
              <a:t> É mesmo necessário que a estratégia de um jogador especifique uma ação viável para</a:t>
            </a:r>
            <a:r>
              <a:rPr lang="pt-BR" i="1" noProof="0" dirty="0"/>
              <a:t> cada </a:t>
            </a:r>
            <a:r>
              <a:rPr lang="pt-BR" noProof="0" dirty="0"/>
              <a:t>contingência em que o jogador possa ser chamado a jogar?</a:t>
            </a:r>
          </a:p>
          <a:p>
            <a:pPr algn="just"/>
            <a:endParaRPr lang="pt-BR" noProof="0" dirty="0"/>
          </a:p>
          <a:p>
            <a:pPr algn="just">
              <a:spcAft>
                <a:spcPts val="1000"/>
              </a:spcAft>
            </a:pPr>
            <a:r>
              <a:rPr lang="pt-BR" b="1" dirty="0"/>
              <a:t>R: </a:t>
            </a:r>
            <a:r>
              <a:rPr lang="pt-BR" noProof="0" dirty="0"/>
              <a:t>Não seria possível aplicar a noção de equilíbrio de Nash a jogos dinâmicos de informação completa se permitíssemos que a estratégia de um jogador não especificasse ações para </a:t>
            </a:r>
            <a:r>
              <a:rPr lang="pt-BR" b="1" i="1" noProof="0" dirty="0"/>
              <a:t>todas</a:t>
            </a:r>
            <a:r>
              <a:rPr lang="pt-BR" noProof="0" dirty="0"/>
              <a:t> as contingências</a:t>
            </a:r>
          </a:p>
          <a:p>
            <a:pPr algn="just"/>
            <a:endParaRPr lang="pt-BR" noProof="0" dirty="0"/>
          </a:p>
          <a:p>
            <a:pPr algn="just"/>
            <a:r>
              <a:rPr lang="pt-BR" dirty="0"/>
              <a:t>Afinal, para que o jogador 𝑗 calcule a melhor resposta à estratégia do jogador 𝑖, 𝑗 precisa considerar como 𝑖 agiria em todas as contingências, não apenas nas contingências que 𝑖 ou 𝑗 pensem ser mais prováveis</a:t>
            </a:r>
            <a:endParaRPr lang="pt-BR" noProof="0" dirty="0"/>
          </a:p>
        </p:txBody>
      </p:sp>
      <p:sp>
        <p:nvSpPr>
          <p:cNvPr id="4" name="Title 1">
            <a:extLst>
              <a:ext uri="{FF2B5EF4-FFF2-40B4-BE49-F238E27FC236}">
                <a16:creationId xmlns:a16="http://schemas.microsoft.com/office/drawing/2014/main" id="{751BE9D5-423F-4328-A798-9CE7F30F3217}"/>
              </a:ext>
            </a:extLst>
          </p:cNvPr>
          <p:cNvSpPr>
            <a:spLocks noGrp="1"/>
          </p:cNvSpPr>
          <p:nvPr>
            <p:ph type="title"/>
          </p:nvPr>
        </p:nvSpPr>
        <p:spPr>
          <a:xfrm>
            <a:off x="838200" y="365125"/>
            <a:ext cx="10515600" cy="1325563"/>
          </a:xfrm>
        </p:spPr>
        <p:txBody>
          <a:bodyPr>
            <a:normAutofit/>
          </a:bodyPr>
          <a:lstStyle/>
          <a:p>
            <a:r>
              <a:rPr lang="pt-BR" sz="4200" b="1" dirty="0"/>
              <a:t>Representando jogos dinâmicos na forma normal</a:t>
            </a:r>
            <a:endParaRPr lang="pt-BR" sz="4200" dirty="0"/>
          </a:p>
        </p:txBody>
      </p:sp>
      <p:pic>
        <p:nvPicPr>
          <p:cNvPr id="5" name="Picture 4">
            <a:extLst>
              <a:ext uri="{FF2B5EF4-FFF2-40B4-BE49-F238E27FC236}">
                <a16:creationId xmlns:a16="http://schemas.microsoft.com/office/drawing/2014/main" id="{9AC534C2-CB6B-41F9-8D4F-AFB760D407E4}"/>
              </a:ext>
            </a:extLst>
          </p:cNvPr>
          <p:cNvPicPr>
            <a:picLocks noChangeAspect="1"/>
          </p:cNvPicPr>
          <p:nvPr/>
        </p:nvPicPr>
        <p:blipFill>
          <a:blip r:embed="rId2"/>
          <a:stretch>
            <a:fillRect/>
          </a:stretch>
        </p:blipFill>
        <p:spPr>
          <a:xfrm>
            <a:off x="762000" y="4956647"/>
            <a:ext cx="332750" cy="536006"/>
          </a:xfrm>
          <a:prstGeom prst="rect">
            <a:avLst/>
          </a:prstGeom>
        </p:spPr>
      </p:pic>
      <p:sp>
        <p:nvSpPr>
          <p:cNvPr id="6" name="Footer Placeholder 1">
            <a:extLst>
              <a:ext uri="{FF2B5EF4-FFF2-40B4-BE49-F238E27FC236}">
                <a16:creationId xmlns:a16="http://schemas.microsoft.com/office/drawing/2014/main" id="{8BCAA043-E4D1-4D4B-8B4D-6BEB6D55456A}"/>
              </a:ext>
            </a:extLst>
          </p:cNvPr>
          <p:cNvSpPr>
            <a:spLocks noGrp="1"/>
          </p:cNvSpPr>
          <p:nvPr>
            <p:ph type="ftr" sz="quarter" idx="11"/>
          </p:nvPr>
        </p:nvSpPr>
        <p:spPr>
          <a:xfrm>
            <a:off x="4038600" y="6356350"/>
            <a:ext cx="4114800" cy="365125"/>
          </a:xfrm>
        </p:spPr>
        <p:txBody>
          <a:bodyPr/>
          <a:lstStyle/>
          <a:p>
            <a:r>
              <a:rPr lang="pt-BR" dirty="0"/>
              <a:t>Robson Tigre </a:t>
            </a:r>
            <a:endParaRPr lang="en-US" dirty="0"/>
          </a:p>
        </p:txBody>
      </p:sp>
      <p:sp>
        <p:nvSpPr>
          <p:cNvPr id="2" name="Slide Number Placeholder 1">
            <a:extLst>
              <a:ext uri="{FF2B5EF4-FFF2-40B4-BE49-F238E27FC236}">
                <a16:creationId xmlns:a16="http://schemas.microsoft.com/office/drawing/2014/main" id="{BA1431B5-EE77-4676-8E80-C8F694697545}"/>
              </a:ext>
            </a:extLst>
          </p:cNvPr>
          <p:cNvSpPr>
            <a:spLocks noGrp="1"/>
          </p:cNvSpPr>
          <p:nvPr>
            <p:ph type="sldNum" sz="quarter" idx="12"/>
          </p:nvPr>
        </p:nvSpPr>
        <p:spPr/>
        <p:txBody>
          <a:bodyPr/>
          <a:lstStyle/>
          <a:p>
            <a:fld id="{AF67EEE8-F201-4410-BA13-233EFB93B646}" type="slidenum">
              <a:rPr lang="pt-BR" smtClean="0"/>
              <a:t>10</a:t>
            </a:fld>
            <a:endParaRPr lang="pt-BR"/>
          </a:p>
        </p:txBody>
      </p:sp>
    </p:spTree>
    <p:extLst>
      <p:ext uri="{BB962C8B-B14F-4D97-AF65-F5344CB8AC3E}">
        <p14:creationId xmlns:p14="http://schemas.microsoft.com/office/powerpoint/2010/main" val="3224235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D7772B-B9A7-4CA6-8686-0C5D1F58828E}"/>
                  </a:ext>
                </a:extLst>
              </p:cNvPr>
              <p:cNvSpPr>
                <a:spLocks noGrp="1"/>
              </p:cNvSpPr>
              <p:nvPr>
                <p:ph idx="1"/>
              </p:nvPr>
            </p:nvSpPr>
            <p:spPr/>
            <p:txBody>
              <a:bodyPr/>
              <a:lstStyle/>
              <a:p>
                <a:pPr marL="0" indent="0" algn="just">
                  <a:buNone/>
                </a:pPr>
                <a:r>
                  <a:rPr lang="pt-BR" b="1" dirty="0"/>
                  <a:t>Definição </a:t>
                </a:r>
                <a:r>
                  <a:rPr lang="pt-BR" dirty="0"/>
                  <a:t>(Osborne, 2000) Uma estratégia do jogador </a:t>
                </a:r>
                <a14:m>
                  <m:oMath xmlns:m="http://schemas.openxmlformats.org/officeDocument/2006/math">
                    <m:r>
                      <a:rPr lang="pt-BR" i="1" dirty="0" smtClean="0">
                        <a:latin typeface="Cambria Math" panose="02040503050406030204" pitchFamily="18" charset="0"/>
                      </a:rPr>
                      <m:t>𝑖</m:t>
                    </m:r>
                  </m:oMath>
                </a14:m>
                <a:r>
                  <a:rPr lang="pt-BR" dirty="0"/>
                  <a:t> em um jogo de informação perfeita na forma extensiva é uma função que atribui a cada história </a:t>
                </a:r>
                <a14:m>
                  <m:oMath xmlns:m="http://schemas.openxmlformats.org/officeDocument/2006/math">
                    <m:r>
                      <a:rPr lang="pt-BR" i="1" dirty="0" smtClean="0">
                        <a:latin typeface="Cambria Math" panose="02040503050406030204" pitchFamily="18" charset="0"/>
                      </a:rPr>
                      <m:t>h</m:t>
                    </m:r>
                  </m:oMath>
                </a14:m>
                <a:r>
                  <a:rPr lang="pt-BR" dirty="0"/>
                  <a:t>, após a qual é a vez do jogador </a:t>
                </a:r>
                <a14:m>
                  <m:oMath xmlns:m="http://schemas.openxmlformats.org/officeDocument/2006/math">
                    <m:r>
                      <a:rPr lang="pt-BR" i="1" dirty="0" smtClean="0">
                        <a:latin typeface="Cambria Math" panose="02040503050406030204" pitchFamily="18" charset="0"/>
                      </a:rPr>
                      <m:t>𝑖</m:t>
                    </m:r>
                  </m:oMath>
                </a14:m>
                <a:r>
                  <a:rPr lang="pt-BR" dirty="0"/>
                  <a:t> se mover (</a:t>
                </a:r>
                <a14:m>
                  <m:oMath xmlns:m="http://schemas.openxmlformats.org/officeDocument/2006/math">
                    <m:r>
                      <a:rPr lang="pt-BR" i="1" dirty="0" smtClean="0">
                        <a:latin typeface="Cambria Math" panose="02040503050406030204" pitchFamily="18" charset="0"/>
                      </a:rPr>
                      <m:t>𝑃</m:t>
                    </m:r>
                    <m:r>
                      <a:rPr lang="pt-BR" i="1" dirty="0" smtClean="0">
                        <a:latin typeface="Cambria Math" panose="02040503050406030204" pitchFamily="18" charset="0"/>
                      </a:rPr>
                      <m:t>(</m:t>
                    </m:r>
                    <m:r>
                      <a:rPr lang="pt-BR" i="1" dirty="0">
                        <a:latin typeface="Cambria Math" panose="02040503050406030204" pitchFamily="18" charset="0"/>
                      </a:rPr>
                      <m:t>h</m:t>
                    </m:r>
                    <m:r>
                      <a:rPr lang="pt-BR" i="1" dirty="0">
                        <a:latin typeface="Cambria Math" panose="02040503050406030204" pitchFamily="18" charset="0"/>
                      </a:rPr>
                      <m:t>) = </m:t>
                    </m:r>
                    <m:r>
                      <a:rPr lang="pt-BR" i="1" dirty="0">
                        <a:latin typeface="Cambria Math" panose="02040503050406030204" pitchFamily="18" charset="0"/>
                      </a:rPr>
                      <m:t>𝑖</m:t>
                    </m:r>
                  </m:oMath>
                </a14:m>
                <a:r>
                  <a:rPr lang="pt-BR" dirty="0"/>
                  <a:t>), uma ação em </a:t>
                </a:r>
                <a14:m>
                  <m:oMath xmlns:m="http://schemas.openxmlformats.org/officeDocument/2006/math">
                    <m:r>
                      <a:rPr lang="pt-BR" i="1" dirty="0" smtClean="0">
                        <a:latin typeface="Cambria Math" panose="02040503050406030204" pitchFamily="18" charset="0"/>
                      </a:rPr>
                      <m:t>𝐴</m:t>
                    </m:r>
                    <m:r>
                      <a:rPr lang="pt-BR" i="1" dirty="0" smtClean="0">
                        <a:latin typeface="Cambria Math" panose="02040503050406030204" pitchFamily="18" charset="0"/>
                      </a:rPr>
                      <m:t>(</m:t>
                    </m:r>
                    <m:r>
                      <a:rPr lang="pt-BR" i="1" dirty="0">
                        <a:latin typeface="Cambria Math" panose="02040503050406030204" pitchFamily="18" charset="0"/>
                      </a:rPr>
                      <m:t>h</m:t>
                    </m:r>
                    <m:r>
                      <a:rPr lang="pt-BR" i="1" dirty="0">
                        <a:latin typeface="Cambria Math" panose="02040503050406030204" pitchFamily="18" charset="0"/>
                      </a:rPr>
                      <m:t>)</m:t>
                    </m:r>
                  </m:oMath>
                </a14:m>
                <a:r>
                  <a:rPr lang="pt-BR" dirty="0"/>
                  <a:t>, o conjunto de ações disponíveis após </a:t>
                </a:r>
                <a14:m>
                  <m:oMath xmlns:m="http://schemas.openxmlformats.org/officeDocument/2006/math">
                    <m:r>
                      <a:rPr lang="pt-BR" i="1" dirty="0" smtClean="0">
                        <a:latin typeface="Cambria Math" panose="02040503050406030204" pitchFamily="18" charset="0"/>
                      </a:rPr>
                      <m:t>h</m:t>
                    </m:r>
                  </m:oMath>
                </a14:m>
                <a:r>
                  <a:rPr lang="pt-BR" dirty="0"/>
                  <a:t>.</a:t>
                </a:r>
              </a:p>
              <a:p>
                <a:pPr marL="0" indent="0" algn="just">
                  <a:buNone/>
                </a:pPr>
                <a:endParaRPr lang="pt-BR" dirty="0"/>
              </a:p>
              <a:p>
                <a:pPr marL="0" indent="0" algn="just">
                  <a:buNone/>
                </a:pPr>
                <a:endParaRPr lang="pt-BR" dirty="0"/>
              </a:p>
            </p:txBody>
          </p:sp>
        </mc:Choice>
        <mc:Fallback xmlns="">
          <p:sp>
            <p:nvSpPr>
              <p:cNvPr id="3" name="Content Placeholder 2">
                <a:extLst>
                  <a:ext uri="{FF2B5EF4-FFF2-40B4-BE49-F238E27FC236}">
                    <a16:creationId xmlns:a16="http://schemas.microsoft.com/office/drawing/2014/main" id="{58D7772B-B9A7-4CA6-8686-0C5D1F58828E}"/>
                  </a:ext>
                </a:extLst>
              </p:cNvPr>
              <p:cNvSpPr>
                <a:spLocks noGrp="1" noRot="1" noChangeAspect="1" noMove="1" noResize="1" noEditPoints="1" noAdjustHandles="1" noChangeArrowheads="1" noChangeShapeType="1" noTextEdit="1"/>
              </p:cNvSpPr>
              <p:nvPr>
                <p:ph idx="1"/>
              </p:nvPr>
            </p:nvSpPr>
            <p:spPr>
              <a:blipFill>
                <a:blip r:embed="rId3"/>
                <a:stretch>
                  <a:fillRect l="-1217" t="-2241" r="-1159"/>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38E3D3BD-8179-4B15-A47F-CF0DE65437C1}"/>
              </a:ext>
            </a:extLst>
          </p:cNvPr>
          <p:cNvSpPr>
            <a:spLocks noGrp="1"/>
          </p:cNvSpPr>
          <p:nvPr>
            <p:ph type="title"/>
          </p:nvPr>
        </p:nvSpPr>
        <p:spPr>
          <a:xfrm>
            <a:off x="838200" y="365125"/>
            <a:ext cx="10515600" cy="1325563"/>
          </a:xfrm>
        </p:spPr>
        <p:txBody>
          <a:bodyPr>
            <a:normAutofit/>
          </a:bodyPr>
          <a:lstStyle/>
          <a:p>
            <a:r>
              <a:rPr lang="pt-BR" sz="4200" b="1" dirty="0"/>
              <a:t>Representando jogos dinâmicos na forma normal</a:t>
            </a:r>
            <a:endParaRPr lang="pt-BR" sz="4200" dirty="0"/>
          </a:p>
        </p:txBody>
      </p:sp>
      <p:pic>
        <p:nvPicPr>
          <p:cNvPr id="10" name="Picture 9" descr="A close up of a clock&#10;&#10;Description automatically generated">
            <a:extLst>
              <a:ext uri="{FF2B5EF4-FFF2-40B4-BE49-F238E27FC236}">
                <a16:creationId xmlns:a16="http://schemas.microsoft.com/office/drawing/2014/main" id="{3956FA03-FE3D-41CE-A323-B72A4C6DCF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2749" y="3732827"/>
            <a:ext cx="6315956" cy="2838846"/>
          </a:xfrm>
          <a:prstGeom prst="rect">
            <a:avLst/>
          </a:prstGeom>
        </p:spPr>
      </p:pic>
      <p:sp>
        <p:nvSpPr>
          <p:cNvPr id="5" name="Footer Placeholder 1">
            <a:extLst>
              <a:ext uri="{FF2B5EF4-FFF2-40B4-BE49-F238E27FC236}">
                <a16:creationId xmlns:a16="http://schemas.microsoft.com/office/drawing/2014/main" id="{46C2372C-E819-49AB-BF2C-C724D1A6FD67}"/>
              </a:ext>
            </a:extLst>
          </p:cNvPr>
          <p:cNvSpPr>
            <a:spLocks noGrp="1"/>
          </p:cNvSpPr>
          <p:nvPr>
            <p:ph type="ftr" sz="quarter" idx="11"/>
          </p:nvPr>
        </p:nvSpPr>
        <p:spPr>
          <a:xfrm>
            <a:off x="4038600" y="6356350"/>
            <a:ext cx="4114800" cy="365125"/>
          </a:xfrm>
        </p:spPr>
        <p:txBody>
          <a:bodyPr/>
          <a:lstStyle/>
          <a:p>
            <a:r>
              <a:rPr lang="pt-BR" dirty="0"/>
              <a:t>Robson Tigre </a:t>
            </a:r>
            <a:endParaRPr lang="en-US" dirty="0"/>
          </a:p>
        </p:txBody>
      </p:sp>
      <p:sp>
        <p:nvSpPr>
          <p:cNvPr id="2" name="Slide Number Placeholder 1">
            <a:extLst>
              <a:ext uri="{FF2B5EF4-FFF2-40B4-BE49-F238E27FC236}">
                <a16:creationId xmlns:a16="http://schemas.microsoft.com/office/drawing/2014/main" id="{59CA83DC-D175-4AD4-8096-1AC072A908F8}"/>
              </a:ext>
            </a:extLst>
          </p:cNvPr>
          <p:cNvSpPr>
            <a:spLocks noGrp="1"/>
          </p:cNvSpPr>
          <p:nvPr>
            <p:ph type="sldNum" sz="quarter" idx="12"/>
          </p:nvPr>
        </p:nvSpPr>
        <p:spPr/>
        <p:txBody>
          <a:bodyPr/>
          <a:lstStyle/>
          <a:p>
            <a:fld id="{AF67EEE8-F201-4410-BA13-233EFB93B646}" type="slidenum">
              <a:rPr lang="pt-BR" smtClean="0"/>
              <a:t>11</a:t>
            </a:fld>
            <a:endParaRPr lang="pt-BR"/>
          </a:p>
        </p:txBody>
      </p:sp>
    </p:spTree>
    <p:extLst>
      <p:ext uri="{BB962C8B-B14F-4D97-AF65-F5344CB8AC3E}">
        <p14:creationId xmlns:p14="http://schemas.microsoft.com/office/powerpoint/2010/main" val="1250425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D7772B-B9A7-4CA6-8686-0C5D1F58828E}"/>
                  </a:ext>
                </a:extLst>
              </p:cNvPr>
              <p:cNvSpPr>
                <a:spLocks noGrp="1"/>
              </p:cNvSpPr>
              <p:nvPr>
                <p:ph idx="1"/>
              </p:nvPr>
            </p:nvSpPr>
            <p:spPr/>
            <p:txBody>
              <a:bodyPr/>
              <a:lstStyle/>
              <a:p>
                <a:pPr marL="0" indent="0" algn="just">
                  <a:buNone/>
                </a:pPr>
                <a:r>
                  <a:rPr lang="pt-BR" dirty="0"/>
                  <a:t>O jogador 1 se move apenas no início do jogo (ou seja, após uma história vazia), quando as ações disponíveis são </a:t>
                </a:r>
                <a14:m>
                  <m:oMath xmlns:m="http://schemas.openxmlformats.org/officeDocument/2006/math">
                    <m:r>
                      <a:rPr lang="pt-BR" i="1" dirty="0" smtClean="0">
                        <a:latin typeface="Cambria Math" panose="02040503050406030204" pitchFamily="18" charset="0"/>
                      </a:rPr>
                      <m:t>𝐶</m:t>
                    </m:r>
                    <m:r>
                      <a:rPr lang="pt-BR" i="1" dirty="0" smtClean="0">
                        <a:latin typeface="Cambria Math" panose="02040503050406030204" pitchFamily="18" charset="0"/>
                      </a:rPr>
                      <m:t> </m:t>
                    </m:r>
                  </m:oMath>
                </a14:m>
                <a:r>
                  <a:rPr lang="pt-BR" dirty="0"/>
                  <a:t>e </a:t>
                </a:r>
                <a14:m>
                  <m:oMath xmlns:m="http://schemas.openxmlformats.org/officeDocument/2006/math">
                    <m:r>
                      <a:rPr lang="pt-BR" i="1" dirty="0" smtClean="0">
                        <a:latin typeface="Cambria Math" panose="02040503050406030204" pitchFamily="18" charset="0"/>
                      </a:rPr>
                      <m:t>𝐷</m:t>
                    </m:r>
                  </m:oMath>
                </a14:m>
                <a:r>
                  <a:rPr lang="pt-BR" dirty="0"/>
                  <a:t>. </a:t>
                </a:r>
              </a:p>
              <a:p>
                <a:pPr algn="just"/>
                <a:r>
                  <a:rPr lang="pt-BR" dirty="0"/>
                  <a:t>Portanto, ele tem </a:t>
                </a:r>
                <a:r>
                  <a:rPr lang="pt-BR" i="1" dirty="0"/>
                  <a:t>duas estratégias</a:t>
                </a:r>
                <a:r>
                  <a:rPr lang="pt-BR" dirty="0"/>
                  <a:t>: uma que atribui </a:t>
                </a:r>
                <a14:m>
                  <m:oMath xmlns:m="http://schemas.openxmlformats.org/officeDocument/2006/math">
                    <m:r>
                      <a:rPr lang="pt-BR" i="1" dirty="0" smtClean="0">
                        <a:latin typeface="Cambria Math" panose="02040503050406030204" pitchFamily="18" charset="0"/>
                      </a:rPr>
                      <m:t>𝐶</m:t>
                    </m:r>
                  </m:oMath>
                </a14:m>
                <a:r>
                  <a:rPr lang="pt-BR" dirty="0"/>
                  <a:t> à história vazia e outra que atribui </a:t>
                </a:r>
                <a14:m>
                  <m:oMath xmlns:m="http://schemas.openxmlformats.org/officeDocument/2006/math">
                    <m:r>
                      <a:rPr lang="pt-BR" i="1" dirty="0" smtClean="0">
                        <a:latin typeface="Cambria Math" panose="02040503050406030204" pitchFamily="18" charset="0"/>
                      </a:rPr>
                      <m:t>𝐷</m:t>
                    </m:r>
                  </m:oMath>
                </a14:m>
                <a:r>
                  <a:rPr lang="pt-BR" dirty="0"/>
                  <a:t> à história vazia</a:t>
                </a:r>
              </a:p>
              <a:p>
                <a:pPr marL="0" indent="0" algn="just">
                  <a:buNone/>
                </a:pPr>
                <a:endParaRPr lang="pt-BR" dirty="0"/>
              </a:p>
            </p:txBody>
          </p:sp>
        </mc:Choice>
        <mc:Fallback xmlns="">
          <p:sp>
            <p:nvSpPr>
              <p:cNvPr id="3" name="Content Placeholder 2">
                <a:extLst>
                  <a:ext uri="{FF2B5EF4-FFF2-40B4-BE49-F238E27FC236}">
                    <a16:creationId xmlns:a16="http://schemas.microsoft.com/office/drawing/2014/main" id="{58D7772B-B9A7-4CA6-8686-0C5D1F58828E}"/>
                  </a:ext>
                </a:extLst>
              </p:cNvPr>
              <p:cNvSpPr>
                <a:spLocks noGrp="1" noRot="1" noChangeAspect="1" noMove="1" noResize="1" noEditPoints="1" noAdjustHandles="1" noChangeArrowheads="1" noChangeShapeType="1" noTextEdit="1"/>
              </p:cNvSpPr>
              <p:nvPr>
                <p:ph idx="1"/>
              </p:nvPr>
            </p:nvSpPr>
            <p:spPr>
              <a:blipFill>
                <a:blip r:embed="rId3"/>
                <a:stretch>
                  <a:fillRect l="-1217" t="-2345" r="-1159"/>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38E3D3BD-8179-4B15-A47F-CF0DE65437C1}"/>
              </a:ext>
            </a:extLst>
          </p:cNvPr>
          <p:cNvSpPr>
            <a:spLocks noGrp="1"/>
          </p:cNvSpPr>
          <p:nvPr>
            <p:ph type="title"/>
          </p:nvPr>
        </p:nvSpPr>
        <p:spPr>
          <a:xfrm>
            <a:off x="838200" y="365125"/>
            <a:ext cx="10515600" cy="1325563"/>
          </a:xfrm>
        </p:spPr>
        <p:txBody>
          <a:bodyPr>
            <a:normAutofit/>
          </a:bodyPr>
          <a:lstStyle/>
          <a:p>
            <a:r>
              <a:rPr lang="pt-BR" sz="4200" b="1" dirty="0"/>
              <a:t>Representando jogos dinâmicos na forma normal</a:t>
            </a:r>
            <a:endParaRPr lang="pt-BR" sz="4200" dirty="0"/>
          </a:p>
        </p:txBody>
      </p:sp>
      <p:pic>
        <p:nvPicPr>
          <p:cNvPr id="9" name="Picture 8" descr="A close up of a clock&#10;&#10;Description automatically generated">
            <a:extLst>
              <a:ext uri="{FF2B5EF4-FFF2-40B4-BE49-F238E27FC236}">
                <a16:creationId xmlns:a16="http://schemas.microsoft.com/office/drawing/2014/main" id="{0E6F6897-878F-431D-B8F0-FFD72F406E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2749" y="3732827"/>
            <a:ext cx="6315956" cy="2838846"/>
          </a:xfrm>
          <a:prstGeom prst="rect">
            <a:avLst/>
          </a:prstGeom>
        </p:spPr>
      </p:pic>
      <p:sp>
        <p:nvSpPr>
          <p:cNvPr id="5" name="Footer Placeholder 1">
            <a:extLst>
              <a:ext uri="{FF2B5EF4-FFF2-40B4-BE49-F238E27FC236}">
                <a16:creationId xmlns:a16="http://schemas.microsoft.com/office/drawing/2014/main" id="{E22F7A8F-6306-4796-8872-168E0507BE41}"/>
              </a:ext>
            </a:extLst>
          </p:cNvPr>
          <p:cNvSpPr>
            <a:spLocks noGrp="1"/>
          </p:cNvSpPr>
          <p:nvPr>
            <p:ph type="ftr" sz="quarter" idx="11"/>
          </p:nvPr>
        </p:nvSpPr>
        <p:spPr>
          <a:xfrm>
            <a:off x="4038600" y="6356350"/>
            <a:ext cx="4114800" cy="365125"/>
          </a:xfrm>
        </p:spPr>
        <p:txBody>
          <a:bodyPr/>
          <a:lstStyle/>
          <a:p>
            <a:r>
              <a:rPr lang="pt-BR" dirty="0"/>
              <a:t>Robson Tigre </a:t>
            </a:r>
            <a:endParaRPr lang="en-US" dirty="0"/>
          </a:p>
        </p:txBody>
      </p:sp>
      <p:sp>
        <p:nvSpPr>
          <p:cNvPr id="2" name="Slide Number Placeholder 1">
            <a:extLst>
              <a:ext uri="{FF2B5EF4-FFF2-40B4-BE49-F238E27FC236}">
                <a16:creationId xmlns:a16="http://schemas.microsoft.com/office/drawing/2014/main" id="{78FC4AD3-B6F0-405D-BE42-5C6920F837C8}"/>
              </a:ext>
            </a:extLst>
          </p:cNvPr>
          <p:cNvSpPr>
            <a:spLocks noGrp="1"/>
          </p:cNvSpPr>
          <p:nvPr>
            <p:ph type="sldNum" sz="quarter" idx="12"/>
          </p:nvPr>
        </p:nvSpPr>
        <p:spPr/>
        <p:txBody>
          <a:bodyPr/>
          <a:lstStyle/>
          <a:p>
            <a:fld id="{AF67EEE8-F201-4410-BA13-233EFB93B646}" type="slidenum">
              <a:rPr lang="pt-BR" smtClean="0"/>
              <a:t>12</a:t>
            </a:fld>
            <a:endParaRPr lang="pt-BR"/>
          </a:p>
        </p:txBody>
      </p:sp>
    </p:spTree>
    <p:extLst>
      <p:ext uri="{BB962C8B-B14F-4D97-AF65-F5344CB8AC3E}">
        <p14:creationId xmlns:p14="http://schemas.microsoft.com/office/powerpoint/2010/main" val="3575816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EE505C-13C5-4C78-9C5B-2C8ADBBF1AD8}"/>
                  </a:ext>
                </a:extLst>
              </p:cNvPr>
              <p:cNvSpPr>
                <a:spLocks noGrp="1"/>
              </p:cNvSpPr>
              <p:nvPr>
                <p:ph idx="1"/>
              </p:nvPr>
            </p:nvSpPr>
            <p:spPr/>
            <p:txBody>
              <a:bodyPr/>
              <a:lstStyle/>
              <a:p>
                <a:pPr marL="0" indent="0">
                  <a:buNone/>
                </a:pPr>
                <a:r>
                  <a:rPr lang="pt-BR" dirty="0"/>
                  <a:t>O jogador 2 se move após a história </a:t>
                </a:r>
                <a14:m>
                  <m:oMath xmlns:m="http://schemas.openxmlformats.org/officeDocument/2006/math">
                    <m:r>
                      <a:rPr lang="pt-BR" i="1" dirty="0" smtClean="0">
                        <a:latin typeface="Cambria Math" panose="02040503050406030204" pitchFamily="18" charset="0"/>
                      </a:rPr>
                      <m:t>𝐶</m:t>
                    </m:r>
                  </m:oMath>
                </a14:m>
                <a:r>
                  <a:rPr lang="pt-BR" dirty="0"/>
                  <a:t> e a história </a:t>
                </a:r>
                <a14:m>
                  <m:oMath xmlns:m="http://schemas.openxmlformats.org/officeDocument/2006/math">
                    <m:r>
                      <a:rPr lang="pt-BR" i="1" dirty="0" smtClean="0">
                        <a:latin typeface="Cambria Math" panose="02040503050406030204" pitchFamily="18" charset="0"/>
                      </a:rPr>
                      <m:t>𝐷</m:t>
                    </m:r>
                  </m:oMath>
                </a14:m>
                <a:r>
                  <a:rPr lang="pt-BR" dirty="0"/>
                  <a:t>.</a:t>
                </a:r>
              </a:p>
              <a:p>
                <a:pPr lvl="1"/>
                <a:r>
                  <a:rPr lang="pt-BR" dirty="0"/>
                  <a:t>Depois da história </a:t>
                </a:r>
                <a14:m>
                  <m:oMath xmlns:m="http://schemas.openxmlformats.org/officeDocument/2006/math">
                    <m:r>
                      <a:rPr lang="pt-BR" i="1" dirty="0" smtClean="0">
                        <a:latin typeface="Cambria Math" panose="02040503050406030204" pitchFamily="18" charset="0"/>
                      </a:rPr>
                      <m:t>𝐶</m:t>
                    </m:r>
                  </m:oMath>
                </a14:m>
                <a:r>
                  <a:rPr lang="pt-BR" dirty="0"/>
                  <a:t>, as ações disponíveis para </a:t>
                </a:r>
                <a14:m>
                  <m:oMath xmlns:m="http://schemas.openxmlformats.org/officeDocument/2006/math">
                    <m:r>
                      <a:rPr lang="pt-BR" b="0" i="1" dirty="0" smtClean="0">
                        <a:latin typeface="Cambria Math" panose="02040503050406030204" pitchFamily="18" charset="0"/>
                      </a:rPr>
                      <m:t>2</m:t>
                    </m:r>
                  </m:oMath>
                </a14:m>
                <a:r>
                  <a:rPr lang="pt-BR" dirty="0"/>
                  <a:t> são </a:t>
                </a:r>
                <a14:m>
                  <m:oMath xmlns:m="http://schemas.openxmlformats.org/officeDocument/2006/math">
                    <m:r>
                      <a:rPr lang="pt-BR" i="1" dirty="0" smtClean="0">
                        <a:latin typeface="Cambria Math" panose="02040503050406030204" pitchFamily="18" charset="0"/>
                      </a:rPr>
                      <m:t>𝐸</m:t>
                    </m:r>
                  </m:oMath>
                </a14:m>
                <a:r>
                  <a:rPr lang="pt-BR" dirty="0"/>
                  <a:t> e </a:t>
                </a:r>
                <a14:m>
                  <m:oMath xmlns:m="http://schemas.openxmlformats.org/officeDocument/2006/math">
                    <m:r>
                      <a:rPr lang="pt-BR" i="1" dirty="0" smtClean="0">
                        <a:latin typeface="Cambria Math" panose="02040503050406030204" pitchFamily="18" charset="0"/>
                      </a:rPr>
                      <m:t>𝐹</m:t>
                    </m:r>
                  </m:oMath>
                </a14:m>
                <a:endParaRPr lang="pt-BR" dirty="0"/>
              </a:p>
              <a:p>
                <a:pPr lvl="1"/>
                <a:r>
                  <a:rPr lang="pt-BR" dirty="0"/>
                  <a:t>Após a história </a:t>
                </a:r>
                <a14:m>
                  <m:oMath xmlns:m="http://schemas.openxmlformats.org/officeDocument/2006/math">
                    <m:r>
                      <a:rPr lang="pt-BR" i="1" dirty="0" smtClean="0">
                        <a:latin typeface="Cambria Math" panose="02040503050406030204" pitchFamily="18" charset="0"/>
                      </a:rPr>
                      <m:t>𝐷</m:t>
                    </m:r>
                  </m:oMath>
                </a14:m>
                <a:r>
                  <a:rPr lang="pt-BR" dirty="0"/>
                  <a:t>, as ações disponíveis para </a:t>
                </a:r>
                <a14:m>
                  <m:oMath xmlns:m="http://schemas.openxmlformats.org/officeDocument/2006/math">
                    <m:r>
                      <a:rPr lang="pt-BR" i="1" dirty="0" smtClean="0">
                        <a:latin typeface="Cambria Math" panose="02040503050406030204" pitchFamily="18" charset="0"/>
                      </a:rPr>
                      <m:t>2</m:t>
                    </m:r>
                  </m:oMath>
                </a14:m>
                <a:r>
                  <a:rPr lang="pt-BR" dirty="0"/>
                  <a:t> são </a:t>
                </a:r>
                <a14:m>
                  <m:oMath xmlns:m="http://schemas.openxmlformats.org/officeDocument/2006/math">
                    <m:r>
                      <a:rPr lang="pt-BR" i="1" dirty="0" smtClean="0">
                        <a:latin typeface="Cambria Math" panose="02040503050406030204" pitchFamily="18" charset="0"/>
                      </a:rPr>
                      <m:t>𝐺</m:t>
                    </m:r>
                  </m:oMath>
                </a14:m>
                <a:r>
                  <a:rPr lang="pt-BR" dirty="0"/>
                  <a:t> e </a:t>
                </a:r>
                <a14:m>
                  <m:oMath xmlns:m="http://schemas.openxmlformats.org/officeDocument/2006/math">
                    <m:r>
                      <a:rPr lang="pt-BR" i="1" dirty="0" smtClean="0">
                        <a:latin typeface="Cambria Math" panose="02040503050406030204" pitchFamily="18" charset="0"/>
                      </a:rPr>
                      <m:t>𝐻</m:t>
                    </m:r>
                  </m:oMath>
                </a14:m>
                <a:r>
                  <a:rPr lang="pt-BR" dirty="0"/>
                  <a:t>. </a:t>
                </a:r>
              </a:p>
              <a:p>
                <a:pPr lvl="1"/>
                <a:r>
                  <a:rPr lang="pt-BR" dirty="0"/>
                  <a:t>Assim, a estratégia do jogador </a:t>
                </a:r>
                <a14:m>
                  <m:oMath xmlns:m="http://schemas.openxmlformats.org/officeDocument/2006/math">
                    <m:r>
                      <a:rPr lang="pt-BR" i="1" dirty="0" smtClean="0">
                        <a:latin typeface="Cambria Math" panose="02040503050406030204" pitchFamily="18" charset="0"/>
                      </a:rPr>
                      <m:t>2</m:t>
                    </m:r>
                  </m:oMath>
                </a14:m>
                <a:r>
                  <a:rPr lang="pt-BR" dirty="0"/>
                  <a:t> é uma função que atribui </a:t>
                </a:r>
                <a14:m>
                  <m:oMath xmlns:m="http://schemas.openxmlformats.org/officeDocument/2006/math">
                    <m:r>
                      <a:rPr lang="pt-BR" i="1" dirty="0" smtClean="0">
                        <a:latin typeface="Cambria Math" panose="02040503050406030204" pitchFamily="18" charset="0"/>
                      </a:rPr>
                      <m:t>𝐸</m:t>
                    </m:r>
                  </m:oMath>
                </a14:m>
                <a:r>
                  <a:rPr lang="pt-BR" dirty="0"/>
                  <a:t> ou </a:t>
                </a:r>
                <a14:m>
                  <m:oMath xmlns:m="http://schemas.openxmlformats.org/officeDocument/2006/math">
                    <m:r>
                      <a:rPr lang="pt-BR" i="1" dirty="0" smtClean="0">
                        <a:latin typeface="Cambria Math" panose="02040503050406030204" pitchFamily="18" charset="0"/>
                      </a:rPr>
                      <m:t>𝐹</m:t>
                    </m:r>
                  </m:oMath>
                </a14:m>
                <a:r>
                  <a:rPr lang="pt-BR" dirty="0"/>
                  <a:t> à história </a:t>
                </a:r>
                <a14:m>
                  <m:oMath xmlns:m="http://schemas.openxmlformats.org/officeDocument/2006/math">
                    <m:r>
                      <a:rPr lang="pt-BR" i="1" dirty="0" smtClean="0">
                        <a:latin typeface="Cambria Math" panose="02040503050406030204" pitchFamily="18" charset="0"/>
                      </a:rPr>
                      <m:t>𝐶</m:t>
                    </m:r>
                  </m:oMath>
                </a14:m>
                <a:r>
                  <a:rPr lang="pt-BR" dirty="0"/>
                  <a:t> e </a:t>
                </a:r>
                <a14:m>
                  <m:oMath xmlns:m="http://schemas.openxmlformats.org/officeDocument/2006/math">
                    <m:r>
                      <a:rPr lang="pt-BR" i="1" dirty="0" smtClean="0">
                        <a:latin typeface="Cambria Math" panose="02040503050406030204" pitchFamily="18" charset="0"/>
                      </a:rPr>
                      <m:t>𝐺</m:t>
                    </m:r>
                  </m:oMath>
                </a14:m>
                <a:r>
                  <a:rPr lang="pt-BR" dirty="0"/>
                  <a:t> ou </a:t>
                </a:r>
                <a14:m>
                  <m:oMath xmlns:m="http://schemas.openxmlformats.org/officeDocument/2006/math">
                    <m:r>
                      <a:rPr lang="pt-BR" i="1" dirty="0" smtClean="0">
                        <a:latin typeface="Cambria Math" panose="02040503050406030204" pitchFamily="18" charset="0"/>
                      </a:rPr>
                      <m:t>𝐻</m:t>
                    </m:r>
                  </m:oMath>
                </a14:m>
                <a:r>
                  <a:rPr lang="pt-BR" dirty="0"/>
                  <a:t> à história </a:t>
                </a:r>
                <a14:m>
                  <m:oMath xmlns:m="http://schemas.openxmlformats.org/officeDocument/2006/math">
                    <m:r>
                      <a:rPr lang="pt-BR" i="1" dirty="0" smtClean="0">
                        <a:latin typeface="Cambria Math" panose="02040503050406030204" pitchFamily="18" charset="0"/>
                      </a:rPr>
                      <m:t>𝐷</m:t>
                    </m:r>
                  </m:oMath>
                </a14:m>
                <a:r>
                  <a:rPr lang="pt-BR" dirty="0"/>
                  <a:t> </a:t>
                </a:r>
                <a14:m>
                  <m:oMath xmlns:m="http://schemas.openxmlformats.org/officeDocument/2006/math">
                    <m:r>
                      <a:rPr lang="pt-BR" i="1" dirty="0" smtClean="0">
                        <a:latin typeface="Cambria Math" panose="02040503050406030204" pitchFamily="18" charset="0"/>
                      </a:rPr>
                      <m:t>→</m:t>
                    </m:r>
                  </m:oMath>
                </a14:m>
                <a:r>
                  <a:rPr lang="pt-BR" dirty="0"/>
                  <a:t>  jogador 2 possui </a:t>
                </a:r>
                <a:r>
                  <a:rPr lang="pt-BR" i="1" dirty="0"/>
                  <a:t>quatro estratégias</a:t>
                </a:r>
              </a:p>
            </p:txBody>
          </p:sp>
        </mc:Choice>
        <mc:Fallback xmlns="">
          <p:sp>
            <p:nvSpPr>
              <p:cNvPr id="3" name="Content Placeholder 2">
                <a:extLst>
                  <a:ext uri="{FF2B5EF4-FFF2-40B4-BE49-F238E27FC236}">
                    <a16:creationId xmlns:a16="http://schemas.microsoft.com/office/drawing/2014/main" id="{24EE505C-13C5-4C78-9C5B-2C8ADBBF1AD8}"/>
                  </a:ext>
                </a:extLst>
              </p:cNvPr>
              <p:cNvSpPr>
                <a:spLocks noGrp="1" noRot="1" noChangeAspect="1" noMove="1" noResize="1" noEditPoints="1" noAdjustHandles="1" noChangeArrowheads="1" noChangeShapeType="1" noTextEdit="1"/>
              </p:cNvSpPr>
              <p:nvPr>
                <p:ph idx="1"/>
              </p:nvPr>
            </p:nvSpPr>
            <p:spPr>
              <a:blipFill>
                <a:blip r:embed="rId3"/>
                <a:stretch>
                  <a:fillRect l="-1217" t="-2345"/>
                </a:stretch>
              </a:blipFill>
            </p:spPr>
            <p:txBody>
              <a:bodyPr/>
              <a:lstStyle/>
              <a:p>
                <a:r>
                  <a:rPr lang="pt-BR">
                    <a:noFill/>
                  </a:rPr>
                  <a:t> </a:t>
                </a:r>
              </a:p>
            </p:txBody>
          </p:sp>
        </mc:Fallback>
      </mc:AlternateContent>
      <p:sp>
        <p:nvSpPr>
          <p:cNvPr id="5" name="Title 1">
            <a:extLst>
              <a:ext uri="{FF2B5EF4-FFF2-40B4-BE49-F238E27FC236}">
                <a16:creationId xmlns:a16="http://schemas.microsoft.com/office/drawing/2014/main" id="{CB6CA6D7-109E-46A5-81CC-1ADCADEE5646}"/>
              </a:ext>
            </a:extLst>
          </p:cNvPr>
          <p:cNvSpPr>
            <a:spLocks noGrp="1"/>
          </p:cNvSpPr>
          <p:nvPr>
            <p:ph type="title"/>
          </p:nvPr>
        </p:nvSpPr>
        <p:spPr>
          <a:xfrm>
            <a:off x="838200" y="365125"/>
            <a:ext cx="10515600" cy="1325563"/>
          </a:xfrm>
        </p:spPr>
        <p:txBody>
          <a:bodyPr>
            <a:normAutofit/>
          </a:bodyPr>
          <a:lstStyle/>
          <a:p>
            <a:r>
              <a:rPr lang="pt-BR" sz="4200" b="1"/>
              <a:t>Representando jogos dinâmicos na forma normal</a:t>
            </a:r>
            <a:endParaRPr lang="pt-BR" sz="4200" dirty="0"/>
          </a:p>
        </p:txBody>
      </p:sp>
      <p:pic>
        <p:nvPicPr>
          <p:cNvPr id="6" name="Picture 5" descr="A close up of a clock&#10;&#10;Description automatically generated">
            <a:extLst>
              <a:ext uri="{FF2B5EF4-FFF2-40B4-BE49-F238E27FC236}">
                <a16:creationId xmlns:a16="http://schemas.microsoft.com/office/drawing/2014/main" id="{EF1E4DA3-6153-4C4D-9529-E28B9877D2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2749" y="3732827"/>
            <a:ext cx="6315956" cy="2838846"/>
          </a:xfrm>
          <a:prstGeom prst="rect">
            <a:avLst/>
          </a:prstGeom>
        </p:spPr>
      </p:pic>
      <p:sp>
        <p:nvSpPr>
          <p:cNvPr id="7" name="Footer Placeholder 1">
            <a:extLst>
              <a:ext uri="{FF2B5EF4-FFF2-40B4-BE49-F238E27FC236}">
                <a16:creationId xmlns:a16="http://schemas.microsoft.com/office/drawing/2014/main" id="{A3B70FAE-0103-4E64-A677-208D04B9EF61}"/>
              </a:ext>
            </a:extLst>
          </p:cNvPr>
          <p:cNvSpPr>
            <a:spLocks noGrp="1"/>
          </p:cNvSpPr>
          <p:nvPr>
            <p:ph type="ftr" sz="quarter" idx="11"/>
          </p:nvPr>
        </p:nvSpPr>
        <p:spPr>
          <a:xfrm>
            <a:off x="4038600" y="6356350"/>
            <a:ext cx="4114800" cy="365125"/>
          </a:xfrm>
        </p:spPr>
        <p:txBody>
          <a:bodyPr/>
          <a:lstStyle/>
          <a:p>
            <a:r>
              <a:rPr lang="pt-BR" dirty="0"/>
              <a:t>Robson Tigre </a:t>
            </a:r>
            <a:endParaRPr lang="en-US" dirty="0"/>
          </a:p>
        </p:txBody>
      </p:sp>
      <p:sp>
        <p:nvSpPr>
          <p:cNvPr id="2" name="Slide Number Placeholder 1">
            <a:extLst>
              <a:ext uri="{FF2B5EF4-FFF2-40B4-BE49-F238E27FC236}">
                <a16:creationId xmlns:a16="http://schemas.microsoft.com/office/drawing/2014/main" id="{339849CD-7E60-473C-BA10-2F2596557962}"/>
              </a:ext>
            </a:extLst>
          </p:cNvPr>
          <p:cNvSpPr>
            <a:spLocks noGrp="1"/>
          </p:cNvSpPr>
          <p:nvPr>
            <p:ph type="sldNum" sz="quarter" idx="12"/>
          </p:nvPr>
        </p:nvSpPr>
        <p:spPr/>
        <p:txBody>
          <a:bodyPr/>
          <a:lstStyle/>
          <a:p>
            <a:fld id="{AF67EEE8-F201-4410-BA13-233EFB93B646}" type="slidenum">
              <a:rPr lang="pt-BR" smtClean="0"/>
              <a:t>13</a:t>
            </a:fld>
            <a:endParaRPr lang="pt-BR"/>
          </a:p>
        </p:txBody>
      </p:sp>
    </p:spTree>
    <p:extLst>
      <p:ext uri="{BB962C8B-B14F-4D97-AF65-F5344CB8AC3E}">
        <p14:creationId xmlns:p14="http://schemas.microsoft.com/office/powerpoint/2010/main" val="230759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FAACD40-DD3F-41EF-A2CA-6147DAB14556}"/>
                  </a:ext>
                </a:extLst>
              </p:cNvPr>
              <p:cNvSpPr>
                <a:spLocks noGrp="1"/>
              </p:cNvSpPr>
              <p:nvPr>
                <p:ph idx="1"/>
              </p:nvPr>
            </p:nvSpPr>
            <p:spPr/>
            <p:txBody>
              <a:bodyPr/>
              <a:lstStyle/>
              <a:p>
                <a:pPr algn="just"/>
                <a:r>
                  <a:rPr lang="pt-BR" dirty="0"/>
                  <a:t>Nos referimos às estratégias do jogador 1 neste jogo como </a:t>
                </a:r>
                <a14:m>
                  <m:oMath xmlns:m="http://schemas.openxmlformats.org/officeDocument/2006/math">
                    <m:r>
                      <a:rPr lang="pt-BR" i="1" dirty="0" smtClean="0">
                        <a:latin typeface="Cambria Math" panose="02040503050406030204" pitchFamily="18" charset="0"/>
                      </a:rPr>
                      <m:t>𝐶</m:t>
                    </m:r>
                  </m:oMath>
                </a14:m>
                <a:r>
                  <a:rPr lang="pt-BR" dirty="0"/>
                  <a:t> e </a:t>
                </a:r>
                <a14:m>
                  <m:oMath xmlns:m="http://schemas.openxmlformats.org/officeDocument/2006/math">
                    <m:r>
                      <a:rPr lang="pt-BR" i="1" dirty="0" smtClean="0">
                        <a:latin typeface="Cambria Math" panose="02040503050406030204" pitchFamily="18" charset="0"/>
                      </a:rPr>
                      <m:t>𝐷</m:t>
                    </m:r>
                  </m:oMath>
                </a14:m>
                <a:r>
                  <a:rPr lang="pt-BR" dirty="0"/>
                  <a:t>, e às estratégias do jogador 2 como </a:t>
                </a:r>
                <a14:m>
                  <m:oMath xmlns:m="http://schemas.openxmlformats.org/officeDocument/2006/math">
                    <m:r>
                      <a:rPr lang="en-US" dirty="0">
                        <a:latin typeface="Cambria Math" panose="02040503050406030204" pitchFamily="18" charset="0"/>
                      </a:rPr>
                      <m:t>(</m:t>
                    </m:r>
                    <m:r>
                      <a:rPr lang="pt-BR" i="1" dirty="0" smtClean="0">
                        <a:latin typeface="Cambria Math" panose="02040503050406030204" pitchFamily="18" charset="0"/>
                      </a:rPr>
                      <m:t>𝐸</m:t>
                    </m:r>
                    <m:r>
                      <a:rPr lang="en-US" b="0" i="1" dirty="0" smtClean="0">
                        <a:latin typeface="Cambria Math" panose="02040503050406030204" pitchFamily="18" charset="0"/>
                      </a:rPr>
                      <m:t>,</m:t>
                    </m:r>
                    <m:r>
                      <a:rPr lang="pt-BR" i="1" dirty="0" smtClean="0">
                        <a:latin typeface="Cambria Math" panose="02040503050406030204" pitchFamily="18" charset="0"/>
                      </a:rPr>
                      <m:t>𝐺</m:t>
                    </m:r>
                    <m:r>
                      <a:rPr lang="en-US" b="0" i="1" dirty="0" smtClean="0">
                        <a:latin typeface="Cambria Math" panose="02040503050406030204" pitchFamily="18" charset="0"/>
                      </a:rPr>
                      <m:t>)</m:t>
                    </m:r>
                  </m:oMath>
                </a14:m>
                <a:r>
                  <a:rPr lang="pt-BR" dirty="0"/>
                  <a:t>, </a:t>
                </a:r>
                <a14:m>
                  <m:oMath xmlns:m="http://schemas.openxmlformats.org/officeDocument/2006/math">
                    <m:r>
                      <a:rPr lang="en-US" b="0" i="0" dirty="0" smtClean="0">
                        <a:latin typeface="Cambria Math" panose="02040503050406030204" pitchFamily="18" charset="0"/>
                      </a:rPr>
                      <m:t>(</m:t>
                    </m:r>
                    <m:r>
                      <a:rPr lang="pt-BR" i="1" dirty="0" smtClean="0">
                        <a:latin typeface="Cambria Math" panose="02040503050406030204" pitchFamily="18" charset="0"/>
                      </a:rPr>
                      <m:t>𝐸</m:t>
                    </m:r>
                    <m:r>
                      <a:rPr lang="en-US" b="0" i="1" dirty="0" smtClean="0">
                        <a:latin typeface="Cambria Math" panose="02040503050406030204" pitchFamily="18" charset="0"/>
                      </a:rPr>
                      <m:t>,</m:t>
                    </m:r>
                    <m:r>
                      <a:rPr lang="pt-BR" i="1" dirty="0" smtClean="0">
                        <a:latin typeface="Cambria Math" panose="02040503050406030204" pitchFamily="18" charset="0"/>
                      </a:rPr>
                      <m:t>𝐻</m:t>
                    </m:r>
                    <m:r>
                      <a:rPr lang="en-US" b="0" i="1" dirty="0" smtClean="0">
                        <a:latin typeface="Cambria Math" panose="02040503050406030204" pitchFamily="18" charset="0"/>
                      </a:rPr>
                      <m:t>)</m:t>
                    </m:r>
                  </m:oMath>
                </a14:m>
                <a:r>
                  <a:rPr lang="pt-BR" dirty="0"/>
                  <a:t>, </a:t>
                </a:r>
                <a14:m>
                  <m:oMath xmlns:m="http://schemas.openxmlformats.org/officeDocument/2006/math">
                    <m:r>
                      <a:rPr lang="en-US" b="0" i="0" dirty="0" smtClean="0">
                        <a:latin typeface="Cambria Math" panose="02040503050406030204" pitchFamily="18" charset="0"/>
                      </a:rPr>
                      <m:t>(</m:t>
                    </m:r>
                    <m:r>
                      <a:rPr lang="pt-BR" i="1" dirty="0" smtClean="0">
                        <a:latin typeface="Cambria Math" panose="02040503050406030204" pitchFamily="18" charset="0"/>
                      </a:rPr>
                      <m:t>𝐹</m:t>
                    </m:r>
                    <m:r>
                      <a:rPr lang="en-US" b="0" i="1" dirty="0" smtClean="0">
                        <a:latin typeface="Cambria Math" panose="02040503050406030204" pitchFamily="18" charset="0"/>
                      </a:rPr>
                      <m:t>,</m:t>
                    </m:r>
                    <m:r>
                      <a:rPr lang="pt-BR" i="1" dirty="0" smtClean="0">
                        <a:latin typeface="Cambria Math" panose="02040503050406030204" pitchFamily="18" charset="0"/>
                      </a:rPr>
                      <m:t>𝐺</m:t>
                    </m:r>
                    <m:r>
                      <a:rPr lang="en-US" b="0" i="1" dirty="0" smtClean="0">
                        <a:latin typeface="Cambria Math" panose="02040503050406030204" pitchFamily="18" charset="0"/>
                      </a:rPr>
                      <m:t>)</m:t>
                    </m:r>
                    <m:r>
                      <a:rPr lang="pt-BR" i="1" dirty="0" smtClean="0">
                        <a:latin typeface="Cambria Math" panose="02040503050406030204" pitchFamily="18" charset="0"/>
                      </a:rPr>
                      <m:t> </m:t>
                    </m:r>
                  </m:oMath>
                </a14:m>
                <a:r>
                  <a:rPr lang="pt-BR" dirty="0"/>
                  <a:t>e </a:t>
                </a:r>
                <a14:m>
                  <m:oMath xmlns:m="http://schemas.openxmlformats.org/officeDocument/2006/math">
                    <m:r>
                      <a:rPr lang="en-US" b="0" i="0" dirty="0" smtClean="0">
                        <a:latin typeface="Cambria Math" panose="02040503050406030204" pitchFamily="18" charset="0"/>
                      </a:rPr>
                      <m:t>(</m:t>
                    </m:r>
                    <m:r>
                      <a:rPr lang="pt-BR" i="1" dirty="0" smtClean="0">
                        <a:latin typeface="Cambria Math" panose="02040503050406030204" pitchFamily="18" charset="0"/>
                      </a:rPr>
                      <m:t>𝐹</m:t>
                    </m:r>
                    <m:r>
                      <a:rPr lang="en-US" b="0" i="1" dirty="0" smtClean="0">
                        <a:latin typeface="Cambria Math" panose="02040503050406030204" pitchFamily="18" charset="0"/>
                      </a:rPr>
                      <m:t>,</m:t>
                    </m:r>
                    <m:r>
                      <a:rPr lang="pt-BR" i="1" dirty="0" smtClean="0">
                        <a:latin typeface="Cambria Math" panose="02040503050406030204" pitchFamily="18" charset="0"/>
                      </a:rPr>
                      <m:t>𝐻</m:t>
                    </m:r>
                    <m:r>
                      <a:rPr lang="en-US" b="0" i="1" dirty="0" smtClean="0">
                        <a:latin typeface="Cambria Math" panose="02040503050406030204" pitchFamily="18" charset="0"/>
                      </a:rPr>
                      <m:t>)</m:t>
                    </m:r>
                  </m:oMath>
                </a14:m>
                <a:r>
                  <a:rPr lang="pt-BR" dirty="0"/>
                  <a:t>. </a:t>
                </a:r>
              </a:p>
            </p:txBody>
          </p:sp>
        </mc:Choice>
        <mc:Fallback xmlns="">
          <p:sp>
            <p:nvSpPr>
              <p:cNvPr id="8" name="Content Placeholder 7">
                <a:extLst>
                  <a:ext uri="{FF2B5EF4-FFF2-40B4-BE49-F238E27FC236}">
                    <a16:creationId xmlns:a16="http://schemas.microsoft.com/office/drawing/2014/main" id="{5FAACD40-DD3F-41EF-A2CA-6147DAB14556}"/>
                  </a:ext>
                </a:extLst>
              </p:cNvPr>
              <p:cNvSpPr>
                <a:spLocks noGrp="1" noRot="1" noChangeAspect="1" noMove="1" noResize="1" noEditPoints="1" noAdjustHandles="1" noChangeArrowheads="1" noChangeShapeType="1" noTextEdit="1"/>
              </p:cNvSpPr>
              <p:nvPr>
                <p:ph idx="1"/>
              </p:nvPr>
            </p:nvSpPr>
            <p:spPr>
              <a:blipFill>
                <a:blip r:embed="rId3"/>
                <a:stretch>
                  <a:fillRect l="-1043" t="-2241" r="-1159"/>
                </a:stretch>
              </a:blipFill>
            </p:spPr>
            <p:txBody>
              <a:bodyPr/>
              <a:lstStyle/>
              <a:p>
                <a:r>
                  <a:rPr lang="en-US">
                    <a:noFill/>
                  </a:rPr>
                  <a:t> </a:t>
                </a:r>
              </a:p>
            </p:txBody>
          </p:sp>
        </mc:Fallback>
      </mc:AlternateContent>
      <p:sp>
        <p:nvSpPr>
          <p:cNvPr id="9" name="Title 1">
            <a:extLst>
              <a:ext uri="{FF2B5EF4-FFF2-40B4-BE49-F238E27FC236}">
                <a16:creationId xmlns:a16="http://schemas.microsoft.com/office/drawing/2014/main" id="{FF253CAB-C033-4410-BDE5-58F14F81A1F4}"/>
              </a:ext>
            </a:extLst>
          </p:cNvPr>
          <p:cNvSpPr>
            <a:spLocks noGrp="1"/>
          </p:cNvSpPr>
          <p:nvPr>
            <p:ph type="title"/>
          </p:nvPr>
        </p:nvSpPr>
        <p:spPr>
          <a:xfrm>
            <a:off x="838200" y="365125"/>
            <a:ext cx="10515600" cy="1325563"/>
          </a:xfrm>
        </p:spPr>
        <p:txBody>
          <a:bodyPr>
            <a:normAutofit/>
          </a:bodyPr>
          <a:lstStyle/>
          <a:p>
            <a:r>
              <a:rPr lang="pt-BR" sz="4200" b="1"/>
              <a:t>Representando jogos dinâmicos na forma normal</a:t>
            </a:r>
            <a:endParaRPr lang="pt-BR" sz="4200" dirty="0"/>
          </a:p>
        </p:txBody>
      </p:sp>
      <p:grpSp>
        <p:nvGrpSpPr>
          <p:cNvPr id="3" name="Group 2">
            <a:extLst>
              <a:ext uri="{FF2B5EF4-FFF2-40B4-BE49-F238E27FC236}">
                <a16:creationId xmlns:a16="http://schemas.microsoft.com/office/drawing/2014/main" id="{B0BA79D7-E8C9-46E2-B544-AB2DC5A498C5}"/>
              </a:ext>
            </a:extLst>
          </p:cNvPr>
          <p:cNvGrpSpPr/>
          <p:nvPr/>
        </p:nvGrpSpPr>
        <p:grpSpPr>
          <a:xfrm>
            <a:off x="2064443" y="3149471"/>
            <a:ext cx="6663921" cy="2581465"/>
            <a:chOff x="2064443" y="3149471"/>
            <a:chExt cx="6663921" cy="2581465"/>
          </a:xfrm>
        </p:grpSpPr>
        <p:pic>
          <p:nvPicPr>
            <p:cNvPr id="13" name="Picture 12" descr="A screenshot of a cell phone&#10;&#10;Description automatically generated">
              <a:extLst>
                <a:ext uri="{FF2B5EF4-FFF2-40B4-BE49-F238E27FC236}">
                  <a16:creationId xmlns:a16="http://schemas.microsoft.com/office/drawing/2014/main" id="{A91C31CB-B866-4F7C-9A45-F52B2DBE9C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8765" y="3253928"/>
              <a:ext cx="6589599" cy="2477008"/>
            </a:xfrm>
            <a:prstGeom prst="rect">
              <a:avLst/>
            </a:prstGeom>
          </p:spPr>
        </p:pic>
        <p:sp>
          <p:nvSpPr>
            <p:cNvPr id="2" name="TextBox 1">
              <a:extLst>
                <a:ext uri="{FF2B5EF4-FFF2-40B4-BE49-F238E27FC236}">
                  <a16:creationId xmlns:a16="http://schemas.microsoft.com/office/drawing/2014/main" id="{7F79C516-2894-4C5D-90BF-55C731458E1A}"/>
                </a:ext>
              </a:extLst>
            </p:cNvPr>
            <p:cNvSpPr txBox="1"/>
            <p:nvPr/>
          </p:nvSpPr>
          <p:spPr>
            <a:xfrm>
              <a:off x="3776518" y="3149471"/>
              <a:ext cx="2387600" cy="830997"/>
            </a:xfrm>
            <a:prstGeom prst="rect">
              <a:avLst/>
            </a:prstGeom>
            <a:solidFill>
              <a:schemeClr val="bg1"/>
            </a:solidFill>
          </p:spPr>
          <p:txBody>
            <a:bodyPr wrap="square" rtlCol="0">
              <a:spAutoFit/>
            </a:bodyPr>
            <a:lstStyle/>
            <a:p>
              <a:pPr algn="ctr"/>
              <a:r>
                <a:rPr lang="pt-BR" sz="2400" dirty="0"/>
                <a:t>Ação designada à história C</a:t>
              </a:r>
            </a:p>
          </p:txBody>
        </p:sp>
        <p:sp>
          <p:nvSpPr>
            <p:cNvPr id="6" name="TextBox 5">
              <a:extLst>
                <a:ext uri="{FF2B5EF4-FFF2-40B4-BE49-F238E27FC236}">
                  <a16:creationId xmlns:a16="http://schemas.microsoft.com/office/drawing/2014/main" id="{452A08DB-4617-4797-ADF9-668CE690E046}"/>
                </a:ext>
              </a:extLst>
            </p:cNvPr>
            <p:cNvSpPr txBox="1"/>
            <p:nvPr/>
          </p:nvSpPr>
          <p:spPr>
            <a:xfrm>
              <a:off x="6216881" y="3149471"/>
              <a:ext cx="2387600" cy="830997"/>
            </a:xfrm>
            <a:prstGeom prst="rect">
              <a:avLst/>
            </a:prstGeom>
            <a:solidFill>
              <a:schemeClr val="bg1"/>
            </a:solidFill>
          </p:spPr>
          <p:txBody>
            <a:bodyPr wrap="square" rtlCol="0">
              <a:spAutoFit/>
            </a:bodyPr>
            <a:lstStyle/>
            <a:p>
              <a:pPr algn="ctr"/>
              <a:r>
                <a:rPr lang="pt-BR" sz="2400" dirty="0"/>
                <a:t>Ação designada à história D</a:t>
              </a:r>
            </a:p>
          </p:txBody>
        </p:sp>
        <p:sp>
          <p:nvSpPr>
            <p:cNvPr id="7" name="TextBox 6">
              <a:extLst>
                <a:ext uri="{FF2B5EF4-FFF2-40B4-BE49-F238E27FC236}">
                  <a16:creationId xmlns:a16="http://schemas.microsoft.com/office/drawing/2014/main" id="{A3DF0BA8-4CD3-48C4-980B-675020BD2EBA}"/>
                </a:ext>
              </a:extLst>
            </p:cNvPr>
            <p:cNvSpPr txBox="1"/>
            <p:nvPr/>
          </p:nvSpPr>
          <p:spPr>
            <a:xfrm>
              <a:off x="2094923" y="3920569"/>
              <a:ext cx="1674437" cy="461665"/>
            </a:xfrm>
            <a:prstGeom prst="rect">
              <a:avLst/>
            </a:prstGeom>
            <a:solidFill>
              <a:schemeClr val="bg1"/>
            </a:solidFill>
          </p:spPr>
          <p:txBody>
            <a:bodyPr wrap="square" rtlCol="0">
              <a:spAutoFit/>
            </a:bodyPr>
            <a:lstStyle/>
            <a:p>
              <a:pPr algn="ctr"/>
              <a:r>
                <a:rPr lang="pt-BR" sz="2400" dirty="0"/>
                <a:t>Estratégia 1</a:t>
              </a:r>
            </a:p>
          </p:txBody>
        </p:sp>
        <p:sp>
          <p:nvSpPr>
            <p:cNvPr id="10" name="TextBox 9">
              <a:extLst>
                <a:ext uri="{FF2B5EF4-FFF2-40B4-BE49-F238E27FC236}">
                  <a16:creationId xmlns:a16="http://schemas.microsoft.com/office/drawing/2014/main" id="{678C992B-E4FE-4246-B79A-53C3537DE5DC}"/>
                </a:ext>
              </a:extLst>
            </p:cNvPr>
            <p:cNvSpPr txBox="1"/>
            <p:nvPr/>
          </p:nvSpPr>
          <p:spPr>
            <a:xfrm>
              <a:off x="2084763" y="4316809"/>
              <a:ext cx="1674437" cy="461665"/>
            </a:xfrm>
            <a:prstGeom prst="rect">
              <a:avLst/>
            </a:prstGeom>
            <a:solidFill>
              <a:schemeClr val="bg1"/>
            </a:solidFill>
          </p:spPr>
          <p:txBody>
            <a:bodyPr wrap="square" rtlCol="0">
              <a:spAutoFit/>
            </a:bodyPr>
            <a:lstStyle/>
            <a:p>
              <a:pPr algn="ctr"/>
              <a:r>
                <a:rPr lang="pt-BR" sz="2400" dirty="0"/>
                <a:t>Estratégia 2</a:t>
              </a:r>
            </a:p>
          </p:txBody>
        </p:sp>
        <p:sp>
          <p:nvSpPr>
            <p:cNvPr id="11" name="TextBox 10">
              <a:extLst>
                <a:ext uri="{FF2B5EF4-FFF2-40B4-BE49-F238E27FC236}">
                  <a16:creationId xmlns:a16="http://schemas.microsoft.com/office/drawing/2014/main" id="{9D425FEE-4E11-4D0A-A8DE-F906BE86B3DC}"/>
                </a:ext>
              </a:extLst>
            </p:cNvPr>
            <p:cNvSpPr txBox="1"/>
            <p:nvPr/>
          </p:nvSpPr>
          <p:spPr>
            <a:xfrm>
              <a:off x="2074603" y="4702889"/>
              <a:ext cx="1674437" cy="461665"/>
            </a:xfrm>
            <a:prstGeom prst="rect">
              <a:avLst/>
            </a:prstGeom>
            <a:solidFill>
              <a:schemeClr val="bg1"/>
            </a:solidFill>
          </p:spPr>
          <p:txBody>
            <a:bodyPr wrap="square" rtlCol="0">
              <a:spAutoFit/>
            </a:bodyPr>
            <a:lstStyle/>
            <a:p>
              <a:pPr algn="ctr"/>
              <a:r>
                <a:rPr lang="pt-BR" sz="2400" dirty="0"/>
                <a:t>Estratégia 3</a:t>
              </a:r>
            </a:p>
          </p:txBody>
        </p:sp>
        <p:sp>
          <p:nvSpPr>
            <p:cNvPr id="12" name="TextBox 11">
              <a:extLst>
                <a:ext uri="{FF2B5EF4-FFF2-40B4-BE49-F238E27FC236}">
                  <a16:creationId xmlns:a16="http://schemas.microsoft.com/office/drawing/2014/main" id="{BCCACD4E-1629-4902-8EA3-6F0CE740FBD6}"/>
                </a:ext>
              </a:extLst>
            </p:cNvPr>
            <p:cNvSpPr txBox="1"/>
            <p:nvPr/>
          </p:nvSpPr>
          <p:spPr>
            <a:xfrm>
              <a:off x="2064443" y="5088969"/>
              <a:ext cx="1674437" cy="461665"/>
            </a:xfrm>
            <a:prstGeom prst="rect">
              <a:avLst/>
            </a:prstGeom>
            <a:solidFill>
              <a:schemeClr val="bg1"/>
            </a:solidFill>
          </p:spPr>
          <p:txBody>
            <a:bodyPr wrap="square" rtlCol="0">
              <a:spAutoFit/>
            </a:bodyPr>
            <a:lstStyle/>
            <a:p>
              <a:pPr algn="ctr"/>
              <a:r>
                <a:rPr lang="pt-BR" sz="2400" dirty="0"/>
                <a:t>Estratégia 4</a:t>
              </a:r>
            </a:p>
          </p:txBody>
        </p:sp>
      </p:grpSp>
      <p:sp>
        <p:nvSpPr>
          <p:cNvPr id="14" name="Footer Placeholder 1">
            <a:extLst>
              <a:ext uri="{FF2B5EF4-FFF2-40B4-BE49-F238E27FC236}">
                <a16:creationId xmlns:a16="http://schemas.microsoft.com/office/drawing/2014/main" id="{024E2AB1-F223-4791-9317-B82D25E30C61}"/>
              </a:ext>
            </a:extLst>
          </p:cNvPr>
          <p:cNvSpPr>
            <a:spLocks noGrp="1"/>
          </p:cNvSpPr>
          <p:nvPr>
            <p:ph type="ftr" sz="quarter" idx="11"/>
          </p:nvPr>
        </p:nvSpPr>
        <p:spPr>
          <a:xfrm>
            <a:off x="4038600" y="6356350"/>
            <a:ext cx="4114800" cy="365125"/>
          </a:xfrm>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F6BB5471-2BE9-4972-B03B-D993A43D3094}"/>
              </a:ext>
            </a:extLst>
          </p:cNvPr>
          <p:cNvSpPr>
            <a:spLocks noGrp="1"/>
          </p:cNvSpPr>
          <p:nvPr>
            <p:ph type="sldNum" sz="quarter" idx="12"/>
          </p:nvPr>
        </p:nvSpPr>
        <p:spPr/>
        <p:txBody>
          <a:bodyPr/>
          <a:lstStyle/>
          <a:p>
            <a:fld id="{AF67EEE8-F201-4410-BA13-233EFB93B646}" type="slidenum">
              <a:rPr lang="pt-BR" smtClean="0"/>
              <a:t>14</a:t>
            </a:fld>
            <a:endParaRPr lang="pt-BR"/>
          </a:p>
        </p:txBody>
      </p:sp>
    </p:spTree>
    <p:extLst>
      <p:ext uri="{BB962C8B-B14F-4D97-AF65-F5344CB8AC3E}">
        <p14:creationId xmlns:p14="http://schemas.microsoft.com/office/powerpoint/2010/main" val="1223679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3BEB90-C76C-4E1E-AC09-E402F133C75C}"/>
                  </a:ext>
                </a:extLst>
              </p:cNvPr>
              <p:cNvSpPr>
                <a:spLocks noGrp="1"/>
              </p:cNvSpPr>
              <p:nvPr>
                <p:ph idx="1"/>
              </p:nvPr>
            </p:nvSpPr>
            <p:spPr/>
            <p:txBody>
              <a:bodyPr/>
              <a:lstStyle/>
              <a:p>
                <a:pPr marL="0" indent="0" algn="just">
                  <a:buNone/>
                </a:pPr>
                <a:r>
                  <a:rPr lang="pt-BR" noProof="0" dirty="0"/>
                  <a:t>Em 2.4.1, o jogador </a:t>
                </a:r>
                <a14:m>
                  <m:oMath xmlns:m="http://schemas.openxmlformats.org/officeDocument/2006/math">
                    <m:r>
                      <a:rPr lang="pt-BR" i="1" noProof="0" smtClean="0">
                        <a:latin typeface="Cambria Math" panose="02040503050406030204" pitchFamily="18" charset="0"/>
                      </a:rPr>
                      <m:t>2</m:t>
                    </m:r>
                  </m:oMath>
                </a14:m>
                <a:r>
                  <a:rPr lang="pt-BR" noProof="0" dirty="0"/>
                  <a:t> tem duas ações</a:t>
                </a:r>
                <a:r>
                  <a:rPr lang="pt-BR" dirty="0"/>
                  <a:t> e </a:t>
                </a:r>
                <a:r>
                  <a:rPr lang="pt-BR" noProof="0" dirty="0"/>
                  <a:t>quatro estratégias, porque existem duas contingências diferentes em que </a:t>
                </a:r>
                <a14:m>
                  <m:oMath xmlns:m="http://schemas.openxmlformats.org/officeDocument/2006/math">
                    <m:r>
                      <a:rPr lang="pt-BR" i="1" noProof="0" smtClean="0">
                        <a:latin typeface="Cambria Math" panose="02040503050406030204" pitchFamily="18" charset="0"/>
                      </a:rPr>
                      <m:t>2</m:t>
                    </m:r>
                  </m:oMath>
                </a14:m>
                <a:r>
                  <a:rPr lang="pt-BR" noProof="0" dirty="0"/>
                  <a:t> pode ser chamado a agir.</a:t>
                </a:r>
              </a:p>
              <a:p>
                <a:pPr algn="just"/>
                <a:endParaRPr lang="pt-BR" noProof="0" dirty="0"/>
              </a:p>
              <a:p>
                <a:pPr algn="just"/>
                <a:endParaRPr lang="pt-BR" noProof="0" dirty="0"/>
              </a:p>
              <a:p>
                <a:pPr algn="just"/>
                <a:endParaRPr lang="pt-BR" noProof="0" dirty="0"/>
              </a:p>
            </p:txBody>
          </p:sp>
        </mc:Choice>
        <mc:Fallback xmlns="">
          <p:sp>
            <p:nvSpPr>
              <p:cNvPr id="3" name="Content Placeholder 2">
                <a:extLst>
                  <a:ext uri="{FF2B5EF4-FFF2-40B4-BE49-F238E27FC236}">
                    <a16:creationId xmlns:a16="http://schemas.microsoft.com/office/drawing/2014/main" id="{2C3BEB90-C76C-4E1E-AC09-E402F133C75C}"/>
                  </a:ext>
                </a:extLst>
              </p:cNvPr>
              <p:cNvSpPr>
                <a:spLocks noGrp="1" noRot="1" noChangeAspect="1" noMove="1" noResize="1" noEditPoints="1" noAdjustHandles="1" noChangeArrowheads="1" noChangeShapeType="1" noTextEdit="1"/>
              </p:cNvSpPr>
              <p:nvPr>
                <p:ph idx="1"/>
              </p:nvPr>
            </p:nvSpPr>
            <p:spPr>
              <a:blipFill>
                <a:blip r:embed="rId3"/>
                <a:stretch>
                  <a:fillRect l="-1217" t="-2241" r="-1159"/>
                </a:stretch>
              </a:blipFill>
            </p:spPr>
            <p:txBody>
              <a:bodyPr/>
              <a:lstStyle/>
              <a:p>
                <a:r>
                  <a:rPr lang="en-US">
                    <a:noFill/>
                  </a:rPr>
                  <a:t> </a:t>
                </a:r>
              </a:p>
            </p:txBody>
          </p:sp>
        </mc:Fallback>
      </mc:AlternateContent>
      <p:sp>
        <p:nvSpPr>
          <p:cNvPr id="10" name="Title 1">
            <a:extLst>
              <a:ext uri="{FF2B5EF4-FFF2-40B4-BE49-F238E27FC236}">
                <a16:creationId xmlns:a16="http://schemas.microsoft.com/office/drawing/2014/main" id="{900BE51D-CA12-4CD3-AFE4-44AB832E7690}"/>
              </a:ext>
            </a:extLst>
          </p:cNvPr>
          <p:cNvSpPr>
            <a:spLocks noGrp="1"/>
          </p:cNvSpPr>
          <p:nvPr>
            <p:ph type="title"/>
          </p:nvPr>
        </p:nvSpPr>
        <p:spPr>
          <a:xfrm>
            <a:off x="838200" y="365125"/>
            <a:ext cx="10515600" cy="1325563"/>
          </a:xfrm>
        </p:spPr>
        <p:txBody>
          <a:bodyPr>
            <a:normAutofit/>
          </a:bodyPr>
          <a:lstStyle/>
          <a:p>
            <a:r>
              <a:rPr lang="pt-BR" sz="4200" b="1" dirty="0"/>
              <a:t>Representando jogos dinâmicos na forma normal</a:t>
            </a:r>
            <a:endParaRPr lang="pt-BR" sz="4200" dirty="0"/>
          </a:p>
        </p:txBody>
      </p:sp>
      <p:pic>
        <p:nvPicPr>
          <p:cNvPr id="4" name="Content Placeholder 4" descr="A close up of a map&#10;&#10;Description automatically generated">
            <a:extLst>
              <a:ext uri="{FF2B5EF4-FFF2-40B4-BE49-F238E27FC236}">
                <a16:creationId xmlns:a16="http://schemas.microsoft.com/office/drawing/2014/main" id="{369CFCCC-FE2D-4535-BE00-D3661FBF45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1772" y="2746348"/>
            <a:ext cx="5913101" cy="3604683"/>
          </a:xfrm>
          <a:prstGeom prst="rect">
            <a:avLst/>
          </a:prstGeom>
        </p:spPr>
      </p:pic>
      <p:sp>
        <p:nvSpPr>
          <p:cNvPr id="5" name="Footer Placeholder 1">
            <a:extLst>
              <a:ext uri="{FF2B5EF4-FFF2-40B4-BE49-F238E27FC236}">
                <a16:creationId xmlns:a16="http://schemas.microsoft.com/office/drawing/2014/main" id="{B5E4A206-A888-4AB0-B7C5-8B40C792E607}"/>
              </a:ext>
            </a:extLst>
          </p:cNvPr>
          <p:cNvSpPr>
            <a:spLocks noGrp="1"/>
          </p:cNvSpPr>
          <p:nvPr>
            <p:ph type="ftr" sz="quarter" idx="11"/>
          </p:nvPr>
        </p:nvSpPr>
        <p:spPr>
          <a:xfrm>
            <a:off x="4038600" y="6356350"/>
            <a:ext cx="4114800" cy="365125"/>
          </a:xfrm>
        </p:spPr>
        <p:txBody>
          <a:bodyPr/>
          <a:lstStyle/>
          <a:p>
            <a:r>
              <a:rPr lang="pt-BR" dirty="0"/>
              <a:t>Robson Tigre </a:t>
            </a:r>
            <a:endParaRPr lang="en-US" dirty="0"/>
          </a:p>
        </p:txBody>
      </p:sp>
      <p:sp>
        <p:nvSpPr>
          <p:cNvPr id="2" name="Slide Number Placeholder 1">
            <a:extLst>
              <a:ext uri="{FF2B5EF4-FFF2-40B4-BE49-F238E27FC236}">
                <a16:creationId xmlns:a16="http://schemas.microsoft.com/office/drawing/2014/main" id="{0370C0CD-2179-46FD-9D84-E4B3D885E152}"/>
              </a:ext>
            </a:extLst>
          </p:cNvPr>
          <p:cNvSpPr>
            <a:spLocks noGrp="1"/>
          </p:cNvSpPr>
          <p:nvPr>
            <p:ph type="sldNum" sz="quarter" idx="12"/>
          </p:nvPr>
        </p:nvSpPr>
        <p:spPr/>
        <p:txBody>
          <a:bodyPr/>
          <a:lstStyle/>
          <a:p>
            <a:fld id="{AF67EEE8-F201-4410-BA13-233EFB93B646}" type="slidenum">
              <a:rPr lang="pt-BR" smtClean="0"/>
              <a:t>15</a:t>
            </a:fld>
            <a:endParaRPr lang="pt-BR"/>
          </a:p>
        </p:txBody>
      </p:sp>
    </p:spTree>
    <p:extLst>
      <p:ext uri="{BB962C8B-B14F-4D97-AF65-F5344CB8AC3E}">
        <p14:creationId xmlns:p14="http://schemas.microsoft.com/office/powerpoint/2010/main" val="2929092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00BE51D-CA12-4CD3-AFE4-44AB832E7690}"/>
              </a:ext>
            </a:extLst>
          </p:cNvPr>
          <p:cNvSpPr>
            <a:spLocks noGrp="1"/>
          </p:cNvSpPr>
          <p:nvPr>
            <p:ph type="title"/>
          </p:nvPr>
        </p:nvSpPr>
        <p:spPr/>
        <p:txBody>
          <a:bodyPr>
            <a:normAutofit/>
          </a:bodyPr>
          <a:lstStyle/>
          <a:p>
            <a:r>
              <a:rPr lang="pt-BR" sz="4200" b="1" dirty="0"/>
              <a:t>Representando jogos dinâmicos na forma normal</a:t>
            </a:r>
            <a:endParaRPr lang="pt-BR" sz="4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3BEB90-C76C-4E1E-AC09-E402F133C75C}"/>
                  </a:ext>
                </a:extLst>
              </p:cNvPr>
              <p:cNvSpPr>
                <a:spLocks noGrp="1"/>
              </p:cNvSpPr>
              <p:nvPr>
                <p:ph sz="half" idx="1"/>
              </p:nvPr>
            </p:nvSpPr>
            <p:spPr/>
            <p:txBody>
              <a:bodyPr>
                <a:normAutofit fontScale="85000" lnSpcReduction="20000"/>
              </a:bodyPr>
              <a:lstStyle/>
              <a:p>
                <a:pPr marL="0" indent="0" algn="just">
                  <a:buNone/>
                </a:pPr>
                <a:r>
                  <a:rPr lang="pt-BR" dirty="0"/>
                  <a:t>Em 2.4.1, </a:t>
                </a:r>
                <a14:m>
                  <m:oMath xmlns:m="http://schemas.openxmlformats.org/officeDocument/2006/math">
                    <m:r>
                      <a:rPr lang="pt-BR" i="1">
                        <a:latin typeface="Cambria Math" panose="02040503050406030204" pitchFamily="18" charset="0"/>
                      </a:rPr>
                      <m:t>2</m:t>
                    </m:r>
                  </m:oMath>
                </a14:m>
                <a:r>
                  <a:rPr lang="pt-BR" dirty="0"/>
                  <a:t> tem duas ações e quatro estratégias, porque existem duas contingências diferentes em que </a:t>
                </a:r>
                <a14:m>
                  <m:oMath xmlns:m="http://schemas.openxmlformats.org/officeDocument/2006/math">
                    <m:r>
                      <a:rPr lang="pt-BR" i="1">
                        <a:latin typeface="Cambria Math" panose="02040503050406030204" pitchFamily="18" charset="0"/>
                      </a:rPr>
                      <m:t>2</m:t>
                    </m:r>
                  </m:oMath>
                </a14:m>
                <a:r>
                  <a:rPr lang="pt-BR" dirty="0"/>
                  <a:t> pode ser chamado a agir.</a:t>
                </a:r>
              </a:p>
              <a:p>
                <a:pPr lvl="1" algn="just">
                  <a:lnSpc>
                    <a:spcPct val="100000"/>
                  </a:lnSpc>
                  <a:spcBef>
                    <a:spcPts val="1000"/>
                  </a:spcBef>
                  <a:spcAft>
                    <a:spcPts val="1000"/>
                  </a:spcAft>
                </a:pPr>
                <a:r>
                  <a:rPr lang="pt-BR" i="1" noProof="0" dirty="0"/>
                  <a:t>Estratégia 1</a:t>
                </a:r>
                <a:r>
                  <a:rPr lang="pt-BR" noProof="0" dirty="0"/>
                  <a:t>: Se </a:t>
                </a:r>
                <a14:m>
                  <m:oMath xmlns:m="http://schemas.openxmlformats.org/officeDocument/2006/math">
                    <m:r>
                      <a:rPr lang="pt-BR" b="0" i="1" noProof="0" smtClean="0">
                        <a:latin typeface="Cambria Math" panose="02040503050406030204" pitchFamily="18" charset="0"/>
                      </a:rPr>
                      <m:t>1</m:t>
                    </m:r>
                  </m:oMath>
                </a14:m>
                <a:r>
                  <a:rPr lang="pt-BR" noProof="0" dirty="0"/>
                  <a:t> jogar </a:t>
                </a:r>
                <a14:m>
                  <m:oMath xmlns:m="http://schemas.openxmlformats.org/officeDocument/2006/math">
                    <m:r>
                      <a:rPr lang="pt-BR" b="0" i="1" noProof="0" smtClean="0">
                        <a:latin typeface="Cambria Math" panose="02040503050406030204" pitchFamily="18" charset="0"/>
                      </a:rPr>
                      <m:t>𝐿</m:t>
                    </m:r>
                  </m:oMath>
                </a14:m>
                <a:r>
                  <a:rPr lang="pt-BR" noProof="0" dirty="0"/>
                  <a:t>, jogue </a:t>
                </a:r>
                <a14:m>
                  <m:oMath xmlns:m="http://schemas.openxmlformats.org/officeDocument/2006/math">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𝐿</m:t>
                        </m:r>
                      </m:e>
                      <m:sup>
                        <m:r>
                          <a:rPr lang="pt-BR" b="0" i="1" noProof="0" smtClean="0">
                            <a:latin typeface="Cambria Math" panose="02040503050406030204" pitchFamily="18" charset="0"/>
                          </a:rPr>
                          <m:t>′</m:t>
                        </m:r>
                      </m:sup>
                    </m:sSup>
                  </m:oMath>
                </a14:m>
                <a:r>
                  <a:rPr lang="pt-BR" noProof="0" dirty="0"/>
                  <a:t>. Se </a:t>
                </a:r>
                <a14:m>
                  <m:oMath xmlns:m="http://schemas.openxmlformats.org/officeDocument/2006/math">
                    <m:r>
                      <a:rPr lang="pt-BR" b="0" i="1" noProof="0" smtClean="0">
                        <a:latin typeface="Cambria Math" panose="02040503050406030204" pitchFamily="18" charset="0"/>
                      </a:rPr>
                      <m:t>1</m:t>
                    </m:r>
                  </m:oMath>
                </a14:m>
                <a:r>
                  <a:rPr lang="pt-BR" noProof="0" dirty="0"/>
                  <a:t> jogar </a:t>
                </a:r>
                <a14:m>
                  <m:oMath xmlns:m="http://schemas.openxmlformats.org/officeDocument/2006/math">
                    <m:r>
                      <a:rPr lang="pt-BR" b="0" i="1" noProof="0" smtClean="0">
                        <a:latin typeface="Cambria Math" panose="02040503050406030204" pitchFamily="18" charset="0"/>
                      </a:rPr>
                      <m:t>𝑅</m:t>
                    </m:r>
                  </m:oMath>
                </a14:m>
                <a:r>
                  <a:rPr lang="pt-BR" noProof="0" dirty="0"/>
                  <a:t>, jogue </a:t>
                </a:r>
                <a14:m>
                  <m:oMath xmlns:m="http://schemas.openxmlformats.org/officeDocument/2006/math">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𝐿</m:t>
                        </m:r>
                      </m:e>
                      <m:sup>
                        <m:r>
                          <a:rPr lang="pt-BR" b="0" i="1" noProof="0" smtClean="0">
                            <a:latin typeface="Cambria Math" panose="02040503050406030204" pitchFamily="18" charset="0"/>
                          </a:rPr>
                          <m:t>′</m:t>
                        </m:r>
                      </m:sup>
                    </m:sSup>
                  </m:oMath>
                </a14:m>
                <a:r>
                  <a:rPr lang="pt-BR" noProof="0" dirty="0"/>
                  <a:t> </a:t>
                </a:r>
                <a14:m>
                  <m:oMath xmlns:m="http://schemas.openxmlformats.org/officeDocument/2006/math">
                    <m:r>
                      <a:rPr lang="pt-BR" b="0" i="1" noProof="0" smtClean="0">
                        <a:latin typeface="Cambria Math" panose="02040503050406030204" pitchFamily="18" charset="0"/>
                      </a:rPr>
                      <m:t>→</m:t>
                    </m:r>
                  </m:oMath>
                </a14:m>
                <a:r>
                  <a:rPr lang="pt-BR" noProof="0" dirty="0"/>
                  <a:t> </a:t>
                </a:r>
                <a14:m>
                  <m:oMath xmlns:m="http://schemas.openxmlformats.org/officeDocument/2006/math">
                    <m:d>
                      <m:dPr>
                        <m:ctrlPr>
                          <a:rPr lang="pt-BR" b="0" i="1" noProof="0" smtClean="0">
                            <a:latin typeface="Cambria Math" panose="02040503050406030204" pitchFamily="18" charset="0"/>
                          </a:rPr>
                        </m:ctrlPr>
                      </m:dPr>
                      <m:e>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𝐿</m:t>
                            </m:r>
                          </m:e>
                          <m:sup>
                            <m:r>
                              <a:rPr lang="pt-BR" b="0" i="1" noProof="0" smtClean="0">
                                <a:latin typeface="Cambria Math" panose="02040503050406030204" pitchFamily="18" charset="0"/>
                              </a:rPr>
                              <m:t>′</m:t>
                            </m:r>
                          </m:sup>
                        </m:sSup>
                        <m:r>
                          <a:rPr lang="pt-BR" b="0" i="1" noProof="0" smtClean="0">
                            <a:latin typeface="Cambria Math" panose="02040503050406030204" pitchFamily="18" charset="0"/>
                          </a:rPr>
                          <m:t>,</m:t>
                        </m:r>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𝐿</m:t>
                            </m:r>
                          </m:e>
                          <m:sup>
                            <m:r>
                              <a:rPr lang="pt-BR" b="0" i="1" noProof="0" smtClean="0">
                                <a:latin typeface="Cambria Math" panose="02040503050406030204" pitchFamily="18" charset="0"/>
                              </a:rPr>
                              <m:t>′</m:t>
                            </m:r>
                          </m:sup>
                        </m:sSup>
                      </m:e>
                    </m:d>
                  </m:oMath>
                </a14:m>
                <a:endParaRPr lang="pt-BR" b="0" noProof="0" dirty="0"/>
              </a:p>
              <a:p>
                <a:pPr lvl="1" algn="just">
                  <a:lnSpc>
                    <a:spcPct val="100000"/>
                  </a:lnSpc>
                  <a:spcBef>
                    <a:spcPts val="1000"/>
                  </a:spcBef>
                  <a:spcAft>
                    <a:spcPts val="1000"/>
                  </a:spcAft>
                </a:pPr>
                <a:r>
                  <a:rPr lang="pt-BR" i="1" noProof="0" dirty="0"/>
                  <a:t>Estratégia 2</a:t>
                </a:r>
                <a:r>
                  <a:rPr lang="pt-BR" noProof="0" dirty="0"/>
                  <a:t>: Se </a:t>
                </a:r>
                <a14:m>
                  <m:oMath xmlns:m="http://schemas.openxmlformats.org/officeDocument/2006/math">
                    <m:r>
                      <a:rPr lang="pt-BR" b="0" i="1" noProof="0" smtClean="0">
                        <a:latin typeface="Cambria Math" panose="02040503050406030204" pitchFamily="18" charset="0"/>
                      </a:rPr>
                      <m:t>1</m:t>
                    </m:r>
                  </m:oMath>
                </a14:m>
                <a:r>
                  <a:rPr lang="pt-BR" noProof="0" dirty="0"/>
                  <a:t> jogar </a:t>
                </a:r>
                <a14:m>
                  <m:oMath xmlns:m="http://schemas.openxmlformats.org/officeDocument/2006/math">
                    <m:r>
                      <a:rPr lang="pt-BR" b="0" i="1" noProof="0" smtClean="0">
                        <a:latin typeface="Cambria Math" panose="02040503050406030204" pitchFamily="18" charset="0"/>
                      </a:rPr>
                      <m:t>𝐿</m:t>
                    </m:r>
                  </m:oMath>
                </a14:m>
                <a:r>
                  <a:rPr lang="pt-BR" noProof="0" dirty="0"/>
                  <a:t>, jogue </a:t>
                </a:r>
                <a14:m>
                  <m:oMath xmlns:m="http://schemas.openxmlformats.org/officeDocument/2006/math">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𝐿</m:t>
                        </m:r>
                      </m:e>
                      <m:sup>
                        <m:r>
                          <a:rPr lang="pt-BR" b="0" i="1" noProof="0" smtClean="0">
                            <a:latin typeface="Cambria Math" panose="02040503050406030204" pitchFamily="18" charset="0"/>
                          </a:rPr>
                          <m:t>′</m:t>
                        </m:r>
                      </m:sup>
                    </m:sSup>
                  </m:oMath>
                </a14:m>
                <a:r>
                  <a:rPr lang="pt-BR" noProof="0" dirty="0"/>
                  <a:t>. Se </a:t>
                </a:r>
                <a14:m>
                  <m:oMath xmlns:m="http://schemas.openxmlformats.org/officeDocument/2006/math">
                    <m:r>
                      <a:rPr lang="pt-BR" b="0" i="1" noProof="0" smtClean="0">
                        <a:latin typeface="Cambria Math" panose="02040503050406030204" pitchFamily="18" charset="0"/>
                      </a:rPr>
                      <m:t>1</m:t>
                    </m:r>
                  </m:oMath>
                </a14:m>
                <a:r>
                  <a:rPr lang="pt-BR" noProof="0" dirty="0"/>
                  <a:t> jogar </a:t>
                </a:r>
                <a14:m>
                  <m:oMath xmlns:m="http://schemas.openxmlformats.org/officeDocument/2006/math">
                    <m:r>
                      <a:rPr lang="pt-BR" b="0" i="1" noProof="0" smtClean="0">
                        <a:latin typeface="Cambria Math" panose="02040503050406030204" pitchFamily="18" charset="0"/>
                      </a:rPr>
                      <m:t>𝑅</m:t>
                    </m:r>
                  </m:oMath>
                </a14:m>
                <a:r>
                  <a:rPr lang="pt-BR" noProof="0" dirty="0"/>
                  <a:t>, jogue </a:t>
                </a:r>
                <a14:m>
                  <m:oMath xmlns:m="http://schemas.openxmlformats.org/officeDocument/2006/math">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𝑅</m:t>
                        </m:r>
                      </m:e>
                      <m:sup>
                        <m:r>
                          <a:rPr lang="pt-BR" b="0" i="1" noProof="0" smtClean="0">
                            <a:latin typeface="Cambria Math" panose="02040503050406030204" pitchFamily="18" charset="0"/>
                          </a:rPr>
                          <m:t>′</m:t>
                        </m:r>
                      </m:sup>
                    </m:sSup>
                  </m:oMath>
                </a14:m>
                <a:r>
                  <a:rPr lang="pt-BR" noProof="0" dirty="0"/>
                  <a:t> </a:t>
                </a:r>
                <a14:m>
                  <m:oMath xmlns:m="http://schemas.openxmlformats.org/officeDocument/2006/math">
                    <m:r>
                      <a:rPr lang="pt-BR" b="0" i="1" noProof="0" smtClean="0">
                        <a:latin typeface="Cambria Math" panose="02040503050406030204" pitchFamily="18" charset="0"/>
                      </a:rPr>
                      <m:t>→</m:t>
                    </m:r>
                  </m:oMath>
                </a14:m>
                <a:r>
                  <a:rPr lang="pt-BR" noProof="0" dirty="0"/>
                  <a:t> </a:t>
                </a:r>
                <a14:m>
                  <m:oMath xmlns:m="http://schemas.openxmlformats.org/officeDocument/2006/math">
                    <m:d>
                      <m:dPr>
                        <m:ctrlPr>
                          <a:rPr lang="pt-BR" b="0" i="1" noProof="0" smtClean="0">
                            <a:latin typeface="Cambria Math" panose="02040503050406030204" pitchFamily="18" charset="0"/>
                          </a:rPr>
                        </m:ctrlPr>
                      </m:dPr>
                      <m:e>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𝐿</m:t>
                            </m:r>
                          </m:e>
                          <m:sup>
                            <m:r>
                              <a:rPr lang="pt-BR" b="0" i="1" noProof="0" smtClean="0">
                                <a:latin typeface="Cambria Math" panose="02040503050406030204" pitchFamily="18" charset="0"/>
                              </a:rPr>
                              <m:t>′</m:t>
                            </m:r>
                          </m:sup>
                        </m:sSup>
                        <m:r>
                          <a:rPr lang="pt-BR" b="0" i="1" noProof="0" smtClean="0">
                            <a:latin typeface="Cambria Math" panose="02040503050406030204" pitchFamily="18" charset="0"/>
                          </a:rPr>
                          <m:t>,</m:t>
                        </m:r>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𝑅</m:t>
                            </m:r>
                          </m:e>
                          <m:sup>
                            <m:r>
                              <a:rPr lang="pt-BR" b="0" i="1" noProof="0" smtClean="0">
                                <a:latin typeface="Cambria Math" panose="02040503050406030204" pitchFamily="18" charset="0"/>
                              </a:rPr>
                              <m:t>′</m:t>
                            </m:r>
                          </m:sup>
                        </m:sSup>
                      </m:e>
                    </m:d>
                  </m:oMath>
                </a14:m>
                <a:endParaRPr lang="en-US" b="0" noProof="0" dirty="0"/>
              </a:p>
              <a:p>
                <a:pPr lvl="1" algn="just">
                  <a:lnSpc>
                    <a:spcPct val="100000"/>
                  </a:lnSpc>
                  <a:spcBef>
                    <a:spcPts val="1000"/>
                  </a:spcBef>
                  <a:spcAft>
                    <a:spcPts val="1000"/>
                  </a:spcAft>
                </a:pPr>
                <a:r>
                  <a:rPr lang="pt-BR" i="1" noProof="0" dirty="0"/>
                  <a:t>Estratégia 3</a:t>
                </a:r>
                <a:r>
                  <a:rPr lang="pt-BR" noProof="0" dirty="0"/>
                  <a:t>: Se </a:t>
                </a:r>
                <a14:m>
                  <m:oMath xmlns:m="http://schemas.openxmlformats.org/officeDocument/2006/math">
                    <m:r>
                      <a:rPr lang="pt-BR" b="0" i="1" noProof="0" smtClean="0">
                        <a:latin typeface="Cambria Math" panose="02040503050406030204" pitchFamily="18" charset="0"/>
                      </a:rPr>
                      <m:t>1</m:t>
                    </m:r>
                  </m:oMath>
                </a14:m>
                <a:r>
                  <a:rPr lang="pt-BR" noProof="0" dirty="0"/>
                  <a:t> jogar </a:t>
                </a:r>
                <a14:m>
                  <m:oMath xmlns:m="http://schemas.openxmlformats.org/officeDocument/2006/math">
                    <m:r>
                      <a:rPr lang="pt-BR" b="0" i="1" noProof="0" smtClean="0">
                        <a:latin typeface="Cambria Math" panose="02040503050406030204" pitchFamily="18" charset="0"/>
                      </a:rPr>
                      <m:t>𝐿</m:t>
                    </m:r>
                  </m:oMath>
                </a14:m>
                <a:r>
                  <a:rPr lang="pt-BR" noProof="0" dirty="0"/>
                  <a:t>, jogue </a:t>
                </a:r>
                <a14:m>
                  <m:oMath xmlns:m="http://schemas.openxmlformats.org/officeDocument/2006/math">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𝑅</m:t>
                        </m:r>
                      </m:e>
                      <m:sup>
                        <m:r>
                          <a:rPr lang="pt-BR" b="0" i="1" noProof="0" smtClean="0">
                            <a:latin typeface="Cambria Math" panose="02040503050406030204" pitchFamily="18" charset="0"/>
                          </a:rPr>
                          <m:t>′</m:t>
                        </m:r>
                      </m:sup>
                    </m:sSup>
                  </m:oMath>
                </a14:m>
                <a:r>
                  <a:rPr lang="pt-BR" noProof="0" dirty="0"/>
                  <a:t>. Se </a:t>
                </a:r>
                <a14:m>
                  <m:oMath xmlns:m="http://schemas.openxmlformats.org/officeDocument/2006/math">
                    <m:r>
                      <a:rPr lang="pt-BR" b="0" i="1" noProof="0" smtClean="0">
                        <a:latin typeface="Cambria Math" panose="02040503050406030204" pitchFamily="18" charset="0"/>
                      </a:rPr>
                      <m:t>1</m:t>
                    </m:r>
                  </m:oMath>
                </a14:m>
                <a:r>
                  <a:rPr lang="pt-BR" noProof="0" dirty="0"/>
                  <a:t> jogar </a:t>
                </a:r>
                <a14:m>
                  <m:oMath xmlns:m="http://schemas.openxmlformats.org/officeDocument/2006/math">
                    <m:r>
                      <a:rPr lang="pt-BR" b="0" i="1" noProof="0" smtClean="0">
                        <a:latin typeface="Cambria Math" panose="02040503050406030204" pitchFamily="18" charset="0"/>
                      </a:rPr>
                      <m:t>𝑅</m:t>
                    </m:r>
                  </m:oMath>
                </a14:m>
                <a:r>
                  <a:rPr lang="pt-BR" noProof="0" dirty="0"/>
                  <a:t>, jogue </a:t>
                </a:r>
                <a14:m>
                  <m:oMath xmlns:m="http://schemas.openxmlformats.org/officeDocument/2006/math">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𝐿</m:t>
                        </m:r>
                      </m:e>
                      <m:sup>
                        <m:r>
                          <a:rPr lang="pt-BR" b="0" i="1" noProof="0" smtClean="0">
                            <a:latin typeface="Cambria Math" panose="02040503050406030204" pitchFamily="18" charset="0"/>
                          </a:rPr>
                          <m:t>′</m:t>
                        </m:r>
                      </m:sup>
                    </m:sSup>
                  </m:oMath>
                </a14:m>
                <a:r>
                  <a:rPr lang="pt-BR" noProof="0" dirty="0"/>
                  <a:t> </a:t>
                </a:r>
                <a14:m>
                  <m:oMath xmlns:m="http://schemas.openxmlformats.org/officeDocument/2006/math">
                    <m:r>
                      <a:rPr lang="pt-BR" b="0" i="1" noProof="0" smtClean="0">
                        <a:latin typeface="Cambria Math" panose="02040503050406030204" pitchFamily="18" charset="0"/>
                      </a:rPr>
                      <m:t>→</m:t>
                    </m:r>
                  </m:oMath>
                </a14:m>
                <a:r>
                  <a:rPr lang="pt-BR" noProof="0" dirty="0"/>
                  <a:t> </a:t>
                </a:r>
                <a14:m>
                  <m:oMath xmlns:m="http://schemas.openxmlformats.org/officeDocument/2006/math">
                    <m:d>
                      <m:dPr>
                        <m:ctrlPr>
                          <a:rPr lang="pt-BR" b="0" i="1" noProof="0" smtClean="0">
                            <a:latin typeface="Cambria Math" panose="02040503050406030204" pitchFamily="18" charset="0"/>
                          </a:rPr>
                        </m:ctrlPr>
                      </m:dPr>
                      <m:e>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𝑅</m:t>
                            </m:r>
                          </m:e>
                          <m:sup>
                            <m:r>
                              <a:rPr lang="pt-BR" b="0" i="1" noProof="0" smtClean="0">
                                <a:latin typeface="Cambria Math" panose="02040503050406030204" pitchFamily="18" charset="0"/>
                              </a:rPr>
                              <m:t>′</m:t>
                            </m:r>
                          </m:sup>
                        </m:sSup>
                        <m:r>
                          <a:rPr lang="pt-BR" b="0" i="1" noProof="0" smtClean="0">
                            <a:latin typeface="Cambria Math" panose="02040503050406030204" pitchFamily="18" charset="0"/>
                          </a:rPr>
                          <m:t>,</m:t>
                        </m:r>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𝐿</m:t>
                            </m:r>
                          </m:e>
                          <m:sup>
                            <m:r>
                              <a:rPr lang="pt-BR" b="0" i="1" noProof="0" smtClean="0">
                                <a:latin typeface="Cambria Math" panose="02040503050406030204" pitchFamily="18" charset="0"/>
                              </a:rPr>
                              <m:t>′</m:t>
                            </m:r>
                          </m:sup>
                        </m:sSup>
                      </m:e>
                    </m:d>
                  </m:oMath>
                </a14:m>
                <a:endParaRPr lang="en-US" b="0" noProof="0" dirty="0"/>
              </a:p>
              <a:p>
                <a:pPr lvl="1" algn="just">
                  <a:lnSpc>
                    <a:spcPct val="100000"/>
                  </a:lnSpc>
                  <a:spcBef>
                    <a:spcPts val="1000"/>
                  </a:spcBef>
                  <a:spcAft>
                    <a:spcPts val="1000"/>
                  </a:spcAft>
                </a:pPr>
                <a:r>
                  <a:rPr lang="pt-BR" i="1" noProof="0" dirty="0"/>
                  <a:t>Estratégia 4</a:t>
                </a:r>
                <a:r>
                  <a:rPr lang="pt-BR" noProof="0" dirty="0"/>
                  <a:t>: Se </a:t>
                </a:r>
                <a14:m>
                  <m:oMath xmlns:m="http://schemas.openxmlformats.org/officeDocument/2006/math">
                    <m:r>
                      <a:rPr lang="pt-BR" b="0" i="1" noProof="0" smtClean="0">
                        <a:latin typeface="Cambria Math" panose="02040503050406030204" pitchFamily="18" charset="0"/>
                      </a:rPr>
                      <m:t>1</m:t>
                    </m:r>
                  </m:oMath>
                </a14:m>
                <a:r>
                  <a:rPr lang="pt-BR" noProof="0" dirty="0"/>
                  <a:t> jogar </a:t>
                </a:r>
                <a14:m>
                  <m:oMath xmlns:m="http://schemas.openxmlformats.org/officeDocument/2006/math">
                    <m:r>
                      <a:rPr lang="pt-BR" b="0" i="1" noProof="0" smtClean="0">
                        <a:latin typeface="Cambria Math" panose="02040503050406030204" pitchFamily="18" charset="0"/>
                      </a:rPr>
                      <m:t>𝐿</m:t>
                    </m:r>
                  </m:oMath>
                </a14:m>
                <a:r>
                  <a:rPr lang="pt-BR" noProof="0" dirty="0"/>
                  <a:t>, jogue </a:t>
                </a:r>
                <a14:m>
                  <m:oMath xmlns:m="http://schemas.openxmlformats.org/officeDocument/2006/math">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𝑅</m:t>
                        </m:r>
                      </m:e>
                      <m:sup>
                        <m:r>
                          <a:rPr lang="pt-BR" b="0" i="1" noProof="0" smtClean="0">
                            <a:latin typeface="Cambria Math" panose="02040503050406030204" pitchFamily="18" charset="0"/>
                          </a:rPr>
                          <m:t>′</m:t>
                        </m:r>
                      </m:sup>
                    </m:sSup>
                  </m:oMath>
                </a14:m>
                <a:r>
                  <a:rPr lang="pt-BR" noProof="0" dirty="0"/>
                  <a:t>. Se </a:t>
                </a:r>
                <a14:m>
                  <m:oMath xmlns:m="http://schemas.openxmlformats.org/officeDocument/2006/math">
                    <m:r>
                      <a:rPr lang="pt-BR" b="0" i="1" noProof="0" smtClean="0">
                        <a:latin typeface="Cambria Math" panose="02040503050406030204" pitchFamily="18" charset="0"/>
                      </a:rPr>
                      <m:t>1</m:t>
                    </m:r>
                  </m:oMath>
                </a14:m>
                <a:r>
                  <a:rPr lang="pt-BR" noProof="0" dirty="0"/>
                  <a:t> jogar </a:t>
                </a:r>
                <a14:m>
                  <m:oMath xmlns:m="http://schemas.openxmlformats.org/officeDocument/2006/math">
                    <m:r>
                      <a:rPr lang="pt-BR" b="0" i="1" noProof="0" smtClean="0">
                        <a:latin typeface="Cambria Math" panose="02040503050406030204" pitchFamily="18" charset="0"/>
                      </a:rPr>
                      <m:t>𝑅</m:t>
                    </m:r>
                  </m:oMath>
                </a14:m>
                <a:r>
                  <a:rPr lang="pt-BR" noProof="0" dirty="0"/>
                  <a:t>, jogue </a:t>
                </a:r>
                <a14:m>
                  <m:oMath xmlns:m="http://schemas.openxmlformats.org/officeDocument/2006/math">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𝑅</m:t>
                        </m:r>
                      </m:e>
                      <m:sup>
                        <m:r>
                          <a:rPr lang="pt-BR" b="0" i="1" noProof="0" smtClean="0">
                            <a:latin typeface="Cambria Math" panose="02040503050406030204" pitchFamily="18" charset="0"/>
                          </a:rPr>
                          <m:t>′</m:t>
                        </m:r>
                      </m:sup>
                    </m:sSup>
                  </m:oMath>
                </a14:m>
                <a:r>
                  <a:rPr lang="pt-BR" noProof="0" dirty="0"/>
                  <a:t> </a:t>
                </a:r>
                <a14:m>
                  <m:oMath xmlns:m="http://schemas.openxmlformats.org/officeDocument/2006/math">
                    <m:r>
                      <a:rPr lang="pt-BR" b="0" i="1" noProof="0" smtClean="0">
                        <a:latin typeface="Cambria Math" panose="02040503050406030204" pitchFamily="18" charset="0"/>
                      </a:rPr>
                      <m:t>→</m:t>
                    </m:r>
                  </m:oMath>
                </a14:m>
                <a:r>
                  <a:rPr lang="pt-BR" noProof="0" dirty="0"/>
                  <a:t> </a:t>
                </a:r>
                <a14:m>
                  <m:oMath xmlns:m="http://schemas.openxmlformats.org/officeDocument/2006/math">
                    <m:d>
                      <m:dPr>
                        <m:ctrlPr>
                          <a:rPr lang="pt-BR" b="0" i="1" noProof="0" smtClean="0">
                            <a:latin typeface="Cambria Math" panose="02040503050406030204" pitchFamily="18" charset="0"/>
                          </a:rPr>
                        </m:ctrlPr>
                      </m:dPr>
                      <m:e>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𝑅</m:t>
                            </m:r>
                          </m:e>
                          <m:sup>
                            <m:r>
                              <a:rPr lang="pt-BR" b="0" i="1" noProof="0" smtClean="0">
                                <a:latin typeface="Cambria Math" panose="02040503050406030204" pitchFamily="18" charset="0"/>
                              </a:rPr>
                              <m:t>′</m:t>
                            </m:r>
                          </m:sup>
                        </m:sSup>
                        <m:r>
                          <a:rPr lang="pt-BR" b="0" i="1" noProof="0" smtClean="0">
                            <a:latin typeface="Cambria Math" panose="02040503050406030204" pitchFamily="18" charset="0"/>
                          </a:rPr>
                          <m:t>,</m:t>
                        </m:r>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𝑅</m:t>
                            </m:r>
                          </m:e>
                          <m:sup>
                            <m:r>
                              <a:rPr lang="pt-BR" b="0" i="1" noProof="0" smtClean="0">
                                <a:latin typeface="Cambria Math" panose="02040503050406030204" pitchFamily="18" charset="0"/>
                              </a:rPr>
                              <m:t>′</m:t>
                            </m:r>
                          </m:sup>
                        </m:sSup>
                      </m:e>
                    </m:d>
                  </m:oMath>
                </a14:m>
                <a:endParaRPr lang="pt-BR" noProof="0" dirty="0"/>
              </a:p>
              <a:p>
                <a:pPr algn="just">
                  <a:spcAft>
                    <a:spcPts val="1000"/>
                  </a:spcAft>
                </a:pPr>
                <a:endParaRPr lang="pt-BR" noProof="0" dirty="0"/>
              </a:p>
              <a:p>
                <a:pPr algn="just"/>
                <a:endParaRPr lang="pt-BR" noProof="0" dirty="0"/>
              </a:p>
              <a:p>
                <a:pPr algn="just"/>
                <a:endParaRPr lang="pt-BR" noProof="0" dirty="0"/>
              </a:p>
            </p:txBody>
          </p:sp>
        </mc:Choice>
        <mc:Fallback xmlns="">
          <p:sp>
            <p:nvSpPr>
              <p:cNvPr id="3" name="Content Placeholder 2">
                <a:extLst>
                  <a:ext uri="{FF2B5EF4-FFF2-40B4-BE49-F238E27FC236}">
                    <a16:creationId xmlns:a16="http://schemas.microsoft.com/office/drawing/2014/main" id="{2C3BEB90-C76C-4E1E-AC09-E402F133C75C}"/>
                  </a:ext>
                </a:extLst>
              </p:cNvPr>
              <p:cNvSpPr>
                <a:spLocks noGrp="1" noRot="1" noChangeAspect="1" noMove="1" noResize="1" noEditPoints="1" noAdjustHandles="1" noChangeArrowheads="1" noChangeShapeType="1" noTextEdit="1"/>
              </p:cNvSpPr>
              <p:nvPr>
                <p:ph sz="half" idx="1"/>
              </p:nvPr>
            </p:nvSpPr>
            <p:spPr>
              <a:blipFill>
                <a:blip r:embed="rId2"/>
                <a:stretch>
                  <a:fillRect l="-1882" t="-3221" r="-1765"/>
                </a:stretch>
              </a:blipFill>
            </p:spPr>
            <p:txBody>
              <a:bodyPr/>
              <a:lstStyle/>
              <a:p>
                <a:r>
                  <a:rPr lang="pt-BR">
                    <a:noFill/>
                  </a:rPr>
                  <a:t> </a:t>
                </a:r>
              </a:p>
            </p:txBody>
          </p:sp>
        </mc:Fallback>
      </mc:AlternateContent>
      <p:pic>
        <p:nvPicPr>
          <p:cNvPr id="5" name="Content Placeholder 4" descr="A close up of a map&#10;&#10;Description automatically generated">
            <a:extLst>
              <a:ext uri="{FF2B5EF4-FFF2-40B4-BE49-F238E27FC236}">
                <a16:creationId xmlns:a16="http://schemas.microsoft.com/office/drawing/2014/main" id="{B42CF96A-D335-4A2F-AF0D-3E6B46B11FD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421917"/>
            <a:ext cx="5181600" cy="3158753"/>
          </a:xfrm>
          <a:prstGeom prst="rect">
            <a:avLst/>
          </a:prstGeom>
        </p:spPr>
      </p:pic>
      <p:sp>
        <p:nvSpPr>
          <p:cNvPr id="6" name="Footer Placeholder 1">
            <a:extLst>
              <a:ext uri="{FF2B5EF4-FFF2-40B4-BE49-F238E27FC236}">
                <a16:creationId xmlns:a16="http://schemas.microsoft.com/office/drawing/2014/main" id="{1B4DEB2A-01C3-4220-B823-40772FED731E}"/>
              </a:ext>
            </a:extLst>
          </p:cNvPr>
          <p:cNvSpPr>
            <a:spLocks noGrp="1"/>
          </p:cNvSpPr>
          <p:nvPr>
            <p:ph type="ftr" sz="quarter" idx="11"/>
          </p:nvPr>
        </p:nvSpPr>
        <p:spPr>
          <a:xfrm>
            <a:off x="4038600" y="6356350"/>
            <a:ext cx="4114800" cy="365125"/>
          </a:xfrm>
        </p:spPr>
        <p:txBody>
          <a:bodyPr/>
          <a:lstStyle/>
          <a:p>
            <a:r>
              <a:rPr lang="pt-BR" dirty="0"/>
              <a:t>Robson Tigre </a:t>
            </a:r>
            <a:endParaRPr lang="en-US" dirty="0"/>
          </a:p>
        </p:txBody>
      </p:sp>
      <p:sp>
        <p:nvSpPr>
          <p:cNvPr id="2" name="Slide Number Placeholder 1">
            <a:extLst>
              <a:ext uri="{FF2B5EF4-FFF2-40B4-BE49-F238E27FC236}">
                <a16:creationId xmlns:a16="http://schemas.microsoft.com/office/drawing/2014/main" id="{F63C5653-E232-4F0E-974D-BB3166DBD2A7}"/>
              </a:ext>
            </a:extLst>
          </p:cNvPr>
          <p:cNvSpPr>
            <a:spLocks noGrp="1"/>
          </p:cNvSpPr>
          <p:nvPr>
            <p:ph type="sldNum" sz="quarter" idx="12"/>
          </p:nvPr>
        </p:nvSpPr>
        <p:spPr/>
        <p:txBody>
          <a:bodyPr/>
          <a:lstStyle/>
          <a:p>
            <a:fld id="{AF67EEE8-F201-4410-BA13-233EFB93B646}" type="slidenum">
              <a:rPr lang="pt-BR" smtClean="0"/>
              <a:t>16</a:t>
            </a:fld>
            <a:endParaRPr lang="pt-BR"/>
          </a:p>
        </p:txBody>
      </p:sp>
    </p:spTree>
    <p:extLst>
      <p:ext uri="{BB962C8B-B14F-4D97-AF65-F5344CB8AC3E}">
        <p14:creationId xmlns:p14="http://schemas.microsoft.com/office/powerpoint/2010/main" val="1625231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059687-0B3D-4C43-84C6-80D479E38171}"/>
                  </a:ext>
                </a:extLst>
              </p:cNvPr>
              <p:cNvSpPr>
                <a:spLocks noGrp="1"/>
              </p:cNvSpPr>
              <p:nvPr>
                <p:ph idx="1"/>
              </p:nvPr>
            </p:nvSpPr>
            <p:spPr/>
            <p:txBody>
              <a:bodyPr>
                <a:normAutofit/>
              </a:bodyPr>
              <a:lstStyle/>
              <a:p>
                <a:pPr algn="just"/>
                <a:r>
                  <a:rPr lang="pt-BR" noProof="0" dirty="0"/>
                  <a:t>O jogador </a:t>
                </a:r>
                <a14:m>
                  <m:oMath xmlns:m="http://schemas.openxmlformats.org/officeDocument/2006/math">
                    <m:r>
                      <a:rPr lang="pt-BR" b="0" i="1" noProof="0" smtClean="0">
                        <a:latin typeface="Cambria Math" panose="02040503050406030204" pitchFamily="18" charset="0"/>
                      </a:rPr>
                      <m:t>1</m:t>
                    </m:r>
                  </m:oMath>
                </a14:m>
                <a:r>
                  <a:rPr lang="pt-BR" noProof="0" dirty="0"/>
                  <a:t> tem duas ações e duas estratégias, jogar </a:t>
                </a:r>
                <a14:m>
                  <m:oMath xmlns:m="http://schemas.openxmlformats.org/officeDocument/2006/math">
                    <m:r>
                      <a:rPr lang="pt-BR" b="0" i="1" noProof="0" smtClean="0">
                        <a:latin typeface="Cambria Math" panose="02040503050406030204" pitchFamily="18" charset="0"/>
                      </a:rPr>
                      <m:t>𝐿</m:t>
                    </m:r>
                  </m:oMath>
                </a14:m>
                <a:r>
                  <a:rPr lang="pt-BR" noProof="0" dirty="0"/>
                  <a:t> ou jogar </a:t>
                </a:r>
                <a14:m>
                  <m:oMath xmlns:m="http://schemas.openxmlformats.org/officeDocument/2006/math">
                    <m:r>
                      <a:rPr lang="pt-BR" b="0" i="1" noProof="0" smtClean="0">
                        <a:latin typeface="Cambria Math" panose="02040503050406030204" pitchFamily="18" charset="0"/>
                      </a:rPr>
                      <m:t>𝑅</m:t>
                    </m:r>
                  </m:oMath>
                </a14:m>
                <a:r>
                  <a:rPr lang="pt-BR" noProof="0" dirty="0"/>
                  <a:t>, porque só há uma contingência em que ele pode ser chamado. </a:t>
                </a:r>
              </a:p>
              <a:p>
                <a:pPr lvl="1" algn="just"/>
                <a:r>
                  <a:rPr lang="pt-BR" noProof="0" dirty="0"/>
                  <a:t>O espaço de estratégia de </a:t>
                </a:r>
                <a14:m>
                  <m:oMath xmlns:m="http://schemas.openxmlformats.org/officeDocument/2006/math">
                    <m:r>
                      <a:rPr lang="pt-BR" b="0" i="1" noProof="0" smtClean="0">
                        <a:latin typeface="Cambria Math" panose="02040503050406030204" pitchFamily="18" charset="0"/>
                      </a:rPr>
                      <m:t>1</m:t>
                    </m:r>
                  </m:oMath>
                </a14:m>
                <a:r>
                  <a:rPr lang="pt-BR" noProof="0" dirty="0"/>
                  <a:t> é igual ao seu espaço de ação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𝐴</m:t>
                        </m:r>
                      </m:e>
                      <m:sub>
                        <m:r>
                          <a:rPr lang="pt-BR" b="0" i="1" noProof="0" smtClean="0">
                            <a:latin typeface="Cambria Math" panose="02040503050406030204" pitchFamily="18" charset="0"/>
                          </a:rPr>
                          <m:t>1</m:t>
                        </m:r>
                      </m:sub>
                    </m:sSub>
                    <m:r>
                      <a:rPr lang="pt-BR" b="0" i="1" noProof="0" smtClean="0">
                        <a:latin typeface="Cambria Math" panose="02040503050406030204" pitchFamily="18" charset="0"/>
                      </a:rPr>
                      <m:t>=</m:t>
                    </m:r>
                    <m:d>
                      <m:dPr>
                        <m:begChr m:val="{"/>
                        <m:endChr m:val="}"/>
                        <m:ctrlPr>
                          <a:rPr lang="pt-BR" b="0" i="1" noProof="0" smtClean="0">
                            <a:latin typeface="Cambria Math" panose="02040503050406030204" pitchFamily="18" charset="0"/>
                          </a:rPr>
                        </m:ctrlPr>
                      </m:dPr>
                      <m:e>
                        <m:r>
                          <a:rPr lang="pt-BR" b="0" i="1" noProof="0" smtClean="0">
                            <a:latin typeface="Cambria Math" panose="02040503050406030204" pitchFamily="18" charset="0"/>
                          </a:rPr>
                          <m:t>𝐿</m:t>
                        </m:r>
                        <m:r>
                          <a:rPr lang="pt-BR" b="0" i="1" noProof="0" smtClean="0">
                            <a:latin typeface="Cambria Math" panose="02040503050406030204" pitchFamily="18" charset="0"/>
                          </a:rPr>
                          <m:t>,</m:t>
                        </m:r>
                        <m:r>
                          <a:rPr lang="pt-BR" b="0" i="1" noProof="0" smtClean="0">
                            <a:latin typeface="Cambria Math" panose="02040503050406030204" pitchFamily="18" charset="0"/>
                          </a:rPr>
                          <m:t>𝑅</m:t>
                        </m:r>
                      </m:e>
                    </m:d>
                  </m:oMath>
                </a14:m>
                <a:endParaRPr lang="pt-BR" b="0" noProof="0" dirty="0"/>
              </a:p>
              <a:p>
                <a:pPr marL="457189" lvl="1" indent="0" algn="just">
                  <a:buNone/>
                </a:pPr>
                <a:endParaRPr lang="pt-BR" noProof="0" dirty="0"/>
              </a:p>
              <a:p>
                <a:pPr algn="just"/>
                <a:r>
                  <a:rPr lang="pt-BR" noProof="0" dirty="0"/>
                  <a:t>Dados esses espaços de estratégia para </a:t>
                </a:r>
                <a14:m>
                  <m:oMath xmlns:m="http://schemas.openxmlformats.org/officeDocument/2006/math">
                    <m:r>
                      <a:rPr lang="pt-BR" b="0" i="1" noProof="0" smtClean="0">
                        <a:latin typeface="Cambria Math" panose="02040503050406030204" pitchFamily="18" charset="0"/>
                      </a:rPr>
                      <m:t>1</m:t>
                    </m:r>
                  </m:oMath>
                </a14:m>
                <a:r>
                  <a:rPr lang="pt-BR" noProof="0" dirty="0"/>
                  <a:t> e </a:t>
                </a:r>
                <a14:m>
                  <m:oMath xmlns:m="http://schemas.openxmlformats.org/officeDocument/2006/math">
                    <m:r>
                      <a:rPr lang="pt-BR" b="0" i="1" noProof="0" smtClean="0">
                        <a:latin typeface="Cambria Math" panose="02040503050406030204" pitchFamily="18" charset="0"/>
                      </a:rPr>
                      <m:t>2</m:t>
                    </m:r>
                  </m:oMath>
                </a14:m>
                <a:r>
                  <a:rPr lang="pt-BR" noProof="0" dirty="0"/>
                  <a:t>, podemos </a:t>
                </a:r>
                <a:r>
                  <a:rPr lang="pt-BR" b="1" noProof="0" dirty="0"/>
                  <a:t>derivar a representação na </a:t>
                </a:r>
                <a:r>
                  <a:rPr lang="pt-BR" b="1" noProof="0" dirty="0">
                    <a:solidFill>
                      <a:srgbClr val="C00000"/>
                    </a:solidFill>
                  </a:rPr>
                  <a:t>forma normal </a:t>
                </a:r>
                <a:r>
                  <a:rPr lang="pt-BR" b="1" noProof="0" dirty="0"/>
                  <a:t>a partir do jogo na </a:t>
                </a:r>
                <a:r>
                  <a:rPr lang="pt-BR" b="1" noProof="0" dirty="0">
                    <a:solidFill>
                      <a:srgbClr val="0070C0"/>
                    </a:solidFill>
                  </a:rPr>
                  <a:t>forma extensiva</a:t>
                </a:r>
              </a:p>
              <a:p>
                <a:pPr lvl="1" algn="just"/>
                <a:r>
                  <a:rPr lang="pt-BR" noProof="0" dirty="0"/>
                  <a:t>Classifique as linhas da forma normal com as estratégias viáveis do jogador 1</a:t>
                </a:r>
              </a:p>
              <a:p>
                <a:pPr lvl="1" algn="just"/>
                <a:r>
                  <a:rPr lang="pt-BR" noProof="0" dirty="0"/>
                  <a:t>Classifique as colunas com as estratégias viáveis do jogador 2 </a:t>
                </a:r>
              </a:p>
              <a:p>
                <a:pPr lvl="1" algn="just"/>
                <a:r>
                  <a:rPr lang="pt-BR" noProof="0" dirty="0"/>
                  <a:t>Para cada combinação possível de estratégias, calcule os payoffs aos jogadores</a:t>
                </a:r>
              </a:p>
            </p:txBody>
          </p:sp>
        </mc:Choice>
        <mc:Fallback xmlns="">
          <p:sp>
            <p:nvSpPr>
              <p:cNvPr id="3" name="Content Placeholder 2">
                <a:extLst>
                  <a:ext uri="{FF2B5EF4-FFF2-40B4-BE49-F238E27FC236}">
                    <a16:creationId xmlns:a16="http://schemas.microsoft.com/office/drawing/2014/main" id="{EC059687-0B3D-4C43-84C6-80D479E38171}"/>
                  </a:ext>
                </a:extLst>
              </p:cNvPr>
              <p:cNvSpPr>
                <a:spLocks noGrp="1" noRot="1" noChangeAspect="1" noMove="1" noResize="1" noEditPoints="1" noAdjustHandles="1" noChangeArrowheads="1" noChangeShapeType="1" noTextEdit="1"/>
              </p:cNvSpPr>
              <p:nvPr>
                <p:ph idx="1"/>
              </p:nvPr>
            </p:nvSpPr>
            <p:spPr>
              <a:blipFill>
                <a:blip r:embed="rId2"/>
                <a:stretch>
                  <a:fillRect l="-1043" t="-2241" r="-1159"/>
                </a:stretch>
              </a:blipFill>
            </p:spPr>
            <p:txBody>
              <a:bodyPr/>
              <a:lstStyle/>
              <a:p>
                <a:r>
                  <a:rPr lang="en-US">
                    <a:noFill/>
                  </a:rPr>
                  <a:t> </a:t>
                </a:r>
              </a:p>
            </p:txBody>
          </p:sp>
        </mc:Fallback>
      </mc:AlternateContent>
      <p:sp>
        <p:nvSpPr>
          <p:cNvPr id="11" name="Title 1">
            <a:extLst>
              <a:ext uri="{FF2B5EF4-FFF2-40B4-BE49-F238E27FC236}">
                <a16:creationId xmlns:a16="http://schemas.microsoft.com/office/drawing/2014/main" id="{5DCFDADA-FFFF-46DA-8E34-F66BD5518471}"/>
              </a:ext>
            </a:extLst>
          </p:cNvPr>
          <p:cNvSpPr>
            <a:spLocks noGrp="1"/>
          </p:cNvSpPr>
          <p:nvPr>
            <p:ph type="title"/>
          </p:nvPr>
        </p:nvSpPr>
        <p:spPr>
          <a:xfrm>
            <a:off x="838200" y="365125"/>
            <a:ext cx="10515600" cy="1325563"/>
          </a:xfrm>
        </p:spPr>
        <p:txBody>
          <a:bodyPr>
            <a:normAutofit/>
          </a:bodyPr>
          <a:lstStyle/>
          <a:p>
            <a:r>
              <a:rPr lang="pt-BR" sz="4200" b="1" dirty="0"/>
              <a:t>Representando jogos dinâmicos na forma normal</a:t>
            </a:r>
            <a:endParaRPr lang="pt-BR" sz="4200" dirty="0"/>
          </a:p>
        </p:txBody>
      </p:sp>
      <p:sp>
        <p:nvSpPr>
          <p:cNvPr id="4" name="Footer Placeholder 1">
            <a:extLst>
              <a:ext uri="{FF2B5EF4-FFF2-40B4-BE49-F238E27FC236}">
                <a16:creationId xmlns:a16="http://schemas.microsoft.com/office/drawing/2014/main" id="{247E78B0-8A7A-4C61-AAFE-BCF66EC74A01}"/>
              </a:ext>
            </a:extLst>
          </p:cNvPr>
          <p:cNvSpPr>
            <a:spLocks noGrp="1"/>
          </p:cNvSpPr>
          <p:nvPr>
            <p:ph type="ftr" sz="quarter" idx="11"/>
          </p:nvPr>
        </p:nvSpPr>
        <p:spPr>
          <a:xfrm>
            <a:off x="4038600" y="6356350"/>
            <a:ext cx="4114800" cy="365125"/>
          </a:xfrm>
        </p:spPr>
        <p:txBody>
          <a:bodyPr/>
          <a:lstStyle/>
          <a:p>
            <a:r>
              <a:rPr lang="pt-BR" dirty="0"/>
              <a:t>Robson Tigre </a:t>
            </a:r>
            <a:endParaRPr lang="en-US" dirty="0"/>
          </a:p>
        </p:txBody>
      </p:sp>
      <p:sp>
        <p:nvSpPr>
          <p:cNvPr id="2" name="Slide Number Placeholder 1">
            <a:extLst>
              <a:ext uri="{FF2B5EF4-FFF2-40B4-BE49-F238E27FC236}">
                <a16:creationId xmlns:a16="http://schemas.microsoft.com/office/drawing/2014/main" id="{A87BC5A9-EF6E-40CA-A7BA-B8360388D1E3}"/>
              </a:ext>
            </a:extLst>
          </p:cNvPr>
          <p:cNvSpPr>
            <a:spLocks noGrp="1"/>
          </p:cNvSpPr>
          <p:nvPr>
            <p:ph type="sldNum" sz="quarter" idx="12"/>
          </p:nvPr>
        </p:nvSpPr>
        <p:spPr/>
        <p:txBody>
          <a:bodyPr/>
          <a:lstStyle/>
          <a:p>
            <a:fld id="{AF67EEE8-F201-4410-BA13-233EFB93B646}" type="slidenum">
              <a:rPr lang="pt-BR" smtClean="0"/>
              <a:t>17</a:t>
            </a:fld>
            <a:endParaRPr lang="pt-BR"/>
          </a:p>
        </p:txBody>
      </p:sp>
      <p:sp>
        <p:nvSpPr>
          <p:cNvPr id="6" name="Left Brace 5">
            <a:extLst>
              <a:ext uri="{FF2B5EF4-FFF2-40B4-BE49-F238E27FC236}">
                <a16:creationId xmlns:a16="http://schemas.microsoft.com/office/drawing/2014/main" id="{49532582-A3C0-43D3-8777-FC04FE6000BB}"/>
              </a:ext>
            </a:extLst>
          </p:cNvPr>
          <p:cNvSpPr/>
          <p:nvPr/>
        </p:nvSpPr>
        <p:spPr>
          <a:xfrm>
            <a:off x="1045698" y="4373664"/>
            <a:ext cx="150056" cy="1323751"/>
          </a:xfrm>
          <a:prstGeom prst="leftBrace">
            <a:avLst>
              <a:gd name="adj1" fmla="val 56238"/>
              <a:gd name="adj2" fmla="val 50000"/>
            </a:avLst>
          </a:prstGeom>
          <a:ln w="19050">
            <a:solidFill>
              <a:srgbClr val="7FD7F7"/>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859666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close up of a keyboard&#10;&#10;Description automatically generated">
            <a:extLst>
              <a:ext uri="{FF2B5EF4-FFF2-40B4-BE49-F238E27FC236}">
                <a16:creationId xmlns:a16="http://schemas.microsoft.com/office/drawing/2014/main" id="{B4BDC084-D495-42FD-AEA0-FEFEB39BB03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41527" y="2727140"/>
            <a:ext cx="5578693" cy="2360427"/>
          </a:xfrm>
        </p:spPr>
      </p:pic>
      <p:sp>
        <p:nvSpPr>
          <p:cNvPr id="7" name="Title 1">
            <a:extLst>
              <a:ext uri="{FF2B5EF4-FFF2-40B4-BE49-F238E27FC236}">
                <a16:creationId xmlns:a16="http://schemas.microsoft.com/office/drawing/2014/main" id="{0D2219B5-4B39-49AC-AC6D-8C4862D02B85}"/>
              </a:ext>
            </a:extLst>
          </p:cNvPr>
          <p:cNvSpPr>
            <a:spLocks noGrp="1"/>
          </p:cNvSpPr>
          <p:nvPr>
            <p:ph type="title"/>
          </p:nvPr>
        </p:nvSpPr>
        <p:spPr>
          <a:xfrm>
            <a:off x="838200" y="365125"/>
            <a:ext cx="10515600" cy="1325563"/>
          </a:xfrm>
        </p:spPr>
        <p:txBody>
          <a:bodyPr>
            <a:normAutofit/>
          </a:bodyPr>
          <a:lstStyle/>
          <a:p>
            <a:r>
              <a:rPr lang="pt-BR" sz="4200" b="1" dirty="0"/>
              <a:t>Representando jogos dinâmicos na forma normal</a:t>
            </a:r>
            <a:endParaRPr lang="pt-BR" sz="4200" dirty="0"/>
          </a:p>
        </p:txBody>
      </p:sp>
      <p:pic>
        <p:nvPicPr>
          <p:cNvPr id="10" name="Content Placeholder 4" descr="A close up of a map&#10;&#10;Description automatically generated">
            <a:extLst>
              <a:ext uri="{FF2B5EF4-FFF2-40B4-BE49-F238E27FC236}">
                <a16:creationId xmlns:a16="http://schemas.microsoft.com/office/drawing/2014/main" id="{03197377-C620-4767-97FD-46082B0CE3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782" y="2221784"/>
            <a:ext cx="4979989" cy="3035849"/>
          </a:xfrm>
          <a:prstGeom prst="rect">
            <a:avLst/>
          </a:prstGeom>
        </p:spPr>
      </p:pic>
      <p:sp>
        <p:nvSpPr>
          <p:cNvPr id="2" name="Rectangle 1">
            <a:extLst>
              <a:ext uri="{FF2B5EF4-FFF2-40B4-BE49-F238E27FC236}">
                <a16:creationId xmlns:a16="http://schemas.microsoft.com/office/drawing/2014/main" id="{6514ACD9-9AC4-4E36-BADF-8CB413845F3B}"/>
              </a:ext>
            </a:extLst>
          </p:cNvPr>
          <p:cNvSpPr/>
          <p:nvPr/>
        </p:nvSpPr>
        <p:spPr>
          <a:xfrm>
            <a:off x="7772400" y="3576320"/>
            <a:ext cx="457200" cy="274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ctangle 5">
            <a:extLst>
              <a:ext uri="{FF2B5EF4-FFF2-40B4-BE49-F238E27FC236}">
                <a16:creationId xmlns:a16="http://schemas.microsoft.com/office/drawing/2014/main" id="{3AF6C9B5-E2E7-4316-B666-4EE94302EB25}"/>
              </a:ext>
            </a:extLst>
          </p:cNvPr>
          <p:cNvSpPr/>
          <p:nvPr/>
        </p:nvSpPr>
        <p:spPr>
          <a:xfrm>
            <a:off x="7772400" y="3981423"/>
            <a:ext cx="457200" cy="274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ctangle 7">
            <a:extLst>
              <a:ext uri="{FF2B5EF4-FFF2-40B4-BE49-F238E27FC236}">
                <a16:creationId xmlns:a16="http://schemas.microsoft.com/office/drawing/2014/main" id="{0E96405F-F8EB-455F-9D21-2CC33E2E7F47}"/>
              </a:ext>
            </a:extLst>
          </p:cNvPr>
          <p:cNvSpPr/>
          <p:nvPr/>
        </p:nvSpPr>
        <p:spPr>
          <a:xfrm>
            <a:off x="8700393" y="3602548"/>
            <a:ext cx="457200" cy="274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ctangle 10">
            <a:extLst>
              <a:ext uri="{FF2B5EF4-FFF2-40B4-BE49-F238E27FC236}">
                <a16:creationId xmlns:a16="http://schemas.microsoft.com/office/drawing/2014/main" id="{9C2B0317-EA21-4502-B3F6-05322F2CC363}"/>
              </a:ext>
            </a:extLst>
          </p:cNvPr>
          <p:cNvSpPr/>
          <p:nvPr/>
        </p:nvSpPr>
        <p:spPr>
          <a:xfrm>
            <a:off x="8700393" y="3981423"/>
            <a:ext cx="457200" cy="274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ctangle 11">
            <a:extLst>
              <a:ext uri="{FF2B5EF4-FFF2-40B4-BE49-F238E27FC236}">
                <a16:creationId xmlns:a16="http://schemas.microsoft.com/office/drawing/2014/main" id="{524FD071-F5F0-41CA-AF26-FBCA42573C73}"/>
              </a:ext>
            </a:extLst>
          </p:cNvPr>
          <p:cNvSpPr/>
          <p:nvPr/>
        </p:nvSpPr>
        <p:spPr>
          <a:xfrm>
            <a:off x="9656539" y="3576320"/>
            <a:ext cx="457200" cy="274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ctangle 12">
            <a:extLst>
              <a:ext uri="{FF2B5EF4-FFF2-40B4-BE49-F238E27FC236}">
                <a16:creationId xmlns:a16="http://schemas.microsoft.com/office/drawing/2014/main" id="{8534A4D1-DAF4-459E-9144-543199C4F0EF}"/>
              </a:ext>
            </a:extLst>
          </p:cNvPr>
          <p:cNvSpPr/>
          <p:nvPr/>
        </p:nvSpPr>
        <p:spPr>
          <a:xfrm>
            <a:off x="9650779" y="3981423"/>
            <a:ext cx="457200" cy="274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ctangle 13">
            <a:extLst>
              <a:ext uri="{FF2B5EF4-FFF2-40B4-BE49-F238E27FC236}">
                <a16:creationId xmlns:a16="http://schemas.microsoft.com/office/drawing/2014/main" id="{FF6A82EB-44EF-4E32-8ED6-273904C1E062}"/>
              </a:ext>
            </a:extLst>
          </p:cNvPr>
          <p:cNvSpPr/>
          <p:nvPr/>
        </p:nvSpPr>
        <p:spPr>
          <a:xfrm>
            <a:off x="10759866" y="3554703"/>
            <a:ext cx="457200" cy="274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ctangle 14">
            <a:extLst>
              <a:ext uri="{FF2B5EF4-FFF2-40B4-BE49-F238E27FC236}">
                <a16:creationId xmlns:a16="http://schemas.microsoft.com/office/drawing/2014/main" id="{F36DFD57-DD63-4640-B3FB-16CC6BE52F3E}"/>
              </a:ext>
            </a:extLst>
          </p:cNvPr>
          <p:cNvSpPr/>
          <p:nvPr/>
        </p:nvSpPr>
        <p:spPr>
          <a:xfrm>
            <a:off x="10754389" y="3981423"/>
            <a:ext cx="457200" cy="274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Footer Placeholder 1">
            <a:extLst>
              <a:ext uri="{FF2B5EF4-FFF2-40B4-BE49-F238E27FC236}">
                <a16:creationId xmlns:a16="http://schemas.microsoft.com/office/drawing/2014/main" id="{3ECC9130-C5E2-4AF0-9D44-3D943D05FCB9}"/>
              </a:ext>
            </a:extLst>
          </p:cNvPr>
          <p:cNvSpPr>
            <a:spLocks noGrp="1"/>
          </p:cNvSpPr>
          <p:nvPr>
            <p:ph type="ftr" sz="quarter" idx="11"/>
          </p:nvPr>
        </p:nvSpPr>
        <p:spPr>
          <a:xfrm>
            <a:off x="4038600" y="6356350"/>
            <a:ext cx="4114800" cy="365125"/>
          </a:xfrm>
        </p:spPr>
        <p:txBody>
          <a:bodyPr/>
          <a:lstStyle/>
          <a:p>
            <a:r>
              <a:rPr lang="pt-BR" dirty="0"/>
              <a:t>Robson Tigre </a:t>
            </a:r>
            <a:endParaRPr lang="en-US" dirty="0"/>
          </a:p>
        </p:txBody>
      </p:sp>
      <p:sp>
        <p:nvSpPr>
          <p:cNvPr id="3" name="Slide Number Placeholder 2">
            <a:extLst>
              <a:ext uri="{FF2B5EF4-FFF2-40B4-BE49-F238E27FC236}">
                <a16:creationId xmlns:a16="http://schemas.microsoft.com/office/drawing/2014/main" id="{0F56FEDE-B620-4803-B2E8-DB4B25442D63}"/>
              </a:ext>
            </a:extLst>
          </p:cNvPr>
          <p:cNvSpPr>
            <a:spLocks noGrp="1"/>
          </p:cNvSpPr>
          <p:nvPr>
            <p:ph type="sldNum" sz="quarter" idx="12"/>
          </p:nvPr>
        </p:nvSpPr>
        <p:spPr/>
        <p:txBody>
          <a:bodyPr/>
          <a:lstStyle/>
          <a:p>
            <a:fld id="{AF67EEE8-F201-4410-BA13-233EFB93B646}" type="slidenum">
              <a:rPr lang="pt-BR" smtClean="0"/>
              <a:t>18</a:t>
            </a:fld>
            <a:endParaRPr lang="pt-BR"/>
          </a:p>
        </p:txBody>
      </p:sp>
    </p:spTree>
    <p:extLst>
      <p:ext uri="{BB962C8B-B14F-4D97-AF65-F5344CB8AC3E}">
        <p14:creationId xmlns:p14="http://schemas.microsoft.com/office/powerpoint/2010/main" val="1105053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close up of a keyboard&#10;&#10;Description automatically generated">
            <a:extLst>
              <a:ext uri="{FF2B5EF4-FFF2-40B4-BE49-F238E27FC236}">
                <a16:creationId xmlns:a16="http://schemas.microsoft.com/office/drawing/2014/main" id="{B4BDC084-D495-42FD-AEA0-FEFEB39BB03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41527" y="2727140"/>
            <a:ext cx="5578693" cy="2360427"/>
          </a:xfrm>
        </p:spPr>
      </p:pic>
      <p:sp>
        <p:nvSpPr>
          <p:cNvPr id="7" name="Title 1">
            <a:extLst>
              <a:ext uri="{FF2B5EF4-FFF2-40B4-BE49-F238E27FC236}">
                <a16:creationId xmlns:a16="http://schemas.microsoft.com/office/drawing/2014/main" id="{0D2219B5-4B39-49AC-AC6D-8C4862D02B85}"/>
              </a:ext>
            </a:extLst>
          </p:cNvPr>
          <p:cNvSpPr>
            <a:spLocks noGrp="1"/>
          </p:cNvSpPr>
          <p:nvPr>
            <p:ph type="title"/>
          </p:nvPr>
        </p:nvSpPr>
        <p:spPr>
          <a:xfrm>
            <a:off x="838200" y="365125"/>
            <a:ext cx="10515600" cy="1325563"/>
          </a:xfrm>
        </p:spPr>
        <p:txBody>
          <a:bodyPr>
            <a:normAutofit/>
          </a:bodyPr>
          <a:lstStyle/>
          <a:p>
            <a:r>
              <a:rPr lang="pt-BR" sz="4200" b="1" dirty="0"/>
              <a:t>Representando jogos dinâmicos na forma normal</a:t>
            </a:r>
            <a:endParaRPr lang="pt-BR" sz="4200" dirty="0"/>
          </a:p>
        </p:txBody>
      </p:sp>
      <p:pic>
        <p:nvPicPr>
          <p:cNvPr id="10" name="Content Placeholder 4" descr="A close up of a map&#10;&#10;Description automatically generated">
            <a:extLst>
              <a:ext uri="{FF2B5EF4-FFF2-40B4-BE49-F238E27FC236}">
                <a16:creationId xmlns:a16="http://schemas.microsoft.com/office/drawing/2014/main" id="{03197377-C620-4767-97FD-46082B0CE3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782" y="2221784"/>
            <a:ext cx="4979989" cy="3035849"/>
          </a:xfrm>
          <a:prstGeom prst="rect">
            <a:avLst/>
          </a:prstGeom>
        </p:spPr>
      </p:pic>
      <p:sp>
        <p:nvSpPr>
          <p:cNvPr id="5" name="Footer Placeholder 1">
            <a:extLst>
              <a:ext uri="{FF2B5EF4-FFF2-40B4-BE49-F238E27FC236}">
                <a16:creationId xmlns:a16="http://schemas.microsoft.com/office/drawing/2014/main" id="{49409895-EBD8-4048-AF0E-6BD300825DDE}"/>
              </a:ext>
            </a:extLst>
          </p:cNvPr>
          <p:cNvSpPr>
            <a:spLocks noGrp="1"/>
          </p:cNvSpPr>
          <p:nvPr>
            <p:ph type="ftr" sz="quarter" idx="11"/>
          </p:nvPr>
        </p:nvSpPr>
        <p:spPr>
          <a:xfrm>
            <a:off x="4038600" y="6356350"/>
            <a:ext cx="4114800" cy="365125"/>
          </a:xfrm>
        </p:spPr>
        <p:txBody>
          <a:bodyPr/>
          <a:lstStyle/>
          <a:p>
            <a:r>
              <a:rPr lang="pt-BR" dirty="0"/>
              <a:t>Robson Tigre </a:t>
            </a:r>
            <a:endParaRPr lang="en-US" dirty="0"/>
          </a:p>
        </p:txBody>
      </p:sp>
      <p:sp>
        <p:nvSpPr>
          <p:cNvPr id="2" name="Slide Number Placeholder 1">
            <a:extLst>
              <a:ext uri="{FF2B5EF4-FFF2-40B4-BE49-F238E27FC236}">
                <a16:creationId xmlns:a16="http://schemas.microsoft.com/office/drawing/2014/main" id="{ACFF0B84-AD35-46A5-BE30-3E16818B730C}"/>
              </a:ext>
            </a:extLst>
          </p:cNvPr>
          <p:cNvSpPr>
            <a:spLocks noGrp="1"/>
          </p:cNvSpPr>
          <p:nvPr>
            <p:ph type="sldNum" sz="quarter" idx="12"/>
          </p:nvPr>
        </p:nvSpPr>
        <p:spPr/>
        <p:txBody>
          <a:bodyPr/>
          <a:lstStyle/>
          <a:p>
            <a:fld id="{AF67EEE8-F201-4410-BA13-233EFB93B646}" type="slidenum">
              <a:rPr lang="pt-BR" smtClean="0"/>
              <a:t>19</a:t>
            </a:fld>
            <a:endParaRPr lang="pt-BR"/>
          </a:p>
        </p:txBody>
      </p:sp>
    </p:spTree>
    <p:extLst>
      <p:ext uri="{BB962C8B-B14F-4D97-AF65-F5344CB8AC3E}">
        <p14:creationId xmlns:p14="http://schemas.microsoft.com/office/powerpoint/2010/main" val="3067333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AF15E0-2913-4E93-BFD7-61AD05405505}"/>
              </a:ext>
            </a:extLst>
          </p:cNvPr>
          <p:cNvSpPr/>
          <p:nvPr/>
        </p:nvSpPr>
        <p:spPr>
          <a:xfrm>
            <a:off x="0" y="1381125"/>
            <a:ext cx="12191999" cy="345757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ext Placeholder 3">
            <a:extLst>
              <a:ext uri="{FF2B5EF4-FFF2-40B4-BE49-F238E27FC236}">
                <a16:creationId xmlns:a16="http://schemas.microsoft.com/office/drawing/2014/main" id="{4EA92CC9-74CC-4E92-B9D8-C4E51321FEDE}"/>
              </a:ext>
            </a:extLst>
          </p:cNvPr>
          <p:cNvSpPr txBox="1">
            <a:spLocks/>
          </p:cNvSpPr>
          <p:nvPr/>
        </p:nvSpPr>
        <p:spPr>
          <a:xfrm>
            <a:off x="673628" y="2540000"/>
            <a:ext cx="10844742" cy="22987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Clr>
                <a:srgbClr val="00B0F0"/>
              </a:buClr>
              <a:buFont typeface="Arial" panose="020B0604020202020204" pitchFamily="34" charset="0"/>
              <a:buNone/>
            </a:pPr>
            <a:r>
              <a:rPr lang="pt-BR" sz="3600" dirty="0">
                <a:solidFill>
                  <a:schemeClr val="bg1"/>
                </a:solidFill>
              </a:rPr>
              <a:t>Jogos Dinâmicos de Informação Completa</a:t>
            </a:r>
          </a:p>
          <a:p>
            <a:pPr marL="0" indent="0">
              <a:lnSpc>
                <a:spcPct val="150000"/>
              </a:lnSpc>
              <a:buClr>
                <a:srgbClr val="00B0F0"/>
              </a:buClr>
              <a:buFont typeface="Arial" panose="020B0604020202020204" pitchFamily="34" charset="0"/>
              <a:buNone/>
            </a:pPr>
            <a:r>
              <a:rPr lang="pt-BR" dirty="0">
                <a:solidFill>
                  <a:schemeClr val="bg1"/>
                </a:solidFill>
              </a:rPr>
              <a:t>Representação de jogos na forma extensiva</a:t>
            </a:r>
          </a:p>
          <a:p>
            <a:pPr marL="0" indent="0">
              <a:lnSpc>
                <a:spcPct val="150000"/>
              </a:lnSpc>
              <a:buClr>
                <a:srgbClr val="00B0F0"/>
              </a:buClr>
              <a:buFont typeface="Arial" panose="020B0604020202020204" pitchFamily="34" charset="0"/>
              <a:buNone/>
            </a:pPr>
            <a:r>
              <a:rPr lang="en-US" sz="2000" dirty="0">
                <a:solidFill>
                  <a:schemeClr val="bg1"/>
                </a:solidFill>
              </a:rPr>
              <a:t>(Gibbons - Game Theory for Applied Economists, </a:t>
            </a:r>
            <a:r>
              <a:rPr lang="en-US" sz="2000" dirty="0" err="1">
                <a:solidFill>
                  <a:schemeClr val="bg1"/>
                </a:solidFill>
              </a:rPr>
              <a:t>Capítulo</a:t>
            </a:r>
            <a:r>
              <a:rPr lang="en-US" sz="2000" dirty="0">
                <a:solidFill>
                  <a:schemeClr val="bg1"/>
                </a:solidFill>
              </a:rPr>
              <a:t> 2)</a:t>
            </a:r>
            <a:endParaRPr lang="pt-BR" sz="2000" dirty="0">
              <a:solidFill>
                <a:schemeClr val="bg1"/>
              </a:solidFill>
            </a:endParaRPr>
          </a:p>
        </p:txBody>
      </p:sp>
      <p:sp>
        <p:nvSpPr>
          <p:cNvPr id="3" name="Slide Number Placeholder 2">
            <a:extLst>
              <a:ext uri="{FF2B5EF4-FFF2-40B4-BE49-F238E27FC236}">
                <a16:creationId xmlns:a16="http://schemas.microsoft.com/office/drawing/2014/main" id="{B41D76F6-42FF-4307-A709-717E2246F6F2}"/>
              </a:ext>
            </a:extLst>
          </p:cNvPr>
          <p:cNvSpPr>
            <a:spLocks noGrp="1"/>
          </p:cNvSpPr>
          <p:nvPr>
            <p:ph type="sldNum" sz="quarter" idx="12"/>
          </p:nvPr>
        </p:nvSpPr>
        <p:spPr/>
        <p:txBody>
          <a:bodyPr/>
          <a:lstStyle/>
          <a:p>
            <a:fld id="{AF67EEE8-F201-4410-BA13-233EFB93B646}" type="slidenum">
              <a:rPr lang="pt-BR" smtClean="0"/>
              <a:t>2</a:t>
            </a:fld>
            <a:endParaRPr lang="pt-BR"/>
          </a:p>
        </p:txBody>
      </p:sp>
    </p:spTree>
    <p:extLst>
      <p:ext uri="{BB962C8B-B14F-4D97-AF65-F5344CB8AC3E}">
        <p14:creationId xmlns:p14="http://schemas.microsoft.com/office/powerpoint/2010/main" val="3088211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4D110D-8E5E-4F99-8948-387BE20E179E}"/>
                  </a:ext>
                </a:extLst>
              </p:cNvPr>
              <p:cNvSpPr>
                <a:spLocks noGrp="1"/>
              </p:cNvSpPr>
              <p:nvPr>
                <p:ph idx="1"/>
              </p:nvPr>
            </p:nvSpPr>
            <p:spPr/>
            <p:txBody>
              <a:bodyPr>
                <a:normAutofit fontScale="92500"/>
              </a:bodyPr>
              <a:lstStyle/>
              <a:p>
                <a:pPr algn="just"/>
                <a:r>
                  <a:rPr lang="pt-BR" noProof="0" dirty="0"/>
                  <a:t>Agora mostraremos que </a:t>
                </a:r>
                <a:r>
                  <a:rPr lang="pt-BR" b="1" noProof="0" dirty="0"/>
                  <a:t>jogos estáticos </a:t>
                </a:r>
                <a:r>
                  <a:rPr lang="pt-BR" noProof="0" dirty="0"/>
                  <a:t>podem ser representados na </a:t>
                </a:r>
                <a:r>
                  <a:rPr lang="pt-BR" b="1" noProof="0" dirty="0"/>
                  <a:t>forma extensiva</a:t>
                </a:r>
              </a:p>
              <a:p>
                <a:pPr lvl="1" algn="just"/>
                <a:r>
                  <a:rPr lang="pt-BR" noProof="0" dirty="0"/>
                  <a:t>“Os jogadores não precisam agir simultaneamente: basta que cada um escolha uma estratégia sem o conhecimento da escolha do outro” (</a:t>
                </a:r>
                <a:r>
                  <a:rPr lang="pt-BR" b="1" noProof="0" dirty="0">
                    <a:solidFill>
                      <a:srgbClr val="C00000"/>
                    </a:solidFill>
                  </a:rPr>
                  <a:t>informação</a:t>
                </a:r>
                <a:r>
                  <a:rPr lang="pt-BR" b="1" dirty="0">
                    <a:solidFill>
                      <a:srgbClr val="C00000"/>
                    </a:solidFill>
                  </a:rPr>
                  <a:t> imperfeita</a:t>
                </a:r>
                <a:r>
                  <a:rPr lang="pt-BR" noProof="0" dirty="0"/>
                  <a:t>)</a:t>
                </a:r>
              </a:p>
              <a:p>
                <a:pPr marL="457189" lvl="1" indent="0" algn="just">
                  <a:buNone/>
                </a:pPr>
                <a:endParaRPr lang="pt-BR" noProof="0" dirty="0"/>
              </a:p>
              <a:p>
                <a:pPr marL="971526" lvl="1" indent="-514338" algn="just">
                  <a:spcBef>
                    <a:spcPts val="2000"/>
                  </a:spcBef>
                  <a:spcAft>
                    <a:spcPts val="2000"/>
                  </a:spcAft>
                  <a:buFont typeface="+mj-lt"/>
                  <a:buAutoNum type="arabicPeriod"/>
                </a:pPr>
                <a:r>
                  <a:rPr lang="pt-BR" noProof="0" dirty="0"/>
                  <a:t>O jogador </a:t>
                </a:r>
                <a14:m>
                  <m:oMath xmlns:m="http://schemas.openxmlformats.org/officeDocument/2006/math">
                    <m:r>
                      <a:rPr lang="pt-BR" b="0" i="1" noProof="0" smtClean="0">
                        <a:latin typeface="Cambria Math" panose="02040503050406030204" pitchFamily="18" charset="0"/>
                      </a:rPr>
                      <m:t>1</m:t>
                    </m:r>
                  </m:oMath>
                </a14:m>
                <a:r>
                  <a:rPr lang="pt-BR" noProof="0" dirty="0"/>
                  <a:t> escolhe a ação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𝑎</m:t>
                        </m:r>
                      </m:e>
                      <m:sub>
                        <m:r>
                          <a:rPr lang="pt-BR" b="0" i="1" noProof="0" smtClean="0">
                            <a:latin typeface="Cambria Math" panose="02040503050406030204" pitchFamily="18" charset="0"/>
                          </a:rPr>
                          <m:t>1</m:t>
                        </m:r>
                      </m:sub>
                    </m:sSub>
                  </m:oMath>
                </a14:m>
                <a:r>
                  <a:rPr lang="pt-BR" noProof="0" dirty="0"/>
                  <a:t> do seu conjunto disponível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𝐴</m:t>
                        </m:r>
                      </m:e>
                      <m:sub>
                        <m:r>
                          <a:rPr lang="pt-BR" b="0" i="1" noProof="0" smtClean="0">
                            <a:latin typeface="Cambria Math" panose="02040503050406030204" pitchFamily="18" charset="0"/>
                          </a:rPr>
                          <m:t>1</m:t>
                        </m:r>
                      </m:sub>
                    </m:sSub>
                  </m:oMath>
                </a14:m>
                <a:endParaRPr lang="pt-BR" noProof="0" dirty="0"/>
              </a:p>
              <a:p>
                <a:pPr marL="971526" lvl="1" indent="-514338" algn="just">
                  <a:spcBef>
                    <a:spcPts val="2000"/>
                  </a:spcBef>
                  <a:spcAft>
                    <a:spcPts val="2000"/>
                  </a:spcAft>
                  <a:buFont typeface="+mj-lt"/>
                  <a:buAutoNum type="arabicPeriod"/>
                </a:pPr>
                <a:r>
                  <a:rPr lang="pt-BR" noProof="0" dirty="0"/>
                  <a:t>O jogador </a:t>
                </a:r>
                <a14:m>
                  <m:oMath xmlns:m="http://schemas.openxmlformats.org/officeDocument/2006/math">
                    <m:r>
                      <a:rPr lang="pt-BR" b="0" i="1" noProof="0" smtClean="0">
                        <a:latin typeface="Cambria Math" panose="02040503050406030204" pitchFamily="18" charset="0"/>
                      </a:rPr>
                      <m:t>2</m:t>
                    </m:r>
                  </m:oMath>
                </a14:m>
                <a:r>
                  <a:rPr lang="pt-BR" noProof="0" dirty="0"/>
                  <a:t> </a:t>
                </a:r>
                <a:r>
                  <a:rPr lang="pt-BR" b="1" i="1" noProof="0" dirty="0"/>
                  <a:t>não observa </a:t>
                </a:r>
                <a:r>
                  <a:rPr lang="pt-BR" noProof="0" dirty="0"/>
                  <a:t>a jogada de </a:t>
                </a:r>
                <a14:m>
                  <m:oMath xmlns:m="http://schemas.openxmlformats.org/officeDocument/2006/math">
                    <m:r>
                      <a:rPr lang="pt-BR" b="0" i="1" noProof="0" smtClean="0">
                        <a:latin typeface="Cambria Math" panose="02040503050406030204" pitchFamily="18" charset="0"/>
                      </a:rPr>
                      <m:t>1</m:t>
                    </m:r>
                  </m:oMath>
                </a14:m>
                <a:r>
                  <a:rPr lang="pt-BR" i="1" noProof="0" dirty="0"/>
                  <a:t>, </a:t>
                </a:r>
                <a:r>
                  <a:rPr lang="pt-BR" noProof="0" dirty="0"/>
                  <a:t>mas escolhe uma ação </a:t>
                </a:r>
                <a14:m>
                  <m:oMath xmlns:m="http://schemas.openxmlformats.org/officeDocument/2006/math">
                    <m:sSub>
                      <m:sSubPr>
                        <m:ctrlPr>
                          <a:rPr lang="pt-BR" b="0" i="1" noProof="0" smtClean="0">
                            <a:latin typeface="Cambria Math" panose="02040503050406030204" pitchFamily="18" charset="0"/>
                          </a:rPr>
                        </m:ctrlPr>
                      </m:sSubPr>
                      <m:e>
                        <m:r>
                          <m:rPr>
                            <m:sty m:val="p"/>
                          </m:rPr>
                          <a:rPr lang="pt-BR" b="0" i="0" noProof="0" smtClean="0">
                            <a:latin typeface="Cambria Math" panose="02040503050406030204" pitchFamily="18" charset="0"/>
                          </a:rPr>
                          <m:t>a</m:t>
                        </m:r>
                      </m:e>
                      <m:sub>
                        <m:r>
                          <a:rPr lang="pt-BR" b="0" i="0" noProof="0" smtClean="0">
                            <a:latin typeface="Cambria Math" panose="02040503050406030204" pitchFamily="18" charset="0"/>
                          </a:rPr>
                          <m:t>2</m:t>
                        </m:r>
                      </m:sub>
                    </m:sSub>
                  </m:oMath>
                </a14:m>
                <a:r>
                  <a:rPr lang="pt-BR" noProof="0" dirty="0"/>
                  <a:t> de seu conjunto disponível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𝐴</m:t>
                        </m:r>
                      </m:e>
                      <m:sub>
                        <m:r>
                          <a:rPr lang="pt-BR" i="1" noProof="0" smtClean="0">
                            <a:latin typeface="Cambria Math" panose="02040503050406030204" pitchFamily="18" charset="0"/>
                          </a:rPr>
                          <m:t>2</m:t>
                        </m:r>
                      </m:sub>
                    </m:sSub>
                  </m:oMath>
                </a14:m>
                <a:endParaRPr lang="pt-BR" i="1" noProof="0" dirty="0"/>
              </a:p>
              <a:p>
                <a:pPr marL="971526" lvl="1" indent="-514338" algn="just">
                  <a:spcBef>
                    <a:spcPts val="2000"/>
                  </a:spcBef>
                  <a:spcAft>
                    <a:spcPts val="2000"/>
                  </a:spcAft>
                  <a:buFont typeface="+mj-lt"/>
                  <a:buAutoNum type="arabicPeriod"/>
                </a:pPr>
                <a:r>
                  <a:rPr lang="pt-BR" i="1" noProof="0" dirty="0"/>
                  <a:t>Payoffs</a:t>
                </a:r>
                <a:r>
                  <a:rPr lang="pt-BR" noProof="0" dirty="0"/>
                  <a:t> são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𝑢</m:t>
                        </m:r>
                      </m:e>
                      <m:sub>
                        <m:r>
                          <a:rPr lang="pt-BR" i="1" noProof="0" smtClean="0">
                            <a:latin typeface="Cambria Math" panose="02040503050406030204" pitchFamily="18" charset="0"/>
                          </a:rPr>
                          <m:t>1</m:t>
                        </m:r>
                      </m:sub>
                    </m:sSub>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2</m:t>
                            </m:r>
                          </m:sub>
                        </m:sSub>
                      </m:e>
                    </m:d>
                  </m:oMath>
                </a14:m>
                <a:r>
                  <a:rPr lang="pt-BR" i="1" noProof="0" dirty="0"/>
                  <a:t> e</a:t>
                </a:r>
                <a:r>
                  <a:rPr lang="pt-BR" noProof="0" dirty="0"/>
                  <a:t>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𝑢</m:t>
                        </m:r>
                      </m:e>
                      <m:sub>
                        <m:r>
                          <a:rPr lang="pt-BR" b="0" i="1" noProof="0" smtClean="0">
                            <a:latin typeface="Cambria Math" panose="02040503050406030204" pitchFamily="18" charset="0"/>
                          </a:rPr>
                          <m:t>2</m:t>
                        </m:r>
                      </m:sub>
                    </m:sSub>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2</m:t>
                            </m:r>
                          </m:sub>
                        </m:sSub>
                      </m:e>
                    </m:d>
                  </m:oMath>
                </a14:m>
                <a:endParaRPr lang="pt-BR" i="1" noProof="0" dirty="0"/>
              </a:p>
            </p:txBody>
          </p:sp>
        </mc:Choice>
        <mc:Fallback xmlns="">
          <p:sp>
            <p:nvSpPr>
              <p:cNvPr id="3" name="Content Placeholder 2">
                <a:extLst>
                  <a:ext uri="{FF2B5EF4-FFF2-40B4-BE49-F238E27FC236}">
                    <a16:creationId xmlns:a16="http://schemas.microsoft.com/office/drawing/2014/main" id="{DF4D110D-8E5E-4F99-8948-387BE20E179E}"/>
                  </a:ext>
                </a:extLst>
              </p:cNvPr>
              <p:cNvSpPr>
                <a:spLocks noGrp="1" noRot="1" noChangeAspect="1" noMove="1" noResize="1" noEditPoints="1" noAdjustHandles="1" noChangeArrowheads="1" noChangeShapeType="1" noTextEdit="1"/>
              </p:cNvSpPr>
              <p:nvPr>
                <p:ph idx="1"/>
              </p:nvPr>
            </p:nvSpPr>
            <p:spPr>
              <a:blipFill>
                <a:blip r:embed="rId3"/>
                <a:stretch>
                  <a:fillRect l="-928" t="-2101" r="-986" b="-210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9CE96505-6EAC-4E9B-96DE-AD2EAF835656}"/>
              </a:ext>
            </a:extLst>
          </p:cNvPr>
          <p:cNvSpPr>
            <a:spLocks noGrp="1"/>
          </p:cNvSpPr>
          <p:nvPr>
            <p:ph type="title"/>
          </p:nvPr>
        </p:nvSpPr>
        <p:spPr>
          <a:xfrm>
            <a:off x="838200" y="365125"/>
            <a:ext cx="10515600" cy="1325563"/>
          </a:xfrm>
        </p:spPr>
        <p:txBody>
          <a:bodyPr>
            <a:normAutofit/>
          </a:bodyPr>
          <a:lstStyle/>
          <a:p>
            <a:r>
              <a:rPr lang="pt-BR" sz="4100" b="1" dirty="0"/>
              <a:t>Representando jogos estáticos na forma extensiva</a:t>
            </a:r>
            <a:endParaRPr lang="pt-BR" sz="4100" dirty="0"/>
          </a:p>
        </p:txBody>
      </p:sp>
      <p:sp>
        <p:nvSpPr>
          <p:cNvPr id="5" name="Footer Placeholder 1">
            <a:extLst>
              <a:ext uri="{FF2B5EF4-FFF2-40B4-BE49-F238E27FC236}">
                <a16:creationId xmlns:a16="http://schemas.microsoft.com/office/drawing/2014/main" id="{A29D6E02-0F2C-44AE-BC7B-65DEE9EFF344}"/>
              </a:ext>
            </a:extLst>
          </p:cNvPr>
          <p:cNvSpPr>
            <a:spLocks noGrp="1"/>
          </p:cNvSpPr>
          <p:nvPr>
            <p:ph type="ftr" sz="quarter" idx="11"/>
          </p:nvPr>
        </p:nvSpPr>
        <p:spPr>
          <a:xfrm>
            <a:off x="4038600" y="6356350"/>
            <a:ext cx="4114800" cy="365125"/>
          </a:xfrm>
        </p:spPr>
        <p:txBody>
          <a:bodyPr/>
          <a:lstStyle/>
          <a:p>
            <a:r>
              <a:rPr lang="pt-BR" dirty="0"/>
              <a:t>Robson Tigre </a:t>
            </a:r>
            <a:endParaRPr lang="en-US" dirty="0"/>
          </a:p>
        </p:txBody>
      </p:sp>
      <p:sp>
        <p:nvSpPr>
          <p:cNvPr id="2" name="Slide Number Placeholder 1">
            <a:extLst>
              <a:ext uri="{FF2B5EF4-FFF2-40B4-BE49-F238E27FC236}">
                <a16:creationId xmlns:a16="http://schemas.microsoft.com/office/drawing/2014/main" id="{C1BB5CCD-1C86-4DB8-9F9D-07399A65195F}"/>
              </a:ext>
            </a:extLst>
          </p:cNvPr>
          <p:cNvSpPr>
            <a:spLocks noGrp="1"/>
          </p:cNvSpPr>
          <p:nvPr>
            <p:ph type="sldNum" sz="quarter" idx="12"/>
          </p:nvPr>
        </p:nvSpPr>
        <p:spPr/>
        <p:txBody>
          <a:bodyPr/>
          <a:lstStyle/>
          <a:p>
            <a:fld id="{AF67EEE8-F201-4410-BA13-233EFB93B646}" type="slidenum">
              <a:rPr lang="pt-BR" smtClean="0"/>
              <a:t>20</a:t>
            </a:fld>
            <a:endParaRPr lang="pt-BR"/>
          </a:p>
        </p:txBody>
      </p:sp>
    </p:spTree>
    <p:extLst>
      <p:ext uri="{BB962C8B-B14F-4D97-AF65-F5344CB8AC3E}">
        <p14:creationId xmlns:p14="http://schemas.microsoft.com/office/powerpoint/2010/main" val="1869736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3C8A48-4181-42B4-944C-5073C94A51C3}"/>
              </a:ext>
            </a:extLst>
          </p:cNvPr>
          <p:cNvSpPr>
            <a:spLocks noGrp="1"/>
          </p:cNvSpPr>
          <p:nvPr>
            <p:ph idx="1"/>
          </p:nvPr>
        </p:nvSpPr>
        <p:spPr/>
        <p:txBody>
          <a:bodyPr/>
          <a:lstStyle/>
          <a:p>
            <a:pPr marL="0" indent="0" algn="just">
              <a:buNone/>
            </a:pPr>
            <a:r>
              <a:rPr lang="pt-BR" noProof="0" dirty="0"/>
              <a:t>Para representar esse tipo de </a:t>
            </a:r>
            <a:r>
              <a:rPr lang="pt-BR" b="1" i="1" noProof="0" dirty="0">
                <a:solidFill>
                  <a:srgbClr val="C00000"/>
                </a:solidFill>
              </a:rPr>
              <a:t>ignorância</a:t>
            </a:r>
            <a:r>
              <a:rPr lang="pt-BR" noProof="0" dirty="0"/>
              <a:t> sobre jogadas anteriores na forma extensiva, precisamos do conceito de </a:t>
            </a:r>
            <a:r>
              <a:rPr lang="pt-BR" b="1" noProof="0" dirty="0">
                <a:solidFill>
                  <a:srgbClr val="C00000"/>
                </a:solidFill>
              </a:rPr>
              <a:t>conjunto de informação</a:t>
            </a:r>
          </a:p>
          <a:p>
            <a:pPr algn="just"/>
            <a:endParaRPr lang="pt-BR" noProof="0" dirty="0"/>
          </a:p>
          <a:p>
            <a:pPr marL="0" indent="0" algn="just">
              <a:buNone/>
            </a:pPr>
            <a:r>
              <a:rPr lang="pt-BR" b="1" noProof="0" dirty="0"/>
              <a:t>Definição </a:t>
            </a:r>
            <a:r>
              <a:rPr lang="pt-BR" noProof="0" dirty="0"/>
              <a:t>para um jogador, um conjunto de informação é um conjunto de nós de decisão que satisfaz:</a:t>
            </a:r>
          </a:p>
          <a:p>
            <a:pPr marL="571486" indent="-571486" algn="just">
              <a:buFont typeface="+mj-lt"/>
              <a:buAutoNum type="romanLcPeriod"/>
            </a:pPr>
            <a:r>
              <a:rPr lang="pt-BR" noProof="0" dirty="0"/>
              <a:t>O jogador tem a jogada em cada nó do conjunto de informação e</a:t>
            </a:r>
          </a:p>
          <a:p>
            <a:pPr marL="571486" indent="-571486" algn="just">
              <a:buFont typeface="+mj-lt"/>
              <a:buAutoNum type="romanLcPeriod"/>
            </a:pPr>
            <a:r>
              <a:rPr lang="pt-BR" noProof="0" dirty="0"/>
              <a:t>Quando o jogo alcança um nó no conjunto de informação, o jogador com a jogada não sabe qual nó do conjunto de informação foi atingido.</a:t>
            </a:r>
            <a:r>
              <a:rPr lang="pt-BR" noProof="0" dirty="0">
                <a:solidFill>
                  <a:srgbClr val="FF0000"/>
                </a:solidFill>
              </a:rPr>
              <a:t>*</a:t>
            </a:r>
          </a:p>
        </p:txBody>
      </p:sp>
      <p:sp>
        <p:nvSpPr>
          <p:cNvPr id="4" name="Title 1">
            <a:extLst>
              <a:ext uri="{FF2B5EF4-FFF2-40B4-BE49-F238E27FC236}">
                <a16:creationId xmlns:a16="http://schemas.microsoft.com/office/drawing/2014/main" id="{12C262AD-2252-47D1-AC93-56C4E11BEADD}"/>
              </a:ext>
            </a:extLst>
          </p:cNvPr>
          <p:cNvSpPr>
            <a:spLocks noGrp="1"/>
          </p:cNvSpPr>
          <p:nvPr>
            <p:ph type="title"/>
          </p:nvPr>
        </p:nvSpPr>
        <p:spPr>
          <a:xfrm>
            <a:off x="838200" y="365125"/>
            <a:ext cx="10515600" cy="1325563"/>
          </a:xfrm>
        </p:spPr>
        <p:txBody>
          <a:bodyPr>
            <a:normAutofit/>
          </a:bodyPr>
          <a:lstStyle/>
          <a:p>
            <a:r>
              <a:rPr lang="pt-BR" sz="4100" b="1" dirty="0"/>
              <a:t>Conjunto de informação</a:t>
            </a:r>
            <a:endParaRPr lang="pt-BR" sz="4100" dirty="0"/>
          </a:p>
        </p:txBody>
      </p:sp>
      <p:sp>
        <p:nvSpPr>
          <p:cNvPr id="5" name="Footer Placeholder 1">
            <a:extLst>
              <a:ext uri="{FF2B5EF4-FFF2-40B4-BE49-F238E27FC236}">
                <a16:creationId xmlns:a16="http://schemas.microsoft.com/office/drawing/2014/main" id="{58C14F4C-AF18-47B8-ACDC-C443561888B5}"/>
              </a:ext>
            </a:extLst>
          </p:cNvPr>
          <p:cNvSpPr>
            <a:spLocks noGrp="1"/>
          </p:cNvSpPr>
          <p:nvPr>
            <p:ph type="ftr" sz="quarter" idx="11"/>
          </p:nvPr>
        </p:nvSpPr>
        <p:spPr>
          <a:xfrm>
            <a:off x="4038600" y="6356350"/>
            <a:ext cx="4114800" cy="365125"/>
          </a:xfrm>
        </p:spPr>
        <p:txBody>
          <a:bodyPr/>
          <a:lstStyle/>
          <a:p>
            <a:r>
              <a:rPr lang="pt-BR" dirty="0"/>
              <a:t>Robson Tigre </a:t>
            </a:r>
            <a:endParaRPr lang="en-US" dirty="0"/>
          </a:p>
        </p:txBody>
      </p:sp>
      <p:sp>
        <p:nvSpPr>
          <p:cNvPr id="2" name="Slide Number Placeholder 1">
            <a:extLst>
              <a:ext uri="{FF2B5EF4-FFF2-40B4-BE49-F238E27FC236}">
                <a16:creationId xmlns:a16="http://schemas.microsoft.com/office/drawing/2014/main" id="{E77C50DD-7769-4821-A974-2F705B21B0E4}"/>
              </a:ext>
            </a:extLst>
          </p:cNvPr>
          <p:cNvSpPr>
            <a:spLocks noGrp="1"/>
          </p:cNvSpPr>
          <p:nvPr>
            <p:ph type="sldNum" sz="quarter" idx="12"/>
          </p:nvPr>
        </p:nvSpPr>
        <p:spPr/>
        <p:txBody>
          <a:bodyPr/>
          <a:lstStyle/>
          <a:p>
            <a:fld id="{AF67EEE8-F201-4410-BA13-233EFB93B646}" type="slidenum">
              <a:rPr lang="pt-BR" smtClean="0"/>
              <a:t>21</a:t>
            </a:fld>
            <a:endParaRPr lang="pt-BR"/>
          </a:p>
        </p:txBody>
      </p:sp>
    </p:spTree>
    <p:extLst>
      <p:ext uri="{BB962C8B-B14F-4D97-AF65-F5344CB8AC3E}">
        <p14:creationId xmlns:p14="http://schemas.microsoft.com/office/powerpoint/2010/main" val="3345084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C8AB26-604A-400F-9587-349AD1706624}"/>
              </a:ext>
            </a:extLst>
          </p:cNvPr>
          <p:cNvSpPr>
            <a:spLocks noGrp="1"/>
          </p:cNvSpPr>
          <p:nvPr>
            <p:ph idx="1"/>
          </p:nvPr>
        </p:nvSpPr>
        <p:spPr>
          <a:xfrm>
            <a:off x="838200" y="1572705"/>
            <a:ext cx="10515600" cy="4351339"/>
          </a:xfrm>
        </p:spPr>
        <p:txBody>
          <a:bodyPr>
            <a:normAutofit/>
          </a:bodyPr>
          <a:lstStyle/>
          <a:p>
            <a:pPr marL="0" indent="0" algn="just">
              <a:buNone/>
            </a:pPr>
            <a:r>
              <a:rPr lang="pt-BR" sz="2400" dirty="0"/>
              <a:t>Indica-se que uma conjunto de nós constitui um conjunto de informação se estão conectados por uma linha pontilhada</a:t>
            </a:r>
          </a:p>
        </p:txBody>
      </p:sp>
      <p:sp>
        <p:nvSpPr>
          <p:cNvPr id="4" name="Title 1">
            <a:extLst>
              <a:ext uri="{FF2B5EF4-FFF2-40B4-BE49-F238E27FC236}">
                <a16:creationId xmlns:a16="http://schemas.microsoft.com/office/drawing/2014/main" id="{B8FC6706-6D46-4F35-8189-A9BADF6BB2E6}"/>
              </a:ext>
            </a:extLst>
          </p:cNvPr>
          <p:cNvSpPr>
            <a:spLocks noGrp="1"/>
          </p:cNvSpPr>
          <p:nvPr>
            <p:ph type="title"/>
          </p:nvPr>
        </p:nvSpPr>
        <p:spPr>
          <a:xfrm>
            <a:off x="838200" y="365125"/>
            <a:ext cx="10515600" cy="1325563"/>
          </a:xfrm>
        </p:spPr>
        <p:txBody>
          <a:bodyPr>
            <a:normAutofit/>
          </a:bodyPr>
          <a:lstStyle/>
          <a:p>
            <a:r>
              <a:rPr lang="pt-BR" sz="4100" b="1" dirty="0"/>
              <a:t>Conjunto de informação</a:t>
            </a:r>
            <a:endParaRPr lang="pt-BR" sz="4100" dirty="0"/>
          </a:p>
        </p:txBody>
      </p:sp>
      <p:pic>
        <p:nvPicPr>
          <p:cNvPr id="6" name="Picture 5" descr="A close up of a map&#10;&#10;Description automatically generated">
            <a:extLst>
              <a:ext uri="{FF2B5EF4-FFF2-40B4-BE49-F238E27FC236}">
                <a16:creationId xmlns:a16="http://schemas.microsoft.com/office/drawing/2014/main" id="{7C64DECB-83A2-43DD-A1ED-E171CE3D6E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2557" y="2406656"/>
            <a:ext cx="4949967" cy="4218064"/>
          </a:xfrm>
          <a:prstGeom prst="rect">
            <a:avLst/>
          </a:prstGeom>
        </p:spPr>
      </p:pic>
      <p:sp>
        <p:nvSpPr>
          <p:cNvPr id="5" name="Footer Placeholder 1">
            <a:extLst>
              <a:ext uri="{FF2B5EF4-FFF2-40B4-BE49-F238E27FC236}">
                <a16:creationId xmlns:a16="http://schemas.microsoft.com/office/drawing/2014/main" id="{1DC8DB23-7B4E-4D23-A586-61567396B831}"/>
              </a:ext>
            </a:extLst>
          </p:cNvPr>
          <p:cNvSpPr>
            <a:spLocks noGrp="1"/>
          </p:cNvSpPr>
          <p:nvPr>
            <p:ph type="ftr" sz="quarter" idx="11"/>
          </p:nvPr>
        </p:nvSpPr>
        <p:spPr>
          <a:xfrm>
            <a:off x="4038600" y="6356350"/>
            <a:ext cx="4114800" cy="365125"/>
          </a:xfrm>
        </p:spPr>
        <p:txBody>
          <a:bodyPr/>
          <a:lstStyle/>
          <a:p>
            <a:r>
              <a:rPr lang="pt-BR" dirty="0"/>
              <a:t>Robson Tigre </a:t>
            </a:r>
            <a:endParaRPr lang="en-US" dirty="0"/>
          </a:p>
        </p:txBody>
      </p:sp>
      <p:sp>
        <p:nvSpPr>
          <p:cNvPr id="2" name="Slide Number Placeholder 1">
            <a:extLst>
              <a:ext uri="{FF2B5EF4-FFF2-40B4-BE49-F238E27FC236}">
                <a16:creationId xmlns:a16="http://schemas.microsoft.com/office/drawing/2014/main" id="{B43D0CBD-7730-42DC-A7A5-E1899B22D3B5}"/>
              </a:ext>
            </a:extLst>
          </p:cNvPr>
          <p:cNvSpPr>
            <a:spLocks noGrp="1"/>
          </p:cNvSpPr>
          <p:nvPr>
            <p:ph type="sldNum" sz="quarter" idx="12"/>
          </p:nvPr>
        </p:nvSpPr>
        <p:spPr/>
        <p:txBody>
          <a:bodyPr/>
          <a:lstStyle/>
          <a:p>
            <a:fld id="{AF67EEE8-F201-4410-BA13-233EFB93B646}" type="slidenum">
              <a:rPr lang="pt-BR" smtClean="0"/>
              <a:t>22</a:t>
            </a:fld>
            <a:endParaRPr lang="pt-BR"/>
          </a:p>
        </p:txBody>
      </p:sp>
    </p:spTree>
    <p:extLst>
      <p:ext uri="{BB962C8B-B14F-4D97-AF65-F5344CB8AC3E}">
        <p14:creationId xmlns:p14="http://schemas.microsoft.com/office/powerpoint/2010/main" val="1910512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D00FF6-A55F-4DE1-BC9D-F18BECDDC79A}"/>
                  </a:ext>
                </a:extLst>
              </p:cNvPr>
              <p:cNvSpPr>
                <a:spLocks noGrp="1"/>
              </p:cNvSpPr>
              <p:nvPr>
                <p:ph idx="1"/>
              </p:nvPr>
            </p:nvSpPr>
            <p:spPr>
              <a:xfrm>
                <a:off x="838200" y="1758264"/>
                <a:ext cx="10515600" cy="4424363"/>
              </a:xfrm>
            </p:spPr>
            <p:txBody>
              <a:bodyPr/>
              <a:lstStyle/>
              <a:p>
                <a:pPr marL="0" indent="0" algn="just">
                  <a:buNone/>
                </a:pPr>
                <a:r>
                  <a:rPr lang="pt-BR" b="1" noProof="0" dirty="0"/>
                  <a:t>Refletindo:</a:t>
                </a:r>
                <a:r>
                  <a:rPr lang="pt-BR" noProof="0" dirty="0"/>
                  <a:t> o conjunto de informação do jogador </a:t>
                </a:r>
                <a14:m>
                  <m:oMath xmlns:m="http://schemas.openxmlformats.org/officeDocument/2006/math">
                    <m:r>
                      <a:rPr lang="pt-BR" b="0" i="1" noProof="0" smtClean="0">
                        <a:latin typeface="Cambria Math" panose="02040503050406030204" pitchFamily="18" charset="0"/>
                      </a:rPr>
                      <m:t>𝑖</m:t>
                    </m:r>
                  </m:oMath>
                </a14:m>
                <a:r>
                  <a:rPr lang="pt-BR" noProof="0" dirty="0"/>
                  <a:t> é um conjunto dos nós do jogador </a:t>
                </a:r>
                <a14:m>
                  <m:oMath xmlns:m="http://schemas.openxmlformats.org/officeDocument/2006/math">
                    <m:r>
                      <a:rPr lang="pt-BR" b="0" i="1" noProof="0" smtClean="0">
                        <a:latin typeface="Cambria Math" panose="02040503050406030204" pitchFamily="18" charset="0"/>
                      </a:rPr>
                      <m:t>𝑖</m:t>
                    </m:r>
                  </m:oMath>
                </a14:m>
                <a:r>
                  <a:rPr lang="pt-BR" noProof="0" dirty="0"/>
                  <a:t> dentre os quais </a:t>
                </a:r>
                <a14:m>
                  <m:oMath xmlns:m="http://schemas.openxmlformats.org/officeDocument/2006/math">
                    <m:r>
                      <a:rPr lang="pt-BR" b="0" i="1" noProof="0" smtClean="0">
                        <a:latin typeface="Cambria Math" panose="02040503050406030204" pitchFamily="18" charset="0"/>
                      </a:rPr>
                      <m:t>𝑖</m:t>
                    </m:r>
                  </m:oMath>
                </a14:m>
                <a:r>
                  <a:rPr lang="pt-BR" noProof="0" dirty="0"/>
                  <a:t> não consegue distinguir. </a:t>
                </a:r>
              </a:p>
              <a:p>
                <a:pPr lvl="1" algn="just"/>
                <a:r>
                  <a:rPr lang="pt-BR" b="1" noProof="0" dirty="0"/>
                  <a:t>Essas árvores abaixo tem sentido em termos de conjunto de informação?</a:t>
                </a:r>
              </a:p>
              <a:p>
                <a:pPr marL="0" indent="0" algn="just">
                  <a:buNone/>
                </a:pPr>
                <a:endParaRPr lang="pt-BR" noProof="0" dirty="0"/>
              </a:p>
            </p:txBody>
          </p:sp>
        </mc:Choice>
        <mc:Fallback xmlns="">
          <p:sp>
            <p:nvSpPr>
              <p:cNvPr id="3" name="Content Placeholder 2">
                <a:extLst>
                  <a:ext uri="{FF2B5EF4-FFF2-40B4-BE49-F238E27FC236}">
                    <a16:creationId xmlns:a16="http://schemas.microsoft.com/office/drawing/2014/main" id="{29D00FF6-A55F-4DE1-BC9D-F18BECDDC79A}"/>
                  </a:ext>
                </a:extLst>
              </p:cNvPr>
              <p:cNvSpPr>
                <a:spLocks noGrp="1" noRot="1" noChangeAspect="1" noMove="1" noResize="1" noEditPoints="1" noAdjustHandles="1" noChangeArrowheads="1" noChangeShapeType="1" noTextEdit="1"/>
              </p:cNvSpPr>
              <p:nvPr>
                <p:ph idx="1"/>
              </p:nvPr>
            </p:nvSpPr>
            <p:spPr>
              <a:xfrm>
                <a:off x="838200" y="1758264"/>
                <a:ext cx="10515600" cy="4424363"/>
              </a:xfrm>
              <a:blipFill>
                <a:blip r:embed="rId3"/>
                <a:stretch>
                  <a:fillRect l="-1217" t="-2204" r="-1159"/>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BA087DA8-C06C-43D6-A3D4-4B2A28496265}"/>
              </a:ext>
            </a:extLst>
          </p:cNvPr>
          <p:cNvSpPr>
            <a:spLocks noGrp="1"/>
          </p:cNvSpPr>
          <p:nvPr>
            <p:ph type="title"/>
          </p:nvPr>
        </p:nvSpPr>
        <p:spPr>
          <a:xfrm>
            <a:off x="838200" y="365125"/>
            <a:ext cx="10515600" cy="1325563"/>
          </a:xfrm>
        </p:spPr>
        <p:txBody>
          <a:bodyPr>
            <a:normAutofit/>
          </a:bodyPr>
          <a:lstStyle/>
          <a:p>
            <a:r>
              <a:rPr lang="pt-BR" sz="4100" b="1" dirty="0"/>
              <a:t>Conjunto de informação</a:t>
            </a:r>
            <a:endParaRPr lang="pt-BR" sz="4100" dirty="0"/>
          </a:p>
        </p:txBody>
      </p:sp>
      <p:grpSp>
        <p:nvGrpSpPr>
          <p:cNvPr id="176" name="Group 175">
            <a:extLst>
              <a:ext uri="{FF2B5EF4-FFF2-40B4-BE49-F238E27FC236}">
                <a16:creationId xmlns:a16="http://schemas.microsoft.com/office/drawing/2014/main" id="{19522D4B-9E4A-4247-B186-38A4DF2849A2}"/>
              </a:ext>
            </a:extLst>
          </p:cNvPr>
          <p:cNvGrpSpPr/>
          <p:nvPr/>
        </p:nvGrpSpPr>
        <p:grpSpPr>
          <a:xfrm>
            <a:off x="1804747" y="3272444"/>
            <a:ext cx="3055956" cy="3149315"/>
            <a:chOff x="320803" y="3512701"/>
            <a:chExt cx="2175099" cy="2611162"/>
          </a:xfrm>
        </p:grpSpPr>
        <p:cxnSp>
          <p:nvCxnSpPr>
            <p:cNvPr id="153" name="Straight Connector 152">
              <a:extLst>
                <a:ext uri="{FF2B5EF4-FFF2-40B4-BE49-F238E27FC236}">
                  <a16:creationId xmlns:a16="http://schemas.microsoft.com/office/drawing/2014/main" id="{7877BF37-6F85-4E1A-B29A-EB8B64F1429C}"/>
                </a:ext>
              </a:extLst>
            </p:cNvPr>
            <p:cNvCxnSpPr>
              <a:cxnSpLocks/>
            </p:cNvCxnSpPr>
            <p:nvPr/>
          </p:nvCxnSpPr>
          <p:spPr>
            <a:xfrm flipV="1">
              <a:off x="600169" y="3512701"/>
              <a:ext cx="1782283" cy="1295677"/>
            </a:xfrm>
            <a:prstGeom prst="line">
              <a:avLst/>
            </a:prstGeom>
            <a:ln w="28575">
              <a:headEnd type="oval"/>
              <a:tailEnd type="oval"/>
            </a:ln>
          </p:spPr>
          <p:style>
            <a:lnRef idx="1">
              <a:schemeClr val="dk1"/>
            </a:lnRef>
            <a:fillRef idx="0">
              <a:schemeClr val="dk1"/>
            </a:fillRef>
            <a:effectRef idx="0">
              <a:schemeClr val="dk1"/>
            </a:effectRef>
            <a:fontRef idx="minor">
              <a:schemeClr val="tx1"/>
            </a:fontRef>
          </p:style>
        </p:cxnSp>
        <p:cxnSp>
          <p:nvCxnSpPr>
            <p:cNvPr id="154" name="Straight Connector 153">
              <a:extLst>
                <a:ext uri="{FF2B5EF4-FFF2-40B4-BE49-F238E27FC236}">
                  <a16:creationId xmlns:a16="http://schemas.microsoft.com/office/drawing/2014/main" id="{15C0721A-5BF1-40E1-9DB0-95E44A78E7B1}"/>
                </a:ext>
              </a:extLst>
            </p:cNvPr>
            <p:cNvCxnSpPr>
              <a:cxnSpLocks/>
            </p:cNvCxnSpPr>
            <p:nvPr/>
          </p:nvCxnSpPr>
          <p:spPr>
            <a:xfrm>
              <a:off x="603090" y="4819095"/>
              <a:ext cx="1842016" cy="1304768"/>
            </a:xfrm>
            <a:prstGeom prst="line">
              <a:avLst/>
            </a:prstGeom>
            <a:ln w="28575">
              <a:headEnd type="oval"/>
              <a:tailEnd type="oval"/>
            </a:ln>
          </p:spPr>
          <p:style>
            <a:lnRef idx="1">
              <a:schemeClr val="dk1"/>
            </a:lnRef>
            <a:fillRef idx="0">
              <a:schemeClr val="dk1"/>
            </a:fillRef>
            <a:effectRef idx="0">
              <a:schemeClr val="dk1"/>
            </a:effectRef>
            <a:fontRef idx="minor">
              <a:schemeClr val="tx1"/>
            </a:fontRef>
          </p:style>
        </p:cxnSp>
        <p:cxnSp>
          <p:nvCxnSpPr>
            <p:cNvPr id="160" name="Straight Connector 159">
              <a:extLst>
                <a:ext uri="{FF2B5EF4-FFF2-40B4-BE49-F238E27FC236}">
                  <a16:creationId xmlns:a16="http://schemas.microsoft.com/office/drawing/2014/main" id="{F8FF0BD9-1011-417C-9F96-5651EBA1BF86}"/>
                </a:ext>
              </a:extLst>
            </p:cNvPr>
            <p:cNvCxnSpPr>
              <a:cxnSpLocks/>
            </p:cNvCxnSpPr>
            <p:nvPr/>
          </p:nvCxnSpPr>
          <p:spPr>
            <a:xfrm flipV="1">
              <a:off x="1509254" y="5246036"/>
              <a:ext cx="944990" cy="201466"/>
            </a:xfrm>
            <a:prstGeom prst="line">
              <a:avLst/>
            </a:prstGeom>
            <a:ln w="28575">
              <a:headEnd type="oval"/>
              <a:tailEnd type="oval"/>
            </a:ln>
          </p:spPr>
          <p:style>
            <a:lnRef idx="1">
              <a:schemeClr val="dk1"/>
            </a:lnRef>
            <a:fillRef idx="0">
              <a:schemeClr val="dk1"/>
            </a:fillRef>
            <a:effectRef idx="0">
              <a:schemeClr val="dk1"/>
            </a:effectRef>
            <a:fontRef idx="minor">
              <a:schemeClr val="tx1"/>
            </a:fontRef>
          </p:style>
        </p:cxnSp>
        <p:cxnSp>
          <p:nvCxnSpPr>
            <p:cNvPr id="163" name="Straight Connector 162">
              <a:extLst>
                <a:ext uri="{FF2B5EF4-FFF2-40B4-BE49-F238E27FC236}">
                  <a16:creationId xmlns:a16="http://schemas.microsoft.com/office/drawing/2014/main" id="{FABD588E-6180-4B1D-B0AD-1DB71DF9797F}"/>
                </a:ext>
              </a:extLst>
            </p:cNvPr>
            <p:cNvCxnSpPr>
              <a:cxnSpLocks/>
            </p:cNvCxnSpPr>
            <p:nvPr/>
          </p:nvCxnSpPr>
          <p:spPr>
            <a:xfrm flipV="1">
              <a:off x="1555809" y="3945731"/>
              <a:ext cx="940093" cy="175672"/>
            </a:xfrm>
            <a:prstGeom prst="line">
              <a:avLst/>
            </a:prstGeom>
            <a:ln w="28575">
              <a:headEnd type="oval"/>
              <a:tailEnd type="oval"/>
            </a:ln>
          </p:spPr>
          <p:style>
            <a:lnRef idx="1">
              <a:schemeClr val="dk1"/>
            </a:lnRef>
            <a:fillRef idx="0">
              <a:schemeClr val="dk1"/>
            </a:fillRef>
            <a:effectRef idx="0">
              <a:schemeClr val="dk1"/>
            </a:effectRef>
            <a:fontRef idx="minor">
              <a:schemeClr val="tx1"/>
            </a:fontRef>
          </p:style>
        </p:cxnSp>
        <p:cxnSp>
          <p:nvCxnSpPr>
            <p:cNvPr id="166" name="Straight Connector 165">
              <a:extLst>
                <a:ext uri="{FF2B5EF4-FFF2-40B4-BE49-F238E27FC236}">
                  <a16:creationId xmlns:a16="http://schemas.microsoft.com/office/drawing/2014/main" id="{19A0A365-27D2-49D3-AF19-14B0E28EA33D}"/>
                </a:ext>
              </a:extLst>
            </p:cNvPr>
            <p:cNvCxnSpPr>
              <a:cxnSpLocks/>
            </p:cNvCxnSpPr>
            <p:nvPr/>
          </p:nvCxnSpPr>
          <p:spPr>
            <a:xfrm>
              <a:off x="1549768" y="4130575"/>
              <a:ext cx="930080" cy="243057"/>
            </a:xfrm>
            <a:prstGeom prst="line">
              <a:avLst/>
            </a:prstGeom>
            <a:ln w="28575">
              <a:headEnd type="oval"/>
              <a:tailEnd type="oval"/>
            </a:ln>
          </p:spPr>
          <p:style>
            <a:lnRef idx="1">
              <a:schemeClr val="dk1"/>
            </a:lnRef>
            <a:fillRef idx="0">
              <a:schemeClr val="dk1"/>
            </a:fillRef>
            <a:effectRef idx="0">
              <a:schemeClr val="dk1"/>
            </a:effectRef>
            <a:fontRef idx="minor">
              <a:schemeClr val="tx1"/>
            </a:fontRef>
          </p:style>
        </p:cxnSp>
        <p:cxnSp>
          <p:nvCxnSpPr>
            <p:cNvPr id="169" name="Straight Connector 168">
              <a:extLst>
                <a:ext uri="{FF2B5EF4-FFF2-40B4-BE49-F238E27FC236}">
                  <a16:creationId xmlns:a16="http://schemas.microsoft.com/office/drawing/2014/main" id="{501F132B-36D3-470D-A6CC-0AEDF6F844B5}"/>
                </a:ext>
              </a:extLst>
            </p:cNvPr>
            <p:cNvCxnSpPr>
              <a:cxnSpLocks/>
            </p:cNvCxnSpPr>
            <p:nvPr/>
          </p:nvCxnSpPr>
          <p:spPr>
            <a:xfrm>
              <a:off x="1526467" y="4121403"/>
              <a:ext cx="4206" cy="1317552"/>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
          <p:nvSpPr>
            <p:cNvPr id="171" name="TextBox 170">
              <a:extLst>
                <a:ext uri="{FF2B5EF4-FFF2-40B4-BE49-F238E27FC236}">
                  <a16:creationId xmlns:a16="http://schemas.microsoft.com/office/drawing/2014/main" id="{9845452D-AE3A-47BB-A0B4-38B888C3B6CD}"/>
                </a:ext>
              </a:extLst>
            </p:cNvPr>
            <p:cNvSpPr txBox="1"/>
            <p:nvPr/>
          </p:nvSpPr>
          <p:spPr>
            <a:xfrm>
              <a:off x="320803" y="4629150"/>
              <a:ext cx="231647" cy="306221"/>
            </a:xfrm>
            <a:prstGeom prst="rect">
              <a:avLst/>
            </a:prstGeom>
            <a:noFill/>
          </p:spPr>
          <p:txBody>
            <a:bodyPr wrap="square" rtlCol="0">
              <a:spAutoFit/>
            </a:bodyPr>
            <a:lstStyle/>
            <a:p>
              <a:r>
                <a:rPr lang="en-US" dirty="0"/>
                <a:t>1</a:t>
              </a:r>
              <a:endParaRPr lang="pt-BR" dirty="0"/>
            </a:p>
          </p:txBody>
        </p:sp>
        <p:sp>
          <p:nvSpPr>
            <p:cNvPr id="172" name="TextBox 171">
              <a:extLst>
                <a:ext uri="{FF2B5EF4-FFF2-40B4-BE49-F238E27FC236}">
                  <a16:creationId xmlns:a16="http://schemas.microsoft.com/office/drawing/2014/main" id="{3A37A12F-D2C8-47EC-8372-558120A5AEFF}"/>
                </a:ext>
              </a:extLst>
            </p:cNvPr>
            <p:cNvSpPr txBox="1"/>
            <p:nvPr/>
          </p:nvSpPr>
          <p:spPr>
            <a:xfrm>
              <a:off x="997628" y="4030178"/>
              <a:ext cx="179204" cy="306221"/>
            </a:xfrm>
            <a:prstGeom prst="rect">
              <a:avLst/>
            </a:prstGeom>
            <a:noFill/>
          </p:spPr>
          <p:txBody>
            <a:bodyPr wrap="square" rtlCol="0">
              <a:spAutoFit/>
            </a:bodyPr>
            <a:lstStyle/>
            <a:p>
              <a:r>
                <a:rPr lang="en-US" dirty="0"/>
                <a:t>u</a:t>
              </a:r>
              <a:endParaRPr lang="pt-BR" dirty="0"/>
            </a:p>
          </p:txBody>
        </p:sp>
        <p:sp>
          <p:nvSpPr>
            <p:cNvPr id="174" name="TextBox 173">
              <a:extLst>
                <a:ext uri="{FF2B5EF4-FFF2-40B4-BE49-F238E27FC236}">
                  <a16:creationId xmlns:a16="http://schemas.microsoft.com/office/drawing/2014/main" id="{CE37467C-8DAD-4E88-82E6-1D6A81B3FD63}"/>
                </a:ext>
              </a:extLst>
            </p:cNvPr>
            <p:cNvSpPr txBox="1"/>
            <p:nvPr/>
          </p:nvSpPr>
          <p:spPr>
            <a:xfrm>
              <a:off x="988629" y="5222182"/>
              <a:ext cx="179204" cy="306221"/>
            </a:xfrm>
            <a:prstGeom prst="rect">
              <a:avLst/>
            </a:prstGeom>
            <a:noFill/>
          </p:spPr>
          <p:txBody>
            <a:bodyPr wrap="square" rtlCol="0">
              <a:spAutoFit/>
            </a:bodyPr>
            <a:lstStyle/>
            <a:p>
              <a:r>
                <a:rPr lang="en-US" dirty="0"/>
                <a:t>d</a:t>
              </a:r>
              <a:endParaRPr lang="pt-BR" dirty="0"/>
            </a:p>
          </p:txBody>
        </p:sp>
        <p:sp>
          <p:nvSpPr>
            <p:cNvPr id="175" name="TextBox 174">
              <a:extLst>
                <a:ext uri="{FF2B5EF4-FFF2-40B4-BE49-F238E27FC236}">
                  <a16:creationId xmlns:a16="http://schemas.microsoft.com/office/drawing/2014/main" id="{66769899-C24B-4E19-A46E-A96FD0319B21}"/>
                </a:ext>
              </a:extLst>
            </p:cNvPr>
            <p:cNvSpPr txBox="1"/>
            <p:nvPr/>
          </p:nvSpPr>
          <p:spPr>
            <a:xfrm>
              <a:off x="1227738" y="4595513"/>
              <a:ext cx="179204" cy="306221"/>
            </a:xfrm>
            <a:prstGeom prst="rect">
              <a:avLst/>
            </a:prstGeom>
            <a:noFill/>
          </p:spPr>
          <p:txBody>
            <a:bodyPr wrap="square" rtlCol="0">
              <a:spAutoFit/>
            </a:bodyPr>
            <a:lstStyle/>
            <a:p>
              <a:r>
                <a:rPr lang="en-US" dirty="0"/>
                <a:t>2</a:t>
              </a:r>
              <a:endParaRPr lang="pt-BR" dirty="0"/>
            </a:p>
          </p:txBody>
        </p:sp>
      </p:grpSp>
      <p:grpSp>
        <p:nvGrpSpPr>
          <p:cNvPr id="221" name="Group 220">
            <a:extLst>
              <a:ext uri="{FF2B5EF4-FFF2-40B4-BE49-F238E27FC236}">
                <a16:creationId xmlns:a16="http://schemas.microsoft.com/office/drawing/2014/main" id="{F4519317-D65F-4120-9502-27AB1C56A326}"/>
              </a:ext>
            </a:extLst>
          </p:cNvPr>
          <p:cNvGrpSpPr/>
          <p:nvPr/>
        </p:nvGrpSpPr>
        <p:grpSpPr>
          <a:xfrm>
            <a:off x="6805138" y="3260494"/>
            <a:ext cx="3594637" cy="2989711"/>
            <a:chOff x="7178138" y="3169848"/>
            <a:chExt cx="3485478" cy="3080353"/>
          </a:xfrm>
        </p:grpSpPr>
        <p:cxnSp>
          <p:nvCxnSpPr>
            <p:cNvPr id="177" name="Straight Connector 176">
              <a:extLst>
                <a:ext uri="{FF2B5EF4-FFF2-40B4-BE49-F238E27FC236}">
                  <a16:creationId xmlns:a16="http://schemas.microsoft.com/office/drawing/2014/main" id="{E584FC99-A61F-4824-AB5C-666CCEF15464}"/>
                </a:ext>
              </a:extLst>
            </p:cNvPr>
            <p:cNvCxnSpPr>
              <a:cxnSpLocks/>
            </p:cNvCxnSpPr>
            <p:nvPr/>
          </p:nvCxnSpPr>
          <p:spPr>
            <a:xfrm flipV="1">
              <a:off x="7488713" y="3169848"/>
              <a:ext cx="2234675" cy="1601194"/>
            </a:xfrm>
            <a:prstGeom prst="line">
              <a:avLst/>
            </a:prstGeom>
            <a:ln w="28575">
              <a:headEnd type="oval"/>
              <a:tailEnd type="oval"/>
            </a:ln>
          </p:spPr>
          <p:style>
            <a:lnRef idx="1">
              <a:schemeClr val="dk1"/>
            </a:lnRef>
            <a:fillRef idx="0">
              <a:schemeClr val="dk1"/>
            </a:fillRef>
            <a:effectRef idx="0">
              <a:schemeClr val="dk1"/>
            </a:effectRef>
            <a:fontRef idx="minor">
              <a:schemeClr val="tx1"/>
            </a:fontRef>
          </p:style>
        </p:cxnSp>
        <p:cxnSp>
          <p:nvCxnSpPr>
            <p:cNvPr id="179" name="Straight Connector 178">
              <a:extLst>
                <a:ext uri="{FF2B5EF4-FFF2-40B4-BE49-F238E27FC236}">
                  <a16:creationId xmlns:a16="http://schemas.microsoft.com/office/drawing/2014/main" id="{9FBADF33-1663-4752-8BA5-41B754DC6414}"/>
                </a:ext>
              </a:extLst>
            </p:cNvPr>
            <p:cNvCxnSpPr>
              <a:cxnSpLocks/>
            </p:cNvCxnSpPr>
            <p:nvPr/>
          </p:nvCxnSpPr>
          <p:spPr>
            <a:xfrm>
              <a:off x="7498560" y="4761163"/>
              <a:ext cx="2268017" cy="1489038"/>
            </a:xfrm>
            <a:prstGeom prst="line">
              <a:avLst/>
            </a:prstGeom>
            <a:ln w="28575">
              <a:headEnd type="oval"/>
              <a:tailEnd type="oval"/>
            </a:ln>
          </p:spPr>
          <p:style>
            <a:lnRef idx="1">
              <a:schemeClr val="dk1"/>
            </a:lnRef>
            <a:fillRef idx="0">
              <a:schemeClr val="dk1"/>
            </a:fillRef>
            <a:effectRef idx="0">
              <a:schemeClr val="dk1"/>
            </a:effectRef>
            <a:fontRef idx="minor">
              <a:schemeClr val="tx1"/>
            </a:fontRef>
          </p:style>
        </p:cxnSp>
        <p:cxnSp>
          <p:nvCxnSpPr>
            <p:cNvPr id="181" name="Straight Connector 180">
              <a:extLst>
                <a:ext uri="{FF2B5EF4-FFF2-40B4-BE49-F238E27FC236}">
                  <a16:creationId xmlns:a16="http://schemas.microsoft.com/office/drawing/2014/main" id="{894D84B7-12E7-40CD-8DA8-ECD75C5C4526}"/>
                </a:ext>
              </a:extLst>
            </p:cNvPr>
            <p:cNvCxnSpPr>
              <a:cxnSpLocks/>
            </p:cNvCxnSpPr>
            <p:nvPr/>
          </p:nvCxnSpPr>
          <p:spPr>
            <a:xfrm>
              <a:off x="8842193" y="3808517"/>
              <a:ext cx="1799356" cy="624850"/>
            </a:xfrm>
            <a:prstGeom prst="line">
              <a:avLst/>
            </a:prstGeom>
            <a:ln w="28575">
              <a:headEnd type="oval"/>
              <a:tailEnd type="oval"/>
            </a:ln>
          </p:spPr>
          <p:style>
            <a:lnRef idx="1">
              <a:schemeClr val="dk1"/>
            </a:lnRef>
            <a:fillRef idx="0">
              <a:schemeClr val="dk1"/>
            </a:fillRef>
            <a:effectRef idx="0">
              <a:schemeClr val="dk1"/>
            </a:effectRef>
            <a:fontRef idx="minor">
              <a:schemeClr val="tx1"/>
            </a:fontRef>
          </p:style>
        </p:cxnSp>
        <p:cxnSp>
          <p:nvCxnSpPr>
            <p:cNvPr id="183" name="Straight Connector 182">
              <a:extLst>
                <a:ext uri="{FF2B5EF4-FFF2-40B4-BE49-F238E27FC236}">
                  <a16:creationId xmlns:a16="http://schemas.microsoft.com/office/drawing/2014/main" id="{A2C8BE35-FE80-4E3B-8C25-5C08E8D48CEA}"/>
                </a:ext>
              </a:extLst>
            </p:cNvPr>
            <p:cNvCxnSpPr>
              <a:cxnSpLocks/>
            </p:cNvCxnSpPr>
            <p:nvPr/>
          </p:nvCxnSpPr>
          <p:spPr>
            <a:xfrm flipV="1">
              <a:off x="9756805" y="3667125"/>
              <a:ext cx="906811" cy="457370"/>
            </a:xfrm>
            <a:prstGeom prst="line">
              <a:avLst/>
            </a:prstGeom>
            <a:ln w="28575">
              <a:headEnd type="oval"/>
              <a:tailEnd type="oval"/>
            </a:ln>
          </p:spPr>
          <p:style>
            <a:lnRef idx="1">
              <a:schemeClr val="dk1"/>
            </a:lnRef>
            <a:fillRef idx="0">
              <a:schemeClr val="dk1"/>
            </a:fillRef>
            <a:effectRef idx="0">
              <a:schemeClr val="dk1"/>
            </a:effectRef>
            <a:fontRef idx="minor">
              <a:schemeClr val="tx1"/>
            </a:fontRef>
          </p:style>
        </p:cxnSp>
        <p:cxnSp>
          <p:nvCxnSpPr>
            <p:cNvPr id="185" name="Straight Connector 184">
              <a:extLst>
                <a:ext uri="{FF2B5EF4-FFF2-40B4-BE49-F238E27FC236}">
                  <a16:creationId xmlns:a16="http://schemas.microsoft.com/office/drawing/2014/main" id="{F75F03BE-7E44-4546-9AC1-30DC301E01E7}"/>
                </a:ext>
              </a:extLst>
            </p:cNvPr>
            <p:cNvCxnSpPr>
              <a:cxnSpLocks/>
            </p:cNvCxnSpPr>
            <p:nvPr/>
          </p:nvCxnSpPr>
          <p:spPr>
            <a:xfrm flipV="1">
              <a:off x="8815633" y="4652294"/>
              <a:ext cx="1847983" cy="975410"/>
            </a:xfrm>
            <a:prstGeom prst="line">
              <a:avLst/>
            </a:prstGeom>
            <a:ln w="28575">
              <a:headEnd type="oval"/>
              <a:tailEnd type="oval"/>
            </a:ln>
          </p:spPr>
          <p:style>
            <a:lnRef idx="1">
              <a:schemeClr val="dk1"/>
            </a:lnRef>
            <a:fillRef idx="0">
              <a:schemeClr val="dk1"/>
            </a:fillRef>
            <a:effectRef idx="0">
              <a:schemeClr val="dk1"/>
            </a:effectRef>
            <a:fontRef idx="minor">
              <a:schemeClr val="tx1"/>
            </a:fontRef>
          </p:style>
        </p:cxnSp>
        <p:cxnSp>
          <p:nvCxnSpPr>
            <p:cNvPr id="187" name="Straight Connector 186">
              <a:extLst>
                <a:ext uri="{FF2B5EF4-FFF2-40B4-BE49-F238E27FC236}">
                  <a16:creationId xmlns:a16="http://schemas.microsoft.com/office/drawing/2014/main" id="{4ED60F94-1134-4553-9B20-904960604BCA}"/>
                </a:ext>
              </a:extLst>
            </p:cNvPr>
            <p:cNvCxnSpPr>
              <a:cxnSpLocks/>
            </p:cNvCxnSpPr>
            <p:nvPr/>
          </p:nvCxnSpPr>
          <p:spPr>
            <a:xfrm>
              <a:off x="9784463" y="5116624"/>
              <a:ext cx="879153" cy="331516"/>
            </a:xfrm>
            <a:prstGeom prst="line">
              <a:avLst/>
            </a:prstGeom>
            <a:ln w="28575">
              <a:headEnd type="oval"/>
              <a:tailEnd type="oval"/>
            </a:ln>
          </p:spPr>
          <p:style>
            <a:lnRef idx="1">
              <a:schemeClr val="dk1"/>
            </a:lnRef>
            <a:fillRef idx="0">
              <a:schemeClr val="dk1"/>
            </a:fillRef>
            <a:effectRef idx="0">
              <a:schemeClr val="dk1"/>
            </a:effectRef>
            <a:fontRef idx="minor">
              <a:schemeClr val="tx1"/>
            </a:fontRef>
          </p:style>
        </p:cxnSp>
        <p:cxnSp>
          <p:nvCxnSpPr>
            <p:cNvPr id="190" name="Straight Connector 189">
              <a:extLst>
                <a:ext uri="{FF2B5EF4-FFF2-40B4-BE49-F238E27FC236}">
                  <a16:creationId xmlns:a16="http://schemas.microsoft.com/office/drawing/2014/main" id="{586E8634-912D-4C84-9345-636D06B9F2C6}"/>
                </a:ext>
              </a:extLst>
            </p:cNvPr>
            <p:cNvCxnSpPr>
              <a:cxnSpLocks/>
            </p:cNvCxnSpPr>
            <p:nvPr/>
          </p:nvCxnSpPr>
          <p:spPr>
            <a:xfrm>
              <a:off x="9784463" y="4124495"/>
              <a:ext cx="0" cy="966055"/>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
          <p:nvSpPr>
            <p:cNvPr id="214" name="TextBox 213">
              <a:extLst>
                <a:ext uri="{FF2B5EF4-FFF2-40B4-BE49-F238E27FC236}">
                  <a16:creationId xmlns:a16="http://schemas.microsoft.com/office/drawing/2014/main" id="{05467AAD-4E9B-481A-AE1A-5427B1AD07F9}"/>
                </a:ext>
              </a:extLst>
            </p:cNvPr>
            <p:cNvSpPr txBox="1"/>
            <p:nvPr/>
          </p:nvSpPr>
          <p:spPr>
            <a:xfrm>
              <a:off x="7178138" y="4607522"/>
              <a:ext cx="325458" cy="380529"/>
            </a:xfrm>
            <a:prstGeom prst="rect">
              <a:avLst/>
            </a:prstGeom>
            <a:noFill/>
          </p:spPr>
          <p:txBody>
            <a:bodyPr wrap="square" rtlCol="0">
              <a:spAutoFit/>
            </a:bodyPr>
            <a:lstStyle/>
            <a:p>
              <a:r>
                <a:rPr lang="en-US" dirty="0"/>
                <a:t>1</a:t>
              </a:r>
              <a:endParaRPr lang="pt-BR" dirty="0"/>
            </a:p>
          </p:txBody>
        </p:sp>
        <p:sp>
          <p:nvSpPr>
            <p:cNvPr id="216" name="TextBox 215">
              <a:extLst>
                <a:ext uri="{FF2B5EF4-FFF2-40B4-BE49-F238E27FC236}">
                  <a16:creationId xmlns:a16="http://schemas.microsoft.com/office/drawing/2014/main" id="{06EA78E9-F698-466D-86EF-3044E6D6750E}"/>
                </a:ext>
              </a:extLst>
            </p:cNvPr>
            <p:cNvSpPr txBox="1"/>
            <p:nvPr/>
          </p:nvSpPr>
          <p:spPr>
            <a:xfrm>
              <a:off x="8679464" y="5668902"/>
              <a:ext cx="325458" cy="380529"/>
            </a:xfrm>
            <a:prstGeom prst="rect">
              <a:avLst/>
            </a:prstGeom>
            <a:noFill/>
          </p:spPr>
          <p:txBody>
            <a:bodyPr wrap="square" rtlCol="0">
              <a:spAutoFit/>
            </a:bodyPr>
            <a:lstStyle/>
            <a:p>
              <a:r>
                <a:rPr lang="en-US" dirty="0"/>
                <a:t>2</a:t>
              </a:r>
              <a:endParaRPr lang="pt-BR" dirty="0"/>
            </a:p>
          </p:txBody>
        </p:sp>
        <p:sp>
          <p:nvSpPr>
            <p:cNvPr id="217" name="TextBox 216">
              <a:extLst>
                <a:ext uri="{FF2B5EF4-FFF2-40B4-BE49-F238E27FC236}">
                  <a16:creationId xmlns:a16="http://schemas.microsoft.com/office/drawing/2014/main" id="{87A09BBE-2037-4CD2-9D1A-85A304417D05}"/>
                </a:ext>
              </a:extLst>
            </p:cNvPr>
            <p:cNvSpPr txBox="1"/>
            <p:nvPr/>
          </p:nvSpPr>
          <p:spPr>
            <a:xfrm>
              <a:off x="8679464" y="3404877"/>
              <a:ext cx="325458" cy="380529"/>
            </a:xfrm>
            <a:prstGeom prst="rect">
              <a:avLst/>
            </a:prstGeom>
            <a:noFill/>
          </p:spPr>
          <p:txBody>
            <a:bodyPr wrap="square" rtlCol="0">
              <a:spAutoFit/>
            </a:bodyPr>
            <a:lstStyle/>
            <a:p>
              <a:r>
                <a:rPr lang="en-US" dirty="0"/>
                <a:t>2</a:t>
              </a:r>
              <a:endParaRPr lang="pt-BR" dirty="0"/>
            </a:p>
          </p:txBody>
        </p:sp>
        <p:sp>
          <p:nvSpPr>
            <p:cNvPr id="218" name="TextBox 217">
              <a:extLst>
                <a:ext uri="{FF2B5EF4-FFF2-40B4-BE49-F238E27FC236}">
                  <a16:creationId xmlns:a16="http://schemas.microsoft.com/office/drawing/2014/main" id="{678557CB-BA27-4971-BA10-8B7409B233B5}"/>
                </a:ext>
              </a:extLst>
            </p:cNvPr>
            <p:cNvSpPr txBox="1"/>
            <p:nvPr/>
          </p:nvSpPr>
          <p:spPr>
            <a:xfrm>
              <a:off x="9438401" y="4391831"/>
              <a:ext cx="325458" cy="380529"/>
            </a:xfrm>
            <a:prstGeom prst="rect">
              <a:avLst/>
            </a:prstGeom>
            <a:noFill/>
          </p:spPr>
          <p:txBody>
            <a:bodyPr wrap="square" rtlCol="0">
              <a:spAutoFit/>
            </a:bodyPr>
            <a:lstStyle/>
            <a:p>
              <a:r>
                <a:rPr lang="en-US" dirty="0"/>
                <a:t>1</a:t>
              </a:r>
              <a:endParaRPr lang="pt-BR" dirty="0"/>
            </a:p>
          </p:txBody>
        </p:sp>
        <p:sp>
          <p:nvSpPr>
            <p:cNvPr id="219" name="TextBox 218">
              <a:extLst>
                <a:ext uri="{FF2B5EF4-FFF2-40B4-BE49-F238E27FC236}">
                  <a16:creationId xmlns:a16="http://schemas.microsoft.com/office/drawing/2014/main" id="{F8A29159-2DAA-4076-A145-9D4BAF34F0AE}"/>
                </a:ext>
              </a:extLst>
            </p:cNvPr>
            <p:cNvSpPr txBox="1"/>
            <p:nvPr/>
          </p:nvSpPr>
          <p:spPr>
            <a:xfrm>
              <a:off x="8026121" y="3857746"/>
              <a:ext cx="251777" cy="380529"/>
            </a:xfrm>
            <a:prstGeom prst="rect">
              <a:avLst/>
            </a:prstGeom>
            <a:noFill/>
          </p:spPr>
          <p:txBody>
            <a:bodyPr wrap="square" rtlCol="0">
              <a:spAutoFit/>
            </a:bodyPr>
            <a:lstStyle/>
            <a:p>
              <a:r>
                <a:rPr lang="en-US" dirty="0"/>
                <a:t>u</a:t>
              </a:r>
              <a:endParaRPr lang="pt-BR" dirty="0"/>
            </a:p>
          </p:txBody>
        </p:sp>
        <p:sp>
          <p:nvSpPr>
            <p:cNvPr id="220" name="TextBox 219">
              <a:extLst>
                <a:ext uri="{FF2B5EF4-FFF2-40B4-BE49-F238E27FC236}">
                  <a16:creationId xmlns:a16="http://schemas.microsoft.com/office/drawing/2014/main" id="{C199FB80-FBE6-4B80-AD01-8C8B33A453AA}"/>
                </a:ext>
              </a:extLst>
            </p:cNvPr>
            <p:cNvSpPr txBox="1"/>
            <p:nvPr/>
          </p:nvSpPr>
          <p:spPr>
            <a:xfrm>
              <a:off x="8110930" y="5282958"/>
              <a:ext cx="251777" cy="380529"/>
            </a:xfrm>
            <a:prstGeom prst="rect">
              <a:avLst/>
            </a:prstGeom>
            <a:noFill/>
          </p:spPr>
          <p:txBody>
            <a:bodyPr wrap="square" rtlCol="0">
              <a:spAutoFit/>
            </a:bodyPr>
            <a:lstStyle/>
            <a:p>
              <a:r>
                <a:rPr lang="en-US" dirty="0"/>
                <a:t>d</a:t>
              </a:r>
              <a:endParaRPr lang="pt-BR" dirty="0"/>
            </a:p>
          </p:txBody>
        </p:sp>
      </p:grpSp>
      <p:sp>
        <p:nvSpPr>
          <p:cNvPr id="2" name="Rectangle 1">
            <a:extLst>
              <a:ext uri="{FF2B5EF4-FFF2-40B4-BE49-F238E27FC236}">
                <a16:creationId xmlns:a16="http://schemas.microsoft.com/office/drawing/2014/main" id="{A80A47EB-ADED-4771-94D9-85C4CD3F2586}"/>
              </a:ext>
            </a:extLst>
          </p:cNvPr>
          <p:cNvSpPr/>
          <p:nvPr/>
        </p:nvSpPr>
        <p:spPr>
          <a:xfrm>
            <a:off x="1524000" y="3189374"/>
            <a:ext cx="4285678" cy="3313026"/>
          </a:xfrm>
          <a:custGeom>
            <a:avLst/>
            <a:gdLst>
              <a:gd name="connsiteX0" fmla="*/ 0 w 4285678"/>
              <a:gd name="connsiteY0" fmla="*/ 0 h 3313026"/>
              <a:gd name="connsiteX1" fmla="*/ 621423 w 4285678"/>
              <a:gd name="connsiteY1" fmla="*/ 0 h 3313026"/>
              <a:gd name="connsiteX2" fmla="*/ 1157133 w 4285678"/>
              <a:gd name="connsiteY2" fmla="*/ 0 h 3313026"/>
              <a:gd name="connsiteX3" fmla="*/ 1735700 w 4285678"/>
              <a:gd name="connsiteY3" fmla="*/ 0 h 3313026"/>
              <a:gd name="connsiteX4" fmla="*/ 2357123 w 4285678"/>
              <a:gd name="connsiteY4" fmla="*/ 0 h 3313026"/>
              <a:gd name="connsiteX5" fmla="*/ 2807119 w 4285678"/>
              <a:gd name="connsiteY5" fmla="*/ 0 h 3313026"/>
              <a:gd name="connsiteX6" fmla="*/ 3428542 w 4285678"/>
              <a:gd name="connsiteY6" fmla="*/ 0 h 3313026"/>
              <a:gd name="connsiteX7" fmla="*/ 4285678 w 4285678"/>
              <a:gd name="connsiteY7" fmla="*/ 0 h 3313026"/>
              <a:gd name="connsiteX8" fmla="*/ 4285678 w 4285678"/>
              <a:gd name="connsiteY8" fmla="*/ 485910 h 3313026"/>
              <a:gd name="connsiteX9" fmla="*/ 4285678 w 4285678"/>
              <a:gd name="connsiteY9" fmla="*/ 1071212 h 3313026"/>
              <a:gd name="connsiteX10" fmla="*/ 4285678 w 4285678"/>
              <a:gd name="connsiteY10" fmla="*/ 1656513 h 3313026"/>
              <a:gd name="connsiteX11" fmla="*/ 4285678 w 4285678"/>
              <a:gd name="connsiteY11" fmla="*/ 2109293 h 3313026"/>
              <a:gd name="connsiteX12" fmla="*/ 4285678 w 4285678"/>
              <a:gd name="connsiteY12" fmla="*/ 2694594 h 3313026"/>
              <a:gd name="connsiteX13" fmla="*/ 4285678 w 4285678"/>
              <a:gd name="connsiteY13" fmla="*/ 3313026 h 3313026"/>
              <a:gd name="connsiteX14" fmla="*/ 3792825 w 4285678"/>
              <a:gd name="connsiteY14" fmla="*/ 3313026 h 3313026"/>
              <a:gd name="connsiteX15" fmla="*/ 3342829 w 4285678"/>
              <a:gd name="connsiteY15" fmla="*/ 3313026 h 3313026"/>
              <a:gd name="connsiteX16" fmla="*/ 2721406 w 4285678"/>
              <a:gd name="connsiteY16" fmla="*/ 3313026 h 3313026"/>
              <a:gd name="connsiteX17" fmla="*/ 2314266 w 4285678"/>
              <a:gd name="connsiteY17" fmla="*/ 3313026 h 3313026"/>
              <a:gd name="connsiteX18" fmla="*/ 1778556 w 4285678"/>
              <a:gd name="connsiteY18" fmla="*/ 3313026 h 3313026"/>
              <a:gd name="connsiteX19" fmla="*/ 1242847 w 4285678"/>
              <a:gd name="connsiteY19" fmla="*/ 3313026 h 3313026"/>
              <a:gd name="connsiteX20" fmla="*/ 835707 w 4285678"/>
              <a:gd name="connsiteY20" fmla="*/ 3313026 h 3313026"/>
              <a:gd name="connsiteX21" fmla="*/ 0 w 4285678"/>
              <a:gd name="connsiteY21" fmla="*/ 3313026 h 3313026"/>
              <a:gd name="connsiteX22" fmla="*/ 0 w 4285678"/>
              <a:gd name="connsiteY22" fmla="*/ 2860246 h 3313026"/>
              <a:gd name="connsiteX23" fmla="*/ 0 w 4285678"/>
              <a:gd name="connsiteY23" fmla="*/ 2274945 h 3313026"/>
              <a:gd name="connsiteX24" fmla="*/ 0 w 4285678"/>
              <a:gd name="connsiteY24" fmla="*/ 1822164 h 3313026"/>
              <a:gd name="connsiteX25" fmla="*/ 0 w 4285678"/>
              <a:gd name="connsiteY25" fmla="*/ 1203733 h 3313026"/>
              <a:gd name="connsiteX26" fmla="*/ 0 w 4285678"/>
              <a:gd name="connsiteY26" fmla="*/ 684692 h 3313026"/>
              <a:gd name="connsiteX27" fmla="*/ 0 w 4285678"/>
              <a:gd name="connsiteY27" fmla="*/ 0 h 3313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285678" h="3313026" extrusionOk="0">
                <a:moveTo>
                  <a:pt x="0" y="0"/>
                </a:moveTo>
                <a:cubicBezTo>
                  <a:pt x="155653" y="-7373"/>
                  <a:pt x="413531" y="28095"/>
                  <a:pt x="621423" y="0"/>
                </a:cubicBezTo>
                <a:cubicBezTo>
                  <a:pt x="829315" y="-28095"/>
                  <a:pt x="964523" y="14891"/>
                  <a:pt x="1157133" y="0"/>
                </a:cubicBezTo>
                <a:cubicBezTo>
                  <a:pt x="1349743" y="-14891"/>
                  <a:pt x="1487952" y="42098"/>
                  <a:pt x="1735700" y="0"/>
                </a:cubicBezTo>
                <a:cubicBezTo>
                  <a:pt x="1983448" y="-42098"/>
                  <a:pt x="2216816" y="980"/>
                  <a:pt x="2357123" y="0"/>
                </a:cubicBezTo>
                <a:cubicBezTo>
                  <a:pt x="2497430" y="-980"/>
                  <a:pt x="2590387" y="44242"/>
                  <a:pt x="2807119" y="0"/>
                </a:cubicBezTo>
                <a:cubicBezTo>
                  <a:pt x="3023851" y="-44242"/>
                  <a:pt x="3276545" y="23058"/>
                  <a:pt x="3428542" y="0"/>
                </a:cubicBezTo>
                <a:cubicBezTo>
                  <a:pt x="3580539" y="-23058"/>
                  <a:pt x="3979075" y="75348"/>
                  <a:pt x="4285678" y="0"/>
                </a:cubicBezTo>
                <a:cubicBezTo>
                  <a:pt x="4301083" y="209175"/>
                  <a:pt x="4248339" y="305645"/>
                  <a:pt x="4285678" y="485910"/>
                </a:cubicBezTo>
                <a:cubicBezTo>
                  <a:pt x="4323017" y="666175"/>
                  <a:pt x="4283654" y="903567"/>
                  <a:pt x="4285678" y="1071212"/>
                </a:cubicBezTo>
                <a:cubicBezTo>
                  <a:pt x="4287702" y="1238857"/>
                  <a:pt x="4218996" y="1451201"/>
                  <a:pt x="4285678" y="1656513"/>
                </a:cubicBezTo>
                <a:cubicBezTo>
                  <a:pt x="4352360" y="1861825"/>
                  <a:pt x="4234225" y="1917836"/>
                  <a:pt x="4285678" y="2109293"/>
                </a:cubicBezTo>
                <a:cubicBezTo>
                  <a:pt x="4337131" y="2300750"/>
                  <a:pt x="4249681" y="2527474"/>
                  <a:pt x="4285678" y="2694594"/>
                </a:cubicBezTo>
                <a:cubicBezTo>
                  <a:pt x="4321675" y="2861714"/>
                  <a:pt x="4232931" y="3050871"/>
                  <a:pt x="4285678" y="3313026"/>
                </a:cubicBezTo>
                <a:cubicBezTo>
                  <a:pt x="4181112" y="3314887"/>
                  <a:pt x="3924714" y="3274736"/>
                  <a:pt x="3792825" y="3313026"/>
                </a:cubicBezTo>
                <a:cubicBezTo>
                  <a:pt x="3660936" y="3351316"/>
                  <a:pt x="3519096" y="3269921"/>
                  <a:pt x="3342829" y="3313026"/>
                </a:cubicBezTo>
                <a:cubicBezTo>
                  <a:pt x="3166562" y="3356131"/>
                  <a:pt x="2939537" y="3294275"/>
                  <a:pt x="2721406" y="3313026"/>
                </a:cubicBezTo>
                <a:cubicBezTo>
                  <a:pt x="2503275" y="3331777"/>
                  <a:pt x="2440453" y="3306915"/>
                  <a:pt x="2314266" y="3313026"/>
                </a:cubicBezTo>
                <a:cubicBezTo>
                  <a:pt x="2188079" y="3319137"/>
                  <a:pt x="1997653" y="3309435"/>
                  <a:pt x="1778556" y="3313026"/>
                </a:cubicBezTo>
                <a:cubicBezTo>
                  <a:pt x="1559459" y="3316617"/>
                  <a:pt x="1438318" y="3252501"/>
                  <a:pt x="1242847" y="3313026"/>
                </a:cubicBezTo>
                <a:cubicBezTo>
                  <a:pt x="1047376" y="3373551"/>
                  <a:pt x="1024974" y="3308168"/>
                  <a:pt x="835707" y="3313026"/>
                </a:cubicBezTo>
                <a:cubicBezTo>
                  <a:pt x="646440" y="3317884"/>
                  <a:pt x="341636" y="3291442"/>
                  <a:pt x="0" y="3313026"/>
                </a:cubicBezTo>
                <a:cubicBezTo>
                  <a:pt x="-53246" y="3116777"/>
                  <a:pt x="27713" y="2968948"/>
                  <a:pt x="0" y="2860246"/>
                </a:cubicBezTo>
                <a:cubicBezTo>
                  <a:pt x="-27713" y="2751544"/>
                  <a:pt x="44467" y="2426958"/>
                  <a:pt x="0" y="2274945"/>
                </a:cubicBezTo>
                <a:cubicBezTo>
                  <a:pt x="-44467" y="2122932"/>
                  <a:pt x="41587" y="1942816"/>
                  <a:pt x="0" y="1822164"/>
                </a:cubicBezTo>
                <a:cubicBezTo>
                  <a:pt x="-41587" y="1701512"/>
                  <a:pt x="26509" y="1360709"/>
                  <a:pt x="0" y="1203733"/>
                </a:cubicBezTo>
                <a:cubicBezTo>
                  <a:pt x="-26509" y="1046757"/>
                  <a:pt x="48123" y="843774"/>
                  <a:pt x="0" y="684692"/>
                </a:cubicBezTo>
                <a:cubicBezTo>
                  <a:pt x="-48123" y="525610"/>
                  <a:pt x="51751" y="295485"/>
                  <a:pt x="0" y="0"/>
                </a:cubicBezTo>
                <a:close/>
              </a:path>
            </a:pathLst>
          </a:custGeom>
          <a:noFill/>
          <a:ln w="3175">
            <a:solidFill>
              <a:srgbClr val="00B0F0">
                <a:alpha val="96000"/>
              </a:srgbClr>
            </a:solidFill>
            <a:extLst>
              <a:ext uri="{C807C97D-BFC1-408E-A445-0C87EB9F89A2}">
                <ask:lineSketchStyleProps xmlns:ask="http://schemas.microsoft.com/office/drawing/2018/sketchyshapes" sd="223469102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Rectangle 29">
            <a:extLst>
              <a:ext uri="{FF2B5EF4-FFF2-40B4-BE49-F238E27FC236}">
                <a16:creationId xmlns:a16="http://schemas.microsoft.com/office/drawing/2014/main" id="{A6833948-92B4-4700-BFC9-1620CD066A88}"/>
              </a:ext>
            </a:extLst>
          </p:cNvPr>
          <p:cNvSpPr/>
          <p:nvPr/>
        </p:nvSpPr>
        <p:spPr>
          <a:xfrm>
            <a:off x="6635327" y="3158059"/>
            <a:ext cx="4285678" cy="3313026"/>
          </a:xfrm>
          <a:custGeom>
            <a:avLst/>
            <a:gdLst>
              <a:gd name="connsiteX0" fmla="*/ 0 w 4285678"/>
              <a:gd name="connsiteY0" fmla="*/ 0 h 3313026"/>
              <a:gd name="connsiteX1" fmla="*/ 621423 w 4285678"/>
              <a:gd name="connsiteY1" fmla="*/ 0 h 3313026"/>
              <a:gd name="connsiteX2" fmla="*/ 1157133 w 4285678"/>
              <a:gd name="connsiteY2" fmla="*/ 0 h 3313026"/>
              <a:gd name="connsiteX3" fmla="*/ 1735700 w 4285678"/>
              <a:gd name="connsiteY3" fmla="*/ 0 h 3313026"/>
              <a:gd name="connsiteX4" fmla="*/ 2357123 w 4285678"/>
              <a:gd name="connsiteY4" fmla="*/ 0 h 3313026"/>
              <a:gd name="connsiteX5" fmla="*/ 2807119 w 4285678"/>
              <a:gd name="connsiteY5" fmla="*/ 0 h 3313026"/>
              <a:gd name="connsiteX6" fmla="*/ 3428542 w 4285678"/>
              <a:gd name="connsiteY6" fmla="*/ 0 h 3313026"/>
              <a:gd name="connsiteX7" fmla="*/ 4285678 w 4285678"/>
              <a:gd name="connsiteY7" fmla="*/ 0 h 3313026"/>
              <a:gd name="connsiteX8" fmla="*/ 4285678 w 4285678"/>
              <a:gd name="connsiteY8" fmla="*/ 485910 h 3313026"/>
              <a:gd name="connsiteX9" fmla="*/ 4285678 w 4285678"/>
              <a:gd name="connsiteY9" fmla="*/ 1071212 h 3313026"/>
              <a:gd name="connsiteX10" fmla="*/ 4285678 w 4285678"/>
              <a:gd name="connsiteY10" fmla="*/ 1656513 h 3313026"/>
              <a:gd name="connsiteX11" fmla="*/ 4285678 w 4285678"/>
              <a:gd name="connsiteY11" fmla="*/ 2109293 h 3313026"/>
              <a:gd name="connsiteX12" fmla="*/ 4285678 w 4285678"/>
              <a:gd name="connsiteY12" fmla="*/ 2694594 h 3313026"/>
              <a:gd name="connsiteX13" fmla="*/ 4285678 w 4285678"/>
              <a:gd name="connsiteY13" fmla="*/ 3313026 h 3313026"/>
              <a:gd name="connsiteX14" fmla="*/ 3792825 w 4285678"/>
              <a:gd name="connsiteY14" fmla="*/ 3313026 h 3313026"/>
              <a:gd name="connsiteX15" fmla="*/ 3342829 w 4285678"/>
              <a:gd name="connsiteY15" fmla="*/ 3313026 h 3313026"/>
              <a:gd name="connsiteX16" fmla="*/ 2721406 w 4285678"/>
              <a:gd name="connsiteY16" fmla="*/ 3313026 h 3313026"/>
              <a:gd name="connsiteX17" fmla="*/ 2314266 w 4285678"/>
              <a:gd name="connsiteY17" fmla="*/ 3313026 h 3313026"/>
              <a:gd name="connsiteX18" fmla="*/ 1778556 w 4285678"/>
              <a:gd name="connsiteY18" fmla="*/ 3313026 h 3313026"/>
              <a:gd name="connsiteX19" fmla="*/ 1242847 w 4285678"/>
              <a:gd name="connsiteY19" fmla="*/ 3313026 h 3313026"/>
              <a:gd name="connsiteX20" fmla="*/ 835707 w 4285678"/>
              <a:gd name="connsiteY20" fmla="*/ 3313026 h 3313026"/>
              <a:gd name="connsiteX21" fmla="*/ 0 w 4285678"/>
              <a:gd name="connsiteY21" fmla="*/ 3313026 h 3313026"/>
              <a:gd name="connsiteX22" fmla="*/ 0 w 4285678"/>
              <a:gd name="connsiteY22" fmla="*/ 2860246 h 3313026"/>
              <a:gd name="connsiteX23" fmla="*/ 0 w 4285678"/>
              <a:gd name="connsiteY23" fmla="*/ 2274945 h 3313026"/>
              <a:gd name="connsiteX24" fmla="*/ 0 w 4285678"/>
              <a:gd name="connsiteY24" fmla="*/ 1822164 h 3313026"/>
              <a:gd name="connsiteX25" fmla="*/ 0 w 4285678"/>
              <a:gd name="connsiteY25" fmla="*/ 1203733 h 3313026"/>
              <a:gd name="connsiteX26" fmla="*/ 0 w 4285678"/>
              <a:gd name="connsiteY26" fmla="*/ 684692 h 3313026"/>
              <a:gd name="connsiteX27" fmla="*/ 0 w 4285678"/>
              <a:gd name="connsiteY27" fmla="*/ 0 h 3313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285678" h="3313026" extrusionOk="0">
                <a:moveTo>
                  <a:pt x="0" y="0"/>
                </a:moveTo>
                <a:cubicBezTo>
                  <a:pt x="155653" y="-7373"/>
                  <a:pt x="413531" y="28095"/>
                  <a:pt x="621423" y="0"/>
                </a:cubicBezTo>
                <a:cubicBezTo>
                  <a:pt x="829315" y="-28095"/>
                  <a:pt x="964523" y="14891"/>
                  <a:pt x="1157133" y="0"/>
                </a:cubicBezTo>
                <a:cubicBezTo>
                  <a:pt x="1349743" y="-14891"/>
                  <a:pt x="1487952" y="42098"/>
                  <a:pt x="1735700" y="0"/>
                </a:cubicBezTo>
                <a:cubicBezTo>
                  <a:pt x="1983448" y="-42098"/>
                  <a:pt x="2216816" y="980"/>
                  <a:pt x="2357123" y="0"/>
                </a:cubicBezTo>
                <a:cubicBezTo>
                  <a:pt x="2497430" y="-980"/>
                  <a:pt x="2590387" y="44242"/>
                  <a:pt x="2807119" y="0"/>
                </a:cubicBezTo>
                <a:cubicBezTo>
                  <a:pt x="3023851" y="-44242"/>
                  <a:pt x="3276545" y="23058"/>
                  <a:pt x="3428542" y="0"/>
                </a:cubicBezTo>
                <a:cubicBezTo>
                  <a:pt x="3580539" y="-23058"/>
                  <a:pt x="3979075" y="75348"/>
                  <a:pt x="4285678" y="0"/>
                </a:cubicBezTo>
                <a:cubicBezTo>
                  <a:pt x="4301083" y="209175"/>
                  <a:pt x="4248339" y="305645"/>
                  <a:pt x="4285678" y="485910"/>
                </a:cubicBezTo>
                <a:cubicBezTo>
                  <a:pt x="4323017" y="666175"/>
                  <a:pt x="4283654" y="903567"/>
                  <a:pt x="4285678" y="1071212"/>
                </a:cubicBezTo>
                <a:cubicBezTo>
                  <a:pt x="4287702" y="1238857"/>
                  <a:pt x="4218996" y="1451201"/>
                  <a:pt x="4285678" y="1656513"/>
                </a:cubicBezTo>
                <a:cubicBezTo>
                  <a:pt x="4352360" y="1861825"/>
                  <a:pt x="4234225" y="1917836"/>
                  <a:pt x="4285678" y="2109293"/>
                </a:cubicBezTo>
                <a:cubicBezTo>
                  <a:pt x="4337131" y="2300750"/>
                  <a:pt x="4249681" y="2527474"/>
                  <a:pt x="4285678" y="2694594"/>
                </a:cubicBezTo>
                <a:cubicBezTo>
                  <a:pt x="4321675" y="2861714"/>
                  <a:pt x="4232931" y="3050871"/>
                  <a:pt x="4285678" y="3313026"/>
                </a:cubicBezTo>
                <a:cubicBezTo>
                  <a:pt x="4181112" y="3314887"/>
                  <a:pt x="3924714" y="3274736"/>
                  <a:pt x="3792825" y="3313026"/>
                </a:cubicBezTo>
                <a:cubicBezTo>
                  <a:pt x="3660936" y="3351316"/>
                  <a:pt x="3519096" y="3269921"/>
                  <a:pt x="3342829" y="3313026"/>
                </a:cubicBezTo>
                <a:cubicBezTo>
                  <a:pt x="3166562" y="3356131"/>
                  <a:pt x="2939537" y="3294275"/>
                  <a:pt x="2721406" y="3313026"/>
                </a:cubicBezTo>
                <a:cubicBezTo>
                  <a:pt x="2503275" y="3331777"/>
                  <a:pt x="2440453" y="3306915"/>
                  <a:pt x="2314266" y="3313026"/>
                </a:cubicBezTo>
                <a:cubicBezTo>
                  <a:pt x="2188079" y="3319137"/>
                  <a:pt x="1997653" y="3309435"/>
                  <a:pt x="1778556" y="3313026"/>
                </a:cubicBezTo>
                <a:cubicBezTo>
                  <a:pt x="1559459" y="3316617"/>
                  <a:pt x="1438318" y="3252501"/>
                  <a:pt x="1242847" y="3313026"/>
                </a:cubicBezTo>
                <a:cubicBezTo>
                  <a:pt x="1047376" y="3373551"/>
                  <a:pt x="1024974" y="3308168"/>
                  <a:pt x="835707" y="3313026"/>
                </a:cubicBezTo>
                <a:cubicBezTo>
                  <a:pt x="646440" y="3317884"/>
                  <a:pt x="341636" y="3291442"/>
                  <a:pt x="0" y="3313026"/>
                </a:cubicBezTo>
                <a:cubicBezTo>
                  <a:pt x="-53246" y="3116777"/>
                  <a:pt x="27713" y="2968948"/>
                  <a:pt x="0" y="2860246"/>
                </a:cubicBezTo>
                <a:cubicBezTo>
                  <a:pt x="-27713" y="2751544"/>
                  <a:pt x="44467" y="2426958"/>
                  <a:pt x="0" y="2274945"/>
                </a:cubicBezTo>
                <a:cubicBezTo>
                  <a:pt x="-44467" y="2122932"/>
                  <a:pt x="41587" y="1942816"/>
                  <a:pt x="0" y="1822164"/>
                </a:cubicBezTo>
                <a:cubicBezTo>
                  <a:pt x="-41587" y="1701512"/>
                  <a:pt x="26509" y="1360709"/>
                  <a:pt x="0" y="1203733"/>
                </a:cubicBezTo>
                <a:cubicBezTo>
                  <a:pt x="-26509" y="1046757"/>
                  <a:pt x="48123" y="843774"/>
                  <a:pt x="0" y="684692"/>
                </a:cubicBezTo>
                <a:cubicBezTo>
                  <a:pt x="-48123" y="525610"/>
                  <a:pt x="51751" y="295485"/>
                  <a:pt x="0" y="0"/>
                </a:cubicBezTo>
                <a:close/>
              </a:path>
            </a:pathLst>
          </a:custGeom>
          <a:noFill/>
          <a:ln w="3175">
            <a:solidFill>
              <a:srgbClr val="C00000">
                <a:alpha val="96000"/>
              </a:srgbClr>
            </a:solidFill>
            <a:extLst>
              <a:ext uri="{C807C97D-BFC1-408E-A445-0C87EB9F89A2}">
                <ask:lineSketchStyleProps xmlns:ask="http://schemas.microsoft.com/office/drawing/2018/sketchyshapes" sd="223469102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C00000"/>
              </a:solidFill>
            </a:endParaRPr>
          </a:p>
        </p:txBody>
      </p:sp>
      <p:sp>
        <p:nvSpPr>
          <p:cNvPr id="5" name="TextBox 4">
            <a:extLst>
              <a:ext uri="{FF2B5EF4-FFF2-40B4-BE49-F238E27FC236}">
                <a16:creationId xmlns:a16="http://schemas.microsoft.com/office/drawing/2014/main" id="{09C1771D-0877-4F6B-9476-1470FE7A288B}"/>
              </a:ext>
            </a:extLst>
          </p:cNvPr>
          <p:cNvSpPr txBox="1"/>
          <p:nvPr/>
        </p:nvSpPr>
        <p:spPr>
          <a:xfrm>
            <a:off x="1717040" y="3429000"/>
            <a:ext cx="704328" cy="400110"/>
          </a:xfrm>
          <a:prstGeom prst="rect">
            <a:avLst/>
          </a:prstGeom>
          <a:noFill/>
        </p:spPr>
        <p:txBody>
          <a:bodyPr wrap="square" rtlCol="0">
            <a:spAutoFit/>
          </a:bodyPr>
          <a:lstStyle/>
          <a:p>
            <a:r>
              <a:rPr lang="pt-BR" sz="2000" dirty="0">
                <a:solidFill>
                  <a:srgbClr val="00B0F0"/>
                </a:solidFill>
              </a:rPr>
              <a:t>A</a:t>
            </a:r>
          </a:p>
        </p:txBody>
      </p:sp>
      <p:sp>
        <p:nvSpPr>
          <p:cNvPr id="32" name="TextBox 31">
            <a:extLst>
              <a:ext uri="{FF2B5EF4-FFF2-40B4-BE49-F238E27FC236}">
                <a16:creationId xmlns:a16="http://schemas.microsoft.com/office/drawing/2014/main" id="{768670F1-D96A-4200-9BC8-96EF7C2B9BA4}"/>
              </a:ext>
            </a:extLst>
          </p:cNvPr>
          <p:cNvSpPr txBox="1"/>
          <p:nvPr/>
        </p:nvSpPr>
        <p:spPr>
          <a:xfrm>
            <a:off x="6838878" y="3352963"/>
            <a:ext cx="704328" cy="400110"/>
          </a:xfrm>
          <a:prstGeom prst="rect">
            <a:avLst/>
          </a:prstGeom>
          <a:noFill/>
        </p:spPr>
        <p:txBody>
          <a:bodyPr wrap="square" rtlCol="0">
            <a:spAutoFit/>
          </a:bodyPr>
          <a:lstStyle/>
          <a:p>
            <a:r>
              <a:rPr lang="pt-BR" sz="2000" dirty="0">
                <a:solidFill>
                  <a:srgbClr val="C00000"/>
                </a:solidFill>
              </a:rPr>
              <a:t>B</a:t>
            </a:r>
          </a:p>
        </p:txBody>
      </p:sp>
      <p:sp>
        <p:nvSpPr>
          <p:cNvPr id="33" name="TextBox 32">
            <a:extLst>
              <a:ext uri="{FF2B5EF4-FFF2-40B4-BE49-F238E27FC236}">
                <a16:creationId xmlns:a16="http://schemas.microsoft.com/office/drawing/2014/main" id="{EF677686-09E8-49CD-9500-7649BA6248BA}"/>
              </a:ext>
            </a:extLst>
          </p:cNvPr>
          <p:cNvSpPr txBox="1"/>
          <p:nvPr/>
        </p:nvSpPr>
        <p:spPr>
          <a:xfrm>
            <a:off x="4122138" y="3218095"/>
            <a:ext cx="251777" cy="369332"/>
          </a:xfrm>
          <a:prstGeom prst="rect">
            <a:avLst/>
          </a:prstGeom>
          <a:noFill/>
        </p:spPr>
        <p:txBody>
          <a:bodyPr wrap="square" rtlCol="0">
            <a:spAutoFit/>
          </a:bodyPr>
          <a:lstStyle/>
          <a:p>
            <a:r>
              <a:rPr lang="en-US" dirty="0"/>
              <a:t>l</a:t>
            </a:r>
            <a:endParaRPr lang="pt-BR" dirty="0"/>
          </a:p>
        </p:txBody>
      </p:sp>
      <p:sp>
        <p:nvSpPr>
          <p:cNvPr id="34" name="TextBox 33">
            <a:extLst>
              <a:ext uri="{FF2B5EF4-FFF2-40B4-BE49-F238E27FC236}">
                <a16:creationId xmlns:a16="http://schemas.microsoft.com/office/drawing/2014/main" id="{B3E14019-CDFD-493F-867B-EB5906C91A20}"/>
              </a:ext>
            </a:extLst>
          </p:cNvPr>
          <p:cNvSpPr txBox="1"/>
          <p:nvPr/>
        </p:nvSpPr>
        <p:spPr>
          <a:xfrm>
            <a:off x="4098316" y="3559184"/>
            <a:ext cx="251777" cy="369332"/>
          </a:xfrm>
          <a:prstGeom prst="rect">
            <a:avLst/>
          </a:prstGeom>
          <a:noFill/>
        </p:spPr>
        <p:txBody>
          <a:bodyPr wrap="square" rtlCol="0">
            <a:spAutoFit/>
          </a:bodyPr>
          <a:lstStyle/>
          <a:p>
            <a:r>
              <a:rPr lang="en-US" dirty="0"/>
              <a:t>m</a:t>
            </a:r>
            <a:endParaRPr lang="pt-BR" dirty="0"/>
          </a:p>
        </p:txBody>
      </p:sp>
      <p:sp>
        <p:nvSpPr>
          <p:cNvPr id="35" name="TextBox 34">
            <a:extLst>
              <a:ext uri="{FF2B5EF4-FFF2-40B4-BE49-F238E27FC236}">
                <a16:creationId xmlns:a16="http://schemas.microsoft.com/office/drawing/2014/main" id="{8AE620FB-E0A8-476C-A653-2E87E2D5CB25}"/>
              </a:ext>
            </a:extLst>
          </p:cNvPr>
          <p:cNvSpPr txBox="1"/>
          <p:nvPr/>
        </p:nvSpPr>
        <p:spPr>
          <a:xfrm>
            <a:off x="4132606" y="4129799"/>
            <a:ext cx="251777" cy="369332"/>
          </a:xfrm>
          <a:prstGeom prst="rect">
            <a:avLst/>
          </a:prstGeom>
          <a:noFill/>
        </p:spPr>
        <p:txBody>
          <a:bodyPr wrap="square" rtlCol="0">
            <a:spAutoFit/>
          </a:bodyPr>
          <a:lstStyle/>
          <a:p>
            <a:r>
              <a:rPr lang="en-US" dirty="0"/>
              <a:t>r</a:t>
            </a:r>
            <a:endParaRPr lang="pt-BR" dirty="0"/>
          </a:p>
        </p:txBody>
      </p:sp>
      <p:sp>
        <p:nvSpPr>
          <p:cNvPr id="36" name="TextBox 35">
            <a:extLst>
              <a:ext uri="{FF2B5EF4-FFF2-40B4-BE49-F238E27FC236}">
                <a16:creationId xmlns:a16="http://schemas.microsoft.com/office/drawing/2014/main" id="{C512E442-2F25-4AD5-9D07-569E39C66A50}"/>
              </a:ext>
            </a:extLst>
          </p:cNvPr>
          <p:cNvSpPr txBox="1"/>
          <p:nvPr/>
        </p:nvSpPr>
        <p:spPr>
          <a:xfrm>
            <a:off x="4098433" y="5149578"/>
            <a:ext cx="251777" cy="369332"/>
          </a:xfrm>
          <a:prstGeom prst="rect">
            <a:avLst/>
          </a:prstGeom>
          <a:noFill/>
        </p:spPr>
        <p:txBody>
          <a:bodyPr wrap="square" rtlCol="0">
            <a:spAutoFit/>
          </a:bodyPr>
          <a:lstStyle/>
          <a:p>
            <a:r>
              <a:rPr lang="en-US" dirty="0"/>
              <a:t>l</a:t>
            </a:r>
            <a:endParaRPr lang="pt-BR" dirty="0"/>
          </a:p>
        </p:txBody>
      </p:sp>
      <p:sp>
        <p:nvSpPr>
          <p:cNvPr id="37" name="TextBox 36">
            <a:extLst>
              <a:ext uri="{FF2B5EF4-FFF2-40B4-BE49-F238E27FC236}">
                <a16:creationId xmlns:a16="http://schemas.microsoft.com/office/drawing/2014/main" id="{1075BC9E-3FDC-49A4-B9D3-CF3DFF4E202D}"/>
              </a:ext>
            </a:extLst>
          </p:cNvPr>
          <p:cNvSpPr txBox="1"/>
          <p:nvPr/>
        </p:nvSpPr>
        <p:spPr>
          <a:xfrm>
            <a:off x="4074411" y="6026656"/>
            <a:ext cx="251777" cy="369332"/>
          </a:xfrm>
          <a:prstGeom prst="rect">
            <a:avLst/>
          </a:prstGeom>
          <a:noFill/>
        </p:spPr>
        <p:txBody>
          <a:bodyPr wrap="square" rtlCol="0">
            <a:spAutoFit/>
          </a:bodyPr>
          <a:lstStyle/>
          <a:p>
            <a:r>
              <a:rPr lang="en-US" dirty="0"/>
              <a:t>r</a:t>
            </a:r>
            <a:endParaRPr lang="pt-BR" dirty="0"/>
          </a:p>
        </p:txBody>
      </p:sp>
      <p:sp>
        <p:nvSpPr>
          <p:cNvPr id="38" name="TextBox 37">
            <a:extLst>
              <a:ext uri="{FF2B5EF4-FFF2-40B4-BE49-F238E27FC236}">
                <a16:creationId xmlns:a16="http://schemas.microsoft.com/office/drawing/2014/main" id="{45A1CFC4-CA80-4282-902A-D95E7016FE42}"/>
              </a:ext>
            </a:extLst>
          </p:cNvPr>
          <p:cNvSpPr txBox="1"/>
          <p:nvPr/>
        </p:nvSpPr>
        <p:spPr>
          <a:xfrm>
            <a:off x="9787346" y="3587427"/>
            <a:ext cx="259662" cy="369332"/>
          </a:xfrm>
          <a:prstGeom prst="rect">
            <a:avLst/>
          </a:prstGeom>
          <a:noFill/>
        </p:spPr>
        <p:txBody>
          <a:bodyPr wrap="square" rtlCol="0">
            <a:spAutoFit/>
          </a:bodyPr>
          <a:lstStyle/>
          <a:p>
            <a:r>
              <a:rPr lang="en-US" dirty="0"/>
              <a:t>u</a:t>
            </a:r>
            <a:endParaRPr lang="pt-BR" dirty="0"/>
          </a:p>
        </p:txBody>
      </p:sp>
      <p:sp>
        <p:nvSpPr>
          <p:cNvPr id="39" name="TextBox 38">
            <a:extLst>
              <a:ext uri="{FF2B5EF4-FFF2-40B4-BE49-F238E27FC236}">
                <a16:creationId xmlns:a16="http://schemas.microsoft.com/office/drawing/2014/main" id="{7E3F810E-5BDF-4648-A241-D795942253C2}"/>
              </a:ext>
            </a:extLst>
          </p:cNvPr>
          <p:cNvSpPr txBox="1"/>
          <p:nvPr/>
        </p:nvSpPr>
        <p:spPr>
          <a:xfrm>
            <a:off x="9805222" y="4024335"/>
            <a:ext cx="259662" cy="369332"/>
          </a:xfrm>
          <a:prstGeom prst="rect">
            <a:avLst/>
          </a:prstGeom>
          <a:noFill/>
        </p:spPr>
        <p:txBody>
          <a:bodyPr wrap="square" rtlCol="0">
            <a:spAutoFit/>
          </a:bodyPr>
          <a:lstStyle/>
          <a:p>
            <a:r>
              <a:rPr lang="en-US" dirty="0"/>
              <a:t>d</a:t>
            </a:r>
            <a:endParaRPr lang="pt-BR" dirty="0"/>
          </a:p>
        </p:txBody>
      </p:sp>
      <p:sp>
        <p:nvSpPr>
          <p:cNvPr id="40" name="TextBox 39">
            <a:extLst>
              <a:ext uri="{FF2B5EF4-FFF2-40B4-BE49-F238E27FC236}">
                <a16:creationId xmlns:a16="http://schemas.microsoft.com/office/drawing/2014/main" id="{722FCA89-F978-48AA-B5F3-31CE5EC0F1AA}"/>
              </a:ext>
            </a:extLst>
          </p:cNvPr>
          <p:cNvSpPr txBox="1"/>
          <p:nvPr/>
        </p:nvSpPr>
        <p:spPr>
          <a:xfrm>
            <a:off x="9809181" y="4562194"/>
            <a:ext cx="259662" cy="369332"/>
          </a:xfrm>
          <a:prstGeom prst="rect">
            <a:avLst/>
          </a:prstGeom>
          <a:noFill/>
        </p:spPr>
        <p:txBody>
          <a:bodyPr wrap="square" rtlCol="0">
            <a:spAutoFit/>
          </a:bodyPr>
          <a:lstStyle/>
          <a:p>
            <a:r>
              <a:rPr lang="en-US" dirty="0"/>
              <a:t>u</a:t>
            </a:r>
            <a:endParaRPr lang="pt-BR" dirty="0"/>
          </a:p>
        </p:txBody>
      </p:sp>
      <p:sp>
        <p:nvSpPr>
          <p:cNvPr id="41" name="TextBox 40">
            <a:extLst>
              <a:ext uri="{FF2B5EF4-FFF2-40B4-BE49-F238E27FC236}">
                <a16:creationId xmlns:a16="http://schemas.microsoft.com/office/drawing/2014/main" id="{988A995A-5E7D-498D-A338-A95CC359EB5A}"/>
              </a:ext>
            </a:extLst>
          </p:cNvPr>
          <p:cNvSpPr txBox="1"/>
          <p:nvPr/>
        </p:nvSpPr>
        <p:spPr>
          <a:xfrm>
            <a:off x="9827057" y="4999102"/>
            <a:ext cx="259662" cy="369332"/>
          </a:xfrm>
          <a:prstGeom prst="rect">
            <a:avLst/>
          </a:prstGeom>
          <a:noFill/>
        </p:spPr>
        <p:txBody>
          <a:bodyPr wrap="square" rtlCol="0">
            <a:spAutoFit/>
          </a:bodyPr>
          <a:lstStyle/>
          <a:p>
            <a:r>
              <a:rPr lang="en-US" dirty="0"/>
              <a:t>d</a:t>
            </a:r>
            <a:endParaRPr lang="pt-BR" dirty="0"/>
          </a:p>
        </p:txBody>
      </p:sp>
      <p:sp>
        <p:nvSpPr>
          <p:cNvPr id="42" name="TextBox 41">
            <a:extLst>
              <a:ext uri="{FF2B5EF4-FFF2-40B4-BE49-F238E27FC236}">
                <a16:creationId xmlns:a16="http://schemas.microsoft.com/office/drawing/2014/main" id="{5DAAC72E-310D-4812-A3C2-8C84FC75A60B}"/>
              </a:ext>
            </a:extLst>
          </p:cNvPr>
          <p:cNvSpPr txBox="1"/>
          <p:nvPr/>
        </p:nvSpPr>
        <p:spPr>
          <a:xfrm>
            <a:off x="8713091" y="3245760"/>
            <a:ext cx="259662" cy="369332"/>
          </a:xfrm>
          <a:prstGeom prst="rect">
            <a:avLst/>
          </a:prstGeom>
          <a:noFill/>
        </p:spPr>
        <p:txBody>
          <a:bodyPr wrap="square" rtlCol="0">
            <a:spAutoFit/>
          </a:bodyPr>
          <a:lstStyle/>
          <a:p>
            <a:r>
              <a:rPr lang="en-US" dirty="0"/>
              <a:t>l</a:t>
            </a:r>
            <a:endParaRPr lang="pt-BR" dirty="0"/>
          </a:p>
        </p:txBody>
      </p:sp>
      <p:sp>
        <p:nvSpPr>
          <p:cNvPr id="43" name="TextBox 42">
            <a:extLst>
              <a:ext uri="{FF2B5EF4-FFF2-40B4-BE49-F238E27FC236}">
                <a16:creationId xmlns:a16="http://schemas.microsoft.com/office/drawing/2014/main" id="{C047FE92-97BD-4AF8-A1CF-8A740BB5A8D7}"/>
              </a:ext>
            </a:extLst>
          </p:cNvPr>
          <p:cNvSpPr txBox="1"/>
          <p:nvPr/>
        </p:nvSpPr>
        <p:spPr>
          <a:xfrm>
            <a:off x="8730967" y="3682668"/>
            <a:ext cx="259662" cy="369332"/>
          </a:xfrm>
          <a:prstGeom prst="rect">
            <a:avLst/>
          </a:prstGeom>
          <a:noFill/>
        </p:spPr>
        <p:txBody>
          <a:bodyPr wrap="square" rtlCol="0">
            <a:spAutoFit/>
          </a:bodyPr>
          <a:lstStyle/>
          <a:p>
            <a:r>
              <a:rPr lang="en-US" dirty="0"/>
              <a:t>r</a:t>
            </a:r>
            <a:endParaRPr lang="pt-BR" dirty="0"/>
          </a:p>
        </p:txBody>
      </p:sp>
      <p:sp>
        <p:nvSpPr>
          <p:cNvPr id="44" name="TextBox 43">
            <a:extLst>
              <a:ext uri="{FF2B5EF4-FFF2-40B4-BE49-F238E27FC236}">
                <a16:creationId xmlns:a16="http://schemas.microsoft.com/office/drawing/2014/main" id="{89940E96-E1C6-47F6-9475-F09EAA5A8851}"/>
              </a:ext>
            </a:extLst>
          </p:cNvPr>
          <p:cNvSpPr txBox="1"/>
          <p:nvPr/>
        </p:nvSpPr>
        <p:spPr>
          <a:xfrm>
            <a:off x="8748886" y="5145571"/>
            <a:ext cx="259662" cy="369332"/>
          </a:xfrm>
          <a:prstGeom prst="rect">
            <a:avLst/>
          </a:prstGeom>
          <a:noFill/>
        </p:spPr>
        <p:txBody>
          <a:bodyPr wrap="square" rtlCol="0">
            <a:spAutoFit/>
          </a:bodyPr>
          <a:lstStyle/>
          <a:p>
            <a:r>
              <a:rPr lang="en-US" dirty="0"/>
              <a:t>l</a:t>
            </a:r>
            <a:endParaRPr lang="pt-BR" dirty="0"/>
          </a:p>
        </p:txBody>
      </p:sp>
      <p:sp>
        <p:nvSpPr>
          <p:cNvPr id="45" name="TextBox 44">
            <a:extLst>
              <a:ext uri="{FF2B5EF4-FFF2-40B4-BE49-F238E27FC236}">
                <a16:creationId xmlns:a16="http://schemas.microsoft.com/office/drawing/2014/main" id="{25F8F786-DABD-49B8-9B1C-AC8DD349D8CD}"/>
              </a:ext>
            </a:extLst>
          </p:cNvPr>
          <p:cNvSpPr txBox="1"/>
          <p:nvPr/>
        </p:nvSpPr>
        <p:spPr>
          <a:xfrm>
            <a:off x="8766762" y="5582479"/>
            <a:ext cx="259662" cy="369332"/>
          </a:xfrm>
          <a:prstGeom prst="rect">
            <a:avLst/>
          </a:prstGeom>
          <a:noFill/>
        </p:spPr>
        <p:txBody>
          <a:bodyPr wrap="square" rtlCol="0">
            <a:spAutoFit/>
          </a:bodyPr>
          <a:lstStyle/>
          <a:p>
            <a:r>
              <a:rPr lang="en-US" dirty="0"/>
              <a:t>r</a:t>
            </a:r>
            <a:endParaRPr lang="pt-BR" dirty="0"/>
          </a:p>
        </p:txBody>
      </p:sp>
      <p:sp>
        <p:nvSpPr>
          <p:cNvPr id="7" name="Slide Number Placeholder 6">
            <a:extLst>
              <a:ext uri="{FF2B5EF4-FFF2-40B4-BE49-F238E27FC236}">
                <a16:creationId xmlns:a16="http://schemas.microsoft.com/office/drawing/2014/main" id="{0E9C07A2-B7EA-447A-9B3E-DC88C323B0C4}"/>
              </a:ext>
            </a:extLst>
          </p:cNvPr>
          <p:cNvSpPr>
            <a:spLocks noGrp="1"/>
          </p:cNvSpPr>
          <p:nvPr>
            <p:ph type="sldNum" sz="quarter" idx="12"/>
          </p:nvPr>
        </p:nvSpPr>
        <p:spPr/>
        <p:txBody>
          <a:bodyPr/>
          <a:lstStyle/>
          <a:p>
            <a:fld id="{AF67EEE8-F201-4410-BA13-233EFB93B646}" type="slidenum">
              <a:rPr lang="pt-BR" smtClean="0"/>
              <a:t>23</a:t>
            </a:fld>
            <a:endParaRPr lang="pt-BR"/>
          </a:p>
        </p:txBody>
      </p:sp>
    </p:spTree>
    <p:extLst>
      <p:ext uri="{BB962C8B-B14F-4D97-AF65-F5344CB8AC3E}">
        <p14:creationId xmlns:p14="http://schemas.microsoft.com/office/powerpoint/2010/main" val="1564441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02297A-A369-4D57-9E90-A1F1BAF7276E}"/>
              </a:ext>
            </a:extLst>
          </p:cNvPr>
          <p:cNvSpPr>
            <a:spLocks noGrp="1"/>
          </p:cNvSpPr>
          <p:nvPr>
            <p:ph type="title"/>
          </p:nvPr>
        </p:nvSpPr>
        <p:spPr/>
        <p:txBody>
          <a:bodyPr>
            <a:normAutofit/>
          </a:bodyPr>
          <a:lstStyle/>
          <a:p>
            <a:r>
              <a:rPr lang="pt-BR" sz="4100" b="1" noProof="0" dirty="0"/>
              <a:t>Conjunto de informação</a:t>
            </a:r>
            <a:endParaRPr lang="pt-BR" sz="4100" noProof="0"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804B0E4-86ED-42D5-8696-E317FF529E8E}"/>
                  </a:ext>
                </a:extLst>
              </p:cNvPr>
              <p:cNvSpPr>
                <a:spLocks noGrp="1"/>
              </p:cNvSpPr>
              <p:nvPr>
                <p:ph sz="half" idx="1"/>
              </p:nvPr>
            </p:nvSpPr>
            <p:spPr>
              <a:xfrm>
                <a:off x="838200" y="1690688"/>
                <a:ext cx="5484047" cy="4351338"/>
              </a:xfrm>
            </p:spPr>
            <p:txBody>
              <a:bodyPr>
                <a:normAutofit fontScale="92500" lnSpcReduction="20000"/>
              </a:bodyPr>
              <a:lstStyle/>
              <a:p>
                <a:pPr marL="0" indent="0" algn="just">
                  <a:spcBef>
                    <a:spcPts val="1500"/>
                  </a:spcBef>
                  <a:spcAft>
                    <a:spcPts val="1500"/>
                  </a:spcAft>
                  <a:buNone/>
                </a:pPr>
                <a:r>
                  <a:rPr lang="pt-BR" sz="2400" dirty="0"/>
                  <a:t>Como segundo exemplo do uso de conjunto de informação para representar ignorância sobre a jogada anterior, considere o seguinte jogo de informação </a:t>
                </a:r>
                <a:r>
                  <a:rPr lang="pt-BR" sz="2400" i="1" dirty="0"/>
                  <a:t>completa mas imperfeita</a:t>
                </a:r>
                <a:r>
                  <a:rPr lang="pt-BR" sz="2400" dirty="0"/>
                  <a:t>:</a:t>
                </a:r>
              </a:p>
              <a:p>
                <a:pPr marL="514338" indent="-514338" algn="just">
                  <a:spcBef>
                    <a:spcPts val="1500"/>
                  </a:spcBef>
                  <a:spcAft>
                    <a:spcPts val="1500"/>
                  </a:spcAft>
                  <a:buFont typeface="+mj-lt"/>
                  <a:buAutoNum type="arabicPeriod"/>
                </a:pPr>
                <a:r>
                  <a:rPr lang="pt-BR" sz="2400" dirty="0"/>
                  <a:t>O jogador </a:t>
                </a:r>
                <a14:m>
                  <m:oMath xmlns:m="http://schemas.openxmlformats.org/officeDocument/2006/math">
                    <m:r>
                      <a:rPr lang="pt-BR" sz="2400" i="1">
                        <a:latin typeface="Cambria Math" panose="02040503050406030204" pitchFamily="18" charset="0"/>
                      </a:rPr>
                      <m:t>1</m:t>
                    </m:r>
                  </m:oMath>
                </a14:m>
                <a:r>
                  <a:rPr lang="pt-BR" sz="2400" dirty="0"/>
                  <a:t> escolhe uma ação </a:t>
                </a:r>
                <a14:m>
                  <m:oMath xmlns:m="http://schemas.openxmlformats.org/officeDocument/2006/math">
                    <m:sSub>
                      <m:sSubPr>
                        <m:ctrlPr>
                          <a:rPr lang="pt-BR" sz="2400" i="1">
                            <a:latin typeface="Cambria Math" panose="02040503050406030204" pitchFamily="18" charset="0"/>
                          </a:rPr>
                        </m:ctrlPr>
                      </m:sSubPr>
                      <m:e>
                        <m:r>
                          <a:rPr lang="pt-BR" sz="2400" i="1">
                            <a:latin typeface="Cambria Math" panose="02040503050406030204" pitchFamily="18" charset="0"/>
                          </a:rPr>
                          <m:t>𝑎</m:t>
                        </m:r>
                      </m:e>
                      <m:sub>
                        <m:r>
                          <a:rPr lang="pt-BR" sz="2400" i="1">
                            <a:latin typeface="Cambria Math" panose="02040503050406030204" pitchFamily="18" charset="0"/>
                          </a:rPr>
                          <m:t>1</m:t>
                        </m:r>
                      </m:sub>
                    </m:sSub>
                  </m:oMath>
                </a14:m>
                <a:r>
                  <a:rPr lang="pt-BR" sz="2400" dirty="0"/>
                  <a:t> do conjunto viável </a:t>
                </a:r>
                <a14:m>
                  <m:oMath xmlns:m="http://schemas.openxmlformats.org/officeDocument/2006/math">
                    <m:sSub>
                      <m:sSubPr>
                        <m:ctrlPr>
                          <a:rPr lang="pt-BR" sz="2400" i="1">
                            <a:latin typeface="Cambria Math" panose="02040503050406030204" pitchFamily="18" charset="0"/>
                          </a:rPr>
                        </m:ctrlPr>
                      </m:sSubPr>
                      <m:e>
                        <m:r>
                          <a:rPr lang="pt-BR" sz="2400" i="1">
                            <a:latin typeface="Cambria Math" panose="02040503050406030204" pitchFamily="18" charset="0"/>
                          </a:rPr>
                          <m:t>𝐴</m:t>
                        </m:r>
                      </m:e>
                      <m:sub>
                        <m:r>
                          <a:rPr lang="pt-BR" sz="2400" i="1">
                            <a:latin typeface="Cambria Math" panose="02040503050406030204" pitchFamily="18" charset="0"/>
                          </a:rPr>
                          <m:t>1</m:t>
                        </m:r>
                      </m:sub>
                    </m:sSub>
                    <m:r>
                      <a:rPr lang="pt-BR" sz="2400" i="1">
                        <a:latin typeface="Cambria Math" panose="02040503050406030204" pitchFamily="18" charset="0"/>
                      </a:rPr>
                      <m:t>=</m:t>
                    </m:r>
                    <m:d>
                      <m:dPr>
                        <m:begChr m:val="{"/>
                        <m:endChr m:val="}"/>
                        <m:ctrlPr>
                          <a:rPr lang="pt-BR" sz="2400" i="1">
                            <a:latin typeface="Cambria Math" panose="02040503050406030204" pitchFamily="18" charset="0"/>
                          </a:rPr>
                        </m:ctrlPr>
                      </m:dPr>
                      <m:e>
                        <m:r>
                          <a:rPr lang="pt-BR" sz="2400" i="1">
                            <a:latin typeface="Cambria Math" panose="02040503050406030204" pitchFamily="18" charset="0"/>
                          </a:rPr>
                          <m:t>𝐿</m:t>
                        </m:r>
                        <m:r>
                          <a:rPr lang="pt-BR" sz="2400" i="1">
                            <a:latin typeface="Cambria Math" panose="02040503050406030204" pitchFamily="18" charset="0"/>
                          </a:rPr>
                          <m:t>,</m:t>
                        </m:r>
                        <m:r>
                          <a:rPr lang="pt-BR" sz="2400" i="1">
                            <a:latin typeface="Cambria Math" panose="02040503050406030204" pitchFamily="18" charset="0"/>
                          </a:rPr>
                          <m:t>𝑅</m:t>
                        </m:r>
                      </m:e>
                    </m:d>
                  </m:oMath>
                </a14:m>
                <a:endParaRPr lang="pt-BR" sz="2400" dirty="0"/>
              </a:p>
              <a:p>
                <a:pPr marL="514338" indent="-514338" algn="just">
                  <a:spcBef>
                    <a:spcPts val="1500"/>
                  </a:spcBef>
                  <a:spcAft>
                    <a:spcPts val="1500"/>
                  </a:spcAft>
                  <a:buFont typeface="+mj-lt"/>
                  <a:buAutoNum type="arabicPeriod"/>
                </a:pPr>
                <a:r>
                  <a:rPr lang="pt-BR" sz="2400" dirty="0"/>
                  <a:t>O jogador </a:t>
                </a:r>
                <a14:m>
                  <m:oMath xmlns:m="http://schemas.openxmlformats.org/officeDocument/2006/math">
                    <m:r>
                      <a:rPr lang="pt-BR" sz="2400" i="1">
                        <a:latin typeface="Cambria Math" panose="02040503050406030204" pitchFamily="18" charset="0"/>
                      </a:rPr>
                      <m:t>2</m:t>
                    </m:r>
                  </m:oMath>
                </a14:m>
                <a:r>
                  <a:rPr lang="pt-BR" sz="2400" dirty="0"/>
                  <a:t> observa </a:t>
                </a:r>
                <a14:m>
                  <m:oMath xmlns:m="http://schemas.openxmlformats.org/officeDocument/2006/math">
                    <m:sSub>
                      <m:sSubPr>
                        <m:ctrlPr>
                          <a:rPr lang="pt-BR" sz="2400" i="1">
                            <a:latin typeface="Cambria Math" panose="02040503050406030204" pitchFamily="18" charset="0"/>
                          </a:rPr>
                        </m:ctrlPr>
                      </m:sSubPr>
                      <m:e>
                        <m:r>
                          <a:rPr lang="pt-BR" sz="2400" i="1">
                            <a:latin typeface="Cambria Math" panose="02040503050406030204" pitchFamily="18" charset="0"/>
                          </a:rPr>
                          <m:t>𝑎</m:t>
                        </m:r>
                      </m:e>
                      <m:sub>
                        <m:r>
                          <a:rPr lang="pt-BR" sz="2400" i="1">
                            <a:latin typeface="Cambria Math" panose="02040503050406030204" pitchFamily="18" charset="0"/>
                          </a:rPr>
                          <m:t>1</m:t>
                        </m:r>
                      </m:sub>
                    </m:sSub>
                  </m:oMath>
                </a14:m>
                <a:r>
                  <a:rPr lang="pt-BR" sz="2400" dirty="0"/>
                  <a:t> e então escolhe uma ação </a:t>
                </a:r>
                <a14:m>
                  <m:oMath xmlns:m="http://schemas.openxmlformats.org/officeDocument/2006/math">
                    <m:sSub>
                      <m:sSubPr>
                        <m:ctrlPr>
                          <a:rPr lang="pt-BR" sz="2400" i="1">
                            <a:latin typeface="Cambria Math" panose="02040503050406030204" pitchFamily="18" charset="0"/>
                          </a:rPr>
                        </m:ctrlPr>
                      </m:sSubPr>
                      <m:e>
                        <m:r>
                          <a:rPr lang="pt-BR" sz="2400" i="1">
                            <a:latin typeface="Cambria Math" panose="02040503050406030204" pitchFamily="18" charset="0"/>
                          </a:rPr>
                          <m:t>𝑎</m:t>
                        </m:r>
                      </m:e>
                      <m:sub>
                        <m:r>
                          <a:rPr lang="pt-BR" sz="2400" i="1">
                            <a:latin typeface="Cambria Math" panose="02040503050406030204" pitchFamily="18" charset="0"/>
                          </a:rPr>
                          <m:t>2</m:t>
                        </m:r>
                      </m:sub>
                    </m:sSub>
                  </m:oMath>
                </a14:m>
                <a:r>
                  <a:rPr lang="pt-BR" sz="2400" dirty="0"/>
                  <a:t> de seu conjunto viável </a:t>
                </a:r>
                <a14:m>
                  <m:oMath xmlns:m="http://schemas.openxmlformats.org/officeDocument/2006/math">
                    <m:sSub>
                      <m:sSubPr>
                        <m:ctrlPr>
                          <a:rPr lang="pt-BR" sz="2400" i="1">
                            <a:latin typeface="Cambria Math" panose="02040503050406030204" pitchFamily="18" charset="0"/>
                          </a:rPr>
                        </m:ctrlPr>
                      </m:sSubPr>
                      <m:e>
                        <m:r>
                          <a:rPr lang="pt-BR" sz="2400" i="1">
                            <a:latin typeface="Cambria Math" panose="02040503050406030204" pitchFamily="18" charset="0"/>
                          </a:rPr>
                          <m:t>𝐴</m:t>
                        </m:r>
                      </m:e>
                      <m:sub>
                        <m:r>
                          <a:rPr lang="pt-BR" sz="2400" i="1">
                            <a:latin typeface="Cambria Math" panose="02040503050406030204" pitchFamily="18" charset="0"/>
                          </a:rPr>
                          <m:t>2</m:t>
                        </m:r>
                      </m:sub>
                    </m:sSub>
                    <m:r>
                      <a:rPr lang="pt-BR" sz="2400" i="1">
                        <a:latin typeface="Cambria Math" panose="02040503050406030204" pitchFamily="18" charset="0"/>
                      </a:rPr>
                      <m:t>={</m:t>
                    </m:r>
                    <m:sSup>
                      <m:sSupPr>
                        <m:ctrlPr>
                          <a:rPr lang="pt-BR" sz="2400" i="1">
                            <a:latin typeface="Cambria Math" panose="02040503050406030204" pitchFamily="18" charset="0"/>
                          </a:rPr>
                        </m:ctrlPr>
                      </m:sSupPr>
                      <m:e>
                        <m:r>
                          <a:rPr lang="pt-BR" sz="2400" i="1">
                            <a:latin typeface="Cambria Math" panose="02040503050406030204" pitchFamily="18" charset="0"/>
                          </a:rPr>
                          <m:t>𝐿</m:t>
                        </m:r>
                      </m:e>
                      <m:sup>
                        <m:r>
                          <a:rPr lang="pt-BR" sz="2400" i="1">
                            <a:latin typeface="Cambria Math" panose="02040503050406030204" pitchFamily="18" charset="0"/>
                          </a:rPr>
                          <m:t>′</m:t>
                        </m:r>
                      </m:sup>
                    </m:sSup>
                    <m:r>
                      <a:rPr lang="pt-BR" sz="2400" i="1">
                        <a:latin typeface="Cambria Math" panose="02040503050406030204" pitchFamily="18" charset="0"/>
                      </a:rPr>
                      <m:t>,</m:t>
                    </m:r>
                    <m:sSup>
                      <m:sSupPr>
                        <m:ctrlPr>
                          <a:rPr lang="pt-BR" sz="2400" i="1">
                            <a:latin typeface="Cambria Math" panose="02040503050406030204" pitchFamily="18" charset="0"/>
                          </a:rPr>
                        </m:ctrlPr>
                      </m:sSupPr>
                      <m:e>
                        <m:r>
                          <a:rPr lang="pt-BR" sz="2400" i="1">
                            <a:latin typeface="Cambria Math" panose="02040503050406030204" pitchFamily="18" charset="0"/>
                          </a:rPr>
                          <m:t>𝑅</m:t>
                        </m:r>
                      </m:e>
                      <m:sup>
                        <m:r>
                          <a:rPr lang="pt-BR" sz="2400" i="1">
                            <a:latin typeface="Cambria Math" panose="02040503050406030204" pitchFamily="18" charset="0"/>
                          </a:rPr>
                          <m:t>′</m:t>
                        </m:r>
                      </m:sup>
                    </m:sSup>
                    <m:r>
                      <a:rPr lang="pt-BR" sz="2400" i="1">
                        <a:latin typeface="Cambria Math" panose="02040503050406030204" pitchFamily="18" charset="0"/>
                      </a:rPr>
                      <m:t>}</m:t>
                    </m:r>
                  </m:oMath>
                </a14:m>
                <a:endParaRPr lang="pt-BR" sz="2400" dirty="0"/>
              </a:p>
              <a:p>
                <a:pPr marL="514338" indent="-514338" algn="just">
                  <a:spcBef>
                    <a:spcPts val="1500"/>
                  </a:spcBef>
                  <a:spcAft>
                    <a:spcPts val="1500"/>
                  </a:spcAft>
                  <a:buFont typeface="+mj-lt"/>
                  <a:buAutoNum type="arabicPeriod"/>
                </a:pPr>
                <a:r>
                  <a:rPr lang="pt-BR" sz="2400" dirty="0"/>
                  <a:t>O jogador </a:t>
                </a:r>
                <a14:m>
                  <m:oMath xmlns:m="http://schemas.openxmlformats.org/officeDocument/2006/math">
                    <m:r>
                      <a:rPr lang="pt-BR" sz="2400" i="1">
                        <a:latin typeface="Cambria Math" panose="02040503050406030204" pitchFamily="18" charset="0"/>
                      </a:rPr>
                      <m:t>3</m:t>
                    </m:r>
                  </m:oMath>
                </a14:m>
                <a:r>
                  <a:rPr lang="pt-BR" sz="2400" dirty="0"/>
                  <a:t> </a:t>
                </a:r>
                <a:r>
                  <a:rPr lang="pt-BR" sz="2400" dirty="0">
                    <a:solidFill>
                      <a:srgbClr val="C00000"/>
                    </a:solidFill>
                  </a:rPr>
                  <a:t>observa </a:t>
                </a:r>
                <a:r>
                  <a:rPr lang="pt-BR" sz="2400" i="1" dirty="0">
                    <a:solidFill>
                      <a:srgbClr val="C00000"/>
                    </a:solidFill>
                  </a:rPr>
                  <a:t>se</a:t>
                </a:r>
                <a:r>
                  <a:rPr lang="pt-BR" sz="2400" dirty="0">
                    <a:solidFill>
                      <a:srgbClr val="C00000"/>
                    </a:solidFill>
                  </a:rPr>
                  <a:t> </a:t>
                </a:r>
                <a14:m>
                  <m:oMath xmlns:m="http://schemas.openxmlformats.org/officeDocument/2006/math">
                    <m:d>
                      <m:dPr>
                        <m:ctrlPr>
                          <a:rPr lang="pt-BR" sz="2400" i="1">
                            <a:solidFill>
                              <a:srgbClr val="C00000"/>
                            </a:solidFill>
                            <a:latin typeface="Cambria Math" panose="02040503050406030204" pitchFamily="18" charset="0"/>
                          </a:rPr>
                        </m:ctrlPr>
                      </m:dPr>
                      <m:e>
                        <m:sSub>
                          <m:sSubPr>
                            <m:ctrlPr>
                              <a:rPr lang="pt-BR" sz="2400" i="1">
                                <a:solidFill>
                                  <a:srgbClr val="C00000"/>
                                </a:solidFill>
                                <a:latin typeface="Cambria Math" panose="02040503050406030204" pitchFamily="18" charset="0"/>
                              </a:rPr>
                            </m:ctrlPr>
                          </m:sSubPr>
                          <m:e>
                            <m:r>
                              <a:rPr lang="pt-BR" sz="2400" i="1">
                                <a:solidFill>
                                  <a:srgbClr val="C00000"/>
                                </a:solidFill>
                                <a:latin typeface="Cambria Math" panose="02040503050406030204" pitchFamily="18" charset="0"/>
                              </a:rPr>
                              <m:t>𝑎</m:t>
                            </m:r>
                          </m:e>
                          <m:sub>
                            <m:r>
                              <a:rPr lang="pt-BR" sz="2400" i="1">
                                <a:solidFill>
                                  <a:srgbClr val="C00000"/>
                                </a:solidFill>
                                <a:latin typeface="Cambria Math" panose="02040503050406030204" pitchFamily="18" charset="0"/>
                              </a:rPr>
                              <m:t>1</m:t>
                            </m:r>
                          </m:sub>
                        </m:sSub>
                        <m:r>
                          <a:rPr lang="pt-BR" sz="2400" i="1">
                            <a:solidFill>
                              <a:srgbClr val="C00000"/>
                            </a:solidFill>
                            <a:latin typeface="Cambria Math" panose="02040503050406030204" pitchFamily="18" charset="0"/>
                          </a:rPr>
                          <m:t>,</m:t>
                        </m:r>
                        <m:sSub>
                          <m:sSubPr>
                            <m:ctrlPr>
                              <a:rPr lang="pt-BR" sz="2400" i="1">
                                <a:solidFill>
                                  <a:srgbClr val="C00000"/>
                                </a:solidFill>
                                <a:latin typeface="Cambria Math" panose="02040503050406030204" pitchFamily="18" charset="0"/>
                              </a:rPr>
                            </m:ctrlPr>
                          </m:sSubPr>
                          <m:e>
                            <m:r>
                              <a:rPr lang="pt-BR" sz="2400" i="1">
                                <a:solidFill>
                                  <a:srgbClr val="C00000"/>
                                </a:solidFill>
                                <a:latin typeface="Cambria Math" panose="02040503050406030204" pitchFamily="18" charset="0"/>
                              </a:rPr>
                              <m:t>𝑎</m:t>
                            </m:r>
                          </m:e>
                          <m:sub>
                            <m:r>
                              <a:rPr lang="pt-BR" sz="2400" i="1">
                                <a:solidFill>
                                  <a:srgbClr val="C00000"/>
                                </a:solidFill>
                                <a:latin typeface="Cambria Math" panose="02040503050406030204" pitchFamily="18" charset="0"/>
                              </a:rPr>
                              <m:t>2</m:t>
                            </m:r>
                          </m:sub>
                        </m:sSub>
                      </m:e>
                    </m:d>
                    <m:r>
                      <a:rPr lang="pt-BR" sz="2400" i="1">
                        <a:solidFill>
                          <a:srgbClr val="C00000"/>
                        </a:solidFill>
                        <a:latin typeface="Cambria Math" panose="02040503050406030204" pitchFamily="18" charset="0"/>
                      </a:rPr>
                      <m:t>=(</m:t>
                    </m:r>
                    <m:r>
                      <a:rPr lang="pt-BR" sz="2400" i="1">
                        <a:solidFill>
                          <a:srgbClr val="C00000"/>
                        </a:solidFill>
                        <a:latin typeface="Cambria Math" panose="02040503050406030204" pitchFamily="18" charset="0"/>
                      </a:rPr>
                      <m:t>𝑅</m:t>
                    </m:r>
                    <m:r>
                      <a:rPr lang="pt-BR" sz="2400" i="1">
                        <a:solidFill>
                          <a:srgbClr val="C00000"/>
                        </a:solidFill>
                        <a:latin typeface="Cambria Math" panose="02040503050406030204" pitchFamily="18" charset="0"/>
                      </a:rPr>
                      <m:t>,</m:t>
                    </m:r>
                    <m:sSup>
                      <m:sSupPr>
                        <m:ctrlPr>
                          <a:rPr lang="pt-BR" sz="2400" i="1">
                            <a:solidFill>
                              <a:srgbClr val="C00000"/>
                            </a:solidFill>
                            <a:latin typeface="Cambria Math" panose="02040503050406030204" pitchFamily="18" charset="0"/>
                          </a:rPr>
                        </m:ctrlPr>
                      </m:sSupPr>
                      <m:e>
                        <m:r>
                          <a:rPr lang="pt-BR" sz="2400" i="1">
                            <a:solidFill>
                              <a:srgbClr val="C00000"/>
                            </a:solidFill>
                            <a:latin typeface="Cambria Math" panose="02040503050406030204" pitchFamily="18" charset="0"/>
                          </a:rPr>
                          <m:t>𝑅</m:t>
                        </m:r>
                      </m:e>
                      <m:sup>
                        <m:r>
                          <a:rPr lang="pt-BR" sz="2400" i="1">
                            <a:solidFill>
                              <a:srgbClr val="C00000"/>
                            </a:solidFill>
                            <a:latin typeface="Cambria Math" panose="02040503050406030204" pitchFamily="18" charset="0"/>
                          </a:rPr>
                          <m:t>′</m:t>
                        </m:r>
                      </m:sup>
                    </m:sSup>
                    <m:r>
                      <a:rPr lang="pt-BR" sz="2400" i="1">
                        <a:solidFill>
                          <a:srgbClr val="C00000"/>
                        </a:solidFill>
                        <a:latin typeface="Cambria Math" panose="02040503050406030204" pitchFamily="18" charset="0"/>
                      </a:rPr>
                      <m:t>)</m:t>
                    </m:r>
                  </m:oMath>
                </a14:m>
                <a:r>
                  <a:rPr lang="pt-BR" sz="2400" dirty="0">
                    <a:solidFill>
                      <a:srgbClr val="C00000"/>
                    </a:solidFill>
                  </a:rPr>
                  <a:t> </a:t>
                </a:r>
                <a:r>
                  <a:rPr lang="pt-BR" sz="2400" i="1" dirty="0">
                    <a:solidFill>
                      <a:srgbClr val="C00000"/>
                    </a:solidFill>
                  </a:rPr>
                  <a:t>ou não </a:t>
                </a:r>
                <a:r>
                  <a:rPr lang="pt-BR" sz="2400" dirty="0"/>
                  <a:t>e então escolhe uma ação </a:t>
                </a:r>
                <a14:m>
                  <m:oMath xmlns:m="http://schemas.openxmlformats.org/officeDocument/2006/math">
                    <m:sSub>
                      <m:sSubPr>
                        <m:ctrlPr>
                          <a:rPr lang="pt-BR" sz="2400" i="1">
                            <a:latin typeface="Cambria Math" panose="02040503050406030204" pitchFamily="18" charset="0"/>
                          </a:rPr>
                        </m:ctrlPr>
                      </m:sSubPr>
                      <m:e>
                        <m:r>
                          <a:rPr lang="pt-BR" sz="2400" i="1">
                            <a:latin typeface="Cambria Math" panose="02040503050406030204" pitchFamily="18" charset="0"/>
                          </a:rPr>
                          <m:t>𝑎</m:t>
                        </m:r>
                      </m:e>
                      <m:sub>
                        <m:r>
                          <a:rPr lang="pt-BR" sz="2400" i="1">
                            <a:latin typeface="Cambria Math" panose="02040503050406030204" pitchFamily="18" charset="0"/>
                          </a:rPr>
                          <m:t>3</m:t>
                        </m:r>
                      </m:sub>
                    </m:sSub>
                  </m:oMath>
                </a14:m>
                <a:r>
                  <a:rPr lang="pt-BR" sz="2400" dirty="0"/>
                  <a:t> do seu conjunto viável </a:t>
                </a:r>
                <a14:m>
                  <m:oMath xmlns:m="http://schemas.openxmlformats.org/officeDocument/2006/math">
                    <m:sSub>
                      <m:sSubPr>
                        <m:ctrlPr>
                          <a:rPr lang="pt-BR" sz="2400" i="1">
                            <a:latin typeface="Cambria Math" panose="02040503050406030204" pitchFamily="18" charset="0"/>
                          </a:rPr>
                        </m:ctrlPr>
                      </m:sSubPr>
                      <m:e>
                        <m:r>
                          <a:rPr lang="pt-BR" sz="2400" i="1">
                            <a:latin typeface="Cambria Math" panose="02040503050406030204" pitchFamily="18" charset="0"/>
                          </a:rPr>
                          <m:t>𝐴</m:t>
                        </m:r>
                      </m:e>
                      <m:sub>
                        <m:r>
                          <a:rPr lang="pt-BR" sz="2400" i="1">
                            <a:latin typeface="Cambria Math" panose="02040503050406030204" pitchFamily="18" charset="0"/>
                          </a:rPr>
                          <m:t>3</m:t>
                        </m:r>
                      </m:sub>
                    </m:sSub>
                    <m:r>
                      <a:rPr lang="pt-BR" sz="2400" i="1">
                        <a:latin typeface="Cambria Math" panose="02040503050406030204" pitchFamily="18" charset="0"/>
                      </a:rPr>
                      <m:t>={</m:t>
                    </m:r>
                    <m:sSup>
                      <m:sSupPr>
                        <m:ctrlPr>
                          <a:rPr lang="pt-BR" sz="2400" i="1">
                            <a:latin typeface="Cambria Math" panose="02040503050406030204" pitchFamily="18" charset="0"/>
                          </a:rPr>
                        </m:ctrlPr>
                      </m:sSupPr>
                      <m:e>
                        <m:r>
                          <a:rPr lang="pt-BR" sz="2400" i="1">
                            <a:latin typeface="Cambria Math" panose="02040503050406030204" pitchFamily="18" charset="0"/>
                          </a:rPr>
                          <m:t>𝐿</m:t>
                        </m:r>
                      </m:e>
                      <m:sup>
                        <m:r>
                          <a:rPr lang="pt-BR" sz="2400" i="1">
                            <a:latin typeface="Cambria Math" panose="02040503050406030204" pitchFamily="18" charset="0"/>
                          </a:rPr>
                          <m:t>′′</m:t>
                        </m:r>
                      </m:sup>
                    </m:sSup>
                    <m:r>
                      <a:rPr lang="pt-BR" sz="2400" i="1">
                        <a:latin typeface="Cambria Math" panose="02040503050406030204" pitchFamily="18" charset="0"/>
                      </a:rPr>
                      <m:t>,</m:t>
                    </m:r>
                    <m:sSup>
                      <m:sSupPr>
                        <m:ctrlPr>
                          <a:rPr lang="pt-BR" sz="2400" i="1">
                            <a:latin typeface="Cambria Math" panose="02040503050406030204" pitchFamily="18" charset="0"/>
                          </a:rPr>
                        </m:ctrlPr>
                      </m:sSupPr>
                      <m:e>
                        <m:r>
                          <a:rPr lang="pt-BR" sz="2400" i="1">
                            <a:latin typeface="Cambria Math" panose="02040503050406030204" pitchFamily="18" charset="0"/>
                          </a:rPr>
                          <m:t>𝑅</m:t>
                        </m:r>
                      </m:e>
                      <m:sup>
                        <m:r>
                          <a:rPr lang="pt-BR" sz="2400" i="1">
                            <a:latin typeface="Cambria Math" panose="02040503050406030204" pitchFamily="18" charset="0"/>
                          </a:rPr>
                          <m:t>′′</m:t>
                        </m:r>
                      </m:sup>
                    </m:sSup>
                    <m:r>
                      <a:rPr lang="pt-BR" sz="2400" i="1">
                        <a:latin typeface="Cambria Math" panose="02040503050406030204" pitchFamily="18" charset="0"/>
                      </a:rPr>
                      <m:t>}</m:t>
                    </m:r>
                  </m:oMath>
                </a14:m>
                <a:endParaRPr lang="pt-BR" sz="2400" dirty="0"/>
              </a:p>
              <a:p>
                <a:pPr algn="just">
                  <a:spcBef>
                    <a:spcPts val="1500"/>
                  </a:spcBef>
                  <a:spcAft>
                    <a:spcPts val="1500"/>
                  </a:spcAft>
                </a:pPr>
                <a:endParaRPr lang="pt-BR" sz="2400" dirty="0"/>
              </a:p>
            </p:txBody>
          </p:sp>
        </mc:Choice>
        <mc:Fallback xmlns="">
          <p:sp>
            <p:nvSpPr>
              <p:cNvPr id="5" name="Content Placeholder 4">
                <a:extLst>
                  <a:ext uri="{FF2B5EF4-FFF2-40B4-BE49-F238E27FC236}">
                    <a16:creationId xmlns:a16="http://schemas.microsoft.com/office/drawing/2014/main" id="{6804B0E4-86ED-42D5-8696-E317FF529E8E}"/>
                  </a:ext>
                </a:extLst>
              </p:cNvPr>
              <p:cNvSpPr>
                <a:spLocks noGrp="1" noRot="1" noChangeAspect="1" noMove="1" noResize="1" noEditPoints="1" noAdjustHandles="1" noChangeArrowheads="1" noChangeShapeType="1" noTextEdit="1"/>
              </p:cNvSpPr>
              <p:nvPr>
                <p:ph sz="half" idx="1"/>
              </p:nvPr>
            </p:nvSpPr>
            <p:spPr>
              <a:xfrm>
                <a:off x="838200" y="1690688"/>
                <a:ext cx="5484047" cy="4351338"/>
              </a:xfrm>
              <a:blipFill>
                <a:blip r:embed="rId3"/>
                <a:stretch>
                  <a:fillRect l="-1557" t="-2801" r="-1446"/>
                </a:stretch>
              </a:blipFill>
            </p:spPr>
            <p:txBody>
              <a:bodyPr/>
              <a:lstStyle/>
              <a:p>
                <a:r>
                  <a:rPr lang="pt-BR">
                    <a:noFill/>
                  </a:rPr>
                  <a:t> </a:t>
                </a:r>
              </a:p>
            </p:txBody>
          </p:sp>
        </mc:Fallback>
      </mc:AlternateContent>
      <p:pic>
        <p:nvPicPr>
          <p:cNvPr id="7" name="Content Placeholder 5" descr="A picture containing object, photo, table, sitting&#10;&#10;Description automatically generated">
            <a:extLst>
              <a:ext uri="{FF2B5EF4-FFF2-40B4-BE49-F238E27FC236}">
                <a16:creationId xmlns:a16="http://schemas.microsoft.com/office/drawing/2014/main" id="{AE710677-39E0-4950-8B70-CB5CDC485068}"/>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351648" y="1863032"/>
            <a:ext cx="5632950" cy="3390612"/>
          </a:xfrm>
        </p:spPr>
      </p:pic>
      <p:sp>
        <p:nvSpPr>
          <p:cNvPr id="2" name="Footer Placeholder 1">
            <a:extLst>
              <a:ext uri="{FF2B5EF4-FFF2-40B4-BE49-F238E27FC236}">
                <a16:creationId xmlns:a16="http://schemas.microsoft.com/office/drawing/2014/main" id="{215FBF16-308D-414D-8593-CA59EC7F42F5}"/>
              </a:ext>
            </a:extLst>
          </p:cNvPr>
          <p:cNvSpPr>
            <a:spLocks noGrp="1"/>
          </p:cNvSpPr>
          <p:nvPr>
            <p:ph type="ftr" sz="quarter" idx="11"/>
          </p:nvPr>
        </p:nvSpPr>
        <p:spPr/>
        <p:txBody>
          <a:bodyPr/>
          <a:lstStyle/>
          <a:p>
            <a:r>
              <a:rPr lang="pt-BR" dirty="0"/>
              <a:t>Robson Tigre </a:t>
            </a:r>
            <a:endParaRPr lang="en-US" dirty="0"/>
          </a:p>
        </p:txBody>
      </p:sp>
      <p:sp>
        <p:nvSpPr>
          <p:cNvPr id="3" name="Slide Number Placeholder 2">
            <a:extLst>
              <a:ext uri="{FF2B5EF4-FFF2-40B4-BE49-F238E27FC236}">
                <a16:creationId xmlns:a16="http://schemas.microsoft.com/office/drawing/2014/main" id="{2322410D-2574-4AEA-AB0A-C0CBB410A49A}"/>
              </a:ext>
            </a:extLst>
          </p:cNvPr>
          <p:cNvSpPr>
            <a:spLocks noGrp="1"/>
          </p:cNvSpPr>
          <p:nvPr>
            <p:ph type="sldNum" sz="quarter" idx="12"/>
          </p:nvPr>
        </p:nvSpPr>
        <p:spPr/>
        <p:txBody>
          <a:bodyPr/>
          <a:lstStyle/>
          <a:p>
            <a:fld id="{AF67EEE8-F201-4410-BA13-233EFB93B646}" type="slidenum">
              <a:rPr lang="pt-BR" smtClean="0"/>
              <a:t>24</a:t>
            </a:fld>
            <a:endParaRPr lang="pt-BR"/>
          </a:p>
        </p:txBody>
      </p:sp>
    </p:spTree>
    <p:extLst>
      <p:ext uri="{BB962C8B-B14F-4D97-AF65-F5344CB8AC3E}">
        <p14:creationId xmlns:p14="http://schemas.microsoft.com/office/powerpoint/2010/main" val="3211368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icture containing object, photo, table, sitting&#10;&#10;Description automatically generated">
            <a:extLst>
              <a:ext uri="{FF2B5EF4-FFF2-40B4-BE49-F238E27FC236}">
                <a16:creationId xmlns:a16="http://schemas.microsoft.com/office/drawing/2014/main" id="{0B3F9565-42AE-473C-8809-B1374E49638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81485" y="1825625"/>
            <a:ext cx="7229039" cy="4351339"/>
          </a:xfrm>
        </p:spPr>
      </p:pic>
      <p:sp>
        <p:nvSpPr>
          <p:cNvPr id="4" name="Title 1">
            <a:extLst>
              <a:ext uri="{FF2B5EF4-FFF2-40B4-BE49-F238E27FC236}">
                <a16:creationId xmlns:a16="http://schemas.microsoft.com/office/drawing/2014/main" id="{6602297A-A369-4D57-9E90-A1F1BAF7276E}"/>
              </a:ext>
            </a:extLst>
          </p:cNvPr>
          <p:cNvSpPr>
            <a:spLocks noGrp="1"/>
          </p:cNvSpPr>
          <p:nvPr>
            <p:ph type="title"/>
          </p:nvPr>
        </p:nvSpPr>
        <p:spPr>
          <a:xfrm>
            <a:off x="838200" y="365125"/>
            <a:ext cx="10515600" cy="1325563"/>
          </a:xfrm>
        </p:spPr>
        <p:txBody>
          <a:bodyPr>
            <a:normAutofit/>
          </a:bodyPr>
          <a:lstStyle/>
          <a:p>
            <a:r>
              <a:rPr lang="pt-BR" sz="4100" b="1" noProof="0" dirty="0"/>
              <a:t>Conjunto de informação</a:t>
            </a:r>
            <a:endParaRPr lang="pt-BR" sz="4100" noProof="0" dirty="0"/>
          </a:p>
        </p:txBody>
      </p:sp>
      <p:sp>
        <p:nvSpPr>
          <p:cNvPr id="7" name="TextBox 6">
            <a:extLst>
              <a:ext uri="{FF2B5EF4-FFF2-40B4-BE49-F238E27FC236}">
                <a16:creationId xmlns:a16="http://schemas.microsoft.com/office/drawing/2014/main" id="{A71C8D0C-F6E1-4F70-9EE1-CA5EBFEB44D7}"/>
              </a:ext>
            </a:extLst>
          </p:cNvPr>
          <p:cNvSpPr txBox="1"/>
          <p:nvPr/>
        </p:nvSpPr>
        <p:spPr>
          <a:xfrm>
            <a:off x="9289916" y="2707004"/>
            <a:ext cx="2188723" cy="646331"/>
          </a:xfrm>
          <a:prstGeom prst="rect">
            <a:avLst/>
          </a:prstGeom>
          <a:noFill/>
          <a:ln>
            <a:solidFill>
              <a:srgbClr val="0070C0"/>
            </a:solidFill>
          </a:ln>
        </p:spPr>
        <p:txBody>
          <a:bodyPr wrap="square" rtlCol="0">
            <a:spAutoFit/>
          </a:bodyPr>
          <a:lstStyle/>
          <a:p>
            <a:pPr algn="ctr"/>
            <a:r>
              <a:rPr lang="pt-BR" dirty="0"/>
              <a:t>Conjunto de informação unitário</a:t>
            </a:r>
          </a:p>
        </p:txBody>
      </p:sp>
      <p:cxnSp>
        <p:nvCxnSpPr>
          <p:cNvPr id="11" name="Straight Arrow Connector 10">
            <a:extLst>
              <a:ext uri="{FF2B5EF4-FFF2-40B4-BE49-F238E27FC236}">
                <a16:creationId xmlns:a16="http://schemas.microsoft.com/office/drawing/2014/main" id="{EBFBB555-321C-4E49-A3DA-BBF1544E2E96}"/>
              </a:ext>
            </a:extLst>
          </p:cNvPr>
          <p:cNvCxnSpPr>
            <a:cxnSpLocks/>
          </p:cNvCxnSpPr>
          <p:nvPr/>
        </p:nvCxnSpPr>
        <p:spPr>
          <a:xfrm flipH="1">
            <a:off x="8881358" y="3353332"/>
            <a:ext cx="408561" cy="518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726D094-71CF-4E05-9D78-C165FFCA84E9}"/>
              </a:ext>
            </a:extLst>
          </p:cNvPr>
          <p:cNvSpPr txBox="1"/>
          <p:nvPr/>
        </p:nvSpPr>
        <p:spPr>
          <a:xfrm>
            <a:off x="364793" y="2782672"/>
            <a:ext cx="2471519" cy="646331"/>
          </a:xfrm>
          <a:prstGeom prst="rect">
            <a:avLst/>
          </a:prstGeom>
          <a:noFill/>
          <a:ln>
            <a:solidFill>
              <a:srgbClr val="FF0000"/>
            </a:solidFill>
          </a:ln>
        </p:spPr>
        <p:txBody>
          <a:bodyPr wrap="square" rtlCol="0">
            <a:spAutoFit/>
          </a:bodyPr>
          <a:lstStyle/>
          <a:p>
            <a:pPr algn="ctr"/>
            <a:r>
              <a:rPr lang="pt-BR" dirty="0"/>
              <a:t>Conjunto de informação não unitário</a:t>
            </a:r>
          </a:p>
        </p:txBody>
      </p:sp>
      <p:cxnSp>
        <p:nvCxnSpPr>
          <p:cNvPr id="14" name="Straight Arrow Connector 13">
            <a:extLst>
              <a:ext uri="{FF2B5EF4-FFF2-40B4-BE49-F238E27FC236}">
                <a16:creationId xmlns:a16="http://schemas.microsoft.com/office/drawing/2014/main" id="{32F224EC-F1E1-4AEC-96FF-8A24938700FA}"/>
              </a:ext>
            </a:extLst>
          </p:cNvPr>
          <p:cNvCxnSpPr>
            <a:cxnSpLocks/>
          </p:cNvCxnSpPr>
          <p:nvPr/>
        </p:nvCxnSpPr>
        <p:spPr>
          <a:xfrm>
            <a:off x="2836309" y="3420806"/>
            <a:ext cx="474339" cy="4508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446EEC6C-9C7E-4354-BFDE-E71151F339BF}"/>
              </a:ext>
            </a:extLst>
          </p:cNvPr>
          <p:cNvSpPr/>
          <p:nvPr/>
        </p:nvSpPr>
        <p:spPr>
          <a:xfrm>
            <a:off x="3040589" y="3871608"/>
            <a:ext cx="4367720" cy="37937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Footer Placeholder 1">
            <a:extLst>
              <a:ext uri="{FF2B5EF4-FFF2-40B4-BE49-F238E27FC236}">
                <a16:creationId xmlns:a16="http://schemas.microsoft.com/office/drawing/2014/main" id="{9721F730-7087-4D7B-85D8-1421001F1EA2}"/>
              </a:ext>
            </a:extLst>
          </p:cNvPr>
          <p:cNvSpPr>
            <a:spLocks noGrp="1"/>
          </p:cNvSpPr>
          <p:nvPr>
            <p:ph type="ftr" sz="quarter" idx="11"/>
          </p:nvPr>
        </p:nvSpPr>
        <p:spPr>
          <a:xfrm>
            <a:off x="4038600" y="6356350"/>
            <a:ext cx="4114800" cy="365125"/>
          </a:xfrm>
        </p:spPr>
        <p:txBody>
          <a:bodyPr/>
          <a:lstStyle/>
          <a:p>
            <a:r>
              <a:rPr lang="pt-BR" dirty="0"/>
              <a:t>Robson Tigre </a:t>
            </a:r>
            <a:endParaRPr lang="en-US" dirty="0"/>
          </a:p>
        </p:txBody>
      </p:sp>
      <p:sp>
        <p:nvSpPr>
          <p:cNvPr id="2" name="Slide Number Placeholder 1">
            <a:extLst>
              <a:ext uri="{FF2B5EF4-FFF2-40B4-BE49-F238E27FC236}">
                <a16:creationId xmlns:a16="http://schemas.microsoft.com/office/drawing/2014/main" id="{66E13903-83D3-4CA2-8896-2EF6A0CF02CF}"/>
              </a:ext>
            </a:extLst>
          </p:cNvPr>
          <p:cNvSpPr>
            <a:spLocks noGrp="1"/>
          </p:cNvSpPr>
          <p:nvPr>
            <p:ph type="sldNum" sz="quarter" idx="12"/>
          </p:nvPr>
        </p:nvSpPr>
        <p:spPr/>
        <p:txBody>
          <a:bodyPr/>
          <a:lstStyle/>
          <a:p>
            <a:fld id="{AF67EEE8-F201-4410-BA13-233EFB93B646}" type="slidenum">
              <a:rPr lang="pt-BR" smtClean="0"/>
              <a:t>25</a:t>
            </a:fld>
            <a:endParaRPr lang="pt-BR"/>
          </a:p>
        </p:txBody>
      </p:sp>
    </p:spTree>
    <p:extLst>
      <p:ext uri="{BB962C8B-B14F-4D97-AF65-F5344CB8AC3E}">
        <p14:creationId xmlns:p14="http://schemas.microsoft.com/office/powerpoint/2010/main" val="2972903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462FB6-5658-4E86-A6FB-903AAE468E99}"/>
              </a:ext>
            </a:extLst>
          </p:cNvPr>
          <p:cNvSpPr>
            <a:spLocks noGrp="1"/>
          </p:cNvSpPr>
          <p:nvPr>
            <p:ph idx="1"/>
          </p:nvPr>
        </p:nvSpPr>
        <p:spPr/>
        <p:txBody>
          <a:bodyPr>
            <a:normAutofit fontScale="92500" lnSpcReduction="20000"/>
          </a:bodyPr>
          <a:lstStyle/>
          <a:p>
            <a:pPr algn="just"/>
            <a:r>
              <a:rPr lang="pt-BR" noProof="0" dirty="0"/>
              <a:t>Anteriormente, definimos </a:t>
            </a:r>
            <a:r>
              <a:rPr lang="pt-BR" b="1" noProof="0" dirty="0"/>
              <a:t>informação perfeita </a:t>
            </a:r>
            <a:r>
              <a:rPr lang="pt-BR" noProof="0" dirty="0"/>
              <a:t>como cada jogador </a:t>
            </a:r>
            <a:r>
              <a:rPr lang="pt-BR" b="1" noProof="0" dirty="0"/>
              <a:t>conhecer a história completa do jogo </a:t>
            </a:r>
            <a:r>
              <a:rPr lang="pt-BR" noProof="0" dirty="0"/>
              <a:t>até o momento de sua jogada.</a:t>
            </a:r>
          </a:p>
          <a:p>
            <a:pPr algn="just"/>
            <a:endParaRPr lang="pt-BR" noProof="0" dirty="0"/>
          </a:p>
          <a:p>
            <a:pPr algn="just"/>
            <a:r>
              <a:rPr lang="pt-BR" noProof="0" dirty="0"/>
              <a:t>Uma definição equivalente de </a:t>
            </a:r>
            <a:r>
              <a:rPr lang="pt-BR" b="1" noProof="0" dirty="0">
                <a:solidFill>
                  <a:srgbClr val="0070C0"/>
                </a:solidFill>
              </a:rPr>
              <a:t>informação perfeita </a:t>
            </a:r>
            <a:r>
              <a:rPr lang="pt-BR" noProof="0" dirty="0"/>
              <a:t>é que todo conjunto de informação seja </a:t>
            </a:r>
            <a:r>
              <a:rPr lang="pt-BR" i="1" noProof="0" dirty="0"/>
              <a:t>unitário</a:t>
            </a:r>
            <a:r>
              <a:rPr lang="pt-BR" noProof="0" dirty="0"/>
              <a:t>;</a:t>
            </a:r>
            <a:r>
              <a:rPr lang="pt-BR" sz="2800" noProof="0" dirty="0">
                <a:solidFill>
                  <a:srgbClr val="FF0000"/>
                </a:solidFill>
              </a:rPr>
              <a:t>*</a:t>
            </a:r>
            <a:r>
              <a:rPr lang="pt-BR" noProof="0" dirty="0"/>
              <a:t> </a:t>
            </a:r>
          </a:p>
          <a:p>
            <a:pPr lvl="1" algn="just">
              <a:spcBef>
                <a:spcPts val="1000"/>
              </a:spcBef>
            </a:pPr>
            <a:r>
              <a:rPr lang="pt-BR" b="1" noProof="0" dirty="0">
                <a:solidFill>
                  <a:srgbClr val="C00000"/>
                </a:solidFill>
              </a:rPr>
              <a:t>Informação imperfeita</a:t>
            </a:r>
            <a:r>
              <a:rPr lang="pt-BR" noProof="0" dirty="0"/>
              <a:t>, em contraste, significa que há pelo menos um conjunto de informação não unitário.</a:t>
            </a:r>
            <a:endParaRPr lang="pt-BR" sz="1500" noProof="0" dirty="0">
              <a:solidFill>
                <a:srgbClr val="FF0000"/>
              </a:solidFill>
            </a:endParaRPr>
          </a:p>
          <a:p>
            <a:pPr algn="just"/>
            <a:endParaRPr lang="pt-BR" sz="2200" noProof="0" dirty="0">
              <a:solidFill>
                <a:srgbClr val="FF0000"/>
              </a:solidFill>
            </a:endParaRPr>
          </a:p>
          <a:p>
            <a:pPr algn="just"/>
            <a:r>
              <a:rPr lang="pt-BR" noProof="0" dirty="0"/>
              <a:t>A representação na forma extensiva de um jogo simultâneo (e.g., dilema dos prisioneiros), por exemplo, é um jogo de informação </a:t>
            </a:r>
            <a:r>
              <a:rPr lang="pt-BR" i="1" noProof="0" dirty="0"/>
              <a:t>imperfeita</a:t>
            </a:r>
          </a:p>
          <a:p>
            <a:pPr lvl="1" algn="just"/>
            <a:endParaRPr lang="pt-BR" noProof="0" dirty="0"/>
          </a:p>
          <a:p>
            <a:pPr algn="just"/>
            <a:r>
              <a:rPr lang="pt-BR" noProof="0" dirty="0"/>
              <a:t>De modo semelhante, jogos de dois estágios como corrida aos bancos e tarifas e </a:t>
            </a:r>
            <a:r>
              <a:rPr lang="pt-BR" dirty="0"/>
              <a:t>competição imperfeita são jogo de informação </a:t>
            </a:r>
            <a:r>
              <a:rPr lang="pt-BR" i="1" dirty="0"/>
              <a:t>imperfeita</a:t>
            </a:r>
            <a:endParaRPr lang="pt-BR" noProof="0" dirty="0"/>
          </a:p>
        </p:txBody>
      </p:sp>
      <p:sp>
        <p:nvSpPr>
          <p:cNvPr id="4" name="Title 1">
            <a:extLst>
              <a:ext uri="{FF2B5EF4-FFF2-40B4-BE49-F238E27FC236}">
                <a16:creationId xmlns:a16="http://schemas.microsoft.com/office/drawing/2014/main" id="{6F0DDD09-88E7-48A1-94E8-FC5E21776D45}"/>
              </a:ext>
            </a:extLst>
          </p:cNvPr>
          <p:cNvSpPr>
            <a:spLocks noGrp="1"/>
          </p:cNvSpPr>
          <p:nvPr>
            <p:ph type="title"/>
          </p:nvPr>
        </p:nvSpPr>
        <p:spPr>
          <a:xfrm>
            <a:off x="838200" y="365125"/>
            <a:ext cx="10515600" cy="1325563"/>
          </a:xfrm>
        </p:spPr>
        <p:txBody>
          <a:bodyPr>
            <a:normAutofit fontScale="90000"/>
          </a:bodyPr>
          <a:lstStyle/>
          <a:p>
            <a:r>
              <a:rPr lang="pt-BR" sz="4100" b="1" noProof="0" dirty="0"/>
              <a:t>Definição alternativa de informação (im)perfeita</a:t>
            </a:r>
            <a:br>
              <a:rPr lang="pt-BR" sz="4100" b="1" noProof="0" dirty="0"/>
            </a:br>
            <a:r>
              <a:rPr lang="pt-BR" sz="2200" b="1" noProof="0" dirty="0"/>
              <a:t>Conjunto de informação</a:t>
            </a:r>
            <a:endParaRPr lang="pt-BR" sz="2200" noProof="0" dirty="0"/>
          </a:p>
        </p:txBody>
      </p:sp>
      <p:sp>
        <p:nvSpPr>
          <p:cNvPr id="5" name="Footer Placeholder 1">
            <a:extLst>
              <a:ext uri="{FF2B5EF4-FFF2-40B4-BE49-F238E27FC236}">
                <a16:creationId xmlns:a16="http://schemas.microsoft.com/office/drawing/2014/main" id="{ADDB8AB6-F502-48F2-BBE7-713A2E56BD06}"/>
              </a:ext>
            </a:extLst>
          </p:cNvPr>
          <p:cNvSpPr>
            <a:spLocks noGrp="1"/>
          </p:cNvSpPr>
          <p:nvPr>
            <p:ph type="ftr" sz="quarter" idx="11"/>
          </p:nvPr>
        </p:nvSpPr>
        <p:spPr>
          <a:xfrm>
            <a:off x="4038600" y="6356350"/>
            <a:ext cx="4114800" cy="365125"/>
          </a:xfrm>
        </p:spPr>
        <p:txBody>
          <a:bodyPr/>
          <a:lstStyle/>
          <a:p>
            <a:r>
              <a:rPr lang="pt-BR" dirty="0"/>
              <a:t>Robson Tigre </a:t>
            </a:r>
            <a:endParaRPr lang="en-US" dirty="0"/>
          </a:p>
        </p:txBody>
      </p:sp>
      <p:sp>
        <p:nvSpPr>
          <p:cNvPr id="2" name="Slide Number Placeholder 1">
            <a:extLst>
              <a:ext uri="{FF2B5EF4-FFF2-40B4-BE49-F238E27FC236}">
                <a16:creationId xmlns:a16="http://schemas.microsoft.com/office/drawing/2014/main" id="{BF3F0FE7-EFE5-4366-9D37-B1195F4CF20F}"/>
              </a:ext>
            </a:extLst>
          </p:cNvPr>
          <p:cNvSpPr>
            <a:spLocks noGrp="1"/>
          </p:cNvSpPr>
          <p:nvPr>
            <p:ph type="sldNum" sz="quarter" idx="12"/>
          </p:nvPr>
        </p:nvSpPr>
        <p:spPr/>
        <p:txBody>
          <a:bodyPr/>
          <a:lstStyle/>
          <a:p>
            <a:fld id="{AF67EEE8-F201-4410-BA13-233EFB93B646}" type="slidenum">
              <a:rPr lang="pt-BR" smtClean="0"/>
              <a:t>26</a:t>
            </a:fld>
            <a:endParaRPr lang="pt-BR"/>
          </a:p>
        </p:txBody>
      </p:sp>
    </p:spTree>
    <p:extLst>
      <p:ext uri="{BB962C8B-B14F-4D97-AF65-F5344CB8AC3E}">
        <p14:creationId xmlns:p14="http://schemas.microsoft.com/office/powerpoint/2010/main" val="1045907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close up of a map&#10;&#10;Description automatically generated">
            <a:extLst>
              <a:ext uri="{FF2B5EF4-FFF2-40B4-BE49-F238E27FC236}">
                <a16:creationId xmlns:a16="http://schemas.microsoft.com/office/drawing/2014/main" id="{523EE096-78C7-4369-A701-7D20DB4D3E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697" y="2614596"/>
            <a:ext cx="5627763" cy="3430739"/>
          </a:xfrm>
          <a:prstGeom prst="rect">
            <a:avLst/>
          </a:prstGeom>
        </p:spPr>
      </p:pic>
      <p:pic>
        <p:nvPicPr>
          <p:cNvPr id="8" name="Picture 7" descr="A close up of a map&#10;&#10;Description automatically generated">
            <a:extLst>
              <a:ext uri="{FF2B5EF4-FFF2-40B4-BE49-F238E27FC236}">
                <a16:creationId xmlns:a16="http://schemas.microsoft.com/office/drawing/2014/main" id="{0F4A752D-1458-439B-AB5E-722809CEB0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0941" y="2412115"/>
            <a:ext cx="4529871" cy="3860083"/>
          </a:xfrm>
          <a:prstGeom prst="rect">
            <a:avLst/>
          </a:prstGeom>
        </p:spPr>
      </p:pic>
      <p:sp>
        <p:nvSpPr>
          <p:cNvPr id="2" name="Footer Placeholder 1">
            <a:extLst>
              <a:ext uri="{FF2B5EF4-FFF2-40B4-BE49-F238E27FC236}">
                <a16:creationId xmlns:a16="http://schemas.microsoft.com/office/drawing/2014/main" id="{2F67136F-A6C4-46E8-98A6-D04A6DC631D8}"/>
              </a:ext>
            </a:extLst>
          </p:cNvPr>
          <p:cNvSpPr>
            <a:spLocks noGrp="1"/>
          </p:cNvSpPr>
          <p:nvPr>
            <p:ph type="ftr" sz="quarter" idx="11"/>
          </p:nvPr>
        </p:nvSpPr>
        <p:spPr/>
        <p:txBody>
          <a:bodyPr/>
          <a:lstStyle/>
          <a:p>
            <a:r>
              <a:rPr lang="pt-BR" dirty="0"/>
              <a:t>Robson Tigre </a:t>
            </a:r>
            <a:endParaRPr lang="en-US" dirty="0"/>
          </a:p>
        </p:txBody>
      </p:sp>
      <p:sp>
        <p:nvSpPr>
          <p:cNvPr id="3" name="Slide Number Placeholder 2">
            <a:extLst>
              <a:ext uri="{FF2B5EF4-FFF2-40B4-BE49-F238E27FC236}">
                <a16:creationId xmlns:a16="http://schemas.microsoft.com/office/drawing/2014/main" id="{C974F32F-9361-4002-8037-678269A75A54}"/>
              </a:ext>
            </a:extLst>
          </p:cNvPr>
          <p:cNvSpPr>
            <a:spLocks noGrp="1"/>
          </p:cNvSpPr>
          <p:nvPr>
            <p:ph type="sldNum" sz="quarter" idx="12"/>
          </p:nvPr>
        </p:nvSpPr>
        <p:spPr/>
        <p:txBody>
          <a:bodyPr/>
          <a:lstStyle/>
          <a:p>
            <a:fld id="{AF67EEE8-F201-4410-BA13-233EFB93B646}" type="slidenum">
              <a:rPr lang="pt-BR" smtClean="0"/>
              <a:t>27</a:t>
            </a:fld>
            <a:endParaRPr lang="pt-BR"/>
          </a:p>
        </p:txBody>
      </p:sp>
      <p:sp>
        <p:nvSpPr>
          <p:cNvPr id="9" name="Title 1">
            <a:extLst>
              <a:ext uri="{FF2B5EF4-FFF2-40B4-BE49-F238E27FC236}">
                <a16:creationId xmlns:a16="http://schemas.microsoft.com/office/drawing/2014/main" id="{A5B70DF4-46F0-4B70-A9A4-03AB5CD4E338}"/>
              </a:ext>
            </a:extLst>
          </p:cNvPr>
          <p:cNvSpPr>
            <a:spLocks noGrp="1"/>
          </p:cNvSpPr>
          <p:nvPr>
            <p:ph type="title"/>
          </p:nvPr>
        </p:nvSpPr>
        <p:spPr>
          <a:xfrm>
            <a:off x="838200" y="365125"/>
            <a:ext cx="10515600" cy="1325563"/>
          </a:xfrm>
        </p:spPr>
        <p:txBody>
          <a:bodyPr>
            <a:normAutofit fontScale="90000"/>
          </a:bodyPr>
          <a:lstStyle/>
          <a:p>
            <a:r>
              <a:rPr lang="pt-BR" sz="4100" b="1" noProof="0"/>
              <a:t>Definição alternativa de informação (im)perfeita</a:t>
            </a:r>
            <a:br>
              <a:rPr lang="pt-BR" sz="4100" b="1" noProof="0"/>
            </a:br>
            <a:r>
              <a:rPr lang="pt-BR" sz="2200" b="1" noProof="0"/>
              <a:t>Conjunto de informação</a:t>
            </a:r>
            <a:endParaRPr lang="pt-BR" sz="2200" noProof="0" dirty="0"/>
          </a:p>
        </p:txBody>
      </p:sp>
      <p:sp>
        <p:nvSpPr>
          <p:cNvPr id="11" name="TextBox 10">
            <a:extLst>
              <a:ext uri="{FF2B5EF4-FFF2-40B4-BE49-F238E27FC236}">
                <a16:creationId xmlns:a16="http://schemas.microsoft.com/office/drawing/2014/main" id="{D6AAC5CB-F6FB-4CAD-B23E-923B8FEBEF6C}"/>
              </a:ext>
            </a:extLst>
          </p:cNvPr>
          <p:cNvSpPr txBox="1"/>
          <p:nvPr/>
        </p:nvSpPr>
        <p:spPr>
          <a:xfrm>
            <a:off x="2557890" y="1726060"/>
            <a:ext cx="3508570" cy="707886"/>
          </a:xfrm>
          <a:prstGeom prst="rect">
            <a:avLst/>
          </a:prstGeom>
          <a:noFill/>
        </p:spPr>
        <p:txBody>
          <a:bodyPr wrap="square">
            <a:spAutoFit/>
          </a:bodyPr>
          <a:lstStyle/>
          <a:p>
            <a:pPr algn="ctr"/>
            <a:r>
              <a:rPr lang="pt-BR" sz="2000" b="1" noProof="0" dirty="0">
                <a:solidFill>
                  <a:srgbClr val="0070C0"/>
                </a:solidFill>
              </a:rPr>
              <a:t>Exemplo de jogo de informação perfeita </a:t>
            </a:r>
            <a:endParaRPr lang="en-US" sz="2000" dirty="0"/>
          </a:p>
        </p:txBody>
      </p:sp>
      <p:sp>
        <p:nvSpPr>
          <p:cNvPr id="13" name="TextBox 12">
            <a:extLst>
              <a:ext uri="{FF2B5EF4-FFF2-40B4-BE49-F238E27FC236}">
                <a16:creationId xmlns:a16="http://schemas.microsoft.com/office/drawing/2014/main" id="{CDB22A66-39B2-4A43-9148-7D88EB1040A0}"/>
              </a:ext>
            </a:extLst>
          </p:cNvPr>
          <p:cNvSpPr txBox="1"/>
          <p:nvPr/>
        </p:nvSpPr>
        <p:spPr>
          <a:xfrm>
            <a:off x="6738207" y="1687855"/>
            <a:ext cx="4391757" cy="707886"/>
          </a:xfrm>
          <a:prstGeom prst="rect">
            <a:avLst/>
          </a:prstGeom>
          <a:noFill/>
        </p:spPr>
        <p:txBody>
          <a:bodyPr wrap="square">
            <a:spAutoFit/>
          </a:bodyPr>
          <a:lstStyle/>
          <a:p>
            <a:pPr algn="ctr"/>
            <a:r>
              <a:rPr lang="pt-BR" sz="2000" b="1" noProof="0" dirty="0">
                <a:solidFill>
                  <a:srgbClr val="C00000"/>
                </a:solidFill>
              </a:rPr>
              <a:t>Exemplo de jogo de informação imperfeita</a:t>
            </a:r>
            <a:endParaRPr lang="en-US" sz="2000" dirty="0"/>
          </a:p>
        </p:txBody>
      </p:sp>
    </p:spTree>
    <p:extLst>
      <p:ext uri="{BB962C8B-B14F-4D97-AF65-F5344CB8AC3E}">
        <p14:creationId xmlns:p14="http://schemas.microsoft.com/office/powerpoint/2010/main" val="2690606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AF15E0-2913-4E93-BFD7-61AD05405505}"/>
              </a:ext>
            </a:extLst>
          </p:cNvPr>
          <p:cNvSpPr/>
          <p:nvPr/>
        </p:nvSpPr>
        <p:spPr>
          <a:xfrm>
            <a:off x="0" y="1381125"/>
            <a:ext cx="12191999" cy="345757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ext Placeholder 3">
            <a:extLst>
              <a:ext uri="{FF2B5EF4-FFF2-40B4-BE49-F238E27FC236}">
                <a16:creationId xmlns:a16="http://schemas.microsoft.com/office/drawing/2014/main" id="{4EA92CC9-74CC-4E92-B9D8-C4E51321FEDE}"/>
              </a:ext>
            </a:extLst>
          </p:cNvPr>
          <p:cNvSpPr txBox="1">
            <a:spLocks/>
          </p:cNvSpPr>
          <p:nvPr/>
        </p:nvSpPr>
        <p:spPr>
          <a:xfrm>
            <a:off x="673628" y="2540000"/>
            <a:ext cx="10844742" cy="22987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Clr>
                <a:srgbClr val="00B0F0"/>
              </a:buClr>
              <a:buFont typeface="Arial" panose="020B0604020202020204" pitchFamily="34" charset="0"/>
              <a:buNone/>
            </a:pPr>
            <a:r>
              <a:rPr lang="pt-BR" sz="3600" dirty="0">
                <a:solidFill>
                  <a:schemeClr val="bg1"/>
                </a:solidFill>
              </a:rPr>
              <a:t>Equilíbrio de Nash Perfeito em Subjogo</a:t>
            </a:r>
            <a:endParaRPr lang="pt-BR" sz="2000" dirty="0">
              <a:solidFill>
                <a:schemeClr val="bg1"/>
              </a:solidFill>
            </a:endParaRPr>
          </a:p>
        </p:txBody>
      </p:sp>
      <p:sp>
        <p:nvSpPr>
          <p:cNvPr id="7" name="Slide Number Placeholder 6">
            <a:extLst>
              <a:ext uri="{FF2B5EF4-FFF2-40B4-BE49-F238E27FC236}">
                <a16:creationId xmlns:a16="http://schemas.microsoft.com/office/drawing/2014/main" id="{117C6D77-D9B2-4B66-896A-A2142603EC3D}"/>
              </a:ext>
            </a:extLst>
          </p:cNvPr>
          <p:cNvSpPr>
            <a:spLocks noGrp="1"/>
          </p:cNvSpPr>
          <p:nvPr>
            <p:ph type="sldNum" sz="quarter" idx="12"/>
          </p:nvPr>
        </p:nvSpPr>
        <p:spPr/>
        <p:txBody>
          <a:bodyPr/>
          <a:lstStyle/>
          <a:p>
            <a:fld id="{AF67EEE8-F201-4410-BA13-233EFB93B646}" type="slidenum">
              <a:rPr lang="pt-BR" smtClean="0"/>
              <a:t>28</a:t>
            </a:fld>
            <a:endParaRPr lang="pt-BR"/>
          </a:p>
        </p:txBody>
      </p:sp>
    </p:spTree>
    <p:extLst>
      <p:ext uri="{BB962C8B-B14F-4D97-AF65-F5344CB8AC3E}">
        <p14:creationId xmlns:p14="http://schemas.microsoft.com/office/powerpoint/2010/main" val="14849888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C9AEA-EDF6-458D-98A2-35E0F710152F}"/>
              </a:ext>
            </a:extLst>
          </p:cNvPr>
          <p:cNvSpPr>
            <a:spLocks noGrp="1"/>
          </p:cNvSpPr>
          <p:nvPr>
            <p:ph type="title"/>
          </p:nvPr>
        </p:nvSpPr>
        <p:spPr/>
        <p:txBody>
          <a:bodyPr/>
          <a:lstStyle/>
          <a:p>
            <a:r>
              <a:rPr lang="pt-BR" b="1" dirty="0"/>
              <a:t>Equilíbrio de Nash Perfeito em Subjogo</a:t>
            </a:r>
          </a:p>
        </p:txBody>
      </p:sp>
      <p:sp>
        <p:nvSpPr>
          <p:cNvPr id="3" name="Content Placeholder 2">
            <a:extLst>
              <a:ext uri="{FF2B5EF4-FFF2-40B4-BE49-F238E27FC236}">
                <a16:creationId xmlns:a16="http://schemas.microsoft.com/office/drawing/2014/main" id="{4B10F4BD-6BBA-43F5-A59E-E2026EA668F4}"/>
              </a:ext>
            </a:extLst>
          </p:cNvPr>
          <p:cNvSpPr>
            <a:spLocks noGrp="1"/>
          </p:cNvSpPr>
          <p:nvPr>
            <p:ph idx="1"/>
          </p:nvPr>
        </p:nvSpPr>
        <p:spPr/>
        <p:txBody>
          <a:bodyPr>
            <a:normAutofit lnSpcReduction="10000"/>
          </a:bodyPr>
          <a:lstStyle/>
          <a:p>
            <a:pPr algn="just">
              <a:spcBef>
                <a:spcPts val="1500"/>
              </a:spcBef>
              <a:spcAft>
                <a:spcPts val="1500"/>
              </a:spcAft>
            </a:pPr>
            <a:r>
              <a:rPr lang="pt-BR" dirty="0"/>
              <a:t>Nas aulas 5 e 6, demos uma definição de Equilíbrio de Nash Perfeito em Subjogo que foi aplicada apenas a jogos repetidos</a:t>
            </a:r>
          </a:p>
          <a:p>
            <a:pPr algn="just">
              <a:spcBef>
                <a:spcPts val="1500"/>
              </a:spcBef>
              <a:spcAft>
                <a:spcPts val="1500"/>
              </a:spcAft>
            </a:pPr>
            <a:r>
              <a:rPr lang="pt-BR" dirty="0"/>
              <a:t>Isso porque, até então, havíamos definido os conceitos de estratégia e de subjogo apenas para jogos repetidos</a:t>
            </a:r>
          </a:p>
          <a:p>
            <a:pPr algn="just">
              <a:spcBef>
                <a:spcPts val="1500"/>
              </a:spcBef>
              <a:spcAft>
                <a:spcPts val="1500"/>
              </a:spcAft>
            </a:pPr>
            <a:r>
              <a:rPr lang="pt-BR" dirty="0"/>
              <a:t>Na aula passada, bem como na primeira parte da aula de hoje, expandimos a definição de estratégia para jogos na forma extensiva</a:t>
            </a:r>
          </a:p>
          <a:p>
            <a:pPr algn="just">
              <a:spcBef>
                <a:spcPts val="1500"/>
              </a:spcBef>
              <a:spcAft>
                <a:spcPts val="1500"/>
              </a:spcAft>
            </a:pPr>
            <a:r>
              <a:rPr lang="pt-BR" dirty="0"/>
              <a:t>Agora vamos à definição de subjogo para jogos na forma extensiva, após a qual seremos capazes de aplicar a definição de E.N.P.S. a jogos dinâmicos de informação completa.</a:t>
            </a:r>
          </a:p>
        </p:txBody>
      </p:sp>
      <p:sp>
        <p:nvSpPr>
          <p:cNvPr id="4" name="Slide Number Placeholder 3">
            <a:extLst>
              <a:ext uri="{FF2B5EF4-FFF2-40B4-BE49-F238E27FC236}">
                <a16:creationId xmlns:a16="http://schemas.microsoft.com/office/drawing/2014/main" id="{116D6F5B-F8DF-40AA-8CD2-1F346A9CA44C}"/>
              </a:ext>
            </a:extLst>
          </p:cNvPr>
          <p:cNvSpPr>
            <a:spLocks noGrp="1"/>
          </p:cNvSpPr>
          <p:nvPr>
            <p:ph type="sldNum" sz="quarter" idx="12"/>
          </p:nvPr>
        </p:nvSpPr>
        <p:spPr/>
        <p:txBody>
          <a:bodyPr/>
          <a:lstStyle/>
          <a:p>
            <a:fld id="{AF67EEE8-F201-4410-BA13-233EFB93B646}" type="slidenum">
              <a:rPr lang="pt-BR" smtClean="0"/>
              <a:t>29</a:t>
            </a:fld>
            <a:endParaRPr lang="pt-BR"/>
          </a:p>
        </p:txBody>
      </p:sp>
      <p:sp>
        <p:nvSpPr>
          <p:cNvPr id="5" name="Footer Placeholder 4">
            <a:extLst>
              <a:ext uri="{FF2B5EF4-FFF2-40B4-BE49-F238E27FC236}">
                <a16:creationId xmlns:a16="http://schemas.microsoft.com/office/drawing/2014/main" id="{EF06CDFA-CCDF-4D73-A2F4-1B2728877020}"/>
              </a:ext>
            </a:extLst>
          </p:cNvPr>
          <p:cNvSpPr>
            <a:spLocks noGrp="1"/>
          </p:cNvSpPr>
          <p:nvPr>
            <p:ph type="ftr" sz="quarter" idx="11"/>
          </p:nvPr>
        </p:nvSpPr>
        <p:spPr/>
        <p:txBody>
          <a:bodyPr/>
          <a:lstStyle/>
          <a:p>
            <a:r>
              <a:rPr lang="pt-BR" dirty="0"/>
              <a:t>Robson Tigre </a:t>
            </a:r>
            <a:endParaRPr lang="en-US" dirty="0"/>
          </a:p>
        </p:txBody>
      </p:sp>
    </p:spTree>
    <p:extLst>
      <p:ext uri="{BB962C8B-B14F-4D97-AF65-F5344CB8AC3E}">
        <p14:creationId xmlns:p14="http://schemas.microsoft.com/office/powerpoint/2010/main" val="558236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2CF70-33B5-49F7-8268-4B4860A56EE8}"/>
              </a:ext>
            </a:extLst>
          </p:cNvPr>
          <p:cNvSpPr>
            <a:spLocks noGrp="1"/>
          </p:cNvSpPr>
          <p:nvPr>
            <p:ph type="title"/>
          </p:nvPr>
        </p:nvSpPr>
        <p:spPr/>
        <p:txBody>
          <a:bodyPr/>
          <a:lstStyle/>
          <a:p>
            <a:r>
              <a:rPr lang="pt-BR" b="1" noProof="0" dirty="0"/>
              <a:t>Representação de jogos na forma extensiva</a:t>
            </a:r>
            <a:endParaRPr lang="pt-BR" noProof="0" dirty="0"/>
          </a:p>
        </p:txBody>
      </p:sp>
      <p:sp>
        <p:nvSpPr>
          <p:cNvPr id="3" name="Content Placeholder 2">
            <a:extLst>
              <a:ext uri="{FF2B5EF4-FFF2-40B4-BE49-F238E27FC236}">
                <a16:creationId xmlns:a16="http://schemas.microsoft.com/office/drawing/2014/main" id="{8295371E-6538-4324-9065-7B785E40AD3B}"/>
              </a:ext>
            </a:extLst>
          </p:cNvPr>
          <p:cNvSpPr>
            <a:spLocks noGrp="1"/>
          </p:cNvSpPr>
          <p:nvPr>
            <p:ph idx="1"/>
          </p:nvPr>
        </p:nvSpPr>
        <p:spPr/>
        <p:txBody>
          <a:bodyPr>
            <a:normAutofit fontScale="85000" lnSpcReduction="10000"/>
          </a:bodyPr>
          <a:lstStyle/>
          <a:p>
            <a:pPr marL="0" indent="0" algn="just">
              <a:buNone/>
            </a:pPr>
            <a:r>
              <a:rPr lang="pt-BR" b="1" noProof="0" dirty="0">
                <a:solidFill>
                  <a:srgbClr val="C00000"/>
                </a:solidFill>
              </a:rPr>
              <a:t>Forma normal</a:t>
            </a:r>
            <a:r>
              <a:rPr lang="pt-BR" b="1" noProof="0" dirty="0"/>
              <a:t> vs. </a:t>
            </a:r>
            <a:r>
              <a:rPr lang="pt-BR" b="1" noProof="0" dirty="0">
                <a:solidFill>
                  <a:srgbClr val="0070C0"/>
                </a:solidFill>
              </a:rPr>
              <a:t>forma extensiva</a:t>
            </a:r>
            <a:r>
              <a:rPr lang="pt-BR" b="1" noProof="0" dirty="0"/>
              <a:t>: </a:t>
            </a:r>
            <a:r>
              <a:rPr lang="pt-BR" noProof="0" dirty="0"/>
              <a:t>Qualquer jogo pode ser representado ou na forma normal ou na forma extensiva, embora cada forma possa ser mais conveniente para determinada situação</a:t>
            </a:r>
          </a:p>
          <a:p>
            <a:pPr marL="0" indent="0" algn="just">
              <a:buNone/>
            </a:pPr>
            <a:endParaRPr lang="pt-BR" noProof="0" dirty="0"/>
          </a:p>
          <a:p>
            <a:pPr marL="0" indent="0" algn="just">
              <a:buNone/>
            </a:pPr>
            <a:r>
              <a:rPr lang="pt-BR" noProof="0" dirty="0"/>
              <a:t>Discutiremos como jogos estáticos podem ser representados na forma extensiva e como jogos dinâmicos podem ser representados na forma normal.</a:t>
            </a:r>
          </a:p>
          <a:p>
            <a:pPr algn="just"/>
            <a:endParaRPr lang="pt-BR" noProof="0" dirty="0"/>
          </a:p>
          <a:p>
            <a:pPr marL="0" indent="0" algn="just">
              <a:buNone/>
            </a:pPr>
            <a:r>
              <a:rPr lang="pt-BR" noProof="0" dirty="0"/>
              <a:t>Lembre, da aula 1, que a representação na </a:t>
            </a:r>
            <a:r>
              <a:rPr lang="pt-BR" b="1" noProof="0" dirty="0">
                <a:solidFill>
                  <a:srgbClr val="C00000"/>
                </a:solidFill>
              </a:rPr>
              <a:t>forma normal </a:t>
            </a:r>
            <a:r>
              <a:rPr lang="pt-BR" noProof="0" dirty="0"/>
              <a:t>especifica:</a:t>
            </a:r>
          </a:p>
          <a:p>
            <a:pPr marL="690545" indent="-457189" algn="just">
              <a:buFont typeface="+mj-lt"/>
              <a:buAutoNum type="arabicPeriod"/>
            </a:pPr>
            <a:r>
              <a:rPr lang="pt-BR" noProof="0" dirty="0"/>
              <a:t>Os jogadores </a:t>
            </a:r>
          </a:p>
          <a:p>
            <a:pPr marL="690545" indent="-457189" algn="just">
              <a:buFont typeface="+mj-lt"/>
              <a:buAutoNum type="arabicPeriod"/>
            </a:pPr>
            <a:r>
              <a:rPr lang="pt-BR" noProof="0" dirty="0"/>
              <a:t>As estratégias disponíveis para cada jogador</a:t>
            </a:r>
          </a:p>
          <a:p>
            <a:pPr marL="690545" indent="-457189" algn="just">
              <a:buFont typeface="+mj-lt"/>
              <a:buAutoNum type="arabicPeriod"/>
            </a:pPr>
            <a:r>
              <a:rPr lang="pt-BR" noProof="0" dirty="0"/>
              <a:t>O payoff recebido por cada jogador para cada combinação de estratégias</a:t>
            </a:r>
          </a:p>
        </p:txBody>
      </p:sp>
      <p:sp>
        <p:nvSpPr>
          <p:cNvPr id="4" name="Footer Placeholder 1">
            <a:extLst>
              <a:ext uri="{FF2B5EF4-FFF2-40B4-BE49-F238E27FC236}">
                <a16:creationId xmlns:a16="http://schemas.microsoft.com/office/drawing/2014/main" id="{285F924C-B5BE-4949-B4F6-E2544F3C1467}"/>
              </a:ext>
            </a:extLst>
          </p:cNvPr>
          <p:cNvSpPr>
            <a:spLocks noGrp="1"/>
          </p:cNvSpPr>
          <p:nvPr>
            <p:ph type="ftr" sz="quarter" idx="11"/>
          </p:nvPr>
        </p:nvSpPr>
        <p:spPr>
          <a:xfrm>
            <a:off x="4038600" y="6356350"/>
            <a:ext cx="4114800" cy="365125"/>
          </a:xfrm>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BCB4516F-D18E-42C9-BC94-E2EFE7077F5C}"/>
              </a:ext>
            </a:extLst>
          </p:cNvPr>
          <p:cNvSpPr>
            <a:spLocks noGrp="1"/>
          </p:cNvSpPr>
          <p:nvPr>
            <p:ph type="sldNum" sz="quarter" idx="12"/>
          </p:nvPr>
        </p:nvSpPr>
        <p:spPr/>
        <p:txBody>
          <a:bodyPr/>
          <a:lstStyle/>
          <a:p>
            <a:fld id="{AF67EEE8-F201-4410-BA13-233EFB93B646}" type="slidenum">
              <a:rPr lang="pt-BR" smtClean="0"/>
              <a:t>3</a:t>
            </a:fld>
            <a:endParaRPr lang="pt-BR"/>
          </a:p>
        </p:txBody>
      </p:sp>
    </p:spTree>
    <p:extLst>
      <p:ext uri="{BB962C8B-B14F-4D97-AF65-F5344CB8AC3E}">
        <p14:creationId xmlns:p14="http://schemas.microsoft.com/office/powerpoint/2010/main" val="16340496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AD7E-68EA-43E9-B438-C4465A930D3E}"/>
              </a:ext>
            </a:extLst>
          </p:cNvPr>
          <p:cNvSpPr>
            <a:spLocks noGrp="1"/>
          </p:cNvSpPr>
          <p:nvPr>
            <p:ph type="title"/>
          </p:nvPr>
        </p:nvSpPr>
        <p:spPr/>
        <p:txBody>
          <a:bodyPr/>
          <a:lstStyle/>
          <a:p>
            <a:r>
              <a:rPr lang="pt-BR" b="1" noProof="0" dirty="0"/>
              <a:t>Definição de subjogo na forma extensiva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E27012-972F-4E45-8F4E-729D9EF24950}"/>
                  </a:ext>
                </a:extLst>
              </p:cNvPr>
              <p:cNvSpPr>
                <a:spLocks noGrp="1"/>
              </p:cNvSpPr>
              <p:nvPr>
                <p:ph idx="1"/>
              </p:nvPr>
            </p:nvSpPr>
            <p:spPr/>
            <p:txBody>
              <a:bodyPr/>
              <a:lstStyle/>
              <a:p>
                <a:pPr marL="0" indent="0" algn="just">
                  <a:buNone/>
                </a:pPr>
                <a:r>
                  <a:rPr lang="pt-BR" b="1" noProof="0" dirty="0"/>
                  <a:t>Definição de </a:t>
                </a:r>
                <a:r>
                  <a:rPr lang="pt-BR" b="1" i="1" u="sng" noProof="0" dirty="0">
                    <a:solidFill>
                      <a:srgbClr val="0070C0"/>
                    </a:solidFill>
                  </a:rPr>
                  <a:t>subjogo</a:t>
                </a:r>
                <a:r>
                  <a:rPr lang="pt-BR" b="1" noProof="0" dirty="0"/>
                  <a:t> na forma extensiva:</a:t>
                </a:r>
              </a:p>
              <a:p>
                <a:pPr marL="514338" indent="-514338" algn="just">
                  <a:spcAft>
                    <a:spcPts val="1000"/>
                  </a:spcAft>
                  <a:buFont typeface="+mj-lt"/>
                  <a:buAutoNum type="alphaLcParenR"/>
                </a:pPr>
                <a:r>
                  <a:rPr lang="pt-BR" sz="2600" noProof="0" dirty="0"/>
                  <a:t>Começa em um nó de decisão </a:t>
                </a:r>
                <a14:m>
                  <m:oMath xmlns:m="http://schemas.openxmlformats.org/officeDocument/2006/math">
                    <m:r>
                      <a:rPr lang="pt-BR" sz="2600" i="1" noProof="0">
                        <a:latin typeface="Cambria Math" panose="02040503050406030204" pitchFamily="18" charset="0"/>
                      </a:rPr>
                      <m:t>𝑛</m:t>
                    </m:r>
                  </m:oMath>
                </a14:m>
                <a:r>
                  <a:rPr lang="pt-BR" sz="2600" noProof="0" dirty="0"/>
                  <a:t> que é </a:t>
                </a:r>
                <a:r>
                  <a:rPr lang="pt-BR" sz="2600" b="1" noProof="0" dirty="0"/>
                  <a:t>conjunto de informação unitário </a:t>
                </a:r>
                <a:r>
                  <a:rPr lang="pt-BR" sz="2600" noProof="0" dirty="0"/>
                  <a:t>(mas não é o primeiro nó de decisão do jogo),</a:t>
                </a:r>
                <a:r>
                  <a:rPr lang="pt-BR" sz="1800" noProof="0" dirty="0">
                    <a:solidFill>
                      <a:srgbClr val="FF0000"/>
                    </a:solidFill>
                  </a:rPr>
                  <a:t>*</a:t>
                </a:r>
              </a:p>
              <a:p>
                <a:pPr marL="514338" indent="-514338" algn="just">
                  <a:spcAft>
                    <a:spcPts val="1000"/>
                  </a:spcAft>
                  <a:buFont typeface="+mj-lt"/>
                  <a:buAutoNum type="alphaLcParenR"/>
                </a:pPr>
                <a:r>
                  <a:rPr lang="pt-BR" sz="2600" noProof="0" dirty="0"/>
                  <a:t>Inclui todos os nós de decisão e nós terminais que sucedam </a:t>
                </a:r>
                <a14:m>
                  <m:oMath xmlns:m="http://schemas.openxmlformats.org/officeDocument/2006/math">
                    <m:r>
                      <a:rPr lang="pt-BR" sz="2600" i="1" noProof="0">
                        <a:latin typeface="Cambria Math" panose="02040503050406030204" pitchFamily="18" charset="0"/>
                      </a:rPr>
                      <m:t>𝑛</m:t>
                    </m:r>
                  </m:oMath>
                </a14:m>
                <a:r>
                  <a:rPr lang="pt-BR" sz="2600" noProof="0" dirty="0"/>
                  <a:t> na árvore do jogo (mas nenhum nó que não suceda </a:t>
                </a:r>
                <a14:m>
                  <m:oMath xmlns:m="http://schemas.openxmlformats.org/officeDocument/2006/math">
                    <m:r>
                      <a:rPr lang="pt-BR" sz="2600" i="1" noProof="0">
                        <a:latin typeface="Cambria Math" panose="02040503050406030204" pitchFamily="18" charset="0"/>
                      </a:rPr>
                      <m:t>𝑛</m:t>
                    </m:r>
                  </m:oMath>
                </a14:m>
                <a:r>
                  <a:rPr lang="pt-BR" sz="2600" noProof="0" dirty="0"/>
                  <a:t>), e </a:t>
                </a:r>
              </a:p>
              <a:p>
                <a:pPr marL="514338" indent="-514338" algn="just">
                  <a:spcAft>
                    <a:spcPts val="1000"/>
                  </a:spcAft>
                  <a:buFont typeface="+mj-lt"/>
                  <a:buAutoNum type="alphaLcParenR"/>
                </a:pPr>
                <a:r>
                  <a:rPr lang="pt-BR" sz="2600" noProof="0" dirty="0"/>
                  <a:t>Não corta nenhum conjunto de informação (i.e., se um nó de decisão </a:t>
                </a:r>
                <a14:m>
                  <m:oMath xmlns:m="http://schemas.openxmlformats.org/officeDocument/2006/math">
                    <m:sSup>
                      <m:sSupPr>
                        <m:ctrlPr>
                          <a:rPr lang="pt-BR" sz="2600" i="1" noProof="0">
                            <a:latin typeface="Cambria Math" panose="02040503050406030204" pitchFamily="18" charset="0"/>
                          </a:rPr>
                        </m:ctrlPr>
                      </m:sSupPr>
                      <m:e>
                        <m:r>
                          <a:rPr lang="pt-BR" sz="2600" i="1" noProof="0">
                            <a:latin typeface="Cambria Math" panose="02040503050406030204" pitchFamily="18" charset="0"/>
                          </a:rPr>
                          <m:t>𝑛</m:t>
                        </m:r>
                      </m:e>
                      <m:sup>
                        <m:r>
                          <a:rPr lang="pt-BR" sz="2600" i="1" noProof="0">
                            <a:latin typeface="Cambria Math" panose="02040503050406030204" pitchFamily="18" charset="0"/>
                          </a:rPr>
                          <m:t>′</m:t>
                        </m:r>
                      </m:sup>
                    </m:sSup>
                  </m:oMath>
                </a14:m>
                <a:r>
                  <a:rPr lang="pt-BR" sz="2600" noProof="0" dirty="0"/>
                  <a:t> segue </a:t>
                </a:r>
                <a14:m>
                  <m:oMath xmlns:m="http://schemas.openxmlformats.org/officeDocument/2006/math">
                    <m:r>
                      <a:rPr lang="pt-BR" sz="2600" i="1" noProof="0">
                        <a:latin typeface="Cambria Math" panose="02040503050406030204" pitchFamily="18" charset="0"/>
                      </a:rPr>
                      <m:t>𝑛</m:t>
                    </m:r>
                  </m:oMath>
                </a14:m>
                <a:r>
                  <a:rPr lang="pt-BR" sz="2600" noProof="0" dirty="0"/>
                  <a:t> na árvore, então todos os outros nós no conjunto de informação contendo </a:t>
                </a:r>
                <a14:m>
                  <m:oMath xmlns:m="http://schemas.openxmlformats.org/officeDocument/2006/math">
                    <m:sSup>
                      <m:sSupPr>
                        <m:ctrlPr>
                          <a:rPr lang="pt-BR" sz="2600" i="1" noProof="0">
                            <a:latin typeface="Cambria Math" panose="02040503050406030204" pitchFamily="18" charset="0"/>
                          </a:rPr>
                        </m:ctrlPr>
                      </m:sSupPr>
                      <m:e>
                        <m:r>
                          <a:rPr lang="pt-BR" sz="2600" i="1" noProof="0">
                            <a:latin typeface="Cambria Math" panose="02040503050406030204" pitchFamily="18" charset="0"/>
                          </a:rPr>
                          <m:t>𝑛</m:t>
                        </m:r>
                      </m:e>
                      <m:sup>
                        <m:r>
                          <a:rPr lang="pt-BR" sz="2600" i="1" noProof="0">
                            <a:latin typeface="Cambria Math" panose="02040503050406030204" pitchFamily="18" charset="0"/>
                          </a:rPr>
                          <m:t>′</m:t>
                        </m:r>
                      </m:sup>
                    </m:sSup>
                  </m:oMath>
                </a14:m>
                <a:r>
                  <a:rPr lang="pt-BR" sz="2600" noProof="0" dirty="0"/>
                  <a:t> devem também seguir </a:t>
                </a:r>
                <a14:m>
                  <m:oMath xmlns:m="http://schemas.openxmlformats.org/officeDocument/2006/math">
                    <m:r>
                      <a:rPr lang="pt-BR" sz="2600" i="1" noProof="0">
                        <a:latin typeface="Cambria Math" panose="02040503050406030204" pitchFamily="18" charset="0"/>
                      </a:rPr>
                      <m:t>𝑛</m:t>
                    </m:r>
                  </m:oMath>
                </a14:m>
                <a:r>
                  <a:rPr lang="pt-BR" sz="2600" noProof="0" dirty="0"/>
                  <a:t>, sendo parte do subjogo)</a:t>
                </a:r>
              </a:p>
              <a:p>
                <a:pPr marL="0" indent="0" algn="just">
                  <a:buNone/>
                </a:pPr>
                <a:endParaRPr lang="pt-BR" b="1" noProof="0" dirty="0"/>
              </a:p>
              <a:p>
                <a:pPr marL="514338" indent="-514338" algn="just">
                  <a:buFont typeface="+mj-lt"/>
                  <a:buAutoNum type="alphaLcParenR"/>
                </a:pPr>
                <a:endParaRPr lang="pt-BR" noProof="0" dirty="0"/>
              </a:p>
            </p:txBody>
          </p:sp>
        </mc:Choice>
        <mc:Fallback xmlns="">
          <p:sp>
            <p:nvSpPr>
              <p:cNvPr id="3" name="Content Placeholder 2">
                <a:extLst>
                  <a:ext uri="{FF2B5EF4-FFF2-40B4-BE49-F238E27FC236}">
                    <a16:creationId xmlns:a16="http://schemas.microsoft.com/office/drawing/2014/main" id="{B2E27012-972F-4E45-8F4E-729D9EF24950}"/>
                  </a:ext>
                </a:extLst>
              </p:cNvPr>
              <p:cNvSpPr>
                <a:spLocks noGrp="1" noRot="1" noChangeAspect="1" noMove="1" noResize="1" noEditPoints="1" noAdjustHandles="1" noChangeArrowheads="1" noChangeShapeType="1" noTextEdit="1"/>
              </p:cNvSpPr>
              <p:nvPr>
                <p:ph idx="1"/>
              </p:nvPr>
            </p:nvSpPr>
            <p:spPr>
              <a:blipFill>
                <a:blip r:embed="rId3"/>
                <a:stretch>
                  <a:fillRect l="-1217" t="-2241" r="-98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8EB3C13-42A4-41CF-8925-B20AF5D690E3}"/>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AD55AEF5-FED1-4D41-B9E0-2C8BD88D78E4}"/>
              </a:ext>
            </a:extLst>
          </p:cNvPr>
          <p:cNvSpPr>
            <a:spLocks noGrp="1"/>
          </p:cNvSpPr>
          <p:nvPr>
            <p:ph type="sldNum" sz="quarter" idx="12"/>
          </p:nvPr>
        </p:nvSpPr>
        <p:spPr/>
        <p:txBody>
          <a:bodyPr/>
          <a:lstStyle/>
          <a:p>
            <a:fld id="{AF67EEE8-F201-4410-BA13-233EFB93B646}" type="slidenum">
              <a:rPr lang="pt-BR" smtClean="0"/>
              <a:t>30</a:t>
            </a:fld>
            <a:endParaRPr lang="pt-BR"/>
          </a:p>
        </p:txBody>
      </p:sp>
    </p:spTree>
    <p:extLst>
      <p:ext uri="{BB962C8B-B14F-4D97-AF65-F5344CB8AC3E}">
        <p14:creationId xmlns:p14="http://schemas.microsoft.com/office/powerpoint/2010/main" val="30850170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close up of a map&#10;&#10;Description automatically generated">
            <a:extLst>
              <a:ext uri="{FF2B5EF4-FFF2-40B4-BE49-F238E27FC236}">
                <a16:creationId xmlns:a16="http://schemas.microsoft.com/office/drawing/2014/main" id="{523EE096-78C7-4369-A701-7D20DB4D3E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697" y="1999129"/>
            <a:ext cx="5627763" cy="3430739"/>
          </a:xfrm>
          <a:prstGeom prst="rect">
            <a:avLst/>
          </a:prstGeom>
        </p:spPr>
      </p:pic>
      <p:sp>
        <p:nvSpPr>
          <p:cNvPr id="5" name="Title 1">
            <a:extLst>
              <a:ext uri="{FF2B5EF4-FFF2-40B4-BE49-F238E27FC236}">
                <a16:creationId xmlns:a16="http://schemas.microsoft.com/office/drawing/2014/main" id="{84951E08-30FF-47DE-BFD1-FDDABFC405C9}"/>
              </a:ext>
            </a:extLst>
          </p:cNvPr>
          <p:cNvSpPr>
            <a:spLocks noGrp="1"/>
          </p:cNvSpPr>
          <p:nvPr>
            <p:ph type="title"/>
          </p:nvPr>
        </p:nvSpPr>
        <p:spPr>
          <a:xfrm>
            <a:off x="674689" y="320676"/>
            <a:ext cx="10861675" cy="1325563"/>
          </a:xfrm>
        </p:spPr>
        <p:txBody>
          <a:bodyPr/>
          <a:lstStyle/>
          <a:p>
            <a:r>
              <a:rPr lang="pt-BR" b="1" noProof="0" dirty="0"/>
              <a:t>Definição de subjogo na forma extensiva</a:t>
            </a:r>
          </a:p>
        </p:txBody>
      </p:sp>
      <p:pic>
        <p:nvPicPr>
          <p:cNvPr id="8" name="Picture 7" descr="A close up of a map&#10;&#10;Description automatically generated">
            <a:extLst>
              <a:ext uri="{FF2B5EF4-FFF2-40B4-BE49-F238E27FC236}">
                <a16:creationId xmlns:a16="http://schemas.microsoft.com/office/drawing/2014/main" id="{0F4A752D-1458-439B-AB5E-722809CEB0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0941" y="1796648"/>
            <a:ext cx="4529871" cy="3860083"/>
          </a:xfrm>
          <a:prstGeom prst="rect">
            <a:avLst/>
          </a:prstGeom>
        </p:spPr>
      </p:pic>
      <p:sp>
        <p:nvSpPr>
          <p:cNvPr id="2" name="Footer Placeholder 1">
            <a:extLst>
              <a:ext uri="{FF2B5EF4-FFF2-40B4-BE49-F238E27FC236}">
                <a16:creationId xmlns:a16="http://schemas.microsoft.com/office/drawing/2014/main" id="{2F67136F-A6C4-46E8-98A6-D04A6DC631D8}"/>
              </a:ext>
            </a:extLst>
          </p:cNvPr>
          <p:cNvSpPr>
            <a:spLocks noGrp="1"/>
          </p:cNvSpPr>
          <p:nvPr>
            <p:ph type="ftr" sz="quarter" idx="11"/>
          </p:nvPr>
        </p:nvSpPr>
        <p:spPr/>
        <p:txBody>
          <a:bodyPr/>
          <a:lstStyle/>
          <a:p>
            <a:r>
              <a:rPr lang="pt-BR" dirty="0"/>
              <a:t>Robson Tigre </a:t>
            </a:r>
            <a:endParaRPr lang="en-US" dirty="0"/>
          </a:p>
        </p:txBody>
      </p:sp>
      <p:sp>
        <p:nvSpPr>
          <p:cNvPr id="3" name="Slide Number Placeholder 2">
            <a:extLst>
              <a:ext uri="{FF2B5EF4-FFF2-40B4-BE49-F238E27FC236}">
                <a16:creationId xmlns:a16="http://schemas.microsoft.com/office/drawing/2014/main" id="{C974F32F-9361-4002-8037-678269A75A54}"/>
              </a:ext>
            </a:extLst>
          </p:cNvPr>
          <p:cNvSpPr>
            <a:spLocks noGrp="1"/>
          </p:cNvSpPr>
          <p:nvPr>
            <p:ph type="sldNum" sz="quarter" idx="12"/>
          </p:nvPr>
        </p:nvSpPr>
        <p:spPr/>
        <p:txBody>
          <a:bodyPr/>
          <a:lstStyle/>
          <a:p>
            <a:fld id="{AF67EEE8-F201-4410-BA13-233EFB93B646}" type="slidenum">
              <a:rPr lang="pt-BR" smtClean="0"/>
              <a:t>31</a:t>
            </a:fld>
            <a:endParaRPr lang="pt-BR"/>
          </a:p>
        </p:txBody>
      </p:sp>
    </p:spTree>
    <p:extLst>
      <p:ext uri="{BB962C8B-B14F-4D97-AF65-F5344CB8AC3E}">
        <p14:creationId xmlns:p14="http://schemas.microsoft.com/office/powerpoint/2010/main" val="29341973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close up of a map&#10;&#10;Description automatically generated">
            <a:extLst>
              <a:ext uri="{FF2B5EF4-FFF2-40B4-BE49-F238E27FC236}">
                <a16:creationId xmlns:a16="http://schemas.microsoft.com/office/drawing/2014/main" id="{523EE096-78C7-4369-A701-7D20DB4D3E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697" y="1999129"/>
            <a:ext cx="5627763" cy="3430739"/>
          </a:xfrm>
          <a:prstGeom prst="rect">
            <a:avLst/>
          </a:prstGeom>
        </p:spPr>
      </p:pic>
      <p:sp>
        <p:nvSpPr>
          <p:cNvPr id="5" name="Title 1">
            <a:extLst>
              <a:ext uri="{FF2B5EF4-FFF2-40B4-BE49-F238E27FC236}">
                <a16:creationId xmlns:a16="http://schemas.microsoft.com/office/drawing/2014/main" id="{84951E08-30FF-47DE-BFD1-FDDABFC405C9}"/>
              </a:ext>
            </a:extLst>
          </p:cNvPr>
          <p:cNvSpPr>
            <a:spLocks noGrp="1"/>
          </p:cNvSpPr>
          <p:nvPr>
            <p:ph type="title"/>
          </p:nvPr>
        </p:nvSpPr>
        <p:spPr>
          <a:xfrm>
            <a:off x="674689" y="320676"/>
            <a:ext cx="10861675" cy="1325563"/>
          </a:xfrm>
        </p:spPr>
        <p:txBody>
          <a:bodyPr/>
          <a:lstStyle/>
          <a:p>
            <a:r>
              <a:rPr lang="pt-BR" b="1" noProof="0" dirty="0"/>
              <a:t>Definição de subjogo na forma extensiva</a:t>
            </a:r>
          </a:p>
        </p:txBody>
      </p:sp>
      <p:pic>
        <p:nvPicPr>
          <p:cNvPr id="8" name="Picture 7" descr="A close up of a map&#10;&#10;Description automatically generated">
            <a:extLst>
              <a:ext uri="{FF2B5EF4-FFF2-40B4-BE49-F238E27FC236}">
                <a16:creationId xmlns:a16="http://schemas.microsoft.com/office/drawing/2014/main" id="{0F4A752D-1458-439B-AB5E-722809CEB0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0941" y="1796648"/>
            <a:ext cx="4529871" cy="3860083"/>
          </a:xfrm>
          <a:prstGeom prst="rect">
            <a:avLst/>
          </a:prstGeom>
        </p:spPr>
      </p:pic>
      <p:sp>
        <p:nvSpPr>
          <p:cNvPr id="2" name="Footer Placeholder 1">
            <a:extLst>
              <a:ext uri="{FF2B5EF4-FFF2-40B4-BE49-F238E27FC236}">
                <a16:creationId xmlns:a16="http://schemas.microsoft.com/office/drawing/2014/main" id="{2F67136F-A6C4-46E8-98A6-D04A6DC631D8}"/>
              </a:ext>
            </a:extLst>
          </p:cNvPr>
          <p:cNvSpPr>
            <a:spLocks noGrp="1"/>
          </p:cNvSpPr>
          <p:nvPr>
            <p:ph type="ftr" sz="quarter" idx="11"/>
          </p:nvPr>
        </p:nvSpPr>
        <p:spPr/>
        <p:txBody>
          <a:bodyPr/>
          <a:lstStyle/>
          <a:p>
            <a:r>
              <a:rPr lang="pt-BR" dirty="0"/>
              <a:t>Robson Tigre </a:t>
            </a:r>
            <a:endParaRPr lang="en-US" dirty="0"/>
          </a:p>
        </p:txBody>
      </p:sp>
      <p:sp>
        <p:nvSpPr>
          <p:cNvPr id="3" name="Slide Number Placeholder 2">
            <a:extLst>
              <a:ext uri="{FF2B5EF4-FFF2-40B4-BE49-F238E27FC236}">
                <a16:creationId xmlns:a16="http://schemas.microsoft.com/office/drawing/2014/main" id="{C974F32F-9361-4002-8037-678269A75A54}"/>
              </a:ext>
            </a:extLst>
          </p:cNvPr>
          <p:cNvSpPr>
            <a:spLocks noGrp="1"/>
          </p:cNvSpPr>
          <p:nvPr>
            <p:ph type="sldNum" sz="quarter" idx="12"/>
          </p:nvPr>
        </p:nvSpPr>
        <p:spPr/>
        <p:txBody>
          <a:bodyPr/>
          <a:lstStyle/>
          <a:p>
            <a:fld id="{AF67EEE8-F201-4410-BA13-233EFB93B646}" type="slidenum">
              <a:rPr lang="pt-BR" smtClean="0"/>
              <a:t>32</a:t>
            </a:fld>
            <a:endParaRPr lang="pt-BR"/>
          </a:p>
        </p:txBody>
      </p:sp>
      <p:sp>
        <p:nvSpPr>
          <p:cNvPr id="6" name="Rectangle 5">
            <a:extLst>
              <a:ext uri="{FF2B5EF4-FFF2-40B4-BE49-F238E27FC236}">
                <a16:creationId xmlns:a16="http://schemas.microsoft.com/office/drawing/2014/main" id="{32FECD60-1252-4A35-94AB-D4C3F7DEE1CD}"/>
              </a:ext>
            </a:extLst>
          </p:cNvPr>
          <p:cNvSpPr/>
          <p:nvPr/>
        </p:nvSpPr>
        <p:spPr>
          <a:xfrm>
            <a:off x="2343807" y="3163614"/>
            <a:ext cx="1418896" cy="1051034"/>
          </a:xfrm>
          <a:prstGeom prst="rect">
            <a:avLst/>
          </a:prstGeom>
          <a:noFill/>
          <a:ln w="28575">
            <a:solidFill>
              <a:srgbClr val="7FD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ctangle 8">
            <a:extLst>
              <a:ext uri="{FF2B5EF4-FFF2-40B4-BE49-F238E27FC236}">
                <a16:creationId xmlns:a16="http://schemas.microsoft.com/office/drawing/2014/main" id="{AF115E2B-7108-4651-93DE-6ECFB38022CD}"/>
              </a:ext>
            </a:extLst>
          </p:cNvPr>
          <p:cNvSpPr/>
          <p:nvPr/>
        </p:nvSpPr>
        <p:spPr>
          <a:xfrm>
            <a:off x="4647564" y="3201172"/>
            <a:ext cx="1418896" cy="1051034"/>
          </a:xfrm>
          <a:prstGeom prst="rect">
            <a:avLst/>
          </a:prstGeom>
          <a:noFill/>
          <a:ln w="28575">
            <a:solidFill>
              <a:srgbClr val="7FD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ctangle 9">
            <a:extLst>
              <a:ext uri="{FF2B5EF4-FFF2-40B4-BE49-F238E27FC236}">
                <a16:creationId xmlns:a16="http://schemas.microsoft.com/office/drawing/2014/main" id="{A065191F-B034-4D2B-ADFD-C819D13DC69E}"/>
              </a:ext>
            </a:extLst>
          </p:cNvPr>
          <p:cNvSpPr/>
          <p:nvPr/>
        </p:nvSpPr>
        <p:spPr>
          <a:xfrm>
            <a:off x="2270234" y="1898188"/>
            <a:ext cx="3855308" cy="3031164"/>
          </a:xfrm>
          <a:custGeom>
            <a:avLst/>
            <a:gdLst>
              <a:gd name="connsiteX0" fmla="*/ 0 w 3855308"/>
              <a:gd name="connsiteY0" fmla="*/ 0 h 3031164"/>
              <a:gd name="connsiteX1" fmla="*/ 512205 w 3855308"/>
              <a:gd name="connsiteY1" fmla="*/ 0 h 3031164"/>
              <a:gd name="connsiteX2" fmla="*/ 1062963 w 3855308"/>
              <a:gd name="connsiteY2" fmla="*/ 0 h 3031164"/>
              <a:gd name="connsiteX3" fmla="*/ 1575169 w 3855308"/>
              <a:gd name="connsiteY3" fmla="*/ 0 h 3031164"/>
              <a:gd name="connsiteX4" fmla="*/ 2087374 w 3855308"/>
              <a:gd name="connsiteY4" fmla="*/ 0 h 3031164"/>
              <a:gd name="connsiteX5" fmla="*/ 2522473 w 3855308"/>
              <a:gd name="connsiteY5" fmla="*/ 0 h 3031164"/>
              <a:gd name="connsiteX6" fmla="*/ 2996125 w 3855308"/>
              <a:gd name="connsiteY6" fmla="*/ 0 h 3031164"/>
              <a:gd name="connsiteX7" fmla="*/ 3855308 w 3855308"/>
              <a:gd name="connsiteY7" fmla="*/ 0 h 3031164"/>
              <a:gd name="connsiteX8" fmla="*/ 3855308 w 3855308"/>
              <a:gd name="connsiteY8" fmla="*/ 565817 h 3031164"/>
              <a:gd name="connsiteX9" fmla="*/ 3855308 w 3855308"/>
              <a:gd name="connsiteY9" fmla="*/ 980076 h 3031164"/>
              <a:gd name="connsiteX10" fmla="*/ 3855308 w 3855308"/>
              <a:gd name="connsiteY10" fmla="*/ 1545894 h 3031164"/>
              <a:gd name="connsiteX11" fmla="*/ 3855308 w 3855308"/>
              <a:gd name="connsiteY11" fmla="*/ 1990464 h 3031164"/>
              <a:gd name="connsiteX12" fmla="*/ 3855308 w 3855308"/>
              <a:gd name="connsiteY12" fmla="*/ 2525970 h 3031164"/>
              <a:gd name="connsiteX13" fmla="*/ 3855308 w 3855308"/>
              <a:gd name="connsiteY13" fmla="*/ 3031164 h 3031164"/>
              <a:gd name="connsiteX14" fmla="*/ 3265997 w 3855308"/>
              <a:gd name="connsiteY14" fmla="*/ 3031164 h 3031164"/>
              <a:gd name="connsiteX15" fmla="*/ 2715238 w 3855308"/>
              <a:gd name="connsiteY15" fmla="*/ 3031164 h 3031164"/>
              <a:gd name="connsiteX16" fmla="*/ 2280139 w 3855308"/>
              <a:gd name="connsiteY16" fmla="*/ 3031164 h 3031164"/>
              <a:gd name="connsiteX17" fmla="*/ 1652275 w 3855308"/>
              <a:gd name="connsiteY17" fmla="*/ 3031164 h 3031164"/>
              <a:gd name="connsiteX18" fmla="*/ 1101517 w 3855308"/>
              <a:gd name="connsiteY18" fmla="*/ 3031164 h 3031164"/>
              <a:gd name="connsiteX19" fmla="*/ 627864 w 3855308"/>
              <a:gd name="connsiteY19" fmla="*/ 3031164 h 3031164"/>
              <a:gd name="connsiteX20" fmla="*/ 0 w 3855308"/>
              <a:gd name="connsiteY20" fmla="*/ 3031164 h 3031164"/>
              <a:gd name="connsiteX21" fmla="*/ 0 w 3855308"/>
              <a:gd name="connsiteY21" fmla="*/ 2525970 h 3031164"/>
              <a:gd name="connsiteX22" fmla="*/ 0 w 3855308"/>
              <a:gd name="connsiteY22" fmla="*/ 2111711 h 3031164"/>
              <a:gd name="connsiteX23" fmla="*/ 0 w 3855308"/>
              <a:gd name="connsiteY23" fmla="*/ 1636829 h 3031164"/>
              <a:gd name="connsiteX24" fmla="*/ 0 w 3855308"/>
              <a:gd name="connsiteY24" fmla="*/ 1071011 h 3031164"/>
              <a:gd name="connsiteX25" fmla="*/ 0 w 3855308"/>
              <a:gd name="connsiteY25" fmla="*/ 596129 h 3031164"/>
              <a:gd name="connsiteX26" fmla="*/ 0 w 3855308"/>
              <a:gd name="connsiteY26" fmla="*/ 0 h 3031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55308" h="3031164" extrusionOk="0">
                <a:moveTo>
                  <a:pt x="0" y="0"/>
                </a:moveTo>
                <a:cubicBezTo>
                  <a:pt x="189689" y="-13895"/>
                  <a:pt x="284916" y="5346"/>
                  <a:pt x="512205" y="0"/>
                </a:cubicBezTo>
                <a:cubicBezTo>
                  <a:pt x="739495" y="-5346"/>
                  <a:pt x="946587" y="44826"/>
                  <a:pt x="1062963" y="0"/>
                </a:cubicBezTo>
                <a:cubicBezTo>
                  <a:pt x="1179339" y="-44826"/>
                  <a:pt x="1369650" y="48218"/>
                  <a:pt x="1575169" y="0"/>
                </a:cubicBezTo>
                <a:cubicBezTo>
                  <a:pt x="1780688" y="-48218"/>
                  <a:pt x="1914767" y="50818"/>
                  <a:pt x="2087374" y="0"/>
                </a:cubicBezTo>
                <a:cubicBezTo>
                  <a:pt x="2259981" y="-50818"/>
                  <a:pt x="2341355" y="14413"/>
                  <a:pt x="2522473" y="0"/>
                </a:cubicBezTo>
                <a:cubicBezTo>
                  <a:pt x="2703591" y="-14413"/>
                  <a:pt x="2888958" y="51221"/>
                  <a:pt x="2996125" y="0"/>
                </a:cubicBezTo>
                <a:cubicBezTo>
                  <a:pt x="3103292" y="-51221"/>
                  <a:pt x="3479030" y="99932"/>
                  <a:pt x="3855308" y="0"/>
                </a:cubicBezTo>
                <a:cubicBezTo>
                  <a:pt x="3878633" y="245358"/>
                  <a:pt x="3848010" y="292370"/>
                  <a:pt x="3855308" y="565817"/>
                </a:cubicBezTo>
                <a:cubicBezTo>
                  <a:pt x="3862606" y="839264"/>
                  <a:pt x="3824178" y="820058"/>
                  <a:pt x="3855308" y="980076"/>
                </a:cubicBezTo>
                <a:cubicBezTo>
                  <a:pt x="3886438" y="1140094"/>
                  <a:pt x="3839053" y="1269763"/>
                  <a:pt x="3855308" y="1545894"/>
                </a:cubicBezTo>
                <a:cubicBezTo>
                  <a:pt x="3871563" y="1822025"/>
                  <a:pt x="3823381" y="1799704"/>
                  <a:pt x="3855308" y="1990464"/>
                </a:cubicBezTo>
                <a:cubicBezTo>
                  <a:pt x="3887235" y="2181224"/>
                  <a:pt x="3808322" y="2414748"/>
                  <a:pt x="3855308" y="2525970"/>
                </a:cubicBezTo>
                <a:cubicBezTo>
                  <a:pt x="3902294" y="2637192"/>
                  <a:pt x="3809872" y="2879112"/>
                  <a:pt x="3855308" y="3031164"/>
                </a:cubicBezTo>
                <a:cubicBezTo>
                  <a:pt x="3667059" y="3089436"/>
                  <a:pt x="3533417" y="3029112"/>
                  <a:pt x="3265997" y="3031164"/>
                </a:cubicBezTo>
                <a:cubicBezTo>
                  <a:pt x="2998577" y="3033216"/>
                  <a:pt x="2920831" y="2990592"/>
                  <a:pt x="2715238" y="3031164"/>
                </a:cubicBezTo>
                <a:cubicBezTo>
                  <a:pt x="2509645" y="3071736"/>
                  <a:pt x="2465138" y="3008103"/>
                  <a:pt x="2280139" y="3031164"/>
                </a:cubicBezTo>
                <a:cubicBezTo>
                  <a:pt x="2095140" y="3054225"/>
                  <a:pt x="1937702" y="3012270"/>
                  <a:pt x="1652275" y="3031164"/>
                </a:cubicBezTo>
                <a:cubicBezTo>
                  <a:pt x="1366848" y="3050058"/>
                  <a:pt x="1260355" y="2993321"/>
                  <a:pt x="1101517" y="3031164"/>
                </a:cubicBezTo>
                <a:cubicBezTo>
                  <a:pt x="942679" y="3069007"/>
                  <a:pt x="820172" y="2978553"/>
                  <a:pt x="627864" y="3031164"/>
                </a:cubicBezTo>
                <a:cubicBezTo>
                  <a:pt x="435556" y="3083775"/>
                  <a:pt x="197263" y="2992083"/>
                  <a:pt x="0" y="3031164"/>
                </a:cubicBezTo>
                <a:cubicBezTo>
                  <a:pt x="-34793" y="2798280"/>
                  <a:pt x="51365" y="2723615"/>
                  <a:pt x="0" y="2525970"/>
                </a:cubicBezTo>
                <a:cubicBezTo>
                  <a:pt x="-51365" y="2328325"/>
                  <a:pt x="18594" y="2215915"/>
                  <a:pt x="0" y="2111711"/>
                </a:cubicBezTo>
                <a:cubicBezTo>
                  <a:pt x="-18594" y="2007507"/>
                  <a:pt x="9056" y="1767314"/>
                  <a:pt x="0" y="1636829"/>
                </a:cubicBezTo>
                <a:cubicBezTo>
                  <a:pt x="-9056" y="1506344"/>
                  <a:pt x="31759" y="1348419"/>
                  <a:pt x="0" y="1071011"/>
                </a:cubicBezTo>
                <a:cubicBezTo>
                  <a:pt x="-31759" y="793603"/>
                  <a:pt x="54892" y="702778"/>
                  <a:pt x="0" y="596129"/>
                </a:cubicBezTo>
                <a:cubicBezTo>
                  <a:pt x="-54892" y="489480"/>
                  <a:pt x="62924" y="170691"/>
                  <a:pt x="0" y="0"/>
                </a:cubicBezTo>
                <a:close/>
              </a:path>
            </a:pathLst>
          </a:custGeom>
          <a:noFill/>
          <a:ln w="19050">
            <a:solidFill>
              <a:srgbClr val="7FD7F7"/>
            </a:solidFill>
            <a:prstDash val="sysDot"/>
            <a:extLst>
              <a:ext uri="{C807C97D-BFC1-408E-A445-0C87EB9F89A2}">
                <ask:lineSketchStyleProps xmlns:ask="http://schemas.microsoft.com/office/drawing/2018/sketchyshapes" sd="1660082848">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ctangle 10">
            <a:extLst>
              <a:ext uri="{FF2B5EF4-FFF2-40B4-BE49-F238E27FC236}">
                <a16:creationId xmlns:a16="http://schemas.microsoft.com/office/drawing/2014/main" id="{31FC7DF2-1049-4DEE-A586-8BCF4DCAE834}"/>
              </a:ext>
            </a:extLst>
          </p:cNvPr>
          <p:cNvSpPr/>
          <p:nvPr/>
        </p:nvSpPr>
        <p:spPr>
          <a:xfrm>
            <a:off x="6868510" y="1881888"/>
            <a:ext cx="4312302" cy="3031164"/>
          </a:xfrm>
          <a:custGeom>
            <a:avLst/>
            <a:gdLst>
              <a:gd name="connsiteX0" fmla="*/ 0 w 4312302"/>
              <a:gd name="connsiteY0" fmla="*/ 0 h 3031164"/>
              <a:gd name="connsiteX1" fmla="*/ 495915 w 4312302"/>
              <a:gd name="connsiteY1" fmla="*/ 0 h 3031164"/>
              <a:gd name="connsiteX2" fmla="*/ 1034952 w 4312302"/>
              <a:gd name="connsiteY2" fmla="*/ 0 h 3031164"/>
              <a:gd name="connsiteX3" fmla="*/ 1530867 w 4312302"/>
              <a:gd name="connsiteY3" fmla="*/ 0 h 3031164"/>
              <a:gd name="connsiteX4" fmla="*/ 2026782 w 4312302"/>
              <a:gd name="connsiteY4" fmla="*/ 0 h 3031164"/>
              <a:gd name="connsiteX5" fmla="*/ 2436451 w 4312302"/>
              <a:gd name="connsiteY5" fmla="*/ 0 h 3031164"/>
              <a:gd name="connsiteX6" fmla="*/ 2889242 w 4312302"/>
              <a:gd name="connsiteY6" fmla="*/ 0 h 3031164"/>
              <a:gd name="connsiteX7" fmla="*/ 3298911 w 4312302"/>
              <a:gd name="connsiteY7" fmla="*/ 0 h 3031164"/>
              <a:gd name="connsiteX8" fmla="*/ 4312302 w 4312302"/>
              <a:gd name="connsiteY8" fmla="*/ 0 h 3031164"/>
              <a:gd name="connsiteX9" fmla="*/ 4312302 w 4312302"/>
              <a:gd name="connsiteY9" fmla="*/ 535506 h 3031164"/>
              <a:gd name="connsiteX10" fmla="*/ 4312302 w 4312302"/>
              <a:gd name="connsiteY10" fmla="*/ 1101323 h 3031164"/>
              <a:gd name="connsiteX11" fmla="*/ 4312302 w 4312302"/>
              <a:gd name="connsiteY11" fmla="*/ 1545894 h 3031164"/>
              <a:gd name="connsiteX12" fmla="*/ 4312302 w 4312302"/>
              <a:gd name="connsiteY12" fmla="*/ 2081399 h 3031164"/>
              <a:gd name="connsiteX13" fmla="*/ 4312302 w 4312302"/>
              <a:gd name="connsiteY13" fmla="*/ 2556282 h 3031164"/>
              <a:gd name="connsiteX14" fmla="*/ 4312302 w 4312302"/>
              <a:gd name="connsiteY14" fmla="*/ 3031164 h 3031164"/>
              <a:gd name="connsiteX15" fmla="*/ 3687018 w 4312302"/>
              <a:gd name="connsiteY15" fmla="*/ 3031164 h 3031164"/>
              <a:gd name="connsiteX16" fmla="*/ 3277350 w 4312302"/>
              <a:gd name="connsiteY16" fmla="*/ 3031164 h 3031164"/>
              <a:gd name="connsiteX17" fmla="*/ 2652066 w 4312302"/>
              <a:gd name="connsiteY17" fmla="*/ 3031164 h 3031164"/>
              <a:gd name="connsiteX18" fmla="*/ 2113028 w 4312302"/>
              <a:gd name="connsiteY18" fmla="*/ 3031164 h 3031164"/>
              <a:gd name="connsiteX19" fmla="*/ 1660236 w 4312302"/>
              <a:gd name="connsiteY19" fmla="*/ 3031164 h 3031164"/>
              <a:gd name="connsiteX20" fmla="*/ 1034952 w 4312302"/>
              <a:gd name="connsiteY20" fmla="*/ 3031164 h 3031164"/>
              <a:gd name="connsiteX21" fmla="*/ 495915 w 4312302"/>
              <a:gd name="connsiteY21" fmla="*/ 3031164 h 3031164"/>
              <a:gd name="connsiteX22" fmla="*/ 0 w 4312302"/>
              <a:gd name="connsiteY22" fmla="*/ 3031164 h 3031164"/>
              <a:gd name="connsiteX23" fmla="*/ 0 w 4312302"/>
              <a:gd name="connsiteY23" fmla="*/ 2616905 h 3031164"/>
              <a:gd name="connsiteX24" fmla="*/ 0 w 4312302"/>
              <a:gd name="connsiteY24" fmla="*/ 2051088 h 3031164"/>
              <a:gd name="connsiteX25" fmla="*/ 0 w 4312302"/>
              <a:gd name="connsiteY25" fmla="*/ 1576205 h 3031164"/>
              <a:gd name="connsiteX26" fmla="*/ 0 w 4312302"/>
              <a:gd name="connsiteY26" fmla="*/ 1161946 h 3031164"/>
              <a:gd name="connsiteX27" fmla="*/ 0 w 4312302"/>
              <a:gd name="connsiteY27" fmla="*/ 596129 h 3031164"/>
              <a:gd name="connsiteX28" fmla="*/ 0 w 4312302"/>
              <a:gd name="connsiteY28" fmla="*/ 0 h 3031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312302" h="3031164" extrusionOk="0">
                <a:moveTo>
                  <a:pt x="0" y="0"/>
                </a:moveTo>
                <a:cubicBezTo>
                  <a:pt x="187542" y="-20386"/>
                  <a:pt x="333951" y="31655"/>
                  <a:pt x="495915" y="0"/>
                </a:cubicBezTo>
                <a:cubicBezTo>
                  <a:pt x="657879" y="-31655"/>
                  <a:pt x="912527" y="5244"/>
                  <a:pt x="1034952" y="0"/>
                </a:cubicBezTo>
                <a:cubicBezTo>
                  <a:pt x="1157377" y="-5244"/>
                  <a:pt x="1323596" y="15706"/>
                  <a:pt x="1530867" y="0"/>
                </a:cubicBezTo>
                <a:cubicBezTo>
                  <a:pt x="1738139" y="-15706"/>
                  <a:pt x="1834781" y="32406"/>
                  <a:pt x="2026782" y="0"/>
                </a:cubicBezTo>
                <a:cubicBezTo>
                  <a:pt x="2218784" y="-32406"/>
                  <a:pt x="2352383" y="24555"/>
                  <a:pt x="2436451" y="0"/>
                </a:cubicBezTo>
                <a:cubicBezTo>
                  <a:pt x="2520519" y="-24555"/>
                  <a:pt x="2750754" y="891"/>
                  <a:pt x="2889242" y="0"/>
                </a:cubicBezTo>
                <a:cubicBezTo>
                  <a:pt x="3027730" y="-891"/>
                  <a:pt x="3162403" y="22195"/>
                  <a:pt x="3298911" y="0"/>
                </a:cubicBezTo>
                <a:cubicBezTo>
                  <a:pt x="3435419" y="-22195"/>
                  <a:pt x="3811066" y="70269"/>
                  <a:pt x="4312302" y="0"/>
                </a:cubicBezTo>
                <a:cubicBezTo>
                  <a:pt x="4362082" y="261541"/>
                  <a:pt x="4296198" y="412428"/>
                  <a:pt x="4312302" y="535506"/>
                </a:cubicBezTo>
                <a:cubicBezTo>
                  <a:pt x="4328406" y="658584"/>
                  <a:pt x="4294024" y="830698"/>
                  <a:pt x="4312302" y="1101323"/>
                </a:cubicBezTo>
                <a:cubicBezTo>
                  <a:pt x="4330580" y="1371948"/>
                  <a:pt x="4285721" y="1350019"/>
                  <a:pt x="4312302" y="1545894"/>
                </a:cubicBezTo>
                <a:cubicBezTo>
                  <a:pt x="4338883" y="1741769"/>
                  <a:pt x="4264083" y="1970993"/>
                  <a:pt x="4312302" y="2081399"/>
                </a:cubicBezTo>
                <a:cubicBezTo>
                  <a:pt x="4360521" y="2191805"/>
                  <a:pt x="4264849" y="2357802"/>
                  <a:pt x="4312302" y="2556282"/>
                </a:cubicBezTo>
                <a:cubicBezTo>
                  <a:pt x="4359755" y="2754762"/>
                  <a:pt x="4308585" y="2934576"/>
                  <a:pt x="4312302" y="3031164"/>
                </a:cubicBezTo>
                <a:cubicBezTo>
                  <a:pt x="4183212" y="3034437"/>
                  <a:pt x="3868519" y="3010199"/>
                  <a:pt x="3687018" y="3031164"/>
                </a:cubicBezTo>
                <a:cubicBezTo>
                  <a:pt x="3505517" y="3052129"/>
                  <a:pt x="3374276" y="2982245"/>
                  <a:pt x="3277350" y="3031164"/>
                </a:cubicBezTo>
                <a:cubicBezTo>
                  <a:pt x="3180424" y="3080083"/>
                  <a:pt x="2874212" y="3000900"/>
                  <a:pt x="2652066" y="3031164"/>
                </a:cubicBezTo>
                <a:cubicBezTo>
                  <a:pt x="2429920" y="3061428"/>
                  <a:pt x="2226598" y="2972234"/>
                  <a:pt x="2113028" y="3031164"/>
                </a:cubicBezTo>
                <a:cubicBezTo>
                  <a:pt x="1999458" y="3090094"/>
                  <a:pt x="1859985" y="2983851"/>
                  <a:pt x="1660236" y="3031164"/>
                </a:cubicBezTo>
                <a:cubicBezTo>
                  <a:pt x="1460487" y="3078477"/>
                  <a:pt x="1282376" y="3019191"/>
                  <a:pt x="1034952" y="3031164"/>
                </a:cubicBezTo>
                <a:cubicBezTo>
                  <a:pt x="787528" y="3043137"/>
                  <a:pt x="608642" y="2988404"/>
                  <a:pt x="495915" y="3031164"/>
                </a:cubicBezTo>
                <a:cubicBezTo>
                  <a:pt x="383188" y="3073924"/>
                  <a:pt x="134043" y="2996045"/>
                  <a:pt x="0" y="3031164"/>
                </a:cubicBezTo>
                <a:cubicBezTo>
                  <a:pt x="-34570" y="2848578"/>
                  <a:pt x="31239" y="2719571"/>
                  <a:pt x="0" y="2616905"/>
                </a:cubicBezTo>
                <a:cubicBezTo>
                  <a:pt x="-31239" y="2514239"/>
                  <a:pt x="34189" y="2325655"/>
                  <a:pt x="0" y="2051088"/>
                </a:cubicBezTo>
                <a:cubicBezTo>
                  <a:pt x="-34189" y="1776521"/>
                  <a:pt x="51753" y="1684263"/>
                  <a:pt x="0" y="1576205"/>
                </a:cubicBezTo>
                <a:cubicBezTo>
                  <a:pt x="-51753" y="1468147"/>
                  <a:pt x="44533" y="1342703"/>
                  <a:pt x="0" y="1161946"/>
                </a:cubicBezTo>
                <a:cubicBezTo>
                  <a:pt x="-44533" y="981189"/>
                  <a:pt x="30166" y="751708"/>
                  <a:pt x="0" y="596129"/>
                </a:cubicBezTo>
                <a:cubicBezTo>
                  <a:pt x="-30166" y="440550"/>
                  <a:pt x="69466" y="221631"/>
                  <a:pt x="0" y="0"/>
                </a:cubicBezTo>
                <a:close/>
              </a:path>
            </a:pathLst>
          </a:custGeom>
          <a:noFill/>
          <a:ln w="19050">
            <a:solidFill>
              <a:srgbClr val="C00000"/>
            </a:solidFill>
            <a:prstDash val="sysDot"/>
            <a:extLst>
              <a:ext uri="{C807C97D-BFC1-408E-A445-0C87EB9F89A2}">
                <ask:lineSketchStyleProps xmlns:ask="http://schemas.microsoft.com/office/drawing/2018/sketchyshapes" sd="1660082848">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4918592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descr="A picture containing object, photo, table, sitting&#10;&#10;Description automatically generated">
            <a:extLst>
              <a:ext uri="{FF2B5EF4-FFF2-40B4-BE49-F238E27FC236}">
                <a16:creationId xmlns:a16="http://schemas.microsoft.com/office/drawing/2014/main" id="{E67F97F5-72F6-4FC9-9FB1-37C2EDBDDA2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91010" y="1825625"/>
            <a:ext cx="7229039" cy="4351339"/>
          </a:xfrm>
        </p:spPr>
      </p:pic>
      <p:sp>
        <p:nvSpPr>
          <p:cNvPr id="5" name="Title 1">
            <a:extLst>
              <a:ext uri="{FF2B5EF4-FFF2-40B4-BE49-F238E27FC236}">
                <a16:creationId xmlns:a16="http://schemas.microsoft.com/office/drawing/2014/main" id="{09861A39-F1F0-4932-831E-D598999F7135}"/>
              </a:ext>
            </a:extLst>
          </p:cNvPr>
          <p:cNvSpPr>
            <a:spLocks noGrp="1"/>
          </p:cNvSpPr>
          <p:nvPr>
            <p:ph type="title"/>
          </p:nvPr>
        </p:nvSpPr>
        <p:spPr>
          <a:xfrm>
            <a:off x="674689" y="320676"/>
            <a:ext cx="10861675" cy="1325563"/>
          </a:xfrm>
        </p:spPr>
        <p:txBody>
          <a:bodyPr/>
          <a:lstStyle/>
          <a:p>
            <a:r>
              <a:rPr lang="pt-BR" b="1" noProof="0" dirty="0"/>
              <a:t>Definição de subjogo na forma extensiva</a:t>
            </a:r>
          </a:p>
        </p:txBody>
      </p:sp>
      <p:sp>
        <p:nvSpPr>
          <p:cNvPr id="2" name="Footer Placeholder 1">
            <a:extLst>
              <a:ext uri="{FF2B5EF4-FFF2-40B4-BE49-F238E27FC236}">
                <a16:creationId xmlns:a16="http://schemas.microsoft.com/office/drawing/2014/main" id="{D95EB91B-71D9-423C-BA3F-430BFD3814A8}"/>
              </a:ext>
            </a:extLst>
          </p:cNvPr>
          <p:cNvSpPr>
            <a:spLocks noGrp="1"/>
          </p:cNvSpPr>
          <p:nvPr>
            <p:ph type="ftr" sz="quarter" idx="11"/>
          </p:nvPr>
        </p:nvSpPr>
        <p:spPr/>
        <p:txBody>
          <a:bodyPr/>
          <a:lstStyle/>
          <a:p>
            <a:r>
              <a:rPr lang="pt-BR" dirty="0"/>
              <a:t>Robson Tigre </a:t>
            </a:r>
            <a:endParaRPr lang="en-US" dirty="0"/>
          </a:p>
        </p:txBody>
      </p:sp>
      <p:sp>
        <p:nvSpPr>
          <p:cNvPr id="3" name="Slide Number Placeholder 2">
            <a:extLst>
              <a:ext uri="{FF2B5EF4-FFF2-40B4-BE49-F238E27FC236}">
                <a16:creationId xmlns:a16="http://schemas.microsoft.com/office/drawing/2014/main" id="{7D4F9575-7693-41D2-9455-C70ABA3DEA80}"/>
              </a:ext>
            </a:extLst>
          </p:cNvPr>
          <p:cNvSpPr>
            <a:spLocks noGrp="1"/>
          </p:cNvSpPr>
          <p:nvPr>
            <p:ph type="sldNum" sz="quarter" idx="12"/>
          </p:nvPr>
        </p:nvSpPr>
        <p:spPr/>
        <p:txBody>
          <a:bodyPr/>
          <a:lstStyle/>
          <a:p>
            <a:fld id="{AF67EEE8-F201-4410-BA13-233EFB93B646}" type="slidenum">
              <a:rPr lang="pt-BR" smtClean="0"/>
              <a:t>33</a:t>
            </a:fld>
            <a:endParaRPr lang="pt-BR"/>
          </a:p>
        </p:txBody>
      </p:sp>
    </p:spTree>
    <p:extLst>
      <p:ext uri="{BB962C8B-B14F-4D97-AF65-F5344CB8AC3E}">
        <p14:creationId xmlns:p14="http://schemas.microsoft.com/office/powerpoint/2010/main" val="244139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descr="A picture containing object, photo, table, sitting&#10;&#10;Description automatically generated">
            <a:extLst>
              <a:ext uri="{FF2B5EF4-FFF2-40B4-BE49-F238E27FC236}">
                <a16:creationId xmlns:a16="http://schemas.microsoft.com/office/drawing/2014/main" id="{E67F97F5-72F6-4FC9-9FB1-37C2EDBDDA2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91010" y="1825625"/>
            <a:ext cx="7229039" cy="4351339"/>
          </a:xfrm>
        </p:spPr>
      </p:pic>
      <p:sp>
        <p:nvSpPr>
          <p:cNvPr id="5" name="Title 1">
            <a:extLst>
              <a:ext uri="{FF2B5EF4-FFF2-40B4-BE49-F238E27FC236}">
                <a16:creationId xmlns:a16="http://schemas.microsoft.com/office/drawing/2014/main" id="{09861A39-F1F0-4932-831E-D598999F7135}"/>
              </a:ext>
            </a:extLst>
          </p:cNvPr>
          <p:cNvSpPr>
            <a:spLocks noGrp="1"/>
          </p:cNvSpPr>
          <p:nvPr>
            <p:ph type="title"/>
          </p:nvPr>
        </p:nvSpPr>
        <p:spPr>
          <a:xfrm>
            <a:off x="674689" y="320676"/>
            <a:ext cx="10861675" cy="1325563"/>
          </a:xfrm>
        </p:spPr>
        <p:txBody>
          <a:bodyPr/>
          <a:lstStyle/>
          <a:p>
            <a:r>
              <a:rPr lang="pt-BR" b="1" noProof="0" dirty="0"/>
              <a:t>Definição de subjogo na forma extensiva</a:t>
            </a:r>
          </a:p>
        </p:txBody>
      </p:sp>
      <p:sp>
        <p:nvSpPr>
          <p:cNvPr id="2" name="Footer Placeholder 1">
            <a:extLst>
              <a:ext uri="{FF2B5EF4-FFF2-40B4-BE49-F238E27FC236}">
                <a16:creationId xmlns:a16="http://schemas.microsoft.com/office/drawing/2014/main" id="{D95EB91B-71D9-423C-BA3F-430BFD3814A8}"/>
              </a:ext>
            </a:extLst>
          </p:cNvPr>
          <p:cNvSpPr>
            <a:spLocks noGrp="1"/>
          </p:cNvSpPr>
          <p:nvPr>
            <p:ph type="ftr" sz="quarter" idx="11"/>
          </p:nvPr>
        </p:nvSpPr>
        <p:spPr/>
        <p:txBody>
          <a:bodyPr/>
          <a:lstStyle/>
          <a:p>
            <a:r>
              <a:rPr lang="pt-BR" dirty="0"/>
              <a:t>Robson Tigre </a:t>
            </a:r>
            <a:endParaRPr lang="en-US" dirty="0"/>
          </a:p>
        </p:txBody>
      </p:sp>
      <p:sp>
        <p:nvSpPr>
          <p:cNvPr id="3" name="Slide Number Placeholder 2">
            <a:extLst>
              <a:ext uri="{FF2B5EF4-FFF2-40B4-BE49-F238E27FC236}">
                <a16:creationId xmlns:a16="http://schemas.microsoft.com/office/drawing/2014/main" id="{7D4F9575-7693-41D2-9455-C70ABA3DEA80}"/>
              </a:ext>
            </a:extLst>
          </p:cNvPr>
          <p:cNvSpPr>
            <a:spLocks noGrp="1"/>
          </p:cNvSpPr>
          <p:nvPr>
            <p:ph type="sldNum" sz="quarter" idx="12"/>
          </p:nvPr>
        </p:nvSpPr>
        <p:spPr/>
        <p:txBody>
          <a:bodyPr/>
          <a:lstStyle/>
          <a:p>
            <a:fld id="{AF67EEE8-F201-4410-BA13-233EFB93B646}" type="slidenum">
              <a:rPr lang="pt-BR" smtClean="0"/>
              <a:t>34</a:t>
            </a:fld>
            <a:endParaRPr lang="pt-BR"/>
          </a:p>
        </p:txBody>
      </p:sp>
      <p:sp>
        <p:nvSpPr>
          <p:cNvPr id="6" name="Rectangle 5">
            <a:extLst>
              <a:ext uri="{FF2B5EF4-FFF2-40B4-BE49-F238E27FC236}">
                <a16:creationId xmlns:a16="http://schemas.microsoft.com/office/drawing/2014/main" id="{DF9CACEB-BEB1-4E2F-9207-6FFBDEFE15AA}"/>
              </a:ext>
            </a:extLst>
          </p:cNvPr>
          <p:cNvSpPr/>
          <p:nvPr/>
        </p:nvSpPr>
        <p:spPr>
          <a:xfrm>
            <a:off x="8136467" y="3810001"/>
            <a:ext cx="1418896" cy="1253066"/>
          </a:xfrm>
          <a:prstGeom prst="rect">
            <a:avLst/>
          </a:prstGeom>
          <a:noFill/>
          <a:ln w="28575">
            <a:solidFill>
              <a:srgbClr val="7FD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02800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2EA08-EC69-4CC1-8F64-77F5CEFF5F1E}"/>
              </a:ext>
            </a:extLst>
          </p:cNvPr>
          <p:cNvSpPr>
            <a:spLocks noGrp="1"/>
          </p:cNvSpPr>
          <p:nvPr>
            <p:ph idx="1"/>
          </p:nvPr>
        </p:nvSpPr>
        <p:spPr/>
        <p:txBody>
          <a:bodyPr/>
          <a:lstStyle/>
          <a:p>
            <a:pPr marL="0" indent="0" algn="just">
              <a:buNone/>
            </a:pPr>
            <a:r>
              <a:rPr lang="pt-BR" b="1" noProof="0" dirty="0"/>
              <a:t>Refletindo:</a:t>
            </a:r>
            <a:r>
              <a:rPr lang="pt-BR" noProof="0" dirty="0"/>
              <a:t> Subjogo é a parte de um jogo que satisfaz três propriedades</a:t>
            </a:r>
          </a:p>
          <a:p>
            <a:pPr marL="971526" lvl="1" indent="-514338" algn="just">
              <a:buFont typeface="+mj-lt"/>
              <a:buAutoNum type="romanLcPeriod"/>
            </a:pPr>
            <a:r>
              <a:rPr lang="pt-BR" noProof="0" dirty="0"/>
              <a:t>Começa de um nó único,</a:t>
            </a:r>
          </a:p>
          <a:p>
            <a:pPr marL="971526" lvl="1" indent="-514338" algn="just">
              <a:buFont typeface="+mj-lt"/>
              <a:buAutoNum type="romanLcPeriod"/>
            </a:pPr>
            <a:r>
              <a:rPr lang="pt-BR" noProof="0" dirty="0"/>
              <a:t>Compreende todos os nós sucessores desse nó,</a:t>
            </a:r>
          </a:p>
          <a:p>
            <a:pPr marL="971526" lvl="1" indent="-514338" algn="just">
              <a:buFont typeface="+mj-lt"/>
              <a:buAutoNum type="romanLcPeriod"/>
            </a:pPr>
            <a:r>
              <a:rPr lang="pt-BR" noProof="0" dirty="0"/>
              <a:t>Não quebra nenhum conjunto de informação</a:t>
            </a:r>
          </a:p>
        </p:txBody>
      </p:sp>
      <p:sp>
        <p:nvSpPr>
          <p:cNvPr id="192" name="Title 1">
            <a:extLst>
              <a:ext uri="{FF2B5EF4-FFF2-40B4-BE49-F238E27FC236}">
                <a16:creationId xmlns:a16="http://schemas.microsoft.com/office/drawing/2014/main" id="{2FD47A4F-CFCC-4D2C-97DA-D20BB647A226}"/>
              </a:ext>
            </a:extLst>
          </p:cNvPr>
          <p:cNvSpPr>
            <a:spLocks noGrp="1"/>
          </p:cNvSpPr>
          <p:nvPr>
            <p:ph type="title"/>
          </p:nvPr>
        </p:nvSpPr>
        <p:spPr>
          <a:xfrm>
            <a:off x="675119" y="320676"/>
            <a:ext cx="10861704" cy="1325563"/>
          </a:xfrm>
        </p:spPr>
        <p:txBody>
          <a:bodyPr/>
          <a:lstStyle/>
          <a:p>
            <a:r>
              <a:rPr lang="pt-BR" b="1" noProof="0" dirty="0"/>
              <a:t>Definição de subjogo na forma extensiva</a:t>
            </a:r>
          </a:p>
        </p:txBody>
      </p:sp>
      <p:grpSp>
        <p:nvGrpSpPr>
          <p:cNvPr id="2" name="Group 1">
            <a:extLst>
              <a:ext uri="{FF2B5EF4-FFF2-40B4-BE49-F238E27FC236}">
                <a16:creationId xmlns:a16="http://schemas.microsoft.com/office/drawing/2014/main" id="{C89D8201-7632-4025-84BB-9B25FE814E99}"/>
              </a:ext>
            </a:extLst>
          </p:cNvPr>
          <p:cNvGrpSpPr/>
          <p:nvPr/>
        </p:nvGrpSpPr>
        <p:grpSpPr>
          <a:xfrm>
            <a:off x="1846303" y="3869754"/>
            <a:ext cx="8792633" cy="2566502"/>
            <a:chOff x="1732003" y="3789846"/>
            <a:chExt cx="8792633" cy="2566502"/>
          </a:xfrm>
        </p:grpSpPr>
        <p:grpSp>
          <p:nvGrpSpPr>
            <p:cNvPr id="282" name="Group 281">
              <a:extLst>
                <a:ext uri="{FF2B5EF4-FFF2-40B4-BE49-F238E27FC236}">
                  <a16:creationId xmlns:a16="http://schemas.microsoft.com/office/drawing/2014/main" id="{0B8F01DE-53ED-4A87-B1F2-FF17B5E63C76}"/>
                </a:ext>
              </a:extLst>
            </p:cNvPr>
            <p:cNvGrpSpPr/>
            <p:nvPr/>
          </p:nvGrpSpPr>
          <p:grpSpPr>
            <a:xfrm>
              <a:off x="1732003" y="3789846"/>
              <a:ext cx="8269651" cy="2267063"/>
              <a:chOff x="1606388" y="3583941"/>
              <a:chExt cx="6096064" cy="1517794"/>
            </a:xfrm>
          </p:grpSpPr>
          <p:cxnSp>
            <p:nvCxnSpPr>
              <p:cNvPr id="273" name="Straight Connector 272">
                <a:extLst>
                  <a:ext uri="{FF2B5EF4-FFF2-40B4-BE49-F238E27FC236}">
                    <a16:creationId xmlns:a16="http://schemas.microsoft.com/office/drawing/2014/main" id="{53473F2C-D994-42A8-9CE8-907475C81500}"/>
                  </a:ext>
                </a:extLst>
              </p:cNvPr>
              <p:cNvCxnSpPr>
                <a:cxnSpLocks/>
              </p:cNvCxnSpPr>
              <p:nvPr/>
            </p:nvCxnSpPr>
            <p:spPr>
              <a:xfrm flipV="1">
                <a:off x="5366141" y="3583941"/>
                <a:ext cx="2336311" cy="963468"/>
              </a:xfrm>
              <a:prstGeom prst="line">
                <a:avLst/>
              </a:prstGeom>
              <a:ln w="2857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A81BBCCD-5869-4651-8850-9251692E900E}"/>
                  </a:ext>
                </a:extLst>
              </p:cNvPr>
              <p:cNvCxnSpPr>
                <a:cxnSpLocks/>
              </p:cNvCxnSpPr>
              <p:nvPr/>
            </p:nvCxnSpPr>
            <p:spPr>
              <a:xfrm>
                <a:off x="1606388" y="4721115"/>
                <a:ext cx="1303887" cy="380620"/>
              </a:xfrm>
              <a:prstGeom prst="line">
                <a:avLst/>
              </a:prstGeom>
              <a:ln w="2857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EA87F45-8A64-49ED-B190-61FCF6B15376}"/>
                  </a:ext>
                </a:extLst>
              </p:cNvPr>
              <p:cNvCxnSpPr>
                <a:cxnSpLocks/>
              </p:cNvCxnSpPr>
              <p:nvPr/>
            </p:nvCxnSpPr>
            <p:spPr>
              <a:xfrm>
                <a:off x="3063432" y="4108764"/>
                <a:ext cx="819055" cy="170960"/>
              </a:xfrm>
              <a:prstGeom prst="line">
                <a:avLst/>
              </a:prstGeom>
              <a:ln w="2857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329" name="Group 328">
              <a:extLst>
                <a:ext uri="{FF2B5EF4-FFF2-40B4-BE49-F238E27FC236}">
                  <a16:creationId xmlns:a16="http://schemas.microsoft.com/office/drawing/2014/main" id="{C8EC3668-1607-46BB-8105-B3FCCEB5991F}"/>
                </a:ext>
              </a:extLst>
            </p:cNvPr>
            <p:cNvGrpSpPr/>
            <p:nvPr/>
          </p:nvGrpSpPr>
          <p:grpSpPr>
            <a:xfrm>
              <a:off x="1732005" y="4095423"/>
              <a:ext cx="8792631" cy="2260925"/>
              <a:chOff x="884406" y="4832122"/>
              <a:chExt cx="6756180" cy="1776590"/>
            </a:xfrm>
          </p:grpSpPr>
          <p:cxnSp>
            <p:nvCxnSpPr>
              <p:cNvPr id="283" name="Straight Connector 282">
                <a:extLst>
                  <a:ext uri="{FF2B5EF4-FFF2-40B4-BE49-F238E27FC236}">
                    <a16:creationId xmlns:a16="http://schemas.microsoft.com/office/drawing/2014/main" id="{CA7AFC30-61C4-49EE-9E5F-D36D5B636DEA}"/>
                  </a:ext>
                </a:extLst>
              </p:cNvPr>
              <p:cNvCxnSpPr>
                <a:cxnSpLocks/>
              </p:cNvCxnSpPr>
              <p:nvPr/>
            </p:nvCxnSpPr>
            <p:spPr>
              <a:xfrm flipV="1">
                <a:off x="884406" y="4832122"/>
                <a:ext cx="2316023" cy="1090606"/>
              </a:xfrm>
              <a:prstGeom prst="line">
                <a:avLst/>
              </a:prstGeom>
              <a:ln w="2857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C81F07F8-1B25-4055-ADBB-2E509ED4357E}"/>
                  </a:ext>
                </a:extLst>
              </p:cNvPr>
              <p:cNvCxnSpPr>
                <a:cxnSpLocks/>
              </p:cNvCxnSpPr>
              <p:nvPr/>
            </p:nvCxnSpPr>
            <p:spPr>
              <a:xfrm>
                <a:off x="4825170" y="5720803"/>
                <a:ext cx="2808526" cy="887909"/>
              </a:xfrm>
              <a:prstGeom prst="line">
                <a:avLst/>
              </a:prstGeom>
              <a:ln w="2857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29D97B63-E0E2-403D-B2F5-2915AEB65D26}"/>
                  </a:ext>
                </a:extLst>
              </p:cNvPr>
              <p:cNvCxnSpPr>
                <a:cxnSpLocks/>
              </p:cNvCxnSpPr>
              <p:nvPr/>
            </p:nvCxnSpPr>
            <p:spPr>
              <a:xfrm>
                <a:off x="6164234" y="5093033"/>
                <a:ext cx="961490" cy="196205"/>
              </a:xfrm>
              <a:prstGeom prst="line">
                <a:avLst/>
              </a:prstGeom>
              <a:ln w="2857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9D67336-6F31-4686-830E-E27F1582949C}"/>
                  </a:ext>
                </a:extLst>
              </p:cNvPr>
              <p:cNvCxnSpPr>
                <a:cxnSpLocks/>
              </p:cNvCxnSpPr>
              <p:nvPr/>
            </p:nvCxnSpPr>
            <p:spPr>
              <a:xfrm flipV="1">
                <a:off x="7143591" y="6230012"/>
                <a:ext cx="483217" cy="222386"/>
              </a:xfrm>
              <a:prstGeom prst="line">
                <a:avLst/>
              </a:prstGeom>
              <a:ln w="2857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A7B45D3-09ED-4AAB-9DF8-CF2BF4AADEB1}"/>
                  </a:ext>
                </a:extLst>
              </p:cNvPr>
              <p:cNvCxnSpPr>
                <a:cxnSpLocks/>
              </p:cNvCxnSpPr>
              <p:nvPr/>
            </p:nvCxnSpPr>
            <p:spPr>
              <a:xfrm flipV="1">
                <a:off x="7112707" y="5014411"/>
                <a:ext cx="514101" cy="276208"/>
              </a:xfrm>
              <a:prstGeom prst="line">
                <a:avLst/>
              </a:prstGeom>
              <a:ln w="2857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5133E075-B0AE-48AE-B515-E7C3FBD04472}"/>
                  </a:ext>
                </a:extLst>
              </p:cNvPr>
              <p:cNvCxnSpPr>
                <a:cxnSpLocks/>
              </p:cNvCxnSpPr>
              <p:nvPr/>
            </p:nvCxnSpPr>
            <p:spPr>
              <a:xfrm>
                <a:off x="7148634" y="5299567"/>
                <a:ext cx="491952" cy="117161"/>
              </a:xfrm>
              <a:prstGeom prst="line">
                <a:avLst/>
              </a:prstGeom>
              <a:ln w="28575">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1E5BE361-32FE-449B-ACDE-7CCE8C80364A}"/>
                  </a:ext>
                </a:extLst>
              </p:cNvPr>
              <p:cNvCxnSpPr>
                <a:cxnSpLocks/>
              </p:cNvCxnSpPr>
              <p:nvPr/>
            </p:nvCxnSpPr>
            <p:spPr>
              <a:xfrm>
                <a:off x="7130819" y="5322905"/>
                <a:ext cx="8907" cy="1099936"/>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5348E7A-5374-4C3B-AE9E-63DF5C4B4C71}"/>
                  </a:ext>
                </a:extLst>
              </p:cNvPr>
              <p:cNvSpPr txBox="1"/>
              <p:nvPr/>
            </p:nvSpPr>
            <p:spPr>
              <a:xfrm>
                <a:off x="1406933" y="5339769"/>
                <a:ext cx="41433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200" i="1" dirty="0" smtClean="0">
                          <a:latin typeface="Cambria Math" panose="02040503050406030204" pitchFamily="18" charset="0"/>
                        </a:rPr>
                        <m:t>1</m:t>
                      </m:r>
                    </m:oMath>
                  </m:oMathPara>
                </a14:m>
                <a:endParaRPr lang="pt-BR" sz="2200" dirty="0"/>
              </a:p>
            </p:txBody>
          </p:sp>
        </mc:Choice>
        <mc:Fallback xmlns="">
          <p:sp>
            <p:nvSpPr>
              <p:cNvPr id="4" name="TextBox 3">
                <a:extLst>
                  <a:ext uri="{FF2B5EF4-FFF2-40B4-BE49-F238E27FC236}">
                    <a16:creationId xmlns:a16="http://schemas.microsoft.com/office/drawing/2014/main" id="{05348E7A-5374-4C3B-AE9E-63DF5C4B4C71}"/>
                  </a:ext>
                </a:extLst>
              </p:cNvPr>
              <p:cNvSpPr txBox="1">
                <a:spLocks noRot="1" noChangeAspect="1" noMove="1" noResize="1" noEditPoints="1" noAdjustHandles="1" noChangeArrowheads="1" noChangeShapeType="1" noTextEdit="1"/>
              </p:cNvSpPr>
              <p:nvPr/>
            </p:nvSpPr>
            <p:spPr>
              <a:xfrm>
                <a:off x="1406933" y="5339769"/>
                <a:ext cx="414337" cy="430887"/>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1743AFC-017F-4570-86FF-1687A660219B}"/>
                  </a:ext>
                </a:extLst>
              </p:cNvPr>
              <p:cNvSpPr txBox="1"/>
              <p:nvPr/>
            </p:nvSpPr>
            <p:spPr>
              <a:xfrm>
                <a:off x="3615695" y="4177957"/>
                <a:ext cx="41433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200" b="0" i="1" dirty="0" smtClean="0">
                          <a:latin typeface="Cambria Math" panose="02040503050406030204" pitchFamily="18" charset="0"/>
                        </a:rPr>
                        <m:t>2</m:t>
                      </m:r>
                    </m:oMath>
                  </m:oMathPara>
                </a14:m>
                <a:endParaRPr lang="pt-BR" sz="2200" dirty="0"/>
              </a:p>
            </p:txBody>
          </p:sp>
        </mc:Choice>
        <mc:Fallback xmlns="">
          <p:sp>
            <p:nvSpPr>
              <p:cNvPr id="20" name="TextBox 19">
                <a:extLst>
                  <a:ext uri="{FF2B5EF4-FFF2-40B4-BE49-F238E27FC236}">
                    <a16:creationId xmlns:a16="http://schemas.microsoft.com/office/drawing/2014/main" id="{21743AFC-017F-4570-86FF-1687A660219B}"/>
                  </a:ext>
                </a:extLst>
              </p:cNvPr>
              <p:cNvSpPr txBox="1">
                <a:spLocks noRot="1" noChangeAspect="1" noMove="1" noResize="1" noEditPoints="1" noAdjustHandles="1" noChangeArrowheads="1" noChangeShapeType="1" noTextEdit="1"/>
              </p:cNvSpPr>
              <p:nvPr/>
            </p:nvSpPr>
            <p:spPr>
              <a:xfrm>
                <a:off x="3615695" y="4177957"/>
                <a:ext cx="414337" cy="430887"/>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88C9380-BE50-49B4-BCDB-7CCD52135588}"/>
                  </a:ext>
                </a:extLst>
              </p:cNvPr>
              <p:cNvSpPr txBox="1"/>
              <p:nvPr/>
            </p:nvSpPr>
            <p:spPr>
              <a:xfrm>
                <a:off x="2523045" y="4708562"/>
                <a:ext cx="41433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200" b="0" i="1" dirty="0" smtClean="0">
                          <a:latin typeface="Cambria Math" panose="02040503050406030204" pitchFamily="18" charset="0"/>
                        </a:rPr>
                        <m:t>𝑢</m:t>
                      </m:r>
                    </m:oMath>
                  </m:oMathPara>
                </a14:m>
                <a:endParaRPr lang="pt-BR" sz="2200" dirty="0"/>
              </a:p>
            </p:txBody>
          </p:sp>
        </mc:Choice>
        <mc:Fallback xmlns="">
          <p:sp>
            <p:nvSpPr>
              <p:cNvPr id="21" name="TextBox 20">
                <a:extLst>
                  <a:ext uri="{FF2B5EF4-FFF2-40B4-BE49-F238E27FC236}">
                    <a16:creationId xmlns:a16="http://schemas.microsoft.com/office/drawing/2014/main" id="{988C9380-BE50-49B4-BCDB-7CCD52135588}"/>
                  </a:ext>
                </a:extLst>
              </p:cNvPr>
              <p:cNvSpPr txBox="1">
                <a:spLocks noRot="1" noChangeAspect="1" noMove="1" noResize="1" noEditPoints="1" noAdjustHandles="1" noChangeArrowheads="1" noChangeShapeType="1" noTextEdit="1"/>
              </p:cNvSpPr>
              <p:nvPr/>
            </p:nvSpPr>
            <p:spPr>
              <a:xfrm>
                <a:off x="2523045" y="4708562"/>
                <a:ext cx="414337" cy="430887"/>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656A4384-23F6-497E-AAD5-EF249D71C8C7}"/>
                  </a:ext>
                </a:extLst>
              </p:cNvPr>
              <p:cNvSpPr txBox="1"/>
              <p:nvPr/>
            </p:nvSpPr>
            <p:spPr>
              <a:xfrm>
                <a:off x="2523045" y="5875963"/>
                <a:ext cx="41433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200" b="0" i="1" dirty="0" smtClean="0">
                          <a:latin typeface="Cambria Math" panose="02040503050406030204" pitchFamily="18" charset="0"/>
                        </a:rPr>
                        <m:t>𝑑</m:t>
                      </m:r>
                    </m:oMath>
                  </m:oMathPara>
                </a14:m>
                <a:endParaRPr lang="pt-BR" sz="2200" dirty="0"/>
              </a:p>
            </p:txBody>
          </p:sp>
        </mc:Choice>
        <mc:Fallback xmlns="">
          <p:sp>
            <p:nvSpPr>
              <p:cNvPr id="22" name="TextBox 21">
                <a:extLst>
                  <a:ext uri="{FF2B5EF4-FFF2-40B4-BE49-F238E27FC236}">
                    <a16:creationId xmlns:a16="http://schemas.microsoft.com/office/drawing/2014/main" id="{656A4384-23F6-497E-AAD5-EF249D71C8C7}"/>
                  </a:ext>
                </a:extLst>
              </p:cNvPr>
              <p:cNvSpPr txBox="1">
                <a:spLocks noRot="1" noChangeAspect="1" noMove="1" noResize="1" noEditPoints="1" noAdjustHandles="1" noChangeArrowheads="1" noChangeShapeType="1" noTextEdit="1"/>
              </p:cNvSpPr>
              <p:nvPr/>
            </p:nvSpPr>
            <p:spPr>
              <a:xfrm>
                <a:off x="2523045" y="5875963"/>
                <a:ext cx="414337" cy="430887"/>
              </a:xfrm>
              <a:prstGeom prst="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28E07ADD-FEB7-4A37-B07A-B852798EC1EF}"/>
                  </a:ext>
                </a:extLst>
              </p:cNvPr>
              <p:cNvSpPr txBox="1"/>
              <p:nvPr/>
            </p:nvSpPr>
            <p:spPr>
              <a:xfrm>
                <a:off x="4171242" y="3987019"/>
                <a:ext cx="41433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200" b="0" i="1" dirty="0" smtClean="0">
                          <a:latin typeface="Cambria Math" panose="02040503050406030204" pitchFamily="18" charset="0"/>
                        </a:rPr>
                        <m:t>𝑙</m:t>
                      </m:r>
                    </m:oMath>
                  </m:oMathPara>
                </a14:m>
                <a:endParaRPr lang="pt-BR" sz="2200" dirty="0"/>
              </a:p>
            </p:txBody>
          </p:sp>
        </mc:Choice>
        <mc:Fallback xmlns="">
          <p:sp>
            <p:nvSpPr>
              <p:cNvPr id="23" name="TextBox 22">
                <a:extLst>
                  <a:ext uri="{FF2B5EF4-FFF2-40B4-BE49-F238E27FC236}">
                    <a16:creationId xmlns:a16="http://schemas.microsoft.com/office/drawing/2014/main" id="{28E07ADD-FEB7-4A37-B07A-B852798EC1EF}"/>
                  </a:ext>
                </a:extLst>
              </p:cNvPr>
              <p:cNvSpPr txBox="1">
                <a:spLocks noRot="1" noChangeAspect="1" noMove="1" noResize="1" noEditPoints="1" noAdjustHandles="1" noChangeArrowheads="1" noChangeShapeType="1" noTextEdit="1"/>
              </p:cNvSpPr>
              <p:nvPr/>
            </p:nvSpPr>
            <p:spPr>
              <a:xfrm>
                <a:off x="4171242" y="3987019"/>
                <a:ext cx="414337" cy="430887"/>
              </a:xfrm>
              <a:prstGeom prst="rect">
                <a:avLst/>
              </a:prstGeom>
              <a:blipFill>
                <a:blip r:embed="rId6"/>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28440AD7-647B-4B2A-8D23-9A5C45E870CE}"/>
                  </a:ext>
                </a:extLst>
              </p:cNvPr>
              <p:cNvSpPr txBox="1"/>
              <p:nvPr/>
            </p:nvSpPr>
            <p:spPr>
              <a:xfrm>
                <a:off x="4167705" y="4803206"/>
                <a:ext cx="41433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200" b="0" i="1" dirty="0" smtClean="0">
                          <a:latin typeface="Cambria Math" panose="02040503050406030204" pitchFamily="18" charset="0"/>
                        </a:rPr>
                        <m:t>𝑟</m:t>
                      </m:r>
                    </m:oMath>
                  </m:oMathPara>
                </a14:m>
                <a:endParaRPr lang="pt-BR" sz="2200" dirty="0"/>
              </a:p>
            </p:txBody>
          </p:sp>
        </mc:Choice>
        <mc:Fallback xmlns="">
          <p:sp>
            <p:nvSpPr>
              <p:cNvPr id="24" name="TextBox 23">
                <a:extLst>
                  <a:ext uri="{FF2B5EF4-FFF2-40B4-BE49-F238E27FC236}">
                    <a16:creationId xmlns:a16="http://schemas.microsoft.com/office/drawing/2014/main" id="{28440AD7-647B-4B2A-8D23-9A5C45E870CE}"/>
                  </a:ext>
                </a:extLst>
              </p:cNvPr>
              <p:cNvSpPr txBox="1">
                <a:spLocks noRot="1" noChangeAspect="1" noMove="1" noResize="1" noEditPoints="1" noAdjustHandles="1" noChangeArrowheads="1" noChangeShapeType="1" noTextEdit="1"/>
              </p:cNvSpPr>
              <p:nvPr/>
            </p:nvSpPr>
            <p:spPr>
              <a:xfrm>
                <a:off x="4167705" y="4803206"/>
                <a:ext cx="414337" cy="430887"/>
              </a:xfrm>
              <a:prstGeom prst="rect">
                <a:avLst/>
              </a:prstGeom>
              <a:blipFill>
                <a:blip r:embed="rId7"/>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48E9B6E-97A9-42BE-8F32-E239450A2E3A}"/>
                  </a:ext>
                </a:extLst>
              </p:cNvPr>
              <p:cNvSpPr txBox="1"/>
              <p:nvPr/>
            </p:nvSpPr>
            <p:spPr>
              <a:xfrm>
                <a:off x="6560559" y="5113933"/>
                <a:ext cx="41433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200" b="0" i="1" dirty="0" smtClean="0">
                          <a:latin typeface="Cambria Math" panose="02040503050406030204" pitchFamily="18" charset="0"/>
                        </a:rPr>
                        <m:t>1</m:t>
                      </m:r>
                    </m:oMath>
                  </m:oMathPara>
                </a14:m>
                <a:endParaRPr lang="pt-BR" sz="2200" dirty="0"/>
              </a:p>
            </p:txBody>
          </p:sp>
        </mc:Choice>
        <mc:Fallback xmlns="">
          <p:sp>
            <p:nvSpPr>
              <p:cNvPr id="25" name="TextBox 24">
                <a:extLst>
                  <a:ext uri="{FF2B5EF4-FFF2-40B4-BE49-F238E27FC236}">
                    <a16:creationId xmlns:a16="http://schemas.microsoft.com/office/drawing/2014/main" id="{B48E9B6E-97A9-42BE-8F32-E239450A2E3A}"/>
                  </a:ext>
                </a:extLst>
              </p:cNvPr>
              <p:cNvSpPr txBox="1">
                <a:spLocks noRot="1" noChangeAspect="1" noMove="1" noResize="1" noEditPoints="1" noAdjustHandles="1" noChangeArrowheads="1" noChangeShapeType="1" noTextEdit="1"/>
              </p:cNvSpPr>
              <p:nvPr/>
            </p:nvSpPr>
            <p:spPr>
              <a:xfrm>
                <a:off x="6560559" y="5113933"/>
                <a:ext cx="414337" cy="430887"/>
              </a:xfrm>
              <a:prstGeom prst="rect">
                <a:avLst/>
              </a:prstGeom>
              <a:blipFill>
                <a:blip r:embed="rId8"/>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28FB744-44F1-4BD7-B6BA-C9564A645371}"/>
                  </a:ext>
                </a:extLst>
              </p:cNvPr>
              <p:cNvSpPr txBox="1"/>
              <p:nvPr/>
            </p:nvSpPr>
            <p:spPr>
              <a:xfrm>
                <a:off x="8494509" y="4011436"/>
                <a:ext cx="41433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200" b="0" i="1" dirty="0" smtClean="0">
                          <a:latin typeface="Cambria Math" panose="02040503050406030204" pitchFamily="18" charset="0"/>
                        </a:rPr>
                        <m:t>2</m:t>
                      </m:r>
                    </m:oMath>
                  </m:oMathPara>
                </a14:m>
                <a:endParaRPr lang="pt-BR" sz="2200" dirty="0"/>
              </a:p>
            </p:txBody>
          </p:sp>
        </mc:Choice>
        <mc:Fallback xmlns="">
          <p:sp>
            <p:nvSpPr>
              <p:cNvPr id="26" name="TextBox 25">
                <a:extLst>
                  <a:ext uri="{FF2B5EF4-FFF2-40B4-BE49-F238E27FC236}">
                    <a16:creationId xmlns:a16="http://schemas.microsoft.com/office/drawing/2014/main" id="{828FB744-44F1-4BD7-B6BA-C9564A645371}"/>
                  </a:ext>
                </a:extLst>
              </p:cNvPr>
              <p:cNvSpPr txBox="1">
                <a:spLocks noRot="1" noChangeAspect="1" noMove="1" noResize="1" noEditPoints="1" noAdjustHandles="1" noChangeArrowheads="1" noChangeShapeType="1" noTextEdit="1"/>
              </p:cNvSpPr>
              <p:nvPr/>
            </p:nvSpPr>
            <p:spPr>
              <a:xfrm>
                <a:off x="8494509" y="4011436"/>
                <a:ext cx="414337" cy="430887"/>
              </a:xfrm>
              <a:prstGeom prst="rect">
                <a:avLst/>
              </a:prstGeom>
              <a:blipFill>
                <a:blip r:embed="rId9"/>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B31FFBC-2E4A-4414-B0FE-B6364DC7CA6F}"/>
                  </a:ext>
                </a:extLst>
              </p:cNvPr>
              <p:cNvSpPr txBox="1"/>
              <p:nvPr/>
            </p:nvSpPr>
            <p:spPr>
              <a:xfrm>
                <a:off x="8533747" y="5892388"/>
                <a:ext cx="41433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200" b="0" i="1" dirty="0" smtClean="0">
                          <a:latin typeface="Cambria Math" panose="02040503050406030204" pitchFamily="18" charset="0"/>
                        </a:rPr>
                        <m:t>2</m:t>
                      </m:r>
                    </m:oMath>
                  </m:oMathPara>
                </a14:m>
                <a:endParaRPr lang="pt-BR" sz="2200" dirty="0"/>
              </a:p>
            </p:txBody>
          </p:sp>
        </mc:Choice>
        <mc:Fallback xmlns="">
          <p:sp>
            <p:nvSpPr>
              <p:cNvPr id="27" name="TextBox 26">
                <a:extLst>
                  <a:ext uri="{FF2B5EF4-FFF2-40B4-BE49-F238E27FC236}">
                    <a16:creationId xmlns:a16="http://schemas.microsoft.com/office/drawing/2014/main" id="{0B31FFBC-2E4A-4414-B0FE-B6364DC7CA6F}"/>
                  </a:ext>
                </a:extLst>
              </p:cNvPr>
              <p:cNvSpPr txBox="1">
                <a:spLocks noRot="1" noChangeAspect="1" noMove="1" noResize="1" noEditPoints="1" noAdjustHandles="1" noChangeArrowheads="1" noChangeShapeType="1" noTextEdit="1"/>
              </p:cNvSpPr>
              <p:nvPr/>
            </p:nvSpPr>
            <p:spPr>
              <a:xfrm>
                <a:off x="8533747" y="5892388"/>
                <a:ext cx="414337" cy="430887"/>
              </a:xfrm>
              <a:prstGeom prst="rect">
                <a:avLst/>
              </a:prstGeom>
              <a:blipFill>
                <a:blip r:embed="rId10"/>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816AEEB-4D3A-4F72-9240-262731E9F566}"/>
                  </a:ext>
                </a:extLst>
              </p:cNvPr>
              <p:cNvSpPr txBox="1"/>
              <p:nvPr/>
            </p:nvSpPr>
            <p:spPr>
              <a:xfrm>
                <a:off x="9572770" y="4799918"/>
                <a:ext cx="41433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200" b="0" i="1" dirty="0" smtClean="0">
                          <a:latin typeface="Cambria Math" panose="02040503050406030204" pitchFamily="18" charset="0"/>
                        </a:rPr>
                        <m:t>3</m:t>
                      </m:r>
                    </m:oMath>
                  </m:oMathPara>
                </a14:m>
                <a:endParaRPr lang="pt-BR" sz="2200" dirty="0"/>
              </a:p>
            </p:txBody>
          </p:sp>
        </mc:Choice>
        <mc:Fallback xmlns="">
          <p:sp>
            <p:nvSpPr>
              <p:cNvPr id="28" name="TextBox 27">
                <a:extLst>
                  <a:ext uri="{FF2B5EF4-FFF2-40B4-BE49-F238E27FC236}">
                    <a16:creationId xmlns:a16="http://schemas.microsoft.com/office/drawing/2014/main" id="{7816AEEB-4D3A-4F72-9240-262731E9F566}"/>
                  </a:ext>
                </a:extLst>
              </p:cNvPr>
              <p:cNvSpPr txBox="1">
                <a:spLocks noRot="1" noChangeAspect="1" noMove="1" noResize="1" noEditPoints="1" noAdjustHandles="1" noChangeArrowheads="1" noChangeShapeType="1" noTextEdit="1"/>
              </p:cNvSpPr>
              <p:nvPr/>
            </p:nvSpPr>
            <p:spPr>
              <a:xfrm>
                <a:off x="9572770" y="4799918"/>
                <a:ext cx="414337" cy="430887"/>
              </a:xfrm>
              <a:prstGeom prst="rect">
                <a:avLst/>
              </a:prstGeom>
              <a:blipFill>
                <a:blip r:embed="rId11"/>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B641F39-F407-479A-B129-A4777115FFFD}"/>
                  </a:ext>
                </a:extLst>
              </p:cNvPr>
              <p:cNvSpPr txBox="1"/>
              <p:nvPr/>
            </p:nvSpPr>
            <p:spPr>
              <a:xfrm>
                <a:off x="9584363" y="5565805"/>
                <a:ext cx="41433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200" b="0" i="1" dirty="0" smtClean="0">
                          <a:latin typeface="Cambria Math" panose="02040503050406030204" pitchFamily="18" charset="0"/>
                        </a:rPr>
                        <m:t>3</m:t>
                      </m:r>
                    </m:oMath>
                  </m:oMathPara>
                </a14:m>
                <a:endParaRPr lang="pt-BR" sz="2200" dirty="0"/>
              </a:p>
            </p:txBody>
          </p:sp>
        </mc:Choice>
        <mc:Fallback xmlns="">
          <p:sp>
            <p:nvSpPr>
              <p:cNvPr id="29" name="TextBox 28">
                <a:extLst>
                  <a:ext uri="{FF2B5EF4-FFF2-40B4-BE49-F238E27FC236}">
                    <a16:creationId xmlns:a16="http://schemas.microsoft.com/office/drawing/2014/main" id="{7B641F39-F407-479A-B129-A4777115FFFD}"/>
                  </a:ext>
                </a:extLst>
              </p:cNvPr>
              <p:cNvSpPr txBox="1">
                <a:spLocks noRot="1" noChangeAspect="1" noMove="1" noResize="1" noEditPoints="1" noAdjustHandles="1" noChangeArrowheads="1" noChangeShapeType="1" noTextEdit="1"/>
              </p:cNvSpPr>
              <p:nvPr/>
            </p:nvSpPr>
            <p:spPr>
              <a:xfrm>
                <a:off x="9584363" y="5565805"/>
                <a:ext cx="414337" cy="430887"/>
              </a:xfrm>
              <a:prstGeom prst="rect">
                <a:avLst/>
              </a:prstGeom>
              <a:blipFill>
                <a:blip r:embed="rId1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A7D05A5-D6F2-43F6-B552-B9202112A777}"/>
                  </a:ext>
                </a:extLst>
              </p:cNvPr>
              <p:cNvSpPr txBox="1"/>
              <p:nvPr/>
            </p:nvSpPr>
            <p:spPr>
              <a:xfrm>
                <a:off x="7755686" y="4416781"/>
                <a:ext cx="41433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200" b="0" i="1" dirty="0" smtClean="0">
                          <a:latin typeface="Cambria Math" panose="02040503050406030204" pitchFamily="18" charset="0"/>
                        </a:rPr>
                        <m:t>𝑢</m:t>
                      </m:r>
                    </m:oMath>
                  </m:oMathPara>
                </a14:m>
                <a:endParaRPr lang="pt-BR" sz="2200" dirty="0"/>
              </a:p>
            </p:txBody>
          </p:sp>
        </mc:Choice>
        <mc:Fallback xmlns="">
          <p:sp>
            <p:nvSpPr>
              <p:cNvPr id="30" name="TextBox 29">
                <a:extLst>
                  <a:ext uri="{FF2B5EF4-FFF2-40B4-BE49-F238E27FC236}">
                    <a16:creationId xmlns:a16="http://schemas.microsoft.com/office/drawing/2014/main" id="{FA7D05A5-D6F2-43F6-B552-B9202112A777}"/>
                  </a:ext>
                </a:extLst>
              </p:cNvPr>
              <p:cNvSpPr txBox="1">
                <a:spLocks noRot="1" noChangeAspect="1" noMove="1" noResize="1" noEditPoints="1" noAdjustHandles="1" noChangeArrowheads="1" noChangeShapeType="1" noTextEdit="1"/>
              </p:cNvSpPr>
              <p:nvPr/>
            </p:nvSpPr>
            <p:spPr>
              <a:xfrm>
                <a:off x="7755686" y="4416781"/>
                <a:ext cx="414337" cy="430887"/>
              </a:xfrm>
              <a:prstGeom prst="rect">
                <a:avLst/>
              </a:prstGeom>
              <a:blipFill>
                <a:blip r:embed="rId1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C1D5ADD-50B9-460B-BE90-17956B24F8FE}"/>
                  </a:ext>
                </a:extLst>
              </p:cNvPr>
              <p:cNvSpPr txBox="1"/>
              <p:nvPr/>
            </p:nvSpPr>
            <p:spPr>
              <a:xfrm>
                <a:off x="7749590" y="5624186"/>
                <a:ext cx="41433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200" b="0" i="1" dirty="0" smtClean="0">
                          <a:latin typeface="Cambria Math" panose="02040503050406030204" pitchFamily="18" charset="0"/>
                        </a:rPr>
                        <m:t>𝑑</m:t>
                      </m:r>
                    </m:oMath>
                  </m:oMathPara>
                </a14:m>
                <a:endParaRPr lang="pt-BR" sz="2200" dirty="0"/>
              </a:p>
            </p:txBody>
          </p:sp>
        </mc:Choice>
        <mc:Fallback xmlns="">
          <p:sp>
            <p:nvSpPr>
              <p:cNvPr id="31" name="TextBox 30">
                <a:extLst>
                  <a:ext uri="{FF2B5EF4-FFF2-40B4-BE49-F238E27FC236}">
                    <a16:creationId xmlns:a16="http://schemas.microsoft.com/office/drawing/2014/main" id="{5C1D5ADD-50B9-460B-BE90-17956B24F8FE}"/>
                  </a:ext>
                </a:extLst>
              </p:cNvPr>
              <p:cNvSpPr txBox="1">
                <a:spLocks noRot="1" noChangeAspect="1" noMove="1" noResize="1" noEditPoints="1" noAdjustHandles="1" noChangeArrowheads="1" noChangeShapeType="1" noTextEdit="1"/>
              </p:cNvSpPr>
              <p:nvPr/>
            </p:nvSpPr>
            <p:spPr>
              <a:xfrm>
                <a:off x="7749590" y="5624186"/>
                <a:ext cx="414337" cy="430887"/>
              </a:xfrm>
              <a:prstGeom prst="rect">
                <a:avLst/>
              </a:prstGeom>
              <a:blipFill>
                <a:blip r:embed="rId1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DC9BF48B-8FA5-495A-AA48-B8F43BCBD064}"/>
                  </a:ext>
                </a:extLst>
              </p:cNvPr>
              <p:cNvSpPr txBox="1"/>
              <p:nvPr/>
            </p:nvSpPr>
            <p:spPr>
              <a:xfrm>
                <a:off x="9223226" y="3777123"/>
                <a:ext cx="41433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200" b="0" i="1" dirty="0" smtClean="0">
                          <a:latin typeface="Cambria Math" panose="02040503050406030204" pitchFamily="18" charset="0"/>
                        </a:rPr>
                        <m:t>𝑙</m:t>
                      </m:r>
                    </m:oMath>
                  </m:oMathPara>
                </a14:m>
                <a:endParaRPr lang="pt-BR" sz="2200" dirty="0"/>
              </a:p>
            </p:txBody>
          </p:sp>
        </mc:Choice>
        <mc:Fallback xmlns="">
          <p:sp>
            <p:nvSpPr>
              <p:cNvPr id="32" name="TextBox 31">
                <a:extLst>
                  <a:ext uri="{FF2B5EF4-FFF2-40B4-BE49-F238E27FC236}">
                    <a16:creationId xmlns:a16="http://schemas.microsoft.com/office/drawing/2014/main" id="{DC9BF48B-8FA5-495A-AA48-B8F43BCBD064}"/>
                  </a:ext>
                </a:extLst>
              </p:cNvPr>
              <p:cNvSpPr txBox="1">
                <a:spLocks noRot="1" noChangeAspect="1" noMove="1" noResize="1" noEditPoints="1" noAdjustHandles="1" noChangeArrowheads="1" noChangeShapeType="1" noTextEdit="1"/>
              </p:cNvSpPr>
              <p:nvPr/>
            </p:nvSpPr>
            <p:spPr>
              <a:xfrm>
                <a:off x="9223226" y="3777123"/>
                <a:ext cx="414337" cy="430887"/>
              </a:xfrm>
              <a:prstGeom prst="rect">
                <a:avLst/>
              </a:prstGeom>
              <a:blipFill>
                <a:blip r:embed="rId1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94E30D8-BC65-4FF3-B2D8-396031DE5DA7}"/>
                  </a:ext>
                </a:extLst>
              </p:cNvPr>
              <p:cNvSpPr txBox="1"/>
              <p:nvPr/>
            </p:nvSpPr>
            <p:spPr>
              <a:xfrm>
                <a:off x="9261951" y="5177326"/>
                <a:ext cx="32558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200" b="0" i="1" dirty="0" smtClean="0">
                          <a:latin typeface="Cambria Math" panose="02040503050406030204" pitchFamily="18" charset="0"/>
                        </a:rPr>
                        <m:t>𝑙</m:t>
                      </m:r>
                    </m:oMath>
                  </m:oMathPara>
                </a14:m>
                <a:endParaRPr lang="pt-BR" sz="2200" dirty="0"/>
              </a:p>
            </p:txBody>
          </p:sp>
        </mc:Choice>
        <mc:Fallback xmlns="">
          <p:sp>
            <p:nvSpPr>
              <p:cNvPr id="33" name="TextBox 32">
                <a:extLst>
                  <a:ext uri="{FF2B5EF4-FFF2-40B4-BE49-F238E27FC236}">
                    <a16:creationId xmlns:a16="http://schemas.microsoft.com/office/drawing/2014/main" id="{E94E30D8-BC65-4FF3-B2D8-396031DE5DA7}"/>
                  </a:ext>
                </a:extLst>
              </p:cNvPr>
              <p:cNvSpPr txBox="1">
                <a:spLocks noRot="1" noChangeAspect="1" noMove="1" noResize="1" noEditPoints="1" noAdjustHandles="1" noChangeArrowheads="1" noChangeShapeType="1" noTextEdit="1"/>
              </p:cNvSpPr>
              <p:nvPr/>
            </p:nvSpPr>
            <p:spPr>
              <a:xfrm>
                <a:off x="9261951" y="5177326"/>
                <a:ext cx="325587" cy="430887"/>
              </a:xfrm>
              <a:prstGeom prst="rect">
                <a:avLst/>
              </a:prstGeom>
              <a:blipFill>
                <a:blip r:embed="rId16"/>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7371BB6-5AE6-4E86-91DA-1B1F874C4621}"/>
                  </a:ext>
                </a:extLst>
              </p:cNvPr>
              <p:cNvSpPr txBox="1"/>
              <p:nvPr/>
            </p:nvSpPr>
            <p:spPr>
              <a:xfrm>
                <a:off x="9276561" y="4581601"/>
                <a:ext cx="323333"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200" b="0" i="1" dirty="0" smtClean="0">
                          <a:latin typeface="Cambria Math" panose="02040503050406030204" pitchFamily="18" charset="0"/>
                        </a:rPr>
                        <m:t>𝑟</m:t>
                      </m:r>
                    </m:oMath>
                  </m:oMathPara>
                </a14:m>
                <a:endParaRPr lang="pt-BR" sz="2200" dirty="0"/>
              </a:p>
            </p:txBody>
          </p:sp>
        </mc:Choice>
        <mc:Fallback xmlns="">
          <p:sp>
            <p:nvSpPr>
              <p:cNvPr id="34" name="TextBox 33">
                <a:extLst>
                  <a:ext uri="{FF2B5EF4-FFF2-40B4-BE49-F238E27FC236}">
                    <a16:creationId xmlns:a16="http://schemas.microsoft.com/office/drawing/2014/main" id="{D7371BB6-5AE6-4E86-91DA-1B1F874C4621}"/>
                  </a:ext>
                </a:extLst>
              </p:cNvPr>
              <p:cNvSpPr txBox="1">
                <a:spLocks noRot="1" noChangeAspect="1" noMove="1" noResize="1" noEditPoints="1" noAdjustHandles="1" noChangeArrowheads="1" noChangeShapeType="1" noTextEdit="1"/>
              </p:cNvSpPr>
              <p:nvPr/>
            </p:nvSpPr>
            <p:spPr>
              <a:xfrm>
                <a:off x="9276561" y="4581601"/>
                <a:ext cx="323333" cy="430887"/>
              </a:xfrm>
              <a:prstGeom prst="rect">
                <a:avLst/>
              </a:prstGeom>
              <a:blipFill>
                <a:blip r:embed="rId17"/>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489E4C0-7C96-4AD6-B9D6-8451F1412402}"/>
                  </a:ext>
                </a:extLst>
              </p:cNvPr>
              <p:cNvSpPr txBox="1"/>
              <p:nvPr/>
            </p:nvSpPr>
            <p:spPr>
              <a:xfrm>
                <a:off x="9257293" y="6049433"/>
                <a:ext cx="323333"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200" b="0" i="1" dirty="0" smtClean="0">
                          <a:latin typeface="Cambria Math" panose="02040503050406030204" pitchFamily="18" charset="0"/>
                        </a:rPr>
                        <m:t>𝑟</m:t>
                      </m:r>
                    </m:oMath>
                  </m:oMathPara>
                </a14:m>
                <a:endParaRPr lang="pt-BR" sz="2200" dirty="0"/>
              </a:p>
            </p:txBody>
          </p:sp>
        </mc:Choice>
        <mc:Fallback xmlns="">
          <p:sp>
            <p:nvSpPr>
              <p:cNvPr id="35" name="TextBox 34">
                <a:extLst>
                  <a:ext uri="{FF2B5EF4-FFF2-40B4-BE49-F238E27FC236}">
                    <a16:creationId xmlns:a16="http://schemas.microsoft.com/office/drawing/2014/main" id="{0489E4C0-7C96-4AD6-B9D6-8451F1412402}"/>
                  </a:ext>
                </a:extLst>
              </p:cNvPr>
              <p:cNvSpPr txBox="1">
                <a:spLocks noRot="1" noChangeAspect="1" noMove="1" noResize="1" noEditPoints="1" noAdjustHandles="1" noChangeArrowheads="1" noChangeShapeType="1" noTextEdit="1"/>
              </p:cNvSpPr>
              <p:nvPr/>
            </p:nvSpPr>
            <p:spPr>
              <a:xfrm>
                <a:off x="9257293" y="6049433"/>
                <a:ext cx="323333" cy="430887"/>
              </a:xfrm>
              <a:prstGeom prst="rect">
                <a:avLst/>
              </a:prstGeom>
              <a:blipFill>
                <a:blip r:embed="rId18"/>
                <a:stretch>
                  <a:fillRect/>
                </a:stretch>
              </a:blipFill>
            </p:spPr>
            <p:txBody>
              <a:bodyPr/>
              <a:lstStyle/>
              <a:p>
                <a:r>
                  <a:rPr lang="pt-BR">
                    <a:noFill/>
                  </a:rPr>
                  <a:t> </a:t>
                </a:r>
              </a:p>
            </p:txBody>
          </p:sp>
        </mc:Fallback>
      </mc:AlternateContent>
      <p:cxnSp>
        <p:nvCxnSpPr>
          <p:cNvPr id="40" name="Straight Connector 39">
            <a:extLst>
              <a:ext uri="{FF2B5EF4-FFF2-40B4-BE49-F238E27FC236}">
                <a16:creationId xmlns:a16="http://schemas.microsoft.com/office/drawing/2014/main" id="{31FB9044-3906-4AE2-9D6B-048DDE1A834A}"/>
              </a:ext>
            </a:extLst>
          </p:cNvPr>
          <p:cNvCxnSpPr>
            <a:cxnSpLocks/>
          </p:cNvCxnSpPr>
          <p:nvPr/>
        </p:nvCxnSpPr>
        <p:spPr>
          <a:xfrm flipV="1">
            <a:off x="8740916" y="5070316"/>
            <a:ext cx="1898020" cy="775380"/>
          </a:xfrm>
          <a:prstGeom prst="line">
            <a:avLst/>
          </a:prstGeom>
          <a:ln w="2857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7A44EA8-F9F2-4C8A-9DD6-035E552E830B}"/>
              </a:ext>
            </a:extLst>
          </p:cNvPr>
          <p:cNvCxnSpPr>
            <a:cxnSpLocks/>
          </p:cNvCxnSpPr>
          <p:nvPr/>
        </p:nvCxnSpPr>
        <p:spPr>
          <a:xfrm>
            <a:off x="9975515" y="5349368"/>
            <a:ext cx="645490" cy="252801"/>
          </a:xfrm>
          <a:prstGeom prst="line">
            <a:avLst/>
          </a:prstGeom>
          <a:ln w="2857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6" name="Footer Placeholder 1">
            <a:extLst>
              <a:ext uri="{FF2B5EF4-FFF2-40B4-BE49-F238E27FC236}">
                <a16:creationId xmlns:a16="http://schemas.microsoft.com/office/drawing/2014/main" id="{9AE3CF77-2283-49BB-A35B-8E0D85D449BA}"/>
              </a:ext>
            </a:extLst>
          </p:cNvPr>
          <p:cNvSpPr>
            <a:spLocks noGrp="1"/>
          </p:cNvSpPr>
          <p:nvPr>
            <p:ph type="ftr" sz="quarter" idx="11"/>
          </p:nvPr>
        </p:nvSpPr>
        <p:spPr>
          <a:xfrm>
            <a:off x="4038600" y="6356350"/>
            <a:ext cx="4114800" cy="365125"/>
          </a:xfrm>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CB87EA78-591B-4A89-816A-61EB57964146}"/>
              </a:ext>
            </a:extLst>
          </p:cNvPr>
          <p:cNvSpPr>
            <a:spLocks noGrp="1"/>
          </p:cNvSpPr>
          <p:nvPr>
            <p:ph type="sldNum" sz="quarter" idx="12"/>
          </p:nvPr>
        </p:nvSpPr>
        <p:spPr/>
        <p:txBody>
          <a:bodyPr/>
          <a:lstStyle/>
          <a:p>
            <a:fld id="{AF67EEE8-F201-4410-BA13-233EFB93B646}" type="slidenum">
              <a:rPr lang="pt-BR" smtClean="0"/>
              <a:t>35</a:t>
            </a:fld>
            <a:endParaRPr lang="pt-BR"/>
          </a:p>
        </p:txBody>
      </p:sp>
    </p:spTree>
    <p:extLst>
      <p:ext uri="{BB962C8B-B14F-4D97-AF65-F5344CB8AC3E}">
        <p14:creationId xmlns:p14="http://schemas.microsoft.com/office/powerpoint/2010/main" val="15749212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2EA08-EC69-4CC1-8F64-77F5CEFF5F1E}"/>
              </a:ext>
            </a:extLst>
          </p:cNvPr>
          <p:cNvSpPr>
            <a:spLocks noGrp="1"/>
          </p:cNvSpPr>
          <p:nvPr>
            <p:ph idx="1"/>
          </p:nvPr>
        </p:nvSpPr>
        <p:spPr/>
        <p:txBody>
          <a:bodyPr/>
          <a:lstStyle/>
          <a:p>
            <a:pPr marL="0" indent="0" algn="just">
              <a:buNone/>
            </a:pPr>
            <a:r>
              <a:rPr lang="pt-BR" b="1" noProof="0" dirty="0"/>
              <a:t>Refletindo:</a:t>
            </a:r>
            <a:r>
              <a:rPr lang="pt-BR" noProof="0" dirty="0"/>
              <a:t> Subjogo é a parte de um jogo que satisfaz três propriedades</a:t>
            </a:r>
          </a:p>
          <a:p>
            <a:pPr marL="971526" lvl="1" indent="-514338" algn="just">
              <a:buFont typeface="+mj-lt"/>
              <a:buAutoNum type="romanLcPeriod"/>
            </a:pPr>
            <a:r>
              <a:rPr lang="pt-BR" noProof="0" dirty="0"/>
              <a:t>Começa de um nó único,</a:t>
            </a:r>
          </a:p>
          <a:p>
            <a:pPr marL="971526" lvl="1" indent="-514338" algn="just">
              <a:buFont typeface="+mj-lt"/>
              <a:buAutoNum type="romanLcPeriod"/>
            </a:pPr>
            <a:r>
              <a:rPr lang="pt-BR" noProof="0" dirty="0"/>
              <a:t>Compreende todos os nós sucessores desse nó,</a:t>
            </a:r>
          </a:p>
          <a:p>
            <a:pPr marL="971526" lvl="1" indent="-514338" algn="just">
              <a:buFont typeface="+mj-lt"/>
              <a:buAutoNum type="romanLcPeriod"/>
            </a:pPr>
            <a:r>
              <a:rPr lang="pt-BR" noProof="0" dirty="0"/>
              <a:t>Não quebra nenhum conjunto de informação</a:t>
            </a:r>
          </a:p>
        </p:txBody>
      </p:sp>
      <p:sp>
        <p:nvSpPr>
          <p:cNvPr id="192" name="Title 1">
            <a:extLst>
              <a:ext uri="{FF2B5EF4-FFF2-40B4-BE49-F238E27FC236}">
                <a16:creationId xmlns:a16="http://schemas.microsoft.com/office/drawing/2014/main" id="{2FD47A4F-CFCC-4D2C-97DA-D20BB647A226}"/>
              </a:ext>
            </a:extLst>
          </p:cNvPr>
          <p:cNvSpPr>
            <a:spLocks noGrp="1"/>
          </p:cNvSpPr>
          <p:nvPr>
            <p:ph type="title"/>
          </p:nvPr>
        </p:nvSpPr>
        <p:spPr>
          <a:xfrm>
            <a:off x="675119" y="320676"/>
            <a:ext cx="10861704" cy="1325563"/>
          </a:xfrm>
        </p:spPr>
        <p:txBody>
          <a:bodyPr/>
          <a:lstStyle/>
          <a:p>
            <a:r>
              <a:rPr lang="pt-BR" b="1" noProof="0" dirty="0"/>
              <a:t>Definição de subjogo na forma extensiva</a:t>
            </a:r>
          </a:p>
        </p:txBody>
      </p:sp>
      <p:grpSp>
        <p:nvGrpSpPr>
          <p:cNvPr id="2" name="Group 1">
            <a:extLst>
              <a:ext uri="{FF2B5EF4-FFF2-40B4-BE49-F238E27FC236}">
                <a16:creationId xmlns:a16="http://schemas.microsoft.com/office/drawing/2014/main" id="{C89D8201-7632-4025-84BB-9B25FE814E99}"/>
              </a:ext>
            </a:extLst>
          </p:cNvPr>
          <p:cNvGrpSpPr/>
          <p:nvPr/>
        </p:nvGrpSpPr>
        <p:grpSpPr>
          <a:xfrm>
            <a:off x="1846303" y="3869754"/>
            <a:ext cx="8792633" cy="2566502"/>
            <a:chOff x="1732003" y="3789846"/>
            <a:chExt cx="8792633" cy="2566502"/>
          </a:xfrm>
        </p:grpSpPr>
        <p:grpSp>
          <p:nvGrpSpPr>
            <p:cNvPr id="282" name="Group 281">
              <a:extLst>
                <a:ext uri="{FF2B5EF4-FFF2-40B4-BE49-F238E27FC236}">
                  <a16:creationId xmlns:a16="http://schemas.microsoft.com/office/drawing/2014/main" id="{0B8F01DE-53ED-4A87-B1F2-FF17B5E63C76}"/>
                </a:ext>
              </a:extLst>
            </p:cNvPr>
            <p:cNvGrpSpPr/>
            <p:nvPr/>
          </p:nvGrpSpPr>
          <p:grpSpPr>
            <a:xfrm>
              <a:off x="1732003" y="3789846"/>
              <a:ext cx="8269651" cy="2267063"/>
              <a:chOff x="1606388" y="3583941"/>
              <a:chExt cx="6096064" cy="1517794"/>
            </a:xfrm>
          </p:grpSpPr>
          <p:cxnSp>
            <p:nvCxnSpPr>
              <p:cNvPr id="273" name="Straight Connector 272">
                <a:extLst>
                  <a:ext uri="{FF2B5EF4-FFF2-40B4-BE49-F238E27FC236}">
                    <a16:creationId xmlns:a16="http://schemas.microsoft.com/office/drawing/2014/main" id="{53473F2C-D994-42A8-9CE8-907475C81500}"/>
                  </a:ext>
                </a:extLst>
              </p:cNvPr>
              <p:cNvCxnSpPr>
                <a:cxnSpLocks/>
              </p:cNvCxnSpPr>
              <p:nvPr/>
            </p:nvCxnSpPr>
            <p:spPr>
              <a:xfrm flipV="1">
                <a:off x="5366141" y="3583941"/>
                <a:ext cx="2336311" cy="963468"/>
              </a:xfrm>
              <a:prstGeom prst="line">
                <a:avLst/>
              </a:prstGeom>
              <a:ln w="2857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A81BBCCD-5869-4651-8850-9251692E900E}"/>
                  </a:ext>
                </a:extLst>
              </p:cNvPr>
              <p:cNvCxnSpPr>
                <a:cxnSpLocks/>
              </p:cNvCxnSpPr>
              <p:nvPr/>
            </p:nvCxnSpPr>
            <p:spPr>
              <a:xfrm>
                <a:off x="1606388" y="4721115"/>
                <a:ext cx="1303887" cy="380620"/>
              </a:xfrm>
              <a:prstGeom prst="line">
                <a:avLst/>
              </a:prstGeom>
              <a:ln w="2857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EA87F45-8A64-49ED-B190-61FCF6B15376}"/>
                  </a:ext>
                </a:extLst>
              </p:cNvPr>
              <p:cNvCxnSpPr>
                <a:cxnSpLocks/>
              </p:cNvCxnSpPr>
              <p:nvPr/>
            </p:nvCxnSpPr>
            <p:spPr>
              <a:xfrm>
                <a:off x="3063432" y="4108327"/>
                <a:ext cx="819055" cy="170960"/>
              </a:xfrm>
              <a:prstGeom prst="line">
                <a:avLst/>
              </a:prstGeom>
              <a:ln w="2857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329" name="Group 328">
              <a:extLst>
                <a:ext uri="{FF2B5EF4-FFF2-40B4-BE49-F238E27FC236}">
                  <a16:creationId xmlns:a16="http://schemas.microsoft.com/office/drawing/2014/main" id="{C8EC3668-1607-46BB-8105-B3FCCEB5991F}"/>
                </a:ext>
              </a:extLst>
            </p:cNvPr>
            <p:cNvGrpSpPr/>
            <p:nvPr/>
          </p:nvGrpSpPr>
          <p:grpSpPr>
            <a:xfrm>
              <a:off x="1732005" y="4095423"/>
              <a:ext cx="8792631" cy="2260925"/>
              <a:chOff x="884406" y="4832122"/>
              <a:chExt cx="6756180" cy="1776590"/>
            </a:xfrm>
          </p:grpSpPr>
          <p:cxnSp>
            <p:nvCxnSpPr>
              <p:cNvPr id="283" name="Straight Connector 282">
                <a:extLst>
                  <a:ext uri="{FF2B5EF4-FFF2-40B4-BE49-F238E27FC236}">
                    <a16:creationId xmlns:a16="http://schemas.microsoft.com/office/drawing/2014/main" id="{CA7AFC30-61C4-49EE-9E5F-D36D5B636DEA}"/>
                  </a:ext>
                </a:extLst>
              </p:cNvPr>
              <p:cNvCxnSpPr>
                <a:cxnSpLocks/>
              </p:cNvCxnSpPr>
              <p:nvPr/>
            </p:nvCxnSpPr>
            <p:spPr>
              <a:xfrm flipV="1">
                <a:off x="884406" y="4832122"/>
                <a:ext cx="2316023" cy="1090606"/>
              </a:xfrm>
              <a:prstGeom prst="line">
                <a:avLst/>
              </a:prstGeom>
              <a:ln w="2857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C81F07F8-1B25-4055-ADBB-2E509ED4357E}"/>
                  </a:ext>
                </a:extLst>
              </p:cNvPr>
              <p:cNvCxnSpPr>
                <a:cxnSpLocks/>
              </p:cNvCxnSpPr>
              <p:nvPr/>
            </p:nvCxnSpPr>
            <p:spPr>
              <a:xfrm>
                <a:off x="4825170" y="5720803"/>
                <a:ext cx="2808526" cy="887909"/>
              </a:xfrm>
              <a:prstGeom prst="line">
                <a:avLst/>
              </a:prstGeom>
              <a:ln w="2857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29D97B63-E0E2-403D-B2F5-2915AEB65D26}"/>
                  </a:ext>
                </a:extLst>
              </p:cNvPr>
              <p:cNvCxnSpPr>
                <a:cxnSpLocks/>
              </p:cNvCxnSpPr>
              <p:nvPr/>
            </p:nvCxnSpPr>
            <p:spPr>
              <a:xfrm>
                <a:off x="6164234" y="5093033"/>
                <a:ext cx="961490" cy="196205"/>
              </a:xfrm>
              <a:prstGeom prst="line">
                <a:avLst/>
              </a:prstGeom>
              <a:ln w="2857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9D67336-6F31-4686-830E-E27F1582949C}"/>
                  </a:ext>
                </a:extLst>
              </p:cNvPr>
              <p:cNvCxnSpPr>
                <a:cxnSpLocks/>
              </p:cNvCxnSpPr>
              <p:nvPr/>
            </p:nvCxnSpPr>
            <p:spPr>
              <a:xfrm flipV="1">
                <a:off x="7143591" y="6230012"/>
                <a:ext cx="483217" cy="222386"/>
              </a:xfrm>
              <a:prstGeom prst="line">
                <a:avLst/>
              </a:prstGeom>
              <a:ln w="2857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A7B45D3-09ED-4AAB-9DF8-CF2BF4AADEB1}"/>
                  </a:ext>
                </a:extLst>
              </p:cNvPr>
              <p:cNvCxnSpPr>
                <a:cxnSpLocks/>
              </p:cNvCxnSpPr>
              <p:nvPr/>
            </p:nvCxnSpPr>
            <p:spPr>
              <a:xfrm flipV="1">
                <a:off x="7112707" y="5014411"/>
                <a:ext cx="514101" cy="276208"/>
              </a:xfrm>
              <a:prstGeom prst="line">
                <a:avLst/>
              </a:prstGeom>
              <a:ln w="2857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5133E075-B0AE-48AE-B515-E7C3FBD04472}"/>
                  </a:ext>
                </a:extLst>
              </p:cNvPr>
              <p:cNvCxnSpPr>
                <a:cxnSpLocks/>
              </p:cNvCxnSpPr>
              <p:nvPr/>
            </p:nvCxnSpPr>
            <p:spPr>
              <a:xfrm>
                <a:off x="7148634" y="5299567"/>
                <a:ext cx="491952" cy="117161"/>
              </a:xfrm>
              <a:prstGeom prst="line">
                <a:avLst/>
              </a:prstGeom>
              <a:ln w="28575">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1E5BE361-32FE-449B-ACDE-7CCE8C80364A}"/>
                  </a:ext>
                </a:extLst>
              </p:cNvPr>
              <p:cNvCxnSpPr>
                <a:cxnSpLocks/>
              </p:cNvCxnSpPr>
              <p:nvPr/>
            </p:nvCxnSpPr>
            <p:spPr>
              <a:xfrm>
                <a:off x="7130819" y="5322905"/>
                <a:ext cx="8907" cy="1099936"/>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5348E7A-5374-4C3B-AE9E-63DF5C4B4C71}"/>
                  </a:ext>
                </a:extLst>
              </p:cNvPr>
              <p:cNvSpPr txBox="1"/>
              <p:nvPr/>
            </p:nvSpPr>
            <p:spPr>
              <a:xfrm>
                <a:off x="1406933" y="5339769"/>
                <a:ext cx="41433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200" i="1" dirty="0" smtClean="0">
                          <a:latin typeface="Cambria Math" panose="02040503050406030204" pitchFamily="18" charset="0"/>
                        </a:rPr>
                        <m:t>1</m:t>
                      </m:r>
                    </m:oMath>
                  </m:oMathPara>
                </a14:m>
                <a:endParaRPr lang="pt-BR" sz="2200" dirty="0"/>
              </a:p>
            </p:txBody>
          </p:sp>
        </mc:Choice>
        <mc:Fallback xmlns="">
          <p:sp>
            <p:nvSpPr>
              <p:cNvPr id="4" name="TextBox 3">
                <a:extLst>
                  <a:ext uri="{FF2B5EF4-FFF2-40B4-BE49-F238E27FC236}">
                    <a16:creationId xmlns:a16="http://schemas.microsoft.com/office/drawing/2014/main" id="{05348E7A-5374-4C3B-AE9E-63DF5C4B4C71}"/>
                  </a:ext>
                </a:extLst>
              </p:cNvPr>
              <p:cNvSpPr txBox="1">
                <a:spLocks noRot="1" noChangeAspect="1" noMove="1" noResize="1" noEditPoints="1" noAdjustHandles="1" noChangeArrowheads="1" noChangeShapeType="1" noTextEdit="1"/>
              </p:cNvSpPr>
              <p:nvPr/>
            </p:nvSpPr>
            <p:spPr>
              <a:xfrm>
                <a:off x="1406933" y="5339769"/>
                <a:ext cx="414337" cy="430887"/>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1743AFC-017F-4570-86FF-1687A660219B}"/>
                  </a:ext>
                </a:extLst>
              </p:cNvPr>
              <p:cNvSpPr txBox="1"/>
              <p:nvPr/>
            </p:nvSpPr>
            <p:spPr>
              <a:xfrm>
                <a:off x="3615695" y="4177957"/>
                <a:ext cx="41433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200" b="0" i="1" dirty="0" smtClean="0">
                          <a:latin typeface="Cambria Math" panose="02040503050406030204" pitchFamily="18" charset="0"/>
                        </a:rPr>
                        <m:t>2</m:t>
                      </m:r>
                    </m:oMath>
                  </m:oMathPara>
                </a14:m>
                <a:endParaRPr lang="pt-BR" sz="2200" dirty="0"/>
              </a:p>
            </p:txBody>
          </p:sp>
        </mc:Choice>
        <mc:Fallback xmlns="">
          <p:sp>
            <p:nvSpPr>
              <p:cNvPr id="20" name="TextBox 19">
                <a:extLst>
                  <a:ext uri="{FF2B5EF4-FFF2-40B4-BE49-F238E27FC236}">
                    <a16:creationId xmlns:a16="http://schemas.microsoft.com/office/drawing/2014/main" id="{21743AFC-017F-4570-86FF-1687A660219B}"/>
                  </a:ext>
                </a:extLst>
              </p:cNvPr>
              <p:cNvSpPr txBox="1">
                <a:spLocks noRot="1" noChangeAspect="1" noMove="1" noResize="1" noEditPoints="1" noAdjustHandles="1" noChangeArrowheads="1" noChangeShapeType="1" noTextEdit="1"/>
              </p:cNvSpPr>
              <p:nvPr/>
            </p:nvSpPr>
            <p:spPr>
              <a:xfrm>
                <a:off x="3615695" y="4177957"/>
                <a:ext cx="414337" cy="430887"/>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88C9380-BE50-49B4-BCDB-7CCD52135588}"/>
                  </a:ext>
                </a:extLst>
              </p:cNvPr>
              <p:cNvSpPr txBox="1"/>
              <p:nvPr/>
            </p:nvSpPr>
            <p:spPr>
              <a:xfrm>
                <a:off x="2523045" y="4708562"/>
                <a:ext cx="41433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200" b="0" i="1" dirty="0" smtClean="0">
                          <a:latin typeface="Cambria Math" panose="02040503050406030204" pitchFamily="18" charset="0"/>
                        </a:rPr>
                        <m:t>𝑢</m:t>
                      </m:r>
                    </m:oMath>
                  </m:oMathPara>
                </a14:m>
                <a:endParaRPr lang="pt-BR" sz="2200" dirty="0"/>
              </a:p>
            </p:txBody>
          </p:sp>
        </mc:Choice>
        <mc:Fallback xmlns="">
          <p:sp>
            <p:nvSpPr>
              <p:cNvPr id="21" name="TextBox 20">
                <a:extLst>
                  <a:ext uri="{FF2B5EF4-FFF2-40B4-BE49-F238E27FC236}">
                    <a16:creationId xmlns:a16="http://schemas.microsoft.com/office/drawing/2014/main" id="{988C9380-BE50-49B4-BCDB-7CCD52135588}"/>
                  </a:ext>
                </a:extLst>
              </p:cNvPr>
              <p:cNvSpPr txBox="1">
                <a:spLocks noRot="1" noChangeAspect="1" noMove="1" noResize="1" noEditPoints="1" noAdjustHandles="1" noChangeArrowheads="1" noChangeShapeType="1" noTextEdit="1"/>
              </p:cNvSpPr>
              <p:nvPr/>
            </p:nvSpPr>
            <p:spPr>
              <a:xfrm>
                <a:off x="2523045" y="4708562"/>
                <a:ext cx="414337" cy="430887"/>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656A4384-23F6-497E-AAD5-EF249D71C8C7}"/>
                  </a:ext>
                </a:extLst>
              </p:cNvPr>
              <p:cNvSpPr txBox="1"/>
              <p:nvPr/>
            </p:nvSpPr>
            <p:spPr>
              <a:xfrm>
                <a:off x="2523045" y="5875963"/>
                <a:ext cx="41433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200" b="0" i="1" dirty="0" smtClean="0">
                          <a:latin typeface="Cambria Math" panose="02040503050406030204" pitchFamily="18" charset="0"/>
                        </a:rPr>
                        <m:t>𝑑</m:t>
                      </m:r>
                    </m:oMath>
                  </m:oMathPara>
                </a14:m>
                <a:endParaRPr lang="pt-BR" sz="2200" dirty="0"/>
              </a:p>
            </p:txBody>
          </p:sp>
        </mc:Choice>
        <mc:Fallback xmlns="">
          <p:sp>
            <p:nvSpPr>
              <p:cNvPr id="22" name="TextBox 21">
                <a:extLst>
                  <a:ext uri="{FF2B5EF4-FFF2-40B4-BE49-F238E27FC236}">
                    <a16:creationId xmlns:a16="http://schemas.microsoft.com/office/drawing/2014/main" id="{656A4384-23F6-497E-AAD5-EF249D71C8C7}"/>
                  </a:ext>
                </a:extLst>
              </p:cNvPr>
              <p:cNvSpPr txBox="1">
                <a:spLocks noRot="1" noChangeAspect="1" noMove="1" noResize="1" noEditPoints="1" noAdjustHandles="1" noChangeArrowheads="1" noChangeShapeType="1" noTextEdit="1"/>
              </p:cNvSpPr>
              <p:nvPr/>
            </p:nvSpPr>
            <p:spPr>
              <a:xfrm>
                <a:off x="2523045" y="5875963"/>
                <a:ext cx="414337" cy="430887"/>
              </a:xfrm>
              <a:prstGeom prst="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28E07ADD-FEB7-4A37-B07A-B852798EC1EF}"/>
                  </a:ext>
                </a:extLst>
              </p:cNvPr>
              <p:cNvSpPr txBox="1"/>
              <p:nvPr/>
            </p:nvSpPr>
            <p:spPr>
              <a:xfrm>
                <a:off x="4171242" y="3987019"/>
                <a:ext cx="41433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200" b="0" i="1" dirty="0" smtClean="0">
                          <a:latin typeface="Cambria Math" panose="02040503050406030204" pitchFamily="18" charset="0"/>
                        </a:rPr>
                        <m:t>𝑙</m:t>
                      </m:r>
                    </m:oMath>
                  </m:oMathPara>
                </a14:m>
                <a:endParaRPr lang="pt-BR" sz="2200" dirty="0"/>
              </a:p>
            </p:txBody>
          </p:sp>
        </mc:Choice>
        <mc:Fallback xmlns="">
          <p:sp>
            <p:nvSpPr>
              <p:cNvPr id="23" name="TextBox 22">
                <a:extLst>
                  <a:ext uri="{FF2B5EF4-FFF2-40B4-BE49-F238E27FC236}">
                    <a16:creationId xmlns:a16="http://schemas.microsoft.com/office/drawing/2014/main" id="{28E07ADD-FEB7-4A37-B07A-B852798EC1EF}"/>
                  </a:ext>
                </a:extLst>
              </p:cNvPr>
              <p:cNvSpPr txBox="1">
                <a:spLocks noRot="1" noChangeAspect="1" noMove="1" noResize="1" noEditPoints="1" noAdjustHandles="1" noChangeArrowheads="1" noChangeShapeType="1" noTextEdit="1"/>
              </p:cNvSpPr>
              <p:nvPr/>
            </p:nvSpPr>
            <p:spPr>
              <a:xfrm>
                <a:off x="4171242" y="3987019"/>
                <a:ext cx="414337" cy="430887"/>
              </a:xfrm>
              <a:prstGeom prst="rect">
                <a:avLst/>
              </a:prstGeom>
              <a:blipFill>
                <a:blip r:embed="rId6"/>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28440AD7-647B-4B2A-8D23-9A5C45E870CE}"/>
                  </a:ext>
                </a:extLst>
              </p:cNvPr>
              <p:cNvSpPr txBox="1"/>
              <p:nvPr/>
            </p:nvSpPr>
            <p:spPr>
              <a:xfrm>
                <a:off x="4167705" y="4803206"/>
                <a:ext cx="41433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200" b="0" i="1" dirty="0" smtClean="0">
                          <a:latin typeface="Cambria Math" panose="02040503050406030204" pitchFamily="18" charset="0"/>
                        </a:rPr>
                        <m:t>𝑟</m:t>
                      </m:r>
                    </m:oMath>
                  </m:oMathPara>
                </a14:m>
                <a:endParaRPr lang="pt-BR" sz="2200" dirty="0"/>
              </a:p>
            </p:txBody>
          </p:sp>
        </mc:Choice>
        <mc:Fallback xmlns="">
          <p:sp>
            <p:nvSpPr>
              <p:cNvPr id="24" name="TextBox 23">
                <a:extLst>
                  <a:ext uri="{FF2B5EF4-FFF2-40B4-BE49-F238E27FC236}">
                    <a16:creationId xmlns:a16="http://schemas.microsoft.com/office/drawing/2014/main" id="{28440AD7-647B-4B2A-8D23-9A5C45E870CE}"/>
                  </a:ext>
                </a:extLst>
              </p:cNvPr>
              <p:cNvSpPr txBox="1">
                <a:spLocks noRot="1" noChangeAspect="1" noMove="1" noResize="1" noEditPoints="1" noAdjustHandles="1" noChangeArrowheads="1" noChangeShapeType="1" noTextEdit="1"/>
              </p:cNvSpPr>
              <p:nvPr/>
            </p:nvSpPr>
            <p:spPr>
              <a:xfrm>
                <a:off x="4167705" y="4803206"/>
                <a:ext cx="414337" cy="430887"/>
              </a:xfrm>
              <a:prstGeom prst="rect">
                <a:avLst/>
              </a:prstGeom>
              <a:blipFill>
                <a:blip r:embed="rId7"/>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48E9B6E-97A9-42BE-8F32-E239450A2E3A}"/>
                  </a:ext>
                </a:extLst>
              </p:cNvPr>
              <p:cNvSpPr txBox="1"/>
              <p:nvPr/>
            </p:nvSpPr>
            <p:spPr>
              <a:xfrm>
                <a:off x="6560559" y="5113933"/>
                <a:ext cx="41433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200" b="0" i="1" dirty="0" smtClean="0">
                          <a:latin typeface="Cambria Math" panose="02040503050406030204" pitchFamily="18" charset="0"/>
                        </a:rPr>
                        <m:t>1</m:t>
                      </m:r>
                    </m:oMath>
                  </m:oMathPara>
                </a14:m>
                <a:endParaRPr lang="pt-BR" sz="2200" dirty="0"/>
              </a:p>
            </p:txBody>
          </p:sp>
        </mc:Choice>
        <mc:Fallback xmlns="">
          <p:sp>
            <p:nvSpPr>
              <p:cNvPr id="25" name="TextBox 24">
                <a:extLst>
                  <a:ext uri="{FF2B5EF4-FFF2-40B4-BE49-F238E27FC236}">
                    <a16:creationId xmlns:a16="http://schemas.microsoft.com/office/drawing/2014/main" id="{B48E9B6E-97A9-42BE-8F32-E239450A2E3A}"/>
                  </a:ext>
                </a:extLst>
              </p:cNvPr>
              <p:cNvSpPr txBox="1">
                <a:spLocks noRot="1" noChangeAspect="1" noMove="1" noResize="1" noEditPoints="1" noAdjustHandles="1" noChangeArrowheads="1" noChangeShapeType="1" noTextEdit="1"/>
              </p:cNvSpPr>
              <p:nvPr/>
            </p:nvSpPr>
            <p:spPr>
              <a:xfrm>
                <a:off x="6560559" y="5113933"/>
                <a:ext cx="414337" cy="430887"/>
              </a:xfrm>
              <a:prstGeom prst="rect">
                <a:avLst/>
              </a:prstGeom>
              <a:blipFill>
                <a:blip r:embed="rId8"/>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28FB744-44F1-4BD7-B6BA-C9564A645371}"/>
                  </a:ext>
                </a:extLst>
              </p:cNvPr>
              <p:cNvSpPr txBox="1"/>
              <p:nvPr/>
            </p:nvSpPr>
            <p:spPr>
              <a:xfrm>
                <a:off x="8494509" y="4011436"/>
                <a:ext cx="41433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200" b="0" i="1" dirty="0" smtClean="0">
                          <a:latin typeface="Cambria Math" panose="02040503050406030204" pitchFamily="18" charset="0"/>
                        </a:rPr>
                        <m:t>2</m:t>
                      </m:r>
                    </m:oMath>
                  </m:oMathPara>
                </a14:m>
                <a:endParaRPr lang="pt-BR" sz="2200" dirty="0"/>
              </a:p>
            </p:txBody>
          </p:sp>
        </mc:Choice>
        <mc:Fallback xmlns="">
          <p:sp>
            <p:nvSpPr>
              <p:cNvPr id="26" name="TextBox 25">
                <a:extLst>
                  <a:ext uri="{FF2B5EF4-FFF2-40B4-BE49-F238E27FC236}">
                    <a16:creationId xmlns:a16="http://schemas.microsoft.com/office/drawing/2014/main" id="{828FB744-44F1-4BD7-B6BA-C9564A645371}"/>
                  </a:ext>
                </a:extLst>
              </p:cNvPr>
              <p:cNvSpPr txBox="1">
                <a:spLocks noRot="1" noChangeAspect="1" noMove="1" noResize="1" noEditPoints="1" noAdjustHandles="1" noChangeArrowheads="1" noChangeShapeType="1" noTextEdit="1"/>
              </p:cNvSpPr>
              <p:nvPr/>
            </p:nvSpPr>
            <p:spPr>
              <a:xfrm>
                <a:off x="8494509" y="4011436"/>
                <a:ext cx="414337" cy="430887"/>
              </a:xfrm>
              <a:prstGeom prst="rect">
                <a:avLst/>
              </a:prstGeom>
              <a:blipFill>
                <a:blip r:embed="rId9"/>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B31FFBC-2E4A-4414-B0FE-B6364DC7CA6F}"/>
                  </a:ext>
                </a:extLst>
              </p:cNvPr>
              <p:cNvSpPr txBox="1"/>
              <p:nvPr/>
            </p:nvSpPr>
            <p:spPr>
              <a:xfrm>
                <a:off x="8533747" y="5892388"/>
                <a:ext cx="41433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200" b="0" i="1" dirty="0" smtClean="0">
                          <a:latin typeface="Cambria Math" panose="02040503050406030204" pitchFamily="18" charset="0"/>
                        </a:rPr>
                        <m:t>2</m:t>
                      </m:r>
                    </m:oMath>
                  </m:oMathPara>
                </a14:m>
                <a:endParaRPr lang="pt-BR" sz="2200" dirty="0"/>
              </a:p>
            </p:txBody>
          </p:sp>
        </mc:Choice>
        <mc:Fallback xmlns="">
          <p:sp>
            <p:nvSpPr>
              <p:cNvPr id="27" name="TextBox 26">
                <a:extLst>
                  <a:ext uri="{FF2B5EF4-FFF2-40B4-BE49-F238E27FC236}">
                    <a16:creationId xmlns:a16="http://schemas.microsoft.com/office/drawing/2014/main" id="{0B31FFBC-2E4A-4414-B0FE-B6364DC7CA6F}"/>
                  </a:ext>
                </a:extLst>
              </p:cNvPr>
              <p:cNvSpPr txBox="1">
                <a:spLocks noRot="1" noChangeAspect="1" noMove="1" noResize="1" noEditPoints="1" noAdjustHandles="1" noChangeArrowheads="1" noChangeShapeType="1" noTextEdit="1"/>
              </p:cNvSpPr>
              <p:nvPr/>
            </p:nvSpPr>
            <p:spPr>
              <a:xfrm>
                <a:off x="8533747" y="5892388"/>
                <a:ext cx="414337" cy="430887"/>
              </a:xfrm>
              <a:prstGeom prst="rect">
                <a:avLst/>
              </a:prstGeom>
              <a:blipFill>
                <a:blip r:embed="rId10"/>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816AEEB-4D3A-4F72-9240-262731E9F566}"/>
                  </a:ext>
                </a:extLst>
              </p:cNvPr>
              <p:cNvSpPr txBox="1"/>
              <p:nvPr/>
            </p:nvSpPr>
            <p:spPr>
              <a:xfrm>
                <a:off x="9572770" y="4799918"/>
                <a:ext cx="41433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200" b="0" i="1" dirty="0" smtClean="0">
                          <a:latin typeface="Cambria Math" panose="02040503050406030204" pitchFamily="18" charset="0"/>
                        </a:rPr>
                        <m:t>3</m:t>
                      </m:r>
                    </m:oMath>
                  </m:oMathPara>
                </a14:m>
                <a:endParaRPr lang="pt-BR" sz="2200" dirty="0"/>
              </a:p>
            </p:txBody>
          </p:sp>
        </mc:Choice>
        <mc:Fallback xmlns="">
          <p:sp>
            <p:nvSpPr>
              <p:cNvPr id="28" name="TextBox 27">
                <a:extLst>
                  <a:ext uri="{FF2B5EF4-FFF2-40B4-BE49-F238E27FC236}">
                    <a16:creationId xmlns:a16="http://schemas.microsoft.com/office/drawing/2014/main" id="{7816AEEB-4D3A-4F72-9240-262731E9F566}"/>
                  </a:ext>
                </a:extLst>
              </p:cNvPr>
              <p:cNvSpPr txBox="1">
                <a:spLocks noRot="1" noChangeAspect="1" noMove="1" noResize="1" noEditPoints="1" noAdjustHandles="1" noChangeArrowheads="1" noChangeShapeType="1" noTextEdit="1"/>
              </p:cNvSpPr>
              <p:nvPr/>
            </p:nvSpPr>
            <p:spPr>
              <a:xfrm>
                <a:off x="9572770" y="4799918"/>
                <a:ext cx="414337" cy="430887"/>
              </a:xfrm>
              <a:prstGeom prst="rect">
                <a:avLst/>
              </a:prstGeom>
              <a:blipFill>
                <a:blip r:embed="rId11"/>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B641F39-F407-479A-B129-A4777115FFFD}"/>
                  </a:ext>
                </a:extLst>
              </p:cNvPr>
              <p:cNvSpPr txBox="1"/>
              <p:nvPr/>
            </p:nvSpPr>
            <p:spPr>
              <a:xfrm>
                <a:off x="9584363" y="5565805"/>
                <a:ext cx="41433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200" b="0" i="1" dirty="0" smtClean="0">
                          <a:latin typeface="Cambria Math" panose="02040503050406030204" pitchFamily="18" charset="0"/>
                        </a:rPr>
                        <m:t>3</m:t>
                      </m:r>
                    </m:oMath>
                  </m:oMathPara>
                </a14:m>
                <a:endParaRPr lang="pt-BR" sz="2200" dirty="0"/>
              </a:p>
            </p:txBody>
          </p:sp>
        </mc:Choice>
        <mc:Fallback xmlns="">
          <p:sp>
            <p:nvSpPr>
              <p:cNvPr id="29" name="TextBox 28">
                <a:extLst>
                  <a:ext uri="{FF2B5EF4-FFF2-40B4-BE49-F238E27FC236}">
                    <a16:creationId xmlns:a16="http://schemas.microsoft.com/office/drawing/2014/main" id="{7B641F39-F407-479A-B129-A4777115FFFD}"/>
                  </a:ext>
                </a:extLst>
              </p:cNvPr>
              <p:cNvSpPr txBox="1">
                <a:spLocks noRot="1" noChangeAspect="1" noMove="1" noResize="1" noEditPoints="1" noAdjustHandles="1" noChangeArrowheads="1" noChangeShapeType="1" noTextEdit="1"/>
              </p:cNvSpPr>
              <p:nvPr/>
            </p:nvSpPr>
            <p:spPr>
              <a:xfrm>
                <a:off x="9584363" y="5565805"/>
                <a:ext cx="414337" cy="430887"/>
              </a:xfrm>
              <a:prstGeom prst="rect">
                <a:avLst/>
              </a:prstGeom>
              <a:blipFill>
                <a:blip r:embed="rId1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A7D05A5-D6F2-43F6-B552-B9202112A777}"/>
                  </a:ext>
                </a:extLst>
              </p:cNvPr>
              <p:cNvSpPr txBox="1"/>
              <p:nvPr/>
            </p:nvSpPr>
            <p:spPr>
              <a:xfrm>
                <a:off x="7755686" y="4416781"/>
                <a:ext cx="41433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200" b="0" i="1" dirty="0" smtClean="0">
                          <a:latin typeface="Cambria Math" panose="02040503050406030204" pitchFamily="18" charset="0"/>
                        </a:rPr>
                        <m:t>𝑢</m:t>
                      </m:r>
                    </m:oMath>
                  </m:oMathPara>
                </a14:m>
                <a:endParaRPr lang="pt-BR" sz="2200" dirty="0"/>
              </a:p>
            </p:txBody>
          </p:sp>
        </mc:Choice>
        <mc:Fallback xmlns="">
          <p:sp>
            <p:nvSpPr>
              <p:cNvPr id="30" name="TextBox 29">
                <a:extLst>
                  <a:ext uri="{FF2B5EF4-FFF2-40B4-BE49-F238E27FC236}">
                    <a16:creationId xmlns:a16="http://schemas.microsoft.com/office/drawing/2014/main" id="{FA7D05A5-D6F2-43F6-B552-B9202112A777}"/>
                  </a:ext>
                </a:extLst>
              </p:cNvPr>
              <p:cNvSpPr txBox="1">
                <a:spLocks noRot="1" noChangeAspect="1" noMove="1" noResize="1" noEditPoints="1" noAdjustHandles="1" noChangeArrowheads="1" noChangeShapeType="1" noTextEdit="1"/>
              </p:cNvSpPr>
              <p:nvPr/>
            </p:nvSpPr>
            <p:spPr>
              <a:xfrm>
                <a:off x="7755686" y="4416781"/>
                <a:ext cx="414337" cy="430887"/>
              </a:xfrm>
              <a:prstGeom prst="rect">
                <a:avLst/>
              </a:prstGeom>
              <a:blipFill>
                <a:blip r:embed="rId1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C1D5ADD-50B9-460B-BE90-17956B24F8FE}"/>
                  </a:ext>
                </a:extLst>
              </p:cNvPr>
              <p:cNvSpPr txBox="1"/>
              <p:nvPr/>
            </p:nvSpPr>
            <p:spPr>
              <a:xfrm>
                <a:off x="7749590" y="5624186"/>
                <a:ext cx="41433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200" b="0" i="1" dirty="0" smtClean="0">
                          <a:latin typeface="Cambria Math" panose="02040503050406030204" pitchFamily="18" charset="0"/>
                        </a:rPr>
                        <m:t>𝑑</m:t>
                      </m:r>
                    </m:oMath>
                  </m:oMathPara>
                </a14:m>
                <a:endParaRPr lang="pt-BR" sz="2200" dirty="0"/>
              </a:p>
            </p:txBody>
          </p:sp>
        </mc:Choice>
        <mc:Fallback xmlns="">
          <p:sp>
            <p:nvSpPr>
              <p:cNvPr id="31" name="TextBox 30">
                <a:extLst>
                  <a:ext uri="{FF2B5EF4-FFF2-40B4-BE49-F238E27FC236}">
                    <a16:creationId xmlns:a16="http://schemas.microsoft.com/office/drawing/2014/main" id="{5C1D5ADD-50B9-460B-BE90-17956B24F8FE}"/>
                  </a:ext>
                </a:extLst>
              </p:cNvPr>
              <p:cNvSpPr txBox="1">
                <a:spLocks noRot="1" noChangeAspect="1" noMove="1" noResize="1" noEditPoints="1" noAdjustHandles="1" noChangeArrowheads="1" noChangeShapeType="1" noTextEdit="1"/>
              </p:cNvSpPr>
              <p:nvPr/>
            </p:nvSpPr>
            <p:spPr>
              <a:xfrm>
                <a:off x="7749590" y="5624186"/>
                <a:ext cx="414337" cy="430887"/>
              </a:xfrm>
              <a:prstGeom prst="rect">
                <a:avLst/>
              </a:prstGeom>
              <a:blipFill>
                <a:blip r:embed="rId1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DC9BF48B-8FA5-495A-AA48-B8F43BCBD064}"/>
                  </a:ext>
                </a:extLst>
              </p:cNvPr>
              <p:cNvSpPr txBox="1"/>
              <p:nvPr/>
            </p:nvSpPr>
            <p:spPr>
              <a:xfrm>
                <a:off x="9223226" y="3777123"/>
                <a:ext cx="41433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200" b="0" i="1" dirty="0" smtClean="0">
                          <a:latin typeface="Cambria Math" panose="02040503050406030204" pitchFamily="18" charset="0"/>
                        </a:rPr>
                        <m:t>𝑙</m:t>
                      </m:r>
                    </m:oMath>
                  </m:oMathPara>
                </a14:m>
                <a:endParaRPr lang="pt-BR" sz="2200" dirty="0"/>
              </a:p>
            </p:txBody>
          </p:sp>
        </mc:Choice>
        <mc:Fallback xmlns="">
          <p:sp>
            <p:nvSpPr>
              <p:cNvPr id="32" name="TextBox 31">
                <a:extLst>
                  <a:ext uri="{FF2B5EF4-FFF2-40B4-BE49-F238E27FC236}">
                    <a16:creationId xmlns:a16="http://schemas.microsoft.com/office/drawing/2014/main" id="{DC9BF48B-8FA5-495A-AA48-B8F43BCBD064}"/>
                  </a:ext>
                </a:extLst>
              </p:cNvPr>
              <p:cNvSpPr txBox="1">
                <a:spLocks noRot="1" noChangeAspect="1" noMove="1" noResize="1" noEditPoints="1" noAdjustHandles="1" noChangeArrowheads="1" noChangeShapeType="1" noTextEdit="1"/>
              </p:cNvSpPr>
              <p:nvPr/>
            </p:nvSpPr>
            <p:spPr>
              <a:xfrm>
                <a:off x="9223226" y="3777123"/>
                <a:ext cx="414337" cy="430887"/>
              </a:xfrm>
              <a:prstGeom prst="rect">
                <a:avLst/>
              </a:prstGeom>
              <a:blipFill>
                <a:blip r:embed="rId1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94E30D8-BC65-4FF3-B2D8-396031DE5DA7}"/>
                  </a:ext>
                </a:extLst>
              </p:cNvPr>
              <p:cNvSpPr txBox="1"/>
              <p:nvPr/>
            </p:nvSpPr>
            <p:spPr>
              <a:xfrm>
                <a:off x="9261951" y="5177326"/>
                <a:ext cx="32558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200" b="0" i="1" dirty="0" smtClean="0">
                          <a:latin typeface="Cambria Math" panose="02040503050406030204" pitchFamily="18" charset="0"/>
                        </a:rPr>
                        <m:t>𝑙</m:t>
                      </m:r>
                    </m:oMath>
                  </m:oMathPara>
                </a14:m>
                <a:endParaRPr lang="pt-BR" sz="2200" dirty="0"/>
              </a:p>
            </p:txBody>
          </p:sp>
        </mc:Choice>
        <mc:Fallback xmlns="">
          <p:sp>
            <p:nvSpPr>
              <p:cNvPr id="33" name="TextBox 32">
                <a:extLst>
                  <a:ext uri="{FF2B5EF4-FFF2-40B4-BE49-F238E27FC236}">
                    <a16:creationId xmlns:a16="http://schemas.microsoft.com/office/drawing/2014/main" id="{E94E30D8-BC65-4FF3-B2D8-396031DE5DA7}"/>
                  </a:ext>
                </a:extLst>
              </p:cNvPr>
              <p:cNvSpPr txBox="1">
                <a:spLocks noRot="1" noChangeAspect="1" noMove="1" noResize="1" noEditPoints="1" noAdjustHandles="1" noChangeArrowheads="1" noChangeShapeType="1" noTextEdit="1"/>
              </p:cNvSpPr>
              <p:nvPr/>
            </p:nvSpPr>
            <p:spPr>
              <a:xfrm>
                <a:off x="9261951" y="5177326"/>
                <a:ext cx="325587" cy="430887"/>
              </a:xfrm>
              <a:prstGeom prst="rect">
                <a:avLst/>
              </a:prstGeom>
              <a:blipFill>
                <a:blip r:embed="rId16"/>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7371BB6-5AE6-4E86-91DA-1B1F874C4621}"/>
                  </a:ext>
                </a:extLst>
              </p:cNvPr>
              <p:cNvSpPr txBox="1"/>
              <p:nvPr/>
            </p:nvSpPr>
            <p:spPr>
              <a:xfrm>
                <a:off x="9276561" y="4581601"/>
                <a:ext cx="323333"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200" b="0" i="1" dirty="0" smtClean="0">
                          <a:latin typeface="Cambria Math" panose="02040503050406030204" pitchFamily="18" charset="0"/>
                        </a:rPr>
                        <m:t>𝑟</m:t>
                      </m:r>
                    </m:oMath>
                  </m:oMathPara>
                </a14:m>
                <a:endParaRPr lang="pt-BR" sz="2200" dirty="0"/>
              </a:p>
            </p:txBody>
          </p:sp>
        </mc:Choice>
        <mc:Fallback xmlns="">
          <p:sp>
            <p:nvSpPr>
              <p:cNvPr id="34" name="TextBox 33">
                <a:extLst>
                  <a:ext uri="{FF2B5EF4-FFF2-40B4-BE49-F238E27FC236}">
                    <a16:creationId xmlns:a16="http://schemas.microsoft.com/office/drawing/2014/main" id="{D7371BB6-5AE6-4E86-91DA-1B1F874C4621}"/>
                  </a:ext>
                </a:extLst>
              </p:cNvPr>
              <p:cNvSpPr txBox="1">
                <a:spLocks noRot="1" noChangeAspect="1" noMove="1" noResize="1" noEditPoints="1" noAdjustHandles="1" noChangeArrowheads="1" noChangeShapeType="1" noTextEdit="1"/>
              </p:cNvSpPr>
              <p:nvPr/>
            </p:nvSpPr>
            <p:spPr>
              <a:xfrm>
                <a:off x="9276561" y="4581601"/>
                <a:ext cx="323333" cy="430887"/>
              </a:xfrm>
              <a:prstGeom prst="rect">
                <a:avLst/>
              </a:prstGeom>
              <a:blipFill>
                <a:blip r:embed="rId17"/>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489E4C0-7C96-4AD6-B9D6-8451F1412402}"/>
                  </a:ext>
                </a:extLst>
              </p:cNvPr>
              <p:cNvSpPr txBox="1"/>
              <p:nvPr/>
            </p:nvSpPr>
            <p:spPr>
              <a:xfrm>
                <a:off x="9257293" y="6049433"/>
                <a:ext cx="323333"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200" b="0" i="1" dirty="0" smtClean="0">
                          <a:latin typeface="Cambria Math" panose="02040503050406030204" pitchFamily="18" charset="0"/>
                        </a:rPr>
                        <m:t>𝑟</m:t>
                      </m:r>
                    </m:oMath>
                  </m:oMathPara>
                </a14:m>
                <a:endParaRPr lang="pt-BR" sz="2200" dirty="0"/>
              </a:p>
            </p:txBody>
          </p:sp>
        </mc:Choice>
        <mc:Fallback xmlns="">
          <p:sp>
            <p:nvSpPr>
              <p:cNvPr id="35" name="TextBox 34">
                <a:extLst>
                  <a:ext uri="{FF2B5EF4-FFF2-40B4-BE49-F238E27FC236}">
                    <a16:creationId xmlns:a16="http://schemas.microsoft.com/office/drawing/2014/main" id="{0489E4C0-7C96-4AD6-B9D6-8451F1412402}"/>
                  </a:ext>
                </a:extLst>
              </p:cNvPr>
              <p:cNvSpPr txBox="1">
                <a:spLocks noRot="1" noChangeAspect="1" noMove="1" noResize="1" noEditPoints="1" noAdjustHandles="1" noChangeArrowheads="1" noChangeShapeType="1" noTextEdit="1"/>
              </p:cNvSpPr>
              <p:nvPr/>
            </p:nvSpPr>
            <p:spPr>
              <a:xfrm>
                <a:off x="9257293" y="6049433"/>
                <a:ext cx="323333" cy="430887"/>
              </a:xfrm>
              <a:prstGeom prst="rect">
                <a:avLst/>
              </a:prstGeom>
              <a:blipFill>
                <a:blip r:embed="rId18"/>
                <a:stretch>
                  <a:fillRect/>
                </a:stretch>
              </a:blipFill>
            </p:spPr>
            <p:txBody>
              <a:bodyPr/>
              <a:lstStyle/>
              <a:p>
                <a:r>
                  <a:rPr lang="pt-BR">
                    <a:noFill/>
                  </a:rPr>
                  <a:t> </a:t>
                </a:r>
              </a:p>
            </p:txBody>
          </p:sp>
        </mc:Fallback>
      </mc:AlternateContent>
      <p:cxnSp>
        <p:nvCxnSpPr>
          <p:cNvPr id="40" name="Straight Connector 39">
            <a:extLst>
              <a:ext uri="{FF2B5EF4-FFF2-40B4-BE49-F238E27FC236}">
                <a16:creationId xmlns:a16="http://schemas.microsoft.com/office/drawing/2014/main" id="{31FB9044-3906-4AE2-9D6B-048DDE1A834A}"/>
              </a:ext>
            </a:extLst>
          </p:cNvPr>
          <p:cNvCxnSpPr>
            <a:cxnSpLocks/>
          </p:cNvCxnSpPr>
          <p:nvPr/>
        </p:nvCxnSpPr>
        <p:spPr>
          <a:xfrm flipV="1">
            <a:off x="8740916" y="5070316"/>
            <a:ext cx="1898020" cy="775380"/>
          </a:xfrm>
          <a:prstGeom prst="line">
            <a:avLst/>
          </a:prstGeom>
          <a:ln w="2857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7A44EA8-F9F2-4C8A-9DD6-035E552E830B}"/>
              </a:ext>
            </a:extLst>
          </p:cNvPr>
          <p:cNvCxnSpPr>
            <a:cxnSpLocks/>
          </p:cNvCxnSpPr>
          <p:nvPr/>
        </p:nvCxnSpPr>
        <p:spPr>
          <a:xfrm>
            <a:off x="9975515" y="5349368"/>
            <a:ext cx="645490" cy="252801"/>
          </a:xfrm>
          <a:prstGeom prst="line">
            <a:avLst/>
          </a:prstGeom>
          <a:ln w="2857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8ED6F5E3-ADC0-4733-A247-68BD64DF9EB9}"/>
              </a:ext>
            </a:extLst>
          </p:cNvPr>
          <p:cNvSpPr/>
          <p:nvPr/>
        </p:nvSpPr>
        <p:spPr>
          <a:xfrm>
            <a:off x="3633950" y="3995492"/>
            <a:ext cx="1418896" cy="1253066"/>
          </a:xfrm>
          <a:prstGeom prst="rect">
            <a:avLst/>
          </a:prstGeom>
          <a:noFill/>
          <a:ln w="28575">
            <a:solidFill>
              <a:srgbClr val="7FD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6" name="Straight Connector 5">
            <a:extLst>
              <a:ext uri="{FF2B5EF4-FFF2-40B4-BE49-F238E27FC236}">
                <a16:creationId xmlns:a16="http://schemas.microsoft.com/office/drawing/2014/main" id="{11717B03-01ED-41A7-AB23-6531D7D17BA3}"/>
              </a:ext>
            </a:extLst>
          </p:cNvPr>
          <p:cNvCxnSpPr/>
          <p:nvPr/>
        </p:nvCxnSpPr>
        <p:spPr>
          <a:xfrm>
            <a:off x="7561385" y="4010431"/>
            <a:ext cx="3499338" cy="2367574"/>
          </a:xfrm>
          <a:prstGeom prst="line">
            <a:avLst/>
          </a:prstGeom>
          <a:ln w="44450">
            <a:solidFill>
              <a:srgbClr val="C00000">
                <a:alpha val="51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73845DE-8565-45F6-91F8-628154D29653}"/>
              </a:ext>
            </a:extLst>
          </p:cNvPr>
          <p:cNvCxnSpPr>
            <a:cxnSpLocks/>
          </p:cNvCxnSpPr>
          <p:nvPr/>
        </p:nvCxnSpPr>
        <p:spPr>
          <a:xfrm flipH="1">
            <a:off x="7749590" y="3777123"/>
            <a:ext cx="3035477" cy="2686830"/>
          </a:xfrm>
          <a:prstGeom prst="line">
            <a:avLst/>
          </a:prstGeom>
          <a:ln w="44450">
            <a:solidFill>
              <a:srgbClr val="C00000">
                <a:alpha val="51000"/>
              </a:srgbClr>
            </a:solidFill>
          </a:ln>
        </p:spPr>
        <p:style>
          <a:lnRef idx="1">
            <a:schemeClr val="accent1"/>
          </a:lnRef>
          <a:fillRef idx="0">
            <a:schemeClr val="accent1"/>
          </a:fillRef>
          <a:effectRef idx="0">
            <a:schemeClr val="accent1"/>
          </a:effectRef>
          <a:fontRef idx="minor">
            <a:schemeClr val="tx1"/>
          </a:fontRef>
        </p:style>
      </p:cxnSp>
      <p:sp>
        <p:nvSpPr>
          <p:cNvPr id="44" name="Footer Placeholder 1">
            <a:extLst>
              <a:ext uri="{FF2B5EF4-FFF2-40B4-BE49-F238E27FC236}">
                <a16:creationId xmlns:a16="http://schemas.microsoft.com/office/drawing/2014/main" id="{5AF630C0-4CD6-4CA7-803C-12AA215B08AB}"/>
              </a:ext>
            </a:extLst>
          </p:cNvPr>
          <p:cNvSpPr>
            <a:spLocks noGrp="1"/>
          </p:cNvSpPr>
          <p:nvPr>
            <p:ph type="ftr" sz="quarter" idx="11"/>
          </p:nvPr>
        </p:nvSpPr>
        <p:spPr>
          <a:xfrm>
            <a:off x="4038600" y="6356350"/>
            <a:ext cx="4114800" cy="365125"/>
          </a:xfrm>
        </p:spPr>
        <p:txBody>
          <a:bodyPr/>
          <a:lstStyle/>
          <a:p>
            <a:r>
              <a:rPr lang="pt-BR" dirty="0"/>
              <a:t>Robson Tigre </a:t>
            </a:r>
            <a:endParaRPr lang="en-US" dirty="0"/>
          </a:p>
        </p:txBody>
      </p:sp>
      <p:sp>
        <p:nvSpPr>
          <p:cNvPr id="11" name="Slide Number Placeholder 10">
            <a:extLst>
              <a:ext uri="{FF2B5EF4-FFF2-40B4-BE49-F238E27FC236}">
                <a16:creationId xmlns:a16="http://schemas.microsoft.com/office/drawing/2014/main" id="{E0671537-A0D8-4D81-AF63-541627CB90B9}"/>
              </a:ext>
            </a:extLst>
          </p:cNvPr>
          <p:cNvSpPr>
            <a:spLocks noGrp="1"/>
          </p:cNvSpPr>
          <p:nvPr>
            <p:ph type="sldNum" sz="quarter" idx="12"/>
          </p:nvPr>
        </p:nvSpPr>
        <p:spPr/>
        <p:txBody>
          <a:bodyPr/>
          <a:lstStyle/>
          <a:p>
            <a:fld id="{AF67EEE8-F201-4410-BA13-233EFB93B646}" type="slidenum">
              <a:rPr lang="pt-BR" smtClean="0"/>
              <a:t>36</a:t>
            </a:fld>
            <a:endParaRPr lang="pt-BR"/>
          </a:p>
        </p:txBody>
      </p:sp>
    </p:spTree>
    <p:extLst>
      <p:ext uri="{BB962C8B-B14F-4D97-AF65-F5344CB8AC3E}">
        <p14:creationId xmlns:p14="http://schemas.microsoft.com/office/powerpoint/2010/main" val="32165086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10BDAE-6246-4586-96C2-444DE680A6E1}"/>
              </a:ext>
            </a:extLst>
          </p:cNvPr>
          <p:cNvSpPr>
            <a:spLocks noGrp="1"/>
          </p:cNvSpPr>
          <p:nvPr>
            <p:ph idx="1"/>
          </p:nvPr>
        </p:nvSpPr>
        <p:spPr/>
        <p:txBody>
          <a:bodyPr>
            <a:normAutofit lnSpcReduction="10000"/>
          </a:bodyPr>
          <a:lstStyle/>
          <a:p>
            <a:pPr algn="just">
              <a:spcAft>
                <a:spcPts val="1000"/>
              </a:spcAft>
            </a:pPr>
            <a:r>
              <a:rPr lang="pt-BR" noProof="0" dirty="0"/>
              <a:t>Um perfil de estratégias de um jogo dinâmico com informação completa é um equilíbrio de Nash perfeito em subjogo se</a:t>
            </a:r>
            <a:r>
              <a:rPr lang="pt-BR" b="1" noProof="0" dirty="0">
                <a:solidFill>
                  <a:srgbClr val="C00000"/>
                </a:solidFill>
              </a:rPr>
              <a:t>...?</a:t>
            </a:r>
            <a:r>
              <a:rPr lang="pt-BR" noProof="0" dirty="0"/>
              <a:t> </a:t>
            </a:r>
          </a:p>
          <a:p>
            <a:pPr lvl="1" algn="just">
              <a:spcBef>
                <a:spcPts val="1000"/>
              </a:spcBef>
              <a:spcAft>
                <a:spcPts val="1000"/>
              </a:spcAft>
            </a:pPr>
            <a:r>
              <a:rPr lang="pt-BR" noProof="0" dirty="0"/>
              <a:t>For um equilíbrio de Nash do jogo inicial e...</a:t>
            </a:r>
          </a:p>
          <a:p>
            <a:pPr lvl="1" algn="just">
              <a:spcBef>
                <a:spcPts val="1000"/>
              </a:spcBef>
              <a:spcAft>
                <a:spcPts val="1000"/>
              </a:spcAft>
            </a:pPr>
            <a:r>
              <a:rPr lang="pt-BR" noProof="0" dirty="0"/>
              <a:t>As estratégias dos jogadores restritas a cada subjogo constituem um equilíbrio de Nash do subjogo.</a:t>
            </a:r>
          </a:p>
          <a:p>
            <a:pPr lvl="1" algn="just"/>
            <a:endParaRPr lang="pt-BR" noProof="0" dirty="0"/>
          </a:p>
          <a:p>
            <a:pPr marL="0" indent="0" algn="just">
              <a:buNone/>
            </a:pPr>
            <a:r>
              <a:rPr lang="pt-BR" noProof="0" dirty="0"/>
              <a:t>Na aula 4 já encontramos duas ideias intimamente ligadas ao E.N.P.S</a:t>
            </a:r>
          </a:p>
          <a:p>
            <a:pPr lvl="1" algn="just">
              <a:lnSpc>
                <a:spcPct val="150000"/>
              </a:lnSpc>
            </a:pPr>
            <a:r>
              <a:rPr lang="pt-BR" sz="2200" noProof="0" dirty="0"/>
              <a:t>Outcome de indução retroativa: jogos dinâmicos de informação completa e perfeita </a:t>
            </a:r>
          </a:p>
          <a:p>
            <a:pPr lvl="1" algn="just">
              <a:lnSpc>
                <a:spcPct val="150000"/>
              </a:lnSpc>
            </a:pPr>
            <a:r>
              <a:rPr lang="pt-BR" sz="2200" noProof="0" dirty="0"/>
              <a:t>Outcome perfeito em subjogo: jogos dinâmicos de informação completa e imperfeita</a:t>
            </a:r>
          </a:p>
          <a:p>
            <a:pPr algn="just"/>
            <a:endParaRPr lang="pt-BR" noProof="0" dirty="0"/>
          </a:p>
        </p:txBody>
      </p:sp>
      <p:sp>
        <p:nvSpPr>
          <p:cNvPr id="4" name="Title 1">
            <a:extLst>
              <a:ext uri="{FF2B5EF4-FFF2-40B4-BE49-F238E27FC236}">
                <a16:creationId xmlns:a16="http://schemas.microsoft.com/office/drawing/2014/main" id="{2B3C4013-496D-4481-89EF-95102C360F10}"/>
              </a:ext>
            </a:extLst>
          </p:cNvPr>
          <p:cNvSpPr>
            <a:spLocks noGrp="1"/>
          </p:cNvSpPr>
          <p:nvPr>
            <p:ph type="title"/>
          </p:nvPr>
        </p:nvSpPr>
        <p:spPr>
          <a:xfrm>
            <a:off x="675119" y="320676"/>
            <a:ext cx="10861704" cy="1325563"/>
          </a:xfrm>
        </p:spPr>
        <p:txBody>
          <a:bodyPr>
            <a:normAutofit/>
          </a:bodyPr>
          <a:lstStyle/>
          <a:p>
            <a:r>
              <a:rPr lang="pt-BR" sz="4100" b="1" noProof="0" dirty="0"/>
              <a:t>Definição de equilíbrio de Nash perfeito em subjogo</a:t>
            </a:r>
          </a:p>
        </p:txBody>
      </p:sp>
      <p:sp>
        <p:nvSpPr>
          <p:cNvPr id="2" name="Rectangle 1">
            <a:extLst>
              <a:ext uri="{FF2B5EF4-FFF2-40B4-BE49-F238E27FC236}">
                <a16:creationId xmlns:a16="http://schemas.microsoft.com/office/drawing/2014/main" id="{89BA66D7-5A19-42AF-9E9A-99517D88F3A8}"/>
              </a:ext>
            </a:extLst>
          </p:cNvPr>
          <p:cNvSpPr/>
          <p:nvPr/>
        </p:nvSpPr>
        <p:spPr>
          <a:xfrm>
            <a:off x="675119" y="2535382"/>
            <a:ext cx="10861704" cy="38377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Footer Placeholder 4">
            <a:extLst>
              <a:ext uri="{FF2B5EF4-FFF2-40B4-BE49-F238E27FC236}">
                <a16:creationId xmlns:a16="http://schemas.microsoft.com/office/drawing/2014/main" id="{C2B44B3E-FDDE-4132-9428-181F11D5D936}"/>
              </a:ext>
            </a:extLst>
          </p:cNvPr>
          <p:cNvSpPr>
            <a:spLocks noGrp="1"/>
          </p:cNvSpPr>
          <p:nvPr>
            <p:ph type="ftr" sz="quarter" idx="11"/>
          </p:nvPr>
        </p:nvSpPr>
        <p:spPr/>
        <p:txBody>
          <a:bodyPr/>
          <a:lstStyle/>
          <a:p>
            <a:r>
              <a:rPr lang="pt-BR" dirty="0"/>
              <a:t>Robson Tigre </a:t>
            </a:r>
            <a:endParaRPr lang="en-US" dirty="0"/>
          </a:p>
        </p:txBody>
      </p:sp>
      <p:sp>
        <p:nvSpPr>
          <p:cNvPr id="6" name="Slide Number Placeholder 5">
            <a:extLst>
              <a:ext uri="{FF2B5EF4-FFF2-40B4-BE49-F238E27FC236}">
                <a16:creationId xmlns:a16="http://schemas.microsoft.com/office/drawing/2014/main" id="{21AEC8F3-70A2-4E53-A0E3-F256D4B92F7B}"/>
              </a:ext>
            </a:extLst>
          </p:cNvPr>
          <p:cNvSpPr>
            <a:spLocks noGrp="1"/>
          </p:cNvSpPr>
          <p:nvPr>
            <p:ph type="sldNum" sz="quarter" idx="12"/>
          </p:nvPr>
        </p:nvSpPr>
        <p:spPr/>
        <p:txBody>
          <a:bodyPr/>
          <a:lstStyle/>
          <a:p>
            <a:fld id="{AF67EEE8-F201-4410-BA13-233EFB93B646}" type="slidenum">
              <a:rPr lang="pt-BR" smtClean="0"/>
              <a:t>37</a:t>
            </a:fld>
            <a:endParaRPr lang="pt-BR"/>
          </a:p>
        </p:txBody>
      </p:sp>
    </p:spTree>
    <p:extLst>
      <p:ext uri="{BB962C8B-B14F-4D97-AF65-F5344CB8AC3E}">
        <p14:creationId xmlns:p14="http://schemas.microsoft.com/office/powerpoint/2010/main" val="17802571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10BDAE-6246-4586-96C2-444DE680A6E1}"/>
              </a:ext>
            </a:extLst>
          </p:cNvPr>
          <p:cNvSpPr>
            <a:spLocks noGrp="1"/>
          </p:cNvSpPr>
          <p:nvPr>
            <p:ph idx="1"/>
          </p:nvPr>
        </p:nvSpPr>
        <p:spPr/>
        <p:txBody>
          <a:bodyPr>
            <a:normAutofit lnSpcReduction="10000"/>
          </a:bodyPr>
          <a:lstStyle/>
          <a:p>
            <a:pPr algn="just">
              <a:spcAft>
                <a:spcPts val="1000"/>
              </a:spcAft>
            </a:pPr>
            <a:r>
              <a:rPr lang="pt-BR" noProof="0" dirty="0"/>
              <a:t>Um perfil de estratégias de um jogo dinâmico com informação completa é um equilíbrio de Nash perfeito em subjogo se... </a:t>
            </a:r>
          </a:p>
          <a:p>
            <a:pPr lvl="1" algn="just">
              <a:spcBef>
                <a:spcPts val="1000"/>
              </a:spcBef>
              <a:spcAft>
                <a:spcPts val="1000"/>
              </a:spcAft>
            </a:pPr>
            <a:r>
              <a:rPr lang="pt-BR" noProof="0" dirty="0"/>
              <a:t>For um equilíbrio de Nash do jogo inicial e...</a:t>
            </a:r>
          </a:p>
          <a:p>
            <a:pPr lvl="1" algn="just">
              <a:spcBef>
                <a:spcPts val="1000"/>
              </a:spcBef>
              <a:spcAft>
                <a:spcPts val="1000"/>
              </a:spcAft>
            </a:pPr>
            <a:r>
              <a:rPr lang="pt-BR" noProof="0" dirty="0"/>
              <a:t>As estratégias dos jogadores restritas a </a:t>
            </a:r>
            <a:r>
              <a:rPr lang="pt-BR" i="1" noProof="0" dirty="0"/>
              <a:t>cada subjogo </a:t>
            </a:r>
            <a:r>
              <a:rPr lang="pt-BR" noProof="0" dirty="0"/>
              <a:t>constituem um equilíbrio de Nash do subjogo.</a:t>
            </a:r>
          </a:p>
          <a:p>
            <a:pPr lvl="1" algn="just"/>
            <a:endParaRPr lang="pt-BR" noProof="0" dirty="0"/>
          </a:p>
          <a:p>
            <a:pPr marL="0" indent="0" algn="just">
              <a:buNone/>
            </a:pPr>
            <a:r>
              <a:rPr lang="pt-BR" noProof="0" dirty="0"/>
              <a:t>Na aula 4 já encontramos duas ideias intimamente ligadas ao E.N.P.S</a:t>
            </a:r>
          </a:p>
          <a:p>
            <a:pPr lvl="1" algn="just">
              <a:lnSpc>
                <a:spcPct val="150000"/>
              </a:lnSpc>
            </a:pPr>
            <a:r>
              <a:rPr lang="pt-BR" sz="2200" noProof="0" dirty="0"/>
              <a:t>Outcome de indução retroativa: jogos dinâmicos de informação completa e perfeita </a:t>
            </a:r>
          </a:p>
          <a:p>
            <a:pPr lvl="1" algn="just">
              <a:lnSpc>
                <a:spcPct val="150000"/>
              </a:lnSpc>
            </a:pPr>
            <a:r>
              <a:rPr lang="pt-BR" sz="2200" noProof="0" dirty="0"/>
              <a:t>Outcome perfeito em subjogo: jogos dinâmicos de informação completa e imperfeita</a:t>
            </a:r>
          </a:p>
          <a:p>
            <a:pPr algn="just"/>
            <a:endParaRPr lang="pt-BR" noProof="0" dirty="0"/>
          </a:p>
        </p:txBody>
      </p:sp>
      <p:sp>
        <p:nvSpPr>
          <p:cNvPr id="4" name="Title 1">
            <a:extLst>
              <a:ext uri="{FF2B5EF4-FFF2-40B4-BE49-F238E27FC236}">
                <a16:creationId xmlns:a16="http://schemas.microsoft.com/office/drawing/2014/main" id="{2B3C4013-496D-4481-89EF-95102C360F10}"/>
              </a:ext>
            </a:extLst>
          </p:cNvPr>
          <p:cNvSpPr>
            <a:spLocks noGrp="1"/>
          </p:cNvSpPr>
          <p:nvPr>
            <p:ph type="title"/>
          </p:nvPr>
        </p:nvSpPr>
        <p:spPr>
          <a:xfrm>
            <a:off x="675119" y="320676"/>
            <a:ext cx="10861704" cy="1325563"/>
          </a:xfrm>
        </p:spPr>
        <p:txBody>
          <a:bodyPr>
            <a:normAutofit/>
          </a:bodyPr>
          <a:lstStyle/>
          <a:p>
            <a:r>
              <a:rPr lang="pt-BR" sz="4100" b="1" noProof="0" dirty="0"/>
              <a:t>Definição de equilíbrio de Nash perfeito em subjogo</a:t>
            </a:r>
          </a:p>
        </p:txBody>
      </p:sp>
      <p:sp>
        <p:nvSpPr>
          <p:cNvPr id="2" name="Rectangle 1">
            <a:extLst>
              <a:ext uri="{FF2B5EF4-FFF2-40B4-BE49-F238E27FC236}">
                <a16:creationId xmlns:a16="http://schemas.microsoft.com/office/drawing/2014/main" id="{89BA66D7-5A19-42AF-9E9A-99517D88F3A8}"/>
              </a:ext>
            </a:extLst>
          </p:cNvPr>
          <p:cNvSpPr/>
          <p:nvPr/>
        </p:nvSpPr>
        <p:spPr>
          <a:xfrm>
            <a:off x="675119" y="3962400"/>
            <a:ext cx="10861704" cy="24106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Footer Placeholder 4">
            <a:extLst>
              <a:ext uri="{FF2B5EF4-FFF2-40B4-BE49-F238E27FC236}">
                <a16:creationId xmlns:a16="http://schemas.microsoft.com/office/drawing/2014/main" id="{6D35190F-4752-405D-B611-148EFEF76C8D}"/>
              </a:ext>
            </a:extLst>
          </p:cNvPr>
          <p:cNvSpPr>
            <a:spLocks noGrp="1"/>
          </p:cNvSpPr>
          <p:nvPr>
            <p:ph type="ftr" sz="quarter" idx="11"/>
          </p:nvPr>
        </p:nvSpPr>
        <p:spPr/>
        <p:txBody>
          <a:bodyPr/>
          <a:lstStyle/>
          <a:p>
            <a:r>
              <a:rPr lang="pt-BR" dirty="0"/>
              <a:t>Robson Tigre </a:t>
            </a:r>
            <a:endParaRPr lang="en-US" dirty="0"/>
          </a:p>
        </p:txBody>
      </p:sp>
      <p:sp>
        <p:nvSpPr>
          <p:cNvPr id="6" name="Slide Number Placeholder 5">
            <a:extLst>
              <a:ext uri="{FF2B5EF4-FFF2-40B4-BE49-F238E27FC236}">
                <a16:creationId xmlns:a16="http://schemas.microsoft.com/office/drawing/2014/main" id="{95527953-3044-4D11-9D0D-7E8EFBF0DC8B}"/>
              </a:ext>
            </a:extLst>
          </p:cNvPr>
          <p:cNvSpPr>
            <a:spLocks noGrp="1"/>
          </p:cNvSpPr>
          <p:nvPr>
            <p:ph type="sldNum" sz="quarter" idx="12"/>
          </p:nvPr>
        </p:nvSpPr>
        <p:spPr/>
        <p:txBody>
          <a:bodyPr/>
          <a:lstStyle/>
          <a:p>
            <a:fld id="{AF67EEE8-F201-4410-BA13-233EFB93B646}" type="slidenum">
              <a:rPr lang="pt-BR" smtClean="0"/>
              <a:t>38</a:t>
            </a:fld>
            <a:endParaRPr lang="pt-BR"/>
          </a:p>
        </p:txBody>
      </p:sp>
    </p:spTree>
    <p:extLst>
      <p:ext uri="{BB962C8B-B14F-4D97-AF65-F5344CB8AC3E}">
        <p14:creationId xmlns:p14="http://schemas.microsoft.com/office/powerpoint/2010/main" val="42266622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10BDAE-6246-4586-96C2-444DE680A6E1}"/>
              </a:ext>
            </a:extLst>
          </p:cNvPr>
          <p:cNvSpPr>
            <a:spLocks noGrp="1"/>
          </p:cNvSpPr>
          <p:nvPr>
            <p:ph idx="1"/>
          </p:nvPr>
        </p:nvSpPr>
        <p:spPr/>
        <p:txBody>
          <a:bodyPr>
            <a:normAutofit lnSpcReduction="10000"/>
          </a:bodyPr>
          <a:lstStyle/>
          <a:p>
            <a:pPr algn="just">
              <a:spcAft>
                <a:spcPts val="1000"/>
              </a:spcAft>
            </a:pPr>
            <a:r>
              <a:rPr lang="pt-BR" noProof="0" dirty="0"/>
              <a:t>Um perfil de estratégias de um jogo dinâmico com informação completa é um equilíbrio de Nash perfeito em subjogo se... </a:t>
            </a:r>
          </a:p>
          <a:p>
            <a:pPr lvl="1" algn="just">
              <a:spcBef>
                <a:spcPts val="1000"/>
              </a:spcBef>
              <a:spcAft>
                <a:spcPts val="1000"/>
              </a:spcAft>
            </a:pPr>
            <a:r>
              <a:rPr lang="pt-BR" noProof="0" dirty="0"/>
              <a:t>For um equilíbrio de Nash do jogo inicial e...</a:t>
            </a:r>
          </a:p>
          <a:p>
            <a:pPr lvl="1" algn="just">
              <a:spcBef>
                <a:spcPts val="1000"/>
              </a:spcBef>
              <a:spcAft>
                <a:spcPts val="1000"/>
              </a:spcAft>
            </a:pPr>
            <a:r>
              <a:rPr lang="pt-BR" noProof="0" dirty="0"/>
              <a:t>As estratégias dos jogadores restritas a </a:t>
            </a:r>
            <a:r>
              <a:rPr lang="pt-BR" i="1" noProof="0" dirty="0"/>
              <a:t>cada subjogo </a:t>
            </a:r>
            <a:r>
              <a:rPr lang="pt-BR" noProof="0" dirty="0"/>
              <a:t>constituem um equilíbrio de Nash do subjogo.</a:t>
            </a:r>
          </a:p>
          <a:p>
            <a:pPr lvl="1" algn="just"/>
            <a:endParaRPr lang="pt-BR" noProof="0" dirty="0"/>
          </a:p>
          <a:p>
            <a:pPr marL="0" indent="0" algn="just">
              <a:buNone/>
            </a:pPr>
            <a:r>
              <a:rPr lang="pt-BR" noProof="0" dirty="0"/>
              <a:t>Na aula 4 já encontramos duas ideias intimamente ligadas ao E.N.P.S</a:t>
            </a:r>
          </a:p>
          <a:p>
            <a:pPr lvl="1" algn="just">
              <a:lnSpc>
                <a:spcPct val="150000"/>
              </a:lnSpc>
            </a:pPr>
            <a:r>
              <a:rPr lang="pt-BR" sz="2200" noProof="0" dirty="0"/>
              <a:t>Outcome de indução retroativa: jogos dinâmicos de informação completa e perfeita </a:t>
            </a:r>
          </a:p>
          <a:p>
            <a:pPr lvl="1" algn="just">
              <a:lnSpc>
                <a:spcPct val="150000"/>
              </a:lnSpc>
            </a:pPr>
            <a:r>
              <a:rPr lang="pt-BR" sz="2200" noProof="0" dirty="0"/>
              <a:t>Outcome perfeito em subjogo: jogos dinâmicos de informação completa e imperfeita</a:t>
            </a:r>
          </a:p>
          <a:p>
            <a:pPr algn="just"/>
            <a:endParaRPr lang="pt-BR" noProof="0" dirty="0"/>
          </a:p>
        </p:txBody>
      </p:sp>
      <p:sp>
        <p:nvSpPr>
          <p:cNvPr id="4" name="Title 1">
            <a:extLst>
              <a:ext uri="{FF2B5EF4-FFF2-40B4-BE49-F238E27FC236}">
                <a16:creationId xmlns:a16="http://schemas.microsoft.com/office/drawing/2014/main" id="{2B3C4013-496D-4481-89EF-95102C360F10}"/>
              </a:ext>
            </a:extLst>
          </p:cNvPr>
          <p:cNvSpPr>
            <a:spLocks noGrp="1"/>
          </p:cNvSpPr>
          <p:nvPr>
            <p:ph type="title"/>
          </p:nvPr>
        </p:nvSpPr>
        <p:spPr>
          <a:xfrm>
            <a:off x="675119" y="320676"/>
            <a:ext cx="10861704" cy="1325563"/>
          </a:xfrm>
        </p:spPr>
        <p:txBody>
          <a:bodyPr>
            <a:normAutofit/>
          </a:bodyPr>
          <a:lstStyle/>
          <a:p>
            <a:r>
              <a:rPr lang="pt-BR" sz="4100" b="1" noProof="0" dirty="0"/>
              <a:t>Definição de equilíbrio de Nash perfeito em subjogo</a:t>
            </a:r>
          </a:p>
        </p:txBody>
      </p:sp>
      <p:sp>
        <p:nvSpPr>
          <p:cNvPr id="2" name="Footer Placeholder 1">
            <a:extLst>
              <a:ext uri="{FF2B5EF4-FFF2-40B4-BE49-F238E27FC236}">
                <a16:creationId xmlns:a16="http://schemas.microsoft.com/office/drawing/2014/main" id="{EE5BD8D3-D2BD-46FB-95F8-BD28B55E8B34}"/>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E4682969-FABA-45BB-8BCF-65E79E3BD66A}"/>
              </a:ext>
            </a:extLst>
          </p:cNvPr>
          <p:cNvSpPr>
            <a:spLocks noGrp="1"/>
          </p:cNvSpPr>
          <p:nvPr>
            <p:ph type="sldNum" sz="quarter" idx="12"/>
          </p:nvPr>
        </p:nvSpPr>
        <p:spPr/>
        <p:txBody>
          <a:bodyPr/>
          <a:lstStyle/>
          <a:p>
            <a:fld id="{AF67EEE8-F201-4410-BA13-233EFB93B646}" type="slidenum">
              <a:rPr lang="pt-BR" smtClean="0"/>
              <a:t>39</a:t>
            </a:fld>
            <a:endParaRPr lang="pt-BR"/>
          </a:p>
        </p:txBody>
      </p:sp>
    </p:spTree>
    <p:extLst>
      <p:ext uri="{BB962C8B-B14F-4D97-AF65-F5344CB8AC3E}">
        <p14:creationId xmlns:p14="http://schemas.microsoft.com/office/powerpoint/2010/main" val="1310838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0AD75-357D-4356-A724-E536FB546DB7}"/>
              </a:ext>
            </a:extLst>
          </p:cNvPr>
          <p:cNvSpPr>
            <a:spLocks noGrp="1"/>
          </p:cNvSpPr>
          <p:nvPr>
            <p:ph type="title"/>
          </p:nvPr>
        </p:nvSpPr>
        <p:spPr/>
        <p:txBody>
          <a:bodyPr/>
          <a:lstStyle/>
          <a:p>
            <a:r>
              <a:rPr lang="pt-BR" b="1" noProof="0" dirty="0"/>
              <a:t>Representação de jogos na forma extensiva</a:t>
            </a:r>
            <a:endParaRPr lang="pt-BR" noProof="0" dirty="0"/>
          </a:p>
        </p:txBody>
      </p:sp>
      <p:sp>
        <p:nvSpPr>
          <p:cNvPr id="3" name="Content Placeholder 2">
            <a:extLst>
              <a:ext uri="{FF2B5EF4-FFF2-40B4-BE49-F238E27FC236}">
                <a16:creationId xmlns:a16="http://schemas.microsoft.com/office/drawing/2014/main" id="{A6C3B819-AF8D-4C15-9CBB-E94283A3F964}"/>
              </a:ext>
            </a:extLst>
          </p:cNvPr>
          <p:cNvSpPr>
            <a:spLocks noGrp="1"/>
          </p:cNvSpPr>
          <p:nvPr>
            <p:ph idx="1"/>
          </p:nvPr>
        </p:nvSpPr>
        <p:spPr/>
        <p:txBody>
          <a:bodyPr>
            <a:normAutofit/>
          </a:bodyPr>
          <a:lstStyle/>
          <a:p>
            <a:pPr marL="0" indent="0" algn="just">
              <a:spcAft>
                <a:spcPts val="2000"/>
              </a:spcAft>
              <a:buNone/>
            </a:pPr>
            <a:r>
              <a:rPr lang="pt-BR" b="1" noProof="0" dirty="0"/>
              <a:t>Definição: </a:t>
            </a:r>
            <a:r>
              <a:rPr lang="pt-BR" noProof="0" dirty="0"/>
              <a:t>A representação de um jogo na </a:t>
            </a:r>
            <a:r>
              <a:rPr lang="pt-BR" b="1" noProof="0" dirty="0">
                <a:solidFill>
                  <a:srgbClr val="0070C0"/>
                </a:solidFill>
              </a:rPr>
              <a:t>forma extensiva </a:t>
            </a:r>
            <a:r>
              <a:rPr lang="pt-BR" noProof="0" dirty="0"/>
              <a:t>especifica</a:t>
            </a:r>
          </a:p>
          <a:p>
            <a:pPr marL="284156" indent="0" algn="just">
              <a:spcAft>
                <a:spcPts val="1000"/>
              </a:spcAft>
              <a:buNone/>
            </a:pPr>
            <a:r>
              <a:rPr lang="pt-BR" noProof="0" dirty="0"/>
              <a:t>1. Os jogadores</a:t>
            </a:r>
          </a:p>
          <a:p>
            <a:pPr marL="284156" indent="0" algn="just">
              <a:spcAft>
                <a:spcPts val="1000"/>
              </a:spcAft>
              <a:buNone/>
            </a:pPr>
            <a:r>
              <a:rPr lang="pt-BR" noProof="0" dirty="0"/>
              <a:t>2a</a:t>
            </a:r>
            <a:r>
              <a:rPr lang="pt-BR" i="1" noProof="0" dirty="0"/>
              <a:t>. </a:t>
            </a:r>
            <a:r>
              <a:rPr lang="pt-BR" b="1" i="1" noProof="0" dirty="0"/>
              <a:t>Quando</a:t>
            </a:r>
            <a:r>
              <a:rPr lang="pt-BR" i="1" noProof="0" dirty="0"/>
              <a:t> </a:t>
            </a:r>
            <a:r>
              <a:rPr lang="pt-BR" noProof="0" dirty="0"/>
              <a:t>cada jogador tem a vez </a:t>
            </a:r>
          </a:p>
          <a:p>
            <a:pPr marL="284156" indent="0" algn="just">
              <a:spcAft>
                <a:spcPts val="1000"/>
              </a:spcAft>
              <a:buNone/>
            </a:pPr>
            <a:r>
              <a:rPr lang="pt-BR" noProof="0" dirty="0"/>
              <a:t>2b. </a:t>
            </a:r>
            <a:r>
              <a:rPr lang="pt-BR" b="1" i="1" noProof="0" dirty="0"/>
              <a:t>O que</a:t>
            </a:r>
            <a:r>
              <a:rPr lang="pt-BR" b="1" noProof="0" dirty="0"/>
              <a:t> </a:t>
            </a:r>
            <a:r>
              <a:rPr lang="pt-BR" noProof="0" dirty="0"/>
              <a:t>cada jogador </a:t>
            </a:r>
            <a:r>
              <a:rPr lang="pt-BR" b="1" i="1" noProof="0" dirty="0"/>
              <a:t>pode</a:t>
            </a:r>
            <a:r>
              <a:rPr lang="pt-BR" noProof="0" dirty="0"/>
              <a:t> fazer a cada oportunidade de jogar </a:t>
            </a:r>
          </a:p>
          <a:p>
            <a:pPr marL="284156" indent="0" algn="just">
              <a:spcAft>
                <a:spcPts val="1000"/>
              </a:spcAft>
              <a:buNone/>
            </a:pPr>
            <a:r>
              <a:rPr lang="pt-BR" noProof="0" dirty="0"/>
              <a:t>2c. </a:t>
            </a:r>
            <a:r>
              <a:rPr lang="pt-BR" b="1" i="1" noProof="0" dirty="0"/>
              <a:t>O que</a:t>
            </a:r>
            <a:r>
              <a:rPr lang="pt-BR" b="1" noProof="0" dirty="0"/>
              <a:t> </a:t>
            </a:r>
            <a:r>
              <a:rPr lang="pt-BR" noProof="0" dirty="0"/>
              <a:t>cada jogador </a:t>
            </a:r>
            <a:r>
              <a:rPr lang="pt-BR" b="1" i="1" noProof="0" dirty="0"/>
              <a:t>sabe</a:t>
            </a:r>
            <a:r>
              <a:rPr lang="pt-BR" i="1" noProof="0" dirty="0"/>
              <a:t> </a:t>
            </a:r>
            <a:r>
              <a:rPr lang="pt-BR" noProof="0" dirty="0"/>
              <a:t>a cada oportunidades de jogar </a:t>
            </a:r>
          </a:p>
          <a:p>
            <a:pPr marL="284156" indent="0" algn="just">
              <a:spcAft>
                <a:spcPts val="1000"/>
              </a:spcAft>
              <a:buNone/>
            </a:pPr>
            <a:r>
              <a:rPr lang="pt-BR" noProof="0" dirty="0"/>
              <a:t>3. O payoff recebido por cada jogador para cada combinação de jogadas que possa ser escolhida</a:t>
            </a:r>
            <a:endParaRPr lang="pt-BR" i="1" noProof="0" dirty="0"/>
          </a:p>
        </p:txBody>
      </p:sp>
      <p:sp>
        <p:nvSpPr>
          <p:cNvPr id="4" name="Left Brace 3">
            <a:extLst>
              <a:ext uri="{FF2B5EF4-FFF2-40B4-BE49-F238E27FC236}">
                <a16:creationId xmlns:a16="http://schemas.microsoft.com/office/drawing/2014/main" id="{0B1B0D03-52B2-408B-9E4F-7B1FF3A5A876}"/>
              </a:ext>
            </a:extLst>
          </p:cNvPr>
          <p:cNvSpPr/>
          <p:nvPr/>
        </p:nvSpPr>
        <p:spPr>
          <a:xfrm>
            <a:off x="975360" y="3185160"/>
            <a:ext cx="156324" cy="1803299"/>
          </a:xfrm>
          <a:prstGeom prst="leftBrace">
            <a:avLst>
              <a:gd name="adj1" fmla="val 56238"/>
              <a:gd name="adj2" fmla="val 50000"/>
            </a:avLst>
          </a:prstGeom>
          <a:ln w="19050">
            <a:solidFill>
              <a:srgbClr val="7FD7F7"/>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pt-BR"/>
          </a:p>
        </p:txBody>
      </p:sp>
      <p:sp>
        <p:nvSpPr>
          <p:cNvPr id="5" name="Footer Placeholder 1">
            <a:extLst>
              <a:ext uri="{FF2B5EF4-FFF2-40B4-BE49-F238E27FC236}">
                <a16:creationId xmlns:a16="http://schemas.microsoft.com/office/drawing/2014/main" id="{F086D51D-CE9E-45C7-B6EB-A5CD1F66E6C8}"/>
              </a:ext>
            </a:extLst>
          </p:cNvPr>
          <p:cNvSpPr>
            <a:spLocks noGrp="1"/>
          </p:cNvSpPr>
          <p:nvPr>
            <p:ph type="ftr" sz="quarter" idx="11"/>
          </p:nvPr>
        </p:nvSpPr>
        <p:spPr>
          <a:xfrm>
            <a:off x="4038600" y="6356350"/>
            <a:ext cx="4114800" cy="365125"/>
          </a:xfrm>
        </p:spPr>
        <p:txBody>
          <a:bodyPr/>
          <a:lstStyle/>
          <a:p>
            <a:r>
              <a:rPr lang="pt-BR" dirty="0"/>
              <a:t>Robson Tigre </a:t>
            </a:r>
            <a:endParaRPr lang="en-US" dirty="0"/>
          </a:p>
        </p:txBody>
      </p:sp>
      <p:sp>
        <p:nvSpPr>
          <p:cNvPr id="6" name="Slide Number Placeholder 5">
            <a:extLst>
              <a:ext uri="{FF2B5EF4-FFF2-40B4-BE49-F238E27FC236}">
                <a16:creationId xmlns:a16="http://schemas.microsoft.com/office/drawing/2014/main" id="{A6566D70-C834-4AD5-9168-EF9668F26687}"/>
              </a:ext>
            </a:extLst>
          </p:cNvPr>
          <p:cNvSpPr>
            <a:spLocks noGrp="1"/>
          </p:cNvSpPr>
          <p:nvPr>
            <p:ph type="sldNum" sz="quarter" idx="12"/>
          </p:nvPr>
        </p:nvSpPr>
        <p:spPr/>
        <p:txBody>
          <a:bodyPr/>
          <a:lstStyle/>
          <a:p>
            <a:fld id="{AF67EEE8-F201-4410-BA13-233EFB93B646}" type="slidenum">
              <a:rPr lang="pt-BR" smtClean="0"/>
              <a:t>4</a:t>
            </a:fld>
            <a:endParaRPr lang="pt-BR"/>
          </a:p>
        </p:txBody>
      </p:sp>
    </p:spTree>
    <p:extLst>
      <p:ext uri="{BB962C8B-B14F-4D97-AF65-F5344CB8AC3E}">
        <p14:creationId xmlns:p14="http://schemas.microsoft.com/office/powerpoint/2010/main" val="4668157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794887-2774-4885-AE55-A5033AA255F9}"/>
              </a:ext>
            </a:extLst>
          </p:cNvPr>
          <p:cNvSpPr>
            <a:spLocks noGrp="1"/>
          </p:cNvSpPr>
          <p:nvPr>
            <p:ph idx="1"/>
          </p:nvPr>
        </p:nvSpPr>
        <p:spPr/>
        <p:txBody>
          <a:bodyPr>
            <a:normAutofit lnSpcReduction="10000"/>
          </a:bodyPr>
          <a:lstStyle/>
          <a:p>
            <a:pPr algn="just"/>
            <a:r>
              <a:rPr lang="pt-BR" noProof="0" dirty="0"/>
              <a:t>A diferença é que um </a:t>
            </a:r>
            <a:r>
              <a:rPr lang="pt-BR" b="1" i="1" noProof="0" dirty="0">
                <a:solidFill>
                  <a:srgbClr val="0070C0"/>
                </a:solidFill>
              </a:rPr>
              <a:t>equilíbrio</a:t>
            </a:r>
            <a:r>
              <a:rPr lang="pt-BR" noProof="0" dirty="0"/>
              <a:t> é uma </a:t>
            </a:r>
            <a:r>
              <a:rPr lang="pt-BR" i="1" noProof="0" dirty="0"/>
              <a:t>coleção de estratégias</a:t>
            </a:r>
            <a:r>
              <a:rPr lang="pt-BR" noProof="0" dirty="0"/>
              <a:t>, e a estratégia é um plano de ação completo</a:t>
            </a:r>
          </a:p>
          <a:p>
            <a:pPr algn="just"/>
            <a:endParaRPr lang="pt-BR" noProof="0" dirty="0"/>
          </a:p>
          <a:p>
            <a:pPr algn="just"/>
            <a:r>
              <a:rPr lang="pt-BR" noProof="0" dirty="0"/>
              <a:t>Enquanto um </a:t>
            </a:r>
            <a:r>
              <a:rPr lang="pt-BR" b="1" i="1" noProof="0" dirty="0">
                <a:solidFill>
                  <a:srgbClr val="C00000"/>
                </a:solidFill>
              </a:rPr>
              <a:t>outcome</a:t>
            </a:r>
            <a:r>
              <a:rPr lang="pt-BR" i="1" noProof="0" dirty="0"/>
              <a:t> </a:t>
            </a:r>
            <a:r>
              <a:rPr lang="pt-BR" noProof="0" dirty="0"/>
              <a:t>descreve o que acontecerá apenas nas contingências em que se espera chegar, e não em todas as contingências possíveis</a:t>
            </a:r>
          </a:p>
          <a:p>
            <a:pPr algn="just"/>
            <a:endParaRPr lang="pt-BR" noProof="0" dirty="0"/>
          </a:p>
          <a:p>
            <a:pPr algn="just"/>
            <a:r>
              <a:rPr lang="pt-BR" noProof="0" dirty="0"/>
              <a:t>Para ser mais preciso sobre a diferença entre equilíbrio e outcome e ilustrar a noção de E.N.P.S, vamos considerar jogos definidos anteriormente</a:t>
            </a:r>
          </a:p>
        </p:txBody>
      </p:sp>
      <p:sp>
        <p:nvSpPr>
          <p:cNvPr id="4" name="Title 1">
            <a:extLst>
              <a:ext uri="{FF2B5EF4-FFF2-40B4-BE49-F238E27FC236}">
                <a16:creationId xmlns:a16="http://schemas.microsoft.com/office/drawing/2014/main" id="{5D275BDF-14E8-4A10-93D2-29A199FCD15D}"/>
              </a:ext>
            </a:extLst>
          </p:cNvPr>
          <p:cNvSpPr>
            <a:spLocks noGrp="1"/>
          </p:cNvSpPr>
          <p:nvPr>
            <p:ph type="title"/>
          </p:nvPr>
        </p:nvSpPr>
        <p:spPr>
          <a:xfrm>
            <a:off x="675119" y="320676"/>
            <a:ext cx="10861704" cy="1325563"/>
          </a:xfrm>
        </p:spPr>
        <p:txBody>
          <a:bodyPr>
            <a:normAutofit/>
          </a:bodyPr>
          <a:lstStyle/>
          <a:p>
            <a:r>
              <a:rPr lang="pt-BR" sz="4100" b="1" noProof="0" dirty="0"/>
              <a:t>Definição de equilíbrio de Nash perfeito em subjogo</a:t>
            </a:r>
          </a:p>
        </p:txBody>
      </p:sp>
      <p:sp>
        <p:nvSpPr>
          <p:cNvPr id="2" name="Footer Placeholder 1">
            <a:extLst>
              <a:ext uri="{FF2B5EF4-FFF2-40B4-BE49-F238E27FC236}">
                <a16:creationId xmlns:a16="http://schemas.microsoft.com/office/drawing/2014/main" id="{73BB4AD8-AE17-4898-8144-3CC0D5614A68}"/>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F21A6B49-4F03-4B0C-9BCB-72708F5D50F2}"/>
              </a:ext>
            </a:extLst>
          </p:cNvPr>
          <p:cNvSpPr>
            <a:spLocks noGrp="1"/>
          </p:cNvSpPr>
          <p:nvPr>
            <p:ph type="sldNum" sz="quarter" idx="12"/>
          </p:nvPr>
        </p:nvSpPr>
        <p:spPr/>
        <p:txBody>
          <a:bodyPr/>
          <a:lstStyle/>
          <a:p>
            <a:fld id="{AF67EEE8-F201-4410-BA13-233EFB93B646}" type="slidenum">
              <a:rPr lang="pt-BR" smtClean="0"/>
              <a:t>40</a:t>
            </a:fld>
            <a:endParaRPr lang="pt-BR"/>
          </a:p>
        </p:txBody>
      </p:sp>
    </p:spTree>
    <p:extLst>
      <p:ext uri="{BB962C8B-B14F-4D97-AF65-F5344CB8AC3E}">
        <p14:creationId xmlns:p14="http://schemas.microsoft.com/office/powerpoint/2010/main" val="21692412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0CF5C-EAEB-4EA7-93C6-0DC0EE57B542}"/>
              </a:ext>
            </a:extLst>
          </p:cNvPr>
          <p:cNvSpPr>
            <a:spLocks noGrp="1"/>
          </p:cNvSpPr>
          <p:nvPr>
            <p:ph type="title"/>
          </p:nvPr>
        </p:nvSpPr>
        <p:spPr/>
        <p:txBody>
          <a:bodyPr/>
          <a:lstStyle/>
          <a:p>
            <a:r>
              <a:rPr lang="pt-BR" b="1" noProof="0" dirty="0"/>
              <a:t>Recapitulando da aula 4</a:t>
            </a:r>
            <a:br>
              <a:rPr lang="pt-BR" b="1" noProof="0" dirty="0"/>
            </a:br>
            <a:r>
              <a:rPr lang="pt-BR" sz="2200" b="1" noProof="0" dirty="0"/>
              <a:t>Indução retroativa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45F392-C55F-4BB1-9871-CE7EB5A87EBC}"/>
                  </a:ext>
                </a:extLst>
              </p:cNvPr>
              <p:cNvSpPr>
                <a:spLocks noGrp="1"/>
              </p:cNvSpPr>
              <p:nvPr>
                <p:ph idx="1"/>
              </p:nvPr>
            </p:nvSpPr>
            <p:spPr/>
            <p:txBody>
              <a:bodyPr>
                <a:normAutofit/>
              </a:bodyPr>
              <a:lstStyle/>
              <a:p>
                <a:pPr marL="0" indent="0" algn="just">
                  <a:buNone/>
                </a:pPr>
                <a:r>
                  <a:rPr lang="pt-BR" sz="3200" noProof="0" dirty="0"/>
                  <a:t>Vamos começar considerando o jogo de dois estágios de informação completa e perfeita, que vimos na aula 4</a:t>
                </a:r>
              </a:p>
              <a:p>
                <a:pPr marL="457189" lvl="1" indent="0" algn="just">
                  <a:buNone/>
                </a:pPr>
                <a:endParaRPr lang="pt-BR" sz="2800" noProof="0" dirty="0">
                  <a:solidFill>
                    <a:schemeClr val="tx1"/>
                  </a:solidFill>
                </a:endParaRPr>
              </a:p>
              <a:p>
                <a:pPr marL="971527" lvl="1" indent="-514338" algn="just">
                  <a:buFont typeface="+mj-lt"/>
                  <a:buAutoNum type="arabicPeriod"/>
                </a:pPr>
                <a:r>
                  <a:rPr lang="pt-BR" sz="2800" noProof="0" dirty="0">
                    <a:solidFill>
                      <a:schemeClr val="tx1"/>
                    </a:solidFill>
                  </a:rPr>
                  <a:t>O jogador </a:t>
                </a:r>
                <a14:m>
                  <m:oMath xmlns:m="http://schemas.openxmlformats.org/officeDocument/2006/math">
                    <m:r>
                      <a:rPr lang="pt-BR" sz="2800" i="1" noProof="0" smtClean="0">
                        <a:solidFill>
                          <a:schemeClr val="tx1"/>
                        </a:solidFill>
                        <a:latin typeface="Cambria Math" panose="02040503050406030204" pitchFamily="18" charset="0"/>
                      </a:rPr>
                      <m:t>1</m:t>
                    </m:r>
                  </m:oMath>
                </a14:m>
                <a:r>
                  <a:rPr lang="pt-BR" sz="2800" noProof="0" dirty="0">
                    <a:solidFill>
                      <a:schemeClr val="tx1"/>
                    </a:solidFill>
                  </a:rPr>
                  <a:t> escolhe uma ação </a:t>
                </a:r>
                <a14:m>
                  <m:oMath xmlns:m="http://schemas.openxmlformats.org/officeDocument/2006/math">
                    <m:sSub>
                      <m:sSubPr>
                        <m:ctrlPr>
                          <a:rPr lang="pt-BR" sz="2800" b="0" i="1" noProof="0" smtClean="0">
                            <a:solidFill>
                              <a:schemeClr val="tx1"/>
                            </a:solidFill>
                            <a:latin typeface="Cambria Math" panose="02040503050406030204" pitchFamily="18" charset="0"/>
                          </a:rPr>
                        </m:ctrlPr>
                      </m:sSubPr>
                      <m:e>
                        <m:r>
                          <a:rPr lang="pt-BR" sz="2800" b="0" i="1" noProof="0" smtClean="0">
                            <a:solidFill>
                              <a:schemeClr val="tx1"/>
                            </a:solidFill>
                            <a:latin typeface="Cambria Math" panose="02040503050406030204" pitchFamily="18" charset="0"/>
                          </a:rPr>
                          <m:t>𝑎</m:t>
                        </m:r>
                      </m:e>
                      <m:sub>
                        <m:r>
                          <a:rPr lang="pt-BR" sz="2800" b="0" i="1" noProof="0" smtClean="0">
                            <a:solidFill>
                              <a:schemeClr val="tx1"/>
                            </a:solidFill>
                            <a:latin typeface="Cambria Math" panose="02040503050406030204" pitchFamily="18" charset="0"/>
                          </a:rPr>
                          <m:t>1</m:t>
                        </m:r>
                      </m:sub>
                    </m:sSub>
                  </m:oMath>
                </a14:m>
                <a:r>
                  <a:rPr lang="pt-BR" sz="2800" noProof="0" dirty="0">
                    <a:solidFill>
                      <a:schemeClr val="tx1"/>
                    </a:solidFill>
                  </a:rPr>
                  <a:t> do seu conjunto viável </a:t>
                </a:r>
                <a14:m>
                  <m:oMath xmlns:m="http://schemas.openxmlformats.org/officeDocument/2006/math">
                    <m:sSub>
                      <m:sSubPr>
                        <m:ctrlPr>
                          <a:rPr lang="pt-BR" sz="2800" b="0" i="1" noProof="0" smtClean="0">
                            <a:solidFill>
                              <a:schemeClr val="tx1"/>
                            </a:solidFill>
                            <a:latin typeface="Cambria Math" panose="02040503050406030204" pitchFamily="18" charset="0"/>
                          </a:rPr>
                        </m:ctrlPr>
                      </m:sSubPr>
                      <m:e>
                        <m:r>
                          <a:rPr lang="pt-BR" sz="2800" b="0" i="1" noProof="0" smtClean="0">
                            <a:solidFill>
                              <a:schemeClr val="tx1"/>
                            </a:solidFill>
                            <a:latin typeface="Cambria Math" panose="02040503050406030204" pitchFamily="18" charset="0"/>
                          </a:rPr>
                          <m:t>𝐴</m:t>
                        </m:r>
                      </m:e>
                      <m:sub>
                        <m:r>
                          <a:rPr lang="pt-BR" sz="2800" b="0" i="1" noProof="0" smtClean="0">
                            <a:solidFill>
                              <a:schemeClr val="tx1"/>
                            </a:solidFill>
                            <a:latin typeface="Cambria Math" panose="02040503050406030204" pitchFamily="18" charset="0"/>
                          </a:rPr>
                          <m:t>1</m:t>
                        </m:r>
                      </m:sub>
                    </m:sSub>
                  </m:oMath>
                </a14:m>
                <a:r>
                  <a:rPr lang="pt-BR" sz="2800" noProof="0" dirty="0">
                    <a:solidFill>
                      <a:schemeClr val="tx1"/>
                    </a:solidFill>
                  </a:rPr>
                  <a:t>.</a:t>
                </a:r>
              </a:p>
              <a:p>
                <a:pPr marL="971527" lvl="1" indent="-514338" algn="just">
                  <a:buFont typeface="+mj-lt"/>
                  <a:buAutoNum type="arabicPeriod"/>
                </a:pPr>
                <a:endParaRPr lang="pt-BR" sz="2800" noProof="0" dirty="0">
                  <a:solidFill>
                    <a:schemeClr val="tx1"/>
                  </a:solidFill>
                </a:endParaRPr>
              </a:p>
              <a:p>
                <a:pPr marL="971527" lvl="1" indent="-514338" algn="just">
                  <a:buFont typeface="+mj-lt"/>
                  <a:buAutoNum type="arabicPeriod"/>
                </a:pPr>
                <a:r>
                  <a:rPr lang="pt-BR" sz="2800" noProof="0" dirty="0">
                    <a:solidFill>
                      <a:schemeClr val="tx1"/>
                    </a:solidFill>
                  </a:rPr>
                  <a:t>O jogador </a:t>
                </a:r>
                <a14:m>
                  <m:oMath xmlns:m="http://schemas.openxmlformats.org/officeDocument/2006/math">
                    <m:r>
                      <a:rPr lang="pt-BR" sz="2800" b="0" i="1" noProof="0" smtClean="0">
                        <a:solidFill>
                          <a:schemeClr val="tx1"/>
                        </a:solidFill>
                        <a:latin typeface="Cambria Math" panose="02040503050406030204" pitchFamily="18" charset="0"/>
                      </a:rPr>
                      <m:t>2</m:t>
                    </m:r>
                  </m:oMath>
                </a14:m>
                <a:r>
                  <a:rPr lang="pt-BR" sz="2800" noProof="0" dirty="0">
                    <a:solidFill>
                      <a:schemeClr val="tx1"/>
                    </a:solidFill>
                  </a:rPr>
                  <a:t> observa a ação </a:t>
                </a:r>
                <a14:m>
                  <m:oMath xmlns:m="http://schemas.openxmlformats.org/officeDocument/2006/math">
                    <m:sSub>
                      <m:sSubPr>
                        <m:ctrlPr>
                          <a:rPr lang="pt-BR" sz="2800" b="0" i="1" noProof="0" smtClean="0">
                            <a:solidFill>
                              <a:schemeClr val="tx1"/>
                            </a:solidFill>
                            <a:latin typeface="Cambria Math" panose="02040503050406030204" pitchFamily="18" charset="0"/>
                          </a:rPr>
                        </m:ctrlPr>
                      </m:sSubPr>
                      <m:e>
                        <m:r>
                          <a:rPr lang="pt-BR" sz="2800" b="0" i="1" noProof="0" smtClean="0">
                            <a:solidFill>
                              <a:schemeClr val="tx1"/>
                            </a:solidFill>
                            <a:latin typeface="Cambria Math" panose="02040503050406030204" pitchFamily="18" charset="0"/>
                          </a:rPr>
                          <m:t>𝑎</m:t>
                        </m:r>
                      </m:e>
                      <m:sub>
                        <m:r>
                          <a:rPr lang="pt-BR" sz="2800" b="0" i="1" noProof="0" smtClean="0">
                            <a:solidFill>
                              <a:schemeClr val="tx1"/>
                            </a:solidFill>
                            <a:latin typeface="Cambria Math" panose="02040503050406030204" pitchFamily="18" charset="0"/>
                          </a:rPr>
                          <m:t>1</m:t>
                        </m:r>
                      </m:sub>
                    </m:sSub>
                  </m:oMath>
                </a14:m>
                <a:r>
                  <a:rPr lang="pt-BR" sz="2800" noProof="0" dirty="0">
                    <a:solidFill>
                      <a:schemeClr val="tx1"/>
                    </a:solidFill>
                  </a:rPr>
                  <a:t> e então escolhe a ação </a:t>
                </a:r>
                <a14:m>
                  <m:oMath xmlns:m="http://schemas.openxmlformats.org/officeDocument/2006/math">
                    <m:sSub>
                      <m:sSubPr>
                        <m:ctrlPr>
                          <a:rPr lang="pt-BR" sz="2800" b="0" i="1" noProof="0" smtClean="0">
                            <a:solidFill>
                              <a:schemeClr val="tx1"/>
                            </a:solidFill>
                            <a:latin typeface="Cambria Math" panose="02040503050406030204" pitchFamily="18" charset="0"/>
                          </a:rPr>
                        </m:ctrlPr>
                      </m:sSubPr>
                      <m:e>
                        <m:r>
                          <a:rPr lang="pt-BR" sz="2800" b="0" i="1" noProof="0" smtClean="0">
                            <a:solidFill>
                              <a:schemeClr val="tx1"/>
                            </a:solidFill>
                            <a:latin typeface="Cambria Math" panose="02040503050406030204" pitchFamily="18" charset="0"/>
                          </a:rPr>
                          <m:t>𝑎</m:t>
                        </m:r>
                      </m:e>
                      <m:sub>
                        <m:r>
                          <a:rPr lang="pt-BR" sz="2800" b="0" i="1" noProof="0" smtClean="0">
                            <a:solidFill>
                              <a:schemeClr val="tx1"/>
                            </a:solidFill>
                            <a:latin typeface="Cambria Math" panose="02040503050406030204" pitchFamily="18" charset="0"/>
                          </a:rPr>
                          <m:t>2</m:t>
                        </m:r>
                      </m:sub>
                    </m:sSub>
                  </m:oMath>
                </a14:m>
                <a:r>
                  <a:rPr lang="pt-BR" sz="2800" noProof="0" dirty="0">
                    <a:solidFill>
                      <a:schemeClr val="tx1"/>
                    </a:solidFill>
                  </a:rPr>
                  <a:t> do seu conjunto viável</a:t>
                </a:r>
                <a:r>
                  <a:rPr lang="pt-BR" sz="2800" b="0" noProof="0" dirty="0">
                    <a:solidFill>
                      <a:schemeClr val="tx1"/>
                    </a:solidFill>
                  </a:rPr>
                  <a:t> </a:t>
                </a:r>
                <a14:m>
                  <m:oMath xmlns:m="http://schemas.openxmlformats.org/officeDocument/2006/math">
                    <m:sSub>
                      <m:sSubPr>
                        <m:ctrlPr>
                          <a:rPr lang="pt-BR" sz="2800" b="0" i="1" noProof="0" smtClean="0">
                            <a:solidFill>
                              <a:schemeClr val="tx1"/>
                            </a:solidFill>
                            <a:latin typeface="Cambria Math" panose="02040503050406030204" pitchFamily="18" charset="0"/>
                          </a:rPr>
                        </m:ctrlPr>
                      </m:sSubPr>
                      <m:e>
                        <m:r>
                          <a:rPr lang="pt-BR" sz="2800" b="0" i="1" noProof="0" smtClean="0">
                            <a:solidFill>
                              <a:schemeClr val="tx1"/>
                            </a:solidFill>
                            <a:latin typeface="Cambria Math" panose="02040503050406030204" pitchFamily="18" charset="0"/>
                          </a:rPr>
                          <m:t>𝐴</m:t>
                        </m:r>
                      </m:e>
                      <m:sub>
                        <m:r>
                          <a:rPr lang="pt-BR" sz="2800" b="0" i="1" noProof="0" smtClean="0">
                            <a:solidFill>
                              <a:schemeClr val="tx1"/>
                            </a:solidFill>
                            <a:latin typeface="Cambria Math" panose="02040503050406030204" pitchFamily="18" charset="0"/>
                          </a:rPr>
                          <m:t>2</m:t>
                        </m:r>
                      </m:sub>
                    </m:sSub>
                  </m:oMath>
                </a14:m>
                <a:r>
                  <a:rPr lang="pt-BR" sz="2800" b="0" noProof="0" dirty="0">
                    <a:solidFill>
                      <a:schemeClr val="tx1"/>
                    </a:solidFill>
                  </a:rPr>
                  <a:t>.</a:t>
                </a:r>
                <a:endParaRPr lang="pt-BR" sz="1600" noProof="0" dirty="0">
                  <a:solidFill>
                    <a:schemeClr val="tx1"/>
                  </a:solidFill>
                </a:endParaRPr>
              </a:p>
              <a:p>
                <a:pPr marL="971527" lvl="1" indent="-514338" algn="just">
                  <a:buFont typeface="+mj-lt"/>
                  <a:buAutoNum type="arabicPeriod"/>
                </a:pPr>
                <a:endParaRPr lang="pt-BR" sz="2800" noProof="0" dirty="0">
                  <a:solidFill>
                    <a:schemeClr val="tx1"/>
                  </a:solidFill>
                </a:endParaRPr>
              </a:p>
              <a:p>
                <a:pPr marL="971527" lvl="1" indent="-514338" algn="just">
                  <a:buFont typeface="+mj-lt"/>
                  <a:buAutoNum type="arabicPeriod"/>
                </a:pPr>
                <a:r>
                  <a:rPr lang="pt-BR" sz="2800" noProof="0" dirty="0">
                    <a:solidFill>
                      <a:schemeClr val="tx1"/>
                    </a:solidFill>
                  </a:rPr>
                  <a:t>Os payoffs serão </a:t>
                </a:r>
                <a14:m>
                  <m:oMath xmlns:m="http://schemas.openxmlformats.org/officeDocument/2006/math">
                    <m:sSub>
                      <m:sSubPr>
                        <m:ctrlPr>
                          <a:rPr lang="pt-BR" sz="2800" b="0" i="1" noProof="0" smtClean="0">
                            <a:solidFill>
                              <a:schemeClr val="tx1"/>
                            </a:solidFill>
                            <a:latin typeface="Cambria Math" panose="02040503050406030204" pitchFamily="18" charset="0"/>
                          </a:rPr>
                        </m:ctrlPr>
                      </m:sSubPr>
                      <m:e>
                        <m:r>
                          <a:rPr lang="pt-BR" sz="2800" b="0" i="1" noProof="0" smtClean="0">
                            <a:solidFill>
                              <a:schemeClr val="tx1"/>
                            </a:solidFill>
                            <a:latin typeface="Cambria Math" panose="02040503050406030204" pitchFamily="18" charset="0"/>
                          </a:rPr>
                          <m:t>𝑢</m:t>
                        </m:r>
                      </m:e>
                      <m:sub>
                        <m:r>
                          <a:rPr lang="pt-BR" sz="2800" b="0" i="1" noProof="0" smtClean="0">
                            <a:solidFill>
                              <a:schemeClr val="tx1"/>
                            </a:solidFill>
                            <a:latin typeface="Cambria Math" panose="02040503050406030204" pitchFamily="18" charset="0"/>
                          </a:rPr>
                          <m:t>1</m:t>
                        </m:r>
                      </m:sub>
                    </m:sSub>
                    <m:r>
                      <a:rPr lang="pt-BR" sz="2800" b="0" i="1" noProof="0" smtClean="0">
                        <a:solidFill>
                          <a:schemeClr val="tx1"/>
                        </a:solidFill>
                        <a:latin typeface="Cambria Math" panose="02040503050406030204" pitchFamily="18" charset="0"/>
                      </a:rPr>
                      <m:t>(</m:t>
                    </m:r>
                    <m:sSub>
                      <m:sSubPr>
                        <m:ctrlPr>
                          <a:rPr lang="pt-BR" sz="2800" b="0" i="1" noProof="0" smtClean="0">
                            <a:solidFill>
                              <a:schemeClr val="tx1"/>
                            </a:solidFill>
                            <a:latin typeface="Cambria Math" panose="02040503050406030204" pitchFamily="18" charset="0"/>
                          </a:rPr>
                        </m:ctrlPr>
                      </m:sSubPr>
                      <m:e>
                        <m:r>
                          <a:rPr lang="pt-BR" sz="2800" b="0" i="1" noProof="0" smtClean="0">
                            <a:solidFill>
                              <a:schemeClr val="tx1"/>
                            </a:solidFill>
                            <a:latin typeface="Cambria Math" panose="02040503050406030204" pitchFamily="18" charset="0"/>
                          </a:rPr>
                          <m:t>𝑎</m:t>
                        </m:r>
                      </m:e>
                      <m:sub>
                        <m:r>
                          <a:rPr lang="pt-BR" sz="2800" b="0" i="1" noProof="0" smtClean="0">
                            <a:solidFill>
                              <a:schemeClr val="tx1"/>
                            </a:solidFill>
                            <a:latin typeface="Cambria Math" panose="02040503050406030204" pitchFamily="18" charset="0"/>
                          </a:rPr>
                          <m:t>1</m:t>
                        </m:r>
                      </m:sub>
                    </m:sSub>
                    <m:r>
                      <a:rPr lang="pt-BR" sz="2800" b="0" i="1" noProof="0" smtClean="0">
                        <a:solidFill>
                          <a:schemeClr val="tx1"/>
                        </a:solidFill>
                        <a:latin typeface="Cambria Math" panose="02040503050406030204" pitchFamily="18" charset="0"/>
                      </a:rPr>
                      <m:t>,</m:t>
                    </m:r>
                    <m:sSub>
                      <m:sSubPr>
                        <m:ctrlPr>
                          <a:rPr lang="pt-BR" sz="2800" b="0" i="1" noProof="0" smtClean="0">
                            <a:solidFill>
                              <a:schemeClr val="tx1"/>
                            </a:solidFill>
                            <a:latin typeface="Cambria Math" panose="02040503050406030204" pitchFamily="18" charset="0"/>
                          </a:rPr>
                        </m:ctrlPr>
                      </m:sSubPr>
                      <m:e>
                        <m:r>
                          <a:rPr lang="pt-BR" sz="2800" b="0" i="1" noProof="0" smtClean="0">
                            <a:solidFill>
                              <a:schemeClr val="tx1"/>
                            </a:solidFill>
                            <a:latin typeface="Cambria Math" panose="02040503050406030204" pitchFamily="18" charset="0"/>
                          </a:rPr>
                          <m:t>𝑎</m:t>
                        </m:r>
                      </m:e>
                      <m:sub>
                        <m:r>
                          <a:rPr lang="pt-BR" sz="2800" b="0" i="1" noProof="0" smtClean="0">
                            <a:solidFill>
                              <a:schemeClr val="tx1"/>
                            </a:solidFill>
                            <a:latin typeface="Cambria Math" panose="02040503050406030204" pitchFamily="18" charset="0"/>
                          </a:rPr>
                          <m:t>2</m:t>
                        </m:r>
                      </m:sub>
                    </m:sSub>
                    <m:r>
                      <a:rPr lang="pt-BR" sz="2800" b="0" i="1" noProof="0" smtClean="0">
                        <a:solidFill>
                          <a:schemeClr val="tx1"/>
                        </a:solidFill>
                        <a:latin typeface="Cambria Math" panose="02040503050406030204" pitchFamily="18" charset="0"/>
                      </a:rPr>
                      <m:t>)</m:t>
                    </m:r>
                  </m:oMath>
                </a14:m>
                <a:r>
                  <a:rPr lang="pt-BR" sz="2800" noProof="0" dirty="0">
                    <a:solidFill>
                      <a:schemeClr val="tx1"/>
                    </a:solidFill>
                  </a:rPr>
                  <a:t> e </a:t>
                </a:r>
                <a14:m>
                  <m:oMath xmlns:m="http://schemas.openxmlformats.org/officeDocument/2006/math">
                    <m:sSub>
                      <m:sSubPr>
                        <m:ctrlPr>
                          <a:rPr lang="pt-BR" sz="2800" b="0" i="1" noProof="0" smtClean="0">
                            <a:solidFill>
                              <a:schemeClr val="tx1"/>
                            </a:solidFill>
                            <a:latin typeface="Cambria Math" panose="02040503050406030204" pitchFamily="18" charset="0"/>
                          </a:rPr>
                        </m:ctrlPr>
                      </m:sSubPr>
                      <m:e>
                        <m:r>
                          <a:rPr lang="pt-BR" sz="2800" b="0" i="1" noProof="0" smtClean="0">
                            <a:solidFill>
                              <a:schemeClr val="tx1"/>
                            </a:solidFill>
                            <a:latin typeface="Cambria Math" panose="02040503050406030204" pitchFamily="18" charset="0"/>
                          </a:rPr>
                          <m:t>𝑢</m:t>
                        </m:r>
                      </m:e>
                      <m:sub>
                        <m:r>
                          <a:rPr lang="pt-BR" sz="2800" b="0" i="1" noProof="0" smtClean="0">
                            <a:solidFill>
                              <a:schemeClr val="tx1"/>
                            </a:solidFill>
                            <a:latin typeface="Cambria Math" panose="02040503050406030204" pitchFamily="18" charset="0"/>
                          </a:rPr>
                          <m:t>2</m:t>
                        </m:r>
                      </m:sub>
                    </m:sSub>
                    <m:r>
                      <a:rPr lang="pt-BR" sz="2800" b="0" i="1" noProof="0" smtClean="0">
                        <a:solidFill>
                          <a:schemeClr val="tx1"/>
                        </a:solidFill>
                        <a:latin typeface="Cambria Math" panose="02040503050406030204" pitchFamily="18" charset="0"/>
                      </a:rPr>
                      <m:t>(</m:t>
                    </m:r>
                    <m:sSub>
                      <m:sSubPr>
                        <m:ctrlPr>
                          <a:rPr lang="pt-BR" sz="2800" b="0" i="1" noProof="0" smtClean="0">
                            <a:solidFill>
                              <a:schemeClr val="tx1"/>
                            </a:solidFill>
                            <a:latin typeface="Cambria Math" panose="02040503050406030204" pitchFamily="18" charset="0"/>
                          </a:rPr>
                        </m:ctrlPr>
                      </m:sSubPr>
                      <m:e>
                        <m:r>
                          <a:rPr lang="pt-BR" sz="2800" b="0" i="1" noProof="0" smtClean="0">
                            <a:solidFill>
                              <a:schemeClr val="tx1"/>
                            </a:solidFill>
                            <a:latin typeface="Cambria Math" panose="02040503050406030204" pitchFamily="18" charset="0"/>
                          </a:rPr>
                          <m:t>𝑎</m:t>
                        </m:r>
                      </m:e>
                      <m:sub>
                        <m:r>
                          <a:rPr lang="pt-BR" sz="2800" b="0" i="1" noProof="0" smtClean="0">
                            <a:solidFill>
                              <a:schemeClr val="tx1"/>
                            </a:solidFill>
                            <a:latin typeface="Cambria Math" panose="02040503050406030204" pitchFamily="18" charset="0"/>
                          </a:rPr>
                          <m:t>1</m:t>
                        </m:r>
                      </m:sub>
                    </m:sSub>
                    <m:r>
                      <a:rPr lang="pt-BR" sz="2800" b="0" i="1" noProof="0" smtClean="0">
                        <a:solidFill>
                          <a:schemeClr val="tx1"/>
                        </a:solidFill>
                        <a:latin typeface="Cambria Math" panose="02040503050406030204" pitchFamily="18" charset="0"/>
                      </a:rPr>
                      <m:t>,</m:t>
                    </m:r>
                    <m:sSub>
                      <m:sSubPr>
                        <m:ctrlPr>
                          <a:rPr lang="pt-BR" sz="2800" b="0" i="1" noProof="0" smtClean="0">
                            <a:solidFill>
                              <a:schemeClr val="tx1"/>
                            </a:solidFill>
                            <a:latin typeface="Cambria Math" panose="02040503050406030204" pitchFamily="18" charset="0"/>
                          </a:rPr>
                        </m:ctrlPr>
                      </m:sSubPr>
                      <m:e>
                        <m:r>
                          <a:rPr lang="pt-BR" sz="2800" b="0" i="1" noProof="0" smtClean="0">
                            <a:solidFill>
                              <a:schemeClr val="tx1"/>
                            </a:solidFill>
                            <a:latin typeface="Cambria Math" panose="02040503050406030204" pitchFamily="18" charset="0"/>
                          </a:rPr>
                          <m:t>𝑎</m:t>
                        </m:r>
                      </m:e>
                      <m:sub>
                        <m:r>
                          <a:rPr lang="pt-BR" sz="2800" b="0" i="1" noProof="0" smtClean="0">
                            <a:solidFill>
                              <a:schemeClr val="tx1"/>
                            </a:solidFill>
                            <a:latin typeface="Cambria Math" panose="02040503050406030204" pitchFamily="18" charset="0"/>
                          </a:rPr>
                          <m:t>2</m:t>
                        </m:r>
                      </m:sub>
                    </m:sSub>
                    <m:r>
                      <a:rPr lang="pt-BR" sz="2800" b="0" i="1" noProof="0" smtClean="0">
                        <a:solidFill>
                          <a:schemeClr val="tx1"/>
                        </a:solidFill>
                        <a:latin typeface="Cambria Math" panose="02040503050406030204" pitchFamily="18" charset="0"/>
                      </a:rPr>
                      <m:t>)</m:t>
                    </m:r>
                  </m:oMath>
                </a14:m>
                <a:r>
                  <a:rPr lang="pt-BR" sz="2800" noProof="0" dirty="0">
                    <a:solidFill>
                      <a:schemeClr val="tx1"/>
                    </a:solidFill>
                  </a:rPr>
                  <a:t>.</a:t>
                </a:r>
              </a:p>
            </p:txBody>
          </p:sp>
        </mc:Choice>
        <mc:Fallback xmlns="">
          <p:sp>
            <p:nvSpPr>
              <p:cNvPr id="3" name="Content Placeholder 2">
                <a:extLst>
                  <a:ext uri="{FF2B5EF4-FFF2-40B4-BE49-F238E27FC236}">
                    <a16:creationId xmlns:a16="http://schemas.microsoft.com/office/drawing/2014/main" id="{BA45F392-C55F-4BB1-9871-CE7EB5A87EBC}"/>
                  </a:ext>
                </a:extLst>
              </p:cNvPr>
              <p:cNvSpPr>
                <a:spLocks noGrp="1" noRot="1" noChangeAspect="1" noMove="1" noResize="1" noEditPoints="1" noAdjustHandles="1" noChangeArrowheads="1" noChangeShapeType="1" noTextEdit="1"/>
              </p:cNvSpPr>
              <p:nvPr>
                <p:ph idx="1"/>
              </p:nvPr>
            </p:nvSpPr>
            <p:spPr>
              <a:blipFill>
                <a:blip r:embed="rId2"/>
                <a:stretch>
                  <a:fillRect l="-1507" t="-2941" r="-1449"/>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68E6B8F4-2860-4774-85C9-2F83DB4CC384}"/>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469DED18-2FA9-4A73-B519-819C40778331}"/>
              </a:ext>
            </a:extLst>
          </p:cNvPr>
          <p:cNvSpPr>
            <a:spLocks noGrp="1"/>
          </p:cNvSpPr>
          <p:nvPr>
            <p:ph type="sldNum" sz="quarter" idx="12"/>
          </p:nvPr>
        </p:nvSpPr>
        <p:spPr/>
        <p:txBody>
          <a:bodyPr/>
          <a:lstStyle/>
          <a:p>
            <a:fld id="{AF67EEE8-F201-4410-BA13-233EFB93B646}" type="slidenum">
              <a:rPr lang="pt-BR" smtClean="0"/>
              <a:t>41</a:t>
            </a:fld>
            <a:endParaRPr lang="pt-BR"/>
          </a:p>
        </p:txBody>
      </p:sp>
    </p:spTree>
    <p:extLst>
      <p:ext uri="{BB962C8B-B14F-4D97-AF65-F5344CB8AC3E}">
        <p14:creationId xmlns:p14="http://schemas.microsoft.com/office/powerpoint/2010/main" val="8001891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9597F-6798-42DC-88F1-CA95F9003FC7}"/>
              </a:ext>
            </a:extLst>
          </p:cNvPr>
          <p:cNvSpPr>
            <a:spLocks noGrp="1"/>
          </p:cNvSpPr>
          <p:nvPr>
            <p:ph type="title"/>
          </p:nvPr>
        </p:nvSpPr>
        <p:spPr/>
        <p:txBody>
          <a:bodyPr>
            <a:normAutofit/>
          </a:bodyPr>
          <a:lstStyle/>
          <a:p>
            <a:r>
              <a:rPr lang="pt-BR" b="1" noProof="0" dirty="0"/>
              <a:t>Recapitulando da aula 4</a:t>
            </a:r>
            <a:br>
              <a:rPr lang="pt-BR" b="1" noProof="0" dirty="0"/>
            </a:br>
            <a:r>
              <a:rPr lang="pt-BR" sz="2200" b="1" noProof="0" dirty="0"/>
              <a:t>Segundo estágio da indução retroativa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8ED602-8805-47CE-8564-91F065A58C0D}"/>
                  </a:ext>
                </a:extLst>
              </p:cNvPr>
              <p:cNvSpPr>
                <a:spLocks noGrp="1"/>
              </p:cNvSpPr>
              <p:nvPr>
                <p:ph idx="1"/>
              </p:nvPr>
            </p:nvSpPr>
            <p:spPr/>
            <p:txBody>
              <a:bodyPr/>
              <a:lstStyle/>
              <a:p>
                <a:pPr marL="0" indent="0" algn="just">
                  <a:buNone/>
                </a:pPr>
                <a:r>
                  <a:rPr lang="pt-BR" noProof="0" dirty="0">
                    <a:solidFill>
                      <a:schemeClr val="tx1"/>
                    </a:solidFill>
                  </a:rPr>
                  <a:t>O problema do jogador dois, no segundo estágio do jogo, é maximizar seu payoff dada a ação </a:t>
                </a:r>
                <a14:m>
                  <m:oMath xmlns:m="http://schemas.openxmlformats.org/officeDocument/2006/math">
                    <m:sSub>
                      <m:sSubPr>
                        <m:ctrlPr>
                          <a:rPr lang="pt-BR" b="0" i="1" noProof="0" smtClean="0">
                            <a:solidFill>
                              <a:schemeClr val="tx1"/>
                            </a:solidFill>
                            <a:latin typeface="Cambria Math" panose="02040503050406030204" pitchFamily="18" charset="0"/>
                          </a:rPr>
                        </m:ctrlPr>
                      </m:sSubPr>
                      <m:e>
                        <m:r>
                          <a:rPr lang="pt-BR" b="0" i="1" noProof="0" smtClean="0">
                            <a:solidFill>
                              <a:schemeClr val="tx1"/>
                            </a:solidFill>
                            <a:latin typeface="Cambria Math" panose="02040503050406030204" pitchFamily="18" charset="0"/>
                          </a:rPr>
                          <m:t>𝑎</m:t>
                        </m:r>
                      </m:e>
                      <m:sub>
                        <m:r>
                          <a:rPr lang="pt-BR" b="0" i="1" noProof="0" smtClean="0">
                            <a:solidFill>
                              <a:schemeClr val="tx1"/>
                            </a:solidFill>
                            <a:latin typeface="Cambria Math" panose="02040503050406030204" pitchFamily="18" charset="0"/>
                          </a:rPr>
                          <m:t>1</m:t>
                        </m:r>
                      </m:sub>
                    </m:sSub>
                  </m:oMath>
                </a14:m>
                <a:r>
                  <a:rPr lang="pt-BR" noProof="0" dirty="0">
                    <a:solidFill>
                      <a:schemeClr val="tx1"/>
                    </a:solidFill>
                  </a:rPr>
                  <a:t> escolhida pelo jogador </a:t>
                </a:r>
                <a14:m>
                  <m:oMath xmlns:m="http://schemas.openxmlformats.org/officeDocument/2006/math">
                    <m:r>
                      <a:rPr lang="pt-BR" i="1" noProof="0" smtClean="0">
                        <a:solidFill>
                          <a:schemeClr val="tx1"/>
                        </a:solidFill>
                        <a:latin typeface="Cambria Math" panose="02040503050406030204" pitchFamily="18" charset="0"/>
                      </a:rPr>
                      <m:t>1</m:t>
                    </m:r>
                  </m:oMath>
                </a14:m>
                <a:endParaRPr lang="pt-BR" noProof="0" dirty="0">
                  <a:solidFill>
                    <a:schemeClr val="tx1"/>
                  </a:solidFill>
                </a:endParaRPr>
              </a:p>
              <a:p>
                <a:pPr marL="0" indent="0" algn="just">
                  <a:buNone/>
                </a:pPr>
                <a:endParaRPr lang="pt-BR" noProof="0" dirty="0">
                  <a:solidFill>
                    <a:schemeClr val="tx1"/>
                  </a:solidFill>
                </a:endParaRPr>
              </a:p>
              <a:p>
                <a:pPr marL="0" indent="0" algn="just">
                  <a:buNone/>
                </a:pPr>
                <a14:m>
                  <m:oMathPara xmlns:m="http://schemas.openxmlformats.org/officeDocument/2006/math">
                    <m:oMathParaPr>
                      <m:jc m:val="centerGroup"/>
                    </m:oMathParaPr>
                    <m:oMath xmlns:m="http://schemas.openxmlformats.org/officeDocument/2006/math">
                      <m:func>
                        <m:funcPr>
                          <m:ctrlPr>
                            <a:rPr lang="pt-BR" b="0" i="1" noProof="0" smtClean="0">
                              <a:solidFill>
                                <a:schemeClr val="tx1"/>
                              </a:solidFill>
                              <a:latin typeface="Cambria Math" panose="02040503050406030204" pitchFamily="18" charset="0"/>
                            </a:rPr>
                          </m:ctrlPr>
                        </m:funcPr>
                        <m:fName>
                          <m:limLow>
                            <m:limLowPr>
                              <m:ctrlPr>
                                <a:rPr lang="pt-BR" b="0" i="1" noProof="0" smtClean="0">
                                  <a:solidFill>
                                    <a:schemeClr val="tx1"/>
                                  </a:solidFill>
                                  <a:latin typeface="Cambria Math" panose="02040503050406030204" pitchFamily="18" charset="0"/>
                                </a:rPr>
                              </m:ctrlPr>
                            </m:limLowPr>
                            <m:e>
                              <m:r>
                                <m:rPr>
                                  <m:sty m:val="p"/>
                                </m:rPr>
                                <a:rPr lang="pt-BR" b="0" i="0" noProof="0" smtClean="0">
                                  <a:solidFill>
                                    <a:schemeClr val="tx1"/>
                                  </a:solidFill>
                                  <a:latin typeface="Cambria Math" panose="02040503050406030204" pitchFamily="18" charset="0"/>
                                </a:rPr>
                                <m:t>max</m:t>
                              </m:r>
                            </m:e>
                            <m:lim>
                              <m:sSub>
                                <m:sSubPr>
                                  <m:ctrlPr>
                                    <a:rPr lang="pt-BR" b="0" i="1" noProof="0" smtClean="0">
                                      <a:solidFill>
                                        <a:schemeClr val="tx1"/>
                                      </a:solidFill>
                                      <a:latin typeface="Cambria Math" panose="02040503050406030204" pitchFamily="18" charset="0"/>
                                    </a:rPr>
                                  </m:ctrlPr>
                                </m:sSubPr>
                                <m:e>
                                  <m:r>
                                    <a:rPr lang="pt-BR" b="0" i="1" noProof="0" smtClean="0">
                                      <a:solidFill>
                                        <a:schemeClr val="tx1"/>
                                      </a:solidFill>
                                      <a:latin typeface="Cambria Math" panose="02040503050406030204" pitchFamily="18" charset="0"/>
                                    </a:rPr>
                                    <m:t>𝑎</m:t>
                                  </m:r>
                                </m:e>
                                <m:sub>
                                  <m:r>
                                    <a:rPr lang="pt-BR" b="0" i="1" noProof="0" smtClean="0">
                                      <a:solidFill>
                                        <a:schemeClr val="tx1"/>
                                      </a:solidFill>
                                      <a:latin typeface="Cambria Math" panose="02040503050406030204" pitchFamily="18" charset="0"/>
                                    </a:rPr>
                                    <m:t>2</m:t>
                                  </m:r>
                                </m:sub>
                              </m:sSub>
                              <m:r>
                                <a:rPr lang="pt-BR" b="0" i="1" noProof="0" smtClean="0">
                                  <a:solidFill>
                                    <a:schemeClr val="tx1"/>
                                  </a:solidFill>
                                  <a:latin typeface="Cambria Math" panose="02040503050406030204" pitchFamily="18" charset="0"/>
                                </a:rPr>
                                <m:t>∈ </m:t>
                              </m:r>
                              <m:sSub>
                                <m:sSubPr>
                                  <m:ctrlPr>
                                    <a:rPr lang="pt-BR" b="0" i="1" noProof="0" smtClean="0">
                                      <a:solidFill>
                                        <a:schemeClr val="tx1"/>
                                      </a:solidFill>
                                      <a:latin typeface="Cambria Math" panose="02040503050406030204" pitchFamily="18" charset="0"/>
                                    </a:rPr>
                                  </m:ctrlPr>
                                </m:sSubPr>
                                <m:e>
                                  <m:r>
                                    <a:rPr lang="pt-BR" b="0" i="1" noProof="0" smtClean="0">
                                      <a:solidFill>
                                        <a:schemeClr val="tx1"/>
                                      </a:solidFill>
                                      <a:latin typeface="Cambria Math" panose="02040503050406030204" pitchFamily="18" charset="0"/>
                                    </a:rPr>
                                    <m:t>𝐴</m:t>
                                  </m:r>
                                </m:e>
                                <m:sub>
                                  <m:r>
                                    <a:rPr lang="pt-BR" b="0" i="1" noProof="0" smtClean="0">
                                      <a:solidFill>
                                        <a:schemeClr val="tx1"/>
                                      </a:solidFill>
                                      <a:latin typeface="Cambria Math" panose="02040503050406030204" pitchFamily="18" charset="0"/>
                                    </a:rPr>
                                    <m:t>2</m:t>
                                  </m:r>
                                </m:sub>
                              </m:sSub>
                            </m:lim>
                          </m:limLow>
                        </m:fName>
                        <m:e>
                          <m:sSub>
                            <m:sSubPr>
                              <m:ctrlPr>
                                <a:rPr lang="pt-BR" b="0" i="1" noProof="0" smtClean="0">
                                  <a:solidFill>
                                    <a:schemeClr val="tx1"/>
                                  </a:solidFill>
                                  <a:latin typeface="Cambria Math" panose="02040503050406030204" pitchFamily="18" charset="0"/>
                                </a:rPr>
                              </m:ctrlPr>
                            </m:sSubPr>
                            <m:e>
                              <m:r>
                                <a:rPr lang="pt-BR" b="0" i="1" noProof="0" smtClean="0">
                                  <a:solidFill>
                                    <a:schemeClr val="tx1"/>
                                  </a:solidFill>
                                  <a:latin typeface="Cambria Math" panose="02040503050406030204" pitchFamily="18" charset="0"/>
                                </a:rPr>
                                <m:t>𝑢</m:t>
                              </m:r>
                            </m:e>
                            <m:sub>
                              <m:r>
                                <a:rPr lang="pt-BR" b="0" i="1" noProof="0" smtClean="0">
                                  <a:solidFill>
                                    <a:schemeClr val="tx1"/>
                                  </a:solidFill>
                                  <a:latin typeface="Cambria Math" panose="02040503050406030204" pitchFamily="18" charset="0"/>
                                </a:rPr>
                                <m:t>2</m:t>
                              </m:r>
                            </m:sub>
                          </m:sSub>
                          <m:r>
                            <a:rPr lang="pt-BR" b="0" i="1" noProof="0" smtClean="0">
                              <a:solidFill>
                                <a:schemeClr val="tx1"/>
                              </a:solidFill>
                              <a:latin typeface="Cambria Math" panose="02040503050406030204" pitchFamily="18" charset="0"/>
                            </a:rPr>
                            <m:t>(</m:t>
                          </m:r>
                          <m:sSub>
                            <m:sSubPr>
                              <m:ctrlPr>
                                <a:rPr lang="pt-BR" b="0" i="1" noProof="0" smtClean="0">
                                  <a:solidFill>
                                    <a:schemeClr val="tx1"/>
                                  </a:solidFill>
                                  <a:latin typeface="Cambria Math" panose="02040503050406030204" pitchFamily="18" charset="0"/>
                                </a:rPr>
                              </m:ctrlPr>
                            </m:sSubPr>
                            <m:e>
                              <m:r>
                                <a:rPr lang="pt-BR" b="0" i="1" noProof="0" smtClean="0">
                                  <a:solidFill>
                                    <a:schemeClr val="tx1"/>
                                  </a:solidFill>
                                  <a:latin typeface="Cambria Math" panose="02040503050406030204" pitchFamily="18" charset="0"/>
                                </a:rPr>
                                <m:t>𝑎</m:t>
                              </m:r>
                            </m:e>
                            <m:sub>
                              <m:r>
                                <a:rPr lang="pt-BR" b="0" i="1" noProof="0" smtClean="0">
                                  <a:solidFill>
                                    <a:schemeClr val="tx1"/>
                                  </a:solidFill>
                                  <a:latin typeface="Cambria Math" panose="02040503050406030204" pitchFamily="18" charset="0"/>
                                </a:rPr>
                                <m:t>1</m:t>
                              </m:r>
                            </m:sub>
                          </m:sSub>
                          <m:r>
                            <a:rPr lang="pt-BR" b="0" i="1" noProof="0" smtClean="0">
                              <a:solidFill>
                                <a:schemeClr val="tx1"/>
                              </a:solidFill>
                              <a:latin typeface="Cambria Math" panose="02040503050406030204" pitchFamily="18" charset="0"/>
                            </a:rPr>
                            <m:t>,</m:t>
                          </m:r>
                          <m:sSub>
                            <m:sSubPr>
                              <m:ctrlPr>
                                <a:rPr lang="pt-BR" b="0" i="1" noProof="0" smtClean="0">
                                  <a:solidFill>
                                    <a:schemeClr val="tx1"/>
                                  </a:solidFill>
                                  <a:latin typeface="Cambria Math" panose="02040503050406030204" pitchFamily="18" charset="0"/>
                                </a:rPr>
                              </m:ctrlPr>
                            </m:sSubPr>
                            <m:e>
                              <m:r>
                                <a:rPr lang="pt-BR" b="0" i="1" noProof="0" smtClean="0">
                                  <a:solidFill>
                                    <a:schemeClr val="tx1"/>
                                  </a:solidFill>
                                  <a:latin typeface="Cambria Math" panose="02040503050406030204" pitchFamily="18" charset="0"/>
                                </a:rPr>
                                <m:t>𝑎</m:t>
                              </m:r>
                            </m:e>
                            <m:sub>
                              <m:r>
                                <a:rPr lang="pt-BR" b="0" i="1" noProof="0" smtClean="0">
                                  <a:solidFill>
                                    <a:schemeClr val="tx1"/>
                                  </a:solidFill>
                                  <a:latin typeface="Cambria Math" panose="02040503050406030204" pitchFamily="18" charset="0"/>
                                </a:rPr>
                                <m:t>2</m:t>
                              </m:r>
                            </m:sub>
                          </m:sSub>
                          <m:r>
                            <a:rPr lang="pt-BR" b="0" i="1" noProof="0" smtClean="0">
                              <a:solidFill>
                                <a:schemeClr val="tx1"/>
                              </a:solidFill>
                              <a:latin typeface="Cambria Math" panose="02040503050406030204" pitchFamily="18" charset="0"/>
                            </a:rPr>
                            <m:t>)</m:t>
                          </m:r>
                        </m:e>
                      </m:func>
                    </m:oMath>
                  </m:oMathPara>
                </a14:m>
                <a:endParaRPr lang="pt-BR" b="0" noProof="0" dirty="0">
                  <a:solidFill>
                    <a:schemeClr val="tx1"/>
                  </a:solidFill>
                </a:endParaRPr>
              </a:p>
              <a:p>
                <a:pPr marL="0" indent="0" algn="just">
                  <a:buNone/>
                </a:pPr>
                <a:endParaRPr lang="pt-BR" noProof="0" dirty="0">
                  <a:solidFill>
                    <a:schemeClr val="tx1"/>
                  </a:solidFill>
                </a:endParaRPr>
              </a:p>
              <a:p>
                <a:pPr marL="0" indent="0" algn="just">
                  <a:buNone/>
                </a:pPr>
                <a:r>
                  <a:rPr lang="pt-BR" noProof="0" dirty="0">
                    <a:solidFill>
                      <a:schemeClr val="tx1"/>
                    </a:solidFill>
                  </a:rPr>
                  <a:t>Vamos assumir que para cada </a:t>
                </a:r>
                <a14:m>
                  <m:oMath xmlns:m="http://schemas.openxmlformats.org/officeDocument/2006/math">
                    <m:sSub>
                      <m:sSubPr>
                        <m:ctrlPr>
                          <a:rPr lang="pt-BR" b="0" i="1" noProof="0" smtClean="0">
                            <a:solidFill>
                              <a:schemeClr val="tx1"/>
                            </a:solidFill>
                            <a:latin typeface="Cambria Math" panose="02040503050406030204" pitchFamily="18" charset="0"/>
                          </a:rPr>
                        </m:ctrlPr>
                      </m:sSubPr>
                      <m:e>
                        <m:r>
                          <a:rPr lang="pt-BR" b="0" i="1" noProof="0" smtClean="0">
                            <a:solidFill>
                              <a:schemeClr val="tx1"/>
                            </a:solidFill>
                            <a:latin typeface="Cambria Math" panose="02040503050406030204" pitchFamily="18" charset="0"/>
                          </a:rPr>
                          <m:t>𝑎</m:t>
                        </m:r>
                      </m:e>
                      <m:sub>
                        <m:r>
                          <a:rPr lang="pt-BR" b="0" i="1" noProof="0" smtClean="0">
                            <a:solidFill>
                              <a:schemeClr val="tx1"/>
                            </a:solidFill>
                            <a:latin typeface="Cambria Math" panose="02040503050406030204" pitchFamily="18" charset="0"/>
                          </a:rPr>
                          <m:t>1</m:t>
                        </m:r>
                      </m:sub>
                    </m:sSub>
                    <m:r>
                      <a:rPr lang="pt-BR" b="0" i="1" noProof="0" smtClean="0">
                        <a:solidFill>
                          <a:schemeClr val="tx1"/>
                        </a:solidFill>
                        <a:latin typeface="Cambria Math" panose="02040503050406030204" pitchFamily="18" charset="0"/>
                      </a:rPr>
                      <m:t>∈</m:t>
                    </m:r>
                    <m:sSub>
                      <m:sSubPr>
                        <m:ctrlPr>
                          <a:rPr lang="pt-BR" b="0" i="1" noProof="0" smtClean="0">
                            <a:solidFill>
                              <a:schemeClr val="tx1"/>
                            </a:solidFill>
                            <a:latin typeface="Cambria Math" panose="02040503050406030204" pitchFamily="18" charset="0"/>
                          </a:rPr>
                        </m:ctrlPr>
                      </m:sSubPr>
                      <m:e>
                        <m:r>
                          <a:rPr lang="pt-BR" b="0" i="1" noProof="0" smtClean="0">
                            <a:solidFill>
                              <a:schemeClr val="tx1"/>
                            </a:solidFill>
                            <a:latin typeface="Cambria Math" panose="02040503050406030204" pitchFamily="18" charset="0"/>
                          </a:rPr>
                          <m:t>𝐴</m:t>
                        </m:r>
                      </m:e>
                      <m:sub>
                        <m:r>
                          <a:rPr lang="pt-BR" b="0" i="1" noProof="0" smtClean="0">
                            <a:solidFill>
                              <a:schemeClr val="tx1"/>
                            </a:solidFill>
                            <a:latin typeface="Cambria Math" panose="02040503050406030204" pitchFamily="18" charset="0"/>
                          </a:rPr>
                          <m:t>1</m:t>
                        </m:r>
                      </m:sub>
                    </m:sSub>
                  </m:oMath>
                </a14:m>
                <a:r>
                  <a:rPr lang="pt-BR" noProof="0" dirty="0">
                    <a:solidFill>
                      <a:schemeClr val="tx1"/>
                    </a:solidFill>
                  </a:rPr>
                  <a:t>, o problema de otimização do jogador </a:t>
                </a:r>
                <a14:m>
                  <m:oMath xmlns:m="http://schemas.openxmlformats.org/officeDocument/2006/math">
                    <m:r>
                      <a:rPr lang="pt-BR" b="0" i="1" noProof="0" smtClean="0">
                        <a:solidFill>
                          <a:schemeClr val="tx1"/>
                        </a:solidFill>
                        <a:latin typeface="Cambria Math" panose="02040503050406030204" pitchFamily="18" charset="0"/>
                      </a:rPr>
                      <m:t>2</m:t>
                    </m:r>
                  </m:oMath>
                </a14:m>
                <a:r>
                  <a:rPr lang="pt-BR" noProof="0" dirty="0">
                    <a:solidFill>
                      <a:schemeClr val="tx1"/>
                    </a:solidFill>
                  </a:rPr>
                  <a:t> tenha solução única, denotada por </a:t>
                </a:r>
                <a14:m>
                  <m:oMath xmlns:m="http://schemas.openxmlformats.org/officeDocument/2006/math">
                    <m:sSub>
                      <m:sSubPr>
                        <m:ctrlPr>
                          <a:rPr lang="pt-BR" b="0" i="1" noProof="0" smtClean="0">
                            <a:solidFill>
                              <a:schemeClr val="tx1"/>
                            </a:solidFill>
                            <a:latin typeface="Cambria Math" panose="02040503050406030204" pitchFamily="18" charset="0"/>
                          </a:rPr>
                        </m:ctrlPr>
                      </m:sSubPr>
                      <m:e>
                        <m:r>
                          <a:rPr lang="pt-BR" b="0" i="1" noProof="0" smtClean="0">
                            <a:solidFill>
                              <a:schemeClr val="tx1"/>
                            </a:solidFill>
                            <a:latin typeface="Cambria Math" panose="02040503050406030204" pitchFamily="18" charset="0"/>
                          </a:rPr>
                          <m:t>𝑅</m:t>
                        </m:r>
                      </m:e>
                      <m:sub>
                        <m:r>
                          <a:rPr lang="pt-BR" b="0" i="1" noProof="0" smtClean="0">
                            <a:solidFill>
                              <a:schemeClr val="tx1"/>
                            </a:solidFill>
                            <a:latin typeface="Cambria Math" panose="02040503050406030204" pitchFamily="18" charset="0"/>
                          </a:rPr>
                          <m:t>2</m:t>
                        </m:r>
                      </m:sub>
                    </m:sSub>
                    <m:d>
                      <m:dPr>
                        <m:ctrlPr>
                          <a:rPr lang="pt-BR" b="0" i="1" noProof="0" smtClean="0">
                            <a:solidFill>
                              <a:schemeClr val="tx1"/>
                            </a:solidFill>
                            <a:latin typeface="Cambria Math" panose="02040503050406030204" pitchFamily="18" charset="0"/>
                          </a:rPr>
                        </m:ctrlPr>
                      </m:dPr>
                      <m:e>
                        <m:sSub>
                          <m:sSubPr>
                            <m:ctrlPr>
                              <a:rPr lang="pt-BR" b="0" i="1" noProof="0" smtClean="0">
                                <a:solidFill>
                                  <a:schemeClr val="tx1"/>
                                </a:solidFill>
                                <a:latin typeface="Cambria Math" panose="02040503050406030204" pitchFamily="18" charset="0"/>
                              </a:rPr>
                            </m:ctrlPr>
                          </m:sSubPr>
                          <m:e>
                            <m:r>
                              <a:rPr lang="pt-BR" b="0" i="1" noProof="0" smtClean="0">
                                <a:solidFill>
                                  <a:schemeClr val="tx1"/>
                                </a:solidFill>
                                <a:latin typeface="Cambria Math" panose="02040503050406030204" pitchFamily="18" charset="0"/>
                              </a:rPr>
                              <m:t>𝑎</m:t>
                            </m:r>
                          </m:e>
                          <m:sub>
                            <m:r>
                              <a:rPr lang="pt-BR" b="0" i="1" noProof="0" smtClean="0">
                                <a:solidFill>
                                  <a:schemeClr val="tx1"/>
                                </a:solidFill>
                                <a:latin typeface="Cambria Math" panose="02040503050406030204" pitchFamily="18" charset="0"/>
                              </a:rPr>
                              <m:t>1</m:t>
                            </m:r>
                          </m:sub>
                        </m:sSub>
                      </m:e>
                    </m:d>
                  </m:oMath>
                </a14:m>
                <a:r>
                  <a:rPr lang="pt-BR" noProof="0" dirty="0">
                    <a:solidFill>
                      <a:schemeClr val="tx1"/>
                    </a:solidFill>
                  </a:rPr>
                  <a:t>, a função </a:t>
                </a:r>
                <a:r>
                  <a:rPr lang="pt-BR" dirty="0"/>
                  <a:t>reação ou melhor resposta do jogador 2 à ação do jogador 1</a:t>
                </a:r>
              </a:p>
              <a:p>
                <a:pPr marL="0" indent="0" algn="just">
                  <a:buNone/>
                </a:pPr>
                <a:r>
                  <a:rPr lang="pt-BR" noProof="0" dirty="0">
                    <a:solidFill>
                      <a:schemeClr val="tx1"/>
                    </a:solidFill>
                  </a:rPr>
                  <a:t> </a:t>
                </a:r>
              </a:p>
              <a:p>
                <a:pPr marL="0" indent="0" algn="just">
                  <a:buNone/>
                </a:pPr>
                <a:endParaRPr lang="pt-BR" noProof="0" dirty="0">
                  <a:solidFill>
                    <a:schemeClr val="tx1"/>
                  </a:solidFill>
                </a:endParaRPr>
              </a:p>
            </p:txBody>
          </p:sp>
        </mc:Choice>
        <mc:Fallback xmlns="">
          <p:sp>
            <p:nvSpPr>
              <p:cNvPr id="3" name="Content Placeholder 2">
                <a:extLst>
                  <a:ext uri="{FF2B5EF4-FFF2-40B4-BE49-F238E27FC236}">
                    <a16:creationId xmlns:a16="http://schemas.microsoft.com/office/drawing/2014/main" id="{C38ED602-8805-47CE-8564-91F065A58C0D}"/>
                  </a:ext>
                </a:extLst>
              </p:cNvPr>
              <p:cNvSpPr>
                <a:spLocks noGrp="1" noRot="1" noChangeAspect="1" noMove="1" noResize="1" noEditPoints="1" noAdjustHandles="1" noChangeArrowheads="1" noChangeShapeType="1" noTextEdit="1"/>
              </p:cNvSpPr>
              <p:nvPr>
                <p:ph idx="1"/>
              </p:nvPr>
            </p:nvSpPr>
            <p:spPr>
              <a:blipFill>
                <a:blip r:embed="rId2"/>
                <a:stretch>
                  <a:fillRect l="-1217" t="-2241" r="-1159"/>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FC0A98DD-08FE-4556-BC35-CCBAC7285CAE}"/>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D337A67F-63DE-42E8-B44D-101E5A31972D}"/>
              </a:ext>
            </a:extLst>
          </p:cNvPr>
          <p:cNvSpPr>
            <a:spLocks noGrp="1"/>
          </p:cNvSpPr>
          <p:nvPr>
            <p:ph type="sldNum" sz="quarter" idx="12"/>
          </p:nvPr>
        </p:nvSpPr>
        <p:spPr/>
        <p:txBody>
          <a:bodyPr/>
          <a:lstStyle/>
          <a:p>
            <a:fld id="{AF67EEE8-F201-4410-BA13-233EFB93B646}" type="slidenum">
              <a:rPr lang="pt-BR" smtClean="0"/>
              <a:t>42</a:t>
            </a:fld>
            <a:endParaRPr lang="pt-BR"/>
          </a:p>
        </p:txBody>
      </p:sp>
    </p:spTree>
    <p:extLst>
      <p:ext uri="{BB962C8B-B14F-4D97-AF65-F5344CB8AC3E}">
        <p14:creationId xmlns:p14="http://schemas.microsoft.com/office/powerpoint/2010/main" val="3019966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71A82-A7DC-4F65-9DF8-4071ED815950}"/>
              </a:ext>
            </a:extLst>
          </p:cNvPr>
          <p:cNvSpPr>
            <a:spLocks noGrp="1"/>
          </p:cNvSpPr>
          <p:nvPr>
            <p:ph type="title"/>
          </p:nvPr>
        </p:nvSpPr>
        <p:spPr/>
        <p:txBody>
          <a:bodyPr>
            <a:normAutofit/>
          </a:bodyPr>
          <a:lstStyle/>
          <a:p>
            <a:r>
              <a:rPr lang="pt-BR" b="1" noProof="0" dirty="0"/>
              <a:t>Recapitulando da aula 4</a:t>
            </a:r>
            <a:br>
              <a:rPr lang="pt-BR" b="1" noProof="0" dirty="0"/>
            </a:br>
            <a:r>
              <a:rPr lang="pt-BR" sz="2200" b="1" noProof="0" dirty="0"/>
              <a:t>Primeiro estágio da indução retroativa</a:t>
            </a:r>
            <a:endParaRPr lang="pt-BR" sz="2200" noProof="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F1CFE0-CB02-4C51-A618-F6761A581FBE}"/>
                  </a:ext>
                </a:extLst>
              </p:cNvPr>
              <p:cNvSpPr>
                <a:spLocks noGrp="1"/>
              </p:cNvSpPr>
              <p:nvPr>
                <p:ph idx="1"/>
              </p:nvPr>
            </p:nvSpPr>
            <p:spPr/>
            <p:txBody>
              <a:bodyPr>
                <a:normAutofit lnSpcReduction="10000"/>
              </a:bodyPr>
              <a:lstStyle/>
              <a:p>
                <a:pPr marL="0" indent="0" algn="just">
                  <a:buNone/>
                </a:pPr>
                <a:r>
                  <a:rPr lang="pt-BR" noProof="0" dirty="0">
                    <a:solidFill>
                      <a:schemeClr val="tx1"/>
                    </a:solidFill>
                  </a:rPr>
                  <a:t>Como o jogador </a:t>
                </a:r>
                <a14:m>
                  <m:oMath xmlns:m="http://schemas.openxmlformats.org/officeDocument/2006/math">
                    <m:r>
                      <a:rPr lang="pt-BR" b="0" i="1" noProof="0" smtClean="0">
                        <a:solidFill>
                          <a:schemeClr val="tx1"/>
                        </a:solidFill>
                        <a:latin typeface="Cambria Math" panose="02040503050406030204" pitchFamily="18" charset="0"/>
                      </a:rPr>
                      <m:t>1</m:t>
                    </m:r>
                  </m:oMath>
                </a14:m>
                <a:r>
                  <a:rPr lang="pt-BR" noProof="0" dirty="0">
                    <a:solidFill>
                      <a:schemeClr val="tx1"/>
                    </a:solidFill>
                  </a:rPr>
                  <a:t> pode resolver o problema do jogador </a:t>
                </a:r>
                <a14:m>
                  <m:oMath xmlns:m="http://schemas.openxmlformats.org/officeDocument/2006/math">
                    <m:r>
                      <a:rPr lang="pt-BR" b="0" i="1" noProof="0" smtClean="0">
                        <a:solidFill>
                          <a:schemeClr val="tx1"/>
                        </a:solidFill>
                        <a:latin typeface="Cambria Math" panose="02040503050406030204" pitchFamily="18" charset="0"/>
                      </a:rPr>
                      <m:t>2</m:t>
                    </m:r>
                  </m:oMath>
                </a14:m>
                <a:r>
                  <a:rPr lang="pt-BR" noProof="0" dirty="0">
                    <a:solidFill>
                      <a:schemeClr val="tx1"/>
                    </a:solidFill>
                  </a:rPr>
                  <a:t> tão bem quanto </a:t>
                </a:r>
                <a14:m>
                  <m:oMath xmlns:m="http://schemas.openxmlformats.org/officeDocument/2006/math">
                    <m:r>
                      <a:rPr lang="pt-BR" b="0" i="1" noProof="0" smtClean="0">
                        <a:solidFill>
                          <a:schemeClr val="tx1"/>
                        </a:solidFill>
                        <a:latin typeface="Cambria Math" panose="02040503050406030204" pitchFamily="18" charset="0"/>
                      </a:rPr>
                      <m:t>2</m:t>
                    </m:r>
                  </m:oMath>
                </a14:m>
                <a:r>
                  <a:rPr lang="pt-BR" noProof="0" dirty="0">
                    <a:solidFill>
                      <a:schemeClr val="tx1"/>
                    </a:solidFill>
                  </a:rPr>
                  <a:t>, o problema do jogador </a:t>
                </a:r>
                <a14:m>
                  <m:oMath xmlns:m="http://schemas.openxmlformats.org/officeDocument/2006/math">
                    <m:r>
                      <a:rPr lang="pt-BR" b="0" i="1" noProof="0" smtClean="0">
                        <a:solidFill>
                          <a:schemeClr val="tx1"/>
                        </a:solidFill>
                        <a:latin typeface="Cambria Math" panose="02040503050406030204" pitchFamily="18" charset="0"/>
                      </a:rPr>
                      <m:t>1</m:t>
                    </m:r>
                  </m:oMath>
                </a14:m>
                <a:r>
                  <a:rPr lang="pt-BR" noProof="0" dirty="0">
                    <a:solidFill>
                      <a:schemeClr val="tx1"/>
                    </a:solidFill>
                  </a:rPr>
                  <a:t> no primeiro estágio se resume a...</a:t>
                </a:r>
              </a:p>
              <a:p>
                <a:pPr marL="0" indent="0" algn="just">
                  <a:buNone/>
                </a:pPr>
                <a:endParaRPr lang="pt-BR" noProof="0" dirty="0">
                  <a:solidFill>
                    <a:schemeClr val="tx1"/>
                  </a:solidFill>
                </a:endParaRPr>
              </a:p>
              <a:p>
                <a:pPr marL="0" indent="0" algn="just">
                  <a:buNone/>
                </a:pPr>
                <a14:m>
                  <m:oMathPara xmlns:m="http://schemas.openxmlformats.org/officeDocument/2006/math">
                    <m:oMathParaPr>
                      <m:jc m:val="centerGroup"/>
                    </m:oMathParaPr>
                    <m:oMath xmlns:m="http://schemas.openxmlformats.org/officeDocument/2006/math">
                      <m:func>
                        <m:funcPr>
                          <m:ctrlPr>
                            <a:rPr lang="pt-BR" b="0" i="1" noProof="0" smtClean="0">
                              <a:solidFill>
                                <a:schemeClr val="tx1"/>
                              </a:solidFill>
                              <a:latin typeface="Cambria Math" panose="02040503050406030204" pitchFamily="18" charset="0"/>
                            </a:rPr>
                          </m:ctrlPr>
                        </m:funcPr>
                        <m:fName>
                          <m:limLow>
                            <m:limLowPr>
                              <m:ctrlPr>
                                <a:rPr lang="pt-BR" b="0" i="1" noProof="0" smtClean="0">
                                  <a:solidFill>
                                    <a:schemeClr val="tx1"/>
                                  </a:solidFill>
                                  <a:latin typeface="Cambria Math" panose="02040503050406030204" pitchFamily="18" charset="0"/>
                                </a:rPr>
                              </m:ctrlPr>
                            </m:limLowPr>
                            <m:e>
                              <m:r>
                                <m:rPr>
                                  <m:sty m:val="p"/>
                                </m:rPr>
                                <a:rPr lang="pt-BR" b="0" i="0" noProof="0" smtClean="0">
                                  <a:solidFill>
                                    <a:schemeClr val="tx1"/>
                                  </a:solidFill>
                                  <a:latin typeface="Cambria Math" panose="02040503050406030204" pitchFamily="18" charset="0"/>
                                </a:rPr>
                                <m:t>max</m:t>
                              </m:r>
                            </m:e>
                            <m:lim>
                              <m:sSub>
                                <m:sSubPr>
                                  <m:ctrlPr>
                                    <a:rPr lang="pt-BR" b="0" i="1" noProof="0" smtClean="0">
                                      <a:solidFill>
                                        <a:schemeClr val="tx1"/>
                                      </a:solidFill>
                                      <a:latin typeface="Cambria Math" panose="02040503050406030204" pitchFamily="18" charset="0"/>
                                    </a:rPr>
                                  </m:ctrlPr>
                                </m:sSubPr>
                                <m:e>
                                  <m:r>
                                    <a:rPr lang="pt-BR" b="0" i="1" noProof="0" smtClean="0">
                                      <a:solidFill>
                                        <a:schemeClr val="tx1"/>
                                      </a:solidFill>
                                      <a:latin typeface="Cambria Math" panose="02040503050406030204" pitchFamily="18" charset="0"/>
                                    </a:rPr>
                                    <m:t>𝑎</m:t>
                                  </m:r>
                                </m:e>
                                <m:sub>
                                  <m:r>
                                    <a:rPr lang="pt-BR" b="0" i="1" noProof="0" smtClean="0">
                                      <a:solidFill>
                                        <a:schemeClr val="tx1"/>
                                      </a:solidFill>
                                      <a:latin typeface="Cambria Math" panose="02040503050406030204" pitchFamily="18" charset="0"/>
                                    </a:rPr>
                                    <m:t>1</m:t>
                                  </m:r>
                                </m:sub>
                              </m:sSub>
                              <m:r>
                                <a:rPr lang="pt-BR" b="0" i="1" noProof="0" smtClean="0">
                                  <a:solidFill>
                                    <a:schemeClr val="tx1"/>
                                  </a:solidFill>
                                  <a:latin typeface="Cambria Math" panose="02040503050406030204" pitchFamily="18" charset="0"/>
                                </a:rPr>
                                <m:t>∈ </m:t>
                              </m:r>
                              <m:sSub>
                                <m:sSubPr>
                                  <m:ctrlPr>
                                    <a:rPr lang="pt-BR" b="0" i="1" noProof="0" smtClean="0">
                                      <a:solidFill>
                                        <a:schemeClr val="tx1"/>
                                      </a:solidFill>
                                      <a:latin typeface="Cambria Math" panose="02040503050406030204" pitchFamily="18" charset="0"/>
                                    </a:rPr>
                                  </m:ctrlPr>
                                </m:sSubPr>
                                <m:e>
                                  <m:r>
                                    <a:rPr lang="pt-BR" b="0" i="1" noProof="0" smtClean="0">
                                      <a:solidFill>
                                        <a:schemeClr val="tx1"/>
                                      </a:solidFill>
                                      <a:latin typeface="Cambria Math" panose="02040503050406030204" pitchFamily="18" charset="0"/>
                                    </a:rPr>
                                    <m:t>𝐴</m:t>
                                  </m:r>
                                </m:e>
                                <m:sub>
                                  <m:r>
                                    <a:rPr lang="pt-BR" b="0" i="1" noProof="0" smtClean="0">
                                      <a:solidFill>
                                        <a:schemeClr val="tx1"/>
                                      </a:solidFill>
                                      <a:latin typeface="Cambria Math" panose="02040503050406030204" pitchFamily="18" charset="0"/>
                                    </a:rPr>
                                    <m:t>1</m:t>
                                  </m:r>
                                </m:sub>
                              </m:sSub>
                            </m:lim>
                          </m:limLow>
                        </m:fName>
                        <m:e>
                          <m:sSub>
                            <m:sSubPr>
                              <m:ctrlPr>
                                <a:rPr lang="pt-BR" b="0" i="1" noProof="0" smtClean="0">
                                  <a:solidFill>
                                    <a:schemeClr val="tx1"/>
                                  </a:solidFill>
                                  <a:latin typeface="Cambria Math" panose="02040503050406030204" pitchFamily="18" charset="0"/>
                                </a:rPr>
                              </m:ctrlPr>
                            </m:sSubPr>
                            <m:e>
                              <m:r>
                                <a:rPr lang="pt-BR" b="0" i="1" noProof="0" smtClean="0">
                                  <a:solidFill>
                                    <a:schemeClr val="tx1"/>
                                  </a:solidFill>
                                  <a:latin typeface="Cambria Math" panose="02040503050406030204" pitchFamily="18" charset="0"/>
                                </a:rPr>
                                <m:t>𝑢</m:t>
                              </m:r>
                            </m:e>
                            <m:sub>
                              <m:r>
                                <a:rPr lang="pt-BR" b="0" i="1" noProof="0" smtClean="0">
                                  <a:solidFill>
                                    <a:schemeClr val="tx1"/>
                                  </a:solidFill>
                                  <a:latin typeface="Cambria Math" panose="02040503050406030204" pitchFamily="18" charset="0"/>
                                </a:rPr>
                                <m:t>1</m:t>
                              </m:r>
                            </m:sub>
                          </m:sSub>
                          <m:r>
                            <a:rPr lang="pt-BR" b="0" i="1" noProof="0" smtClean="0">
                              <a:solidFill>
                                <a:schemeClr val="tx1"/>
                              </a:solidFill>
                              <a:latin typeface="Cambria Math" panose="02040503050406030204" pitchFamily="18" charset="0"/>
                            </a:rPr>
                            <m:t>(</m:t>
                          </m:r>
                          <m:sSub>
                            <m:sSubPr>
                              <m:ctrlPr>
                                <a:rPr lang="pt-BR" b="0" i="1" noProof="0" smtClean="0">
                                  <a:solidFill>
                                    <a:schemeClr val="tx1"/>
                                  </a:solidFill>
                                  <a:latin typeface="Cambria Math" panose="02040503050406030204" pitchFamily="18" charset="0"/>
                                </a:rPr>
                              </m:ctrlPr>
                            </m:sSubPr>
                            <m:e>
                              <m:r>
                                <a:rPr lang="pt-BR" b="0" i="1" noProof="0" smtClean="0">
                                  <a:solidFill>
                                    <a:schemeClr val="tx1"/>
                                  </a:solidFill>
                                  <a:latin typeface="Cambria Math" panose="02040503050406030204" pitchFamily="18" charset="0"/>
                                </a:rPr>
                                <m:t>𝑎</m:t>
                              </m:r>
                            </m:e>
                            <m:sub>
                              <m:r>
                                <a:rPr lang="pt-BR" b="0" i="1" noProof="0" smtClean="0">
                                  <a:solidFill>
                                    <a:schemeClr val="tx1"/>
                                  </a:solidFill>
                                  <a:latin typeface="Cambria Math" panose="02040503050406030204" pitchFamily="18" charset="0"/>
                                </a:rPr>
                                <m:t>1</m:t>
                              </m:r>
                            </m:sub>
                          </m:sSub>
                          <m:r>
                            <a:rPr lang="pt-BR" b="0" i="1" noProof="0" smtClean="0">
                              <a:solidFill>
                                <a:schemeClr val="tx1"/>
                              </a:solidFill>
                              <a:latin typeface="Cambria Math" panose="02040503050406030204" pitchFamily="18" charset="0"/>
                            </a:rPr>
                            <m:t>,</m:t>
                          </m:r>
                          <m:sSub>
                            <m:sSubPr>
                              <m:ctrlPr>
                                <a:rPr lang="pt-BR" b="0" i="1" noProof="0" smtClean="0">
                                  <a:solidFill>
                                    <a:schemeClr val="tx1"/>
                                  </a:solidFill>
                                  <a:latin typeface="Cambria Math" panose="02040503050406030204" pitchFamily="18" charset="0"/>
                                </a:rPr>
                              </m:ctrlPr>
                            </m:sSubPr>
                            <m:e>
                              <m:r>
                                <a:rPr lang="pt-BR" b="0" i="1" noProof="0" smtClean="0">
                                  <a:solidFill>
                                    <a:schemeClr val="tx1"/>
                                  </a:solidFill>
                                  <a:latin typeface="Cambria Math" panose="02040503050406030204" pitchFamily="18" charset="0"/>
                                </a:rPr>
                                <m:t>𝑅</m:t>
                              </m:r>
                            </m:e>
                            <m:sub>
                              <m:r>
                                <a:rPr lang="pt-BR" b="0" i="1" noProof="0" smtClean="0">
                                  <a:solidFill>
                                    <a:schemeClr val="tx1"/>
                                  </a:solidFill>
                                  <a:latin typeface="Cambria Math" panose="02040503050406030204" pitchFamily="18" charset="0"/>
                                </a:rPr>
                                <m:t>2</m:t>
                              </m:r>
                            </m:sub>
                          </m:sSub>
                          <m:r>
                            <a:rPr lang="pt-BR" b="0" i="1" noProof="0" smtClean="0">
                              <a:solidFill>
                                <a:schemeClr val="tx1"/>
                              </a:solidFill>
                              <a:latin typeface="Cambria Math" panose="02040503050406030204" pitchFamily="18" charset="0"/>
                            </a:rPr>
                            <m:t>(</m:t>
                          </m:r>
                          <m:sSub>
                            <m:sSubPr>
                              <m:ctrlPr>
                                <a:rPr lang="pt-BR" b="0" i="1" noProof="0" smtClean="0">
                                  <a:solidFill>
                                    <a:schemeClr val="tx1"/>
                                  </a:solidFill>
                                  <a:latin typeface="Cambria Math" panose="02040503050406030204" pitchFamily="18" charset="0"/>
                                </a:rPr>
                              </m:ctrlPr>
                            </m:sSubPr>
                            <m:e>
                              <m:r>
                                <a:rPr lang="pt-BR" b="0" i="1" noProof="0" smtClean="0">
                                  <a:solidFill>
                                    <a:schemeClr val="tx1"/>
                                  </a:solidFill>
                                  <a:latin typeface="Cambria Math" panose="02040503050406030204" pitchFamily="18" charset="0"/>
                                </a:rPr>
                                <m:t>𝑎</m:t>
                              </m:r>
                            </m:e>
                            <m:sub>
                              <m:r>
                                <a:rPr lang="pt-BR" b="0" i="1" noProof="0" smtClean="0">
                                  <a:solidFill>
                                    <a:schemeClr val="tx1"/>
                                  </a:solidFill>
                                  <a:latin typeface="Cambria Math" panose="02040503050406030204" pitchFamily="18" charset="0"/>
                                </a:rPr>
                                <m:t>1</m:t>
                              </m:r>
                            </m:sub>
                          </m:sSub>
                          <m:r>
                            <a:rPr lang="pt-BR" b="0" i="1" noProof="0" smtClean="0">
                              <a:solidFill>
                                <a:schemeClr val="tx1"/>
                              </a:solidFill>
                              <a:latin typeface="Cambria Math" panose="02040503050406030204" pitchFamily="18" charset="0"/>
                            </a:rPr>
                            <m:t>))</m:t>
                          </m:r>
                        </m:e>
                      </m:func>
                    </m:oMath>
                  </m:oMathPara>
                </a14:m>
                <a:endParaRPr lang="pt-BR" noProof="0" dirty="0">
                  <a:solidFill>
                    <a:schemeClr val="tx1"/>
                  </a:solidFill>
                </a:endParaRPr>
              </a:p>
              <a:p>
                <a:pPr marL="0" indent="0" algn="just">
                  <a:buNone/>
                </a:pPr>
                <a:endParaRPr lang="pt-BR" noProof="0" dirty="0">
                  <a:solidFill>
                    <a:schemeClr val="tx1"/>
                  </a:solidFill>
                </a:endParaRPr>
              </a:p>
              <a:p>
                <a:pPr marL="0" indent="0" algn="just">
                  <a:buNone/>
                </a:pPr>
                <a:r>
                  <a:rPr lang="pt-BR" noProof="0" dirty="0">
                    <a:solidFill>
                      <a:schemeClr val="tx1"/>
                    </a:solidFill>
                  </a:rPr>
                  <a:t>Vamos assumir que o problema de otimização do jogador </a:t>
                </a:r>
                <a14:m>
                  <m:oMath xmlns:m="http://schemas.openxmlformats.org/officeDocument/2006/math">
                    <m:r>
                      <a:rPr lang="pt-BR" i="1" noProof="0" smtClean="0">
                        <a:solidFill>
                          <a:schemeClr val="tx1"/>
                        </a:solidFill>
                        <a:latin typeface="Cambria Math" panose="02040503050406030204" pitchFamily="18" charset="0"/>
                      </a:rPr>
                      <m:t>1</m:t>
                    </m:r>
                  </m:oMath>
                </a14:m>
                <a:r>
                  <a:rPr lang="pt-BR" noProof="0" dirty="0">
                    <a:solidFill>
                      <a:schemeClr val="tx1"/>
                    </a:solidFill>
                  </a:rPr>
                  <a:t> também tenha solução única, denotada por </a:t>
                </a:r>
                <a14:m>
                  <m:oMath xmlns:m="http://schemas.openxmlformats.org/officeDocument/2006/math">
                    <m:sSubSup>
                      <m:sSubSupPr>
                        <m:ctrlPr>
                          <a:rPr lang="pt-BR" b="0" i="1" noProof="0" smtClean="0">
                            <a:solidFill>
                              <a:schemeClr val="tx1"/>
                            </a:solidFill>
                            <a:latin typeface="Cambria Math" panose="02040503050406030204" pitchFamily="18" charset="0"/>
                          </a:rPr>
                        </m:ctrlPr>
                      </m:sSubSupPr>
                      <m:e>
                        <m:r>
                          <a:rPr lang="pt-BR" b="0" i="1" noProof="0" smtClean="0">
                            <a:solidFill>
                              <a:schemeClr val="tx1"/>
                            </a:solidFill>
                            <a:latin typeface="Cambria Math" panose="02040503050406030204" pitchFamily="18" charset="0"/>
                          </a:rPr>
                          <m:t>𝑎</m:t>
                        </m:r>
                      </m:e>
                      <m:sub>
                        <m:r>
                          <a:rPr lang="pt-BR" b="0" i="1" noProof="0" smtClean="0">
                            <a:solidFill>
                              <a:schemeClr val="tx1"/>
                            </a:solidFill>
                            <a:latin typeface="Cambria Math" panose="02040503050406030204" pitchFamily="18" charset="0"/>
                          </a:rPr>
                          <m:t>1</m:t>
                        </m:r>
                      </m:sub>
                      <m:sup>
                        <m:r>
                          <a:rPr lang="pt-BR" b="0" i="1" noProof="0" smtClean="0">
                            <a:solidFill>
                              <a:schemeClr val="tx1"/>
                            </a:solidFill>
                            <a:latin typeface="Cambria Math" panose="02040503050406030204" pitchFamily="18" charset="0"/>
                          </a:rPr>
                          <m:t>∗</m:t>
                        </m:r>
                      </m:sup>
                    </m:sSubSup>
                  </m:oMath>
                </a14:m>
                <a:r>
                  <a:rPr lang="pt-BR" noProof="0" dirty="0">
                    <a:solidFill>
                      <a:schemeClr val="tx1"/>
                    </a:solidFill>
                  </a:rPr>
                  <a:t>.</a:t>
                </a:r>
              </a:p>
              <a:p>
                <a:pPr marL="0" indent="0" algn="just">
                  <a:buNone/>
                </a:pPr>
                <a:endParaRPr lang="pt-BR" noProof="0" dirty="0"/>
              </a:p>
              <a:p>
                <a:pPr marL="0" indent="0" algn="just">
                  <a:buNone/>
                </a:pPr>
                <a:r>
                  <a:rPr lang="pt-BR" noProof="0" dirty="0">
                    <a:solidFill>
                      <a:schemeClr val="tx1"/>
                    </a:solidFill>
                  </a:rPr>
                  <a:t>Portanto, o par de </a:t>
                </a:r>
                <a:r>
                  <a:rPr lang="pt-BR" b="1" i="1" noProof="0" dirty="0">
                    <a:solidFill>
                      <a:srgbClr val="C00000"/>
                    </a:solidFill>
                  </a:rPr>
                  <a:t>ações</a:t>
                </a:r>
                <a:r>
                  <a:rPr lang="pt-BR" noProof="0" dirty="0">
                    <a:solidFill>
                      <a:schemeClr val="tx1"/>
                    </a:solidFill>
                  </a:rPr>
                  <a:t> </a:t>
                </a:r>
                <a14:m>
                  <m:oMath xmlns:m="http://schemas.openxmlformats.org/officeDocument/2006/math">
                    <m:r>
                      <a:rPr lang="pt-BR" i="1" noProof="0">
                        <a:solidFill>
                          <a:schemeClr val="tx1"/>
                        </a:solidFill>
                        <a:latin typeface="Cambria Math" panose="02040503050406030204" pitchFamily="18" charset="0"/>
                      </a:rPr>
                      <m:t>(</m:t>
                    </m:r>
                    <m:sSubSup>
                      <m:sSubSupPr>
                        <m:ctrlPr>
                          <a:rPr lang="pt-BR" i="1" noProof="0">
                            <a:solidFill>
                              <a:schemeClr val="tx1"/>
                            </a:solidFill>
                            <a:latin typeface="Cambria Math" panose="02040503050406030204" pitchFamily="18" charset="0"/>
                          </a:rPr>
                        </m:ctrlPr>
                      </m:sSubSupPr>
                      <m:e>
                        <m:r>
                          <a:rPr lang="pt-BR" i="1" noProof="0">
                            <a:solidFill>
                              <a:schemeClr val="tx1"/>
                            </a:solidFill>
                            <a:latin typeface="Cambria Math" panose="02040503050406030204" pitchFamily="18" charset="0"/>
                          </a:rPr>
                          <m:t>𝑎</m:t>
                        </m:r>
                      </m:e>
                      <m:sub>
                        <m:r>
                          <a:rPr lang="pt-BR" i="1" noProof="0">
                            <a:solidFill>
                              <a:schemeClr val="tx1"/>
                            </a:solidFill>
                            <a:latin typeface="Cambria Math" panose="02040503050406030204" pitchFamily="18" charset="0"/>
                          </a:rPr>
                          <m:t>1</m:t>
                        </m:r>
                      </m:sub>
                      <m:sup>
                        <m:r>
                          <a:rPr lang="pt-BR" i="1" noProof="0">
                            <a:solidFill>
                              <a:schemeClr val="tx1"/>
                            </a:solidFill>
                            <a:latin typeface="Cambria Math" panose="02040503050406030204" pitchFamily="18" charset="0"/>
                          </a:rPr>
                          <m:t>∗</m:t>
                        </m:r>
                      </m:sup>
                    </m:sSubSup>
                    <m:r>
                      <a:rPr lang="pt-BR" i="1" noProof="0">
                        <a:solidFill>
                          <a:schemeClr val="tx1"/>
                        </a:solidFill>
                        <a:latin typeface="Cambria Math" panose="02040503050406030204" pitchFamily="18" charset="0"/>
                      </a:rPr>
                      <m:t>,</m:t>
                    </m:r>
                    <m:sSub>
                      <m:sSubPr>
                        <m:ctrlPr>
                          <a:rPr lang="pt-BR" i="1" noProof="0">
                            <a:solidFill>
                              <a:schemeClr val="tx1"/>
                            </a:solidFill>
                            <a:latin typeface="Cambria Math" panose="02040503050406030204" pitchFamily="18" charset="0"/>
                          </a:rPr>
                        </m:ctrlPr>
                      </m:sSubPr>
                      <m:e>
                        <m:r>
                          <a:rPr lang="pt-BR" i="1" noProof="0">
                            <a:solidFill>
                              <a:schemeClr val="tx1"/>
                            </a:solidFill>
                            <a:latin typeface="Cambria Math" panose="02040503050406030204" pitchFamily="18" charset="0"/>
                          </a:rPr>
                          <m:t>𝑅</m:t>
                        </m:r>
                      </m:e>
                      <m:sub>
                        <m:r>
                          <a:rPr lang="pt-BR" i="1" noProof="0">
                            <a:solidFill>
                              <a:schemeClr val="tx1"/>
                            </a:solidFill>
                            <a:latin typeface="Cambria Math" panose="02040503050406030204" pitchFamily="18" charset="0"/>
                          </a:rPr>
                          <m:t>2</m:t>
                        </m:r>
                      </m:sub>
                    </m:sSub>
                    <m:r>
                      <a:rPr lang="pt-BR" i="1" noProof="0">
                        <a:solidFill>
                          <a:schemeClr val="tx1"/>
                        </a:solidFill>
                        <a:latin typeface="Cambria Math" panose="02040503050406030204" pitchFamily="18" charset="0"/>
                      </a:rPr>
                      <m:t>(</m:t>
                    </m:r>
                    <m:sSubSup>
                      <m:sSubSupPr>
                        <m:ctrlPr>
                          <a:rPr lang="pt-BR" i="1" noProof="0">
                            <a:solidFill>
                              <a:schemeClr val="tx1"/>
                            </a:solidFill>
                            <a:latin typeface="Cambria Math" panose="02040503050406030204" pitchFamily="18" charset="0"/>
                          </a:rPr>
                        </m:ctrlPr>
                      </m:sSubSupPr>
                      <m:e>
                        <m:r>
                          <a:rPr lang="pt-BR" i="1" noProof="0">
                            <a:solidFill>
                              <a:schemeClr val="tx1"/>
                            </a:solidFill>
                            <a:latin typeface="Cambria Math" panose="02040503050406030204" pitchFamily="18" charset="0"/>
                          </a:rPr>
                          <m:t>𝑎</m:t>
                        </m:r>
                      </m:e>
                      <m:sub>
                        <m:r>
                          <a:rPr lang="pt-BR" i="1" noProof="0">
                            <a:solidFill>
                              <a:schemeClr val="tx1"/>
                            </a:solidFill>
                            <a:latin typeface="Cambria Math" panose="02040503050406030204" pitchFamily="18" charset="0"/>
                          </a:rPr>
                          <m:t>1</m:t>
                        </m:r>
                      </m:sub>
                      <m:sup>
                        <m:r>
                          <a:rPr lang="pt-BR" i="1" noProof="0">
                            <a:solidFill>
                              <a:schemeClr val="tx1"/>
                            </a:solidFill>
                            <a:latin typeface="Cambria Math" panose="02040503050406030204" pitchFamily="18" charset="0"/>
                          </a:rPr>
                          <m:t>∗</m:t>
                        </m:r>
                      </m:sup>
                    </m:sSubSup>
                    <m:r>
                      <a:rPr lang="pt-BR" i="1" noProof="0">
                        <a:solidFill>
                          <a:schemeClr val="tx1"/>
                        </a:solidFill>
                        <a:latin typeface="Cambria Math" panose="02040503050406030204" pitchFamily="18" charset="0"/>
                      </a:rPr>
                      <m:t>))</m:t>
                    </m:r>
                  </m:oMath>
                </a14:m>
                <a:r>
                  <a:rPr lang="pt-BR" noProof="0" dirty="0">
                    <a:solidFill>
                      <a:schemeClr val="tx1"/>
                    </a:solidFill>
                  </a:rPr>
                  <a:t> é o </a:t>
                </a:r>
                <a:r>
                  <a:rPr lang="pt-BR" b="1" i="1" noProof="0" dirty="0">
                    <a:solidFill>
                      <a:srgbClr val="C00000"/>
                    </a:solidFill>
                  </a:rPr>
                  <a:t>outcome</a:t>
                </a:r>
                <a:r>
                  <a:rPr lang="pt-BR" i="1" noProof="0" dirty="0">
                    <a:solidFill>
                      <a:schemeClr val="tx1"/>
                    </a:solidFill>
                  </a:rPr>
                  <a:t> de indução retroativa</a:t>
                </a:r>
                <a:r>
                  <a:rPr lang="pt-BR" noProof="0" dirty="0">
                    <a:solidFill>
                      <a:schemeClr val="tx1"/>
                    </a:solidFill>
                  </a:rPr>
                  <a:t> do jogo.</a:t>
                </a:r>
                <a:endParaRPr lang="pt-BR" noProof="0" dirty="0">
                  <a:solidFill>
                    <a:schemeClr val="bg1">
                      <a:lumMod val="50000"/>
                    </a:schemeClr>
                  </a:solidFill>
                </a:endParaRPr>
              </a:p>
              <a:p>
                <a:pPr marL="0" indent="0" algn="just">
                  <a:buNone/>
                </a:pPr>
                <a:endParaRPr lang="pt-BR" noProof="0" dirty="0">
                  <a:solidFill>
                    <a:schemeClr val="tx1"/>
                  </a:solidFill>
                </a:endParaRPr>
              </a:p>
            </p:txBody>
          </p:sp>
        </mc:Choice>
        <mc:Fallback xmlns="">
          <p:sp>
            <p:nvSpPr>
              <p:cNvPr id="3" name="Content Placeholder 2">
                <a:extLst>
                  <a:ext uri="{FF2B5EF4-FFF2-40B4-BE49-F238E27FC236}">
                    <a16:creationId xmlns:a16="http://schemas.microsoft.com/office/drawing/2014/main" id="{BAF1CFE0-CB02-4C51-A618-F6761A581FBE}"/>
                  </a:ext>
                </a:extLst>
              </p:cNvPr>
              <p:cNvSpPr>
                <a:spLocks noGrp="1" noRot="1" noChangeAspect="1" noMove="1" noResize="1" noEditPoints="1" noAdjustHandles="1" noChangeArrowheads="1" noChangeShapeType="1" noTextEdit="1"/>
              </p:cNvSpPr>
              <p:nvPr>
                <p:ph idx="1"/>
              </p:nvPr>
            </p:nvSpPr>
            <p:spPr>
              <a:blipFill>
                <a:blip r:embed="rId3"/>
                <a:stretch>
                  <a:fillRect l="-1217" t="-3081" r="-1159" b="-4062"/>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3AF4553D-DFC2-4822-874A-DFA1B18F2D2A}"/>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975EB9C4-C035-4B14-884B-68BBF8FEC1E9}"/>
              </a:ext>
            </a:extLst>
          </p:cNvPr>
          <p:cNvSpPr>
            <a:spLocks noGrp="1"/>
          </p:cNvSpPr>
          <p:nvPr>
            <p:ph type="sldNum" sz="quarter" idx="12"/>
          </p:nvPr>
        </p:nvSpPr>
        <p:spPr/>
        <p:txBody>
          <a:bodyPr/>
          <a:lstStyle/>
          <a:p>
            <a:fld id="{AF67EEE8-F201-4410-BA13-233EFB93B646}" type="slidenum">
              <a:rPr lang="pt-BR" smtClean="0"/>
              <a:t>43</a:t>
            </a:fld>
            <a:endParaRPr lang="pt-BR"/>
          </a:p>
        </p:txBody>
      </p:sp>
    </p:spTree>
    <p:extLst>
      <p:ext uri="{BB962C8B-B14F-4D97-AF65-F5344CB8AC3E}">
        <p14:creationId xmlns:p14="http://schemas.microsoft.com/office/powerpoint/2010/main" val="27203839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BA3FB6-B4CB-45E4-8DE7-5D476BD22D17}"/>
                  </a:ext>
                </a:extLst>
              </p:cNvPr>
              <p:cNvSpPr>
                <a:spLocks noGrp="1"/>
              </p:cNvSpPr>
              <p:nvPr>
                <p:ph idx="1"/>
              </p:nvPr>
            </p:nvSpPr>
            <p:spPr/>
            <p:txBody>
              <a:bodyPr>
                <a:normAutofit fontScale="85000" lnSpcReduction="20000"/>
              </a:bodyPr>
              <a:lstStyle/>
              <a:p>
                <a:pPr algn="just"/>
                <a:r>
                  <a:rPr lang="pt-BR" b="1" noProof="0" dirty="0"/>
                  <a:t>Definição</a:t>
                </a:r>
                <a:r>
                  <a:rPr lang="pt-BR" noProof="0" dirty="0"/>
                  <a:t> Nesse jogo de informação completa </a:t>
                </a:r>
                <a:r>
                  <a:rPr lang="pt-BR" b="1" i="1" noProof="0" dirty="0"/>
                  <a:t>e perfeita</a:t>
                </a:r>
                <a:r>
                  <a:rPr lang="pt-BR" b="1" noProof="0" dirty="0"/>
                  <a:t> </a:t>
                </a:r>
                <a:r>
                  <a:rPr lang="pt-BR" noProof="0" dirty="0"/>
                  <a:t>de dois estágios definido na aula 4, o outcome de indução retroativa é (</a:t>
                </a:r>
                <a14:m>
                  <m:oMath xmlns:m="http://schemas.openxmlformats.org/officeDocument/2006/math">
                    <m:sSubSup>
                      <m:sSubSupPr>
                        <m:ctrlPr>
                          <a:rPr lang="pt-BR" i="1" noProof="0" smtClean="0">
                            <a:latin typeface="Cambria Math" panose="02040503050406030204" pitchFamily="18" charset="0"/>
                          </a:rPr>
                        </m:ctrlPr>
                      </m:sSubSupPr>
                      <m:e>
                        <m:r>
                          <a:rPr lang="pt-BR" i="1" noProof="0" smtClean="0">
                            <a:latin typeface="Cambria Math" panose="02040503050406030204" pitchFamily="18" charset="0"/>
                          </a:rPr>
                          <m:t>𝑎</m:t>
                        </m:r>
                      </m:e>
                      <m:sub>
                        <m:r>
                          <a:rPr lang="pt-BR" i="1" noProof="0" smtClean="0">
                            <a:latin typeface="Cambria Math" panose="02040503050406030204" pitchFamily="18" charset="0"/>
                          </a:rPr>
                          <m:t>1</m:t>
                        </m:r>
                      </m:sub>
                      <m:sup>
                        <m:r>
                          <a:rPr lang="pt-BR" i="1" noProof="0" smtClean="0">
                            <a:latin typeface="Cambria Math" panose="02040503050406030204" pitchFamily="18" charset="0"/>
                          </a:rPr>
                          <m:t>∗</m:t>
                        </m:r>
                      </m:sup>
                    </m:sSubSup>
                    <m:r>
                      <a:rPr lang="pt-BR" b="0" i="1" noProof="0" smtClean="0">
                        <a:latin typeface="Cambria Math" panose="02040503050406030204" pitchFamily="18" charset="0"/>
                      </a:rPr>
                      <m:t>, </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𝑅</m:t>
                        </m:r>
                      </m:e>
                      <m:sub>
                        <m:r>
                          <a:rPr lang="pt-BR" b="0" i="1" noProof="0" smtClean="0">
                            <a:latin typeface="Cambria Math" panose="02040503050406030204" pitchFamily="18" charset="0"/>
                          </a:rPr>
                          <m:t>2</m:t>
                        </m:r>
                      </m:sub>
                    </m:sSub>
                    <m:r>
                      <a:rPr lang="pt-BR" b="0" i="1" noProof="0" smtClean="0">
                        <a:latin typeface="Cambria Math" panose="02040503050406030204" pitchFamily="18" charset="0"/>
                      </a:rPr>
                      <m:t>(</m:t>
                    </m:r>
                    <m:sSubSup>
                      <m:sSubSupPr>
                        <m:ctrlPr>
                          <a:rPr lang="pt-BR" b="0" i="1" noProof="0" smtClean="0">
                            <a:latin typeface="Cambria Math" panose="02040503050406030204" pitchFamily="18" charset="0"/>
                          </a:rPr>
                        </m:ctrlPr>
                      </m:sSubSupPr>
                      <m:e>
                        <m:r>
                          <a:rPr lang="pt-BR" b="0" i="1" noProof="0" smtClean="0">
                            <a:latin typeface="Cambria Math" panose="02040503050406030204" pitchFamily="18" charset="0"/>
                          </a:rPr>
                          <m:t>𝑎</m:t>
                        </m:r>
                      </m:e>
                      <m:sub>
                        <m:r>
                          <a:rPr lang="pt-BR" b="0" i="1" noProof="0" smtClean="0">
                            <a:latin typeface="Cambria Math" panose="02040503050406030204" pitchFamily="18" charset="0"/>
                          </a:rPr>
                          <m:t>1</m:t>
                        </m:r>
                      </m:sub>
                      <m:sup>
                        <m:r>
                          <a:rPr lang="pt-BR" b="0" i="1" noProof="0" smtClean="0">
                            <a:latin typeface="Cambria Math" panose="02040503050406030204" pitchFamily="18" charset="0"/>
                          </a:rPr>
                          <m:t>∗</m:t>
                        </m:r>
                      </m:sup>
                    </m:sSubSup>
                    <m:r>
                      <a:rPr lang="pt-BR" b="0" i="1" noProof="0" smtClean="0">
                        <a:latin typeface="Cambria Math" panose="02040503050406030204" pitchFamily="18" charset="0"/>
                      </a:rPr>
                      <m:t>)</m:t>
                    </m:r>
                  </m:oMath>
                </a14:m>
                <a:r>
                  <a:rPr lang="pt-BR" noProof="0" dirty="0"/>
                  <a:t>), mas o E.N.P.S. é (</a:t>
                </a:r>
                <a14:m>
                  <m:oMath xmlns:m="http://schemas.openxmlformats.org/officeDocument/2006/math">
                    <m:sSubSup>
                      <m:sSubSupPr>
                        <m:ctrlPr>
                          <a:rPr lang="pt-BR" i="1" noProof="0" smtClean="0">
                            <a:latin typeface="Cambria Math" panose="02040503050406030204" pitchFamily="18" charset="0"/>
                          </a:rPr>
                        </m:ctrlPr>
                      </m:sSubSupPr>
                      <m:e>
                        <m:r>
                          <a:rPr lang="pt-BR" i="1" noProof="0" smtClean="0">
                            <a:latin typeface="Cambria Math" panose="02040503050406030204" pitchFamily="18" charset="0"/>
                          </a:rPr>
                          <m:t>𝑎</m:t>
                        </m:r>
                      </m:e>
                      <m:sub>
                        <m:r>
                          <a:rPr lang="pt-BR" i="1" noProof="0" smtClean="0">
                            <a:latin typeface="Cambria Math" panose="02040503050406030204" pitchFamily="18" charset="0"/>
                          </a:rPr>
                          <m:t>1</m:t>
                        </m:r>
                      </m:sub>
                      <m:sup>
                        <m:r>
                          <a:rPr lang="pt-BR" i="1" noProof="0" smtClean="0">
                            <a:latin typeface="Cambria Math" panose="02040503050406030204" pitchFamily="18" charset="0"/>
                          </a:rPr>
                          <m:t>∗</m:t>
                        </m:r>
                      </m:sup>
                    </m:sSubSup>
                    <m:r>
                      <a:rPr lang="pt-BR" b="0" i="1" noProof="0" smtClean="0">
                        <a:latin typeface="Cambria Math" panose="02040503050406030204" pitchFamily="18" charset="0"/>
                      </a:rPr>
                      <m:t>, </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𝑅</m:t>
                        </m:r>
                      </m:e>
                      <m:sub>
                        <m:r>
                          <a:rPr lang="pt-BR" b="0" i="1" noProof="0" smtClean="0">
                            <a:latin typeface="Cambria Math" panose="02040503050406030204" pitchFamily="18" charset="0"/>
                          </a:rPr>
                          <m:t>2</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𝑎</m:t>
                        </m:r>
                      </m:e>
                      <m:sub>
                        <m:r>
                          <a:rPr lang="pt-BR" b="0" i="1" noProof="0" smtClean="0">
                            <a:latin typeface="Cambria Math" panose="02040503050406030204" pitchFamily="18" charset="0"/>
                          </a:rPr>
                          <m:t>1</m:t>
                        </m:r>
                      </m:sub>
                    </m:sSub>
                    <m:r>
                      <a:rPr lang="pt-BR" b="0" i="1" noProof="0" smtClean="0">
                        <a:latin typeface="Cambria Math" panose="02040503050406030204" pitchFamily="18" charset="0"/>
                      </a:rPr>
                      <m:t>)</m:t>
                    </m:r>
                  </m:oMath>
                </a14:m>
                <a:r>
                  <a:rPr lang="pt-BR" noProof="0" dirty="0"/>
                  <a:t>)</a:t>
                </a:r>
              </a:p>
              <a:p>
                <a:pPr algn="just"/>
                <a:endParaRPr lang="pt-BR" noProof="0" dirty="0"/>
              </a:p>
              <a:p>
                <a:pPr algn="just"/>
                <a:r>
                  <a:rPr lang="pt-BR" noProof="0" dirty="0"/>
                  <a:t>A </a:t>
                </a:r>
                <a:r>
                  <a:rPr lang="pt-BR" i="1" noProof="0" dirty="0"/>
                  <a:t>ação</a:t>
                </a:r>
                <a:r>
                  <a:rPr lang="pt-BR" noProof="0" dirty="0"/>
                  <a:t> </a:t>
                </a:r>
                <a14:m>
                  <m:oMath xmlns:m="http://schemas.openxmlformats.org/officeDocument/2006/math">
                    <m:sSubSup>
                      <m:sSubSupPr>
                        <m:ctrlPr>
                          <a:rPr lang="pt-BR" i="1" noProof="0" smtClean="0">
                            <a:latin typeface="Cambria Math" panose="02040503050406030204" pitchFamily="18" charset="0"/>
                          </a:rPr>
                        </m:ctrlPr>
                      </m:sSubSupPr>
                      <m:e>
                        <m:r>
                          <a:rPr lang="pt-BR" i="1" noProof="0" smtClean="0">
                            <a:latin typeface="Cambria Math" panose="02040503050406030204" pitchFamily="18" charset="0"/>
                          </a:rPr>
                          <m:t>𝑎</m:t>
                        </m:r>
                      </m:e>
                      <m:sub>
                        <m:r>
                          <a:rPr lang="pt-BR" i="1" noProof="0" smtClean="0">
                            <a:latin typeface="Cambria Math" panose="02040503050406030204" pitchFamily="18" charset="0"/>
                          </a:rPr>
                          <m:t>1</m:t>
                        </m:r>
                      </m:sub>
                      <m:sup>
                        <m:r>
                          <a:rPr lang="pt-BR" i="1" noProof="0" smtClean="0">
                            <a:latin typeface="Cambria Math" panose="02040503050406030204" pitchFamily="18" charset="0"/>
                          </a:rPr>
                          <m:t>∗</m:t>
                        </m:r>
                      </m:sup>
                    </m:sSubSup>
                  </m:oMath>
                </a14:m>
                <a:r>
                  <a:rPr lang="pt-BR" noProof="0" dirty="0"/>
                  <a:t> é uma </a:t>
                </a:r>
                <a:r>
                  <a:rPr lang="pt-BR" i="1" noProof="0" dirty="0"/>
                  <a:t>estratégia </a:t>
                </a:r>
                <a:r>
                  <a:rPr lang="pt-BR" noProof="0" dirty="0"/>
                  <a:t>para o jogador </a:t>
                </a:r>
                <a14:m>
                  <m:oMath xmlns:m="http://schemas.openxmlformats.org/officeDocument/2006/math">
                    <m:r>
                      <a:rPr lang="pt-BR" b="0" i="1" noProof="0" smtClean="0">
                        <a:latin typeface="Cambria Math" panose="02040503050406030204" pitchFamily="18" charset="0"/>
                      </a:rPr>
                      <m:t>1</m:t>
                    </m:r>
                  </m:oMath>
                </a14:m>
                <a:r>
                  <a:rPr lang="pt-BR" noProof="0" dirty="0"/>
                  <a:t>, porque é a única contingência na qual ele é chamado para jogar – início do jogo.</a:t>
                </a:r>
              </a:p>
              <a:p>
                <a:pPr algn="just"/>
                <a:endParaRPr lang="pt-BR" noProof="0" dirty="0"/>
              </a:p>
              <a:p>
                <a:pPr algn="just"/>
                <a:r>
                  <a:rPr lang="pt-BR" noProof="0" dirty="0"/>
                  <a:t>Para o jogador </a:t>
                </a:r>
                <a14:m>
                  <m:oMath xmlns:m="http://schemas.openxmlformats.org/officeDocument/2006/math">
                    <m:r>
                      <a:rPr lang="pt-BR" b="0" i="1" noProof="0" smtClean="0">
                        <a:latin typeface="Cambria Math" panose="02040503050406030204" pitchFamily="18" charset="0"/>
                      </a:rPr>
                      <m:t>2</m:t>
                    </m:r>
                  </m:oMath>
                </a14:m>
                <a:r>
                  <a:rPr lang="pt-BR" noProof="0" dirty="0"/>
                  <a:t>, entretanto,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𝑅</m:t>
                        </m:r>
                      </m:e>
                      <m:sub>
                        <m:r>
                          <a:rPr lang="pt-BR" b="0" i="1" noProof="0" smtClean="0">
                            <a:latin typeface="Cambria Math" panose="02040503050406030204" pitchFamily="18" charset="0"/>
                          </a:rPr>
                          <m:t>2</m:t>
                        </m:r>
                      </m:sub>
                    </m:sSub>
                    <m:r>
                      <a:rPr lang="pt-BR" b="0" i="1" noProof="0" smtClean="0">
                        <a:latin typeface="Cambria Math" panose="02040503050406030204" pitchFamily="18" charset="0"/>
                      </a:rPr>
                      <m:t>(</m:t>
                    </m:r>
                    <m:sSubSup>
                      <m:sSubSupPr>
                        <m:ctrlPr>
                          <a:rPr lang="pt-BR" b="0" i="1" noProof="0" smtClean="0">
                            <a:latin typeface="Cambria Math" panose="02040503050406030204" pitchFamily="18" charset="0"/>
                          </a:rPr>
                        </m:ctrlPr>
                      </m:sSubSupPr>
                      <m:e>
                        <m:r>
                          <a:rPr lang="pt-BR" b="0" i="1" noProof="0" smtClean="0">
                            <a:latin typeface="Cambria Math" panose="02040503050406030204" pitchFamily="18" charset="0"/>
                          </a:rPr>
                          <m:t>𝑎</m:t>
                        </m:r>
                      </m:e>
                      <m:sub>
                        <m:r>
                          <a:rPr lang="pt-BR" b="0" i="1" noProof="0" smtClean="0">
                            <a:latin typeface="Cambria Math" panose="02040503050406030204" pitchFamily="18" charset="0"/>
                          </a:rPr>
                          <m:t>1</m:t>
                        </m:r>
                      </m:sub>
                      <m:sup>
                        <m:r>
                          <a:rPr lang="pt-BR" b="0" i="1" noProof="0" smtClean="0">
                            <a:latin typeface="Cambria Math" panose="02040503050406030204" pitchFamily="18" charset="0"/>
                          </a:rPr>
                          <m:t>∗</m:t>
                        </m:r>
                      </m:sup>
                    </m:sSubSup>
                    <m:r>
                      <a:rPr lang="pt-BR" b="0" i="1" noProof="0" smtClean="0">
                        <a:latin typeface="Cambria Math" panose="02040503050406030204" pitchFamily="18" charset="0"/>
                      </a:rPr>
                      <m:t>)</m:t>
                    </m:r>
                  </m:oMath>
                </a14:m>
                <a:r>
                  <a:rPr lang="pt-BR" noProof="0" dirty="0"/>
                  <a:t> é uma </a:t>
                </a:r>
                <a:r>
                  <a:rPr lang="pt-BR" i="1" noProof="0" dirty="0"/>
                  <a:t>ação</a:t>
                </a:r>
                <a:r>
                  <a:rPr lang="pt-BR" noProof="0" dirty="0"/>
                  <a:t>, enquanto a função de melhor resposta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𝑅</m:t>
                        </m:r>
                      </m:e>
                      <m:sub>
                        <m:r>
                          <a:rPr lang="pt-BR" b="0" i="1" noProof="0" smtClean="0">
                            <a:latin typeface="Cambria Math" panose="02040503050406030204" pitchFamily="18" charset="0"/>
                          </a:rPr>
                          <m:t>2</m:t>
                        </m:r>
                      </m:sub>
                    </m:sSub>
                    <m:d>
                      <m:dPr>
                        <m:ctrlPr>
                          <a:rPr lang="pt-BR" b="0" i="1" noProof="0" smtClean="0">
                            <a:latin typeface="Cambria Math" panose="02040503050406030204" pitchFamily="18" charset="0"/>
                          </a:rPr>
                        </m:ctrlPr>
                      </m:dPr>
                      <m:e>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𝑎</m:t>
                            </m:r>
                          </m:e>
                          <m:sub>
                            <m:r>
                              <a:rPr lang="pt-BR" b="0" i="1" noProof="0" smtClean="0">
                                <a:latin typeface="Cambria Math" panose="02040503050406030204" pitchFamily="18" charset="0"/>
                              </a:rPr>
                              <m:t>1</m:t>
                            </m:r>
                          </m:sub>
                        </m:sSub>
                      </m:e>
                    </m:d>
                  </m:oMath>
                </a14:m>
                <a:r>
                  <a:rPr lang="pt-BR" noProof="0" dirty="0"/>
                  <a:t> é </a:t>
                </a:r>
                <a:r>
                  <a:rPr lang="pt-BR" i="1" noProof="0" dirty="0"/>
                  <a:t>estratégia</a:t>
                </a:r>
                <a:r>
                  <a:rPr lang="pt-BR" noProof="0" dirty="0"/>
                  <a:t>.</a:t>
                </a:r>
              </a:p>
              <a:p>
                <a:pPr algn="just"/>
                <a:endParaRPr lang="pt-BR" noProof="0" dirty="0"/>
              </a:p>
              <a:p>
                <a:pPr algn="just"/>
                <a:r>
                  <a:rPr lang="pt-BR" noProof="0" dirty="0"/>
                  <a:t>Nesse jogo, os subjogos consistem </a:t>
                </a:r>
                <a:r>
                  <a:rPr lang="pt-BR" i="1" noProof="0" dirty="0"/>
                  <a:t>exclusivamente</a:t>
                </a:r>
                <a:r>
                  <a:rPr lang="pt-BR" noProof="0" dirty="0"/>
                  <a:t> da jogada de </a:t>
                </a:r>
                <a14:m>
                  <m:oMath xmlns:m="http://schemas.openxmlformats.org/officeDocument/2006/math">
                    <m:r>
                      <a:rPr lang="pt-BR" b="0" i="1" noProof="0" smtClean="0">
                        <a:latin typeface="Cambria Math" panose="02040503050406030204" pitchFamily="18" charset="0"/>
                      </a:rPr>
                      <m:t>2</m:t>
                    </m:r>
                  </m:oMath>
                </a14:m>
                <a:r>
                  <a:rPr lang="pt-BR" noProof="0" dirty="0"/>
                  <a:t> no segundo estágio. </a:t>
                </a:r>
              </a:p>
              <a:p>
                <a:pPr lvl="1" algn="just"/>
                <a:r>
                  <a:rPr lang="pt-BR" noProof="0" dirty="0"/>
                  <a:t>i.e., há um subjogo para cada ação viável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𝑎</m:t>
                        </m:r>
                      </m:e>
                      <m:sub>
                        <m:r>
                          <a:rPr lang="pt-BR" b="0" i="1" noProof="0" smtClean="0">
                            <a:latin typeface="Cambria Math" panose="02040503050406030204" pitchFamily="18" charset="0"/>
                          </a:rPr>
                          <m:t>1</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𝐴</m:t>
                        </m:r>
                      </m:e>
                      <m:sub>
                        <m:r>
                          <a:rPr lang="pt-BR" b="0" i="1" noProof="0" smtClean="0">
                            <a:latin typeface="Cambria Math" panose="02040503050406030204" pitchFamily="18" charset="0"/>
                          </a:rPr>
                          <m:t>1</m:t>
                        </m:r>
                      </m:sub>
                    </m:sSub>
                  </m:oMath>
                </a14:m>
                <a:r>
                  <a:rPr lang="pt-BR" noProof="0" dirty="0"/>
                  <a:t> do jogador 1</a:t>
                </a:r>
              </a:p>
              <a:p>
                <a:pPr algn="just"/>
                <a:endParaRPr lang="pt-BR" noProof="0" dirty="0"/>
              </a:p>
              <a:p>
                <a:pPr algn="just"/>
                <a:endParaRPr lang="pt-BR" noProof="0" dirty="0"/>
              </a:p>
              <a:p>
                <a:pPr algn="just"/>
                <a:endParaRPr lang="pt-BR" noProof="0" dirty="0"/>
              </a:p>
            </p:txBody>
          </p:sp>
        </mc:Choice>
        <mc:Fallback xmlns="">
          <p:sp>
            <p:nvSpPr>
              <p:cNvPr id="3" name="Content Placeholder 2">
                <a:extLst>
                  <a:ext uri="{FF2B5EF4-FFF2-40B4-BE49-F238E27FC236}">
                    <a16:creationId xmlns:a16="http://schemas.microsoft.com/office/drawing/2014/main" id="{02BA3FB6-B4CB-45E4-8DE7-5D476BD22D17}"/>
                  </a:ext>
                </a:extLst>
              </p:cNvPr>
              <p:cNvSpPr>
                <a:spLocks noGrp="1" noRot="1" noChangeAspect="1" noMove="1" noResize="1" noEditPoints="1" noAdjustHandles="1" noChangeArrowheads="1" noChangeShapeType="1" noTextEdit="1"/>
              </p:cNvSpPr>
              <p:nvPr>
                <p:ph idx="1"/>
              </p:nvPr>
            </p:nvSpPr>
            <p:spPr>
              <a:blipFill>
                <a:blip r:embed="rId3"/>
                <a:stretch>
                  <a:fillRect l="-812" t="-3221" r="-870"/>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8131F0E3-AF2A-4E48-9467-824B754E3D8F}"/>
              </a:ext>
            </a:extLst>
          </p:cNvPr>
          <p:cNvSpPr>
            <a:spLocks noGrp="1"/>
          </p:cNvSpPr>
          <p:nvPr>
            <p:ph type="title"/>
          </p:nvPr>
        </p:nvSpPr>
        <p:spPr>
          <a:xfrm>
            <a:off x="675119" y="320676"/>
            <a:ext cx="10861704" cy="1325563"/>
          </a:xfrm>
        </p:spPr>
        <p:txBody>
          <a:bodyPr>
            <a:normAutofit/>
          </a:bodyPr>
          <a:lstStyle/>
          <a:p>
            <a:r>
              <a:rPr lang="pt-BR" sz="4100" b="1" noProof="0" dirty="0"/>
              <a:t>Definição de equilíbrio de Nash perfeito em subjogo</a:t>
            </a:r>
          </a:p>
        </p:txBody>
      </p:sp>
      <p:sp>
        <p:nvSpPr>
          <p:cNvPr id="2" name="Footer Placeholder 1">
            <a:extLst>
              <a:ext uri="{FF2B5EF4-FFF2-40B4-BE49-F238E27FC236}">
                <a16:creationId xmlns:a16="http://schemas.microsoft.com/office/drawing/2014/main" id="{DEC9DBC1-C14F-4D4B-B154-885EAFDB8DE6}"/>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B0C5084D-7BF5-4A02-B8AB-442886850D79}"/>
              </a:ext>
            </a:extLst>
          </p:cNvPr>
          <p:cNvSpPr>
            <a:spLocks noGrp="1"/>
          </p:cNvSpPr>
          <p:nvPr>
            <p:ph type="sldNum" sz="quarter" idx="12"/>
          </p:nvPr>
        </p:nvSpPr>
        <p:spPr/>
        <p:txBody>
          <a:bodyPr/>
          <a:lstStyle/>
          <a:p>
            <a:fld id="{AF67EEE8-F201-4410-BA13-233EFB93B646}" type="slidenum">
              <a:rPr lang="pt-BR" smtClean="0"/>
              <a:t>44</a:t>
            </a:fld>
            <a:endParaRPr lang="pt-BR"/>
          </a:p>
        </p:txBody>
      </p:sp>
      <p:pic>
        <p:nvPicPr>
          <p:cNvPr id="6" name="Picture 5">
            <a:extLst>
              <a:ext uri="{FF2B5EF4-FFF2-40B4-BE49-F238E27FC236}">
                <a16:creationId xmlns:a16="http://schemas.microsoft.com/office/drawing/2014/main" id="{F8EBF06B-CA8E-4A91-B8DA-766533C4006A}"/>
              </a:ext>
            </a:extLst>
          </p:cNvPr>
          <p:cNvPicPr>
            <a:picLocks noChangeAspect="1"/>
          </p:cNvPicPr>
          <p:nvPr/>
        </p:nvPicPr>
        <p:blipFill>
          <a:blip r:embed="rId4"/>
          <a:stretch>
            <a:fillRect/>
          </a:stretch>
        </p:blipFill>
        <p:spPr>
          <a:xfrm>
            <a:off x="762000" y="1791414"/>
            <a:ext cx="332750" cy="536006"/>
          </a:xfrm>
          <a:prstGeom prst="rect">
            <a:avLst/>
          </a:prstGeom>
        </p:spPr>
      </p:pic>
    </p:spTree>
    <p:extLst>
      <p:ext uri="{BB962C8B-B14F-4D97-AF65-F5344CB8AC3E}">
        <p14:creationId xmlns:p14="http://schemas.microsoft.com/office/powerpoint/2010/main" val="2978329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854DC8-9E09-4B84-80D0-8AB70BA627F0}"/>
                  </a:ext>
                </a:extLst>
              </p:cNvPr>
              <p:cNvSpPr>
                <a:spLocks noGrp="1"/>
              </p:cNvSpPr>
              <p:nvPr>
                <p:ph idx="1"/>
              </p:nvPr>
            </p:nvSpPr>
            <p:spPr/>
            <p:txBody>
              <a:bodyPr>
                <a:normAutofit fontScale="92500" lnSpcReduction="20000"/>
              </a:bodyPr>
              <a:lstStyle/>
              <a:p>
                <a:pPr algn="just"/>
                <a:r>
                  <a:rPr lang="pt-BR" noProof="0" dirty="0"/>
                  <a:t>Para mostrar que </a:t>
                </a:r>
                <a14:m>
                  <m:oMath xmlns:m="http://schemas.openxmlformats.org/officeDocument/2006/math">
                    <m:d>
                      <m:dPr>
                        <m:ctrlPr>
                          <a:rPr lang="pt-BR" i="1" noProof="0" smtClean="0">
                            <a:latin typeface="Cambria Math" panose="02040503050406030204" pitchFamily="18" charset="0"/>
                          </a:rPr>
                        </m:ctrlPr>
                      </m:dPr>
                      <m:e>
                        <m:sSubSup>
                          <m:sSubSupPr>
                            <m:ctrlPr>
                              <a:rPr lang="pt-BR" i="1" noProof="0" smtClean="0">
                                <a:latin typeface="Cambria Math" panose="02040503050406030204" pitchFamily="18" charset="0"/>
                              </a:rPr>
                            </m:ctrlPr>
                          </m:sSubSupPr>
                          <m:e>
                            <m:r>
                              <a:rPr lang="pt-BR" i="1" noProof="0" smtClean="0">
                                <a:latin typeface="Cambria Math" panose="02040503050406030204" pitchFamily="18" charset="0"/>
                              </a:rPr>
                              <m:t>𝑎</m:t>
                            </m:r>
                          </m:e>
                          <m:sub>
                            <m:r>
                              <a:rPr lang="pt-BR" i="1" noProof="0" smtClean="0">
                                <a:latin typeface="Cambria Math" panose="02040503050406030204" pitchFamily="18" charset="0"/>
                              </a:rPr>
                              <m:t>1</m:t>
                            </m:r>
                          </m:sub>
                          <m:sup>
                            <m:r>
                              <a:rPr lang="pt-BR" i="1" noProof="0" smtClean="0">
                                <a:latin typeface="Cambria Math" panose="02040503050406030204" pitchFamily="18" charset="0"/>
                              </a:rPr>
                              <m:t>∗</m:t>
                            </m:r>
                          </m:sup>
                        </m:sSubSup>
                        <m:r>
                          <a:rPr lang="pt-BR" b="0" i="1" noProof="0" smtClean="0">
                            <a:latin typeface="Cambria Math" panose="02040503050406030204" pitchFamily="18" charset="0"/>
                          </a:rPr>
                          <m:t>, </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𝑅</m:t>
                            </m:r>
                          </m:e>
                          <m:sub>
                            <m:r>
                              <a:rPr lang="pt-BR" b="0" i="1" noProof="0" smtClean="0">
                                <a:latin typeface="Cambria Math" panose="02040503050406030204" pitchFamily="18" charset="0"/>
                              </a:rPr>
                              <m:t>2</m:t>
                            </m:r>
                          </m:sub>
                        </m:sSub>
                        <m:d>
                          <m:dPr>
                            <m:ctrlPr>
                              <a:rPr lang="pt-BR" b="0" i="1" noProof="0" smtClean="0">
                                <a:latin typeface="Cambria Math" panose="02040503050406030204" pitchFamily="18" charset="0"/>
                              </a:rPr>
                            </m:ctrlPr>
                          </m:dPr>
                          <m:e>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𝑎</m:t>
                                </m:r>
                              </m:e>
                              <m:sub>
                                <m:r>
                                  <a:rPr lang="pt-BR" b="0" i="1" noProof="0" smtClean="0">
                                    <a:latin typeface="Cambria Math" panose="02040503050406030204" pitchFamily="18" charset="0"/>
                                  </a:rPr>
                                  <m:t>1</m:t>
                                </m:r>
                              </m:sub>
                            </m:sSub>
                          </m:e>
                        </m:d>
                      </m:e>
                    </m:d>
                  </m:oMath>
                </a14:m>
                <a:r>
                  <a:rPr lang="pt-BR" noProof="0" dirty="0"/>
                  <a:t> é E.N.P.S., precisamos mostrar que</a:t>
                </a:r>
              </a:p>
              <a:p>
                <a:pPr marL="971526" lvl="1" indent="-514338" algn="just">
                  <a:buFont typeface="+mj-lt"/>
                  <a:buAutoNum type="romanLcPeriod"/>
                </a:pPr>
                <a:r>
                  <a:rPr lang="pt-BR" noProof="0" dirty="0"/>
                  <a:t> </a:t>
                </a:r>
                <a14:m>
                  <m:oMath xmlns:m="http://schemas.openxmlformats.org/officeDocument/2006/math">
                    <m:d>
                      <m:dPr>
                        <m:ctrlPr>
                          <a:rPr lang="pt-BR" i="1" noProof="0" smtClean="0">
                            <a:latin typeface="Cambria Math" panose="02040503050406030204" pitchFamily="18" charset="0"/>
                          </a:rPr>
                        </m:ctrlPr>
                      </m:dPr>
                      <m:e>
                        <m:sSubSup>
                          <m:sSubSupPr>
                            <m:ctrlPr>
                              <a:rPr lang="pt-BR" i="1" noProof="0" smtClean="0">
                                <a:latin typeface="Cambria Math" panose="02040503050406030204" pitchFamily="18" charset="0"/>
                              </a:rPr>
                            </m:ctrlPr>
                          </m:sSubSupPr>
                          <m:e>
                            <m:r>
                              <a:rPr lang="pt-BR" i="1" noProof="0" smtClean="0">
                                <a:latin typeface="Cambria Math" panose="02040503050406030204" pitchFamily="18" charset="0"/>
                              </a:rPr>
                              <m:t>𝑎</m:t>
                            </m:r>
                          </m:e>
                          <m:sub>
                            <m:r>
                              <a:rPr lang="pt-BR" i="1" noProof="0" smtClean="0">
                                <a:latin typeface="Cambria Math" panose="02040503050406030204" pitchFamily="18" charset="0"/>
                              </a:rPr>
                              <m:t>1</m:t>
                            </m:r>
                          </m:sub>
                          <m:sup>
                            <m:r>
                              <a:rPr lang="pt-BR" i="1" noProof="0" smtClean="0">
                                <a:latin typeface="Cambria Math" panose="02040503050406030204" pitchFamily="18" charset="0"/>
                              </a:rPr>
                              <m:t>∗</m:t>
                            </m:r>
                          </m:sup>
                        </m:sSubSup>
                        <m:r>
                          <a:rPr lang="pt-BR" b="0" i="1" noProof="0" smtClean="0">
                            <a:latin typeface="Cambria Math" panose="02040503050406030204" pitchFamily="18" charset="0"/>
                          </a:rPr>
                          <m:t>, </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𝑅</m:t>
                            </m:r>
                          </m:e>
                          <m:sub>
                            <m:r>
                              <a:rPr lang="pt-BR" b="0" i="1" noProof="0" smtClean="0">
                                <a:latin typeface="Cambria Math" panose="02040503050406030204" pitchFamily="18" charset="0"/>
                              </a:rPr>
                              <m:t>2</m:t>
                            </m:r>
                          </m:sub>
                        </m:sSub>
                        <m:d>
                          <m:dPr>
                            <m:ctrlPr>
                              <a:rPr lang="pt-BR" b="0" i="1" noProof="0" smtClean="0">
                                <a:latin typeface="Cambria Math" panose="02040503050406030204" pitchFamily="18" charset="0"/>
                              </a:rPr>
                            </m:ctrlPr>
                          </m:dPr>
                          <m:e>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𝑎</m:t>
                                </m:r>
                              </m:e>
                              <m:sub>
                                <m:r>
                                  <a:rPr lang="pt-BR" b="0" i="1" noProof="0" smtClean="0">
                                    <a:latin typeface="Cambria Math" panose="02040503050406030204" pitchFamily="18" charset="0"/>
                                  </a:rPr>
                                  <m:t>1</m:t>
                                </m:r>
                              </m:sub>
                            </m:sSub>
                          </m:e>
                        </m:d>
                      </m:e>
                    </m:d>
                  </m:oMath>
                </a14:m>
                <a:r>
                  <a:rPr lang="pt-BR" noProof="0" dirty="0"/>
                  <a:t> é equilíbrio de Nash e...</a:t>
                </a:r>
              </a:p>
              <a:p>
                <a:pPr marL="971526" lvl="1" indent="-514338" algn="just">
                  <a:buFont typeface="+mj-lt"/>
                  <a:buAutoNum type="romanLcPeriod"/>
                </a:pPr>
                <a:r>
                  <a:rPr lang="pt-BR" noProof="0" dirty="0"/>
                  <a:t>... as estratégias dos jogadores constituem equilíbrio de Nash </a:t>
                </a:r>
                <a:r>
                  <a:rPr lang="pt-BR" i="1" noProof="0" dirty="0"/>
                  <a:t>em cada um desses subjogos</a:t>
                </a:r>
              </a:p>
              <a:p>
                <a:pPr algn="just"/>
                <a:endParaRPr lang="pt-BR" noProof="0" dirty="0"/>
              </a:p>
              <a:p>
                <a:pPr algn="just"/>
                <a:r>
                  <a:rPr lang="pt-BR" noProof="0" dirty="0"/>
                  <a:t>Como os subjogos são problemas de decisão exclusivos do jogador </a:t>
                </a:r>
                <a14:m>
                  <m:oMath xmlns:m="http://schemas.openxmlformats.org/officeDocument/2006/math">
                    <m:r>
                      <a:rPr lang="pt-BR" i="1" noProof="0" smtClean="0">
                        <a:latin typeface="Cambria Math" panose="02040503050406030204" pitchFamily="18" charset="0"/>
                      </a:rPr>
                      <m:t>2</m:t>
                    </m:r>
                  </m:oMath>
                </a14:m>
                <a:r>
                  <a:rPr lang="pt-BR" noProof="0" dirty="0"/>
                  <a:t>, </a:t>
                </a:r>
                <a14:m>
                  <m:oMath xmlns:m="http://schemas.openxmlformats.org/officeDocument/2006/math">
                    <m:r>
                      <a:rPr lang="pt-BR" i="1" noProof="0" dirty="0" smtClean="0">
                        <a:latin typeface="Cambria Math" panose="02040503050406030204" pitchFamily="18" charset="0"/>
                      </a:rPr>
                      <m:t>𝑖𝑖</m:t>
                    </m:r>
                  </m:oMath>
                </a14:m>
                <a:r>
                  <a:rPr lang="pt-BR" noProof="0" dirty="0"/>
                  <a:t> requer apenas que a ação de </a:t>
                </a:r>
                <a14:m>
                  <m:oMath xmlns:m="http://schemas.openxmlformats.org/officeDocument/2006/math">
                    <m:r>
                      <a:rPr lang="pt-BR" b="0" i="1" noProof="0" smtClean="0">
                        <a:latin typeface="Cambria Math" panose="02040503050406030204" pitchFamily="18" charset="0"/>
                      </a:rPr>
                      <m:t>2</m:t>
                    </m:r>
                  </m:oMath>
                </a14:m>
                <a:r>
                  <a:rPr lang="pt-BR" noProof="0" dirty="0"/>
                  <a:t> seja ótima em cada subjogo, o que segue da definição de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2</m:t>
                        </m:r>
                      </m:sub>
                    </m:sSub>
                    <m:d>
                      <m:dPr>
                        <m:ctrlPr>
                          <a:rPr lang="pt-BR" b="0" i="1" noProof="0" smtClean="0">
                            <a:latin typeface="Cambria Math" panose="02040503050406030204" pitchFamily="18" charset="0"/>
                          </a:rPr>
                        </m:ctrlPr>
                      </m:dPr>
                      <m:e>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𝑎</m:t>
                            </m:r>
                          </m:e>
                          <m:sub>
                            <m:r>
                              <a:rPr lang="pt-BR" b="0" i="1" noProof="0" smtClean="0">
                                <a:latin typeface="Cambria Math" panose="02040503050406030204" pitchFamily="18" charset="0"/>
                              </a:rPr>
                              <m:t>1</m:t>
                            </m:r>
                          </m:sub>
                        </m:sSub>
                      </m:e>
                    </m:d>
                  </m:oMath>
                </a14:m>
                <a:endParaRPr lang="pt-BR" b="0" noProof="0" dirty="0"/>
              </a:p>
              <a:p>
                <a:pPr algn="just"/>
                <a:endParaRPr lang="pt-BR" noProof="0" dirty="0"/>
              </a:p>
              <a:p>
                <a:pPr algn="just"/>
                <a:r>
                  <a:rPr lang="pt-BR" noProof="0" dirty="0"/>
                  <a:t>Finalmente, </a:t>
                </a:r>
                <a14:m>
                  <m:oMath xmlns:m="http://schemas.openxmlformats.org/officeDocument/2006/math">
                    <m:d>
                      <m:dPr>
                        <m:ctrlPr>
                          <a:rPr lang="pt-BR" i="1" noProof="0" smtClean="0">
                            <a:latin typeface="Cambria Math" panose="02040503050406030204" pitchFamily="18" charset="0"/>
                          </a:rPr>
                        </m:ctrlPr>
                      </m:dPr>
                      <m:e>
                        <m:sSubSup>
                          <m:sSubSupPr>
                            <m:ctrlPr>
                              <a:rPr lang="pt-BR" i="1" noProof="0" smtClean="0">
                                <a:latin typeface="Cambria Math" panose="02040503050406030204" pitchFamily="18" charset="0"/>
                              </a:rPr>
                            </m:ctrlPr>
                          </m:sSubSupPr>
                          <m:e>
                            <m:r>
                              <a:rPr lang="pt-BR" i="1" noProof="0" smtClean="0">
                                <a:latin typeface="Cambria Math" panose="02040503050406030204" pitchFamily="18" charset="0"/>
                              </a:rPr>
                              <m:t>𝑎</m:t>
                            </m:r>
                          </m:e>
                          <m:sub>
                            <m:r>
                              <a:rPr lang="pt-BR" i="1" noProof="0" smtClean="0">
                                <a:latin typeface="Cambria Math" panose="02040503050406030204" pitchFamily="18" charset="0"/>
                              </a:rPr>
                              <m:t>1</m:t>
                            </m:r>
                          </m:sub>
                          <m:sup>
                            <m:r>
                              <a:rPr lang="pt-BR" i="1" noProof="0" smtClean="0">
                                <a:latin typeface="Cambria Math" panose="02040503050406030204" pitchFamily="18" charset="0"/>
                              </a:rPr>
                              <m:t>∗</m:t>
                            </m:r>
                          </m:sup>
                        </m:sSubSup>
                        <m:r>
                          <a:rPr lang="pt-BR" b="0" i="1" noProof="0" smtClean="0">
                            <a:latin typeface="Cambria Math" panose="02040503050406030204" pitchFamily="18" charset="0"/>
                          </a:rPr>
                          <m:t>, </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𝑅</m:t>
                            </m:r>
                          </m:e>
                          <m:sub>
                            <m:r>
                              <a:rPr lang="pt-BR" b="0" i="1" noProof="0" smtClean="0">
                                <a:latin typeface="Cambria Math" panose="02040503050406030204" pitchFamily="18" charset="0"/>
                              </a:rPr>
                              <m:t>2</m:t>
                            </m:r>
                          </m:sub>
                        </m:sSub>
                        <m:d>
                          <m:dPr>
                            <m:ctrlPr>
                              <a:rPr lang="pt-BR" b="0" i="1" noProof="0" smtClean="0">
                                <a:latin typeface="Cambria Math" panose="02040503050406030204" pitchFamily="18" charset="0"/>
                              </a:rPr>
                            </m:ctrlPr>
                          </m:dPr>
                          <m:e>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𝑎</m:t>
                                </m:r>
                              </m:e>
                              <m:sub>
                                <m:r>
                                  <a:rPr lang="pt-BR" b="0" i="1" noProof="0" smtClean="0">
                                    <a:latin typeface="Cambria Math" panose="02040503050406030204" pitchFamily="18" charset="0"/>
                                  </a:rPr>
                                  <m:t>1</m:t>
                                </m:r>
                              </m:sub>
                            </m:sSub>
                          </m:e>
                        </m:d>
                      </m:e>
                    </m:d>
                  </m:oMath>
                </a14:m>
                <a:r>
                  <a:rPr lang="pt-BR" noProof="0" dirty="0"/>
                  <a:t> é E.N. porque as estratégias dos jogadores são melhores respostas umas das outras – </a:t>
                </a:r>
                <a14:m>
                  <m:oMath xmlns:m="http://schemas.openxmlformats.org/officeDocument/2006/math">
                    <m:sSubSup>
                      <m:sSubSupPr>
                        <m:ctrlPr>
                          <a:rPr lang="pt-BR" i="1" noProof="0" smtClean="0">
                            <a:latin typeface="Cambria Math" panose="02040503050406030204" pitchFamily="18" charset="0"/>
                          </a:rPr>
                        </m:ctrlPr>
                      </m:sSubSupPr>
                      <m:e>
                        <m:r>
                          <a:rPr lang="pt-BR" i="1" noProof="0" smtClean="0">
                            <a:latin typeface="Cambria Math" panose="02040503050406030204" pitchFamily="18" charset="0"/>
                          </a:rPr>
                          <m:t>𝑎</m:t>
                        </m:r>
                      </m:e>
                      <m:sub>
                        <m:r>
                          <a:rPr lang="pt-BR" i="1" noProof="0" smtClean="0">
                            <a:latin typeface="Cambria Math" panose="02040503050406030204" pitchFamily="18" charset="0"/>
                          </a:rPr>
                          <m:t>1</m:t>
                        </m:r>
                      </m:sub>
                      <m:sup>
                        <m:r>
                          <a:rPr lang="pt-BR" b="0" i="1" noProof="0" smtClean="0">
                            <a:latin typeface="Cambria Math" panose="02040503050406030204" pitchFamily="18" charset="0"/>
                          </a:rPr>
                          <m:t>∗</m:t>
                        </m:r>
                      </m:sup>
                    </m:sSubSup>
                  </m:oMath>
                </a14:m>
                <a:r>
                  <a:rPr lang="pt-BR" noProof="0" dirty="0"/>
                  <a:t> maximiza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𝑢</m:t>
                        </m:r>
                      </m:e>
                      <m:sub>
                        <m:r>
                          <a:rPr lang="pt-BR" b="0" i="1" noProof="0" smtClean="0">
                            <a:latin typeface="Cambria Math" panose="02040503050406030204" pitchFamily="18" charset="0"/>
                          </a:rPr>
                          <m:t>1</m:t>
                        </m:r>
                      </m:sub>
                    </m:sSub>
                    <m:d>
                      <m:dPr>
                        <m:ctrlPr>
                          <a:rPr lang="pt-BR" b="0" i="1" noProof="0" smtClean="0">
                            <a:latin typeface="Cambria Math" panose="02040503050406030204" pitchFamily="18" charset="0"/>
                          </a:rPr>
                        </m:ctrlPr>
                      </m:dPr>
                      <m:e>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𝑎</m:t>
                            </m:r>
                          </m:e>
                          <m:sub>
                            <m:r>
                              <a:rPr lang="pt-BR" b="0" i="1" noProof="0" smtClean="0">
                                <a:latin typeface="Cambria Math" panose="02040503050406030204" pitchFamily="18" charset="0"/>
                              </a:rPr>
                              <m:t>1</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𝑅</m:t>
                            </m:r>
                          </m:e>
                          <m:sub>
                            <m:r>
                              <a:rPr lang="pt-BR" b="0" i="1" noProof="0" smtClean="0">
                                <a:latin typeface="Cambria Math" panose="02040503050406030204" pitchFamily="18" charset="0"/>
                              </a:rPr>
                              <m:t>2</m:t>
                            </m:r>
                          </m:sub>
                        </m:sSub>
                        <m:d>
                          <m:dPr>
                            <m:ctrlPr>
                              <a:rPr lang="pt-BR" b="0" i="1" noProof="0" smtClean="0">
                                <a:latin typeface="Cambria Math" panose="02040503050406030204" pitchFamily="18" charset="0"/>
                              </a:rPr>
                            </m:ctrlPr>
                          </m:dPr>
                          <m:e>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𝑎</m:t>
                                </m:r>
                              </m:e>
                              <m:sub>
                                <m:r>
                                  <a:rPr lang="pt-BR" b="0" i="1" noProof="0" smtClean="0">
                                    <a:latin typeface="Cambria Math" panose="02040503050406030204" pitchFamily="18" charset="0"/>
                                  </a:rPr>
                                  <m:t>1</m:t>
                                </m:r>
                              </m:sub>
                            </m:sSub>
                          </m:e>
                        </m:d>
                      </m:e>
                    </m:d>
                  </m:oMath>
                </a14:m>
                <a:r>
                  <a:rPr lang="pt-BR" noProof="0" dirty="0"/>
                  <a:t> e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2</m:t>
                        </m:r>
                      </m:sub>
                    </m:sSub>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1</m:t>
                            </m:r>
                          </m:sub>
                        </m:sSub>
                      </m:e>
                    </m:d>
                  </m:oMath>
                </a14:m>
                <a:r>
                  <a:rPr lang="pt-BR" noProof="0" dirty="0"/>
                  <a:t> maximiza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𝑢</m:t>
                        </m:r>
                      </m:e>
                      <m:sub>
                        <m:r>
                          <a:rPr lang="pt-BR" b="0" i="1" noProof="0" smtClean="0">
                            <a:latin typeface="Cambria Math" panose="02040503050406030204" pitchFamily="18" charset="0"/>
                          </a:rPr>
                          <m:t>2</m:t>
                        </m:r>
                      </m:sub>
                    </m:sSub>
                    <m:r>
                      <a:rPr lang="pt-BR" b="0" i="1" noProof="0" smtClean="0">
                        <a:latin typeface="Cambria Math" panose="02040503050406030204" pitchFamily="18" charset="0"/>
                      </a:rPr>
                      <m:t>(</m:t>
                    </m:r>
                    <m:sSubSup>
                      <m:sSubSupPr>
                        <m:ctrlPr>
                          <a:rPr lang="pt-BR" b="0" i="1" noProof="0" smtClean="0">
                            <a:latin typeface="Cambria Math" panose="02040503050406030204" pitchFamily="18" charset="0"/>
                          </a:rPr>
                        </m:ctrlPr>
                      </m:sSubSupPr>
                      <m:e>
                        <m:r>
                          <a:rPr lang="pt-BR" b="0" i="1" noProof="0" smtClean="0">
                            <a:latin typeface="Cambria Math" panose="02040503050406030204" pitchFamily="18" charset="0"/>
                          </a:rPr>
                          <m:t>𝑎</m:t>
                        </m:r>
                      </m:e>
                      <m:sub>
                        <m:r>
                          <a:rPr lang="pt-BR" b="0" i="1" noProof="0" smtClean="0">
                            <a:latin typeface="Cambria Math" panose="02040503050406030204" pitchFamily="18" charset="0"/>
                          </a:rPr>
                          <m:t>1</m:t>
                        </m:r>
                      </m:sub>
                      <m:sup>
                        <m:r>
                          <a:rPr lang="pt-BR" b="0" i="1" noProof="0" smtClean="0">
                            <a:latin typeface="Cambria Math" panose="02040503050406030204" pitchFamily="18" charset="0"/>
                          </a:rPr>
                          <m:t>∗</m:t>
                        </m:r>
                      </m:sup>
                    </m:sSubSup>
                    <m:r>
                      <a:rPr lang="pt-BR" b="0" i="1" noProof="0" smtClean="0">
                        <a:latin typeface="Cambria Math" panose="02040503050406030204" pitchFamily="18" charset="0"/>
                      </a:rPr>
                      <m:t>, </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𝑎</m:t>
                        </m:r>
                      </m:e>
                      <m:sub>
                        <m:r>
                          <a:rPr lang="pt-BR" b="0" i="1" noProof="0" smtClean="0">
                            <a:latin typeface="Cambria Math" panose="02040503050406030204" pitchFamily="18" charset="0"/>
                          </a:rPr>
                          <m:t>2</m:t>
                        </m:r>
                      </m:sub>
                    </m:sSub>
                    <m:r>
                      <a:rPr lang="pt-BR" b="0" i="1" noProof="0" smtClean="0">
                        <a:latin typeface="Cambria Math" panose="02040503050406030204" pitchFamily="18" charset="0"/>
                      </a:rPr>
                      <m:t>)</m:t>
                    </m:r>
                  </m:oMath>
                </a14:m>
                <a:endParaRPr lang="pt-BR" noProof="0" dirty="0"/>
              </a:p>
            </p:txBody>
          </p:sp>
        </mc:Choice>
        <mc:Fallback xmlns="">
          <p:sp>
            <p:nvSpPr>
              <p:cNvPr id="3" name="Content Placeholder 2">
                <a:extLst>
                  <a:ext uri="{FF2B5EF4-FFF2-40B4-BE49-F238E27FC236}">
                    <a16:creationId xmlns:a16="http://schemas.microsoft.com/office/drawing/2014/main" id="{7C854DC8-9E09-4B84-80D0-8AB70BA627F0}"/>
                  </a:ext>
                </a:extLst>
              </p:cNvPr>
              <p:cNvSpPr>
                <a:spLocks noGrp="1" noRot="1" noChangeAspect="1" noMove="1" noResize="1" noEditPoints="1" noAdjustHandles="1" noChangeArrowheads="1" noChangeShapeType="1" noTextEdit="1"/>
              </p:cNvSpPr>
              <p:nvPr>
                <p:ph idx="1"/>
              </p:nvPr>
            </p:nvSpPr>
            <p:spPr>
              <a:blipFill>
                <a:blip r:embed="rId3"/>
                <a:stretch>
                  <a:fillRect l="-928" t="-2801" r="-986"/>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0C286C40-A3C6-4015-8FBC-BE92C54B8ADA}"/>
              </a:ext>
            </a:extLst>
          </p:cNvPr>
          <p:cNvSpPr>
            <a:spLocks noGrp="1"/>
          </p:cNvSpPr>
          <p:nvPr>
            <p:ph type="title"/>
          </p:nvPr>
        </p:nvSpPr>
        <p:spPr>
          <a:xfrm>
            <a:off x="674689" y="320676"/>
            <a:ext cx="10861675" cy="1325563"/>
          </a:xfrm>
        </p:spPr>
        <p:txBody>
          <a:bodyPr>
            <a:normAutofit/>
          </a:bodyPr>
          <a:lstStyle/>
          <a:p>
            <a:r>
              <a:rPr lang="pt-BR" sz="4100" b="1" noProof="0" dirty="0"/>
              <a:t>Definição de equilíbrio de Nash perfeito em subjogo</a:t>
            </a:r>
          </a:p>
        </p:txBody>
      </p:sp>
      <p:sp>
        <p:nvSpPr>
          <p:cNvPr id="2" name="Footer Placeholder 1">
            <a:extLst>
              <a:ext uri="{FF2B5EF4-FFF2-40B4-BE49-F238E27FC236}">
                <a16:creationId xmlns:a16="http://schemas.microsoft.com/office/drawing/2014/main" id="{75D567DC-3EB4-46CF-B344-74F6EFF5C237}"/>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6CF3F4E4-2F8D-45EE-8DA6-F6B50D6CD6BD}"/>
              </a:ext>
            </a:extLst>
          </p:cNvPr>
          <p:cNvSpPr>
            <a:spLocks noGrp="1"/>
          </p:cNvSpPr>
          <p:nvPr>
            <p:ph type="sldNum" sz="quarter" idx="12"/>
          </p:nvPr>
        </p:nvSpPr>
        <p:spPr/>
        <p:txBody>
          <a:bodyPr/>
          <a:lstStyle/>
          <a:p>
            <a:fld id="{AF67EEE8-F201-4410-BA13-233EFB93B646}" type="slidenum">
              <a:rPr lang="pt-BR" smtClean="0"/>
              <a:t>45</a:t>
            </a:fld>
            <a:endParaRPr lang="pt-BR"/>
          </a:p>
        </p:txBody>
      </p:sp>
      <p:sp>
        <p:nvSpPr>
          <p:cNvPr id="6" name="Left Brace 5">
            <a:extLst>
              <a:ext uri="{FF2B5EF4-FFF2-40B4-BE49-F238E27FC236}">
                <a16:creationId xmlns:a16="http://schemas.microsoft.com/office/drawing/2014/main" id="{E0209911-DDBE-4189-B7F9-55312354F5DE}"/>
              </a:ext>
            </a:extLst>
          </p:cNvPr>
          <p:cNvSpPr/>
          <p:nvPr/>
        </p:nvSpPr>
        <p:spPr>
          <a:xfrm>
            <a:off x="1133622" y="2147668"/>
            <a:ext cx="114886" cy="788963"/>
          </a:xfrm>
          <a:prstGeom prst="leftBrace">
            <a:avLst>
              <a:gd name="adj1" fmla="val 56238"/>
              <a:gd name="adj2" fmla="val 50000"/>
            </a:avLst>
          </a:prstGeom>
          <a:ln w="19050">
            <a:solidFill>
              <a:srgbClr val="7FD7F7"/>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12978734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789090-0940-4E36-8FA5-E7BFDCBFF2BB}"/>
              </a:ext>
            </a:extLst>
          </p:cNvPr>
          <p:cNvSpPr>
            <a:spLocks noGrp="1"/>
          </p:cNvSpPr>
          <p:nvPr>
            <p:ph idx="1"/>
          </p:nvPr>
        </p:nvSpPr>
        <p:spPr/>
        <p:txBody>
          <a:bodyPr/>
          <a:lstStyle/>
          <a:p>
            <a:pPr algn="just"/>
            <a:r>
              <a:rPr lang="pt-BR" dirty="0"/>
              <a:t>Um exemplo que ilustra o tema principal da etapa: </a:t>
            </a:r>
            <a:r>
              <a:rPr lang="pt-BR" b="1" i="1" dirty="0">
                <a:solidFill>
                  <a:srgbClr val="C00000"/>
                </a:solidFill>
              </a:rPr>
              <a:t>perfeição em subjogos elimina os equilíbrios de Nash que dependem de ameaças ou promessas não críveis</a:t>
            </a:r>
            <a:r>
              <a:rPr lang="pt-BR" i="1" dirty="0"/>
              <a:t>.</a:t>
            </a:r>
          </a:p>
        </p:txBody>
      </p:sp>
      <p:sp>
        <p:nvSpPr>
          <p:cNvPr id="4" name="Title 1">
            <a:extLst>
              <a:ext uri="{FF2B5EF4-FFF2-40B4-BE49-F238E27FC236}">
                <a16:creationId xmlns:a16="http://schemas.microsoft.com/office/drawing/2014/main" id="{FF96EF2A-FA2D-45B1-AE86-6E5FFF083330}"/>
              </a:ext>
            </a:extLst>
          </p:cNvPr>
          <p:cNvSpPr>
            <a:spLocks noGrp="1"/>
          </p:cNvSpPr>
          <p:nvPr>
            <p:ph type="title"/>
          </p:nvPr>
        </p:nvSpPr>
        <p:spPr>
          <a:xfrm>
            <a:off x="674689" y="320676"/>
            <a:ext cx="10861675" cy="1325563"/>
          </a:xfrm>
        </p:spPr>
        <p:txBody>
          <a:bodyPr>
            <a:normAutofit/>
          </a:bodyPr>
          <a:lstStyle/>
          <a:p>
            <a:r>
              <a:rPr lang="pt-BR" sz="4100" b="1" noProof="0" dirty="0"/>
              <a:t>Definição de equilíbrio de Nash perfeito em subjogo</a:t>
            </a:r>
          </a:p>
        </p:txBody>
      </p:sp>
      <p:pic>
        <p:nvPicPr>
          <p:cNvPr id="5" name="Content Placeholder 4" descr="A close up of a map&#10;&#10;Description automatically generated">
            <a:extLst>
              <a:ext uri="{FF2B5EF4-FFF2-40B4-BE49-F238E27FC236}">
                <a16:creationId xmlns:a16="http://schemas.microsoft.com/office/drawing/2014/main" id="{2CFF09A0-3211-4B9D-BEBB-DA0F84E210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5099" y="3048033"/>
            <a:ext cx="5132687" cy="3128935"/>
          </a:xfrm>
          <a:prstGeom prst="rect">
            <a:avLst/>
          </a:prstGeom>
        </p:spPr>
      </p:pic>
      <p:sp>
        <p:nvSpPr>
          <p:cNvPr id="2" name="Footer Placeholder 1">
            <a:extLst>
              <a:ext uri="{FF2B5EF4-FFF2-40B4-BE49-F238E27FC236}">
                <a16:creationId xmlns:a16="http://schemas.microsoft.com/office/drawing/2014/main" id="{07F8A5DA-F3DC-4B55-8B6F-7CAFC8A5AA13}"/>
              </a:ext>
            </a:extLst>
          </p:cNvPr>
          <p:cNvSpPr>
            <a:spLocks noGrp="1"/>
          </p:cNvSpPr>
          <p:nvPr>
            <p:ph type="ftr" sz="quarter" idx="11"/>
          </p:nvPr>
        </p:nvSpPr>
        <p:spPr/>
        <p:txBody>
          <a:bodyPr/>
          <a:lstStyle/>
          <a:p>
            <a:r>
              <a:rPr lang="pt-BR" dirty="0"/>
              <a:t>Robson Tigre </a:t>
            </a:r>
            <a:endParaRPr lang="en-US" dirty="0"/>
          </a:p>
        </p:txBody>
      </p:sp>
      <p:sp>
        <p:nvSpPr>
          <p:cNvPr id="6" name="Slide Number Placeholder 5">
            <a:extLst>
              <a:ext uri="{FF2B5EF4-FFF2-40B4-BE49-F238E27FC236}">
                <a16:creationId xmlns:a16="http://schemas.microsoft.com/office/drawing/2014/main" id="{3BE9F4B8-48C6-4280-8D3C-D4FF1F6201D2}"/>
              </a:ext>
            </a:extLst>
          </p:cNvPr>
          <p:cNvSpPr>
            <a:spLocks noGrp="1"/>
          </p:cNvSpPr>
          <p:nvPr>
            <p:ph type="sldNum" sz="quarter" idx="12"/>
          </p:nvPr>
        </p:nvSpPr>
        <p:spPr/>
        <p:txBody>
          <a:bodyPr/>
          <a:lstStyle/>
          <a:p>
            <a:fld id="{AF67EEE8-F201-4410-BA13-233EFB93B646}" type="slidenum">
              <a:rPr lang="pt-BR" smtClean="0"/>
              <a:t>46</a:t>
            </a:fld>
            <a:endParaRPr lang="pt-BR"/>
          </a:p>
        </p:txBody>
      </p:sp>
    </p:spTree>
    <p:extLst>
      <p:ext uri="{BB962C8B-B14F-4D97-AF65-F5344CB8AC3E}">
        <p14:creationId xmlns:p14="http://schemas.microsoft.com/office/powerpoint/2010/main" val="16512401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789090-0940-4E36-8FA5-E7BFDCBFF2BB}"/>
              </a:ext>
            </a:extLst>
          </p:cNvPr>
          <p:cNvSpPr>
            <a:spLocks noGrp="1"/>
          </p:cNvSpPr>
          <p:nvPr>
            <p:ph idx="1"/>
          </p:nvPr>
        </p:nvSpPr>
        <p:spPr/>
        <p:txBody>
          <a:bodyPr/>
          <a:lstStyle/>
          <a:p>
            <a:pPr algn="just"/>
            <a:r>
              <a:rPr lang="pt-BR" dirty="0"/>
              <a:t>Um exemplo que ilustra o tema principal da etapa: </a:t>
            </a:r>
            <a:r>
              <a:rPr lang="pt-BR" b="1" i="1" dirty="0">
                <a:solidFill>
                  <a:srgbClr val="C00000"/>
                </a:solidFill>
              </a:rPr>
              <a:t>perfeição em subjogos elimina os equilíbrios de Nash que dependem de ameaças ou promessas não críveis</a:t>
            </a:r>
            <a:r>
              <a:rPr lang="pt-BR" i="1" dirty="0"/>
              <a:t>.</a:t>
            </a:r>
          </a:p>
        </p:txBody>
      </p:sp>
      <p:sp>
        <p:nvSpPr>
          <p:cNvPr id="4" name="Title 1">
            <a:extLst>
              <a:ext uri="{FF2B5EF4-FFF2-40B4-BE49-F238E27FC236}">
                <a16:creationId xmlns:a16="http://schemas.microsoft.com/office/drawing/2014/main" id="{FF96EF2A-FA2D-45B1-AE86-6E5FFF083330}"/>
              </a:ext>
            </a:extLst>
          </p:cNvPr>
          <p:cNvSpPr>
            <a:spLocks noGrp="1"/>
          </p:cNvSpPr>
          <p:nvPr>
            <p:ph type="title"/>
          </p:nvPr>
        </p:nvSpPr>
        <p:spPr>
          <a:xfrm>
            <a:off x="674689" y="320676"/>
            <a:ext cx="10861675" cy="1325563"/>
          </a:xfrm>
        </p:spPr>
        <p:txBody>
          <a:bodyPr>
            <a:normAutofit/>
          </a:bodyPr>
          <a:lstStyle/>
          <a:p>
            <a:r>
              <a:rPr lang="pt-BR" sz="4100" b="1" noProof="0" dirty="0"/>
              <a:t>Definição de equilíbrio de Nash perfeito em subjogo</a:t>
            </a:r>
          </a:p>
        </p:txBody>
      </p:sp>
      <p:pic>
        <p:nvPicPr>
          <p:cNvPr id="5" name="Content Placeholder 4" descr="A close up of a map&#10;&#10;Description automatically generated">
            <a:extLst>
              <a:ext uri="{FF2B5EF4-FFF2-40B4-BE49-F238E27FC236}">
                <a16:creationId xmlns:a16="http://schemas.microsoft.com/office/drawing/2014/main" id="{2CFF09A0-3211-4B9D-BEBB-DA0F84E21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5099" y="3048033"/>
            <a:ext cx="5132687" cy="3128935"/>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97FFB288-77CE-45D0-8C7C-8EC53666A4A7}"/>
                  </a:ext>
                </a:extLst>
              </p14:cNvPr>
              <p14:cNvContentPartPr/>
              <p14:nvPr/>
            </p14:nvContentPartPr>
            <p14:xfrm>
              <a:off x="5410527" y="5293425"/>
              <a:ext cx="261000" cy="319320"/>
            </p14:xfrm>
          </p:contentPart>
        </mc:Choice>
        <mc:Fallback xmlns="">
          <p:pic>
            <p:nvPicPr>
              <p:cNvPr id="2" name="Ink 1">
                <a:extLst>
                  <a:ext uri="{FF2B5EF4-FFF2-40B4-BE49-F238E27FC236}">
                    <a16:creationId xmlns:a16="http://schemas.microsoft.com/office/drawing/2014/main" id="{97FFB288-77CE-45D0-8C7C-8EC53666A4A7}"/>
                  </a:ext>
                </a:extLst>
              </p:cNvPr>
              <p:cNvPicPr/>
              <p:nvPr/>
            </p:nvPicPr>
            <p:blipFill>
              <a:blip r:embed="rId4"/>
              <a:stretch>
                <a:fillRect/>
              </a:stretch>
            </p:blipFill>
            <p:spPr>
              <a:xfrm>
                <a:off x="5392887" y="5275785"/>
                <a:ext cx="296640" cy="354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633F3916-3074-4C07-B5AE-FCE26A8716C0}"/>
                  </a:ext>
                </a:extLst>
              </p14:cNvPr>
              <p14:cNvContentPartPr/>
              <p14:nvPr/>
            </p14:nvContentPartPr>
            <p14:xfrm>
              <a:off x="4856487" y="3776025"/>
              <a:ext cx="232560" cy="327240"/>
            </p14:xfrm>
          </p:contentPart>
        </mc:Choice>
        <mc:Fallback xmlns="">
          <p:pic>
            <p:nvPicPr>
              <p:cNvPr id="10" name="Ink 9">
                <a:extLst>
                  <a:ext uri="{FF2B5EF4-FFF2-40B4-BE49-F238E27FC236}">
                    <a16:creationId xmlns:a16="http://schemas.microsoft.com/office/drawing/2014/main" id="{633F3916-3074-4C07-B5AE-FCE26A8716C0}"/>
                  </a:ext>
                </a:extLst>
              </p:cNvPr>
              <p:cNvPicPr/>
              <p:nvPr/>
            </p:nvPicPr>
            <p:blipFill>
              <a:blip r:embed="rId6"/>
              <a:stretch>
                <a:fillRect/>
              </a:stretch>
            </p:blipFill>
            <p:spPr>
              <a:xfrm>
                <a:off x="4838847" y="3758385"/>
                <a:ext cx="268200" cy="362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2DC3A514-596C-4BE5-83C8-66464216A905}"/>
                  </a:ext>
                </a:extLst>
              </p14:cNvPr>
              <p14:cNvContentPartPr/>
              <p14:nvPr/>
            </p14:nvContentPartPr>
            <p14:xfrm>
              <a:off x="5165727" y="4391625"/>
              <a:ext cx="129240" cy="231840"/>
            </p14:xfrm>
          </p:contentPart>
        </mc:Choice>
        <mc:Fallback xmlns="">
          <p:pic>
            <p:nvPicPr>
              <p:cNvPr id="13" name="Ink 12">
                <a:extLst>
                  <a:ext uri="{FF2B5EF4-FFF2-40B4-BE49-F238E27FC236}">
                    <a16:creationId xmlns:a16="http://schemas.microsoft.com/office/drawing/2014/main" id="{2DC3A514-596C-4BE5-83C8-66464216A905}"/>
                  </a:ext>
                </a:extLst>
              </p:cNvPr>
              <p:cNvPicPr/>
              <p:nvPr/>
            </p:nvPicPr>
            <p:blipFill>
              <a:blip r:embed="rId8"/>
              <a:stretch>
                <a:fillRect/>
              </a:stretch>
            </p:blipFill>
            <p:spPr>
              <a:xfrm>
                <a:off x="5148087" y="4373985"/>
                <a:ext cx="16488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119CB82B-80E1-4E1F-B5EE-B34569B04EE9}"/>
                  </a:ext>
                </a:extLst>
              </p14:cNvPr>
              <p14:cNvContentPartPr/>
              <p14:nvPr/>
            </p14:nvContentPartPr>
            <p14:xfrm>
              <a:off x="6038727" y="2981145"/>
              <a:ext cx="213480" cy="275040"/>
            </p14:xfrm>
          </p:contentPart>
        </mc:Choice>
        <mc:Fallback xmlns="">
          <p:pic>
            <p:nvPicPr>
              <p:cNvPr id="14" name="Ink 13">
                <a:extLst>
                  <a:ext uri="{FF2B5EF4-FFF2-40B4-BE49-F238E27FC236}">
                    <a16:creationId xmlns:a16="http://schemas.microsoft.com/office/drawing/2014/main" id="{119CB82B-80E1-4E1F-B5EE-B34569B04EE9}"/>
                  </a:ext>
                </a:extLst>
              </p:cNvPr>
              <p:cNvPicPr/>
              <p:nvPr/>
            </p:nvPicPr>
            <p:blipFill>
              <a:blip r:embed="rId10"/>
              <a:stretch>
                <a:fillRect/>
              </a:stretch>
            </p:blipFill>
            <p:spPr>
              <a:xfrm>
                <a:off x="6020727" y="2963505"/>
                <a:ext cx="249120" cy="310680"/>
              </a:xfrm>
              <a:prstGeom prst="rect">
                <a:avLst/>
              </a:prstGeom>
            </p:spPr>
          </p:pic>
        </mc:Fallback>
      </mc:AlternateContent>
      <p:grpSp>
        <p:nvGrpSpPr>
          <p:cNvPr id="18" name="Group 17">
            <a:extLst>
              <a:ext uri="{FF2B5EF4-FFF2-40B4-BE49-F238E27FC236}">
                <a16:creationId xmlns:a16="http://schemas.microsoft.com/office/drawing/2014/main" id="{D8C191E3-0F55-4154-A14D-887B7E03E684}"/>
              </a:ext>
            </a:extLst>
          </p:cNvPr>
          <p:cNvGrpSpPr/>
          <p:nvPr/>
        </p:nvGrpSpPr>
        <p:grpSpPr>
          <a:xfrm>
            <a:off x="6445167" y="3690345"/>
            <a:ext cx="239760" cy="181800"/>
            <a:chOff x="6445167" y="3690345"/>
            <a:chExt cx="239760" cy="181800"/>
          </a:xfrm>
        </p:grpSpPr>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F73BD00D-E59F-414A-B234-7042BA51F7A7}"/>
                    </a:ext>
                  </a:extLst>
                </p14:cNvPr>
                <p14:cNvContentPartPr/>
                <p14:nvPr/>
              </p14:nvContentPartPr>
              <p14:xfrm>
                <a:off x="6462087" y="3690345"/>
                <a:ext cx="7920" cy="360"/>
              </p14:xfrm>
            </p:contentPart>
          </mc:Choice>
          <mc:Fallback xmlns="">
            <p:pic>
              <p:nvPicPr>
                <p:cNvPr id="15" name="Ink 14">
                  <a:extLst>
                    <a:ext uri="{FF2B5EF4-FFF2-40B4-BE49-F238E27FC236}">
                      <a16:creationId xmlns:a16="http://schemas.microsoft.com/office/drawing/2014/main" id="{F73BD00D-E59F-414A-B234-7042BA51F7A7}"/>
                    </a:ext>
                  </a:extLst>
                </p:cNvPr>
                <p:cNvPicPr/>
                <p:nvPr/>
              </p:nvPicPr>
              <p:blipFill>
                <a:blip r:embed="rId12"/>
                <a:stretch>
                  <a:fillRect/>
                </a:stretch>
              </p:blipFill>
              <p:spPr>
                <a:xfrm>
                  <a:off x="6444447" y="3672705"/>
                  <a:ext cx="435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A459BE6E-F4AC-4EA3-9A52-80BC03A14585}"/>
                    </a:ext>
                  </a:extLst>
                </p14:cNvPr>
                <p14:cNvContentPartPr/>
                <p14:nvPr/>
              </p14:nvContentPartPr>
              <p14:xfrm>
                <a:off x="6445167" y="3690345"/>
                <a:ext cx="239760" cy="181800"/>
              </p14:xfrm>
            </p:contentPart>
          </mc:Choice>
          <mc:Fallback xmlns="">
            <p:pic>
              <p:nvPicPr>
                <p:cNvPr id="16" name="Ink 15">
                  <a:extLst>
                    <a:ext uri="{FF2B5EF4-FFF2-40B4-BE49-F238E27FC236}">
                      <a16:creationId xmlns:a16="http://schemas.microsoft.com/office/drawing/2014/main" id="{A459BE6E-F4AC-4EA3-9A52-80BC03A14585}"/>
                    </a:ext>
                  </a:extLst>
                </p:cNvPr>
                <p:cNvPicPr/>
                <p:nvPr/>
              </p:nvPicPr>
              <p:blipFill>
                <a:blip r:embed="rId14"/>
                <a:stretch>
                  <a:fillRect/>
                </a:stretch>
              </p:blipFill>
              <p:spPr>
                <a:xfrm>
                  <a:off x="6427167" y="3672705"/>
                  <a:ext cx="27540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32B82853-93DF-4FE5-8241-1CF1116139F5}"/>
                    </a:ext>
                  </a:extLst>
                </p14:cNvPr>
                <p14:cNvContentPartPr/>
                <p14:nvPr/>
              </p14:nvContentPartPr>
              <p14:xfrm>
                <a:off x="6548487" y="3758025"/>
                <a:ext cx="120960" cy="111240"/>
              </p14:xfrm>
            </p:contentPart>
          </mc:Choice>
          <mc:Fallback xmlns="">
            <p:pic>
              <p:nvPicPr>
                <p:cNvPr id="17" name="Ink 16">
                  <a:extLst>
                    <a:ext uri="{FF2B5EF4-FFF2-40B4-BE49-F238E27FC236}">
                      <a16:creationId xmlns:a16="http://schemas.microsoft.com/office/drawing/2014/main" id="{32B82853-93DF-4FE5-8241-1CF1116139F5}"/>
                    </a:ext>
                  </a:extLst>
                </p:cNvPr>
                <p:cNvPicPr/>
                <p:nvPr/>
              </p:nvPicPr>
              <p:blipFill>
                <a:blip r:embed="rId16"/>
                <a:stretch>
                  <a:fillRect/>
                </a:stretch>
              </p:blipFill>
              <p:spPr>
                <a:xfrm>
                  <a:off x="6530487" y="3740025"/>
                  <a:ext cx="156600" cy="146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
            <p14:nvContentPartPr>
              <p14:cNvPr id="20" name="Ink 19">
                <a:extLst>
                  <a:ext uri="{FF2B5EF4-FFF2-40B4-BE49-F238E27FC236}">
                    <a16:creationId xmlns:a16="http://schemas.microsoft.com/office/drawing/2014/main" id="{223F6132-6112-40B4-95F9-117C744F5B0D}"/>
                  </a:ext>
                </a:extLst>
              </p14:cNvPr>
              <p14:cNvContentPartPr/>
              <p14:nvPr/>
            </p14:nvContentPartPr>
            <p14:xfrm>
              <a:off x="6512127" y="5058705"/>
              <a:ext cx="236520" cy="259200"/>
            </p14:xfrm>
          </p:contentPart>
        </mc:Choice>
        <mc:Fallback xmlns="">
          <p:pic>
            <p:nvPicPr>
              <p:cNvPr id="20" name="Ink 19">
                <a:extLst>
                  <a:ext uri="{FF2B5EF4-FFF2-40B4-BE49-F238E27FC236}">
                    <a16:creationId xmlns:a16="http://schemas.microsoft.com/office/drawing/2014/main" id="{223F6132-6112-40B4-95F9-117C744F5B0D}"/>
                  </a:ext>
                </a:extLst>
              </p:cNvPr>
              <p:cNvPicPr/>
              <p:nvPr/>
            </p:nvPicPr>
            <p:blipFill>
              <a:blip r:embed="rId18"/>
              <a:stretch>
                <a:fillRect/>
              </a:stretch>
            </p:blipFill>
            <p:spPr>
              <a:xfrm>
                <a:off x="6494127" y="5040705"/>
                <a:ext cx="27216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1" name="Ink 20">
                <a:extLst>
                  <a:ext uri="{FF2B5EF4-FFF2-40B4-BE49-F238E27FC236}">
                    <a16:creationId xmlns:a16="http://schemas.microsoft.com/office/drawing/2014/main" id="{9EF984AF-8803-4F00-B74A-7E57BE5031A9}"/>
                  </a:ext>
                </a:extLst>
              </p14:cNvPr>
              <p14:cNvContentPartPr/>
              <p14:nvPr/>
            </p14:nvContentPartPr>
            <p14:xfrm>
              <a:off x="7152207" y="3940185"/>
              <a:ext cx="227880" cy="277560"/>
            </p14:xfrm>
          </p:contentPart>
        </mc:Choice>
        <mc:Fallback xmlns="">
          <p:pic>
            <p:nvPicPr>
              <p:cNvPr id="21" name="Ink 20">
                <a:extLst>
                  <a:ext uri="{FF2B5EF4-FFF2-40B4-BE49-F238E27FC236}">
                    <a16:creationId xmlns:a16="http://schemas.microsoft.com/office/drawing/2014/main" id="{9EF984AF-8803-4F00-B74A-7E57BE5031A9}"/>
                  </a:ext>
                </a:extLst>
              </p:cNvPr>
              <p:cNvPicPr/>
              <p:nvPr/>
            </p:nvPicPr>
            <p:blipFill>
              <a:blip r:embed="rId20"/>
              <a:stretch>
                <a:fillRect/>
              </a:stretch>
            </p:blipFill>
            <p:spPr>
              <a:xfrm>
                <a:off x="7134567" y="3922185"/>
                <a:ext cx="263520" cy="313200"/>
              </a:xfrm>
              <a:prstGeom prst="rect">
                <a:avLst/>
              </a:prstGeom>
            </p:spPr>
          </p:pic>
        </mc:Fallback>
      </mc:AlternateContent>
      <p:grpSp>
        <p:nvGrpSpPr>
          <p:cNvPr id="24" name="Group 23">
            <a:extLst>
              <a:ext uri="{FF2B5EF4-FFF2-40B4-BE49-F238E27FC236}">
                <a16:creationId xmlns:a16="http://schemas.microsoft.com/office/drawing/2014/main" id="{08027F03-0466-48CD-8D7A-AE2FFA2788D0}"/>
              </a:ext>
            </a:extLst>
          </p:cNvPr>
          <p:cNvGrpSpPr/>
          <p:nvPr/>
        </p:nvGrpSpPr>
        <p:grpSpPr>
          <a:xfrm>
            <a:off x="6839367" y="4419345"/>
            <a:ext cx="171360" cy="230400"/>
            <a:chOff x="6839367" y="4419345"/>
            <a:chExt cx="171360" cy="230400"/>
          </a:xfrm>
        </p:grpSpPr>
        <mc:AlternateContent xmlns:mc="http://schemas.openxmlformats.org/markup-compatibility/2006" xmlns:p14="http://schemas.microsoft.com/office/powerpoint/2010/main">
          <mc:Choice Requires="p14">
            <p:contentPart p14:bwMode="auto" r:id="rId21">
              <p14:nvContentPartPr>
                <p14:cNvPr id="22" name="Ink 21">
                  <a:extLst>
                    <a:ext uri="{FF2B5EF4-FFF2-40B4-BE49-F238E27FC236}">
                      <a16:creationId xmlns:a16="http://schemas.microsoft.com/office/drawing/2014/main" id="{137F589E-0757-4D8B-82F8-9F328CCC6D8D}"/>
                    </a:ext>
                  </a:extLst>
                </p14:cNvPr>
                <p14:cNvContentPartPr/>
                <p14:nvPr/>
              </p14:nvContentPartPr>
              <p14:xfrm>
                <a:off x="6839367" y="4419345"/>
                <a:ext cx="171360" cy="230400"/>
              </p14:xfrm>
            </p:contentPart>
          </mc:Choice>
          <mc:Fallback xmlns="">
            <p:pic>
              <p:nvPicPr>
                <p:cNvPr id="22" name="Ink 21">
                  <a:extLst>
                    <a:ext uri="{FF2B5EF4-FFF2-40B4-BE49-F238E27FC236}">
                      <a16:creationId xmlns:a16="http://schemas.microsoft.com/office/drawing/2014/main" id="{137F589E-0757-4D8B-82F8-9F328CCC6D8D}"/>
                    </a:ext>
                  </a:extLst>
                </p:cNvPr>
                <p:cNvPicPr/>
                <p:nvPr/>
              </p:nvPicPr>
              <p:blipFill>
                <a:blip r:embed="rId22"/>
                <a:stretch>
                  <a:fillRect/>
                </a:stretch>
              </p:blipFill>
              <p:spPr>
                <a:xfrm>
                  <a:off x="6821367" y="4401345"/>
                  <a:ext cx="20700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 name="Ink 22">
                  <a:extLst>
                    <a:ext uri="{FF2B5EF4-FFF2-40B4-BE49-F238E27FC236}">
                      <a16:creationId xmlns:a16="http://schemas.microsoft.com/office/drawing/2014/main" id="{4B9578FE-4ACE-40E0-B38D-FAA8909751C0}"/>
                    </a:ext>
                  </a:extLst>
                </p14:cNvPr>
                <p14:cNvContentPartPr/>
                <p14:nvPr/>
              </p14:nvContentPartPr>
              <p14:xfrm>
                <a:off x="6866727" y="4506465"/>
                <a:ext cx="62280" cy="79920"/>
              </p14:xfrm>
            </p:contentPart>
          </mc:Choice>
          <mc:Fallback xmlns="">
            <p:pic>
              <p:nvPicPr>
                <p:cNvPr id="23" name="Ink 22">
                  <a:extLst>
                    <a:ext uri="{FF2B5EF4-FFF2-40B4-BE49-F238E27FC236}">
                      <a16:creationId xmlns:a16="http://schemas.microsoft.com/office/drawing/2014/main" id="{4B9578FE-4ACE-40E0-B38D-FAA8909751C0}"/>
                    </a:ext>
                  </a:extLst>
                </p:cNvPr>
                <p:cNvPicPr/>
                <p:nvPr/>
              </p:nvPicPr>
              <p:blipFill>
                <a:blip r:embed="rId24"/>
                <a:stretch>
                  <a:fillRect/>
                </a:stretch>
              </p:blipFill>
              <p:spPr>
                <a:xfrm>
                  <a:off x="6848727" y="4488465"/>
                  <a:ext cx="97920" cy="115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
            <p14:nvContentPartPr>
              <p14:cNvPr id="25" name="Ink 24">
                <a:extLst>
                  <a:ext uri="{FF2B5EF4-FFF2-40B4-BE49-F238E27FC236}">
                    <a16:creationId xmlns:a16="http://schemas.microsoft.com/office/drawing/2014/main" id="{696B7E6D-C01D-4873-8C2F-B30D8D589BAD}"/>
                  </a:ext>
                </a:extLst>
              </p14:cNvPr>
              <p14:cNvContentPartPr/>
              <p14:nvPr/>
            </p14:nvContentPartPr>
            <p14:xfrm>
              <a:off x="6495207" y="5281905"/>
              <a:ext cx="252720" cy="288000"/>
            </p14:xfrm>
          </p:contentPart>
        </mc:Choice>
        <mc:Fallback xmlns="">
          <p:pic>
            <p:nvPicPr>
              <p:cNvPr id="25" name="Ink 24">
                <a:extLst>
                  <a:ext uri="{FF2B5EF4-FFF2-40B4-BE49-F238E27FC236}">
                    <a16:creationId xmlns:a16="http://schemas.microsoft.com/office/drawing/2014/main" id="{696B7E6D-C01D-4873-8C2F-B30D8D589BAD}"/>
                  </a:ext>
                </a:extLst>
              </p:cNvPr>
              <p:cNvPicPr/>
              <p:nvPr/>
            </p:nvPicPr>
            <p:blipFill>
              <a:blip r:embed="rId26"/>
              <a:stretch>
                <a:fillRect/>
              </a:stretch>
            </p:blipFill>
            <p:spPr>
              <a:xfrm>
                <a:off x="6477207" y="5263905"/>
                <a:ext cx="288360" cy="323640"/>
              </a:xfrm>
              <a:prstGeom prst="rect">
                <a:avLst/>
              </a:prstGeom>
            </p:spPr>
          </p:pic>
        </mc:Fallback>
      </mc:AlternateContent>
      <p:sp>
        <p:nvSpPr>
          <p:cNvPr id="6" name="Footer Placeholder 5">
            <a:extLst>
              <a:ext uri="{FF2B5EF4-FFF2-40B4-BE49-F238E27FC236}">
                <a16:creationId xmlns:a16="http://schemas.microsoft.com/office/drawing/2014/main" id="{DEB8AD50-AE01-4549-8F21-19971324F7A6}"/>
              </a:ext>
            </a:extLst>
          </p:cNvPr>
          <p:cNvSpPr>
            <a:spLocks noGrp="1"/>
          </p:cNvSpPr>
          <p:nvPr>
            <p:ph type="ftr" sz="quarter" idx="11"/>
          </p:nvPr>
        </p:nvSpPr>
        <p:spPr/>
        <p:txBody>
          <a:bodyPr/>
          <a:lstStyle/>
          <a:p>
            <a:r>
              <a:rPr lang="pt-BR" dirty="0"/>
              <a:t>Robson Tigre </a:t>
            </a:r>
            <a:endParaRPr lang="en-US" dirty="0"/>
          </a:p>
        </p:txBody>
      </p:sp>
      <p:sp>
        <p:nvSpPr>
          <p:cNvPr id="7" name="Slide Number Placeholder 6">
            <a:extLst>
              <a:ext uri="{FF2B5EF4-FFF2-40B4-BE49-F238E27FC236}">
                <a16:creationId xmlns:a16="http://schemas.microsoft.com/office/drawing/2014/main" id="{66A1105A-087A-40D1-B0D2-DEA240F4FD4A}"/>
              </a:ext>
            </a:extLst>
          </p:cNvPr>
          <p:cNvSpPr>
            <a:spLocks noGrp="1"/>
          </p:cNvSpPr>
          <p:nvPr>
            <p:ph type="sldNum" sz="quarter" idx="12"/>
          </p:nvPr>
        </p:nvSpPr>
        <p:spPr/>
        <p:txBody>
          <a:bodyPr/>
          <a:lstStyle/>
          <a:p>
            <a:fld id="{AF67EEE8-F201-4410-BA13-233EFB93B646}" type="slidenum">
              <a:rPr lang="pt-BR" smtClean="0"/>
              <a:t>47</a:t>
            </a:fld>
            <a:endParaRPr lang="pt-BR"/>
          </a:p>
        </p:txBody>
      </p:sp>
    </p:spTree>
    <p:extLst>
      <p:ext uri="{BB962C8B-B14F-4D97-AF65-F5344CB8AC3E}">
        <p14:creationId xmlns:p14="http://schemas.microsoft.com/office/powerpoint/2010/main" val="33755071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789090-0940-4E36-8FA5-E7BFDCBFF2BB}"/>
              </a:ext>
            </a:extLst>
          </p:cNvPr>
          <p:cNvSpPr>
            <a:spLocks noGrp="1"/>
          </p:cNvSpPr>
          <p:nvPr>
            <p:ph idx="1"/>
          </p:nvPr>
        </p:nvSpPr>
        <p:spPr/>
        <p:txBody>
          <a:bodyPr/>
          <a:lstStyle/>
          <a:p>
            <a:pPr algn="just"/>
            <a:r>
              <a:rPr lang="pt-BR" dirty="0"/>
              <a:t>Um exemplo que ilustra o tema principal da etapa: </a:t>
            </a:r>
            <a:r>
              <a:rPr lang="pt-BR" b="1" i="1" dirty="0">
                <a:solidFill>
                  <a:srgbClr val="C00000"/>
                </a:solidFill>
              </a:rPr>
              <a:t>perfeição em subjogos elimina os equilíbrios de Nash que dependem de ameaças ou promessas não críveis</a:t>
            </a:r>
            <a:r>
              <a:rPr lang="pt-BR" i="1" dirty="0"/>
              <a:t>.</a:t>
            </a:r>
          </a:p>
        </p:txBody>
      </p:sp>
      <p:sp>
        <p:nvSpPr>
          <p:cNvPr id="4" name="Title 1">
            <a:extLst>
              <a:ext uri="{FF2B5EF4-FFF2-40B4-BE49-F238E27FC236}">
                <a16:creationId xmlns:a16="http://schemas.microsoft.com/office/drawing/2014/main" id="{FF96EF2A-FA2D-45B1-AE86-6E5FFF083330}"/>
              </a:ext>
            </a:extLst>
          </p:cNvPr>
          <p:cNvSpPr>
            <a:spLocks noGrp="1"/>
          </p:cNvSpPr>
          <p:nvPr>
            <p:ph type="title"/>
          </p:nvPr>
        </p:nvSpPr>
        <p:spPr>
          <a:xfrm>
            <a:off x="674689" y="320676"/>
            <a:ext cx="10861675" cy="1325563"/>
          </a:xfrm>
        </p:spPr>
        <p:txBody>
          <a:bodyPr>
            <a:normAutofit/>
          </a:bodyPr>
          <a:lstStyle/>
          <a:p>
            <a:r>
              <a:rPr lang="pt-BR" sz="4100" b="1" noProof="0" dirty="0"/>
              <a:t>Definição de equilíbrio de Nash perfeito em subjogo</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9091AF3A-FF7D-4739-8218-C60E1D7964F4}"/>
                  </a:ext>
                </a:extLst>
              </p14:cNvPr>
              <p14:cNvContentPartPr/>
              <p14:nvPr/>
            </p14:nvContentPartPr>
            <p14:xfrm>
              <a:off x="5412327" y="5273625"/>
              <a:ext cx="237600" cy="275040"/>
            </p14:xfrm>
          </p:contentPart>
        </mc:Choice>
        <mc:Fallback xmlns="">
          <p:pic>
            <p:nvPicPr>
              <p:cNvPr id="6" name="Ink 5">
                <a:extLst>
                  <a:ext uri="{FF2B5EF4-FFF2-40B4-BE49-F238E27FC236}">
                    <a16:creationId xmlns:a16="http://schemas.microsoft.com/office/drawing/2014/main" id="{9091AF3A-FF7D-4739-8218-C60E1D7964F4}"/>
                  </a:ext>
                </a:extLst>
              </p:cNvPr>
              <p:cNvPicPr/>
              <p:nvPr/>
            </p:nvPicPr>
            <p:blipFill>
              <a:blip r:embed="rId4"/>
              <a:stretch>
                <a:fillRect/>
              </a:stretch>
            </p:blipFill>
            <p:spPr>
              <a:xfrm>
                <a:off x="5394687" y="5255985"/>
                <a:ext cx="27324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59214567-8FA5-45E6-888F-1D9A1FDD5D8B}"/>
                  </a:ext>
                </a:extLst>
              </p14:cNvPr>
              <p14:cNvContentPartPr/>
              <p14:nvPr/>
            </p14:nvContentPartPr>
            <p14:xfrm>
              <a:off x="6500967" y="5255985"/>
              <a:ext cx="324360" cy="312120"/>
            </p14:xfrm>
          </p:contentPart>
        </mc:Choice>
        <mc:Fallback xmlns="">
          <p:pic>
            <p:nvPicPr>
              <p:cNvPr id="7" name="Ink 6">
                <a:extLst>
                  <a:ext uri="{FF2B5EF4-FFF2-40B4-BE49-F238E27FC236}">
                    <a16:creationId xmlns:a16="http://schemas.microsoft.com/office/drawing/2014/main" id="{59214567-8FA5-45E6-888F-1D9A1FDD5D8B}"/>
                  </a:ext>
                </a:extLst>
              </p:cNvPr>
              <p:cNvPicPr/>
              <p:nvPr/>
            </p:nvPicPr>
            <p:blipFill>
              <a:blip r:embed="rId6"/>
              <a:stretch>
                <a:fillRect/>
              </a:stretch>
            </p:blipFill>
            <p:spPr>
              <a:xfrm>
                <a:off x="6483327" y="5238345"/>
                <a:ext cx="36000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6AC6E813-17A8-4D4A-B569-4DE68F959B9A}"/>
                  </a:ext>
                </a:extLst>
              </p14:cNvPr>
              <p14:cNvContentPartPr/>
              <p14:nvPr/>
            </p14:nvContentPartPr>
            <p14:xfrm>
              <a:off x="5216847" y="4355265"/>
              <a:ext cx="462960" cy="480600"/>
            </p14:xfrm>
          </p:contentPart>
        </mc:Choice>
        <mc:Fallback xmlns="">
          <p:pic>
            <p:nvPicPr>
              <p:cNvPr id="8" name="Ink 7">
                <a:extLst>
                  <a:ext uri="{FF2B5EF4-FFF2-40B4-BE49-F238E27FC236}">
                    <a16:creationId xmlns:a16="http://schemas.microsoft.com/office/drawing/2014/main" id="{6AC6E813-17A8-4D4A-B569-4DE68F959B9A}"/>
                  </a:ext>
                </a:extLst>
              </p:cNvPr>
              <p:cNvPicPr/>
              <p:nvPr/>
            </p:nvPicPr>
            <p:blipFill>
              <a:blip r:embed="rId8"/>
              <a:stretch>
                <a:fillRect/>
              </a:stretch>
            </p:blipFill>
            <p:spPr>
              <a:xfrm>
                <a:off x="5199207" y="4337625"/>
                <a:ext cx="498600" cy="516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FAF4943E-9A87-4838-9B1E-EB31F2D84589}"/>
                  </a:ext>
                </a:extLst>
              </p14:cNvPr>
              <p14:cNvContentPartPr/>
              <p14:nvPr/>
            </p14:nvContentPartPr>
            <p14:xfrm>
              <a:off x="6520407" y="3439065"/>
              <a:ext cx="422280" cy="379800"/>
            </p14:xfrm>
          </p:contentPart>
        </mc:Choice>
        <mc:Fallback xmlns="">
          <p:pic>
            <p:nvPicPr>
              <p:cNvPr id="9" name="Ink 8">
                <a:extLst>
                  <a:ext uri="{FF2B5EF4-FFF2-40B4-BE49-F238E27FC236}">
                    <a16:creationId xmlns:a16="http://schemas.microsoft.com/office/drawing/2014/main" id="{FAF4943E-9A87-4838-9B1E-EB31F2D84589}"/>
                  </a:ext>
                </a:extLst>
              </p:cNvPr>
              <p:cNvPicPr/>
              <p:nvPr/>
            </p:nvPicPr>
            <p:blipFill>
              <a:blip r:embed="rId10"/>
              <a:stretch>
                <a:fillRect/>
              </a:stretch>
            </p:blipFill>
            <p:spPr>
              <a:xfrm>
                <a:off x="6502767" y="3421425"/>
                <a:ext cx="457920" cy="415440"/>
              </a:xfrm>
              <a:prstGeom prst="rect">
                <a:avLst/>
              </a:prstGeom>
            </p:spPr>
          </p:pic>
        </mc:Fallback>
      </mc:AlternateContent>
      <p:pic>
        <p:nvPicPr>
          <p:cNvPr id="10" name="Picture 9" descr="A picture containing clock&#10;&#10;Description automatically generated">
            <a:extLst>
              <a:ext uri="{FF2B5EF4-FFF2-40B4-BE49-F238E27FC236}">
                <a16:creationId xmlns:a16="http://schemas.microsoft.com/office/drawing/2014/main" id="{517A2D4F-7DA1-4E5D-84E8-24BAA21A84D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10035" y="3181435"/>
            <a:ext cx="3751712" cy="2897799"/>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B6BAB13-A461-48B1-B3E3-62EE58185682}"/>
                  </a:ext>
                </a:extLst>
              </p:cNvPr>
              <p:cNvSpPr txBox="1"/>
              <p:nvPr/>
            </p:nvSpPr>
            <p:spPr>
              <a:xfrm>
                <a:off x="8147661" y="2963629"/>
                <a:ext cx="2908271" cy="923330"/>
              </a:xfrm>
              <a:prstGeom prst="rect">
                <a:avLst/>
              </a:prstGeom>
              <a:noFill/>
            </p:spPr>
            <p:txBody>
              <a:bodyPr wrap="square" rtlCol="0">
                <a:spAutoFit/>
              </a:bodyPr>
              <a:lstStyle/>
              <a:p>
                <a:pPr algn="just"/>
                <a:r>
                  <a:rPr lang="pt-BR" dirty="0"/>
                  <a:t>O </a:t>
                </a:r>
                <a:r>
                  <a:rPr lang="pt-BR" i="1" dirty="0"/>
                  <a:t>outcome </a:t>
                </a:r>
                <a:r>
                  <a:rPr lang="pt-BR" dirty="0"/>
                  <a:t>de I.R. do jogo é </a:t>
                </a:r>
                <a14:m>
                  <m:oMath xmlns:m="http://schemas.openxmlformats.org/officeDocument/2006/math">
                    <m:r>
                      <a:rPr lang="pt-BR" i="1" dirty="0">
                        <a:latin typeface="Cambria Math" panose="02040503050406030204" pitchFamily="18" charset="0"/>
                      </a:rPr>
                      <m:t>(</m:t>
                    </m:r>
                    <m:r>
                      <a:rPr lang="pt-BR" i="1" dirty="0">
                        <a:latin typeface="Cambria Math" panose="02040503050406030204" pitchFamily="18" charset="0"/>
                      </a:rPr>
                      <m:t>𝑅</m:t>
                    </m:r>
                    <m:r>
                      <a:rPr lang="pt-BR" i="1" dirty="0">
                        <a:latin typeface="Cambria Math" panose="02040503050406030204" pitchFamily="18" charset="0"/>
                      </a:rPr>
                      <m:t>, </m:t>
                    </m:r>
                    <m:r>
                      <a:rPr lang="pt-BR" i="1" dirty="0">
                        <a:latin typeface="Cambria Math" panose="02040503050406030204" pitchFamily="18" charset="0"/>
                      </a:rPr>
                      <m:t>𝐿</m:t>
                    </m:r>
                    <m:r>
                      <a:rPr lang="pt-BR" i="1" dirty="0">
                        <a:latin typeface="Cambria Math" panose="02040503050406030204" pitchFamily="18" charset="0"/>
                      </a:rPr>
                      <m:t>′)</m:t>
                    </m:r>
                  </m:oMath>
                </a14:m>
                <a:r>
                  <a:rPr lang="pt-BR" dirty="0"/>
                  <a:t>, conforme indicado pelo caminho em negrito</a:t>
                </a:r>
              </a:p>
            </p:txBody>
          </p:sp>
        </mc:Choice>
        <mc:Fallback xmlns="">
          <p:sp>
            <p:nvSpPr>
              <p:cNvPr id="11" name="TextBox 10">
                <a:extLst>
                  <a:ext uri="{FF2B5EF4-FFF2-40B4-BE49-F238E27FC236}">
                    <a16:creationId xmlns:a16="http://schemas.microsoft.com/office/drawing/2014/main" id="{6B6BAB13-A461-48B1-B3E3-62EE58185682}"/>
                  </a:ext>
                </a:extLst>
              </p:cNvPr>
              <p:cNvSpPr txBox="1">
                <a:spLocks noRot="1" noChangeAspect="1" noMove="1" noResize="1" noEditPoints="1" noAdjustHandles="1" noChangeArrowheads="1" noChangeShapeType="1" noTextEdit="1"/>
              </p:cNvSpPr>
              <p:nvPr/>
            </p:nvSpPr>
            <p:spPr>
              <a:xfrm>
                <a:off x="8147661" y="2963629"/>
                <a:ext cx="2908271" cy="923330"/>
              </a:xfrm>
              <a:prstGeom prst="rect">
                <a:avLst/>
              </a:prstGeom>
              <a:blipFill>
                <a:blip r:embed="rId12"/>
                <a:stretch>
                  <a:fillRect l="-1887" t="-3289" r="-1677" b="-9211"/>
                </a:stretch>
              </a:blipFill>
            </p:spPr>
            <p:txBody>
              <a:bodyPr/>
              <a:lstStyle/>
              <a:p>
                <a:r>
                  <a:rPr lang="pt-BR">
                    <a:noFill/>
                  </a:rPr>
                  <a:t> </a:t>
                </a:r>
              </a:p>
            </p:txBody>
          </p:sp>
        </mc:Fallback>
      </mc:AlternateContent>
      <p:cxnSp>
        <p:nvCxnSpPr>
          <p:cNvPr id="13" name="Straight Arrow Connector 12">
            <a:extLst>
              <a:ext uri="{FF2B5EF4-FFF2-40B4-BE49-F238E27FC236}">
                <a16:creationId xmlns:a16="http://schemas.microsoft.com/office/drawing/2014/main" id="{3485E0E6-E2A6-47C3-9479-EA67904591E6}"/>
              </a:ext>
            </a:extLst>
          </p:cNvPr>
          <p:cNvCxnSpPr>
            <a:stCxn id="11" idx="1"/>
          </p:cNvCxnSpPr>
          <p:nvPr/>
        </p:nvCxnSpPr>
        <p:spPr>
          <a:xfrm flipH="1">
            <a:off x="6942688" y="3425294"/>
            <a:ext cx="1204973" cy="46321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4EBB4E8-3178-48E8-BAA8-78DAC284EBA5}"/>
                  </a:ext>
                </a:extLst>
              </p:cNvPr>
              <p:cNvSpPr txBox="1"/>
              <p:nvPr/>
            </p:nvSpPr>
            <p:spPr>
              <a:xfrm>
                <a:off x="820874" y="3656902"/>
                <a:ext cx="2971689" cy="923330"/>
              </a:xfrm>
              <a:prstGeom prst="rect">
                <a:avLst/>
              </a:prstGeom>
              <a:noFill/>
            </p:spPr>
            <p:txBody>
              <a:bodyPr wrap="square" rtlCol="0">
                <a:spAutoFit/>
              </a:bodyPr>
              <a:lstStyle/>
              <a:p>
                <a:pPr algn="just"/>
                <a:r>
                  <a:rPr lang="pt-BR" dirty="0"/>
                  <a:t>Indica que </a:t>
                </a:r>
                <a14:m>
                  <m:oMath xmlns:m="http://schemas.openxmlformats.org/officeDocument/2006/math">
                    <m:r>
                      <a:rPr lang="pt-BR" i="1" dirty="0">
                        <a:latin typeface="Cambria Math" panose="02040503050406030204" pitchFamily="18" charset="0"/>
                      </a:rPr>
                      <m:t>2</m:t>
                    </m:r>
                  </m:oMath>
                </a14:m>
                <a:r>
                  <a:rPr lang="pt-BR" dirty="0"/>
                  <a:t> teria escolhido </a:t>
                </a:r>
                <a14:m>
                  <m:oMath xmlns:m="http://schemas.openxmlformats.org/officeDocument/2006/math">
                    <m:r>
                      <a:rPr lang="pt-BR" i="1" dirty="0">
                        <a:latin typeface="Cambria Math" panose="02040503050406030204" pitchFamily="18" charset="0"/>
                      </a:rPr>
                      <m:t>𝑅</m:t>
                    </m:r>
                    <m:r>
                      <a:rPr lang="pt-BR" i="1" dirty="0">
                        <a:latin typeface="Cambria Math" panose="02040503050406030204" pitchFamily="18" charset="0"/>
                      </a:rPr>
                      <m:t>′</m:t>
                    </m:r>
                  </m:oMath>
                </a14:m>
                <a:r>
                  <a:rPr lang="pt-BR" dirty="0"/>
                  <a:t> caso esse nó de decisão tivesse sido alcançado.</a:t>
                </a:r>
              </a:p>
            </p:txBody>
          </p:sp>
        </mc:Choice>
        <mc:Fallback xmlns="">
          <p:sp>
            <p:nvSpPr>
              <p:cNvPr id="14" name="TextBox 13">
                <a:extLst>
                  <a:ext uri="{FF2B5EF4-FFF2-40B4-BE49-F238E27FC236}">
                    <a16:creationId xmlns:a16="http://schemas.microsoft.com/office/drawing/2014/main" id="{14EBB4E8-3178-48E8-BAA8-78DAC284EBA5}"/>
                  </a:ext>
                </a:extLst>
              </p:cNvPr>
              <p:cNvSpPr txBox="1">
                <a:spLocks noRot="1" noChangeAspect="1" noMove="1" noResize="1" noEditPoints="1" noAdjustHandles="1" noChangeArrowheads="1" noChangeShapeType="1" noTextEdit="1"/>
              </p:cNvSpPr>
              <p:nvPr/>
            </p:nvSpPr>
            <p:spPr>
              <a:xfrm>
                <a:off x="820874" y="3656902"/>
                <a:ext cx="2971689" cy="923330"/>
              </a:xfrm>
              <a:prstGeom prst="rect">
                <a:avLst/>
              </a:prstGeom>
              <a:blipFill>
                <a:blip r:embed="rId13"/>
                <a:stretch>
                  <a:fillRect l="-1848" t="-3974" r="-1643" b="-9934"/>
                </a:stretch>
              </a:blipFill>
            </p:spPr>
            <p:txBody>
              <a:bodyPr/>
              <a:lstStyle/>
              <a:p>
                <a:r>
                  <a:rPr lang="pt-BR">
                    <a:noFill/>
                  </a:rPr>
                  <a:t> </a:t>
                </a:r>
              </a:p>
            </p:txBody>
          </p:sp>
        </mc:Fallback>
      </mc:AlternateContent>
      <p:cxnSp>
        <p:nvCxnSpPr>
          <p:cNvPr id="15" name="Straight Arrow Connector 14">
            <a:extLst>
              <a:ext uri="{FF2B5EF4-FFF2-40B4-BE49-F238E27FC236}">
                <a16:creationId xmlns:a16="http://schemas.microsoft.com/office/drawing/2014/main" id="{E729715A-C683-43C0-A009-CD4E63BD43BF}"/>
              </a:ext>
            </a:extLst>
          </p:cNvPr>
          <p:cNvCxnSpPr>
            <a:cxnSpLocks/>
          </p:cNvCxnSpPr>
          <p:nvPr/>
        </p:nvCxnSpPr>
        <p:spPr>
          <a:xfrm>
            <a:off x="3792565" y="4153679"/>
            <a:ext cx="1320135" cy="29418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 name="Footer Placeholder 1">
            <a:extLst>
              <a:ext uri="{FF2B5EF4-FFF2-40B4-BE49-F238E27FC236}">
                <a16:creationId xmlns:a16="http://schemas.microsoft.com/office/drawing/2014/main" id="{A23B9344-6346-4AA5-8987-D5C3F524F6A0}"/>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5644771D-CA91-4EAB-8163-B3707AC84020}"/>
              </a:ext>
            </a:extLst>
          </p:cNvPr>
          <p:cNvSpPr>
            <a:spLocks noGrp="1"/>
          </p:cNvSpPr>
          <p:nvPr>
            <p:ph type="sldNum" sz="quarter" idx="12"/>
          </p:nvPr>
        </p:nvSpPr>
        <p:spPr/>
        <p:txBody>
          <a:bodyPr/>
          <a:lstStyle/>
          <a:p>
            <a:fld id="{AF67EEE8-F201-4410-BA13-233EFB93B646}" type="slidenum">
              <a:rPr lang="pt-BR" smtClean="0"/>
              <a:t>48</a:t>
            </a:fld>
            <a:endParaRPr lang="pt-BR"/>
          </a:p>
        </p:txBody>
      </p:sp>
    </p:spTree>
    <p:extLst>
      <p:ext uri="{BB962C8B-B14F-4D97-AF65-F5344CB8AC3E}">
        <p14:creationId xmlns:p14="http://schemas.microsoft.com/office/powerpoint/2010/main" val="25387526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10FB73CF-05E1-4259-BCD0-74D71E253D72}"/>
                  </a:ext>
                </a:extLst>
              </p:cNvPr>
              <p:cNvSpPr>
                <a:spLocks noGrp="1"/>
              </p:cNvSpPr>
              <p:nvPr>
                <p:ph idx="1"/>
              </p:nvPr>
            </p:nvSpPr>
            <p:spPr/>
            <p:txBody>
              <a:bodyPr/>
              <a:lstStyle/>
              <a:p>
                <a:r>
                  <a:rPr lang="pt-BR" noProof="0" dirty="0"/>
                  <a:t>Recorde que a representação na forma normal desse jogo foi dada na figura 2.4.2</a:t>
                </a:r>
              </a:p>
              <a:p>
                <a:pPr lvl="1"/>
                <a:r>
                  <a:rPr lang="pt-BR" noProof="0" dirty="0"/>
                  <a:t>Resolvendo para seu equilíbrio de Nash em estratégias puras, encontramos que são </a:t>
                </a:r>
                <a14:m>
                  <m:oMath xmlns:m="http://schemas.openxmlformats.org/officeDocument/2006/math">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𝑅</m:t>
                        </m:r>
                        <m:r>
                          <a:rPr lang="pt-BR" b="0" i="1" noProof="0" smtClean="0">
                            <a:latin typeface="Cambria Math" panose="02040503050406030204" pitchFamily="18" charset="0"/>
                          </a:rPr>
                          <m:t>,</m:t>
                        </m:r>
                        <m:d>
                          <m:dPr>
                            <m:ctrlPr>
                              <a:rPr lang="pt-BR" b="0" i="1" noProof="0" smtClean="0">
                                <a:latin typeface="Cambria Math" panose="02040503050406030204" pitchFamily="18" charset="0"/>
                              </a:rPr>
                            </m:ctrlPr>
                          </m:dPr>
                          <m:e>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𝑅</m:t>
                                </m:r>
                              </m:e>
                              <m:sup>
                                <m:r>
                                  <a:rPr lang="pt-BR" b="0" i="1" noProof="0" smtClean="0">
                                    <a:latin typeface="Cambria Math" panose="02040503050406030204" pitchFamily="18" charset="0"/>
                                  </a:rPr>
                                  <m:t>′</m:t>
                                </m:r>
                              </m:sup>
                            </m:sSup>
                            <m:r>
                              <a:rPr lang="pt-BR" b="0" i="1" noProof="0" smtClean="0">
                                <a:latin typeface="Cambria Math" panose="02040503050406030204" pitchFamily="18" charset="0"/>
                              </a:rPr>
                              <m:t>,</m:t>
                            </m:r>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𝐿</m:t>
                                </m:r>
                              </m:e>
                              <m:sup>
                                <m:r>
                                  <a:rPr lang="pt-BR" b="0" i="1" noProof="0" smtClean="0">
                                    <a:latin typeface="Cambria Math" panose="02040503050406030204" pitchFamily="18" charset="0"/>
                                  </a:rPr>
                                  <m:t>′</m:t>
                                </m:r>
                              </m:sup>
                            </m:sSup>
                          </m:e>
                        </m:d>
                      </m:e>
                    </m:d>
                  </m:oMath>
                </a14:m>
                <a:r>
                  <a:rPr lang="pt-BR" b="0" i="0" noProof="0" dirty="0">
                    <a:latin typeface="+mj-lt"/>
                  </a:rPr>
                  <a:t> </a:t>
                </a:r>
                <a:r>
                  <a:rPr lang="pt-BR" noProof="0" dirty="0"/>
                  <a:t>e</a:t>
                </a:r>
                <a:r>
                  <a:rPr lang="pt-BR" b="0" i="0" noProof="0" dirty="0">
                    <a:latin typeface="+mj-lt"/>
                  </a:rPr>
                  <a:t> </a:t>
                </a:r>
                <a14:m>
                  <m:oMath xmlns:m="http://schemas.openxmlformats.org/officeDocument/2006/math">
                    <m:r>
                      <a:rPr lang="pt-BR" b="0" i="1" noProof="0" smtClean="0">
                        <a:latin typeface="Cambria Math" panose="02040503050406030204" pitchFamily="18" charset="0"/>
                      </a:rPr>
                      <m:t>(</m:t>
                    </m:r>
                    <m:r>
                      <a:rPr lang="pt-BR" b="0" i="1" noProof="0" smtClean="0">
                        <a:latin typeface="Cambria Math" panose="02040503050406030204" pitchFamily="18" charset="0"/>
                      </a:rPr>
                      <m:t>𝐿</m:t>
                    </m:r>
                    <m:r>
                      <a:rPr lang="pt-BR" b="0" i="1" noProof="0" smtClean="0">
                        <a:latin typeface="Cambria Math" panose="02040503050406030204" pitchFamily="18" charset="0"/>
                      </a:rPr>
                      <m:t>,(</m:t>
                    </m:r>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𝑅</m:t>
                        </m:r>
                      </m:e>
                      <m:sup>
                        <m:r>
                          <a:rPr lang="pt-BR" b="0" i="1" noProof="0" smtClean="0">
                            <a:latin typeface="Cambria Math" panose="02040503050406030204" pitchFamily="18" charset="0"/>
                          </a:rPr>
                          <m:t>′</m:t>
                        </m:r>
                      </m:sup>
                    </m:sSup>
                    <m:r>
                      <a:rPr lang="pt-BR" b="0" i="1" noProof="0" smtClean="0">
                        <a:latin typeface="Cambria Math" panose="02040503050406030204" pitchFamily="18" charset="0"/>
                      </a:rPr>
                      <m:t>,</m:t>
                    </m:r>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𝑅</m:t>
                        </m:r>
                      </m:e>
                      <m:sup>
                        <m:r>
                          <a:rPr lang="pt-BR" b="0" i="1" noProof="0" smtClean="0">
                            <a:latin typeface="Cambria Math" panose="02040503050406030204" pitchFamily="18" charset="0"/>
                          </a:rPr>
                          <m:t>′</m:t>
                        </m:r>
                      </m:sup>
                    </m:sSup>
                    <m:r>
                      <a:rPr lang="pt-BR" b="0" i="1" noProof="0" smtClean="0">
                        <a:latin typeface="Cambria Math" panose="02040503050406030204" pitchFamily="18" charset="0"/>
                      </a:rPr>
                      <m:t>))</m:t>
                    </m:r>
                  </m:oMath>
                </a14:m>
                <a:endParaRPr lang="pt-BR" noProof="0" dirty="0"/>
              </a:p>
              <a:p>
                <a:endParaRPr lang="pt-BR" noProof="0" dirty="0"/>
              </a:p>
            </p:txBody>
          </p:sp>
        </mc:Choice>
        <mc:Fallback xmlns="">
          <p:sp>
            <p:nvSpPr>
              <p:cNvPr id="7" name="Content Placeholder 6">
                <a:extLst>
                  <a:ext uri="{FF2B5EF4-FFF2-40B4-BE49-F238E27FC236}">
                    <a16:creationId xmlns:a16="http://schemas.microsoft.com/office/drawing/2014/main" id="{10FB73CF-05E1-4259-BCD0-74D71E253D72}"/>
                  </a:ext>
                </a:extLst>
              </p:cNvPr>
              <p:cNvSpPr>
                <a:spLocks noGrp="1" noRot="1" noChangeAspect="1" noMove="1" noResize="1" noEditPoints="1" noAdjustHandles="1" noChangeArrowheads="1" noChangeShapeType="1" noTextEdit="1"/>
              </p:cNvSpPr>
              <p:nvPr>
                <p:ph idx="1"/>
              </p:nvPr>
            </p:nvSpPr>
            <p:spPr>
              <a:blipFill>
                <a:blip r:embed="rId3"/>
                <a:stretch>
                  <a:fillRect l="-1043" t="-2241" r="-986"/>
                </a:stretch>
              </a:blipFill>
            </p:spPr>
            <p:txBody>
              <a:bodyPr/>
              <a:lstStyle/>
              <a:p>
                <a:r>
                  <a:rPr lang="pt-BR">
                    <a:noFill/>
                  </a:rPr>
                  <a:t> </a:t>
                </a:r>
              </a:p>
            </p:txBody>
          </p:sp>
        </mc:Fallback>
      </mc:AlternateContent>
      <p:sp>
        <p:nvSpPr>
          <p:cNvPr id="30" name="Title 1">
            <a:extLst>
              <a:ext uri="{FF2B5EF4-FFF2-40B4-BE49-F238E27FC236}">
                <a16:creationId xmlns:a16="http://schemas.microsoft.com/office/drawing/2014/main" id="{D728DBC2-3005-42A1-99DE-D2CC256E72C6}"/>
              </a:ext>
            </a:extLst>
          </p:cNvPr>
          <p:cNvSpPr>
            <a:spLocks noGrp="1"/>
          </p:cNvSpPr>
          <p:nvPr>
            <p:ph type="title"/>
          </p:nvPr>
        </p:nvSpPr>
        <p:spPr>
          <a:xfrm>
            <a:off x="674689" y="320676"/>
            <a:ext cx="10861675" cy="1325563"/>
          </a:xfrm>
        </p:spPr>
        <p:txBody>
          <a:bodyPr>
            <a:normAutofit/>
          </a:bodyPr>
          <a:lstStyle/>
          <a:p>
            <a:r>
              <a:rPr lang="pt-BR" sz="4100" b="1" noProof="0" dirty="0"/>
              <a:t>Definição de equilíbrio de Nash perfeito em subjogo</a:t>
            </a:r>
          </a:p>
        </p:txBody>
      </p:sp>
      <p:sp>
        <p:nvSpPr>
          <p:cNvPr id="2" name="Rectangle 1">
            <a:extLst>
              <a:ext uri="{FF2B5EF4-FFF2-40B4-BE49-F238E27FC236}">
                <a16:creationId xmlns:a16="http://schemas.microsoft.com/office/drawing/2014/main" id="{7B65E7CF-38BE-4CAF-8367-DEE82782B20D}"/>
              </a:ext>
            </a:extLst>
          </p:cNvPr>
          <p:cNvSpPr/>
          <p:nvPr/>
        </p:nvSpPr>
        <p:spPr>
          <a:xfrm>
            <a:off x="1228436" y="2650836"/>
            <a:ext cx="9855200" cy="857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4" name="Content Placeholder 4" descr="A close up of a keyboard&#10;&#10;Description automatically generated">
            <a:extLst>
              <a:ext uri="{FF2B5EF4-FFF2-40B4-BE49-F238E27FC236}">
                <a16:creationId xmlns:a16="http://schemas.microsoft.com/office/drawing/2014/main" id="{3F4E0D60-E471-4045-BB7E-0965EA3BAB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1461" y="3614879"/>
            <a:ext cx="6479267" cy="2741472"/>
          </a:xfrm>
          <a:prstGeom prst="rect">
            <a:avLst/>
          </a:prstGeom>
        </p:spPr>
      </p:pic>
      <p:sp>
        <p:nvSpPr>
          <p:cNvPr id="3" name="Footer Placeholder 2">
            <a:extLst>
              <a:ext uri="{FF2B5EF4-FFF2-40B4-BE49-F238E27FC236}">
                <a16:creationId xmlns:a16="http://schemas.microsoft.com/office/drawing/2014/main" id="{7B3D718D-8C66-4621-8C74-D14049D9EC98}"/>
              </a:ext>
            </a:extLst>
          </p:cNvPr>
          <p:cNvSpPr>
            <a:spLocks noGrp="1"/>
          </p:cNvSpPr>
          <p:nvPr>
            <p:ph type="ftr" sz="quarter" idx="11"/>
          </p:nvPr>
        </p:nvSpPr>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EC8EE1F5-5C7B-4E44-9FF0-AA7B35CE01C0}"/>
              </a:ext>
            </a:extLst>
          </p:cNvPr>
          <p:cNvSpPr>
            <a:spLocks noGrp="1"/>
          </p:cNvSpPr>
          <p:nvPr>
            <p:ph type="sldNum" sz="quarter" idx="12"/>
          </p:nvPr>
        </p:nvSpPr>
        <p:spPr/>
        <p:txBody>
          <a:bodyPr/>
          <a:lstStyle/>
          <a:p>
            <a:fld id="{AF67EEE8-F201-4410-BA13-233EFB93B646}" type="slidenum">
              <a:rPr lang="pt-BR" smtClean="0"/>
              <a:t>49</a:t>
            </a:fld>
            <a:endParaRPr lang="pt-BR"/>
          </a:p>
        </p:txBody>
      </p:sp>
    </p:spTree>
    <p:extLst>
      <p:ext uri="{BB962C8B-B14F-4D97-AF65-F5344CB8AC3E}">
        <p14:creationId xmlns:p14="http://schemas.microsoft.com/office/powerpoint/2010/main" val="4237968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97B48F-D11B-4608-BF25-2DC32B100B58}"/>
                  </a:ext>
                </a:extLst>
              </p:cNvPr>
              <p:cNvSpPr>
                <a:spLocks noGrp="1"/>
              </p:cNvSpPr>
              <p:nvPr>
                <p:ph idx="1"/>
              </p:nvPr>
            </p:nvSpPr>
            <p:spPr/>
            <p:txBody>
              <a:bodyPr>
                <a:normAutofit lnSpcReduction="10000"/>
              </a:bodyPr>
              <a:lstStyle/>
              <a:p>
                <a:pPr algn="just">
                  <a:spcAft>
                    <a:spcPts val="2000"/>
                  </a:spcAft>
                </a:pPr>
                <a:r>
                  <a:rPr lang="pt-BR" noProof="0" dirty="0"/>
                  <a:t>Embora não tenhamos explicitado, analisamos vários jogos na forma extensiva nas aulas 4 e 5. </a:t>
                </a:r>
              </a:p>
              <a:p>
                <a:pPr algn="just">
                  <a:spcAft>
                    <a:spcPts val="2000"/>
                  </a:spcAft>
                </a:pPr>
                <a:r>
                  <a:rPr lang="pt-BR" noProof="0" dirty="0"/>
                  <a:t>Exemplo em </a:t>
                </a:r>
                <a:r>
                  <a:rPr lang="pt-BR" b="1" noProof="0" dirty="0"/>
                  <a:t>forma extensiva</a:t>
                </a:r>
                <a:r>
                  <a:rPr lang="pt-BR" noProof="0" dirty="0"/>
                  <a:t> de jogo de </a:t>
                </a:r>
                <a:r>
                  <a:rPr lang="pt-BR" b="1" i="1" noProof="0" dirty="0"/>
                  <a:t>informação completa e perfeita </a:t>
                </a:r>
                <a:r>
                  <a:rPr lang="pt-BR" noProof="0" dirty="0"/>
                  <a:t>de dois estágios:</a:t>
                </a:r>
              </a:p>
              <a:p>
                <a:pPr marL="971526" lvl="1" indent="-514338" algn="just">
                  <a:buFont typeface="+mj-lt"/>
                  <a:buAutoNum type="arabicPeriod"/>
                </a:pPr>
                <a:r>
                  <a:rPr lang="pt-BR" noProof="0" dirty="0"/>
                  <a:t>O jogador 1 escolhe uma ação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b="0" i="1" noProof="0" smtClean="0">
                            <a:latin typeface="Cambria Math" panose="02040503050406030204" pitchFamily="18" charset="0"/>
                          </a:rPr>
                          <m:t>1</m:t>
                        </m:r>
                      </m:sub>
                    </m:sSub>
                  </m:oMath>
                </a14:m>
                <a:r>
                  <a:rPr lang="pt-BR" noProof="0" dirty="0"/>
                  <a:t> do seu conjunto viável </a:t>
                </a:r>
                <a14:m>
                  <m:oMath xmlns:m="http://schemas.openxmlformats.org/officeDocument/2006/math">
                    <m:sSub>
                      <m:sSubPr>
                        <m:ctrlPr>
                          <a:rPr lang="pt-BR" b="0" i="1" noProof="0" smtClean="0">
                            <a:latin typeface="Cambria Math" panose="02040503050406030204" pitchFamily="18" charset="0"/>
                          </a:rPr>
                        </m:ctrlPr>
                      </m:sSubPr>
                      <m:e>
                        <m:r>
                          <a:rPr lang="pt-BR" i="1" noProof="0" smtClean="0">
                            <a:latin typeface="Cambria Math" panose="02040503050406030204" pitchFamily="18" charset="0"/>
                          </a:rPr>
                          <m:t>𝐴</m:t>
                        </m:r>
                      </m:e>
                      <m:sub>
                        <m:r>
                          <a:rPr lang="pt-BR" i="1" noProof="0" smtClean="0">
                            <a:latin typeface="Cambria Math" panose="02040503050406030204" pitchFamily="18" charset="0"/>
                          </a:rPr>
                          <m:t>1</m:t>
                        </m:r>
                      </m:sub>
                    </m:sSub>
                    <m:r>
                      <a:rPr lang="pt-BR" b="0" i="1" noProof="0" smtClean="0">
                        <a:latin typeface="Cambria Math" panose="02040503050406030204" pitchFamily="18" charset="0"/>
                      </a:rPr>
                      <m:t>={</m:t>
                    </m:r>
                    <m:r>
                      <a:rPr lang="pt-BR" b="0" i="1" noProof="0" smtClean="0">
                        <a:latin typeface="Cambria Math" panose="02040503050406030204" pitchFamily="18" charset="0"/>
                      </a:rPr>
                      <m:t>𝐿</m:t>
                    </m:r>
                    <m:r>
                      <a:rPr lang="pt-BR" b="0" i="1" noProof="0" smtClean="0">
                        <a:latin typeface="Cambria Math" panose="02040503050406030204" pitchFamily="18" charset="0"/>
                      </a:rPr>
                      <m:t>,</m:t>
                    </m:r>
                    <m:r>
                      <a:rPr lang="pt-BR" b="0" i="1" noProof="0" smtClean="0">
                        <a:latin typeface="Cambria Math" panose="02040503050406030204" pitchFamily="18" charset="0"/>
                      </a:rPr>
                      <m:t>𝑅</m:t>
                    </m:r>
                    <m:r>
                      <a:rPr lang="pt-BR" b="0" i="1" noProof="0" smtClean="0">
                        <a:latin typeface="Cambria Math" panose="02040503050406030204" pitchFamily="18" charset="0"/>
                      </a:rPr>
                      <m:t>}</m:t>
                    </m:r>
                  </m:oMath>
                </a14:m>
                <a:endParaRPr lang="pt-BR" noProof="0" dirty="0"/>
              </a:p>
              <a:p>
                <a:pPr marL="971526" lvl="1" indent="-514338" algn="just">
                  <a:buFont typeface="+mj-lt"/>
                  <a:buAutoNum type="arabicPeriod"/>
                </a:pPr>
                <a:endParaRPr lang="pt-BR" noProof="0" dirty="0"/>
              </a:p>
              <a:p>
                <a:pPr marL="971526" lvl="1" indent="-514338" algn="just">
                  <a:buFont typeface="+mj-lt"/>
                  <a:buAutoNum type="arabicPeriod"/>
                </a:pPr>
                <a:r>
                  <a:rPr lang="pt-BR" noProof="0" dirty="0"/>
                  <a:t>O jogador 2 observa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a:latin typeface="Cambria Math" panose="02040503050406030204" pitchFamily="18" charset="0"/>
                          </a:rPr>
                          <m:t>1</m:t>
                        </m:r>
                      </m:sub>
                    </m:sSub>
                  </m:oMath>
                </a14:m>
                <a:r>
                  <a:rPr lang="pt-BR" noProof="0" dirty="0"/>
                  <a:t> e então escolhe uma ação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2</m:t>
                        </m:r>
                      </m:sub>
                    </m:sSub>
                  </m:oMath>
                </a14:m>
                <a:r>
                  <a:rPr lang="pt-BR" noProof="0" dirty="0"/>
                  <a:t> do seu conjunto viável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𝐴</m:t>
                        </m:r>
                      </m:e>
                      <m:sub>
                        <m:r>
                          <a:rPr lang="pt-BR" i="1" noProof="0" smtClean="0">
                            <a:latin typeface="Cambria Math" panose="02040503050406030204" pitchFamily="18" charset="0"/>
                          </a:rPr>
                          <m:t>2</m:t>
                        </m:r>
                      </m:sub>
                    </m:sSub>
                    <m:r>
                      <a:rPr lang="pt-BR" i="1" noProof="0" smtClean="0">
                        <a:latin typeface="Cambria Math" panose="02040503050406030204" pitchFamily="18" charset="0"/>
                      </a:rPr>
                      <m:t>=</m:t>
                    </m:r>
                    <m:d>
                      <m:dPr>
                        <m:begChr m:val="{"/>
                        <m:endChr m:val="}"/>
                        <m:ctrlPr>
                          <a:rPr lang="pt-BR" b="0" i="1" noProof="0" smtClean="0">
                            <a:latin typeface="Cambria Math" panose="02040503050406030204" pitchFamily="18" charset="0"/>
                          </a:rPr>
                        </m:ctrlPr>
                      </m:dPr>
                      <m:e>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𝐿</m:t>
                            </m:r>
                          </m:e>
                          <m:sup>
                            <m:r>
                              <a:rPr lang="pt-BR" b="0" i="1" noProof="0" smtClean="0">
                                <a:latin typeface="Cambria Math" panose="02040503050406030204" pitchFamily="18" charset="0"/>
                              </a:rPr>
                              <m:t>′</m:t>
                            </m:r>
                          </m:sup>
                        </m:sSup>
                        <m:r>
                          <a:rPr lang="pt-BR" b="0" i="1" noProof="0" smtClean="0">
                            <a:latin typeface="Cambria Math" panose="02040503050406030204" pitchFamily="18" charset="0"/>
                          </a:rPr>
                          <m:t>,</m:t>
                        </m:r>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𝑅</m:t>
                            </m:r>
                          </m:e>
                          <m:sup>
                            <m:r>
                              <a:rPr lang="pt-BR" b="0" i="1" noProof="0" smtClean="0">
                                <a:latin typeface="Cambria Math" panose="02040503050406030204" pitchFamily="18" charset="0"/>
                              </a:rPr>
                              <m:t>′</m:t>
                            </m:r>
                          </m:sup>
                        </m:sSup>
                      </m:e>
                    </m:d>
                  </m:oMath>
                </a14:m>
                <a:endParaRPr lang="pt-BR" noProof="0" dirty="0"/>
              </a:p>
              <a:p>
                <a:pPr marL="971526" lvl="1" indent="-514338" algn="just">
                  <a:buFont typeface="+mj-lt"/>
                  <a:buAutoNum type="arabicPeriod"/>
                </a:pPr>
                <a:endParaRPr lang="pt-BR" noProof="0" dirty="0"/>
              </a:p>
              <a:p>
                <a:pPr marL="971526" lvl="1" indent="-514338" algn="just">
                  <a:buFont typeface="+mj-lt"/>
                  <a:buAutoNum type="arabicPeriod"/>
                </a:pPr>
                <a:r>
                  <a:rPr lang="pt-BR" noProof="0" dirty="0"/>
                  <a:t>Os payoffs são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𝑢</m:t>
                        </m:r>
                      </m:e>
                      <m:sub>
                        <m:r>
                          <a:rPr lang="pt-BR" b="0" i="1" noProof="0" smtClean="0">
                            <a:latin typeface="Cambria Math" panose="02040503050406030204" pitchFamily="18" charset="0"/>
                          </a:rPr>
                          <m:t>1</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𝑎</m:t>
                        </m:r>
                      </m:e>
                      <m:sub>
                        <m:r>
                          <a:rPr lang="pt-BR" b="0" i="1" noProof="0" smtClean="0">
                            <a:latin typeface="Cambria Math" panose="02040503050406030204" pitchFamily="18" charset="0"/>
                          </a:rPr>
                          <m:t>1</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𝑎</m:t>
                        </m:r>
                      </m:e>
                      <m:sub>
                        <m:r>
                          <a:rPr lang="pt-BR" b="0" i="1" noProof="0" smtClean="0">
                            <a:latin typeface="Cambria Math" panose="02040503050406030204" pitchFamily="18" charset="0"/>
                          </a:rPr>
                          <m:t>2</m:t>
                        </m:r>
                      </m:sub>
                    </m:sSub>
                    <m:r>
                      <a:rPr lang="pt-BR" b="0" i="1" noProof="0" smtClean="0">
                        <a:latin typeface="Cambria Math" panose="02040503050406030204" pitchFamily="18" charset="0"/>
                      </a:rPr>
                      <m:t>)</m:t>
                    </m:r>
                  </m:oMath>
                </a14:m>
                <a:r>
                  <a:rPr lang="pt-BR" noProof="0" dirty="0"/>
                  <a:t> e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𝑢</m:t>
                        </m:r>
                      </m:e>
                      <m:sub>
                        <m:r>
                          <a:rPr lang="pt-BR" b="0" i="1" noProof="0" smtClean="0">
                            <a:latin typeface="Cambria Math" panose="02040503050406030204" pitchFamily="18" charset="0"/>
                          </a:rPr>
                          <m:t>2</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𝑎</m:t>
                        </m:r>
                      </m:e>
                      <m:sub>
                        <m:r>
                          <a:rPr lang="pt-BR" b="0" i="1" noProof="0" smtClean="0">
                            <a:latin typeface="Cambria Math" panose="02040503050406030204" pitchFamily="18" charset="0"/>
                          </a:rPr>
                          <m:t>1</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𝑎</m:t>
                        </m:r>
                      </m:e>
                      <m:sub>
                        <m:r>
                          <a:rPr lang="pt-BR" b="0" i="1" noProof="0" smtClean="0">
                            <a:latin typeface="Cambria Math" panose="02040503050406030204" pitchFamily="18" charset="0"/>
                          </a:rPr>
                          <m:t>2</m:t>
                        </m:r>
                      </m:sub>
                    </m:sSub>
                    <m:r>
                      <a:rPr lang="pt-BR" b="0" i="1" noProof="0" smtClean="0">
                        <a:latin typeface="Cambria Math" panose="02040503050406030204" pitchFamily="18" charset="0"/>
                      </a:rPr>
                      <m:t>)</m:t>
                    </m:r>
                  </m:oMath>
                </a14:m>
                <a:endParaRPr lang="pt-BR" noProof="0" dirty="0"/>
              </a:p>
              <a:p>
                <a:pPr algn="just"/>
                <a:endParaRPr lang="pt-BR" noProof="0" dirty="0"/>
              </a:p>
            </p:txBody>
          </p:sp>
        </mc:Choice>
        <mc:Fallback xmlns="">
          <p:sp>
            <p:nvSpPr>
              <p:cNvPr id="3" name="Content Placeholder 2">
                <a:extLst>
                  <a:ext uri="{FF2B5EF4-FFF2-40B4-BE49-F238E27FC236}">
                    <a16:creationId xmlns:a16="http://schemas.microsoft.com/office/drawing/2014/main" id="{9A97B48F-D11B-4608-BF25-2DC32B100B58}"/>
                  </a:ext>
                </a:extLst>
              </p:cNvPr>
              <p:cNvSpPr>
                <a:spLocks noGrp="1" noRot="1" noChangeAspect="1" noMove="1" noResize="1" noEditPoints="1" noAdjustHandles="1" noChangeArrowheads="1" noChangeShapeType="1" noTextEdit="1"/>
              </p:cNvSpPr>
              <p:nvPr>
                <p:ph idx="1"/>
              </p:nvPr>
            </p:nvSpPr>
            <p:spPr>
              <a:blipFill>
                <a:blip r:embed="rId3"/>
                <a:stretch>
                  <a:fillRect l="-1043" t="-3081" r="-1159"/>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3E891EDC-C456-4F38-B335-01C7210A8712}"/>
              </a:ext>
            </a:extLst>
          </p:cNvPr>
          <p:cNvSpPr>
            <a:spLocks noGrp="1"/>
          </p:cNvSpPr>
          <p:nvPr>
            <p:ph type="title"/>
          </p:nvPr>
        </p:nvSpPr>
        <p:spPr>
          <a:xfrm>
            <a:off x="838200" y="365125"/>
            <a:ext cx="10515600" cy="1325563"/>
          </a:xfrm>
        </p:spPr>
        <p:txBody>
          <a:bodyPr/>
          <a:lstStyle/>
          <a:p>
            <a:r>
              <a:rPr lang="pt-BR" b="1" noProof="0" dirty="0"/>
              <a:t>Representação de jogos na forma extensiva</a:t>
            </a:r>
            <a:endParaRPr lang="pt-BR" noProof="0" dirty="0"/>
          </a:p>
        </p:txBody>
      </p:sp>
      <p:sp>
        <p:nvSpPr>
          <p:cNvPr id="5" name="Footer Placeholder 1">
            <a:extLst>
              <a:ext uri="{FF2B5EF4-FFF2-40B4-BE49-F238E27FC236}">
                <a16:creationId xmlns:a16="http://schemas.microsoft.com/office/drawing/2014/main" id="{6D04FCFA-D845-43E4-A0A1-5BB6F0FA1ABD}"/>
              </a:ext>
            </a:extLst>
          </p:cNvPr>
          <p:cNvSpPr>
            <a:spLocks noGrp="1"/>
          </p:cNvSpPr>
          <p:nvPr>
            <p:ph type="ftr" sz="quarter" idx="11"/>
          </p:nvPr>
        </p:nvSpPr>
        <p:spPr>
          <a:xfrm>
            <a:off x="4038600" y="6356350"/>
            <a:ext cx="4114800" cy="365125"/>
          </a:xfrm>
        </p:spPr>
        <p:txBody>
          <a:bodyPr/>
          <a:lstStyle/>
          <a:p>
            <a:r>
              <a:rPr lang="pt-BR" dirty="0"/>
              <a:t>Robson Tigre </a:t>
            </a:r>
            <a:endParaRPr lang="en-US" dirty="0"/>
          </a:p>
        </p:txBody>
      </p:sp>
      <p:sp>
        <p:nvSpPr>
          <p:cNvPr id="2" name="Slide Number Placeholder 1">
            <a:extLst>
              <a:ext uri="{FF2B5EF4-FFF2-40B4-BE49-F238E27FC236}">
                <a16:creationId xmlns:a16="http://schemas.microsoft.com/office/drawing/2014/main" id="{479845C2-8E0D-4888-AFD5-B009F3EE5D3E}"/>
              </a:ext>
            </a:extLst>
          </p:cNvPr>
          <p:cNvSpPr>
            <a:spLocks noGrp="1"/>
          </p:cNvSpPr>
          <p:nvPr>
            <p:ph type="sldNum" sz="quarter" idx="12"/>
          </p:nvPr>
        </p:nvSpPr>
        <p:spPr/>
        <p:txBody>
          <a:bodyPr/>
          <a:lstStyle/>
          <a:p>
            <a:fld id="{AF67EEE8-F201-4410-BA13-233EFB93B646}" type="slidenum">
              <a:rPr lang="pt-BR" smtClean="0"/>
              <a:t>5</a:t>
            </a:fld>
            <a:endParaRPr lang="pt-BR"/>
          </a:p>
        </p:txBody>
      </p:sp>
    </p:spTree>
    <p:extLst>
      <p:ext uri="{BB962C8B-B14F-4D97-AF65-F5344CB8AC3E}">
        <p14:creationId xmlns:p14="http://schemas.microsoft.com/office/powerpoint/2010/main" val="3237568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10FB73CF-05E1-4259-BCD0-74D71E253D72}"/>
                  </a:ext>
                </a:extLst>
              </p:cNvPr>
              <p:cNvSpPr>
                <a:spLocks noGrp="1"/>
              </p:cNvSpPr>
              <p:nvPr>
                <p:ph idx="1"/>
              </p:nvPr>
            </p:nvSpPr>
            <p:spPr/>
            <p:txBody>
              <a:bodyPr/>
              <a:lstStyle/>
              <a:p>
                <a:r>
                  <a:rPr lang="pt-BR" noProof="0" dirty="0"/>
                  <a:t>Recorde que a representação na forma normal desse jogo foi dada na figura 2.4.2</a:t>
                </a:r>
              </a:p>
              <a:p>
                <a:pPr lvl="1"/>
                <a:r>
                  <a:rPr lang="pt-BR" noProof="0" dirty="0"/>
                  <a:t>Resolvendo</a:t>
                </a:r>
                <a:r>
                  <a:rPr lang="pt-BR" dirty="0"/>
                  <a:t>, encontramos que </a:t>
                </a:r>
                <a:r>
                  <a:rPr lang="pt-BR" noProof="0" dirty="0"/>
                  <a:t>seus equilíbrios de Nash em estratégias puras são </a:t>
                </a:r>
                <a14:m>
                  <m:oMath xmlns:m="http://schemas.openxmlformats.org/officeDocument/2006/math">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𝑅</m:t>
                        </m:r>
                        <m:r>
                          <a:rPr lang="pt-BR" b="0" i="1" noProof="0" smtClean="0">
                            <a:latin typeface="Cambria Math" panose="02040503050406030204" pitchFamily="18" charset="0"/>
                          </a:rPr>
                          <m:t>,</m:t>
                        </m:r>
                        <m:d>
                          <m:dPr>
                            <m:ctrlPr>
                              <a:rPr lang="pt-BR" b="0" i="1" noProof="0" smtClean="0">
                                <a:latin typeface="Cambria Math" panose="02040503050406030204" pitchFamily="18" charset="0"/>
                              </a:rPr>
                            </m:ctrlPr>
                          </m:dPr>
                          <m:e>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𝑅</m:t>
                                </m:r>
                              </m:e>
                              <m:sup>
                                <m:r>
                                  <a:rPr lang="pt-BR" b="0" i="1" noProof="0" smtClean="0">
                                    <a:latin typeface="Cambria Math" panose="02040503050406030204" pitchFamily="18" charset="0"/>
                                  </a:rPr>
                                  <m:t>′</m:t>
                                </m:r>
                              </m:sup>
                            </m:sSup>
                            <m:r>
                              <a:rPr lang="pt-BR" b="0" i="1" noProof="0" smtClean="0">
                                <a:latin typeface="Cambria Math" panose="02040503050406030204" pitchFamily="18" charset="0"/>
                              </a:rPr>
                              <m:t>,</m:t>
                            </m:r>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𝐿</m:t>
                                </m:r>
                              </m:e>
                              <m:sup>
                                <m:r>
                                  <a:rPr lang="pt-BR" b="0" i="1" noProof="0" smtClean="0">
                                    <a:latin typeface="Cambria Math" panose="02040503050406030204" pitchFamily="18" charset="0"/>
                                  </a:rPr>
                                  <m:t>′</m:t>
                                </m:r>
                              </m:sup>
                            </m:sSup>
                          </m:e>
                        </m:d>
                      </m:e>
                    </m:d>
                  </m:oMath>
                </a14:m>
                <a:r>
                  <a:rPr lang="pt-BR" b="0" i="0" noProof="0" dirty="0">
                    <a:latin typeface="+mj-lt"/>
                  </a:rPr>
                  <a:t> </a:t>
                </a:r>
                <a:r>
                  <a:rPr lang="pt-BR" noProof="0" dirty="0"/>
                  <a:t>e</a:t>
                </a:r>
                <a:r>
                  <a:rPr lang="pt-BR" b="0" i="0" noProof="0" dirty="0">
                    <a:latin typeface="+mj-lt"/>
                  </a:rPr>
                  <a:t> </a:t>
                </a:r>
                <a14:m>
                  <m:oMath xmlns:m="http://schemas.openxmlformats.org/officeDocument/2006/math">
                    <m:r>
                      <a:rPr lang="pt-BR" b="0" i="1" noProof="0" smtClean="0">
                        <a:latin typeface="Cambria Math" panose="02040503050406030204" pitchFamily="18" charset="0"/>
                      </a:rPr>
                      <m:t>(</m:t>
                    </m:r>
                    <m:r>
                      <a:rPr lang="pt-BR" b="0" i="1" noProof="0" smtClean="0">
                        <a:latin typeface="Cambria Math" panose="02040503050406030204" pitchFamily="18" charset="0"/>
                      </a:rPr>
                      <m:t>𝐿</m:t>
                    </m:r>
                    <m:r>
                      <a:rPr lang="pt-BR" b="0" i="1" noProof="0" smtClean="0">
                        <a:latin typeface="Cambria Math" panose="02040503050406030204" pitchFamily="18" charset="0"/>
                      </a:rPr>
                      <m:t>,(</m:t>
                    </m:r>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𝑅</m:t>
                        </m:r>
                      </m:e>
                      <m:sup>
                        <m:r>
                          <a:rPr lang="pt-BR" b="0" i="1" noProof="0" smtClean="0">
                            <a:latin typeface="Cambria Math" panose="02040503050406030204" pitchFamily="18" charset="0"/>
                          </a:rPr>
                          <m:t>′</m:t>
                        </m:r>
                      </m:sup>
                    </m:sSup>
                    <m:r>
                      <a:rPr lang="pt-BR" b="0" i="1" noProof="0" smtClean="0">
                        <a:latin typeface="Cambria Math" panose="02040503050406030204" pitchFamily="18" charset="0"/>
                      </a:rPr>
                      <m:t>,</m:t>
                    </m:r>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𝑅</m:t>
                        </m:r>
                      </m:e>
                      <m:sup>
                        <m:r>
                          <a:rPr lang="pt-BR" b="0" i="1" noProof="0" smtClean="0">
                            <a:latin typeface="Cambria Math" panose="02040503050406030204" pitchFamily="18" charset="0"/>
                          </a:rPr>
                          <m:t>′</m:t>
                        </m:r>
                      </m:sup>
                    </m:sSup>
                    <m:r>
                      <a:rPr lang="pt-BR" b="0" i="1" noProof="0" smtClean="0">
                        <a:latin typeface="Cambria Math" panose="02040503050406030204" pitchFamily="18" charset="0"/>
                      </a:rPr>
                      <m:t>))</m:t>
                    </m:r>
                  </m:oMath>
                </a14:m>
                <a:endParaRPr lang="pt-BR" noProof="0" dirty="0"/>
              </a:p>
              <a:p>
                <a:endParaRPr lang="pt-BR" noProof="0" dirty="0"/>
              </a:p>
            </p:txBody>
          </p:sp>
        </mc:Choice>
        <mc:Fallback xmlns="">
          <p:sp>
            <p:nvSpPr>
              <p:cNvPr id="7" name="Content Placeholder 6">
                <a:extLst>
                  <a:ext uri="{FF2B5EF4-FFF2-40B4-BE49-F238E27FC236}">
                    <a16:creationId xmlns:a16="http://schemas.microsoft.com/office/drawing/2014/main" id="{10FB73CF-05E1-4259-BCD0-74D71E253D72}"/>
                  </a:ext>
                </a:extLst>
              </p:cNvPr>
              <p:cNvSpPr>
                <a:spLocks noGrp="1" noRot="1" noChangeAspect="1" noMove="1" noResize="1" noEditPoints="1" noAdjustHandles="1" noChangeArrowheads="1" noChangeShapeType="1" noTextEdit="1"/>
              </p:cNvSpPr>
              <p:nvPr>
                <p:ph idx="1"/>
              </p:nvPr>
            </p:nvSpPr>
            <p:spPr>
              <a:blipFill>
                <a:blip r:embed="rId3"/>
                <a:stretch>
                  <a:fillRect l="-1043" t="-2241" r="-986"/>
                </a:stretch>
              </a:blipFill>
            </p:spPr>
            <p:txBody>
              <a:bodyPr/>
              <a:lstStyle/>
              <a:p>
                <a:r>
                  <a:rPr lang="pt-BR">
                    <a:noFill/>
                  </a:rPr>
                  <a:t> </a:t>
                </a:r>
              </a:p>
            </p:txBody>
          </p:sp>
        </mc:Fallback>
      </mc:AlternateContent>
      <p:pic>
        <p:nvPicPr>
          <p:cNvPr id="8" name="Content Placeholder 4" descr="A close up of a keyboard&#10;&#10;Description automatically generated">
            <a:extLst>
              <a:ext uri="{FF2B5EF4-FFF2-40B4-BE49-F238E27FC236}">
                <a16:creationId xmlns:a16="http://schemas.microsoft.com/office/drawing/2014/main" id="{21053B85-5F78-4635-B184-3AB52D6B59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1461" y="3614879"/>
            <a:ext cx="6479267" cy="2741472"/>
          </a:xfrm>
          <a:prstGeom prst="rect">
            <a:avLst/>
          </a:prstGeom>
        </p:spPr>
      </p:pic>
      <mc:AlternateContent xmlns:mc="http://schemas.openxmlformats.org/markup-compatibility/2006" xmlns:p14="http://schemas.microsoft.com/office/powerpoint/2010/main">
        <mc:Choice Requires="p14">
          <p:contentPart p14:bwMode="auto" r:id="rId5">
            <p14:nvContentPartPr>
              <p14:cNvPr id="24" name="Ink 23">
                <a:extLst>
                  <a:ext uri="{FF2B5EF4-FFF2-40B4-BE49-F238E27FC236}">
                    <a16:creationId xmlns:a16="http://schemas.microsoft.com/office/drawing/2014/main" id="{70A36EB8-4CF4-4ECB-B279-FFE892F28A18}"/>
                  </a:ext>
                </a:extLst>
              </p14:cNvPr>
              <p14:cNvContentPartPr/>
              <p14:nvPr/>
            </p14:nvContentPartPr>
            <p14:xfrm>
              <a:off x="6719487" y="5054385"/>
              <a:ext cx="285480" cy="300240"/>
            </p14:xfrm>
          </p:contentPart>
        </mc:Choice>
        <mc:Fallback xmlns="">
          <p:pic>
            <p:nvPicPr>
              <p:cNvPr id="24" name="Ink 23">
                <a:extLst>
                  <a:ext uri="{FF2B5EF4-FFF2-40B4-BE49-F238E27FC236}">
                    <a16:creationId xmlns:a16="http://schemas.microsoft.com/office/drawing/2014/main" id="{70A36EB8-4CF4-4ECB-B279-FFE892F28A18}"/>
                  </a:ext>
                </a:extLst>
              </p:cNvPr>
              <p:cNvPicPr/>
              <p:nvPr/>
            </p:nvPicPr>
            <p:blipFill>
              <a:blip r:embed="rId9"/>
              <a:stretch>
                <a:fillRect/>
              </a:stretch>
            </p:blipFill>
            <p:spPr>
              <a:xfrm>
                <a:off x="6701847" y="5036745"/>
                <a:ext cx="32112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 name="Ink 24">
                <a:extLst>
                  <a:ext uri="{FF2B5EF4-FFF2-40B4-BE49-F238E27FC236}">
                    <a16:creationId xmlns:a16="http://schemas.microsoft.com/office/drawing/2014/main" id="{38FFD20A-26FC-4DEA-BE3F-B82B8980613C}"/>
                  </a:ext>
                </a:extLst>
              </p14:cNvPr>
              <p14:cNvContentPartPr/>
              <p14:nvPr/>
            </p14:nvContentPartPr>
            <p14:xfrm>
              <a:off x="7865727" y="4606905"/>
              <a:ext cx="270360" cy="313200"/>
            </p14:xfrm>
          </p:contentPart>
        </mc:Choice>
        <mc:Fallback xmlns="">
          <p:pic>
            <p:nvPicPr>
              <p:cNvPr id="25" name="Ink 24">
                <a:extLst>
                  <a:ext uri="{FF2B5EF4-FFF2-40B4-BE49-F238E27FC236}">
                    <a16:creationId xmlns:a16="http://schemas.microsoft.com/office/drawing/2014/main" id="{38FFD20A-26FC-4DEA-BE3F-B82B8980613C}"/>
                  </a:ext>
                </a:extLst>
              </p:cNvPr>
              <p:cNvPicPr/>
              <p:nvPr/>
            </p:nvPicPr>
            <p:blipFill>
              <a:blip r:embed="rId11"/>
              <a:stretch>
                <a:fillRect/>
              </a:stretch>
            </p:blipFill>
            <p:spPr>
              <a:xfrm>
                <a:off x="7847727" y="4589265"/>
                <a:ext cx="306000" cy="348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7" name="Ink 26">
                <a:extLst>
                  <a:ext uri="{FF2B5EF4-FFF2-40B4-BE49-F238E27FC236}">
                    <a16:creationId xmlns:a16="http://schemas.microsoft.com/office/drawing/2014/main" id="{AC6F7F39-B81E-4AFF-B3EF-E9B090F74F17}"/>
                  </a:ext>
                </a:extLst>
              </p14:cNvPr>
              <p14:cNvContentPartPr/>
              <p14:nvPr/>
            </p14:nvContentPartPr>
            <p14:xfrm>
              <a:off x="8154087" y="4599345"/>
              <a:ext cx="332280" cy="400320"/>
            </p14:xfrm>
          </p:contentPart>
        </mc:Choice>
        <mc:Fallback xmlns="">
          <p:pic>
            <p:nvPicPr>
              <p:cNvPr id="27" name="Ink 26">
                <a:extLst>
                  <a:ext uri="{FF2B5EF4-FFF2-40B4-BE49-F238E27FC236}">
                    <a16:creationId xmlns:a16="http://schemas.microsoft.com/office/drawing/2014/main" id="{AC6F7F39-B81E-4AFF-B3EF-E9B090F74F17}"/>
                  </a:ext>
                </a:extLst>
              </p:cNvPr>
              <p:cNvPicPr/>
              <p:nvPr/>
            </p:nvPicPr>
            <p:blipFill>
              <a:blip r:embed="rId15"/>
              <a:stretch>
                <a:fillRect/>
              </a:stretch>
            </p:blipFill>
            <p:spPr>
              <a:xfrm>
                <a:off x="8136447" y="4581705"/>
                <a:ext cx="367920" cy="435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9" name="Ink 28">
                <a:extLst>
                  <a:ext uri="{FF2B5EF4-FFF2-40B4-BE49-F238E27FC236}">
                    <a16:creationId xmlns:a16="http://schemas.microsoft.com/office/drawing/2014/main" id="{7D36D999-6EC6-464A-9CA3-D773E08FA500}"/>
                  </a:ext>
                </a:extLst>
              </p14:cNvPr>
              <p14:cNvContentPartPr/>
              <p14:nvPr/>
            </p14:nvContentPartPr>
            <p14:xfrm>
              <a:off x="6978327" y="5018385"/>
              <a:ext cx="352800" cy="379080"/>
            </p14:xfrm>
          </p:contentPart>
        </mc:Choice>
        <mc:Fallback xmlns="">
          <p:pic>
            <p:nvPicPr>
              <p:cNvPr id="29" name="Ink 28">
                <a:extLst>
                  <a:ext uri="{FF2B5EF4-FFF2-40B4-BE49-F238E27FC236}">
                    <a16:creationId xmlns:a16="http://schemas.microsoft.com/office/drawing/2014/main" id="{7D36D999-6EC6-464A-9CA3-D773E08FA500}"/>
                  </a:ext>
                </a:extLst>
              </p:cNvPr>
              <p:cNvPicPr/>
              <p:nvPr/>
            </p:nvPicPr>
            <p:blipFill>
              <a:blip r:embed="rId19"/>
              <a:stretch>
                <a:fillRect/>
              </a:stretch>
            </p:blipFill>
            <p:spPr>
              <a:xfrm>
                <a:off x="6960687" y="5000745"/>
                <a:ext cx="388440" cy="414720"/>
              </a:xfrm>
              <a:prstGeom prst="rect">
                <a:avLst/>
              </a:prstGeom>
            </p:spPr>
          </p:pic>
        </mc:Fallback>
      </mc:AlternateContent>
      <p:sp>
        <p:nvSpPr>
          <p:cNvPr id="30" name="Title 1">
            <a:extLst>
              <a:ext uri="{FF2B5EF4-FFF2-40B4-BE49-F238E27FC236}">
                <a16:creationId xmlns:a16="http://schemas.microsoft.com/office/drawing/2014/main" id="{D728DBC2-3005-42A1-99DE-D2CC256E72C6}"/>
              </a:ext>
            </a:extLst>
          </p:cNvPr>
          <p:cNvSpPr>
            <a:spLocks noGrp="1"/>
          </p:cNvSpPr>
          <p:nvPr>
            <p:ph type="title"/>
          </p:nvPr>
        </p:nvSpPr>
        <p:spPr>
          <a:xfrm>
            <a:off x="674689" y="320676"/>
            <a:ext cx="10861675" cy="1325563"/>
          </a:xfrm>
        </p:spPr>
        <p:txBody>
          <a:bodyPr>
            <a:normAutofit/>
          </a:bodyPr>
          <a:lstStyle/>
          <a:p>
            <a:r>
              <a:rPr lang="pt-BR" sz="4100" b="1" noProof="0" dirty="0"/>
              <a:t>Definição de equilíbrio de Nash perfeito em subjogo</a:t>
            </a:r>
          </a:p>
        </p:txBody>
      </p:sp>
      <p:sp>
        <p:nvSpPr>
          <p:cNvPr id="2" name="Footer Placeholder 1">
            <a:extLst>
              <a:ext uri="{FF2B5EF4-FFF2-40B4-BE49-F238E27FC236}">
                <a16:creationId xmlns:a16="http://schemas.microsoft.com/office/drawing/2014/main" id="{5E36DD99-5311-45CA-8B75-6A6DC97584E7}"/>
              </a:ext>
            </a:extLst>
          </p:cNvPr>
          <p:cNvSpPr>
            <a:spLocks noGrp="1"/>
          </p:cNvSpPr>
          <p:nvPr>
            <p:ph type="ftr" sz="quarter" idx="11"/>
          </p:nvPr>
        </p:nvSpPr>
        <p:spPr/>
        <p:txBody>
          <a:bodyPr/>
          <a:lstStyle/>
          <a:p>
            <a:r>
              <a:rPr lang="pt-BR" dirty="0"/>
              <a:t>Robson Tigre </a:t>
            </a:r>
            <a:endParaRPr lang="en-US" dirty="0"/>
          </a:p>
        </p:txBody>
      </p:sp>
      <p:sp>
        <p:nvSpPr>
          <p:cNvPr id="3" name="Slide Number Placeholder 2">
            <a:extLst>
              <a:ext uri="{FF2B5EF4-FFF2-40B4-BE49-F238E27FC236}">
                <a16:creationId xmlns:a16="http://schemas.microsoft.com/office/drawing/2014/main" id="{2640ABF6-6FFA-4166-822B-2A007D3C8EE7}"/>
              </a:ext>
            </a:extLst>
          </p:cNvPr>
          <p:cNvSpPr>
            <a:spLocks noGrp="1"/>
          </p:cNvSpPr>
          <p:nvPr>
            <p:ph type="sldNum" sz="quarter" idx="12"/>
          </p:nvPr>
        </p:nvSpPr>
        <p:spPr/>
        <p:txBody>
          <a:bodyPr/>
          <a:lstStyle/>
          <a:p>
            <a:fld id="{AF67EEE8-F201-4410-BA13-233EFB93B646}" type="slidenum">
              <a:rPr lang="pt-BR" smtClean="0"/>
              <a:t>50</a:t>
            </a:fld>
            <a:endParaRPr lang="pt-BR"/>
          </a:p>
        </p:txBody>
      </p:sp>
    </p:spTree>
    <p:extLst>
      <p:ext uri="{BB962C8B-B14F-4D97-AF65-F5344CB8AC3E}">
        <p14:creationId xmlns:p14="http://schemas.microsoft.com/office/powerpoint/2010/main" val="1464452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CA3A2D-3A87-48D3-8FD4-50A09B561B82}"/>
                  </a:ext>
                </a:extLst>
              </p:cNvPr>
              <p:cNvSpPr>
                <a:spLocks noGrp="1"/>
              </p:cNvSpPr>
              <p:nvPr>
                <p:ph idx="1"/>
              </p:nvPr>
            </p:nvSpPr>
            <p:spPr>
              <a:xfrm>
                <a:off x="5338619" y="1783535"/>
                <a:ext cx="6446981" cy="4056596"/>
              </a:xfrm>
            </p:spPr>
            <p:txBody>
              <a:bodyPr>
                <a:normAutofit/>
              </a:bodyPr>
              <a:lstStyle/>
              <a:p>
                <a:pPr algn="just"/>
                <a:r>
                  <a:rPr lang="pt-BR" sz="2400" noProof="0" dirty="0"/>
                  <a:t>Podemos comparar esses equilíbrios de Nash da forma normal, </a:t>
                </a:r>
                <a14:m>
                  <m:oMath xmlns:m="http://schemas.openxmlformats.org/officeDocument/2006/math">
                    <m:d>
                      <m:dPr>
                        <m:ctrlPr>
                          <a:rPr lang="pt-BR" sz="2400" i="1" noProof="0">
                            <a:latin typeface="Cambria Math" panose="02040503050406030204" pitchFamily="18" charset="0"/>
                          </a:rPr>
                        </m:ctrlPr>
                      </m:dPr>
                      <m:e>
                        <m:r>
                          <a:rPr lang="pt-BR" sz="2400" i="1" noProof="0">
                            <a:latin typeface="Cambria Math" panose="02040503050406030204" pitchFamily="18" charset="0"/>
                          </a:rPr>
                          <m:t>𝑅</m:t>
                        </m:r>
                        <m:r>
                          <a:rPr lang="pt-BR" sz="2400" i="1" noProof="0">
                            <a:latin typeface="Cambria Math" panose="02040503050406030204" pitchFamily="18" charset="0"/>
                          </a:rPr>
                          <m:t>,</m:t>
                        </m:r>
                        <m:d>
                          <m:dPr>
                            <m:ctrlPr>
                              <a:rPr lang="pt-BR" sz="2400" i="1" noProof="0">
                                <a:latin typeface="Cambria Math" panose="02040503050406030204" pitchFamily="18" charset="0"/>
                              </a:rPr>
                            </m:ctrlPr>
                          </m:dPr>
                          <m:e>
                            <m:sSup>
                              <m:sSupPr>
                                <m:ctrlPr>
                                  <a:rPr lang="pt-BR" sz="2400" i="1" noProof="0">
                                    <a:latin typeface="Cambria Math" panose="02040503050406030204" pitchFamily="18" charset="0"/>
                                  </a:rPr>
                                </m:ctrlPr>
                              </m:sSupPr>
                              <m:e>
                                <m:r>
                                  <a:rPr lang="pt-BR" sz="2400" i="1" noProof="0">
                                    <a:latin typeface="Cambria Math" panose="02040503050406030204" pitchFamily="18" charset="0"/>
                                  </a:rPr>
                                  <m:t>𝑅</m:t>
                                </m:r>
                              </m:e>
                              <m:sup>
                                <m:r>
                                  <a:rPr lang="pt-BR" sz="2400" i="1" noProof="0">
                                    <a:latin typeface="Cambria Math" panose="02040503050406030204" pitchFamily="18" charset="0"/>
                                  </a:rPr>
                                  <m:t>′</m:t>
                                </m:r>
                              </m:sup>
                            </m:sSup>
                            <m:r>
                              <a:rPr lang="pt-BR" sz="2400" i="1" noProof="0">
                                <a:latin typeface="Cambria Math" panose="02040503050406030204" pitchFamily="18" charset="0"/>
                              </a:rPr>
                              <m:t>,</m:t>
                            </m:r>
                            <m:sSup>
                              <m:sSupPr>
                                <m:ctrlPr>
                                  <a:rPr lang="pt-BR" sz="2400" i="1" noProof="0">
                                    <a:latin typeface="Cambria Math" panose="02040503050406030204" pitchFamily="18" charset="0"/>
                                  </a:rPr>
                                </m:ctrlPr>
                              </m:sSupPr>
                              <m:e>
                                <m:r>
                                  <a:rPr lang="pt-BR" sz="2400" i="1" noProof="0">
                                    <a:latin typeface="Cambria Math" panose="02040503050406030204" pitchFamily="18" charset="0"/>
                                  </a:rPr>
                                  <m:t>𝐿</m:t>
                                </m:r>
                              </m:e>
                              <m:sup>
                                <m:r>
                                  <a:rPr lang="pt-BR" sz="2400" i="1" noProof="0">
                                    <a:latin typeface="Cambria Math" panose="02040503050406030204" pitchFamily="18" charset="0"/>
                                  </a:rPr>
                                  <m:t>′</m:t>
                                </m:r>
                              </m:sup>
                            </m:sSup>
                          </m:e>
                        </m:d>
                      </m:e>
                    </m:d>
                  </m:oMath>
                </a14:m>
                <a:r>
                  <a:rPr lang="pt-BR" sz="2400" noProof="0" dirty="0"/>
                  <a:t> e </a:t>
                </a:r>
                <a14:m>
                  <m:oMath xmlns:m="http://schemas.openxmlformats.org/officeDocument/2006/math">
                    <m:r>
                      <a:rPr lang="pt-BR" sz="2400" i="1" noProof="0">
                        <a:latin typeface="Cambria Math" panose="02040503050406030204" pitchFamily="18" charset="0"/>
                      </a:rPr>
                      <m:t>(</m:t>
                    </m:r>
                    <m:r>
                      <a:rPr lang="pt-BR" sz="2400" i="1" noProof="0">
                        <a:latin typeface="Cambria Math" panose="02040503050406030204" pitchFamily="18" charset="0"/>
                      </a:rPr>
                      <m:t>𝐿</m:t>
                    </m:r>
                    <m:r>
                      <a:rPr lang="pt-BR" sz="2400" i="1" noProof="0">
                        <a:latin typeface="Cambria Math" panose="02040503050406030204" pitchFamily="18" charset="0"/>
                      </a:rPr>
                      <m:t>,(</m:t>
                    </m:r>
                    <m:sSup>
                      <m:sSupPr>
                        <m:ctrlPr>
                          <a:rPr lang="pt-BR" sz="2400" i="1" noProof="0">
                            <a:latin typeface="Cambria Math" panose="02040503050406030204" pitchFamily="18" charset="0"/>
                          </a:rPr>
                        </m:ctrlPr>
                      </m:sSupPr>
                      <m:e>
                        <m:r>
                          <a:rPr lang="pt-BR" sz="2400" i="1" noProof="0">
                            <a:latin typeface="Cambria Math" panose="02040503050406030204" pitchFamily="18" charset="0"/>
                          </a:rPr>
                          <m:t>𝑅</m:t>
                        </m:r>
                      </m:e>
                      <m:sup>
                        <m:r>
                          <a:rPr lang="pt-BR" sz="2400" i="1" noProof="0">
                            <a:latin typeface="Cambria Math" panose="02040503050406030204" pitchFamily="18" charset="0"/>
                          </a:rPr>
                          <m:t>′</m:t>
                        </m:r>
                      </m:sup>
                    </m:sSup>
                    <m:r>
                      <a:rPr lang="pt-BR" sz="2400" i="1" noProof="0">
                        <a:latin typeface="Cambria Math" panose="02040503050406030204" pitchFamily="18" charset="0"/>
                      </a:rPr>
                      <m:t>,</m:t>
                    </m:r>
                    <m:sSup>
                      <m:sSupPr>
                        <m:ctrlPr>
                          <a:rPr lang="pt-BR" sz="2400" i="1" noProof="0">
                            <a:latin typeface="Cambria Math" panose="02040503050406030204" pitchFamily="18" charset="0"/>
                          </a:rPr>
                        </m:ctrlPr>
                      </m:sSupPr>
                      <m:e>
                        <m:r>
                          <a:rPr lang="pt-BR" sz="2400" i="1" noProof="0">
                            <a:latin typeface="Cambria Math" panose="02040503050406030204" pitchFamily="18" charset="0"/>
                          </a:rPr>
                          <m:t>𝑅</m:t>
                        </m:r>
                      </m:e>
                      <m:sup>
                        <m:r>
                          <a:rPr lang="pt-BR" sz="2400" i="1" noProof="0">
                            <a:latin typeface="Cambria Math" panose="02040503050406030204" pitchFamily="18" charset="0"/>
                          </a:rPr>
                          <m:t>′</m:t>
                        </m:r>
                      </m:sup>
                    </m:sSup>
                    <m:r>
                      <a:rPr lang="pt-BR" sz="2400" i="1" noProof="0">
                        <a:latin typeface="Cambria Math" panose="02040503050406030204" pitchFamily="18" charset="0"/>
                      </a:rPr>
                      <m:t>))</m:t>
                    </m:r>
                  </m:oMath>
                </a14:m>
                <a:r>
                  <a:rPr lang="pt-BR" sz="2400" noProof="0" dirty="0"/>
                  <a:t>, com o outcome de indução retroativa da forma extensiva</a:t>
                </a:r>
              </a:p>
              <a:p>
                <a:pPr algn="just"/>
                <a:endParaRPr lang="pt-BR" sz="2400" noProof="0" dirty="0"/>
              </a:p>
              <a:p>
                <a:pPr algn="just"/>
                <a14:m>
                  <m:oMath xmlns:m="http://schemas.openxmlformats.org/officeDocument/2006/math">
                    <m:d>
                      <m:dPr>
                        <m:ctrlPr>
                          <a:rPr lang="pt-BR" sz="2400" i="1" noProof="0">
                            <a:latin typeface="Cambria Math" panose="02040503050406030204" pitchFamily="18" charset="0"/>
                          </a:rPr>
                        </m:ctrlPr>
                      </m:dPr>
                      <m:e>
                        <m:r>
                          <a:rPr lang="pt-BR" sz="2400" i="1" noProof="0">
                            <a:latin typeface="Cambria Math" panose="02040503050406030204" pitchFamily="18" charset="0"/>
                          </a:rPr>
                          <m:t>𝑅</m:t>
                        </m:r>
                        <m:r>
                          <a:rPr lang="pt-BR" sz="2400" i="1" noProof="0">
                            <a:latin typeface="Cambria Math" panose="02040503050406030204" pitchFamily="18" charset="0"/>
                          </a:rPr>
                          <m:t>,</m:t>
                        </m:r>
                        <m:d>
                          <m:dPr>
                            <m:ctrlPr>
                              <a:rPr lang="pt-BR" sz="2400" i="1" noProof="0">
                                <a:latin typeface="Cambria Math" panose="02040503050406030204" pitchFamily="18" charset="0"/>
                              </a:rPr>
                            </m:ctrlPr>
                          </m:dPr>
                          <m:e>
                            <m:sSup>
                              <m:sSupPr>
                                <m:ctrlPr>
                                  <a:rPr lang="pt-BR" sz="2400" i="1" noProof="0">
                                    <a:latin typeface="Cambria Math" panose="02040503050406030204" pitchFamily="18" charset="0"/>
                                  </a:rPr>
                                </m:ctrlPr>
                              </m:sSupPr>
                              <m:e>
                                <m:r>
                                  <a:rPr lang="pt-BR" sz="2400" i="1" noProof="0">
                                    <a:latin typeface="Cambria Math" panose="02040503050406030204" pitchFamily="18" charset="0"/>
                                  </a:rPr>
                                  <m:t>𝑅</m:t>
                                </m:r>
                              </m:e>
                              <m:sup>
                                <m:r>
                                  <a:rPr lang="pt-BR" sz="2400" i="1" noProof="0">
                                    <a:latin typeface="Cambria Math" panose="02040503050406030204" pitchFamily="18" charset="0"/>
                                  </a:rPr>
                                  <m:t>′</m:t>
                                </m:r>
                              </m:sup>
                            </m:sSup>
                            <m:r>
                              <a:rPr lang="pt-BR" sz="2400" i="1" noProof="0">
                                <a:latin typeface="Cambria Math" panose="02040503050406030204" pitchFamily="18" charset="0"/>
                              </a:rPr>
                              <m:t>,</m:t>
                            </m:r>
                            <m:sSup>
                              <m:sSupPr>
                                <m:ctrlPr>
                                  <a:rPr lang="pt-BR" sz="2400" i="1" noProof="0">
                                    <a:latin typeface="Cambria Math" panose="02040503050406030204" pitchFamily="18" charset="0"/>
                                  </a:rPr>
                                </m:ctrlPr>
                              </m:sSupPr>
                              <m:e>
                                <m:r>
                                  <a:rPr lang="pt-BR" sz="2400" i="1" noProof="0">
                                    <a:latin typeface="Cambria Math" panose="02040503050406030204" pitchFamily="18" charset="0"/>
                                  </a:rPr>
                                  <m:t>𝐿</m:t>
                                </m:r>
                              </m:e>
                              <m:sup>
                                <m:r>
                                  <a:rPr lang="pt-BR" sz="2400" i="1" noProof="0">
                                    <a:latin typeface="Cambria Math" panose="02040503050406030204" pitchFamily="18" charset="0"/>
                                  </a:rPr>
                                  <m:t>′</m:t>
                                </m:r>
                              </m:sup>
                            </m:sSup>
                          </m:e>
                        </m:d>
                      </m:e>
                    </m:d>
                  </m:oMath>
                </a14:m>
                <a:r>
                  <a:rPr lang="pt-BR" sz="2400" noProof="0" dirty="0"/>
                  <a:t> na representação da forma normal corresponde a </a:t>
                </a:r>
                <a:r>
                  <a:rPr lang="pt-BR" sz="2400" b="1" u="sng" noProof="0" dirty="0"/>
                  <a:t>todos</a:t>
                </a:r>
                <a:r>
                  <a:rPr lang="pt-BR" sz="2400" noProof="0" dirty="0"/>
                  <a:t> os caminhos em negrito da figura 2.4.5</a:t>
                </a:r>
              </a:p>
              <a:p>
                <a:pPr lvl="1" algn="just"/>
                <a14:m>
                  <m:oMath xmlns:m="http://schemas.openxmlformats.org/officeDocument/2006/math">
                    <m:r>
                      <a:rPr lang="pt-BR" i="1" noProof="0" smtClean="0">
                        <a:latin typeface="Cambria Math" panose="02040503050406030204" pitchFamily="18" charset="0"/>
                      </a:rPr>
                      <m:t>(</m:t>
                    </m:r>
                    <m:r>
                      <a:rPr lang="pt-BR" i="1" noProof="0" smtClean="0">
                        <a:latin typeface="Cambria Math" panose="02040503050406030204" pitchFamily="18" charset="0"/>
                      </a:rPr>
                      <m:t>𝑅</m:t>
                    </m:r>
                    <m:r>
                      <a:rPr lang="pt-BR" i="1" noProof="0" smtClean="0">
                        <a:latin typeface="Cambria Math" panose="02040503050406030204" pitchFamily="18" charset="0"/>
                      </a:rPr>
                      <m:t>,(</m:t>
                    </m:r>
                    <m:sSup>
                      <m:sSupPr>
                        <m:ctrlPr>
                          <a:rPr lang="pt-BR" i="1" noProof="0" smtClean="0">
                            <a:latin typeface="Cambria Math" panose="02040503050406030204" pitchFamily="18" charset="0"/>
                          </a:rPr>
                        </m:ctrlPr>
                      </m:sSupPr>
                      <m:e>
                        <m:r>
                          <a:rPr lang="pt-BR" i="1" noProof="0" smtClean="0">
                            <a:latin typeface="Cambria Math" panose="02040503050406030204" pitchFamily="18" charset="0"/>
                          </a:rPr>
                          <m:t>𝑅</m:t>
                        </m:r>
                      </m:e>
                      <m:sup>
                        <m:r>
                          <a:rPr lang="pt-BR" b="0" i="1" noProof="0" smtClean="0">
                            <a:latin typeface="Cambria Math" panose="02040503050406030204" pitchFamily="18" charset="0"/>
                          </a:rPr>
                          <m:t>′</m:t>
                        </m:r>
                      </m:sup>
                    </m:sSup>
                    <m:r>
                      <a:rPr lang="pt-BR" i="1" noProof="0" smtClean="0">
                        <a:latin typeface="Cambria Math" panose="02040503050406030204" pitchFamily="18" charset="0"/>
                      </a:rPr>
                      <m:t>,</m:t>
                    </m:r>
                    <m:sSup>
                      <m:sSupPr>
                        <m:ctrlPr>
                          <a:rPr lang="pt-BR" i="1" noProof="0" smtClean="0">
                            <a:latin typeface="Cambria Math" panose="02040503050406030204" pitchFamily="18" charset="0"/>
                          </a:rPr>
                        </m:ctrlPr>
                      </m:sSupPr>
                      <m:e>
                        <m:r>
                          <a:rPr lang="pt-BR" i="1" noProof="0" smtClean="0">
                            <a:latin typeface="Cambria Math" panose="02040503050406030204" pitchFamily="18" charset="0"/>
                          </a:rPr>
                          <m:t>𝐿</m:t>
                        </m:r>
                      </m:e>
                      <m:sup>
                        <m:r>
                          <a:rPr lang="pt-BR" b="0" i="1" noProof="0" smtClean="0">
                            <a:latin typeface="Cambria Math" panose="02040503050406030204" pitchFamily="18" charset="0"/>
                          </a:rPr>
                          <m:t>′</m:t>
                        </m:r>
                      </m:sup>
                    </m:sSup>
                    <m:r>
                      <a:rPr lang="pt-BR" i="1" noProof="0" smtClean="0">
                        <a:latin typeface="Cambria Math" panose="02040503050406030204" pitchFamily="18" charset="0"/>
                      </a:rPr>
                      <m:t>))</m:t>
                    </m:r>
                  </m:oMath>
                </a14:m>
                <a:r>
                  <a:rPr lang="pt-BR" noProof="0" dirty="0"/>
                  <a:t> é dito equilíbrio de Nash perfeito em subjogo</a:t>
                </a:r>
              </a:p>
              <a:p>
                <a:pPr lvl="1" algn="just"/>
                <a:endParaRPr lang="pt-BR" noProof="0" dirty="0"/>
              </a:p>
              <a:p>
                <a:pPr marL="0" indent="0" algn="just">
                  <a:buNone/>
                </a:pPr>
                <a:endParaRPr lang="pt-BR" sz="2400" noProof="0" dirty="0"/>
              </a:p>
            </p:txBody>
          </p:sp>
        </mc:Choice>
        <mc:Fallback xmlns="">
          <p:sp>
            <p:nvSpPr>
              <p:cNvPr id="3" name="Content Placeholder 2">
                <a:extLst>
                  <a:ext uri="{FF2B5EF4-FFF2-40B4-BE49-F238E27FC236}">
                    <a16:creationId xmlns:a16="http://schemas.microsoft.com/office/drawing/2014/main" id="{DFCA3A2D-3A87-48D3-8FD4-50A09B561B82}"/>
                  </a:ext>
                </a:extLst>
              </p:cNvPr>
              <p:cNvSpPr>
                <a:spLocks noGrp="1" noRot="1" noChangeAspect="1" noMove="1" noResize="1" noEditPoints="1" noAdjustHandles="1" noChangeArrowheads="1" noChangeShapeType="1" noTextEdit="1"/>
              </p:cNvSpPr>
              <p:nvPr>
                <p:ph idx="1"/>
              </p:nvPr>
            </p:nvSpPr>
            <p:spPr>
              <a:xfrm>
                <a:off x="5338619" y="1783535"/>
                <a:ext cx="6446981" cy="4056596"/>
              </a:xfrm>
              <a:blipFill>
                <a:blip r:embed="rId3"/>
                <a:stretch>
                  <a:fillRect l="-1325" t="-2105" r="-1419"/>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45E46FD5-DDD9-47E5-94A0-1AFC840AA055}"/>
              </a:ext>
            </a:extLst>
          </p:cNvPr>
          <p:cNvSpPr>
            <a:spLocks noGrp="1"/>
          </p:cNvSpPr>
          <p:nvPr>
            <p:ph type="title"/>
          </p:nvPr>
        </p:nvSpPr>
        <p:spPr>
          <a:xfrm>
            <a:off x="674689" y="320676"/>
            <a:ext cx="10861675" cy="1325563"/>
          </a:xfrm>
        </p:spPr>
        <p:txBody>
          <a:bodyPr>
            <a:normAutofit/>
          </a:bodyPr>
          <a:lstStyle/>
          <a:p>
            <a:r>
              <a:rPr lang="pt-BR" sz="4100" b="1" noProof="0" dirty="0"/>
              <a:t>Definição de equilíbrio de Nash perfeito em subjogo</a:t>
            </a:r>
          </a:p>
        </p:txBody>
      </p:sp>
      <p:pic>
        <p:nvPicPr>
          <p:cNvPr id="6" name="Picture 5" descr="A picture containing clock&#10;&#10;Description automatically generated">
            <a:extLst>
              <a:ext uri="{FF2B5EF4-FFF2-40B4-BE49-F238E27FC236}">
                <a16:creationId xmlns:a16="http://schemas.microsoft.com/office/drawing/2014/main" id="{DDCF1BB1-0B01-4B79-B385-ADB3265CDE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169" y="1987651"/>
            <a:ext cx="4723450" cy="3648363"/>
          </a:xfrm>
          <a:prstGeom prst="rect">
            <a:avLst/>
          </a:prstGeom>
        </p:spPr>
      </p:pic>
      <p:sp>
        <p:nvSpPr>
          <p:cNvPr id="2" name="Footer Placeholder 1">
            <a:extLst>
              <a:ext uri="{FF2B5EF4-FFF2-40B4-BE49-F238E27FC236}">
                <a16:creationId xmlns:a16="http://schemas.microsoft.com/office/drawing/2014/main" id="{28CEAF47-0775-4137-ACA4-82979BA8255E}"/>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8BEB76D2-E1FD-4ADE-8A91-C16E2768B7CC}"/>
              </a:ext>
            </a:extLst>
          </p:cNvPr>
          <p:cNvSpPr>
            <a:spLocks noGrp="1"/>
          </p:cNvSpPr>
          <p:nvPr>
            <p:ph type="sldNum" sz="quarter" idx="12"/>
          </p:nvPr>
        </p:nvSpPr>
        <p:spPr/>
        <p:txBody>
          <a:bodyPr/>
          <a:lstStyle/>
          <a:p>
            <a:fld id="{AF67EEE8-F201-4410-BA13-233EFB93B646}" type="slidenum">
              <a:rPr lang="pt-BR" smtClean="0"/>
              <a:t>51</a:t>
            </a:fld>
            <a:endParaRPr lang="pt-BR"/>
          </a:p>
        </p:txBody>
      </p:sp>
    </p:spTree>
    <p:extLst>
      <p:ext uri="{BB962C8B-B14F-4D97-AF65-F5344CB8AC3E}">
        <p14:creationId xmlns:p14="http://schemas.microsoft.com/office/powerpoint/2010/main" val="39093427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CA3A2D-3A87-48D3-8FD4-50A09B561B82}"/>
                  </a:ext>
                </a:extLst>
              </p:cNvPr>
              <p:cNvSpPr>
                <a:spLocks noGrp="1"/>
              </p:cNvSpPr>
              <p:nvPr>
                <p:ph idx="1"/>
              </p:nvPr>
            </p:nvSpPr>
            <p:spPr>
              <a:xfrm>
                <a:off x="5338619" y="1783535"/>
                <a:ext cx="6446981" cy="4056596"/>
              </a:xfrm>
            </p:spPr>
            <p:txBody>
              <a:bodyPr>
                <a:normAutofit/>
              </a:bodyPr>
              <a:lstStyle/>
              <a:p>
                <a:pPr marL="0" indent="0" algn="just">
                  <a:buNone/>
                </a:pPr>
                <a:r>
                  <a:rPr lang="pt-BR" sz="2400" b="1" dirty="0"/>
                  <a:t>Qual é a diferença entre </a:t>
                </a:r>
                <a:r>
                  <a:rPr lang="pt-BR" sz="2400" b="1" i="1" dirty="0"/>
                  <a:t>outcome </a:t>
                </a:r>
                <a:r>
                  <a:rPr lang="pt-BR" sz="2400" b="1" dirty="0"/>
                  <a:t>e </a:t>
                </a:r>
                <a:r>
                  <a:rPr lang="pt-BR" sz="2400" b="1" i="1" dirty="0"/>
                  <a:t>equilíbrio</a:t>
                </a:r>
                <a:r>
                  <a:rPr lang="en-US" sz="2400" b="1" dirty="0"/>
                  <a:t>?</a:t>
                </a:r>
                <a:r>
                  <a:rPr lang="pt-BR" sz="2400" b="1" i="1" dirty="0"/>
                  <a:t> </a:t>
                </a:r>
                <a:r>
                  <a:rPr lang="pt-BR" sz="2400" b="1" i="1" noProof="0" dirty="0"/>
                  <a:t> </a:t>
                </a:r>
              </a:p>
              <a:p>
                <a:pPr algn="just"/>
                <a:r>
                  <a:rPr lang="pt-BR" sz="2400" noProof="0" dirty="0"/>
                  <a:t>O outcome especifica apenas o caminho em negrito, começando no primeiro nó de decisão do jogo e concluindo em um nó terminal</a:t>
                </a:r>
              </a:p>
              <a:p>
                <a:pPr algn="just"/>
                <a:endParaRPr lang="pt-BR" sz="2400" noProof="0" dirty="0"/>
              </a:p>
              <a:p>
                <a:pPr algn="just"/>
                <a:r>
                  <a:rPr lang="pt-BR" sz="2400" noProof="0" dirty="0"/>
                  <a:t>O equilíbrio também especifica o caminho em negrito que emana da decisão do jogador 2 seguindo </a:t>
                </a:r>
                <a14:m>
                  <m:oMath xmlns:m="http://schemas.openxmlformats.org/officeDocument/2006/math">
                    <m:r>
                      <a:rPr lang="pt-BR" sz="2400" i="1" noProof="0" smtClean="0">
                        <a:latin typeface="Cambria Math" panose="02040503050406030204" pitchFamily="18" charset="0"/>
                      </a:rPr>
                      <m:t>𝐿</m:t>
                    </m:r>
                    <m:r>
                      <a:rPr lang="pt-BR" sz="2400" i="1" noProof="0" smtClean="0">
                        <a:latin typeface="Cambria Math" panose="02040503050406030204" pitchFamily="18" charset="0"/>
                      </a:rPr>
                      <m:t> </m:t>
                    </m:r>
                  </m:oMath>
                </a14:m>
                <a:r>
                  <a:rPr lang="pt-BR" sz="2400" noProof="0" dirty="0"/>
                  <a:t>por jogador 1. </a:t>
                </a:r>
              </a:p>
              <a:p>
                <a:pPr lvl="1" algn="just"/>
                <a:r>
                  <a:rPr lang="pt-BR" sz="2000" noProof="0" dirty="0"/>
                  <a:t>O equilíbrio especifica uma estratégia completa para o jogador 2.</a:t>
                </a:r>
              </a:p>
              <a:p>
                <a:pPr algn="just"/>
                <a:endParaRPr lang="pt-BR" sz="2400" noProof="0" dirty="0"/>
              </a:p>
              <a:p>
                <a:pPr lvl="1" algn="just"/>
                <a:endParaRPr lang="pt-BR" noProof="0" dirty="0"/>
              </a:p>
              <a:p>
                <a:pPr marL="0" indent="0" algn="just">
                  <a:buNone/>
                </a:pPr>
                <a:endParaRPr lang="pt-BR" sz="2400" noProof="0" dirty="0"/>
              </a:p>
            </p:txBody>
          </p:sp>
        </mc:Choice>
        <mc:Fallback xmlns="">
          <p:sp>
            <p:nvSpPr>
              <p:cNvPr id="3" name="Content Placeholder 2">
                <a:extLst>
                  <a:ext uri="{FF2B5EF4-FFF2-40B4-BE49-F238E27FC236}">
                    <a16:creationId xmlns:a16="http://schemas.microsoft.com/office/drawing/2014/main" id="{DFCA3A2D-3A87-48D3-8FD4-50A09B561B82}"/>
                  </a:ext>
                </a:extLst>
              </p:cNvPr>
              <p:cNvSpPr>
                <a:spLocks noGrp="1" noRot="1" noChangeAspect="1" noMove="1" noResize="1" noEditPoints="1" noAdjustHandles="1" noChangeArrowheads="1" noChangeShapeType="1" noTextEdit="1"/>
              </p:cNvSpPr>
              <p:nvPr>
                <p:ph idx="1"/>
              </p:nvPr>
            </p:nvSpPr>
            <p:spPr>
              <a:xfrm>
                <a:off x="5338619" y="1783535"/>
                <a:ext cx="6446981" cy="4056596"/>
              </a:xfrm>
              <a:blipFill>
                <a:blip r:embed="rId3"/>
                <a:stretch>
                  <a:fillRect l="-1514" t="-2105" r="-1419"/>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45E46FD5-DDD9-47E5-94A0-1AFC840AA055}"/>
              </a:ext>
            </a:extLst>
          </p:cNvPr>
          <p:cNvSpPr>
            <a:spLocks noGrp="1"/>
          </p:cNvSpPr>
          <p:nvPr>
            <p:ph type="title"/>
          </p:nvPr>
        </p:nvSpPr>
        <p:spPr>
          <a:xfrm>
            <a:off x="674689" y="320676"/>
            <a:ext cx="10861675" cy="1325563"/>
          </a:xfrm>
        </p:spPr>
        <p:txBody>
          <a:bodyPr>
            <a:normAutofit/>
          </a:bodyPr>
          <a:lstStyle/>
          <a:p>
            <a:r>
              <a:rPr lang="pt-BR" sz="4100" b="1" noProof="0" dirty="0"/>
              <a:t>Definição de equilíbrio de Nash perfeito em subjogo</a:t>
            </a:r>
          </a:p>
        </p:txBody>
      </p:sp>
      <p:pic>
        <p:nvPicPr>
          <p:cNvPr id="6" name="Picture 5" descr="A picture containing clock&#10;&#10;Description automatically generated">
            <a:extLst>
              <a:ext uri="{FF2B5EF4-FFF2-40B4-BE49-F238E27FC236}">
                <a16:creationId xmlns:a16="http://schemas.microsoft.com/office/drawing/2014/main" id="{DDCF1BB1-0B01-4B79-B385-ADB3265CDE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169" y="1987651"/>
            <a:ext cx="4723450" cy="3648363"/>
          </a:xfrm>
          <a:prstGeom prst="rect">
            <a:avLst/>
          </a:prstGeom>
        </p:spPr>
      </p:pic>
      <p:sp>
        <p:nvSpPr>
          <p:cNvPr id="2" name="Rectangle 1">
            <a:extLst>
              <a:ext uri="{FF2B5EF4-FFF2-40B4-BE49-F238E27FC236}">
                <a16:creationId xmlns:a16="http://schemas.microsoft.com/office/drawing/2014/main" id="{91B1D496-5A63-4F46-B238-4C0FA89BDBB5}"/>
              </a:ext>
            </a:extLst>
          </p:cNvPr>
          <p:cNvSpPr/>
          <p:nvPr/>
        </p:nvSpPr>
        <p:spPr>
          <a:xfrm>
            <a:off x="5338619" y="2192784"/>
            <a:ext cx="6619602" cy="37846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Footer Placeholder 4">
            <a:extLst>
              <a:ext uri="{FF2B5EF4-FFF2-40B4-BE49-F238E27FC236}">
                <a16:creationId xmlns:a16="http://schemas.microsoft.com/office/drawing/2014/main" id="{BE0B7928-60AF-4A15-BB55-A9CC8F420EC6}"/>
              </a:ext>
            </a:extLst>
          </p:cNvPr>
          <p:cNvSpPr>
            <a:spLocks noGrp="1"/>
          </p:cNvSpPr>
          <p:nvPr>
            <p:ph type="ftr" sz="quarter" idx="11"/>
          </p:nvPr>
        </p:nvSpPr>
        <p:spPr/>
        <p:txBody>
          <a:bodyPr/>
          <a:lstStyle/>
          <a:p>
            <a:r>
              <a:rPr lang="pt-BR" dirty="0"/>
              <a:t>Robson Tigre </a:t>
            </a:r>
            <a:endParaRPr lang="en-US" dirty="0"/>
          </a:p>
        </p:txBody>
      </p:sp>
      <p:sp>
        <p:nvSpPr>
          <p:cNvPr id="7" name="Slide Number Placeholder 6">
            <a:extLst>
              <a:ext uri="{FF2B5EF4-FFF2-40B4-BE49-F238E27FC236}">
                <a16:creationId xmlns:a16="http://schemas.microsoft.com/office/drawing/2014/main" id="{3B4E8A82-80B9-4B09-AABF-5401D65A9DFD}"/>
              </a:ext>
            </a:extLst>
          </p:cNvPr>
          <p:cNvSpPr>
            <a:spLocks noGrp="1"/>
          </p:cNvSpPr>
          <p:nvPr>
            <p:ph type="sldNum" sz="quarter" idx="12"/>
          </p:nvPr>
        </p:nvSpPr>
        <p:spPr/>
        <p:txBody>
          <a:bodyPr/>
          <a:lstStyle/>
          <a:p>
            <a:fld id="{AF67EEE8-F201-4410-BA13-233EFB93B646}" type="slidenum">
              <a:rPr lang="pt-BR" smtClean="0"/>
              <a:t>52</a:t>
            </a:fld>
            <a:endParaRPr lang="pt-BR"/>
          </a:p>
        </p:txBody>
      </p:sp>
    </p:spTree>
    <p:extLst>
      <p:ext uri="{BB962C8B-B14F-4D97-AF65-F5344CB8AC3E}">
        <p14:creationId xmlns:p14="http://schemas.microsoft.com/office/powerpoint/2010/main" val="38817471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CA3A2D-3A87-48D3-8FD4-50A09B561B82}"/>
                  </a:ext>
                </a:extLst>
              </p:cNvPr>
              <p:cNvSpPr>
                <a:spLocks noGrp="1"/>
              </p:cNvSpPr>
              <p:nvPr>
                <p:ph idx="1"/>
              </p:nvPr>
            </p:nvSpPr>
            <p:spPr>
              <a:xfrm>
                <a:off x="5338619" y="1783535"/>
                <a:ext cx="6446981" cy="4056596"/>
              </a:xfrm>
            </p:spPr>
            <p:txBody>
              <a:bodyPr>
                <a:normAutofit/>
              </a:bodyPr>
              <a:lstStyle/>
              <a:p>
                <a:pPr marL="0" indent="0" algn="just">
                  <a:buNone/>
                </a:pPr>
                <a:r>
                  <a:rPr lang="pt-BR" sz="2400" b="1" dirty="0"/>
                  <a:t>Qual é a diferença entre </a:t>
                </a:r>
                <a:r>
                  <a:rPr lang="pt-BR" sz="2400" b="1" i="1" dirty="0"/>
                  <a:t>outcome </a:t>
                </a:r>
                <a:r>
                  <a:rPr lang="pt-BR" sz="2400" b="1" dirty="0"/>
                  <a:t>e </a:t>
                </a:r>
                <a:r>
                  <a:rPr lang="pt-BR" sz="2400" b="1" i="1" dirty="0"/>
                  <a:t>equilíbrio</a:t>
                </a:r>
                <a:r>
                  <a:rPr lang="en-US" sz="2400" b="1" dirty="0"/>
                  <a:t>?</a:t>
                </a:r>
                <a:r>
                  <a:rPr lang="pt-BR" sz="2400" b="1" i="1" dirty="0"/>
                  <a:t> </a:t>
                </a:r>
                <a:r>
                  <a:rPr lang="pt-BR" sz="2400" b="1" i="1" noProof="0" dirty="0"/>
                  <a:t> </a:t>
                </a:r>
              </a:p>
              <a:p>
                <a:pPr algn="just"/>
                <a:r>
                  <a:rPr lang="pt-BR" sz="2400" noProof="0" dirty="0"/>
                  <a:t>O </a:t>
                </a:r>
                <a:r>
                  <a:rPr lang="pt-BR" sz="2400" b="1" noProof="0" dirty="0">
                    <a:solidFill>
                      <a:srgbClr val="C00000"/>
                    </a:solidFill>
                  </a:rPr>
                  <a:t>outcome</a:t>
                </a:r>
                <a:r>
                  <a:rPr lang="pt-BR" sz="2400" noProof="0" dirty="0"/>
                  <a:t> especifica apenas o caminho vermelho em negrito, começando no primeiro nó de decisão do jogo e concluindo em um nó terminal</a:t>
                </a:r>
              </a:p>
              <a:p>
                <a:pPr algn="just"/>
                <a:endParaRPr lang="pt-BR" sz="2400" noProof="0" dirty="0"/>
              </a:p>
              <a:p>
                <a:pPr algn="just"/>
                <a:r>
                  <a:rPr lang="pt-BR" sz="2400" noProof="0" dirty="0"/>
                  <a:t>O equilíbrio também especifica o caminho em negrito que emana da decisão do jogador 2 seguindo </a:t>
                </a:r>
                <a14:m>
                  <m:oMath xmlns:m="http://schemas.openxmlformats.org/officeDocument/2006/math">
                    <m:r>
                      <a:rPr lang="pt-BR" sz="2400" i="1" noProof="0" smtClean="0">
                        <a:latin typeface="Cambria Math" panose="02040503050406030204" pitchFamily="18" charset="0"/>
                      </a:rPr>
                      <m:t>𝐿</m:t>
                    </m:r>
                    <m:r>
                      <a:rPr lang="pt-BR" sz="2400" i="1" noProof="0" smtClean="0">
                        <a:latin typeface="Cambria Math" panose="02040503050406030204" pitchFamily="18" charset="0"/>
                      </a:rPr>
                      <m:t> </m:t>
                    </m:r>
                  </m:oMath>
                </a14:m>
                <a:r>
                  <a:rPr lang="pt-BR" sz="2400" noProof="0" dirty="0"/>
                  <a:t>por jogador 1. </a:t>
                </a:r>
              </a:p>
              <a:p>
                <a:pPr lvl="1" algn="just"/>
                <a:r>
                  <a:rPr lang="pt-BR" sz="2000" noProof="0" dirty="0"/>
                  <a:t>O equilíbrio especifica uma estratégia completa para o jogador 2.</a:t>
                </a:r>
              </a:p>
              <a:p>
                <a:pPr algn="just"/>
                <a:endParaRPr lang="pt-BR" sz="2400" noProof="0" dirty="0"/>
              </a:p>
              <a:p>
                <a:pPr lvl="1" algn="just"/>
                <a:endParaRPr lang="pt-BR" noProof="0" dirty="0"/>
              </a:p>
              <a:p>
                <a:pPr marL="0" indent="0" algn="just">
                  <a:buNone/>
                </a:pPr>
                <a:endParaRPr lang="pt-BR" sz="2400" noProof="0" dirty="0"/>
              </a:p>
            </p:txBody>
          </p:sp>
        </mc:Choice>
        <mc:Fallback xmlns="">
          <p:sp>
            <p:nvSpPr>
              <p:cNvPr id="3" name="Content Placeholder 2">
                <a:extLst>
                  <a:ext uri="{FF2B5EF4-FFF2-40B4-BE49-F238E27FC236}">
                    <a16:creationId xmlns:a16="http://schemas.microsoft.com/office/drawing/2014/main" id="{DFCA3A2D-3A87-48D3-8FD4-50A09B561B82}"/>
                  </a:ext>
                </a:extLst>
              </p:cNvPr>
              <p:cNvSpPr>
                <a:spLocks noGrp="1" noRot="1" noChangeAspect="1" noMove="1" noResize="1" noEditPoints="1" noAdjustHandles="1" noChangeArrowheads="1" noChangeShapeType="1" noTextEdit="1"/>
              </p:cNvSpPr>
              <p:nvPr>
                <p:ph idx="1"/>
              </p:nvPr>
            </p:nvSpPr>
            <p:spPr>
              <a:xfrm>
                <a:off x="5338619" y="1783535"/>
                <a:ext cx="6446981" cy="4056596"/>
              </a:xfrm>
              <a:blipFill>
                <a:blip r:embed="rId2"/>
                <a:stretch>
                  <a:fillRect l="-1514" t="-2105" r="-1419" b="-2556"/>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45E46FD5-DDD9-47E5-94A0-1AFC840AA055}"/>
              </a:ext>
            </a:extLst>
          </p:cNvPr>
          <p:cNvSpPr>
            <a:spLocks noGrp="1"/>
          </p:cNvSpPr>
          <p:nvPr>
            <p:ph type="title"/>
          </p:nvPr>
        </p:nvSpPr>
        <p:spPr>
          <a:xfrm>
            <a:off x="674689" y="320676"/>
            <a:ext cx="10861675" cy="1325563"/>
          </a:xfrm>
        </p:spPr>
        <p:txBody>
          <a:bodyPr>
            <a:normAutofit/>
          </a:bodyPr>
          <a:lstStyle/>
          <a:p>
            <a:r>
              <a:rPr lang="pt-BR" sz="4100" b="1" noProof="0" dirty="0"/>
              <a:t>Definição de equilíbrio de Nash perfeito em subjogo</a:t>
            </a:r>
          </a:p>
        </p:txBody>
      </p:sp>
      <p:pic>
        <p:nvPicPr>
          <p:cNvPr id="6" name="Picture 5" descr="A picture containing clock&#10;&#10;Description automatically generated">
            <a:extLst>
              <a:ext uri="{FF2B5EF4-FFF2-40B4-BE49-F238E27FC236}">
                <a16:creationId xmlns:a16="http://schemas.microsoft.com/office/drawing/2014/main" id="{DDCF1BB1-0B01-4B79-B385-ADB3265CDE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169" y="1987651"/>
            <a:ext cx="4723450" cy="3648363"/>
          </a:xfrm>
          <a:prstGeom prst="rect">
            <a:avLst/>
          </a:prstGeom>
        </p:spPr>
      </p:pic>
      <p:sp>
        <p:nvSpPr>
          <p:cNvPr id="2" name="Rectangle 1">
            <a:extLst>
              <a:ext uri="{FF2B5EF4-FFF2-40B4-BE49-F238E27FC236}">
                <a16:creationId xmlns:a16="http://schemas.microsoft.com/office/drawing/2014/main" id="{91B1D496-5A63-4F46-B238-4C0FA89BDBB5}"/>
              </a:ext>
            </a:extLst>
          </p:cNvPr>
          <p:cNvSpPr/>
          <p:nvPr/>
        </p:nvSpPr>
        <p:spPr>
          <a:xfrm>
            <a:off x="5338619" y="3533312"/>
            <a:ext cx="6619602" cy="24441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Footer Placeholder 4">
            <a:extLst>
              <a:ext uri="{FF2B5EF4-FFF2-40B4-BE49-F238E27FC236}">
                <a16:creationId xmlns:a16="http://schemas.microsoft.com/office/drawing/2014/main" id="{6D40B840-E352-4043-A794-332E4868A631}"/>
              </a:ext>
            </a:extLst>
          </p:cNvPr>
          <p:cNvSpPr>
            <a:spLocks noGrp="1"/>
          </p:cNvSpPr>
          <p:nvPr>
            <p:ph type="ftr" sz="quarter" idx="11"/>
          </p:nvPr>
        </p:nvSpPr>
        <p:spPr/>
        <p:txBody>
          <a:bodyPr/>
          <a:lstStyle/>
          <a:p>
            <a:r>
              <a:rPr lang="pt-BR" dirty="0"/>
              <a:t>Robson Tigre </a:t>
            </a:r>
            <a:endParaRPr lang="en-US" dirty="0"/>
          </a:p>
        </p:txBody>
      </p:sp>
      <p:sp>
        <p:nvSpPr>
          <p:cNvPr id="7" name="Slide Number Placeholder 6">
            <a:extLst>
              <a:ext uri="{FF2B5EF4-FFF2-40B4-BE49-F238E27FC236}">
                <a16:creationId xmlns:a16="http://schemas.microsoft.com/office/drawing/2014/main" id="{B2DF44BA-19F3-4002-BEED-0D9851678DDC}"/>
              </a:ext>
            </a:extLst>
          </p:cNvPr>
          <p:cNvSpPr>
            <a:spLocks noGrp="1"/>
          </p:cNvSpPr>
          <p:nvPr>
            <p:ph type="sldNum" sz="quarter" idx="12"/>
          </p:nvPr>
        </p:nvSpPr>
        <p:spPr/>
        <p:txBody>
          <a:bodyPr/>
          <a:lstStyle/>
          <a:p>
            <a:fld id="{AF67EEE8-F201-4410-BA13-233EFB93B646}" type="slidenum">
              <a:rPr lang="pt-BR" smtClean="0"/>
              <a:t>53</a:t>
            </a:fld>
            <a:endParaRPr lang="pt-BR"/>
          </a:p>
        </p:txBody>
      </p:sp>
      <p:cxnSp>
        <p:nvCxnSpPr>
          <p:cNvPr id="9" name="Straight Connector 8">
            <a:extLst>
              <a:ext uri="{FF2B5EF4-FFF2-40B4-BE49-F238E27FC236}">
                <a16:creationId xmlns:a16="http://schemas.microsoft.com/office/drawing/2014/main" id="{5F7E8C65-343A-4906-B3DD-6DA1B3B63661}"/>
              </a:ext>
            </a:extLst>
          </p:cNvPr>
          <p:cNvCxnSpPr>
            <a:cxnSpLocks/>
          </p:cNvCxnSpPr>
          <p:nvPr/>
        </p:nvCxnSpPr>
        <p:spPr>
          <a:xfrm>
            <a:off x="2990850" y="2349500"/>
            <a:ext cx="1308100" cy="920750"/>
          </a:xfrm>
          <a:prstGeom prst="line">
            <a:avLst/>
          </a:prstGeom>
          <a:ln w="57150">
            <a:solidFill>
              <a:srgbClr val="C000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EF3D321-EC22-4E18-B57B-874A668A6341}"/>
              </a:ext>
            </a:extLst>
          </p:cNvPr>
          <p:cNvCxnSpPr>
            <a:cxnSpLocks/>
          </p:cNvCxnSpPr>
          <p:nvPr/>
        </p:nvCxnSpPr>
        <p:spPr>
          <a:xfrm flipV="1">
            <a:off x="3651250" y="3270250"/>
            <a:ext cx="647700" cy="901700"/>
          </a:xfrm>
          <a:prstGeom prst="line">
            <a:avLst/>
          </a:prstGeom>
          <a:ln w="57150">
            <a:solidFill>
              <a:srgbClr val="C00000"/>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84773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CA3A2D-3A87-48D3-8FD4-50A09B561B82}"/>
                  </a:ext>
                </a:extLst>
              </p:cNvPr>
              <p:cNvSpPr>
                <a:spLocks noGrp="1"/>
              </p:cNvSpPr>
              <p:nvPr>
                <p:ph idx="1"/>
              </p:nvPr>
            </p:nvSpPr>
            <p:spPr>
              <a:xfrm>
                <a:off x="5338619" y="1783535"/>
                <a:ext cx="6446981" cy="4056596"/>
              </a:xfrm>
            </p:spPr>
            <p:txBody>
              <a:bodyPr>
                <a:normAutofit/>
              </a:bodyPr>
              <a:lstStyle/>
              <a:p>
                <a:pPr marL="0" indent="0" algn="just">
                  <a:buNone/>
                </a:pPr>
                <a:r>
                  <a:rPr lang="pt-BR" sz="2400" b="1" dirty="0"/>
                  <a:t>Qual é a diferença entre </a:t>
                </a:r>
                <a:r>
                  <a:rPr lang="pt-BR" sz="2400" b="1" i="1" dirty="0"/>
                  <a:t>outcome </a:t>
                </a:r>
                <a:r>
                  <a:rPr lang="pt-BR" sz="2400" b="1" dirty="0"/>
                  <a:t>e </a:t>
                </a:r>
                <a:r>
                  <a:rPr lang="pt-BR" sz="2400" b="1" i="1" dirty="0"/>
                  <a:t>equilíbrio</a:t>
                </a:r>
                <a:r>
                  <a:rPr lang="en-US" sz="2400" b="1" dirty="0"/>
                  <a:t>?</a:t>
                </a:r>
                <a:r>
                  <a:rPr lang="pt-BR" sz="2400" b="1" i="1" dirty="0"/>
                  <a:t> </a:t>
                </a:r>
                <a:r>
                  <a:rPr lang="pt-BR" sz="2400" b="1" i="1" noProof="0" dirty="0"/>
                  <a:t> </a:t>
                </a:r>
              </a:p>
              <a:p>
                <a:pPr algn="just"/>
                <a:r>
                  <a:rPr lang="pt-BR" sz="2400" noProof="0" dirty="0"/>
                  <a:t>O </a:t>
                </a:r>
                <a:r>
                  <a:rPr lang="pt-BR" sz="2400" b="1" noProof="0" dirty="0">
                    <a:solidFill>
                      <a:srgbClr val="C00000"/>
                    </a:solidFill>
                  </a:rPr>
                  <a:t>outcome</a:t>
                </a:r>
                <a:r>
                  <a:rPr lang="pt-BR" sz="2400" noProof="0" dirty="0"/>
                  <a:t> especifica apenas o caminho vermelho em negrito, começando no primeiro nó de decisão do jogo e concluindo em um nó terminal</a:t>
                </a:r>
              </a:p>
              <a:p>
                <a:pPr algn="just"/>
                <a:endParaRPr lang="pt-BR" sz="2400" noProof="0" dirty="0"/>
              </a:p>
              <a:p>
                <a:pPr algn="just"/>
                <a:r>
                  <a:rPr lang="pt-BR" sz="2400" noProof="0" dirty="0"/>
                  <a:t>O </a:t>
                </a:r>
                <a:r>
                  <a:rPr lang="pt-BR" sz="2400" b="1" noProof="0" dirty="0">
                    <a:solidFill>
                      <a:srgbClr val="0070C0"/>
                    </a:solidFill>
                  </a:rPr>
                  <a:t>equilíbrio</a:t>
                </a:r>
                <a:r>
                  <a:rPr lang="pt-BR" sz="2400" noProof="0" dirty="0"/>
                  <a:t> também especifica o caminho em negrito que emana da decisão do jogador 2 seguindo </a:t>
                </a:r>
                <a14:m>
                  <m:oMath xmlns:m="http://schemas.openxmlformats.org/officeDocument/2006/math">
                    <m:r>
                      <a:rPr lang="pt-BR" sz="2400" i="1" noProof="0" smtClean="0">
                        <a:latin typeface="Cambria Math" panose="02040503050406030204" pitchFamily="18" charset="0"/>
                      </a:rPr>
                      <m:t>𝐿</m:t>
                    </m:r>
                    <m:r>
                      <a:rPr lang="pt-BR" sz="2400" i="1" noProof="0" smtClean="0">
                        <a:latin typeface="Cambria Math" panose="02040503050406030204" pitchFamily="18" charset="0"/>
                      </a:rPr>
                      <m:t> </m:t>
                    </m:r>
                  </m:oMath>
                </a14:m>
                <a:r>
                  <a:rPr lang="pt-BR" sz="2400" noProof="0" dirty="0"/>
                  <a:t>pelo jogador 1. </a:t>
                </a:r>
              </a:p>
              <a:p>
                <a:pPr lvl="1" algn="just"/>
                <a:r>
                  <a:rPr lang="pt-BR" sz="2000" noProof="0" dirty="0"/>
                  <a:t>O equilíbrio especifica uma estratégia completa para o jogador 2.</a:t>
                </a:r>
              </a:p>
              <a:p>
                <a:pPr algn="just"/>
                <a:endParaRPr lang="pt-BR" sz="2400" noProof="0" dirty="0"/>
              </a:p>
              <a:p>
                <a:pPr lvl="1" algn="just"/>
                <a:endParaRPr lang="pt-BR" noProof="0" dirty="0"/>
              </a:p>
              <a:p>
                <a:pPr marL="0" indent="0" algn="just">
                  <a:buNone/>
                </a:pPr>
                <a:endParaRPr lang="pt-BR" sz="2400" noProof="0" dirty="0"/>
              </a:p>
            </p:txBody>
          </p:sp>
        </mc:Choice>
        <mc:Fallback xmlns="">
          <p:sp>
            <p:nvSpPr>
              <p:cNvPr id="3" name="Content Placeholder 2">
                <a:extLst>
                  <a:ext uri="{FF2B5EF4-FFF2-40B4-BE49-F238E27FC236}">
                    <a16:creationId xmlns:a16="http://schemas.microsoft.com/office/drawing/2014/main" id="{DFCA3A2D-3A87-48D3-8FD4-50A09B561B82}"/>
                  </a:ext>
                </a:extLst>
              </p:cNvPr>
              <p:cNvSpPr>
                <a:spLocks noGrp="1" noRot="1" noChangeAspect="1" noMove="1" noResize="1" noEditPoints="1" noAdjustHandles="1" noChangeArrowheads="1" noChangeShapeType="1" noTextEdit="1"/>
              </p:cNvSpPr>
              <p:nvPr>
                <p:ph idx="1"/>
              </p:nvPr>
            </p:nvSpPr>
            <p:spPr>
              <a:xfrm>
                <a:off x="5338619" y="1783535"/>
                <a:ext cx="6446981" cy="4056596"/>
              </a:xfrm>
              <a:blipFill>
                <a:blip r:embed="rId2"/>
                <a:stretch>
                  <a:fillRect l="-1514" t="-2105" r="-1419" b="-2556"/>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45E46FD5-DDD9-47E5-94A0-1AFC840AA055}"/>
              </a:ext>
            </a:extLst>
          </p:cNvPr>
          <p:cNvSpPr>
            <a:spLocks noGrp="1"/>
          </p:cNvSpPr>
          <p:nvPr>
            <p:ph type="title"/>
          </p:nvPr>
        </p:nvSpPr>
        <p:spPr>
          <a:xfrm>
            <a:off x="674689" y="320676"/>
            <a:ext cx="10861675" cy="1325563"/>
          </a:xfrm>
        </p:spPr>
        <p:txBody>
          <a:bodyPr>
            <a:normAutofit/>
          </a:bodyPr>
          <a:lstStyle/>
          <a:p>
            <a:r>
              <a:rPr lang="pt-BR" sz="4100" b="1" noProof="0" dirty="0"/>
              <a:t>Definição de equilíbrio de Nash perfeito em subjogo</a:t>
            </a:r>
          </a:p>
        </p:txBody>
      </p:sp>
      <p:pic>
        <p:nvPicPr>
          <p:cNvPr id="6" name="Picture 5" descr="A picture containing clock&#10;&#10;Description automatically generated">
            <a:extLst>
              <a:ext uri="{FF2B5EF4-FFF2-40B4-BE49-F238E27FC236}">
                <a16:creationId xmlns:a16="http://schemas.microsoft.com/office/drawing/2014/main" id="{DDCF1BB1-0B01-4B79-B385-ADB3265CDE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169" y="1987651"/>
            <a:ext cx="4723450" cy="3648363"/>
          </a:xfrm>
          <a:prstGeom prst="rect">
            <a:avLst/>
          </a:prstGeom>
        </p:spPr>
      </p:pic>
      <p:sp>
        <p:nvSpPr>
          <p:cNvPr id="2" name="Footer Placeholder 1">
            <a:extLst>
              <a:ext uri="{FF2B5EF4-FFF2-40B4-BE49-F238E27FC236}">
                <a16:creationId xmlns:a16="http://schemas.microsoft.com/office/drawing/2014/main" id="{6822AE37-8B83-4A76-A669-2919621BCB88}"/>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7438D6A2-6C2E-4889-9D56-3761E8EC7613}"/>
              </a:ext>
            </a:extLst>
          </p:cNvPr>
          <p:cNvSpPr>
            <a:spLocks noGrp="1"/>
          </p:cNvSpPr>
          <p:nvPr>
            <p:ph type="sldNum" sz="quarter" idx="12"/>
          </p:nvPr>
        </p:nvSpPr>
        <p:spPr/>
        <p:txBody>
          <a:bodyPr/>
          <a:lstStyle/>
          <a:p>
            <a:fld id="{AF67EEE8-F201-4410-BA13-233EFB93B646}" type="slidenum">
              <a:rPr lang="pt-BR" smtClean="0"/>
              <a:t>54</a:t>
            </a:fld>
            <a:endParaRPr lang="pt-BR"/>
          </a:p>
        </p:txBody>
      </p:sp>
      <p:cxnSp>
        <p:nvCxnSpPr>
          <p:cNvPr id="7" name="Straight Connector 6">
            <a:extLst>
              <a:ext uri="{FF2B5EF4-FFF2-40B4-BE49-F238E27FC236}">
                <a16:creationId xmlns:a16="http://schemas.microsoft.com/office/drawing/2014/main" id="{49B352D2-A1EB-484E-BFF3-985E36FF370A}"/>
              </a:ext>
            </a:extLst>
          </p:cNvPr>
          <p:cNvCxnSpPr>
            <a:cxnSpLocks/>
          </p:cNvCxnSpPr>
          <p:nvPr/>
        </p:nvCxnSpPr>
        <p:spPr>
          <a:xfrm>
            <a:off x="2990850" y="2349500"/>
            <a:ext cx="1308100" cy="920750"/>
          </a:xfrm>
          <a:prstGeom prst="line">
            <a:avLst/>
          </a:prstGeom>
          <a:ln w="57150">
            <a:solidFill>
              <a:srgbClr val="0070C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26328E7-C983-48CB-90D8-5563FB111BB1}"/>
              </a:ext>
            </a:extLst>
          </p:cNvPr>
          <p:cNvCxnSpPr>
            <a:cxnSpLocks/>
          </p:cNvCxnSpPr>
          <p:nvPr/>
        </p:nvCxnSpPr>
        <p:spPr>
          <a:xfrm flipV="1">
            <a:off x="3651250" y="3270250"/>
            <a:ext cx="647700" cy="901700"/>
          </a:xfrm>
          <a:prstGeom prst="line">
            <a:avLst/>
          </a:prstGeom>
          <a:ln w="57150">
            <a:solidFill>
              <a:srgbClr val="0070C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7C6ECD-40FA-405B-8EE4-494C669043FC}"/>
              </a:ext>
            </a:extLst>
          </p:cNvPr>
          <p:cNvCxnSpPr>
            <a:cxnSpLocks/>
          </p:cNvCxnSpPr>
          <p:nvPr/>
        </p:nvCxnSpPr>
        <p:spPr>
          <a:xfrm flipH="1" flipV="1">
            <a:off x="1676400" y="3321050"/>
            <a:ext cx="660400" cy="895350"/>
          </a:xfrm>
          <a:prstGeom prst="line">
            <a:avLst/>
          </a:prstGeom>
          <a:ln w="57150">
            <a:solidFill>
              <a:srgbClr val="0070C0"/>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83442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CA3A2D-3A87-48D3-8FD4-50A09B561B82}"/>
                  </a:ext>
                </a:extLst>
              </p:cNvPr>
              <p:cNvSpPr>
                <a:spLocks noGrp="1"/>
              </p:cNvSpPr>
              <p:nvPr>
                <p:ph idx="1"/>
              </p:nvPr>
            </p:nvSpPr>
            <p:spPr>
              <a:xfrm>
                <a:off x="5338619" y="1783534"/>
                <a:ext cx="6446981" cy="4395593"/>
              </a:xfrm>
            </p:spPr>
            <p:txBody>
              <a:bodyPr>
                <a:normAutofit lnSpcReduction="10000"/>
              </a:bodyPr>
              <a:lstStyle/>
              <a:p>
                <a:pPr marL="0" indent="0" algn="just">
                  <a:buNone/>
                </a:pPr>
                <a:r>
                  <a:rPr lang="pt-BR" sz="2400" noProof="0" dirty="0"/>
                  <a:t>Mas e o outro equilíbrio de Nash, </a:t>
                </a:r>
                <a14:m>
                  <m:oMath xmlns:m="http://schemas.openxmlformats.org/officeDocument/2006/math">
                    <m:d>
                      <m:dPr>
                        <m:ctrlPr>
                          <a:rPr lang="pt-BR" sz="2000" b="0" i="1" noProof="0">
                            <a:latin typeface="Cambria Math" panose="02040503050406030204" pitchFamily="18" charset="0"/>
                          </a:rPr>
                        </m:ctrlPr>
                      </m:dPr>
                      <m:e>
                        <m:r>
                          <a:rPr lang="pt-BR" sz="2000" b="0" i="1" noProof="0">
                            <a:latin typeface="Cambria Math" panose="02040503050406030204" pitchFamily="18" charset="0"/>
                          </a:rPr>
                          <m:t>𝐿</m:t>
                        </m:r>
                        <m:r>
                          <a:rPr lang="pt-BR" sz="2000" b="0" i="1" noProof="0">
                            <a:latin typeface="Cambria Math" panose="02040503050406030204" pitchFamily="18" charset="0"/>
                          </a:rPr>
                          <m:t>,</m:t>
                        </m:r>
                        <m:d>
                          <m:dPr>
                            <m:ctrlPr>
                              <a:rPr lang="pt-BR" sz="2000" b="0" i="1" noProof="0">
                                <a:latin typeface="Cambria Math" panose="02040503050406030204" pitchFamily="18" charset="0"/>
                              </a:rPr>
                            </m:ctrlPr>
                          </m:dPr>
                          <m:e>
                            <m:sSup>
                              <m:sSupPr>
                                <m:ctrlPr>
                                  <a:rPr lang="pt-BR" sz="2000" i="1" noProof="0">
                                    <a:latin typeface="Cambria Math" panose="02040503050406030204" pitchFamily="18" charset="0"/>
                                  </a:rPr>
                                </m:ctrlPr>
                              </m:sSupPr>
                              <m:e>
                                <m:r>
                                  <a:rPr lang="pt-BR" sz="2000" b="0" i="1" noProof="0">
                                    <a:latin typeface="Cambria Math" panose="02040503050406030204" pitchFamily="18" charset="0"/>
                                  </a:rPr>
                                  <m:t>𝑅</m:t>
                                </m:r>
                              </m:e>
                              <m:sup>
                                <m:r>
                                  <a:rPr lang="pt-BR" sz="2000" b="0" i="1" noProof="0">
                                    <a:latin typeface="Cambria Math" panose="02040503050406030204" pitchFamily="18" charset="0"/>
                                  </a:rPr>
                                  <m:t>′</m:t>
                                </m:r>
                              </m:sup>
                            </m:sSup>
                            <m:r>
                              <a:rPr lang="pt-BR" sz="2000" b="0" i="1" noProof="0">
                                <a:latin typeface="Cambria Math" panose="02040503050406030204" pitchFamily="18" charset="0"/>
                              </a:rPr>
                              <m:t>,</m:t>
                            </m:r>
                            <m:sSup>
                              <m:sSupPr>
                                <m:ctrlPr>
                                  <a:rPr lang="pt-BR" sz="2000" i="1" noProof="0">
                                    <a:latin typeface="Cambria Math" panose="02040503050406030204" pitchFamily="18" charset="0"/>
                                  </a:rPr>
                                </m:ctrlPr>
                              </m:sSupPr>
                              <m:e>
                                <m:r>
                                  <a:rPr lang="pt-BR" sz="2000" b="0" i="1" noProof="0">
                                    <a:latin typeface="Cambria Math" panose="02040503050406030204" pitchFamily="18" charset="0"/>
                                  </a:rPr>
                                  <m:t>𝑅</m:t>
                                </m:r>
                              </m:e>
                              <m:sup>
                                <m:r>
                                  <a:rPr lang="pt-BR" sz="2000" b="0" i="1" noProof="0">
                                    <a:latin typeface="Cambria Math" panose="02040503050406030204" pitchFamily="18" charset="0"/>
                                  </a:rPr>
                                  <m:t>′</m:t>
                                </m:r>
                              </m:sup>
                            </m:sSup>
                          </m:e>
                        </m:d>
                      </m:e>
                    </m:d>
                    <m:r>
                      <a:rPr lang="pt-BR" sz="2000" b="0" i="0" noProof="0" smtClean="0">
                        <a:latin typeface="Cambria Math" panose="02040503050406030204" pitchFamily="18" charset="0"/>
                      </a:rPr>
                      <m:t>?</m:t>
                    </m:r>
                  </m:oMath>
                </a14:m>
                <a:r>
                  <a:rPr lang="pt-BR" sz="2000" b="0" noProof="0" dirty="0"/>
                  <a:t> </a:t>
                </a:r>
              </a:p>
              <a:p>
                <a:pPr marL="0" indent="0" algn="just">
                  <a:spcAft>
                    <a:spcPts val="1000"/>
                  </a:spcAft>
                  <a:buNone/>
                </a:pPr>
                <a:r>
                  <a:rPr lang="pt-BR" sz="1800" b="0" noProof="0" dirty="0"/>
                  <a:t>Nesse equilíbrio a estratégia de </a:t>
                </a:r>
                <a14:m>
                  <m:oMath xmlns:m="http://schemas.openxmlformats.org/officeDocument/2006/math">
                    <m:r>
                      <a:rPr lang="pt-BR" sz="1800" b="0" i="1" noProof="0" smtClean="0">
                        <a:latin typeface="Cambria Math" panose="02040503050406030204" pitchFamily="18" charset="0"/>
                      </a:rPr>
                      <m:t>2</m:t>
                    </m:r>
                  </m:oMath>
                </a14:m>
                <a:r>
                  <a:rPr lang="pt-BR" sz="1800" noProof="0" dirty="0"/>
                  <a:t> é jogar </a:t>
                </a:r>
                <a14:m>
                  <m:oMath xmlns:m="http://schemas.openxmlformats.org/officeDocument/2006/math">
                    <m:sSup>
                      <m:sSupPr>
                        <m:ctrlPr>
                          <a:rPr lang="pt-BR" sz="1800" b="0" i="1" noProof="0" smtClean="0">
                            <a:latin typeface="Cambria Math" panose="02040503050406030204" pitchFamily="18" charset="0"/>
                          </a:rPr>
                        </m:ctrlPr>
                      </m:sSupPr>
                      <m:e>
                        <m:r>
                          <a:rPr lang="pt-BR" sz="1800" b="0" i="1" noProof="0" smtClean="0">
                            <a:latin typeface="Cambria Math" panose="02040503050406030204" pitchFamily="18" charset="0"/>
                          </a:rPr>
                          <m:t>𝑅</m:t>
                        </m:r>
                      </m:e>
                      <m:sup>
                        <m:r>
                          <a:rPr lang="pt-BR" sz="1800" b="0" i="1" noProof="0" smtClean="0">
                            <a:latin typeface="Cambria Math" panose="02040503050406030204" pitchFamily="18" charset="0"/>
                          </a:rPr>
                          <m:t>′</m:t>
                        </m:r>
                      </m:sup>
                    </m:sSup>
                  </m:oMath>
                </a14:m>
                <a:r>
                  <a:rPr lang="pt-BR" sz="1800" noProof="0" dirty="0"/>
                  <a:t> </a:t>
                </a:r>
                <a:r>
                  <a:rPr lang="pt-BR" sz="1800" i="1" noProof="0" dirty="0"/>
                  <a:t>também</a:t>
                </a:r>
                <a:r>
                  <a:rPr lang="pt-BR" sz="1800" noProof="0" dirty="0"/>
                  <a:t> se </a:t>
                </a:r>
                <a14:m>
                  <m:oMath xmlns:m="http://schemas.openxmlformats.org/officeDocument/2006/math">
                    <m:r>
                      <a:rPr lang="pt-BR" sz="1800" b="0" i="1" noProof="0" smtClean="0">
                        <a:latin typeface="Cambria Math" panose="02040503050406030204" pitchFamily="18" charset="0"/>
                      </a:rPr>
                      <m:t>1</m:t>
                    </m:r>
                  </m:oMath>
                </a14:m>
                <a:r>
                  <a:rPr lang="pt-BR" sz="1800" noProof="0" dirty="0"/>
                  <a:t> jogar </a:t>
                </a:r>
                <a14:m>
                  <m:oMath xmlns:m="http://schemas.openxmlformats.org/officeDocument/2006/math">
                    <m:r>
                      <a:rPr lang="pt-BR" sz="1800" b="0" i="1" noProof="0" smtClean="0">
                        <a:latin typeface="Cambria Math" panose="02040503050406030204" pitchFamily="18" charset="0"/>
                      </a:rPr>
                      <m:t>𝑅</m:t>
                    </m:r>
                  </m:oMath>
                </a14:m>
                <a:endParaRPr lang="pt-BR" sz="1800" noProof="0" dirty="0"/>
              </a:p>
              <a:p>
                <a:pPr algn="just"/>
                <a:r>
                  <a:rPr lang="pt-BR" sz="2000" noProof="0" dirty="0"/>
                  <a:t>Como </a:t>
                </a:r>
                <a14:m>
                  <m:oMath xmlns:m="http://schemas.openxmlformats.org/officeDocument/2006/math">
                    <m:r>
                      <a:rPr lang="pt-BR" sz="2000" i="1" noProof="0" smtClean="0">
                        <a:latin typeface="Cambria Math" panose="02040503050406030204" pitchFamily="18" charset="0"/>
                      </a:rPr>
                      <m:t>𝑅</m:t>
                    </m:r>
                    <m:r>
                      <a:rPr lang="pt-BR" sz="2000" b="0" i="1" noProof="0" smtClean="0">
                        <a:latin typeface="Cambria Math" panose="02040503050406030204" pitchFamily="18" charset="0"/>
                      </a:rPr>
                      <m:t>′</m:t>
                    </m:r>
                  </m:oMath>
                </a14:m>
                <a:r>
                  <a:rPr lang="pt-BR" sz="2000" noProof="0" dirty="0"/>
                  <a:t> (após </a:t>
                </a:r>
                <a14:m>
                  <m:oMath xmlns:m="http://schemas.openxmlformats.org/officeDocument/2006/math">
                    <m:r>
                      <a:rPr lang="pt-BR" sz="2000" i="1" noProof="0" smtClean="0">
                        <a:latin typeface="Cambria Math" panose="02040503050406030204" pitchFamily="18" charset="0"/>
                      </a:rPr>
                      <m:t>𝑅</m:t>
                    </m:r>
                  </m:oMath>
                </a14:m>
                <a:r>
                  <a:rPr lang="pt-BR" sz="2000" noProof="0" dirty="0"/>
                  <a:t>) leva a um payoff de 0 para 1, a melhor resposta de </a:t>
                </a:r>
                <a14:m>
                  <m:oMath xmlns:m="http://schemas.openxmlformats.org/officeDocument/2006/math">
                    <m:r>
                      <a:rPr lang="pt-BR" sz="2000" i="1" noProof="0" smtClean="0">
                        <a:latin typeface="Cambria Math" panose="02040503050406030204" pitchFamily="18" charset="0"/>
                      </a:rPr>
                      <m:t>1</m:t>
                    </m:r>
                  </m:oMath>
                </a14:m>
                <a:r>
                  <a:rPr lang="pt-BR" sz="2000" noProof="0" dirty="0"/>
                  <a:t> a essa estratégia de </a:t>
                </a:r>
                <a14:m>
                  <m:oMath xmlns:m="http://schemas.openxmlformats.org/officeDocument/2006/math">
                    <m:r>
                      <a:rPr lang="pt-BR" sz="2000" i="1" noProof="0" smtClean="0">
                        <a:latin typeface="Cambria Math" panose="02040503050406030204" pitchFamily="18" charset="0"/>
                      </a:rPr>
                      <m:t>2</m:t>
                    </m:r>
                  </m:oMath>
                </a14:m>
                <a:r>
                  <a:rPr lang="pt-BR" sz="2000" noProof="0" dirty="0"/>
                  <a:t> seria jogar </a:t>
                </a:r>
                <a14:m>
                  <m:oMath xmlns:m="http://schemas.openxmlformats.org/officeDocument/2006/math">
                    <m:r>
                      <a:rPr lang="pt-BR" sz="2000" i="1" noProof="0" smtClean="0">
                        <a:latin typeface="Cambria Math" panose="02040503050406030204" pitchFamily="18" charset="0"/>
                      </a:rPr>
                      <m:t>𝐿</m:t>
                    </m:r>
                  </m:oMath>
                </a14:m>
                <a:r>
                  <a:rPr lang="pt-BR" sz="2000" noProof="0" dirty="0"/>
                  <a:t>, alcançando um payoff de 1.</a:t>
                </a:r>
              </a:p>
              <a:p>
                <a:pPr lvl="1" algn="just"/>
                <a:r>
                  <a:rPr lang="pt-BR" sz="1800" noProof="0" dirty="0"/>
                  <a:t>Pode-se imaginar que o jogador 2 estaria ameaçando jogar </a:t>
                </a:r>
                <a14:m>
                  <m:oMath xmlns:m="http://schemas.openxmlformats.org/officeDocument/2006/math">
                    <m:r>
                      <a:rPr lang="pt-BR" sz="1800" i="1" noProof="0" smtClean="0">
                        <a:latin typeface="Cambria Math" panose="02040503050406030204" pitchFamily="18" charset="0"/>
                      </a:rPr>
                      <m:t>𝑅</m:t>
                    </m:r>
                    <m:r>
                      <a:rPr lang="pt-BR" sz="1800" b="0" i="1" noProof="0" smtClean="0">
                        <a:latin typeface="Cambria Math" panose="02040503050406030204" pitchFamily="18" charset="0"/>
                      </a:rPr>
                      <m:t>′</m:t>
                    </m:r>
                  </m:oMath>
                </a14:m>
                <a:r>
                  <a:rPr lang="pt-BR" sz="1800" noProof="0" dirty="0"/>
                  <a:t> se o jogador 1 joga </a:t>
                </a:r>
                <a14:m>
                  <m:oMath xmlns:m="http://schemas.openxmlformats.org/officeDocument/2006/math">
                    <m:r>
                      <a:rPr lang="pt-BR" sz="1800" i="1" noProof="0" smtClean="0">
                        <a:latin typeface="Cambria Math" panose="02040503050406030204" pitchFamily="18" charset="0"/>
                      </a:rPr>
                      <m:t>𝑅</m:t>
                    </m:r>
                  </m:oMath>
                </a14:m>
                <a:endParaRPr lang="pt-BR" sz="1800" noProof="0" dirty="0"/>
              </a:p>
              <a:p>
                <a:pPr lvl="1" algn="just"/>
                <a:r>
                  <a:rPr lang="pt-BR" sz="1800" noProof="0" dirty="0"/>
                  <a:t>A “ameaça” não funciona porque não é crível:  Se </a:t>
                </a:r>
                <a14:m>
                  <m:oMath xmlns:m="http://schemas.openxmlformats.org/officeDocument/2006/math">
                    <m:r>
                      <a:rPr lang="pt-BR" sz="1800" i="1" noProof="0" smtClean="0">
                        <a:latin typeface="Cambria Math" panose="02040503050406030204" pitchFamily="18" charset="0"/>
                      </a:rPr>
                      <m:t>2</m:t>
                    </m:r>
                  </m:oMath>
                </a14:m>
                <a:r>
                  <a:rPr lang="pt-BR" sz="1800" noProof="0" dirty="0"/>
                  <a:t> tivesse a oportunidade de realizá-la (ou seja, se o jogador 1 jogasse </a:t>
                </a:r>
                <a14:m>
                  <m:oMath xmlns:m="http://schemas.openxmlformats.org/officeDocument/2006/math">
                    <m:r>
                      <a:rPr lang="pt-BR" sz="1800" i="1" noProof="0" smtClean="0">
                        <a:latin typeface="Cambria Math" panose="02040503050406030204" pitchFamily="18" charset="0"/>
                      </a:rPr>
                      <m:t>𝑅</m:t>
                    </m:r>
                  </m:oMath>
                </a14:m>
                <a:r>
                  <a:rPr lang="pt-BR" sz="1800" noProof="0" dirty="0"/>
                  <a:t>), </a:t>
                </a:r>
                <a14:m>
                  <m:oMath xmlns:m="http://schemas.openxmlformats.org/officeDocument/2006/math">
                    <m:r>
                      <a:rPr lang="pt-BR" sz="1800" i="1" noProof="0" smtClean="0">
                        <a:latin typeface="Cambria Math" panose="02040503050406030204" pitchFamily="18" charset="0"/>
                      </a:rPr>
                      <m:t>2</m:t>
                    </m:r>
                  </m:oMath>
                </a14:m>
                <a:r>
                  <a:rPr lang="pt-BR" sz="1800" noProof="0" dirty="0"/>
                  <a:t> decidiria jogar </a:t>
                </a:r>
                <a14:m>
                  <m:oMath xmlns:m="http://schemas.openxmlformats.org/officeDocument/2006/math">
                    <m:r>
                      <a:rPr lang="pt-BR" sz="1800" i="1" noProof="0" smtClean="0">
                        <a:latin typeface="Cambria Math" panose="02040503050406030204" pitchFamily="18" charset="0"/>
                      </a:rPr>
                      <m:t>𝐿</m:t>
                    </m:r>
                    <m:r>
                      <a:rPr lang="pt-BR" sz="1800" b="0" i="1" noProof="0" smtClean="0">
                        <a:latin typeface="Cambria Math" panose="02040503050406030204" pitchFamily="18" charset="0"/>
                      </a:rPr>
                      <m:t>′</m:t>
                    </m:r>
                  </m:oMath>
                </a14:m>
                <a:r>
                  <a:rPr lang="pt-BR" sz="1800" noProof="0" dirty="0"/>
                  <a:t> em vez de </a:t>
                </a:r>
                <a14:m>
                  <m:oMath xmlns:m="http://schemas.openxmlformats.org/officeDocument/2006/math">
                    <m:r>
                      <a:rPr lang="pt-BR" sz="1800" i="1" noProof="0" smtClean="0">
                        <a:latin typeface="Cambria Math" panose="02040503050406030204" pitchFamily="18" charset="0"/>
                      </a:rPr>
                      <m:t>𝑅</m:t>
                    </m:r>
                    <m:r>
                      <a:rPr lang="pt-BR" sz="1800" i="1" noProof="0" smtClean="0">
                        <a:latin typeface="Cambria Math" panose="02040503050406030204" pitchFamily="18" charset="0"/>
                      </a:rPr>
                      <m:t>′</m:t>
                    </m:r>
                  </m:oMath>
                </a14:m>
                <a:r>
                  <a:rPr lang="pt-BR" sz="1800" noProof="0" dirty="0"/>
                  <a:t>. </a:t>
                </a:r>
              </a:p>
              <a:p>
                <a:pPr lvl="1" algn="just"/>
                <a:endParaRPr lang="pt-BR" sz="1800" noProof="0" dirty="0"/>
              </a:p>
              <a:p>
                <a:pPr algn="just">
                  <a:spcAft>
                    <a:spcPts val="1000"/>
                  </a:spcAft>
                </a:pPr>
                <a:r>
                  <a:rPr lang="pt-BR" sz="2000" noProof="0" dirty="0"/>
                  <a:t>O equilíbrio de Nash </a:t>
                </a:r>
                <a14:m>
                  <m:oMath xmlns:m="http://schemas.openxmlformats.org/officeDocument/2006/math">
                    <m:r>
                      <a:rPr lang="pt-BR" sz="2000" i="1" noProof="0" smtClean="0">
                        <a:latin typeface="Cambria Math" panose="02040503050406030204" pitchFamily="18" charset="0"/>
                      </a:rPr>
                      <m:t>(</m:t>
                    </m:r>
                    <m:r>
                      <a:rPr lang="pt-BR" sz="2000" i="1" noProof="0" smtClean="0">
                        <a:latin typeface="Cambria Math" panose="02040503050406030204" pitchFamily="18" charset="0"/>
                      </a:rPr>
                      <m:t>𝐿</m:t>
                    </m:r>
                    <m:r>
                      <a:rPr lang="pt-BR" sz="2000" i="1" noProof="0" smtClean="0">
                        <a:latin typeface="Cambria Math" panose="02040503050406030204" pitchFamily="18" charset="0"/>
                      </a:rPr>
                      <m:t>, (</m:t>
                    </m:r>
                    <m:sSup>
                      <m:sSupPr>
                        <m:ctrlPr>
                          <a:rPr lang="pt-BR" sz="2000" b="0" i="1" noProof="0" smtClean="0">
                            <a:latin typeface="Cambria Math" panose="02040503050406030204" pitchFamily="18" charset="0"/>
                          </a:rPr>
                        </m:ctrlPr>
                      </m:sSupPr>
                      <m:e>
                        <m:r>
                          <a:rPr lang="pt-BR" sz="2000" i="1" noProof="0" smtClean="0">
                            <a:latin typeface="Cambria Math" panose="02040503050406030204" pitchFamily="18" charset="0"/>
                          </a:rPr>
                          <m:t>𝑅</m:t>
                        </m:r>
                      </m:e>
                      <m:sup>
                        <m:r>
                          <a:rPr lang="pt-BR" sz="2000" b="0" i="1" noProof="0" smtClean="0">
                            <a:latin typeface="Cambria Math" panose="02040503050406030204" pitchFamily="18" charset="0"/>
                          </a:rPr>
                          <m:t>′</m:t>
                        </m:r>
                      </m:sup>
                    </m:sSup>
                    <m:r>
                      <a:rPr lang="pt-BR" sz="2000" i="1" noProof="0" smtClean="0">
                        <a:latin typeface="Cambria Math" panose="02040503050406030204" pitchFamily="18" charset="0"/>
                      </a:rPr>
                      <m:t>, </m:t>
                    </m:r>
                    <m:sSup>
                      <m:sSupPr>
                        <m:ctrlPr>
                          <a:rPr lang="pt-BR" sz="2000" b="0" i="1" noProof="0" smtClean="0">
                            <a:latin typeface="Cambria Math" panose="02040503050406030204" pitchFamily="18" charset="0"/>
                          </a:rPr>
                        </m:ctrlPr>
                      </m:sSupPr>
                      <m:e>
                        <m:r>
                          <a:rPr lang="pt-BR" sz="2000" i="1" noProof="0" smtClean="0">
                            <a:latin typeface="Cambria Math" panose="02040503050406030204" pitchFamily="18" charset="0"/>
                          </a:rPr>
                          <m:t>𝑅</m:t>
                        </m:r>
                      </m:e>
                      <m:sup>
                        <m:r>
                          <a:rPr lang="pt-BR" sz="2000" b="0" i="1" noProof="0" smtClean="0">
                            <a:latin typeface="Cambria Math" panose="02040503050406030204" pitchFamily="18" charset="0"/>
                          </a:rPr>
                          <m:t>′</m:t>
                        </m:r>
                      </m:sup>
                    </m:sSup>
                    <m:r>
                      <a:rPr lang="pt-BR" sz="2000" i="1" noProof="0" smtClean="0">
                        <a:latin typeface="Cambria Math" panose="02040503050406030204" pitchFamily="18" charset="0"/>
                      </a:rPr>
                      <m:t>))</m:t>
                    </m:r>
                  </m:oMath>
                </a14:m>
                <a:r>
                  <a:rPr lang="pt-BR" sz="2000" noProof="0" dirty="0"/>
                  <a:t> não é perfeito em subjogo, porque as estratégias dos jogadores não constituem equilíbrio de Nash em um dos subjogos.</a:t>
                </a:r>
              </a:p>
            </p:txBody>
          </p:sp>
        </mc:Choice>
        <mc:Fallback xmlns="">
          <p:sp>
            <p:nvSpPr>
              <p:cNvPr id="3" name="Content Placeholder 2">
                <a:extLst>
                  <a:ext uri="{FF2B5EF4-FFF2-40B4-BE49-F238E27FC236}">
                    <a16:creationId xmlns:a16="http://schemas.microsoft.com/office/drawing/2014/main" id="{DFCA3A2D-3A87-48D3-8FD4-50A09B561B82}"/>
                  </a:ext>
                </a:extLst>
              </p:cNvPr>
              <p:cNvSpPr>
                <a:spLocks noGrp="1" noRot="1" noChangeAspect="1" noMove="1" noResize="1" noEditPoints="1" noAdjustHandles="1" noChangeArrowheads="1" noChangeShapeType="1" noTextEdit="1"/>
              </p:cNvSpPr>
              <p:nvPr>
                <p:ph idx="1"/>
              </p:nvPr>
            </p:nvSpPr>
            <p:spPr>
              <a:xfrm>
                <a:off x="5338619" y="1783534"/>
                <a:ext cx="6446981" cy="4395593"/>
              </a:xfrm>
              <a:blipFill>
                <a:blip r:embed="rId3"/>
                <a:stretch>
                  <a:fillRect l="-1514" t="-2635" r="-946"/>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45E46FD5-DDD9-47E5-94A0-1AFC840AA055}"/>
              </a:ext>
            </a:extLst>
          </p:cNvPr>
          <p:cNvSpPr>
            <a:spLocks noGrp="1"/>
          </p:cNvSpPr>
          <p:nvPr>
            <p:ph type="title"/>
          </p:nvPr>
        </p:nvSpPr>
        <p:spPr>
          <a:xfrm>
            <a:off x="674689" y="320676"/>
            <a:ext cx="10861675" cy="1325563"/>
          </a:xfrm>
        </p:spPr>
        <p:txBody>
          <a:bodyPr>
            <a:normAutofit/>
          </a:bodyPr>
          <a:lstStyle/>
          <a:p>
            <a:r>
              <a:rPr lang="pt-BR" sz="4100" b="1" noProof="0" dirty="0"/>
              <a:t>Definição de equilíbrio de Nash perfeito em subjogo</a:t>
            </a:r>
          </a:p>
        </p:txBody>
      </p:sp>
      <p:pic>
        <p:nvPicPr>
          <p:cNvPr id="6" name="Picture 5" descr="A picture containing clock&#10;&#10;Description automatically generated">
            <a:extLst>
              <a:ext uri="{FF2B5EF4-FFF2-40B4-BE49-F238E27FC236}">
                <a16:creationId xmlns:a16="http://schemas.microsoft.com/office/drawing/2014/main" id="{DDCF1BB1-0B01-4B79-B385-ADB3265CDE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169" y="1987651"/>
            <a:ext cx="4723450" cy="3648363"/>
          </a:xfrm>
          <a:prstGeom prst="rect">
            <a:avLst/>
          </a:prstGeom>
        </p:spPr>
      </p:pic>
      <p:sp>
        <p:nvSpPr>
          <p:cNvPr id="2" name="Rectangle 1">
            <a:extLst>
              <a:ext uri="{FF2B5EF4-FFF2-40B4-BE49-F238E27FC236}">
                <a16:creationId xmlns:a16="http://schemas.microsoft.com/office/drawing/2014/main" id="{0226D8FD-F4B5-4574-B4B8-070FEB431AE8}"/>
              </a:ext>
            </a:extLst>
          </p:cNvPr>
          <p:cNvSpPr/>
          <p:nvPr/>
        </p:nvSpPr>
        <p:spPr>
          <a:xfrm>
            <a:off x="5338619" y="2495252"/>
            <a:ext cx="6655113" cy="36483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Footer Placeholder 4">
            <a:extLst>
              <a:ext uri="{FF2B5EF4-FFF2-40B4-BE49-F238E27FC236}">
                <a16:creationId xmlns:a16="http://schemas.microsoft.com/office/drawing/2014/main" id="{CDDF6C8D-103E-415F-9244-CC10170DB2CA}"/>
              </a:ext>
            </a:extLst>
          </p:cNvPr>
          <p:cNvSpPr>
            <a:spLocks noGrp="1"/>
          </p:cNvSpPr>
          <p:nvPr>
            <p:ph type="ftr" sz="quarter" idx="11"/>
          </p:nvPr>
        </p:nvSpPr>
        <p:spPr/>
        <p:txBody>
          <a:bodyPr/>
          <a:lstStyle/>
          <a:p>
            <a:r>
              <a:rPr lang="pt-BR" dirty="0"/>
              <a:t>Robson Tigre </a:t>
            </a:r>
            <a:endParaRPr lang="en-US" dirty="0"/>
          </a:p>
        </p:txBody>
      </p:sp>
      <p:sp>
        <p:nvSpPr>
          <p:cNvPr id="7" name="Slide Number Placeholder 6">
            <a:extLst>
              <a:ext uri="{FF2B5EF4-FFF2-40B4-BE49-F238E27FC236}">
                <a16:creationId xmlns:a16="http://schemas.microsoft.com/office/drawing/2014/main" id="{8C023783-5FF0-4D2F-93D3-E28A65BC1E9B}"/>
              </a:ext>
            </a:extLst>
          </p:cNvPr>
          <p:cNvSpPr>
            <a:spLocks noGrp="1"/>
          </p:cNvSpPr>
          <p:nvPr>
            <p:ph type="sldNum" sz="quarter" idx="12"/>
          </p:nvPr>
        </p:nvSpPr>
        <p:spPr/>
        <p:txBody>
          <a:bodyPr/>
          <a:lstStyle/>
          <a:p>
            <a:fld id="{AF67EEE8-F201-4410-BA13-233EFB93B646}" type="slidenum">
              <a:rPr lang="pt-BR" smtClean="0"/>
              <a:t>55</a:t>
            </a:fld>
            <a:endParaRPr lang="pt-BR"/>
          </a:p>
        </p:txBody>
      </p:sp>
      <p:pic>
        <p:nvPicPr>
          <p:cNvPr id="11" name="Picture 10">
            <a:extLst>
              <a:ext uri="{FF2B5EF4-FFF2-40B4-BE49-F238E27FC236}">
                <a16:creationId xmlns:a16="http://schemas.microsoft.com/office/drawing/2014/main" id="{889F9837-3F82-42FB-8843-20D01EBFD131}"/>
              </a:ext>
            </a:extLst>
          </p:cNvPr>
          <p:cNvPicPr>
            <a:picLocks noChangeAspect="1"/>
          </p:cNvPicPr>
          <p:nvPr/>
        </p:nvPicPr>
        <p:blipFill>
          <a:blip r:embed="rId5"/>
          <a:stretch>
            <a:fillRect/>
          </a:stretch>
        </p:blipFill>
        <p:spPr>
          <a:xfrm>
            <a:off x="832418" y="1949551"/>
            <a:ext cx="4355219" cy="3237972"/>
          </a:xfrm>
          <a:prstGeom prst="rect">
            <a:avLst/>
          </a:prstGeom>
        </p:spPr>
      </p:pic>
      <p:cxnSp>
        <p:nvCxnSpPr>
          <p:cNvPr id="15" name="Straight Connector 14">
            <a:extLst>
              <a:ext uri="{FF2B5EF4-FFF2-40B4-BE49-F238E27FC236}">
                <a16:creationId xmlns:a16="http://schemas.microsoft.com/office/drawing/2014/main" id="{F97AFFD7-6478-4858-9147-DBFFFE1E73C1}"/>
              </a:ext>
            </a:extLst>
          </p:cNvPr>
          <p:cNvCxnSpPr>
            <a:cxnSpLocks/>
          </p:cNvCxnSpPr>
          <p:nvPr/>
        </p:nvCxnSpPr>
        <p:spPr>
          <a:xfrm flipH="1">
            <a:off x="1633538" y="2349500"/>
            <a:ext cx="1357312" cy="936625"/>
          </a:xfrm>
          <a:prstGeom prst="line">
            <a:avLst/>
          </a:prstGeom>
          <a:ln w="57150">
            <a:solidFill>
              <a:srgbClr val="7C345A"/>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A1080D9-94FA-4BEA-A50D-F48AD42DB5DB}"/>
              </a:ext>
            </a:extLst>
          </p:cNvPr>
          <p:cNvCxnSpPr>
            <a:cxnSpLocks/>
          </p:cNvCxnSpPr>
          <p:nvPr/>
        </p:nvCxnSpPr>
        <p:spPr>
          <a:xfrm flipH="1" flipV="1">
            <a:off x="4296229" y="3368857"/>
            <a:ext cx="654842" cy="913583"/>
          </a:xfrm>
          <a:prstGeom prst="line">
            <a:avLst/>
          </a:prstGeom>
          <a:ln w="57150">
            <a:solidFill>
              <a:srgbClr val="7C345A"/>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1F88A8-21EF-4547-B5C1-BF68ABF4FF43}"/>
              </a:ext>
            </a:extLst>
          </p:cNvPr>
          <p:cNvCxnSpPr>
            <a:cxnSpLocks/>
          </p:cNvCxnSpPr>
          <p:nvPr/>
        </p:nvCxnSpPr>
        <p:spPr>
          <a:xfrm flipH="1" flipV="1">
            <a:off x="1676400" y="3321051"/>
            <a:ext cx="601267" cy="892809"/>
          </a:xfrm>
          <a:prstGeom prst="line">
            <a:avLst/>
          </a:prstGeom>
          <a:ln w="57150">
            <a:solidFill>
              <a:srgbClr val="7C345A"/>
            </a:solidFill>
            <a:headEnd type="ova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21572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CA3A2D-3A87-48D3-8FD4-50A09B561B82}"/>
                  </a:ext>
                </a:extLst>
              </p:cNvPr>
              <p:cNvSpPr>
                <a:spLocks noGrp="1"/>
              </p:cNvSpPr>
              <p:nvPr>
                <p:ph idx="1"/>
              </p:nvPr>
            </p:nvSpPr>
            <p:spPr>
              <a:xfrm>
                <a:off x="5338619" y="1783534"/>
                <a:ext cx="6446981" cy="4395593"/>
              </a:xfrm>
            </p:spPr>
            <p:txBody>
              <a:bodyPr>
                <a:normAutofit lnSpcReduction="10000"/>
              </a:bodyPr>
              <a:lstStyle/>
              <a:p>
                <a:pPr marL="0" indent="0" algn="just">
                  <a:buNone/>
                </a:pPr>
                <a:r>
                  <a:rPr lang="pt-BR" sz="2400" noProof="0" dirty="0"/>
                  <a:t>Mas e o outro equilíbrio de Nash, </a:t>
                </a:r>
                <a14:m>
                  <m:oMath xmlns:m="http://schemas.openxmlformats.org/officeDocument/2006/math">
                    <m:d>
                      <m:dPr>
                        <m:ctrlPr>
                          <a:rPr lang="pt-BR" sz="2000" b="0" i="1" noProof="0">
                            <a:latin typeface="Cambria Math" panose="02040503050406030204" pitchFamily="18" charset="0"/>
                          </a:rPr>
                        </m:ctrlPr>
                      </m:dPr>
                      <m:e>
                        <m:r>
                          <a:rPr lang="pt-BR" sz="2000" b="0" i="1" noProof="0">
                            <a:latin typeface="Cambria Math" panose="02040503050406030204" pitchFamily="18" charset="0"/>
                          </a:rPr>
                          <m:t>𝐿</m:t>
                        </m:r>
                        <m:r>
                          <a:rPr lang="pt-BR" sz="2000" b="0" i="1" noProof="0">
                            <a:latin typeface="Cambria Math" panose="02040503050406030204" pitchFamily="18" charset="0"/>
                          </a:rPr>
                          <m:t>,</m:t>
                        </m:r>
                        <m:d>
                          <m:dPr>
                            <m:ctrlPr>
                              <a:rPr lang="pt-BR" sz="2000" b="0" i="1" noProof="0">
                                <a:latin typeface="Cambria Math" panose="02040503050406030204" pitchFamily="18" charset="0"/>
                              </a:rPr>
                            </m:ctrlPr>
                          </m:dPr>
                          <m:e>
                            <m:sSup>
                              <m:sSupPr>
                                <m:ctrlPr>
                                  <a:rPr lang="pt-BR" sz="2000" i="1" noProof="0">
                                    <a:latin typeface="Cambria Math" panose="02040503050406030204" pitchFamily="18" charset="0"/>
                                  </a:rPr>
                                </m:ctrlPr>
                              </m:sSupPr>
                              <m:e>
                                <m:r>
                                  <a:rPr lang="pt-BR" sz="2000" b="0" i="1" noProof="0">
                                    <a:latin typeface="Cambria Math" panose="02040503050406030204" pitchFamily="18" charset="0"/>
                                  </a:rPr>
                                  <m:t>𝑅</m:t>
                                </m:r>
                              </m:e>
                              <m:sup>
                                <m:r>
                                  <a:rPr lang="pt-BR" sz="2000" b="0" i="1" noProof="0">
                                    <a:latin typeface="Cambria Math" panose="02040503050406030204" pitchFamily="18" charset="0"/>
                                  </a:rPr>
                                  <m:t>′</m:t>
                                </m:r>
                              </m:sup>
                            </m:sSup>
                            <m:r>
                              <a:rPr lang="pt-BR" sz="2000" b="0" i="1" noProof="0">
                                <a:latin typeface="Cambria Math" panose="02040503050406030204" pitchFamily="18" charset="0"/>
                              </a:rPr>
                              <m:t>,</m:t>
                            </m:r>
                            <m:sSup>
                              <m:sSupPr>
                                <m:ctrlPr>
                                  <a:rPr lang="pt-BR" sz="2000" i="1" noProof="0">
                                    <a:latin typeface="Cambria Math" panose="02040503050406030204" pitchFamily="18" charset="0"/>
                                  </a:rPr>
                                </m:ctrlPr>
                              </m:sSupPr>
                              <m:e>
                                <m:r>
                                  <a:rPr lang="pt-BR" sz="2000" b="0" i="1" noProof="0">
                                    <a:latin typeface="Cambria Math" panose="02040503050406030204" pitchFamily="18" charset="0"/>
                                  </a:rPr>
                                  <m:t>𝑅</m:t>
                                </m:r>
                              </m:e>
                              <m:sup>
                                <m:r>
                                  <a:rPr lang="pt-BR" sz="2000" b="0" i="1" noProof="0">
                                    <a:latin typeface="Cambria Math" panose="02040503050406030204" pitchFamily="18" charset="0"/>
                                  </a:rPr>
                                  <m:t>′</m:t>
                                </m:r>
                              </m:sup>
                            </m:sSup>
                          </m:e>
                        </m:d>
                      </m:e>
                    </m:d>
                    <m:r>
                      <a:rPr lang="pt-BR" sz="2000" b="0" i="0" noProof="0" smtClean="0">
                        <a:latin typeface="Cambria Math" panose="02040503050406030204" pitchFamily="18" charset="0"/>
                      </a:rPr>
                      <m:t>?</m:t>
                    </m:r>
                  </m:oMath>
                </a14:m>
                <a:r>
                  <a:rPr lang="pt-BR" sz="2000" b="0" noProof="0" dirty="0"/>
                  <a:t> </a:t>
                </a:r>
              </a:p>
              <a:p>
                <a:pPr marL="0" indent="0" algn="just">
                  <a:spcAft>
                    <a:spcPts val="1000"/>
                  </a:spcAft>
                  <a:buNone/>
                </a:pPr>
                <a:r>
                  <a:rPr lang="pt-BR" sz="1800" b="0" noProof="0" dirty="0"/>
                  <a:t>Nesse equilíbrio a estratégia de </a:t>
                </a:r>
                <a14:m>
                  <m:oMath xmlns:m="http://schemas.openxmlformats.org/officeDocument/2006/math">
                    <m:r>
                      <a:rPr lang="pt-BR" sz="1800" b="0" i="1" noProof="0" smtClean="0">
                        <a:latin typeface="Cambria Math" panose="02040503050406030204" pitchFamily="18" charset="0"/>
                      </a:rPr>
                      <m:t>2</m:t>
                    </m:r>
                  </m:oMath>
                </a14:m>
                <a:r>
                  <a:rPr lang="pt-BR" sz="1800" noProof="0" dirty="0"/>
                  <a:t> é jogar </a:t>
                </a:r>
                <a14:m>
                  <m:oMath xmlns:m="http://schemas.openxmlformats.org/officeDocument/2006/math">
                    <m:sSup>
                      <m:sSupPr>
                        <m:ctrlPr>
                          <a:rPr lang="pt-BR" sz="1800" b="0" i="1" noProof="0" smtClean="0">
                            <a:latin typeface="Cambria Math" panose="02040503050406030204" pitchFamily="18" charset="0"/>
                          </a:rPr>
                        </m:ctrlPr>
                      </m:sSupPr>
                      <m:e>
                        <m:r>
                          <a:rPr lang="pt-BR" sz="1800" b="0" i="1" noProof="0" smtClean="0">
                            <a:latin typeface="Cambria Math" panose="02040503050406030204" pitchFamily="18" charset="0"/>
                          </a:rPr>
                          <m:t>𝑅</m:t>
                        </m:r>
                      </m:e>
                      <m:sup>
                        <m:r>
                          <a:rPr lang="pt-BR" sz="1800" b="0" i="1" noProof="0" smtClean="0">
                            <a:latin typeface="Cambria Math" panose="02040503050406030204" pitchFamily="18" charset="0"/>
                          </a:rPr>
                          <m:t>′</m:t>
                        </m:r>
                      </m:sup>
                    </m:sSup>
                  </m:oMath>
                </a14:m>
                <a:r>
                  <a:rPr lang="pt-BR" sz="1800" noProof="0" dirty="0"/>
                  <a:t> </a:t>
                </a:r>
                <a:r>
                  <a:rPr lang="pt-BR" sz="1800" i="1" noProof="0" dirty="0"/>
                  <a:t>também</a:t>
                </a:r>
                <a:r>
                  <a:rPr lang="pt-BR" sz="1800" noProof="0" dirty="0"/>
                  <a:t> se </a:t>
                </a:r>
                <a14:m>
                  <m:oMath xmlns:m="http://schemas.openxmlformats.org/officeDocument/2006/math">
                    <m:r>
                      <a:rPr lang="pt-BR" sz="1800" b="0" i="1" noProof="0" smtClean="0">
                        <a:latin typeface="Cambria Math" panose="02040503050406030204" pitchFamily="18" charset="0"/>
                      </a:rPr>
                      <m:t>1</m:t>
                    </m:r>
                  </m:oMath>
                </a14:m>
                <a:r>
                  <a:rPr lang="pt-BR" sz="1800" noProof="0" dirty="0"/>
                  <a:t> jogar </a:t>
                </a:r>
                <a14:m>
                  <m:oMath xmlns:m="http://schemas.openxmlformats.org/officeDocument/2006/math">
                    <m:r>
                      <a:rPr lang="pt-BR" sz="1800" b="0" i="1" noProof="0" smtClean="0">
                        <a:latin typeface="Cambria Math" panose="02040503050406030204" pitchFamily="18" charset="0"/>
                      </a:rPr>
                      <m:t>𝑅</m:t>
                    </m:r>
                  </m:oMath>
                </a14:m>
                <a:endParaRPr lang="pt-BR" sz="1800" noProof="0" dirty="0"/>
              </a:p>
              <a:p>
                <a:pPr algn="just"/>
                <a:r>
                  <a:rPr lang="pt-BR" sz="2000" noProof="0" dirty="0"/>
                  <a:t>Como </a:t>
                </a:r>
                <a14:m>
                  <m:oMath xmlns:m="http://schemas.openxmlformats.org/officeDocument/2006/math">
                    <m:r>
                      <a:rPr lang="pt-BR" sz="2000" i="1" noProof="0" smtClean="0">
                        <a:latin typeface="Cambria Math" panose="02040503050406030204" pitchFamily="18" charset="0"/>
                      </a:rPr>
                      <m:t>𝑅</m:t>
                    </m:r>
                    <m:r>
                      <a:rPr lang="pt-BR" sz="2000" b="0" i="1" noProof="0" smtClean="0">
                        <a:latin typeface="Cambria Math" panose="02040503050406030204" pitchFamily="18" charset="0"/>
                      </a:rPr>
                      <m:t>′</m:t>
                    </m:r>
                  </m:oMath>
                </a14:m>
                <a:r>
                  <a:rPr lang="pt-BR" sz="2000" noProof="0" dirty="0"/>
                  <a:t> (após </a:t>
                </a:r>
                <a14:m>
                  <m:oMath xmlns:m="http://schemas.openxmlformats.org/officeDocument/2006/math">
                    <m:r>
                      <a:rPr lang="pt-BR" sz="2000" i="1" noProof="0" smtClean="0">
                        <a:latin typeface="Cambria Math" panose="02040503050406030204" pitchFamily="18" charset="0"/>
                      </a:rPr>
                      <m:t>𝑅</m:t>
                    </m:r>
                  </m:oMath>
                </a14:m>
                <a:r>
                  <a:rPr lang="pt-BR" sz="2000" noProof="0" dirty="0"/>
                  <a:t>) leva a um payoff de 0 para 1, a melhor resposta de </a:t>
                </a:r>
                <a14:m>
                  <m:oMath xmlns:m="http://schemas.openxmlformats.org/officeDocument/2006/math">
                    <m:r>
                      <a:rPr lang="pt-BR" sz="2000" i="1" noProof="0" smtClean="0">
                        <a:latin typeface="Cambria Math" panose="02040503050406030204" pitchFamily="18" charset="0"/>
                      </a:rPr>
                      <m:t>1</m:t>
                    </m:r>
                  </m:oMath>
                </a14:m>
                <a:r>
                  <a:rPr lang="pt-BR" sz="2000" noProof="0" dirty="0"/>
                  <a:t> a essa estratégia de </a:t>
                </a:r>
                <a14:m>
                  <m:oMath xmlns:m="http://schemas.openxmlformats.org/officeDocument/2006/math">
                    <m:r>
                      <a:rPr lang="pt-BR" sz="2000" i="1" noProof="0" smtClean="0">
                        <a:latin typeface="Cambria Math" panose="02040503050406030204" pitchFamily="18" charset="0"/>
                      </a:rPr>
                      <m:t>2</m:t>
                    </m:r>
                  </m:oMath>
                </a14:m>
                <a:r>
                  <a:rPr lang="pt-BR" sz="2000" noProof="0" dirty="0"/>
                  <a:t> seria jogar </a:t>
                </a:r>
                <a14:m>
                  <m:oMath xmlns:m="http://schemas.openxmlformats.org/officeDocument/2006/math">
                    <m:r>
                      <a:rPr lang="pt-BR" sz="2000" i="1" noProof="0" smtClean="0">
                        <a:latin typeface="Cambria Math" panose="02040503050406030204" pitchFamily="18" charset="0"/>
                      </a:rPr>
                      <m:t>𝐿</m:t>
                    </m:r>
                  </m:oMath>
                </a14:m>
                <a:r>
                  <a:rPr lang="pt-BR" sz="2000" noProof="0" dirty="0"/>
                  <a:t>, alcançando um payoff de 1.</a:t>
                </a:r>
              </a:p>
              <a:p>
                <a:pPr lvl="1" algn="just"/>
                <a:r>
                  <a:rPr lang="pt-BR" sz="1800" noProof="0" dirty="0"/>
                  <a:t>Pode-se imaginar que o jogador 2 estaria ameaçando jogar </a:t>
                </a:r>
                <a14:m>
                  <m:oMath xmlns:m="http://schemas.openxmlformats.org/officeDocument/2006/math">
                    <m:r>
                      <a:rPr lang="pt-BR" sz="1800" i="1" noProof="0" smtClean="0">
                        <a:latin typeface="Cambria Math" panose="02040503050406030204" pitchFamily="18" charset="0"/>
                      </a:rPr>
                      <m:t>𝑅</m:t>
                    </m:r>
                    <m:r>
                      <a:rPr lang="pt-BR" sz="1800" b="0" i="1" noProof="0" smtClean="0">
                        <a:latin typeface="Cambria Math" panose="02040503050406030204" pitchFamily="18" charset="0"/>
                      </a:rPr>
                      <m:t>′</m:t>
                    </m:r>
                  </m:oMath>
                </a14:m>
                <a:r>
                  <a:rPr lang="pt-BR" sz="1800" noProof="0" dirty="0"/>
                  <a:t> se o jogador 1 joga </a:t>
                </a:r>
                <a14:m>
                  <m:oMath xmlns:m="http://schemas.openxmlformats.org/officeDocument/2006/math">
                    <m:r>
                      <a:rPr lang="pt-BR" sz="1800" i="1" noProof="0" smtClean="0">
                        <a:latin typeface="Cambria Math" panose="02040503050406030204" pitchFamily="18" charset="0"/>
                      </a:rPr>
                      <m:t>𝑅</m:t>
                    </m:r>
                  </m:oMath>
                </a14:m>
                <a:endParaRPr lang="pt-BR" sz="1800" noProof="0" dirty="0"/>
              </a:p>
              <a:p>
                <a:pPr lvl="1" algn="just"/>
                <a:r>
                  <a:rPr lang="pt-BR" sz="1800" noProof="0" dirty="0"/>
                  <a:t>A “ameaça” não funciona porque não é crível:  Se </a:t>
                </a:r>
                <a14:m>
                  <m:oMath xmlns:m="http://schemas.openxmlformats.org/officeDocument/2006/math">
                    <m:r>
                      <a:rPr lang="pt-BR" sz="1800" i="1" noProof="0" smtClean="0">
                        <a:latin typeface="Cambria Math" panose="02040503050406030204" pitchFamily="18" charset="0"/>
                      </a:rPr>
                      <m:t>2</m:t>
                    </m:r>
                  </m:oMath>
                </a14:m>
                <a:r>
                  <a:rPr lang="pt-BR" sz="1800" noProof="0" dirty="0"/>
                  <a:t> tivesse a oportunidade de realizá-la (ou seja, se o jogador 1 jogasse </a:t>
                </a:r>
                <a14:m>
                  <m:oMath xmlns:m="http://schemas.openxmlformats.org/officeDocument/2006/math">
                    <m:r>
                      <a:rPr lang="pt-BR" sz="1800" i="1" noProof="0" smtClean="0">
                        <a:latin typeface="Cambria Math" panose="02040503050406030204" pitchFamily="18" charset="0"/>
                      </a:rPr>
                      <m:t>𝑅</m:t>
                    </m:r>
                  </m:oMath>
                </a14:m>
                <a:r>
                  <a:rPr lang="pt-BR" sz="1800" noProof="0" dirty="0"/>
                  <a:t>), </a:t>
                </a:r>
                <a14:m>
                  <m:oMath xmlns:m="http://schemas.openxmlformats.org/officeDocument/2006/math">
                    <m:r>
                      <a:rPr lang="pt-BR" sz="1800" i="1" noProof="0" smtClean="0">
                        <a:latin typeface="Cambria Math" panose="02040503050406030204" pitchFamily="18" charset="0"/>
                      </a:rPr>
                      <m:t>2</m:t>
                    </m:r>
                  </m:oMath>
                </a14:m>
                <a:r>
                  <a:rPr lang="pt-BR" sz="1800" noProof="0" dirty="0"/>
                  <a:t> decidiria jogar </a:t>
                </a:r>
                <a14:m>
                  <m:oMath xmlns:m="http://schemas.openxmlformats.org/officeDocument/2006/math">
                    <m:r>
                      <a:rPr lang="pt-BR" sz="1800" i="1" noProof="0" smtClean="0">
                        <a:latin typeface="Cambria Math" panose="02040503050406030204" pitchFamily="18" charset="0"/>
                      </a:rPr>
                      <m:t>𝐿</m:t>
                    </m:r>
                    <m:r>
                      <a:rPr lang="pt-BR" sz="1800" b="0" i="1" noProof="0" smtClean="0">
                        <a:latin typeface="Cambria Math" panose="02040503050406030204" pitchFamily="18" charset="0"/>
                      </a:rPr>
                      <m:t>′</m:t>
                    </m:r>
                  </m:oMath>
                </a14:m>
                <a:r>
                  <a:rPr lang="pt-BR" sz="1800" noProof="0" dirty="0"/>
                  <a:t> em vez de </a:t>
                </a:r>
                <a14:m>
                  <m:oMath xmlns:m="http://schemas.openxmlformats.org/officeDocument/2006/math">
                    <m:r>
                      <a:rPr lang="pt-BR" sz="1800" i="1" noProof="0" smtClean="0">
                        <a:latin typeface="Cambria Math" panose="02040503050406030204" pitchFamily="18" charset="0"/>
                      </a:rPr>
                      <m:t>𝑅</m:t>
                    </m:r>
                    <m:r>
                      <a:rPr lang="pt-BR" sz="1800" i="1" noProof="0" smtClean="0">
                        <a:latin typeface="Cambria Math" panose="02040503050406030204" pitchFamily="18" charset="0"/>
                      </a:rPr>
                      <m:t>′</m:t>
                    </m:r>
                  </m:oMath>
                </a14:m>
                <a:r>
                  <a:rPr lang="pt-BR" sz="1800" noProof="0" dirty="0"/>
                  <a:t>. </a:t>
                </a:r>
              </a:p>
              <a:p>
                <a:pPr lvl="1" algn="just"/>
                <a:endParaRPr lang="pt-BR" sz="1800" noProof="0" dirty="0"/>
              </a:p>
              <a:p>
                <a:pPr algn="just">
                  <a:spcAft>
                    <a:spcPts val="1000"/>
                  </a:spcAft>
                </a:pPr>
                <a:r>
                  <a:rPr lang="pt-BR" sz="2000" noProof="0" dirty="0"/>
                  <a:t>O equilíbrio de Nash </a:t>
                </a:r>
                <a14:m>
                  <m:oMath xmlns:m="http://schemas.openxmlformats.org/officeDocument/2006/math">
                    <m:r>
                      <a:rPr lang="pt-BR" sz="2000" i="1" noProof="0" smtClean="0">
                        <a:latin typeface="Cambria Math" panose="02040503050406030204" pitchFamily="18" charset="0"/>
                      </a:rPr>
                      <m:t>(</m:t>
                    </m:r>
                    <m:r>
                      <a:rPr lang="pt-BR" sz="2000" i="1" noProof="0" smtClean="0">
                        <a:latin typeface="Cambria Math" panose="02040503050406030204" pitchFamily="18" charset="0"/>
                      </a:rPr>
                      <m:t>𝐿</m:t>
                    </m:r>
                    <m:r>
                      <a:rPr lang="pt-BR" sz="2000" i="1" noProof="0" smtClean="0">
                        <a:latin typeface="Cambria Math" panose="02040503050406030204" pitchFamily="18" charset="0"/>
                      </a:rPr>
                      <m:t>, (</m:t>
                    </m:r>
                    <m:sSup>
                      <m:sSupPr>
                        <m:ctrlPr>
                          <a:rPr lang="pt-BR" sz="2000" b="0" i="1" noProof="0" smtClean="0">
                            <a:latin typeface="Cambria Math" panose="02040503050406030204" pitchFamily="18" charset="0"/>
                          </a:rPr>
                        </m:ctrlPr>
                      </m:sSupPr>
                      <m:e>
                        <m:r>
                          <a:rPr lang="pt-BR" sz="2000" i="1" noProof="0" smtClean="0">
                            <a:latin typeface="Cambria Math" panose="02040503050406030204" pitchFamily="18" charset="0"/>
                          </a:rPr>
                          <m:t>𝑅</m:t>
                        </m:r>
                      </m:e>
                      <m:sup>
                        <m:r>
                          <a:rPr lang="pt-BR" sz="2000" b="0" i="1" noProof="0" smtClean="0">
                            <a:latin typeface="Cambria Math" panose="02040503050406030204" pitchFamily="18" charset="0"/>
                          </a:rPr>
                          <m:t>′</m:t>
                        </m:r>
                      </m:sup>
                    </m:sSup>
                    <m:r>
                      <a:rPr lang="pt-BR" sz="2000" i="1" noProof="0" smtClean="0">
                        <a:latin typeface="Cambria Math" panose="02040503050406030204" pitchFamily="18" charset="0"/>
                      </a:rPr>
                      <m:t>, </m:t>
                    </m:r>
                    <m:sSup>
                      <m:sSupPr>
                        <m:ctrlPr>
                          <a:rPr lang="pt-BR" sz="2000" b="0" i="1" noProof="0" smtClean="0">
                            <a:latin typeface="Cambria Math" panose="02040503050406030204" pitchFamily="18" charset="0"/>
                          </a:rPr>
                        </m:ctrlPr>
                      </m:sSupPr>
                      <m:e>
                        <m:r>
                          <a:rPr lang="pt-BR" sz="2000" i="1" noProof="0" smtClean="0">
                            <a:latin typeface="Cambria Math" panose="02040503050406030204" pitchFamily="18" charset="0"/>
                          </a:rPr>
                          <m:t>𝑅</m:t>
                        </m:r>
                      </m:e>
                      <m:sup>
                        <m:r>
                          <a:rPr lang="pt-BR" sz="2000" b="0" i="1" noProof="0" smtClean="0">
                            <a:latin typeface="Cambria Math" panose="02040503050406030204" pitchFamily="18" charset="0"/>
                          </a:rPr>
                          <m:t>′</m:t>
                        </m:r>
                      </m:sup>
                    </m:sSup>
                    <m:r>
                      <a:rPr lang="pt-BR" sz="2000" i="1" noProof="0" smtClean="0">
                        <a:latin typeface="Cambria Math" panose="02040503050406030204" pitchFamily="18" charset="0"/>
                      </a:rPr>
                      <m:t>))</m:t>
                    </m:r>
                  </m:oMath>
                </a14:m>
                <a:r>
                  <a:rPr lang="pt-BR" sz="2000" noProof="0" dirty="0"/>
                  <a:t> não é perfeito em subjogo, porque as estratégias dos jogadores não constituem equilíbrio de Nash em um dos subjogos.</a:t>
                </a:r>
              </a:p>
            </p:txBody>
          </p:sp>
        </mc:Choice>
        <mc:Fallback xmlns="">
          <p:sp>
            <p:nvSpPr>
              <p:cNvPr id="3" name="Content Placeholder 2">
                <a:extLst>
                  <a:ext uri="{FF2B5EF4-FFF2-40B4-BE49-F238E27FC236}">
                    <a16:creationId xmlns:a16="http://schemas.microsoft.com/office/drawing/2014/main" id="{DFCA3A2D-3A87-48D3-8FD4-50A09B561B82}"/>
                  </a:ext>
                </a:extLst>
              </p:cNvPr>
              <p:cNvSpPr>
                <a:spLocks noGrp="1" noRot="1" noChangeAspect="1" noMove="1" noResize="1" noEditPoints="1" noAdjustHandles="1" noChangeArrowheads="1" noChangeShapeType="1" noTextEdit="1"/>
              </p:cNvSpPr>
              <p:nvPr>
                <p:ph idx="1"/>
              </p:nvPr>
            </p:nvSpPr>
            <p:spPr>
              <a:xfrm>
                <a:off x="5338619" y="1783534"/>
                <a:ext cx="6446981" cy="4395593"/>
              </a:xfrm>
              <a:blipFill>
                <a:blip r:embed="rId3"/>
                <a:stretch>
                  <a:fillRect l="-1514" t="-2635" r="-946"/>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45E46FD5-DDD9-47E5-94A0-1AFC840AA055}"/>
              </a:ext>
            </a:extLst>
          </p:cNvPr>
          <p:cNvSpPr>
            <a:spLocks noGrp="1"/>
          </p:cNvSpPr>
          <p:nvPr>
            <p:ph type="title"/>
          </p:nvPr>
        </p:nvSpPr>
        <p:spPr>
          <a:xfrm>
            <a:off x="674689" y="320676"/>
            <a:ext cx="10861675" cy="1325563"/>
          </a:xfrm>
        </p:spPr>
        <p:txBody>
          <a:bodyPr>
            <a:normAutofit/>
          </a:bodyPr>
          <a:lstStyle/>
          <a:p>
            <a:r>
              <a:rPr lang="pt-BR" sz="4100" b="1" noProof="0" dirty="0"/>
              <a:t>Definição de equilíbrio de Nash perfeito em subjogo</a:t>
            </a:r>
          </a:p>
        </p:txBody>
      </p:sp>
      <p:pic>
        <p:nvPicPr>
          <p:cNvPr id="6" name="Picture 5" descr="A picture containing clock&#10;&#10;Description automatically generated">
            <a:extLst>
              <a:ext uri="{FF2B5EF4-FFF2-40B4-BE49-F238E27FC236}">
                <a16:creationId xmlns:a16="http://schemas.microsoft.com/office/drawing/2014/main" id="{DDCF1BB1-0B01-4B79-B385-ADB3265CDE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169" y="1987651"/>
            <a:ext cx="4723450" cy="3648363"/>
          </a:xfrm>
          <a:prstGeom prst="rect">
            <a:avLst/>
          </a:prstGeom>
        </p:spPr>
      </p:pic>
      <p:sp>
        <p:nvSpPr>
          <p:cNvPr id="2" name="Rectangle 1">
            <a:extLst>
              <a:ext uri="{FF2B5EF4-FFF2-40B4-BE49-F238E27FC236}">
                <a16:creationId xmlns:a16="http://schemas.microsoft.com/office/drawing/2014/main" id="{0226D8FD-F4B5-4574-B4B8-070FEB431AE8}"/>
              </a:ext>
            </a:extLst>
          </p:cNvPr>
          <p:cNvSpPr/>
          <p:nvPr/>
        </p:nvSpPr>
        <p:spPr>
          <a:xfrm>
            <a:off x="5338619" y="3429000"/>
            <a:ext cx="6655113" cy="27146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Footer Placeholder 4">
            <a:extLst>
              <a:ext uri="{FF2B5EF4-FFF2-40B4-BE49-F238E27FC236}">
                <a16:creationId xmlns:a16="http://schemas.microsoft.com/office/drawing/2014/main" id="{CDDF6C8D-103E-415F-9244-CC10170DB2CA}"/>
              </a:ext>
            </a:extLst>
          </p:cNvPr>
          <p:cNvSpPr>
            <a:spLocks noGrp="1"/>
          </p:cNvSpPr>
          <p:nvPr>
            <p:ph type="ftr" sz="quarter" idx="11"/>
          </p:nvPr>
        </p:nvSpPr>
        <p:spPr/>
        <p:txBody>
          <a:bodyPr/>
          <a:lstStyle/>
          <a:p>
            <a:r>
              <a:rPr lang="pt-BR" dirty="0"/>
              <a:t>Robson Tigre </a:t>
            </a:r>
            <a:endParaRPr lang="en-US" dirty="0"/>
          </a:p>
        </p:txBody>
      </p:sp>
      <p:sp>
        <p:nvSpPr>
          <p:cNvPr id="7" name="Slide Number Placeholder 6">
            <a:extLst>
              <a:ext uri="{FF2B5EF4-FFF2-40B4-BE49-F238E27FC236}">
                <a16:creationId xmlns:a16="http://schemas.microsoft.com/office/drawing/2014/main" id="{8C023783-5FF0-4D2F-93D3-E28A65BC1E9B}"/>
              </a:ext>
            </a:extLst>
          </p:cNvPr>
          <p:cNvSpPr>
            <a:spLocks noGrp="1"/>
          </p:cNvSpPr>
          <p:nvPr>
            <p:ph type="sldNum" sz="quarter" idx="12"/>
          </p:nvPr>
        </p:nvSpPr>
        <p:spPr/>
        <p:txBody>
          <a:bodyPr/>
          <a:lstStyle/>
          <a:p>
            <a:fld id="{AF67EEE8-F201-4410-BA13-233EFB93B646}" type="slidenum">
              <a:rPr lang="pt-BR" smtClean="0"/>
              <a:t>56</a:t>
            </a:fld>
            <a:endParaRPr lang="pt-BR"/>
          </a:p>
        </p:txBody>
      </p:sp>
      <p:pic>
        <p:nvPicPr>
          <p:cNvPr id="11" name="Picture 10">
            <a:extLst>
              <a:ext uri="{FF2B5EF4-FFF2-40B4-BE49-F238E27FC236}">
                <a16:creationId xmlns:a16="http://schemas.microsoft.com/office/drawing/2014/main" id="{889F9837-3F82-42FB-8843-20D01EBFD131}"/>
              </a:ext>
            </a:extLst>
          </p:cNvPr>
          <p:cNvPicPr>
            <a:picLocks noChangeAspect="1"/>
          </p:cNvPicPr>
          <p:nvPr/>
        </p:nvPicPr>
        <p:blipFill>
          <a:blip r:embed="rId5"/>
          <a:stretch>
            <a:fillRect/>
          </a:stretch>
        </p:blipFill>
        <p:spPr>
          <a:xfrm>
            <a:off x="832418" y="1949551"/>
            <a:ext cx="4355219" cy="3237972"/>
          </a:xfrm>
          <a:prstGeom prst="rect">
            <a:avLst/>
          </a:prstGeom>
        </p:spPr>
      </p:pic>
      <p:cxnSp>
        <p:nvCxnSpPr>
          <p:cNvPr id="15" name="Straight Connector 14">
            <a:extLst>
              <a:ext uri="{FF2B5EF4-FFF2-40B4-BE49-F238E27FC236}">
                <a16:creationId xmlns:a16="http://schemas.microsoft.com/office/drawing/2014/main" id="{F97AFFD7-6478-4858-9147-DBFFFE1E73C1}"/>
              </a:ext>
            </a:extLst>
          </p:cNvPr>
          <p:cNvCxnSpPr>
            <a:cxnSpLocks/>
          </p:cNvCxnSpPr>
          <p:nvPr/>
        </p:nvCxnSpPr>
        <p:spPr>
          <a:xfrm flipH="1">
            <a:off x="1633538" y="2349500"/>
            <a:ext cx="1357312" cy="936625"/>
          </a:xfrm>
          <a:prstGeom prst="line">
            <a:avLst/>
          </a:prstGeom>
          <a:ln w="57150">
            <a:solidFill>
              <a:srgbClr val="7C345A"/>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A1080D9-94FA-4BEA-A50D-F48AD42DB5DB}"/>
              </a:ext>
            </a:extLst>
          </p:cNvPr>
          <p:cNvCxnSpPr>
            <a:cxnSpLocks/>
          </p:cNvCxnSpPr>
          <p:nvPr/>
        </p:nvCxnSpPr>
        <p:spPr>
          <a:xfrm flipH="1" flipV="1">
            <a:off x="4296229" y="3368857"/>
            <a:ext cx="654842" cy="913583"/>
          </a:xfrm>
          <a:prstGeom prst="line">
            <a:avLst/>
          </a:prstGeom>
          <a:ln w="57150">
            <a:solidFill>
              <a:srgbClr val="7C345A"/>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1F88A8-21EF-4547-B5C1-BF68ABF4FF43}"/>
              </a:ext>
            </a:extLst>
          </p:cNvPr>
          <p:cNvCxnSpPr>
            <a:cxnSpLocks/>
          </p:cNvCxnSpPr>
          <p:nvPr/>
        </p:nvCxnSpPr>
        <p:spPr>
          <a:xfrm flipH="1" flipV="1">
            <a:off x="1676400" y="3321051"/>
            <a:ext cx="601267" cy="892809"/>
          </a:xfrm>
          <a:prstGeom prst="line">
            <a:avLst/>
          </a:prstGeom>
          <a:ln w="57150">
            <a:solidFill>
              <a:srgbClr val="7C345A"/>
            </a:solidFill>
            <a:headEnd type="ova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48453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CA3A2D-3A87-48D3-8FD4-50A09B561B82}"/>
                  </a:ext>
                </a:extLst>
              </p:cNvPr>
              <p:cNvSpPr>
                <a:spLocks noGrp="1"/>
              </p:cNvSpPr>
              <p:nvPr>
                <p:ph idx="1"/>
              </p:nvPr>
            </p:nvSpPr>
            <p:spPr>
              <a:xfrm>
                <a:off x="5338619" y="1783534"/>
                <a:ext cx="6446981" cy="4395593"/>
              </a:xfrm>
            </p:spPr>
            <p:txBody>
              <a:bodyPr>
                <a:normAutofit lnSpcReduction="10000"/>
              </a:bodyPr>
              <a:lstStyle/>
              <a:p>
                <a:pPr marL="0" indent="0" algn="just">
                  <a:buNone/>
                </a:pPr>
                <a:r>
                  <a:rPr lang="pt-BR" sz="2400" noProof="0" dirty="0"/>
                  <a:t>Mas e o outro equilíbrio de Nash, </a:t>
                </a:r>
                <a14:m>
                  <m:oMath xmlns:m="http://schemas.openxmlformats.org/officeDocument/2006/math">
                    <m:d>
                      <m:dPr>
                        <m:ctrlPr>
                          <a:rPr lang="pt-BR" sz="2000" b="0" i="1" noProof="0">
                            <a:latin typeface="Cambria Math" panose="02040503050406030204" pitchFamily="18" charset="0"/>
                          </a:rPr>
                        </m:ctrlPr>
                      </m:dPr>
                      <m:e>
                        <m:r>
                          <a:rPr lang="pt-BR" sz="2000" b="0" i="1" noProof="0">
                            <a:latin typeface="Cambria Math" panose="02040503050406030204" pitchFamily="18" charset="0"/>
                          </a:rPr>
                          <m:t>𝐿</m:t>
                        </m:r>
                        <m:r>
                          <a:rPr lang="pt-BR" sz="2000" b="0" i="1" noProof="0">
                            <a:latin typeface="Cambria Math" panose="02040503050406030204" pitchFamily="18" charset="0"/>
                          </a:rPr>
                          <m:t>,</m:t>
                        </m:r>
                        <m:d>
                          <m:dPr>
                            <m:ctrlPr>
                              <a:rPr lang="pt-BR" sz="2000" b="0" i="1" noProof="0">
                                <a:latin typeface="Cambria Math" panose="02040503050406030204" pitchFamily="18" charset="0"/>
                              </a:rPr>
                            </m:ctrlPr>
                          </m:dPr>
                          <m:e>
                            <m:sSup>
                              <m:sSupPr>
                                <m:ctrlPr>
                                  <a:rPr lang="pt-BR" sz="2000" i="1" noProof="0">
                                    <a:latin typeface="Cambria Math" panose="02040503050406030204" pitchFamily="18" charset="0"/>
                                  </a:rPr>
                                </m:ctrlPr>
                              </m:sSupPr>
                              <m:e>
                                <m:r>
                                  <a:rPr lang="pt-BR" sz="2000" b="0" i="1" noProof="0">
                                    <a:latin typeface="Cambria Math" panose="02040503050406030204" pitchFamily="18" charset="0"/>
                                  </a:rPr>
                                  <m:t>𝑅</m:t>
                                </m:r>
                              </m:e>
                              <m:sup>
                                <m:r>
                                  <a:rPr lang="pt-BR" sz="2000" b="0" i="1" noProof="0">
                                    <a:latin typeface="Cambria Math" panose="02040503050406030204" pitchFamily="18" charset="0"/>
                                  </a:rPr>
                                  <m:t>′</m:t>
                                </m:r>
                              </m:sup>
                            </m:sSup>
                            <m:r>
                              <a:rPr lang="pt-BR" sz="2000" b="0" i="1" noProof="0">
                                <a:latin typeface="Cambria Math" panose="02040503050406030204" pitchFamily="18" charset="0"/>
                              </a:rPr>
                              <m:t>,</m:t>
                            </m:r>
                            <m:sSup>
                              <m:sSupPr>
                                <m:ctrlPr>
                                  <a:rPr lang="pt-BR" sz="2000" i="1" noProof="0">
                                    <a:latin typeface="Cambria Math" panose="02040503050406030204" pitchFamily="18" charset="0"/>
                                  </a:rPr>
                                </m:ctrlPr>
                              </m:sSupPr>
                              <m:e>
                                <m:r>
                                  <a:rPr lang="pt-BR" sz="2000" b="0" i="1" noProof="0">
                                    <a:latin typeface="Cambria Math" panose="02040503050406030204" pitchFamily="18" charset="0"/>
                                  </a:rPr>
                                  <m:t>𝑅</m:t>
                                </m:r>
                              </m:e>
                              <m:sup>
                                <m:r>
                                  <a:rPr lang="pt-BR" sz="2000" b="0" i="1" noProof="0">
                                    <a:latin typeface="Cambria Math" panose="02040503050406030204" pitchFamily="18" charset="0"/>
                                  </a:rPr>
                                  <m:t>′</m:t>
                                </m:r>
                              </m:sup>
                            </m:sSup>
                          </m:e>
                        </m:d>
                      </m:e>
                    </m:d>
                    <m:r>
                      <a:rPr lang="pt-BR" sz="2000" b="0" i="0" noProof="0" smtClean="0">
                        <a:latin typeface="Cambria Math" panose="02040503050406030204" pitchFamily="18" charset="0"/>
                      </a:rPr>
                      <m:t>?</m:t>
                    </m:r>
                  </m:oMath>
                </a14:m>
                <a:r>
                  <a:rPr lang="pt-BR" sz="2000" b="0" noProof="0" dirty="0"/>
                  <a:t> </a:t>
                </a:r>
              </a:p>
              <a:p>
                <a:pPr marL="0" indent="0" algn="just">
                  <a:spcAft>
                    <a:spcPts val="1000"/>
                  </a:spcAft>
                  <a:buNone/>
                </a:pPr>
                <a:r>
                  <a:rPr lang="pt-BR" sz="1800" b="0" noProof="0" dirty="0"/>
                  <a:t>Nesse equilíbrio a estratégia de </a:t>
                </a:r>
                <a14:m>
                  <m:oMath xmlns:m="http://schemas.openxmlformats.org/officeDocument/2006/math">
                    <m:r>
                      <a:rPr lang="pt-BR" sz="1800" b="0" i="1" noProof="0" smtClean="0">
                        <a:latin typeface="Cambria Math" panose="02040503050406030204" pitchFamily="18" charset="0"/>
                      </a:rPr>
                      <m:t>2</m:t>
                    </m:r>
                  </m:oMath>
                </a14:m>
                <a:r>
                  <a:rPr lang="pt-BR" sz="1800" noProof="0" dirty="0"/>
                  <a:t> é jogar </a:t>
                </a:r>
                <a14:m>
                  <m:oMath xmlns:m="http://schemas.openxmlformats.org/officeDocument/2006/math">
                    <m:sSup>
                      <m:sSupPr>
                        <m:ctrlPr>
                          <a:rPr lang="pt-BR" sz="1800" b="0" i="1" noProof="0" smtClean="0">
                            <a:latin typeface="Cambria Math" panose="02040503050406030204" pitchFamily="18" charset="0"/>
                          </a:rPr>
                        </m:ctrlPr>
                      </m:sSupPr>
                      <m:e>
                        <m:r>
                          <a:rPr lang="pt-BR" sz="1800" b="0" i="1" noProof="0" smtClean="0">
                            <a:latin typeface="Cambria Math" panose="02040503050406030204" pitchFamily="18" charset="0"/>
                          </a:rPr>
                          <m:t>𝑅</m:t>
                        </m:r>
                      </m:e>
                      <m:sup>
                        <m:r>
                          <a:rPr lang="pt-BR" sz="1800" b="0" i="1" noProof="0" smtClean="0">
                            <a:latin typeface="Cambria Math" panose="02040503050406030204" pitchFamily="18" charset="0"/>
                          </a:rPr>
                          <m:t>′</m:t>
                        </m:r>
                      </m:sup>
                    </m:sSup>
                  </m:oMath>
                </a14:m>
                <a:r>
                  <a:rPr lang="pt-BR" sz="1800" noProof="0" dirty="0"/>
                  <a:t> </a:t>
                </a:r>
                <a:r>
                  <a:rPr lang="pt-BR" sz="1800" i="1" noProof="0" dirty="0"/>
                  <a:t>também</a:t>
                </a:r>
                <a:r>
                  <a:rPr lang="pt-BR" sz="1800" noProof="0" dirty="0"/>
                  <a:t> se </a:t>
                </a:r>
                <a14:m>
                  <m:oMath xmlns:m="http://schemas.openxmlformats.org/officeDocument/2006/math">
                    <m:r>
                      <a:rPr lang="pt-BR" sz="1800" b="0" i="1" noProof="0" smtClean="0">
                        <a:latin typeface="Cambria Math" panose="02040503050406030204" pitchFamily="18" charset="0"/>
                      </a:rPr>
                      <m:t>1</m:t>
                    </m:r>
                  </m:oMath>
                </a14:m>
                <a:r>
                  <a:rPr lang="pt-BR" sz="1800" noProof="0" dirty="0"/>
                  <a:t> jogar </a:t>
                </a:r>
                <a14:m>
                  <m:oMath xmlns:m="http://schemas.openxmlformats.org/officeDocument/2006/math">
                    <m:r>
                      <a:rPr lang="pt-BR" sz="1800" b="0" i="1" noProof="0" smtClean="0">
                        <a:latin typeface="Cambria Math" panose="02040503050406030204" pitchFamily="18" charset="0"/>
                      </a:rPr>
                      <m:t>𝑅</m:t>
                    </m:r>
                  </m:oMath>
                </a14:m>
                <a:endParaRPr lang="pt-BR" sz="1800" noProof="0" dirty="0"/>
              </a:p>
              <a:p>
                <a:pPr algn="just"/>
                <a:r>
                  <a:rPr lang="pt-BR" sz="2000" noProof="0" dirty="0"/>
                  <a:t>Como </a:t>
                </a:r>
                <a14:m>
                  <m:oMath xmlns:m="http://schemas.openxmlformats.org/officeDocument/2006/math">
                    <m:r>
                      <a:rPr lang="pt-BR" sz="2000" i="1" noProof="0" smtClean="0">
                        <a:latin typeface="Cambria Math" panose="02040503050406030204" pitchFamily="18" charset="0"/>
                      </a:rPr>
                      <m:t>𝑅</m:t>
                    </m:r>
                    <m:r>
                      <a:rPr lang="pt-BR" sz="2000" b="0" i="1" noProof="0" smtClean="0">
                        <a:latin typeface="Cambria Math" panose="02040503050406030204" pitchFamily="18" charset="0"/>
                      </a:rPr>
                      <m:t>′</m:t>
                    </m:r>
                  </m:oMath>
                </a14:m>
                <a:r>
                  <a:rPr lang="pt-BR" sz="2000" noProof="0" dirty="0"/>
                  <a:t> (após </a:t>
                </a:r>
                <a14:m>
                  <m:oMath xmlns:m="http://schemas.openxmlformats.org/officeDocument/2006/math">
                    <m:r>
                      <a:rPr lang="pt-BR" sz="2000" i="1" noProof="0" smtClean="0">
                        <a:latin typeface="Cambria Math" panose="02040503050406030204" pitchFamily="18" charset="0"/>
                      </a:rPr>
                      <m:t>𝑅</m:t>
                    </m:r>
                  </m:oMath>
                </a14:m>
                <a:r>
                  <a:rPr lang="pt-BR" sz="2000" noProof="0" dirty="0"/>
                  <a:t>) leva a um payoff de 0 para 1, a melhor resposta de </a:t>
                </a:r>
                <a14:m>
                  <m:oMath xmlns:m="http://schemas.openxmlformats.org/officeDocument/2006/math">
                    <m:r>
                      <a:rPr lang="pt-BR" sz="2000" i="1" noProof="0" smtClean="0">
                        <a:latin typeface="Cambria Math" panose="02040503050406030204" pitchFamily="18" charset="0"/>
                      </a:rPr>
                      <m:t>1</m:t>
                    </m:r>
                  </m:oMath>
                </a14:m>
                <a:r>
                  <a:rPr lang="pt-BR" sz="2000" noProof="0" dirty="0"/>
                  <a:t> a essa estratégia de </a:t>
                </a:r>
                <a14:m>
                  <m:oMath xmlns:m="http://schemas.openxmlformats.org/officeDocument/2006/math">
                    <m:r>
                      <a:rPr lang="pt-BR" sz="2000" i="1" noProof="0" smtClean="0">
                        <a:latin typeface="Cambria Math" panose="02040503050406030204" pitchFamily="18" charset="0"/>
                      </a:rPr>
                      <m:t>2</m:t>
                    </m:r>
                  </m:oMath>
                </a14:m>
                <a:r>
                  <a:rPr lang="pt-BR" sz="2000" noProof="0" dirty="0"/>
                  <a:t> seria jogar </a:t>
                </a:r>
                <a14:m>
                  <m:oMath xmlns:m="http://schemas.openxmlformats.org/officeDocument/2006/math">
                    <m:r>
                      <a:rPr lang="pt-BR" sz="2000" i="1" noProof="0" smtClean="0">
                        <a:latin typeface="Cambria Math" panose="02040503050406030204" pitchFamily="18" charset="0"/>
                      </a:rPr>
                      <m:t>𝐿</m:t>
                    </m:r>
                  </m:oMath>
                </a14:m>
                <a:r>
                  <a:rPr lang="pt-BR" sz="2000" noProof="0" dirty="0"/>
                  <a:t>, alcançando um payoff de 1.</a:t>
                </a:r>
              </a:p>
              <a:p>
                <a:pPr lvl="1" algn="just"/>
                <a:r>
                  <a:rPr lang="pt-BR" sz="1800" noProof="0" dirty="0"/>
                  <a:t>Pode-se imaginar que o jogador 2 estaria </a:t>
                </a:r>
                <a:r>
                  <a:rPr lang="pt-BR" sz="1800" b="1" noProof="0" dirty="0">
                    <a:solidFill>
                      <a:srgbClr val="C00000"/>
                    </a:solidFill>
                  </a:rPr>
                  <a:t>ameaçando</a:t>
                </a:r>
                <a:r>
                  <a:rPr lang="pt-BR" sz="1800" noProof="0" dirty="0"/>
                  <a:t> jogar </a:t>
                </a:r>
                <a14:m>
                  <m:oMath xmlns:m="http://schemas.openxmlformats.org/officeDocument/2006/math">
                    <m:r>
                      <a:rPr lang="pt-BR" sz="1800" i="1" noProof="0" smtClean="0">
                        <a:latin typeface="Cambria Math" panose="02040503050406030204" pitchFamily="18" charset="0"/>
                      </a:rPr>
                      <m:t>𝑅</m:t>
                    </m:r>
                    <m:r>
                      <a:rPr lang="pt-BR" sz="1800" b="0" i="1" noProof="0" smtClean="0">
                        <a:latin typeface="Cambria Math" panose="02040503050406030204" pitchFamily="18" charset="0"/>
                      </a:rPr>
                      <m:t>′</m:t>
                    </m:r>
                  </m:oMath>
                </a14:m>
                <a:r>
                  <a:rPr lang="pt-BR" sz="1800" noProof="0" dirty="0"/>
                  <a:t> se o jogador 1 joga </a:t>
                </a:r>
                <a14:m>
                  <m:oMath xmlns:m="http://schemas.openxmlformats.org/officeDocument/2006/math">
                    <m:r>
                      <a:rPr lang="pt-BR" sz="1800" i="1" noProof="0" smtClean="0">
                        <a:latin typeface="Cambria Math" panose="02040503050406030204" pitchFamily="18" charset="0"/>
                      </a:rPr>
                      <m:t>𝑅</m:t>
                    </m:r>
                  </m:oMath>
                </a14:m>
                <a:endParaRPr lang="pt-BR" sz="1800" noProof="0" dirty="0"/>
              </a:p>
              <a:p>
                <a:pPr lvl="1" algn="just"/>
                <a:r>
                  <a:rPr lang="pt-BR" sz="1800" noProof="0" dirty="0"/>
                  <a:t>A “ameaça” não funciona porque </a:t>
                </a:r>
                <a:r>
                  <a:rPr lang="pt-BR" sz="1800" b="1" noProof="0" dirty="0">
                    <a:solidFill>
                      <a:srgbClr val="0070C0"/>
                    </a:solidFill>
                  </a:rPr>
                  <a:t>não é crível</a:t>
                </a:r>
                <a:r>
                  <a:rPr lang="pt-BR" sz="1800" noProof="0" dirty="0"/>
                  <a:t>:  Se </a:t>
                </a:r>
                <a14:m>
                  <m:oMath xmlns:m="http://schemas.openxmlformats.org/officeDocument/2006/math">
                    <m:r>
                      <a:rPr lang="pt-BR" sz="1800" i="1" noProof="0" smtClean="0">
                        <a:latin typeface="Cambria Math" panose="02040503050406030204" pitchFamily="18" charset="0"/>
                      </a:rPr>
                      <m:t>2</m:t>
                    </m:r>
                  </m:oMath>
                </a14:m>
                <a:r>
                  <a:rPr lang="pt-BR" sz="1800" noProof="0" dirty="0"/>
                  <a:t> tivesse a oportunidade de realizá-la (ou seja, se o jogador 1 jogasse </a:t>
                </a:r>
                <a14:m>
                  <m:oMath xmlns:m="http://schemas.openxmlformats.org/officeDocument/2006/math">
                    <m:r>
                      <a:rPr lang="pt-BR" sz="1800" i="1" noProof="0" smtClean="0">
                        <a:latin typeface="Cambria Math" panose="02040503050406030204" pitchFamily="18" charset="0"/>
                      </a:rPr>
                      <m:t>𝑅</m:t>
                    </m:r>
                  </m:oMath>
                </a14:m>
                <a:r>
                  <a:rPr lang="pt-BR" sz="1800" noProof="0" dirty="0"/>
                  <a:t>), </a:t>
                </a:r>
                <a14:m>
                  <m:oMath xmlns:m="http://schemas.openxmlformats.org/officeDocument/2006/math">
                    <m:r>
                      <a:rPr lang="pt-BR" sz="1800" i="1" noProof="0" smtClean="0">
                        <a:latin typeface="Cambria Math" panose="02040503050406030204" pitchFamily="18" charset="0"/>
                      </a:rPr>
                      <m:t>2</m:t>
                    </m:r>
                  </m:oMath>
                </a14:m>
                <a:r>
                  <a:rPr lang="pt-BR" sz="1800" noProof="0" dirty="0"/>
                  <a:t> decidiria jogar </a:t>
                </a:r>
                <a14:m>
                  <m:oMath xmlns:m="http://schemas.openxmlformats.org/officeDocument/2006/math">
                    <m:r>
                      <a:rPr lang="pt-BR" sz="1800" i="1" noProof="0" smtClean="0">
                        <a:latin typeface="Cambria Math" panose="02040503050406030204" pitchFamily="18" charset="0"/>
                      </a:rPr>
                      <m:t>𝐿</m:t>
                    </m:r>
                    <m:r>
                      <a:rPr lang="pt-BR" sz="1800" b="0" i="1" noProof="0" smtClean="0">
                        <a:latin typeface="Cambria Math" panose="02040503050406030204" pitchFamily="18" charset="0"/>
                      </a:rPr>
                      <m:t>′</m:t>
                    </m:r>
                  </m:oMath>
                </a14:m>
                <a:r>
                  <a:rPr lang="pt-BR" sz="1800" noProof="0" dirty="0"/>
                  <a:t> em vez de </a:t>
                </a:r>
                <a14:m>
                  <m:oMath xmlns:m="http://schemas.openxmlformats.org/officeDocument/2006/math">
                    <m:r>
                      <a:rPr lang="pt-BR" sz="1800" i="1" noProof="0" smtClean="0">
                        <a:latin typeface="Cambria Math" panose="02040503050406030204" pitchFamily="18" charset="0"/>
                      </a:rPr>
                      <m:t>𝑅</m:t>
                    </m:r>
                    <m:r>
                      <a:rPr lang="pt-BR" sz="1800" i="1" noProof="0" smtClean="0">
                        <a:latin typeface="Cambria Math" panose="02040503050406030204" pitchFamily="18" charset="0"/>
                      </a:rPr>
                      <m:t>′</m:t>
                    </m:r>
                  </m:oMath>
                </a14:m>
                <a:r>
                  <a:rPr lang="pt-BR" sz="1800" noProof="0" dirty="0"/>
                  <a:t>. </a:t>
                </a:r>
              </a:p>
              <a:p>
                <a:pPr lvl="1" algn="just"/>
                <a:endParaRPr lang="pt-BR" sz="1800" noProof="0" dirty="0"/>
              </a:p>
              <a:p>
                <a:pPr algn="just">
                  <a:spcAft>
                    <a:spcPts val="1000"/>
                  </a:spcAft>
                </a:pPr>
                <a:r>
                  <a:rPr lang="pt-BR" sz="2000" noProof="0" dirty="0"/>
                  <a:t>O equilíbrio de Nash </a:t>
                </a:r>
                <a14:m>
                  <m:oMath xmlns:m="http://schemas.openxmlformats.org/officeDocument/2006/math">
                    <m:r>
                      <a:rPr lang="pt-BR" sz="2000" i="1" noProof="0" smtClean="0">
                        <a:latin typeface="Cambria Math" panose="02040503050406030204" pitchFamily="18" charset="0"/>
                      </a:rPr>
                      <m:t>(</m:t>
                    </m:r>
                    <m:r>
                      <a:rPr lang="pt-BR" sz="2000" i="1" noProof="0" smtClean="0">
                        <a:latin typeface="Cambria Math" panose="02040503050406030204" pitchFamily="18" charset="0"/>
                      </a:rPr>
                      <m:t>𝐿</m:t>
                    </m:r>
                    <m:r>
                      <a:rPr lang="pt-BR" sz="2000" i="1" noProof="0" smtClean="0">
                        <a:latin typeface="Cambria Math" panose="02040503050406030204" pitchFamily="18" charset="0"/>
                      </a:rPr>
                      <m:t>, (</m:t>
                    </m:r>
                    <m:sSup>
                      <m:sSupPr>
                        <m:ctrlPr>
                          <a:rPr lang="pt-BR" sz="2000" b="0" i="1" noProof="0" smtClean="0">
                            <a:latin typeface="Cambria Math" panose="02040503050406030204" pitchFamily="18" charset="0"/>
                          </a:rPr>
                        </m:ctrlPr>
                      </m:sSupPr>
                      <m:e>
                        <m:r>
                          <a:rPr lang="pt-BR" sz="2000" i="1" noProof="0" smtClean="0">
                            <a:latin typeface="Cambria Math" panose="02040503050406030204" pitchFamily="18" charset="0"/>
                          </a:rPr>
                          <m:t>𝑅</m:t>
                        </m:r>
                      </m:e>
                      <m:sup>
                        <m:r>
                          <a:rPr lang="pt-BR" sz="2000" b="0" i="1" noProof="0" smtClean="0">
                            <a:latin typeface="Cambria Math" panose="02040503050406030204" pitchFamily="18" charset="0"/>
                          </a:rPr>
                          <m:t>′</m:t>
                        </m:r>
                      </m:sup>
                    </m:sSup>
                    <m:r>
                      <a:rPr lang="pt-BR" sz="2000" i="1" noProof="0" smtClean="0">
                        <a:latin typeface="Cambria Math" panose="02040503050406030204" pitchFamily="18" charset="0"/>
                      </a:rPr>
                      <m:t>, </m:t>
                    </m:r>
                    <m:sSup>
                      <m:sSupPr>
                        <m:ctrlPr>
                          <a:rPr lang="pt-BR" sz="2000" b="0" i="1" noProof="0" smtClean="0">
                            <a:latin typeface="Cambria Math" panose="02040503050406030204" pitchFamily="18" charset="0"/>
                          </a:rPr>
                        </m:ctrlPr>
                      </m:sSupPr>
                      <m:e>
                        <m:r>
                          <a:rPr lang="pt-BR" sz="2000" i="1" noProof="0" smtClean="0">
                            <a:latin typeface="Cambria Math" panose="02040503050406030204" pitchFamily="18" charset="0"/>
                          </a:rPr>
                          <m:t>𝑅</m:t>
                        </m:r>
                      </m:e>
                      <m:sup>
                        <m:r>
                          <a:rPr lang="pt-BR" sz="2000" b="0" i="1" noProof="0" smtClean="0">
                            <a:latin typeface="Cambria Math" panose="02040503050406030204" pitchFamily="18" charset="0"/>
                          </a:rPr>
                          <m:t>′</m:t>
                        </m:r>
                      </m:sup>
                    </m:sSup>
                    <m:r>
                      <a:rPr lang="pt-BR" sz="2000" i="1" noProof="0" smtClean="0">
                        <a:latin typeface="Cambria Math" panose="02040503050406030204" pitchFamily="18" charset="0"/>
                      </a:rPr>
                      <m:t>))</m:t>
                    </m:r>
                  </m:oMath>
                </a14:m>
                <a:r>
                  <a:rPr lang="pt-BR" sz="2000" noProof="0" dirty="0"/>
                  <a:t> </a:t>
                </a:r>
                <a:r>
                  <a:rPr lang="pt-BR" sz="2000" b="1" noProof="0" dirty="0"/>
                  <a:t>não é perfeito em subjogo</a:t>
                </a:r>
                <a:r>
                  <a:rPr lang="pt-BR" sz="2000" noProof="0" dirty="0"/>
                  <a:t>, </a:t>
                </a:r>
                <a:r>
                  <a:rPr lang="pt-BR" sz="2000" i="1" noProof="0" dirty="0"/>
                  <a:t>porque as estratégias dos jogadores </a:t>
                </a:r>
                <a:r>
                  <a:rPr lang="pt-BR" sz="2000" b="1" i="1" noProof="0" dirty="0"/>
                  <a:t>não constituem equilíbrio de Nash em um dos subjogos</a:t>
                </a:r>
                <a:r>
                  <a:rPr lang="pt-BR" sz="2000" i="1" noProof="0" dirty="0"/>
                  <a:t>. </a:t>
                </a:r>
              </a:p>
            </p:txBody>
          </p:sp>
        </mc:Choice>
        <mc:Fallback xmlns="">
          <p:sp>
            <p:nvSpPr>
              <p:cNvPr id="3" name="Content Placeholder 2">
                <a:extLst>
                  <a:ext uri="{FF2B5EF4-FFF2-40B4-BE49-F238E27FC236}">
                    <a16:creationId xmlns:a16="http://schemas.microsoft.com/office/drawing/2014/main" id="{DFCA3A2D-3A87-48D3-8FD4-50A09B561B82}"/>
                  </a:ext>
                </a:extLst>
              </p:cNvPr>
              <p:cNvSpPr>
                <a:spLocks noGrp="1" noRot="1" noChangeAspect="1" noMove="1" noResize="1" noEditPoints="1" noAdjustHandles="1" noChangeArrowheads="1" noChangeShapeType="1" noTextEdit="1"/>
              </p:cNvSpPr>
              <p:nvPr>
                <p:ph idx="1"/>
              </p:nvPr>
            </p:nvSpPr>
            <p:spPr>
              <a:xfrm>
                <a:off x="5338619" y="1783534"/>
                <a:ext cx="6446981" cy="4395593"/>
              </a:xfrm>
              <a:blipFill>
                <a:blip r:embed="rId3"/>
                <a:stretch>
                  <a:fillRect l="-1514" t="-2635" r="-946"/>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45E46FD5-DDD9-47E5-94A0-1AFC840AA055}"/>
              </a:ext>
            </a:extLst>
          </p:cNvPr>
          <p:cNvSpPr>
            <a:spLocks noGrp="1"/>
          </p:cNvSpPr>
          <p:nvPr>
            <p:ph type="title"/>
          </p:nvPr>
        </p:nvSpPr>
        <p:spPr>
          <a:xfrm>
            <a:off x="674689" y="320676"/>
            <a:ext cx="10861675" cy="1325563"/>
          </a:xfrm>
        </p:spPr>
        <p:txBody>
          <a:bodyPr>
            <a:normAutofit/>
          </a:bodyPr>
          <a:lstStyle/>
          <a:p>
            <a:r>
              <a:rPr lang="pt-BR" sz="4100" b="1" noProof="0" dirty="0"/>
              <a:t>Definição de equilíbrio de Nash perfeito em subjogo</a:t>
            </a:r>
          </a:p>
        </p:txBody>
      </p:sp>
      <p:pic>
        <p:nvPicPr>
          <p:cNvPr id="6" name="Picture 5" descr="A picture containing clock&#10;&#10;Description automatically generated">
            <a:extLst>
              <a:ext uri="{FF2B5EF4-FFF2-40B4-BE49-F238E27FC236}">
                <a16:creationId xmlns:a16="http://schemas.microsoft.com/office/drawing/2014/main" id="{DDCF1BB1-0B01-4B79-B385-ADB3265CDE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169" y="1987651"/>
            <a:ext cx="4723450" cy="3648363"/>
          </a:xfrm>
          <a:prstGeom prst="rect">
            <a:avLst/>
          </a:prstGeom>
        </p:spPr>
      </p:pic>
      <p:sp>
        <p:nvSpPr>
          <p:cNvPr id="2" name="Footer Placeholder 1">
            <a:extLst>
              <a:ext uri="{FF2B5EF4-FFF2-40B4-BE49-F238E27FC236}">
                <a16:creationId xmlns:a16="http://schemas.microsoft.com/office/drawing/2014/main" id="{FF1077A7-B834-4198-A02B-C3D82C9F1496}"/>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A41ED6BA-2578-44AD-941F-70308CBD4E80}"/>
              </a:ext>
            </a:extLst>
          </p:cNvPr>
          <p:cNvSpPr>
            <a:spLocks noGrp="1"/>
          </p:cNvSpPr>
          <p:nvPr>
            <p:ph type="sldNum" sz="quarter" idx="12"/>
          </p:nvPr>
        </p:nvSpPr>
        <p:spPr/>
        <p:txBody>
          <a:bodyPr/>
          <a:lstStyle/>
          <a:p>
            <a:fld id="{AF67EEE8-F201-4410-BA13-233EFB93B646}" type="slidenum">
              <a:rPr lang="pt-BR" smtClean="0"/>
              <a:t>57</a:t>
            </a:fld>
            <a:endParaRPr lang="pt-BR"/>
          </a:p>
        </p:txBody>
      </p:sp>
      <p:pic>
        <p:nvPicPr>
          <p:cNvPr id="7" name="Picture 6">
            <a:extLst>
              <a:ext uri="{FF2B5EF4-FFF2-40B4-BE49-F238E27FC236}">
                <a16:creationId xmlns:a16="http://schemas.microsoft.com/office/drawing/2014/main" id="{6E53545E-AEA3-4304-87C0-692B5E24BEAB}"/>
              </a:ext>
            </a:extLst>
          </p:cNvPr>
          <p:cNvPicPr>
            <a:picLocks noChangeAspect="1"/>
          </p:cNvPicPr>
          <p:nvPr/>
        </p:nvPicPr>
        <p:blipFill>
          <a:blip r:embed="rId5"/>
          <a:stretch>
            <a:fillRect/>
          </a:stretch>
        </p:blipFill>
        <p:spPr>
          <a:xfrm>
            <a:off x="832418" y="1949551"/>
            <a:ext cx="4355219" cy="3237972"/>
          </a:xfrm>
          <a:prstGeom prst="rect">
            <a:avLst/>
          </a:prstGeom>
        </p:spPr>
      </p:pic>
      <p:cxnSp>
        <p:nvCxnSpPr>
          <p:cNvPr id="9" name="Straight Connector 8">
            <a:extLst>
              <a:ext uri="{FF2B5EF4-FFF2-40B4-BE49-F238E27FC236}">
                <a16:creationId xmlns:a16="http://schemas.microsoft.com/office/drawing/2014/main" id="{AEC71494-695F-4A67-9971-F093FDF8C2AC}"/>
              </a:ext>
            </a:extLst>
          </p:cNvPr>
          <p:cNvCxnSpPr>
            <a:cxnSpLocks/>
          </p:cNvCxnSpPr>
          <p:nvPr/>
        </p:nvCxnSpPr>
        <p:spPr>
          <a:xfrm flipH="1" flipV="1">
            <a:off x="4296229" y="3368857"/>
            <a:ext cx="654842" cy="913583"/>
          </a:xfrm>
          <a:prstGeom prst="line">
            <a:avLst/>
          </a:prstGeom>
          <a:ln w="57150">
            <a:solidFill>
              <a:srgbClr val="7C345A"/>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6783D5-591F-4E8A-997A-83C08F147820}"/>
              </a:ext>
            </a:extLst>
          </p:cNvPr>
          <p:cNvCxnSpPr>
            <a:cxnSpLocks/>
          </p:cNvCxnSpPr>
          <p:nvPr/>
        </p:nvCxnSpPr>
        <p:spPr>
          <a:xfrm flipH="1" flipV="1">
            <a:off x="1676400" y="3321051"/>
            <a:ext cx="601267" cy="892809"/>
          </a:xfrm>
          <a:prstGeom prst="line">
            <a:avLst/>
          </a:prstGeom>
          <a:ln w="57150">
            <a:solidFill>
              <a:srgbClr val="7C345A"/>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8D0BC7-8560-4A30-AAF8-1F3CE10B2390}"/>
              </a:ext>
            </a:extLst>
          </p:cNvPr>
          <p:cNvCxnSpPr>
            <a:cxnSpLocks/>
          </p:cNvCxnSpPr>
          <p:nvPr/>
        </p:nvCxnSpPr>
        <p:spPr>
          <a:xfrm flipH="1">
            <a:off x="1633538" y="2349500"/>
            <a:ext cx="1357312" cy="936625"/>
          </a:xfrm>
          <a:prstGeom prst="line">
            <a:avLst/>
          </a:prstGeom>
          <a:ln w="57150">
            <a:solidFill>
              <a:srgbClr val="7C345A"/>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47944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E370-8B61-4367-A258-84E1AE0910ED}"/>
              </a:ext>
            </a:extLst>
          </p:cNvPr>
          <p:cNvSpPr>
            <a:spLocks noGrp="1"/>
          </p:cNvSpPr>
          <p:nvPr>
            <p:ph type="title"/>
          </p:nvPr>
        </p:nvSpPr>
        <p:spPr/>
        <p:txBody>
          <a:bodyPr>
            <a:normAutofit/>
          </a:bodyPr>
          <a:lstStyle/>
          <a:p>
            <a:r>
              <a:rPr lang="pt-BR" b="1" dirty="0"/>
              <a:t>Passos para construir um E.N.P.S</a:t>
            </a:r>
          </a:p>
        </p:txBody>
      </p:sp>
      <p:sp>
        <p:nvSpPr>
          <p:cNvPr id="3" name="Content Placeholder 2">
            <a:extLst>
              <a:ext uri="{FF2B5EF4-FFF2-40B4-BE49-F238E27FC236}">
                <a16:creationId xmlns:a16="http://schemas.microsoft.com/office/drawing/2014/main" id="{C98AE2B5-7A6B-460C-831D-5123E96D5723}"/>
              </a:ext>
            </a:extLst>
          </p:cNvPr>
          <p:cNvSpPr>
            <a:spLocks noGrp="1"/>
          </p:cNvSpPr>
          <p:nvPr>
            <p:ph sz="half" idx="1"/>
          </p:nvPr>
        </p:nvSpPr>
        <p:spPr/>
        <p:txBody>
          <a:bodyPr>
            <a:normAutofit fontScale="77500" lnSpcReduction="20000"/>
          </a:bodyPr>
          <a:lstStyle/>
          <a:p>
            <a:pPr marL="514350" indent="-514350" algn="just">
              <a:buFont typeface="+mj-lt"/>
              <a:buAutoNum type="arabicPeriod"/>
            </a:pPr>
            <a:r>
              <a:rPr lang="pt-BR" dirty="0"/>
              <a:t>Primeiro identifique os menores </a:t>
            </a:r>
            <a:r>
              <a:rPr lang="pt-BR" i="1" dirty="0"/>
              <a:t>subjogos</a:t>
            </a:r>
            <a:r>
              <a:rPr lang="pt-BR" dirty="0"/>
              <a:t> que contenham os nós terminais da árvore do jogo</a:t>
            </a:r>
          </a:p>
          <a:p>
            <a:pPr marL="514350" indent="-514350" algn="just">
              <a:buFont typeface="+mj-lt"/>
              <a:buAutoNum type="arabicPeriod"/>
            </a:pPr>
            <a:r>
              <a:rPr lang="pt-BR" dirty="0"/>
              <a:t>Encontre os respectivos equilíbrios de Nash desses subjogos e substitua cada um desses subjogos, na árvore, por um de seus equilíbrios de Nash</a:t>
            </a:r>
          </a:p>
          <a:p>
            <a:pPr lvl="1" algn="just"/>
            <a:r>
              <a:rPr lang="pt-BR" dirty="0"/>
              <a:t>Isso fará com que o nó inicial de cada subjogo do passo 1 vire um nó terminal do jogo original nessa versão truncada</a:t>
            </a:r>
          </a:p>
          <a:p>
            <a:pPr marL="514350" indent="-514350" algn="just">
              <a:buFont typeface="+mj-lt"/>
              <a:buAutoNum type="arabicPeriod"/>
            </a:pPr>
            <a:r>
              <a:rPr lang="pt-BR" dirty="0"/>
              <a:t>Repita os passos 1 e 2</a:t>
            </a:r>
          </a:p>
          <a:p>
            <a:pPr marL="514350" indent="-514350" algn="just">
              <a:buFont typeface="+mj-lt"/>
              <a:buAutoNum type="arabicPeriod"/>
            </a:pPr>
            <a:endParaRPr lang="pt-BR" dirty="0"/>
          </a:p>
          <a:p>
            <a:pPr algn="just"/>
            <a:r>
              <a:rPr lang="pt-BR" dirty="0"/>
              <a:t>Trabalhando retroativamente dessa maneira produzimos um E.N.P.S porque as estratégias dos jogadores constituem um equilíbrio de Nash em cada subjogo.</a:t>
            </a:r>
          </a:p>
        </p:txBody>
      </p:sp>
      <p:sp>
        <p:nvSpPr>
          <p:cNvPr id="5" name="Slide Number Placeholder 4">
            <a:extLst>
              <a:ext uri="{FF2B5EF4-FFF2-40B4-BE49-F238E27FC236}">
                <a16:creationId xmlns:a16="http://schemas.microsoft.com/office/drawing/2014/main" id="{C8C00422-695E-4A38-B7E7-975C2D30EE41}"/>
              </a:ext>
            </a:extLst>
          </p:cNvPr>
          <p:cNvSpPr>
            <a:spLocks noGrp="1"/>
          </p:cNvSpPr>
          <p:nvPr>
            <p:ph type="sldNum" sz="quarter" idx="12"/>
          </p:nvPr>
        </p:nvSpPr>
        <p:spPr/>
        <p:txBody>
          <a:bodyPr/>
          <a:lstStyle/>
          <a:p>
            <a:fld id="{AF67EEE8-F201-4410-BA13-233EFB93B646}" type="slidenum">
              <a:rPr lang="pt-BR" smtClean="0"/>
              <a:t>58</a:t>
            </a:fld>
            <a:endParaRPr lang="pt-BR"/>
          </a:p>
        </p:txBody>
      </p:sp>
      <p:sp>
        <p:nvSpPr>
          <p:cNvPr id="4" name="Footer Placeholder 3">
            <a:extLst>
              <a:ext uri="{FF2B5EF4-FFF2-40B4-BE49-F238E27FC236}">
                <a16:creationId xmlns:a16="http://schemas.microsoft.com/office/drawing/2014/main" id="{09FD75D1-7D17-4321-BC12-72EA659010A9}"/>
              </a:ext>
            </a:extLst>
          </p:cNvPr>
          <p:cNvSpPr>
            <a:spLocks noGrp="1"/>
          </p:cNvSpPr>
          <p:nvPr>
            <p:ph type="ftr" sz="quarter" idx="11"/>
          </p:nvPr>
        </p:nvSpPr>
        <p:spPr/>
        <p:txBody>
          <a:bodyPr/>
          <a:lstStyle/>
          <a:p>
            <a:r>
              <a:rPr lang="pt-BR" dirty="0"/>
              <a:t>Robson Tigre </a:t>
            </a:r>
            <a:endParaRPr lang="en-US" dirty="0"/>
          </a:p>
        </p:txBody>
      </p:sp>
      <p:pic>
        <p:nvPicPr>
          <p:cNvPr id="7" name="Content Placeholder 6">
            <a:extLst>
              <a:ext uri="{FF2B5EF4-FFF2-40B4-BE49-F238E27FC236}">
                <a16:creationId xmlns:a16="http://schemas.microsoft.com/office/drawing/2014/main" id="{EDAF0F10-C256-423B-8608-EE526E8649F1}"/>
              </a:ext>
            </a:extLst>
          </p:cNvPr>
          <p:cNvPicPr>
            <a:picLocks noGrp="1" noChangeAspect="1"/>
          </p:cNvPicPr>
          <p:nvPr>
            <p:ph sz="half" idx="2"/>
          </p:nvPr>
        </p:nvPicPr>
        <p:blipFill>
          <a:blip r:embed="rId2"/>
          <a:stretch>
            <a:fillRect/>
          </a:stretch>
        </p:blipFill>
        <p:spPr>
          <a:xfrm>
            <a:off x="6569015" y="2042604"/>
            <a:ext cx="4612257" cy="3604886"/>
          </a:xfrm>
          <a:prstGeom prst="rect">
            <a:avLst/>
          </a:prstGeom>
        </p:spPr>
      </p:pic>
    </p:spTree>
    <p:extLst>
      <p:ext uri="{BB962C8B-B14F-4D97-AF65-F5344CB8AC3E}">
        <p14:creationId xmlns:p14="http://schemas.microsoft.com/office/powerpoint/2010/main" val="31014669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262CB-1042-4EED-8688-D93CDB474C96}"/>
              </a:ext>
            </a:extLst>
          </p:cNvPr>
          <p:cNvSpPr>
            <a:spLocks noGrp="1"/>
          </p:cNvSpPr>
          <p:nvPr>
            <p:ph type="title"/>
          </p:nvPr>
        </p:nvSpPr>
        <p:spPr/>
        <p:txBody>
          <a:bodyPr/>
          <a:lstStyle/>
          <a:p>
            <a:r>
              <a:rPr lang="pt-BR" b="1" noProof="0" dirty="0"/>
              <a:t>Equilíbrio de Nash perfeito em subjogo</a:t>
            </a:r>
            <a:endParaRPr lang="pt-BR" noProof="0" dirty="0"/>
          </a:p>
        </p:txBody>
      </p:sp>
      <p:sp>
        <p:nvSpPr>
          <p:cNvPr id="3" name="Content Placeholder 2">
            <a:extLst>
              <a:ext uri="{FF2B5EF4-FFF2-40B4-BE49-F238E27FC236}">
                <a16:creationId xmlns:a16="http://schemas.microsoft.com/office/drawing/2014/main" id="{0D30CEFF-D18B-4657-AC8A-94503DC74D02}"/>
              </a:ext>
            </a:extLst>
          </p:cNvPr>
          <p:cNvSpPr>
            <a:spLocks noGrp="1"/>
          </p:cNvSpPr>
          <p:nvPr>
            <p:ph idx="1"/>
          </p:nvPr>
        </p:nvSpPr>
        <p:spPr/>
        <p:txBody>
          <a:bodyPr/>
          <a:lstStyle/>
          <a:p>
            <a:pPr algn="just"/>
            <a:r>
              <a:rPr lang="pt-BR" b="1" noProof="0" dirty="0"/>
              <a:t>Exercício:</a:t>
            </a:r>
            <a:r>
              <a:rPr lang="pt-BR" noProof="0" dirty="0"/>
              <a:t> </a:t>
            </a:r>
            <a:r>
              <a:rPr lang="en-US" noProof="0" dirty="0"/>
              <a:t>(a) </a:t>
            </a:r>
            <a:r>
              <a:rPr lang="pt-BR" noProof="0" dirty="0"/>
              <a:t>Escrever as estratégias de cada jogador, (b) Escrever o jogo na forma normal, (c) encontrar os equilíbrios de Nash desse jogo, (d) encontrar quais são os equilíbrios de Nash perfeitos em subjogos.</a:t>
            </a:r>
          </a:p>
        </p:txBody>
      </p:sp>
      <p:sp>
        <p:nvSpPr>
          <p:cNvPr id="29" name="Slide Number Placeholder 28">
            <a:extLst>
              <a:ext uri="{FF2B5EF4-FFF2-40B4-BE49-F238E27FC236}">
                <a16:creationId xmlns:a16="http://schemas.microsoft.com/office/drawing/2014/main" id="{41152B49-67E5-4F71-BC93-A930DA13A113}"/>
              </a:ext>
            </a:extLst>
          </p:cNvPr>
          <p:cNvSpPr>
            <a:spLocks noGrp="1"/>
          </p:cNvSpPr>
          <p:nvPr>
            <p:ph type="sldNum" sz="quarter" idx="12"/>
          </p:nvPr>
        </p:nvSpPr>
        <p:spPr/>
        <p:txBody>
          <a:bodyPr/>
          <a:lstStyle/>
          <a:p>
            <a:fld id="{AF67EEE8-F201-4410-BA13-233EFB93B646}" type="slidenum">
              <a:rPr lang="pt-BR" smtClean="0"/>
              <a:t>59</a:t>
            </a:fld>
            <a:endParaRPr lang="pt-BR"/>
          </a:p>
        </p:txBody>
      </p:sp>
      <p:grpSp>
        <p:nvGrpSpPr>
          <p:cNvPr id="34" name="Group 33">
            <a:extLst>
              <a:ext uri="{FF2B5EF4-FFF2-40B4-BE49-F238E27FC236}">
                <a16:creationId xmlns:a16="http://schemas.microsoft.com/office/drawing/2014/main" id="{144C89B4-2109-487B-8618-947DF1398C35}"/>
              </a:ext>
            </a:extLst>
          </p:cNvPr>
          <p:cNvGrpSpPr/>
          <p:nvPr/>
        </p:nvGrpSpPr>
        <p:grpSpPr>
          <a:xfrm>
            <a:off x="3865601" y="3241963"/>
            <a:ext cx="4045344" cy="3439827"/>
            <a:chOff x="1882797" y="1419946"/>
            <a:chExt cx="5220860" cy="3993968"/>
          </a:xfrm>
        </p:grpSpPr>
        <p:cxnSp>
          <p:nvCxnSpPr>
            <p:cNvPr id="35" name="Straight Connector 34">
              <a:extLst>
                <a:ext uri="{FF2B5EF4-FFF2-40B4-BE49-F238E27FC236}">
                  <a16:creationId xmlns:a16="http://schemas.microsoft.com/office/drawing/2014/main" id="{5C7EBB48-A6B6-41A0-A8AF-EF28F59CE01E}"/>
                </a:ext>
              </a:extLst>
            </p:cNvPr>
            <p:cNvCxnSpPr/>
            <p:nvPr/>
          </p:nvCxnSpPr>
          <p:spPr>
            <a:xfrm flipV="1">
              <a:off x="2497540" y="1610436"/>
              <a:ext cx="2715905" cy="1818564"/>
            </a:xfrm>
            <a:prstGeom prst="line">
              <a:avLst/>
            </a:prstGeom>
            <a:ln w="381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C37DA83-44BA-4345-A126-EB11E0254824}"/>
                </a:ext>
              </a:extLst>
            </p:cNvPr>
            <p:cNvCxnSpPr>
              <a:cxnSpLocks/>
            </p:cNvCxnSpPr>
            <p:nvPr/>
          </p:nvCxnSpPr>
          <p:spPr>
            <a:xfrm>
              <a:off x="2497540" y="3429000"/>
              <a:ext cx="2715905" cy="1818564"/>
            </a:xfrm>
            <a:prstGeom prst="line">
              <a:avLst/>
            </a:prstGeom>
            <a:ln w="381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D4560C1-5DDE-4015-A7BE-ACD3DE688A52}"/>
                </a:ext>
              </a:extLst>
            </p:cNvPr>
            <p:cNvCxnSpPr>
              <a:cxnSpLocks/>
            </p:cNvCxnSpPr>
            <p:nvPr/>
          </p:nvCxnSpPr>
          <p:spPr>
            <a:xfrm>
              <a:off x="4156880" y="2312158"/>
              <a:ext cx="1056565" cy="717645"/>
            </a:xfrm>
            <a:prstGeom prst="line">
              <a:avLst/>
            </a:prstGeom>
            <a:ln w="38100">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7AB902-C6D7-432A-B1F1-F82B6CD153A4}"/>
                </a:ext>
              </a:extLst>
            </p:cNvPr>
            <p:cNvCxnSpPr>
              <a:cxnSpLocks/>
            </p:cNvCxnSpPr>
            <p:nvPr/>
          </p:nvCxnSpPr>
          <p:spPr>
            <a:xfrm>
              <a:off x="5121322" y="2961564"/>
              <a:ext cx="1056565" cy="717645"/>
            </a:xfrm>
            <a:prstGeom prst="line">
              <a:avLst/>
            </a:prstGeom>
            <a:ln w="381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CA7808E-42EC-41EC-B5C7-6F70EABA2061}"/>
                </a:ext>
              </a:extLst>
            </p:cNvPr>
            <p:cNvCxnSpPr>
              <a:cxnSpLocks/>
            </p:cNvCxnSpPr>
            <p:nvPr/>
          </p:nvCxnSpPr>
          <p:spPr>
            <a:xfrm flipV="1">
              <a:off x="5134401" y="2263881"/>
              <a:ext cx="1043487" cy="701722"/>
            </a:xfrm>
            <a:prstGeom prst="line">
              <a:avLst/>
            </a:prstGeom>
            <a:ln w="3810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EA4CE7D-5EEE-4F6E-9D3F-A428AEFC796D}"/>
                </a:ext>
              </a:extLst>
            </p:cNvPr>
            <p:cNvCxnSpPr>
              <a:cxnSpLocks/>
            </p:cNvCxnSpPr>
            <p:nvPr/>
          </p:nvCxnSpPr>
          <p:spPr>
            <a:xfrm flipV="1">
              <a:off x="4169959" y="3862316"/>
              <a:ext cx="1043486" cy="701722"/>
            </a:xfrm>
            <a:prstGeom prst="line">
              <a:avLst/>
            </a:prstGeom>
            <a:ln w="381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228330B-3AC8-4958-975C-EAC875B128DD}"/>
                </a:ext>
              </a:extLst>
            </p:cNvPr>
            <p:cNvCxnSpPr>
              <a:cxnSpLocks/>
            </p:cNvCxnSpPr>
            <p:nvPr/>
          </p:nvCxnSpPr>
          <p:spPr>
            <a:xfrm flipH="1">
              <a:off x="4156880" y="2367456"/>
              <a:ext cx="13079" cy="2116462"/>
            </a:xfrm>
            <a:prstGeom prst="line">
              <a:avLst/>
            </a:prstGeom>
            <a:ln w="38100">
              <a:solidFill>
                <a:schemeClr val="accent1">
                  <a:alpha val="70000"/>
                </a:schemeClr>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ADFE6548-CF95-4ADF-A072-AEAF7DAA6F44}"/>
                    </a:ext>
                  </a:extLst>
                </p:cNvPr>
                <p:cNvSpPr txBox="1"/>
                <p:nvPr/>
              </p:nvSpPr>
              <p:spPr>
                <a:xfrm>
                  <a:off x="1882797" y="3193805"/>
                  <a:ext cx="71338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i="1" dirty="0" smtClean="0">
                            <a:latin typeface="Cambria Math" panose="02040503050406030204" pitchFamily="18" charset="0"/>
                          </a:rPr>
                          <m:t>1</m:t>
                        </m:r>
                      </m:oMath>
                    </m:oMathPara>
                  </a14:m>
                  <a:endParaRPr lang="pt-BR" sz="2000" dirty="0"/>
                </a:p>
              </p:txBody>
            </p:sp>
          </mc:Choice>
          <mc:Fallback xmlns="">
            <p:sp>
              <p:nvSpPr>
                <p:cNvPr id="42" name="TextBox 41">
                  <a:extLst>
                    <a:ext uri="{FF2B5EF4-FFF2-40B4-BE49-F238E27FC236}">
                      <a16:creationId xmlns:a16="http://schemas.microsoft.com/office/drawing/2014/main" id="{ADFE6548-CF95-4ADF-A072-AEAF7DAA6F44}"/>
                    </a:ext>
                  </a:extLst>
                </p:cNvPr>
                <p:cNvSpPr txBox="1">
                  <a:spLocks noRot="1" noChangeAspect="1" noMove="1" noResize="1" noEditPoints="1" noAdjustHandles="1" noChangeArrowheads="1" noChangeShapeType="1" noTextEdit="1"/>
                </p:cNvSpPr>
                <p:nvPr/>
              </p:nvSpPr>
              <p:spPr>
                <a:xfrm>
                  <a:off x="1882797" y="3193805"/>
                  <a:ext cx="713380" cy="400110"/>
                </a:xfrm>
                <a:prstGeom prst="rect">
                  <a:avLst/>
                </a:prstGeom>
                <a:blipFill>
                  <a:blip r:embed="rId3"/>
                  <a:stretch>
                    <a:fillRect b="-701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D1C54A01-899A-45FF-8863-8C6EF56A149F}"/>
                    </a:ext>
                  </a:extLst>
                </p:cNvPr>
                <p:cNvSpPr txBox="1"/>
                <p:nvPr/>
              </p:nvSpPr>
              <p:spPr>
                <a:xfrm>
                  <a:off x="3575572" y="3228489"/>
                  <a:ext cx="71337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b="0" i="1" dirty="0" smtClean="0">
                            <a:latin typeface="Cambria Math" panose="02040503050406030204" pitchFamily="18" charset="0"/>
                          </a:rPr>
                          <m:t>2</m:t>
                        </m:r>
                      </m:oMath>
                    </m:oMathPara>
                  </a14:m>
                  <a:endParaRPr lang="pt-BR" sz="2000" dirty="0"/>
                </a:p>
              </p:txBody>
            </p:sp>
          </mc:Choice>
          <mc:Fallback xmlns="">
            <p:sp>
              <p:nvSpPr>
                <p:cNvPr id="13" name="TextBox 12">
                  <a:extLst>
                    <a:ext uri="{FF2B5EF4-FFF2-40B4-BE49-F238E27FC236}">
                      <a16:creationId xmlns:a16="http://schemas.microsoft.com/office/drawing/2014/main" id="{EE62438F-1A57-4DCA-9F27-226FFBDC0642}"/>
                    </a:ext>
                  </a:extLst>
                </p:cNvPr>
                <p:cNvSpPr txBox="1">
                  <a:spLocks noRot="1" noChangeAspect="1" noMove="1" noResize="1" noEditPoints="1" noAdjustHandles="1" noChangeArrowheads="1" noChangeShapeType="1" noTextEdit="1"/>
                </p:cNvSpPr>
                <p:nvPr/>
              </p:nvSpPr>
              <p:spPr>
                <a:xfrm>
                  <a:off x="3575572" y="3228489"/>
                  <a:ext cx="713379" cy="400110"/>
                </a:xfrm>
                <a:prstGeom prst="rect">
                  <a:avLst/>
                </a:prstGeom>
                <a:blipFill>
                  <a:blip r:embed="rId4"/>
                  <a:stretch>
                    <a:fillRect b="-701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0846D8BC-907D-4EE4-B1C1-24E6B62ABDEA}"/>
                    </a:ext>
                  </a:extLst>
                </p:cNvPr>
                <p:cNvSpPr txBox="1"/>
                <p:nvPr/>
              </p:nvSpPr>
              <p:spPr>
                <a:xfrm>
                  <a:off x="2906973" y="2519718"/>
                  <a:ext cx="40943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b="0" i="1" dirty="0" smtClean="0">
                            <a:latin typeface="Cambria Math" panose="02040503050406030204" pitchFamily="18" charset="0"/>
                          </a:rPr>
                          <m:t>𝑈</m:t>
                        </m:r>
                      </m:oMath>
                    </m:oMathPara>
                  </a14:m>
                  <a:endParaRPr lang="pt-BR" sz="2000" dirty="0"/>
                </a:p>
              </p:txBody>
            </p:sp>
          </mc:Choice>
          <mc:Fallback xmlns="">
            <p:sp>
              <p:nvSpPr>
                <p:cNvPr id="14" name="TextBox 13">
                  <a:extLst>
                    <a:ext uri="{FF2B5EF4-FFF2-40B4-BE49-F238E27FC236}">
                      <a16:creationId xmlns:a16="http://schemas.microsoft.com/office/drawing/2014/main" id="{3CED83A4-BBE6-4A5B-B7AF-C4725FCA5C16}"/>
                    </a:ext>
                  </a:extLst>
                </p:cNvPr>
                <p:cNvSpPr txBox="1">
                  <a:spLocks noRot="1" noChangeAspect="1" noMove="1" noResize="1" noEditPoints="1" noAdjustHandles="1" noChangeArrowheads="1" noChangeShapeType="1" noTextEdit="1"/>
                </p:cNvSpPr>
                <p:nvPr/>
              </p:nvSpPr>
              <p:spPr>
                <a:xfrm>
                  <a:off x="2906973" y="2519718"/>
                  <a:ext cx="409433" cy="400110"/>
                </a:xfrm>
                <a:prstGeom prst="rect">
                  <a:avLst/>
                </a:prstGeom>
                <a:blipFill>
                  <a:blip r:embed="rId5"/>
                  <a:stretch>
                    <a:fillRect r="-13462" b="-701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4887A1A7-A4E3-4CEF-9953-8B401EC82223}"/>
                    </a:ext>
                  </a:extLst>
                </p:cNvPr>
                <p:cNvSpPr/>
                <p:nvPr/>
              </p:nvSpPr>
              <p:spPr>
                <a:xfrm>
                  <a:off x="2935408" y="4028511"/>
                  <a:ext cx="376449"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sz="2000" b="0" i="1" dirty="0" smtClean="0">
                            <a:latin typeface="Cambria Math" panose="02040503050406030204" pitchFamily="18" charset="0"/>
                          </a:rPr>
                          <m:t>𝐷</m:t>
                        </m:r>
                      </m:oMath>
                    </m:oMathPara>
                  </a14:m>
                  <a:endParaRPr lang="pt-BR" sz="2000" dirty="0"/>
                </a:p>
              </p:txBody>
            </p:sp>
          </mc:Choice>
          <mc:Fallback xmlns="">
            <p:sp>
              <p:nvSpPr>
                <p:cNvPr id="15" name="Rectangle 14">
                  <a:extLst>
                    <a:ext uri="{FF2B5EF4-FFF2-40B4-BE49-F238E27FC236}">
                      <a16:creationId xmlns:a16="http://schemas.microsoft.com/office/drawing/2014/main" id="{D98ED52C-EB02-4F51-A8CE-4277DD51F1E5}"/>
                    </a:ext>
                  </a:extLst>
                </p:cNvPr>
                <p:cNvSpPr>
                  <a:spLocks noRot="1" noChangeAspect="1" noMove="1" noResize="1" noEditPoints="1" noAdjustHandles="1" noChangeArrowheads="1" noChangeShapeType="1" noTextEdit="1"/>
                </p:cNvSpPr>
                <p:nvPr/>
              </p:nvSpPr>
              <p:spPr>
                <a:xfrm>
                  <a:off x="2935408" y="4028511"/>
                  <a:ext cx="376449" cy="400110"/>
                </a:xfrm>
                <a:prstGeom prst="rect">
                  <a:avLst/>
                </a:prstGeom>
                <a:blipFill>
                  <a:blip r:embed="rId6"/>
                  <a:stretch>
                    <a:fillRect r="-20833" b="-701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4E465E19-4569-48E4-A6FC-01390FFB1B22}"/>
                    </a:ext>
                  </a:extLst>
                </p:cNvPr>
                <p:cNvSpPr txBox="1"/>
                <p:nvPr/>
              </p:nvSpPr>
              <p:spPr>
                <a:xfrm>
                  <a:off x="5376516" y="2199681"/>
                  <a:ext cx="40943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i="1" dirty="0" smtClean="0">
                            <a:latin typeface="Cambria Math" panose="02040503050406030204" pitchFamily="18" charset="0"/>
                          </a:rPr>
                          <m:t>𝑢</m:t>
                        </m:r>
                      </m:oMath>
                    </m:oMathPara>
                  </a14:m>
                  <a:endParaRPr lang="pt-BR" sz="2000" dirty="0"/>
                </a:p>
              </p:txBody>
            </p:sp>
          </mc:Choice>
          <mc:Fallback xmlns="">
            <p:sp>
              <p:nvSpPr>
                <p:cNvPr id="46" name="TextBox 45">
                  <a:extLst>
                    <a:ext uri="{FF2B5EF4-FFF2-40B4-BE49-F238E27FC236}">
                      <a16:creationId xmlns:a16="http://schemas.microsoft.com/office/drawing/2014/main" id="{4E465E19-4569-48E4-A6FC-01390FFB1B22}"/>
                    </a:ext>
                  </a:extLst>
                </p:cNvPr>
                <p:cNvSpPr txBox="1">
                  <a:spLocks noRot="1" noChangeAspect="1" noMove="1" noResize="1" noEditPoints="1" noAdjustHandles="1" noChangeArrowheads="1" noChangeShapeType="1" noTextEdit="1"/>
                </p:cNvSpPr>
                <p:nvPr/>
              </p:nvSpPr>
              <p:spPr>
                <a:xfrm>
                  <a:off x="5376516" y="2199681"/>
                  <a:ext cx="409433" cy="400110"/>
                </a:xfrm>
                <a:prstGeom prst="rect">
                  <a:avLst/>
                </a:prstGeom>
                <a:blipFill>
                  <a:blip r:embed="rId7"/>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DF1966CB-B68C-4399-BBED-7611BF3BDD34}"/>
                    </a:ext>
                  </a:extLst>
                </p:cNvPr>
                <p:cNvSpPr/>
                <p:nvPr/>
              </p:nvSpPr>
              <p:spPr>
                <a:xfrm>
                  <a:off x="5401101" y="3321446"/>
                  <a:ext cx="29683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sz="2000" b="0" i="1" dirty="0" smtClean="0">
                            <a:latin typeface="Cambria Math" panose="02040503050406030204" pitchFamily="18" charset="0"/>
                          </a:rPr>
                          <m:t>𝑑</m:t>
                        </m:r>
                      </m:oMath>
                    </m:oMathPara>
                  </a14:m>
                  <a:endParaRPr lang="pt-BR" sz="2000" dirty="0"/>
                </a:p>
              </p:txBody>
            </p:sp>
          </mc:Choice>
          <mc:Fallback xmlns="">
            <p:sp>
              <p:nvSpPr>
                <p:cNvPr id="47" name="Rectangle 46">
                  <a:extLst>
                    <a:ext uri="{FF2B5EF4-FFF2-40B4-BE49-F238E27FC236}">
                      <a16:creationId xmlns:a16="http://schemas.microsoft.com/office/drawing/2014/main" id="{DF1966CB-B68C-4399-BBED-7611BF3BDD34}"/>
                    </a:ext>
                  </a:extLst>
                </p:cNvPr>
                <p:cNvSpPr>
                  <a:spLocks noRot="1" noChangeAspect="1" noMove="1" noResize="1" noEditPoints="1" noAdjustHandles="1" noChangeArrowheads="1" noChangeShapeType="1" noTextEdit="1"/>
                </p:cNvSpPr>
                <p:nvPr/>
              </p:nvSpPr>
              <p:spPr>
                <a:xfrm>
                  <a:off x="5401101" y="3321446"/>
                  <a:ext cx="296837" cy="400110"/>
                </a:xfrm>
                <a:prstGeom prst="rect">
                  <a:avLst/>
                </a:prstGeom>
                <a:blipFill>
                  <a:blip r:embed="rId8"/>
                  <a:stretch>
                    <a:fillRect r="-42105" b="-877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AC85EB59-1A15-47DA-BE6F-259AF39399F3}"/>
                    </a:ext>
                  </a:extLst>
                </p:cNvPr>
                <p:cNvSpPr/>
                <p:nvPr/>
              </p:nvSpPr>
              <p:spPr>
                <a:xfrm>
                  <a:off x="4573422" y="3749136"/>
                  <a:ext cx="29683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sz="2000" b="0" i="1" dirty="0" smtClean="0">
                            <a:latin typeface="Cambria Math" panose="02040503050406030204" pitchFamily="18" charset="0"/>
                          </a:rPr>
                          <m:t>𝑙</m:t>
                        </m:r>
                      </m:oMath>
                    </m:oMathPara>
                  </a14:m>
                  <a:endParaRPr lang="pt-BR" sz="2000" dirty="0"/>
                </a:p>
              </p:txBody>
            </p:sp>
          </mc:Choice>
          <mc:Fallback xmlns="">
            <p:sp>
              <p:nvSpPr>
                <p:cNvPr id="48" name="Rectangle 47">
                  <a:extLst>
                    <a:ext uri="{FF2B5EF4-FFF2-40B4-BE49-F238E27FC236}">
                      <a16:creationId xmlns:a16="http://schemas.microsoft.com/office/drawing/2014/main" id="{AC85EB59-1A15-47DA-BE6F-259AF39399F3}"/>
                    </a:ext>
                  </a:extLst>
                </p:cNvPr>
                <p:cNvSpPr>
                  <a:spLocks noRot="1" noChangeAspect="1" noMove="1" noResize="1" noEditPoints="1" noAdjustHandles="1" noChangeArrowheads="1" noChangeShapeType="1" noTextEdit="1"/>
                </p:cNvSpPr>
                <p:nvPr/>
              </p:nvSpPr>
              <p:spPr>
                <a:xfrm>
                  <a:off x="4573422" y="3749136"/>
                  <a:ext cx="296837" cy="400110"/>
                </a:xfrm>
                <a:prstGeom prst="rect">
                  <a:avLst/>
                </a:prstGeom>
                <a:blipFill>
                  <a:blip r:embed="rId9"/>
                  <a:stretch>
                    <a:fillRect r="-13158" b="-89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1AAF7CCE-93E5-41B0-B22E-67B786941B80}"/>
                    </a:ext>
                  </a:extLst>
                </p:cNvPr>
                <p:cNvSpPr/>
                <p:nvPr/>
              </p:nvSpPr>
              <p:spPr>
                <a:xfrm>
                  <a:off x="4573422" y="4521902"/>
                  <a:ext cx="29683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sz="2000" b="0" i="1" smtClean="0">
                            <a:latin typeface="Cambria Math" panose="02040503050406030204" pitchFamily="18" charset="0"/>
                          </a:rPr>
                          <m:t>𝑟</m:t>
                        </m:r>
                      </m:oMath>
                    </m:oMathPara>
                  </a14:m>
                  <a:endParaRPr lang="pt-BR" sz="2000" dirty="0"/>
                </a:p>
              </p:txBody>
            </p:sp>
          </mc:Choice>
          <mc:Fallback xmlns="">
            <p:sp>
              <p:nvSpPr>
                <p:cNvPr id="19" name="Rectangle 18">
                  <a:extLst>
                    <a:ext uri="{FF2B5EF4-FFF2-40B4-BE49-F238E27FC236}">
                      <a16:creationId xmlns:a16="http://schemas.microsoft.com/office/drawing/2014/main" id="{ABE4E884-A5F9-4654-A74C-389415CA83D2}"/>
                    </a:ext>
                  </a:extLst>
                </p:cNvPr>
                <p:cNvSpPr>
                  <a:spLocks noRot="1" noChangeAspect="1" noMove="1" noResize="1" noEditPoints="1" noAdjustHandles="1" noChangeArrowheads="1" noChangeShapeType="1" noTextEdit="1"/>
                </p:cNvSpPr>
                <p:nvPr/>
              </p:nvSpPr>
              <p:spPr>
                <a:xfrm>
                  <a:off x="4573422" y="4521902"/>
                  <a:ext cx="296837" cy="400110"/>
                </a:xfrm>
                <a:prstGeom prst="rect">
                  <a:avLst/>
                </a:prstGeom>
                <a:blipFill>
                  <a:blip r:embed="rId10"/>
                  <a:stretch>
                    <a:fillRect r="-2105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ADB4C4A0-C4DA-4D2A-ABC6-D9221527D360}"/>
                    </a:ext>
                  </a:extLst>
                </p:cNvPr>
                <p:cNvSpPr/>
                <p:nvPr/>
              </p:nvSpPr>
              <p:spPr>
                <a:xfrm>
                  <a:off x="4536743" y="1509510"/>
                  <a:ext cx="29683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sz="2000" b="0" i="1" dirty="0" smtClean="0">
                            <a:latin typeface="Cambria Math" panose="02040503050406030204" pitchFamily="18" charset="0"/>
                          </a:rPr>
                          <m:t>𝑙</m:t>
                        </m:r>
                      </m:oMath>
                    </m:oMathPara>
                  </a14:m>
                  <a:endParaRPr lang="pt-BR" sz="2000" dirty="0"/>
                </a:p>
              </p:txBody>
            </p:sp>
          </mc:Choice>
          <mc:Fallback xmlns="">
            <p:sp>
              <p:nvSpPr>
                <p:cNvPr id="20" name="Rectangle 19">
                  <a:extLst>
                    <a:ext uri="{FF2B5EF4-FFF2-40B4-BE49-F238E27FC236}">
                      <a16:creationId xmlns:a16="http://schemas.microsoft.com/office/drawing/2014/main" id="{94B58407-1214-46B7-9AEF-BAA7B73AA682}"/>
                    </a:ext>
                  </a:extLst>
                </p:cNvPr>
                <p:cNvSpPr>
                  <a:spLocks noRot="1" noChangeAspect="1" noMove="1" noResize="1" noEditPoints="1" noAdjustHandles="1" noChangeArrowheads="1" noChangeShapeType="1" noTextEdit="1"/>
                </p:cNvSpPr>
                <p:nvPr/>
              </p:nvSpPr>
              <p:spPr>
                <a:xfrm>
                  <a:off x="4536743" y="1509510"/>
                  <a:ext cx="296837" cy="400110"/>
                </a:xfrm>
                <a:prstGeom prst="rect">
                  <a:avLst/>
                </a:prstGeom>
                <a:blipFill>
                  <a:blip r:embed="rId11"/>
                  <a:stretch>
                    <a:fillRect r="-13158" b="-877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D524E834-B6BB-495B-A069-A92068793B9E}"/>
                    </a:ext>
                  </a:extLst>
                </p:cNvPr>
                <p:cNvSpPr/>
                <p:nvPr/>
              </p:nvSpPr>
              <p:spPr>
                <a:xfrm>
                  <a:off x="4530630" y="2700506"/>
                  <a:ext cx="29683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sz="2000" b="0" i="1" smtClean="0">
                            <a:latin typeface="Cambria Math" panose="02040503050406030204" pitchFamily="18" charset="0"/>
                          </a:rPr>
                          <m:t>𝑟</m:t>
                        </m:r>
                      </m:oMath>
                    </m:oMathPara>
                  </a14:m>
                  <a:endParaRPr lang="pt-BR" sz="2000" dirty="0"/>
                </a:p>
              </p:txBody>
            </p:sp>
          </mc:Choice>
          <mc:Fallback xmlns="">
            <p:sp>
              <p:nvSpPr>
                <p:cNvPr id="21" name="Rectangle 20">
                  <a:extLst>
                    <a:ext uri="{FF2B5EF4-FFF2-40B4-BE49-F238E27FC236}">
                      <a16:creationId xmlns:a16="http://schemas.microsoft.com/office/drawing/2014/main" id="{0D9311DC-C67A-41BB-9816-62967BDDF692}"/>
                    </a:ext>
                  </a:extLst>
                </p:cNvPr>
                <p:cNvSpPr>
                  <a:spLocks noRot="1" noChangeAspect="1" noMove="1" noResize="1" noEditPoints="1" noAdjustHandles="1" noChangeArrowheads="1" noChangeShapeType="1" noTextEdit="1"/>
                </p:cNvSpPr>
                <p:nvPr/>
              </p:nvSpPr>
              <p:spPr>
                <a:xfrm>
                  <a:off x="4530630" y="2700506"/>
                  <a:ext cx="296837" cy="400110"/>
                </a:xfrm>
                <a:prstGeom prst="rect">
                  <a:avLst/>
                </a:prstGeom>
                <a:blipFill>
                  <a:blip r:embed="rId12"/>
                  <a:stretch>
                    <a:fillRect r="-21622" b="-178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83DDCDFB-28E4-450A-976C-0BA6CBFC582E}"/>
                    </a:ext>
                  </a:extLst>
                </p:cNvPr>
                <p:cNvSpPr txBox="1"/>
                <p:nvPr/>
              </p:nvSpPr>
              <p:spPr>
                <a:xfrm>
                  <a:off x="4920729" y="1419946"/>
                  <a:ext cx="121806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i="1" dirty="0" smtClean="0">
                            <a:latin typeface="Cambria Math" panose="02040503050406030204" pitchFamily="18" charset="0"/>
                          </a:rPr>
                          <m:t>4,2</m:t>
                        </m:r>
                      </m:oMath>
                    </m:oMathPara>
                  </a14:m>
                  <a:endParaRPr lang="pt-BR" sz="2000" dirty="0"/>
                </a:p>
              </p:txBody>
            </p:sp>
          </mc:Choice>
          <mc:Fallback xmlns="">
            <p:sp>
              <p:nvSpPr>
                <p:cNvPr id="22" name="TextBox 21">
                  <a:extLst>
                    <a:ext uri="{FF2B5EF4-FFF2-40B4-BE49-F238E27FC236}">
                      <a16:creationId xmlns:a16="http://schemas.microsoft.com/office/drawing/2014/main" id="{9879912F-B3EB-4341-B0A2-0BB83B81F4B9}"/>
                    </a:ext>
                  </a:extLst>
                </p:cNvPr>
                <p:cNvSpPr txBox="1">
                  <a:spLocks noRot="1" noChangeAspect="1" noMove="1" noResize="1" noEditPoints="1" noAdjustHandles="1" noChangeArrowheads="1" noChangeShapeType="1" noTextEdit="1"/>
                </p:cNvSpPr>
                <p:nvPr/>
              </p:nvSpPr>
              <p:spPr>
                <a:xfrm>
                  <a:off x="4920729" y="1419946"/>
                  <a:ext cx="1218063" cy="400110"/>
                </a:xfrm>
                <a:prstGeom prst="rect">
                  <a:avLst/>
                </a:prstGeom>
                <a:blipFill>
                  <a:blip r:embed="rId13"/>
                  <a:stretch>
                    <a:fillRect b="-89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9B5E42BF-E736-4575-856E-7DF7588C77E9}"/>
                    </a:ext>
                  </a:extLst>
                </p:cNvPr>
                <p:cNvSpPr txBox="1"/>
                <p:nvPr/>
              </p:nvSpPr>
              <p:spPr>
                <a:xfrm>
                  <a:off x="5875789" y="2090119"/>
                  <a:ext cx="121806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b="0" i="1" dirty="0" smtClean="0">
                            <a:latin typeface="Cambria Math" panose="02040503050406030204" pitchFamily="18" charset="0"/>
                          </a:rPr>
                          <m:t>0,0</m:t>
                        </m:r>
                      </m:oMath>
                    </m:oMathPara>
                  </a14:m>
                  <a:endParaRPr lang="pt-BR" sz="2000" dirty="0"/>
                </a:p>
              </p:txBody>
            </p:sp>
          </mc:Choice>
          <mc:Fallback xmlns="">
            <p:sp>
              <p:nvSpPr>
                <p:cNvPr id="23" name="TextBox 22">
                  <a:extLst>
                    <a:ext uri="{FF2B5EF4-FFF2-40B4-BE49-F238E27FC236}">
                      <a16:creationId xmlns:a16="http://schemas.microsoft.com/office/drawing/2014/main" id="{CF232046-B562-4E0D-BF1C-4990D9877D74}"/>
                    </a:ext>
                  </a:extLst>
                </p:cNvPr>
                <p:cNvSpPr txBox="1">
                  <a:spLocks noRot="1" noChangeAspect="1" noMove="1" noResize="1" noEditPoints="1" noAdjustHandles="1" noChangeArrowheads="1" noChangeShapeType="1" noTextEdit="1"/>
                </p:cNvSpPr>
                <p:nvPr/>
              </p:nvSpPr>
              <p:spPr>
                <a:xfrm>
                  <a:off x="5875789" y="2090119"/>
                  <a:ext cx="1218063" cy="400110"/>
                </a:xfrm>
                <a:prstGeom prst="rect">
                  <a:avLst/>
                </a:prstGeom>
                <a:blipFill>
                  <a:blip r:embed="rId14"/>
                  <a:stretch>
                    <a:fillRect b="-89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C9D1B86A-6EE7-42AA-9C8D-34334E7511D4}"/>
                    </a:ext>
                  </a:extLst>
                </p:cNvPr>
                <p:cNvSpPr txBox="1"/>
                <p:nvPr/>
              </p:nvSpPr>
              <p:spPr>
                <a:xfrm>
                  <a:off x="5885594" y="3429000"/>
                  <a:ext cx="121806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i="1" dirty="0" smtClean="0">
                            <a:latin typeface="Cambria Math" panose="02040503050406030204" pitchFamily="18" charset="0"/>
                          </a:rPr>
                          <m:t>1</m:t>
                        </m:r>
                        <m:r>
                          <a:rPr lang="pt-BR" sz="2000" b="0" i="1" dirty="0" smtClean="0">
                            <a:latin typeface="Cambria Math" panose="02040503050406030204" pitchFamily="18" charset="0"/>
                          </a:rPr>
                          <m:t>,4</m:t>
                        </m:r>
                      </m:oMath>
                    </m:oMathPara>
                  </a14:m>
                  <a:endParaRPr lang="pt-BR" sz="2000" dirty="0"/>
                </a:p>
              </p:txBody>
            </p:sp>
          </mc:Choice>
          <mc:Fallback xmlns="">
            <p:sp>
              <p:nvSpPr>
                <p:cNvPr id="24" name="TextBox 23">
                  <a:extLst>
                    <a:ext uri="{FF2B5EF4-FFF2-40B4-BE49-F238E27FC236}">
                      <a16:creationId xmlns:a16="http://schemas.microsoft.com/office/drawing/2014/main" id="{4A067134-5CF4-45ED-BFF4-FBE543DACBBF}"/>
                    </a:ext>
                  </a:extLst>
                </p:cNvPr>
                <p:cNvSpPr txBox="1">
                  <a:spLocks noRot="1" noChangeAspect="1" noMove="1" noResize="1" noEditPoints="1" noAdjustHandles="1" noChangeArrowheads="1" noChangeShapeType="1" noTextEdit="1"/>
                </p:cNvSpPr>
                <p:nvPr/>
              </p:nvSpPr>
              <p:spPr>
                <a:xfrm>
                  <a:off x="5885594" y="3429000"/>
                  <a:ext cx="1218063" cy="400110"/>
                </a:xfrm>
                <a:prstGeom prst="rect">
                  <a:avLst/>
                </a:prstGeom>
                <a:blipFill>
                  <a:blip r:embed="rId15"/>
                  <a:stretch>
                    <a:fillRect b="-89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56D4051A-2251-4FF9-BA1F-4C92FD4256FE}"/>
                    </a:ext>
                  </a:extLst>
                </p:cNvPr>
                <p:cNvSpPr txBox="1"/>
                <p:nvPr/>
              </p:nvSpPr>
              <p:spPr>
                <a:xfrm>
                  <a:off x="4917317" y="3720643"/>
                  <a:ext cx="121806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b="0" i="1" dirty="0" smtClean="0">
                            <a:latin typeface="Cambria Math" panose="02040503050406030204" pitchFamily="18" charset="0"/>
                          </a:rPr>
                          <m:t>0,0</m:t>
                        </m:r>
                      </m:oMath>
                    </m:oMathPara>
                  </a14:m>
                  <a:endParaRPr lang="pt-BR" sz="2000" dirty="0"/>
                </a:p>
              </p:txBody>
            </p:sp>
          </mc:Choice>
          <mc:Fallback xmlns="">
            <p:sp>
              <p:nvSpPr>
                <p:cNvPr id="25" name="TextBox 24">
                  <a:extLst>
                    <a:ext uri="{FF2B5EF4-FFF2-40B4-BE49-F238E27FC236}">
                      <a16:creationId xmlns:a16="http://schemas.microsoft.com/office/drawing/2014/main" id="{1316F7D4-075D-4530-AE38-23064F89DB73}"/>
                    </a:ext>
                  </a:extLst>
                </p:cNvPr>
                <p:cNvSpPr txBox="1">
                  <a:spLocks noRot="1" noChangeAspect="1" noMove="1" noResize="1" noEditPoints="1" noAdjustHandles="1" noChangeArrowheads="1" noChangeShapeType="1" noTextEdit="1"/>
                </p:cNvSpPr>
                <p:nvPr/>
              </p:nvSpPr>
              <p:spPr>
                <a:xfrm>
                  <a:off x="4917317" y="3720643"/>
                  <a:ext cx="1218063" cy="400110"/>
                </a:xfrm>
                <a:prstGeom prst="rect">
                  <a:avLst/>
                </a:prstGeom>
                <a:blipFill>
                  <a:blip r:embed="rId16"/>
                  <a:stretch>
                    <a:fillRect b="-89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7A199269-5E2A-4162-8C34-BF057C6D7899}"/>
                    </a:ext>
                  </a:extLst>
                </p:cNvPr>
                <p:cNvSpPr txBox="1"/>
                <p:nvPr/>
              </p:nvSpPr>
              <p:spPr>
                <a:xfrm>
                  <a:off x="4925846" y="5013804"/>
                  <a:ext cx="121806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i="1" dirty="0" smtClean="0">
                            <a:latin typeface="Cambria Math" panose="02040503050406030204" pitchFamily="18" charset="0"/>
                          </a:rPr>
                          <m:t>2</m:t>
                        </m:r>
                        <m:r>
                          <a:rPr lang="pt-BR" sz="2000" b="0" i="1" dirty="0" smtClean="0">
                            <a:latin typeface="Cambria Math" panose="02040503050406030204" pitchFamily="18" charset="0"/>
                          </a:rPr>
                          <m:t>,4</m:t>
                        </m:r>
                      </m:oMath>
                    </m:oMathPara>
                  </a14:m>
                  <a:endParaRPr lang="pt-BR" sz="2000" dirty="0"/>
                </a:p>
              </p:txBody>
            </p:sp>
          </mc:Choice>
          <mc:Fallback xmlns="">
            <p:sp>
              <p:nvSpPr>
                <p:cNvPr id="26" name="TextBox 25">
                  <a:extLst>
                    <a:ext uri="{FF2B5EF4-FFF2-40B4-BE49-F238E27FC236}">
                      <a16:creationId xmlns:a16="http://schemas.microsoft.com/office/drawing/2014/main" id="{C7ED04E9-77D3-44A4-8A26-4CBB22116DEC}"/>
                    </a:ext>
                  </a:extLst>
                </p:cNvPr>
                <p:cNvSpPr txBox="1">
                  <a:spLocks noRot="1" noChangeAspect="1" noMove="1" noResize="1" noEditPoints="1" noAdjustHandles="1" noChangeArrowheads="1" noChangeShapeType="1" noTextEdit="1"/>
                </p:cNvSpPr>
                <p:nvPr/>
              </p:nvSpPr>
              <p:spPr>
                <a:xfrm>
                  <a:off x="4925846" y="5013804"/>
                  <a:ext cx="1218063" cy="400110"/>
                </a:xfrm>
                <a:prstGeom prst="rect">
                  <a:avLst/>
                </a:prstGeom>
                <a:blipFill>
                  <a:blip r:embed="rId17"/>
                  <a:stretch>
                    <a:fillRect b="-8929"/>
                  </a:stretch>
                </a:blipFill>
              </p:spPr>
              <p:txBody>
                <a:bodyPr/>
                <a:lstStyle/>
                <a:p>
                  <a:r>
                    <a:rPr lang="pt-BR">
                      <a:noFill/>
                    </a:rPr>
                    <a:t> </a:t>
                  </a:r>
                </a:p>
              </p:txBody>
            </p:sp>
          </mc:Fallback>
        </mc:AlternateContent>
      </p:gr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4A282FAB-38C8-4CB8-A474-2AED0C664DBA}"/>
                  </a:ext>
                </a:extLst>
              </p:cNvPr>
              <p:cNvSpPr txBox="1"/>
              <p:nvPr/>
            </p:nvSpPr>
            <p:spPr>
              <a:xfrm>
                <a:off x="6074842" y="4614812"/>
                <a:ext cx="552757" cy="3445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i="1" dirty="0" smtClean="0">
                          <a:latin typeface="Cambria Math" panose="02040503050406030204" pitchFamily="18" charset="0"/>
                        </a:rPr>
                        <m:t>1</m:t>
                      </m:r>
                    </m:oMath>
                  </m:oMathPara>
                </a14:m>
                <a:endParaRPr lang="pt-BR" sz="2000" dirty="0"/>
              </a:p>
            </p:txBody>
          </p:sp>
        </mc:Choice>
        <mc:Fallback xmlns="">
          <p:sp>
            <p:nvSpPr>
              <p:cNvPr id="57" name="TextBox 56">
                <a:extLst>
                  <a:ext uri="{FF2B5EF4-FFF2-40B4-BE49-F238E27FC236}">
                    <a16:creationId xmlns:a16="http://schemas.microsoft.com/office/drawing/2014/main" id="{4A282FAB-38C8-4CB8-A474-2AED0C664DBA}"/>
                  </a:ext>
                </a:extLst>
              </p:cNvPr>
              <p:cNvSpPr txBox="1">
                <a:spLocks noRot="1" noChangeAspect="1" noMove="1" noResize="1" noEditPoints="1" noAdjustHandles="1" noChangeArrowheads="1" noChangeShapeType="1" noTextEdit="1"/>
              </p:cNvSpPr>
              <p:nvPr/>
            </p:nvSpPr>
            <p:spPr>
              <a:xfrm>
                <a:off x="6074842" y="4614812"/>
                <a:ext cx="552757" cy="344597"/>
              </a:xfrm>
              <a:prstGeom prst="rect">
                <a:avLst/>
              </a:prstGeom>
              <a:blipFill>
                <a:blip r:embed="rId18"/>
                <a:stretch>
                  <a:fillRect b="-7018"/>
                </a:stretch>
              </a:blipFill>
            </p:spPr>
            <p:txBody>
              <a:bodyPr/>
              <a:lstStyle/>
              <a:p>
                <a:r>
                  <a:rPr lang="pt-BR">
                    <a:noFill/>
                  </a:rPr>
                  <a:t> </a:t>
                </a:r>
              </a:p>
            </p:txBody>
          </p:sp>
        </mc:Fallback>
      </mc:AlternateContent>
    </p:spTree>
    <p:extLst>
      <p:ext uri="{BB962C8B-B14F-4D97-AF65-F5344CB8AC3E}">
        <p14:creationId xmlns:p14="http://schemas.microsoft.com/office/powerpoint/2010/main" val="3846770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75D3A-6FB9-479F-8064-B1093BA7031F}"/>
              </a:ext>
            </a:extLst>
          </p:cNvPr>
          <p:cNvSpPr>
            <a:spLocks noGrp="1"/>
          </p:cNvSpPr>
          <p:nvPr>
            <p:ph type="title"/>
          </p:nvPr>
        </p:nvSpPr>
        <p:spPr/>
        <p:txBody>
          <a:bodyPr/>
          <a:lstStyle/>
          <a:p>
            <a:r>
              <a:rPr lang="pt-BR" b="1" noProof="0" dirty="0"/>
              <a:t>Representação de jogos na forma extensiva</a:t>
            </a:r>
            <a:endParaRPr lang="pt-BR"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20FE29-6746-48CC-9B79-CCC8AA182819}"/>
                  </a:ext>
                </a:extLst>
              </p:cNvPr>
              <p:cNvSpPr>
                <a:spLocks noGrp="1"/>
              </p:cNvSpPr>
              <p:nvPr>
                <p:ph sz="half" idx="1"/>
              </p:nvPr>
            </p:nvSpPr>
            <p:spPr/>
            <p:txBody>
              <a:bodyPr>
                <a:normAutofit lnSpcReduction="10000"/>
              </a:bodyPr>
              <a:lstStyle/>
              <a:p>
                <a:pPr marL="0" indent="0" algn="just">
                  <a:spcAft>
                    <a:spcPts val="2000"/>
                  </a:spcAft>
                  <a:buNone/>
                </a:pPr>
                <a:r>
                  <a:rPr lang="pt-BR" noProof="0" dirty="0"/>
                  <a:t>Exemplo em forma extensiva de jogo de </a:t>
                </a:r>
                <a:r>
                  <a:rPr lang="pt-BR" b="1" i="1" noProof="0" dirty="0"/>
                  <a:t>informação completa e perfeita </a:t>
                </a:r>
                <a:r>
                  <a:rPr lang="pt-BR" noProof="0" dirty="0"/>
                  <a:t>de dois estágios:</a:t>
                </a:r>
              </a:p>
              <a:p>
                <a:pPr marL="457200" lvl="1" indent="-284163" algn="just">
                  <a:buFont typeface="+mj-lt"/>
                  <a:buAutoNum type="arabicPeriod"/>
                </a:pPr>
                <a:r>
                  <a:rPr lang="pt-BR" noProof="0" dirty="0"/>
                  <a:t>O jogador 1 escolhe uma ação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b="0" i="1" noProof="0" smtClean="0">
                            <a:latin typeface="Cambria Math" panose="02040503050406030204" pitchFamily="18" charset="0"/>
                          </a:rPr>
                          <m:t>1</m:t>
                        </m:r>
                      </m:sub>
                    </m:sSub>
                  </m:oMath>
                </a14:m>
                <a:r>
                  <a:rPr lang="pt-BR" noProof="0" dirty="0"/>
                  <a:t> do seu conjunto viável </a:t>
                </a:r>
                <a14:m>
                  <m:oMath xmlns:m="http://schemas.openxmlformats.org/officeDocument/2006/math">
                    <m:sSub>
                      <m:sSubPr>
                        <m:ctrlPr>
                          <a:rPr lang="pt-BR" b="0" i="1" noProof="0" smtClean="0">
                            <a:latin typeface="Cambria Math" panose="02040503050406030204" pitchFamily="18" charset="0"/>
                          </a:rPr>
                        </m:ctrlPr>
                      </m:sSubPr>
                      <m:e>
                        <m:r>
                          <a:rPr lang="pt-BR" i="1" noProof="0" smtClean="0">
                            <a:latin typeface="Cambria Math" panose="02040503050406030204" pitchFamily="18" charset="0"/>
                          </a:rPr>
                          <m:t>𝐴</m:t>
                        </m:r>
                      </m:e>
                      <m:sub>
                        <m:r>
                          <a:rPr lang="pt-BR" i="1" noProof="0" smtClean="0">
                            <a:latin typeface="Cambria Math" panose="02040503050406030204" pitchFamily="18" charset="0"/>
                          </a:rPr>
                          <m:t>1</m:t>
                        </m:r>
                      </m:sub>
                    </m:sSub>
                    <m:r>
                      <a:rPr lang="pt-BR" b="0" i="1" noProof="0" smtClean="0">
                        <a:latin typeface="Cambria Math" panose="02040503050406030204" pitchFamily="18" charset="0"/>
                      </a:rPr>
                      <m:t>={</m:t>
                    </m:r>
                    <m:r>
                      <a:rPr lang="pt-BR" b="0" i="1" noProof="0" smtClean="0">
                        <a:latin typeface="Cambria Math" panose="02040503050406030204" pitchFamily="18" charset="0"/>
                      </a:rPr>
                      <m:t>𝐿</m:t>
                    </m:r>
                    <m:r>
                      <a:rPr lang="pt-BR" b="0" i="1" noProof="0" smtClean="0">
                        <a:latin typeface="Cambria Math" panose="02040503050406030204" pitchFamily="18" charset="0"/>
                      </a:rPr>
                      <m:t>,</m:t>
                    </m:r>
                    <m:r>
                      <a:rPr lang="pt-BR" b="0" i="1" noProof="0" smtClean="0">
                        <a:latin typeface="Cambria Math" panose="02040503050406030204" pitchFamily="18" charset="0"/>
                      </a:rPr>
                      <m:t>𝑅</m:t>
                    </m:r>
                    <m:r>
                      <a:rPr lang="pt-BR" b="0" i="1" noProof="0" smtClean="0">
                        <a:latin typeface="Cambria Math" panose="02040503050406030204" pitchFamily="18" charset="0"/>
                      </a:rPr>
                      <m:t>}</m:t>
                    </m:r>
                  </m:oMath>
                </a14:m>
                <a:endParaRPr lang="pt-BR" noProof="0" dirty="0"/>
              </a:p>
              <a:p>
                <a:pPr marL="457200" lvl="1" indent="-284163" algn="just">
                  <a:buFont typeface="+mj-lt"/>
                  <a:buAutoNum type="arabicPeriod"/>
                </a:pPr>
                <a:endParaRPr lang="pt-BR" noProof="0" dirty="0"/>
              </a:p>
              <a:p>
                <a:pPr marL="457200" lvl="1" indent="-284163" algn="just">
                  <a:buFont typeface="+mj-lt"/>
                  <a:buAutoNum type="arabicPeriod"/>
                </a:pPr>
                <a:r>
                  <a:rPr lang="pt-BR" noProof="0" dirty="0"/>
                  <a:t>O jogador 2 observa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a:latin typeface="Cambria Math" panose="02040503050406030204" pitchFamily="18" charset="0"/>
                          </a:rPr>
                          <m:t>1</m:t>
                        </m:r>
                      </m:sub>
                    </m:sSub>
                  </m:oMath>
                </a14:m>
                <a:r>
                  <a:rPr lang="pt-BR" noProof="0" dirty="0"/>
                  <a:t> e então escolhe uma ação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2</m:t>
                        </m:r>
                      </m:sub>
                    </m:sSub>
                  </m:oMath>
                </a14:m>
                <a:r>
                  <a:rPr lang="pt-BR" noProof="0" dirty="0"/>
                  <a:t> do seu conjunto viável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𝐴</m:t>
                        </m:r>
                      </m:e>
                      <m:sub>
                        <m:r>
                          <a:rPr lang="pt-BR" i="1" noProof="0" smtClean="0">
                            <a:latin typeface="Cambria Math" panose="02040503050406030204" pitchFamily="18" charset="0"/>
                          </a:rPr>
                          <m:t>2</m:t>
                        </m:r>
                      </m:sub>
                    </m:sSub>
                    <m:r>
                      <a:rPr lang="pt-BR" i="1" noProof="0" smtClean="0">
                        <a:latin typeface="Cambria Math" panose="02040503050406030204" pitchFamily="18" charset="0"/>
                      </a:rPr>
                      <m:t>=</m:t>
                    </m:r>
                    <m:d>
                      <m:dPr>
                        <m:begChr m:val="{"/>
                        <m:endChr m:val="}"/>
                        <m:ctrlPr>
                          <a:rPr lang="pt-BR" b="0" i="1" noProof="0" smtClean="0">
                            <a:latin typeface="Cambria Math" panose="02040503050406030204" pitchFamily="18" charset="0"/>
                          </a:rPr>
                        </m:ctrlPr>
                      </m:dPr>
                      <m:e>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𝐿</m:t>
                            </m:r>
                          </m:e>
                          <m:sup>
                            <m:r>
                              <a:rPr lang="pt-BR" b="0" i="1" noProof="0" smtClean="0">
                                <a:latin typeface="Cambria Math" panose="02040503050406030204" pitchFamily="18" charset="0"/>
                              </a:rPr>
                              <m:t>′</m:t>
                            </m:r>
                          </m:sup>
                        </m:sSup>
                        <m:r>
                          <a:rPr lang="pt-BR" b="0" i="1" noProof="0" smtClean="0">
                            <a:latin typeface="Cambria Math" panose="02040503050406030204" pitchFamily="18" charset="0"/>
                          </a:rPr>
                          <m:t>,</m:t>
                        </m:r>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𝑅</m:t>
                            </m:r>
                          </m:e>
                          <m:sup>
                            <m:r>
                              <a:rPr lang="pt-BR" b="0" i="1" noProof="0" smtClean="0">
                                <a:latin typeface="Cambria Math" panose="02040503050406030204" pitchFamily="18" charset="0"/>
                              </a:rPr>
                              <m:t>′</m:t>
                            </m:r>
                          </m:sup>
                        </m:sSup>
                      </m:e>
                    </m:d>
                  </m:oMath>
                </a14:m>
                <a:endParaRPr lang="pt-BR" noProof="0" dirty="0"/>
              </a:p>
              <a:p>
                <a:pPr marL="457200" lvl="1" indent="-284163" algn="just">
                  <a:buFont typeface="+mj-lt"/>
                  <a:buAutoNum type="arabicPeriod"/>
                </a:pPr>
                <a:endParaRPr lang="pt-BR" noProof="0" dirty="0"/>
              </a:p>
              <a:p>
                <a:pPr marL="457200" lvl="1" indent="-284163" algn="just">
                  <a:buFont typeface="+mj-lt"/>
                  <a:buAutoNum type="arabicPeriod"/>
                </a:pPr>
                <a:r>
                  <a:rPr lang="pt-BR" noProof="0" dirty="0"/>
                  <a:t>Os payoffs são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𝑢</m:t>
                        </m:r>
                      </m:e>
                      <m:sub>
                        <m:r>
                          <a:rPr lang="pt-BR" b="0" i="1" noProof="0" smtClean="0">
                            <a:latin typeface="Cambria Math" panose="02040503050406030204" pitchFamily="18" charset="0"/>
                          </a:rPr>
                          <m:t>1</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𝑎</m:t>
                        </m:r>
                      </m:e>
                      <m:sub>
                        <m:r>
                          <a:rPr lang="pt-BR" b="0" i="1" noProof="0" smtClean="0">
                            <a:latin typeface="Cambria Math" panose="02040503050406030204" pitchFamily="18" charset="0"/>
                          </a:rPr>
                          <m:t>1</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𝑎</m:t>
                        </m:r>
                      </m:e>
                      <m:sub>
                        <m:r>
                          <a:rPr lang="pt-BR" b="0" i="1" noProof="0" smtClean="0">
                            <a:latin typeface="Cambria Math" panose="02040503050406030204" pitchFamily="18" charset="0"/>
                          </a:rPr>
                          <m:t>2</m:t>
                        </m:r>
                      </m:sub>
                    </m:sSub>
                    <m:r>
                      <a:rPr lang="pt-BR" b="0" i="1" noProof="0" smtClean="0">
                        <a:latin typeface="Cambria Math" panose="02040503050406030204" pitchFamily="18" charset="0"/>
                      </a:rPr>
                      <m:t>)</m:t>
                    </m:r>
                  </m:oMath>
                </a14:m>
                <a:r>
                  <a:rPr lang="pt-BR" noProof="0" dirty="0"/>
                  <a:t> e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𝑢</m:t>
                        </m:r>
                      </m:e>
                      <m:sub>
                        <m:r>
                          <a:rPr lang="pt-BR" b="0" i="1" noProof="0" smtClean="0">
                            <a:latin typeface="Cambria Math" panose="02040503050406030204" pitchFamily="18" charset="0"/>
                          </a:rPr>
                          <m:t>2</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𝑎</m:t>
                        </m:r>
                      </m:e>
                      <m:sub>
                        <m:r>
                          <a:rPr lang="pt-BR" b="0" i="1" noProof="0" smtClean="0">
                            <a:latin typeface="Cambria Math" panose="02040503050406030204" pitchFamily="18" charset="0"/>
                          </a:rPr>
                          <m:t>1</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𝑎</m:t>
                        </m:r>
                      </m:e>
                      <m:sub>
                        <m:r>
                          <a:rPr lang="pt-BR" b="0" i="1" noProof="0" smtClean="0">
                            <a:latin typeface="Cambria Math" panose="02040503050406030204" pitchFamily="18" charset="0"/>
                          </a:rPr>
                          <m:t>2</m:t>
                        </m:r>
                      </m:sub>
                    </m:sSub>
                    <m:r>
                      <a:rPr lang="pt-BR" b="0" i="1" noProof="0" smtClean="0">
                        <a:latin typeface="Cambria Math" panose="02040503050406030204" pitchFamily="18" charset="0"/>
                      </a:rPr>
                      <m:t>)</m:t>
                    </m:r>
                  </m:oMath>
                </a14:m>
                <a:endParaRPr lang="pt-BR" noProof="0" dirty="0"/>
              </a:p>
              <a:p>
                <a:endParaRPr lang="pt-BR" dirty="0"/>
              </a:p>
            </p:txBody>
          </p:sp>
        </mc:Choice>
        <mc:Fallback xmlns="">
          <p:sp>
            <p:nvSpPr>
              <p:cNvPr id="3" name="Content Placeholder 2">
                <a:extLst>
                  <a:ext uri="{FF2B5EF4-FFF2-40B4-BE49-F238E27FC236}">
                    <a16:creationId xmlns:a16="http://schemas.microsoft.com/office/drawing/2014/main" id="{1F20FE29-6746-48CC-9B79-CCC8AA182819}"/>
                  </a:ext>
                </a:extLst>
              </p:cNvPr>
              <p:cNvSpPr>
                <a:spLocks noGrp="1" noRot="1" noChangeAspect="1" noMove="1" noResize="1" noEditPoints="1" noAdjustHandles="1" noChangeArrowheads="1" noChangeShapeType="1" noTextEdit="1"/>
              </p:cNvSpPr>
              <p:nvPr>
                <p:ph sz="half" idx="1"/>
              </p:nvPr>
            </p:nvSpPr>
            <p:spPr>
              <a:blipFill>
                <a:blip r:embed="rId2"/>
                <a:stretch>
                  <a:fillRect l="-2471" t="-3081" r="-2353" b="-1401"/>
                </a:stretch>
              </a:blipFill>
            </p:spPr>
            <p:txBody>
              <a:bodyPr/>
              <a:lstStyle/>
              <a:p>
                <a:r>
                  <a:rPr lang="en-US">
                    <a:noFill/>
                  </a:rPr>
                  <a:t> </a:t>
                </a:r>
              </a:p>
            </p:txBody>
          </p:sp>
        </mc:Fallback>
      </mc:AlternateContent>
      <p:pic>
        <p:nvPicPr>
          <p:cNvPr id="7" name="Content Placeholder 4" descr="A close up of a map&#10;&#10;Description automatically generated">
            <a:extLst>
              <a:ext uri="{FF2B5EF4-FFF2-40B4-BE49-F238E27FC236}">
                <a16:creationId xmlns:a16="http://schemas.microsoft.com/office/drawing/2014/main" id="{CD848552-47E2-4EC2-8D76-0270FD4E642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421917"/>
            <a:ext cx="5181600" cy="3158753"/>
          </a:xfrm>
          <a:prstGeom prst="rect">
            <a:avLst/>
          </a:prstGeom>
        </p:spPr>
      </p:pic>
      <p:sp>
        <p:nvSpPr>
          <p:cNvPr id="5" name="Footer Placeholder 1">
            <a:extLst>
              <a:ext uri="{FF2B5EF4-FFF2-40B4-BE49-F238E27FC236}">
                <a16:creationId xmlns:a16="http://schemas.microsoft.com/office/drawing/2014/main" id="{6FB61ACB-AB9E-4D76-9CDA-6D9BD60CEE7C}"/>
              </a:ext>
            </a:extLst>
          </p:cNvPr>
          <p:cNvSpPr>
            <a:spLocks noGrp="1"/>
          </p:cNvSpPr>
          <p:nvPr>
            <p:ph type="ftr" sz="quarter" idx="11"/>
          </p:nvPr>
        </p:nvSpPr>
        <p:spPr>
          <a:xfrm>
            <a:off x="4038600" y="6356350"/>
            <a:ext cx="4114800" cy="365125"/>
          </a:xfrm>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834AB16F-0230-46B4-933B-B79DAD6326E9}"/>
              </a:ext>
            </a:extLst>
          </p:cNvPr>
          <p:cNvSpPr>
            <a:spLocks noGrp="1"/>
          </p:cNvSpPr>
          <p:nvPr>
            <p:ph type="sldNum" sz="quarter" idx="12"/>
          </p:nvPr>
        </p:nvSpPr>
        <p:spPr/>
        <p:txBody>
          <a:bodyPr/>
          <a:lstStyle/>
          <a:p>
            <a:fld id="{AF67EEE8-F201-4410-BA13-233EFB93B646}" type="slidenum">
              <a:rPr lang="pt-BR" smtClean="0"/>
              <a:t>6</a:t>
            </a:fld>
            <a:endParaRPr lang="pt-BR"/>
          </a:p>
        </p:txBody>
      </p:sp>
    </p:spTree>
    <p:extLst>
      <p:ext uri="{BB962C8B-B14F-4D97-AF65-F5344CB8AC3E}">
        <p14:creationId xmlns:p14="http://schemas.microsoft.com/office/powerpoint/2010/main" val="3066638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262CB-1042-4EED-8688-D93CDB474C96}"/>
              </a:ext>
            </a:extLst>
          </p:cNvPr>
          <p:cNvSpPr>
            <a:spLocks noGrp="1"/>
          </p:cNvSpPr>
          <p:nvPr>
            <p:ph type="title"/>
          </p:nvPr>
        </p:nvSpPr>
        <p:spPr/>
        <p:txBody>
          <a:bodyPr/>
          <a:lstStyle/>
          <a:p>
            <a:r>
              <a:rPr lang="pt-BR" b="1" noProof="0" dirty="0"/>
              <a:t>Equilíbrio de Nash perfeito em subjogo</a:t>
            </a:r>
            <a:endParaRPr lang="pt-BR" noProof="0" dirty="0"/>
          </a:p>
        </p:txBody>
      </p:sp>
      <p:sp>
        <p:nvSpPr>
          <p:cNvPr id="3" name="Content Placeholder 2">
            <a:extLst>
              <a:ext uri="{FF2B5EF4-FFF2-40B4-BE49-F238E27FC236}">
                <a16:creationId xmlns:a16="http://schemas.microsoft.com/office/drawing/2014/main" id="{0D30CEFF-D18B-4657-AC8A-94503DC74D02}"/>
              </a:ext>
            </a:extLst>
          </p:cNvPr>
          <p:cNvSpPr>
            <a:spLocks noGrp="1"/>
          </p:cNvSpPr>
          <p:nvPr>
            <p:ph idx="1"/>
          </p:nvPr>
        </p:nvSpPr>
        <p:spPr/>
        <p:txBody>
          <a:bodyPr/>
          <a:lstStyle/>
          <a:p>
            <a:pPr algn="just"/>
            <a:r>
              <a:rPr lang="pt-BR" b="1" noProof="0" dirty="0"/>
              <a:t>Exercício:</a:t>
            </a:r>
            <a:r>
              <a:rPr lang="pt-BR" noProof="0" dirty="0"/>
              <a:t> </a:t>
            </a:r>
            <a:r>
              <a:rPr lang="en-US" noProof="0" dirty="0"/>
              <a:t>(a) </a:t>
            </a:r>
            <a:r>
              <a:rPr lang="pt-BR" noProof="0" dirty="0"/>
              <a:t>Escrever as estratégias de cada jogador, (b) Escrever o jogo na forma normal, (c) encontrar os equilíbrios de Nash desse jogo, (d) encontrar quais são os equilíbrios de Nash perfeitos em subjogos.</a:t>
            </a:r>
          </a:p>
        </p:txBody>
      </p:sp>
      <p:grpSp>
        <p:nvGrpSpPr>
          <p:cNvPr id="32" name="Group 31">
            <a:extLst>
              <a:ext uri="{FF2B5EF4-FFF2-40B4-BE49-F238E27FC236}">
                <a16:creationId xmlns:a16="http://schemas.microsoft.com/office/drawing/2014/main" id="{E780C10D-3438-4861-8BE8-93EB86037B19}"/>
              </a:ext>
            </a:extLst>
          </p:cNvPr>
          <p:cNvGrpSpPr/>
          <p:nvPr/>
        </p:nvGrpSpPr>
        <p:grpSpPr>
          <a:xfrm>
            <a:off x="3865601" y="3241963"/>
            <a:ext cx="4045344" cy="3439827"/>
            <a:chOff x="1882797" y="1419946"/>
            <a:chExt cx="5220860" cy="3993968"/>
          </a:xfrm>
        </p:grpSpPr>
        <p:cxnSp>
          <p:nvCxnSpPr>
            <p:cNvPr id="34" name="Straight Connector 33">
              <a:extLst>
                <a:ext uri="{FF2B5EF4-FFF2-40B4-BE49-F238E27FC236}">
                  <a16:creationId xmlns:a16="http://schemas.microsoft.com/office/drawing/2014/main" id="{9271C6FB-7C24-4268-9971-7EC87E50AEE4}"/>
                </a:ext>
              </a:extLst>
            </p:cNvPr>
            <p:cNvCxnSpPr/>
            <p:nvPr/>
          </p:nvCxnSpPr>
          <p:spPr>
            <a:xfrm flipV="1">
              <a:off x="2497540" y="1610436"/>
              <a:ext cx="2715905" cy="1818564"/>
            </a:xfrm>
            <a:prstGeom prst="line">
              <a:avLst/>
            </a:prstGeom>
            <a:ln w="381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40910F9-F99E-4412-925D-4055740FF653}"/>
                </a:ext>
              </a:extLst>
            </p:cNvPr>
            <p:cNvCxnSpPr>
              <a:cxnSpLocks/>
            </p:cNvCxnSpPr>
            <p:nvPr/>
          </p:nvCxnSpPr>
          <p:spPr>
            <a:xfrm>
              <a:off x="2497540" y="3429000"/>
              <a:ext cx="2715905" cy="1818564"/>
            </a:xfrm>
            <a:prstGeom prst="line">
              <a:avLst/>
            </a:prstGeom>
            <a:ln w="381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F6C36CF-70E5-4215-A3D2-F6A9528A67D6}"/>
                </a:ext>
              </a:extLst>
            </p:cNvPr>
            <p:cNvCxnSpPr>
              <a:cxnSpLocks/>
            </p:cNvCxnSpPr>
            <p:nvPr/>
          </p:nvCxnSpPr>
          <p:spPr>
            <a:xfrm>
              <a:off x="4156880" y="2312158"/>
              <a:ext cx="1056565" cy="717645"/>
            </a:xfrm>
            <a:prstGeom prst="line">
              <a:avLst/>
            </a:prstGeom>
            <a:ln w="38100">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7E08422-147D-41E5-B2AA-4EC91C86A4EC}"/>
                </a:ext>
              </a:extLst>
            </p:cNvPr>
            <p:cNvCxnSpPr>
              <a:cxnSpLocks/>
            </p:cNvCxnSpPr>
            <p:nvPr/>
          </p:nvCxnSpPr>
          <p:spPr>
            <a:xfrm>
              <a:off x="5121322" y="2961564"/>
              <a:ext cx="1056565" cy="717645"/>
            </a:xfrm>
            <a:prstGeom prst="line">
              <a:avLst/>
            </a:prstGeom>
            <a:ln w="381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1302F0E-939A-4351-8BA4-63E9C6CD31AD}"/>
                </a:ext>
              </a:extLst>
            </p:cNvPr>
            <p:cNvCxnSpPr>
              <a:cxnSpLocks/>
            </p:cNvCxnSpPr>
            <p:nvPr/>
          </p:nvCxnSpPr>
          <p:spPr>
            <a:xfrm flipV="1">
              <a:off x="5134401" y="2263881"/>
              <a:ext cx="1043487" cy="701722"/>
            </a:xfrm>
            <a:prstGeom prst="line">
              <a:avLst/>
            </a:prstGeom>
            <a:ln w="3810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1DE364D-5C78-4729-A569-C84A3892BB47}"/>
                </a:ext>
              </a:extLst>
            </p:cNvPr>
            <p:cNvCxnSpPr>
              <a:cxnSpLocks/>
            </p:cNvCxnSpPr>
            <p:nvPr/>
          </p:nvCxnSpPr>
          <p:spPr>
            <a:xfrm flipV="1">
              <a:off x="4169959" y="3862316"/>
              <a:ext cx="1043486" cy="701722"/>
            </a:xfrm>
            <a:prstGeom prst="line">
              <a:avLst/>
            </a:prstGeom>
            <a:ln w="381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55F9FB0-54C6-453E-9216-D73F1ADBD3B6}"/>
                </a:ext>
              </a:extLst>
            </p:cNvPr>
            <p:cNvCxnSpPr>
              <a:cxnSpLocks/>
            </p:cNvCxnSpPr>
            <p:nvPr/>
          </p:nvCxnSpPr>
          <p:spPr>
            <a:xfrm flipH="1">
              <a:off x="4156880" y="2367456"/>
              <a:ext cx="13079" cy="2116462"/>
            </a:xfrm>
            <a:prstGeom prst="line">
              <a:avLst/>
            </a:prstGeom>
            <a:ln w="38100">
              <a:solidFill>
                <a:schemeClr val="accent1">
                  <a:alpha val="70000"/>
                </a:schemeClr>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26FCB01D-9C83-4AD2-A430-FECBF00E3801}"/>
                    </a:ext>
                  </a:extLst>
                </p:cNvPr>
                <p:cNvSpPr txBox="1"/>
                <p:nvPr/>
              </p:nvSpPr>
              <p:spPr>
                <a:xfrm>
                  <a:off x="1882797" y="3193805"/>
                  <a:ext cx="71338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i="1" dirty="0" smtClean="0">
                            <a:latin typeface="Cambria Math" panose="02040503050406030204" pitchFamily="18" charset="0"/>
                          </a:rPr>
                          <m:t>1</m:t>
                        </m:r>
                      </m:oMath>
                    </m:oMathPara>
                  </a14:m>
                  <a:endParaRPr lang="pt-BR" sz="2000" dirty="0"/>
                </a:p>
              </p:txBody>
            </p:sp>
          </mc:Choice>
          <mc:Fallback xmlns="">
            <p:sp>
              <p:nvSpPr>
                <p:cNvPr id="41" name="TextBox 40">
                  <a:extLst>
                    <a:ext uri="{FF2B5EF4-FFF2-40B4-BE49-F238E27FC236}">
                      <a16:creationId xmlns:a16="http://schemas.microsoft.com/office/drawing/2014/main" id="{26FCB01D-9C83-4AD2-A430-FECBF00E3801}"/>
                    </a:ext>
                  </a:extLst>
                </p:cNvPr>
                <p:cNvSpPr txBox="1">
                  <a:spLocks noRot="1" noChangeAspect="1" noMove="1" noResize="1" noEditPoints="1" noAdjustHandles="1" noChangeArrowheads="1" noChangeShapeType="1" noTextEdit="1"/>
                </p:cNvSpPr>
                <p:nvPr/>
              </p:nvSpPr>
              <p:spPr>
                <a:xfrm>
                  <a:off x="1882797" y="3193805"/>
                  <a:ext cx="713380" cy="400110"/>
                </a:xfrm>
                <a:prstGeom prst="rect">
                  <a:avLst/>
                </a:prstGeom>
                <a:blipFill>
                  <a:blip r:embed="rId19"/>
                  <a:stretch>
                    <a:fillRect b="-701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3DEF65C7-ACC5-4268-AD20-1D0AD5E94DBD}"/>
                    </a:ext>
                  </a:extLst>
                </p:cNvPr>
                <p:cNvSpPr txBox="1"/>
                <p:nvPr/>
              </p:nvSpPr>
              <p:spPr>
                <a:xfrm>
                  <a:off x="3575572" y="3228489"/>
                  <a:ext cx="71337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b="0" i="1" dirty="0" smtClean="0">
                            <a:latin typeface="Cambria Math" panose="02040503050406030204" pitchFamily="18" charset="0"/>
                          </a:rPr>
                          <m:t>2</m:t>
                        </m:r>
                      </m:oMath>
                    </m:oMathPara>
                  </a14:m>
                  <a:endParaRPr lang="pt-BR" sz="2000" dirty="0"/>
                </a:p>
              </p:txBody>
            </p:sp>
          </mc:Choice>
          <mc:Fallback xmlns="">
            <p:sp>
              <p:nvSpPr>
                <p:cNvPr id="13" name="TextBox 12">
                  <a:extLst>
                    <a:ext uri="{FF2B5EF4-FFF2-40B4-BE49-F238E27FC236}">
                      <a16:creationId xmlns:a16="http://schemas.microsoft.com/office/drawing/2014/main" id="{EE62438F-1A57-4DCA-9F27-226FFBDC0642}"/>
                    </a:ext>
                  </a:extLst>
                </p:cNvPr>
                <p:cNvSpPr txBox="1">
                  <a:spLocks noRot="1" noChangeAspect="1" noMove="1" noResize="1" noEditPoints="1" noAdjustHandles="1" noChangeArrowheads="1" noChangeShapeType="1" noTextEdit="1"/>
                </p:cNvSpPr>
                <p:nvPr/>
              </p:nvSpPr>
              <p:spPr>
                <a:xfrm>
                  <a:off x="3575572" y="3228489"/>
                  <a:ext cx="713379" cy="400110"/>
                </a:xfrm>
                <a:prstGeom prst="rect">
                  <a:avLst/>
                </a:prstGeom>
                <a:blipFill>
                  <a:blip r:embed="rId3"/>
                  <a:stretch>
                    <a:fillRect b="-701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0C835C56-0741-426D-893A-62D25D53BC72}"/>
                    </a:ext>
                  </a:extLst>
                </p:cNvPr>
                <p:cNvSpPr txBox="1"/>
                <p:nvPr/>
              </p:nvSpPr>
              <p:spPr>
                <a:xfrm>
                  <a:off x="2906973" y="2519718"/>
                  <a:ext cx="40943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b="0" i="1" dirty="0" smtClean="0">
                            <a:latin typeface="Cambria Math" panose="02040503050406030204" pitchFamily="18" charset="0"/>
                          </a:rPr>
                          <m:t>𝑈</m:t>
                        </m:r>
                      </m:oMath>
                    </m:oMathPara>
                  </a14:m>
                  <a:endParaRPr lang="pt-BR" sz="2000" dirty="0"/>
                </a:p>
              </p:txBody>
            </p:sp>
          </mc:Choice>
          <mc:Fallback xmlns="">
            <p:sp>
              <p:nvSpPr>
                <p:cNvPr id="14" name="TextBox 13">
                  <a:extLst>
                    <a:ext uri="{FF2B5EF4-FFF2-40B4-BE49-F238E27FC236}">
                      <a16:creationId xmlns:a16="http://schemas.microsoft.com/office/drawing/2014/main" id="{3CED83A4-BBE6-4A5B-B7AF-C4725FCA5C16}"/>
                    </a:ext>
                  </a:extLst>
                </p:cNvPr>
                <p:cNvSpPr txBox="1">
                  <a:spLocks noRot="1" noChangeAspect="1" noMove="1" noResize="1" noEditPoints="1" noAdjustHandles="1" noChangeArrowheads="1" noChangeShapeType="1" noTextEdit="1"/>
                </p:cNvSpPr>
                <p:nvPr/>
              </p:nvSpPr>
              <p:spPr>
                <a:xfrm>
                  <a:off x="2906973" y="2519718"/>
                  <a:ext cx="409433" cy="400110"/>
                </a:xfrm>
                <a:prstGeom prst="rect">
                  <a:avLst/>
                </a:prstGeom>
                <a:blipFill>
                  <a:blip r:embed="rId4"/>
                  <a:stretch>
                    <a:fillRect r="-13462" b="-701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4277187A-6C4C-4BF9-BF7D-78AA74302A3F}"/>
                    </a:ext>
                  </a:extLst>
                </p:cNvPr>
                <p:cNvSpPr/>
                <p:nvPr/>
              </p:nvSpPr>
              <p:spPr>
                <a:xfrm>
                  <a:off x="2935408" y="4028511"/>
                  <a:ext cx="376449"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sz="2000" b="0" i="1" dirty="0" smtClean="0">
                            <a:latin typeface="Cambria Math" panose="02040503050406030204" pitchFamily="18" charset="0"/>
                          </a:rPr>
                          <m:t>𝐷</m:t>
                        </m:r>
                      </m:oMath>
                    </m:oMathPara>
                  </a14:m>
                  <a:endParaRPr lang="pt-BR" sz="2000" dirty="0"/>
                </a:p>
              </p:txBody>
            </p:sp>
          </mc:Choice>
          <mc:Fallback xmlns="">
            <p:sp>
              <p:nvSpPr>
                <p:cNvPr id="15" name="Rectangle 14">
                  <a:extLst>
                    <a:ext uri="{FF2B5EF4-FFF2-40B4-BE49-F238E27FC236}">
                      <a16:creationId xmlns:a16="http://schemas.microsoft.com/office/drawing/2014/main" id="{D98ED52C-EB02-4F51-A8CE-4277DD51F1E5}"/>
                    </a:ext>
                  </a:extLst>
                </p:cNvPr>
                <p:cNvSpPr>
                  <a:spLocks noRot="1" noChangeAspect="1" noMove="1" noResize="1" noEditPoints="1" noAdjustHandles="1" noChangeArrowheads="1" noChangeShapeType="1" noTextEdit="1"/>
                </p:cNvSpPr>
                <p:nvPr/>
              </p:nvSpPr>
              <p:spPr>
                <a:xfrm>
                  <a:off x="2935408" y="4028511"/>
                  <a:ext cx="376449" cy="400110"/>
                </a:xfrm>
                <a:prstGeom prst="rect">
                  <a:avLst/>
                </a:prstGeom>
                <a:blipFill>
                  <a:blip r:embed="rId5"/>
                  <a:stretch>
                    <a:fillRect r="-20833" b="-701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0AD5D992-7EAB-4AED-8327-254C78F8BB2B}"/>
                    </a:ext>
                  </a:extLst>
                </p:cNvPr>
                <p:cNvSpPr txBox="1"/>
                <p:nvPr/>
              </p:nvSpPr>
              <p:spPr>
                <a:xfrm>
                  <a:off x="5376516" y="2199681"/>
                  <a:ext cx="40943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i="1" dirty="0" smtClean="0">
                            <a:latin typeface="Cambria Math" panose="02040503050406030204" pitchFamily="18" charset="0"/>
                          </a:rPr>
                          <m:t>𝑢</m:t>
                        </m:r>
                      </m:oMath>
                    </m:oMathPara>
                  </a14:m>
                  <a:endParaRPr lang="pt-BR" sz="2000" dirty="0"/>
                </a:p>
              </p:txBody>
            </p:sp>
          </mc:Choice>
          <mc:Fallback xmlns="">
            <p:sp>
              <p:nvSpPr>
                <p:cNvPr id="45" name="TextBox 44">
                  <a:extLst>
                    <a:ext uri="{FF2B5EF4-FFF2-40B4-BE49-F238E27FC236}">
                      <a16:creationId xmlns:a16="http://schemas.microsoft.com/office/drawing/2014/main" id="{0AD5D992-7EAB-4AED-8327-254C78F8BB2B}"/>
                    </a:ext>
                  </a:extLst>
                </p:cNvPr>
                <p:cNvSpPr txBox="1">
                  <a:spLocks noRot="1" noChangeAspect="1" noMove="1" noResize="1" noEditPoints="1" noAdjustHandles="1" noChangeArrowheads="1" noChangeShapeType="1" noTextEdit="1"/>
                </p:cNvSpPr>
                <p:nvPr/>
              </p:nvSpPr>
              <p:spPr>
                <a:xfrm>
                  <a:off x="5376516" y="2199681"/>
                  <a:ext cx="409433" cy="400110"/>
                </a:xfrm>
                <a:prstGeom prst="rect">
                  <a:avLst/>
                </a:prstGeom>
                <a:blipFill>
                  <a:blip r:embed="rId20"/>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BFE1C72B-C720-41FE-8B57-DEC0359399B7}"/>
                    </a:ext>
                  </a:extLst>
                </p:cNvPr>
                <p:cNvSpPr/>
                <p:nvPr/>
              </p:nvSpPr>
              <p:spPr>
                <a:xfrm>
                  <a:off x="5401101" y="3321446"/>
                  <a:ext cx="29683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sz="2000" b="0" i="1" dirty="0" smtClean="0">
                            <a:latin typeface="Cambria Math" panose="02040503050406030204" pitchFamily="18" charset="0"/>
                          </a:rPr>
                          <m:t>𝑑</m:t>
                        </m:r>
                      </m:oMath>
                    </m:oMathPara>
                  </a14:m>
                  <a:endParaRPr lang="pt-BR" sz="2000" dirty="0"/>
                </a:p>
              </p:txBody>
            </p:sp>
          </mc:Choice>
          <mc:Fallback xmlns="">
            <p:sp>
              <p:nvSpPr>
                <p:cNvPr id="46" name="Rectangle 45">
                  <a:extLst>
                    <a:ext uri="{FF2B5EF4-FFF2-40B4-BE49-F238E27FC236}">
                      <a16:creationId xmlns:a16="http://schemas.microsoft.com/office/drawing/2014/main" id="{BFE1C72B-C720-41FE-8B57-DEC0359399B7}"/>
                    </a:ext>
                  </a:extLst>
                </p:cNvPr>
                <p:cNvSpPr>
                  <a:spLocks noRot="1" noChangeAspect="1" noMove="1" noResize="1" noEditPoints="1" noAdjustHandles="1" noChangeArrowheads="1" noChangeShapeType="1" noTextEdit="1"/>
                </p:cNvSpPr>
                <p:nvPr/>
              </p:nvSpPr>
              <p:spPr>
                <a:xfrm>
                  <a:off x="5401101" y="3321446"/>
                  <a:ext cx="296837" cy="400110"/>
                </a:xfrm>
                <a:prstGeom prst="rect">
                  <a:avLst/>
                </a:prstGeom>
                <a:blipFill>
                  <a:blip r:embed="rId21"/>
                  <a:stretch>
                    <a:fillRect r="-42105" b="-877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8B412205-94C4-43F1-8F43-3628621DDEBA}"/>
                    </a:ext>
                  </a:extLst>
                </p:cNvPr>
                <p:cNvSpPr/>
                <p:nvPr/>
              </p:nvSpPr>
              <p:spPr>
                <a:xfrm>
                  <a:off x="4573422" y="3749136"/>
                  <a:ext cx="29683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sz="2000" b="0" i="1" dirty="0" smtClean="0">
                            <a:latin typeface="Cambria Math" panose="02040503050406030204" pitchFamily="18" charset="0"/>
                          </a:rPr>
                          <m:t>𝑙</m:t>
                        </m:r>
                      </m:oMath>
                    </m:oMathPara>
                  </a14:m>
                  <a:endParaRPr lang="pt-BR" sz="2000" dirty="0"/>
                </a:p>
              </p:txBody>
            </p:sp>
          </mc:Choice>
          <mc:Fallback xmlns="">
            <p:sp>
              <p:nvSpPr>
                <p:cNvPr id="47" name="Rectangle 46">
                  <a:extLst>
                    <a:ext uri="{FF2B5EF4-FFF2-40B4-BE49-F238E27FC236}">
                      <a16:creationId xmlns:a16="http://schemas.microsoft.com/office/drawing/2014/main" id="{8B412205-94C4-43F1-8F43-3628621DDEBA}"/>
                    </a:ext>
                  </a:extLst>
                </p:cNvPr>
                <p:cNvSpPr>
                  <a:spLocks noRot="1" noChangeAspect="1" noMove="1" noResize="1" noEditPoints="1" noAdjustHandles="1" noChangeArrowheads="1" noChangeShapeType="1" noTextEdit="1"/>
                </p:cNvSpPr>
                <p:nvPr/>
              </p:nvSpPr>
              <p:spPr>
                <a:xfrm>
                  <a:off x="4573422" y="3749136"/>
                  <a:ext cx="296837" cy="400110"/>
                </a:xfrm>
                <a:prstGeom prst="rect">
                  <a:avLst/>
                </a:prstGeom>
                <a:blipFill>
                  <a:blip r:embed="rId22"/>
                  <a:stretch>
                    <a:fillRect r="-13158" b="-89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94A1CF8E-2C62-43C4-930E-FF7EBA049897}"/>
                    </a:ext>
                  </a:extLst>
                </p:cNvPr>
                <p:cNvSpPr/>
                <p:nvPr/>
              </p:nvSpPr>
              <p:spPr>
                <a:xfrm>
                  <a:off x="4573422" y="4521902"/>
                  <a:ext cx="29683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sz="2000" b="0" i="1" smtClean="0">
                            <a:latin typeface="Cambria Math" panose="02040503050406030204" pitchFamily="18" charset="0"/>
                          </a:rPr>
                          <m:t>𝑟</m:t>
                        </m:r>
                      </m:oMath>
                    </m:oMathPara>
                  </a14:m>
                  <a:endParaRPr lang="pt-BR" sz="2000" dirty="0"/>
                </a:p>
              </p:txBody>
            </p:sp>
          </mc:Choice>
          <mc:Fallback xmlns="">
            <p:sp>
              <p:nvSpPr>
                <p:cNvPr id="19" name="Rectangle 18">
                  <a:extLst>
                    <a:ext uri="{FF2B5EF4-FFF2-40B4-BE49-F238E27FC236}">
                      <a16:creationId xmlns:a16="http://schemas.microsoft.com/office/drawing/2014/main" id="{ABE4E884-A5F9-4654-A74C-389415CA83D2}"/>
                    </a:ext>
                  </a:extLst>
                </p:cNvPr>
                <p:cNvSpPr>
                  <a:spLocks noRot="1" noChangeAspect="1" noMove="1" noResize="1" noEditPoints="1" noAdjustHandles="1" noChangeArrowheads="1" noChangeShapeType="1" noTextEdit="1"/>
                </p:cNvSpPr>
                <p:nvPr/>
              </p:nvSpPr>
              <p:spPr>
                <a:xfrm>
                  <a:off x="4573422" y="4521902"/>
                  <a:ext cx="296837" cy="400110"/>
                </a:xfrm>
                <a:prstGeom prst="rect">
                  <a:avLst/>
                </a:prstGeom>
                <a:blipFill>
                  <a:blip r:embed="rId9"/>
                  <a:stretch>
                    <a:fillRect r="-2105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FA2CDF0A-3C7E-44DC-8D5E-AD0744D8377D}"/>
                    </a:ext>
                  </a:extLst>
                </p:cNvPr>
                <p:cNvSpPr/>
                <p:nvPr/>
              </p:nvSpPr>
              <p:spPr>
                <a:xfrm>
                  <a:off x="4536743" y="1509510"/>
                  <a:ext cx="29683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sz="2000" b="0" i="1" dirty="0" smtClean="0">
                            <a:latin typeface="Cambria Math" panose="02040503050406030204" pitchFamily="18" charset="0"/>
                          </a:rPr>
                          <m:t>𝑙</m:t>
                        </m:r>
                      </m:oMath>
                    </m:oMathPara>
                  </a14:m>
                  <a:endParaRPr lang="pt-BR" sz="2000" dirty="0"/>
                </a:p>
              </p:txBody>
            </p:sp>
          </mc:Choice>
          <mc:Fallback xmlns="">
            <p:sp>
              <p:nvSpPr>
                <p:cNvPr id="20" name="Rectangle 19">
                  <a:extLst>
                    <a:ext uri="{FF2B5EF4-FFF2-40B4-BE49-F238E27FC236}">
                      <a16:creationId xmlns:a16="http://schemas.microsoft.com/office/drawing/2014/main" id="{94B58407-1214-46B7-9AEF-BAA7B73AA682}"/>
                    </a:ext>
                  </a:extLst>
                </p:cNvPr>
                <p:cNvSpPr>
                  <a:spLocks noRot="1" noChangeAspect="1" noMove="1" noResize="1" noEditPoints="1" noAdjustHandles="1" noChangeArrowheads="1" noChangeShapeType="1" noTextEdit="1"/>
                </p:cNvSpPr>
                <p:nvPr/>
              </p:nvSpPr>
              <p:spPr>
                <a:xfrm>
                  <a:off x="4536743" y="1509510"/>
                  <a:ext cx="296837" cy="400110"/>
                </a:xfrm>
                <a:prstGeom prst="rect">
                  <a:avLst/>
                </a:prstGeom>
                <a:blipFill>
                  <a:blip r:embed="rId10"/>
                  <a:stretch>
                    <a:fillRect r="-13158" b="-877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4EBFE0CF-CC19-4D38-B185-E4E079A8F556}"/>
                    </a:ext>
                  </a:extLst>
                </p:cNvPr>
                <p:cNvSpPr/>
                <p:nvPr/>
              </p:nvSpPr>
              <p:spPr>
                <a:xfrm>
                  <a:off x="4530630" y="2700506"/>
                  <a:ext cx="29683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sz="2000" b="0" i="1" smtClean="0">
                            <a:latin typeface="Cambria Math" panose="02040503050406030204" pitchFamily="18" charset="0"/>
                          </a:rPr>
                          <m:t>𝑟</m:t>
                        </m:r>
                      </m:oMath>
                    </m:oMathPara>
                  </a14:m>
                  <a:endParaRPr lang="pt-BR" sz="2000" dirty="0"/>
                </a:p>
              </p:txBody>
            </p:sp>
          </mc:Choice>
          <mc:Fallback xmlns="">
            <p:sp>
              <p:nvSpPr>
                <p:cNvPr id="21" name="Rectangle 20">
                  <a:extLst>
                    <a:ext uri="{FF2B5EF4-FFF2-40B4-BE49-F238E27FC236}">
                      <a16:creationId xmlns:a16="http://schemas.microsoft.com/office/drawing/2014/main" id="{0D9311DC-C67A-41BB-9816-62967BDDF692}"/>
                    </a:ext>
                  </a:extLst>
                </p:cNvPr>
                <p:cNvSpPr>
                  <a:spLocks noRot="1" noChangeAspect="1" noMove="1" noResize="1" noEditPoints="1" noAdjustHandles="1" noChangeArrowheads="1" noChangeShapeType="1" noTextEdit="1"/>
                </p:cNvSpPr>
                <p:nvPr/>
              </p:nvSpPr>
              <p:spPr>
                <a:xfrm>
                  <a:off x="4530630" y="2700506"/>
                  <a:ext cx="296837" cy="400110"/>
                </a:xfrm>
                <a:prstGeom prst="rect">
                  <a:avLst/>
                </a:prstGeom>
                <a:blipFill>
                  <a:blip r:embed="rId11"/>
                  <a:stretch>
                    <a:fillRect r="-21622" b="-178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3ABA181D-3769-435F-B03A-BA90C91D2010}"/>
                    </a:ext>
                  </a:extLst>
                </p:cNvPr>
                <p:cNvSpPr txBox="1"/>
                <p:nvPr/>
              </p:nvSpPr>
              <p:spPr>
                <a:xfrm>
                  <a:off x="4920729" y="1419946"/>
                  <a:ext cx="121806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i="1" dirty="0" smtClean="0">
                            <a:latin typeface="Cambria Math" panose="02040503050406030204" pitchFamily="18" charset="0"/>
                          </a:rPr>
                          <m:t>4,2</m:t>
                        </m:r>
                      </m:oMath>
                    </m:oMathPara>
                  </a14:m>
                  <a:endParaRPr lang="pt-BR" sz="2000" dirty="0"/>
                </a:p>
              </p:txBody>
            </p:sp>
          </mc:Choice>
          <mc:Fallback xmlns="">
            <p:sp>
              <p:nvSpPr>
                <p:cNvPr id="22" name="TextBox 21">
                  <a:extLst>
                    <a:ext uri="{FF2B5EF4-FFF2-40B4-BE49-F238E27FC236}">
                      <a16:creationId xmlns:a16="http://schemas.microsoft.com/office/drawing/2014/main" id="{9879912F-B3EB-4341-B0A2-0BB83B81F4B9}"/>
                    </a:ext>
                  </a:extLst>
                </p:cNvPr>
                <p:cNvSpPr txBox="1">
                  <a:spLocks noRot="1" noChangeAspect="1" noMove="1" noResize="1" noEditPoints="1" noAdjustHandles="1" noChangeArrowheads="1" noChangeShapeType="1" noTextEdit="1"/>
                </p:cNvSpPr>
                <p:nvPr/>
              </p:nvSpPr>
              <p:spPr>
                <a:xfrm>
                  <a:off x="4920729" y="1419946"/>
                  <a:ext cx="1218063" cy="400110"/>
                </a:xfrm>
                <a:prstGeom prst="rect">
                  <a:avLst/>
                </a:prstGeom>
                <a:blipFill>
                  <a:blip r:embed="rId12"/>
                  <a:stretch>
                    <a:fillRect b="-89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1BF7AFF2-B739-4A2F-B2AA-55DD7E5EAA22}"/>
                    </a:ext>
                  </a:extLst>
                </p:cNvPr>
                <p:cNvSpPr txBox="1"/>
                <p:nvPr/>
              </p:nvSpPr>
              <p:spPr>
                <a:xfrm>
                  <a:off x="5875789" y="2090119"/>
                  <a:ext cx="121806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b="0" i="1" dirty="0" smtClean="0">
                            <a:latin typeface="Cambria Math" panose="02040503050406030204" pitchFamily="18" charset="0"/>
                          </a:rPr>
                          <m:t>0,0</m:t>
                        </m:r>
                      </m:oMath>
                    </m:oMathPara>
                  </a14:m>
                  <a:endParaRPr lang="pt-BR" sz="2000" dirty="0"/>
                </a:p>
              </p:txBody>
            </p:sp>
          </mc:Choice>
          <mc:Fallback xmlns="">
            <p:sp>
              <p:nvSpPr>
                <p:cNvPr id="23" name="TextBox 22">
                  <a:extLst>
                    <a:ext uri="{FF2B5EF4-FFF2-40B4-BE49-F238E27FC236}">
                      <a16:creationId xmlns:a16="http://schemas.microsoft.com/office/drawing/2014/main" id="{CF232046-B562-4E0D-BF1C-4990D9877D74}"/>
                    </a:ext>
                  </a:extLst>
                </p:cNvPr>
                <p:cNvSpPr txBox="1">
                  <a:spLocks noRot="1" noChangeAspect="1" noMove="1" noResize="1" noEditPoints="1" noAdjustHandles="1" noChangeArrowheads="1" noChangeShapeType="1" noTextEdit="1"/>
                </p:cNvSpPr>
                <p:nvPr/>
              </p:nvSpPr>
              <p:spPr>
                <a:xfrm>
                  <a:off x="5875789" y="2090119"/>
                  <a:ext cx="1218063" cy="400110"/>
                </a:xfrm>
                <a:prstGeom prst="rect">
                  <a:avLst/>
                </a:prstGeom>
                <a:blipFill>
                  <a:blip r:embed="rId13"/>
                  <a:stretch>
                    <a:fillRect b="-89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CEB67DD4-CD5B-469B-8E7F-2C09DC87950C}"/>
                    </a:ext>
                  </a:extLst>
                </p:cNvPr>
                <p:cNvSpPr txBox="1"/>
                <p:nvPr/>
              </p:nvSpPr>
              <p:spPr>
                <a:xfrm>
                  <a:off x="5885594" y="3429000"/>
                  <a:ext cx="121806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i="1" dirty="0" smtClean="0">
                            <a:latin typeface="Cambria Math" panose="02040503050406030204" pitchFamily="18" charset="0"/>
                          </a:rPr>
                          <m:t>1</m:t>
                        </m:r>
                        <m:r>
                          <a:rPr lang="pt-BR" sz="2000" b="0" i="1" dirty="0" smtClean="0">
                            <a:latin typeface="Cambria Math" panose="02040503050406030204" pitchFamily="18" charset="0"/>
                          </a:rPr>
                          <m:t>,4</m:t>
                        </m:r>
                      </m:oMath>
                    </m:oMathPara>
                  </a14:m>
                  <a:endParaRPr lang="pt-BR" sz="2000" dirty="0"/>
                </a:p>
              </p:txBody>
            </p:sp>
          </mc:Choice>
          <mc:Fallback xmlns="">
            <p:sp>
              <p:nvSpPr>
                <p:cNvPr id="24" name="TextBox 23">
                  <a:extLst>
                    <a:ext uri="{FF2B5EF4-FFF2-40B4-BE49-F238E27FC236}">
                      <a16:creationId xmlns:a16="http://schemas.microsoft.com/office/drawing/2014/main" id="{4A067134-5CF4-45ED-BFF4-FBE543DACBBF}"/>
                    </a:ext>
                  </a:extLst>
                </p:cNvPr>
                <p:cNvSpPr txBox="1">
                  <a:spLocks noRot="1" noChangeAspect="1" noMove="1" noResize="1" noEditPoints="1" noAdjustHandles="1" noChangeArrowheads="1" noChangeShapeType="1" noTextEdit="1"/>
                </p:cNvSpPr>
                <p:nvPr/>
              </p:nvSpPr>
              <p:spPr>
                <a:xfrm>
                  <a:off x="5885594" y="3429000"/>
                  <a:ext cx="1218063" cy="400110"/>
                </a:xfrm>
                <a:prstGeom prst="rect">
                  <a:avLst/>
                </a:prstGeom>
                <a:blipFill>
                  <a:blip r:embed="rId14"/>
                  <a:stretch>
                    <a:fillRect b="-89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0A289EE2-B935-4DCA-9F16-415414BEF349}"/>
                    </a:ext>
                  </a:extLst>
                </p:cNvPr>
                <p:cNvSpPr txBox="1"/>
                <p:nvPr/>
              </p:nvSpPr>
              <p:spPr>
                <a:xfrm>
                  <a:off x="4917317" y="3720643"/>
                  <a:ext cx="121806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b="0" i="1" dirty="0" smtClean="0">
                            <a:latin typeface="Cambria Math" panose="02040503050406030204" pitchFamily="18" charset="0"/>
                          </a:rPr>
                          <m:t>0,0</m:t>
                        </m:r>
                      </m:oMath>
                    </m:oMathPara>
                  </a14:m>
                  <a:endParaRPr lang="pt-BR" sz="2000" dirty="0"/>
                </a:p>
              </p:txBody>
            </p:sp>
          </mc:Choice>
          <mc:Fallback xmlns="">
            <p:sp>
              <p:nvSpPr>
                <p:cNvPr id="25" name="TextBox 24">
                  <a:extLst>
                    <a:ext uri="{FF2B5EF4-FFF2-40B4-BE49-F238E27FC236}">
                      <a16:creationId xmlns:a16="http://schemas.microsoft.com/office/drawing/2014/main" id="{1316F7D4-075D-4530-AE38-23064F89DB73}"/>
                    </a:ext>
                  </a:extLst>
                </p:cNvPr>
                <p:cNvSpPr txBox="1">
                  <a:spLocks noRot="1" noChangeAspect="1" noMove="1" noResize="1" noEditPoints="1" noAdjustHandles="1" noChangeArrowheads="1" noChangeShapeType="1" noTextEdit="1"/>
                </p:cNvSpPr>
                <p:nvPr/>
              </p:nvSpPr>
              <p:spPr>
                <a:xfrm>
                  <a:off x="4917317" y="3720643"/>
                  <a:ext cx="1218063" cy="400110"/>
                </a:xfrm>
                <a:prstGeom prst="rect">
                  <a:avLst/>
                </a:prstGeom>
                <a:blipFill>
                  <a:blip r:embed="rId15"/>
                  <a:stretch>
                    <a:fillRect b="-89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627BAFE5-523F-42C6-90F1-B475E49C014E}"/>
                    </a:ext>
                  </a:extLst>
                </p:cNvPr>
                <p:cNvSpPr txBox="1"/>
                <p:nvPr/>
              </p:nvSpPr>
              <p:spPr>
                <a:xfrm>
                  <a:off x="4925846" y="5013804"/>
                  <a:ext cx="121806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i="1" dirty="0" smtClean="0">
                            <a:latin typeface="Cambria Math" panose="02040503050406030204" pitchFamily="18" charset="0"/>
                          </a:rPr>
                          <m:t>2</m:t>
                        </m:r>
                        <m:r>
                          <a:rPr lang="pt-BR" sz="2000" b="0" i="1" dirty="0" smtClean="0">
                            <a:latin typeface="Cambria Math" panose="02040503050406030204" pitchFamily="18" charset="0"/>
                          </a:rPr>
                          <m:t>,4</m:t>
                        </m:r>
                      </m:oMath>
                    </m:oMathPara>
                  </a14:m>
                  <a:endParaRPr lang="pt-BR" sz="2000" dirty="0"/>
                </a:p>
              </p:txBody>
            </p:sp>
          </mc:Choice>
          <mc:Fallback xmlns="">
            <p:sp>
              <p:nvSpPr>
                <p:cNvPr id="26" name="TextBox 25">
                  <a:extLst>
                    <a:ext uri="{FF2B5EF4-FFF2-40B4-BE49-F238E27FC236}">
                      <a16:creationId xmlns:a16="http://schemas.microsoft.com/office/drawing/2014/main" id="{C7ED04E9-77D3-44A4-8A26-4CBB22116DEC}"/>
                    </a:ext>
                  </a:extLst>
                </p:cNvPr>
                <p:cNvSpPr txBox="1">
                  <a:spLocks noRot="1" noChangeAspect="1" noMove="1" noResize="1" noEditPoints="1" noAdjustHandles="1" noChangeArrowheads="1" noChangeShapeType="1" noTextEdit="1"/>
                </p:cNvSpPr>
                <p:nvPr/>
              </p:nvSpPr>
              <p:spPr>
                <a:xfrm>
                  <a:off x="4925846" y="5013804"/>
                  <a:ext cx="1218063" cy="400110"/>
                </a:xfrm>
                <a:prstGeom prst="rect">
                  <a:avLst/>
                </a:prstGeom>
                <a:blipFill>
                  <a:blip r:embed="rId16"/>
                  <a:stretch>
                    <a:fillRect b="-8929"/>
                  </a:stretch>
                </a:blipFill>
              </p:spPr>
              <p:txBody>
                <a:bodyPr/>
                <a:lstStyle/>
                <a:p>
                  <a:r>
                    <a:rPr lang="pt-BR">
                      <a:noFill/>
                    </a:rPr>
                    <a:t> </a:t>
                  </a:r>
                </a:p>
              </p:txBody>
            </p:sp>
          </mc:Fallback>
        </mc:AlternateContent>
      </p:gr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73F51E5C-C888-46BB-A118-DD9C3D2B6EB3}"/>
                  </a:ext>
                </a:extLst>
              </p:cNvPr>
              <p:cNvSpPr txBox="1"/>
              <p:nvPr/>
            </p:nvSpPr>
            <p:spPr>
              <a:xfrm>
                <a:off x="6074842" y="4614812"/>
                <a:ext cx="552757" cy="3445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i="1" dirty="0" smtClean="0">
                          <a:latin typeface="Cambria Math" panose="02040503050406030204" pitchFamily="18" charset="0"/>
                        </a:rPr>
                        <m:t>1</m:t>
                      </m:r>
                    </m:oMath>
                  </m:oMathPara>
                </a14:m>
                <a:endParaRPr lang="pt-BR" sz="2000" dirty="0"/>
              </a:p>
            </p:txBody>
          </p:sp>
        </mc:Choice>
        <mc:Fallback xmlns="">
          <p:sp>
            <p:nvSpPr>
              <p:cNvPr id="56" name="TextBox 55">
                <a:extLst>
                  <a:ext uri="{FF2B5EF4-FFF2-40B4-BE49-F238E27FC236}">
                    <a16:creationId xmlns:a16="http://schemas.microsoft.com/office/drawing/2014/main" id="{73F51E5C-C888-46BB-A118-DD9C3D2B6EB3}"/>
                  </a:ext>
                </a:extLst>
              </p:cNvPr>
              <p:cNvSpPr txBox="1">
                <a:spLocks noRot="1" noChangeAspect="1" noMove="1" noResize="1" noEditPoints="1" noAdjustHandles="1" noChangeArrowheads="1" noChangeShapeType="1" noTextEdit="1"/>
              </p:cNvSpPr>
              <p:nvPr/>
            </p:nvSpPr>
            <p:spPr>
              <a:xfrm>
                <a:off x="6074842" y="4614812"/>
                <a:ext cx="552757" cy="344597"/>
              </a:xfrm>
              <a:prstGeom prst="rect">
                <a:avLst/>
              </a:prstGeom>
              <a:blipFill>
                <a:blip r:embed="rId23"/>
                <a:stretch>
                  <a:fillRect b="-701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graphicFrame>
            <p:nvGraphicFramePr>
              <p:cNvPr id="59" name="Table 58">
                <a:extLst>
                  <a:ext uri="{FF2B5EF4-FFF2-40B4-BE49-F238E27FC236}">
                    <a16:creationId xmlns:a16="http://schemas.microsoft.com/office/drawing/2014/main" id="{47B28B11-1F47-438D-B491-FA54B3270C17}"/>
                  </a:ext>
                </a:extLst>
              </p:cNvPr>
              <p:cNvGraphicFramePr>
                <a:graphicFrameLocks noGrp="1"/>
              </p:cNvGraphicFramePr>
              <p:nvPr>
                <p:extLst>
                  <p:ext uri="{D42A27DB-BD31-4B8C-83A1-F6EECF244321}">
                    <p14:modId xmlns:p14="http://schemas.microsoft.com/office/powerpoint/2010/main" val="1440791263"/>
                  </p:ext>
                </p:extLst>
              </p:nvPr>
            </p:nvGraphicFramePr>
            <p:xfrm>
              <a:off x="8454796" y="3724789"/>
              <a:ext cx="2677400" cy="2307438"/>
            </p:xfrm>
            <a:graphic>
              <a:graphicData uri="http://schemas.openxmlformats.org/drawingml/2006/table">
                <a:tbl>
                  <a:tblPr>
                    <a:tableStyleId>{5C22544A-7EE6-4342-B048-85BDC9FD1C3A}</a:tableStyleId>
                  </a:tblPr>
                  <a:tblGrid>
                    <a:gridCol w="669350">
                      <a:extLst>
                        <a:ext uri="{9D8B030D-6E8A-4147-A177-3AD203B41FA5}">
                          <a16:colId xmlns:a16="http://schemas.microsoft.com/office/drawing/2014/main" val="2800654181"/>
                        </a:ext>
                      </a:extLst>
                    </a:gridCol>
                    <a:gridCol w="669350">
                      <a:extLst>
                        <a:ext uri="{9D8B030D-6E8A-4147-A177-3AD203B41FA5}">
                          <a16:colId xmlns:a16="http://schemas.microsoft.com/office/drawing/2014/main" val="536626858"/>
                        </a:ext>
                      </a:extLst>
                    </a:gridCol>
                    <a:gridCol w="669350">
                      <a:extLst>
                        <a:ext uri="{9D8B030D-6E8A-4147-A177-3AD203B41FA5}">
                          <a16:colId xmlns:a16="http://schemas.microsoft.com/office/drawing/2014/main" val="245799716"/>
                        </a:ext>
                      </a:extLst>
                    </a:gridCol>
                    <a:gridCol w="669350">
                      <a:extLst>
                        <a:ext uri="{9D8B030D-6E8A-4147-A177-3AD203B41FA5}">
                          <a16:colId xmlns:a16="http://schemas.microsoft.com/office/drawing/2014/main" val="1785673154"/>
                        </a:ext>
                      </a:extLst>
                    </a:gridCol>
                  </a:tblGrid>
                  <a:tr h="384573">
                    <a:tc rowSpan="2" gridSpan="2">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effectLst/>
                                    <a:latin typeface="Cambria Math" panose="02040503050406030204" pitchFamily="18" charset="0"/>
                                  </a:rPr>
                                  <m:t>𝐹𝑜𝑟𝑚𝑎</m:t>
                                </m:r>
                                <m:r>
                                  <a:rPr lang="pt-BR" sz="2000" i="1" u="none" strike="noStrike" dirty="0" smtClean="0">
                                    <a:effectLst/>
                                    <a:latin typeface="Cambria Math" panose="02040503050406030204" pitchFamily="18" charset="0"/>
                                  </a:rPr>
                                  <m:t> </m:t>
                                </m:r>
                              </m:oMath>
                            </m:oMathPara>
                          </a14:m>
                          <a:endParaRPr lang="pt-BR" sz="2000" u="none" strike="noStrike" dirty="0">
                            <a:effectLst/>
                          </a:endParaRPr>
                        </a:p>
                        <a:p>
                          <a:pPr algn="ctr" fontAlgn="b"/>
                          <a14:m>
                            <m:oMathPara xmlns:m="http://schemas.openxmlformats.org/officeDocument/2006/math">
                              <m:oMathParaPr>
                                <m:jc m:val="centerGroup"/>
                              </m:oMathParaPr>
                              <m:oMath xmlns:m="http://schemas.openxmlformats.org/officeDocument/2006/math">
                                <m:r>
                                  <a:rPr lang="pt-BR" sz="2000" i="1" u="none" strike="noStrike" dirty="0" smtClean="0">
                                    <a:effectLst/>
                                    <a:latin typeface="Cambria Math" panose="02040503050406030204" pitchFamily="18" charset="0"/>
                                  </a:rPr>
                                  <m:t>𝑛𝑜𝑟𝑚𝑎𝑙</m:t>
                                </m:r>
                              </m:oMath>
                            </m:oMathPara>
                          </a14:m>
                          <a:endParaRPr lang="pt-BR" sz="2000" b="0" i="0" u="none" strike="noStrike" dirty="0">
                            <a:solidFill>
                              <a:srgbClr val="000000"/>
                            </a:solidFill>
                            <a:effectLst/>
                            <a:latin typeface="Calibri" panose="020F0502020204030204" pitchFamily="34" charset="0"/>
                          </a:endParaRPr>
                        </a:p>
                      </a:txBody>
                      <a:tcPr marL="9525" marR="9525" marT="9525" marB="0" anchor="b"/>
                    </a:tc>
                    <a:tc rowSpan="2" hMerge="1">
                      <a:txBody>
                        <a:bodyPr/>
                        <a:lstStyle/>
                        <a:p>
                          <a:endParaRPr lang="pt-BR"/>
                        </a:p>
                      </a:txBody>
                      <a:tcPr/>
                    </a:tc>
                    <a:tc gridSpan="2">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effectLst/>
                                    <a:latin typeface="Cambria Math" panose="02040503050406030204" pitchFamily="18" charset="0"/>
                                  </a:rPr>
                                  <m:t>2</m:t>
                                </m:r>
                              </m:oMath>
                            </m:oMathPara>
                          </a14:m>
                          <a:endParaRPr lang="pt-BR" sz="20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pt-BR"/>
                        </a:p>
                      </a:txBody>
                      <a:tcPr/>
                    </a:tc>
                    <a:extLst>
                      <a:ext uri="{0D108BD9-81ED-4DB2-BD59-A6C34878D82A}">
                        <a16:rowId xmlns:a16="http://schemas.microsoft.com/office/drawing/2014/main" val="1520631474"/>
                      </a:ext>
                    </a:extLst>
                  </a:tr>
                  <a:tr h="384573">
                    <a:tc gridSpan="2" vMerge="1">
                      <a:txBody>
                        <a:bodyPr/>
                        <a:lstStyle/>
                        <a:p>
                          <a:endParaRPr lang="pt-BR"/>
                        </a:p>
                      </a:txBody>
                      <a:tcPr/>
                    </a:tc>
                    <a:tc hMerge="1" vMerge="1">
                      <a:txBody>
                        <a:bodyPr/>
                        <a:lstStyle/>
                        <a:p>
                          <a:endParaRPr lang="pt-BR"/>
                        </a:p>
                      </a:txBody>
                      <a:tcPr/>
                    </a:tc>
                    <a:tc>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effectLst/>
                                    <a:latin typeface="Cambria Math" panose="02040503050406030204" pitchFamily="18" charset="0"/>
                                  </a:rPr>
                                  <m:t>𝑙</m:t>
                                </m:r>
                              </m:oMath>
                            </m:oMathPara>
                          </a14:m>
                          <a:endParaRPr lang="pt-BR"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effectLst/>
                                    <a:latin typeface="Cambria Math" panose="02040503050406030204" pitchFamily="18" charset="0"/>
                                  </a:rPr>
                                  <m:t>𝑟</m:t>
                                </m:r>
                              </m:oMath>
                            </m:oMathPara>
                          </a14:m>
                          <a:endParaRPr lang="pt-BR"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93605258"/>
                      </a:ext>
                    </a:extLst>
                  </a:tr>
                  <a:tr h="384573">
                    <a:tc rowSpan="4">
                      <a:txBody>
                        <a:bodyPr/>
                        <a:lstStyle/>
                        <a:p>
                          <a:pPr algn="ctr" fontAlgn="ctr"/>
                          <a14:m>
                            <m:oMathPara xmlns:m="http://schemas.openxmlformats.org/officeDocument/2006/math">
                              <m:oMathParaPr>
                                <m:jc m:val="centerGroup"/>
                              </m:oMathParaPr>
                              <m:oMath xmlns:m="http://schemas.openxmlformats.org/officeDocument/2006/math">
                                <m:r>
                                  <a:rPr lang="pt-BR" sz="2000" i="1" u="none" strike="noStrike" dirty="0" smtClean="0">
                                    <a:effectLst/>
                                    <a:latin typeface="Cambria Math" panose="02040503050406030204" pitchFamily="18" charset="0"/>
                                  </a:rPr>
                                  <m:t>1</m:t>
                                </m:r>
                              </m:oMath>
                            </m:oMathPara>
                          </a14:m>
                          <a:endParaRPr lang="pt-BR"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effectLst/>
                                    <a:latin typeface="Cambria Math" panose="02040503050406030204" pitchFamily="18" charset="0"/>
                                  </a:rPr>
                                  <m:t>𝑈</m:t>
                                </m:r>
                                <m:r>
                                  <a:rPr lang="pt-BR" sz="2000" i="1" u="none" strike="noStrike" dirty="0" smtClean="0">
                                    <a:effectLst/>
                                    <a:latin typeface="Cambria Math" panose="02040503050406030204" pitchFamily="18" charset="0"/>
                                  </a:rPr>
                                  <m:t>,</m:t>
                                </m:r>
                                <m:r>
                                  <a:rPr lang="pt-BR" sz="2000" i="1" u="none" strike="noStrike" dirty="0" smtClean="0">
                                    <a:effectLst/>
                                    <a:latin typeface="Cambria Math" panose="02040503050406030204" pitchFamily="18" charset="0"/>
                                  </a:rPr>
                                  <m:t>𝑢</m:t>
                                </m:r>
                              </m:oMath>
                            </m:oMathPara>
                          </a14:m>
                          <a:endParaRPr lang="pt-BR"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solidFill>
                                      <a:srgbClr val="FF0000"/>
                                    </a:solidFill>
                                    <a:effectLst/>
                                    <a:latin typeface="Cambria Math" panose="02040503050406030204" pitchFamily="18" charset="0"/>
                                  </a:rPr>
                                  <m:t>4,2</m:t>
                                </m:r>
                              </m:oMath>
                            </m:oMathPara>
                          </a14:m>
                          <a:endParaRPr lang="pt-BR" sz="20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effectLst/>
                                    <a:latin typeface="Cambria Math" panose="02040503050406030204" pitchFamily="18" charset="0"/>
                                  </a:rPr>
                                  <m:t>0,0</m:t>
                                </m:r>
                              </m:oMath>
                            </m:oMathPara>
                          </a14:m>
                          <a:endParaRPr lang="pt-BR"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65084295"/>
                      </a:ext>
                    </a:extLst>
                  </a:tr>
                  <a:tr h="384573">
                    <a:tc vMerge="1">
                      <a:txBody>
                        <a:bodyPr/>
                        <a:lstStyle/>
                        <a:p>
                          <a:endParaRPr lang="pt-BR"/>
                        </a:p>
                      </a:txBody>
                      <a:tcPr/>
                    </a:tc>
                    <a:tc>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effectLst/>
                                    <a:latin typeface="Cambria Math" panose="02040503050406030204" pitchFamily="18" charset="0"/>
                                  </a:rPr>
                                  <m:t>𝑈</m:t>
                                </m:r>
                                <m:r>
                                  <a:rPr lang="pt-BR" sz="2000" i="1" u="none" strike="noStrike" dirty="0" smtClean="0">
                                    <a:effectLst/>
                                    <a:latin typeface="Cambria Math" panose="02040503050406030204" pitchFamily="18" charset="0"/>
                                  </a:rPr>
                                  <m:t>,</m:t>
                                </m:r>
                                <m:r>
                                  <a:rPr lang="pt-BR" sz="2000" i="1" u="none" strike="noStrike" dirty="0" smtClean="0">
                                    <a:effectLst/>
                                    <a:latin typeface="Cambria Math" panose="02040503050406030204" pitchFamily="18" charset="0"/>
                                  </a:rPr>
                                  <m:t>𝑑</m:t>
                                </m:r>
                              </m:oMath>
                            </m:oMathPara>
                          </a14:m>
                          <a:endParaRPr lang="pt-BR"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effectLst/>
                                    <a:latin typeface="Cambria Math" panose="02040503050406030204" pitchFamily="18" charset="0"/>
                                  </a:rPr>
                                  <m:t>4,2</m:t>
                                </m:r>
                              </m:oMath>
                            </m:oMathPara>
                          </a14:m>
                          <a:endParaRPr lang="pt-BR"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effectLst/>
                                    <a:latin typeface="Cambria Math" panose="02040503050406030204" pitchFamily="18" charset="0"/>
                                  </a:rPr>
                                  <m:t>1,4</m:t>
                                </m:r>
                              </m:oMath>
                            </m:oMathPara>
                          </a14:m>
                          <a:endParaRPr lang="pt-BR"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16536447"/>
                      </a:ext>
                    </a:extLst>
                  </a:tr>
                  <a:tr h="384573">
                    <a:tc vMerge="1">
                      <a:txBody>
                        <a:bodyPr/>
                        <a:lstStyle/>
                        <a:p>
                          <a:endParaRPr lang="pt-BR"/>
                        </a:p>
                      </a:txBody>
                      <a:tcPr/>
                    </a:tc>
                    <a:tc>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effectLst/>
                                    <a:latin typeface="Cambria Math" panose="02040503050406030204" pitchFamily="18" charset="0"/>
                                  </a:rPr>
                                  <m:t>𝐷</m:t>
                                </m:r>
                                <m:r>
                                  <a:rPr lang="pt-BR" sz="2000" i="1" u="none" strike="noStrike" dirty="0" smtClean="0">
                                    <a:effectLst/>
                                    <a:latin typeface="Cambria Math" panose="02040503050406030204" pitchFamily="18" charset="0"/>
                                  </a:rPr>
                                  <m:t>,</m:t>
                                </m:r>
                                <m:r>
                                  <a:rPr lang="pt-BR" sz="2000" i="1" u="none" strike="noStrike" dirty="0" smtClean="0">
                                    <a:effectLst/>
                                    <a:latin typeface="Cambria Math" panose="02040503050406030204" pitchFamily="18" charset="0"/>
                                  </a:rPr>
                                  <m:t>𝑢</m:t>
                                </m:r>
                              </m:oMath>
                            </m:oMathPara>
                          </a14:m>
                          <a:endParaRPr lang="pt-BR"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effectLst/>
                                    <a:latin typeface="Cambria Math" panose="02040503050406030204" pitchFamily="18" charset="0"/>
                                  </a:rPr>
                                  <m:t>0,0</m:t>
                                </m:r>
                              </m:oMath>
                            </m:oMathPara>
                          </a14:m>
                          <a:endParaRPr lang="pt-BR"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solidFill>
                                      <a:srgbClr val="FF0000"/>
                                    </a:solidFill>
                                    <a:effectLst/>
                                    <a:latin typeface="Cambria Math" panose="02040503050406030204" pitchFamily="18" charset="0"/>
                                  </a:rPr>
                                  <m:t>2,4</m:t>
                                </m:r>
                              </m:oMath>
                            </m:oMathPara>
                          </a14:m>
                          <a:endParaRPr lang="pt-BR" sz="2000" b="1"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21131411"/>
                      </a:ext>
                    </a:extLst>
                  </a:tr>
                  <a:tr h="384573">
                    <a:tc vMerge="1">
                      <a:txBody>
                        <a:bodyPr/>
                        <a:lstStyle/>
                        <a:p>
                          <a:endParaRPr lang="pt-BR"/>
                        </a:p>
                      </a:txBody>
                      <a:tcPr/>
                    </a:tc>
                    <a:tc>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effectLst/>
                                    <a:latin typeface="Cambria Math" panose="02040503050406030204" pitchFamily="18" charset="0"/>
                                  </a:rPr>
                                  <m:t>𝐷</m:t>
                                </m:r>
                                <m:r>
                                  <a:rPr lang="pt-BR" sz="2000" i="1" u="none" strike="noStrike" dirty="0" smtClean="0">
                                    <a:effectLst/>
                                    <a:latin typeface="Cambria Math" panose="02040503050406030204" pitchFamily="18" charset="0"/>
                                  </a:rPr>
                                  <m:t>,</m:t>
                                </m:r>
                                <m:r>
                                  <a:rPr lang="pt-BR" sz="2000" i="1" u="none" strike="noStrike" dirty="0" smtClean="0">
                                    <a:effectLst/>
                                    <a:latin typeface="Cambria Math" panose="02040503050406030204" pitchFamily="18" charset="0"/>
                                  </a:rPr>
                                  <m:t>𝑑</m:t>
                                </m:r>
                              </m:oMath>
                            </m:oMathPara>
                          </a14:m>
                          <a:endParaRPr lang="pt-BR"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effectLst/>
                                    <a:latin typeface="Cambria Math" panose="02040503050406030204" pitchFamily="18" charset="0"/>
                                  </a:rPr>
                                  <m:t>0,0</m:t>
                                </m:r>
                              </m:oMath>
                            </m:oMathPara>
                          </a14:m>
                          <a:endParaRPr lang="pt-BR"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solidFill>
                                      <a:srgbClr val="FF0000"/>
                                    </a:solidFill>
                                    <a:effectLst/>
                                    <a:latin typeface="Cambria Math" panose="02040503050406030204" pitchFamily="18" charset="0"/>
                                  </a:rPr>
                                  <m:t>2,4</m:t>
                                </m:r>
                              </m:oMath>
                            </m:oMathPara>
                          </a14:m>
                          <a:endParaRPr lang="pt-BR" sz="2000" b="1"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6572179"/>
                      </a:ext>
                    </a:extLst>
                  </a:tr>
                </a:tbl>
              </a:graphicData>
            </a:graphic>
          </p:graphicFrame>
        </mc:Choice>
        <mc:Fallback xmlns="">
          <p:graphicFrame>
            <p:nvGraphicFramePr>
              <p:cNvPr id="59" name="Table 58">
                <a:extLst>
                  <a:ext uri="{FF2B5EF4-FFF2-40B4-BE49-F238E27FC236}">
                    <a16:creationId xmlns:a16="http://schemas.microsoft.com/office/drawing/2014/main" id="{47B28B11-1F47-438D-B491-FA54B3270C17}"/>
                  </a:ext>
                </a:extLst>
              </p:cNvPr>
              <p:cNvGraphicFramePr>
                <a:graphicFrameLocks noGrp="1"/>
              </p:cNvGraphicFramePr>
              <p:nvPr>
                <p:extLst>
                  <p:ext uri="{D42A27DB-BD31-4B8C-83A1-F6EECF244321}">
                    <p14:modId xmlns:p14="http://schemas.microsoft.com/office/powerpoint/2010/main" val="1440791263"/>
                  </p:ext>
                </p:extLst>
              </p:nvPr>
            </p:nvGraphicFramePr>
            <p:xfrm>
              <a:off x="8454796" y="3724789"/>
              <a:ext cx="2677400" cy="2307438"/>
            </p:xfrm>
            <a:graphic>
              <a:graphicData uri="http://schemas.openxmlformats.org/drawingml/2006/table">
                <a:tbl>
                  <a:tblPr>
                    <a:tableStyleId>{5C22544A-7EE6-4342-B048-85BDC9FD1C3A}</a:tableStyleId>
                  </a:tblPr>
                  <a:tblGrid>
                    <a:gridCol w="669350">
                      <a:extLst>
                        <a:ext uri="{9D8B030D-6E8A-4147-A177-3AD203B41FA5}">
                          <a16:colId xmlns:a16="http://schemas.microsoft.com/office/drawing/2014/main" val="2800654181"/>
                        </a:ext>
                      </a:extLst>
                    </a:gridCol>
                    <a:gridCol w="669350">
                      <a:extLst>
                        <a:ext uri="{9D8B030D-6E8A-4147-A177-3AD203B41FA5}">
                          <a16:colId xmlns:a16="http://schemas.microsoft.com/office/drawing/2014/main" val="536626858"/>
                        </a:ext>
                      </a:extLst>
                    </a:gridCol>
                    <a:gridCol w="669350">
                      <a:extLst>
                        <a:ext uri="{9D8B030D-6E8A-4147-A177-3AD203B41FA5}">
                          <a16:colId xmlns:a16="http://schemas.microsoft.com/office/drawing/2014/main" val="245799716"/>
                        </a:ext>
                      </a:extLst>
                    </a:gridCol>
                    <a:gridCol w="669350">
                      <a:extLst>
                        <a:ext uri="{9D8B030D-6E8A-4147-A177-3AD203B41FA5}">
                          <a16:colId xmlns:a16="http://schemas.microsoft.com/office/drawing/2014/main" val="1785673154"/>
                        </a:ext>
                      </a:extLst>
                    </a:gridCol>
                  </a:tblGrid>
                  <a:tr h="384573">
                    <a:tc rowSpan="2" gridSpan="2">
                      <a:txBody>
                        <a:bodyPr/>
                        <a:lstStyle/>
                        <a:p>
                          <a:endParaRPr lang="pt-BR"/>
                        </a:p>
                      </a:txBody>
                      <a:tcPr marL="9525" marR="9525" marT="9525" marB="0" anchor="b">
                        <a:blipFill>
                          <a:blip r:embed="rId24"/>
                          <a:stretch>
                            <a:fillRect l="-452" t="-1587" r="-100452" b="-204762"/>
                          </a:stretch>
                        </a:blipFill>
                      </a:tcPr>
                    </a:tc>
                    <a:tc rowSpan="2" hMerge="1">
                      <a:txBody>
                        <a:bodyPr/>
                        <a:lstStyle/>
                        <a:p>
                          <a:endParaRPr lang="pt-BR"/>
                        </a:p>
                      </a:txBody>
                      <a:tcPr/>
                    </a:tc>
                    <a:tc gridSpan="2">
                      <a:txBody>
                        <a:bodyPr/>
                        <a:lstStyle/>
                        <a:p>
                          <a:endParaRPr lang="pt-BR"/>
                        </a:p>
                      </a:txBody>
                      <a:tcPr marL="9525" marR="9525" marT="9525" marB="0" anchor="b">
                        <a:blipFill>
                          <a:blip r:embed="rId24"/>
                          <a:stretch>
                            <a:fillRect l="-100909" t="-3175" r="-909" b="-509524"/>
                          </a:stretch>
                        </a:blipFill>
                      </a:tcPr>
                    </a:tc>
                    <a:tc hMerge="1">
                      <a:txBody>
                        <a:bodyPr/>
                        <a:lstStyle/>
                        <a:p>
                          <a:endParaRPr lang="pt-BR"/>
                        </a:p>
                      </a:txBody>
                      <a:tcPr/>
                    </a:tc>
                    <a:extLst>
                      <a:ext uri="{0D108BD9-81ED-4DB2-BD59-A6C34878D82A}">
                        <a16:rowId xmlns:a16="http://schemas.microsoft.com/office/drawing/2014/main" val="1520631474"/>
                      </a:ext>
                    </a:extLst>
                  </a:tr>
                  <a:tr h="384573">
                    <a:tc gridSpan="2" vMerge="1">
                      <a:txBody>
                        <a:bodyPr/>
                        <a:lstStyle/>
                        <a:p>
                          <a:endParaRPr lang="pt-BR"/>
                        </a:p>
                      </a:txBody>
                      <a:tcPr/>
                    </a:tc>
                    <a:tc hMerge="1" vMerge="1">
                      <a:txBody>
                        <a:bodyPr/>
                        <a:lstStyle/>
                        <a:p>
                          <a:endParaRPr lang="pt-BR"/>
                        </a:p>
                      </a:txBody>
                      <a:tcPr/>
                    </a:tc>
                    <a:tc>
                      <a:txBody>
                        <a:bodyPr/>
                        <a:lstStyle/>
                        <a:p>
                          <a:endParaRPr lang="pt-BR"/>
                        </a:p>
                      </a:txBody>
                      <a:tcPr marL="9525" marR="9525" marT="9525" marB="0" anchor="b">
                        <a:blipFill>
                          <a:blip r:embed="rId24"/>
                          <a:stretch>
                            <a:fillRect l="-201818" t="-103175" r="-101818" b="-409524"/>
                          </a:stretch>
                        </a:blipFill>
                      </a:tcPr>
                    </a:tc>
                    <a:tc>
                      <a:txBody>
                        <a:bodyPr/>
                        <a:lstStyle/>
                        <a:p>
                          <a:endParaRPr lang="pt-BR"/>
                        </a:p>
                      </a:txBody>
                      <a:tcPr marL="9525" marR="9525" marT="9525" marB="0" anchor="b">
                        <a:blipFill>
                          <a:blip r:embed="rId24"/>
                          <a:stretch>
                            <a:fillRect l="-301818" t="-103175" r="-1818" b="-409524"/>
                          </a:stretch>
                        </a:blipFill>
                      </a:tcPr>
                    </a:tc>
                    <a:extLst>
                      <a:ext uri="{0D108BD9-81ED-4DB2-BD59-A6C34878D82A}">
                        <a16:rowId xmlns:a16="http://schemas.microsoft.com/office/drawing/2014/main" val="4293605258"/>
                      </a:ext>
                    </a:extLst>
                  </a:tr>
                  <a:tr h="384573">
                    <a:tc rowSpan="4">
                      <a:txBody>
                        <a:bodyPr/>
                        <a:lstStyle/>
                        <a:p>
                          <a:endParaRPr lang="pt-BR"/>
                        </a:p>
                      </a:txBody>
                      <a:tcPr marL="9525" marR="9525" marT="9525" marB="0" anchor="ctr">
                        <a:blipFill>
                          <a:blip r:embed="rId24"/>
                          <a:stretch>
                            <a:fillRect l="-909" t="-50593" r="-302727" b="-1976"/>
                          </a:stretch>
                        </a:blipFill>
                      </a:tcPr>
                    </a:tc>
                    <a:tc>
                      <a:txBody>
                        <a:bodyPr/>
                        <a:lstStyle/>
                        <a:p>
                          <a:endParaRPr lang="pt-BR"/>
                        </a:p>
                      </a:txBody>
                      <a:tcPr marL="9525" marR="9525" marT="9525" marB="0" anchor="b">
                        <a:blipFill>
                          <a:blip r:embed="rId24"/>
                          <a:stretch>
                            <a:fillRect l="-100000" t="-200000" r="-200000" b="-303125"/>
                          </a:stretch>
                        </a:blipFill>
                      </a:tcPr>
                    </a:tc>
                    <a:tc>
                      <a:txBody>
                        <a:bodyPr/>
                        <a:lstStyle/>
                        <a:p>
                          <a:endParaRPr lang="pt-BR"/>
                        </a:p>
                      </a:txBody>
                      <a:tcPr marL="9525" marR="9525" marT="9525" marB="0" anchor="b">
                        <a:blipFill>
                          <a:blip r:embed="rId24"/>
                          <a:stretch>
                            <a:fillRect l="-201818" t="-200000" r="-101818" b="-303125"/>
                          </a:stretch>
                        </a:blipFill>
                      </a:tcPr>
                    </a:tc>
                    <a:tc>
                      <a:txBody>
                        <a:bodyPr/>
                        <a:lstStyle/>
                        <a:p>
                          <a:endParaRPr lang="pt-BR"/>
                        </a:p>
                      </a:txBody>
                      <a:tcPr marL="9525" marR="9525" marT="9525" marB="0" anchor="b">
                        <a:blipFill>
                          <a:blip r:embed="rId24"/>
                          <a:stretch>
                            <a:fillRect l="-301818" t="-200000" r="-1818" b="-303125"/>
                          </a:stretch>
                        </a:blipFill>
                      </a:tcPr>
                    </a:tc>
                    <a:extLst>
                      <a:ext uri="{0D108BD9-81ED-4DB2-BD59-A6C34878D82A}">
                        <a16:rowId xmlns:a16="http://schemas.microsoft.com/office/drawing/2014/main" val="3365084295"/>
                      </a:ext>
                    </a:extLst>
                  </a:tr>
                  <a:tr h="384573">
                    <a:tc vMerge="1">
                      <a:txBody>
                        <a:bodyPr/>
                        <a:lstStyle/>
                        <a:p>
                          <a:endParaRPr lang="pt-BR"/>
                        </a:p>
                      </a:txBody>
                      <a:tcPr/>
                    </a:tc>
                    <a:tc>
                      <a:txBody>
                        <a:bodyPr/>
                        <a:lstStyle/>
                        <a:p>
                          <a:endParaRPr lang="pt-BR"/>
                        </a:p>
                      </a:txBody>
                      <a:tcPr marL="9525" marR="9525" marT="9525" marB="0" anchor="b">
                        <a:blipFill>
                          <a:blip r:embed="rId24"/>
                          <a:stretch>
                            <a:fillRect l="-100000" t="-304762" r="-200000" b="-207937"/>
                          </a:stretch>
                        </a:blipFill>
                      </a:tcPr>
                    </a:tc>
                    <a:tc>
                      <a:txBody>
                        <a:bodyPr/>
                        <a:lstStyle/>
                        <a:p>
                          <a:endParaRPr lang="pt-BR"/>
                        </a:p>
                      </a:txBody>
                      <a:tcPr marL="9525" marR="9525" marT="9525" marB="0" anchor="b">
                        <a:blipFill>
                          <a:blip r:embed="rId24"/>
                          <a:stretch>
                            <a:fillRect l="-201818" t="-304762" r="-101818" b="-207937"/>
                          </a:stretch>
                        </a:blipFill>
                      </a:tcPr>
                    </a:tc>
                    <a:tc>
                      <a:txBody>
                        <a:bodyPr/>
                        <a:lstStyle/>
                        <a:p>
                          <a:endParaRPr lang="pt-BR"/>
                        </a:p>
                      </a:txBody>
                      <a:tcPr marL="9525" marR="9525" marT="9525" marB="0" anchor="b">
                        <a:blipFill>
                          <a:blip r:embed="rId24"/>
                          <a:stretch>
                            <a:fillRect l="-301818" t="-304762" r="-1818" b="-207937"/>
                          </a:stretch>
                        </a:blipFill>
                      </a:tcPr>
                    </a:tc>
                    <a:extLst>
                      <a:ext uri="{0D108BD9-81ED-4DB2-BD59-A6C34878D82A}">
                        <a16:rowId xmlns:a16="http://schemas.microsoft.com/office/drawing/2014/main" val="1216536447"/>
                      </a:ext>
                    </a:extLst>
                  </a:tr>
                  <a:tr h="384573">
                    <a:tc vMerge="1">
                      <a:txBody>
                        <a:bodyPr/>
                        <a:lstStyle/>
                        <a:p>
                          <a:endParaRPr lang="pt-BR"/>
                        </a:p>
                      </a:txBody>
                      <a:tcPr/>
                    </a:tc>
                    <a:tc>
                      <a:txBody>
                        <a:bodyPr/>
                        <a:lstStyle/>
                        <a:p>
                          <a:endParaRPr lang="pt-BR"/>
                        </a:p>
                      </a:txBody>
                      <a:tcPr marL="9525" marR="9525" marT="9525" marB="0" anchor="b">
                        <a:blipFill>
                          <a:blip r:embed="rId24"/>
                          <a:stretch>
                            <a:fillRect l="-100000" t="-404762" r="-200000" b="-107937"/>
                          </a:stretch>
                        </a:blipFill>
                      </a:tcPr>
                    </a:tc>
                    <a:tc>
                      <a:txBody>
                        <a:bodyPr/>
                        <a:lstStyle/>
                        <a:p>
                          <a:endParaRPr lang="pt-BR"/>
                        </a:p>
                      </a:txBody>
                      <a:tcPr marL="9525" marR="9525" marT="9525" marB="0" anchor="b">
                        <a:blipFill>
                          <a:blip r:embed="rId24"/>
                          <a:stretch>
                            <a:fillRect l="-201818" t="-404762" r="-101818" b="-107937"/>
                          </a:stretch>
                        </a:blipFill>
                      </a:tcPr>
                    </a:tc>
                    <a:tc>
                      <a:txBody>
                        <a:bodyPr/>
                        <a:lstStyle/>
                        <a:p>
                          <a:endParaRPr lang="pt-BR"/>
                        </a:p>
                      </a:txBody>
                      <a:tcPr marL="9525" marR="9525" marT="9525" marB="0" anchor="b">
                        <a:blipFill>
                          <a:blip r:embed="rId24"/>
                          <a:stretch>
                            <a:fillRect l="-301818" t="-404762" r="-1818" b="-107937"/>
                          </a:stretch>
                        </a:blipFill>
                      </a:tcPr>
                    </a:tc>
                    <a:extLst>
                      <a:ext uri="{0D108BD9-81ED-4DB2-BD59-A6C34878D82A}">
                        <a16:rowId xmlns:a16="http://schemas.microsoft.com/office/drawing/2014/main" val="1821131411"/>
                      </a:ext>
                    </a:extLst>
                  </a:tr>
                  <a:tr h="384573">
                    <a:tc vMerge="1">
                      <a:txBody>
                        <a:bodyPr/>
                        <a:lstStyle/>
                        <a:p>
                          <a:endParaRPr lang="pt-BR"/>
                        </a:p>
                      </a:txBody>
                      <a:tcPr/>
                    </a:tc>
                    <a:tc>
                      <a:txBody>
                        <a:bodyPr/>
                        <a:lstStyle/>
                        <a:p>
                          <a:endParaRPr lang="pt-BR"/>
                        </a:p>
                      </a:txBody>
                      <a:tcPr marL="9525" marR="9525" marT="9525" marB="0" anchor="b">
                        <a:blipFill>
                          <a:blip r:embed="rId24"/>
                          <a:stretch>
                            <a:fillRect l="-100000" t="-504762" r="-200000" b="-7937"/>
                          </a:stretch>
                        </a:blipFill>
                      </a:tcPr>
                    </a:tc>
                    <a:tc>
                      <a:txBody>
                        <a:bodyPr/>
                        <a:lstStyle/>
                        <a:p>
                          <a:endParaRPr lang="pt-BR"/>
                        </a:p>
                      </a:txBody>
                      <a:tcPr marL="9525" marR="9525" marT="9525" marB="0" anchor="b">
                        <a:blipFill>
                          <a:blip r:embed="rId24"/>
                          <a:stretch>
                            <a:fillRect l="-201818" t="-504762" r="-101818" b="-7937"/>
                          </a:stretch>
                        </a:blipFill>
                      </a:tcPr>
                    </a:tc>
                    <a:tc>
                      <a:txBody>
                        <a:bodyPr/>
                        <a:lstStyle/>
                        <a:p>
                          <a:endParaRPr lang="pt-BR"/>
                        </a:p>
                      </a:txBody>
                      <a:tcPr marL="9525" marR="9525" marT="9525" marB="0" anchor="b">
                        <a:blipFill>
                          <a:blip r:embed="rId24"/>
                          <a:stretch>
                            <a:fillRect l="-301818" t="-504762" r="-1818" b="-7937"/>
                          </a:stretch>
                        </a:blipFill>
                      </a:tcPr>
                    </a:tc>
                    <a:extLst>
                      <a:ext uri="{0D108BD9-81ED-4DB2-BD59-A6C34878D82A}">
                        <a16:rowId xmlns:a16="http://schemas.microsoft.com/office/drawing/2014/main" val="4176572179"/>
                      </a:ext>
                    </a:extLst>
                  </a:tr>
                </a:tbl>
              </a:graphicData>
            </a:graphic>
          </p:graphicFrame>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4F3CA48C-34EE-4C84-ADE7-4EE2BE0924C7}"/>
                  </a:ext>
                </a:extLst>
              </p:cNvPr>
              <p:cNvSpPr txBox="1"/>
              <p:nvPr/>
            </p:nvSpPr>
            <p:spPr>
              <a:xfrm>
                <a:off x="7765231" y="6248547"/>
                <a:ext cx="4127256" cy="404983"/>
              </a:xfrm>
              <a:prstGeom prst="rect">
                <a:avLst/>
              </a:prstGeom>
              <a:noFill/>
            </p:spPr>
            <p:txBody>
              <a:bodyPr wrap="square" rtlCol="0">
                <a:spAutoFit/>
              </a:bodyPr>
              <a:lstStyle/>
              <a:p>
                <a14:m>
                  <m:oMath xmlns:m="http://schemas.openxmlformats.org/officeDocument/2006/math">
                    <m:r>
                      <a:rPr lang="pt-BR" i="1" dirty="0" smtClean="0">
                        <a:latin typeface="Cambria Math" panose="02040503050406030204" pitchFamily="18" charset="0"/>
                      </a:rPr>
                      <m:t>3 </m:t>
                    </m:r>
                    <m:r>
                      <a:rPr lang="pt-BR" i="1" dirty="0" smtClean="0">
                        <a:latin typeface="Cambria Math" panose="02040503050406030204" pitchFamily="18" charset="0"/>
                      </a:rPr>
                      <m:t>𝐸</m:t>
                    </m:r>
                    <m:r>
                      <a:rPr lang="pt-BR" i="1" dirty="0" smtClean="0">
                        <a:latin typeface="Cambria Math" panose="02040503050406030204" pitchFamily="18" charset="0"/>
                      </a:rPr>
                      <m:t>.</m:t>
                    </m:r>
                    <m:r>
                      <a:rPr lang="pt-BR" i="1" dirty="0" smtClean="0">
                        <a:latin typeface="Cambria Math" panose="02040503050406030204" pitchFamily="18" charset="0"/>
                      </a:rPr>
                      <m:t>𝑁</m:t>
                    </m:r>
                    <m:r>
                      <a:rPr lang="pt-BR" i="1" dirty="0" smtClean="0">
                        <a:latin typeface="Cambria Math" panose="02040503050406030204" pitchFamily="18" charset="0"/>
                      </a:rPr>
                      <m:t>: </m:t>
                    </m:r>
                    <m:d>
                      <m:dPr>
                        <m:ctrlPr>
                          <a:rPr lang="pt-BR" i="1" dirty="0">
                            <a:latin typeface="Cambria Math" panose="02040503050406030204" pitchFamily="18" charset="0"/>
                          </a:rPr>
                        </m:ctrlPr>
                      </m:dPr>
                      <m:e>
                        <m:d>
                          <m:dPr>
                            <m:ctrlPr>
                              <a:rPr lang="pt-BR" i="1" dirty="0">
                                <a:latin typeface="Cambria Math" panose="02040503050406030204" pitchFamily="18" charset="0"/>
                              </a:rPr>
                            </m:ctrlPr>
                          </m:dPr>
                          <m:e>
                            <m:r>
                              <a:rPr lang="pt-BR" i="1" dirty="0">
                                <a:latin typeface="Cambria Math" panose="02040503050406030204" pitchFamily="18" charset="0"/>
                              </a:rPr>
                              <m:t>𝑈</m:t>
                            </m:r>
                            <m:r>
                              <a:rPr lang="pt-BR" i="1" dirty="0">
                                <a:latin typeface="Cambria Math" panose="02040503050406030204" pitchFamily="18" charset="0"/>
                              </a:rPr>
                              <m:t>,</m:t>
                            </m:r>
                            <m:r>
                              <a:rPr lang="pt-BR" i="1" dirty="0">
                                <a:latin typeface="Cambria Math" panose="02040503050406030204" pitchFamily="18" charset="0"/>
                              </a:rPr>
                              <m:t>𝑢</m:t>
                            </m:r>
                          </m:e>
                        </m:d>
                        <m:r>
                          <a:rPr lang="pt-BR" i="1" dirty="0">
                            <a:latin typeface="Cambria Math" panose="02040503050406030204" pitchFamily="18" charset="0"/>
                          </a:rPr>
                          <m:t>,</m:t>
                        </m:r>
                        <m:r>
                          <a:rPr lang="pt-BR" i="1" dirty="0">
                            <a:latin typeface="Cambria Math" panose="02040503050406030204" pitchFamily="18" charset="0"/>
                          </a:rPr>
                          <m:t>𝑙</m:t>
                        </m:r>
                      </m:e>
                    </m:d>
                  </m:oMath>
                </a14:m>
                <a:r>
                  <a:rPr lang="pt-BR" dirty="0"/>
                  <a:t>, </a:t>
                </a:r>
                <a14:m>
                  <m:oMath xmlns:m="http://schemas.openxmlformats.org/officeDocument/2006/math">
                    <m:d>
                      <m:dPr>
                        <m:ctrlPr>
                          <a:rPr lang="pt-BR" i="1" dirty="0">
                            <a:latin typeface="Cambria Math" panose="02040503050406030204" pitchFamily="18" charset="0"/>
                          </a:rPr>
                        </m:ctrlPr>
                      </m:dPr>
                      <m:e>
                        <m:d>
                          <m:dPr>
                            <m:ctrlPr>
                              <a:rPr lang="pt-BR" i="1" dirty="0">
                                <a:latin typeface="Cambria Math" panose="02040503050406030204" pitchFamily="18" charset="0"/>
                              </a:rPr>
                            </m:ctrlPr>
                          </m:dPr>
                          <m:e>
                            <m:r>
                              <a:rPr lang="pt-BR" i="1" dirty="0">
                                <a:latin typeface="Cambria Math" panose="02040503050406030204" pitchFamily="18" charset="0"/>
                              </a:rPr>
                              <m:t>𝐷</m:t>
                            </m:r>
                            <m:r>
                              <a:rPr lang="pt-BR" i="1" dirty="0">
                                <a:latin typeface="Cambria Math" panose="02040503050406030204" pitchFamily="18" charset="0"/>
                              </a:rPr>
                              <m:t>,</m:t>
                            </m:r>
                            <m:r>
                              <a:rPr lang="pt-BR" i="1" dirty="0">
                                <a:latin typeface="Cambria Math" panose="02040503050406030204" pitchFamily="18" charset="0"/>
                              </a:rPr>
                              <m:t>𝑢</m:t>
                            </m:r>
                          </m:e>
                        </m:d>
                        <m:r>
                          <a:rPr lang="pt-BR" i="1" dirty="0">
                            <a:latin typeface="Cambria Math" panose="02040503050406030204" pitchFamily="18" charset="0"/>
                          </a:rPr>
                          <m:t>,</m:t>
                        </m:r>
                        <m:r>
                          <a:rPr lang="pt-BR" i="1" dirty="0">
                            <a:latin typeface="Cambria Math" panose="02040503050406030204" pitchFamily="18" charset="0"/>
                          </a:rPr>
                          <m:t>𝑟</m:t>
                        </m:r>
                      </m:e>
                    </m:d>
                  </m:oMath>
                </a14:m>
                <a:r>
                  <a:rPr lang="pt-BR" dirty="0"/>
                  <a:t>, </a:t>
                </a:r>
                <a14:m>
                  <m:oMath xmlns:m="http://schemas.openxmlformats.org/officeDocument/2006/math">
                    <m:d>
                      <m:dPr>
                        <m:ctrlPr>
                          <a:rPr lang="pt-BR" i="1" dirty="0">
                            <a:latin typeface="Cambria Math" panose="02040503050406030204" pitchFamily="18" charset="0"/>
                          </a:rPr>
                        </m:ctrlPr>
                      </m:dPr>
                      <m:e>
                        <m:d>
                          <m:dPr>
                            <m:ctrlPr>
                              <a:rPr lang="pt-BR" i="1" dirty="0">
                                <a:latin typeface="Cambria Math" panose="02040503050406030204" pitchFamily="18" charset="0"/>
                              </a:rPr>
                            </m:ctrlPr>
                          </m:dPr>
                          <m:e>
                            <m:r>
                              <a:rPr lang="pt-BR" i="1" dirty="0">
                                <a:latin typeface="Cambria Math" panose="02040503050406030204" pitchFamily="18" charset="0"/>
                              </a:rPr>
                              <m:t>𝐷</m:t>
                            </m:r>
                            <m:r>
                              <a:rPr lang="pt-BR" i="1" dirty="0">
                                <a:latin typeface="Cambria Math" panose="02040503050406030204" pitchFamily="18" charset="0"/>
                              </a:rPr>
                              <m:t>,</m:t>
                            </m:r>
                            <m:r>
                              <a:rPr lang="pt-BR" i="1" dirty="0">
                                <a:latin typeface="Cambria Math" panose="02040503050406030204" pitchFamily="18" charset="0"/>
                              </a:rPr>
                              <m:t>𝑑</m:t>
                            </m:r>
                          </m:e>
                        </m:d>
                        <m:r>
                          <a:rPr lang="pt-BR" i="1" dirty="0">
                            <a:latin typeface="Cambria Math" panose="02040503050406030204" pitchFamily="18" charset="0"/>
                          </a:rPr>
                          <m:t>,</m:t>
                        </m:r>
                        <m:r>
                          <a:rPr lang="pt-BR" i="1" dirty="0">
                            <a:latin typeface="Cambria Math" panose="02040503050406030204" pitchFamily="18" charset="0"/>
                          </a:rPr>
                          <m:t>𝑟</m:t>
                        </m:r>
                      </m:e>
                    </m:d>
                  </m:oMath>
                </a14:m>
                <a:r>
                  <a:rPr lang="pt-BR" dirty="0"/>
                  <a:t> </a:t>
                </a:r>
              </a:p>
            </p:txBody>
          </p:sp>
        </mc:Choice>
        <mc:Fallback xmlns="">
          <p:sp>
            <p:nvSpPr>
              <p:cNvPr id="60" name="TextBox 59">
                <a:extLst>
                  <a:ext uri="{FF2B5EF4-FFF2-40B4-BE49-F238E27FC236}">
                    <a16:creationId xmlns:a16="http://schemas.microsoft.com/office/drawing/2014/main" id="{4F3CA48C-34EE-4C84-ADE7-4EE2BE0924C7}"/>
                  </a:ext>
                </a:extLst>
              </p:cNvPr>
              <p:cNvSpPr txBox="1">
                <a:spLocks noRot="1" noChangeAspect="1" noMove="1" noResize="1" noEditPoints="1" noAdjustHandles="1" noChangeArrowheads="1" noChangeShapeType="1" noTextEdit="1"/>
              </p:cNvSpPr>
              <p:nvPr/>
            </p:nvSpPr>
            <p:spPr>
              <a:xfrm>
                <a:off x="7765231" y="6248547"/>
                <a:ext cx="4127256" cy="404983"/>
              </a:xfrm>
              <a:prstGeom prst="rect">
                <a:avLst/>
              </a:prstGeom>
              <a:blipFill>
                <a:blip r:embed="rId25"/>
                <a:stretch>
                  <a:fillRect t="-1515" b="-21212"/>
                </a:stretch>
              </a:blipFill>
            </p:spPr>
            <p:txBody>
              <a:bodyPr/>
              <a:lstStyle/>
              <a:p>
                <a:r>
                  <a:rPr lang="pt-BR">
                    <a:noFill/>
                  </a:rPr>
                  <a:t> </a:t>
                </a:r>
              </a:p>
            </p:txBody>
          </p:sp>
        </mc:Fallback>
      </mc:AlternateContent>
    </p:spTree>
    <p:extLst>
      <p:ext uri="{BB962C8B-B14F-4D97-AF65-F5344CB8AC3E}">
        <p14:creationId xmlns:p14="http://schemas.microsoft.com/office/powerpoint/2010/main" val="32849892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262CB-1042-4EED-8688-D93CDB474C96}"/>
              </a:ext>
            </a:extLst>
          </p:cNvPr>
          <p:cNvSpPr>
            <a:spLocks noGrp="1"/>
          </p:cNvSpPr>
          <p:nvPr>
            <p:ph type="title"/>
          </p:nvPr>
        </p:nvSpPr>
        <p:spPr/>
        <p:txBody>
          <a:bodyPr/>
          <a:lstStyle/>
          <a:p>
            <a:r>
              <a:rPr lang="pt-BR" b="1" noProof="0" dirty="0"/>
              <a:t>Equilíbrio de Nash perfeito em subjogo</a:t>
            </a:r>
            <a:endParaRPr lang="pt-BR" noProof="0" dirty="0"/>
          </a:p>
        </p:txBody>
      </p:sp>
      <p:sp>
        <p:nvSpPr>
          <p:cNvPr id="3" name="Content Placeholder 2">
            <a:extLst>
              <a:ext uri="{FF2B5EF4-FFF2-40B4-BE49-F238E27FC236}">
                <a16:creationId xmlns:a16="http://schemas.microsoft.com/office/drawing/2014/main" id="{0D30CEFF-D18B-4657-AC8A-94503DC74D02}"/>
              </a:ext>
            </a:extLst>
          </p:cNvPr>
          <p:cNvSpPr>
            <a:spLocks noGrp="1"/>
          </p:cNvSpPr>
          <p:nvPr>
            <p:ph idx="1"/>
          </p:nvPr>
        </p:nvSpPr>
        <p:spPr/>
        <p:txBody>
          <a:bodyPr/>
          <a:lstStyle/>
          <a:p>
            <a:pPr algn="just"/>
            <a:r>
              <a:rPr lang="pt-BR" b="1" noProof="0" dirty="0"/>
              <a:t>Exercício:</a:t>
            </a:r>
            <a:r>
              <a:rPr lang="pt-BR" noProof="0" dirty="0"/>
              <a:t> </a:t>
            </a:r>
            <a:r>
              <a:rPr lang="en-US" noProof="0" dirty="0"/>
              <a:t>(a) </a:t>
            </a:r>
            <a:r>
              <a:rPr lang="pt-BR" noProof="0" dirty="0"/>
              <a:t>Escrever as estratégias de cada jogador, (b) Escrever o jogo na forma normal, (c) encontrar os equilíbrios de Nash desse jogo, (d) encontrar quais são os equilíbrios de Nash perfeitos em subjogos.</a:t>
            </a:r>
          </a:p>
        </p:txBody>
      </p:sp>
      <p:grpSp>
        <p:nvGrpSpPr>
          <p:cNvPr id="32" name="Group 31">
            <a:extLst>
              <a:ext uri="{FF2B5EF4-FFF2-40B4-BE49-F238E27FC236}">
                <a16:creationId xmlns:a16="http://schemas.microsoft.com/office/drawing/2014/main" id="{E780C10D-3438-4861-8BE8-93EB86037B19}"/>
              </a:ext>
            </a:extLst>
          </p:cNvPr>
          <p:cNvGrpSpPr/>
          <p:nvPr/>
        </p:nvGrpSpPr>
        <p:grpSpPr>
          <a:xfrm>
            <a:off x="3865601" y="3241963"/>
            <a:ext cx="4045344" cy="3439827"/>
            <a:chOff x="1882797" y="1419946"/>
            <a:chExt cx="5220860" cy="3993968"/>
          </a:xfrm>
        </p:grpSpPr>
        <p:cxnSp>
          <p:nvCxnSpPr>
            <p:cNvPr id="34" name="Straight Connector 33">
              <a:extLst>
                <a:ext uri="{FF2B5EF4-FFF2-40B4-BE49-F238E27FC236}">
                  <a16:creationId xmlns:a16="http://schemas.microsoft.com/office/drawing/2014/main" id="{9271C6FB-7C24-4268-9971-7EC87E50AEE4}"/>
                </a:ext>
              </a:extLst>
            </p:cNvPr>
            <p:cNvCxnSpPr/>
            <p:nvPr/>
          </p:nvCxnSpPr>
          <p:spPr>
            <a:xfrm flipV="1">
              <a:off x="2497540" y="1610436"/>
              <a:ext cx="2715905" cy="1818564"/>
            </a:xfrm>
            <a:prstGeom prst="line">
              <a:avLst/>
            </a:prstGeom>
            <a:ln w="381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40910F9-F99E-4412-925D-4055740FF653}"/>
                </a:ext>
              </a:extLst>
            </p:cNvPr>
            <p:cNvCxnSpPr>
              <a:cxnSpLocks/>
            </p:cNvCxnSpPr>
            <p:nvPr/>
          </p:nvCxnSpPr>
          <p:spPr>
            <a:xfrm>
              <a:off x="2497540" y="3429000"/>
              <a:ext cx="2715905" cy="1818564"/>
            </a:xfrm>
            <a:prstGeom prst="line">
              <a:avLst/>
            </a:prstGeom>
            <a:ln w="381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F6C36CF-70E5-4215-A3D2-F6A9528A67D6}"/>
                </a:ext>
              </a:extLst>
            </p:cNvPr>
            <p:cNvCxnSpPr>
              <a:cxnSpLocks/>
            </p:cNvCxnSpPr>
            <p:nvPr/>
          </p:nvCxnSpPr>
          <p:spPr>
            <a:xfrm>
              <a:off x="4156880" y="2312158"/>
              <a:ext cx="1056565" cy="717645"/>
            </a:xfrm>
            <a:prstGeom prst="line">
              <a:avLst/>
            </a:prstGeom>
            <a:ln w="38100">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7E08422-147D-41E5-B2AA-4EC91C86A4EC}"/>
                </a:ext>
              </a:extLst>
            </p:cNvPr>
            <p:cNvCxnSpPr>
              <a:cxnSpLocks/>
            </p:cNvCxnSpPr>
            <p:nvPr/>
          </p:nvCxnSpPr>
          <p:spPr>
            <a:xfrm>
              <a:off x="5121322" y="2961564"/>
              <a:ext cx="1056565" cy="717645"/>
            </a:xfrm>
            <a:prstGeom prst="line">
              <a:avLst/>
            </a:prstGeom>
            <a:ln w="381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1302F0E-939A-4351-8BA4-63E9C6CD31AD}"/>
                </a:ext>
              </a:extLst>
            </p:cNvPr>
            <p:cNvCxnSpPr>
              <a:cxnSpLocks/>
            </p:cNvCxnSpPr>
            <p:nvPr/>
          </p:nvCxnSpPr>
          <p:spPr>
            <a:xfrm flipV="1">
              <a:off x="5134401" y="2263881"/>
              <a:ext cx="1043487" cy="701722"/>
            </a:xfrm>
            <a:prstGeom prst="line">
              <a:avLst/>
            </a:prstGeom>
            <a:ln w="3810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1DE364D-5C78-4729-A569-C84A3892BB47}"/>
                </a:ext>
              </a:extLst>
            </p:cNvPr>
            <p:cNvCxnSpPr>
              <a:cxnSpLocks/>
            </p:cNvCxnSpPr>
            <p:nvPr/>
          </p:nvCxnSpPr>
          <p:spPr>
            <a:xfrm flipV="1">
              <a:off x="4169959" y="3862316"/>
              <a:ext cx="1043486" cy="701722"/>
            </a:xfrm>
            <a:prstGeom prst="line">
              <a:avLst/>
            </a:prstGeom>
            <a:ln w="381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55F9FB0-54C6-453E-9216-D73F1ADBD3B6}"/>
                </a:ext>
              </a:extLst>
            </p:cNvPr>
            <p:cNvCxnSpPr>
              <a:cxnSpLocks/>
            </p:cNvCxnSpPr>
            <p:nvPr/>
          </p:nvCxnSpPr>
          <p:spPr>
            <a:xfrm flipH="1">
              <a:off x="4156880" y="2367456"/>
              <a:ext cx="13079" cy="2116462"/>
            </a:xfrm>
            <a:prstGeom prst="line">
              <a:avLst/>
            </a:prstGeom>
            <a:ln w="38100">
              <a:solidFill>
                <a:schemeClr val="accent1">
                  <a:alpha val="70000"/>
                </a:schemeClr>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26FCB01D-9C83-4AD2-A430-FECBF00E3801}"/>
                    </a:ext>
                  </a:extLst>
                </p:cNvPr>
                <p:cNvSpPr txBox="1"/>
                <p:nvPr/>
              </p:nvSpPr>
              <p:spPr>
                <a:xfrm>
                  <a:off x="1882797" y="3193805"/>
                  <a:ext cx="71338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i="1" dirty="0" smtClean="0">
                            <a:latin typeface="Cambria Math" panose="02040503050406030204" pitchFamily="18" charset="0"/>
                          </a:rPr>
                          <m:t>1</m:t>
                        </m:r>
                      </m:oMath>
                    </m:oMathPara>
                  </a14:m>
                  <a:endParaRPr lang="pt-BR" sz="2000" dirty="0"/>
                </a:p>
              </p:txBody>
            </p:sp>
          </mc:Choice>
          <mc:Fallback xmlns="">
            <p:sp>
              <p:nvSpPr>
                <p:cNvPr id="41" name="TextBox 40">
                  <a:extLst>
                    <a:ext uri="{FF2B5EF4-FFF2-40B4-BE49-F238E27FC236}">
                      <a16:creationId xmlns:a16="http://schemas.microsoft.com/office/drawing/2014/main" id="{26FCB01D-9C83-4AD2-A430-FECBF00E3801}"/>
                    </a:ext>
                  </a:extLst>
                </p:cNvPr>
                <p:cNvSpPr txBox="1">
                  <a:spLocks noRot="1" noChangeAspect="1" noMove="1" noResize="1" noEditPoints="1" noAdjustHandles="1" noChangeArrowheads="1" noChangeShapeType="1" noTextEdit="1"/>
                </p:cNvSpPr>
                <p:nvPr/>
              </p:nvSpPr>
              <p:spPr>
                <a:xfrm>
                  <a:off x="1882797" y="3193805"/>
                  <a:ext cx="713380" cy="400110"/>
                </a:xfrm>
                <a:prstGeom prst="rect">
                  <a:avLst/>
                </a:prstGeom>
                <a:blipFill>
                  <a:blip r:embed="rId4"/>
                  <a:stretch>
                    <a:fillRect b="-701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3DEF65C7-ACC5-4268-AD20-1D0AD5E94DBD}"/>
                    </a:ext>
                  </a:extLst>
                </p:cNvPr>
                <p:cNvSpPr txBox="1"/>
                <p:nvPr/>
              </p:nvSpPr>
              <p:spPr>
                <a:xfrm>
                  <a:off x="3575572" y="3228489"/>
                  <a:ext cx="71337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b="0" i="1" dirty="0" smtClean="0">
                            <a:latin typeface="Cambria Math" panose="02040503050406030204" pitchFamily="18" charset="0"/>
                          </a:rPr>
                          <m:t>2</m:t>
                        </m:r>
                      </m:oMath>
                    </m:oMathPara>
                  </a14:m>
                  <a:endParaRPr lang="pt-BR" sz="2000" dirty="0"/>
                </a:p>
              </p:txBody>
            </p:sp>
          </mc:Choice>
          <mc:Fallback xmlns="">
            <p:sp>
              <p:nvSpPr>
                <p:cNvPr id="42" name="TextBox 41">
                  <a:extLst>
                    <a:ext uri="{FF2B5EF4-FFF2-40B4-BE49-F238E27FC236}">
                      <a16:creationId xmlns:a16="http://schemas.microsoft.com/office/drawing/2014/main" id="{3DEF65C7-ACC5-4268-AD20-1D0AD5E94DBD}"/>
                    </a:ext>
                  </a:extLst>
                </p:cNvPr>
                <p:cNvSpPr txBox="1">
                  <a:spLocks noRot="1" noChangeAspect="1" noMove="1" noResize="1" noEditPoints="1" noAdjustHandles="1" noChangeArrowheads="1" noChangeShapeType="1" noTextEdit="1"/>
                </p:cNvSpPr>
                <p:nvPr/>
              </p:nvSpPr>
              <p:spPr>
                <a:xfrm>
                  <a:off x="3575572" y="3228489"/>
                  <a:ext cx="713379" cy="400110"/>
                </a:xfrm>
                <a:prstGeom prst="rect">
                  <a:avLst/>
                </a:prstGeom>
                <a:blipFill>
                  <a:blip r:embed="rId5"/>
                  <a:stretch>
                    <a:fillRect b="-701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0C835C56-0741-426D-893A-62D25D53BC72}"/>
                    </a:ext>
                  </a:extLst>
                </p:cNvPr>
                <p:cNvSpPr txBox="1"/>
                <p:nvPr/>
              </p:nvSpPr>
              <p:spPr>
                <a:xfrm>
                  <a:off x="2906973" y="2519718"/>
                  <a:ext cx="40943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b="0" i="1" dirty="0" smtClean="0">
                            <a:latin typeface="Cambria Math" panose="02040503050406030204" pitchFamily="18" charset="0"/>
                          </a:rPr>
                          <m:t>𝑈</m:t>
                        </m:r>
                      </m:oMath>
                    </m:oMathPara>
                  </a14:m>
                  <a:endParaRPr lang="pt-BR" sz="2000" dirty="0"/>
                </a:p>
              </p:txBody>
            </p:sp>
          </mc:Choice>
          <mc:Fallback xmlns="">
            <p:sp>
              <p:nvSpPr>
                <p:cNvPr id="43" name="TextBox 42">
                  <a:extLst>
                    <a:ext uri="{FF2B5EF4-FFF2-40B4-BE49-F238E27FC236}">
                      <a16:creationId xmlns:a16="http://schemas.microsoft.com/office/drawing/2014/main" id="{0C835C56-0741-426D-893A-62D25D53BC72}"/>
                    </a:ext>
                  </a:extLst>
                </p:cNvPr>
                <p:cNvSpPr txBox="1">
                  <a:spLocks noRot="1" noChangeAspect="1" noMove="1" noResize="1" noEditPoints="1" noAdjustHandles="1" noChangeArrowheads="1" noChangeShapeType="1" noTextEdit="1"/>
                </p:cNvSpPr>
                <p:nvPr/>
              </p:nvSpPr>
              <p:spPr>
                <a:xfrm>
                  <a:off x="2906973" y="2519718"/>
                  <a:ext cx="409433" cy="400110"/>
                </a:xfrm>
                <a:prstGeom prst="rect">
                  <a:avLst/>
                </a:prstGeom>
                <a:blipFill>
                  <a:blip r:embed="rId6"/>
                  <a:stretch>
                    <a:fillRect r="-13462" b="-701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4277187A-6C4C-4BF9-BF7D-78AA74302A3F}"/>
                    </a:ext>
                  </a:extLst>
                </p:cNvPr>
                <p:cNvSpPr/>
                <p:nvPr/>
              </p:nvSpPr>
              <p:spPr>
                <a:xfrm>
                  <a:off x="2935408" y="4028511"/>
                  <a:ext cx="376449"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sz="2000" b="0" i="1" dirty="0" smtClean="0">
                            <a:latin typeface="Cambria Math" panose="02040503050406030204" pitchFamily="18" charset="0"/>
                          </a:rPr>
                          <m:t>𝐷</m:t>
                        </m:r>
                      </m:oMath>
                    </m:oMathPara>
                  </a14:m>
                  <a:endParaRPr lang="pt-BR" sz="2000" dirty="0"/>
                </a:p>
              </p:txBody>
            </p:sp>
          </mc:Choice>
          <mc:Fallback xmlns="">
            <p:sp>
              <p:nvSpPr>
                <p:cNvPr id="44" name="Rectangle 43">
                  <a:extLst>
                    <a:ext uri="{FF2B5EF4-FFF2-40B4-BE49-F238E27FC236}">
                      <a16:creationId xmlns:a16="http://schemas.microsoft.com/office/drawing/2014/main" id="{4277187A-6C4C-4BF9-BF7D-78AA74302A3F}"/>
                    </a:ext>
                  </a:extLst>
                </p:cNvPr>
                <p:cNvSpPr>
                  <a:spLocks noRot="1" noChangeAspect="1" noMove="1" noResize="1" noEditPoints="1" noAdjustHandles="1" noChangeArrowheads="1" noChangeShapeType="1" noTextEdit="1"/>
                </p:cNvSpPr>
                <p:nvPr/>
              </p:nvSpPr>
              <p:spPr>
                <a:xfrm>
                  <a:off x="2935408" y="4028511"/>
                  <a:ext cx="376449" cy="400110"/>
                </a:xfrm>
                <a:prstGeom prst="rect">
                  <a:avLst/>
                </a:prstGeom>
                <a:blipFill>
                  <a:blip r:embed="rId7"/>
                  <a:stretch>
                    <a:fillRect r="-20833" b="-701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0AD5D992-7EAB-4AED-8327-254C78F8BB2B}"/>
                    </a:ext>
                  </a:extLst>
                </p:cNvPr>
                <p:cNvSpPr txBox="1"/>
                <p:nvPr/>
              </p:nvSpPr>
              <p:spPr>
                <a:xfrm>
                  <a:off x="5376516" y="2199681"/>
                  <a:ext cx="40943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i="1" dirty="0" smtClean="0">
                            <a:latin typeface="Cambria Math" panose="02040503050406030204" pitchFamily="18" charset="0"/>
                          </a:rPr>
                          <m:t>𝑢</m:t>
                        </m:r>
                      </m:oMath>
                    </m:oMathPara>
                  </a14:m>
                  <a:endParaRPr lang="pt-BR" sz="2000" dirty="0"/>
                </a:p>
              </p:txBody>
            </p:sp>
          </mc:Choice>
          <mc:Fallback xmlns="">
            <p:sp>
              <p:nvSpPr>
                <p:cNvPr id="45" name="TextBox 44">
                  <a:extLst>
                    <a:ext uri="{FF2B5EF4-FFF2-40B4-BE49-F238E27FC236}">
                      <a16:creationId xmlns:a16="http://schemas.microsoft.com/office/drawing/2014/main" id="{0AD5D992-7EAB-4AED-8327-254C78F8BB2B}"/>
                    </a:ext>
                  </a:extLst>
                </p:cNvPr>
                <p:cNvSpPr txBox="1">
                  <a:spLocks noRot="1" noChangeAspect="1" noMove="1" noResize="1" noEditPoints="1" noAdjustHandles="1" noChangeArrowheads="1" noChangeShapeType="1" noTextEdit="1"/>
                </p:cNvSpPr>
                <p:nvPr/>
              </p:nvSpPr>
              <p:spPr>
                <a:xfrm>
                  <a:off x="5376516" y="2199681"/>
                  <a:ext cx="409433" cy="400110"/>
                </a:xfrm>
                <a:prstGeom prst="rect">
                  <a:avLst/>
                </a:prstGeom>
                <a:blipFill>
                  <a:blip r:embed="rId8"/>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BFE1C72B-C720-41FE-8B57-DEC0359399B7}"/>
                    </a:ext>
                  </a:extLst>
                </p:cNvPr>
                <p:cNvSpPr/>
                <p:nvPr/>
              </p:nvSpPr>
              <p:spPr>
                <a:xfrm>
                  <a:off x="5401101" y="3321446"/>
                  <a:ext cx="29683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sz="2000" b="0" i="1" dirty="0" smtClean="0">
                            <a:latin typeface="Cambria Math" panose="02040503050406030204" pitchFamily="18" charset="0"/>
                          </a:rPr>
                          <m:t>𝑑</m:t>
                        </m:r>
                      </m:oMath>
                    </m:oMathPara>
                  </a14:m>
                  <a:endParaRPr lang="pt-BR" sz="2000" dirty="0"/>
                </a:p>
              </p:txBody>
            </p:sp>
          </mc:Choice>
          <mc:Fallback xmlns="">
            <p:sp>
              <p:nvSpPr>
                <p:cNvPr id="46" name="Rectangle 45">
                  <a:extLst>
                    <a:ext uri="{FF2B5EF4-FFF2-40B4-BE49-F238E27FC236}">
                      <a16:creationId xmlns:a16="http://schemas.microsoft.com/office/drawing/2014/main" id="{BFE1C72B-C720-41FE-8B57-DEC0359399B7}"/>
                    </a:ext>
                  </a:extLst>
                </p:cNvPr>
                <p:cNvSpPr>
                  <a:spLocks noRot="1" noChangeAspect="1" noMove="1" noResize="1" noEditPoints="1" noAdjustHandles="1" noChangeArrowheads="1" noChangeShapeType="1" noTextEdit="1"/>
                </p:cNvSpPr>
                <p:nvPr/>
              </p:nvSpPr>
              <p:spPr>
                <a:xfrm>
                  <a:off x="5401101" y="3321446"/>
                  <a:ext cx="296837" cy="400110"/>
                </a:xfrm>
                <a:prstGeom prst="rect">
                  <a:avLst/>
                </a:prstGeom>
                <a:blipFill>
                  <a:blip r:embed="rId9"/>
                  <a:stretch>
                    <a:fillRect r="-42105" b="-877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8B412205-94C4-43F1-8F43-3628621DDEBA}"/>
                    </a:ext>
                  </a:extLst>
                </p:cNvPr>
                <p:cNvSpPr/>
                <p:nvPr/>
              </p:nvSpPr>
              <p:spPr>
                <a:xfrm>
                  <a:off x="4573422" y="3749136"/>
                  <a:ext cx="29683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sz="2000" b="0" i="1" dirty="0" smtClean="0">
                            <a:latin typeface="Cambria Math" panose="02040503050406030204" pitchFamily="18" charset="0"/>
                          </a:rPr>
                          <m:t>𝑙</m:t>
                        </m:r>
                      </m:oMath>
                    </m:oMathPara>
                  </a14:m>
                  <a:endParaRPr lang="pt-BR" sz="2000" dirty="0"/>
                </a:p>
              </p:txBody>
            </p:sp>
          </mc:Choice>
          <mc:Fallback xmlns="">
            <p:sp>
              <p:nvSpPr>
                <p:cNvPr id="47" name="Rectangle 46">
                  <a:extLst>
                    <a:ext uri="{FF2B5EF4-FFF2-40B4-BE49-F238E27FC236}">
                      <a16:creationId xmlns:a16="http://schemas.microsoft.com/office/drawing/2014/main" id="{8B412205-94C4-43F1-8F43-3628621DDEBA}"/>
                    </a:ext>
                  </a:extLst>
                </p:cNvPr>
                <p:cNvSpPr>
                  <a:spLocks noRot="1" noChangeAspect="1" noMove="1" noResize="1" noEditPoints="1" noAdjustHandles="1" noChangeArrowheads="1" noChangeShapeType="1" noTextEdit="1"/>
                </p:cNvSpPr>
                <p:nvPr/>
              </p:nvSpPr>
              <p:spPr>
                <a:xfrm>
                  <a:off x="4573422" y="3749136"/>
                  <a:ext cx="296837" cy="400110"/>
                </a:xfrm>
                <a:prstGeom prst="rect">
                  <a:avLst/>
                </a:prstGeom>
                <a:blipFill>
                  <a:blip r:embed="rId10"/>
                  <a:stretch>
                    <a:fillRect r="-13158" b="-89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94A1CF8E-2C62-43C4-930E-FF7EBA049897}"/>
                    </a:ext>
                  </a:extLst>
                </p:cNvPr>
                <p:cNvSpPr/>
                <p:nvPr/>
              </p:nvSpPr>
              <p:spPr>
                <a:xfrm>
                  <a:off x="4573422" y="4521902"/>
                  <a:ext cx="29683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sz="2000" b="0" i="1" smtClean="0">
                            <a:latin typeface="Cambria Math" panose="02040503050406030204" pitchFamily="18" charset="0"/>
                          </a:rPr>
                          <m:t>𝑟</m:t>
                        </m:r>
                      </m:oMath>
                    </m:oMathPara>
                  </a14:m>
                  <a:endParaRPr lang="pt-BR" sz="2000" dirty="0"/>
                </a:p>
              </p:txBody>
            </p:sp>
          </mc:Choice>
          <mc:Fallback xmlns="">
            <p:sp>
              <p:nvSpPr>
                <p:cNvPr id="48" name="Rectangle 47">
                  <a:extLst>
                    <a:ext uri="{FF2B5EF4-FFF2-40B4-BE49-F238E27FC236}">
                      <a16:creationId xmlns:a16="http://schemas.microsoft.com/office/drawing/2014/main" id="{94A1CF8E-2C62-43C4-930E-FF7EBA049897}"/>
                    </a:ext>
                  </a:extLst>
                </p:cNvPr>
                <p:cNvSpPr>
                  <a:spLocks noRot="1" noChangeAspect="1" noMove="1" noResize="1" noEditPoints="1" noAdjustHandles="1" noChangeArrowheads="1" noChangeShapeType="1" noTextEdit="1"/>
                </p:cNvSpPr>
                <p:nvPr/>
              </p:nvSpPr>
              <p:spPr>
                <a:xfrm>
                  <a:off x="4573422" y="4521902"/>
                  <a:ext cx="296837" cy="400110"/>
                </a:xfrm>
                <a:prstGeom prst="rect">
                  <a:avLst/>
                </a:prstGeom>
                <a:blipFill>
                  <a:blip r:embed="rId11"/>
                  <a:stretch>
                    <a:fillRect r="-2105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FA2CDF0A-3C7E-44DC-8D5E-AD0744D8377D}"/>
                    </a:ext>
                  </a:extLst>
                </p:cNvPr>
                <p:cNvSpPr/>
                <p:nvPr/>
              </p:nvSpPr>
              <p:spPr>
                <a:xfrm>
                  <a:off x="4536743" y="1509510"/>
                  <a:ext cx="29683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sz="2000" b="0" i="1" dirty="0" smtClean="0">
                            <a:latin typeface="Cambria Math" panose="02040503050406030204" pitchFamily="18" charset="0"/>
                          </a:rPr>
                          <m:t>𝑙</m:t>
                        </m:r>
                      </m:oMath>
                    </m:oMathPara>
                  </a14:m>
                  <a:endParaRPr lang="pt-BR" sz="2000" dirty="0"/>
                </a:p>
              </p:txBody>
            </p:sp>
          </mc:Choice>
          <mc:Fallback xmlns="">
            <p:sp>
              <p:nvSpPr>
                <p:cNvPr id="49" name="Rectangle 48">
                  <a:extLst>
                    <a:ext uri="{FF2B5EF4-FFF2-40B4-BE49-F238E27FC236}">
                      <a16:creationId xmlns:a16="http://schemas.microsoft.com/office/drawing/2014/main" id="{FA2CDF0A-3C7E-44DC-8D5E-AD0744D8377D}"/>
                    </a:ext>
                  </a:extLst>
                </p:cNvPr>
                <p:cNvSpPr>
                  <a:spLocks noRot="1" noChangeAspect="1" noMove="1" noResize="1" noEditPoints="1" noAdjustHandles="1" noChangeArrowheads="1" noChangeShapeType="1" noTextEdit="1"/>
                </p:cNvSpPr>
                <p:nvPr/>
              </p:nvSpPr>
              <p:spPr>
                <a:xfrm>
                  <a:off x="4536743" y="1509510"/>
                  <a:ext cx="296837" cy="400110"/>
                </a:xfrm>
                <a:prstGeom prst="rect">
                  <a:avLst/>
                </a:prstGeom>
                <a:blipFill>
                  <a:blip r:embed="rId12"/>
                  <a:stretch>
                    <a:fillRect r="-13158" b="-877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4EBFE0CF-CC19-4D38-B185-E4E079A8F556}"/>
                    </a:ext>
                  </a:extLst>
                </p:cNvPr>
                <p:cNvSpPr/>
                <p:nvPr/>
              </p:nvSpPr>
              <p:spPr>
                <a:xfrm>
                  <a:off x="4530630" y="2700506"/>
                  <a:ext cx="29683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sz="2000" b="0" i="1" smtClean="0">
                            <a:latin typeface="Cambria Math" panose="02040503050406030204" pitchFamily="18" charset="0"/>
                          </a:rPr>
                          <m:t>𝑟</m:t>
                        </m:r>
                      </m:oMath>
                    </m:oMathPara>
                  </a14:m>
                  <a:endParaRPr lang="pt-BR" sz="2000" dirty="0"/>
                </a:p>
              </p:txBody>
            </p:sp>
          </mc:Choice>
          <mc:Fallback xmlns="">
            <p:sp>
              <p:nvSpPr>
                <p:cNvPr id="50" name="Rectangle 49">
                  <a:extLst>
                    <a:ext uri="{FF2B5EF4-FFF2-40B4-BE49-F238E27FC236}">
                      <a16:creationId xmlns:a16="http://schemas.microsoft.com/office/drawing/2014/main" id="{4EBFE0CF-CC19-4D38-B185-E4E079A8F556}"/>
                    </a:ext>
                  </a:extLst>
                </p:cNvPr>
                <p:cNvSpPr>
                  <a:spLocks noRot="1" noChangeAspect="1" noMove="1" noResize="1" noEditPoints="1" noAdjustHandles="1" noChangeArrowheads="1" noChangeShapeType="1" noTextEdit="1"/>
                </p:cNvSpPr>
                <p:nvPr/>
              </p:nvSpPr>
              <p:spPr>
                <a:xfrm>
                  <a:off x="4530630" y="2700506"/>
                  <a:ext cx="296837" cy="400110"/>
                </a:xfrm>
                <a:prstGeom prst="rect">
                  <a:avLst/>
                </a:prstGeom>
                <a:blipFill>
                  <a:blip r:embed="rId13"/>
                  <a:stretch>
                    <a:fillRect r="-21622" b="-178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3ABA181D-3769-435F-B03A-BA90C91D2010}"/>
                    </a:ext>
                  </a:extLst>
                </p:cNvPr>
                <p:cNvSpPr txBox="1"/>
                <p:nvPr/>
              </p:nvSpPr>
              <p:spPr>
                <a:xfrm>
                  <a:off x="4920729" y="1419946"/>
                  <a:ext cx="121806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i="1" dirty="0" smtClean="0">
                            <a:latin typeface="Cambria Math" panose="02040503050406030204" pitchFamily="18" charset="0"/>
                          </a:rPr>
                          <m:t>4,2</m:t>
                        </m:r>
                      </m:oMath>
                    </m:oMathPara>
                  </a14:m>
                  <a:endParaRPr lang="pt-BR" sz="2000" dirty="0"/>
                </a:p>
              </p:txBody>
            </p:sp>
          </mc:Choice>
          <mc:Fallback xmlns="">
            <p:sp>
              <p:nvSpPr>
                <p:cNvPr id="51" name="TextBox 50">
                  <a:extLst>
                    <a:ext uri="{FF2B5EF4-FFF2-40B4-BE49-F238E27FC236}">
                      <a16:creationId xmlns:a16="http://schemas.microsoft.com/office/drawing/2014/main" id="{3ABA181D-3769-435F-B03A-BA90C91D2010}"/>
                    </a:ext>
                  </a:extLst>
                </p:cNvPr>
                <p:cNvSpPr txBox="1">
                  <a:spLocks noRot="1" noChangeAspect="1" noMove="1" noResize="1" noEditPoints="1" noAdjustHandles="1" noChangeArrowheads="1" noChangeShapeType="1" noTextEdit="1"/>
                </p:cNvSpPr>
                <p:nvPr/>
              </p:nvSpPr>
              <p:spPr>
                <a:xfrm>
                  <a:off x="4920729" y="1419946"/>
                  <a:ext cx="1218063" cy="400110"/>
                </a:xfrm>
                <a:prstGeom prst="rect">
                  <a:avLst/>
                </a:prstGeom>
                <a:blipFill>
                  <a:blip r:embed="rId14"/>
                  <a:stretch>
                    <a:fillRect b="-89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1BF7AFF2-B739-4A2F-B2AA-55DD7E5EAA22}"/>
                    </a:ext>
                  </a:extLst>
                </p:cNvPr>
                <p:cNvSpPr txBox="1"/>
                <p:nvPr/>
              </p:nvSpPr>
              <p:spPr>
                <a:xfrm>
                  <a:off x="5875789" y="2090119"/>
                  <a:ext cx="121806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b="0" i="1" dirty="0" smtClean="0">
                            <a:latin typeface="Cambria Math" panose="02040503050406030204" pitchFamily="18" charset="0"/>
                          </a:rPr>
                          <m:t>0,0</m:t>
                        </m:r>
                      </m:oMath>
                    </m:oMathPara>
                  </a14:m>
                  <a:endParaRPr lang="pt-BR" sz="2000" dirty="0"/>
                </a:p>
              </p:txBody>
            </p:sp>
          </mc:Choice>
          <mc:Fallback xmlns="">
            <p:sp>
              <p:nvSpPr>
                <p:cNvPr id="52" name="TextBox 51">
                  <a:extLst>
                    <a:ext uri="{FF2B5EF4-FFF2-40B4-BE49-F238E27FC236}">
                      <a16:creationId xmlns:a16="http://schemas.microsoft.com/office/drawing/2014/main" id="{1BF7AFF2-B739-4A2F-B2AA-55DD7E5EAA22}"/>
                    </a:ext>
                  </a:extLst>
                </p:cNvPr>
                <p:cNvSpPr txBox="1">
                  <a:spLocks noRot="1" noChangeAspect="1" noMove="1" noResize="1" noEditPoints="1" noAdjustHandles="1" noChangeArrowheads="1" noChangeShapeType="1" noTextEdit="1"/>
                </p:cNvSpPr>
                <p:nvPr/>
              </p:nvSpPr>
              <p:spPr>
                <a:xfrm>
                  <a:off x="5875789" y="2090119"/>
                  <a:ext cx="1218063" cy="400110"/>
                </a:xfrm>
                <a:prstGeom prst="rect">
                  <a:avLst/>
                </a:prstGeom>
                <a:blipFill>
                  <a:blip r:embed="rId15"/>
                  <a:stretch>
                    <a:fillRect b="-89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CEB67DD4-CD5B-469B-8E7F-2C09DC87950C}"/>
                    </a:ext>
                  </a:extLst>
                </p:cNvPr>
                <p:cNvSpPr txBox="1"/>
                <p:nvPr/>
              </p:nvSpPr>
              <p:spPr>
                <a:xfrm>
                  <a:off x="5885594" y="3429000"/>
                  <a:ext cx="121806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i="1" dirty="0" smtClean="0">
                            <a:latin typeface="Cambria Math" panose="02040503050406030204" pitchFamily="18" charset="0"/>
                          </a:rPr>
                          <m:t>1</m:t>
                        </m:r>
                        <m:r>
                          <a:rPr lang="pt-BR" sz="2000" b="0" i="1" dirty="0" smtClean="0">
                            <a:latin typeface="Cambria Math" panose="02040503050406030204" pitchFamily="18" charset="0"/>
                          </a:rPr>
                          <m:t>,4</m:t>
                        </m:r>
                      </m:oMath>
                    </m:oMathPara>
                  </a14:m>
                  <a:endParaRPr lang="pt-BR" sz="2000" dirty="0"/>
                </a:p>
              </p:txBody>
            </p:sp>
          </mc:Choice>
          <mc:Fallback xmlns="">
            <p:sp>
              <p:nvSpPr>
                <p:cNvPr id="53" name="TextBox 52">
                  <a:extLst>
                    <a:ext uri="{FF2B5EF4-FFF2-40B4-BE49-F238E27FC236}">
                      <a16:creationId xmlns:a16="http://schemas.microsoft.com/office/drawing/2014/main" id="{CEB67DD4-CD5B-469B-8E7F-2C09DC87950C}"/>
                    </a:ext>
                  </a:extLst>
                </p:cNvPr>
                <p:cNvSpPr txBox="1">
                  <a:spLocks noRot="1" noChangeAspect="1" noMove="1" noResize="1" noEditPoints="1" noAdjustHandles="1" noChangeArrowheads="1" noChangeShapeType="1" noTextEdit="1"/>
                </p:cNvSpPr>
                <p:nvPr/>
              </p:nvSpPr>
              <p:spPr>
                <a:xfrm>
                  <a:off x="5885594" y="3429000"/>
                  <a:ext cx="1218063" cy="400110"/>
                </a:xfrm>
                <a:prstGeom prst="rect">
                  <a:avLst/>
                </a:prstGeom>
                <a:blipFill>
                  <a:blip r:embed="rId16"/>
                  <a:stretch>
                    <a:fillRect b="-89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0A289EE2-B935-4DCA-9F16-415414BEF349}"/>
                    </a:ext>
                  </a:extLst>
                </p:cNvPr>
                <p:cNvSpPr txBox="1"/>
                <p:nvPr/>
              </p:nvSpPr>
              <p:spPr>
                <a:xfrm>
                  <a:off x="4917317" y="3720643"/>
                  <a:ext cx="121806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b="0" i="1" dirty="0" smtClean="0">
                            <a:latin typeface="Cambria Math" panose="02040503050406030204" pitchFamily="18" charset="0"/>
                          </a:rPr>
                          <m:t>0,0</m:t>
                        </m:r>
                      </m:oMath>
                    </m:oMathPara>
                  </a14:m>
                  <a:endParaRPr lang="pt-BR" sz="2000" dirty="0"/>
                </a:p>
              </p:txBody>
            </p:sp>
          </mc:Choice>
          <mc:Fallback xmlns="">
            <p:sp>
              <p:nvSpPr>
                <p:cNvPr id="54" name="TextBox 53">
                  <a:extLst>
                    <a:ext uri="{FF2B5EF4-FFF2-40B4-BE49-F238E27FC236}">
                      <a16:creationId xmlns:a16="http://schemas.microsoft.com/office/drawing/2014/main" id="{0A289EE2-B935-4DCA-9F16-415414BEF349}"/>
                    </a:ext>
                  </a:extLst>
                </p:cNvPr>
                <p:cNvSpPr txBox="1">
                  <a:spLocks noRot="1" noChangeAspect="1" noMove="1" noResize="1" noEditPoints="1" noAdjustHandles="1" noChangeArrowheads="1" noChangeShapeType="1" noTextEdit="1"/>
                </p:cNvSpPr>
                <p:nvPr/>
              </p:nvSpPr>
              <p:spPr>
                <a:xfrm>
                  <a:off x="4917317" y="3720643"/>
                  <a:ext cx="1218063" cy="400110"/>
                </a:xfrm>
                <a:prstGeom prst="rect">
                  <a:avLst/>
                </a:prstGeom>
                <a:blipFill>
                  <a:blip r:embed="rId17"/>
                  <a:stretch>
                    <a:fillRect b="-89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627BAFE5-523F-42C6-90F1-B475E49C014E}"/>
                    </a:ext>
                  </a:extLst>
                </p:cNvPr>
                <p:cNvSpPr txBox="1"/>
                <p:nvPr/>
              </p:nvSpPr>
              <p:spPr>
                <a:xfrm>
                  <a:off x="4925846" y="5013804"/>
                  <a:ext cx="121806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i="1" dirty="0" smtClean="0">
                            <a:latin typeface="Cambria Math" panose="02040503050406030204" pitchFamily="18" charset="0"/>
                          </a:rPr>
                          <m:t>2</m:t>
                        </m:r>
                        <m:r>
                          <a:rPr lang="pt-BR" sz="2000" b="0" i="1" dirty="0" smtClean="0">
                            <a:latin typeface="Cambria Math" panose="02040503050406030204" pitchFamily="18" charset="0"/>
                          </a:rPr>
                          <m:t>,4</m:t>
                        </m:r>
                      </m:oMath>
                    </m:oMathPara>
                  </a14:m>
                  <a:endParaRPr lang="pt-BR" sz="2000" dirty="0"/>
                </a:p>
              </p:txBody>
            </p:sp>
          </mc:Choice>
          <mc:Fallback xmlns="">
            <p:sp>
              <p:nvSpPr>
                <p:cNvPr id="55" name="TextBox 54">
                  <a:extLst>
                    <a:ext uri="{FF2B5EF4-FFF2-40B4-BE49-F238E27FC236}">
                      <a16:creationId xmlns:a16="http://schemas.microsoft.com/office/drawing/2014/main" id="{627BAFE5-523F-42C6-90F1-B475E49C014E}"/>
                    </a:ext>
                  </a:extLst>
                </p:cNvPr>
                <p:cNvSpPr txBox="1">
                  <a:spLocks noRot="1" noChangeAspect="1" noMove="1" noResize="1" noEditPoints="1" noAdjustHandles="1" noChangeArrowheads="1" noChangeShapeType="1" noTextEdit="1"/>
                </p:cNvSpPr>
                <p:nvPr/>
              </p:nvSpPr>
              <p:spPr>
                <a:xfrm>
                  <a:off x="4925846" y="5013804"/>
                  <a:ext cx="1218063" cy="400110"/>
                </a:xfrm>
                <a:prstGeom prst="rect">
                  <a:avLst/>
                </a:prstGeom>
                <a:blipFill>
                  <a:blip r:embed="rId18"/>
                  <a:stretch>
                    <a:fillRect b="-8929"/>
                  </a:stretch>
                </a:blipFill>
              </p:spPr>
              <p:txBody>
                <a:bodyPr/>
                <a:lstStyle/>
                <a:p>
                  <a:r>
                    <a:rPr lang="pt-BR">
                      <a:noFill/>
                    </a:rPr>
                    <a:t> </a:t>
                  </a:r>
                </a:p>
              </p:txBody>
            </p:sp>
          </mc:Fallback>
        </mc:AlternateContent>
      </p:gr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73F51E5C-C888-46BB-A118-DD9C3D2B6EB3}"/>
                  </a:ext>
                </a:extLst>
              </p:cNvPr>
              <p:cNvSpPr txBox="1"/>
              <p:nvPr/>
            </p:nvSpPr>
            <p:spPr>
              <a:xfrm>
                <a:off x="6074842" y="4614812"/>
                <a:ext cx="552757" cy="3445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i="1" dirty="0" smtClean="0">
                          <a:latin typeface="Cambria Math" panose="02040503050406030204" pitchFamily="18" charset="0"/>
                        </a:rPr>
                        <m:t>1</m:t>
                      </m:r>
                    </m:oMath>
                  </m:oMathPara>
                </a14:m>
                <a:endParaRPr lang="pt-BR" sz="2000" dirty="0"/>
              </a:p>
            </p:txBody>
          </p:sp>
        </mc:Choice>
        <mc:Fallback xmlns="">
          <p:sp>
            <p:nvSpPr>
              <p:cNvPr id="56" name="TextBox 55">
                <a:extLst>
                  <a:ext uri="{FF2B5EF4-FFF2-40B4-BE49-F238E27FC236}">
                    <a16:creationId xmlns:a16="http://schemas.microsoft.com/office/drawing/2014/main" id="{73F51E5C-C888-46BB-A118-DD9C3D2B6EB3}"/>
                  </a:ext>
                </a:extLst>
              </p:cNvPr>
              <p:cNvSpPr txBox="1">
                <a:spLocks noRot="1" noChangeAspect="1" noMove="1" noResize="1" noEditPoints="1" noAdjustHandles="1" noChangeArrowheads="1" noChangeShapeType="1" noTextEdit="1"/>
              </p:cNvSpPr>
              <p:nvPr/>
            </p:nvSpPr>
            <p:spPr>
              <a:xfrm>
                <a:off x="6074842" y="4614812"/>
                <a:ext cx="552757" cy="344597"/>
              </a:xfrm>
              <a:prstGeom prst="rect">
                <a:avLst/>
              </a:prstGeom>
              <a:blipFill>
                <a:blip r:embed="rId19"/>
                <a:stretch>
                  <a:fillRect b="-7018"/>
                </a:stretch>
              </a:blipFill>
            </p:spPr>
            <p:txBody>
              <a:bodyPr/>
              <a:lstStyle/>
              <a:p>
                <a:r>
                  <a:rPr lang="pt-BR">
                    <a:noFill/>
                  </a:rPr>
                  <a:t> </a:t>
                </a:r>
              </a:p>
            </p:txBody>
          </p:sp>
        </mc:Fallback>
      </mc:AlternateContent>
      <mc:AlternateContent xmlns:mc="http://schemas.openxmlformats.org/markup-compatibility/2006" xmlns:p14="http://schemas.microsoft.com/office/powerpoint/2010/main">
        <mc:Choice Requires="p14">
          <p:contentPart p14:bwMode="auto" r:id="rId20">
            <p14:nvContentPartPr>
              <p14:cNvPr id="57" name="Ink 56">
                <a:extLst>
                  <a:ext uri="{FF2B5EF4-FFF2-40B4-BE49-F238E27FC236}">
                    <a16:creationId xmlns:a16="http://schemas.microsoft.com/office/drawing/2014/main" id="{895FA906-CAF5-4BFA-A0AE-524B0FAA7555}"/>
                  </a:ext>
                </a:extLst>
              </p14:cNvPr>
              <p14:cNvContentPartPr/>
              <p14:nvPr/>
            </p14:nvContentPartPr>
            <p14:xfrm>
              <a:off x="3968560" y="4842551"/>
              <a:ext cx="306720" cy="317160"/>
            </p14:xfrm>
          </p:contentPart>
        </mc:Choice>
        <mc:Fallback xmlns="">
          <p:pic>
            <p:nvPicPr>
              <p:cNvPr id="57" name="Ink 56">
                <a:extLst>
                  <a:ext uri="{FF2B5EF4-FFF2-40B4-BE49-F238E27FC236}">
                    <a16:creationId xmlns:a16="http://schemas.microsoft.com/office/drawing/2014/main" id="{895FA906-CAF5-4BFA-A0AE-524B0FAA7555}"/>
                  </a:ext>
                </a:extLst>
              </p:cNvPr>
              <p:cNvPicPr/>
              <p:nvPr/>
            </p:nvPicPr>
            <p:blipFill>
              <a:blip r:embed="rId21"/>
              <a:stretch>
                <a:fillRect/>
              </a:stretch>
            </p:blipFill>
            <p:spPr>
              <a:xfrm>
                <a:off x="3950560" y="4824531"/>
                <a:ext cx="342360" cy="352841"/>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8" name="Ink 57">
                <a:extLst>
                  <a:ext uri="{FF2B5EF4-FFF2-40B4-BE49-F238E27FC236}">
                    <a16:creationId xmlns:a16="http://schemas.microsoft.com/office/drawing/2014/main" id="{02528476-7C42-4797-A84C-05A68D9B1AB9}"/>
                  </a:ext>
                </a:extLst>
              </p14:cNvPr>
              <p14:cNvContentPartPr/>
              <p14:nvPr/>
            </p14:nvContentPartPr>
            <p14:xfrm>
              <a:off x="6163264" y="4655576"/>
              <a:ext cx="328680" cy="299160"/>
            </p14:xfrm>
          </p:contentPart>
        </mc:Choice>
        <mc:Fallback xmlns="">
          <p:pic>
            <p:nvPicPr>
              <p:cNvPr id="58" name="Ink 57">
                <a:extLst>
                  <a:ext uri="{FF2B5EF4-FFF2-40B4-BE49-F238E27FC236}">
                    <a16:creationId xmlns:a16="http://schemas.microsoft.com/office/drawing/2014/main" id="{02528476-7C42-4797-A84C-05A68D9B1AB9}"/>
                  </a:ext>
                </a:extLst>
              </p:cNvPr>
              <p:cNvPicPr/>
              <p:nvPr/>
            </p:nvPicPr>
            <p:blipFill>
              <a:blip r:embed="rId23"/>
              <a:stretch>
                <a:fillRect/>
              </a:stretch>
            </p:blipFill>
            <p:spPr>
              <a:xfrm>
                <a:off x="6145284" y="4637576"/>
                <a:ext cx="364281"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9" name="Ink 58">
                <a:extLst>
                  <a:ext uri="{FF2B5EF4-FFF2-40B4-BE49-F238E27FC236}">
                    <a16:creationId xmlns:a16="http://schemas.microsoft.com/office/drawing/2014/main" id="{1AAEE01C-EBCD-4C03-A03E-7D951597106F}"/>
                  </a:ext>
                </a:extLst>
              </p14:cNvPr>
              <p14:cNvContentPartPr/>
              <p14:nvPr/>
            </p14:nvContentPartPr>
            <p14:xfrm>
              <a:off x="5298211" y="4799684"/>
              <a:ext cx="326520" cy="375120"/>
            </p14:xfrm>
          </p:contentPart>
        </mc:Choice>
        <mc:Fallback xmlns="">
          <p:pic>
            <p:nvPicPr>
              <p:cNvPr id="59" name="Ink 58">
                <a:extLst>
                  <a:ext uri="{FF2B5EF4-FFF2-40B4-BE49-F238E27FC236}">
                    <a16:creationId xmlns:a16="http://schemas.microsoft.com/office/drawing/2014/main" id="{1AAEE01C-EBCD-4C03-A03E-7D951597106F}"/>
                  </a:ext>
                </a:extLst>
              </p:cNvPr>
              <p:cNvPicPr/>
              <p:nvPr/>
            </p:nvPicPr>
            <p:blipFill>
              <a:blip r:embed="rId25"/>
              <a:stretch>
                <a:fillRect/>
              </a:stretch>
            </p:blipFill>
            <p:spPr>
              <a:xfrm>
                <a:off x="5280211" y="4781684"/>
                <a:ext cx="362160" cy="4107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60" name="Ink 59">
                <a:extLst>
                  <a:ext uri="{FF2B5EF4-FFF2-40B4-BE49-F238E27FC236}">
                    <a16:creationId xmlns:a16="http://schemas.microsoft.com/office/drawing/2014/main" id="{BFA37F93-5A5E-412D-9766-4F6F736C52D6}"/>
                  </a:ext>
                </a:extLst>
              </p14:cNvPr>
              <p14:cNvContentPartPr/>
              <p14:nvPr/>
            </p14:nvContentPartPr>
            <p14:xfrm>
              <a:off x="6690691" y="4766564"/>
              <a:ext cx="183240" cy="127800"/>
            </p14:xfrm>
          </p:contentPart>
        </mc:Choice>
        <mc:Fallback xmlns="">
          <p:pic>
            <p:nvPicPr>
              <p:cNvPr id="60" name="Ink 59">
                <a:extLst>
                  <a:ext uri="{FF2B5EF4-FFF2-40B4-BE49-F238E27FC236}">
                    <a16:creationId xmlns:a16="http://schemas.microsoft.com/office/drawing/2014/main" id="{BFA37F93-5A5E-412D-9766-4F6F736C52D6}"/>
                  </a:ext>
                </a:extLst>
              </p:cNvPr>
              <p:cNvPicPr/>
              <p:nvPr/>
            </p:nvPicPr>
            <p:blipFill>
              <a:blip r:embed="rId27"/>
              <a:stretch>
                <a:fillRect/>
              </a:stretch>
            </p:blipFill>
            <p:spPr>
              <a:xfrm>
                <a:off x="6672691" y="4748564"/>
                <a:ext cx="21888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61" name="Ink 60">
                <a:extLst>
                  <a:ext uri="{FF2B5EF4-FFF2-40B4-BE49-F238E27FC236}">
                    <a16:creationId xmlns:a16="http://schemas.microsoft.com/office/drawing/2014/main" id="{F8A81BB9-0308-48A9-88CE-B4B42D2C3556}"/>
                  </a:ext>
                </a:extLst>
              </p14:cNvPr>
              <p14:cNvContentPartPr/>
              <p14:nvPr/>
            </p14:nvContentPartPr>
            <p14:xfrm>
              <a:off x="4865491" y="5282804"/>
              <a:ext cx="174240" cy="150120"/>
            </p14:xfrm>
          </p:contentPart>
        </mc:Choice>
        <mc:Fallback xmlns="">
          <p:pic>
            <p:nvPicPr>
              <p:cNvPr id="61" name="Ink 60">
                <a:extLst>
                  <a:ext uri="{FF2B5EF4-FFF2-40B4-BE49-F238E27FC236}">
                    <a16:creationId xmlns:a16="http://schemas.microsoft.com/office/drawing/2014/main" id="{F8A81BB9-0308-48A9-88CE-B4B42D2C3556}"/>
                  </a:ext>
                </a:extLst>
              </p:cNvPr>
              <p:cNvPicPr/>
              <p:nvPr/>
            </p:nvPicPr>
            <p:blipFill>
              <a:blip r:embed="rId29"/>
              <a:stretch>
                <a:fillRect/>
              </a:stretch>
            </p:blipFill>
            <p:spPr>
              <a:xfrm>
                <a:off x="4847491" y="5264804"/>
                <a:ext cx="209880" cy="185760"/>
              </a:xfrm>
              <a:prstGeom prst="rect">
                <a:avLst/>
              </a:prstGeom>
            </p:spPr>
          </p:pic>
        </mc:Fallback>
      </mc:AlternateContent>
      <p:grpSp>
        <p:nvGrpSpPr>
          <p:cNvPr id="65" name="Group 64">
            <a:extLst>
              <a:ext uri="{FF2B5EF4-FFF2-40B4-BE49-F238E27FC236}">
                <a16:creationId xmlns:a16="http://schemas.microsoft.com/office/drawing/2014/main" id="{48A158E7-20B5-4465-B8C5-B4EED6AA4194}"/>
              </a:ext>
            </a:extLst>
          </p:cNvPr>
          <p:cNvGrpSpPr/>
          <p:nvPr/>
        </p:nvGrpSpPr>
        <p:grpSpPr>
          <a:xfrm>
            <a:off x="5851171" y="6053564"/>
            <a:ext cx="183240" cy="170280"/>
            <a:chOff x="5851171" y="6053564"/>
            <a:chExt cx="183240" cy="170280"/>
          </a:xfrm>
        </p:grpSpPr>
        <mc:AlternateContent xmlns:mc="http://schemas.openxmlformats.org/markup-compatibility/2006" xmlns:p14="http://schemas.microsoft.com/office/powerpoint/2010/main">
          <mc:Choice Requires="p14">
            <p:contentPart p14:bwMode="auto" r:id="rId30">
              <p14:nvContentPartPr>
                <p14:cNvPr id="66" name="Ink 65">
                  <a:extLst>
                    <a:ext uri="{FF2B5EF4-FFF2-40B4-BE49-F238E27FC236}">
                      <a16:creationId xmlns:a16="http://schemas.microsoft.com/office/drawing/2014/main" id="{DE1D0CC7-9BD3-4675-80DD-FB055A0F5A88}"/>
                    </a:ext>
                  </a:extLst>
                </p14:cNvPr>
                <p14:cNvContentPartPr/>
                <p14:nvPr/>
              </p14:nvContentPartPr>
              <p14:xfrm>
                <a:off x="5905531" y="6053564"/>
                <a:ext cx="128880" cy="170280"/>
              </p14:xfrm>
            </p:contentPart>
          </mc:Choice>
          <mc:Fallback xmlns="">
            <p:pic>
              <p:nvPicPr>
                <p:cNvPr id="66" name="Ink 65">
                  <a:extLst>
                    <a:ext uri="{FF2B5EF4-FFF2-40B4-BE49-F238E27FC236}">
                      <a16:creationId xmlns:a16="http://schemas.microsoft.com/office/drawing/2014/main" id="{DE1D0CC7-9BD3-4675-80DD-FB055A0F5A88}"/>
                    </a:ext>
                  </a:extLst>
                </p:cNvPr>
                <p:cNvPicPr/>
                <p:nvPr/>
              </p:nvPicPr>
              <p:blipFill>
                <a:blip r:embed="rId31"/>
                <a:stretch>
                  <a:fillRect/>
                </a:stretch>
              </p:blipFill>
              <p:spPr>
                <a:xfrm>
                  <a:off x="5887531" y="6035564"/>
                  <a:ext cx="16452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67" name="Ink 66">
                  <a:extLst>
                    <a:ext uri="{FF2B5EF4-FFF2-40B4-BE49-F238E27FC236}">
                      <a16:creationId xmlns:a16="http://schemas.microsoft.com/office/drawing/2014/main" id="{F2D0CC99-1F87-4693-AA82-222DDF39F4B8}"/>
                    </a:ext>
                  </a:extLst>
                </p14:cNvPr>
                <p14:cNvContentPartPr/>
                <p14:nvPr/>
              </p14:nvContentPartPr>
              <p14:xfrm>
                <a:off x="5981131" y="6098564"/>
                <a:ext cx="8280" cy="61920"/>
              </p14:xfrm>
            </p:contentPart>
          </mc:Choice>
          <mc:Fallback xmlns="">
            <p:pic>
              <p:nvPicPr>
                <p:cNvPr id="67" name="Ink 66">
                  <a:extLst>
                    <a:ext uri="{FF2B5EF4-FFF2-40B4-BE49-F238E27FC236}">
                      <a16:creationId xmlns:a16="http://schemas.microsoft.com/office/drawing/2014/main" id="{F2D0CC99-1F87-4693-AA82-222DDF39F4B8}"/>
                    </a:ext>
                  </a:extLst>
                </p:cNvPr>
                <p:cNvPicPr/>
                <p:nvPr/>
              </p:nvPicPr>
              <p:blipFill>
                <a:blip r:embed="rId33"/>
                <a:stretch>
                  <a:fillRect/>
                </a:stretch>
              </p:blipFill>
              <p:spPr>
                <a:xfrm>
                  <a:off x="5963131" y="6080564"/>
                  <a:ext cx="4392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68" name="Ink 67">
                  <a:extLst>
                    <a:ext uri="{FF2B5EF4-FFF2-40B4-BE49-F238E27FC236}">
                      <a16:creationId xmlns:a16="http://schemas.microsoft.com/office/drawing/2014/main" id="{900A280C-2F72-480A-9271-5247C7EFBD0F}"/>
                    </a:ext>
                  </a:extLst>
                </p14:cNvPr>
                <p14:cNvContentPartPr/>
                <p14:nvPr/>
              </p14:nvContentPartPr>
              <p14:xfrm>
                <a:off x="5851171" y="6059324"/>
                <a:ext cx="95760" cy="87480"/>
              </p14:xfrm>
            </p:contentPart>
          </mc:Choice>
          <mc:Fallback xmlns="">
            <p:pic>
              <p:nvPicPr>
                <p:cNvPr id="68" name="Ink 67">
                  <a:extLst>
                    <a:ext uri="{FF2B5EF4-FFF2-40B4-BE49-F238E27FC236}">
                      <a16:creationId xmlns:a16="http://schemas.microsoft.com/office/drawing/2014/main" id="{900A280C-2F72-480A-9271-5247C7EFBD0F}"/>
                    </a:ext>
                  </a:extLst>
                </p:cNvPr>
                <p:cNvPicPr/>
                <p:nvPr/>
              </p:nvPicPr>
              <p:blipFill>
                <a:blip r:embed="rId35"/>
                <a:stretch>
                  <a:fillRect/>
                </a:stretch>
              </p:blipFill>
              <p:spPr>
                <a:xfrm>
                  <a:off x="5833171" y="6041324"/>
                  <a:ext cx="131400" cy="123120"/>
                </a:xfrm>
                <a:prstGeom prst="rect">
                  <a:avLst/>
                </a:prstGeom>
              </p:spPr>
            </p:pic>
          </mc:Fallback>
        </mc:AlternateContent>
      </p:grpSp>
      <p:grpSp>
        <p:nvGrpSpPr>
          <p:cNvPr id="69" name="Group 68">
            <a:extLst>
              <a:ext uri="{FF2B5EF4-FFF2-40B4-BE49-F238E27FC236}">
                <a16:creationId xmlns:a16="http://schemas.microsoft.com/office/drawing/2014/main" id="{2A4F73A3-5907-4E56-887E-F0F7F86027CF}"/>
              </a:ext>
            </a:extLst>
          </p:cNvPr>
          <p:cNvGrpSpPr/>
          <p:nvPr/>
        </p:nvGrpSpPr>
        <p:grpSpPr>
          <a:xfrm>
            <a:off x="5866291" y="4168604"/>
            <a:ext cx="158040" cy="102960"/>
            <a:chOff x="5866291" y="4168604"/>
            <a:chExt cx="158040" cy="102960"/>
          </a:xfrm>
        </p:grpSpPr>
        <mc:AlternateContent xmlns:mc="http://schemas.openxmlformats.org/markup-compatibility/2006" xmlns:p14="http://schemas.microsoft.com/office/powerpoint/2010/main">
          <mc:Choice Requires="p14">
            <p:contentPart p14:bwMode="auto" r:id="rId36">
              <p14:nvContentPartPr>
                <p14:cNvPr id="70" name="Ink 69">
                  <a:extLst>
                    <a:ext uri="{FF2B5EF4-FFF2-40B4-BE49-F238E27FC236}">
                      <a16:creationId xmlns:a16="http://schemas.microsoft.com/office/drawing/2014/main" id="{D1CE9B07-C8BA-43AD-A88E-D837B10B0682}"/>
                    </a:ext>
                  </a:extLst>
                </p14:cNvPr>
                <p14:cNvContentPartPr/>
                <p14:nvPr/>
              </p14:nvContentPartPr>
              <p14:xfrm>
                <a:off x="5866291" y="4168604"/>
                <a:ext cx="108360" cy="69840"/>
              </p14:xfrm>
            </p:contentPart>
          </mc:Choice>
          <mc:Fallback xmlns="">
            <p:pic>
              <p:nvPicPr>
                <p:cNvPr id="70" name="Ink 69">
                  <a:extLst>
                    <a:ext uri="{FF2B5EF4-FFF2-40B4-BE49-F238E27FC236}">
                      <a16:creationId xmlns:a16="http://schemas.microsoft.com/office/drawing/2014/main" id="{D1CE9B07-C8BA-43AD-A88E-D837B10B0682}"/>
                    </a:ext>
                  </a:extLst>
                </p:cNvPr>
                <p:cNvPicPr/>
                <p:nvPr/>
              </p:nvPicPr>
              <p:blipFill>
                <a:blip r:embed="rId37"/>
                <a:stretch>
                  <a:fillRect/>
                </a:stretch>
              </p:blipFill>
              <p:spPr>
                <a:xfrm>
                  <a:off x="5848291" y="4150604"/>
                  <a:ext cx="14400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71" name="Ink 70">
                  <a:extLst>
                    <a:ext uri="{FF2B5EF4-FFF2-40B4-BE49-F238E27FC236}">
                      <a16:creationId xmlns:a16="http://schemas.microsoft.com/office/drawing/2014/main" id="{CD20D1A4-D70E-4FFA-B645-50C4F3A8BE52}"/>
                    </a:ext>
                  </a:extLst>
                </p14:cNvPr>
                <p14:cNvContentPartPr/>
                <p14:nvPr/>
              </p14:nvContentPartPr>
              <p14:xfrm>
                <a:off x="5924971" y="4194884"/>
                <a:ext cx="99360" cy="76680"/>
              </p14:xfrm>
            </p:contentPart>
          </mc:Choice>
          <mc:Fallback xmlns="">
            <p:pic>
              <p:nvPicPr>
                <p:cNvPr id="71" name="Ink 70">
                  <a:extLst>
                    <a:ext uri="{FF2B5EF4-FFF2-40B4-BE49-F238E27FC236}">
                      <a16:creationId xmlns:a16="http://schemas.microsoft.com/office/drawing/2014/main" id="{CD20D1A4-D70E-4FFA-B645-50C4F3A8BE52}"/>
                    </a:ext>
                  </a:extLst>
                </p:cNvPr>
                <p:cNvPicPr/>
                <p:nvPr/>
              </p:nvPicPr>
              <p:blipFill>
                <a:blip r:embed="rId39"/>
                <a:stretch>
                  <a:fillRect/>
                </a:stretch>
              </p:blipFill>
              <p:spPr>
                <a:xfrm>
                  <a:off x="5906971" y="4176884"/>
                  <a:ext cx="135000" cy="112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0">
            <p14:nvContentPartPr>
              <p14:cNvPr id="72" name="Ink 71">
                <a:extLst>
                  <a:ext uri="{FF2B5EF4-FFF2-40B4-BE49-F238E27FC236}">
                    <a16:creationId xmlns:a16="http://schemas.microsoft.com/office/drawing/2014/main" id="{8E9EA2AA-9E87-48BC-97C7-9B978BB24023}"/>
                  </a:ext>
                </a:extLst>
              </p14:cNvPr>
              <p14:cNvContentPartPr/>
              <p14:nvPr/>
            </p14:nvContentPartPr>
            <p14:xfrm>
              <a:off x="5949091" y="4181924"/>
              <a:ext cx="148680" cy="137160"/>
            </p14:xfrm>
          </p:contentPart>
        </mc:Choice>
        <mc:Fallback xmlns="">
          <p:pic>
            <p:nvPicPr>
              <p:cNvPr id="72" name="Ink 71">
                <a:extLst>
                  <a:ext uri="{FF2B5EF4-FFF2-40B4-BE49-F238E27FC236}">
                    <a16:creationId xmlns:a16="http://schemas.microsoft.com/office/drawing/2014/main" id="{8E9EA2AA-9E87-48BC-97C7-9B978BB24023}"/>
                  </a:ext>
                </a:extLst>
              </p:cNvPr>
              <p:cNvPicPr/>
              <p:nvPr/>
            </p:nvPicPr>
            <p:blipFill>
              <a:blip r:embed="rId41"/>
              <a:stretch>
                <a:fillRect/>
              </a:stretch>
            </p:blipFill>
            <p:spPr>
              <a:xfrm>
                <a:off x="5931091" y="4163924"/>
                <a:ext cx="184320" cy="172800"/>
              </a:xfrm>
              <a:prstGeom prst="rect">
                <a:avLst/>
              </a:prstGeom>
            </p:spPr>
          </p:pic>
        </mc:Fallback>
      </mc:AlternateContent>
      <p:grpSp>
        <p:nvGrpSpPr>
          <p:cNvPr id="78" name="Group 77">
            <a:extLst>
              <a:ext uri="{FF2B5EF4-FFF2-40B4-BE49-F238E27FC236}">
                <a16:creationId xmlns:a16="http://schemas.microsoft.com/office/drawing/2014/main" id="{20DB3D54-1266-4473-AAB9-4274ED5EA717}"/>
              </a:ext>
            </a:extLst>
          </p:cNvPr>
          <p:cNvGrpSpPr/>
          <p:nvPr/>
        </p:nvGrpSpPr>
        <p:grpSpPr>
          <a:xfrm>
            <a:off x="4789531" y="5262284"/>
            <a:ext cx="146880" cy="131760"/>
            <a:chOff x="4789531" y="5262284"/>
            <a:chExt cx="146880" cy="131760"/>
          </a:xfrm>
        </p:grpSpPr>
        <mc:AlternateContent xmlns:mc="http://schemas.openxmlformats.org/markup-compatibility/2006" xmlns:p14="http://schemas.microsoft.com/office/powerpoint/2010/main">
          <mc:Choice Requires="p14">
            <p:contentPart p14:bwMode="auto" r:id="rId42">
              <p14:nvContentPartPr>
                <p14:cNvPr id="79" name="Ink 78">
                  <a:extLst>
                    <a:ext uri="{FF2B5EF4-FFF2-40B4-BE49-F238E27FC236}">
                      <a16:creationId xmlns:a16="http://schemas.microsoft.com/office/drawing/2014/main" id="{58AEBD88-7D61-483B-BC9C-19FE806A0203}"/>
                    </a:ext>
                  </a:extLst>
                </p14:cNvPr>
                <p14:cNvContentPartPr/>
                <p14:nvPr/>
              </p14:nvContentPartPr>
              <p14:xfrm>
                <a:off x="4789531" y="5262284"/>
                <a:ext cx="146880" cy="131760"/>
              </p14:xfrm>
            </p:contentPart>
          </mc:Choice>
          <mc:Fallback xmlns="">
            <p:pic>
              <p:nvPicPr>
                <p:cNvPr id="79" name="Ink 78">
                  <a:extLst>
                    <a:ext uri="{FF2B5EF4-FFF2-40B4-BE49-F238E27FC236}">
                      <a16:creationId xmlns:a16="http://schemas.microsoft.com/office/drawing/2014/main" id="{58AEBD88-7D61-483B-BC9C-19FE806A0203}"/>
                    </a:ext>
                  </a:extLst>
                </p:cNvPr>
                <p:cNvPicPr/>
                <p:nvPr/>
              </p:nvPicPr>
              <p:blipFill>
                <a:blip r:embed="rId43"/>
                <a:stretch>
                  <a:fillRect/>
                </a:stretch>
              </p:blipFill>
              <p:spPr>
                <a:xfrm>
                  <a:off x="4771531" y="5244284"/>
                  <a:ext cx="18252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80" name="Ink 79">
                  <a:extLst>
                    <a:ext uri="{FF2B5EF4-FFF2-40B4-BE49-F238E27FC236}">
                      <a16:creationId xmlns:a16="http://schemas.microsoft.com/office/drawing/2014/main" id="{61E44FD8-8E76-4E83-A887-DF3ADDEBD1B0}"/>
                    </a:ext>
                  </a:extLst>
                </p14:cNvPr>
                <p14:cNvContentPartPr/>
                <p14:nvPr/>
              </p14:nvContentPartPr>
              <p14:xfrm>
                <a:off x="4887091" y="5319524"/>
                <a:ext cx="17640" cy="8640"/>
              </p14:xfrm>
            </p:contentPart>
          </mc:Choice>
          <mc:Fallback xmlns="">
            <p:pic>
              <p:nvPicPr>
                <p:cNvPr id="80" name="Ink 79">
                  <a:extLst>
                    <a:ext uri="{FF2B5EF4-FFF2-40B4-BE49-F238E27FC236}">
                      <a16:creationId xmlns:a16="http://schemas.microsoft.com/office/drawing/2014/main" id="{61E44FD8-8E76-4E83-A887-DF3ADDEBD1B0}"/>
                    </a:ext>
                  </a:extLst>
                </p:cNvPr>
                <p:cNvPicPr/>
                <p:nvPr/>
              </p:nvPicPr>
              <p:blipFill>
                <a:blip r:embed="rId45"/>
                <a:stretch>
                  <a:fillRect/>
                </a:stretch>
              </p:blipFill>
              <p:spPr>
                <a:xfrm>
                  <a:off x="4869091" y="5301524"/>
                  <a:ext cx="53280" cy="44280"/>
                </a:xfrm>
                <a:prstGeom prst="rect">
                  <a:avLst/>
                </a:prstGeom>
              </p:spPr>
            </p:pic>
          </mc:Fallback>
        </mc:AlternateContent>
      </p:grpSp>
      <mc:AlternateContent xmlns:mc="http://schemas.openxmlformats.org/markup-compatibility/2006" xmlns:a14="http://schemas.microsoft.com/office/drawing/2010/main">
        <mc:Choice Requires="a14">
          <p:graphicFrame>
            <p:nvGraphicFramePr>
              <p:cNvPr id="62" name="Table 61">
                <a:extLst>
                  <a:ext uri="{FF2B5EF4-FFF2-40B4-BE49-F238E27FC236}">
                    <a16:creationId xmlns:a16="http://schemas.microsoft.com/office/drawing/2014/main" id="{EB6ACD86-B07E-4841-9F57-E8E71E247167}"/>
                  </a:ext>
                </a:extLst>
              </p:cNvPr>
              <p:cNvGraphicFramePr>
                <a:graphicFrameLocks noGrp="1"/>
              </p:cNvGraphicFramePr>
              <p:nvPr>
                <p:extLst>
                  <p:ext uri="{D42A27DB-BD31-4B8C-83A1-F6EECF244321}">
                    <p14:modId xmlns:p14="http://schemas.microsoft.com/office/powerpoint/2010/main" val="1440791263"/>
                  </p:ext>
                </p:extLst>
              </p:nvPr>
            </p:nvGraphicFramePr>
            <p:xfrm>
              <a:off x="8454796" y="3724789"/>
              <a:ext cx="2677400" cy="2307438"/>
            </p:xfrm>
            <a:graphic>
              <a:graphicData uri="http://schemas.openxmlformats.org/drawingml/2006/table">
                <a:tbl>
                  <a:tblPr>
                    <a:tableStyleId>{5C22544A-7EE6-4342-B048-85BDC9FD1C3A}</a:tableStyleId>
                  </a:tblPr>
                  <a:tblGrid>
                    <a:gridCol w="669350">
                      <a:extLst>
                        <a:ext uri="{9D8B030D-6E8A-4147-A177-3AD203B41FA5}">
                          <a16:colId xmlns:a16="http://schemas.microsoft.com/office/drawing/2014/main" val="2800654181"/>
                        </a:ext>
                      </a:extLst>
                    </a:gridCol>
                    <a:gridCol w="669350">
                      <a:extLst>
                        <a:ext uri="{9D8B030D-6E8A-4147-A177-3AD203B41FA5}">
                          <a16:colId xmlns:a16="http://schemas.microsoft.com/office/drawing/2014/main" val="536626858"/>
                        </a:ext>
                      </a:extLst>
                    </a:gridCol>
                    <a:gridCol w="669350">
                      <a:extLst>
                        <a:ext uri="{9D8B030D-6E8A-4147-A177-3AD203B41FA5}">
                          <a16:colId xmlns:a16="http://schemas.microsoft.com/office/drawing/2014/main" val="245799716"/>
                        </a:ext>
                      </a:extLst>
                    </a:gridCol>
                    <a:gridCol w="669350">
                      <a:extLst>
                        <a:ext uri="{9D8B030D-6E8A-4147-A177-3AD203B41FA5}">
                          <a16:colId xmlns:a16="http://schemas.microsoft.com/office/drawing/2014/main" val="1785673154"/>
                        </a:ext>
                      </a:extLst>
                    </a:gridCol>
                  </a:tblGrid>
                  <a:tr h="384573">
                    <a:tc rowSpan="2" gridSpan="2">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effectLst/>
                                    <a:latin typeface="Cambria Math" panose="02040503050406030204" pitchFamily="18" charset="0"/>
                                  </a:rPr>
                                  <m:t>𝐹𝑜𝑟𝑚𝑎</m:t>
                                </m:r>
                                <m:r>
                                  <a:rPr lang="pt-BR" sz="2000" i="1" u="none" strike="noStrike" dirty="0" smtClean="0">
                                    <a:effectLst/>
                                    <a:latin typeface="Cambria Math" panose="02040503050406030204" pitchFamily="18" charset="0"/>
                                  </a:rPr>
                                  <m:t> </m:t>
                                </m:r>
                              </m:oMath>
                            </m:oMathPara>
                          </a14:m>
                          <a:endParaRPr lang="pt-BR" sz="2000" u="none" strike="noStrike" dirty="0">
                            <a:effectLst/>
                          </a:endParaRPr>
                        </a:p>
                        <a:p>
                          <a:pPr algn="ctr" fontAlgn="b"/>
                          <a14:m>
                            <m:oMathPara xmlns:m="http://schemas.openxmlformats.org/officeDocument/2006/math">
                              <m:oMathParaPr>
                                <m:jc m:val="centerGroup"/>
                              </m:oMathParaPr>
                              <m:oMath xmlns:m="http://schemas.openxmlformats.org/officeDocument/2006/math">
                                <m:r>
                                  <a:rPr lang="pt-BR" sz="2000" i="1" u="none" strike="noStrike" dirty="0" smtClean="0">
                                    <a:effectLst/>
                                    <a:latin typeface="Cambria Math" panose="02040503050406030204" pitchFamily="18" charset="0"/>
                                  </a:rPr>
                                  <m:t>𝑛𝑜𝑟𝑚𝑎𝑙</m:t>
                                </m:r>
                              </m:oMath>
                            </m:oMathPara>
                          </a14:m>
                          <a:endParaRPr lang="pt-BR" sz="2000" b="0" i="0" u="none" strike="noStrike" dirty="0">
                            <a:solidFill>
                              <a:srgbClr val="000000"/>
                            </a:solidFill>
                            <a:effectLst/>
                            <a:latin typeface="Calibri" panose="020F0502020204030204" pitchFamily="34" charset="0"/>
                          </a:endParaRPr>
                        </a:p>
                      </a:txBody>
                      <a:tcPr marL="9525" marR="9525" marT="9525" marB="0" anchor="b"/>
                    </a:tc>
                    <a:tc rowSpan="2" hMerge="1">
                      <a:txBody>
                        <a:bodyPr/>
                        <a:lstStyle/>
                        <a:p>
                          <a:endParaRPr lang="pt-BR"/>
                        </a:p>
                      </a:txBody>
                      <a:tcPr/>
                    </a:tc>
                    <a:tc gridSpan="2">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effectLst/>
                                    <a:latin typeface="Cambria Math" panose="02040503050406030204" pitchFamily="18" charset="0"/>
                                  </a:rPr>
                                  <m:t>2</m:t>
                                </m:r>
                              </m:oMath>
                            </m:oMathPara>
                          </a14:m>
                          <a:endParaRPr lang="pt-BR" sz="20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pt-BR"/>
                        </a:p>
                      </a:txBody>
                      <a:tcPr/>
                    </a:tc>
                    <a:extLst>
                      <a:ext uri="{0D108BD9-81ED-4DB2-BD59-A6C34878D82A}">
                        <a16:rowId xmlns:a16="http://schemas.microsoft.com/office/drawing/2014/main" val="1520631474"/>
                      </a:ext>
                    </a:extLst>
                  </a:tr>
                  <a:tr h="384573">
                    <a:tc gridSpan="2" vMerge="1">
                      <a:txBody>
                        <a:bodyPr/>
                        <a:lstStyle/>
                        <a:p>
                          <a:endParaRPr lang="pt-BR"/>
                        </a:p>
                      </a:txBody>
                      <a:tcPr/>
                    </a:tc>
                    <a:tc hMerge="1" vMerge="1">
                      <a:txBody>
                        <a:bodyPr/>
                        <a:lstStyle/>
                        <a:p>
                          <a:endParaRPr lang="pt-BR"/>
                        </a:p>
                      </a:txBody>
                      <a:tcPr/>
                    </a:tc>
                    <a:tc>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effectLst/>
                                    <a:latin typeface="Cambria Math" panose="02040503050406030204" pitchFamily="18" charset="0"/>
                                  </a:rPr>
                                  <m:t>𝑙</m:t>
                                </m:r>
                              </m:oMath>
                            </m:oMathPara>
                          </a14:m>
                          <a:endParaRPr lang="pt-BR"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effectLst/>
                                    <a:latin typeface="Cambria Math" panose="02040503050406030204" pitchFamily="18" charset="0"/>
                                  </a:rPr>
                                  <m:t>𝑟</m:t>
                                </m:r>
                              </m:oMath>
                            </m:oMathPara>
                          </a14:m>
                          <a:endParaRPr lang="pt-BR"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93605258"/>
                      </a:ext>
                    </a:extLst>
                  </a:tr>
                  <a:tr h="384573">
                    <a:tc rowSpan="4">
                      <a:txBody>
                        <a:bodyPr/>
                        <a:lstStyle/>
                        <a:p>
                          <a:pPr algn="ctr" fontAlgn="ctr"/>
                          <a14:m>
                            <m:oMathPara xmlns:m="http://schemas.openxmlformats.org/officeDocument/2006/math">
                              <m:oMathParaPr>
                                <m:jc m:val="centerGroup"/>
                              </m:oMathParaPr>
                              <m:oMath xmlns:m="http://schemas.openxmlformats.org/officeDocument/2006/math">
                                <m:r>
                                  <a:rPr lang="pt-BR" sz="2000" i="1" u="none" strike="noStrike" dirty="0" smtClean="0">
                                    <a:effectLst/>
                                    <a:latin typeface="Cambria Math" panose="02040503050406030204" pitchFamily="18" charset="0"/>
                                  </a:rPr>
                                  <m:t>1</m:t>
                                </m:r>
                              </m:oMath>
                            </m:oMathPara>
                          </a14:m>
                          <a:endParaRPr lang="pt-BR"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effectLst/>
                                    <a:latin typeface="Cambria Math" panose="02040503050406030204" pitchFamily="18" charset="0"/>
                                  </a:rPr>
                                  <m:t>𝑈</m:t>
                                </m:r>
                                <m:r>
                                  <a:rPr lang="pt-BR" sz="2000" i="1" u="none" strike="noStrike" dirty="0" smtClean="0">
                                    <a:effectLst/>
                                    <a:latin typeface="Cambria Math" panose="02040503050406030204" pitchFamily="18" charset="0"/>
                                  </a:rPr>
                                  <m:t>,</m:t>
                                </m:r>
                                <m:r>
                                  <a:rPr lang="pt-BR" sz="2000" i="1" u="none" strike="noStrike" dirty="0" smtClean="0">
                                    <a:effectLst/>
                                    <a:latin typeface="Cambria Math" panose="02040503050406030204" pitchFamily="18" charset="0"/>
                                  </a:rPr>
                                  <m:t>𝑢</m:t>
                                </m:r>
                              </m:oMath>
                            </m:oMathPara>
                          </a14:m>
                          <a:endParaRPr lang="pt-BR"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solidFill>
                                      <a:srgbClr val="FF0000"/>
                                    </a:solidFill>
                                    <a:effectLst/>
                                    <a:latin typeface="Cambria Math" panose="02040503050406030204" pitchFamily="18" charset="0"/>
                                  </a:rPr>
                                  <m:t>4,2</m:t>
                                </m:r>
                              </m:oMath>
                            </m:oMathPara>
                          </a14:m>
                          <a:endParaRPr lang="pt-BR" sz="20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effectLst/>
                                    <a:latin typeface="Cambria Math" panose="02040503050406030204" pitchFamily="18" charset="0"/>
                                  </a:rPr>
                                  <m:t>0,0</m:t>
                                </m:r>
                              </m:oMath>
                            </m:oMathPara>
                          </a14:m>
                          <a:endParaRPr lang="pt-BR"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65084295"/>
                      </a:ext>
                    </a:extLst>
                  </a:tr>
                  <a:tr h="384573">
                    <a:tc vMerge="1">
                      <a:txBody>
                        <a:bodyPr/>
                        <a:lstStyle/>
                        <a:p>
                          <a:endParaRPr lang="pt-BR"/>
                        </a:p>
                      </a:txBody>
                      <a:tcPr/>
                    </a:tc>
                    <a:tc>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effectLst/>
                                    <a:latin typeface="Cambria Math" panose="02040503050406030204" pitchFamily="18" charset="0"/>
                                  </a:rPr>
                                  <m:t>𝑈</m:t>
                                </m:r>
                                <m:r>
                                  <a:rPr lang="pt-BR" sz="2000" i="1" u="none" strike="noStrike" dirty="0" smtClean="0">
                                    <a:effectLst/>
                                    <a:latin typeface="Cambria Math" panose="02040503050406030204" pitchFamily="18" charset="0"/>
                                  </a:rPr>
                                  <m:t>,</m:t>
                                </m:r>
                                <m:r>
                                  <a:rPr lang="pt-BR" sz="2000" i="1" u="none" strike="noStrike" dirty="0" smtClean="0">
                                    <a:effectLst/>
                                    <a:latin typeface="Cambria Math" panose="02040503050406030204" pitchFamily="18" charset="0"/>
                                  </a:rPr>
                                  <m:t>𝑑</m:t>
                                </m:r>
                              </m:oMath>
                            </m:oMathPara>
                          </a14:m>
                          <a:endParaRPr lang="pt-BR"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effectLst/>
                                    <a:latin typeface="Cambria Math" panose="02040503050406030204" pitchFamily="18" charset="0"/>
                                  </a:rPr>
                                  <m:t>4,2</m:t>
                                </m:r>
                              </m:oMath>
                            </m:oMathPara>
                          </a14:m>
                          <a:endParaRPr lang="pt-BR"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effectLst/>
                                    <a:latin typeface="Cambria Math" panose="02040503050406030204" pitchFamily="18" charset="0"/>
                                  </a:rPr>
                                  <m:t>1,4</m:t>
                                </m:r>
                              </m:oMath>
                            </m:oMathPara>
                          </a14:m>
                          <a:endParaRPr lang="pt-BR"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16536447"/>
                      </a:ext>
                    </a:extLst>
                  </a:tr>
                  <a:tr h="384573">
                    <a:tc vMerge="1">
                      <a:txBody>
                        <a:bodyPr/>
                        <a:lstStyle/>
                        <a:p>
                          <a:endParaRPr lang="pt-BR"/>
                        </a:p>
                      </a:txBody>
                      <a:tcPr/>
                    </a:tc>
                    <a:tc>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effectLst/>
                                    <a:latin typeface="Cambria Math" panose="02040503050406030204" pitchFamily="18" charset="0"/>
                                  </a:rPr>
                                  <m:t>𝐷</m:t>
                                </m:r>
                                <m:r>
                                  <a:rPr lang="pt-BR" sz="2000" i="1" u="none" strike="noStrike" dirty="0" smtClean="0">
                                    <a:effectLst/>
                                    <a:latin typeface="Cambria Math" panose="02040503050406030204" pitchFamily="18" charset="0"/>
                                  </a:rPr>
                                  <m:t>,</m:t>
                                </m:r>
                                <m:r>
                                  <a:rPr lang="pt-BR" sz="2000" i="1" u="none" strike="noStrike" dirty="0" smtClean="0">
                                    <a:effectLst/>
                                    <a:latin typeface="Cambria Math" panose="02040503050406030204" pitchFamily="18" charset="0"/>
                                  </a:rPr>
                                  <m:t>𝑢</m:t>
                                </m:r>
                              </m:oMath>
                            </m:oMathPara>
                          </a14:m>
                          <a:endParaRPr lang="pt-BR"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effectLst/>
                                    <a:latin typeface="Cambria Math" panose="02040503050406030204" pitchFamily="18" charset="0"/>
                                  </a:rPr>
                                  <m:t>0,0</m:t>
                                </m:r>
                              </m:oMath>
                            </m:oMathPara>
                          </a14:m>
                          <a:endParaRPr lang="pt-BR"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solidFill>
                                      <a:srgbClr val="FF0000"/>
                                    </a:solidFill>
                                    <a:effectLst/>
                                    <a:latin typeface="Cambria Math" panose="02040503050406030204" pitchFamily="18" charset="0"/>
                                  </a:rPr>
                                  <m:t>2,4</m:t>
                                </m:r>
                              </m:oMath>
                            </m:oMathPara>
                          </a14:m>
                          <a:endParaRPr lang="pt-BR" sz="2000" b="1"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21131411"/>
                      </a:ext>
                    </a:extLst>
                  </a:tr>
                  <a:tr h="384573">
                    <a:tc vMerge="1">
                      <a:txBody>
                        <a:bodyPr/>
                        <a:lstStyle/>
                        <a:p>
                          <a:endParaRPr lang="pt-BR"/>
                        </a:p>
                      </a:txBody>
                      <a:tcPr/>
                    </a:tc>
                    <a:tc>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effectLst/>
                                    <a:latin typeface="Cambria Math" panose="02040503050406030204" pitchFamily="18" charset="0"/>
                                  </a:rPr>
                                  <m:t>𝐷</m:t>
                                </m:r>
                                <m:r>
                                  <a:rPr lang="pt-BR" sz="2000" i="1" u="none" strike="noStrike" dirty="0" smtClean="0">
                                    <a:effectLst/>
                                    <a:latin typeface="Cambria Math" panose="02040503050406030204" pitchFamily="18" charset="0"/>
                                  </a:rPr>
                                  <m:t>,</m:t>
                                </m:r>
                                <m:r>
                                  <a:rPr lang="pt-BR" sz="2000" i="1" u="none" strike="noStrike" dirty="0" smtClean="0">
                                    <a:effectLst/>
                                    <a:latin typeface="Cambria Math" panose="02040503050406030204" pitchFamily="18" charset="0"/>
                                  </a:rPr>
                                  <m:t>𝑑</m:t>
                                </m:r>
                              </m:oMath>
                            </m:oMathPara>
                          </a14:m>
                          <a:endParaRPr lang="pt-BR"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effectLst/>
                                    <a:latin typeface="Cambria Math" panose="02040503050406030204" pitchFamily="18" charset="0"/>
                                  </a:rPr>
                                  <m:t>0,0</m:t>
                                </m:r>
                              </m:oMath>
                            </m:oMathPara>
                          </a14:m>
                          <a:endParaRPr lang="pt-BR"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solidFill>
                                      <a:srgbClr val="FF0000"/>
                                    </a:solidFill>
                                    <a:effectLst/>
                                    <a:latin typeface="Cambria Math" panose="02040503050406030204" pitchFamily="18" charset="0"/>
                                  </a:rPr>
                                  <m:t>2,4</m:t>
                                </m:r>
                              </m:oMath>
                            </m:oMathPara>
                          </a14:m>
                          <a:endParaRPr lang="pt-BR" sz="2000" b="1"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6572179"/>
                      </a:ext>
                    </a:extLst>
                  </a:tr>
                </a:tbl>
              </a:graphicData>
            </a:graphic>
          </p:graphicFrame>
        </mc:Choice>
        <mc:Fallback xmlns="">
          <p:graphicFrame>
            <p:nvGraphicFramePr>
              <p:cNvPr id="62" name="Table 61">
                <a:extLst>
                  <a:ext uri="{FF2B5EF4-FFF2-40B4-BE49-F238E27FC236}">
                    <a16:creationId xmlns:a16="http://schemas.microsoft.com/office/drawing/2014/main" id="{EB6ACD86-B07E-4841-9F57-E8E71E247167}"/>
                  </a:ext>
                </a:extLst>
              </p:cNvPr>
              <p:cNvGraphicFramePr>
                <a:graphicFrameLocks noGrp="1"/>
              </p:cNvGraphicFramePr>
              <p:nvPr>
                <p:extLst>
                  <p:ext uri="{D42A27DB-BD31-4B8C-83A1-F6EECF244321}">
                    <p14:modId xmlns:p14="http://schemas.microsoft.com/office/powerpoint/2010/main" val="1440791263"/>
                  </p:ext>
                </p:extLst>
              </p:nvPr>
            </p:nvGraphicFramePr>
            <p:xfrm>
              <a:off x="8454796" y="3724789"/>
              <a:ext cx="2677400" cy="2307438"/>
            </p:xfrm>
            <a:graphic>
              <a:graphicData uri="http://schemas.openxmlformats.org/drawingml/2006/table">
                <a:tbl>
                  <a:tblPr>
                    <a:tableStyleId>{5C22544A-7EE6-4342-B048-85BDC9FD1C3A}</a:tableStyleId>
                  </a:tblPr>
                  <a:tblGrid>
                    <a:gridCol w="669350">
                      <a:extLst>
                        <a:ext uri="{9D8B030D-6E8A-4147-A177-3AD203B41FA5}">
                          <a16:colId xmlns:a16="http://schemas.microsoft.com/office/drawing/2014/main" val="2800654181"/>
                        </a:ext>
                      </a:extLst>
                    </a:gridCol>
                    <a:gridCol w="669350">
                      <a:extLst>
                        <a:ext uri="{9D8B030D-6E8A-4147-A177-3AD203B41FA5}">
                          <a16:colId xmlns:a16="http://schemas.microsoft.com/office/drawing/2014/main" val="536626858"/>
                        </a:ext>
                      </a:extLst>
                    </a:gridCol>
                    <a:gridCol w="669350">
                      <a:extLst>
                        <a:ext uri="{9D8B030D-6E8A-4147-A177-3AD203B41FA5}">
                          <a16:colId xmlns:a16="http://schemas.microsoft.com/office/drawing/2014/main" val="245799716"/>
                        </a:ext>
                      </a:extLst>
                    </a:gridCol>
                    <a:gridCol w="669350">
                      <a:extLst>
                        <a:ext uri="{9D8B030D-6E8A-4147-A177-3AD203B41FA5}">
                          <a16:colId xmlns:a16="http://schemas.microsoft.com/office/drawing/2014/main" val="1785673154"/>
                        </a:ext>
                      </a:extLst>
                    </a:gridCol>
                  </a:tblGrid>
                  <a:tr h="384573">
                    <a:tc rowSpan="2" gridSpan="2">
                      <a:txBody>
                        <a:bodyPr/>
                        <a:lstStyle/>
                        <a:p>
                          <a:endParaRPr lang="pt-BR"/>
                        </a:p>
                      </a:txBody>
                      <a:tcPr marL="9525" marR="9525" marT="9525" marB="0" anchor="b">
                        <a:blipFill>
                          <a:blip r:embed="rId46"/>
                          <a:stretch>
                            <a:fillRect l="-452" t="-1587" r="-100452" b="-204762"/>
                          </a:stretch>
                        </a:blipFill>
                      </a:tcPr>
                    </a:tc>
                    <a:tc rowSpan="2" hMerge="1">
                      <a:txBody>
                        <a:bodyPr/>
                        <a:lstStyle/>
                        <a:p>
                          <a:endParaRPr lang="pt-BR"/>
                        </a:p>
                      </a:txBody>
                      <a:tcPr/>
                    </a:tc>
                    <a:tc gridSpan="2">
                      <a:txBody>
                        <a:bodyPr/>
                        <a:lstStyle/>
                        <a:p>
                          <a:endParaRPr lang="pt-BR"/>
                        </a:p>
                      </a:txBody>
                      <a:tcPr marL="9525" marR="9525" marT="9525" marB="0" anchor="b">
                        <a:blipFill>
                          <a:blip r:embed="rId46"/>
                          <a:stretch>
                            <a:fillRect l="-100909" t="-3175" r="-909" b="-509524"/>
                          </a:stretch>
                        </a:blipFill>
                      </a:tcPr>
                    </a:tc>
                    <a:tc hMerge="1">
                      <a:txBody>
                        <a:bodyPr/>
                        <a:lstStyle/>
                        <a:p>
                          <a:endParaRPr lang="pt-BR"/>
                        </a:p>
                      </a:txBody>
                      <a:tcPr/>
                    </a:tc>
                    <a:extLst>
                      <a:ext uri="{0D108BD9-81ED-4DB2-BD59-A6C34878D82A}">
                        <a16:rowId xmlns:a16="http://schemas.microsoft.com/office/drawing/2014/main" val="1520631474"/>
                      </a:ext>
                    </a:extLst>
                  </a:tr>
                  <a:tr h="384573">
                    <a:tc gridSpan="2" vMerge="1">
                      <a:txBody>
                        <a:bodyPr/>
                        <a:lstStyle/>
                        <a:p>
                          <a:endParaRPr lang="pt-BR"/>
                        </a:p>
                      </a:txBody>
                      <a:tcPr/>
                    </a:tc>
                    <a:tc hMerge="1" vMerge="1">
                      <a:txBody>
                        <a:bodyPr/>
                        <a:lstStyle/>
                        <a:p>
                          <a:endParaRPr lang="pt-BR"/>
                        </a:p>
                      </a:txBody>
                      <a:tcPr/>
                    </a:tc>
                    <a:tc>
                      <a:txBody>
                        <a:bodyPr/>
                        <a:lstStyle/>
                        <a:p>
                          <a:endParaRPr lang="pt-BR"/>
                        </a:p>
                      </a:txBody>
                      <a:tcPr marL="9525" marR="9525" marT="9525" marB="0" anchor="b">
                        <a:blipFill>
                          <a:blip r:embed="rId46"/>
                          <a:stretch>
                            <a:fillRect l="-201818" t="-103175" r="-101818" b="-409524"/>
                          </a:stretch>
                        </a:blipFill>
                      </a:tcPr>
                    </a:tc>
                    <a:tc>
                      <a:txBody>
                        <a:bodyPr/>
                        <a:lstStyle/>
                        <a:p>
                          <a:endParaRPr lang="pt-BR"/>
                        </a:p>
                      </a:txBody>
                      <a:tcPr marL="9525" marR="9525" marT="9525" marB="0" anchor="b">
                        <a:blipFill>
                          <a:blip r:embed="rId46"/>
                          <a:stretch>
                            <a:fillRect l="-301818" t="-103175" r="-1818" b="-409524"/>
                          </a:stretch>
                        </a:blipFill>
                      </a:tcPr>
                    </a:tc>
                    <a:extLst>
                      <a:ext uri="{0D108BD9-81ED-4DB2-BD59-A6C34878D82A}">
                        <a16:rowId xmlns:a16="http://schemas.microsoft.com/office/drawing/2014/main" val="4293605258"/>
                      </a:ext>
                    </a:extLst>
                  </a:tr>
                  <a:tr h="384573">
                    <a:tc rowSpan="4">
                      <a:txBody>
                        <a:bodyPr/>
                        <a:lstStyle/>
                        <a:p>
                          <a:endParaRPr lang="pt-BR"/>
                        </a:p>
                      </a:txBody>
                      <a:tcPr marL="9525" marR="9525" marT="9525" marB="0" anchor="ctr">
                        <a:blipFill>
                          <a:blip r:embed="rId46"/>
                          <a:stretch>
                            <a:fillRect l="-909" t="-50593" r="-302727" b="-1976"/>
                          </a:stretch>
                        </a:blipFill>
                      </a:tcPr>
                    </a:tc>
                    <a:tc>
                      <a:txBody>
                        <a:bodyPr/>
                        <a:lstStyle/>
                        <a:p>
                          <a:endParaRPr lang="pt-BR"/>
                        </a:p>
                      </a:txBody>
                      <a:tcPr marL="9525" marR="9525" marT="9525" marB="0" anchor="b">
                        <a:blipFill>
                          <a:blip r:embed="rId46"/>
                          <a:stretch>
                            <a:fillRect l="-100000" t="-200000" r="-200000" b="-303125"/>
                          </a:stretch>
                        </a:blipFill>
                      </a:tcPr>
                    </a:tc>
                    <a:tc>
                      <a:txBody>
                        <a:bodyPr/>
                        <a:lstStyle/>
                        <a:p>
                          <a:endParaRPr lang="pt-BR"/>
                        </a:p>
                      </a:txBody>
                      <a:tcPr marL="9525" marR="9525" marT="9525" marB="0" anchor="b">
                        <a:blipFill>
                          <a:blip r:embed="rId46"/>
                          <a:stretch>
                            <a:fillRect l="-201818" t="-200000" r="-101818" b="-303125"/>
                          </a:stretch>
                        </a:blipFill>
                      </a:tcPr>
                    </a:tc>
                    <a:tc>
                      <a:txBody>
                        <a:bodyPr/>
                        <a:lstStyle/>
                        <a:p>
                          <a:endParaRPr lang="pt-BR"/>
                        </a:p>
                      </a:txBody>
                      <a:tcPr marL="9525" marR="9525" marT="9525" marB="0" anchor="b">
                        <a:blipFill>
                          <a:blip r:embed="rId46"/>
                          <a:stretch>
                            <a:fillRect l="-301818" t="-200000" r="-1818" b="-303125"/>
                          </a:stretch>
                        </a:blipFill>
                      </a:tcPr>
                    </a:tc>
                    <a:extLst>
                      <a:ext uri="{0D108BD9-81ED-4DB2-BD59-A6C34878D82A}">
                        <a16:rowId xmlns:a16="http://schemas.microsoft.com/office/drawing/2014/main" val="3365084295"/>
                      </a:ext>
                    </a:extLst>
                  </a:tr>
                  <a:tr h="384573">
                    <a:tc vMerge="1">
                      <a:txBody>
                        <a:bodyPr/>
                        <a:lstStyle/>
                        <a:p>
                          <a:endParaRPr lang="pt-BR"/>
                        </a:p>
                      </a:txBody>
                      <a:tcPr/>
                    </a:tc>
                    <a:tc>
                      <a:txBody>
                        <a:bodyPr/>
                        <a:lstStyle/>
                        <a:p>
                          <a:endParaRPr lang="pt-BR"/>
                        </a:p>
                      </a:txBody>
                      <a:tcPr marL="9525" marR="9525" marT="9525" marB="0" anchor="b">
                        <a:blipFill>
                          <a:blip r:embed="rId46"/>
                          <a:stretch>
                            <a:fillRect l="-100000" t="-304762" r="-200000" b="-207937"/>
                          </a:stretch>
                        </a:blipFill>
                      </a:tcPr>
                    </a:tc>
                    <a:tc>
                      <a:txBody>
                        <a:bodyPr/>
                        <a:lstStyle/>
                        <a:p>
                          <a:endParaRPr lang="pt-BR"/>
                        </a:p>
                      </a:txBody>
                      <a:tcPr marL="9525" marR="9525" marT="9525" marB="0" anchor="b">
                        <a:blipFill>
                          <a:blip r:embed="rId46"/>
                          <a:stretch>
                            <a:fillRect l="-201818" t="-304762" r="-101818" b="-207937"/>
                          </a:stretch>
                        </a:blipFill>
                      </a:tcPr>
                    </a:tc>
                    <a:tc>
                      <a:txBody>
                        <a:bodyPr/>
                        <a:lstStyle/>
                        <a:p>
                          <a:endParaRPr lang="pt-BR"/>
                        </a:p>
                      </a:txBody>
                      <a:tcPr marL="9525" marR="9525" marT="9525" marB="0" anchor="b">
                        <a:blipFill>
                          <a:blip r:embed="rId46"/>
                          <a:stretch>
                            <a:fillRect l="-301818" t="-304762" r="-1818" b="-207937"/>
                          </a:stretch>
                        </a:blipFill>
                      </a:tcPr>
                    </a:tc>
                    <a:extLst>
                      <a:ext uri="{0D108BD9-81ED-4DB2-BD59-A6C34878D82A}">
                        <a16:rowId xmlns:a16="http://schemas.microsoft.com/office/drawing/2014/main" val="1216536447"/>
                      </a:ext>
                    </a:extLst>
                  </a:tr>
                  <a:tr h="384573">
                    <a:tc vMerge="1">
                      <a:txBody>
                        <a:bodyPr/>
                        <a:lstStyle/>
                        <a:p>
                          <a:endParaRPr lang="pt-BR"/>
                        </a:p>
                      </a:txBody>
                      <a:tcPr/>
                    </a:tc>
                    <a:tc>
                      <a:txBody>
                        <a:bodyPr/>
                        <a:lstStyle/>
                        <a:p>
                          <a:endParaRPr lang="pt-BR"/>
                        </a:p>
                      </a:txBody>
                      <a:tcPr marL="9525" marR="9525" marT="9525" marB="0" anchor="b">
                        <a:blipFill>
                          <a:blip r:embed="rId46"/>
                          <a:stretch>
                            <a:fillRect l="-100000" t="-404762" r="-200000" b="-107937"/>
                          </a:stretch>
                        </a:blipFill>
                      </a:tcPr>
                    </a:tc>
                    <a:tc>
                      <a:txBody>
                        <a:bodyPr/>
                        <a:lstStyle/>
                        <a:p>
                          <a:endParaRPr lang="pt-BR"/>
                        </a:p>
                      </a:txBody>
                      <a:tcPr marL="9525" marR="9525" marT="9525" marB="0" anchor="b">
                        <a:blipFill>
                          <a:blip r:embed="rId46"/>
                          <a:stretch>
                            <a:fillRect l="-201818" t="-404762" r="-101818" b="-107937"/>
                          </a:stretch>
                        </a:blipFill>
                      </a:tcPr>
                    </a:tc>
                    <a:tc>
                      <a:txBody>
                        <a:bodyPr/>
                        <a:lstStyle/>
                        <a:p>
                          <a:endParaRPr lang="pt-BR"/>
                        </a:p>
                      </a:txBody>
                      <a:tcPr marL="9525" marR="9525" marT="9525" marB="0" anchor="b">
                        <a:blipFill>
                          <a:blip r:embed="rId46"/>
                          <a:stretch>
                            <a:fillRect l="-301818" t="-404762" r="-1818" b="-107937"/>
                          </a:stretch>
                        </a:blipFill>
                      </a:tcPr>
                    </a:tc>
                    <a:extLst>
                      <a:ext uri="{0D108BD9-81ED-4DB2-BD59-A6C34878D82A}">
                        <a16:rowId xmlns:a16="http://schemas.microsoft.com/office/drawing/2014/main" val="1821131411"/>
                      </a:ext>
                    </a:extLst>
                  </a:tr>
                  <a:tr h="384573">
                    <a:tc vMerge="1">
                      <a:txBody>
                        <a:bodyPr/>
                        <a:lstStyle/>
                        <a:p>
                          <a:endParaRPr lang="pt-BR"/>
                        </a:p>
                      </a:txBody>
                      <a:tcPr/>
                    </a:tc>
                    <a:tc>
                      <a:txBody>
                        <a:bodyPr/>
                        <a:lstStyle/>
                        <a:p>
                          <a:endParaRPr lang="pt-BR"/>
                        </a:p>
                      </a:txBody>
                      <a:tcPr marL="9525" marR="9525" marT="9525" marB="0" anchor="b">
                        <a:blipFill>
                          <a:blip r:embed="rId46"/>
                          <a:stretch>
                            <a:fillRect l="-100000" t="-504762" r="-200000" b="-7937"/>
                          </a:stretch>
                        </a:blipFill>
                      </a:tcPr>
                    </a:tc>
                    <a:tc>
                      <a:txBody>
                        <a:bodyPr/>
                        <a:lstStyle/>
                        <a:p>
                          <a:endParaRPr lang="pt-BR"/>
                        </a:p>
                      </a:txBody>
                      <a:tcPr marL="9525" marR="9525" marT="9525" marB="0" anchor="b">
                        <a:blipFill>
                          <a:blip r:embed="rId46"/>
                          <a:stretch>
                            <a:fillRect l="-201818" t="-504762" r="-101818" b="-7937"/>
                          </a:stretch>
                        </a:blipFill>
                      </a:tcPr>
                    </a:tc>
                    <a:tc>
                      <a:txBody>
                        <a:bodyPr/>
                        <a:lstStyle/>
                        <a:p>
                          <a:endParaRPr lang="pt-BR"/>
                        </a:p>
                      </a:txBody>
                      <a:tcPr marL="9525" marR="9525" marT="9525" marB="0" anchor="b">
                        <a:blipFill>
                          <a:blip r:embed="rId46"/>
                          <a:stretch>
                            <a:fillRect l="-301818" t="-504762" r="-1818" b="-7937"/>
                          </a:stretch>
                        </a:blipFill>
                      </a:tcPr>
                    </a:tc>
                    <a:extLst>
                      <a:ext uri="{0D108BD9-81ED-4DB2-BD59-A6C34878D82A}">
                        <a16:rowId xmlns:a16="http://schemas.microsoft.com/office/drawing/2014/main" val="4176572179"/>
                      </a:ext>
                    </a:extLst>
                  </a:tr>
                </a:tbl>
              </a:graphicData>
            </a:graphic>
          </p:graphicFrame>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B44477BB-E71A-42DC-A6E2-633DCF07EF6C}"/>
                  </a:ext>
                </a:extLst>
              </p:cNvPr>
              <p:cNvSpPr txBox="1"/>
              <p:nvPr/>
            </p:nvSpPr>
            <p:spPr>
              <a:xfrm>
                <a:off x="7765231" y="6248547"/>
                <a:ext cx="4127256" cy="404983"/>
              </a:xfrm>
              <a:prstGeom prst="rect">
                <a:avLst/>
              </a:prstGeom>
              <a:noFill/>
            </p:spPr>
            <p:txBody>
              <a:bodyPr wrap="square" rtlCol="0">
                <a:spAutoFit/>
              </a:bodyPr>
              <a:lstStyle/>
              <a:p>
                <a14:m>
                  <m:oMath xmlns:m="http://schemas.openxmlformats.org/officeDocument/2006/math">
                    <m:r>
                      <a:rPr lang="pt-BR" i="1" dirty="0" smtClean="0">
                        <a:latin typeface="Cambria Math" panose="02040503050406030204" pitchFamily="18" charset="0"/>
                      </a:rPr>
                      <m:t>3 </m:t>
                    </m:r>
                    <m:r>
                      <a:rPr lang="pt-BR" i="1" dirty="0" smtClean="0">
                        <a:latin typeface="Cambria Math" panose="02040503050406030204" pitchFamily="18" charset="0"/>
                      </a:rPr>
                      <m:t>𝐸</m:t>
                    </m:r>
                    <m:r>
                      <a:rPr lang="pt-BR" i="1" dirty="0" smtClean="0">
                        <a:latin typeface="Cambria Math" panose="02040503050406030204" pitchFamily="18" charset="0"/>
                      </a:rPr>
                      <m:t>.</m:t>
                    </m:r>
                    <m:r>
                      <a:rPr lang="pt-BR" i="1" dirty="0" smtClean="0">
                        <a:latin typeface="Cambria Math" panose="02040503050406030204" pitchFamily="18" charset="0"/>
                      </a:rPr>
                      <m:t>𝑁</m:t>
                    </m:r>
                    <m:r>
                      <a:rPr lang="pt-BR" i="1" dirty="0" smtClean="0">
                        <a:latin typeface="Cambria Math" panose="02040503050406030204" pitchFamily="18" charset="0"/>
                      </a:rPr>
                      <m:t>: </m:t>
                    </m:r>
                    <m:d>
                      <m:dPr>
                        <m:ctrlPr>
                          <a:rPr lang="pt-BR" i="1" dirty="0">
                            <a:latin typeface="Cambria Math" panose="02040503050406030204" pitchFamily="18" charset="0"/>
                          </a:rPr>
                        </m:ctrlPr>
                      </m:dPr>
                      <m:e>
                        <m:d>
                          <m:dPr>
                            <m:ctrlPr>
                              <a:rPr lang="pt-BR" i="1" dirty="0">
                                <a:latin typeface="Cambria Math" panose="02040503050406030204" pitchFamily="18" charset="0"/>
                              </a:rPr>
                            </m:ctrlPr>
                          </m:dPr>
                          <m:e>
                            <m:r>
                              <a:rPr lang="pt-BR" i="1" dirty="0">
                                <a:latin typeface="Cambria Math" panose="02040503050406030204" pitchFamily="18" charset="0"/>
                              </a:rPr>
                              <m:t>𝑈</m:t>
                            </m:r>
                            <m:r>
                              <a:rPr lang="pt-BR" i="1" dirty="0">
                                <a:latin typeface="Cambria Math" panose="02040503050406030204" pitchFamily="18" charset="0"/>
                              </a:rPr>
                              <m:t>,</m:t>
                            </m:r>
                            <m:r>
                              <a:rPr lang="pt-BR" i="1" dirty="0">
                                <a:latin typeface="Cambria Math" panose="02040503050406030204" pitchFamily="18" charset="0"/>
                              </a:rPr>
                              <m:t>𝑢</m:t>
                            </m:r>
                          </m:e>
                        </m:d>
                        <m:r>
                          <a:rPr lang="pt-BR" i="1" dirty="0">
                            <a:latin typeface="Cambria Math" panose="02040503050406030204" pitchFamily="18" charset="0"/>
                          </a:rPr>
                          <m:t>,</m:t>
                        </m:r>
                        <m:r>
                          <a:rPr lang="pt-BR" i="1" dirty="0">
                            <a:latin typeface="Cambria Math" panose="02040503050406030204" pitchFamily="18" charset="0"/>
                          </a:rPr>
                          <m:t>𝑙</m:t>
                        </m:r>
                      </m:e>
                    </m:d>
                  </m:oMath>
                </a14:m>
                <a:r>
                  <a:rPr lang="pt-BR" dirty="0"/>
                  <a:t>, </a:t>
                </a:r>
                <a14:m>
                  <m:oMath xmlns:m="http://schemas.openxmlformats.org/officeDocument/2006/math">
                    <m:d>
                      <m:dPr>
                        <m:ctrlPr>
                          <a:rPr lang="pt-BR" i="1" dirty="0">
                            <a:latin typeface="Cambria Math" panose="02040503050406030204" pitchFamily="18" charset="0"/>
                          </a:rPr>
                        </m:ctrlPr>
                      </m:dPr>
                      <m:e>
                        <m:d>
                          <m:dPr>
                            <m:ctrlPr>
                              <a:rPr lang="pt-BR" i="1" dirty="0">
                                <a:latin typeface="Cambria Math" panose="02040503050406030204" pitchFamily="18" charset="0"/>
                              </a:rPr>
                            </m:ctrlPr>
                          </m:dPr>
                          <m:e>
                            <m:r>
                              <a:rPr lang="pt-BR" i="1" dirty="0">
                                <a:latin typeface="Cambria Math" panose="02040503050406030204" pitchFamily="18" charset="0"/>
                              </a:rPr>
                              <m:t>𝐷</m:t>
                            </m:r>
                            <m:r>
                              <a:rPr lang="pt-BR" i="1" dirty="0">
                                <a:latin typeface="Cambria Math" panose="02040503050406030204" pitchFamily="18" charset="0"/>
                              </a:rPr>
                              <m:t>,</m:t>
                            </m:r>
                            <m:r>
                              <a:rPr lang="pt-BR" i="1" dirty="0">
                                <a:latin typeface="Cambria Math" panose="02040503050406030204" pitchFamily="18" charset="0"/>
                              </a:rPr>
                              <m:t>𝑢</m:t>
                            </m:r>
                          </m:e>
                        </m:d>
                        <m:r>
                          <a:rPr lang="pt-BR" i="1" dirty="0">
                            <a:latin typeface="Cambria Math" panose="02040503050406030204" pitchFamily="18" charset="0"/>
                          </a:rPr>
                          <m:t>,</m:t>
                        </m:r>
                        <m:r>
                          <a:rPr lang="pt-BR" i="1" dirty="0">
                            <a:latin typeface="Cambria Math" panose="02040503050406030204" pitchFamily="18" charset="0"/>
                          </a:rPr>
                          <m:t>𝑟</m:t>
                        </m:r>
                      </m:e>
                    </m:d>
                  </m:oMath>
                </a14:m>
                <a:r>
                  <a:rPr lang="pt-BR" dirty="0"/>
                  <a:t>, </a:t>
                </a:r>
                <a14:m>
                  <m:oMath xmlns:m="http://schemas.openxmlformats.org/officeDocument/2006/math">
                    <m:d>
                      <m:dPr>
                        <m:ctrlPr>
                          <a:rPr lang="pt-BR" i="1" dirty="0">
                            <a:latin typeface="Cambria Math" panose="02040503050406030204" pitchFamily="18" charset="0"/>
                          </a:rPr>
                        </m:ctrlPr>
                      </m:dPr>
                      <m:e>
                        <m:d>
                          <m:dPr>
                            <m:ctrlPr>
                              <a:rPr lang="pt-BR" i="1" dirty="0">
                                <a:latin typeface="Cambria Math" panose="02040503050406030204" pitchFamily="18" charset="0"/>
                              </a:rPr>
                            </m:ctrlPr>
                          </m:dPr>
                          <m:e>
                            <m:r>
                              <a:rPr lang="pt-BR" i="1" dirty="0">
                                <a:latin typeface="Cambria Math" panose="02040503050406030204" pitchFamily="18" charset="0"/>
                              </a:rPr>
                              <m:t>𝐷</m:t>
                            </m:r>
                            <m:r>
                              <a:rPr lang="pt-BR" i="1" dirty="0">
                                <a:latin typeface="Cambria Math" panose="02040503050406030204" pitchFamily="18" charset="0"/>
                              </a:rPr>
                              <m:t>,</m:t>
                            </m:r>
                            <m:r>
                              <a:rPr lang="pt-BR" i="1" dirty="0">
                                <a:latin typeface="Cambria Math" panose="02040503050406030204" pitchFamily="18" charset="0"/>
                              </a:rPr>
                              <m:t>𝑑</m:t>
                            </m:r>
                          </m:e>
                        </m:d>
                        <m:r>
                          <a:rPr lang="pt-BR" i="1" dirty="0">
                            <a:latin typeface="Cambria Math" panose="02040503050406030204" pitchFamily="18" charset="0"/>
                          </a:rPr>
                          <m:t>,</m:t>
                        </m:r>
                        <m:r>
                          <a:rPr lang="pt-BR" i="1" dirty="0">
                            <a:latin typeface="Cambria Math" panose="02040503050406030204" pitchFamily="18" charset="0"/>
                          </a:rPr>
                          <m:t>𝑟</m:t>
                        </m:r>
                      </m:e>
                    </m:d>
                  </m:oMath>
                </a14:m>
                <a:r>
                  <a:rPr lang="pt-BR" dirty="0"/>
                  <a:t> </a:t>
                </a:r>
              </a:p>
            </p:txBody>
          </p:sp>
        </mc:Choice>
        <mc:Fallback xmlns="">
          <p:sp>
            <p:nvSpPr>
              <p:cNvPr id="63" name="TextBox 62">
                <a:extLst>
                  <a:ext uri="{FF2B5EF4-FFF2-40B4-BE49-F238E27FC236}">
                    <a16:creationId xmlns:a16="http://schemas.microsoft.com/office/drawing/2014/main" id="{B44477BB-E71A-42DC-A6E2-633DCF07EF6C}"/>
                  </a:ext>
                </a:extLst>
              </p:cNvPr>
              <p:cNvSpPr txBox="1">
                <a:spLocks noRot="1" noChangeAspect="1" noMove="1" noResize="1" noEditPoints="1" noAdjustHandles="1" noChangeArrowheads="1" noChangeShapeType="1" noTextEdit="1"/>
              </p:cNvSpPr>
              <p:nvPr/>
            </p:nvSpPr>
            <p:spPr>
              <a:xfrm>
                <a:off x="7765231" y="6248547"/>
                <a:ext cx="4127256" cy="404983"/>
              </a:xfrm>
              <a:prstGeom prst="rect">
                <a:avLst/>
              </a:prstGeom>
              <a:blipFill>
                <a:blip r:embed="rId47"/>
                <a:stretch>
                  <a:fillRect t="-1515" b="-21212"/>
                </a:stretch>
              </a:blipFill>
            </p:spPr>
            <p:txBody>
              <a:bodyPr/>
              <a:lstStyle/>
              <a:p>
                <a:r>
                  <a:rPr lang="pt-BR">
                    <a:noFill/>
                  </a:rPr>
                  <a:t> </a:t>
                </a:r>
              </a:p>
            </p:txBody>
          </p:sp>
        </mc:Fallback>
      </mc:AlternateContent>
    </p:spTree>
    <p:extLst>
      <p:ext uri="{BB962C8B-B14F-4D97-AF65-F5344CB8AC3E}">
        <p14:creationId xmlns:p14="http://schemas.microsoft.com/office/powerpoint/2010/main" val="15305075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262CB-1042-4EED-8688-D93CDB474C96}"/>
              </a:ext>
            </a:extLst>
          </p:cNvPr>
          <p:cNvSpPr>
            <a:spLocks noGrp="1"/>
          </p:cNvSpPr>
          <p:nvPr>
            <p:ph type="title"/>
          </p:nvPr>
        </p:nvSpPr>
        <p:spPr/>
        <p:txBody>
          <a:bodyPr/>
          <a:lstStyle/>
          <a:p>
            <a:r>
              <a:rPr lang="pt-BR" b="1" noProof="0" dirty="0"/>
              <a:t>Equilíbrio de Nash perfeito em subjogo</a:t>
            </a:r>
            <a:endParaRPr lang="pt-BR" noProof="0" dirty="0"/>
          </a:p>
        </p:txBody>
      </p:sp>
      <p:sp>
        <p:nvSpPr>
          <p:cNvPr id="3" name="Content Placeholder 2">
            <a:extLst>
              <a:ext uri="{FF2B5EF4-FFF2-40B4-BE49-F238E27FC236}">
                <a16:creationId xmlns:a16="http://schemas.microsoft.com/office/drawing/2014/main" id="{0D30CEFF-D18B-4657-AC8A-94503DC74D02}"/>
              </a:ext>
            </a:extLst>
          </p:cNvPr>
          <p:cNvSpPr>
            <a:spLocks noGrp="1"/>
          </p:cNvSpPr>
          <p:nvPr>
            <p:ph idx="1"/>
          </p:nvPr>
        </p:nvSpPr>
        <p:spPr/>
        <p:txBody>
          <a:bodyPr/>
          <a:lstStyle/>
          <a:p>
            <a:pPr algn="just"/>
            <a:r>
              <a:rPr lang="pt-BR" b="1" noProof="0" dirty="0"/>
              <a:t>Exercício:</a:t>
            </a:r>
            <a:r>
              <a:rPr lang="pt-BR" noProof="0" dirty="0"/>
              <a:t> </a:t>
            </a:r>
            <a:r>
              <a:rPr lang="en-US" noProof="0" dirty="0"/>
              <a:t>(a) </a:t>
            </a:r>
            <a:r>
              <a:rPr lang="pt-BR" noProof="0" dirty="0"/>
              <a:t>Escrever as estratégias de cada jogador, (b) Escrever o jogo na forma normal, (c) encontrar os equilíbrios de Nash desse jogo, (d) encontrar quais são os equilíbrios de Nash perfeitos em subjogos.</a:t>
            </a:r>
          </a:p>
        </p:txBody>
      </p:sp>
      <p:grpSp>
        <p:nvGrpSpPr>
          <p:cNvPr id="32" name="Group 31">
            <a:extLst>
              <a:ext uri="{FF2B5EF4-FFF2-40B4-BE49-F238E27FC236}">
                <a16:creationId xmlns:a16="http://schemas.microsoft.com/office/drawing/2014/main" id="{E780C10D-3438-4861-8BE8-93EB86037B19}"/>
              </a:ext>
            </a:extLst>
          </p:cNvPr>
          <p:cNvGrpSpPr/>
          <p:nvPr/>
        </p:nvGrpSpPr>
        <p:grpSpPr>
          <a:xfrm>
            <a:off x="3865601" y="3241963"/>
            <a:ext cx="4045344" cy="3439827"/>
            <a:chOff x="1882797" y="1419946"/>
            <a:chExt cx="5220860" cy="3993968"/>
          </a:xfrm>
        </p:grpSpPr>
        <p:cxnSp>
          <p:nvCxnSpPr>
            <p:cNvPr id="34" name="Straight Connector 33">
              <a:extLst>
                <a:ext uri="{FF2B5EF4-FFF2-40B4-BE49-F238E27FC236}">
                  <a16:creationId xmlns:a16="http://schemas.microsoft.com/office/drawing/2014/main" id="{9271C6FB-7C24-4268-9971-7EC87E50AEE4}"/>
                </a:ext>
              </a:extLst>
            </p:cNvPr>
            <p:cNvCxnSpPr/>
            <p:nvPr/>
          </p:nvCxnSpPr>
          <p:spPr>
            <a:xfrm flipV="1">
              <a:off x="2497540" y="1610436"/>
              <a:ext cx="2715905" cy="1818564"/>
            </a:xfrm>
            <a:prstGeom prst="line">
              <a:avLst/>
            </a:prstGeom>
            <a:ln w="381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40910F9-F99E-4412-925D-4055740FF653}"/>
                </a:ext>
              </a:extLst>
            </p:cNvPr>
            <p:cNvCxnSpPr>
              <a:cxnSpLocks/>
            </p:cNvCxnSpPr>
            <p:nvPr/>
          </p:nvCxnSpPr>
          <p:spPr>
            <a:xfrm>
              <a:off x="2497540" y="3429000"/>
              <a:ext cx="2715905" cy="1818564"/>
            </a:xfrm>
            <a:prstGeom prst="line">
              <a:avLst/>
            </a:prstGeom>
            <a:ln w="381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F6C36CF-70E5-4215-A3D2-F6A9528A67D6}"/>
                </a:ext>
              </a:extLst>
            </p:cNvPr>
            <p:cNvCxnSpPr>
              <a:cxnSpLocks/>
            </p:cNvCxnSpPr>
            <p:nvPr/>
          </p:nvCxnSpPr>
          <p:spPr>
            <a:xfrm>
              <a:off x="4156880" y="2312158"/>
              <a:ext cx="1056565" cy="717645"/>
            </a:xfrm>
            <a:prstGeom prst="line">
              <a:avLst/>
            </a:prstGeom>
            <a:ln w="38100">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7E08422-147D-41E5-B2AA-4EC91C86A4EC}"/>
                </a:ext>
              </a:extLst>
            </p:cNvPr>
            <p:cNvCxnSpPr>
              <a:cxnSpLocks/>
            </p:cNvCxnSpPr>
            <p:nvPr/>
          </p:nvCxnSpPr>
          <p:spPr>
            <a:xfrm>
              <a:off x="5121322" y="2961564"/>
              <a:ext cx="1056565" cy="717645"/>
            </a:xfrm>
            <a:prstGeom prst="line">
              <a:avLst/>
            </a:prstGeom>
            <a:ln w="381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1302F0E-939A-4351-8BA4-63E9C6CD31AD}"/>
                </a:ext>
              </a:extLst>
            </p:cNvPr>
            <p:cNvCxnSpPr>
              <a:cxnSpLocks/>
            </p:cNvCxnSpPr>
            <p:nvPr/>
          </p:nvCxnSpPr>
          <p:spPr>
            <a:xfrm flipV="1">
              <a:off x="5134401" y="2263881"/>
              <a:ext cx="1043487" cy="701722"/>
            </a:xfrm>
            <a:prstGeom prst="line">
              <a:avLst/>
            </a:prstGeom>
            <a:ln w="3810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1DE364D-5C78-4729-A569-C84A3892BB47}"/>
                </a:ext>
              </a:extLst>
            </p:cNvPr>
            <p:cNvCxnSpPr>
              <a:cxnSpLocks/>
            </p:cNvCxnSpPr>
            <p:nvPr/>
          </p:nvCxnSpPr>
          <p:spPr>
            <a:xfrm flipV="1">
              <a:off x="4169959" y="3862316"/>
              <a:ext cx="1043486" cy="701722"/>
            </a:xfrm>
            <a:prstGeom prst="line">
              <a:avLst/>
            </a:prstGeom>
            <a:ln w="381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55F9FB0-54C6-453E-9216-D73F1ADBD3B6}"/>
                </a:ext>
              </a:extLst>
            </p:cNvPr>
            <p:cNvCxnSpPr>
              <a:cxnSpLocks/>
            </p:cNvCxnSpPr>
            <p:nvPr/>
          </p:nvCxnSpPr>
          <p:spPr>
            <a:xfrm flipH="1">
              <a:off x="4156880" y="2367456"/>
              <a:ext cx="13079" cy="2116462"/>
            </a:xfrm>
            <a:prstGeom prst="line">
              <a:avLst/>
            </a:prstGeom>
            <a:ln w="38100">
              <a:solidFill>
                <a:schemeClr val="accent1">
                  <a:alpha val="70000"/>
                </a:schemeClr>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26FCB01D-9C83-4AD2-A430-FECBF00E3801}"/>
                    </a:ext>
                  </a:extLst>
                </p:cNvPr>
                <p:cNvSpPr txBox="1"/>
                <p:nvPr/>
              </p:nvSpPr>
              <p:spPr>
                <a:xfrm>
                  <a:off x="1882797" y="3193805"/>
                  <a:ext cx="71338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i="1" dirty="0" smtClean="0">
                            <a:latin typeface="Cambria Math" panose="02040503050406030204" pitchFamily="18" charset="0"/>
                          </a:rPr>
                          <m:t>1</m:t>
                        </m:r>
                      </m:oMath>
                    </m:oMathPara>
                  </a14:m>
                  <a:endParaRPr lang="pt-BR" sz="2000" dirty="0"/>
                </a:p>
              </p:txBody>
            </p:sp>
          </mc:Choice>
          <mc:Fallback xmlns="">
            <p:sp>
              <p:nvSpPr>
                <p:cNvPr id="41" name="TextBox 40">
                  <a:extLst>
                    <a:ext uri="{FF2B5EF4-FFF2-40B4-BE49-F238E27FC236}">
                      <a16:creationId xmlns:a16="http://schemas.microsoft.com/office/drawing/2014/main" id="{26FCB01D-9C83-4AD2-A430-FECBF00E3801}"/>
                    </a:ext>
                  </a:extLst>
                </p:cNvPr>
                <p:cNvSpPr txBox="1">
                  <a:spLocks noRot="1" noChangeAspect="1" noMove="1" noResize="1" noEditPoints="1" noAdjustHandles="1" noChangeArrowheads="1" noChangeShapeType="1" noTextEdit="1"/>
                </p:cNvSpPr>
                <p:nvPr/>
              </p:nvSpPr>
              <p:spPr>
                <a:xfrm>
                  <a:off x="1882797" y="3193805"/>
                  <a:ext cx="713380" cy="400110"/>
                </a:xfrm>
                <a:prstGeom prst="rect">
                  <a:avLst/>
                </a:prstGeom>
                <a:blipFill>
                  <a:blip r:embed="rId4"/>
                  <a:stretch>
                    <a:fillRect b="-701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3DEF65C7-ACC5-4268-AD20-1D0AD5E94DBD}"/>
                    </a:ext>
                  </a:extLst>
                </p:cNvPr>
                <p:cNvSpPr txBox="1"/>
                <p:nvPr/>
              </p:nvSpPr>
              <p:spPr>
                <a:xfrm>
                  <a:off x="3575572" y="3228489"/>
                  <a:ext cx="71337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b="0" i="1" dirty="0" smtClean="0">
                            <a:latin typeface="Cambria Math" panose="02040503050406030204" pitchFamily="18" charset="0"/>
                          </a:rPr>
                          <m:t>2</m:t>
                        </m:r>
                      </m:oMath>
                    </m:oMathPara>
                  </a14:m>
                  <a:endParaRPr lang="pt-BR" sz="2000" dirty="0"/>
                </a:p>
              </p:txBody>
            </p:sp>
          </mc:Choice>
          <mc:Fallback xmlns="">
            <p:sp>
              <p:nvSpPr>
                <p:cNvPr id="42" name="TextBox 41">
                  <a:extLst>
                    <a:ext uri="{FF2B5EF4-FFF2-40B4-BE49-F238E27FC236}">
                      <a16:creationId xmlns:a16="http://schemas.microsoft.com/office/drawing/2014/main" id="{3DEF65C7-ACC5-4268-AD20-1D0AD5E94DBD}"/>
                    </a:ext>
                  </a:extLst>
                </p:cNvPr>
                <p:cNvSpPr txBox="1">
                  <a:spLocks noRot="1" noChangeAspect="1" noMove="1" noResize="1" noEditPoints="1" noAdjustHandles="1" noChangeArrowheads="1" noChangeShapeType="1" noTextEdit="1"/>
                </p:cNvSpPr>
                <p:nvPr/>
              </p:nvSpPr>
              <p:spPr>
                <a:xfrm>
                  <a:off x="3575572" y="3228489"/>
                  <a:ext cx="713379" cy="400110"/>
                </a:xfrm>
                <a:prstGeom prst="rect">
                  <a:avLst/>
                </a:prstGeom>
                <a:blipFill>
                  <a:blip r:embed="rId5"/>
                  <a:stretch>
                    <a:fillRect b="-701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0C835C56-0741-426D-893A-62D25D53BC72}"/>
                    </a:ext>
                  </a:extLst>
                </p:cNvPr>
                <p:cNvSpPr txBox="1"/>
                <p:nvPr/>
              </p:nvSpPr>
              <p:spPr>
                <a:xfrm>
                  <a:off x="2906973" y="2519718"/>
                  <a:ext cx="40943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b="0" i="1" dirty="0" smtClean="0">
                            <a:latin typeface="Cambria Math" panose="02040503050406030204" pitchFamily="18" charset="0"/>
                          </a:rPr>
                          <m:t>𝑈</m:t>
                        </m:r>
                      </m:oMath>
                    </m:oMathPara>
                  </a14:m>
                  <a:endParaRPr lang="pt-BR" sz="2000" dirty="0"/>
                </a:p>
              </p:txBody>
            </p:sp>
          </mc:Choice>
          <mc:Fallback xmlns="">
            <p:sp>
              <p:nvSpPr>
                <p:cNvPr id="43" name="TextBox 42">
                  <a:extLst>
                    <a:ext uri="{FF2B5EF4-FFF2-40B4-BE49-F238E27FC236}">
                      <a16:creationId xmlns:a16="http://schemas.microsoft.com/office/drawing/2014/main" id="{0C835C56-0741-426D-893A-62D25D53BC72}"/>
                    </a:ext>
                  </a:extLst>
                </p:cNvPr>
                <p:cNvSpPr txBox="1">
                  <a:spLocks noRot="1" noChangeAspect="1" noMove="1" noResize="1" noEditPoints="1" noAdjustHandles="1" noChangeArrowheads="1" noChangeShapeType="1" noTextEdit="1"/>
                </p:cNvSpPr>
                <p:nvPr/>
              </p:nvSpPr>
              <p:spPr>
                <a:xfrm>
                  <a:off x="2906973" y="2519718"/>
                  <a:ext cx="409433" cy="400110"/>
                </a:xfrm>
                <a:prstGeom prst="rect">
                  <a:avLst/>
                </a:prstGeom>
                <a:blipFill>
                  <a:blip r:embed="rId6"/>
                  <a:stretch>
                    <a:fillRect r="-13462" b="-701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4277187A-6C4C-4BF9-BF7D-78AA74302A3F}"/>
                    </a:ext>
                  </a:extLst>
                </p:cNvPr>
                <p:cNvSpPr/>
                <p:nvPr/>
              </p:nvSpPr>
              <p:spPr>
                <a:xfrm>
                  <a:off x="2935408" y="4028511"/>
                  <a:ext cx="376449"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sz="2000" b="0" i="1" dirty="0" smtClean="0">
                            <a:latin typeface="Cambria Math" panose="02040503050406030204" pitchFamily="18" charset="0"/>
                          </a:rPr>
                          <m:t>𝐷</m:t>
                        </m:r>
                      </m:oMath>
                    </m:oMathPara>
                  </a14:m>
                  <a:endParaRPr lang="pt-BR" sz="2000" dirty="0"/>
                </a:p>
              </p:txBody>
            </p:sp>
          </mc:Choice>
          <mc:Fallback xmlns="">
            <p:sp>
              <p:nvSpPr>
                <p:cNvPr id="44" name="Rectangle 43">
                  <a:extLst>
                    <a:ext uri="{FF2B5EF4-FFF2-40B4-BE49-F238E27FC236}">
                      <a16:creationId xmlns:a16="http://schemas.microsoft.com/office/drawing/2014/main" id="{4277187A-6C4C-4BF9-BF7D-78AA74302A3F}"/>
                    </a:ext>
                  </a:extLst>
                </p:cNvPr>
                <p:cNvSpPr>
                  <a:spLocks noRot="1" noChangeAspect="1" noMove="1" noResize="1" noEditPoints="1" noAdjustHandles="1" noChangeArrowheads="1" noChangeShapeType="1" noTextEdit="1"/>
                </p:cNvSpPr>
                <p:nvPr/>
              </p:nvSpPr>
              <p:spPr>
                <a:xfrm>
                  <a:off x="2935408" y="4028511"/>
                  <a:ext cx="376449" cy="400110"/>
                </a:xfrm>
                <a:prstGeom prst="rect">
                  <a:avLst/>
                </a:prstGeom>
                <a:blipFill>
                  <a:blip r:embed="rId7"/>
                  <a:stretch>
                    <a:fillRect r="-20833" b="-701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0AD5D992-7EAB-4AED-8327-254C78F8BB2B}"/>
                    </a:ext>
                  </a:extLst>
                </p:cNvPr>
                <p:cNvSpPr txBox="1"/>
                <p:nvPr/>
              </p:nvSpPr>
              <p:spPr>
                <a:xfrm>
                  <a:off x="5376516" y="2199681"/>
                  <a:ext cx="40943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i="1" dirty="0" smtClean="0">
                            <a:latin typeface="Cambria Math" panose="02040503050406030204" pitchFamily="18" charset="0"/>
                          </a:rPr>
                          <m:t>𝑢</m:t>
                        </m:r>
                      </m:oMath>
                    </m:oMathPara>
                  </a14:m>
                  <a:endParaRPr lang="pt-BR" sz="2000" dirty="0"/>
                </a:p>
              </p:txBody>
            </p:sp>
          </mc:Choice>
          <mc:Fallback xmlns="">
            <p:sp>
              <p:nvSpPr>
                <p:cNvPr id="45" name="TextBox 44">
                  <a:extLst>
                    <a:ext uri="{FF2B5EF4-FFF2-40B4-BE49-F238E27FC236}">
                      <a16:creationId xmlns:a16="http://schemas.microsoft.com/office/drawing/2014/main" id="{0AD5D992-7EAB-4AED-8327-254C78F8BB2B}"/>
                    </a:ext>
                  </a:extLst>
                </p:cNvPr>
                <p:cNvSpPr txBox="1">
                  <a:spLocks noRot="1" noChangeAspect="1" noMove="1" noResize="1" noEditPoints="1" noAdjustHandles="1" noChangeArrowheads="1" noChangeShapeType="1" noTextEdit="1"/>
                </p:cNvSpPr>
                <p:nvPr/>
              </p:nvSpPr>
              <p:spPr>
                <a:xfrm>
                  <a:off x="5376516" y="2199681"/>
                  <a:ext cx="409433" cy="400110"/>
                </a:xfrm>
                <a:prstGeom prst="rect">
                  <a:avLst/>
                </a:prstGeom>
                <a:blipFill>
                  <a:blip r:embed="rId8"/>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BFE1C72B-C720-41FE-8B57-DEC0359399B7}"/>
                    </a:ext>
                  </a:extLst>
                </p:cNvPr>
                <p:cNvSpPr/>
                <p:nvPr/>
              </p:nvSpPr>
              <p:spPr>
                <a:xfrm>
                  <a:off x="5401101" y="3321446"/>
                  <a:ext cx="29683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sz="2000" b="0" i="1" dirty="0" smtClean="0">
                            <a:latin typeface="Cambria Math" panose="02040503050406030204" pitchFamily="18" charset="0"/>
                          </a:rPr>
                          <m:t>𝑑</m:t>
                        </m:r>
                      </m:oMath>
                    </m:oMathPara>
                  </a14:m>
                  <a:endParaRPr lang="pt-BR" sz="2000" dirty="0"/>
                </a:p>
              </p:txBody>
            </p:sp>
          </mc:Choice>
          <mc:Fallback xmlns="">
            <p:sp>
              <p:nvSpPr>
                <p:cNvPr id="46" name="Rectangle 45">
                  <a:extLst>
                    <a:ext uri="{FF2B5EF4-FFF2-40B4-BE49-F238E27FC236}">
                      <a16:creationId xmlns:a16="http://schemas.microsoft.com/office/drawing/2014/main" id="{BFE1C72B-C720-41FE-8B57-DEC0359399B7}"/>
                    </a:ext>
                  </a:extLst>
                </p:cNvPr>
                <p:cNvSpPr>
                  <a:spLocks noRot="1" noChangeAspect="1" noMove="1" noResize="1" noEditPoints="1" noAdjustHandles="1" noChangeArrowheads="1" noChangeShapeType="1" noTextEdit="1"/>
                </p:cNvSpPr>
                <p:nvPr/>
              </p:nvSpPr>
              <p:spPr>
                <a:xfrm>
                  <a:off x="5401101" y="3321446"/>
                  <a:ext cx="296837" cy="400110"/>
                </a:xfrm>
                <a:prstGeom prst="rect">
                  <a:avLst/>
                </a:prstGeom>
                <a:blipFill>
                  <a:blip r:embed="rId9"/>
                  <a:stretch>
                    <a:fillRect r="-42105" b="-877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8B412205-94C4-43F1-8F43-3628621DDEBA}"/>
                    </a:ext>
                  </a:extLst>
                </p:cNvPr>
                <p:cNvSpPr/>
                <p:nvPr/>
              </p:nvSpPr>
              <p:spPr>
                <a:xfrm>
                  <a:off x="4573422" y="3749136"/>
                  <a:ext cx="29683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sz="2000" b="0" i="1" dirty="0" smtClean="0">
                            <a:latin typeface="Cambria Math" panose="02040503050406030204" pitchFamily="18" charset="0"/>
                          </a:rPr>
                          <m:t>𝑙</m:t>
                        </m:r>
                      </m:oMath>
                    </m:oMathPara>
                  </a14:m>
                  <a:endParaRPr lang="pt-BR" sz="2000" dirty="0"/>
                </a:p>
              </p:txBody>
            </p:sp>
          </mc:Choice>
          <mc:Fallback xmlns="">
            <p:sp>
              <p:nvSpPr>
                <p:cNvPr id="47" name="Rectangle 46">
                  <a:extLst>
                    <a:ext uri="{FF2B5EF4-FFF2-40B4-BE49-F238E27FC236}">
                      <a16:creationId xmlns:a16="http://schemas.microsoft.com/office/drawing/2014/main" id="{8B412205-94C4-43F1-8F43-3628621DDEBA}"/>
                    </a:ext>
                  </a:extLst>
                </p:cNvPr>
                <p:cNvSpPr>
                  <a:spLocks noRot="1" noChangeAspect="1" noMove="1" noResize="1" noEditPoints="1" noAdjustHandles="1" noChangeArrowheads="1" noChangeShapeType="1" noTextEdit="1"/>
                </p:cNvSpPr>
                <p:nvPr/>
              </p:nvSpPr>
              <p:spPr>
                <a:xfrm>
                  <a:off x="4573422" y="3749136"/>
                  <a:ext cx="296837" cy="400110"/>
                </a:xfrm>
                <a:prstGeom prst="rect">
                  <a:avLst/>
                </a:prstGeom>
                <a:blipFill>
                  <a:blip r:embed="rId10"/>
                  <a:stretch>
                    <a:fillRect r="-13158" b="-89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94A1CF8E-2C62-43C4-930E-FF7EBA049897}"/>
                    </a:ext>
                  </a:extLst>
                </p:cNvPr>
                <p:cNvSpPr/>
                <p:nvPr/>
              </p:nvSpPr>
              <p:spPr>
                <a:xfrm>
                  <a:off x="4573422" y="4521902"/>
                  <a:ext cx="29683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sz="2000" b="0" i="1" smtClean="0">
                            <a:latin typeface="Cambria Math" panose="02040503050406030204" pitchFamily="18" charset="0"/>
                          </a:rPr>
                          <m:t>𝑟</m:t>
                        </m:r>
                      </m:oMath>
                    </m:oMathPara>
                  </a14:m>
                  <a:endParaRPr lang="pt-BR" sz="2000" dirty="0"/>
                </a:p>
              </p:txBody>
            </p:sp>
          </mc:Choice>
          <mc:Fallback xmlns="">
            <p:sp>
              <p:nvSpPr>
                <p:cNvPr id="48" name="Rectangle 47">
                  <a:extLst>
                    <a:ext uri="{FF2B5EF4-FFF2-40B4-BE49-F238E27FC236}">
                      <a16:creationId xmlns:a16="http://schemas.microsoft.com/office/drawing/2014/main" id="{94A1CF8E-2C62-43C4-930E-FF7EBA049897}"/>
                    </a:ext>
                  </a:extLst>
                </p:cNvPr>
                <p:cNvSpPr>
                  <a:spLocks noRot="1" noChangeAspect="1" noMove="1" noResize="1" noEditPoints="1" noAdjustHandles="1" noChangeArrowheads="1" noChangeShapeType="1" noTextEdit="1"/>
                </p:cNvSpPr>
                <p:nvPr/>
              </p:nvSpPr>
              <p:spPr>
                <a:xfrm>
                  <a:off x="4573422" y="4521902"/>
                  <a:ext cx="296837" cy="400110"/>
                </a:xfrm>
                <a:prstGeom prst="rect">
                  <a:avLst/>
                </a:prstGeom>
                <a:blipFill>
                  <a:blip r:embed="rId11"/>
                  <a:stretch>
                    <a:fillRect r="-2105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FA2CDF0A-3C7E-44DC-8D5E-AD0744D8377D}"/>
                    </a:ext>
                  </a:extLst>
                </p:cNvPr>
                <p:cNvSpPr/>
                <p:nvPr/>
              </p:nvSpPr>
              <p:spPr>
                <a:xfrm>
                  <a:off x="4536743" y="1509510"/>
                  <a:ext cx="29683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sz="2000" b="0" i="1" dirty="0" smtClean="0">
                            <a:latin typeface="Cambria Math" panose="02040503050406030204" pitchFamily="18" charset="0"/>
                          </a:rPr>
                          <m:t>𝑙</m:t>
                        </m:r>
                      </m:oMath>
                    </m:oMathPara>
                  </a14:m>
                  <a:endParaRPr lang="pt-BR" sz="2000" dirty="0"/>
                </a:p>
              </p:txBody>
            </p:sp>
          </mc:Choice>
          <mc:Fallback xmlns="">
            <p:sp>
              <p:nvSpPr>
                <p:cNvPr id="49" name="Rectangle 48">
                  <a:extLst>
                    <a:ext uri="{FF2B5EF4-FFF2-40B4-BE49-F238E27FC236}">
                      <a16:creationId xmlns:a16="http://schemas.microsoft.com/office/drawing/2014/main" id="{FA2CDF0A-3C7E-44DC-8D5E-AD0744D8377D}"/>
                    </a:ext>
                  </a:extLst>
                </p:cNvPr>
                <p:cNvSpPr>
                  <a:spLocks noRot="1" noChangeAspect="1" noMove="1" noResize="1" noEditPoints="1" noAdjustHandles="1" noChangeArrowheads="1" noChangeShapeType="1" noTextEdit="1"/>
                </p:cNvSpPr>
                <p:nvPr/>
              </p:nvSpPr>
              <p:spPr>
                <a:xfrm>
                  <a:off x="4536743" y="1509510"/>
                  <a:ext cx="296837" cy="400110"/>
                </a:xfrm>
                <a:prstGeom prst="rect">
                  <a:avLst/>
                </a:prstGeom>
                <a:blipFill>
                  <a:blip r:embed="rId12"/>
                  <a:stretch>
                    <a:fillRect r="-13158" b="-877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4EBFE0CF-CC19-4D38-B185-E4E079A8F556}"/>
                    </a:ext>
                  </a:extLst>
                </p:cNvPr>
                <p:cNvSpPr/>
                <p:nvPr/>
              </p:nvSpPr>
              <p:spPr>
                <a:xfrm>
                  <a:off x="4530630" y="2700506"/>
                  <a:ext cx="29683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sz="2000" b="0" i="1" smtClean="0">
                            <a:latin typeface="Cambria Math" panose="02040503050406030204" pitchFamily="18" charset="0"/>
                          </a:rPr>
                          <m:t>𝑟</m:t>
                        </m:r>
                      </m:oMath>
                    </m:oMathPara>
                  </a14:m>
                  <a:endParaRPr lang="pt-BR" sz="2000" dirty="0"/>
                </a:p>
              </p:txBody>
            </p:sp>
          </mc:Choice>
          <mc:Fallback xmlns="">
            <p:sp>
              <p:nvSpPr>
                <p:cNvPr id="50" name="Rectangle 49">
                  <a:extLst>
                    <a:ext uri="{FF2B5EF4-FFF2-40B4-BE49-F238E27FC236}">
                      <a16:creationId xmlns:a16="http://schemas.microsoft.com/office/drawing/2014/main" id="{4EBFE0CF-CC19-4D38-B185-E4E079A8F556}"/>
                    </a:ext>
                  </a:extLst>
                </p:cNvPr>
                <p:cNvSpPr>
                  <a:spLocks noRot="1" noChangeAspect="1" noMove="1" noResize="1" noEditPoints="1" noAdjustHandles="1" noChangeArrowheads="1" noChangeShapeType="1" noTextEdit="1"/>
                </p:cNvSpPr>
                <p:nvPr/>
              </p:nvSpPr>
              <p:spPr>
                <a:xfrm>
                  <a:off x="4530630" y="2700506"/>
                  <a:ext cx="296837" cy="400110"/>
                </a:xfrm>
                <a:prstGeom prst="rect">
                  <a:avLst/>
                </a:prstGeom>
                <a:blipFill>
                  <a:blip r:embed="rId13"/>
                  <a:stretch>
                    <a:fillRect r="-21622" b="-178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3ABA181D-3769-435F-B03A-BA90C91D2010}"/>
                    </a:ext>
                  </a:extLst>
                </p:cNvPr>
                <p:cNvSpPr txBox="1"/>
                <p:nvPr/>
              </p:nvSpPr>
              <p:spPr>
                <a:xfrm>
                  <a:off x="4920729" y="1419946"/>
                  <a:ext cx="121806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i="1" dirty="0" smtClean="0">
                            <a:latin typeface="Cambria Math" panose="02040503050406030204" pitchFamily="18" charset="0"/>
                          </a:rPr>
                          <m:t>4,2</m:t>
                        </m:r>
                      </m:oMath>
                    </m:oMathPara>
                  </a14:m>
                  <a:endParaRPr lang="pt-BR" sz="2000" dirty="0"/>
                </a:p>
              </p:txBody>
            </p:sp>
          </mc:Choice>
          <mc:Fallback xmlns="">
            <p:sp>
              <p:nvSpPr>
                <p:cNvPr id="51" name="TextBox 50">
                  <a:extLst>
                    <a:ext uri="{FF2B5EF4-FFF2-40B4-BE49-F238E27FC236}">
                      <a16:creationId xmlns:a16="http://schemas.microsoft.com/office/drawing/2014/main" id="{3ABA181D-3769-435F-B03A-BA90C91D2010}"/>
                    </a:ext>
                  </a:extLst>
                </p:cNvPr>
                <p:cNvSpPr txBox="1">
                  <a:spLocks noRot="1" noChangeAspect="1" noMove="1" noResize="1" noEditPoints="1" noAdjustHandles="1" noChangeArrowheads="1" noChangeShapeType="1" noTextEdit="1"/>
                </p:cNvSpPr>
                <p:nvPr/>
              </p:nvSpPr>
              <p:spPr>
                <a:xfrm>
                  <a:off x="4920729" y="1419946"/>
                  <a:ext cx="1218063" cy="400110"/>
                </a:xfrm>
                <a:prstGeom prst="rect">
                  <a:avLst/>
                </a:prstGeom>
                <a:blipFill>
                  <a:blip r:embed="rId14"/>
                  <a:stretch>
                    <a:fillRect b="-89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1BF7AFF2-B739-4A2F-B2AA-55DD7E5EAA22}"/>
                    </a:ext>
                  </a:extLst>
                </p:cNvPr>
                <p:cNvSpPr txBox="1"/>
                <p:nvPr/>
              </p:nvSpPr>
              <p:spPr>
                <a:xfrm>
                  <a:off x="5875789" y="2090119"/>
                  <a:ext cx="121806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b="0" i="1" dirty="0" smtClean="0">
                            <a:latin typeface="Cambria Math" panose="02040503050406030204" pitchFamily="18" charset="0"/>
                          </a:rPr>
                          <m:t>0,0</m:t>
                        </m:r>
                      </m:oMath>
                    </m:oMathPara>
                  </a14:m>
                  <a:endParaRPr lang="pt-BR" sz="2000" dirty="0"/>
                </a:p>
              </p:txBody>
            </p:sp>
          </mc:Choice>
          <mc:Fallback xmlns="">
            <p:sp>
              <p:nvSpPr>
                <p:cNvPr id="52" name="TextBox 51">
                  <a:extLst>
                    <a:ext uri="{FF2B5EF4-FFF2-40B4-BE49-F238E27FC236}">
                      <a16:creationId xmlns:a16="http://schemas.microsoft.com/office/drawing/2014/main" id="{1BF7AFF2-B739-4A2F-B2AA-55DD7E5EAA22}"/>
                    </a:ext>
                  </a:extLst>
                </p:cNvPr>
                <p:cNvSpPr txBox="1">
                  <a:spLocks noRot="1" noChangeAspect="1" noMove="1" noResize="1" noEditPoints="1" noAdjustHandles="1" noChangeArrowheads="1" noChangeShapeType="1" noTextEdit="1"/>
                </p:cNvSpPr>
                <p:nvPr/>
              </p:nvSpPr>
              <p:spPr>
                <a:xfrm>
                  <a:off x="5875789" y="2090119"/>
                  <a:ext cx="1218063" cy="400110"/>
                </a:xfrm>
                <a:prstGeom prst="rect">
                  <a:avLst/>
                </a:prstGeom>
                <a:blipFill>
                  <a:blip r:embed="rId15"/>
                  <a:stretch>
                    <a:fillRect b="-89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CEB67DD4-CD5B-469B-8E7F-2C09DC87950C}"/>
                    </a:ext>
                  </a:extLst>
                </p:cNvPr>
                <p:cNvSpPr txBox="1"/>
                <p:nvPr/>
              </p:nvSpPr>
              <p:spPr>
                <a:xfrm>
                  <a:off x="5885594" y="3429000"/>
                  <a:ext cx="121806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i="1" dirty="0" smtClean="0">
                            <a:latin typeface="Cambria Math" panose="02040503050406030204" pitchFamily="18" charset="0"/>
                          </a:rPr>
                          <m:t>1</m:t>
                        </m:r>
                        <m:r>
                          <a:rPr lang="pt-BR" sz="2000" b="0" i="1" dirty="0" smtClean="0">
                            <a:latin typeface="Cambria Math" panose="02040503050406030204" pitchFamily="18" charset="0"/>
                          </a:rPr>
                          <m:t>,4</m:t>
                        </m:r>
                      </m:oMath>
                    </m:oMathPara>
                  </a14:m>
                  <a:endParaRPr lang="pt-BR" sz="2000" dirty="0"/>
                </a:p>
              </p:txBody>
            </p:sp>
          </mc:Choice>
          <mc:Fallback xmlns="">
            <p:sp>
              <p:nvSpPr>
                <p:cNvPr id="53" name="TextBox 52">
                  <a:extLst>
                    <a:ext uri="{FF2B5EF4-FFF2-40B4-BE49-F238E27FC236}">
                      <a16:creationId xmlns:a16="http://schemas.microsoft.com/office/drawing/2014/main" id="{CEB67DD4-CD5B-469B-8E7F-2C09DC87950C}"/>
                    </a:ext>
                  </a:extLst>
                </p:cNvPr>
                <p:cNvSpPr txBox="1">
                  <a:spLocks noRot="1" noChangeAspect="1" noMove="1" noResize="1" noEditPoints="1" noAdjustHandles="1" noChangeArrowheads="1" noChangeShapeType="1" noTextEdit="1"/>
                </p:cNvSpPr>
                <p:nvPr/>
              </p:nvSpPr>
              <p:spPr>
                <a:xfrm>
                  <a:off x="5885594" y="3429000"/>
                  <a:ext cx="1218063" cy="400110"/>
                </a:xfrm>
                <a:prstGeom prst="rect">
                  <a:avLst/>
                </a:prstGeom>
                <a:blipFill>
                  <a:blip r:embed="rId16"/>
                  <a:stretch>
                    <a:fillRect b="-89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0A289EE2-B935-4DCA-9F16-415414BEF349}"/>
                    </a:ext>
                  </a:extLst>
                </p:cNvPr>
                <p:cNvSpPr txBox="1"/>
                <p:nvPr/>
              </p:nvSpPr>
              <p:spPr>
                <a:xfrm>
                  <a:off x="4917317" y="3720643"/>
                  <a:ext cx="121806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b="0" i="1" dirty="0" smtClean="0">
                            <a:latin typeface="Cambria Math" panose="02040503050406030204" pitchFamily="18" charset="0"/>
                          </a:rPr>
                          <m:t>0,0</m:t>
                        </m:r>
                      </m:oMath>
                    </m:oMathPara>
                  </a14:m>
                  <a:endParaRPr lang="pt-BR" sz="2000" dirty="0"/>
                </a:p>
              </p:txBody>
            </p:sp>
          </mc:Choice>
          <mc:Fallback xmlns="">
            <p:sp>
              <p:nvSpPr>
                <p:cNvPr id="54" name="TextBox 53">
                  <a:extLst>
                    <a:ext uri="{FF2B5EF4-FFF2-40B4-BE49-F238E27FC236}">
                      <a16:creationId xmlns:a16="http://schemas.microsoft.com/office/drawing/2014/main" id="{0A289EE2-B935-4DCA-9F16-415414BEF349}"/>
                    </a:ext>
                  </a:extLst>
                </p:cNvPr>
                <p:cNvSpPr txBox="1">
                  <a:spLocks noRot="1" noChangeAspect="1" noMove="1" noResize="1" noEditPoints="1" noAdjustHandles="1" noChangeArrowheads="1" noChangeShapeType="1" noTextEdit="1"/>
                </p:cNvSpPr>
                <p:nvPr/>
              </p:nvSpPr>
              <p:spPr>
                <a:xfrm>
                  <a:off x="4917317" y="3720643"/>
                  <a:ext cx="1218063" cy="400110"/>
                </a:xfrm>
                <a:prstGeom prst="rect">
                  <a:avLst/>
                </a:prstGeom>
                <a:blipFill>
                  <a:blip r:embed="rId17"/>
                  <a:stretch>
                    <a:fillRect b="-89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627BAFE5-523F-42C6-90F1-B475E49C014E}"/>
                    </a:ext>
                  </a:extLst>
                </p:cNvPr>
                <p:cNvSpPr txBox="1"/>
                <p:nvPr/>
              </p:nvSpPr>
              <p:spPr>
                <a:xfrm>
                  <a:off x="4925846" y="5013804"/>
                  <a:ext cx="121806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i="1" dirty="0" smtClean="0">
                            <a:latin typeface="Cambria Math" panose="02040503050406030204" pitchFamily="18" charset="0"/>
                          </a:rPr>
                          <m:t>2</m:t>
                        </m:r>
                        <m:r>
                          <a:rPr lang="pt-BR" sz="2000" b="0" i="1" dirty="0" smtClean="0">
                            <a:latin typeface="Cambria Math" panose="02040503050406030204" pitchFamily="18" charset="0"/>
                          </a:rPr>
                          <m:t>,4</m:t>
                        </m:r>
                      </m:oMath>
                    </m:oMathPara>
                  </a14:m>
                  <a:endParaRPr lang="pt-BR" sz="2000" dirty="0"/>
                </a:p>
              </p:txBody>
            </p:sp>
          </mc:Choice>
          <mc:Fallback xmlns="">
            <p:sp>
              <p:nvSpPr>
                <p:cNvPr id="55" name="TextBox 54">
                  <a:extLst>
                    <a:ext uri="{FF2B5EF4-FFF2-40B4-BE49-F238E27FC236}">
                      <a16:creationId xmlns:a16="http://schemas.microsoft.com/office/drawing/2014/main" id="{627BAFE5-523F-42C6-90F1-B475E49C014E}"/>
                    </a:ext>
                  </a:extLst>
                </p:cNvPr>
                <p:cNvSpPr txBox="1">
                  <a:spLocks noRot="1" noChangeAspect="1" noMove="1" noResize="1" noEditPoints="1" noAdjustHandles="1" noChangeArrowheads="1" noChangeShapeType="1" noTextEdit="1"/>
                </p:cNvSpPr>
                <p:nvPr/>
              </p:nvSpPr>
              <p:spPr>
                <a:xfrm>
                  <a:off x="4925846" y="5013804"/>
                  <a:ext cx="1218063" cy="400110"/>
                </a:xfrm>
                <a:prstGeom prst="rect">
                  <a:avLst/>
                </a:prstGeom>
                <a:blipFill>
                  <a:blip r:embed="rId18"/>
                  <a:stretch>
                    <a:fillRect b="-8929"/>
                  </a:stretch>
                </a:blipFill>
              </p:spPr>
              <p:txBody>
                <a:bodyPr/>
                <a:lstStyle/>
                <a:p>
                  <a:r>
                    <a:rPr lang="pt-BR">
                      <a:noFill/>
                    </a:rPr>
                    <a:t> </a:t>
                  </a:r>
                </a:p>
              </p:txBody>
            </p:sp>
          </mc:Fallback>
        </mc:AlternateContent>
      </p:gr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73F51E5C-C888-46BB-A118-DD9C3D2B6EB3}"/>
                  </a:ext>
                </a:extLst>
              </p:cNvPr>
              <p:cNvSpPr txBox="1"/>
              <p:nvPr/>
            </p:nvSpPr>
            <p:spPr>
              <a:xfrm>
                <a:off x="6074842" y="4614812"/>
                <a:ext cx="552757" cy="3445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i="1" dirty="0" smtClean="0">
                          <a:latin typeface="Cambria Math" panose="02040503050406030204" pitchFamily="18" charset="0"/>
                        </a:rPr>
                        <m:t>1</m:t>
                      </m:r>
                    </m:oMath>
                  </m:oMathPara>
                </a14:m>
                <a:endParaRPr lang="pt-BR" sz="2000" dirty="0"/>
              </a:p>
            </p:txBody>
          </p:sp>
        </mc:Choice>
        <mc:Fallback xmlns="">
          <p:sp>
            <p:nvSpPr>
              <p:cNvPr id="56" name="TextBox 55">
                <a:extLst>
                  <a:ext uri="{FF2B5EF4-FFF2-40B4-BE49-F238E27FC236}">
                    <a16:creationId xmlns:a16="http://schemas.microsoft.com/office/drawing/2014/main" id="{73F51E5C-C888-46BB-A118-DD9C3D2B6EB3}"/>
                  </a:ext>
                </a:extLst>
              </p:cNvPr>
              <p:cNvSpPr txBox="1">
                <a:spLocks noRot="1" noChangeAspect="1" noMove="1" noResize="1" noEditPoints="1" noAdjustHandles="1" noChangeArrowheads="1" noChangeShapeType="1" noTextEdit="1"/>
              </p:cNvSpPr>
              <p:nvPr/>
            </p:nvSpPr>
            <p:spPr>
              <a:xfrm>
                <a:off x="6074842" y="4614812"/>
                <a:ext cx="552757" cy="344597"/>
              </a:xfrm>
              <a:prstGeom prst="rect">
                <a:avLst/>
              </a:prstGeom>
              <a:blipFill>
                <a:blip r:embed="rId19"/>
                <a:stretch>
                  <a:fillRect b="-7018"/>
                </a:stretch>
              </a:blipFill>
            </p:spPr>
            <p:txBody>
              <a:bodyPr/>
              <a:lstStyle/>
              <a:p>
                <a:r>
                  <a:rPr lang="pt-BR">
                    <a:noFill/>
                  </a:rPr>
                  <a:t> </a:t>
                </a:r>
              </a:p>
            </p:txBody>
          </p:sp>
        </mc:Fallback>
      </mc:AlternateContent>
      <mc:AlternateContent xmlns:mc="http://schemas.openxmlformats.org/markup-compatibility/2006" xmlns:p14="http://schemas.microsoft.com/office/powerpoint/2010/main">
        <mc:Choice Requires="p14">
          <p:contentPart p14:bwMode="auto" r:id="rId20">
            <p14:nvContentPartPr>
              <p14:cNvPr id="57" name="Ink 56">
                <a:extLst>
                  <a:ext uri="{FF2B5EF4-FFF2-40B4-BE49-F238E27FC236}">
                    <a16:creationId xmlns:a16="http://schemas.microsoft.com/office/drawing/2014/main" id="{895FA906-CAF5-4BFA-A0AE-524B0FAA7555}"/>
                  </a:ext>
                </a:extLst>
              </p14:cNvPr>
              <p14:cNvContentPartPr/>
              <p14:nvPr/>
            </p14:nvContentPartPr>
            <p14:xfrm>
              <a:off x="3968560" y="4842551"/>
              <a:ext cx="306720" cy="317160"/>
            </p14:xfrm>
          </p:contentPart>
        </mc:Choice>
        <mc:Fallback xmlns="">
          <p:pic>
            <p:nvPicPr>
              <p:cNvPr id="57" name="Ink 56">
                <a:extLst>
                  <a:ext uri="{FF2B5EF4-FFF2-40B4-BE49-F238E27FC236}">
                    <a16:creationId xmlns:a16="http://schemas.microsoft.com/office/drawing/2014/main" id="{895FA906-CAF5-4BFA-A0AE-524B0FAA7555}"/>
                  </a:ext>
                </a:extLst>
              </p:cNvPr>
              <p:cNvPicPr/>
              <p:nvPr/>
            </p:nvPicPr>
            <p:blipFill>
              <a:blip r:embed="rId21"/>
              <a:stretch>
                <a:fillRect/>
              </a:stretch>
            </p:blipFill>
            <p:spPr>
              <a:xfrm>
                <a:off x="3950560" y="4824531"/>
                <a:ext cx="342360" cy="352841"/>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8" name="Ink 57">
                <a:extLst>
                  <a:ext uri="{FF2B5EF4-FFF2-40B4-BE49-F238E27FC236}">
                    <a16:creationId xmlns:a16="http://schemas.microsoft.com/office/drawing/2014/main" id="{02528476-7C42-4797-A84C-05A68D9B1AB9}"/>
                  </a:ext>
                </a:extLst>
              </p14:cNvPr>
              <p14:cNvContentPartPr/>
              <p14:nvPr/>
            </p14:nvContentPartPr>
            <p14:xfrm>
              <a:off x="6163264" y="4655576"/>
              <a:ext cx="328680" cy="299160"/>
            </p14:xfrm>
          </p:contentPart>
        </mc:Choice>
        <mc:Fallback xmlns="">
          <p:pic>
            <p:nvPicPr>
              <p:cNvPr id="58" name="Ink 57">
                <a:extLst>
                  <a:ext uri="{FF2B5EF4-FFF2-40B4-BE49-F238E27FC236}">
                    <a16:creationId xmlns:a16="http://schemas.microsoft.com/office/drawing/2014/main" id="{02528476-7C42-4797-A84C-05A68D9B1AB9}"/>
                  </a:ext>
                </a:extLst>
              </p:cNvPr>
              <p:cNvPicPr/>
              <p:nvPr/>
            </p:nvPicPr>
            <p:blipFill>
              <a:blip r:embed="rId23"/>
              <a:stretch>
                <a:fillRect/>
              </a:stretch>
            </p:blipFill>
            <p:spPr>
              <a:xfrm>
                <a:off x="6145284" y="4637576"/>
                <a:ext cx="364281"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9" name="Ink 58">
                <a:extLst>
                  <a:ext uri="{FF2B5EF4-FFF2-40B4-BE49-F238E27FC236}">
                    <a16:creationId xmlns:a16="http://schemas.microsoft.com/office/drawing/2014/main" id="{1AAEE01C-EBCD-4C03-A03E-7D951597106F}"/>
                  </a:ext>
                </a:extLst>
              </p14:cNvPr>
              <p14:cNvContentPartPr/>
              <p14:nvPr/>
            </p14:nvContentPartPr>
            <p14:xfrm>
              <a:off x="5298211" y="4799684"/>
              <a:ext cx="326520" cy="375120"/>
            </p14:xfrm>
          </p:contentPart>
        </mc:Choice>
        <mc:Fallback xmlns="">
          <p:pic>
            <p:nvPicPr>
              <p:cNvPr id="59" name="Ink 58">
                <a:extLst>
                  <a:ext uri="{FF2B5EF4-FFF2-40B4-BE49-F238E27FC236}">
                    <a16:creationId xmlns:a16="http://schemas.microsoft.com/office/drawing/2014/main" id="{1AAEE01C-EBCD-4C03-A03E-7D951597106F}"/>
                  </a:ext>
                </a:extLst>
              </p:cNvPr>
              <p:cNvPicPr/>
              <p:nvPr/>
            </p:nvPicPr>
            <p:blipFill>
              <a:blip r:embed="rId25"/>
              <a:stretch>
                <a:fillRect/>
              </a:stretch>
            </p:blipFill>
            <p:spPr>
              <a:xfrm>
                <a:off x="5280211" y="4781684"/>
                <a:ext cx="362160" cy="4107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60" name="Ink 59">
                <a:extLst>
                  <a:ext uri="{FF2B5EF4-FFF2-40B4-BE49-F238E27FC236}">
                    <a16:creationId xmlns:a16="http://schemas.microsoft.com/office/drawing/2014/main" id="{BFA37F93-5A5E-412D-9766-4F6F736C52D6}"/>
                  </a:ext>
                </a:extLst>
              </p14:cNvPr>
              <p14:cNvContentPartPr/>
              <p14:nvPr/>
            </p14:nvContentPartPr>
            <p14:xfrm>
              <a:off x="6690691" y="4766564"/>
              <a:ext cx="183240" cy="127800"/>
            </p14:xfrm>
          </p:contentPart>
        </mc:Choice>
        <mc:Fallback xmlns="">
          <p:pic>
            <p:nvPicPr>
              <p:cNvPr id="60" name="Ink 59">
                <a:extLst>
                  <a:ext uri="{FF2B5EF4-FFF2-40B4-BE49-F238E27FC236}">
                    <a16:creationId xmlns:a16="http://schemas.microsoft.com/office/drawing/2014/main" id="{BFA37F93-5A5E-412D-9766-4F6F736C52D6}"/>
                  </a:ext>
                </a:extLst>
              </p:cNvPr>
              <p:cNvPicPr/>
              <p:nvPr/>
            </p:nvPicPr>
            <p:blipFill>
              <a:blip r:embed="rId27"/>
              <a:stretch>
                <a:fillRect/>
              </a:stretch>
            </p:blipFill>
            <p:spPr>
              <a:xfrm>
                <a:off x="6672691" y="4748564"/>
                <a:ext cx="21888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61" name="Ink 60">
                <a:extLst>
                  <a:ext uri="{FF2B5EF4-FFF2-40B4-BE49-F238E27FC236}">
                    <a16:creationId xmlns:a16="http://schemas.microsoft.com/office/drawing/2014/main" id="{F8A81BB9-0308-48A9-88CE-B4B42D2C3556}"/>
                  </a:ext>
                </a:extLst>
              </p14:cNvPr>
              <p14:cNvContentPartPr/>
              <p14:nvPr/>
            </p14:nvContentPartPr>
            <p14:xfrm>
              <a:off x="4865491" y="5282804"/>
              <a:ext cx="174240" cy="150120"/>
            </p14:xfrm>
          </p:contentPart>
        </mc:Choice>
        <mc:Fallback xmlns="">
          <p:pic>
            <p:nvPicPr>
              <p:cNvPr id="61" name="Ink 60">
                <a:extLst>
                  <a:ext uri="{FF2B5EF4-FFF2-40B4-BE49-F238E27FC236}">
                    <a16:creationId xmlns:a16="http://schemas.microsoft.com/office/drawing/2014/main" id="{F8A81BB9-0308-48A9-88CE-B4B42D2C3556}"/>
                  </a:ext>
                </a:extLst>
              </p:cNvPr>
              <p:cNvPicPr/>
              <p:nvPr/>
            </p:nvPicPr>
            <p:blipFill>
              <a:blip r:embed="rId29"/>
              <a:stretch>
                <a:fillRect/>
              </a:stretch>
            </p:blipFill>
            <p:spPr>
              <a:xfrm>
                <a:off x="4847491" y="5264804"/>
                <a:ext cx="209880" cy="185760"/>
              </a:xfrm>
              <a:prstGeom prst="rect">
                <a:avLst/>
              </a:prstGeom>
            </p:spPr>
          </p:pic>
        </mc:Fallback>
      </mc:AlternateContent>
      <p:grpSp>
        <p:nvGrpSpPr>
          <p:cNvPr id="65" name="Group 64">
            <a:extLst>
              <a:ext uri="{FF2B5EF4-FFF2-40B4-BE49-F238E27FC236}">
                <a16:creationId xmlns:a16="http://schemas.microsoft.com/office/drawing/2014/main" id="{48A158E7-20B5-4465-B8C5-B4EED6AA4194}"/>
              </a:ext>
            </a:extLst>
          </p:cNvPr>
          <p:cNvGrpSpPr/>
          <p:nvPr/>
        </p:nvGrpSpPr>
        <p:grpSpPr>
          <a:xfrm>
            <a:off x="5851171" y="6053564"/>
            <a:ext cx="183240" cy="170280"/>
            <a:chOff x="5851171" y="6053564"/>
            <a:chExt cx="183240" cy="170280"/>
          </a:xfrm>
        </p:grpSpPr>
        <mc:AlternateContent xmlns:mc="http://schemas.openxmlformats.org/markup-compatibility/2006" xmlns:p14="http://schemas.microsoft.com/office/powerpoint/2010/main">
          <mc:Choice Requires="p14">
            <p:contentPart p14:bwMode="auto" r:id="rId30">
              <p14:nvContentPartPr>
                <p14:cNvPr id="66" name="Ink 65">
                  <a:extLst>
                    <a:ext uri="{FF2B5EF4-FFF2-40B4-BE49-F238E27FC236}">
                      <a16:creationId xmlns:a16="http://schemas.microsoft.com/office/drawing/2014/main" id="{DE1D0CC7-9BD3-4675-80DD-FB055A0F5A88}"/>
                    </a:ext>
                  </a:extLst>
                </p14:cNvPr>
                <p14:cNvContentPartPr/>
                <p14:nvPr/>
              </p14:nvContentPartPr>
              <p14:xfrm>
                <a:off x="5905531" y="6053564"/>
                <a:ext cx="128880" cy="170280"/>
              </p14:xfrm>
            </p:contentPart>
          </mc:Choice>
          <mc:Fallback xmlns="">
            <p:pic>
              <p:nvPicPr>
                <p:cNvPr id="66" name="Ink 65">
                  <a:extLst>
                    <a:ext uri="{FF2B5EF4-FFF2-40B4-BE49-F238E27FC236}">
                      <a16:creationId xmlns:a16="http://schemas.microsoft.com/office/drawing/2014/main" id="{DE1D0CC7-9BD3-4675-80DD-FB055A0F5A88}"/>
                    </a:ext>
                  </a:extLst>
                </p:cNvPr>
                <p:cNvPicPr/>
                <p:nvPr/>
              </p:nvPicPr>
              <p:blipFill>
                <a:blip r:embed="rId31"/>
                <a:stretch>
                  <a:fillRect/>
                </a:stretch>
              </p:blipFill>
              <p:spPr>
                <a:xfrm>
                  <a:off x="5887531" y="6035564"/>
                  <a:ext cx="16452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67" name="Ink 66">
                  <a:extLst>
                    <a:ext uri="{FF2B5EF4-FFF2-40B4-BE49-F238E27FC236}">
                      <a16:creationId xmlns:a16="http://schemas.microsoft.com/office/drawing/2014/main" id="{F2D0CC99-1F87-4693-AA82-222DDF39F4B8}"/>
                    </a:ext>
                  </a:extLst>
                </p14:cNvPr>
                <p14:cNvContentPartPr/>
                <p14:nvPr/>
              </p14:nvContentPartPr>
              <p14:xfrm>
                <a:off x="5981131" y="6098564"/>
                <a:ext cx="8280" cy="61920"/>
              </p14:xfrm>
            </p:contentPart>
          </mc:Choice>
          <mc:Fallback xmlns="">
            <p:pic>
              <p:nvPicPr>
                <p:cNvPr id="67" name="Ink 66">
                  <a:extLst>
                    <a:ext uri="{FF2B5EF4-FFF2-40B4-BE49-F238E27FC236}">
                      <a16:creationId xmlns:a16="http://schemas.microsoft.com/office/drawing/2014/main" id="{F2D0CC99-1F87-4693-AA82-222DDF39F4B8}"/>
                    </a:ext>
                  </a:extLst>
                </p:cNvPr>
                <p:cNvPicPr/>
                <p:nvPr/>
              </p:nvPicPr>
              <p:blipFill>
                <a:blip r:embed="rId33"/>
                <a:stretch>
                  <a:fillRect/>
                </a:stretch>
              </p:blipFill>
              <p:spPr>
                <a:xfrm>
                  <a:off x="5963131" y="6080564"/>
                  <a:ext cx="4392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68" name="Ink 67">
                  <a:extLst>
                    <a:ext uri="{FF2B5EF4-FFF2-40B4-BE49-F238E27FC236}">
                      <a16:creationId xmlns:a16="http://schemas.microsoft.com/office/drawing/2014/main" id="{900A280C-2F72-480A-9271-5247C7EFBD0F}"/>
                    </a:ext>
                  </a:extLst>
                </p14:cNvPr>
                <p14:cNvContentPartPr/>
                <p14:nvPr/>
              </p14:nvContentPartPr>
              <p14:xfrm>
                <a:off x="5851171" y="6059324"/>
                <a:ext cx="95760" cy="87480"/>
              </p14:xfrm>
            </p:contentPart>
          </mc:Choice>
          <mc:Fallback xmlns="">
            <p:pic>
              <p:nvPicPr>
                <p:cNvPr id="68" name="Ink 67">
                  <a:extLst>
                    <a:ext uri="{FF2B5EF4-FFF2-40B4-BE49-F238E27FC236}">
                      <a16:creationId xmlns:a16="http://schemas.microsoft.com/office/drawing/2014/main" id="{900A280C-2F72-480A-9271-5247C7EFBD0F}"/>
                    </a:ext>
                  </a:extLst>
                </p:cNvPr>
                <p:cNvPicPr/>
                <p:nvPr/>
              </p:nvPicPr>
              <p:blipFill>
                <a:blip r:embed="rId35"/>
                <a:stretch>
                  <a:fillRect/>
                </a:stretch>
              </p:blipFill>
              <p:spPr>
                <a:xfrm>
                  <a:off x="5833171" y="6041324"/>
                  <a:ext cx="131400" cy="123120"/>
                </a:xfrm>
                <a:prstGeom prst="rect">
                  <a:avLst/>
                </a:prstGeom>
              </p:spPr>
            </p:pic>
          </mc:Fallback>
        </mc:AlternateContent>
      </p:grpSp>
      <p:grpSp>
        <p:nvGrpSpPr>
          <p:cNvPr id="69" name="Group 68">
            <a:extLst>
              <a:ext uri="{FF2B5EF4-FFF2-40B4-BE49-F238E27FC236}">
                <a16:creationId xmlns:a16="http://schemas.microsoft.com/office/drawing/2014/main" id="{2A4F73A3-5907-4E56-887E-F0F7F86027CF}"/>
              </a:ext>
            </a:extLst>
          </p:cNvPr>
          <p:cNvGrpSpPr/>
          <p:nvPr/>
        </p:nvGrpSpPr>
        <p:grpSpPr>
          <a:xfrm>
            <a:off x="5866291" y="4168604"/>
            <a:ext cx="158040" cy="102960"/>
            <a:chOff x="5866291" y="4168604"/>
            <a:chExt cx="158040" cy="102960"/>
          </a:xfrm>
        </p:grpSpPr>
        <mc:AlternateContent xmlns:mc="http://schemas.openxmlformats.org/markup-compatibility/2006" xmlns:p14="http://schemas.microsoft.com/office/powerpoint/2010/main">
          <mc:Choice Requires="p14">
            <p:contentPart p14:bwMode="auto" r:id="rId36">
              <p14:nvContentPartPr>
                <p14:cNvPr id="70" name="Ink 69">
                  <a:extLst>
                    <a:ext uri="{FF2B5EF4-FFF2-40B4-BE49-F238E27FC236}">
                      <a16:creationId xmlns:a16="http://schemas.microsoft.com/office/drawing/2014/main" id="{D1CE9B07-C8BA-43AD-A88E-D837B10B0682}"/>
                    </a:ext>
                  </a:extLst>
                </p14:cNvPr>
                <p14:cNvContentPartPr/>
                <p14:nvPr/>
              </p14:nvContentPartPr>
              <p14:xfrm>
                <a:off x="5866291" y="4168604"/>
                <a:ext cx="108360" cy="69840"/>
              </p14:xfrm>
            </p:contentPart>
          </mc:Choice>
          <mc:Fallback xmlns="">
            <p:pic>
              <p:nvPicPr>
                <p:cNvPr id="70" name="Ink 69">
                  <a:extLst>
                    <a:ext uri="{FF2B5EF4-FFF2-40B4-BE49-F238E27FC236}">
                      <a16:creationId xmlns:a16="http://schemas.microsoft.com/office/drawing/2014/main" id="{D1CE9B07-C8BA-43AD-A88E-D837B10B0682}"/>
                    </a:ext>
                  </a:extLst>
                </p:cNvPr>
                <p:cNvPicPr/>
                <p:nvPr/>
              </p:nvPicPr>
              <p:blipFill>
                <a:blip r:embed="rId37"/>
                <a:stretch>
                  <a:fillRect/>
                </a:stretch>
              </p:blipFill>
              <p:spPr>
                <a:xfrm>
                  <a:off x="5848291" y="4150604"/>
                  <a:ext cx="14400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71" name="Ink 70">
                  <a:extLst>
                    <a:ext uri="{FF2B5EF4-FFF2-40B4-BE49-F238E27FC236}">
                      <a16:creationId xmlns:a16="http://schemas.microsoft.com/office/drawing/2014/main" id="{CD20D1A4-D70E-4FFA-B645-50C4F3A8BE52}"/>
                    </a:ext>
                  </a:extLst>
                </p14:cNvPr>
                <p14:cNvContentPartPr/>
                <p14:nvPr/>
              </p14:nvContentPartPr>
              <p14:xfrm>
                <a:off x="5924971" y="4194884"/>
                <a:ext cx="99360" cy="76680"/>
              </p14:xfrm>
            </p:contentPart>
          </mc:Choice>
          <mc:Fallback xmlns="">
            <p:pic>
              <p:nvPicPr>
                <p:cNvPr id="71" name="Ink 70">
                  <a:extLst>
                    <a:ext uri="{FF2B5EF4-FFF2-40B4-BE49-F238E27FC236}">
                      <a16:creationId xmlns:a16="http://schemas.microsoft.com/office/drawing/2014/main" id="{CD20D1A4-D70E-4FFA-B645-50C4F3A8BE52}"/>
                    </a:ext>
                  </a:extLst>
                </p:cNvPr>
                <p:cNvPicPr/>
                <p:nvPr/>
              </p:nvPicPr>
              <p:blipFill>
                <a:blip r:embed="rId39"/>
                <a:stretch>
                  <a:fillRect/>
                </a:stretch>
              </p:blipFill>
              <p:spPr>
                <a:xfrm>
                  <a:off x="5906971" y="4176884"/>
                  <a:ext cx="135000" cy="112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0">
            <p14:nvContentPartPr>
              <p14:cNvPr id="72" name="Ink 71">
                <a:extLst>
                  <a:ext uri="{FF2B5EF4-FFF2-40B4-BE49-F238E27FC236}">
                    <a16:creationId xmlns:a16="http://schemas.microsoft.com/office/drawing/2014/main" id="{8E9EA2AA-9E87-48BC-97C7-9B978BB24023}"/>
                  </a:ext>
                </a:extLst>
              </p14:cNvPr>
              <p14:cNvContentPartPr/>
              <p14:nvPr/>
            </p14:nvContentPartPr>
            <p14:xfrm>
              <a:off x="5949091" y="4181924"/>
              <a:ext cx="148680" cy="137160"/>
            </p14:xfrm>
          </p:contentPart>
        </mc:Choice>
        <mc:Fallback xmlns="">
          <p:pic>
            <p:nvPicPr>
              <p:cNvPr id="72" name="Ink 71">
                <a:extLst>
                  <a:ext uri="{FF2B5EF4-FFF2-40B4-BE49-F238E27FC236}">
                    <a16:creationId xmlns:a16="http://schemas.microsoft.com/office/drawing/2014/main" id="{8E9EA2AA-9E87-48BC-97C7-9B978BB24023}"/>
                  </a:ext>
                </a:extLst>
              </p:cNvPr>
              <p:cNvPicPr/>
              <p:nvPr/>
            </p:nvPicPr>
            <p:blipFill>
              <a:blip r:embed="rId41"/>
              <a:stretch>
                <a:fillRect/>
              </a:stretch>
            </p:blipFill>
            <p:spPr>
              <a:xfrm>
                <a:off x="5931091" y="4163924"/>
                <a:ext cx="184320" cy="172800"/>
              </a:xfrm>
              <a:prstGeom prst="rect">
                <a:avLst/>
              </a:prstGeom>
            </p:spPr>
          </p:pic>
        </mc:Fallback>
      </mc:AlternateContent>
      <p:grpSp>
        <p:nvGrpSpPr>
          <p:cNvPr id="78" name="Group 77">
            <a:extLst>
              <a:ext uri="{FF2B5EF4-FFF2-40B4-BE49-F238E27FC236}">
                <a16:creationId xmlns:a16="http://schemas.microsoft.com/office/drawing/2014/main" id="{20DB3D54-1266-4473-AAB9-4274ED5EA717}"/>
              </a:ext>
            </a:extLst>
          </p:cNvPr>
          <p:cNvGrpSpPr/>
          <p:nvPr/>
        </p:nvGrpSpPr>
        <p:grpSpPr>
          <a:xfrm>
            <a:off x="4789531" y="5262284"/>
            <a:ext cx="146880" cy="131760"/>
            <a:chOff x="4789531" y="5262284"/>
            <a:chExt cx="146880" cy="131760"/>
          </a:xfrm>
        </p:grpSpPr>
        <mc:AlternateContent xmlns:mc="http://schemas.openxmlformats.org/markup-compatibility/2006" xmlns:p14="http://schemas.microsoft.com/office/powerpoint/2010/main">
          <mc:Choice Requires="p14">
            <p:contentPart p14:bwMode="auto" r:id="rId42">
              <p14:nvContentPartPr>
                <p14:cNvPr id="79" name="Ink 78">
                  <a:extLst>
                    <a:ext uri="{FF2B5EF4-FFF2-40B4-BE49-F238E27FC236}">
                      <a16:creationId xmlns:a16="http://schemas.microsoft.com/office/drawing/2014/main" id="{58AEBD88-7D61-483B-BC9C-19FE806A0203}"/>
                    </a:ext>
                  </a:extLst>
                </p14:cNvPr>
                <p14:cNvContentPartPr/>
                <p14:nvPr/>
              </p14:nvContentPartPr>
              <p14:xfrm>
                <a:off x="4789531" y="5262284"/>
                <a:ext cx="146880" cy="131760"/>
              </p14:xfrm>
            </p:contentPart>
          </mc:Choice>
          <mc:Fallback xmlns="">
            <p:pic>
              <p:nvPicPr>
                <p:cNvPr id="79" name="Ink 78">
                  <a:extLst>
                    <a:ext uri="{FF2B5EF4-FFF2-40B4-BE49-F238E27FC236}">
                      <a16:creationId xmlns:a16="http://schemas.microsoft.com/office/drawing/2014/main" id="{58AEBD88-7D61-483B-BC9C-19FE806A0203}"/>
                    </a:ext>
                  </a:extLst>
                </p:cNvPr>
                <p:cNvPicPr/>
                <p:nvPr/>
              </p:nvPicPr>
              <p:blipFill>
                <a:blip r:embed="rId43"/>
                <a:stretch>
                  <a:fillRect/>
                </a:stretch>
              </p:blipFill>
              <p:spPr>
                <a:xfrm>
                  <a:off x="4771531" y="5244284"/>
                  <a:ext cx="18252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80" name="Ink 79">
                  <a:extLst>
                    <a:ext uri="{FF2B5EF4-FFF2-40B4-BE49-F238E27FC236}">
                      <a16:creationId xmlns:a16="http://schemas.microsoft.com/office/drawing/2014/main" id="{61E44FD8-8E76-4E83-A887-DF3ADDEBD1B0}"/>
                    </a:ext>
                  </a:extLst>
                </p14:cNvPr>
                <p14:cNvContentPartPr/>
                <p14:nvPr/>
              </p14:nvContentPartPr>
              <p14:xfrm>
                <a:off x="4887091" y="5319524"/>
                <a:ext cx="17640" cy="8640"/>
              </p14:xfrm>
            </p:contentPart>
          </mc:Choice>
          <mc:Fallback xmlns="">
            <p:pic>
              <p:nvPicPr>
                <p:cNvPr id="80" name="Ink 79">
                  <a:extLst>
                    <a:ext uri="{FF2B5EF4-FFF2-40B4-BE49-F238E27FC236}">
                      <a16:creationId xmlns:a16="http://schemas.microsoft.com/office/drawing/2014/main" id="{61E44FD8-8E76-4E83-A887-DF3ADDEBD1B0}"/>
                    </a:ext>
                  </a:extLst>
                </p:cNvPr>
                <p:cNvPicPr/>
                <p:nvPr/>
              </p:nvPicPr>
              <p:blipFill>
                <a:blip r:embed="rId45"/>
                <a:stretch>
                  <a:fillRect/>
                </a:stretch>
              </p:blipFill>
              <p:spPr>
                <a:xfrm>
                  <a:off x="4869091" y="5301524"/>
                  <a:ext cx="53280" cy="44280"/>
                </a:xfrm>
                <a:prstGeom prst="rect">
                  <a:avLst/>
                </a:prstGeom>
              </p:spPr>
            </p:pic>
          </mc:Fallback>
        </mc:AlternateContent>
      </p:grpSp>
      <p:grpSp>
        <p:nvGrpSpPr>
          <p:cNvPr id="62" name="Group 61">
            <a:extLst>
              <a:ext uri="{FF2B5EF4-FFF2-40B4-BE49-F238E27FC236}">
                <a16:creationId xmlns:a16="http://schemas.microsoft.com/office/drawing/2014/main" id="{DEFB12BF-C9B2-4307-9D23-49240D75AD4D}"/>
              </a:ext>
            </a:extLst>
          </p:cNvPr>
          <p:cNvGrpSpPr/>
          <p:nvPr/>
        </p:nvGrpSpPr>
        <p:grpSpPr>
          <a:xfrm>
            <a:off x="6117211" y="3393524"/>
            <a:ext cx="1846080" cy="2155320"/>
            <a:chOff x="6117211" y="3393524"/>
            <a:chExt cx="1846080" cy="2155320"/>
          </a:xfrm>
        </p:grpSpPr>
        <mc:AlternateContent xmlns:mc="http://schemas.openxmlformats.org/markup-compatibility/2006" xmlns:p14="http://schemas.microsoft.com/office/powerpoint/2010/main">
          <mc:Choice Requires="p14">
            <p:contentPart p14:bwMode="auto" r:id="rId46">
              <p14:nvContentPartPr>
                <p14:cNvPr id="63" name="Ink 62">
                  <a:extLst>
                    <a:ext uri="{FF2B5EF4-FFF2-40B4-BE49-F238E27FC236}">
                      <a16:creationId xmlns:a16="http://schemas.microsoft.com/office/drawing/2014/main" id="{50FE67A7-CC5D-4ADD-B044-09FAB0B66F78}"/>
                    </a:ext>
                  </a:extLst>
                </p14:cNvPr>
                <p14:cNvContentPartPr/>
                <p14:nvPr/>
              </p14:nvContentPartPr>
              <p14:xfrm>
                <a:off x="6117211" y="3765764"/>
                <a:ext cx="1738080" cy="1783080"/>
              </p14:xfrm>
            </p:contentPart>
          </mc:Choice>
          <mc:Fallback xmlns="">
            <p:pic>
              <p:nvPicPr>
                <p:cNvPr id="38" name="Ink 37">
                  <a:extLst>
                    <a:ext uri="{FF2B5EF4-FFF2-40B4-BE49-F238E27FC236}">
                      <a16:creationId xmlns:a16="http://schemas.microsoft.com/office/drawing/2014/main" id="{86C03B4D-4D26-4DFA-B99A-495D46E213CE}"/>
                    </a:ext>
                  </a:extLst>
                </p:cNvPr>
                <p:cNvPicPr/>
                <p:nvPr/>
              </p:nvPicPr>
              <p:blipFill>
                <a:blip r:embed="rId49"/>
                <a:stretch>
                  <a:fillRect/>
                </a:stretch>
              </p:blipFill>
              <p:spPr>
                <a:xfrm>
                  <a:off x="6099211" y="3747764"/>
                  <a:ext cx="1773720" cy="18187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64" name="Ink 63">
                  <a:extLst>
                    <a:ext uri="{FF2B5EF4-FFF2-40B4-BE49-F238E27FC236}">
                      <a16:creationId xmlns:a16="http://schemas.microsoft.com/office/drawing/2014/main" id="{84B61780-92D0-4E7D-A439-C43C6E03974A}"/>
                    </a:ext>
                  </a:extLst>
                </p14:cNvPr>
                <p14:cNvContentPartPr/>
                <p14:nvPr/>
              </p14:nvContentPartPr>
              <p14:xfrm>
                <a:off x="7475131" y="3451484"/>
                <a:ext cx="468360" cy="301680"/>
              </p14:xfrm>
            </p:contentPart>
          </mc:Choice>
          <mc:Fallback xmlns="">
            <p:pic>
              <p:nvPicPr>
                <p:cNvPr id="48" name="Ink 47">
                  <a:extLst>
                    <a:ext uri="{FF2B5EF4-FFF2-40B4-BE49-F238E27FC236}">
                      <a16:creationId xmlns:a16="http://schemas.microsoft.com/office/drawing/2014/main" id="{4775DFE3-8EEA-463B-8D49-CD43262EE2EA}"/>
                    </a:ext>
                  </a:extLst>
                </p:cNvPr>
                <p:cNvPicPr/>
                <p:nvPr/>
              </p:nvPicPr>
              <p:blipFill>
                <a:blip r:embed="rId51"/>
                <a:stretch>
                  <a:fillRect/>
                </a:stretch>
              </p:blipFill>
              <p:spPr>
                <a:xfrm>
                  <a:off x="7457491" y="3433484"/>
                  <a:ext cx="504000" cy="3373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73" name="Ink 72">
                  <a:extLst>
                    <a:ext uri="{FF2B5EF4-FFF2-40B4-BE49-F238E27FC236}">
                      <a16:creationId xmlns:a16="http://schemas.microsoft.com/office/drawing/2014/main" id="{3899A908-41A2-495F-910C-030938700C94}"/>
                    </a:ext>
                  </a:extLst>
                </p14:cNvPr>
                <p14:cNvContentPartPr/>
                <p14:nvPr/>
              </p14:nvContentPartPr>
              <p14:xfrm>
                <a:off x="7794091" y="3393524"/>
                <a:ext cx="169200" cy="126000"/>
              </p14:xfrm>
            </p:contentPart>
          </mc:Choice>
          <mc:Fallback xmlns="">
            <p:pic>
              <p:nvPicPr>
                <p:cNvPr id="49" name="Ink 48">
                  <a:extLst>
                    <a:ext uri="{FF2B5EF4-FFF2-40B4-BE49-F238E27FC236}">
                      <a16:creationId xmlns:a16="http://schemas.microsoft.com/office/drawing/2014/main" id="{66060C75-8AC5-434D-9E5B-182EF7CFF13B}"/>
                    </a:ext>
                  </a:extLst>
                </p:cNvPr>
                <p:cNvPicPr/>
                <p:nvPr/>
              </p:nvPicPr>
              <p:blipFill>
                <a:blip r:embed="rId53"/>
                <a:stretch>
                  <a:fillRect/>
                </a:stretch>
              </p:blipFill>
              <p:spPr>
                <a:xfrm>
                  <a:off x="7776091" y="3375524"/>
                  <a:ext cx="204840" cy="161640"/>
                </a:xfrm>
                <a:prstGeom prst="rect">
                  <a:avLst/>
                </a:prstGeom>
              </p:spPr>
            </p:pic>
          </mc:Fallback>
        </mc:AlternateContent>
      </p:gr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D2962C3B-86B2-4B36-B045-77176EDE7E74}"/>
                  </a:ext>
                </a:extLst>
              </p:cNvPr>
              <p:cNvSpPr txBox="1"/>
              <p:nvPr/>
            </p:nvSpPr>
            <p:spPr>
              <a:xfrm>
                <a:off x="7943491" y="3188259"/>
                <a:ext cx="1630759" cy="3782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b="0" i="0" dirty="0" smtClean="0">
                          <a:latin typeface="Cambria Math" panose="02040503050406030204" pitchFamily="18" charset="0"/>
                        </a:rPr>
                        <m:t>Ú</m:t>
                      </m:r>
                      <m:r>
                        <m:rPr>
                          <m:sty m:val="p"/>
                        </m:rPr>
                        <a:rPr lang="pt-BR" b="0" i="0" dirty="0" smtClean="0">
                          <a:latin typeface="Cambria Math" panose="02040503050406030204" pitchFamily="18" charset="0"/>
                        </a:rPr>
                        <m:t>nico</m:t>
                      </m:r>
                      <m:r>
                        <a:rPr lang="pt-BR" b="0" i="0" dirty="0" smtClean="0">
                          <a:latin typeface="Cambria Math" panose="02040503050406030204" pitchFamily="18" charset="0"/>
                        </a:rPr>
                        <m:t> </m:t>
                      </m:r>
                      <m:r>
                        <m:rPr>
                          <m:sty m:val="p"/>
                        </m:rPr>
                        <a:rPr lang="pt-BR" i="0" dirty="0" smtClean="0">
                          <a:latin typeface="Cambria Math" panose="02040503050406030204" pitchFamily="18" charset="0"/>
                        </a:rPr>
                        <m:t>subjogo</m:t>
                      </m:r>
                    </m:oMath>
                  </m:oMathPara>
                </a14:m>
                <a:endParaRPr lang="pt-BR" dirty="0"/>
              </a:p>
            </p:txBody>
          </p:sp>
        </mc:Choice>
        <mc:Fallback xmlns="">
          <p:sp>
            <p:nvSpPr>
              <p:cNvPr id="74" name="TextBox 73">
                <a:extLst>
                  <a:ext uri="{FF2B5EF4-FFF2-40B4-BE49-F238E27FC236}">
                    <a16:creationId xmlns:a16="http://schemas.microsoft.com/office/drawing/2014/main" id="{D2962C3B-86B2-4B36-B045-77176EDE7E74}"/>
                  </a:ext>
                </a:extLst>
              </p:cNvPr>
              <p:cNvSpPr txBox="1">
                <a:spLocks noRot="1" noChangeAspect="1" noMove="1" noResize="1" noEditPoints="1" noAdjustHandles="1" noChangeArrowheads="1" noChangeShapeType="1" noTextEdit="1"/>
              </p:cNvSpPr>
              <p:nvPr/>
            </p:nvSpPr>
            <p:spPr>
              <a:xfrm>
                <a:off x="7943491" y="3188259"/>
                <a:ext cx="1630759" cy="378245"/>
              </a:xfrm>
              <a:prstGeom prst="rect">
                <a:avLst/>
              </a:prstGeom>
              <a:blipFill>
                <a:blip r:embed="rId54"/>
                <a:stretch>
                  <a:fillRect b="-1451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graphicFrame>
            <p:nvGraphicFramePr>
              <p:cNvPr id="77" name="Table 76">
                <a:extLst>
                  <a:ext uri="{FF2B5EF4-FFF2-40B4-BE49-F238E27FC236}">
                    <a16:creationId xmlns:a16="http://schemas.microsoft.com/office/drawing/2014/main" id="{1C4B3A75-C991-4FD0-BAAF-F26D7DDA72D3}"/>
                  </a:ext>
                </a:extLst>
              </p:cNvPr>
              <p:cNvGraphicFramePr>
                <a:graphicFrameLocks noGrp="1"/>
              </p:cNvGraphicFramePr>
              <p:nvPr>
                <p:extLst>
                  <p:ext uri="{D42A27DB-BD31-4B8C-83A1-F6EECF244321}">
                    <p14:modId xmlns:p14="http://schemas.microsoft.com/office/powerpoint/2010/main" val="4046943601"/>
                  </p:ext>
                </p:extLst>
              </p:nvPr>
            </p:nvGraphicFramePr>
            <p:xfrm>
              <a:off x="8454796" y="3724789"/>
              <a:ext cx="2677400" cy="2307438"/>
            </p:xfrm>
            <a:graphic>
              <a:graphicData uri="http://schemas.openxmlformats.org/drawingml/2006/table">
                <a:tbl>
                  <a:tblPr>
                    <a:tableStyleId>{5C22544A-7EE6-4342-B048-85BDC9FD1C3A}</a:tableStyleId>
                  </a:tblPr>
                  <a:tblGrid>
                    <a:gridCol w="669350">
                      <a:extLst>
                        <a:ext uri="{9D8B030D-6E8A-4147-A177-3AD203B41FA5}">
                          <a16:colId xmlns:a16="http://schemas.microsoft.com/office/drawing/2014/main" val="2800654181"/>
                        </a:ext>
                      </a:extLst>
                    </a:gridCol>
                    <a:gridCol w="669350">
                      <a:extLst>
                        <a:ext uri="{9D8B030D-6E8A-4147-A177-3AD203B41FA5}">
                          <a16:colId xmlns:a16="http://schemas.microsoft.com/office/drawing/2014/main" val="536626858"/>
                        </a:ext>
                      </a:extLst>
                    </a:gridCol>
                    <a:gridCol w="669350">
                      <a:extLst>
                        <a:ext uri="{9D8B030D-6E8A-4147-A177-3AD203B41FA5}">
                          <a16:colId xmlns:a16="http://schemas.microsoft.com/office/drawing/2014/main" val="245799716"/>
                        </a:ext>
                      </a:extLst>
                    </a:gridCol>
                    <a:gridCol w="669350">
                      <a:extLst>
                        <a:ext uri="{9D8B030D-6E8A-4147-A177-3AD203B41FA5}">
                          <a16:colId xmlns:a16="http://schemas.microsoft.com/office/drawing/2014/main" val="1785673154"/>
                        </a:ext>
                      </a:extLst>
                    </a:gridCol>
                  </a:tblGrid>
                  <a:tr h="384573">
                    <a:tc rowSpan="2" gridSpan="2">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effectLst/>
                                    <a:latin typeface="Cambria Math" panose="02040503050406030204" pitchFamily="18" charset="0"/>
                                  </a:rPr>
                                  <m:t>𝐹𝑜𝑟𝑚𝑎</m:t>
                                </m:r>
                                <m:r>
                                  <a:rPr lang="pt-BR" sz="2000" i="1" u="none" strike="noStrike" dirty="0" smtClean="0">
                                    <a:effectLst/>
                                    <a:latin typeface="Cambria Math" panose="02040503050406030204" pitchFamily="18" charset="0"/>
                                  </a:rPr>
                                  <m:t> </m:t>
                                </m:r>
                              </m:oMath>
                            </m:oMathPara>
                          </a14:m>
                          <a:endParaRPr lang="pt-BR" sz="2000" u="none" strike="noStrike" dirty="0">
                            <a:effectLst/>
                          </a:endParaRPr>
                        </a:p>
                        <a:p>
                          <a:pPr algn="ctr" fontAlgn="b"/>
                          <a14:m>
                            <m:oMathPara xmlns:m="http://schemas.openxmlformats.org/officeDocument/2006/math">
                              <m:oMathParaPr>
                                <m:jc m:val="centerGroup"/>
                              </m:oMathParaPr>
                              <m:oMath xmlns:m="http://schemas.openxmlformats.org/officeDocument/2006/math">
                                <m:r>
                                  <a:rPr lang="pt-BR" sz="2000" i="1" u="none" strike="noStrike" dirty="0" smtClean="0">
                                    <a:effectLst/>
                                    <a:latin typeface="Cambria Math" panose="02040503050406030204" pitchFamily="18" charset="0"/>
                                  </a:rPr>
                                  <m:t>𝑛𝑜𝑟𝑚𝑎𝑙</m:t>
                                </m:r>
                              </m:oMath>
                            </m:oMathPara>
                          </a14:m>
                          <a:endParaRPr lang="pt-BR" sz="2000" b="0" i="0" u="none" strike="noStrike" dirty="0">
                            <a:solidFill>
                              <a:srgbClr val="000000"/>
                            </a:solidFill>
                            <a:effectLst/>
                            <a:latin typeface="Calibri" panose="020F0502020204030204" pitchFamily="34" charset="0"/>
                          </a:endParaRPr>
                        </a:p>
                      </a:txBody>
                      <a:tcPr marL="9525" marR="9525" marT="9525" marB="0" anchor="b"/>
                    </a:tc>
                    <a:tc rowSpan="2" hMerge="1">
                      <a:txBody>
                        <a:bodyPr/>
                        <a:lstStyle/>
                        <a:p>
                          <a:endParaRPr lang="pt-BR"/>
                        </a:p>
                      </a:txBody>
                      <a:tcPr/>
                    </a:tc>
                    <a:tc gridSpan="2">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effectLst/>
                                    <a:latin typeface="Cambria Math" panose="02040503050406030204" pitchFamily="18" charset="0"/>
                                  </a:rPr>
                                  <m:t>2</m:t>
                                </m:r>
                              </m:oMath>
                            </m:oMathPara>
                          </a14:m>
                          <a:endParaRPr lang="pt-BR" sz="20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pt-BR"/>
                        </a:p>
                      </a:txBody>
                      <a:tcPr/>
                    </a:tc>
                    <a:extLst>
                      <a:ext uri="{0D108BD9-81ED-4DB2-BD59-A6C34878D82A}">
                        <a16:rowId xmlns:a16="http://schemas.microsoft.com/office/drawing/2014/main" val="1520631474"/>
                      </a:ext>
                    </a:extLst>
                  </a:tr>
                  <a:tr h="384573">
                    <a:tc gridSpan="2" vMerge="1">
                      <a:txBody>
                        <a:bodyPr/>
                        <a:lstStyle/>
                        <a:p>
                          <a:endParaRPr lang="pt-BR"/>
                        </a:p>
                      </a:txBody>
                      <a:tcPr/>
                    </a:tc>
                    <a:tc hMerge="1" vMerge="1">
                      <a:txBody>
                        <a:bodyPr/>
                        <a:lstStyle/>
                        <a:p>
                          <a:endParaRPr lang="pt-BR"/>
                        </a:p>
                      </a:txBody>
                      <a:tcPr/>
                    </a:tc>
                    <a:tc>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effectLst/>
                                    <a:latin typeface="Cambria Math" panose="02040503050406030204" pitchFamily="18" charset="0"/>
                                  </a:rPr>
                                  <m:t>𝑙</m:t>
                                </m:r>
                              </m:oMath>
                            </m:oMathPara>
                          </a14:m>
                          <a:endParaRPr lang="pt-BR"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effectLst/>
                                    <a:latin typeface="Cambria Math" panose="02040503050406030204" pitchFamily="18" charset="0"/>
                                  </a:rPr>
                                  <m:t>𝑟</m:t>
                                </m:r>
                              </m:oMath>
                            </m:oMathPara>
                          </a14:m>
                          <a:endParaRPr lang="pt-BR"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93605258"/>
                      </a:ext>
                    </a:extLst>
                  </a:tr>
                  <a:tr h="384573">
                    <a:tc rowSpan="4">
                      <a:txBody>
                        <a:bodyPr/>
                        <a:lstStyle/>
                        <a:p>
                          <a:pPr algn="ctr" fontAlgn="ctr"/>
                          <a14:m>
                            <m:oMathPara xmlns:m="http://schemas.openxmlformats.org/officeDocument/2006/math">
                              <m:oMathParaPr>
                                <m:jc m:val="centerGroup"/>
                              </m:oMathParaPr>
                              <m:oMath xmlns:m="http://schemas.openxmlformats.org/officeDocument/2006/math">
                                <m:r>
                                  <a:rPr lang="pt-BR" sz="2000" i="1" u="none" strike="noStrike" dirty="0" smtClean="0">
                                    <a:effectLst/>
                                    <a:latin typeface="Cambria Math" panose="02040503050406030204" pitchFamily="18" charset="0"/>
                                  </a:rPr>
                                  <m:t>1</m:t>
                                </m:r>
                              </m:oMath>
                            </m:oMathPara>
                          </a14:m>
                          <a:endParaRPr lang="pt-BR"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effectLst/>
                                    <a:latin typeface="Cambria Math" panose="02040503050406030204" pitchFamily="18" charset="0"/>
                                  </a:rPr>
                                  <m:t>𝑈</m:t>
                                </m:r>
                                <m:r>
                                  <a:rPr lang="pt-BR" sz="2000" i="1" u="none" strike="noStrike" dirty="0" smtClean="0">
                                    <a:effectLst/>
                                    <a:latin typeface="Cambria Math" panose="02040503050406030204" pitchFamily="18" charset="0"/>
                                  </a:rPr>
                                  <m:t>,</m:t>
                                </m:r>
                                <m:r>
                                  <a:rPr lang="pt-BR" sz="2000" i="1" u="none" strike="noStrike" dirty="0" smtClean="0">
                                    <a:effectLst/>
                                    <a:latin typeface="Cambria Math" panose="02040503050406030204" pitchFamily="18" charset="0"/>
                                  </a:rPr>
                                  <m:t>𝑢</m:t>
                                </m:r>
                              </m:oMath>
                            </m:oMathPara>
                          </a14:m>
                          <a:endParaRPr lang="pt-BR"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solidFill>
                                      <a:srgbClr val="FF0000"/>
                                    </a:solidFill>
                                    <a:effectLst/>
                                    <a:latin typeface="Cambria Math" panose="02040503050406030204" pitchFamily="18" charset="0"/>
                                  </a:rPr>
                                  <m:t>4,2</m:t>
                                </m:r>
                              </m:oMath>
                            </m:oMathPara>
                          </a14:m>
                          <a:endParaRPr lang="pt-BR" sz="20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effectLst/>
                                    <a:latin typeface="Cambria Math" panose="02040503050406030204" pitchFamily="18" charset="0"/>
                                  </a:rPr>
                                  <m:t>0,0</m:t>
                                </m:r>
                              </m:oMath>
                            </m:oMathPara>
                          </a14:m>
                          <a:endParaRPr lang="pt-BR"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65084295"/>
                      </a:ext>
                    </a:extLst>
                  </a:tr>
                  <a:tr h="384573">
                    <a:tc vMerge="1">
                      <a:txBody>
                        <a:bodyPr/>
                        <a:lstStyle/>
                        <a:p>
                          <a:endParaRPr lang="pt-BR"/>
                        </a:p>
                      </a:txBody>
                      <a:tcPr/>
                    </a:tc>
                    <a:tc>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effectLst/>
                                    <a:latin typeface="Cambria Math" panose="02040503050406030204" pitchFamily="18" charset="0"/>
                                  </a:rPr>
                                  <m:t>𝑈</m:t>
                                </m:r>
                                <m:r>
                                  <a:rPr lang="pt-BR" sz="2000" i="1" u="none" strike="noStrike" dirty="0" smtClean="0">
                                    <a:effectLst/>
                                    <a:latin typeface="Cambria Math" panose="02040503050406030204" pitchFamily="18" charset="0"/>
                                  </a:rPr>
                                  <m:t>,</m:t>
                                </m:r>
                                <m:r>
                                  <a:rPr lang="pt-BR" sz="2000" i="1" u="none" strike="noStrike" dirty="0" smtClean="0">
                                    <a:effectLst/>
                                    <a:latin typeface="Cambria Math" panose="02040503050406030204" pitchFamily="18" charset="0"/>
                                  </a:rPr>
                                  <m:t>𝑑</m:t>
                                </m:r>
                              </m:oMath>
                            </m:oMathPara>
                          </a14:m>
                          <a:endParaRPr lang="pt-BR"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effectLst/>
                                    <a:latin typeface="Cambria Math" panose="02040503050406030204" pitchFamily="18" charset="0"/>
                                  </a:rPr>
                                  <m:t>4,2</m:t>
                                </m:r>
                              </m:oMath>
                            </m:oMathPara>
                          </a14:m>
                          <a:endParaRPr lang="pt-BR"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effectLst/>
                                    <a:latin typeface="Cambria Math" panose="02040503050406030204" pitchFamily="18" charset="0"/>
                                  </a:rPr>
                                  <m:t>1,4</m:t>
                                </m:r>
                              </m:oMath>
                            </m:oMathPara>
                          </a14:m>
                          <a:endParaRPr lang="pt-BR"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16536447"/>
                      </a:ext>
                    </a:extLst>
                  </a:tr>
                  <a:tr h="384573">
                    <a:tc vMerge="1">
                      <a:txBody>
                        <a:bodyPr/>
                        <a:lstStyle/>
                        <a:p>
                          <a:endParaRPr lang="pt-BR"/>
                        </a:p>
                      </a:txBody>
                      <a:tcPr/>
                    </a:tc>
                    <a:tc>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effectLst/>
                                    <a:latin typeface="Cambria Math" panose="02040503050406030204" pitchFamily="18" charset="0"/>
                                  </a:rPr>
                                  <m:t>𝐷</m:t>
                                </m:r>
                                <m:r>
                                  <a:rPr lang="pt-BR" sz="2000" i="1" u="none" strike="noStrike" dirty="0" smtClean="0">
                                    <a:effectLst/>
                                    <a:latin typeface="Cambria Math" panose="02040503050406030204" pitchFamily="18" charset="0"/>
                                  </a:rPr>
                                  <m:t>,</m:t>
                                </m:r>
                                <m:r>
                                  <a:rPr lang="pt-BR" sz="2000" i="1" u="none" strike="noStrike" dirty="0" smtClean="0">
                                    <a:effectLst/>
                                    <a:latin typeface="Cambria Math" panose="02040503050406030204" pitchFamily="18" charset="0"/>
                                  </a:rPr>
                                  <m:t>𝑢</m:t>
                                </m:r>
                              </m:oMath>
                            </m:oMathPara>
                          </a14:m>
                          <a:endParaRPr lang="pt-BR"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effectLst/>
                                    <a:latin typeface="Cambria Math" panose="02040503050406030204" pitchFamily="18" charset="0"/>
                                  </a:rPr>
                                  <m:t>0,0</m:t>
                                </m:r>
                              </m:oMath>
                            </m:oMathPara>
                          </a14:m>
                          <a:endParaRPr lang="pt-BR"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solidFill>
                                      <a:srgbClr val="FF0000"/>
                                    </a:solidFill>
                                    <a:effectLst/>
                                    <a:latin typeface="Cambria Math" panose="02040503050406030204" pitchFamily="18" charset="0"/>
                                  </a:rPr>
                                  <m:t>2,4</m:t>
                                </m:r>
                              </m:oMath>
                            </m:oMathPara>
                          </a14:m>
                          <a:endParaRPr lang="pt-BR" sz="2000" b="1"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21131411"/>
                      </a:ext>
                    </a:extLst>
                  </a:tr>
                  <a:tr h="384573">
                    <a:tc vMerge="1">
                      <a:txBody>
                        <a:bodyPr/>
                        <a:lstStyle/>
                        <a:p>
                          <a:endParaRPr lang="pt-BR"/>
                        </a:p>
                      </a:txBody>
                      <a:tcPr/>
                    </a:tc>
                    <a:tc>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effectLst/>
                                    <a:latin typeface="Cambria Math" panose="02040503050406030204" pitchFamily="18" charset="0"/>
                                  </a:rPr>
                                  <m:t>𝐷</m:t>
                                </m:r>
                                <m:r>
                                  <a:rPr lang="pt-BR" sz="2000" i="1" u="none" strike="noStrike" dirty="0" smtClean="0">
                                    <a:effectLst/>
                                    <a:latin typeface="Cambria Math" panose="02040503050406030204" pitchFamily="18" charset="0"/>
                                  </a:rPr>
                                  <m:t>,</m:t>
                                </m:r>
                                <m:r>
                                  <a:rPr lang="pt-BR" sz="2000" i="1" u="none" strike="noStrike" dirty="0" smtClean="0">
                                    <a:effectLst/>
                                    <a:latin typeface="Cambria Math" panose="02040503050406030204" pitchFamily="18" charset="0"/>
                                  </a:rPr>
                                  <m:t>𝑑</m:t>
                                </m:r>
                              </m:oMath>
                            </m:oMathPara>
                          </a14:m>
                          <a:endParaRPr lang="pt-BR"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effectLst/>
                                    <a:latin typeface="Cambria Math" panose="02040503050406030204" pitchFamily="18" charset="0"/>
                                  </a:rPr>
                                  <m:t>0,0</m:t>
                                </m:r>
                              </m:oMath>
                            </m:oMathPara>
                          </a14:m>
                          <a:endParaRPr lang="pt-BR"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pt-BR" sz="2000" i="1" u="none" strike="noStrike" dirty="0" smtClean="0">
                                    <a:solidFill>
                                      <a:srgbClr val="FF0000"/>
                                    </a:solidFill>
                                    <a:effectLst/>
                                    <a:latin typeface="Cambria Math" panose="02040503050406030204" pitchFamily="18" charset="0"/>
                                  </a:rPr>
                                  <m:t>2,4</m:t>
                                </m:r>
                              </m:oMath>
                            </m:oMathPara>
                          </a14:m>
                          <a:endParaRPr lang="pt-BR" sz="2000" b="1"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6572179"/>
                      </a:ext>
                    </a:extLst>
                  </a:tr>
                </a:tbl>
              </a:graphicData>
            </a:graphic>
          </p:graphicFrame>
        </mc:Choice>
        <mc:Fallback xmlns="">
          <p:graphicFrame>
            <p:nvGraphicFramePr>
              <p:cNvPr id="77" name="Table 76">
                <a:extLst>
                  <a:ext uri="{FF2B5EF4-FFF2-40B4-BE49-F238E27FC236}">
                    <a16:creationId xmlns:a16="http://schemas.microsoft.com/office/drawing/2014/main" id="{1C4B3A75-C991-4FD0-BAAF-F26D7DDA72D3}"/>
                  </a:ext>
                </a:extLst>
              </p:cNvPr>
              <p:cNvGraphicFramePr>
                <a:graphicFrameLocks noGrp="1"/>
              </p:cNvGraphicFramePr>
              <p:nvPr>
                <p:extLst>
                  <p:ext uri="{D42A27DB-BD31-4B8C-83A1-F6EECF244321}">
                    <p14:modId xmlns:p14="http://schemas.microsoft.com/office/powerpoint/2010/main" val="4046943601"/>
                  </p:ext>
                </p:extLst>
              </p:nvPr>
            </p:nvGraphicFramePr>
            <p:xfrm>
              <a:off x="8454796" y="3724789"/>
              <a:ext cx="2677400" cy="2307438"/>
            </p:xfrm>
            <a:graphic>
              <a:graphicData uri="http://schemas.openxmlformats.org/drawingml/2006/table">
                <a:tbl>
                  <a:tblPr>
                    <a:tableStyleId>{5C22544A-7EE6-4342-B048-85BDC9FD1C3A}</a:tableStyleId>
                  </a:tblPr>
                  <a:tblGrid>
                    <a:gridCol w="669350">
                      <a:extLst>
                        <a:ext uri="{9D8B030D-6E8A-4147-A177-3AD203B41FA5}">
                          <a16:colId xmlns:a16="http://schemas.microsoft.com/office/drawing/2014/main" val="2800654181"/>
                        </a:ext>
                      </a:extLst>
                    </a:gridCol>
                    <a:gridCol w="669350">
                      <a:extLst>
                        <a:ext uri="{9D8B030D-6E8A-4147-A177-3AD203B41FA5}">
                          <a16:colId xmlns:a16="http://schemas.microsoft.com/office/drawing/2014/main" val="536626858"/>
                        </a:ext>
                      </a:extLst>
                    </a:gridCol>
                    <a:gridCol w="669350">
                      <a:extLst>
                        <a:ext uri="{9D8B030D-6E8A-4147-A177-3AD203B41FA5}">
                          <a16:colId xmlns:a16="http://schemas.microsoft.com/office/drawing/2014/main" val="245799716"/>
                        </a:ext>
                      </a:extLst>
                    </a:gridCol>
                    <a:gridCol w="669350">
                      <a:extLst>
                        <a:ext uri="{9D8B030D-6E8A-4147-A177-3AD203B41FA5}">
                          <a16:colId xmlns:a16="http://schemas.microsoft.com/office/drawing/2014/main" val="1785673154"/>
                        </a:ext>
                      </a:extLst>
                    </a:gridCol>
                  </a:tblGrid>
                  <a:tr h="384573">
                    <a:tc rowSpan="2" gridSpan="2">
                      <a:txBody>
                        <a:bodyPr/>
                        <a:lstStyle/>
                        <a:p>
                          <a:endParaRPr lang="pt-BR"/>
                        </a:p>
                      </a:txBody>
                      <a:tcPr marL="9525" marR="9525" marT="9525" marB="0" anchor="b">
                        <a:blipFill>
                          <a:blip r:embed="rId55"/>
                          <a:stretch>
                            <a:fillRect l="-452" t="-1587" r="-100452" b="-204762"/>
                          </a:stretch>
                        </a:blipFill>
                      </a:tcPr>
                    </a:tc>
                    <a:tc rowSpan="2" hMerge="1">
                      <a:txBody>
                        <a:bodyPr/>
                        <a:lstStyle/>
                        <a:p>
                          <a:endParaRPr lang="pt-BR"/>
                        </a:p>
                      </a:txBody>
                      <a:tcPr/>
                    </a:tc>
                    <a:tc gridSpan="2">
                      <a:txBody>
                        <a:bodyPr/>
                        <a:lstStyle/>
                        <a:p>
                          <a:endParaRPr lang="pt-BR"/>
                        </a:p>
                      </a:txBody>
                      <a:tcPr marL="9525" marR="9525" marT="9525" marB="0" anchor="b">
                        <a:blipFill>
                          <a:blip r:embed="rId55"/>
                          <a:stretch>
                            <a:fillRect l="-100909" t="-3175" r="-909" b="-509524"/>
                          </a:stretch>
                        </a:blipFill>
                      </a:tcPr>
                    </a:tc>
                    <a:tc hMerge="1">
                      <a:txBody>
                        <a:bodyPr/>
                        <a:lstStyle/>
                        <a:p>
                          <a:endParaRPr lang="pt-BR"/>
                        </a:p>
                      </a:txBody>
                      <a:tcPr/>
                    </a:tc>
                    <a:extLst>
                      <a:ext uri="{0D108BD9-81ED-4DB2-BD59-A6C34878D82A}">
                        <a16:rowId xmlns:a16="http://schemas.microsoft.com/office/drawing/2014/main" val="1520631474"/>
                      </a:ext>
                    </a:extLst>
                  </a:tr>
                  <a:tr h="384573">
                    <a:tc gridSpan="2" vMerge="1">
                      <a:txBody>
                        <a:bodyPr/>
                        <a:lstStyle/>
                        <a:p>
                          <a:endParaRPr lang="pt-BR"/>
                        </a:p>
                      </a:txBody>
                      <a:tcPr/>
                    </a:tc>
                    <a:tc hMerge="1" vMerge="1">
                      <a:txBody>
                        <a:bodyPr/>
                        <a:lstStyle/>
                        <a:p>
                          <a:endParaRPr lang="pt-BR"/>
                        </a:p>
                      </a:txBody>
                      <a:tcPr/>
                    </a:tc>
                    <a:tc>
                      <a:txBody>
                        <a:bodyPr/>
                        <a:lstStyle/>
                        <a:p>
                          <a:endParaRPr lang="pt-BR"/>
                        </a:p>
                      </a:txBody>
                      <a:tcPr marL="9525" marR="9525" marT="9525" marB="0" anchor="b">
                        <a:blipFill>
                          <a:blip r:embed="rId55"/>
                          <a:stretch>
                            <a:fillRect l="-201818" t="-103175" r="-101818" b="-409524"/>
                          </a:stretch>
                        </a:blipFill>
                      </a:tcPr>
                    </a:tc>
                    <a:tc>
                      <a:txBody>
                        <a:bodyPr/>
                        <a:lstStyle/>
                        <a:p>
                          <a:endParaRPr lang="pt-BR"/>
                        </a:p>
                      </a:txBody>
                      <a:tcPr marL="9525" marR="9525" marT="9525" marB="0" anchor="b">
                        <a:blipFill>
                          <a:blip r:embed="rId55"/>
                          <a:stretch>
                            <a:fillRect l="-301818" t="-103175" r="-1818" b="-409524"/>
                          </a:stretch>
                        </a:blipFill>
                      </a:tcPr>
                    </a:tc>
                    <a:extLst>
                      <a:ext uri="{0D108BD9-81ED-4DB2-BD59-A6C34878D82A}">
                        <a16:rowId xmlns:a16="http://schemas.microsoft.com/office/drawing/2014/main" val="4293605258"/>
                      </a:ext>
                    </a:extLst>
                  </a:tr>
                  <a:tr h="384573">
                    <a:tc rowSpan="4">
                      <a:txBody>
                        <a:bodyPr/>
                        <a:lstStyle/>
                        <a:p>
                          <a:endParaRPr lang="pt-BR"/>
                        </a:p>
                      </a:txBody>
                      <a:tcPr marL="9525" marR="9525" marT="9525" marB="0" anchor="ctr">
                        <a:blipFill>
                          <a:blip r:embed="rId55"/>
                          <a:stretch>
                            <a:fillRect l="-909" t="-50593" r="-302727" b="-1976"/>
                          </a:stretch>
                        </a:blipFill>
                      </a:tcPr>
                    </a:tc>
                    <a:tc>
                      <a:txBody>
                        <a:bodyPr/>
                        <a:lstStyle/>
                        <a:p>
                          <a:endParaRPr lang="pt-BR"/>
                        </a:p>
                      </a:txBody>
                      <a:tcPr marL="9525" marR="9525" marT="9525" marB="0" anchor="b">
                        <a:blipFill>
                          <a:blip r:embed="rId55"/>
                          <a:stretch>
                            <a:fillRect l="-100000" t="-200000" r="-200000" b="-303125"/>
                          </a:stretch>
                        </a:blipFill>
                      </a:tcPr>
                    </a:tc>
                    <a:tc>
                      <a:txBody>
                        <a:bodyPr/>
                        <a:lstStyle/>
                        <a:p>
                          <a:endParaRPr lang="pt-BR"/>
                        </a:p>
                      </a:txBody>
                      <a:tcPr marL="9525" marR="9525" marT="9525" marB="0" anchor="b">
                        <a:blipFill>
                          <a:blip r:embed="rId55"/>
                          <a:stretch>
                            <a:fillRect l="-201818" t="-200000" r="-101818" b="-303125"/>
                          </a:stretch>
                        </a:blipFill>
                      </a:tcPr>
                    </a:tc>
                    <a:tc>
                      <a:txBody>
                        <a:bodyPr/>
                        <a:lstStyle/>
                        <a:p>
                          <a:endParaRPr lang="pt-BR"/>
                        </a:p>
                      </a:txBody>
                      <a:tcPr marL="9525" marR="9525" marT="9525" marB="0" anchor="b">
                        <a:blipFill>
                          <a:blip r:embed="rId55"/>
                          <a:stretch>
                            <a:fillRect l="-301818" t="-200000" r="-1818" b="-303125"/>
                          </a:stretch>
                        </a:blipFill>
                      </a:tcPr>
                    </a:tc>
                    <a:extLst>
                      <a:ext uri="{0D108BD9-81ED-4DB2-BD59-A6C34878D82A}">
                        <a16:rowId xmlns:a16="http://schemas.microsoft.com/office/drawing/2014/main" val="3365084295"/>
                      </a:ext>
                    </a:extLst>
                  </a:tr>
                  <a:tr h="384573">
                    <a:tc vMerge="1">
                      <a:txBody>
                        <a:bodyPr/>
                        <a:lstStyle/>
                        <a:p>
                          <a:endParaRPr lang="pt-BR"/>
                        </a:p>
                      </a:txBody>
                      <a:tcPr/>
                    </a:tc>
                    <a:tc>
                      <a:txBody>
                        <a:bodyPr/>
                        <a:lstStyle/>
                        <a:p>
                          <a:endParaRPr lang="pt-BR"/>
                        </a:p>
                      </a:txBody>
                      <a:tcPr marL="9525" marR="9525" marT="9525" marB="0" anchor="b">
                        <a:blipFill>
                          <a:blip r:embed="rId55"/>
                          <a:stretch>
                            <a:fillRect l="-100000" t="-304762" r="-200000" b="-207937"/>
                          </a:stretch>
                        </a:blipFill>
                      </a:tcPr>
                    </a:tc>
                    <a:tc>
                      <a:txBody>
                        <a:bodyPr/>
                        <a:lstStyle/>
                        <a:p>
                          <a:endParaRPr lang="pt-BR"/>
                        </a:p>
                      </a:txBody>
                      <a:tcPr marL="9525" marR="9525" marT="9525" marB="0" anchor="b">
                        <a:blipFill>
                          <a:blip r:embed="rId55"/>
                          <a:stretch>
                            <a:fillRect l="-201818" t="-304762" r="-101818" b="-207937"/>
                          </a:stretch>
                        </a:blipFill>
                      </a:tcPr>
                    </a:tc>
                    <a:tc>
                      <a:txBody>
                        <a:bodyPr/>
                        <a:lstStyle/>
                        <a:p>
                          <a:endParaRPr lang="pt-BR"/>
                        </a:p>
                      </a:txBody>
                      <a:tcPr marL="9525" marR="9525" marT="9525" marB="0" anchor="b">
                        <a:blipFill>
                          <a:blip r:embed="rId55"/>
                          <a:stretch>
                            <a:fillRect l="-301818" t="-304762" r="-1818" b="-207937"/>
                          </a:stretch>
                        </a:blipFill>
                      </a:tcPr>
                    </a:tc>
                    <a:extLst>
                      <a:ext uri="{0D108BD9-81ED-4DB2-BD59-A6C34878D82A}">
                        <a16:rowId xmlns:a16="http://schemas.microsoft.com/office/drawing/2014/main" val="1216536447"/>
                      </a:ext>
                    </a:extLst>
                  </a:tr>
                  <a:tr h="384573">
                    <a:tc vMerge="1">
                      <a:txBody>
                        <a:bodyPr/>
                        <a:lstStyle/>
                        <a:p>
                          <a:endParaRPr lang="pt-BR"/>
                        </a:p>
                      </a:txBody>
                      <a:tcPr/>
                    </a:tc>
                    <a:tc>
                      <a:txBody>
                        <a:bodyPr/>
                        <a:lstStyle/>
                        <a:p>
                          <a:endParaRPr lang="pt-BR"/>
                        </a:p>
                      </a:txBody>
                      <a:tcPr marL="9525" marR="9525" marT="9525" marB="0" anchor="b">
                        <a:blipFill>
                          <a:blip r:embed="rId55"/>
                          <a:stretch>
                            <a:fillRect l="-100000" t="-404762" r="-200000" b="-107937"/>
                          </a:stretch>
                        </a:blipFill>
                      </a:tcPr>
                    </a:tc>
                    <a:tc>
                      <a:txBody>
                        <a:bodyPr/>
                        <a:lstStyle/>
                        <a:p>
                          <a:endParaRPr lang="pt-BR"/>
                        </a:p>
                      </a:txBody>
                      <a:tcPr marL="9525" marR="9525" marT="9525" marB="0" anchor="b">
                        <a:blipFill>
                          <a:blip r:embed="rId55"/>
                          <a:stretch>
                            <a:fillRect l="-201818" t="-404762" r="-101818" b="-107937"/>
                          </a:stretch>
                        </a:blipFill>
                      </a:tcPr>
                    </a:tc>
                    <a:tc>
                      <a:txBody>
                        <a:bodyPr/>
                        <a:lstStyle/>
                        <a:p>
                          <a:endParaRPr lang="pt-BR"/>
                        </a:p>
                      </a:txBody>
                      <a:tcPr marL="9525" marR="9525" marT="9525" marB="0" anchor="b">
                        <a:blipFill>
                          <a:blip r:embed="rId55"/>
                          <a:stretch>
                            <a:fillRect l="-301818" t="-404762" r="-1818" b="-107937"/>
                          </a:stretch>
                        </a:blipFill>
                      </a:tcPr>
                    </a:tc>
                    <a:extLst>
                      <a:ext uri="{0D108BD9-81ED-4DB2-BD59-A6C34878D82A}">
                        <a16:rowId xmlns:a16="http://schemas.microsoft.com/office/drawing/2014/main" val="1821131411"/>
                      </a:ext>
                    </a:extLst>
                  </a:tr>
                  <a:tr h="384573">
                    <a:tc vMerge="1">
                      <a:txBody>
                        <a:bodyPr/>
                        <a:lstStyle/>
                        <a:p>
                          <a:endParaRPr lang="pt-BR"/>
                        </a:p>
                      </a:txBody>
                      <a:tcPr/>
                    </a:tc>
                    <a:tc>
                      <a:txBody>
                        <a:bodyPr/>
                        <a:lstStyle/>
                        <a:p>
                          <a:endParaRPr lang="pt-BR"/>
                        </a:p>
                      </a:txBody>
                      <a:tcPr marL="9525" marR="9525" marT="9525" marB="0" anchor="b">
                        <a:blipFill>
                          <a:blip r:embed="rId55"/>
                          <a:stretch>
                            <a:fillRect l="-100000" t="-504762" r="-200000" b="-7937"/>
                          </a:stretch>
                        </a:blipFill>
                      </a:tcPr>
                    </a:tc>
                    <a:tc>
                      <a:txBody>
                        <a:bodyPr/>
                        <a:lstStyle/>
                        <a:p>
                          <a:endParaRPr lang="pt-BR"/>
                        </a:p>
                      </a:txBody>
                      <a:tcPr marL="9525" marR="9525" marT="9525" marB="0" anchor="b">
                        <a:blipFill>
                          <a:blip r:embed="rId55"/>
                          <a:stretch>
                            <a:fillRect l="-201818" t="-504762" r="-101818" b="-7937"/>
                          </a:stretch>
                        </a:blipFill>
                      </a:tcPr>
                    </a:tc>
                    <a:tc>
                      <a:txBody>
                        <a:bodyPr/>
                        <a:lstStyle/>
                        <a:p>
                          <a:endParaRPr lang="pt-BR"/>
                        </a:p>
                      </a:txBody>
                      <a:tcPr marL="9525" marR="9525" marT="9525" marB="0" anchor="b">
                        <a:blipFill>
                          <a:blip r:embed="rId55"/>
                          <a:stretch>
                            <a:fillRect l="-301818" t="-504762" r="-1818" b="-7937"/>
                          </a:stretch>
                        </a:blipFill>
                      </a:tcPr>
                    </a:tc>
                    <a:extLst>
                      <a:ext uri="{0D108BD9-81ED-4DB2-BD59-A6C34878D82A}">
                        <a16:rowId xmlns:a16="http://schemas.microsoft.com/office/drawing/2014/main" val="4176572179"/>
                      </a:ext>
                    </a:extLst>
                  </a:tr>
                </a:tbl>
              </a:graphicData>
            </a:graphic>
          </p:graphicFrame>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F1D838F2-D12B-4D48-8679-581E3AF1D8AB}"/>
                  </a:ext>
                </a:extLst>
              </p:cNvPr>
              <p:cNvSpPr txBox="1"/>
              <p:nvPr/>
            </p:nvSpPr>
            <p:spPr>
              <a:xfrm>
                <a:off x="7765231" y="6248547"/>
                <a:ext cx="4127256" cy="404983"/>
              </a:xfrm>
              <a:prstGeom prst="rect">
                <a:avLst/>
              </a:prstGeom>
              <a:noFill/>
            </p:spPr>
            <p:txBody>
              <a:bodyPr wrap="square" rtlCol="0">
                <a:spAutoFit/>
              </a:bodyPr>
              <a:lstStyle/>
              <a:p>
                <a14:m>
                  <m:oMath xmlns:m="http://schemas.openxmlformats.org/officeDocument/2006/math">
                    <m:r>
                      <a:rPr lang="pt-BR" i="1" dirty="0" smtClean="0">
                        <a:latin typeface="Cambria Math" panose="02040503050406030204" pitchFamily="18" charset="0"/>
                      </a:rPr>
                      <m:t>3 </m:t>
                    </m:r>
                    <m:r>
                      <a:rPr lang="pt-BR" i="1" dirty="0" smtClean="0">
                        <a:latin typeface="Cambria Math" panose="02040503050406030204" pitchFamily="18" charset="0"/>
                      </a:rPr>
                      <m:t>𝐸</m:t>
                    </m:r>
                    <m:r>
                      <a:rPr lang="pt-BR" i="1" dirty="0" smtClean="0">
                        <a:latin typeface="Cambria Math" panose="02040503050406030204" pitchFamily="18" charset="0"/>
                      </a:rPr>
                      <m:t>.</m:t>
                    </m:r>
                    <m:r>
                      <a:rPr lang="pt-BR" i="1" dirty="0" smtClean="0">
                        <a:latin typeface="Cambria Math" panose="02040503050406030204" pitchFamily="18" charset="0"/>
                      </a:rPr>
                      <m:t>𝑁</m:t>
                    </m:r>
                    <m:r>
                      <a:rPr lang="pt-BR" i="1" dirty="0" smtClean="0">
                        <a:latin typeface="Cambria Math" panose="02040503050406030204" pitchFamily="18" charset="0"/>
                      </a:rPr>
                      <m:t>: </m:t>
                    </m:r>
                    <m:d>
                      <m:dPr>
                        <m:ctrlPr>
                          <a:rPr lang="pt-BR" i="1" dirty="0">
                            <a:latin typeface="Cambria Math" panose="02040503050406030204" pitchFamily="18" charset="0"/>
                          </a:rPr>
                        </m:ctrlPr>
                      </m:dPr>
                      <m:e>
                        <m:d>
                          <m:dPr>
                            <m:ctrlPr>
                              <a:rPr lang="pt-BR" i="1" dirty="0">
                                <a:latin typeface="Cambria Math" panose="02040503050406030204" pitchFamily="18" charset="0"/>
                              </a:rPr>
                            </m:ctrlPr>
                          </m:dPr>
                          <m:e>
                            <m:r>
                              <a:rPr lang="pt-BR" i="1" dirty="0">
                                <a:latin typeface="Cambria Math" panose="02040503050406030204" pitchFamily="18" charset="0"/>
                              </a:rPr>
                              <m:t>𝑈</m:t>
                            </m:r>
                            <m:r>
                              <a:rPr lang="pt-BR" i="1" dirty="0">
                                <a:latin typeface="Cambria Math" panose="02040503050406030204" pitchFamily="18" charset="0"/>
                              </a:rPr>
                              <m:t>,</m:t>
                            </m:r>
                            <m:r>
                              <a:rPr lang="pt-BR" i="1" dirty="0">
                                <a:latin typeface="Cambria Math" panose="02040503050406030204" pitchFamily="18" charset="0"/>
                              </a:rPr>
                              <m:t>𝑢</m:t>
                            </m:r>
                          </m:e>
                        </m:d>
                        <m:r>
                          <a:rPr lang="pt-BR" i="1" dirty="0">
                            <a:latin typeface="Cambria Math" panose="02040503050406030204" pitchFamily="18" charset="0"/>
                          </a:rPr>
                          <m:t>,</m:t>
                        </m:r>
                        <m:r>
                          <a:rPr lang="pt-BR" i="1" dirty="0">
                            <a:latin typeface="Cambria Math" panose="02040503050406030204" pitchFamily="18" charset="0"/>
                          </a:rPr>
                          <m:t>𝑙</m:t>
                        </m:r>
                      </m:e>
                    </m:d>
                  </m:oMath>
                </a14:m>
                <a:r>
                  <a:rPr lang="pt-BR" dirty="0"/>
                  <a:t>, </a:t>
                </a:r>
                <a14:m>
                  <m:oMath xmlns:m="http://schemas.openxmlformats.org/officeDocument/2006/math">
                    <m:d>
                      <m:dPr>
                        <m:ctrlPr>
                          <a:rPr lang="pt-BR" i="1" dirty="0">
                            <a:latin typeface="Cambria Math" panose="02040503050406030204" pitchFamily="18" charset="0"/>
                          </a:rPr>
                        </m:ctrlPr>
                      </m:dPr>
                      <m:e>
                        <m:d>
                          <m:dPr>
                            <m:ctrlPr>
                              <a:rPr lang="pt-BR" i="1" dirty="0">
                                <a:latin typeface="Cambria Math" panose="02040503050406030204" pitchFamily="18" charset="0"/>
                              </a:rPr>
                            </m:ctrlPr>
                          </m:dPr>
                          <m:e>
                            <m:r>
                              <a:rPr lang="pt-BR" i="1" dirty="0">
                                <a:latin typeface="Cambria Math" panose="02040503050406030204" pitchFamily="18" charset="0"/>
                              </a:rPr>
                              <m:t>𝐷</m:t>
                            </m:r>
                            <m:r>
                              <a:rPr lang="pt-BR" i="1" dirty="0">
                                <a:latin typeface="Cambria Math" panose="02040503050406030204" pitchFamily="18" charset="0"/>
                              </a:rPr>
                              <m:t>,</m:t>
                            </m:r>
                            <m:r>
                              <a:rPr lang="pt-BR" i="1" dirty="0">
                                <a:latin typeface="Cambria Math" panose="02040503050406030204" pitchFamily="18" charset="0"/>
                              </a:rPr>
                              <m:t>𝑢</m:t>
                            </m:r>
                          </m:e>
                        </m:d>
                        <m:r>
                          <a:rPr lang="pt-BR" i="1" dirty="0">
                            <a:latin typeface="Cambria Math" panose="02040503050406030204" pitchFamily="18" charset="0"/>
                          </a:rPr>
                          <m:t>,</m:t>
                        </m:r>
                        <m:r>
                          <a:rPr lang="pt-BR" i="1" dirty="0">
                            <a:latin typeface="Cambria Math" panose="02040503050406030204" pitchFamily="18" charset="0"/>
                          </a:rPr>
                          <m:t>𝑟</m:t>
                        </m:r>
                      </m:e>
                    </m:d>
                  </m:oMath>
                </a14:m>
                <a:r>
                  <a:rPr lang="pt-BR" dirty="0"/>
                  <a:t>, </a:t>
                </a:r>
                <a14:m>
                  <m:oMath xmlns:m="http://schemas.openxmlformats.org/officeDocument/2006/math">
                    <m:d>
                      <m:dPr>
                        <m:ctrlPr>
                          <a:rPr lang="pt-BR" i="1" dirty="0">
                            <a:latin typeface="Cambria Math" panose="02040503050406030204" pitchFamily="18" charset="0"/>
                          </a:rPr>
                        </m:ctrlPr>
                      </m:dPr>
                      <m:e>
                        <m:d>
                          <m:dPr>
                            <m:ctrlPr>
                              <a:rPr lang="pt-BR" i="1" dirty="0">
                                <a:latin typeface="Cambria Math" panose="02040503050406030204" pitchFamily="18" charset="0"/>
                              </a:rPr>
                            </m:ctrlPr>
                          </m:dPr>
                          <m:e>
                            <m:r>
                              <a:rPr lang="pt-BR" i="1" dirty="0">
                                <a:latin typeface="Cambria Math" panose="02040503050406030204" pitchFamily="18" charset="0"/>
                              </a:rPr>
                              <m:t>𝐷</m:t>
                            </m:r>
                            <m:r>
                              <a:rPr lang="pt-BR" i="1" dirty="0">
                                <a:latin typeface="Cambria Math" panose="02040503050406030204" pitchFamily="18" charset="0"/>
                              </a:rPr>
                              <m:t>,</m:t>
                            </m:r>
                            <m:r>
                              <a:rPr lang="pt-BR" i="1" dirty="0">
                                <a:latin typeface="Cambria Math" panose="02040503050406030204" pitchFamily="18" charset="0"/>
                              </a:rPr>
                              <m:t>𝑑</m:t>
                            </m:r>
                          </m:e>
                        </m:d>
                        <m:r>
                          <a:rPr lang="pt-BR" i="1" dirty="0">
                            <a:latin typeface="Cambria Math" panose="02040503050406030204" pitchFamily="18" charset="0"/>
                          </a:rPr>
                          <m:t>,</m:t>
                        </m:r>
                        <m:r>
                          <a:rPr lang="pt-BR" i="1" dirty="0">
                            <a:latin typeface="Cambria Math" panose="02040503050406030204" pitchFamily="18" charset="0"/>
                          </a:rPr>
                          <m:t>𝑟</m:t>
                        </m:r>
                      </m:e>
                    </m:d>
                  </m:oMath>
                </a14:m>
                <a:r>
                  <a:rPr lang="pt-BR" dirty="0"/>
                  <a:t> </a:t>
                </a:r>
              </a:p>
            </p:txBody>
          </p:sp>
        </mc:Choice>
        <mc:Fallback xmlns="">
          <p:sp>
            <p:nvSpPr>
              <p:cNvPr id="82" name="TextBox 81">
                <a:extLst>
                  <a:ext uri="{FF2B5EF4-FFF2-40B4-BE49-F238E27FC236}">
                    <a16:creationId xmlns:a16="http://schemas.microsoft.com/office/drawing/2014/main" id="{F1D838F2-D12B-4D48-8679-581E3AF1D8AB}"/>
                  </a:ext>
                </a:extLst>
              </p:cNvPr>
              <p:cNvSpPr txBox="1">
                <a:spLocks noRot="1" noChangeAspect="1" noMove="1" noResize="1" noEditPoints="1" noAdjustHandles="1" noChangeArrowheads="1" noChangeShapeType="1" noTextEdit="1"/>
              </p:cNvSpPr>
              <p:nvPr/>
            </p:nvSpPr>
            <p:spPr>
              <a:xfrm>
                <a:off x="7765231" y="6248547"/>
                <a:ext cx="4127256" cy="404983"/>
              </a:xfrm>
              <a:prstGeom prst="rect">
                <a:avLst/>
              </a:prstGeom>
              <a:blipFill>
                <a:blip r:embed="rId56"/>
                <a:stretch>
                  <a:fillRect t="-1515" b="-21212"/>
                </a:stretch>
              </a:blipFill>
            </p:spPr>
            <p:txBody>
              <a:bodyPr/>
              <a:lstStyle/>
              <a:p>
                <a:r>
                  <a:rPr lang="pt-BR">
                    <a:noFill/>
                  </a:rPr>
                  <a:t> </a:t>
                </a:r>
              </a:p>
            </p:txBody>
          </p:sp>
        </mc:Fallback>
      </mc:AlternateContent>
    </p:spTree>
    <p:extLst>
      <p:ext uri="{BB962C8B-B14F-4D97-AF65-F5344CB8AC3E}">
        <p14:creationId xmlns:p14="http://schemas.microsoft.com/office/powerpoint/2010/main" val="41541926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1092F-E690-4C0D-B710-B85052384373}"/>
              </a:ext>
            </a:extLst>
          </p:cNvPr>
          <p:cNvSpPr>
            <a:spLocks noGrp="1"/>
          </p:cNvSpPr>
          <p:nvPr>
            <p:ph type="title"/>
          </p:nvPr>
        </p:nvSpPr>
        <p:spPr/>
        <p:txBody>
          <a:bodyPr/>
          <a:lstStyle/>
          <a:p>
            <a:r>
              <a:rPr lang="pt-BR" b="1" dirty="0"/>
              <a:t>Equilíbrio de Nash perfeito em subjogo</a:t>
            </a:r>
            <a:endParaRPr lang="pt-BR"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E04AB7-FBA5-4676-8B6F-9ADB6892210C}"/>
                  </a:ext>
                </a:extLst>
              </p:cNvPr>
              <p:cNvSpPr>
                <a:spLocks noGrp="1"/>
              </p:cNvSpPr>
              <p:nvPr>
                <p:ph sz="half" idx="1"/>
              </p:nvPr>
            </p:nvSpPr>
            <p:spPr>
              <a:xfrm>
                <a:off x="838199" y="1825625"/>
                <a:ext cx="5441109" cy="4351338"/>
              </a:xfrm>
            </p:spPr>
            <p:txBody>
              <a:bodyPr>
                <a:noAutofit/>
              </a:bodyPr>
              <a:lstStyle/>
              <a:p>
                <a:pPr algn="just">
                  <a:spcBef>
                    <a:spcPts val="2000"/>
                  </a:spcBef>
                  <a:spcAft>
                    <a:spcPts val="1000"/>
                  </a:spcAft>
                </a:pPr>
                <a14:m>
                  <m:oMath xmlns:m="http://schemas.openxmlformats.org/officeDocument/2006/math">
                    <m:d>
                      <m:dPr>
                        <m:ctrlPr>
                          <a:rPr lang="pt-BR" sz="1800" b="0" i="1" dirty="0" smtClean="0">
                            <a:latin typeface="Cambria Math" panose="02040503050406030204" pitchFamily="18" charset="0"/>
                          </a:rPr>
                        </m:ctrlPr>
                      </m:dPr>
                      <m:e>
                        <m:d>
                          <m:dPr>
                            <m:ctrlPr>
                              <a:rPr lang="pt-BR" sz="1800" b="0" i="1" dirty="0" smtClean="0">
                                <a:latin typeface="Cambria Math" panose="02040503050406030204" pitchFamily="18" charset="0"/>
                              </a:rPr>
                            </m:ctrlPr>
                          </m:dPr>
                          <m:e>
                            <m:r>
                              <a:rPr lang="pt-BR" sz="1800" b="0" i="1" dirty="0" smtClean="0">
                                <a:latin typeface="Cambria Math" panose="02040503050406030204" pitchFamily="18" charset="0"/>
                              </a:rPr>
                              <m:t>𝑈</m:t>
                            </m:r>
                            <m:r>
                              <a:rPr lang="pt-BR" sz="1800" b="0" i="1" dirty="0" smtClean="0">
                                <a:latin typeface="Cambria Math" panose="02040503050406030204" pitchFamily="18" charset="0"/>
                              </a:rPr>
                              <m:t>,</m:t>
                            </m:r>
                            <m:r>
                              <a:rPr lang="pt-BR" sz="1800" b="0" i="1" dirty="0" smtClean="0">
                                <a:latin typeface="Cambria Math" panose="02040503050406030204" pitchFamily="18" charset="0"/>
                              </a:rPr>
                              <m:t>𝑢</m:t>
                            </m:r>
                          </m:e>
                        </m:d>
                        <m:r>
                          <a:rPr lang="pt-BR" sz="1800" b="0" i="1" dirty="0" smtClean="0">
                            <a:latin typeface="Cambria Math" panose="02040503050406030204" pitchFamily="18" charset="0"/>
                          </a:rPr>
                          <m:t>,</m:t>
                        </m:r>
                        <m:r>
                          <a:rPr lang="pt-BR" sz="1800" b="0" i="1" dirty="0" smtClean="0">
                            <a:latin typeface="Cambria Math" panose="02040503050406030204" pitchFamily="18" charset="0"/>
                          </a:rPr>
                          <m:t>𝑙</m:t>
                        </m:r>
                      </m:e>
                    </m:d>
                  </m:oMath>
                </a14:m>
                <a:r>
                  <a:rPr lang="pt-BR" sz="1800" dirty="0"/>
                  <a:t>, </a:t>
                </a:r>
                <a14:m>
                  <m:oMath xmlns:m="http://schemas.openxmlformats.org/officeDocument/2006/math">
                    <m:d>
                      <m:dPr>
                        <m:ctrlPr>
                          <a:rPr lang="pt-BR" sz="1800" b="0" i="1" dirty="0" smtClean="0">
                            <a:latin typeface="Cambria Math" panose="02040503050406030204" pitchFamily="18" charset="0"/>
                          </a:rPr>
                        </m:ctrlPr>
                      </m:dPr>
                      <m:e>
                        <m:d>
                          <m:dPr>
                            <m:ctrlPr>
                              <a:rPr lang="pt-BR" sz="1800" b="0" i="1" dirty="0" smtClean="0">
                                <a:latin typeface="Cambria Math" panose="02040503050406030204" pitchFamily="18" charset="0"/>
                              </a:rPr>
                            </m:ctrlPr>
                          </m:dPr>
                          <m:e>
                            <m:r>
                              <a:rPr lang="pt-BR" sz="1800" b="0" i="1" dirty="0" smtClean="0">
                                <a:latin typeface="Cambria Math" panose="02040503050406030204" pitchFamily="18" charset="0"/>
                              </a:rPr>
                              <m:t>𝐷</m:t>
                            </m:r>
                            <m:r>
                              <a:rPr lang="pt-BR" sz="1800" b="0" i="1" dirty="0" smtClean="0">
                                <a:latin typeface="Cambria Math" panose="02040503050406030204" pitchFamily="18" charset="0"/>
                              </a:rPr>
                              <m:t>,</m:t>
                            </m:r>
                            <m:r>
                              <a:rPr lang="pt-BR" sz="1800" b="0" i="1" dirty="0" smtClean="0">
                                <a:latin typeface="Cambria Math" panose="02040503050406030204" pitchFamily="18" charset="0"/>
                              </a:rPr>
                              <m:t>𝑢</m:t>
                            </m:r>
                          </m:e>
                        </m:d>
                        <m:r>
                          <a:rPr lang="pt-BR" sz="1800" b="0" i="1" dirty="0" smtClean="0">
                            <a:latin typeface="Cambria Math" panose="02040503050406030204" pitchFamily="18" charset="0"/>
                          </a:rPr>
                          <m:t>,</m:t>
                        </m:r>
                        <m:r>
                          <a:rPr lang="pt-BR" sz="1800" b="0" i="1" dirty="0" smtClean="0">
                            <a:latin typeface="Cambria Math" panose="02040503050406030204" pitchFamily="18" charset="0"/>
                          </a:rPr>
                          <m:t>𝑟</m:t>
                        </m:r>
                      </m:e>
                    </m:d>
                  </m:oMath>
                </a14:m>
                <a:r>
                  <a:rPr lang="pt-BR" sz="1800" dirty="0"/>
                  <a:t>, </a:t>
                </a:r>
                <a14:m>
                  <m:oMath xmlns:m="http://schemas.openxmlformats.org/officeDocument/2006/math">
                    <m:d>
                      <m:dPr>
                        <m:ctrlPr>
                          <a:rPr lang="pt-BR" sz="1800" b="0" i="1" dirty="0" smtClean="0">
                            <a:latin typeface="Cambria Math" panose="02040503050406030204" pitchFamily="18" charset="0"/>
                          </a:rPr>
                        </m:ctrlPr>
                      </m:dPr>
                      <m:e>
                        <m:d>
                          <m:dPr>
                            <m:ctrlPr>
                              <a:rPr lang="pt-BR" sz="1800" b="0" i="1" dirty="0" smtClean="0">
                                <a:latin typeface="Cambria Math" panose="02040503050406030204" pitchFamily="18" charset="0"/>
                              </a:rPr>
                            </m:ctrlPr>
                          </m:dPr>
                          <m:e>
                            <m:r>
                              <a:rPr lang="pt-BR" sz="1800" b="0" i="1" dirty="0" smtClean="0">
                                <a:latin typeface="Cambria Math" panose="02040503050406030204" pitchFamily="18" charset="0"/>
                              </a:rPr>
                              <m:t>𝐷</m:t>
                            </m:r>
                            <m:r>
                              <a:rPr lang="pt-BR" sz="1800" b="0" i="1" dirty="0" smtClean="0">
                                <a:latin typeface="Cambria Math" panose="02040503050406030204" pitchFamily="18" charset="0"/>
                              </a:rPr>
                              <m:t>,</m:t>
                            </m:r>
                            <m:r>
                              <a:rPr lang="pt-BR" sz="1800" b="0" i="1" dirty="0" smtClean="0">
                                <a:latin typeface="Cambria Math" panose="02040503050406030204" pitchFamily="18" charset="0"/>
                              </a:rPr>
                              <m:t>𝑑</m:t>
                            </m:r>
                          </m:e>
                        </m:d>
                        <m:r>
                          <a:rPr lang="pt-BR" sz="1800" b="0" i="1" dirty="0" smtClean="0">
                            <a:latin typeface="Cambria Math" panose="02040503050406030204" pitchFamily="18" charset="0"/>
                          </a:rPr>
                          <m:t>,</m:t>
                        </m:r>
                        <m:r>
                          <a:rPr lang="pt-BR" sz="1800" b="0" i="1" dirty="0" smtClean="0">
                            <a:latin typeface="Cambria Math" panose="02040503050406030204" pitchFamily="18" charset="0"/>
                          </a:rPr>
                          <m:t>𝑟</m:t>
                        </m:r>
                      </m:e>
                    </m:d>
                  </m:oMath>
                </a14:m>
                <a:r>
                  <a:rPr lang="pt-BR" sz="1800" dirty="0"/>
                  <a:t> são os três equilíbrios de Nash que obtemos do jogo na forma normal.</a:t>
                </a:r>
              </a:p>
              <a:p>
                <a:pPr algn="just">
                  <a:spcBef>
                    <a:spcPts val="2000"/>
                  </a:spcBef>
                  <a:spcAft>
                    <a:spcPts val="1000"/>
                  </a:spcAft>
                </a:pPr>
                <a:r>
                  <a:rPr lang="pt-BR" sz="1800" dirty="0"/>
                  <a:t> </a:t>
                </a:r>
                <a14:m>
                  <m:oMath xmlns:m="http://schemas.openxmlformats.org/officeDocument/2006/math">
                    <m:d>
                      <m:dPr>
                        <m:ctrlPr>
                          <a:rPr lang="pt-BR" sz="1800" i="1" dirty="0">
                            <a:latin typeface="Cambria Math" panose="02040503050406030204" pitchFamily="18" charset="0"/>
                          </a:rPr>
                        </m:ctrlPr>
                      </m:dPr>
                      <m:e>
                        <m:d>
                          <m:dPr>
                            <m:ctrlPr>
                              <a:rPr lang="pt-BR" sz="1800" i="1" dirty="0">
                                <a:latin typeface="Cambria Math" panose="02040503050406030204" pitchFamily="18" charset="0"/>
                              </a:rPr>
                            </m:ctrlPr>
                          </m:dPr>
                          <m:e>
                            <m:r>
                              <a:rPr lang="pt-BR" sz="1800" i="1" dirty="0">
                                <a:latin typeface="Cambria Math" panose="02040503050406030204" pitchFamily="18" charset="0"/>
                              </a:rPr>
                              <m:t>𝑈</m:t>
                            </m:r>
                            <m:r>
                              <a:rPr lang="pt-BR" sz="1800" i="1" dirty="0">
                                <a:latin typeface="Cambria Math" panose="02040503050406030204" pitchFamily="18" charset="0"/>
                              </a:rPr>
                              <m:t>,</m:t>
                            </m:r>
                            <m:r>
                              <a:rPr lang="pt-BR" sz="1800" i="1" dirty="0">
                                <a:latin typeface="Cambria Math" panose="02040503050406030204" pitchFamily="18" charset="0"/>
                              </a:rPr>
                              <m:t>𝑢</m:t>
                            </m:r>
                          </m:e>
                        </m:d>
                        <m:r>
                          <a:rPr lang="pt-BR" sz="1800" i="1" dirty="0">
                            <a:latin typeface="Cambria Math" panose="02040503050406030204" pitchFamily="18" charset="0"/>
                          </a:rPr>
                          <m:t>,</m:t>
                        </m:r>
                        <m:r>
                          <a:rPr lang="pt-BR" sz="1800" i="1" dirty="0">
                            <a:latin typeface="Cambria Math" panose="02040503050406030204" pitchFamily="18" charset="0"/>
                          </a:rPr>
                          <m:t>𝑙</m:t>
                        </m:r>
                      </m:e>
                    </m:d>
                  </m:oMath>
                </a14:m>
                <a:r>
                  <a:rPr lang="pt-BR" sz="1800" dirty="0"/>
                  <a:t> e </a:t>
                </a:r>
                <a14:m>
                  <m:oMath xmlns:m="http://schemas.openxmlformats.org/officeDocument/2006/math">
                    <m:d>
                      <m:dPr>
                        <m:ctrlPr>
                          <a:rPr lang="pt-BR" sz="1800" i="1" dirty="0">
                            <a:latin typeface="Cambria Math" panose="02040503050406030204" pitchFamily="18" charset="0"/>
                          </a:rPr>
                        </m:ctrlPr>
                      </m:dPr>
                      <m:e>
                        <m:d>
                          <m:dPr>
                            <m:ctrlPr>
                              <a:rPr lang="pt-BR" sz="1800" i="1" dirty="0">
                                <a:latin typeface="Cambria Math" panose="02040503050406030204" pitchFamily="18" charset="0"/>
                              </a:rPr>
                            </m:ctrlPr>
                          </m:dPr>
                          <m:e>
                            <m:r>
                              <a:rPr lang="pt-BR" sz="1800" i="1" dirty="0">
                                <a:latin typeface="Cambria Math" panose="02040503050406030204" pitchFamily="18" charset="0"/>
                              </a:rPr>
                              <m:t>𝐷</m:t>
                            </m:r>
                            <m:r>
                              <a:rPr lang="pt-BR" sz="1800" i="1" dirty="0">
                                <a:latin typeface="Cambria Math" panose="02040503050406030204" pitchFamily="18" charset="0"/>
                              </a:rPr>
                              <m:t>,</m:t>
                            </m:r>
                            <m:r>
                              <a:rPr lang="pt-BR" sz="1800" i="1" dirty="0">
                                <a:latin typeface="Cambria Math" panose="02040503050406030204" pitchFamily="18" charset="0"/>
                              </a:rPr>
                              <m:t>𝑢</m:t>
                            </m:r>
                          </m:e>
                        </m:d>
                        <m:r>
                          <a:rPr lang="pt-BR" sz="1800" i="1" dirty="0">
                            <a:latin typeface="Cambria Math" panose="02040503050406030204" pitchFamily="18" charset="0"/>
                          </a:rPr>
                          <m:t>,</m:t>
                        </m:r>
                        <m:r>
                          <a:rPr lang="pt-BR" sz="1800" i="1" dirty="0">
                            <a:latin typeface="Cambria Math" panose="02040503050406030204" pitchFamily="18" charset="0"/>
                          </a:rPr>
                          <m:t>𝑟</m:t>
                        </m:r>
                      </m:e>
                    </m:d>
                    <m:r>
                      <a:rPr lang="pt-BR" sz="1800" i="1" dirty="0">
                        <a:latin typeface="Cambria Math" panose="02040503050406030204" pitchFamily="18" charset="0"/>
                      </a:rPr>
                      <m:t> </m:t>
                    </m:r>
                  </m:oMath>
                </a14:m>
                <a:r>
                  <a:rPr lang="pt-BR" sz="1800" dirty="0"/>
                  <a:t>envolvem </a:t>
                </a:r>
                <a14:m>
                  <m:oMath xmlns:m="http://schemas.openxmlformats.org/officeDocument/2006/math">
                    <m:r>
                      <a:rPr lang="pt-BR" sz="1800" i="1" dirty="0" smtClean="0">
                        <a:latin typeface="Cambria Math" panose="02040503050406030204" pitchFamily="18" charset="0"/>
                      </a:rPr>
                      <m:t>1</m:t>
                    </m:r>
                  </m:oMath>
                </a14:m>
                <a:r>
                  <a:rPr lang="pt-BR" sz="1800" dirty="0"/>
                  <a:t> escolher </a:t>
                </a:r>
                <a14:m>
                  <m:oMath xmlns:m="http://schemas.openxmlformats.org/officeDocument/2006/math">
                    <m:r>
                      <a:rPr lang="pt-BR" sz="1800" i="1" dirty="0" smtClean="0">
                        <a:latin typeface="Cambria Math" panose="02040503050406030204" pitchFamily="18" charset="0"/>
                      </a:rPr>
                      <m:t>𝑢</m:t>
                    </m:r>
                  </m:oMath>
                </a14:m>
                <a:r>
                  <a:rPr lang="pt-BR" sz="1800" dirty="0"/>
                  <a:t>, que nós sabemos que </a:t>
                </a:r>
                <a14:m>
                  <m:oMath xmlns:m="http://schemas.openxmlformats.org/officeDocument/2006/math">
                    <m:r>
                      <a:rPr lang="pt-BR" sz="1800" i="1" dirty="0" smtClean="0">
                        <a:latin typeface="Cambria Math" panose="02040503050406030204" pitchFamily="18" charset="0"/>
                      </a:rPr>
                      <m:t>1</m:t>
                    </m:r>
                  </m:oMath>
                </a14:m>
                <a:r>
                  <a:rPr lang="pt-BR" sz="1800" dirty="0"/>
                  <a:t> não faria se fosse dado a oportunidade.</a:t>
                </a:r>
              </a:p>
              <a:p>
                <a:pPr algn="just">
                  <a:spcBef>
                    <a:spcPts val="2000"/>
                  </a:spcBef>
                  <a:spcAft>
                    <a:spcPts val="1000"/>
                  </a:spcAft>
                </a:pPr>
                <a14:m>
                  <m:oMath xmlns:m="http://schemas.openxmlformats.org/officeDocument/2006/math">
                    <m:d>
                      <m:dPr>
                        <m:ctrlPr>
                          <a:rPr lang="pt-BR" sz="1800" i="1" dirty="0">
                            <a:latin typeface="Cambria Math" panose="02040503050406030204" pitchFamily="18" charset="0"/>
                          </a:rPr>
                        </m:ctrlPr>
                      </m:dPr>
                      <m:e>
                        <m:d>
                          <m:dPr>
                            <m:ctrlPr>
                              <a:rPr lang="pt-BR" sz="1800" i="1" dirty="0">
                                <a:latin typeface="Cambria Math" panose="02040503050406030204" pitchFamily="18" charset="0"/>
                              </a:rPr>
                            </m:ctrlPr>
                          </m:dPr>
                          <m:e>
                            <m:r>
                              <a:rPr lang="pt-BR" sz="1800" i="1" dirty="0">
                                <a:latin typeface="Cambria Math" panose="02040503050406030204" pitchFamily="18" charset="0"/>
                              </a:rPr>
                              <m:t>𝑈</m:t>
                            </m:r>
                            <m:r>
                              <a:rPr lang="pt-BR" sz="1800" i="1" dirty="0">
                                <a:latin typeface="Cambria Math" panose="02040503050406030204" pitchFamily="18" charset="0"/>
                              </a:rPr>
                              <m:t>,</m:t>
                            </m:r>
                            <m:r>
                              <a:rPr lang="pt-BR" sz="1800" i="1" dirty="0">
                                <a:latin typeface="Cambria Math" panose="02040503050406030204" pitchFamily="18" charset="0"/>
                              </a:rPr>
                              <m:t>𝑢</m:t>
                            </m:r>
                          </m:e>
                        </m:d>
                        <m:r>
                          <a:rPr lang="pt-BR" sz="1800" i="1" dirty="0">
                            <a:latin typeface="Cambria Math" panose="02040503050406030204" pitchFamily="18" charset="0"/>
                          </a:rPr>
                          <m:t>,</m:t>
                        </m:r>
                        <m:r>
                          <a:rPr lang="pt-BR" sz="1800" i="1" dirty="0">
                            <a:latin typeface="Cambria Math" panose="02040503050406030204" pitchFamily="18" charset="0"/>
                          </a:rPr>
                          <m:t>𝑙</m:t>
                        </m:r>
                      </m:e>
                    </m:d>
                    <m:r>
                      <a:rPr lang="pt-BR" sz="1800" i="1" dirty="0">
                        <a:latin typeface="Cambria Math" panose="02040503050406030204" pitchFamily="18" charset="0"/>
                      </a:rPr>
                      <m:t> </m:t>
                    </m:r>
                  </m:oMath>
                </a14:m>
                <a:r>
                  <a:rPr lang="pt-BR" sz="1800" dirty="0"/>
                  <a:t>envolve </a:t>
                </a:r>
                <a14:m>
                  <m:oMath xmlns:m="http://schemas.openxmlformats.org/officeDocument/2006/math">
                    <m:r>
                      <a:rPr lang="pt-BR" sz="1800" i="1" dirty="0" smtClean="0">
                        <a:latin typeface="Cambria Math" panose="02040503050406030204" pitchFamily="18" charset="0"/>
                      </a:rPr>
                      <m:t>2</m:t>
                    </m:r>
                  </m:oMath>
                </a14:m>
                <a:r>
                  <a:rPr lang="pt-BR" sz="1800" dirty="0"/>
                  <a:t> escolher </a:t>
                </a:r>
                <a14:m>
                  <m:oMath xmlns:m="http://schemas.openxmlformats.org/officeDocument/2006/math">
                    <m:r>
                      <a:rPr lang="pt-BR" sz="1800" i="1" dirty="0" smtClean="0">
                        <a:latin typeface="Cambria Math" panose="02040503050406030204" pitchFamily="18" charset="0"/>
                      </a:rPr>
                      <m:t>𝑙</m:t>
                    </m:r>
                  </m:oMath>
                </a14:m>
                <a:r>
                  <a:rPr lang="pt-BR" sz="1800" dirty="0"/>
                  <a:t>, que ele só escolheria se </a:t>
                </a:r>
                <a14:m>
                  <m:oMath xmlns:m="http://schemas.openxmlformats.org/officeDocument/2006/math">
                    <m:r>
                      <a:rPr lang="pt-BR" sz="1800" i="1" dirty="0" smtClean="0">
                        <a:latin typeface="Cambria Math" panose="02040503050406030204" pitchFamily="18" charset="0"/>
                      </a:rPr>
                      <m:t>1</m:t>
                    </m:r>
                  </m:oMath>
                </a14:m>
                <a:r>
                  <a:rPr lang="pt-BR" sz="1800" dirty="0"/>
                  <a:t> escolhesse </a:t>
                </a:r>
                <a14:m>
                  <m:oMath xmlns:m="http://schemas.openxmlformats.org/officeDocument/2006/math">
                    <m:r>
                      <a:rPr lang="pt-BR" sz="1800" i="1" dirty="0" smtClean="0">
                        <a:latin typeface="Cambria Math" panose="02040503050406030204" pitchFamily="18" charset="0"/>
                      </a:rPr>
                      <m:t>𝑈</m:t>
                    </m:r>
                  </m:oMath>
                </a14:m>
                <a:r>
                  <a:rPr lang="pt-BR" sz="1800" dirty="0"/>
                  <a:t>, que nós sabemos que </a:t>
                </a:r>
                <a14:m>
                  <m:oMath xmlns:m="http://schemas.openxmlformats.org/officeDocument/2006/math">
                    <m:r>
                      <a:rPr lang="pt-BR" sz="1800" i="1" dirty="0" smtClean="0">
                        <a:latin typeface="Cambria Math" panose="02040503050406030204" pitchFamily="18" charset="0"/>
                      </a:rPr>
                      <m:t>1</m:t>
                    </m:r>
                  </m:oMath>
                </a14:m>
                <a:r>
                  <a:rPr lang="pt-BR" sz="1800" dirty="0"/>
                  <a:t> não escolheria.</a:t>
                </a:r>
              </a:p>
              <a:p>
                <a:pPr algn="just">
                  <a:spcBef>
                    <a:spcPts val="2000"/>
                  </a:spcBef>
                  <a:spcAft>
                    <a:spcPts val="1000"/>
                  </a:spcAft>
                </a:pPr>
                <a:r>
                  <a:rPr lang="pt-BR" sz="1800" dirty="0"/>
                  <a:t>Há um subjogo (próprio) no nosso exemplo. O equilíbrio que instrui o jogador a jogar E.N. dentro desses subjogos é </a:t>
                </a:r>
                <a14:m>
                  <m:oMath xmlns:m="http://schemas.openxmlformats.org/officeDocument/2006/math">
                    <m:d>
                      <m:dPr>
                        <m:ctrlPr>
                          <a:rPr lang="pt-BR" sz="1800" i="1" dirty="0">
                            <a:latin typeface="Cambria Math" panose="02040503050406030204" pitchFamily="18" charset="0"/>
                          </a:rPr>
                        </m:ctrlPr>
                      </m:dPr>
                      <m:e>
                        <m:d>
                          <m:dPr>
                            <m:ctrlPr>
                              <a:rPr lang="pt-BR" sz="1800" i="1" dirty="0">
                                <a:latin typeface="Cambria Math" panose="02040503050406030204" pitchFamily="18" charset="0"/>
                              </a:rPr>
                            </m:ctrlPr>
                          </m:dPr>
                          <m:e>
                            <m:r>
                              <a:rPr lang="pt-BR" sz="1800" i="1" dirty="0">
                                <a:latin typeface="Cambria Math" panose="02040503050406030204" pitchFamily="18" charset="0"/>
                              </a:rPr>
                              <m:t>𝐷</m:t>
                            </m:r>
                            <m:r>
                              <a:rPr lang="pt-BR" sz="1800" i="1" dirty="0">
                                <a:latin typeface="Cambria Math" panose="02040503050406030204" pitchFamily="18" charset="0"/>
                              </a:rPr>
                              <m:t>,</m:t>
                            </m:r>
                            <m:r>
                              <a:rPr lang="pt-BR" sz="1800" i="1" dirty="0">
                                <a:latin typeface="Cambria Math" panose="02040503050406030204" pitchFamily="18" charset="0"/>
                              </a:rPr>
                              <m:t>𝑑</m:t>
                            </m:r>
                          </m:e>
                        </m:d>
                        <m:r>
                          <a:rPr lang="pt-BR" sz="1800" i="1" dirty="0">
                            <a:latin typeface="Cambria Math" panose="02040503050406030204" pitchFamily="18" charset="0"/>
                          </a:rPr>
                          <m:t>,</m:t>
                        </m:r>
                        <m:r>
                          <a:rPr lang="pt-BR" sz="1800" i="1" dirty="0">
                            <a:latin typeface="Cambria Math" panose="02040503050406030204" pitchFamily="18" charset="0"/>
                          </a:rPr>
                          <m:t>𝑟</m:t>
                        </m:r>
                      </m:e>
                    </m:d>
                  </m:oMath>
                </a14:m>
                <a:endParaRPr lang="pt-BR" sz="1800" dirty="0"/>
              </a:p>
              <a:p>
                <a:pPr algn="just"/>
                <a:endParaRPr lang="pt-BR" sz="1600" dirty="0"/>
              </a:p>
            </p:txBody>
          </p:sp>
        </mc:Choice>
        <mc:Fallback xmlns="">
          <p:sp>
            <p:nvSpPr>
              <p:cNvPr id="3" name="Content Placeholder 2">
                <a:extLst>
                  <a:ext uri="{FF2B5EF4-FFF2-40B4-BE49-F238E27FC236}">
                    <a16:creationId xmlns:a16="http://schemas.microsoft.com/office/drawing/2014/main" id="{EFE04AB7-FBA5-4676-8B6F-9ADB6892210C}"/>
                  </a:ext>
                </a:extLst>
              </p:cNvPr>
              <p:cNvSpPr>
                <a:spLocks noGrp="1" noRot="1" noChangeAspect="1" noMove="1" noResize="1" noEditPoints="1" noAdjustHandles="1" noChangeArrowheads="1" noChangeShapeType="1" noTextEdit="1"/>
              </p:cNvSpPr>
              <p:nvPr>
                <p:ph sz="half" idx="1"/>
              </p:nvPr>
            </p:nvSpPr>
            <p:spPr>
              <a:xfrm>
                <a:off x="838199" y="1825625"/>
                <a:ext cx="5441109" cy="4351338"/>
              </a:xfrm>
              <a:blipFill>
                <a:blip r:embed="rId3"/>
                <a:stretch>
                  <a:fillRect l="-672" t="-840" r="-1008" b="-1401"/>
                </a:stretch>
              </a:blipFill>
            </p:spPr>
            <p:txBody>
              <a:bodyPr/>
              <a:lstStyle/>
              <a:p>
                <a:r>
                  <a:rPr lang="pt-BR">
                    <a:noFill/>
                  </a:rPr>
                  <a:t> </a:t>
                </a:r>
              </a:p>
            </p:txBody>
          </p:sp>
        </mc:Fallback>
      </mc:AlternateContent>
      <p:sp>
        <p:nvSpPr>
          <p:cNvPr id="5" name="Slide Number Placeholder 4">
            <a:extLst>
              <a:ext uri="{FF2B5EF4-FFF2-40B4-BE49-F238E27FC236}">
                <a16:creationId xmlns:a16="http://schemas.microsoft.com/office/drawing/2014/main" id="{7845CBC5-B0CE-47EF-9DF5-DC75F2201861}"/>
              </a:ext>
            </a:extLst>
          </p:cNvPr>
          <p:cNvSpPr>
            <a:spLocks noGrp="1"/>
          </p:cNvSpPr>
          <p:nvPr>
            <p:ph type="sldNum" sz="quarter" idx="12"/>
          </p:nvPr>
        </p:nvSpPr>
        <p:spPr/>
        <p:txBody>
          <a:bodyPr/>
          <a:lstStyle/>
          <a:p>
            <a:fld id="{AF67EEE8-F201-4410-BA13-233EFB93B646}" type="slidenum">
              <a:rPr lang="pt-BR" smtClean="0"/>
              <a:t>63</a:t>
            </a:fld>
            <a:endParaRPr lang="pt-BR"/>
          </a:p>
        </p:txBody>
      </p:sp>
      <p:sp>
        <p:nvSpPr>
          <p:cNvPr id="4" name="Footer Placeholder 3">
            <a:extLst>
              <a:ext uri="{FF2B5EF4-FFF2-40B4-BE49-F238E27FC236}">
                <a16:creationId xmlns:a16="http://schemas.microsoft.com/office/drawing/2014/main" id="{11F16FFA-DAE5-46FA-A126-89CBD6133945}"/>
              </a:ext>
            </a:extLst>
          </p:cNvPr>
          <p:cNvSpPr>
            <a:spLocks noGrp="1"/>
          </p:cNvSpPr>
          <p:nvPr>
            <p:ph type="ftr" sz="quarter" idx="11"/>
          </p:nvPr>
        </p:nvSpPr>
        <p:spPr/>
        <p:txBody>
          <a:bodyPr/>
          <a:lstStyle/>
          <a:p>
            <a:r>
              <a:rPr lang="pt-BR" dirty="0"/>
              <a:t>Robson Tigre </a:t>
            </a:r>
            <a:endParaRPr lang="en-US" dirty="0"/>
          </a:p>
        </p:txBody>
      </p:sp>
      <p:grpSp>
        <p:nvGrpSpPr>
          <p:cNvPr id="53" name="Group 52">
            <a:extLst>
              <a:ext uri="{FF2B5EF4-FFF2-40B4-BE49-F238E27FC236}">
                <a16:creationId xmlns:a16="http://schemas.microsoft.com/office/drawing/2014/main" id="{C1E5B597-CD76-4AD2-B4CB-922C6C9DC86F}"/>
              </a:ext>
            </a:extLst>
          </p:cNvPr>
          <p:cNvGrpSpPr/>
          <p:nvPr/>
        </p:nvGrpSpPr>
        <p:grpSpPr>
          <a:xfrm>
            <a:off x="6850341" y="1870075"/>
            <a:ext cx="4045344" cy="3439827"/>
            <a:chOff x="1882797" y="1419946"/>
            <a:chExt cx="5220860" cy="3993968"/>
          </a:xfrm>
        </p:grpSpPr>
        <p:cxnSp>
          <p:nvCxnSpPr>
            <p:cNvPr id="54" name="Straight Connector 53">
              <a:extLst>
                <a:ext uri="{FF2B5EF4-FFF2-40B4-BE49-F238E27FC236}">
                  <a16:creationId xmlns:a16="http://schemas.microsoft.com/office/drawing/2014/main" id="{26D11096-4DBB-453D-8366-7AFC01D15530}"/>
                </a:ext>
              </a:extLst>
            </p:cNvPr>
            <p:cNvCxnSpPr/>
            <p:nvPr/>
          </p:nvCxnSpPr>
          <p:spPr>
            <a:xfrm flipV="1">
              <a:off x="2497540" y="1610436"/>
              <a:ext cx="2715905" cy="1818564"/>
            </a:xfrm>
            <a:prstGeom prst="line">
              <a:avLst/>
            </a:prstGeom>
            <a:ln w="381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C136879-7E6C-4814-A9AF-74C13B2014B5}"/>
                </a:ext>
              </a:extLst>
            </p:cNvPr>
            <p:cNvCxnSpPr>
              <a:cxnSpLocks/>
            </p:cNvCxnSpPr>
            <p:nvPr/>
          </p:nvCxnSpPr>
          <p:spPr>
            <a:xfrm>
              <a:off x="2497540" y="3429000"/>
              <a:ext cx="2715905" cy="1818564"/>
            </a:xfrm>
            <a:prstGeom prst="line">
              <a:avLst/>
            </a:prstGeom>
            <a:ln w="381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F2AC4B1-5A0E-4743-B213-D4A62DD6509E}"/>
                </a:ext>
              </a:extLst>
            </p:cNvPr>
            <p:cNvCxnSpPr>
              <a:cxnSpLocks/>
            </p:cNvCxnSpPr>
            <p:nvPr/>
          </p:nvCxnSpPr>
          <p:spPr>
            <a:xfrm>
              <a:off x="4156880" y="2312158"/>
              <a:ext cx="1056565" cy="717645"/>
            </a:xfrm>
            <a:prstGeom prst="line">
              <a:avLst/>
            </a:prstGeom>
            <a:ln w="38100">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E729718-B4E4-4BE1-A005-BACB8320EC32}"/>
                </a:ext>
              </a:extLst>
            </p:cNvPr>
            <p:cNvCxnSpPr>
              <a:cxnSpLocks/>
            </p:cNvCxnSpPr>
            <p:nvPr/>
          </p:nvCxnSpPr>
          <p:spPr>
            <a:xfrm>
              <a:off x="5121322" y="2961564"/>
              <a:ext cx="1056565" cy="717645"/>
            </a:xfrm>
            <a:prstGeom prst="line">
              <a:avLst/>
            </a:prstGeom>
            <a:ln w="381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620E833-8283-4CE2-AA03-9B0ED735F8E0}"/>
                </a:ext>
              </a:extLst>
            </p:cNvPr>
            <p:cNvCxnSpPr>
              <a:cxnSpLocks/>
            </p:cNvCxnSpPr>
            <p:nvPr/>
          </p:nvCxnSpPr>
          <p:spPr>
            <a:xfrm flipV="1">
              <a:off x="5134401" y="2263881"/>
              <a:ext cx="1043487" cy="701722"/>
            </a:xfrm>
            <a:prstGeom prst="line">
              <a:avLst/>
            </a:prstGeom>
            <a:ln w="3810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451CD57-E698-4FC5-A92D-2BA572941630}"/>
                </a:ext>
              </a:extLst>
            </p:cNvPr>
            <p:cNvCxnSpPr>
              <a:cxnSpLocks/>
            </p:cNvCxnSpPr>
            <p:nvPr/>
          </p:nvCxnSpPr>
          <p:spPr>
            <a:xfrm flipV="1">
              <a:off x="4169959" y="3862316"/>
              <a:ext cx="1043486" cy="701722"/>
            </a:xfrm>
            <a:prstGeom prst="line">
              <a:avLst/>
            </a:prstGeom>
            <a:ln w="381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3711F10-6D10-47AB-BD6E-3AD5B2974691}"/>
                </a:ext>
              </a:extLst>
            </p:cNvPr>
            <p:cNvCxnSpPr>
              <a:cxnSpLocks/>
            </p:cNvCxnSpPr>
            <p:nvPr/>
          </p:nvCxnSpPr>
          <p:spPr>
            <a:xfrm flipH="1">
              <a:off x="4156880" y="2367456"/>
              <a:ext cx="13079" cy="2116462"/>
            </a:xfrm>
            <a:prstGeom prst="line">
              <a:avLst/>
            </a:prstGeom>
            <a:ln w="38100">
              <a:solidFill>
                <a:schemeClr val="accent1">
                  <a:alpha val="70000"/>
                </a:schemeClr>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5546038D-9B13-4E69-817F-1389BA2B82BE}"/>
                    </a:ext>
                  </a:extLst>
                </p:cNvPr>
                <p:cNvSpPr txBox="1"/>
                <p:nvPr/>
              </p:nvSpPr>
              <p:spPr>
                <a:xfrm>
                  <a:off x="1882797" y="3193805"/>
                  <a:ext cx="71338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i="1" dirty="0" smtClean="0">
                            <a:latin typeface="Cambria Math" panose="02040503050406030204" pitchFamily="18" charset="0"/>
                          </a:rPr>
                          <m:t>1</m:t>
                        </m:r>
                      </m:oMath>
                    </m:oMathPara>
                  </a14:m>
                  <a:endParaRPr lang="pt-BR" sz="2000" dirty="0"/>
                </a:p>
              </p:txBody>
            </p:sp>
          </mc:Choice>
          <mc:Fallback xmlns="">
            <p:sp>
              <p:nvSpPr>
                <p:cNvPr id="61" name="TextBox 60">
                  <a:extLst>
                    <a:ext uri="{FF2B5EF4-FFF2-40B4-BE49-F238E27FC236}">
                      <a16:creationId xmlns:a16="http://schemas.microsoft.com/office/drawing/2014/main" id="{5546038D-9B13-4E69-817F-1389BA2B82BE}"/>
                    </a:ext>
                  </a:extLst>
                </p:cNvPr>
                <p:cNvSpPr txBox="1">
                  <a:spLocks noRot="1" noChangeAspect="1" noMove="1" noResize="1" noEditPoints="1" noAdjustHandles="1" noChangeArrowheads="1" noChangeShapeType="1" noTextEdit="1"/>
                </p:cNvSpPr>
                <p:nvPr/>
              </p:nvSpPr>
              <p:spPr>
                <a:xfrm>
                  <a:off x="1882797" y="3193805"/>
                  <a:ext cx="713380" cy="400110"/>
                </a:xfrm>
                <a:prstGeom prst="rect">
                  <a:avLst/>
                </a:prstGeom>
                <a:blipFill>
                  <a:blip r:embed="rId4"/>
                  <a:stretch>
                    <a:fillRect b="-701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62CBDA2E-EF97-4023-9AE9-3EA2231CB950}"/>
                    </a:ext>
                  </a:extLst>
                </p:cNvPr>
                <p:cNvSpPr txBox="1"/>
                <p:nvPr/>
              </p:nvSpPr>
              <p:spPr>
                <a:xfrm>
                  <a:off x="3575572" y="3228489"/>
                  <a:ext cx="71337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b="0" i="1" dirty="0" smtClean="0">
                            <a:latin typeface="Cambria Math" panose="02040503050406030204" pitchFamily="18" charset="0"/>
                          </a:rPr>
                          <m:t>2</m:t>
                        </m:r>
                      </m:oMath>
                    </m:oMathPara>
                  </a14:m>
                  <a:endParaRPr lang="pt-BR" sz="2000" dirty="0"/>
                </a:p>
              </p:txBody>
            </p:sp>
          </mc:Choice>
          <mc:Fallback xmlns="">
            <p:sp>
              <p:nvSpPr>
                <p:cNvPr id="13" name="TextBox 12">
                  <a:extLst>
                    <a:ext uri="{FF2B5EF4-FFF2-40B4-BE49-F238E27FC236}">
                      <a16:creationId xmlns:a16="http://schemas.microsoft.com/office/drawing/2014/main" id="{EE62438F-1A57-4DCA-9F27-226FFBDC0642}"/>
                    </a:ext>
                  </a:extLst>
                </p:cNvPr>
                <p:cNvSpPr txBox="1">
                  <a:spLocks noRot="1" noChangeAspect="1" noMove="1" noResize="1" noEditPoints="1" noAdjustHandles="1" noChangeArrowheads="1" noChangeShapeType="1" noTextEdit="1"/>
                </p:cNvSpPr>
                <p:nvPr/>
              </p:nvSpPr>
              <p:spPr>
                <a:xfrm>
                  <a:off x="3575572" y="3228489"/>
                  <a:ext cx="713379" cy="400110"/>
                </a:xfrm>
                <a:prstGeom prst="rect">
                  <a:avLst/>
                </a:prstGeom>
                <a:blipFill>
                  <a:blip r:embed="rId5"/>
                  <a:stretch>
                    <a:fillRect b="-701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2C0CF122-2112-44F8-95F5-F6A93586BAA6}"/>
                    </a:ext>
                  </a:extLst>
                </p:cNvPr>
                <p:cNvSpPr txBox="1"/>
                <p:nvPr/>
              </p:nvSpPr>
              <p:spPr>
                <a:xfrm>
                  <a:off x="2906973" y="2519718"/>
                  <a:ext cx="40943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b="0" i="1" dirty="0" smtClean="0">
                            <a:latin typeface="Cambria Math" panose="02040503050406030204" pitchFamily="18" charset="0"/>
                          </a:rPr>
                          <m:t>𝑈</m:t>
                        </m:r>
                      </m:oMath>
                    </m:oMathPara>
                  </a14:m>
                  <a:endParaRPr lang="pt-BR" sz="2000" dirty="0"/>
                </a:p>
              </p:txBody>
            </p:sp>
          </mc:Choice>
          <mc:Fallback xmlns="">
            <p:sp>
              <p:nvSpPr>
                <p:cNvPr id="14" name="TextBox 13">
                  <a:extLst>
                    <a:ext uri="{FF2B5EF4-FFF2-40B4-BE49-F238E27FC236}">
                      <a16:creationId xmlns:a16="http://schemas.microsoft.com/office/drawing/2014/main" id="{3CED83A4-BBE6-4A5B-B7AF-C4725FCA5C16}"/>
                    </a:ext>
                  </a:extLst>
                </p:cNvPr>
                <p:cNvSpPr txBox="1">
                  <a:spLocks noRot="1" noChangeAspect="1" noMove="1" noResize="1" noEditPoints="1" noAdjustHandles="1" noChangeArrowheads="1" noChangeShapeType="1" noTextEdit="1"/>
                </p:cNvSpPr>
                <p:nvPr/>
              </p:nvSpPr>
              <p:spPr>
                <a:xfrm>
                  <a:off x="2906973" y="2519718"/>
                  <a:ext cx="409433" cy="400110"/>
                </a:xfrm>
                <a:prstGeom prst="rect">
                  <a:avLst/>
                </a:prstGeom>
                <a:blipFill>
                  <a:blip r:embed="rId6"/>
                  <a:stretch>
                    <a:fillRect r="-13462" b="-701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4" name="Rectangle 63">
                  <a:extLst>
                    <a:ext uri="{FF2B5EF4-FFF2-40B4-BE49-F238E27FC236}">
                      <a16:creationId xmlns:a16="http://schemas.microsoft.com/office/drawing/2014/main" id="{B64E8D18-BE35-4A45-8EEE-ADE169C27B17}"/>
                    </a:ext>
                  </a:extLst>
                </p:cNvPr>
                <p:cNvSpPr/>
                <p:nvPr/>
              </p:nvSpPr>
              <p:spPr>
                <a:xfrm>
                  <a:off x="2935408" y="4028511"/>
                  <a:ext cx="376449"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sz="2000" b="0" i="1" dirty="0" smtClean="0">
                            <a:latin typeface="Cambria Math" panose="02040503050406030204" pitchFamily="18" charset="0"/>
                          </a:rPr>
                          <m:t>𝐷</m:t>
                        </m:r>
                      </m:oMath>
                    </m:oMathPara>
                  </a14:m>
                  <a:endParaRPr lang="pt-BR" sz="2000" dirty="0"/>
                </a:p>
              </p:txBody>
            </p:sp>
          </mc:Choice>
          <mc:Fallback xmlns="">
            <p:sp>
              <p:nvSpPr>
                <p:cNvPr id="15" name="Rectangle 14">
                  <a:extLst>
                    <a:ext uri="{FF2B5EF4-FFF2-40B4-BE49-F238E27FC236}">
                      <a16:creationId xmlns:a16="http://schemas.microsoft.com/office/drawing/2014/main" id="{D98ED52C-EB02-4F51-A8CE-4277DD51F1E5}"/>
                    </a:ext>
                  </a:extLst>
                </p:cNvPr>
                <p:cNvSpPr>
                  <a:spLocks noRot="1" noChangeAspect="1" noMove="1" noResize="1" noEditPoints="1" noAdjustHandles="1" noChangeArrowheads="1" noChangeShapeType="1" noTextEdit="1"/>
                </p:cNvSpPr>
                <p:nvPr/>
              </p:nvSpPr>
              <p:spPr>
                <a:xfrm>
                  <a:off x="2935408" y="4028511"/>
                  <a:ext cx="376449" cy="400110"/>
                </a:xfrm>
                <a:prstGeom prst="rect">
                  <a:avLst/>
                </a:prstGeom>
                <a:blipFill>
                  <a:blip r:embed="rId7"/>
                  <a:stretch>
                    <a:fillRect r="-20833" b="-701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FC5399A9-7F48-4335-A01A-3568CFD7F4AD}"/>
                    </a:ext>
                  </a:extLst>
                </p:cNvPr>
                <p:cNvSpPr txBox="1"/>
                <p:nvPr/>
              </p:nvSpPr>
              <p:spPr>
                <a:xfrm>
                  <a:off x="5376516" y="2199681"/>
                  <a:ext cx="40943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i="1" dirty="0" smtClean="0">
                            <a:latin typeface="Cambria Math" panose="02040503050406030204" pitchFamily="18" charset="0"/>
                          </a:rPr>
                          <m:t>𝑢</m:t>
                        </m:r>
                      </m:oMath>
                    </m:oMathPara>
                  </a14:m>
                  <a:endParaRPr lang="pt-BR" sz="2000" dirty="0"/>
                </a:p>
              </p:txBody>
            </p:sp>
          </mc:Choice>
          <mc:Fallback xmlns="">
            <p:sp>
              <p:nvSpPr>
                <p:cNvPr id="65" name="TextBox 64">
                  <a:extLst>
                    <a:ext uri="{FF2B5EF4-FFF2-40B4-BE49-F238E27FC236}">
                      <a16:creationId xmlns:a16="http://schemas.microsoft.com/office/drawing/2014/main" id="{FC5399A9-7F48-4335-A01A-3568CFD7F4AD}"/>
                    </a:ext>
                  </a:extLst>
                </p:cNvPr>
                <p:cNvSpPr txBox="1">
                  <a:spLocks noRot="1" noChangeAspect="1" noMove="1" noResize="1" noEditPoints="1" noAdjustHandles="1" noChangeArrowheads="1" noChangeShapeType="1" noTextEdit="1"/>
                </p:cNvSpPr>
                <p:nvPr/>
              </p:nvSpPr>
              <p:spPr>
                <a:xfrm>
                  <a:off x="5376516" y="2199681"/>
                  <a:ext cx="409433" cy="400110"/>
                </a:xfrm>
                <a:prstGeom prst="rect">
                  <a:avLst/>
                </a:prstGeom>
                <a:blipFill>
                  <a:blip r:embed="rId8"/>
                  <a:stretch>
                    <a:fillRect b="-178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653E9CF4-0709-4640-9F39-95DA872A0CE0}"/>
                    </a:ext>
                  </a:extLst>
                </p:cNvPr>
                <p:cNvSpPr/>
                <p:nvPr/>
              </p:nvSpPr>
              <p:spPr>
                <a:xfrm>
                  <a:off x="5401101" y="3321446"/>
                  <a:ext cx="29683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sz="2000" b="0" i="1" dirty="0" smtClean="0">
                            <a:latin typeface="Cambria Math" panose="02040503050406030204" pitchFamily="18" charset="0"/>
                          </a:rPr>
                          <m:t>𝑑</m:t>
                        </m:r>
                      </m:oMath>
                    </m:oMathPara>
                  </a14:m>
                  <a:endParaRPr lang="pt-BR" sz="2000" dirty="0"/>
                </a:p>
              </p:txBody>
            </p:sp>
          </mc:Choice>
          <mc:Fallback xmlns="">
            <p:sp>
              <p:nvSpPr>
                <p:cNvPr id="66" name="Rectangle 65">
                  <a:extLst>
                    <a:ext uri="{FF2B5EF4-FFF2-40B4-BE49-F238E27FC236}">
                      <a16:creationId xmlns:a16="http://schemas.microsoft.com/office/drawing/2014/main" id="{653E9CF4-0709-4640-9F39-95DA872A0CE0}"/>
                    </a:ext>
                  </a:extLst>
                </p:cNvPr>
                <p:cNvSpPr>
                  <a:spLocks noRot="1" noChangeAspect="1" noMove="1" noResize="1" noEditPoints="1" noAdjustHandles="1" noChangeArrowheads="1" noChangeShapeType="1" noTextEdit="1"/>
                </p:cNvSpPr>
                <p:nvPr/>
              </p:nvSpPr>
              <p:spPr>
                <a:xfrm>
                  <a:off x="5401101" y="3321446"/>
                  <a:ext cx="296837" cy="400110"/>
                </a:xfrm>
                <a:prstGeom prst="rect">
                  <a:avLst/>
                </a:prstGeom>
                <a:blipFill>
                  <a:blip r:embed="rId9"/>
                  <a:stretch>
                    <a:fillRect r="-42105" b="-877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C55F19EF-7F54-4380-BE7C-2D807E7DA57F}"/>
                    </a:ext>
                  </a:extLst>
                </p:cNvPr>
                <p:cNvSpPr/>
                <p:nvPr/>
              </p:nvSpPr>
              <p:spPr>
                <a:xfrm>
                  <a:off x="4573422" y="3749136"/>
                  <a:ext cx="29683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sz="2000" b="0" i="1" dirty="0" smtClean="0">
                            <a:latin typeface="Cambria Math" panose="02040503050406030204" pitchFamily="18" charset="0"/>
                          </a:rPr>
                          <m:t>𝑙</m:t>
                        </m:r>
                      </m:oMath>
                    </m:oMathPara>
                  </a14:m>
                  <a:endParaRPr lang="pt-BR" sz="2000" dirty="0"/>
                </a:p>
              </p:txBody>
            </p:sp>
          </mc:Choice>
          <mc:Fallback xmlns="">
            <p:sp>
              <p:nvSpPr>
                <p:cNvPr id="67" name="Rectangle 66">
                  <a:extLst>
                    <a:ext uri="{FF2B5EF4-FFF2-40B4-BE49-F238E27FC236}">
                      <a16:creationId xmlns:a16="http://schemas.microsoft.com/office/drawing/2014/main" id="{C55F19EF-7F54-4380-BE7C-2D807E7DA57F}"/>
                    </a:ext>
                  </a:extLst>
                </p:cNvPr>
                <p:cNvSpPr>
                  <a:spLocks noRot="1" noChangeAspect="1" noMove="1" noResize="1" noEditPoints="1" noAdjustHandles="1" noChangeArrowheads="1" noChangeShapeType="1" noTextEdit="1"/>
                </p:cNvSpPr>
                <p:nvPr/>
              </p:nvSpPr>
              <p:spPr>
                <a:xfrm>
                  <a:off x="4573422" y="3749136"/>
                  <a:ext cx="296837" cy="400110"/>
                </a:xfrm>
                <a:prstGeom prst="rect">
                  <a:avLst/>
                </a:prstGeom>
                <a:blipFill>
                  <a:blip r:embed="rId10"/>
                  <a:stretch>
                    <a:fillRect r="-16216" b="-89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8" name="Rectangle 67">
                  <a:extLst>
                    <a:ext uri="{FF2B5EF4-FFF2-40B4-BE49-F238E27FC236}">
                      <a16:creationId xmlns:a16="http://schemas.microsoft.com/office/drawing/2014/main" id="{4CB90A1F-CA64-4264-B2A8-E8A540DF15D5}"/>
                    </a:ext>
                  </a:extLst>
                </p:cNvPr>
                <p:cNvSpPr/>
                <p:nvPr/>
              </p:nvSpPr>
              <p:spPr>
                <a:xfrm>
                  <a:off x="4573422" y="4521902"/>
                  <a:ext cx="29683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sz="2000" b="0" i="1" smtClean="0">
                            <a:latin typeface="Cambria Math" panose="02040503050406030204" pitchFamily="18" charset="0"/>
                          </a:rPr>
                          <m:t>𝑟</m:t>
                        </m:r>
                      </m:oMath>
                    </m:oMathPara>
                  </a14:m>
                  <a:endParaRPr lang="pt-BR" sz="2000" dirty="0"/>
                </a:p>
              </p:txBody>
            </p:sp>
          </mc:Choice>
          <mc:Fallback xmlns="">
            <p:sp>
              <p:nvSpPr>
                <p:cNvPr id="19" name="Rectangle 18">
                  <a:extLst>
                    <a:ext uri="{FF2B5EF4-FFF2-40B4-BE49-F238E27FC236}">
                      <a16:creationId xmlns:a16="http://schemas.microsoft.com/office/drawing/2014/main" id="{ABE4E884-A5F9-4654-A74C-389415CA83D2}"/>
                    </a:ext>
                  </a:extLst>
                </p:cNvPr>
                <p:cNvSpPr>
                  <a:spLocks noRot="1" noChangeAspect="1" noMove="1" noResize="1" noEditPoints="1" noAdjustHandles="1" noChangeArrowheads="1" noChangeShapeType="1" noTextEdit="1"/>
                </p:cNvSpPr>
                <p:nvPr/>
              </p:nvSpPr>
              <p:spPr>
                <a:xfrm>
                  <a:off x="4573422" y="4521902"/>
                  <a:ext cx="296837" cy="400110"/>
                </a:xfrm>
                <a:prstGeom prst="rect">
                  <a:avLst/>
                </a:prstGeom>
                <a:blipFill>
                  <a:blip r:embed="rId11"/>
                  <a:stretch>
                    <a:fillRect r="-2105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id="{C058E2AF-D0EC-470B-911E-01A7162D4BD7}"/>
                    </a:ext>
                  </a:extLst>
                </p:cNvPr>
                <p:cNvSpPr/>
                <p:nvPr/>
              </p:nvSpPr>
              <p:spPr>
                <a:xfrm>
                  <a:off x="4536743" y="1509510"/>
                  <a:ext cx="29683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sz="2000" b="0" i="1" dirty="0" smtClean="0">
                            <a:latin typeface="Cambria Math" panose="02040503050406030204" pitchFamily="18" charset="0"/>
                          </a:rPr>
                          <m:t>𝑙</m:t>
                        </m:r>
                      </m:oMath>
                    </m:oMathPara>
                  </a14:m>
                  <a:endParaRPr lang="pt-BR" sz="2000" dirty="0"/>
                </a:p>
              </p:txBody>
            </p:sp>
          </mc:Choice>
          <mc:Fallback xmlns="">
            <p:sp>
              <p:nvSpPr>
                <p:cNvPr id="20" name="Rectangle 19">
                  <a:extLst>
                    <a:ext uri="{FF2B5EF4-FFF2-40B4-BE49-F238E27FC236}">
                      <a16:creationId xmlns:a16="http://schemas.microsoft.com/office/drawing/2014/main" id="{94B58407-1214-46B7-9AEF-BAA7B73AA682}"/>
                    </a:ext>
                  </a:extLst>
                </p:cNvPr>
                <p:cNvSpPr>
                  <a:spLocks noRot="1" noChangeAspect="1" noMove="1" noResize="1" noEditPoints="1" noAdjustHandles="1" noChangeArrowheads="1" noChangeShapeType="1" noTextEdit="1"/>
                </p:cNvSpPr>
                <p:nvPr/>
              </p:nvSpPr>
              <p:spPr>
                <a:xfrm>
                  <a:off x="4536743" y="1509510"/>
                  <a:ext cx="296837" cy="400110"/>
                </a:xfrm>
                <a:prstGeom prst="rect">
                  <a:avLst/>
                </a:prstGeom>
                <a:blipFill>
                  <a:blip r:embed="rId12"/>
                  <a:stretch>
                    <a:fillRect r="-13158" b="-877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0" name="Rectangle 69">
                  <a:extLst>
                    <a:ext uri="{FF2B5EF4-FFF2-40B4-BE49-F238E27FC236}">
                      <a16:creationId xmlns:a16="http://schemas.microsoft.com/office/drawing/2014/main" id="{671D0F78-A4A9-4125-8B56-A807429E5B01}"/>
                    </a:ext>
                  </a:extLst>
                </p:cNvPr>
                <p:cNvSpPr/>
                <p:nvPr/>
              </p:nvSpPr>
              <p:spPr>
                <a:xfrm>
                  <a:off x="4530630" y="2700506"/>
                  <a:ext cx="29683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sz="2000" b="0" i="1" smtClean="0">
                            <a:latin typeface="Cambria Math" panose="02040503050406030204" pitchFamily="18" charset="0"/>
                          </a:rPr>
                          <m:t>𝑟</m:t>
                        </m:r>
                      </m:oMath>
                    </m:oMathPara>
                  </a14:m>
                  <a:endParaRPr lang="pt-BR" sz="2000" dirty="0"/>
                </a:p>
              </p:txBody>
            </p:sp>
          </mc:Choice>
          <mc:Fallback xmlns="">
            <p:sp>
              <p:nvSpPr>
                <p:cNvPr id="21" name="Rectangle 20">
                  <a:extLst>
                    <a:ext uri="{FF2B5EF4-FFF2-40B4-BE49-F238E27FC236}">
                      <a16:creationId xmlns:a16="http://schemas.microsoft.com/office/drawing/2014/main" id="{0D9311DC-C67A-41BB-9816-62967BDDF692}"/>
                    </a:ext>
                  </a:extLst>
                </p:cNvPr>
                <p:cNvSpPr>
                  <a:spLocks noRot="1" noChangeAspect="1" noMove="1" noResize="1" noEditPoints="1" noAdjustHandles="1" noChangeArrowheads="1" noChangeShapeType="1" noTextEdit="1"/>
                </p:cNvSpPr>
                <p:nvPr/>
              </p:nvSpPr>
              <p:spPr>
                <a:xfrm>
                  <a:off x="4530630" y="2700506"/>
                  <a:ext cx="296837" cy="400110"/>
                </a:xfrm>
                <a:prstGeom prst="rect">
                  <a:avLst/>
                </a:prstGeom>
                <a:blipFill>
                  <a:blip r:embed="rId13"/>
                  <a:stretch>
                    <a:fillRect r="-21622" b="-178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49345152-2392-4F5C-8768-64BBE7C555CF}"/>
                    </a:ext>
                  </a:extLst>
                </p:cNvPr>
                <p:cNvSpPr txBox="1"/>
                <p:nvPr/>
              </p:nvSpPr>
              <p:spPr>
                <a:xfrm>
                  <a:off x="4920729" y="1419946"/>
                  <a:ext cx="121806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i="1" dirty="0" smtClean="0">
                            <a:latin typeface="Cambria Math" panose="02040503050406030204" pitchFamily="18" charset="0"/>
                          </a:rPr>
                          <m:t>4,2</m:t>
                        </m:r>
                      </m:oMath>
                    </m:oMathPara>
                  </a14:m>
                  <a:endParaRPr lang="pt-BR" sz="2000" dirty="0"/>
                </a:p>
              </p:txBody>
            </p:sp>
          </mc:Choice>
          <mc:Fallback xmlns="">
            <p:sp>
              <p:nvSpPr>
                <p:cNvPr id="22" name="TextBox 21">
                  <a:extLst>
                    <a:ext uri="{FF2B5EF4-FFF2-40B4-BE49-F238E27FC236}">
                      <a16:creationId xmlns:a16="http://schemas.microsoft.com/office/drawing/2014/main" id="{9879912F-B3EB-4341-B0A2-0BB83B81F4B9}"/>
                    </a:ext>
                  </a:extLst>
                </p:cNvPr>
                <p:cNvSpPr txBox="1">
                  <a:spLocks noRot="1" noChangeAspect="1" noMove="1" noResize="1" noEditPoints="1" noAdjustHandles="1" noChangeArrowheads="1" noChangeShapeType="1" noTextEdit="1"/>
                </p:cNvSpPr>
                <p:nvPr/>
              </p:nvSpPr>
              <p:spPr>
                <a:xfrm>
                  <a:off x="4920729" y="1419946"/>
                  <a:ext cx="1218063" cy="400110"/>
                </a:xfrm>
                <a:prstGeom prst="rect">
                  <a:avLst/>
                </a:prstGeom>
                <a:blipFill>
                  <a:blip r:embed="rId14"/>
                  <a:stretch>
                    <a:fillRect b="-89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2D72ABC5-668E-408B-B734-7EB490BEAFE7}"/>
                    </a:ext>
                  </a:extLst>
                </p:cNvPr>
                <p:cNvSpPr txBox="1"/>
                <p:nvPr/>
              </p:nvSpPr>
              <p:spPr>
                <a:xfrm>
                  <a:off x="5875789" y="2090119"/>
                  <a:ext cx="121806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b="0" i="1" dirty="0" smtClean="0">
                            <a:latin typeface="Cambria Math" panose="02040503050406030204" pitchFamily="18" charset="0"/>
                          </a:rPr>
                          <m:t>0,0</m:t>
                        </m:r>
                      </m:oMath>
                    </m:oMathPara>
                  </a14:m>
                  <a:endParaRPr lang="pt-BR" sz="2000" dirty="0"/>
                </a:p>
              </p:txBody>
            </p:sp>
          </mc:Choice>
          <mc:Fallback xmlns="">
            <p:sp>
              <p:nvSpPr>
                <p:cNvPr id="23" name="TextBox 22">
                  <a:extLst>
                    <a:ext uri="{FF2B5EF4-FFF2-40B4-BE49-F238E27FC236}">
                      <a16:creationId xmlns:a16="http://schemas.microsoft.com/office/drawing/2014/main" id="{CF232046-B562-4E0D-BF1C-4990D9877D74}"/>
                    </a:ext>
                  </a:extLst>
                </p:cNvPr>
                <p:cNvSpPr txBox="1">
                  <a:spLocks noRot="1" noChangeAspect="1" noMove="1" noResize="1" noEditPoints="1" noAdjustHandles="1" noChangeArrowheads="1" noChangeShapeType="1" noTextEdit="1"/>
                </p:cNvSpPr>
                <p:nvPr/>
              </p:nvSpPr>
              <p:spPr>
                <a:xfrm>
                  <a:off x="5875789" y="2090119"/>
                  <a:ext cx="1218063" cy="400110"/>
                </a:xfrm>
                <a:prstGeom prst="rect">
                  <a:avLst/>
                </a:prstGeom>
                <a:blipFill>
                  <a:blip r:embed="rId15"/>
                  <a:stretch>
                    <a:fillRect b="-89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095D3EE4-6320-4EFF-8F1B-6FE533049610}"/>
                    </a:ext>
                  </a:extLst>
                </p:cNvPr>
                <p:cNvSpPr txBox="1"/>
                <p:nvPr/>
              </p:nvSpPr>
              <p:spPr>
                <a:xfrm>
                  <a:off x="5885594" y="3429000"/>
                  <a:ext cx="121806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i="1" dirty="0" smtClean="0">
                            <a:latin typeface="Cambria Math" panose="02040503050406030204" pitchFamily="18" charset="0"/>
                          </a:rPr>
                          <m:t>1</m:t>
                        </m:r>
                        <m:r>
                          <a:rPr lang="pt-BR" sz="2000" b="0" i="1" dirty="0" smtClean="0">
                            <a:latin typeface="Cambria Math" panose="02040503050406030204" pitchFamily="18" charset="0"/>
                          </a:rPr>
                          <m:t>,4</m:t>
                        </m:r>
                      </m:oMath>
                    </m:oMathPara>
                  </a14:m>
                  <a:endParaRPr lang="pt-BR" sz="2000" dirty="0"/>
                </a:p>
              </p:txBody>
            </p:sp>
          </mc:Choice>
          <mc:Fallback xmlns="">
            <p:sp>
              <p:nvSpPr>
                <p:cNvPr id="24" name="TextBox 23">
                  <a:extLst>
                    <a:ext uri="{FF2B5EF4-FFF2-40B4-BE49-F238E27FC236}">
                      <a16:creationId xmlns:a16="http://schemas.microsoft.com/office/drawing/2014/main" id="{4A067134-5CF4-45ED-BFF4-FBE543DACBBF}"/>
                    </a:ext>
                  </a:extLst>
                </p:cNvPr>
                <p:cNvSpPr txBox="1">
                  <a:spLocks noRot="1" noChangeAspect="1" noMove="1" noResize="1" noEditPoints="1" noAdjustHandles="1" noChangeArrowheads="1" noChangeShapeType="1" noTextEdit="1"/>
                </p:cNvSpPr>
                <p:nvPr/>
              </p:nvSpPr>
              <p:spPr>
                <a:xfrm>
                  <a:off x="5885594" y="3429000"/>
                  <a:ext cx="1218063" cy="400110"/>
                </a:xfrm>
                <a:prstGeom prst="rect">
                  <a:avLst/>
                </a:prstGeom>
                <a:blipFill>
                  <a:blip r:embed="rId16"/>
                  <a:stretch>
                    <a:fillRect b="-89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26428433-75E7-4877-9212-1492DEC522E2}"/>
                    </a:ext>
                  </a:extLst>
                </p:cNvPr>
                <p:cNvSpPr txBox="1"/>
                <p:nvPr/>
              </p:nvSpPr>
              <p:spPr>
                <a:xfrm>
                  <a:off x="4917317" y="3720643"/>
                  <a:ext cx="121806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b="0" i="1" dirty="0" smtClean="0">
                            <a:latin typeface="Cambria Math" panose="02040503050406030204" pitchFamily="18" charset="0"/>
                          </a:rPr>
                          <m:t>0,0</m:t>
                        </m:r>
                      </m:oMath>
                    </m:oMathPara>
                  </a14:m>
                  <a:endParaRPr lang="pt-BR" sz="2000" dirty="0"/>
                </a:p>
              </p:txBody>
            </p:sp>
          </mc:Choice>
          <mc:Fallback xmlns="">
            <p:sp>
              <p:nvSpPr>
                <p:cNvPr id="25" name="TextBox 24">
                  <a:extLst>
                    <a:ext uri="{FF2B5EF4-FFF2-40B4-BE49-F238E27FC236}">
                      <a16:creationId xmlns:a16="http://schemas.microsoft.com/office/drawing/2014/main" id="{1316F7D4-075D-4530-AE38-23064F89DB73}"/>
                    </a:ext>
                  </a:extLst>
                </p:cNvPr>
                <p:cNvSpPr txBox="1">
                  <a:spLocks noRot="1" noChangeAspect="1" noMove="1" noResize="1" noEditPoints="1" noAdjustHandles="1" noChangeArrowheads="1" noChangeShapeType="1" noTextEdit="1"/>
                </p:cNvSpPr>
                <p:nvPr/>
              </p:nvSpPr>
              <p:spPr>
                <a:xfrm>
                  <a:off x="4917317" y="3720643"/>
                  <a:ext cx="1218063" cy="400110"/>
                </a:xfrm>
                <a:prstGeom prst="rect">
                  <a:avLst/>
                </a:prstGeom>
                <a:blipFill>
                  <a:blip r:embed="rId17"/>
                  <a:stretch>
                    <a:fillRect b="-89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138922CC-7519-4E8A-8737-F041927FF0E3}"/>
                    </a:ext>
                  </a:extLst>
                </p:cNvPr>
                <p:cNvSpPr txBox="1"/>
                <p:nvPr/>
              </p:nvSpPr>
              <p:spPr>
                <a:xfrm>
                  <a:off x="4925846" y="5013804"/>
                  <a:ext cx="121806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i="1" dirty="0" smtClean="0">
                            <a:latin typeface="Cambria Math" panose="02040503050406030204" pitchFamily="18" charset="0"/>
                          </a:rPr>
                          <m:t>2</m:t>
                        </m:r>
                        <m:r>
                          <a:rPr lang="pt-BR" sz="2000" b="0" i="1" dirty="0" smtClean="0">
                            <a:latin typeface="Cambria Math" panose="02040503050406030204" pitchFamily="18" charset="0"/>
                          </a:rPr>
                          <m:t>,4</m:t>
                        </m:r>
                      </m:oMath>
                    </m:oMathPara>
                  </a14:m>
                  <a:endParaRPr lang="pt-BR" sz="2000" dirty="0"/>
                </a:p>
              </p:txBody>
            </p:sp>
          </mc:Choice>
          <mc:Fallback xmlns="">
            <p:sp>
              <p:nvSpPr>
                <p:cNvPr id="26" name="TextBox 25">
                  <a:extLst>
                    <a:ext uri="{FF2B5EF4-FFF2-40B4-BE49-F238E27FC236}">
                      <a16:creationId xmlns:a16="http://schemas.microsoft.com/office/drawing/2014/main" id="{C7ED04E9-77D3-44A4-8A26-4CBB22116DEC}"/>
                    </a:ext>
                  </a:extLst>
                </p:cNvPr>
                <p:cNvSpPr txBox="1">
                  <a:spLocks noRot="1" noChangeAspect="1" noMove="1" noResize="1" noEditPoints="1" noAdjustHandles="1" noChangeArrowheads="1" noChangeShapeType="1" noTextEdit="1"/>
                </p:cNvSpPr>
                <p:nvPr/>
              </p:nvSpPr>
              <p:spPr>
                <a:xfrm>
                  <a:off x="4925846" y="5013804"/>
                  <a:ext cx="1218063" cy="400110"/>
                </a:xfrm>
                <a:prstGeom prst="rect">
                  <a:avLst/>
                </a:prstGeom>
                <a:blipFill>
                  <a:blip r:embed="rId18"/>
                  <a:stretch>
                    <a:fillRect b="-8929"/>
                  </a:stretch>
                </a:blipFill>
              </p:spPr>
              <p:txBody>
                <a:bodyPr/>
                <a:lstStyle/>
                <a:p>
                  <a:r>
                    <a:rPr lang="pt-BR">
                      <a:noFill/>
                    </a:rPr>
                    <a:t> </a:t>
                  </a:r>
                </a:p>
              </p:txBody>
            </p:sp>
          </mc:Fallback>
        </mc:AlternateContent>
      </p:gr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CDB0BB38-67AF-4F30-BB45-9F9F58C13682}"/>
                  </a:ext>
                </a:extLst>
              </p:cNvPr>
              <p:cNvSpPr txBox="1"/>
              <p:nvPr/>
            </p:nvSpPr>
            <p:spPr>
              <a:xfrm>
                <a:off x="9059582" y="3242924"/>
                <a:ext cx="552757" cy="3445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i="1" dirty="0" smtClean="0">
                          <a:latin typeface="Cambria Math" panose="02040503050406030204" pitchFamily="18" charset="0"/>
                        </a:rPr>
                        <m:t>1</m:t>
                      </m:r>
                    </m:oMath>
                  </m:oMathPara>
                </a14:m>
                <a:endParaRPr lang="pt-BR" sz="2000" dirty="0"/>
              </a:p>
            </p:txBody>
          </p:sp>
        </mc:Choice>
        <mc:Fallback xmlns="">
          <p:sp>
            <p:nvSpPr>
              <p:cNvPr id="76" name="TextBox 75">
                <a:extLst>
                  <a:ext uri="{FF2B5EF4-FFF2-40B4-BE49-F238E27FC236}">
                    <a16:creationId xmlns:a16="http://schemas.microsoft.com/office/drawing/2014/main" id="{CDB0BB38-67AF-4F30-BB45-9F9F58C13682}"/>
                  </a:ext>
                </a:extLst>
              </p:cNvPr>
              <p:cNvSpPr txBox="1">
                <a:spLocks noRot="1" noChangeAspect="1" noMove="1" noResize="1" noEditPoints="1" noAdjustHandles="1" noChangeArrowheads="1" noChangeShapeType="1" noTextEdit="1"/>
              </p:cNvSpPr>
              <p:nvPr/>
            </p:nvSpPr>
            <p:spPr>
              <a:xfrm>
                <a:off x="9059582" y="3242924"/>
                <a:ext cx="552757" cy="344597"/>
              </a:xfrm>
              <a:prstGeom prst="rect">
                <a:avLst/>
              </a:prstGeom>
              <a:blipFill>
                <a:blip r:embed="rId19"/>
                <a:stretch>
                  <a:fillRect b="-7018"/>
                </a:stretch>
              </a:blipFill>
            </p:spPr>
            <p:txBody>
              <a:bodyPr/>
              <a:lstStyle/>
              <a:p>
                <a:r>
                  <a:rPr lang="pt-BR">
                    <a:noFill/>
                  </a:rPr>
                  <a:t> </a:t>
                </a:r>
              </a:p>
            </p:txBody>
          </p:sp>
        </mc:Fallback>
      </mc:AlternateContent>
    </p:spTree>
    <p:extLst>
      <p:ext uri="{BB962C8B-B14F-4D97-AF65-F5344CB8AC3E}">
        <p14:creationId xmlns:p14="http://schemas.microsoft.com/office/powerpoint/2010/main" val="1865272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0C6769D5-FA18-4594-9942-224B04AE6A8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61954" y="867020"/>
            <a:ext cx="8232824" cy="5018809"/>
          </a:xfr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5DDE45C-DAED-4B1B-B980-5E6C1F758F69}"/>
                  </a:ext>
                </a:extLst>
              </p:cNvPr>
              <p:cNvSpPr txBox="1"/>
              <p:nvPr/>
            </p:nvSpPr>
            <p:spPr>
              <a:xfrm>
                <a:off x="3332072" y="325840"/>
                <a:ext cx="2953967" cy="646331"/>
              </a:xfrm>
              <a:prstGeom prst="rect">
                <a:avLst/>
              </a:prstGeom>
              <a:noFill/>
              <a:ln>
                <a:solidFill>
                  <a:schemeClr val="accent1"/>
                </a:solidFill>
              </a:ln>
            </p:spPr>
            <p:txBody>
              <a:bodyPr wrap="square" rtlCol="0">
                <a:spAutoFit/>
              </a:bodyPr>
              <a:lstStyle/>
              <a:p>
                <a:pPr algn="ctr"/>
                <a:r>
                  <a:rPr lang="pt-BR" b="1" i="1" dirty="0"/>
                  <a:t>Nó de decisão</a:t>
                </a:r>
                <a:r>
                  <a:rPr lang="pt-BR" i="1" dirty="0"/>
                  <a:t> </a:t>
                </a:r>
                <a:r>
                  <a:rPr lang="pt-BR" dirty="0"/>
                  <a:t>inicial</a:t>
                </a:r>
              </a:p>
              <a:p>
                <a:pPr algn="ctr"/>
                <a:r>
                  <a:rPr lang="pt-BR" dirty="0"/>
                  <a:t> 1 faz sua escolha entre </a:t>
                </a:r>
                <a14:m>
                  <m:oMath xmlns:m="http://schemas.openxmlformats.org/officeDocument/2006/math">
                    <m:r>
                      <a:rPr lang="pt-BR" i="1" dirty="0">
                        <a:latin typeface="Cambria Math" panose="02040503050406030204" pitchFamily="18" charset="0"/>
                      </a:rPr>
                      <m:t>𝐿</m:t>
                    </m:r>
                  </m:oMath>
                </a14:m>
                <a:r>
                  <a:rPr lang="pt-BR" dirty="0"/>
                  <a:t> e </a:t>
                </a:r>
                <a14:m>
                  <m:oMath xmlns:m="http://schemas.openxmlformats.org/officeDocument/2006/math">
                    <m:r>
                      <a:rPr lang="pt-BR" i="1" dirty="0">
                        <a:latin typeface="Cambria Math" panose="02040503050406030204" pitchFamily="18" charset="0"/>
                      </a:rPr>
                      <m:t>𝑅</m:t>
                    </m:r>
                  </m:oMath>
                </a14:m>
                <a:endParaRPr lang="pt-BR" dirty="0"/>
              </a:p>
            </p:txBody>
          </p:sp>
        </mc:Choice>
        <mc:Fallback xmlns="">
          <p:sp>
            <p:nvSpPr>
              <p:cNvPr id="2" name="TextBox 1">
                <a:extLst>
                  <a:ext uri="{FF2B5EF4-FFF2-40B4-BE49-F238E27FC236}">
                    <a16:creationId xmlns:a16="http://schemas.microsoft.com/office/drawing/2014/main" id="{A5DDE45C-DAED-4B1B-B980-5E6C1F758F69}"/>
                  </a:ext>
                </a:extLst>
              </p:cNvPr>
              <p:cNvSpPr txBox="1">
                <a:spLocks noRot="1" noChangeAspect="1" noMove="1" noResize="1" noEditPoints="1" noAdjustHandles="1" noChangeArrowheads="1" noChangeShapeType="1" noTextEdit="1"/>
              </p:cNvSpPr>
              <p:nvPr/>
            </p:nvSpPr>
            <p:spPr>
              <a:xfrm>
                <a:off x="3332072" y="325840"/>
                <a:ext cx="2953967" cy="646331"/>
              </a:xfrm>
              <a:prstGeom prst="rect">
                <a:avLst/>
              </a:prstGeom>
              <a:blipFill>
                <a:blip r:embed="rId4"/>
                <a:stretch>
                  <a:fillRect t="-3704" b="-12963"/>
                </a:stretch>
              </a:blipFill>
              <a:ln>
                <a:solidFill>
                  <a:schemeClr val="accent1"/>
                </a:solid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F32F4D9-F6DB-4AFB-BE3E-849567EAF64C}"/>
                  </a:ext>
                </a:extLst>
              </p:cNvPr>
              <p:cNvSpPr txBox="1"/>
              <p:nvPr/>
            </p:nvSpPr>
            <p:spPr>
              <a:xfrm>
                <a:off x="864522" y="1713180"/>
                <a:ext cx="3274285" cy="923330"/>
              </a:xfrm>
              <a:prstGeom prst="rect">
                <a:avLst/>
              </a:prstGeom>
              <a:noFill/>
              <a:ln>
                <a:solidFill>
                  <a:srgbClr val="FF0000"/>
                </a:solidFill>
              </a:ln>
            </p:spPr>
            <p:txBody>
              <a:bodyPr wrap="square" rtlCol="0">
                <a:spAutoFit/>
              </a:bodyPr>
              <a:lstStyle/>
              <a:p>
                <a:pPr algn="ctr"/>
                <a:r>
                  <a:rPr lang="pt-BR" b="1" i="1" dirty="0"/>
                  <a:t>Nós intermediários:</a:t>
                </a:r>
                <a:r>
                  <a:rPr lang="pt-BR" i="1" dirty="0"/>
                  <a:t> </a:t>
                </a:r>
                <a:r>
                  <a:rPr lang="pt-BR" dirty="0"/>
                  <a:t>2 observa a escolha de 1 e faz sua própria escolha entre </a:t>
                </a:r>
                <a14:m>
                  <m:oMath xmlns:m="http://schemas.openxmlformats.org/officeDocument/2006/math">
                    <m:sSup>
                      <m:sSupPr>
                        <m:ctrlPr>
                          <a:rPr lang="en-US" i="1" dirty="0">
                            <a:latin typeface="Cambria Math" panose="02040503050406030204" pitchFamily="18" charset="0"/>
                          </a:rPr>
                        </m:ctrlPr>
                      </m:sSupPr>
                      <m:e>
                        <m:r>
                          <a:rPr lang="pt-BR" i="1" dirty="0">
                            <a:latin typeface="Cambria Math" panose="02040503050406030204" pitchFamily="18" charset="0"/>
                          </a:rPr>
                          <m:t>𝐿</m:t>
                        </m:r>
                      </m:e>
                      <m:sup>
                        <m:r>
                          <a:rPr lang="en-US" i="1" dirty="0">
                            <a:latin typeface="Cambria Math" panose="02040503050406030204" pitchFamily="18" charset="0"/>
                          </a:rPr>
                          <m:t>′</m:t>
                        </m:r>
                      </m:sup>
                    </m:sSup>
                  </m:oMath>
                </a14:m>
                <a:r>
                  <a:rPr lang="pt-BR" dirty="0"/>
                  <a:t> e </a:t>
                </a:r>
                <a14:m>
                  <m:oMath xmlns:m="http://schemas.openxmlformats.org/officeDocument/2006/math">
                    <m:sSup>
                      <m:sSupPr>
                        <m:ctrlPr>
                          <a:rPr lang="en-US" i="1" dirty="0">
                            <a:latin typeface="Cambria Math" panose="02040503050406030204" pitchFamily="18" charset="0"/>
                          </a:rPr>
                        </m:ctrlPr>
                      </m:sSupPr>
                      <m:e>
                        <m:r>
                          <a:rPr lang="pt-BR" i="1" dirty="0">
                            <a:latin typeface="Cambria Math" panose="02040503050406030204" pitchFamily="18" charset="0"/>
                          </a:rPr>
                          <m:t>𝑅</m:t>
                        </m:r>
                      </m:e>
                      <m:sup>
                        <m:r>
                          <a:rPr lang="en-US" i="1" dirty="0">
                            <a:latin typeface="Cambria Math" panose="02040503050406030204" pitchFamily="18" charset="0"/>
                          </a:rPr>
                          <m:t>′</m:t>
                        </m:r>
                      </m:sup>
                    </m:sSup>
                  </m:oMath>
                </a14:m>
                <a:endParaRPr lang="pt-BR" dirty="0"/>
              </a:p>
            </p:txBody>
          </p:sp>
        </mc:Choice>
        <mc:Fallback xmlns="">
          <p:sp>
            <p:nvSpPr>
              <p:cNvPr id="4" name="TextBox 3">
                <a:extLst>
                  <a:ext uri="{FF2B5EF4-FFF2-40B4-BE49-F238E27FC236}">
                    <a16:creationId xmlns:a16="http://schemas.microsoft.com/office/drawing/2014/main" id="{5F32F4D9-F6DB-4AFB-BE3E-849567EAF64C}"/>
                  </a:ext>
                </a:extLst>
              </p:cNvPr>
              <p:cNvSpPr txBox="1">
                <a:spLocks noRot="1" noChangeAspect="1" noMove="1" noResize="1" noEditPoints="1" noAdjustHandles="1" noChangeArrowheads="1" noChangeShapeType="1" noTextEdit="1"/>
              </p:cNvSpPr>
              <p:nvPr/>
            </p:nvSpPr>
            <p:spPr>
              <a:xfrm>
                <a:off x="864522" y="1713180"/>
                <a:ext cx="3274285" cy="923330"/>
              </a:xfrm>
              <a:prstGeom prst="rect">
                <a:avLst/>
              </a:prstGeom>
              <a:blipFill>
                <a:blip r:embed="rId5"/>
                <a:stretch>
                  <a:fillRect t="-2614" b="-9150"/>
                </a:stretch>
              </a:blipFill>
              <a:ln>
                <a:solidFill>
                  <a:srgbClr val="FF0000"/>
                </a:solidFill>
              </a:ln>
            </p:spPr>
            <p:txBody>
              <a:bodyPr/>
              <a:lstStyle/>
              <a:p>
                <a:r>
                  <a:rPr lang="pt-BR">
                    <a:noFill/>
                  </a:rPr>
                  <a:t> </a:t>
                </a:r>
              </a:p>
            </p:txBody>
          </p:sp>
        </mc:Fallback>
      </mc:AlternateContent>
      <p:sp>
        <p:nvSpPr>
          <p:cNvPr id="3" name="TextBox 2">
            <a:extLst>
              <a:ext uri="{FF2B5EF4-FFF2-40B4-BE49-F238E27FC236}">
                <a16:creationId xmlns:a16="http://schemas.microsoft.com/office/drawing/2014/main" id="{7B8E29CD-8008-43F1-8B03-20B7B2ABA713}"/>
              </a:ext>
            </a:extLst>
          </p:cNvPr>
          <p:cNvSpPr txBox="1"/>
          <p:nvPr/>
        </p:nvSpPr>
        <p:spPr>
          <a:xfrm>
            <a:off x="9512473" y="3116722"/>
            <a:ext cx="2465262" cy="923330"/>
          </a:xfrm>
          <a:prstGeom prst="rect">
            <a:avLst/>
          </a:prstGeom>
          <a:noFill/>
          <a:ln>
            <a:solidFill>
              <a:schemeClr val="accent6">
                <a:lumMod val="75000"/>
              </a:schemeClr>
            </a:solidFill>
          </a:ln>
        </p:spPr>
        <p:txBody>
          <a:bodyPr wrap="square" rtlCol="0">
            <a:spAutoFit/>
          </a:bodyPr>
          <a:lstStyle/>
          <a:p>
            <a:pPr algn="ctr"/>
            <a:r>
              <a:rPr lang="pt-BR" b="1" dirty="0"/>
              <a:t>Nós terminais</a:t>
            </a:r>
            <a:r>
              <a:rPr lang="pt-BR" dirty="0"/>
              <a:t>. O jogo termina e os respectivos payoffs são atingidos</a:t>
            </a:r>
          </a:p>
        </p:txBody>
      </p:sp>
      <p:cxnSp>
        <p:nvCxnSpPr>
          <p:cNvPr id="7" name="Straight Arrow Connector 6">
            <a:extLst>
              <a:ext uri="{FF2B5EF4-FFF2-40B4-BE49-F238E27FC236}">
                <a16:creationId xmlns:a16="http://schemas.microsoft.com/office/drawing/2014/main" id="{FA8A3185-A1CE-4FD9-97E9-19CC594371C8}"/>
              </a:ext>
            </a:extLst>
          </p:cNvPr>
          <p:cNvCxnSpPr>
            <a:cxnSpLocks/>
          </p:cNvCxnSpPr>
          <p:nvPr/>
        </p:nvCxnSpPr>
        <p:spPr>
          <a:xfrm>
            <a:off x="6286039" y="972171"/>
            <a:ext cx="364143" cy="320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57554E5-C096-4945-8BCF-AF50BA2F49A8}"/>
              </a:ext>
            </a:extLst>
          </p:cNvPr>
          <p:cNvCxnSpPr/>
          <p:nvPr/>
        </p:nvCxnSpPr>
        <p:spPr>
          <a:xfrm>
            <a:off x="4112477" y="2359511"/>
            <a:ext cx="627157" cy="293201"/>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5E5E897A-DFBE-4B99-9056-C512488674C8}"/>
              </a:ext>
            </a:extLst>
          </p:cNvPr>
          <p:cNvCxnSpPr>
            <a:cxnSpLocks/>
          </p:cNvCxnSpPr>
          <p:nvPr/>
        </p:nvCxnSpPr>
        <p:spPr>
          <a:xfrm>
            <a:off x="4138807" y="2359511"/>
            <a:ext cx="4071407" cy="45758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D821762E-48F3-4C77-B895-B965CAEA47A4}"/>
              </a:ext>
            </a:extLst>
          </p:cNvPr>
          <p:cNvCxnSpPr>
            <a:cxnSpLocks/>
            <a:stCxn id="3" idx="1"/>
          </p:cNvCxnSpPr>
          <p:nvPr/>
        </p:nvCxnSpPr>
        <p:spPr>
          <a:xfrm flipH="1">
            <a:off x="9261695" y="3578387"/>
            <a:ext cx="250778" cy="315119"/>
          </a:xfrm>
          <a:prstGeom prst="straightConnector1">
            <a:avLst/>
          </a:prstGeom>
          <a:ln>
            <a:solidFill>
              <a:schemeClr val="accent6">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17" name="Straight Arrow Connector 16">
            <a:extLst>
              <a:ext uri="{FF2B5EF4-FFF2-40B4-BE49-F238E27FC236}">
                <a16:creationId xmlns:a16="http://schemas.microsoft.com/office/drawing/2014/main" id="{8E07C0C3-03F0-47A8-BA1F-3E1E135975FA}"/>
              </a:ext>
            </a:extLst>
          </p:cNvPr>
          <p:cNvCxnSpPr>
            <a:cxnSpLocks/>
            <a:stCxn id="3" idx="1"/>
          </p:cNvCxnSpPr>
          <p:nvPr/>
        </p:nvCxnSpPr>
        <p:spPr>
          <a:xfrm flipH="1">
            <a:off x="7690157" y="3578387"/>
            <a:ext cx="1822316" cy="355931"/>
          </a:xfrm>
          <a:prstGeom prst="straightConnector1">
            <a:avLst/>
          </a:prstGeom>
          <a:ln>
            <a:solidFill>
              <a:schemeClr val="accent6">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19" name="Straight Arrow Connector 18">
            <a:extLst>
              <a:ext uri="{FF2B5EF4-FFF2-40B4-BE49-F238E27FC236}">
                <a16:creationId xmlns:a16="http://schemas.microsoft.com/office/drawing/2014/main" id="{759823D7-8DE5-4896-B7D8-CCD7B769F97E}"/>
              </a:ext>
            </a:extLst>
          </p:cNvPr>
          <p:cNvCxnSpPr>
            <a:cxnSpLocks/>
            <a:stCxn id="3" idx="1"/>
          </p:cNvCxnSpPr>
          <p:nvPr/>
        </p:nvCxnSpPr>
        <p:spPr>
          <a:xfrm flipH="1">
            <a:off x="5975289" y="3578387"/>
            <a:ext cx="3537184" cy="315119"/>
          </a:xfrm>
          <a:prstGeom prst="straightConnector1">
            <a:avLst/>
          </a:prstGeom>
          <a:ln>
            <a:solidFill>
              <a:schemeClr val="accent6">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26" name="Straight Arrow Connector 25">
            <a:extLst>
              <a:ext uri="{FF2B5EF4-FFF2-40B4-BE49-F238E27FC236}">
                <a16:creationId xmlns:a16="http://schemas.microsoft.com/office/drawing/2014/main" id="{B96DFD03-D791-45B8-9F83-B0E5A94E4AC1}"/>
              </a:ext>
            </a:extLst>
          </p:cNvPr>
          <p:cNvCxnSpPr>
            <a:cxnSpLocks/>
            <a:stCxn id="3" idx="1"/>
          </p:cNvCxnSpPr>
          <p:nvPr/>
        </p:nvCxnSpPr>
        <p:spPr>
          <a:xfrm flipH="1">
            <a:off x="4309450" y="3578387"/>
            <a:ext cx="5203023" cy="271378"/>
          </a:xfrm>
          <a:prstGeom prst="straightConnector1">
            <a:avLst/>
          </a:prstGeom>
          <a:ln>
            <a:solidFill>
              <a:schemeClr val="accent6">
                <a:lumMod val="75000"/>
              </a:schemeClr>
            </a:solidFill>
            <a:tailEnd type="triangle"/>
          </a:ln>
        </p:spPr>
        <p:style>
          <a:lnRef idx="1">
            <a:schemeClr val="accent6"/>
          </a:lnRef>
          <a:fillRef idx="0">
            <a:schemeClr val="accent6"/>
          </a:fillRef>
          <a:effectRef idx="0">
            <a:schemeClr val="accent6"/>
          </a:effectRef>
          <a:fontRef idx="minor">
            <a:schemeClr val="tx1"/>
          </a:fontRef>
        </p:style>
      </p:cxnSp>
      <p:sp>
        <p:nvSpPr>
          <p:cNvPr id="13" name="Footer Placeholder 1">
            <a:extLst>
              <a:ext uri="{FF2B5EF4-FFF2-40B4-BE49-F238E27FC236}">
                <a16:creationId xmlns:a16="http://schemas.microsoft.com/office/drawing/2014/main" id="{1E987F06-4652-46A4-84F4-1FD7DE18C106}"/>
              </a:ext>
            </a:extLst>
          </p:cNvPr>
          <p:cNvSpPr>
            <a:spLocks noGrp="1"/>
          </p:cNvSpPr>
          <p:nvPr>
            <p:ph type="ftr" sz="quarter" idx="11"/>
          </p:nvPr>
        </p:nvSpPr>
        <p:spPr>
          <a:xfrm>
            <a:off x="4038600" y="6356350"/>
            <a:ext cx="4114800" cy="365125"/>
          </a:xfrm>
        </p:spPr>
        <p:txBody>
          <a:bodyPr/>
          <a:lstStyle/>
          <a:p>
            <a:r>
              <a:rPr lang="pt-BR" dirty="0"/>
              <a:t>Robson Tigre </a:t>
            </a:r>
            <a:endParaRPr lang="en-US" dirty="0"/>
          </a:p>
        </p:txBody>
      </p:sp>
      <p:sp>
        <p:nvSpPr>
          <p:cNvPr id="6" name="Slide Number Placeholder 5">
            <a:extLst>
              <a:ext uri="{FF2B5EF4-FFF2-40B4-BE49-F238E27FC236}">
                <a16:creationId xmlns:a16="http://schemas.microsoft.com/office/drawing/2014/main" id="{BA753E2F-DE6C-4348-8489-781DE5259D38}"/>
              </a:ext>
            </a:extLst>
          </p:cNvPr>
          <p:cNvSpPr>
            <a:spLocks noGrp="1"/>
          </p:cNvSpPr>
          <p:nvPr>
            <p:ph type="sldNum" sz="quarter" idx="12"/>
          </p:nvPr>
        </p:nvSpPr>
        <p:spPr/>
        <p:txBody>
          <a:bodyPr/>
          <a:lstStyle/>
          <a:p>
            <a:fld id="{AF67EEE8-F201-4410-BA13-233EFB93B646}" type="slidenum">
              <a:rPr lang="pt-BR" smtClean="0"/>
              <a:t>7</a:t>
            </a:fld>
            <a:endParaRPr lang="pt-BR"/>
          </a:p>
        </p:txBody>
      </p:sp>
    </p:spTree>
    <p:extLst>
      <p:ext uri="{BB962C8B-B14F-4D97-AF65-F5344CB8AC3E}">
        <p14:creationId xmlns:p14="http://schemas.microsoft.com/office/powerpoint/2010/main" val="2622277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1FA2D9-41EC-41EC-AD46-E6CEA7151CC7}"/>
              </a:ext>
            </a:extLst>
          </p:cNvPr>
          <p:cNvSpPr>
            <a:spLocks noGrp="1"/>
          </p:cNvSpPr>
          <p:nvPr>
            <p:ph idx="1"/>
          </p:nvPr>
        </p:nvSpPr>
        <p:spPr/>
        <p:txBody>
          <a:bodyPr>
            <a:normAutofit fontScale="92500" lnSpcReduction="10000"/>
          </a:bodyPr>
          <a:lstStyle/>
          <a:p>
            <a:pPr algn="just"/>
            <a:r>
              <a:rPr lang="pt-BR" noProof="0" dirty="0"/>
              <a:t>Jogos dinâmicos também podem ser escritos na forma normal – em breve iremos escrever 2.4.1 na forma normal</a:t>
            </a:r>
          </a:p>
          <a:p>
            <a:pPr marL="0" indent="0" algn="just">
              <a:buNone/>
            </a:pPr>
            <a:endParaRPr lang="pt-BR" noProof="0" dirty="0"/>
          </a:p>
          <a:p>
            <a:pPr algn="just"/>
            <a:r>
              <a:rPr lang="pt-BR" noProof="0" dirty="0"/>
              <a:t>Para fazer isso, </a:t>
            </a:r>
            <a:r>
              <a:rPr lang="pt-BR" dirty="0"/>
              <a:t>precisamos </a:t>
            </a:r>
            <a:r>
              <a:rPr lang="pt-BR" b="1" i="1" dirty="0"/>
              <a:t>traduzir</a:t>
            </a:r>
            <a:r>
              <a:rPr lang="pt-BR" i="1" dirty="0"/>
              <a:t> </a:t>
            </a:r>
            <a:r>
              <a:rPr lang="pt-BR" dirty="0"/>
              <a:t>a informação da forma extensiva para a descrição de estratégia de cada jogador na forma normal.</a:t>
            </a:r>
            <a:endParaRPr lang="pt-BR" noProof="0" dirty="0"/>
          </a:p>
          <a:p>
            <a:pPr lvl="1" algn="just">
              <a:spcBef>
                <a:spcPts val="1000"/>
              </a:spcBef>
            </a:pPr>
            <a:r>
              <a:rPr lang="pt-BR" noProof="0" dirty="0"/>
              <a:t>Note a conexão entre as estratégias viáveis de um jogador no jogo na forma normal (item 2) e a descrição de </a:t>
            </a:r>
            <a:r>
              <a:rPr lang="pt-BR" b="1" i="1" noProof="0" dirty="0"/>
              <a:t>quando</a:t>
            </a:r>
            <a:r>
              <a:rPr lang="pt-BR" noProof="0" dirty="0"/>
              <a:t> ele joga, </a:t>
            </a:r>
            <a:r>
              <a:rPr lang="pt-BR" b="1" i="1" noProof="0" dirty="0"/>
              <a:t>o que ele pode</a:t>
            </a:r>
            <a:r>
              <a:rPr lang="pt-BR" i="1" noProof="0" dirty="0"/>
              <a:t> </a:t>
            </a:r>
            <a:r>
              <a:rPr lang="pt-BR" noProof="0" dirty="0"/>
              <a:t>fazer e </a:t>
            </a:r>
            <a:r>
              <a:rPr lang="pt-BR" b="1" i="1" noProof="0" dirty="0"/>
              <a:t>o que ele sabe</a:t>
            </a:r>
            <a:r>
              <a:rPr lang="pt-BR" noProof="0" dirty="0"/>
              <a:t>, na forma extensiva (itens 2a, 2b, 2c)</a:t>
            </a:r>
          </a:p>
          <a:p>
            <a:pPr lvl="1" algn="just"/>
            <a:endParaRPr lang="pt-BR" noProof="0" dirty="0"/>
          </a:p>
          <a:p>
            <a:pPr algn="just"/>
            <a:r>
              <a:rPr lang="pt-BR" noProof="0" dirty="0"/>
              <a:t>Para realizar essa tradução, lembre que “a </a:t>
            </a:r>
            <a:r>
              <a:rPr lang="pt-BR" b="1" noProof="0" dirty="0">
                <a:solidFill>
                  <a:srgbClr val="0070C0"/>
                </a:solidFill>
              </a:rPr>
              <a:t>estratégia</a:t>
            </a:r>
            <a:r>
              <a:rPr lang="pt-BR" noProof="0" dirty="0"/>
              <a:t> de um jogador é um </a:t>
            </a:r>
            <a:r>
              <a:rPr lang="pt-BR" b="1" noProof="0" dirty="0">
                <a:solidFill>
                  <a:srgbClr val="0070C0"/>
                </a:solidFill>
              </a:rPr>
              <a:t>plano de ação </a:t>
            </a:r>
            <a:r>
              <a:rPr lang="pt-BR" noProof="0" dirty="0"/>
              <a:t>completo que especifica uma ação viável para cada contingência em que o jogador possa ser chamado a agir.”</a:t>
            </a:r>
          </a:p>
        </p:txBody>
      </p:sp>
      <p:sp>
        <p:nvSpPr>
          <p:cNvPr id="4" name="Title 1">
            <a:extLst>
              <a:ext uri="{FF2B5EF4-FFF2-40B4-BE49-F238E27FC236}">
                <a16:creationId xmlns:a16="http://schemas.microsoft.com/office/drawing/2014/main" id="{33709C0A-978B-4D15-A590-A89E4C087543}"/>
              </a:ext>
            </a:extLst>
          </p:cNvPr>
          <p:cNvSpPr>
            <a:spLocks noGrp="1"/>
          </p:cNvSpPr>
          <p:nvPr>
            <p:ph type="title"/>
          </p:nvPr>
        </p:nvSpPr>
        <p:spPr>
          <a:xfrm>
            <a:off x="838200" y="365125"/>
            <a:ext cx="10515600" cy="1325563"/>
          </a:xfrm>
        </p:spPr>
        <p:txBody>
          <a:bodyPr>
            <a:normAutofit/>
          </a:bodyPr>
          <a:lstStyle/>
          <a:p>
            <a:r>
              <a:rPr lang="pt-BR" sz="4200" b="1" dirty="0"/>
              <a:t>Representando jogos dinâmicos na forma normal</a:t>
            </a:r>
            <a:endParaRPr lang="pt-BR" sz="4200" dirty="0"/>
          </a:p>
        </p:txBody>
      </p:sp>
      <p:sp>
        <p:nvSpPr>
          <p:cNvPr id="5" name="Footer Placeholder 1">
            <a:extLst>
              <a:ext uri="{FF2B5EF4-FFF2-40B4-BE49-F238E27FC236}">
                <a16:creationId xmlns:a16="http://schemas.microsoft.com/office/drawing/2014/main" id="{B5DCFD2D-B570-4401-BE3C-BE89754CDAEE}"/>
              </a:ext>
            </a:extLst>
          </p:cNvPr>
          <p:cNvSpPr>
            <a:spLocks noGrp="1"/>
          </p:cNvSpPr>
          <p:nvPr>
            <p:ph type="ftr" sz="quarter" idx="11"/>
          </p:nvPr>
        </p:nvSpPr>
        <p:spPr>
          <a:xfrm>
            <a:off x="4038600" y="6356350"/>
            <a:ext cx="4114800" cy="365125"/>
          </a:xfrm>
        </p:spPr>
        <p:txBody>
          <a:bodyPr/>
          <a:lstStyle/>
          <a:p>
            <a:r>
              <a:rPr lang="pt-BR" dirty="0"/>
              <a:t>Robson Tigre </a:t>
            </a:r>
            <a:endParaRPr lang="en-US" dirty="0"/>
          </a:p>
        </p:txBody>
      </p:sp>
      <p:sp>
        <p:nvSpPr>
          <p:cNvPr id="2" name="Slide Number Placeholder 1">
            <a:extLst>
              <a:ext uri="{FF2B5EF4-FFF2-40B4-BE49-F238E27FC236}">
                <a16:creationId xmlns:a16="http://schemas.microsoft.com/office/drawing/2014/main" id="{C08D576A-485C-4ABC-B5CD-EB5AA08A1937}"/>
              </a:ext>
            </a:extLst>
          </p:cNvPr>
          <p:cNvSpPr>
            <a:spLocks noGrp="1"/>
          </p:cNvSpPr>
          <p:nvPr>
            <p:ph type="sldNum" sz="quarter" idx="12"/>
          </p:nvPr>
        </p:nvSpPr>
        <p:spPr/>
        <p:txBody>
          <a:bodyPr/>
          <a:lstStyle/>
          <a:p>
            <a:fld id="{AF67EEE8-F201-4410-BA13-233EFB93B646}" type="slidenum">
              <a:rPr lang="pt-BR" smtClean="0"/>
              <a:t>8</a:t>
            </a:fld>
            <a:endParaRPr lang="pt-BR"/>
          </a:p>
        </p:txBody>
      </p:sp>
    </p:spTree>
    <p:extLst>
      <p:ext uri="{BB962C8B-B14F-4D97-AF65-F5344CB8AC3E}">
        <p14:creationId xmlns:p14="http://schemas.microsoft.com/office/powerpoint/2010/main" val="2042684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107F56-1BF9-4696-844C-C66956244C4C}"/>
                  </a:ext>
                </a:extLst>
              </p:cNvPr>
              <p:cNvSpPr>
                <a:spLocks noGrp="1"/>
              </p:cNvSpPr>
              <p:nvPr>
                <p:ph idx="1"/>
              </p:nvPr>
            </p:nvSpPr>
            <p:spPr/>
            <p:txBody>
              <a:bodyPr>
                <a:normAutofit lnSpcReduction="10000"/>
              </a:bodyPr>
              <a:lstStyle/>
              <a:p>
                <a:pPr algn="just"/>
                <a:r>
                  <a:rPr lang="pt-BR" noProof="0" dirty="0">
                    <a:solidFill>
                      <a:schemeClr val="tx1">
                        <a:lumMod val="65000"/>
                        <a:lumOff val="35000"/>
                      </a:schemeClr>
                    </a:solidFill>
                  </a:rPr>
                  <a:t>Em qualquer jogo, a </a:t>
                </a:r>
                <a:r>
                  <a:rPr lang="pt-BR" b="1" i="1" noProof="0" dirty="0">
                    <a:solidFill>
                      <a:schemeClr val="tx1">
                        <a:lumMod val="65000"/>
                        <a:lumOff val="35000"/>
                      </a:schemeClr>
                    </a:solidFill>
                  </a:rPr>
                  <a:t>estratégia</a:t>
                </a:r>
                <a:r>
                  <a:rPr lang="pt-BR" b="1" noProof="0" dirty="0">
                    <a:solidFill>
                      <a:schemeClr val="tx1">
                        <a:lumMod val="65000"/>
                        <a:lumOff val="35000"/>
                      </a:schemeClr>
                    </a:solidFill>
                  </a:rPr>
                  <a:t> </a:t>
                </a:r>
                <a:r>
                  <a:rPr lang="pt-BR" noProof="0" dirty="0">
                    <a:solidFill>
                      <a:schemeClr val="tx1">
                        <a:lumMod val="65000"/>
                        <a:lumOff val="35000"/>
                      </a:schemeClr>
                    </a:solidFill>
                  </a:rPr>
                  <a:t>de um jogador especifica ações viáveis para o jogador em </a:t>
                </a:r>
                <a:r>
                  <a:rPr lang="pt-BR" b="1" i="1" noProof="0" dirty="0">
                    <a:solidFill>
                      <a:schemeClr val="tx1">
                        <a:lumMod val="65000"/>
                        <a:lumOff val="35000"/>
                      </a:schemeClr>
                    </a:solidFill>
                  </a:rPr>
                  <a:t>todas as contingências </a:t>
                </a:r>
                <a:r>
                  <a:rPr lang="pt-BR" noProof="0" dirty="0">
                    <a:solidFill>
                      <a:schemeClr val="tx1">
                        <a:lumMod val="65000"/>
                        <a:lumOff val="35000"/>
                      </a:schemeClr>
                    </a:solidFill>
                  </a:rPr>
                  <a:t>em que o jogador possa ser chamado para agir (</a:t>
                </a:r>
                <a:r>
                  <a:rPr lang="pt-BR" i="1" noProof="0" dirty="0">
                    <a:solidFill>
                      <a:schemeClr val="tx1">
                        <a:lumMod val="65000"/>
                        <a:lumOff val="35000"/>
                      </a:schemeClr>
                    </a:solidFill>
                  </a:rPr>
                  <a:t>ilustração do advogado ou procurador</a:t>
                </a:r>
                <a:r>
                  <a:rPr lang="pt-BR" noProof="0" dirty="0">
                    <a:solidFill>
                      <a:schemeClr val="tx1">
                        <a:lumMod val="65000"/>
                        <a:lumOff val="35000"/>
                      </a:schemeClr>
                    </a:solidFill>
                  </a:rPr>
                  <a:t>)</a:t>
                </a:r>
              </a:p>
              <a:p>
                <a:pPr algn="just"/>
                <a:endParaRPr lang="pt-BR" noProof="0" dirty="0">
                  <a:solidFill>
                    <a:schemeClr val="tx1">
                      <a:lumMod val="65000"/>
                      <a:lumOff val="35000"/>
                    </a:schemeClr>
                  </a:solidFill>
                </a:endParaRPr>
              </a:p>
              <a:p>
                <a:pPr algn="just"/>
                <a:r>
                  <a:rPr lang="pt-BR" noProof="0" dirty="0">
                    <a:solidFill>
                      <a:schemeClr val="tx1">
                        <a:lumMod val="65000"/>
                        <a:lumOff val="35000"/>
                      </a:schemeClr>
                    </a:solidFill>
                  </a:rPr>
                  <a:t>Em jogos estáticos de informação completa, uma </a:t>
                </a:r>
                <a:r>
                  <a:rPr lang="pt-BR" b="1" noProof="0" dirty="0">
                    <a:solidFill>
                      <a:schemeClr val="tx1">
                        <a:lumMod val="65000"/>
                        <a:lumOff val="35000"/>
                      </a:schemeClr>
                    </a:solidFill>
                  </a:rPr>
                  <a:t>estratégia </a:t>
                </a:r>
                <a:r>
                  <a:rPr lang="pt-BR" noProof="0" dirty="0">
                    <a:solidFill>
                      <a:schemeClr val="tx1">
                        <a:lumMod val="65000"/>
                        <a:lumOff val="35000"/>
                      </a:schemeClr>
                    </a:solidFill>
                  </a:rPr>
                  <a:t>é simplesmente uma </a:t>
                </a:r>
                <a:r>
                  <a:rPr lang="pt-BR" b="1" noProof="0" dirty="0">
                    <a:solidFill>
                      <a:schemeClr val="tx1">
                        <a:lumMod val="65000"/>
                        <a:lumOff val="35000"/>
                      </a:schemeClr>
                    </a:solidFill>
                  </a:rPr>
                  <a:t>ação</a:t>
                </a:r>
                <a:r>
                  <a:rPr lang="pt-BR" noProof="0" dirty="0">
                    <a:solidFill>
                      <a:schemeClr val="tx1">
                        <a:lumMod val="65000"/>
                        <a:lumOff val="35000"/>
                      </a:schemeClr>
                    </a:solidFill>
                  </a:rPr>
                  <a:t>. Nesse caso, o espaço estratégia </a:t>
                </a:r>
                <a14:m>
                  <m:oMath xmlns:m="http://schemas.openxmlformats.org/officeDocument/2006/math">
                    <m:sSub>
                      <m:sSubPr>
                        <m:ctrlPr>
                          <a:rPr lang="pt-BR" i="1" noProof="0" smtClean="0">
                            <a:solidFill>
                              <a:schemeClr val="tx1">
                                <a:lumMod val="65000"/>
                                <a:lumOff val="35000"/>
                              </a:schemeClr>
                            </a:solidFill>
                            <a:latin typeface="Cambria Math" panose="02040503050406030204" pitchFamily="18" charset="0"/>
                          </a:rPr>
                        </m:ctrlPr>
                      </m:sSubPr>
                      <m:e>
                        <m:r>
                          <a:rPr lang="pt-BR" i="1" noProof="0" smtClean="0">
                            <a:solidFill>
                              <a:schemeClr val="tx1">
                                <a:lumMod val="65000"/>
                                <a:lumOff val="35000"/>
                              </a:schemeClr>
                            </a:solidFill>
                            <a:latin typeface="Cambria Math" panose="02040503050406030204" pitchFamily="18" charset="0"/>
                          </a:rPr>
                          <m:t>𝑆</m:t>
                        </m:r>
                      </m:e>
                      <m:sub>
                        <m:r>
                          <a:rPr lang="pt-BR" i="1" noProof="0" smtClean="0">
                            <a:solidFill>
                              <a:schemeClr val="tx1">
                                <a:lumMod val="65000"/>
                                <a:lumOff val="35000"/>
                              </a:schemeClr>
                            </a:solidFill>
                            <a:latin typeface="Cambria Math" panose="02040503050406030204" pitchFamily="18" charset="0"/>
                          </a:rPr>
                          <m:t>𝑖</m:t>
                        </m:r>
                      </m:sub>
                    </m:sSub>
                  </m:oMath>
                </a14:m>
                <a:r>
                  <a:rPr lang="pt-BR" noProof="0" dirty="0">
                    <a:solidFill>
                      <a:schemeClr val="tx1">
                        <a:lumMod val="65000"/>
                        <a:lumOff val="35000"/>
                      </a:schemeClr>
                    </a:solidFill>
                  </a:rPr>
                  <a:t> de um jogador é simplesmente seu espaço de ação </a:t>
                </a:r>
                <a14:m>
                  <m:oMath xmlns:m="http://schemas.openxmlformats.org/officeDocument/2006/math">
                    <m:sSub>
                      <m:sSubPr>
                        <m:ctrlPr>
                          <a:rPr lang="pt-BR" i="1" noProof="0" smtClean="0">
                            <a:solidFill>
                              <a:schemeClr val="tx1">
                                <a:lumMod val="65000"/>
                                <a:lumOff val="35000"/>
                              </a:schemeClr>
                            </a:solidFill>
                            <a:latin typeface="Cambria Math" panose="02040503050406030204" pitchFamily="18" charset="0"/>
                          </a:rPr>
                        </m:ctrlPr>
                      </m:sSubPr>
                      <m:e>
                        <m:r>
                          <a:rPr lang="pt-BR" i="1" noProof="0" smtClean="0">
                            <a:solidFill>
                              <a:schemeClr val="tx1">
                                <a:lumMod val="65000"/>
                                <a:lumOff val="35000"/>
                              </a:schemeClr>
                            </a:solidFill>
                            <a:latin typeface="Cambria Math" panose="02040503050406030204" pitchFamily="18" charset="0"/>
                          </a:rPr>
                          <m:t>𝐴</m:t>
                        </m:r>
                      </m:e>
                      <m:sub>
                        <m:r>
                          <a:rPr lang="pt-BR" i="1" noProof="0" smtClean="0">
                            <a:solidFill>
                              <a:schemeClr val="tx1">
                                <a:lumMod val="65000"/>
                                <a:lumOff val="35000"/>
                              </a:schemeClr>
                            </a:solidFill>
                            <a:latin typeface="Cambria Math" panose="02040503050406030204" pitchFamily="18" charset="0"/>
                          </a:rPr>
                          <m:t>𝑖</m:t>
                        </m:r>
                      </m:sub>
                    </m:sSub>
                  </m:oMath>
                </a14:m>
                <a:endParaRPr lang="pt-BR" noProof="0" dirty="0">
                  <a:solidFill>
                    <a:schemeClr val="tx1">
                      <a:lumMod val="65000"/>
                      <a:lumOff val="35000"/>
                    </a:schemeClr>
                  </a:solidFill>
                </a:endParaRPr>
              </a:p>
              <a:p>
                <a:pPr algn="just"/>
                <a:endParaRPr lang="pt-BR" noProof="0" dirty="0">
                  <a:solidFill>
                    <a:schemeClr val="tx1">
                      <a:lumMod val="65000"/>
                      <a:lumOff val="35000"/>
                    </a:schemeClr>
                  </a:solidFill>
                </a:endParaRPr>
              </a:p>
              <a:p>
                <a:pPr algn="just"/>
                <a:r>
                  <a:rPr lang="pt-BR" noProof="0" dirty="0">
                    <a:solidFill>
                      <a:schemeClr val="tx1">
                        <a:lumMod val="65000"/>
                        <a:lumOff val="35000"/>
                      </a:schemeClr>
                    </a:solidFill>
                  </a:rPr>
                  <a:t>Em jogos dinâmicos, entretanto, estratégia tem um conceito mais sofisticado.</a:t>
                </a:r>
              </a:p>
              <a:p>
                <a:pPr algn="just"/>
                <a:endParaRPr lang="pt-BR" noProof="0" dirty="0"/>
              </a:p>
              <a:p>
                <a:pPr algn="just"/>
                <a:endParaRPr lang="pt-BR" noProof="0" dirty="0"/>
              </a:p>
            </p:txBody>
          </p:sp>
        </mc:Choice>
        <mc:Fallback xmlns="">
          <p:sp>
            <p:nvSpPr>
              <p:cNvPr id="3" name="Content Placeholder 2">
                <a:extLst>
                  <a:ext uri="{FF2B5EF4-FFF2-40B4-BE49-F238E27FC236}">
                    <a16:creationId xmlns:a16="http://schemas.microsoft.com/office/drawing/2014/main" id="{48107F56-1BF9-4696-844C-C66956244C4C}"/>
                  </a:ext>
                </a:extLst>
              </p:cNvPr>
              <p:cNvSpPr>
                <a:spLocks noGrp="1" noRot="1" noChangeAspect="1" noMove="1" noResize="1" noEditPoints="1" noAdjustHandles="1" noChangeArrowheads="1" noChangeShapeType="1" noTextEdit="1"/>
              </p:cNvSpPr>
              <p:nvPr>
                <p:ph idx="1"/>
              </p:nvPr>
            </p:nvSpPr>
            <p:spPr>
              <a:blipFill>
                <a:blip r:embed="rId2"/>
                <a:stretch>
                  <a:fillRect l="-1043" t="-3081" r="-1159"/>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8258D142-9BB6-47F3-978C-4855D3C43A75}"/>
              </a:ext>
            </a:extLst>
          </p:cNvPr>
          <p:cNvSpPr>
            <a:spLocks noGrp="1"/>
          </p:cNvSpPr>
          <p:nvPr>
            <p:ph type="title"/>
          </p:nvPr>
        </p:nvSpPr>
        <p:spPr>
          <a:xfrm>
            <a:off x="838200" y="365125"/>
            <a:ext cx="10515600" cy="1325563"/>
          </a:xfrm>
        </p:spPr>
        <p:txBody>
          <a:bodyPr/>
          <a:lstStyle/>
          <a:p>
            <a:r>
              <a:rPr lang="pt-BR" b="1" noProof="0" dirty="0">
                <a:solidFill>
                  <a:schemeClr val="tx1">
                    <a:lumMod val="65000"/>
                    <a:lumOff val="35000"/>
                  </a:schemeClr>
                </a:solidFill>
              </a:rPr>
              <a:t>Da aula passada...</a:t>
            </a:r>
            <a:br>
              <a:rPr lang="pt-BR" b="1" noProof="0" dirty="0">
                <a:solidFill>
                  <a:schemeClr val="tx1">
                    <a:lumMod val="65000"/>
                    <a:lumOff val="35000"/>
                  </a:schemeClr>
                </a:solidFill>
              </a:rPr>
            </a:br>
            <a:r>
              <a:rPr lang="pt-BR" sz="2200" b="1" noProof="0" dirty="0">
                <a:solidFill>
                  <a:schemeClr val="tx1">
                    <a:lumMod val="65000"/>
                    <a:lumOff val="35000"/>
                  </a:schemeClr>
                </a:solidFill>
              </a:rPr>
              <a:t>Definição de estratégia</a:t>
            </a:r>
          </a:p>
        </p:txBody>
      </p:sp>
      <p:sp>
        <p:nvSpPr>
          <p:cNvPr id="2" name="Footer Placeholder 1">
            <a:extLst>
              <a:ext uri="{FF2B5EF4-FFF2-40B4-BE49-F238E27FC236}">
                <a16:creationId xmlns:a16="http://schemas.microsoft.com/office/drawing/2014/main" id="{01B151A1-4627-4B5E-AC8D-A303C8234D42}"/>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03C08E57-788B-47F1-90F8-2E630466BD18}"/>
              </a:ext>
            </a:extLst>
          </p:cNvPr>
          <p:cNvSpPr>
            <a:spLocks noGrp="1"/>
          </p:cNvSpPr>
          <p:nvPr>
            <p:ph type="sldNum" sz="quarter" idx="12"/>
          </p:nvPr>
        </p:nvSpPr>
        <p:spPr/>
        <p:txBody>
          <a:bodyPr/>
          <a:lstStyle/>
          <a:p>
            <a:fld id="{AF67EEE8-F201-4410-BA13-233EFB93B646}" type="slidenum">
              <a:rPr lang="pt-BR" smtClean="0"/>
              <a:t>9</a:t>
            </a:fld>
            <a:endParaRPr lang="pt-BR"/>
          </a:p>
        </p:txBody>
      </p:sp>
      <p:pic>
        <p:nvPicPr>
          <p:cNvPr id="6" name="Picture 5">
            <a:extLst>
              <a:ext uri="{FF2B5EF4-FFF2-40B4-BE49-F238E27FC236}">
                <a16:creationId xmlns:a16="http://schemas.microsoft.com/office/drawing/2014/main" id="{B18372E4-6624-4081-B288-4F0A4139C956}"/>
              </a:ext>
            </a:extLst>
          </p:cNvPr>
          <p:cNvPicPr>
            <a:picLocks noChangeAspect="1"/>
          </p:cNvPicPr>
          <p:nvPr/>
        </p:nvPicPr>
        <p:blipFill>
          <a:blip r:embed="rId3"/>
          <a:stretch>
            <a:fillRect/>
          </a:stretch>
        </p:blipFill>
        <p:spPr>
          <a:xfrm>
            <a:off x="771700" y="1809000"/>
            <a:ext cx="332750" cy="536006"/>
          </a:xfrm>
          <a:prstGeom prst="rect">
            <a:avLst/>
          </a:prstGeom>
        </p:spPr>
      </p:pic>
      <p:sp>
        <p:nvSpPr>
          <p:cNvPr id="7" name="Rectangle 6">
            <a:extLst>
              <a:ext uri="{FF2B5EF4-FFF2-40B4-BE49-F238E27FC236}">
                <a16:creationId xmlns:a16="http://schemas.microsoft.com/office/drawing/2014/main" id="{F75D1645-4CA0-48DE-958E-08C1683FFDF4}"/>
              </a:ext>
            </a:extLst>
          </p:cNvPr>
          <p:cNvSpPr/>
          <p:nvPr/>
        </p:nvSpPr>
        <p:spPr>
          <a:xfrm>
            <a:off x="453027" y="1725858"/>
            <a:ext cx="664835" cy="654318"/>
          </a:xfrm>
          <a:prstGeom prst="rect">
            <a:avLst/>
          </a:prstGeom>
          <a:solidFill>
            <a:schemeClr val="bg1">
              <a:alpha val="6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20848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20060</TotalTime>
  <Words>6809</Words>
  <Application>Microsoft Macintosh PowerPoint</Application>
  <PresentationFormat>Widescreen</PresentationFormat>
  <Paragraphs>787</Paragraphs>
  <Slides>63</Slides>
  <Notes>46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63</vt:i4>
      </vt:variant>
    </vt:vector>
  </HeadingPairs>
  <TitlesOfParts>
    <vt:vector size="69" baseType="lpstr">
      <vt:lpstr>Arial</vt:lpstr>
      <vt:lpstr>Calibri</vt:lpstr>
      <vt:lpstr>Calibri Light</vt:lpstr>
      <vt:lpstr>Cambria Math</vt:lpstr>
      <vt:lpstr>Segoe UI</vt:lpstr>
      <vt:lpstr>Office Theme</vt:lpstr>
      <vt:lpstr>Teoria dos Jogos</vt:lpstr>
      <vt:lpstr>PowerPoint Presentation</vt:lpstr>
      <vt:lpstr>Representação de jogos na forma extensiva</vt:lpstr>
      <vt:lpstr>Representação de jogos na forma extensiva</vt:lpstr>
      <vt:lpstr>Representação de jogos na forma extensiva</vt:lpstr>
      <vt:lpstr>Representação de jogos na forma extensiva</vt:lpstr>
      <vt:lpstr>PowerPoint Presentation</vt:lpstr>
      <vt:lpstr>Representando jogos dinâmicos na forma normal</vt:lpstr>
      <vt:lpstr>Da aula passada... Definição de estratégia</vt:lpstr>
      <vt:lpstr>Representando jogos dinâmicos na forma normal</vt:lpstr>
      <vt:lpstr>Representando jogos dinâmicos na forma normal</vt:lpstr>
      <vt:lpstr>Representando jogos dinâmicos na forma normal</vt:lpstr>
      <vt:lpstr>Representando jogos dinâmicos na forma normal</vt:lpstr>
      <vt:lpstr>Representando jogos dinâmicos na forma normal</vt:lpstr>
      <vt:lpstr>Representando jogos dinâmicos na forma normal</vt:lpstr>
      <vt:lpstr>Representando jogos dinâmicos na forma normal</vt:lpstr>
      <vt:lpstr>Representando jogos dinâmicos na forma normal</vt:lpstr>
      <vt:lpstr>Representando jogos dinâmicos na forma normal</vt:lpstr>
      <vt:lpstr>Representando jogos dinâmicos na forma normal</vt:lpstr>
      <vt:lpstr>Representando jogos estáticos na forma extensiva</vt:lpstr>
      <vt:lpstr>Conjunto de informação</vt:lpstr>
      <vt:lpstr>Conjunto de informação</vt:lpstr>
      <vt:lpstr>Conjunto de informação</vt:lpstr>
      <vt:lpstr>Conjunto de informação</vt:lpstr>
      <vt:lpstr>Conjunto de informação</vt:lpstr>
      <vt:lpstr>Definição alternativa de informação (im)perfeita Conjunto de informação</vt:lpstr>
      <vt:lpstr>Definição alternativa de informação (im)perfeita Conjunto de informação</vt:lpstr>
      <vt:lpstr>PowerPoint Presentation</vt:lpstr>
      <vt:lpstr>Equilíbrio de Nash Perfeito em Subjogo</vt:lpstr>
      <vt:lpstr>Definição de subjogo na forma extensiva</vt:lpstr>
      <vt:lpstr>Definição de subjogo na forma extensiva</vt:lpstr>
      <vt:lpstr>Definição de subjogo na forma extensiva</vt:lpstr>
      <vt:lpstr>Definição de subjogo na forma extensiva</vt:lpstr>
      <vt:lpstr>Definição de subjogo na forma extensiva</vt:lpstr>
      <vt:lpstr>Definição de subjogo na forma extensiva</vt:lpstr>
      <vt:lpstr>Definição de subjogo na forma extensiva</vt:lpstr>
      <vt:lpstr>Definição de equilíbrio de Nash perfeito em subjogo</vt:lpstr>
      <vt:lpstr>Definição de equilíbrio de Nash perfeito em subjogo</vt:lpstr>
      <vt:lpstr>Definição de equilíbrio de Nash perfeito em subjogo</vt:lpstr>
      <vt:lpstr>Definição de equilíbrio de Nash perfeito em subjogo</vt:lpstr>
      <vt:lpstr>Recapitulando da aula 4 Indução retroativa</vt:lpstr>
      <vt:lpstr>Recapitulando da aula 4 Segundo estágio da indução retroativa</vt:lpstr>
      <vt:lpstr>Recapitulando da aula 4 Primeiro estágio da indução retroativa</vt:lpstr>
      <vt:lpstr>Definição de equilíbrio de Nash perfeito em subjogo</vt:lpstr>
      <vt:lpstr>Definição de equilíbrio de Nash perfeito em subjogo</vt:lpstr>
      <vt:lpstr>Definição de equilíbrio de Nash perfeito em subjogo</vt:lpstr>
      <vt:lpstr>Definição de equilíbrio de Nash perfeito em subjogo</vt:lpstr>
      <vt:lpstr>Definição de equilíbrio de Nash perfeito em subjogo</vt:lpstr>
      <vt:lpstr>Definição de equilíbrio de Nash perfeito em subjogo</vt:lpstr>
      <vt:lpstr>Definição de equilíbrio de Nash perfeito em subjogo</vt:lpstr>
      <vt:lpstr>Definição de equilíbrio de Nash perfeito em subjogo</vt:lpstr>
      <vt:lpstr>Definição de equilíbrio de Nash perfeito em subjogo</vt:lpstr>
      <vt:lpstr>Definição de equilíbrio de Nash perfeito em subjogo</vt:lpstr>
      <vt:lpstr>Definição de equilíbrio de Nash perfeito em subjogo</vt:lpstr>
      <vt:lpstr>Definição de equilíbrio de Nash perfeito em subjogo</vt:lpstr>
      <vt:lpstr>Definição de equilíbrio de Nash perfeito em subjogo</vt:lpstr>
      <vt:lpstr>Definição de equilíbrio de Nash perfeito em subjogo</vt:lpstr>
      <vt:lpstr>Passos para construir um E.N.P.S</vt:lpstr>
      <vt:lpstr>Equilíbrio de Nash perfeito em subjogo</vt:lpstr>
      <vt:lpstr>Equilíbrio de Nash perfeito em subjogo</vt:lpstr>
      <vt:lpstr>Equilíbrio de Nash perfeito em subjogo</vt:lpstr>
      <vt:lpstr>Equilíbrio de Nash perfeito em subjogo</vt:lpstr>
      <vt:lpstr>Equilíbrio de Nash perfeito em subjogo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Pesquisa e Produção Científica em Economia 2 Universidade Católica de Brasília Programa de Pós-graduação de Economia</dc:title>
  <dc:creator>Robson Tigre</dc:creator>
  <cp:lastModifiedBy>Robson Douglas Tigre Santos</cp:lastModifiedBy>
  <cp:revision>890</cp:revision>
  <dcterms:created xsi:type="dcterms:W3CDTF">2020-08-04T19:55:28Z</dcterms:created>
  <dcterms:modified xsi:type="dcterms:W3CDTF">2024-06-19T00:10:50Z</dcterms:modified>
</cp:coreProperties>
</file>