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638" r:id="rId2"/>
    <p:sldId id="619" r:id="rId3"/>
    <p:sldId id="515" r:id="rId4"/>
    <p:sldId id="649" r:id="rId5"/>
    <p:sldId id="516" r:id="rId6"/>
    <p:sldId id="632" r:id="rId7"/>
    <p:sldId id="660" r:id="rId8"/>
    <p:sldId id="518" r:id="rId9"/>
    <p:sldId id="519" r:id="rId10"/>
    <p:sldId id="607" r:id="rId11"/>
    <p:sldId id="667" r:id="rId12"/>
    <p:sldId id="521" r:id="rId13"/>
    <p:sldId id="708" r:id="rId14"/>
    <p:sldId id="522" r:id="rId15"/>
    <p:sldId id="608" r:id="rId16"/>
    <p:sldId id="524" r:id="rId17"/>
    <p:sldId id="668" r:id="rId18"/>
    <p:sldId id="709" r:id="rId19"/>
    <p:sldId id="525" r:id="rId20"/>
    <p:sldId id="527" r:id="rId21"/>
    <p:sldId id="711" r:id="rId22"/>
    <p:sldId id="566" r:id="rId23"/>
    <p:sldId id="609" r:id="rId24"/>
    <p:sldId id="567" r:id="rId25"/>
    <p:sldId id="568" r:id="rId26"/>
    <p:sldId id="611" r:id="rId27"/>
    <p:sldId id="612" r:id="rId28"/>
    <p:sldId id="613" r:id="rId29"/>
    <p:sldId id="614" r:id="rId30"/>
    <p:sldId id="669" r:id="rId31"/>
    <p:sldId id="615" r:id="rId32"/>
    <p:sldId id="616" r:id="rId33"/>
    <p:sldId id="662" r:id="rId34"/>
    <p:sldId id="618" r:id="rId35"/>
    <p:sldId id="663" r:id="rId36"/>
    <p:sldId id="664" r:id="rId37"/>
    <p:sldId id="651" r:id="rId38"/>
    <p:sldId id="652" r:id="rId39"/>
    <p:sldId id="653" r:id="rId40"/>
    <p:sldId id="654" r:id="rId41"/>
    <p:sldId id="656" r:id="rId42"/>
    <p:sldId id="666" r:id="rId43"/>
    <p:sldId id="655" r:id="rId44"/>
    <p:sldId id="657" r:id="rId45"/>
    <p:sldId id="659" r:id="rId46"/>
    <p:sldId id="705" r:id="rId47"/>
    <p:sldId id="704" r:id="rId48"/>
    <p:sldId id="710" r:id="rId49"/>
    <p:sldId id="670" r:id="rId50"/>
    <p:sldId id="672" r:id="rId51"/>
    <p:sldId id="673" r:id="rId52"/>
    <p:sldId id="674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son Tigre" initials="RT" lastIdx="253" clrIdx="0">
    <p:extLst>
      <p:ext uri="{19B8F6BF-5375-455C-9EA6-DF929625EA0E}">
        <p15:presenceInfo xmlns:p15="http://schemas.microsoft.com/office/powerpoint/2012/main" userId="77b895d3d757285e" providerId="Windows Live"/>
      </p:ext>
    </p:extLst>
  </p:cmAuthor>
  <p:cmAuthor id="2" name="Robson Douglas Tigre Santos" initials="RDTS" lastIdx="44" clrIdx="1">
    <p:extLst>
      <p:ext uri="{19B8F6BF-5375-455C-9EA6-DF929625EA0E}">
        <p15:presenceInfo xmlns:p15="http://schemas.microsoft.com/office/powerpoint/2012/main" userId="Robson Douglas Tigre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C345A"/>
    <a:srgbClr val="7FD7F7"/>
    <a:srgbClr val="000000"/>
    <a:srgbClr val="00B0F0"/>
    <a:srgbClr val="F1F8E8"/>
    <a:srgbClr val="FF0000"/>
    <a:srgbClr val="FFC000"/>
    <a:srgbClr val="277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79294" autoAdjust="0"/>
  </p:normalViewPr>
  <p:slideViewPr>
    <p:cSldViewPr snapToGrid="0">
      <p:cViewPr varScale="1">
        <p:scale>
          <a:sx n="88" d="100"/>
          <a:sy n="88" d="100"/>
        </p:scale>
        <p:origin x="1736" y="176"/>
      </p:cViewPr>
      <p:guideLst>
        <p:guide orient="horz" pos="2160"/>
        <p:guide pos="3864"/>
      </p:guideLst>
    </p:cSldViewPr>
  </p:slideViewPr>
  <p:outlineViewPr>
    <p:cViewPr>
      <p:scale>
        <a:sx n="33" d="100"/>
        <a:sy n="33" d="100"/>
      </p:scale>
      <p:origin x="0" y="-5017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EF0BD-EA07-422E-A20B-B9FCDF8307A2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22FB-4F32-4F44-9195-D0BEF89D06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2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3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Os três problemas são os dois do slide 9, da firma 2, e o do slide 11, da firma 1.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Se você tem duvidas de como chegar até aqui, vale a pena visitar a aula 2.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9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Para chegar a essas soluções, basta utilizar as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CPOs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do slide anterior da seguinte forma: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substitua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resolva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Plugue esse último resultado dentro de cada CPO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resolva. 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Para chegar a essas soluções, basta utilizar as </a:t>
                </a:r>
                <a:r>
                  <a:rPr lang="pt-BR" sz="1800" b="0" dirty="0" err="1">
                    <a:effectLst/>
                    <a:latin typeface="Segoe UI" panose="020B0502040204020203" pitchFamily="34" charset="0"/>
                  </a:rPr>
                  <a:t>CPOs</a:t>
                </a:r>
                <a:r>
                  <a:rPr lang="pt-BR" sz="1800" b="0" dirty="0">
                    <a:effectLst/>
                    <a:latin typeface="Segoe UI" panose="020B0502040204020203" pitchFamily="34" charset="0"/>
                  </a:rPr>
                  <a:t> do slide anterior da seguinte forma: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substitua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2^∗ (𝑐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𝐻)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2^∗ (𝑐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em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1^∗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resolva para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1^∗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. Plugue esse último resultado dentro de cada CPO 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2^∗ (𝑐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𝐻)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𝑞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2^∗ (𝑐</a:t>
                </a:r>
                <a:r>
                  <a:rPr lang="en-US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resolva. 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9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Intro: </a:t>
                </a:r>
                <a:r>
                  <a:rPr lang="pt-BR" b="0" noProof="0" dirty="0"/>
                  <a:t>agora vamos comparar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0" dirty="0"/>
                  <a:t> com </a:t>
                </a:r>
                <a:r>
                  <a:rPr lang="pt-BR" b="0" noProof="0" dirty="0"/>
                  <a:t>os resultados </a:t>
                </a:r>
                <a:r>
                  <a:rPr lang="en-US" b="0" dirty="0"/>
                  <a:t>do </a:t>
                </a:r>
                <a:r>
                  <a:rPr lang="pt-BR" b="0" noProof="0" dirty="0"/>
                  <a:t>equilíbrio</a:t>
                </a:r>
                <a:r>
                  <a:rPr lang="en-US" b="0" baseline="0" dirty="0"/>
                  <a:t> de Cournot com custos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baseline="0" noProof="0" dirty="0"/>
                  <a:t> e informação</a:t>
                </a:r>
                <a:r>
                  <a:rPr lang="en-US" b="0" baseline="0" dirty="0"/>
                  <a:t> </a:t>
                </a:r>
                <a:r>
                  <a:rPr lang="en-US" b="0" baseline="0" dirty="0" err="1"/>
                  <a:t>completa</a:t>
                </a:r>
                <a:r>
                  <a:rPr lang="en-US" b="0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/>
                  <a:t>P1</a:t>
                </a:r>
                <a:r>
                  <a:rPr lang="pt-BR" b="1" dirty="0"/>
                  <a:t>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Lembre-se da questão 3 da lista 2, de Cournot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com custos assimétricos.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As estratégias que compõem o E.N. são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4000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sz="4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4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sz="4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pt-BR" sz="40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para cada firma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. O texto</a:t>
                </a:r>
                <a:r>
                  <a:rPr lang="pt-BR" sz="1800" baseline="0" dirty="0">
                    <a:effectLst/>
                    <a:latin typeface="Segoe UI" panose="020B0502040204020203" pitchFamily="34" charset="0"/>
                  </a:rPr>
                  <a:t> entre parênteses é simplesmente porque c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om custos marginais assimétricos suficientemente altos, é possível que uma das firmas não produza nada. Estamos excluindo esse caso.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pt-BR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noProof="0" dirty="0"/>
                  <a:t> enquanto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:r>
                  <a:rPr lang="pt-BR" b="0" i="0" noProof="0">
                    <a:latin typeface="Cambria Math" panose="02040503050406030204" pitchFamily="18" charset="0"/>
                  </a:rPr>
                  <a:t>𝑞_2^∗ (𝑐_𝐻 )=(𝑎−2𝑐_𝐻+𝑐)/3+(1−𝜃)/6 (𝑐_𝐻−𝑐_𝐿 )&gt;(𝑎−2𝑐_𝐻+𝑐)/3</a:t>
                </a:r>
                <a:r>
                  <a:rPr lang="pt-BR" noProof="0" dirty="0"/>
                  <a:t> enquanto </a:t>
                </a:r>
                <a:r>
                  <a:rPr lang="pt-BR" b="0" i="0" noProof="0">
                    <a:latin typeface="Cambria Math" panose="02040503050406030204" pitchFamily="18" charset="0"/>
                  </a:rPr>
                  <a:t>𝑞_2^∗ (𝑐_𝐿 )=(𝑎−2𝑐_𝐿+𝑐)/3−𝜃/6 (𝑐_𝐻−𝑐_𝐿 )&lt;(𝑎−2𝑐_𝐿+𝑐)/3</a:t>
                </a:r>
                <a:endParaRPr lang="pt-BR" noProof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94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Agora vamos discutir sobre a existência do equilíbrio. Slide 62 da aula 1: Nash (1950)  mostra que em qualquer jogo finito (i.e., um jogo cujo numero de jogadores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𝑆_1, …, 𝑆_𝑛</a:t>
                </a:r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</a:t>
                </a:r>
                <a:r>
                  <a:rPr lang="pt-BR" i="0" u="sng" dirty="0"/>
                  <a:t>não necessariamente em estratégias puras</a:t>
                </a:r>
                <a:r>
                  <a:rPr lang="pt-BR" i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07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recapitulando </a:t>
            </a:r>
            <a:r>
              <a:rPr lang="pt-BR" sz="1200" b="0" dirty="0"/>
              <a:t>forma normal do jogo de informação completa antes de construirmos a </a:t>
            </a:r>
            <a:r>
              <a:rPr lang="pt-BR" sz="1200" dirty="0">
                <a:solidFill>
                  <a:schemeClr val="bg1"/>
                </a:solidFill>
              </a:rPr>
              <a:t>representação na forma normal de jogos Bayesianos</a:t>
            </a:r>
          </a:p>
          <a:p>
            <a:endParaRPr lang="pt-B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11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Agora queremos formalizar esse conceito para o jogo Bayesiano. Vamos começar discutindo como representá-lo formalmente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dirty="0"/>
              <a:t>Podemos pensar no tipo do jogador como suas características e motivações.</a:t>
            </a:r>
            <a:r>
              <a:rPr lang="pt-BR" sz="1200" dirty="0">
                <a:effectLst/>
                <a:latin typeface="Arial" panose="020B0604020202020204" pitchFamily="34" charset="0"/>
              </a:rPr>
              <a:t> É possível que eu seja um professor do tipo benevolente e empenhado, o que me traria certos payoffs, ou um professor do tipo linha dura, o que me traria outros payoffs.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51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Pergunta: </a:t>
            </a:r>
            <a:r>
              <a:rPr lang="pt-BR" b="0" dirty="0"/>
              <a:t>Quantos tipos tem a firma 1? E a firma 2?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5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Dada a definição de “tipos do jogador”, os pontos P1 e P2 abaixo são equivalentes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2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err="1"/>
                  <a:t>Intro</a:t>
                </a:r>
                <a:r>
                  <a:rPr lang="pt-BR" b="1" dirty="0"/>
                  <a:t>: </a:t>
                </a:r>
                <a:r>
                  <a:rPr lang="pt-BR" b="0" dirty="0"/>
                  <a:t> Vamos ver um caso em que as crenças que um jogador tem sobre o tipo do outro dependem do seu próprio tipo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P5: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acomodar esses casos, vamos manter a notação de que a crença do jogador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P5: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acomodar esses casos, vamos manter a notação de que a crença do jogador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−𝑖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|𝑡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8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Juntando os novos conceitos de "tipos" e "crenças" aos elementos que já nos são familiares da representação de forma normal de um jogo estático de informação completa, podemos escrever a representação na forma normal de um jogo bayesiano estático.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Note que não inclui estratégias. Vamos falar sobre isso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5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Lembre-se que em um jogo de informação completa as funções de payoff dos jogadores são de conhecimento comum.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P3.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É comum que um jogador que se encontre em um jogo de conflito resista e sofra para parecer forte ao invés de deixar que seu rival o derrote. O comportamento ótimo dependerá de uma combinação da tendência de cada jogador de ser agressivo (tipo) e de sua crença sobre a tendência de seu oponente de ser agressivo.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743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noProof="0" dirty="0"/>
              <a:t>P1. </a:t>
            </a:r>
            <a:r>
              <a:rPr lang="pt-BR" sz="1200" b="0" noProof="0" dirty="0"/>
              <a:t>referência:</a:t>
            </a:r>
            <a:r>
              <a:rPr lang="en-US" sz="1200" dirty="0"/>
              <a:t> </a:t>
            </a:r>
            <a:r>
              <a:rPr lang="en-US" sz="1200" dirty="0" err="1"/>
              <a:t>Harsanyi</a:t>
            </a:r>
            <a:r>
              <a:rPr lang="en-US" sz="1200" dirty="0"/>
              <a:t>, J. 1967. "Games with Incomplete Information Played by Bayesian Players Parts I II and III" </a:t>
            </a:r>
            <a:r>
              <a:rPr lang="en-US" sz="1200" i="1" dirty="0"/>
              <a:t>Management Science 14:159-</a:t>
            </a:r>
            <a:r>
              <a:rPr lang="en-US" sz="1200" dirty="0"/>
              <a:t>82, 320-34, 486-502. </a:t>
            </a:r>
            <a:endParaRPr lang="pt-BR" sz="1200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Ou seja, ao introduzir as jogadas por parte da natureza nos passos 1 e 2 descrevemos um jogo de </a:t>
            </a:r>
            <a:r>
              <a:rPr lang="pt-BR" sz="1800" b="1" i="1" dirty="0">
                <a:effectLst/>
                <a:latin typeface="Segoe UI" panose="020B0502040204020203" pitchFamily="34" charset="0"/>
              </a:rPr>
              <a:t>informação incompleta 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como um jogo de </a:t>
            </a:r>
            <a:r>
              <a:rPr lang="pt-BR" sz="1800" b="1" i="1" dirty="0">
                <a:effectLst/>
                <a:latin typeface="Segoe UI" panose="020B0502040204020203" pitchFamily="34" charset="0"/>
              </a:rPr>
              <a:t>informação imperfeita</a:t>
            </a:r>
            <a:endParaRPr lang="pt-B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365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Intro:</a:t>
            </a:r>
            <a:r>
              <a:rPr lang="pt-BR" noProof="0" dirty="0"/>
              <a:t> Exemplo apenas para ilustrar o papel da natureza nesse processo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199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b="1" dirty="0"/>
              <a:t>Atenção - esse jogo é um jogo sequencial. Incluí aqui apenas para ilustrar como a natureza atua no ponto 1 do timing do jogo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14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b="0" dirty="0"/>
              <a:t> Dois pontos um pouco mais técnicos precisam ser cobertos para completar nossa discussão sobre representação na forma normal de jogos Bayesianos estáticos.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/>
              <a:t>P1.1: </a:t>
            </a:r>
            <a:r>
              <a:rPr lang="pt-BR" b="0" dirty="0"/>
              <a:t>Questão da lista 7</a:t>
            </a:r>
          </a:p>
          <a:p>
            <a:endParaRPr lang="pt-BR" dirty="0"/>
          </a:p>
          <a:p>
            <a:r>
              <a:rPr lang="pt-BR" b="1" dirty="0"/>
              <a:t>P2:</a:t>
            </a:r>
            <a:r>
              <a:rPr lang="pt-BR" b="0" dirty="0"/>
              <a:t> O primeiro exemplo ao final da aula ilustrará um caso em que o tipo do outro agente afeta meu payoff.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78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regra de Bayes descreve a probabilidade de um evento acontecer baseada em informações que podem estar relacionadas a esse evento. Isso por vezes é chamado de "atualizar probabilidades". No nosso caso específico, o conhecimento se dá sobre a distribuição de probabilidade e sobre nosso próprio tipo. Isso nos permite atualizar nossas crenças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Precisaremos usar a regra de Bayes se os tipos dos jogadores forem correlacionados, como discutimos anteriormente.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mais detalhes sobre o desenvolvimento dessa fórmula, ver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Casella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&amp; Berger, 2001 -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Statistical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Inference. P. 22 e 23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P3: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dito anteriormente, frequentemente assumiremos que os tipos dos jogadores são independentes, e nesse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De todo modo,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ainda vem da distribuição de probabilidade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Eq: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 regra de Bayes descreve a probabilidade de um evento acontecer baseada em informações que podem estar relacionadas a esse evento. Isso por vezes é chamado de "atualizar probabilidades". No nosso caso específico, o conhecimento se dá sobre a distribuição de probabilidade e sobre nosso próprio tipo. Isso nos permite atualizar nossas crenças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Precisaremos usar a regra de Bayes se os tipos dos jogadores forem correlacionados, como discutimos anteriormente.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Para mais detalhes sobre o desenvolvimento dessa fórmula, ver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Casella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&amp; Berger, 2001 - </a:t>
                </a:r>
                <a:r>
                  <a:rPr lang="pt-BR" sz="1800" dirty="0" err="1">
                    <a:effectLst/>
                    <a:latin typeface="Segoe UI" panose="020B0502040204020203" pitchFamily="34" charset="0"/>
                  </a:rPr>
                  <a:t>Statistical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Inference. P. 22 e 23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Arial" panose="020B0604020202020204" pitchFamily="34" charset="0"/>
                  </a:rPr>
                  <a:t>P3: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Como dito anteriormente, frequentemente assumiremos que os tipos dos jogadores são independentes, e nesse caso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−𝑖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|𝑡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𝑖)=𝑝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−𝑖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. De todo modo,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 (𝑡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−𝑖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ainda vem da distribuição de probabilidade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𝑝(𝑡)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b="1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63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Agora vamos discutir sobre a existência do equilíbrio. Slide 62 da aula 1: Nash (1950)  mostra que em qualquer jogo finito (i.e., um jogo cujo numero de jogadores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𝑆_1, …, 𝑆_𝑛</a:t>
                </a:r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</a:t>
                </a:r>
                <a:r>
                  <a:rPr lang="pt-BR" i="0" u="sng" dirty="0"/>
                  <a:t>não necessariamente em estratégias puras</a:t>
                </a:r>
                <a:r>
                  <a:rPr lang="pt-BR" i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237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P3: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Dada a natureza inerente de melhor resposta dos nossos conceitos de equilíbrio, a discussão para a tradução de estratégia se assemelha àquela que tivemos na aula passada, de forma extensiva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  <a:p>
            <a:r>
              <a:rPr lang="pt-BR" b="1" dirty="0"/>
              <a:t>Agora vamos introduzir estratégias em jogos estáticos Bayesianos...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80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Conc. definição: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outras palavras, uma estratégia agora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pega um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do espaço de 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atribui a esse tipo uma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80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 conjunto de ações viáveis.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a forma normal não inclui os espaços de estratégias dos jogadores, como estamos acostumados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Conc. definição: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em outras palavras, uma estratégia agora é uma função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𝑠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que pega um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𝑡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do espaço de tipos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𝑇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atribui a esse tipo uma ação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𝑎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_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𝑖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 conjunto de ações viáveis.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Note que a forma normal não inclui os espaços de estratégias dos jogadores, como estamos acostumados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36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</a:t>
                </a:r>
                <a:r>
                  <a:rPr lang="pt-BR" dirty="0"/>
                  <a:t> Então por que devemos especificar o que 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faria para cada um de seus tipos?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P2.</a:t>
                </a:r>
                <a:r>
                  <a:rPr lang="pt-BR" dirty="0"/>
                  <a:t> Então por que devemos especificar o que o jogador </a:t>
                </a:r>
                <a:r>
                  <a:rPr lang="pt-BR" b="0" i="0">
                    <a:latin typeface="Cambria Math" panose="02040503050406030204" pitchFamily="18" charset="0"/>
                  </a:rPr>
                  <a:t>𝑖</a:t>
                </a:r>
                <a:r>
                  <a:rPr lang="pt-BR" dirty="0"/>
                  <a:t> daria para cada um de seus tipos?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745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É claro que a firma 2 escolherá quantidades diferentes a depender do seu custo ser H ou L. Mais sutil é perceber que a escolha da firma 1 também depende dos custos da firma 2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3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Conc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Antecipando, informação assimétrica será modelada por jogadas da "natureza"</a:t>
            </a:r>
            <a:endParaRPr lang="pt-BR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5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Dada a noção de estratégia num jogo Bayesiano, podemos nos voltar agora à definição de equilíbrio de Nash Bayesiano. Novamente, a estratégia de cada jogador deve ser a melhor resposta às estratégias dos outros jogadores. Ou seja, o equilíbrio de Nash bayesiano é simplesmente o equilíbrio de Nash em um jogo bayesiano.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/>
              <a:t>Eq</a:t>
            </a:r>
            <a:r>
              <a:rPr lang="pt-BR" b="1" dirty="0"/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Em um E.N.B, a ação escolhida por cada tipo de cada jogador é ótima dadas as ações escolhidas por cada tipo de cada outro jogador. </a:t>
            </a:r>
            <a:r>
              <a:rPr lang="pt-BR" sz="1800" i="1" dirty="0">
                <a:effectLst/>
                <a:latin typeface="Segoe UI" panose="020B0502040204020203" pitchFamily="34" charset="0"/>
              </a:rPr>
              <a:t>Note que isso é uma maximização de utilidade esperada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 err="1">
                <a:effectLst/>
                <a:latin typeface="Segoe UI" panose="020B0502040204020203" pitchFamily="34" charset="0"/>
              </a:rPr>
              <a:t>Conc</a:t>
            </a:r>
            <a:r>
              <a:rPr lang="pt-BR" sz="1800" b="1" dirty="0">
                <a:effectLst/>
                <a:latin typeface="Segoe UI" panose="020B0502040204020203" pitchFamily="34" charset="0"/>
              </a:rPr>
              <a:t>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Um jogo Bayesiano finito (i.e., com número finito de jogadores, espaços de ação finitos e espaço de tipo finitos) tem equilíbrio de Nash bayesiano, possivelmente em estratégias mistas.</a:t>
            </a:r>
            <a:endParaRPr lang="pt-BR" sz="1800" b="1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147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Definição retirada de </a:t>
            </a:r>
            <a:r>
              <a:rPr lang="pt-BR" dirty="0" err="1"/>
              <a:t>Tadelis</a:t>
            </a:r>
            <a:r>
              <a:rPr lang="pt-BR" dirty="0"/>
              <a:t> (2013) – Game Theory –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Introduction</a:t>
            </a:r>
            <a:r>
              <a:rPr lang="pt-BR" dirty="0"/>
              <a:t>, cuja notação é um pouco mas pesada, mas foi adaptada aqui para aquela do Gibbons.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71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 </a:t>
            </a:r>
            <a:r>
              <a:rPr lang="pt-BR" b="0" dirty="0"/>
              <a:t>Vamos nos familiarizar com a transição entre equilíbrio de Nash do jogo estático de informação completa, como vimos na aula 1, e equilíbrio de Nash Bayesiano do jogo estático de informação incompleta, que vimos na aula de hoje.</a:t>
            </a:r>
          </a:p>
          <a:p>
            <a:endParaRPr lang="pt-BR" b="0" dirty="0"/>
          </a:p>
          <a:p>
            <a:r>
              <a:rPr lang="pt-BR" b="1" dirty="0" err="1"/>
              <a:t>Conc</a:t>
            </a:r>
            <a:r>
              <a:rPr lang="pt-BR" b="1" dirty="0"/>
              <a:t>:</a:t>
            </a:r>
            <a:r>
              <a:rPr lang="pt-BR" b="0" dirty="0"/>
              <a:t> Concordam com o enunciado acima?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798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Conc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Ao invés de checar desvios vantajosos para cada jogador, agora checaremos se há desvios vantajosos para cada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TIPO</a:t>
            </a:r>
            <a:r>
              <a:rPr lang="pt-BR" sz="1800" dirty="0">
                <a:effectLst/>
                <a:latin typeface="Segoe UI" panose="020B0502040204020203" pitchFamily="34" charset="0"/>
              </a:rPr>
              <a:t> de jogador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Para fazer essa checagem, nós "travávamos" a estratégia de um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JOGADOR</a:t>
            </a:r>
            <a:r>
              <a:rPr lang="pt-BR" sz="1800" dirty="0">
                <a:effectLst/>
                <a:latin typeface="Segoe UI" panose="020B0502040204020203" pitchFamily="34" charset="0"/>
              </a:rPr>
              <a:t> para checar a melhor resposta do outro. Agora essa "travaremos" a estratégia para cada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TIPO</a:t>
            </a:r>
            <a:r>
              <a:rPr lang="pt-BR" sz="1800" dirty="0">
                <a:effectLst/>
                <a:latin typeface="Segoe UI" panose="020B0502040204020203" pitchFamily="34" charset="0"/>
              </a:rPr>
              <a:t> de jogador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sz="1800" dirty="0">
              <a:effectLst/>
              <a:latin typeface="Segoe UI" panose="020B0502040204020203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Agora também exploramos as </a:t>
            </a:r>
            <a:r>
              <a:rPr lang="pt-BR" sz="1800" b="1" u="sng" dirty="0">
                <a:effectLst/>
                <a:latin typeface="Segoe UI" panose="020B0502040204020203" pitchFamily="34" charset="0"/>
              </a:rPr>
              <a:t>CRENÇAS</a:t>
            </a:r>
            <a:r>
              <a:rPr lang="pt-BR" sz="1800" dirty="0">
                <a:effectLst/>
                <a:latin typeface="Segoe UI" panose="020B0502040204020203" pitchFamily="34" charset="0"/>
              </a:rPr>
              <a:t> sobre os tipos para calcular a probabilidade de nos depararmos com cada tipo quando formos checar desvios vantajosos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142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i.e., com probabilidade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"Tipo a" e com probabilidade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“Tipo b“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Isso é um exemplo de quando dizemos que cada tipo de jogador pode corresponder a uma função de payoff diferente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Arial" panose="020B0604020202020204" pitchFamily="34" charset="0"/>
                  </a:rPr>
                  <a:t>Note que há uma sofisticação aqui: você poderia perguntar “se o jogador dois tem apenas um tipo, por que ele tem payoffs diferentes nas duas matrizes?”. Há casos em que o payoff é o mesmo, mas há casos em que o tipo de um jogador pode afetar o payoff do outro jogador! </a:t>
                </a: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r>
                  <a:rPr lang="pt-BR" sz="1800" dirty="0">
                    <a:effectLst/>
                    <a:latin typeface="Arial" panose="020B0604020202020204" pitchFamily="34" charset="0"/>
                  </a:rPr>
                  <a:t>Exemplo: Assuma que sou um professor benevolente. Se eu me deparar com um aluno do tipo engajado, meu payoff de pôr esforço em explicações mais detalhadas é maior. Já se o outro jogador for um aluno que sequer assiste a aula e fica no WhatsApp, meu payoff de pôr esforço é menor. Logo, o tipo do aluno afeta meu payoff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P1.2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i.e., com probabilidade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"Tipo a" e com probabilidade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1−𝑝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nos depararemos com a forma estratégica no painel “Tipo b“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Segoe UI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Isso é um exemplo de quando dizemos que cada tipo de jogador pode corresponder a uma função de payoff diferente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Arial" panose="020B0604020202020204" pitchFamily="34" charset="0"/>
                  </a:rPr>
                  <a:t>Note que há uma sofisticação aqui: você poderia perguntar “se o jogador dois tem apenas um tipo, por que ele tem payoffs diferentes nas duas matrizes?”. Há casos em que o payoff é o mesmo, mas há casos em que o tipo de um jogador pode afetar o payoff do outro jogador! </a:t>
                </a: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br>
                  <a:rPr lang="pt-BR" sz="1800" dirty="0">
                    <a:effectLst/>
                    <a:latin typeface="Arial" panose="020B0604020202020204" pitchFamily="34" charset="0"/>
                  </a:rPr>
                </a:br>
                <a:r>
                  <a:rPr lang="pt-BR" sz="1800" dirty="0">
                    <a:effectLst/>
                    <a:latin typeface="Arial" panose="020B0604020202020204" pitchFamily="34" charset="0"/>
                  </a:rPr>
                  <a:t>Exemplo: Assuma que sou um professor benevolente. Se eu me deparar com um aluno do tipo engajado, meu payoff de pôr esforço em explicações mais detalhadas é maior. Já se o outro jogador for um aluno que sequer assiste a aula e fica no WhatsApp, meu payoff de pôr esforço é menor. Logo, o tipo do aluno afeta meu payoff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6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P1: </a:t>
            </a:r>
            <a:r>
              <a:rPr lang="pt-BR" b="0" dirty="0"/>
              <a:t>Vamos começar pelo jogador 2.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2 gostaria de eliminar R no painel (a) e L no painel (b), mas 2 não sabe em que painel está, portanto não pode eliminar.</a:t>
            </a:r>
          </a:p>
          <a:p>
            <a:endParaRPr lang="pt-BR" sz="1800" dirty="0">
              <a:effectLst/>
              <a:latin typeface="Arial" panose="020B0604020202020204" pitchFamily="34" charset="0"/>
            </a:endParaRPr>
          </a:p>
          <a:p>
            <a:r>
              <a:rPr lang="pt-BR" sz="1800" dirty="0">
                <a:effectLst/>
                <a:latin typeface="Segoe UI" panose="020B0502040204020203" pitchFamily="34" charset="0"/>
              </a:rPr>
              <a:t>1 gostaria de eliminar U no painel (a) e D no painel (b). Em um equilíbrio de Nash Bayesiano, 1 deve jogar D caso seja Tipo a e U caso seja Tipo b.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89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b="0" dirty="0"/>
                  <a:t>Vamos começar pelo jogador 2.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2 gostaria de eliminar R no painel (a) e L no painel (b), mas 2 não sabe em que painel está, portanto não pode eliminar.</a:t>
                </a:r>
              </a:p>
              <a:p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sz="1200" dirty="0">
                    <a:effectLst/>
                    <a:latin typeface="Segoe UI" panose="020B0502040204020203" pitchFamily="34" charset="0"/>
                  </a:rPr>
                  <a:t>1 gostaria de eliminar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(a) e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(b). Em um equilíbrio de Nash Bayesiano, 1 deve jogar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a e </a:t>
                </a:r>
                <a14:m>
                  <m:oMath xmlns:m="http://schemas.openxmlformats.org/officeDocument/2006/math">
                    <m:r>
                      <a:rPr lang="pt-BR" sz="12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b.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O que resta ao jogador 2, sabendo que o Tipo a do jogador 1 jogaria apenas D e o Tipo b do jogador 1 jogaria apenas U?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P1: </a:t>
                </a:r>
                <a:r>
                  <a:rPr lang="pt-BR" b="0" dirty="0"/>
                  <a:t>Vamos começar pelo jogador 2. 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2 gostaria de eliminar R no painel (a) e L no painel (b), mas 2 não sabe em que painel está, portanto não pode eliminar.</a:t>
                </a:r>
              </a:p>
              <a:p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r>
                  <a:rPr lang="pt-BR" sz="1200" dirty="0">
                    <a:effectLst/>
                    <a:latin typeface="Segoe UI" panose="020B0502040204020203" pitchFamily="34" charset="0"/>
                  </a:rPr>
                  <a:t>1 gostaria de eliminar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(a) 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𝐷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no painel (b). Em um equilíbrio de Nash Bayesiano, 1 deve jogar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𝐷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a e </a:t>
                </a:r>
                <a:r>
                  <a:rPr lang="pt-BR" sz="12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200" dirty="0">
                    <a:effectLst/>
                    <a:latin typeface="Segoe UI" panose="020B0502040204020203" pitchFamily="34" charset="0"/>
                  </a:rPr>
                  <a:t> caso seja Tipo b.</a:t>
                </a:r>
                <a:endParaRPr lang="pt-BR" sz="12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  <a:p>
                <a:r>
                  <a:rPr lang="pt-BR" b="1" dirty="0" err="1"/>
                  <a:t>Conc</a:t>
                </a:r>
                <a:r>
                  <a:rPr lang="pt-BR" b="1" dirty="0"/>
                  <a:t>:</a:t>
                </a:r>
                <a:r>
                  <a:rPr lang="pt-BR" dirty="0"/>
                  <a:t> O que resta ao jogador 2, sabendo que o Tipo a do jogador 1 jogaria apenas D e o Tipo b do jogador 1 jogaria apenas U?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44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 </a:t>
            </a:r>
            <a:r>
              <a:rPr lang="pt-BR" sz="1200" dirty="0">
                <a:effectLst/>
                <a:latin typeface="Segoe UI" panose="020B0502040204020203" pitchFamily="34" charset="0"/>
              </a:rPr>
              <a:t>2 não sabe se está enfrentando o “Tipo a” ou o “Tipo b” do jogador 1, mas sabe a probabilidade de cada tipo ocorrer, portanto, pode calcular seu </a:t>
            </a:r>
            <a:r>
              <a:rPr lang="pt-BR" sz="1200" dirty="0" err="1">
                <a:effectLst/>
                <a:latin typeface="Segoe UI" panose="020B0502040204020203" pitchFamily="34" charset="0"/>
              </a:rPr>
              <a:t>payoff</a:t>
            </a:r>
            <a:r>
              <a:rPr lang="pt-BR" sz="1200" dirty="0">
                <a:effectLst/>
                <a:latin typeface="Segoe UI" panose="020B0502040204020203" pitchFamily="34" charset="0"/>
              </a:rPr>
              <a:t> esperado</a:t>
            </a:r>
            <a:endParaRPr lang="pt-BR" sz="12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81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Como o jogador 2 tem um único tipo, ele tem uma única estratégia, que depende de sua crença a priori sobre o tipo do jogador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Quanto mais fortemente 2 crer que 1 é do tipo a, maior seu incentivo para jogar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P1: </a:t>
                </a:r>
                <a:r>
                  <a:rPr lang="pt-BR" b="0" dirty="0"/>
                  <a:t>Como o jogador 2 tem um único tipo, ele tem uma única estratégia, que depende de sua crença a priori sobre o tipo do jogador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</a:t>
                </a:r>
                <a:r>
                  <a:rPr lang="pt-BR" dirty="0"/>
                  <a:t>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Quanto mais fortemente 2 crer que 1 é do tipo a, maior seu incentivo para jogar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459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Matriz: </a:t>
            </a:r>
            <a:r>
              <a:rPr lang="pt-BR" sz="1800" dirty="0">
                <a:effectLst/>
                <a:latin typeface="Segoe UI" panose="020B0502040204020203" pitchFamily="34" charset="0"/>
              </a:rPr>
              <a:t>Note que os payoffs individuais do jogador 1 são os mesmos nas duas matrizes,</a:t>
            </a:r>
            <a:r>
              <a:rPr lang="pt-BR" sz="1800" dirty="0">
                <a:effectLst/>
                <a:latin typeface="Arial" panose="020B0604020202020204" pitchFamily="34" charset="0"/>
              </a:rPr>
              <a:t> </a:t>
            </a:r>
            <a:r>
              <a:rPr lang="pt-BR" sz="1800" dirty="0">
                <a:effectLst/>
                <a:latin typeface="Segoe UI" panose="020B0502040204020203" pitchFamily="34" charset="0"/>
              </a:rPr>
              <a:t>independendo do tipo do jogador 2.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1" dirty="0">
                <a:effectLst/>
                <a:latin typeface="Segoe UI" panose="020B0502040204020203" pitchFamily="34" charset="0"/>
              </a:rPr>
              <a:t>Note também que o jogador 2 jamais quereria jogar L se fosse do “tipo D.P”, já que é uma estratégia estritamente dominada. Isso se refletirá no equilíbrio de Nash Bayesiano que veremos à frente</a:t>
            </a:r>
            <a:endParaRPr lang="pt-BR" sz="18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06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Agora vamos discutir sobre a existência do equilíbrio. Slide 62 da aula 1: Nash (1950)  mostra que em qualquer jogo finito (i.e., um jogo cujo numero de jogadores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 e os espaços</a:t>
                </a:r>
                <a:r>
                  <a:rPr lang="en-US" dirty="0"/>
                  <a:t> de </a:t>
                </a:r>
                <a:r>
                  <a:rPr lang="pt-BR" dirty="0"/>
                  <a:t>estratégia</a:t>
                </a:r>
                <a:r>
                  <a:rPr lang="en-US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𝑆_1, …, 𝑆_𝑛</a:t>
                </a:r>
                <a:r>
                  <a:rPr lang="pt-BR" dirty="0"/>
                  <a:t> são finitos) existe </a:t>
                </a:r>
                <a:r>
                  <a:rPr lang="pt-BR" i="1" u="sng" dirty="0"/>
                  <a:t>pelo menos </a:t>
                </a:r>
                <a:r>
                  <a:rPr lang="pt-BR" dirty="0"/>
                  <a:t>um equilíbrio de Nash - </a:t>
                </a:r>
                <a:r>
                  <a:rPr lang="pt-BR" i="0" u="sng" dirty="0"/>
                  <a:t>não necessariamente em estratégias puras</a:t>
                </a:r>
                <a:r>
                  <a:rPr lang="pt-BR" i="0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011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Essa discussão se assemelha àquela da aula 7 para jogos na forma extensiva.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Imagine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como sendo o jogador 2 tendo planejado jogar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seu tipo seja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seja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𝑆𝐻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b="1" dirty="0">
                    <a:effectLst/>
                    <a:latin typeface="Segoe UI" panose="020B0502040204020203" pitchFamily="34" charset="0"/>
                  </a:rPr>
                  <a:t>P1: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Essa discussão se assemelha àquela que tivemos no slide 38 desta aula e é análoga àquela do slide 32 da aula 6 e do slide 16 da aula 7 para jogos na forma extensiva.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800" dirty="0">
                    <a:effectLst/>
                    <a:latin typeface="Segoe UI" panose="020B0502040204020203" pitchFamily="34" charset="0"/>
                  </a:rPr>
                  <a:t>Imagine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(𝐿,𝐿)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como sendo o jogador 2 tendo planejado jogar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seu tipo seja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𝐷𝑃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caso seja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𝑆𝐻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74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noProof="0" dirty="0"/>
                  <a:t>Pergunta</a:t>
                </a:r>
                <a:r>
                  <a:rPr lang="en-US" b="1" dirty="0"/>
                  <a:t>: </a:t>
                </a:r>
                <a:r>
                  <a:rPr lang="pt-BR" b="0" noProof="0" dirty="0"/>
                  <a:t>Como vocês preencheriam a matriz à esquerda?</a:t>
                </a:r>
              </a:p>
              <a:p>
                <a:endParaRPr lang="en-US" dirty="0"/>
              </a:p>
              <a:p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=(3;3)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=0,6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=(0,6;2,2)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2,4;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=(2,4; 3,2)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noProof="0" dirty="0" err="1"/>
                  <a:t>Perg</a:t>
                </a:r>
                <a:r>
                  <a:rPr lang="en-US" b="1" dirty="0"/>
                  <a:t>.: </a:t>
                </a:r>
                <a:r>
                  <a:rPr lang="pt-BR" b="0" noProof="0" dirty="0"/>
                  <a:t>Preencham a matriz de payoffs à esquerda</a:t>
                </a:r>
              </a:p>
              <a:p>
                <a:endParaRPr lang="en-US" dirty="0"/>
              </a:p>
              <a:p>
                <a:r>
                  <a:rPr lang="en-US" dirty="0"/>
                  <a:t>Payoff para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=([0,2×3+0,8×3]=3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[0,2×3+0,8×3]=3)</a:t>
                </a:r>
                <a:r>
                  <a:rPr lang="pt-BR" b="0" i="0" dirty="0">
                    <a:latin typeface="Cambria Math" panose="02040503050406030204" pitchFamily="18" charset="0"/>
                  </a:rPr>
                  <a:t>=(3;3)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𝑅))=([0,2×3+0,8×0]=0,6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2]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2,2)=(0,6;2,2)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𝑅</a:t>
                </a:r>
                <a:r>
                  <a:rPr lang="en-US" i="0" dirty="0">
                    <a:latin typeface="Cambria Math" panose="02040503050406030204" pitchFamily="18" charset="0"/>
                  </a:rPr>
                  <a:t>,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0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2,4;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4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3,2)=(2,4; 3,2)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58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=(3;3)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=0,6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0,2×3+0,8×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=(0,6;2,2)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2,4;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0,2×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+0,8×</m:t>
                            </m:r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=(2,4; 3,2)</m:t>
                    </m:r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Payoff para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=([0,2×3+0,8×3]=3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[0,2×3+0,8×3]=3)</a:t>
                </a:r>
                <a:r>
                  <a:rPr lang="pt-BR" b="0" i="0" dirty="0">
                    <a:latin typeface="Cambria Math" panose="02040503050406030204" pitchFamily="18" charset="0"/>
                  </a:rPr>
                  <a:t>=(3;3)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(𝐿,</a:t>
                </a:r>
                <a:r>
                  <a:rPr lang="en-US" b="0" i="0" dirty="0">
                    <a:latin typeface="Cambria Math" panose="02040503050406030204" pitchFamily="18" charset="0"/>
                  </a:rPr>
                  <a:t>𝑅))=([0,2×3+0,8×0]=0,6</a:t>
                </a:r>
                <a:r>
                  <a:rPr lang="pt-BR" b="0" i="0" dirty="0">
                    <a:latin typeface="Cambria Math" panose="02040503050406030204" pitchFamily="18" charset="0"/>
                  </a:rPr>
                  <a:t>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[0,2×3+0,8×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2]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2,2)=(0,6;2,2)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Payoff para </a:t>
                </a: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i="0" dirty="0">
                    <a:latin typeface="Cambria Math" panose="02040503050406030204" pitchFamily="18" charset="0"/>
                  </a:rPr>
                  <a:t>(𝑈, (</a:t>
                </a:r>
                <a:r>
                  <a:rPr lang="pt-BR" b="0" i="0" dirty="0">
                    <a:latin typeface="Cambria Math" panose="02040503050406030204" pitchFamily="18" charset="0"/>
                  </a:rPr>
                  <a:t>𝑅</a:t>
                </a:r>
                <a:r>
                  <a:rPr lang="en-US" i="0" dirty="0">
                    <a:latin typeface="Cambria Math" panose="02040503050406030204" pitchFamily="18" charset="0"/>
                  </a:rPr>
                  <a:t>,</a:t>
                </a:r>
                <a:r>
                  <a:rPr lang="pt-BR" b="0" i="0" dirty="0">
                    <a:latin typeface="Cambria Math" panose="02040503050406030204" pitchFamily="18" charset="0"/>
                  </a:rPr>
                  <a:t>𝐿))</a:t>
                </a:r>
                <a:r>
                  <a:rPr lang="en-US" b="0" i="0" dirty="0">
                    <a:latin typeface="Cambria Math" panose="02040503050406030204" pitchFamily="18" charset="0"/>
                  </a:rPr>
                  <a:t>=([0,2×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0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2,4;</a:t>
                </a:r>
                <a:r>
                  <a:rPr lang="en-US" b="0" i="0" dirty="0">
                    <a:latin typeface="Cambria Math" panose="02040503050406030204" pitchFamily="18" charset="0"/>
                  </a:rPr>
                  <a:t>[0,2×</a:t>
                </a:r>
                <a:r>
                  <a:rPr lang="pt-BR" b="0" i="0" dirty="0">
                    <a:latin typeface="Cambria Math" panose="02040503050406030204" pitchFamily="18" charset="0"/>
                  </a:rPr>
                  <a:t>4</a:t>
                </a:r>
                <a:r>
                  <a:rPr lang="en-US" b="0" i="0" dirty="0">
                    <a:latin typeface="Cambria Math" panose="02040503050406030204" pitchFamily="18" charset="0"/>
                  </a:rPr>
                  <a:t>+0,8×</a:t>
                </a:r>
                <a:r>
                  <a:rPr lang="pt-BR" b="0" i="0" dirty="0">
                    <a:latin typeface="Cambria Math" panose="02040503050406030204" pitchFamily="18" charset="0"/>
                  </a:rPr>
                  <a:t>3]</a:t>
                </a:r>
                <a:r>
                  <a:rPr lang="en-US" b="0" i="0" dirty="0">
                    <a:latin typeface="Cambria Math" panose="02040503050406030204" pitchFamily="18" charset="0"/>
                  </a:rPr>
                  <a:t>=</a:t>
                </a:r>
                <a:r>
                  <a:rPr lang="pt-BR" b="0" i="0" dirty="0">
                    <a:latin typeface="Cambria Math" panose="02040503050406030204" pitchFamily="18" charset="0"/>
                  </a:rPr>
                  <a:t>3,2)=(2,4; 3,2)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...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4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P2:</a:t>
            </a:r>
            <a:r>
              <a:rPr lang="pt-BR" dirty="0"/>
              <a:t> Antecipamos esse ponto desde a apresentação desse jogo, lá R dominava estritamente L para o tipo D.P. do jogador 2. Esse tipo do jogador 2 jamais jogaria L. Isso continua valendo para a nossa nova matriz.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88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746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P2:</a:t>
            </a:r>
            <a:r>
              <a:rPr lang="pt-BR" dirty="0"/>
              <a:t> Após a eliminação iterada de estratégias estritamente dominadas, quais são os E.N. desse jogo?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767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Adicionalmente, há um E.N.B.E.M em que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jogado com probabilidade 1/2 e </a:t>
                </a:r>
                <a14:m>
                  <m:oMath xmlns:m="http://schemas.openxmlformats.org/officeDocument/2006/math">
                    <m:r>
                      <a:rPr lang="pt-BR" sz="1800" b="0" i="0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 probabilidade 5/8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P2: 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Adicionalmente, há um E.N.B.E.M em que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é jogado com probabilidade 1/2 e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Segoe UI" panose="020B0502040204020203" pitchFamily="34" charset="0"/>
                  </a:rPr>
                  <a:t> com probabilidade 5/8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336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, (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diz que há um E.N.B em que o 1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se 2 for do tipo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𝐷𝑃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ele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mas se for do tipo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𝑆𝐻</m:t>
                    </m:r>
                  </m:oMath>
                </a14:m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P3.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(𝑈, 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,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r>
                  <a:rPr lang="pt-BR" sz="1800" b="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)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diz que há um E.N.B em que o 1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𝑈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 se 2 for do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𝐷𝑃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ele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𝑅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, mas se for do tipo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𝑆𝐻</a:t>
                </a:r>
                <a:r>
                  <a:rPr lang="pt-BR" sz="1800" dirty="0">
                    <a:effectLst/>
                    <a:latin typeface="Cambria Math" panose="02040503050406030204" pitchFamily="18" charset="0"/>
                  </a:rPr>
                  <a:t> escolhe </a:t>
                </a:r>
                <a:r>
                  <a:rPr lang="pt-BR" sz="1800" i="0" dirty="0">
                    <a:effectLst/>
                    <a:latin typeface="Cambria Math" panose="02040503050406030204" pitchFamily="18" charset="0"/>
                  </a:rPr>
                  <a:t>𝐿</a:t>
                </a:r>
                <a:endParaRPr lang="pt-BR" sz="1800" dirty="0">
                  <a:effectLst/>
                  <a:latin typeface="Arial" panose="020B0604020202020204" pitchFamily="34" charset="0"/>
                </a:endParaRPr>
              </a:p>
              <a:p>
                <a:endParaRPr lang="pt-BR" b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2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Intro</a:t>
            </a:r>
            <a:r>
              <a:rPr lang="pt-BR" b="1" dirty="0"/>
              <a:t>:</a:t>
            </a:r>
            <a:r>
              <a:rPr lang="pt-BR" dirty="0"/>
              <a:t> Anotem essas informações para resolvermos o problema juntos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2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Conc:</a:t>
            </a:r>
            <a:r>
              <a:rPr lang="pt-BR"/>
              <a:t> Como vocês acham que isso altera as conclusões do modelo de Cournot que vimos na “Aula 2 - Aplicações - Microeconomia 2”?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5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94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err="1"/>
              <a:t>Conc</a:t>
            </a:r>
            <a:r>
              <a:rPr lang="pt-BR" b="1" dirty="0"/>
              <a:t>:</a:t>
            </a:r>
            <a:r>
              <a:rPr lang="pt-BR" dirty="0"/>
              <a:t> Como vocês acham que seria, portanto, a equação que a firma 1 tenta maximizar?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9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P1:</a:t>
            </a:r>
            <a:r>
              <a:rPr lang="pt-BR" dirty="0"/>
              <a:t> Os três problemas são os dois do slide 9, da firma 2, e o do slide 11, da firma 1. </a:t>
            </a:r>
            <a:r>
              <a:rPr lang="pt-BR" sz="1800" dirty="0">
                <a:effectLst/>
                <a:latin typeface="Segoe UI" panose="020B0502040204020203" pitchFamily="34" charset="0"/>
              </a:rPr>
              <a:t>Se você tem duvidas de como chegar até aqui, vale a pena visitar a aula 2.</a:t>
            </a:r>
            <a:endParaRPr lang="pt-BR" sz="1800" dirty="0"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E22FB-4F32-4F44-9195-D0BEF89D065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0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DEF9-757C-42F7-88A9-1C86D105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870-A1EE-4EF5-A56B-637F634B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03DF-4262-446D-A60D-0660C18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F3B4-601C-4B18-AA4D-0536824D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0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448-3B49-43B0-A212-CFADD354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A91-9969-40CF-83CD-56180DD0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A56A-BC7F-4C77-8A65-0957F3FF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F3728-9482-44DF-9492-132FD7A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2FFE-7795-47D1-8A09-CE9041FD7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3AE03-65DA-49EC-BA98-DB0B7B93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D966-12A0-477A-8066-D649325F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A3FF-17F5-4F1F-9A86-EBAE8B9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6F9E-5E69-4D25-B952-A9C97019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4931-B12F-4339-B029-E74EF420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B6E-EE57-464A-8EE1-AE8C6033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E340-DBE1-4559-AE49-1816AD7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F499-3B36-4D3C-962A-601D35B2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01C8-99BF-43AC-BD56-0511716D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3CE-2F7C-4DFF-A2E7-D3759BDA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1012-575B-4507-A6C3-A1B7801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517-BA1D-4115-8744-7F43E93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D94-78FA-4E31-87B4-7E4DCCAA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8045-409A-4603-B9F9-C8F50668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225F-B569-4F07-8B91-FAD7564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4BAB19-312B-4C22-AA06-69833B6D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D621-3DEA-440E-87A4-D3F9756F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8E475-206D-4FD1-999A-CA8FB4A5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9F086-60A1-4CC1-9A4E-014F0668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8BE6-3818-4379-BB2F-FC2B346C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1CB41-6876-49A8-8B1A-A53EB726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F80E-7507-4EB5-ADEE-084E393F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20694B-8EAE-4835-AA60-37D687CF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C70-AD09-40C1-A780-023A10D1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E4D4E-9877-4FBB-A0B9-7744C20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DD2980-4464-45D7-BB6D-DED318B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16A4-0C42-4642-AA79-340A17C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8FE8-638A-4B55-9139-C47DE12F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F09-5620-480D-9DC4-23B6CC7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CA63-EC8C-43F3-8D12-6BDBD28A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596D-297E-40E7-BEF3-62A04D4C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30363-B0D0-437E-815F-24899188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4AC474-3379-43DE-BB22-CD5210F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F6B-90E4-4FDB-84FD-55B3DEAE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494C-0877-4738-AE50-BD9CF1004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33EC-ED2F-48F1-904C-77673C58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F8C5-F782-40F5-9913-46AD43F7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58AC37-F645-4912-ADFA-8800401E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0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946-044A-47E9-A27B-3A87E1BB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029C7-79AF-4924-B499-47CFB29F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A4-882F-4FA6-AD8C-735FEE3A4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EE8-F201-4410-BA13-233EFB93B646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22C86-DC25-40DE-B0C6-33E3B1F7E1C1}"/>
              </a:ext>
            </a:extLst>
          </p:cNvPr>
          <p:cNvSpPr/>
          <p:nvPr userDrawn="1"/>
        </p:nvSpPr>
        <p:spPr>
          <a:xfrm>
            <a:off x="0" y="6730940"/>
            <a:ext cx="12192000" cy="127592"/>
          </a:xfrm>
          <a:prstGeom prst="rect">
            <a:avLst/>
          </a:prstGeom>
          <a:gradFill flip="none" rotWithShape="1">
            <a:gsLst>
              <a:gs pos="0">
                <a:srgbClr val="162F4E"/>
              </a:gs>
              <a:gs pos="100000">
                <a:srgbClr val="4AACE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B9FC6FC-23CF-42B1-9364-ED05AFF4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8E6132-2F24-4ADC-B81B-2EB520711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2711" y="1366553"/>
            <a:ext cx="7946571" cy="2062447"/>
          </a:xfrm>
        </p:spPr>
        <p:txBody>
          <a:bodyPr>
            <a:normAutofit/>
          </a:bodyPr>
          <a:lstStyle/>
          <a:p>
            <a:r>
              <a:rPr lang="pt-BR" sz="7200" b="1" dirty="0"/>
              <a:t>Teoria dos Jogos</a:t>
            </a:r>
            <a:endParaRPr lang="pt-B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5B13A-5A0A-431E-BB18-B5B4CD880CC2}"/>
              </a:ext>
            </a:extLst>
          </p:cNvPr>
          <p:cNvSpPr txBox="1"/>
          <p:nvPr/>
        </p:nvSpPr>
        <p:spPr>
          <a:xfrm>
            <a:off x="3581396" y="3614010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/>
              <a:t>Professor Robson Tigre</a:t>
            </a:r>
          </a:p>
        </p:txBody>
      </p:sp>
    </p:spTree>
    <p:extLst>
      <p:ext uri="{BB962C8B-B14F-4D97-AF65-F5344CB8AC3E}">
        <p14:creationId xmlns:p14="http://schemas.microsoft.com/office/powerpoint/2010/main" val="96091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E6E-3D4F-4257-93E3-C88E3CEE9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noProof="0" dirty="0"/>
                  <a:t>A firma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sabe que o custo da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é alto com probabilidade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noProof="0" dirty="0"/>
                  <a:t> e deve antecipar que a quantidade da firma 2 será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ou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a depender do custo da firma 2. </a:t>
                </a:r>
              </a:p>
              <a:p>
                <a:pPr algn="just"/>
                <a:endParaRPr lang="pt-BR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Portanto, a firma 1 escolhe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noProof="0" dirty="0"/>
                  <a:t> de modo a resolver o problema...</a:t>
                </a:r>
              </a:p>
              <a:p>
                <a:pPr marL="0" indent="0" algn="just">
                  <a:buNone/>
                </a:pPr>
                <a:r>
                  <a:rPr lang="pt-BR" noProof="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6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60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2600" i="1" noProof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600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2600" noProof="0" dirty="0"/>
              </a:p>
              <a:p>
                <a:pPr marL="0" indent="0" algn="just">
                  <a:buNone/>
                </a:pPr>
                <a:endParaRPr lang="pt-BR" sz="2600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...para maximizar seu lucro esperado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E6E-3D4F-4257-93E3-C88E3CEE9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45" r="-1159" b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BE4FD84-B1E1-40E5-B36F-AF03BF57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FDCD7-5279-47FC-92AB-66D6DA8C1655}"/>
              </a:ext>
            </a:extLst>
          </p:cNvPr>
          <p:cNvSpPr/>
          <p:nvPr/>
        </p:nvSpPr>
        <p:spPr>
          <a:xfrm>
            <a:off x="665018" y="4267199"/>
            <a:ext cx="10861964" cy="2109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A13A5-37CE-4848-A52B-F0C817FF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572A4-9442-46BB-AB09-459E7588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E6E-3D4F-4257-93E3-C88E3CEE9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noProof="0" dirty="0"/>
                  <a:t>A firma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sabe que o custo da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é alto com probabilidade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noProof="0" dirty="0"/>
                  <a:t> e deve antecipar que a quantidade da firma 2 será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ou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a depender do custo da firma 2. </a:t>
                </a:r>
              </a:p>
              <a:p>
                <a:pPr algn="just"/>
                <a:endParaRPr lang="pt-BR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Portanto, a firma 1 escolhe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noProof="0" dirty="0"/>
                  <a:t> de modo a resolver o problema...</a:t>
                </a:r>
              </a:p>
              <a:p>
                <a:pPr marL="0" indent="0" algn="just">
                  <a:buNone/>
                </a:pPr>
                <a:r>
                  <a:rPr lang="pt-BR" noProof="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6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60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pt-BR" sz="2600" i="1" noProof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2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600" i="1" noProof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600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6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t-BR" sz="2600" i="1" noProof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6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2600" noProof="0" dirty="0"/>
              </a:p>
              <a:p>
                <a:pPr marL="0" indent="0" algn="just">
                  <a:buNone/>
                </a:pPr>
                <a:endParaRPr lang="pt-BR" sz="2600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...para maximizar seu lucro esperado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3FE6E-3D4F-4257-93E3-C88E3CEE9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BE4FD84-B1E1-40E5-B36F-AF03BF57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89B9D89-B54C-455A-B28A-58C680F41AD2}"/>
              </a:ext>
            </a:extLst>
          </p:cNvPr>
          <p:cNvSpPr/>
          <p:nvPr/>
        </p:nvSpPr>
        <p:spPr>
          <a:xfrm rot="5400000">
            <a:off x="3922294" y="3248528"/>
            <a:ext cx="272716" cy="3721770"/>
          </a:xfrm>
          <a:prstGeom prst="rightBrace">
            <a:avLst>
              <a:gd name="adj1" fmla="val 126103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FE91D6-EE25-4C2E-A2FB-DB92E19B465C}"/>
                  </a:ext>
                </a:extLst>
              </p:cNvPr>
              <p:cNvSpPr txBox="1"/>
              <p:nvPr/>
            </p:nvSpPr>
            <p:spPr>
              <a:xfrm>
                <a:off x="2197767" y="5298492"/>
                <a:ext cx="4074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70C0"/>
                    </a:solidFill>
                  </a:rPr>
                  <a:t>Payoff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se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𝐶𝑀𝑔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for alto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FE91D6-EE25-4C2E-A2FB-DB92E19B4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67" y="5298492"/>
                <a:ext cx="4074695" cy="369332"/>
              </a:xfrm>
              <a:prstGeom prst="rect">
                <a:avLst/>
              </a:prstGeom>
              <a:blipFill>
                <a:blip r:embed="rId3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1133C70-75E6-466D-B20B-413B09BFC868}"/>
              </a:ext>
            </a:extLst>
          </p:cNvPr>
          <p:cNvSpPr/>
          <p:nvPr/>
        </p:nvSpPr>
        <p:spPr>
          <a:xfrm rot="5400000">
            <a:off x="8949490" y="3367175"/>
            <a:ext cx="272715" cy="3549314"/>
          </a:xfrm>
          <a:prstGeom prst="rightBrace">
            <a:avLst>
              <a:gd name="adj1" fmla="val 12610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CC784-A8AB-4A62-B5CD-6E10BC2461DD}"/>
                  </a:ext>
                </a:extLst>
              </p:cNvPr>
              <p:cNvSpPr txBox="1"/>
              <p:nvPr/>
            </p:nvSpPr>
            <p:spPr>
              <a:xfrm>
                <a:off x="7279105" y="5298492"/>
                <a:ext cx="4074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C00000"/>
                    </a:solidFill>
                  </a:rPr>
                  <a:t>Payoff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se 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𝐶𝑀𝑔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>
                    <a:solidFill>
                      <a:srgbClr val="C00000"/>
                    </a:solidFill>
                  </a:rPr>
                  <a:t> for baixo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CC784-A8AB-4A62-B5CD-6E10BC24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05" y="5298492"/>
                <a:ext cx="4074695" cy="369332"/>
              </a:xfrm>
              <a:prstGeom prst="rect">
                <a:avLst/>
              </a:prstGeom>
              <a:blipFill>
                <a:blip r:embed="rId4"/>
                <a:stretch>
                  <a:fillRect l="-119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ABCDD-1C29-4252-ACAD-D1ACE53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11</a:t>
            </a:fld>
            <a:endParaRPr lang="pt-B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E9100-7B4E-413B-B628-FB3EF6F6877A}"/>
              </a:ext>
            </a:extLst>
          </p:cNvPr>
          <p:cNvCxnSpPr>
            <a:cxnSpLocks/>
          </p:cNvCxnSpPr>
          <p:nvPr/>
        </p:nvCxnSpPr>
        <p:spPr>
          <a:xfrm flipH="1" flipV="1">
            <a:off x="6272462" y="5991224"/>
            <a:ext cx="737937" cy="2734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7CAEB2-107E-47BA-BCCC-6F4AD5DF0C01}"/>
              </a:ext>
            </a:extLst>
          </p:cNvPr>
          <p:cNvSpPr txBox="1"/>
          <p:nvPr/>
        </p:nvSpPr>
        <p:spPr>
          <a:xfrm>
            <a:off x="6627394" y="6033184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030A0"/>
                </a:solidFill>
              </a:rPr>
              <a:t>Payoff esperado dada a probabilidade de cada evento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6DD31-3C8D-445E-83F6-CDCB32C05EBF}"/>
              </a:ext>
            </a:extLst>
          </p:cNvPr>
          <p:cNvSpPr txBox="1"/>
          <p:nvPr/>
        </p:nvSpPr>
        <p:spPr>
          <a:xfrm>
            <a:off x="10956758" y="450783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(C)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2EBB6-1178-A52A-A017-12E5A576A541}"/>
              </a:ext>
            </a:extLst>
          </p:cNvPr>
          <p:cNvSpPr/>
          <p:nvPr/>
        </p:nvSpPr>
        <p:spPr>
          <a:xfrm>
            <a:off x="1962150" y="4556509"/>
            <a:ext cx="216567" cy="42568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421AF-7FB9-32AF-D2CA-261B73BE828F}"/>
              </a:ext>
            </a:extLst>
          </p:cNvPr>
          <p:cNvSpPr/>
          <p:nvPr/>
        </p:nvSpPr>
        <p:spPr>
          <a:xfrm>
            <a:off x="6197600" y="4553955"/>
            <a:ext cx="1068804" cy="42568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0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AD9C-784E-44F7-B9DC-7B306A68C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noProof="0" dirty="0"/>
                  <a:t>As condições de primeira ordem (CPO) dos três problemas são:</a:t>
                </a:r>
              </a:p>
              <a:p>
                <a:endParaRPr lang="pt-BR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noProof="0" dirty="0"/>
              </a:p>
              <a:p>
                <a:pPr marL="0" indent="0">
                  <a:buNone/>
                </a:pPr>
                <a:endParaRPr lang="pt-BR" b="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noProof="0" dirty="0"/>
              </a:p>
              <a:p>
                <a:pPr marL="0" indent="0">
                  <a:buNone/>
                </a:pPr>
                <a:endParaRPr lang="pt-BR" noProof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AD9C-784E-44F7-B9DC-7B306A68C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A5E3365-E53C-4D26-B2E7-FAFDC39A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6F36A0-01EC-4D87-9699-E20F1964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25A6F-4945-454B-92CD-15E9E4F0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12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2E5DF-8A70-4F85-A116-F4859FA34E53}"/>
              </a:ext>
            </a:extLst>
          </p:cNvPr>
          <p:cNvSpPr txBox="1"/>
          <p:nvPr/>
        </p:nvSpPr>
        <p:spPr>
          <a:xfrm>
            <a:off x="8823158" y="534202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8A9D2-2971-4227-8CB2-684FD0A93132}"/>
              </a:ext>
            </a:extLst>
          </p:cNvPr>
          <p:cNvSpPr txBox="1"/>
          <p:nvPr/>
        </p:nvSpPr>
        <p:spPr>
          <a:xfrm>
            <a:off x="7880684" y="4071705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E9480-84F7-453F-BF0E-79BAF171EC73}"/>
              </a:ext>
            </a:extLst>
          </p:cNvPr>
          <p:cNvSpPr txBox="1"/>
          <p:nvPr/>
        </p:nvSpPr>
        <p:spPr>
          <a:xfrm>
            <a:off x="7868652" y="2807368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67972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AD9C-784E-44F7-B9DC-7B306A68C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noProof="0" dirty="0"/>
                  <a:t>As condições de primeira ordem (CPO) dos três problemas são:</a:t>
                </a:r>
              </a:p>
              <a:p>
                <a:endParaRPr lang="pt-BR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noProof="0" dirty="0"/>
              </a:p>
              <a:p>
                <a:pPr marL="0" indent="0">
                  <a:buNone/>
                </a:pPr>
                <a:endParaRPr lang="pt-BR" b="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noProof="0" dirty="0"/>
              </a:p>
              <a:p>
                <a:pPr marL="0" indent="0">
                  <a:buNone/>
                </a:pPr>
                <a:endParaRPr lang="pt-BR" noProof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i="1" noProof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0AD9C-784E-44F7-B9DC-7B306A68C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A5E3365-E53C-4D26-B2E7-FAFDC39A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6F36A0-01EC-4D87-9699-E20F1964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25A6F-4945-454B-92CD-15E9E4F0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13</a:t>
            </a:fld>
            <a:endParaRPr lang="pt-BR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014F2DF-0501-49B0-9AAA-A3E2B5CE3F98}"/>
              </a:ext>
            </a:extLst>
          </p:cNvPr>
          <p:cNvSpPr/>
          <p:nvPr/>
        </p:nvSpPr>
        <p:spPr>
          <a:xfrm>
            <a:off x="8948057" y="2385786"/>
            <a:ext cx="2743200" cy="1043214"/>
          </a:xfrm>
          <a:prstGeom prst="wedgeRectCallout">
            <a:avLst>
              <a:gd name="adj1" fmla="val -85067"/>
              <a:gd name="adj2" fmla="val 20761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CPO da maximização do lucro da firma 2 caso seu custo marginal seja alto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23F4F9D-6825-45B3-85F5-D223DDB9DC5B}"/>
              </a:ext>
            </a:extLst>
          </p:cNvPr>
          <p:cNvSpPr/>
          <p:nvPr/>
        </p:nvSpPr>
        <p:spPr>
          <a:xfrm>
            <a:off x="682171" y="3496923"/>
            <a:ext cx="2743200" cy="1043214"/>
          </a:xfrm>
          <a:prstGeom prst="wedgeRectCallout">
            <a:avLst>
              <a:gd name="adj1" fmla="val 84774"/>
              <a:gd name="adj2" fmla="val 3745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CPO da maximização do lucro da firma 2 caso seu custo marginal seja baixo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4AA5308-051D-4BEB-89F1-B2CD480AFFCE}"/>
              </a:ext>
            </a:extLst>
          </p:cNvPr>
          <p:cNvSpPr/>
          <p:nvPr/>
        </p:nvSpPr>
        <p:spPr>
          <a:xfrm>
            <a:off x="8948057" y="3984512"/>
            <a:ext cx="2743200" cy="1043214"/>
          </a:xfrm>
          <a:prstGeom prst="wedgeRectCallout">
            <a:avLst>
              <a:gd name="adj1" fmla="val -53321"/>
              <a:gd name="adj2" fmla="val 79196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CPO da maximização do lucro da firma 1, dada a informação assimétrica</a:t>
            </a:r>
          </a:p>
        </p:txBody>
      </p:sp>
    </p:spTree>
    <p:extLst>
      <p:ext uri="{BB962C8B-B14F-4D97-AF65-F5344CB8AC3E}">
        <p14:creationId xmlns:p14="http://schemas.microsoft.com/office/powerpoint/2010/main" val="26201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0C5A3-D660-4D9E-B92F-073DFA7135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noProof="0" dirty="0"/>
                  <a:t>As soluções das condições de primeira ordem são: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noProof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noProof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0C5A3-D660-4D9E-B92F-073DFA713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441A3EB-F537-4C26-AD4E-BC4F68F3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C8E40-EF48-4A56-B2C2-FDBA146F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ACC3A-A50F-42BA-8C37-C16028BE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14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821C2-8F82-4EE6-8873-6BA4CF225C56}"/>
              </a:ext>
            </a:extLst>
          </p:cNvPr>
          <p:cNvSpPr txBox="1"/>
          <p:nvPr/>
        </p:nvSpPr>
        <p:spPr>
          <a:xfrm>
            <a:off x="8618621" y="5067637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68DF-CBF1-49A7-943D-82F885F3B0DD}"/>
              </a:ext>
            </a:extLst>
          </p:cNvPr>
          <p:cNvSpPr txBox="1"/>
          <p:nvPr/>
        </p:nvSpPr>
        <p:spPr>
          <a:xfrm>
            <a:off x="8891337" y="395831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8A9CA-18DA-4945-8D62-55A924B4F788}"/>
              </a:ext>
            </a:extLst>
          </p:cNvPr>
          <p:cNvSpPr txBox="1"/>
          <p:nvPr/>
        </p:nvSpPr>
        <p:spPr>
          <a:xfrm>
            <a:off x="9296400" y="2662989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15188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6D29-5707-4088-8EC1-77FB44464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noProof="0" dirty="0"/>
                  <a:t>Considere o equilíbrio de Cournot sob informação </a:t>
                </a:r>
                <a:r>
                  <a:rPr lang="pt-BR" i="1" noProof="0" dirty="0"/>
                  <a:t>completa </a:t>
                </a:r>
                <a:r>
                  <a:rPr lang="pt-BR" noProof="0" dirty="0"/>
                  <a:t>com custos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 (assuma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 são tais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noProof="0" dirty="0"/>
                  <a:t>)</a:t>
                </a:r>
              </a:p>
              <a:p>
                <a:pPr algn="just"/>
                <a:endParaRPr lang="pt-BR" noProof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noProof="0" dirty="0"/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algn="just"/>
                <a:r>
                  <a:rPr lang="pt-BR" noProof="0" dirty="0"/>
                  <a:t>Já no caso de informação </a:t>
                </a:r>
                <a:r>
                  <a:rPr lang="pt-BR" i="1" noProof="0" dirty="0"/>
                  <a:t>incompleta</a:t>
                </a:r>
                <a:r>
                  <a:rPr lang="pt-BR" noProof="0" dirty="0"/>
                  <a:t>, temos</a:t>
                </a:r>
                <a:r>
                  <a:rPr lang="pt-BR" i="1" noProof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)&gt;(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pt-BR" i="1" noProof="0" dirty="0"/>
                  <a:t> </a:t>
                </a:r>
                <a:r>
                  <a:rPr lang="pt-BR" noProof="0" dirty="0"/>
                  <a:t>enquanto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)/3</m:t>
                    </m:r>
                  </m:oMath>
                </a14:m>
                <a:r>
                  <a:rPr lang="pt-BR" i="1" noProof="0" dirty="0"/>
                  <a:t> </a:t>
                </a:r>
              </a:p>
              <a:p>
                <a:pPr algn="just"/>
                <a:endParaRPr lang="pt-BR" i="1" noProof="0" dirty="0"/>
              </a:p>
              <a:p>
                <a:pPr algn="just"/>
                <a:r>
                  <a:rPr lang="pt-BR" noProof="0" dirty="0"/>
                  <a:t>Alguém arrisca explicar por que isso acontece?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EC6D29-5707-4088-8EC1-77FB44464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 b="-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423DBA1-596D-4997-AEF7-7699E87C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A14F71-8234-4382-B3B4-68C37120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D23A8-4A3E-41B7-A4AF-325289C4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AB83-FBEE-49B1-B154-F20533E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noProof="0" dirty="0"/>
              <a:t>Isso ocorre porque a firma 2 ajusta </a:t>
            </a:r>
            <a:r>
              <a:rPr lang="pt-BR" i="1" noProof="0" dirty="0"/>
              <a:t>sua</a:t>
            </a:r>
            <a:r>
              <a:rPr lang="pt-BR" noProof="0" dirty="0"/>
              <a:t> quantidade não somente ao </a:t>
            </a:r>
            <a:r>
              <a:rPr lang="pt-BR" i="1" noProof="0" dirty="0"/>
              <a:t>seu </a:t>
            </a:r>
            <a:r>
              <a:rPr lang="pt-BR" noProof="0" dirty="0"/>
              <a:t>custo, mas também responde ao fato de que a </a:t>
            </a:r>
            <a:r>
              <a:rPr lang="pt-BR" i="1" noProof="0" dirty="0">
                <a:solidFill>
                  <a:srgbClr val="C00000"/>
                </a:solidFill>
              </a:rPr>
              <a:t>firma 1 responde sob incerteza</a:t>
            </a:r>
          </a:p>
          <a:p>
            <a:pPr algn="just"/>
            <a:endParaRPr lang="pt-BR" noProof="0" dirty="0"/>
          </a:p>
          <a:p>
            <a:pPr algn="just"/>
            <a:r>
              <a:rPr lang="pt-BR" noProof="0" dirty="0"/>
              <a:t>Por exemplo, se o custo da firma 2 é alto</a:t>
            </a:r>
          </a:p>
          <a:p>
            <a:pPr lvl="1" algn="just">
              <a:spcBef>
                <a:spcPts val="1000"/>
              </a:spcBef>
              <a:spcAft>
                <a:spcPts val="1000"/>
              </a:spcAft>
            </a:pPr>
            <a:r>
              <a:rPr lang="pt-BR" sz="2500" noProof="0" dirty="0"/>
              <a:t>A firma 2 produz menos porque seu custo é alto, mas...</a:t>
            </a:r>
          </a:p>
          <a:p>
            <a:pPr lvl="1" algn="just">
              <a:spcBef>
                <a:spcPts val="1000"/>
              </a:spcBef>
              <a:spcAft>
                <a:spcPts val="1000"/>
              </a:spcAft>
            </a:pPr>
            <a:r>
              <a:rPr lang="pt-BR" sz="2500" noProof="0" dirty="0"/>
              <a:t>Produz mais porque sabe que 1 produzirá uma quantidade menor do que se soubesse que o custo da empresa 2 era alto.</a:t>
            </a:r>
          </a:p>
          <a:p>
            <a:pPr lvl="1" algn="just"/>
            <a:endParaRPr lang="pt-BR" noProof="0" dirty="0"/>
          </a:p>
          <a:p>
            <a:pPr algn="just"/>
            <a:endParaRPr lang="pt-BR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905E7-2D0C-4155-8A9F-34D9EB4E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FD4415-4D8C-45DE-8F28-CDD8AA72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5A92-EB49-475B-91B9-AC69E982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16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C2CF7-71B6-4293-B4A7-93ED758B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4" y="1844675"/>
            <a:ext cx="41045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Representação de jogos Bayesianos na forma normal </a:t>
            </a:r>
          </a:p>
        </p:txBody>
      </p:sp>
    </p:spTree>
    <p:extLst>
      <p:ext uri="{BB962C8B-B14F-4D97-AF65-F5344CB8AC3E}">
        <p14:creationId xmlns:p14="http://schemas.microsoft.com/office/powerpoint/2010/main" val="320227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F09D-40F4-451A-A2B2-79E60241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Forma normal do jogo de informação completa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7029E-4788-4826-BE21-2F6DC6F4D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A representação na forma normal de um jogo de informação completa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jogadores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lvl="1" algn="just">
                  <a:spcBef>
                    <a:spcPts val="10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espaço de estratégias de cada jogador,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o payoff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quando o perfil de estratégias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escolhido.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500"/>
                  </a:spcAft>
                </a:pPr>
                <a:r>
                  <a:rPr lang="pt-BR" dirty="0"/>
                  <a:t>Para jogos simultâneos de informação completa, as estratégias dos jogadores são simplesmente suas ações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Além disso, o timing do jogo simultâneo de informação completa é: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500"/>
                  </a:spcAft>
                </a:pPr>
                <a:r>
                  <a:rPr lang="pt-BR" dirty="0"/>
                  <a:t>Cada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escolhe simultaneamente sua 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1" algn="just">
                  <a:spcBef>
                    <a:spcPts val="1000"/>
                  </a:spcBef>
                  <a:spcAft>
                    <a:spcPts val="500"/>
                  </a:spcAft>
                </a:pPr>
                <a:r>
                  <a:rPr lang="pt-BR" dirty="0"/>
                  <a:t>Os payoffs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recebidos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7029E-4788-4826-BE21-2F6DC6F4D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F4DC-9224-47AD-BF47-9FE86214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30DA-ACA7-4F90-8E4A-D94A4BCB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1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EC38B-7873-4637-BD7F-672DA3DC5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noProof="0" dirty="0"/>
                  <a:t>No </a:t>
                </a:r>
                <a:r>
                  <a:rPr lang="pt-BR" sz="2800" noProof="0" dirty="0"/>
                  <a:t>jogo Bayesiano, c</a:t>
                </a:r>
                <a:r>
                  <a:rPr lang="pt-BR" noProof="0" dirty="0"/>
                  <a:t>ada jogador sabe seu payoff mas pode estar </a:t>
                </a:r>
                <a:r>
                  <a:rPr lang="pt-BR" i="1" noProof="0" dirty="0"/>
                  <a:t>incerto</a:t>
                </a:r>
                <a:r>
                  <a:rPr lang="pt-BR" noProof="0" dirty="0"/>
                  <a:t> sobre a função de payoff dos demais jogadores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Denotaremos as 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funções de </a:t>
                </a:r>
                <a:r>
                  <a:rPr lang="pt-BR" i="1" dirty="0">
                    <a:solidFill>
                      <a:srgbClr val="002060"/>
                    </a:solidFill>
                  </a:rPr>
                  <a:t>payoff possíveis </a:t>
                </a:r>
                <a:r>
                  <a:rPr lang="pt-BR" noProof="0" dirty="0"/>
                  <a:t>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noProof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 noProof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noProof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é dito </a:t>
                </a:r>
                <a:r>
                  <a:rPr lang="pt-BR" noProof="0" dirty="0">
                    <a:solidFill>
                      <a:srgbClr val="002060"/>
                    </a:solidFill>
                  </a:rPr>
                  <a:t>“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tipo do jogador</a:t>
                </a:r>
                <a:r>
                  <a:rPr lang="pt-BR" noProof="0" dirty="0">
                    <a:solidFill>
                      <a:srgbClr val="002060"/>
                    </a:solidFill>
                  </a:rPr>
                  <a:t>” </a:t>
                </a:r>
                <a:r>
                  <a:rPr lang="pt-BR" noProof="0" dirty="0"/>
                  <a:t>e pertence ao conjunto de tipos possíveis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(espaço de tipos)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corresponde a uma função de payoff diferente que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pode 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EC38B-7873-4637-BD7F-672DA3DC5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5AC831A5-7F20-43F6-B9A9-098E37B2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80A678-2DF8-42E5-93C9-9D657EAB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EE0D-3743-40BC-A19C-980DC1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540000"/>
            <a:ext cx="10844742" cy="2298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Jogos Estáticos de Informação Incompleta</a:t>
            </a:r>
          </a:p>
          <a:p>
            <a:pPr marL="0" indent="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(Gibbons - Game Theory for Applied Economists, </a:t>
            </a:r>
            <a:r>
              <a:rPr lang="en-US" sz="2000" dirty="0" err="1">
                <a:solidFill>
                  <a:schemeClr val="bg1"/>
                </a:solidFill>
              </a:rPr>
              <a:t>Capítulo</a:t>
            </a:r>
            <a:r>
              <a:rPr lang="en-US" sz="2000" dirty="0">
                <a:solidFill>
                  <a:schemeClr val="bg1"/>
                </a:solidFill>
              </a:rPr>
              <a:t> 3)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1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28BAC-9908-4EE9-88AE-56F9C6BC1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b="1" noProof="0" dirty="0"/>
                  <a:t>Exemplo concreto: </a:t>
                </a:r>
                <a:r>
                  <a:rPr lang="pt-BR" noProof="0" dirty="0"/>
                  <a:t>As ações das firmas no jogo de Cournot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. 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tem duas funções de custo possíveis e portanto duas funções lucro possíveis: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noProof="0" dirty="0"/>
                  <a:t>A firma 1 tem apenas uma função de payoff possível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noProof="0" dirty="0"/>
                  <a:t>O espaço de tipos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noProof="0" dirty="0"/>
                  <a:t> e o espaço de tipos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28BAC-9908-4EE9-88AE-56F9C6BC1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690" r="-116" b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778040B-6729-431D-B5B8-BC7C6D5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2C37DB-0D30-458A-A59E-68B6412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0F1C-D6B0-42F5-AA41-72568C2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20</a:t>
            </a:fld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0A6F4-6B28-4D36-A9F4-979B2416FA3F}"/>
              </a:ext>
            </a:extLst>
          </p:cNvPr>
          <p:cNvSpPr/>
          <p:nvPr/>
        </p:nvSpPr>
        <p:spPr>
          <a:xfrm>
            <a:off x="497305" y="5775158"/>
            <a:ext cx="993006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77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28BAC-9908-4EE9-88AE-56F9C6BC1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b="1" noProof="0" dirty="0"/>
                  <a:t>Exemplo concreto: </a:t>
                </a:r>
                <a:r>
                  <a:rPr lang="pt-BR" noProof="0" dirty="0"/>
                  <a:t>As ações das firmas no jogo de Cournot 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. 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tem duas funções de custo possíveis e portanto duas funções lucro possíveis: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noProof="0" dirty="0"/>
                  <a:t>A firma 1 tem apenas uma função de payoff possível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noProof="0" dirty="0"/>
              </a:p>
              <a:p>
                <a:pPr marL="0" indent="0" algn="just">
                  <a:lnSpc>
                    <a:spcPct val="120000"/>
                  </a:lnSpc>
                  <a:spcBef>
                    <a:spcPts val="1500"/>
                  </a:spcBef>
                  <a:spcAft>
                    <a:spcPts val="1500"/>
                  </a:spcAft>
                  <a:buNone/>
                </a:pPr>
                <a:r>
                  <a:rPr lang="pt-BR" noProof="0" dirty="0"/>
                  <a:t>O espaço de tipos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noProof="0" dirty="0"/>
                  <a:t> e o espaço de tipos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28BAC-9908-4EE9-88AE-56F9C6BC1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700" r="-116" b="-2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778040B-6729-431D-B5B8-BC7C6D5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2C37DB-0D30-458A-A59E-68B64126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0F1C-D6B0-42F5-AA41-72568C2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6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0FD03-646D-4A33-9903-FAD0E6A81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pt-BR" noProof="0" dirty="0"/>
                  <a:t>“O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conhece sua função de payoff, mas pode estar incerto sobre as funções de payoff dos demais jogadores”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“O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sabe seu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mas pode estar incerto sobre o tipo dos outros jogadores, denotado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”</a:t>
                </a:r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denota o conjunto de </a:t>
                </a:r>
                <a:r>
                  <a:rPr lang="pt-BR" i="1" noProof="0" dirty="0"/>
                  <a:t>todos</a:t>
                </a:r>
                <a:r>
                  <a:rPr lang="pt-BR" noProof="0" dirty="0"/>
                  <a:t> os </a:t>
                </a:r>
                <a:r>
                  <a:rPr lang="pt-BR" dirty="0"/>
                  <a:t>possíveis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noProof="0" dirty="0"/>
                  <a:t>A distribuição de probabilidade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denota a </a:t>
                </a:r>
                <a:r>
                  <a:rPr lang="pt-BR" b="1" i="1" noProof="0" dirty="0">
                    <a:solidFill>
                      <a:srgbClr val="C00000"/>
                    </a:solidFill>
                  </a:rPr>
                  <a:t>crença</a:t>
                </a:r>
                <a:r>
                  <a:rPr lang="pt-BR" noProof="0" dirty="0"/>
                  <a:t>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b="1" noProof="0" dirty="0"/>
                  <a:t> </a:t>
                </a:r>
                <a:r>
                  <a:rPr lang="pt-BR" noProof="0" dirty="0"/>
                  <a:t>sobre o tipo dos demais jogadores,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dado o conhecimento 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sobre seu próprio tipo,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lvl="1" algn="just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noProof="0" dirty="0"/>
                  <a:t>Em grande parte das análises, os tipos dos jogadores são independentes.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, não depende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nesse caso podemos escrever as crenças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0FD03-646D-4A33-9903-FAD0E6A81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986" b="-1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A541E7-6F02-42E3-AB5E-B9E8025A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B0828-3C07-4061-BE0F-9F643EAA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A8A8-0A2D-4FD8-A2F2-7051C5D2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4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81D1-9B4C-4DCD-8FF5-612AB376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noProof="0" dirty="0"/>
              <a:t>Uma nota sobre crenças</a:t>
            </a:r>
            <a:br>
              <a:rPr lang="pt-BR" b="1" noProof="0" dirty="0"/>
            </a:br>
            <a:r>
              <a:rPr lang="pt-BR" sz="2400" b="1" noProof="0" dirty="0"/>
              <a:t>Representação de jogos Bayesianos na forma normal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E7135-7F97-49D4-BB10-B3A797C97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noProof="0" dirty="0"/>
                  <a:t>Duas empresas disputam para desenvolver uma nova tecnologia. 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A chance de sucesso de cada empresa depende do quão </a:t>
                </a:r>
                <a:r>
                  <a:rPr lang="pt-BR" i="1" noProof="0" dirty="0"/>
                  <a:t>difícil </a:t>
                </a:r>
                <a:r>
                  <a:rPr lang="pt-BR" noProof="0" dirty="0"/>
                  <a:t>é o desenvolver a tecnologia, o que não é conhecido.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Cada empresa sabe se obteve sucesso, mas não sabe se sua rival também obteve.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Se a empresa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for bem-sucedida, é mais provável que a tecnologia seja </a:t>
                </a:r>
                <a:r>
                  <a:rPr lang="pt-BR" i="1" noProof="0" dirty="0"/>
                  <a:t>fácil </a:t>
                </a:r>
                <a:r>
                  <a:rPr lang="pt-BR" noProof="0" dirty="0"/>
                  <a:t>de desenvolver e, portanto, é mais provável que a empresa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seja bem-sucedida.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Assim, a crença da empresa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sobre o tipo da empresa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</a:t>
                </a:r>
                <a:r>
                  <a:rPr lang="pt-BR" i="1" noProof="0" dirty="0"/>
                  <a:t>depende</a:t>
                </a:r>
                <a:r>
                  <a:rPr lang="pt-BR" noProof="0" dirty="0"/>
                  <a:t> do conhecimento da empresa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sobre seu próprio tipo</a:t>
                </a:r>
                <a14:m>
                  <m:oMath xmlns:m="http://schemas.openxmlformats.org/officeDocument/2006/math">
                    <m:r>
                      <a:rPr lang="pt-BR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noProof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EE7135-7F97-49D4-BB10-B3A797C97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172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B8D74-E230-4275-9F5B-D22209D1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7C6-7ACE-4D81-AB79-9576E2DC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99AA4-6C8F-4F05-B016-507CCFD94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spcAft>
                    <a:spcPts val="1000"/>
                  </a:spcAft>
                  <a:buNone/>
                </a:pPr>
                <a:r>
                  <a:rPr lang="pt-BR" b="1" noProof="0" dirty="0"/>
                  <a:t>Definição</a:t>
                </a:r>
                <a:r>
                  <a:rPr lang="pt-BR" noProof="0" dirty="0"/>
                  <a:t> a representação na forma normal de um jogo Bayesiano estático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noProof="0" dirty="0"/>
                  <a:t> jogadores especifica os 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espaços de ações </a:t>
                </a:r>
                <a:r>
                  <a:rPr lang="pt-BR" noProof="0" dirty="0"/>
                  <a:t>dos jogadores,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noProof="0" dirty="0"/>
                  <a:t>, seus 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espaços de tipos</a:t>
                </a:r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noProof="0" dirty="0"/>
                  <a:t>, suas 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crenças</a:t>
                </a:r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noProof="0" dirty="0"/>
                  <a:t>, e suas </a:t>
                </a:r>
                <a:r>
                  <a:rPr lang="pt-BR" i="1" noProof="0" dirty="0">
                    <a:solidFill>
                      <a:srgbClr val="002060"/>
                    </a:solidFill>
                  </a:rPr>
                  <a:t>funções de payoff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noProof="0" dirty="0"/>
                  <a:t>.</a:t>
                </a:r>
              </a:p>
              <a:p>
                <a:pPr marL="0" indent="0" algn="just">
                  <a:spcAft>
                    <a:spcPts val="1000"/>
                  </a:spcAft>
                  <a:buNone/>
                </a:pPr>
                <a:r>
                  <a:rPr lang="pt-BR" noProof="0" dirty="0"/>
                  <a:t>O tipo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é de conhecimento privado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determina sua função de payoff,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e é elemento do conjunto de </a:t>
                </a:r>
                <a:r>
                  <a:rPr lang="pt-BR" dirty="0"/>
                  <a:t>tipos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.</a:t>
                </a:r>
              </a:p>
              <a:p>
                <a:pPr marL="0" indent="0" algn="just">
                  <a:spcAft>
                    <a:spcPts val="1000"/>
                  </a:spcAft>
                  <a:buNone/>
                </a:pPr>
                <a:r>
                  <a:rPr lang="pt-BR" noProof="0" dirty="0"/>
                  <a:t>A crença do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, descreve sua incerteza sobre os possíveis tipos dos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noProof="0" dirty="0"/>
                  <a:t> outros jogadores,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dado o seu próprio tipo,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marL="0" indent="0" algn="just">
                  <a:spcAft>
                    <a:spcPts val="1000"/>
                  </a:spcAft>
                  <a:buNone/>
                </a:pPr>
                <a:r>
                  <a:rPr lang="pt-BR" noProof="0" dirty="0"/>
                  <a:t>Denotamos esse jogo por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b="0" i="1" noProof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A99AA4-6C8F-4F05-B016-507CCFD94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AB586FE-5D3C-475E-8E9D-963AAE73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66880-167C-40F1-AD27-544873CC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855F-D6CD-47D3-A54A-65728905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8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43A56-8C67-4D49-9E98-5F8A12B9F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pt-BR" noProof="0" dirty="0"/>
                  <a:t>O timing do jogo Bayesiano estático é o seguinte (Harsanyi, 1967):</a:t>
                </a:r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marL="742932" indent="-514338" algn="just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noProof="0" dirty="0"/>
                  <a:t>A natureza “sorteia” um vetor de tipos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é extraído do conjunto de tipos possíveis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marL="742932" indent="-514338" algn="just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noProof="0" dirty="0"/>
                  <a:t>A natureza revela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ao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mas não o revela a qualquer outro jogador;</a:t>
                </a:r>
              </a:p>
              <a:p>
                <a:pPr marL="742932" indent="-514338" algn="just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noProof="0" dirty="0"/>
                  <a:t>Os jogadores escolhem suas ações simultaneamente, com 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escolhendo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do seu conjunto viável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marL="742932" indent="-514338" algn="just">
                  <a:spcAft>
                    <a:spcPts val="1000"/>
                  </a:spcAft>
                  <a:buFont typeface="+mj-lt"/>
                  <a:buAutoNum type="arabicPeriod"/>
                </a:pPr>
                <a:r>
                  <a:rPr lang="pt-BR" noProof="0" dirty="0"/>
                  <a:t>Os payoffs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noProof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noProof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são recebidos.</a:t>
                </a:r>
              </a:p>
              <a:p>
                <a:pPr marL="514338" indent="-514338" algn="just">
                  <a:buFont typeface="+mj-lt"/>
                  <a:buAutoNum type="arabicPeriod"/>
                </a:pPr>
                <a:endParaRPr lang="pt-BR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Como a natureza revela o tipo de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para 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mas não para 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noProof="0" dirty="0"/>
                  <a:t> no passo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, o jogador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noProof="0" dirty="0"/>
                  <a:t> não conhece o história completa do jogo quando as ações são escolhidas na etapa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43A56-8C67-4D49-9E98-5F8A12B9F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2801" r="-696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6D8F8FA-9380-4F38-8C43-D4CB4A3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5F7B7-02EB-4EEC-B7F6-EDF3F9C9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2F7F-6651-486A-94E7-B979ABE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71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43A56-8C67-4D49-9E98-5F8A12B9F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b="1" noProof="0" dirty="0"/>
                  <a:t>Há uma empresa e um trabalhador...</a:t>
                </a:r>
                <a:endParaRPr lang="pt-BR" noProof="0" dirty="0"/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O trabalhador pode ser de alta habilidade (prefere trabalhar) ou de baixa habilidade (prefere fazer corpo mole). 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A empresa gostaria de contratar o trabalhador de alta habilidade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O trabalhador conhece seu nível de habilidade, mas a empresa não.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A empresa sabe que o trabalhador conhece seu próprio nível de habilidade.</a:t>
                </a:r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A empresa acredita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noProof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𝑎𝑙𝑡𝑎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noProof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𝑏𝑎𝑖𝑥𝑎</m:t>
                            </m:r>
                          </m:e>
                        </m:d>
                      </m:e>
                    </m:func>
                    <m:r>
                      <a:rPr lang="pt-BR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noProof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noProof="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43A56-8C67-4D49-9E98-5F8A12B9F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45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6D8F8FA-9380-4F38-8C43-D4CB4A3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9" y="320676"/>
            <a:ext cx="10861704" cy="1325563"/>
          </a:xfrm>
        </p:spPr>
        <p:txBody>
          <a:bodyPr>
            <a:normAutofit/>
          </a:bodyPr>
          <a:lstStyle/>
          <a:p>
            <a:r>
              <a:rPr lang="pt-BR" sz="4000" b="1" noProof="0" dirty="0"/>
              <a:t>Representação de jogos Bayesianos na forma normal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41AAE-B549-433B-BC9A-996F070F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0872-3515-4523-9111-38E87822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83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125432F-3AD8-473F-8961-3D4EBEAE7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88" y="2496457"/>
            <a:ext cx="5591212" cy="42250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423FD-C56C-4CFA-BF92-99FE889A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0EC7A6-8DB3-4123-9F98-0A79594EE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2445657"/>
              </a:xfrm>
            </p:spPr>
            <p:txBody>
              <a:bodyPr/>
              <a:lstStyle/>
              <a:p>
                <a:pPr algn="just"/>
                <a:r>
                  <a:rPr lang="pt-BR" noProof="0" dirty="0"/>
                  <a:t>Para modelar essa situação, deixamos a natureza escolher o tipo do jogador 1 entre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𝑎𝑙𝑡𝑎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𝑏𝑎𝑖𝑥𝑎</m:t>
                    </m:r>
                  </m:oMath>
                </a14:m>
                <a:r>
                  <a:rPr lang="pt-BR" noProof="0" dirty="0"/>
                  <a:t>, com probabilidades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noProof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noProof="0" dirty="0"/>
                  <a:t>, respectivamente. </a:t>
                </a:r>
              </a:p>
              <a:p>
                <a:pPr algn="just"/>
                <a:r>
                  <a:rPr lang="pt-BR" noProof="0" dirty="0"/>
                  <a:t>Em seguida, deixamos o trabalhador observar a escolha da natureza, mas a empresa não.</a:t>
                </a:r>
              </a:p>
              <a:p>
                <a:endParaRPr lang="pt-BR" noProof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70EC7A6-8DB3-4123-9F98-0A79594EE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2445657"/>
              </a:xfrm>
              <a:blipFill>
                <a:blip r:embed="rId4"/>
                <a:stretch>
                  <a:fillRect l="-1043" t="-399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FDC44F-67A1-49E0-8E6D-88328FBAEAEB}"/>
              </a:ext>
            </a:extLst>
          </p:cNvPr>
          <p:cNvSpPr/>
          <p:nvPr/>
        </p:nvSpPr>
        <p:spPr>
          <a:xfrm>
            <a:off x="3019388" y="4093029"/>
            <a:ext cx="870441" cy="44994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56CBC-4CD6-464B-B248-69857A52755C}"/>
              </a:ext>
            </a:extLst>
          </p:cNvPr>
          <p:cNvSpPr/>
          <p:nvPr/>
        </p:nvSpPr>
        <p:spPr>
          <a:xfrm>
            <a:off x="5007428" y="3091542"/>
            <a:ext cx="638629" cy="41002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16471-04A2-48EF-BB0A-2F50CBE7AFAB}"/>
              </a:ext>
            </a:extLst>
          </p:cNvPr>
          <p:cNvSpPr/>
          <p:nvPr/>
        </p:nvSpPr>
        <p:spPr>
          <a:xfrm>
            <a:off x="6262915" y="2930070"/>
            <a:ext cx="464458" cy="306615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94A6D-5CE3-456D-9974-7F8AA143B24A}"/>
              </a:ext>
            </a:extLst>
          </p:cNvPr>
          <p:cNvSpPr/>
          <p:nvPr/>
        </p:nvSpPr>
        <p:spPr>
          <a:xfrm>
            <a:off x="6357258" y="4838701"/>
            <a:ext cx="464458" cy="306615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70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218-93AA-4274-B369-68C9DD9B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noProof="0" dirty="0"/>
              <a:t>Primeira tecnicalidade</a:t>
            </a:r>
            <a:br>
              <a:rPr lang="pt-BR" b="1" noProof="0" dirty="0"/>
            </a:br>
            <a:r>
              <a:rPr lang="pt-BR" sz="2700" b="1" noProof="0" dirty="0"/>
              <a:t>Duas tecnicalidades antes de concluirmos representação na forma normal</a:t>
            </a:r>
            <a:endParaRPr lang="pt-BR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EC500-BDC8-4CFF-8503-C3728248C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pt-BR" noProof="0" dirty="0"/>
                  <a:t>Há jogos em que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tem informação privada não somente sobre sua função de payoff mas sobre a função de payoff do outro jogador</a:t>
                </a:r>
              </a:p>
              <a:p>
                <a:pPr lvl="1" algn="just">
                  <a:spcBef>
                    <a:spcPts val="1000"/>
                  </a:spcBef>
                </a:pPr>
                <a:r>
                  <a:rPr lang="pt-BR" noProof="0" dirty="0"/>
                  <a:t>E.g., Modelo de Cournot do início da aula pode ser modificado de modo que os custos sejam simétricos, mas apenas uma das firma conheça a demanda</a:t>
                </a:r>
              </a:p>
              <a:p>
                <a:pPr lvl="1" algn="just">
                  <a:spcBef>
                    <a:spcPts val="1000"/>
                  </a:spcBef>
                </a:pPr>
                <a:r>
                  <a:rPr lang="pt-BR" noProof="0" dirty="0"/>
                  <a:t>Como o nível de demanda afeta a função de payoff das duas firmas, o tipo da firma informada entra na função de payoff da não informada</a:t>
                </a:r>
              </a:p>
              <a:p>
                <a:pPr lvl="1" algn="just"/>
                <a:endParaRPr lang="pt-BR" noProof="0" dirty="0"/>
              </a:p>
              <a:p>
                <a:pPr algn="just"/>
                <a:r>
                  <a:rPr lang="pt-BR" noProof="0" dirty="0"/>
                  <a:t>Acomodamos permitindo que o payoff 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dependa não somente das ações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mas também de todos os tipos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pt-BR" b="0" noProof="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EC500-BDC8-4CFF-8503-C3728248C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5FB2F-9ADC-4767-8656-A320C433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D2818-AEB6-4A6C-850D-CF869945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72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0F44-D11B-4B2C-AE60-1B6BD4950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noProof="0" dirty="0"/>
                  <a:t>Assumimos que é de conhecimento comum que no passo 1 do timing do jogo a natureza sorteia um vetor de tipos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de acordo com uma distribuição de probabilidade a priori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noProof="0" dirty="0"/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Quando a natureza revela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ao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ele pode computar suas crenças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usando a regra de Bayes:</a:t>
                </a:r>
              </a:p>
              <a:p>
                <a:pPr algn="just"/>
                <a:endParaRPr lang="pt-BR" noProof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noProof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 noProof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i="1" noProof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noProof="0" dirty="0"/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Ademais, os demais jogadores podem computar as crenças que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possa 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,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0F44-D11B-4B2C-AE60-1B6BD49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r="-986" b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E78A18D-982A-47DE-B513-91980022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 fontScale="90000"/>
          </a:bodyPr>
          <a:lstStyle/>
          <a:p>
            <a:r>
              <a:rPr lang="pt-BR" b="1" noProof="0" dirty="0"/>
              <a:t>Segunda tecnicalidade</a:t>
            </a:r>
            <a:br>
              <a:rPr lang="pt-BR" b="1" noProof="0" dirty="0"/>
            </a:br>
            <a:r>
              <a:rPr lang="pt-BR" sz="2700" b="1" noProof="0" dirty="0"/>
              <a:t>Duas tecnicalidades antes de concluirmos representação na forma normal</a:t>
            </a:r>
            <a:endParaRPr lang="pt-BR" b="1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4FEFB1-EA55-4840-B2C6-8A9B137E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0F869-FBA5-4478-BE7F-33A4988E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7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8DC3-AE98-4385-9835-A3A1558D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noProof="0" dirty="0"/>
              <a:t>Até agora focamos em jogos em que qualquer informação conhecida por </a:t>
            </a:r>
            <a:r>
              <a:rPr lang="pt-BR" i="1" u="sng" noProof="0" dirty="0"/>
              <a:t>um</a:t>
            </a:r>
            <a:r>
              <a:rPr lang="pt-BR" noProof="0" dirty="0"/>
              <a:t> jogador é conhecida por </a:t>
            </a:r>
            <a:r>
              <a:rPr lang="pt-BR" i="1" u="sng" noProof="0" dirty="0"/>
              <a:t>todos</a:t>
            </a:r>
            <a:r>
              <a:rPr lang="pt-BR" i="1" noProof="0" dirty="0"/>
              <a:t> </a:t>
            </a:r>
            <a:r>
              <a:rPr lang="pt-BR" noProof="0" dirty="0"/>
              <a:t>os jogadores (</a:t>
            </a:r>
            <a:r>
              <a:rPr lang="pt-BR" noProof="0" dirty="0">
                <a:solidFill>
                  <a:srgbClr val="0070C0"/>
                </a:solidFill>
              </a:rPr>
              <a:t>conhecimento comum</a:t>
            </a:r>
            <a:r>
              <a:rPr lang="pt-BR" noProof="0" dirty="0"/>
              <a:t>)</a:t>
            </a:r>
            <a:endParaRPr lang="pt-BR" i="1" noProof="0" dirty="0"/>
          </a:p>
          <a:p>
            <a:pPr algn="just"/>
            <a:endParaRPr lang="pt-BR" noProof="0" dirty="0"/>
          </a:p>
          <a:p>
            <a:pPr algn="just"/>
            <a:r>
              <a:rPr lang="pt-BR" dirty="0"/>
              <a:t>Na vida real, as pessoas e instituições sempre tem alguma </a:t>
            </a:r>
            <a:r>
              <a:rPr lang="pt-BR" i="1" dirty="0">
                <a:solidFill>
                  <a:srgbClr val="C00000"/>
                </a:solidFill>
              </a:rPr>
              <a:t>informação</a:t>
            </a:r>
            <a:r>
              <a:rPr lang="pt-BR" dirty="0"/>
              <a:t> </a:t>
            </a:r>
            <a:r>
              <a:rPr lang="pt-BR" i="1" dirty="0">
                <a:solidFill>
                  <a:srgbClr val="C00000"/>
                </a:solidFill>
              </a:rPr>
              <a:t>privada</a:t>
            </a:r>
            <a:r>
              <a:rPr lang="pt-BR" i="1" dirty="0"/>
              <a:t>, </a:t>
            </a:r>
            <a:r>
              <a:rPr lang="pt-BR" dirty="0"/>
              <a:t>que não é de conhecimento das outras partes.</a:t>
            </a:r>
          </a:p>
          <a:p>
            <a:pPr algn="just"/>
            <a:endParaRPr lang="pt-BR" noProof="0" dirty="0"/>
          </a:p>
          <a:p>
            <a:pPr algn="just"/>
            <a:r>
              <a:rPr lang="pt-BR" dirty="0"/>
              <a:t>Por exemplo, não conhecemos as </a:t>
            </a:r>
            <a:r>
              <a:rPr lang="pt-BR" i="1" dirty="0"/>
              <a:t>preferências </a:t>
            </a:r>
            <a:r>
              <a:rPr lang="pt-BR" dirty="0"/>
              <a:t>nem as </a:t>
            </a:r>
            <a:r>
              <a:rPr lang="pt-BR" i="1" dirty="0"/>
              <a:t>crenças</a:t>
            </a:r>
            <a:r>
              <a:rPr lang="pt-BR" dirty="0"/>
              <a:t> das outras pessoas tão bem quanto elas mesmas</a:t>
            </a:r>
            <a:endParaRPr lang="pt-BR" i="1" noProof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9E28332-D56A-4AE2-AE43-1B7BD9D0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9" y="320676"/>
            <a:ext cx="10861675" cy="1325563"/>
          </a:xfrm>
        </p:spPr>
        <p:txBody>
          <a:bodyPr/>
          <a:lstStyle/>
          <a:p>
            <a:r>
              <a:rPr lang="pt-BR" b="1" noProof="0" dirty="0"/>
              <a:t>Introdução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0E5D4-FDC8-4E36-B748-B6BA9647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BD5A-A5A2-4C06-A2EB-AD6B797B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6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Definição de equilíbrio de Nash Bayesiano</a:t>
            </a:r>
          </a:p>
        </p:txBody>
      </p:sp>
    </p:spTree>
    <p:extLst>
      <p:ext uri="{BB962C8B-B14F-4D97-AF65-F5344CB8AC3E}">
        <p14:creationId xmlns:p14="http://schemas.microsoft.com/office/powerpoint/2010/main" val="595568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18318-B0C3-403D-BD97-348383941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algn="just"/>
                <a:r>
                  <a:rPr lang="pt-BR" noProof="0" dirty="0"/>
                  <a:t>Para definirmos um conceito de equilíbrio para jogos estáticos Bayesianos, precisamos definir os espaços de estratégias dos jogadores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Vimos desde a aula 5, de jogos repetidos, que estratégias são um plano de ação completo  que especifica uma ação viável </a:t>
                </a:r>
                <a:r>
                  <a:rPr lang="pt-BR" i="1" noProof="0" dirty="0">
                    <a:solidFill>
                      <a:srgbClr val="C00000"/>
                    </a:solidFill>
                  </a:rPr>
                  <a:t>para cada contingência </a:t>
                </a:r>
                <a:r>
                  <a:rPr lang="pt-BR" noProof="0" dirty="0"/>
                  <a:t>em que o jogador possa ser chamado a jogar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Dado o timing do nosso novo tipo de jogo, em que a natureza começa o jogo sorteando o tipo dos jogadores, uma estratégia pura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deve especificar uma ação viável </a:t>
                </a:r>
                <a:r>
                  <a:rPr lang="pt-BR" i="1" noProof="0" dirty="0">
                    <a:solidFill>
                      <a:srgbClr val="C00000"/>
                    </a:solidFill>
                  </a:rPr>
                  <a:t>para cada tipo possível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i="1" noProof="0" dirty="0">
                  <a:solidFill>
                    <a:srgbClr val="C00000"/>
                  </a:solidFill>
                </a:endParaRPr>
              </a:p>
              <a:p>
                <a:pPr algn="just"/>
                <a:endParaRPr lang="pt-BR" noProof="0" dirty="0"/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18318-B0C3-403D-BD97-348383941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FDF409A-DB78-4493-96D5-469403ED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50D6F-3F55-4396-919E-40DA320F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E495C-8D58-49B2-AEB8-4BF16039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98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41E5F-AB05-40FA-B9A1-38917FDBE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b="1" noProof="0" dirty="0"/>
                  <a:t>Definição </a:t>
                </a:r>
                <a:r>
                  <a:rPr lang="pt-BR" noProof="0" dirty="0"/>
                  <a:t>Em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jogo estático Bayesiano, uma estratégia para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é uma função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, em que, para cada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especifica uma ação viável no conjunto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que 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escolheria se 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fosse sorteado pela natureza</a:t>
                </a:r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algn="just"/>
                <a:r>
                  <a:rPr lang="pt-BR" b="1" noProof="0" dirty="0">
                    <a:solidFill>
                      <a:srgbClr val="002060"/>
                    </a:solidFill>
                  </a:rPr>
                  <a:t>Os espaços de estratégias agora são construídos a partir do espaço de tipos e do espaço de ações viáveis</a:t>
                </a:r>
              </a:p>
              <a:p>
                <a:pPr lvl="1" algn="just"/>
                <a:r>
                  <a:rPr lang="pt-BR" noProof="0" dirty="0"/>
                  <a:t>O espaço de estratégias </a:t>
                </a:r>
                <a:r>
                  <a:rPr lang="pt-BR" i="1" noProof="0" dirty="0"/>
                  <a:t>puras</a:t>
                </a:r>
                <a:r>
                  <a:rPr lang="pt-BR" noProof="0" dirty="0"/>
                  <a:t> do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é o conjunto de todas as </a:t>
                </a:r>
                <a:r>
                  <a:rPr lang="pt-BR" dirty="0"/>
                  <a:t>funções possíveis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41E5F-AB05-40FA-B9A1-38917FDBE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5E7D76A-23A1-403D-A6E3-C2015E84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5097E-8E00-4A6F-B15F-4F979636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8121-20EF-42B0-98F0-0E677273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16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B2CE6-E7AC-4534-B437-F383CC85C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Como na aula passada, pode parecer desnecessário requerer que a estratégia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especifique uma ação para cada tipo possível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dirty="0"/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Afinal, uma vez que a natureza tiver sorteado um tipo e o revelado 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parece que o jogador não precisa se preocupar com as ações que ele tomaria caso a natureza tivesse sorteado outro tipo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Por outro lado,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deve considerar o que os outros jogadores farão...e o que os outros jogadores farão depende do que eles acham que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fará para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lvl="1" algn="just"/>
                <a:r>
                  <a:rPr lang="pt-BR" noProof="0" dirty="0"/>
                  <a:t>Ao decidir o que fazer quando o seu tipo for sorteado pela natureza,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deve pensar o que teria feito se cada um dos outros tipos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 tivesse sido sorteado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B2CE6-E7AC-4534-B437-F383CC85C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486A655-C7BD-493C-B2B6-D887C07E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30F80D-F837-44C0-AF00-FFAB61A3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C6D0D-5BD9-4A36-90DF-2BF94C4E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7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ABD4-5E49-4925-9701-A40B993FE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noProof="0" dirty="0"/>
                  <a:t>Exemplo: considere o jogo de Cournot com informação assimétrica do começo da aula, cujas soluções consistiam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pt-BR" noProof="0" dirty="0"/>
              </a:p>
              <a:p>
                <a:pPr lvl="1" algn="just"/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 são as estratégias da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noProof="0" dirty="0"/>
                  <a:t> é estratégia da firma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noProof="0" dirty="0"/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Se nosso conceito de equilíbrio exigir que a estratégia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seja melhor resposta à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, a estratégia 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/>
                  <a:t> deve ser representada por um par de quantidades. Caso contrário,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não pode calcular se sua estratégia é de fato a melhor resposta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De modo geral, não poderíamos aplicar a noção de E.N. a jogos Bayesianos se permitíssemos que a estratégia de um jogador não especifique o que o jogador faria caso algum tipo for sorteado pela natureza.</a:t>
                </a:r>
              </a:p>
              <a:p>
                <a:pPr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ABD4-5E49-4925-9701-A40B993FE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F0D68C3-11A9-4B8A-AEBB-47BE418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987962-A49A-4520-936A-9CDF0E3E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00647-E21E-4AF6-86B8-4227A52D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1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5BD7-C150-4A2B-B983-FE342F811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pt-BR" b="1" noProof="0" dirty="0"/>
                  <a:t>Definição </a:t>
                </a:r>
                <a:r>
                  <a:rPr lang="pt-BR" noProof="0" dirty="0"/>
                  <a:t>Em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noProof="0" dirty="0"/>
                  <a:t>, jogo estático Bayesiano, as estratégias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pt-BR" i="1" noProof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t-BR" i="1" noProof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formam equilíbrio de Nash Bayesiano (E.N.B) em estratégias puras se para cada jogador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 e para cada um dos tipos de </a:t>
                </a:r>
                <a14:m>
                  <m:oMath xmlns:m="http://schemas.openxmlformats.org/officeDocument/2006/math">
                    <m:r>
                      <a:rPr lang="pt-BR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noProof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resolve</a:t>
                </a:r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noProof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Sup>
                                    <m:sSubSup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pt-BR" noProof="0" dirty="0"/>
              </a:p>
              <a:p>
                <a:pPr marL="0" indent="0" algn="just">
                  <a:buNone/>
                </a:pPr>
                <a:endParaRPr lang="pt-BR" noProof="0" dirty="0"/>
              </a:p>
              <a:p>
                <a:pPr marL="0" indent="0" algn="just">
                  <a:buNone/>
                </a:pPr>
                <a:r>
                  <a:rPr lang="pt-BR" noProof="0" dirty="0"/>
                  <a:t>Isto é, nenhum jogador deseja mudar sua estratégia, mesmo que a mudança envolva apenas uma ação por um tipo.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5BD7-C150-4A2B-B983-FE342F811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986" b="-11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BBC382C-4015-427E-B230-857261EE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9A0290-4B60-430B-885F-0CBBEAB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595D6-0BCE-4454-8238-DD7F1B46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4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5BD7-C150-4A2B-B983-FE342F811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Dito de outra forma, no E.N.B o jogador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não deseja trocar 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por nenhuma outra estratégia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porque a desigualdade abaixo vale para todo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5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50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Cada jogador escolhe uma </a:t>
                </a:r>
                <a:r>
                  <a:rPr lang="pt-BR" i="1" dirty="0">
                    <a:solidFill>
                      <a:srgbClr val="C00000"/>
                    </a:solidFill>
                  </a:rPr>
                  <a:t>estratégia contingente a seus tipos</a:t>
                </a:r>
                <a:r>
                  <a:rPr lang="pt-BR" dirty="0"/>
                  <a:t>, de modo que dado qualquer tipo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suas crenças sobre as estratégias de seus oponentes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seu </a:t>
                </a:r>
                <a:r>
                  <a:rPr lang="pt-BR" i="1" dirty="0"/>
                  <a:t>payoff esperado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é o mais alto possível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35BD7-C150-4A2B-B983-FE342F811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BBC382C-4015-427E-B230-857261EE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/>
          <a:lstStyle/>
          <a:p>
            <a:r>
              <a:rPr lang="pt-BR" b="1" noProof="0" dirty="0"/>
              <a:t>Definição de 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C198F3-D189-41BC-A1B3-1CAB2E26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13B1F-6DE3-439D-AE97-09052557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572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Traduzindo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3268-CC76-46D3-87F4-41DB2DC9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/>
              <a:t>Um Equilíbrio de Nash </a:t>
            </a:r>
            <a:r>
              <a:rPr lang="pt-BR" sz="3000" dirty="0">
                <a:solidFill>
                  <a:schemeClr val="bg1"/>
                </a:solidFill>
              </a:rPr>
              <a:t>Bayesiano </a:t>
            </a:r>
            <a:r>
              <a:rPr lang="pt-BR" sz="3000" dirty="0"/>
              <a:t>é um conjunto de estratégias, uma para cada </a:t>
            </a:r>
            <a:r>
              <a:rPr lang="pt-BR" sz="3000" dirty="0">
                <a:solidFill>
                  <a:schemeClr val="bg1"/>
                </a:solidFill>
              </a:rPr>
              <a:t>tipo de </a:t>
            </a:r>
            <a:r>
              <a:rPr lang="pt-BR" sz="3000" dirty="0"/>
              <a:t>jogador, tais que nenhum </a:t>
            </a:r>
            <a:r>
              <a:rPr lang="pt-BR" sz="3000" dirty="0">
                <a:solidFill>
                  <a:schemeClr val="bg1"/>
                </a:solidFill>
              </a:rPr>
              <a:t>tipo</a:t>
            </a:r>
            <a:r>
              <a:rPr lang="pt-BR" sz="3000" dirty="0"/>
              <a:t> tem incentivos de mudar sua própria estratégia tomando como dado </a:t>
            </a:r>
            <a:r>
              <a:rPr lang="pt-BR" sz="3000" dirty="0">
                <a:solidFill>
                  <a:schemeClr val="bg1"/>
                </a:solidFill>
              </a:rPr>
              <a:t>suas crenças sobre os tipos dos outros jogadores e</a:t>
            </a:r>
            <a:r>
              <a:rPr lang="pt-BR" sz="3000" dirty="0"/>
              <a:t> o que os outros </a:t>
            </a:r>
            <a:r>
              <a:rPr lang="pt-BR" sz="3000" dirty="0">
                <a:solidFill>
                  <a:schemeClr val="bg1"/>
                </a:solidFill>
              </a:rPr>
              <a:t>tipos</a:t>
            </a:r>
            <a:r>
              <a:rPr lang="pt-BR" sz="3000" dirty="0"/>
              <a:t> farão.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EAFAA-0B2B-40E0-8EDC-7ADC63A6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05CF7-F8B7-4F3D-BB54-EAAD96E4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86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Traduzindo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3268-CC76-46D3-87F4-41DB2DC9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000" dirty="0"/>
              <a:t>Um Equilíbrio de Nash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Bayesiano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é um conjunto de estratégias, uma para cada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tipo de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jogador, tais que nenhum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>
                <a:solidFill>
                  <a:srgbClr val="C00000"/>
                </a:solidFill>
              </a:rPr>
              <a:t>tipo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tem incentivos de mudar sua própria estratégia tomando como dado </a:t>
            </a:r>
            <a:r>
              <a:rPr lang="pt-BR" sz="3000" dirty="0">
                <a:solidFill>
                  <a:srgbClr val="C00000"/>
                </a:solidFill>
              </a:rPr>
              <a:t>suas crenças sobre os tipos dos outros jogadores e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o que os outros </a:t>
            </a:r>
            <a:r>
              <a:rPr lang="pt-BR" sz="3000" dirty="0">
                <a:solidFill>
                  <a:srgbClr val="C00000"/>
                </a:solidFill>
              </a:rPr>
              <a:t>tipos</a:t>
            </a:r>
            <a:r>
              <a:rPr lang="pt-BR" sz="3000" dirty="0">
                <a:solidFill>
                  <a:srgbClr val="881616"/>
                </a:solidFill>
              </a:rPr>
              <a:t> </a:t>
            </a:r>
            <a:r>
              <a:rPr lang="pt-BR" sz="3000" dirty="0"/>
              <a:t>farão.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EC916-D81B-4946-B34F-DBABE0A1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FA5A-0DD3-40DF-807C-2BEE7A20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2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948" y="1752602"/>
                <a:ext cx="10515600" cy="44243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pt-BR" dirty="0"/>
                  <a:t>Jogo de informação incompleta unilateral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tem dois tipos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, que são as </a:t>
                </a:r>
                <a:r>
                  <a:rPr lang="pt-BR" i="1" dirty="0"/>
                  <a:t> </a:t>
                </a:r>
                <a:r>
                  <a:rPr lang="pt-BR" dirty="0"/>
                  <a:t>sobre seus tipos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pt-BR" dirty="0"/>
                  <a:t>Não há incerteza sobre os tipos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(único tipo)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948" y="1752602"/>
                <a:ext cx="10515600" cy="4424363"/>
              </a:xfrm>
              <a:blipFill>
                <a:blip r:embed="rId3"/>
                <a:stretch>
                  <a:fillRect l="-1043" t="-1379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90F1BDA-C37B-4C3A-897A-CC1276F12B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46421" y="3760839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690F1BDA-C37B-4C3A-897A-CC1276F12B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46270"/>
                  </p:ext>
                </p:extLst>
              </p:nvPr>
            </p:nvGraphicFramePr>
            <p:xfrm>
              <a:off x="3946421" y="3760839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47" t="-952" r="-100247" b="-30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495" t="-952" r="-495" b="-30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100952" r="-1481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741" t="-200952" r="-5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200952" r="-1481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741" t="-300952" r="-5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300952" r="-4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300952" r="-30074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300952" r="-20298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300952" r="-10148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00000" t="-300952" r="-1481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56FD2-6BD4-426C-AAC4-91FB334F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78FA-9FCF-4473-BA5B-81492724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00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8DC3-AE98-4385-9835-A3A1558D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Consideraremos casos em que uma parte pode ter informação que não é conhecida por outra parte. </a:t>
            </a:r>
            <a:r>
              <a:rPr lang="pt-BR" noProof="0" dirty="0"/>
              <a:t>Aqui começa nosso estudo de </a:t>
            </a:r>
            <a:r>
              <a:rPr lang="pt-BR" noProof="0" dirty="0">
                <a:solidFill>
                  <a:srgbClr val="0070C0"/>
                </a:solidFill>
              </a:rPr>
              <a:t>jogos de informação incompleta</a:t>
            </a:r>
            <a:r>
              <a:rPr lang="pt-BR" noProof="0" dirty="0"/>
              <a:t>, também conhecidos como </a:t>
            </a:r>
            <a:r>
              <a:rPr lang="pt-BR" i="1" noProof="0" dirty="0">
                <a:solidFill>
                  <a:srgbClr val="0070C0"/>
                </a:solidFill>
              </a:rPr>
              <a:t>jogos Bayesianos</a:t>
            </a:r>
          </a:p>
          <a:p>
            <a:pPr algn="just"/>
            <a:endParaRPr lang="pt-BR" noProof="0" dirty="0"/>
          </a:p>
          <a:p>
            <a:pPr algn="just"/>
            <a:r>
              <a:rPr lang="pt-BR" noProof="0" dirty="0"/>
              <a:t>Em um jogo de informação incompleta, pelo menos um jogador está incerto sobre a função de payoff dos outros jogadores.</a:t>
            </a:r>
          </a:p>
          <a:p>
            <a:pPr algn="just"/>
            <a:endParaRPr lang="pt-BR" noProof="0" dirty="0"/>
          </a:p>
          <a:p>
            <a:pPr algn="just"/>
            <a:r>
              <a:rPr lang="pt-BR" noProof="0" dirty="0"/>
              <a:t>Exemplo: leilão de oferta selada </a:t>
            </a:r>
          </a:p>
          <a:p>
            <a:pPr lvl="1" algn="just"/>
            <a:r>
              <a:rPr lang="pt-BR" noProof="0" dirty="0"/>
              <a:t>Cada participante conhece sua própria avaliação pelo bem que está sendo vendido... </a:t>
            </a:r>
          </a:p>
          <a:p>
            <a:pPr lvl="1" algn="just"/>
            <a:r>
              <a:rPr lang="pt-BR" noProof="0" dirty="0"/>
              <a:t>...mas não conhece a avaliação de nenhum outro participante.</a:t>
            </a:r>
          </a:p>
          <a:p>
            <a:pPr lvl="1" algn="just"/>
            <a:r>
              <a:rPr lang="pt-BR" noProof="0" dirty="0"/>
              <a:t>Lances são feitos em envelopes selados, para que os movimentos dos jogadores possam ser vistos como simultâneos.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9E28332-D56A-4AE2-AE43-1B7BD9D0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9" y="320676"/>
            <a:ext cx="10861675" cy="1325563"/>
          </a:xfrm>
        </p:spPr>
        <p:txBody>
          <a:bodyPr/>
          <a:lstStyle/>
          <a:p>
            <a:r>
              <a:rPr lang="pt-BR" b="1" noProof="0" dirty="0"/>
              <a:t>Introdução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AB79AF-5188-48FE-ADA2-8BC26466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01298-A386-4D76-8ED2-4C7E93A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51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7F-05C2-4D0E-BAC5-0C516396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938" t="-1209" r="-2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3527537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1C069C2-32A1-452E-B63A-DE0E338B1099}"/>
              </a:ext>
            </a:extLst>
          </p:cNvPr>
          <p:cNvSpPr/>
          <p:nvPr/>
        </p:nvSpPr>
        <p:spPr>
          <a:xfrm>
            <a:off x="6096000" y="2778711"/>
            <a:ext cx="5864939" cy="316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33B7780-B90D-4532-972A-D31489CD5B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33B7780-B90D-4532-972A-D31489CD5B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55004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64A6E-82F2-4991-853A-63D80883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ECE16-5D38-4576-89C0-5E23F46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29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938" t="-1209" r="-2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580364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082C79B-4E5F-459E-A54A-2C2E83A8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3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5E416-0ED0-412A-9B89-B292D1F9F7D3}"/>
              </a:ext>
            </a:extLst>
          </p:cNvPr>
          <p:cNvSpPr/>
          <p:nvPr/>
        </p:nvSpPr>
        <p:spPr>
          <a:xfrm>
            <a:off x="1870365" y="3560618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719D8-62E5-459E-9714-9137AE2B3440}"/>
              </a:ext>
            </a:extLst>
          </p:cNvPr>
          <p:cNvSpPr/>
          <p:nvPr/>
        </p:nvSpPr>
        <p:spPr>
          <a:xfrm>
            <a:off x="2692922" y="3543045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830FB-904B-43B5-A166-A7B63822AC2A}"/>
              </a:ext>
            </a:extLst>
          </p:cNvPr>
          <p:cNvSpPr/>
          <p:nvPr/>
        </p:nvSpPr>
        <p:spPr>
          <a:xfrm>
            <a:off x="4286197" y="4275853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34591-8A35-4D9E-910B-B5D8D60B349E}"/>
              </a:ext>
            </a:extLst>
          </p:cNvPr>
          <p:cNvSpPr/>
          <p:nvPr/>
        </p:nvSpPr>
        <p:spPr>
          <a:xfrm>
            <a:off x="5081044" y="4125178"/>
            <a:ext cx="737866" cy="58016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E68D2-6EB9-435D-9080-626E25C503AA}"/>
              </a:ext>
            </a:extLst>
          </p:cNvPr>
          <p:cNvSpPr/>
          <p:nvPr/>
        </p:nvSpPr>
        <p:spPr>
          <a:xfrm>
            <a:off x="6096000" y="2778711"/>
            <a:ext cx="5864939" cy="3169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B99166-8B07-470F-9CD3-79CDAC14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BB1A-8E75-43D8-AB3B-CB82DB40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539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791200" cy="50439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Podemos aplicar eliminação de estratégias estritamente dominadas para algum jogador?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É ótimo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3+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pt-BR" dirty="0"/>
                  <a:t>i.e., É ótimo para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jogar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quando a probabilidade de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é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for maior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791200" cy="5043948"/>
              </a:xfrm>
              <a:blipFill>
                <a:blip r:embed="rId3"/>
                <a:stretch>
                  <a:fillRect l="-1895" t="-1209" r="-2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5CD5E5-67BA-4415-A47B-215B8791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E22AFE3-B1FB-4E0D-ACE9-67B7A6B886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082C79B-4E5F-459E-A54A-2C2E83A8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5E416-0ED0-412A-9B89-B292D1F9F7D3}"/>
              </a:ext>
            </a:extLst>
          </p:cNvPr>
          <p:cNvSpPr/>
          <p:nvPr/>
        </p:nvSpPr>
        <p:spPr>
          <a:xfrm>
            <a:off x="1870365" y="3560618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9719D8-62E5-459E-9714-9137AE2B3440}"/>
              </a:ext>
            </a:extLst>
          </p:cNvPr>
          <p:cNvSpPr/>
          <p:nvPr/>
        </p:nvSpPr>
        <p:spPr>
          <a:xfrm>
            <a:off x="2692922" y="3543045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830FB-904B-43B5-A166-A7B63822AC2A}"/>
              </a:ext>
            </a:extLst>
          </p:cNvPr>
          <p:cNvSpPr/>
          <p:nvPr/>
        </p:nvSpPr>
        <p:spPr>
          <a:xfrm>
            <a:off x="4286197" y="4275853"/>
            <a:ext cx="623454" cy="429491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34591-8A35-4D9E-910B-B5D8D60B349E}"/>
              </a:ext>
            </a:extLst>
          </p:cNvPr>
          <p:cNvSpPr/>
          <p:nvPr/>
        </p:nvSpPr>
        <p:spPr>
          <a:xfrm>
            <a:off x="5081044" y="4125178"/>
            <a:ext cx="737866" cy="580166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A9A30-69A0-458D-B456-87ECD204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961E7-51AD-4BE3-B4B4-36D426A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35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Lembre-se que dissemos que o E.N.B é um conjunto de estratégias, uma para cada tipo de jogador</a:t>
                </a:r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do tipo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joga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Jogador 2 joga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&gt;2/5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&lt;2/5</m:t>
                    </m:r>
                  </m:oMath>
                </a14:m>
                <a:r>
                  <a:rPr lang="pt-BR" dirty="0"/>
                  <a:t> e é indiferente 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endParaRPr lang="pt-BR" dirty="0"/>
              </a:p>
              <a:p>
                <a:pPr lvl="1"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pt-BR" dirty="0"/>
                  <a:t>Lembre-se que dissemos que nenhum tipo tem incentivo de mudar sua estratégia dadas as crenças sobre os outros tipos.</a:t>
                </a: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E3268-CC76-46D3-87F4-41DB2DC9C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297858"/>
                <a:ext cx="5665836" cy="5043948"/>
              </a:xfrm>
              <a:blipFill>
                <a:blip r:embed="rId3"/>
                <a:stretch>
                  <a:fillRect l="-1615" t="-2418" r="-1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FC1D26-7AE6-416B-9340-BB3A2FC796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FC1D26-7AE6-416B-9340-BB3A2FC79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8578672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3D24281-708C-4A47-AA8F-AE9CFD1234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𝑻𝒊𝒑𝒐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u="none" strike="noStrike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pt-BR" sz="2600" u="none" strike="noStrike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3D24281-708C-4A47-AA8F-AE9CFD1234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4186000"/>
                  </p:ext>
                </p:extLst>
              </p:nvPr>
            </p:nvGraphicFramePr>
            <p:xfrm>
              <a:off x="973393" y="2182760"/>
              <a:ext cx="4923504" cy="255431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0584">
                      <a:extLst>
                        <a:ext uri="{9D8B030D-6E8A-4147-A177-3AD203B41FA5}">
                          <a16:colId xmlns:a16="http://schemas.microsoft.com/office/drawing/2014/main" val="79435361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184947799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095458288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374688232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1249845777"/>
                        </a:ext>
                      </a:extLst>
                    </a:gridCol>
                    <a:gridCol w="820584">
                      <a:extLst>
                        <a:ext uri="{9D8B030D-6E8A-4147-A177-3AD203B41FA5}">
                          <a16:colId xmlns:a16="http://schemas.microsoft.com/office/drawing/2014/main" val="4031546204"/>
                        </a:ext>
                      </a:extLst>
                    </a:gridCol>
                  </a:tblGrid>
                  <a:tr h="63857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247" t="-952" r="-100247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5"/>
                          <a:stretch>
                            <a:fillRect l="-100495" t="-952" r="-495" b="-30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38035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100952" r="-4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100952" r="-30074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100952" r="-101481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100952" r="-1481" b="-2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03352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200952" r="-5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200952" r="-4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200952" r="-30074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200952" r="-20298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200952" r="-101481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200952" r="-1481" b="-1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199743"/>
                      </a:ext>
                    </a:extLst>
                  </a:tr>
                  <a:tr h="63857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741" t="-300952" r="-5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00741" t="-300952" r="-4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00741" t="-300952" r="-30074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302985" t="-300952" r="-202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00000" t="-300952" r="-1014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00000" t="-300952" r="-14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5084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C367E57-6BC2-442C-92D4-6A6F72D6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1</a:t>
            </a:r>
            <a:br>
              <a:rPr lang="pt-BR" b="1" dirty="0"/>
            </a:br>
            <a:r>
              <a:rPr lang="pt-BR" sz="2400" b="1" dirty="0"/>
              <a:t>Equilíbrio de Nash Bayesiano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ADAC8A-4FC9-45CC-8E26-62B4427B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B2A76-CA5B-4944-99BD-87987190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0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8983-B30E-4142-8D9A-B99A1B9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Podemos usar equilíbrio de Nash para encontrar Equilíbrio de Nash Bayesiano na forma estratégica.</a:t>
                </a:r>
              </a:p>
              <a:p>
                <a:pPr lvl="1" algn="just"/>
                <a:r>
                  <a:rPr lang="pt-BR" dirty="0"/>
                  <a:t>Dois tipos diferentes do jogador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(dilema dos prisioneiros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pt-BR" dirty="0"/>
                  <a:t> e </a:t>
                </a:r>
                <a:r>
                  <a:rPr lang="pt-BR" i="1" dirty="0"/>
                  <a:t>stag hunt</a:t>
                </a:r>
                <a:r>
                  <a:rPr lang="pt-BR" dirty="0"/>
                  <a:t>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45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8CA4AE08-45DB-4633-8E1F-AB3E368AB4C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70372" y="3831209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8CA4AE08-45DB-4633-8E1F-AB3E368AB4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5669808"/>
                  </p:ext>
                </p:extLst>
              </p:nvPr>
            </p:nvGraphicFramePr>
            <p:xfrm>
              <a:off x="4270372" y="3831209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82" t="-1031" r="-106780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4415" t="-1031" r="-532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102083" r="-481818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102083" r="-381818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102083" r="-120202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102083" r="-1709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41" t="-200000" r="-369231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200000" r="-481818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200000" r="-381818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21875" t="-200000" r="-136250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200000" r="-120202" b="-1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200000" r="-1709" b="-1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641" t="-303125" r="-369231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158586" t="-303125" r="-481818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58586" t="-303125" r="-381818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221875" t="-303125" r="-136250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0202" t="-303125" r="-120202" b="-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24786" t="-303125" r="-1709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5543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790348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16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rgbClr val="E9EBF5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E9EBF5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230435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99781C6B-2E78-42A2-B5D8-5BAB794A3E4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99781C6B-2E78-42A2-B5D8-5BAB794A3E4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82" t="-1042" r="-106780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4415" t="-1042" r="-532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100000" r="-4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100000" r="-3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100000" r="-120202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100000" r="-1709" b="-2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202083" r="-369231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202083" r="-4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202083" r="-3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202083" r="-13625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202083" r="-120202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202083" r="-1709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302083" r="-36923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302083" r="-4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302083" r="-3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302083" r="-13625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302083" r="-12020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302083" r="-170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8813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𝐿𝐿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020025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2798618"/>
            <a:ext cx="5680363" cy="34774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CF85B558-27AA-4A18-A992-4D49DFC9B1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 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 =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3, 3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2, 0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1, 1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CF85B558-27AA-4A18-A992-4D49DFC9B1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703856" y="2701636"/>
              <a:ext cx="4444137" cy="234575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49234">
                      <a:extLst>
                        <a:ext uri="{9D8B030D-6E8A-4147-A177-3AD203B41FA5}">
                          <a16:colId xmlns:a16="http://schemas.microsoft.com/office/drawing/2014/main" val="1054979552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450455264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993933930"/>
                        </a:ext>
                      </a:extLst>
                    </a:gridCol>
                    <a:gridCol w="970807">
                      <a:extLst>
                        <a:ext uri="{9D8B030D-6E8A-4147-A177-3AD203B41FA5}">
                          <a16:colId xmlns:a16="http://schemas.microsoft.com/office/drawing/2014/main" val="244406890"/>
                        </a:ext>
                      </a:extLst>
                    </a:gridCol>
                    <a:gridCol w="604057">
                      <a:extLst>
                        <a:ext uri="{9D8B030D-6E8A-4147-A177-3AD203B41FA5}">
                          <a16:colId xmlns:a16="http://schemas.microsoft.com/office/drawing/2014/main" val="2514175532"/>
                        </a:ext>
                      </a:extLst>
                    </a:gridCol>
                    <a:gridCol w="711925">
                      <a:extLst>
                        <a:ext uri="{9D8B030D-6E8A-4147-A177-3AD203B41FA5}">
                          <a16:colId xmlns:a16="http://schemas.microsoft.com/office/drawing/2014/main" val="777975301"/>
                        </a:ext>
                      </a:extLst>
                    </a:gridCol>
                  </a:tblGrid>
                  <a:tr h="586439"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82" t="-1042" r="-106780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94415" t="-1042" r="-532" b="-304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818979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100000" r="-4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100000" r="-381818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100000" r="-120202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100000" r="-1709" b="-20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981912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202083" r="-369231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202083" r="-4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202083" r="-381818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202083" r="-13625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202083" r="-120202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202083" r="-1709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43118"/>
                      </a:ext>
                    </a:extLst>
                  </a:tr>
                  <a:tr h="58643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641" t="-302083" r="-36923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158586" t="-302083" r="-4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58586" t="-302083" r="-38181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221875" t="-302083" r="-13625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0202" t="-302083" r="-120202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524786" t="-302083" r="-170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312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62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E0CF8-4608-41D7-9142-E6AE797BDF14}"/>
              </a:ext>
            </a:extLst>
          </p:cNvPr>
          <p:cNvSpPr/>
          <p:nvPr/>
        </p:nvSpPr>
        <p:spPr>
          <a:xfrm>
            <a:off x="2019300" y="3600450"/>
            <a:ext cx="342900" cy="375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6C93F-8BF5-44A7-80F7-3073B30B7E9E}"/>
              </a:ext>
            </a:extLst>
          </p:cNvPr>
          <p:cNvSpPr/>
          <p:nvPr/>
        </p:nvSpPr>
        <p:spPr>
          <a:xfrm>
            <a:off x="1962150" y="4242957"/>
            <a:ext cx="514350" cy="3758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5EB09-7D34-443B-84D1-5AFD641E5C36}"/>
              </a:ext>
            </a:extLst>
          </p:cNvPr>
          <p:cNvSpPr/>
          <p:nvPr/>
        </p:nvSpPr>
        <p:spPr>
          <a:xfrm>
            <a:off x="4286250" y="3581400"/>
            <a:ext cx="45720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217D90-FE78-4891-90D6-433F6AAACEEC}"/>
              </a:ext>
            </a:extLst>
          </p:cNvPr>
          <p:cNvSpPr/>
          <p:nvPr/>
        </p:nvSpPr>
        <p:spPr>
          <a:xfrm>
            <a:off x="4286250" y="4223907"/>
            <a:ext cx="51435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28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5678493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30134-6207-4768-B7E5-6F4ABE96403F}"/>
              </a:ext>
            </a:extLst>
          </p:cNvPr>
          <p:cNvSpPr/>
          <p:nvPr/>
        </p:nvSpPr>
        <p:spPr>
          <a:xfrm>
            <a:off x="3177598" y="3596986"/>
            <a:ext cx="514350" cy="323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C5C97-019E-47D5-B9CC-6DAA2B5F6969}"/>
              </a:ext>
            </a:extLst>
          </p:cNvPr>
          <p:cNvSpPr/>
          <p:nvPr/>
        </p:nvSpPr>
        <p:spPr>
          <a:xfrm>
            <a:off x="3268807" y="4244689"/>
            <a:ext cx="299317" cy="323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4BAC0-60D2-45C1-BF19-96202F858AA4}"/>
              </a:ext>
            </a:extLst>
          </p:cNvPr>
          <p:cNvSpPr/>
          <p:nvPr/>
        </p:nvSpPr>
        <p:spPr>
          <a:xfrm>
            <a:off x="5254338" y="3581399"/>
            <a:ext cx="514350" cy="3758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78B503-0ACB-4C12-B332-ADCDC2F12873}"/>
              </a:ext>
            </a:extLst>
          </p:cNvPr>
          <p:cNvSpPr/>
          <p:nvPr/>
        </p:nvSpPr>
        <p:spPr>
          <a:xfrm>
            <a:off x="5254338" y="4243822"/>
            <a:ext cx="514350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6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6F74-F68F-40B2-B033-79149173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noProof="0" dirty="0"/>
              <a:t>Definiremos a representação na forma normal de um jogo Bayesiano estático</a:t>
            </a:r>
          </a:p>
          <a:p>
            <a:pPr algn="just"/>
            <a:endParaRPr lang="pt-BR" noProof="0" dirty="0"/>
          </a:p>
          <a:p>
            <a:pPr algn="just"/>
            <a:r>
              <a:rPr lang="pt-BR" noProof="0" dirty="0"/>
              <a:t>Definiremos equilíbrio de Nash Bayesiano nesse tipo de jogo</a:t>
            </a:r>
          </a:p>
          <a:p>
            <a:pPr lvl="1" algn="just"/>
            <a:r>
              <a:rPr lang="pt-BR" noProof="0" dirty="0"/>
              <a:t>Como as definições são abstratas e complexas, introduziremos as ideias usando o exemplo da competição de Cournot sob informação assimétrica</a:t>
            </a:r>
          </a:p>
          <a:p>
            <a:pPr lvl="1" algn="just"/>
            <a:endParaRPr lang="pt-BR" noProof="0" dirty="0"/>
          </a:p>
          <a:p>
            <a:pPr algn="just"/>
            <a:r>
              <a:rPr lang="pt-BR" noProof="0" dirty="0"/>
              <a:t>Faremos uma discussão formal sobre estratégias mistas como representação da incerteza de um jogador sobre as estratégias puras do outros (</a:t>
            </a:r>
            <a:r>
              <a:rPr lang="pt-BR" i="1" noProof="0" dirty="0"/>
              <a:t>mais na próxima aula</a:t>
            </a:r>
            <a:r>
              <a:rPr lang="pt-BR" noProof="0" dirty="0"/>
              <a:t>)</a:t>
            </a:r>
          </a:p>
          <a:p>
            <a:pPr algn="just"/>
            <a:endParaRPr lang="pt-BR" noProof="0" dirty="0"/>
          </a:p>
          <a:p>
            <a:pPr algn="just"/>
            <a:endParaRPr lang="pt-BR" noProof="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0A32423-8791-4DFC-85BD-8B88B447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89" y="320676"/>
            <a:ext cx="10861675" cy="1325563"/>
          </a:xfrm>
        </p:spPr>
        <p:txBody>
          <a:bodyPr/>
          <a:lstStyle/>
          <a:p>
            <a:r>
              <a:rPr lang="pt-BR" b="1" noProof="0" dirty="0"/>
              <a:t>Introdução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8B61A-C3DE-40BA-A0B4-72F0D4F6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25E2-14DF-4634-B69A-DED1A40E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928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2,4;3,2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1;1,2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2634589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88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Os tipos estão jogando estratégias puras,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9127506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4531B-4354-4676-AB06-21AC883768B5}"/>
              </a:ext>
            </a:extLst>
          </p:cNvPr>
          <p:cNvSpPr/>
          <p:nvPr/>
        </p:nvSpPr>
        <p:spPr>
          <a:xfrm>
            <a:off x="6289964" y="3976255"/>
            <a:ext cx="5680363" cy="229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52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Independentemente de qual tipo acabarmos sendo, precisamos ter um plano de ação</a:t>
                </a:r>
              </a:p>
              <a:p>
                <a:pPr algn="just"/>
                <a:endParaRPr lang="pt-BR" dirty="0"/>
              </a:p>
              <a:p>
                <a:pPr algn="just"/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ser estritamente dominada caso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seja do tipo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faz com que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sejam estritamente dominadas</a:t>
                </a:r>
                <a:endParaRPr lang="en-US" dirty="0"/>
              </a:p>
              <a:p>
                <a:pPr algn="just"/>
                <a:endParaRPr lang="pt-BR" dirty="0"/>
              </a:p>
              <a:p>
                <a:pPr algn="just"/>
                <a:r>
                  <a:rPr lang="pt-BR" dirty="0"/>
                  <a:t>Note que da perspectiva do jogador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 E.N.B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exemplo, pode parecer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está jogando estratégias mistas</a:t>
                </a:r>
              </a:p>
              <a:p>
                <a:pPr lvl="1" algn="just"/>
                <a:r>
                  <a:rPr lang="pt-BR" dirty="0"/>
                  <a:t>Cada tipo está jogando estratégia pura, mas pode parecer estratégia mista, como veremos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2C1DDE-3EFB-48AC-9030-FBF8A2E9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552576"/>
                <a:ext cx="5680363" cy="4723533"/>
              </a:xfrm>
              <a:blipFill>
                <a:blip r:embed="rId3"/>
                <a:stretch>
                  <a:fillRect l="-1717" t="-3355" r="-1931" b="-2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3;3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0,6;2,2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0;2,4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pt-BR" sz="2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2;0,2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1,2;1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1,8;0,4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600" i="1" u="none" strike="noStrike" dirty="0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pt-BR" sz="2600" i="1" u="none" strike="noStrike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oMath>
                            </m:oMathPara>
                          </a14:m>
                          <a:endParaRPr lang="pt-BR" sz="2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BC4457BD-CC19-467D-B9B6-45C2C97299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942546"/>
                  </p:ext>
                </p:extLst>
              </p:nvPr>
            </p:nvGraphicFramePr>
            <p:xfrm>
              <a:off x="453158" y="2701636"/>
              <a:ext cx="5448880" cy="189807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89776">
                      <a:extLst>
                        <a:ext uri="{9D8B030D-6E8A-4147-A177-3AD203B41FA5}">
                          <a16:colId xmlns:a16="http://schemas.microsoft.com/office/drawing/2014/main" val="303771801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376358524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1948431767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3656713798"/>
                        </a:ext>
                      </a:extLst>
                    </a:gridCol>
                    <a:gridCol w="1089776">
                      <a:extLst>
                        <a:ext uri="{9D8B030D-6E8A-4147-A177-3AD203B41FA5}">
                          <a16:colId xmlns:a16="http://schemas.microsoft.com/office/drawing/2014/main" val="915572184"/>
                        </a:ext>
                      </a:extLst>
                    </a:gridCol>
                  </a:tblGrid>
                  <a:tr h="632692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2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962" r="-3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962" r="-2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962" r="-10111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962" r="-1117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5112218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100962" r="-4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100962" r="-3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100962" r="-2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100962" r="-10111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100962" r="-1117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3959393"/>
                      </a:ext>
                    </a:extLst>
                  </a:tr>
                  <a:tr h="63269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559" t="-200962" r="-4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100559" t="-200962" r="-3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559" t="-200962" r="-2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300559" t="-200962" r="-10111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400559" t="-200962" r="-111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139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A076EBC-2057-46FE-94EC-80500B8E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b="1" dirty="0"/>
              <a:t>Exemplo 2</a:t>
            </a:r>
            <a:br>
              <a:rPr lang="pt-BR" b="1" dirty="0"/>
            </a:br>
            <a:r>
              <a:rPr lang="pt-BR" sz="2400" b="1" dirty="0"/>
              <a:t>Resolvendo equilíbrios de Nash Bayesianos</a:t>
            </a:r>
            <a:endParaRPr lang="pt-B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CE25D0-BCD8-48BD-9584-4E647FA40C6A}"/>
              </a:ext>
            </a:extLst>
          </p:cNvPr>
          <p:cNvSpPr/>
          <p:nvPr/>
        </p:nvSpPr>
        <p:spPr>
          <a:xfrm>
            <a:off x="1648691" y="3581881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4961F-DD3C-4CE7-A1BE-B3BA32A047EE}"/>
              </a:ext>
            </a:extLst>
          </p:cNvPr>
          <p:cNvSpPr/>
          <p:nvPr/>
        </p:nvSpPr>
        <p:spPr>
          <a:xfrm>
            <a:off x="1648691" y="4225638"/>
            <a:ext cx="762000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7D711-ECC9-4DF2-921C-107181BE392E}"/>
              </a:ext>
            </a:extLst>
          </p:cNvPr>
          <p:cNvSpPr/>
          <p:nvPr/>
        </p:nvSpPr>
        <p:spPr>
          <a:xfrm>
            <a:off x="2646218" y="3450265"/>
            <a:ext cx="973861" cy="491835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64323-1DAA-4E75-BCA2-01DAD1225F8E}"/>
              </a:ext>
            </a:extLst>
          </p:cNvPr>
          <p:cNvSpPr/>
          <p:nvPr/>
        </p:nvSpPr>
        <p:spPr>
          <a:xfrm>
            <a:off x="2646218" y="4225638"/>
            <a:ext cx="960006" cy="360219"/>
          </a:xfrm>
          <a:prstGeom prst="rect">
            <a:avLst/>
          </a:prstGeom>
          <a:solidFill>
            <a:srgbClr val="E9EBF5"/>
          </a:solidFill>
          <a:ln>
            <a:solidFill>
              <a:srgbClr val="E9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8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F15E0-2913-4E93-BFD7-61AD05405505}"/>
              </a:ext>
            </a:extLst>
          </p:cNvPr>
          <p:cNvSpPr/>
          <p:nvPr/>
        </p:nvSpPr>
        <p:spPr>
          <a:xfrm>
            <a:off x="0" y="1381125"/>
            <a:ext cx="12191999" cy="34575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A92CC9-74CC-4E92-B9D8-C4E51321FEDE}"/>
              </a:ext>
            </a:extLst>
          </p:cNvPr>
          <p:cNvSpPr txBox="1">
            <a:spLocks/>
          </p:cNvSpPr>
          <p:nvPr/>
        </p:nvSpPr>
        <p:spPr>
          <a:xfrm>
            <a:off x="673628" y="2679485"/>
            <a:ext cx="10844742" cy="177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B0F0"/>
              </a:buClr>
              <a:buFont typeface="Arial" panose="020B0604020202020204" pitchFamily="34" charset="0"/>
              <a:buNone/>
            </a:pPr>
            <a:r>
              <a:rPr lang="pt-BR" sz="3600" dirty="0">
                <a:solidFill>
                  <a:schemeClr val="bg1"/>
                </a:solidFill>
              </a:rPr>
              <a:t>Um exemplo: competição de Cournot sob informação assimétrica</a:t>
            </a:r>
          </a:p>
        </p:txBody>
      </p:sp>
    </p:spTree>
    <p:extLst>
      <p:ext uri="{BB962C8B-B14F-4D97-AF65-F5344CB8AC3E}">
        <p14:creationId xmlns:p14="http://schemas.microsoft.com/office/powerpoint/2010/main" val="37942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41F4-E088-4CDF-B1C8-2330EAE2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FAD79-9E6D-440A-81AD-313A35D1D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noProof="0" dirty="0"/>
                  <a:t>Considere o modelo de duopólio de Cournot, com demanda inversa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pt-BR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noProof="0" dirty="0"/>
                  <a:t>, onde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 é a quantidade agregada de mercado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A função de custo da firma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noProof="0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noProof="0" dirty="0"/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BR" noProof="0" dirty="0"/>
                  <a:t>, a função de custos da firma 2 é: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 com probabilidade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t-BR" noProof="0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noProof="0" dirty="0"/>
                  <a:t> com probabilidade </a:t>
                </a:r>
                <a14:m>
                  <m:oMath xmlns:m="http://schemas.openxmlformats.org/officeDocument/2006/math">
                    <m:r>
                      <a:rPr lang="pt-BR" b="0" i="0" noProof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t-BR" noProof="0" dirty="0"/>
              </a:p>
              <a:p>
                <a:pPr lvl="1" algn="just"/>
                <a:endParaRPr lang="pt-BR" noProof="0" dirty="0"/>
              </a:p>
              <a:p>
                <a:pPr lvl="1" algn="just"/>
                <a:endParaRPr lang="pt-BR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FAD79-9E6D-440A-81AD-313A35D1D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BD176-D185-4845-BCE9-A6A40CB7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36CE2-4092-479E-AB55-340CA080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0C13C-40B6-45E7-8CF7-0CD29C8BF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pt-BR" noProof="0" dirty="0"/>
                  <a:t>Além disso, </a:t>
                </a:r>
                <a:r>
                  <a:rPr lang="pt-BR" i="1" noProof="0" dirty="0">
                    <a:solidFill>
                      <a:srgbClr val="C00000"/>
                    </a:solidFill>
                  </a:rPr>
                  <a:t>a</a:t>
                </a:r>
                <a:r>
                  <a:rPr lang="pt-BR" noProof="0" dirty="0"/>
                  <a:t> </a:t>
                </a:r>
                <a:r>
                  <a:rPr lang="pt-BR" i="1" noProof="0" dirty="0">
                    <a:solidFill>
                      <a:srgbClr val="C00000"/>
                    </a:solidFill>
                  </a:rPr>
                  <a:t>informação é assimétrica</a:t>
                </a:r>
                <a:r>
                  <a:rPr lang="pt-BR" noProof="0" dirty="0"/>
                  <a:t>: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noProof="0" dirty="0"/>
                  <a:t>A firma 2 conhece sua própria função de custo e aquela da firma 1,...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noProof="0" dirty="0"/>
                  <a:t>...mas a firma 1 conhece sua função de custo e sabe apenas que o custo marginal da firma 2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BR" noProof="0" dirty="0"/>
                  <a:t> com probabilidade </a:t>
                </a:r>
                <a14:m>
                  <m:oMath xmlns:m="http://schemas.openxmlformats.org/officeDocument/2006/math"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noProof="0" dirty="0"/>
                  <a:t> com probabilidade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i="1" noProof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pt-BR" noProof="0" dirty="0"/>
              </a:p>
              <a:p>
                <a:pPr lvl="2" algn="just">
                  <a:spcAft>
                    <a:spcPts val="500"/>
                  </a:spcAft>
                </a:pPr>
                <a:r>
                  <a:rPr lang="pt-BR" sz="2100" noProof="0" dirty="0"/>
                  <a:t>A firma 2 pode ser uma nova entrante na indústria ou pode ter acabado de inventar uma nova tecnologia.</a:t>
                </a:r>
              </a:p>
              <a:p>
                <a:pPr lvl="2" algn="just">
                  <a:spcAft>
                    <a:spcPts val="500"/>
                  </a:spcAft>
                </a:pPr>
                <a:endParaRPr lang="pt-BR" noProof="0" dirty="0"/>
              </a:p>
              <a:p>
                <a:pPr algn="just">
                  <a:spcAft>
                    <a:spcPts val="500"/>
                  </a:spcAft>
                </a:pPr>
                <a:r>
                  <a:rPr lang="pt-BR" noProof="0" dirty="0"/>
                  <a:t>Tudo isso é conhecimento comum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noProof="0" dirty="0"/>
                  <a:t>A firma 1 sabe que a firma 2 tem mais informação</a:t>
                </a:r>
              </a:p>
              <a:p>
                <a:pPr lvl="1" algn="just">
                  <a:spcAft>
                    <a:spcPts val="500"/>
                  </a:spcAft>
                </a:pPr>
                <a:r>
                  <a:rPr lang="pt-BR" noProof="0" dirty="0"/>
                  <a:t>A firma 2 sabe que a firma 1 sabe disso, e assim por diante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B0C13C-40B6-45E7-8CF7-0CD29C8BF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870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D4F5452-E626-42D2-B038-ABE51B8F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CC30C-84E4-4823-BAE9-AB1E3D9D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94305-2A16-4969-B663-75EF985A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25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F0997-8DA2-43B5-94C8-90861345B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noProof="0" dirty="0"/>
                  <a:t>A firma 2 gostaria de escolher uma quantidade </a:t>
                </a:r>
                <a:r>
                  <a:rPr lang="pt-BR" i="1" noProof="0" dirty="0"/>
                  <a:t>mais baixa </a:t>
                </a:r>
                <a:r>
                  <a:rPr lang="pt-BR" noProof="0" dirty="0"/>
                  <a:t>se seu custo marginal for </a:t>
                </a:r>
                <a:r>
                  <a:rPr lang="pt-BR" i="1" noProof="0" dirty="0"/>
                  <a:t>mais alto</a:t>
                </a:r>
                <a:r>
                  <a:rPr lang="pt-BR" noProof="0" dirty="0"/>
                  <a:t>. A firma 1 antecipa que a firma 2 ajusta sua quantidade aos seus custos dessa maneira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/>
                  <a:t>Sejam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/>
                  <a:t> as escolhas de quantidade da firma 2 como função dos seus custos e seja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noProof="0" dirty="0"/>
                  <a:t> a quantidade única da firma 1</a:t>
                </a:r>
              </a:p>
              <a:p>
                <a:pPr algn="just"/>
                <a:endParaRPr lang="pt-BR" noProof="0" dirty="0"/>
              </a:p>
              <a:p>
                <a:pPr algn="just"/>
                <a:r>
                  <a:rPr lang="pt-BR" noProof="0" dirty="0">
                    <a:solidFill>
                      <a:srgbClr val="C00000"/>
                    </a:solidFill>
                  </a:rPr>
                  <a:t>Se o custo da firma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>
                    <a:solidFill>
                      <a:srgbClr val="C00000"/>
                    </a:solidFill>
                  </a:rPr>
                  <a:t> é alto</a:t>
                </a:r>
                <a:r>
                  <a:rPr lang="pt-BR" noProof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B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>
                    <a:solidFill>
                      <a:schemeClr val="tx1"/>
                    </a:solidFill>
                  </a:rPr>
                  <a:t> resolve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pt-BR" noProof="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pt-BR" noProof="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noProof="0" dirty="0">
                    <a:solidFill>
                      <a:srgbClr val="002060"/>
                    </a:solidFill>
                  </a:rPr>
                  <a:t>Se o custo da firma </a:t>
                </a:r>
                <a14:m>
                  <m:oMath xmlns:m="http://schemas.openxmlformats.org/officeDocument/2006/math">
                    <m:r>
                      <a:rPr lang="pt-BR" i="1" noProof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noProof="0" dirty="0">
                    <a:solidFill>
                      <a:srgbClr val="002060"/>
                    </a:solidFill>
                  </a:rPr>
                  <a:t> é baixo</a:t>
                </a:r>
                <a:r>
                  <a:rPr lang="pt-BR" noProof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pt-B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noProof="0" dirty="0">
                    <a:solidFill>
                      <a:schemeClr val="tx1"/>
                    </a:solidFill>
                  </a:rPr>
                  <a:t> resolve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pt-BR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pt-BR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F0997-8DA2-43B5-94C8-90861345B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3C18151-C882-47F6-A23A-2AD3C345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6"/>
            <a:ext cx="10515601" cy="1231900"/>
          </a:xfrm>
        </p:spPr>
        <p:txBody>
          <a:bodyPr>
            <a:normAutofit/>
          </a:bodyPr>
          <a:lstStyle/>
          <a:p>
            <a:r>
              <a:rPr lang="pt-BR" sz="3800" b="1" noProof="0" dirty="0"/>
              <a:t>Competição Cournot sob Informação assimétrica</a:t>
            </a:r>
            <a:br>
              <a:rPr lang="pt-BR" sz="3800" b="1" noProof="0" dirty="0"/>
            </a:br>
            <a:r>
              <a:rPr lang="pt-BR" sz="2400" b="1" noProof="0" dirty="0"/>
              <a:t>Jogos Bayesianos estáticos e Equilíbrio Bayesiano de Nash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A007D-7C97-4E3C-BCF0-1ED48E44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Robson Tigre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216E3-A756-4E09-8340-9CDF07C3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EE8-F201-4410-BA13-233EFB93B646}" type="slidenum">
              <a:rPr lang="pt-BR" smtClean="0"/>
              <a:t>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6EA46-83A0-48B0-8C0C-D0FDCD3809F6}"/>
              </a:ext>
            </a:extLst>
          </p:cNvPr>
          <p:cNvSpPr txBox="1"/>
          <p:nvPr/>
        </p:nvSpPr>
        <p:spPr>
          <a:xfrm>
            <a:off x="10956758" y="450783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84B57-FF9D-45E5-A7FD-EE036529F6A6}"/>
              </a:ext>
            </a:extLst>
          </p:cNvPr>
          <p:cNvSpPr txBox="1"/>
          <p:nvPr/>
        </p:nvSpPr>
        <p:spPr>
          <a:xfrm>
            <a:off x="10956758" y="5574159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1079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20461</TotalTime>
  <Words>7424</Words>
  <Application>Microsoft Macintosh PowerPoint</Application>
  <PresentationFormat>Widescreen</PresentationFormat>
  <Paragraphs>893</Paragraphs>
  <Slides>52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Segoe UI</vt:lpstr>
      <vt:lpstr>Office Theme</vt:lpstr>
      <vt:lpstr>Teoria dos Jogos</vt:lpstr>
      <vt:lpstr>PowerPoint Presentation</vt:lpstr>
      <vt:lpstr>Introdução</vt:lpstr>
      <vt:lpstr>Introdução</vt:lpstr>
      <vt:lpstr>Introdução</vt:lpstr>
      <vt:lpstr>PowerPoint Presentation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Competição Cournot sob Informação assimétrica Jogos Bayesianos estáticos e Equilíbrio Bayesiano de Nash</vt:lpstr>
      <vt:lpstr>PowerPoint Presentation</vt:lpstr>
      <vt:lpstr>Forma normal do jogo de informação completa</vt:lpstr>
      <vt:lpstr>Representação de jogos Bayesianos na forma normal </vt:lpstr>
      <vt:lpstr>Representação de jogos Bayesianos na forma normal </vt:lpstr>
      <vt:lpstr>Representação de jogos Bayesianos na forma normal </vt:lpstr>
      <vt:lpstr>Representação de jogos Bayesianos na forma normal </vt:lpstr>
      <vt:lpstr>Uma nota sobre crenças Representação de jogos Bayesianos na forma normal </vt:lpstr>
      <vt:lpstr>Representação de jogos Bayesianos na forma normal </vt:lpstr>
      <vt:lpstr>Representação de jogos Bayesianos na forma normal </vt:lpstr>
      <vt:lpstr>Representação de jogos Bayesianos na forma normal </vt:lpstr>
      <vt:lpstr>PowerPoint Presentation</vt:lpstr>
      <vt:lpstr>Primeira tecnicalidade Duas tecnicalidades antes de concluirmos representação na forma normal</vt:lpstr>
      <vt:lpstr>Segunda tecnicalidade Duas tecnicalidades antes de concluirmos representação na forma normal</vt:lpstr>
      <vt:lpstr>PowerPoint Presentation</vt:lpstr>
      <vt:lpstr>Definição de equilíbrio de Nash Bayesiano</vt:lpstr>
      <vt:lpstr>Definição de equilíbrio de Nash Bayesiano</vt:lpstr>
      <vt:lpstr>Definição de equilíbrio de Nash Bayesiano</vt:lpstr>
      <vt:lpstr>Definição de equilíbrio de Nash Bayesiano</vt:lpstr>
      <vt:lpstr>Definição de equilíbrio de Nash Bayesiano</vt:lpstr>
      <vt:lpstr>Definição de equilíbrio de Nash Bayesiano</vt:lpstr>
      <vt:lpstr>Traduzindo</vt:lpstr>
      <vt:lpstr>Traduzindo</vt:lpstr>
      <vt:lpstr>Exemplo 1 Equilíbrio de Nash Bayesiano</vt:lpstr>
      <vt:lpstr>Exemplo 1 Equilíbrio de Nash Bayesiano</vt:lpstr>
      <vt:lpstr>Exemplo 1 Equilíbrio de Nash Bayesiano</vt:lpstr>
      <vt:lpstr>Exemplo 1 Equilíbrio de Nash Bayesiano</vt:lpstr>
      <vt:lpstr>Exemplo 1 Equilíbrio de Nash Bayesiano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  <vt:lpstr>Exemplo 2 Resolvendo equilíbrios de Nash Bayesianos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Produção Científica em Economia 2 Universidade Católica de Brasília Programa de Pós-graduação de Economia</dc:title>
  <dc:creator>Robson Tigre</dc:creator>
  <cp:lastModifiedBy>Robson Douglas Tigre Santos</cp:lastModifiedBy>
  <cp:revision>980</cp:revision>
  <dcterms:created xsi:type="dcterms:W3CDTF">2020-08-04T19:55:28Z</dcterms:created>
  <dcterms:modified xsi:type="dcterms:W3CDTF">2024-06-19T00:16:08Z</dcterms:modified>
</cp:coreProperties>
</file>