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2.xml" ContentType="application/inkml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731" r:id="rId2"/>
    <p:sldId id="619" r:id="rId3"/>
    <p:sldId id="714" r:id="rId4"/>
    <p:sldId id="651" r:id="rId5"/>
    <p:sldId id="652" r:id="rId6"/>
    <p:sldId id="653" r:id="rId7"/>
    <p:sldId id="654" r:id="rId8"/>
    <p:sldId id="656" r:id="rId9"/>
    <p:sldId id="666" r:id="rId10"/>
    <p:sldId id="655" r:id="rId11"/>
    <p:sldId id="657" r:id="rId12"/>
    <p:sldId id="659" r:id="rId13"/>
    <p:sldId id="705" r:id="rId14"/>
    <p:sldId id="704" r:id="rId15"/>
    <p:sldId id="710" r:id="rId16"/>
    <p:sldId id="670" r:id="rId17"/>
    <p:sldId id="672" r:id="rId18"/>
    <p:sldId id="673" r:id="rId19"/>
    <p:sldId id="674" r:id="rId20"/>
    <p:sldId id="715" r:id="rId21"/>
    <p:sldId id="621" r:id="rId22"/>
    <p:sldId id="625" r:id="rId23"/>
    <p:sldId id="726" r:id="rId24"/>
    <p:sldId id="622" r:id="rId25"/>
    <p:sldId id="727" r:id="rId26"/>
    <p:sldId id="623" r:id="rId27"/>
    <p:sldId id="728" r:id="rId28"/>
    <p:sldId id="729" r:id="rId29"/>
    <p:sldId id="716" r:id="rId30"/>
    <p:sldId id="717" r:id="rId31"/>
    <p:sldId id="718" r:id="rId32"/>
    <p:sldId id="626" r:id="rId33"/>
    <p:sldId id="627" r:id="rId34"/>
    <p:sldId id="637" r:id="rId35"/>
    <p:sldId id="638" r:id="rId36"/>
    <p:sldId id="639" r:id="rId37"/>
    <p:sldId id="640" r:id="rId38"/>
    <p:sldId id="642" r:id="rId39"/>
    <p:sldId id="643" r:id="rId40"/>
    <p:sldId id="719" r:id="rId41"/>
    <p:sldId id="720" r:id="rId42"/>
    <p:sldId id="644" r:id="rId43"/>
    <p:sldId id="645" r:id="rId44"/>
    <p:sldId id="708" r:id="rId45"/>
    <p:sldId id="709" r:id="rId46"/>
    <p:sldId id="730" r:id="rId47"/>
    <p:sldId id="630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Tigre" initials="RT" lastIdx="253" clrIdx="0">
    <p:extLst>
      <p:ext uri="{19B8F6BF-5375-455C-9EA6-DF929625EA0E}">
        <p15:presenceInfo xmlns:p15="http://schemas.microsoft.com/office/powerpoint/2012/main" userId="77b895d3d757285e" providerId="Windows Live"/>
      </p:ext>
    </p:extLst>
  </p:cmAuthor>
  <p:cmAuthor id="2" name="Robson Douglas Tigre Santos" initials="RDTS" lastIdx="44" clrIdx="1">
    <p:extLst>
      <p:ext uri="{19B8F6BF-5375-455C-9EA6-DF929625EA0E}">
        <p15:presenceInfo xmlns:p15="http://schemas.microsoft.com/office/powerpoint/2012/main" userId="Robson Douglas Tigre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C345A"/>
    <a:srgbClr val="7FD7F7"/>
    <a:srgbClr val="000000"/>
    <a:srgbClr val="00B0F0"/>
    <a:srgbClr val="F1F8E8"/>
    <a:srgbClr val="FF0000"/>
    <a:srgbClr val="FFC000"/>
    <a:srgbClr val="277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 autoAdjust="0"/>
    <p:restoredTop sz="77071" autoAdjust="0"/>
  </p:normalViewPr>
  <p:slideViewPr>
    <p:cSldViewPr snapToGrid="0">
      <p:cViewPr varScale="1">
        <p:scale>
          <a:sx n="85" d="100"/>
          <a:sy n="85" d="100"/>
        </p:scale>
        <p:origin x="1848" y="176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-50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16:52:16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0 416,'-20'13'416,"-1"5"17,13-1 31,8-4-128,-8-13-80,8 11-96,0-11-128,0 0-160,0 0-240,0 0-112,0 0 15,0 0 81,0 0 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17:16:04.9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18 32,'-13'-4'16,"13"-9"-48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F0BD-EA07-422E-A20B-B9FCDF8307A2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22FB-4F32-4F44-9195-D0BEF89D0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02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3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Matriz: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Note que os payoffs individuais do jogador 1 são os mesmos nas duas matrizes,</a:t>
            </a:r>
            <a:r>
              <a:rPr lang="pt-BR" sz="1800" dirty="0">
                <a:effectLst/>
                <a:latin typeface="Arial" panose="020B0604020202020204" pitchFamily="34" charset="0"/>
              </a:rPr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independendo do tipo do jogador 2.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Note também que o jogador 2 jamais quereria jogar L se fosse do “tipo D.P”, já que é uma estratégia estritamente dominada. Isso se refletirá no equilíbrio de Nash Bayesiano que veremos à frente</a:t>
            </a:r>
            <a:endParaRPr lang="pt-BR" sz="18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06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P1: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Essa discussão se assemelha àquela da aula 7 para jogos na forma extensiva.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Imagine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como sendo o jogador 2 tendo planejado jogar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seu tipo seja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seja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𝑆𝐻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P1: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Essa discussão se assemelha àquela que tivemos no slide 38 desta aula e é análoga àquela do slide 32 da aula 6 e do slide 16 da aula 7 para jogos na forma extensiva.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Imagine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(𝐿,𝐿)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como sendo o jogador 2 tendo planejado jogar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seu tipo seja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𝐷𝑃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seja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𝑆𝐻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74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noProof="0" dirty="0"/>
                  <a:t>Pergunta</a:t>
                </a:r>
                <a:r>
                  <a:rPr lang="en-US" b="1" dirty="0"/>
                  <a:t>: </a:t>
                </a:r>
                <a:r>
                  <a:rPr lang="pt-BR" b="0" noProof="0" dirty="0"/>
                  <a:t>Como vocês preencheriam a matriz à esquerda?</a:t>
                </a:r>
              </a:p>
              <a:p>
                <a:endParaRPr lang="en-US" dirty="0"/>
              </a:p>
              <a:p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=(3;3)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=0,6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=(0,6;2,2)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2,4;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=(2,4; 3,2)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...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noProof="0" dirty="0" err="1"/>
                  <a:t>Perg</a:t>
                </a:r>
                <a:r>
                  <a:rPr lang="en-US" b="1" dirty="0"/>
                  <a:t>.: </a:t>
                </a:r>
                <a:r>
                  <a:rPr lang="pt-BR" b="0" noProof="0" dirty="0"/>
                  <a:t>Preencham a matriz de payoffs à esquerda</a:t>
                </a:r>
              </a:p>
              <a:p>
                <a:endParaRPr lang="en-US" dirty="0"/>
              </a:p>
              <a:p>
                <a:r>
                  <a:rPr lang="en-US" dirty="0"/>
                  <a:t>Payoff para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(𝐿,𝐿))</a:t>
                </a:r>
                <a:r>
                  <a:rPr lang="en-US" b="0" i="0" dirty="0">
                    <a:latin typeface="Cambria Math" panose="02040503050406030204" pitchFamily="18" charset="0"/>
                  </a:rPr>
                  <a:t>=([0,2×3+0,8×3]=3</a:t>
                </a:r>
                <a:r>
                  <a:rPr lang="pt-BR" b="0" i="0" dirty="0">
                    <a:latin typeface="Cambria Math" panose="02040503050406030204" pitchFamily="18" charset="0"/>
                  </a:rPr>
                  <a:t>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[0,2×3+0,8×3]=3)</a:t>
                </a:r>
                <a:r>
                  <a:rPr lang="pt-BR" b="0" i="0" dirty="0">
                    <a:latin typeface="Cambria Math" panose="02040503050406030204" pitchFamily="18" charset="0"/>
                  </a:rPr>
                  <a:t>=(3;3)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(𝐿,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𝑅))=([0,2×3+0,8×0]=0,6</a:t>
                </a:r>
                <a:r>
                  <a:rPr lang="pt-BR" b="0" i="0" dirty="0">
                    <a:latin typeface="Cambria Math" panose="02040503050406030204" pitchFamily="18" charset="0"/>
                  </a:rPr>
                  <a:t>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[0,2×3+0,8×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2]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2,2)=(0,6;2,2)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𝑅</a:t>
                </a:r>
                <a:r>
                  <a:rPr lang="en-US" i="0" dirty="0">
                    <a:latin typeface="Cambria Math" panose="02040503050406030204" pitchFamily="18" charset="0"/>
                  </a:rPr>
                  <a:t>,</a:t>
                </a:r>
                <a:r>
                  <a:rPr lang="pt-BR" b="0" i="0" dirty="0">
                    <a:latin typeface="Cambria Math" panose="02040503050406030204" pitchFamily="18" charset="0"/>
                  </a:rPr>
                  <a:t>𝐿))</a:t>
                </a:r>
                <a:r>
                  <a:rPr lang="en-US" b="0" i="0" dirty="0">
                    <a:latin typeface="Cambria Math" panose="02040503050406030204" pitchFamily="18" charset="0"/>
                  </a:rPr>
                  <a:t>=([0,2×</a:t>
                </a:r>
                <a:r>
                  <a:rPr lang="pt-BR" b="0" i="0" dirty="0">
                    <a:latin typeface="Cambria Math" panose="02040503050406030204" pitchFamily="18" charset="0"/>
                  </a:rPr>
                  <a:t>0</a:t>
                </a:r>
                <a:r>
                  <a:rPr lang="en-US" b="0" i="0" dirty="0">
                    <a:latin typeface="Cambria Math" panose="02040503050406030204" pitchFamily="18" charset="0"/>
                  </a:rPr>
                  <a:t>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3]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2,4;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</a:t>
                </a:r>
                <a:r>
                  <a:rPr lang="pt-BR" b="0" i="0" dirty="0">
                    <a:latin typeface="Cambria Math" panose="02040503050406030204" pitchFamily="18" charset="0"/>
                  </a:rPr>
                  <a:t>4</a:t>
                </a:r>
                <a:r>
                  <a:rPr lang="en-US" b="0" i="0" dirty="0">
                    <a:latin typeface="Cambria Math" panose="02040503050406030204" pitchFamily="18" charset="0"/>
                  </a:rPr>
                  <a:t>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3]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3,2)=(2,4; 3,2)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...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583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=(3;3)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=0,6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=(0,6;2,2)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2,4;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=(2,4; 3,2)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...</a:t>
                </a:r>
              </a:p>
              <a:p>
                <a:endParaRPr lang="pt-BR" dirty="0"/>
              </a:p>
              <a:p>
                <a:r>
                  <a:rPr lang="pt-BR" b="1" dirty="0"/>
                  <a:t>P:</a:t>
                </a:r>
                <a:r>
                  <a:rPr lang="pt-BR" dirty="0"/>
                  <a:t> Podemos aplicar eliminação iterada de estratégias estritamente dominadas na matriz da esquerda?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Payoff para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(𝐿,𝐿))</a:t>
                </a:r>
                <a:r>
                  <a:rPr lang="en-US" b="0" i="0" dirty="0">
                    <a:latin typeface="Cambria Math" panose="02040503050406030204" pitchFamily="18" charset="0"/>
                  </a:rPr>
                  <a:t>=([0,2×3+0,8×3]=3</a:t>
                </a:r>
                <a:r>
                  <a:rPr lang="pt-BR" b="0" i="0" dirty="0">
                    <a:latin typeface="Cambria Math" panose="02040503050406030204" pitchFamily="18" charset="0"/>
                  </a:rPr>
                  <a:t>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[0,2×3+0,8×3]=3)</a:t>
                </a:r>
                <a:r>
                  <a:rPr lang="pt-BR" b="0" i="0" dirty="0">
                    <a:latin typeface="Cambria Math" panose="02040503050406030204" pitchFamily="18" charset="0"/>
                  </a:rPr>
                  <a:t>=(3;3)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(𝐿,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𝑅))=([0,2×3+0,8×0]=0,6</a:t>
                </a:r>
                <a:r>
                  <a:rPr lang="pt-BR" b="0" i="0" dirty="0">
                    <a:latin typeface="Cambria Math" panose="02040503050406030204" pitchFamily="18" charset="0"/>
                  </a:rPr>
                  <a:t>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[0,2×3+0,8×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2]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2,2)=(0,6;2,2)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𝑅</a:t>
                </a:r>
                <a:r>
                  <a:rPr lang="en-US" i="0" dirty="0">
                    <a:latin typeface="Cambria Math" panose="02040503050406030204" pitchFamily="18" charset="0"/>
                  </a:rPr>
                  <a:t>,</a:t>
                </a:r>
                <a:r>
                  <a:rPr lang="pt-BR" b="0" i="0" dirty="0">
                    <a:latin typeface="Cambria Math" panose="02040503050406030204" pitchFamily="18" charset="0"/>
                  </a:rPr>
                  <a:t>𝐿))</a:t>
                </a:r>
                <a:r>
                  <a:rPr lang="en-US" b="0" i="0" dirty="0">
                    <a:latin typeface="Cambria Math" panose="02040503050406030204" pitchFamily="18" charset="0"/>
                  </a:rPr>
                  <a:t>=([0,2×</a:t>
                </a:r>
                <a:r>
                  <a:rPr lang="pt-BR" b="0" i="0" dirty="0">
                    <a:latin typeface="Cambria Math" panose="02040503050406030204" pitchFamily="18" charset="0"/>
                  </a:rPr>
                  <a:t>0</a:t>
                </a:r>
                <a:r>
                  <a:rPr lang="en-US" b="0" i="0" dirty="0">
                    <a:latin typeface="Cambria Math" panose="02040503050406030204" pitchFamily="18" charset="0"/>
                  </a:rPr>
                  <a:t>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3]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2,4;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</a:t>
                </a:r>
                <a:r>
                  <a:rPr lang="pt-BR" b="0" i="0" dirty="0">
                    <a:latin typeface="Cambria Math" panose="02040503050406030204" pitchFamily="18" charset="0"/>
                  </a:rPr>
                  <a:t>4</a:t>
                </a:r>
                <a:r>
                  <a:rPr lang="en-US" b="0" i="0" dirty="0">
                    <a:latin typeface="Cambria Math" panose="02040503050406030204" pitchFamily="18" charset="0"/>
                  </a:rPr>
                  <a:t>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3]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3,2)=(2,4; 3,2)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...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4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</a:t>
            </a:r>
            <a:r>
              <a:rPr lang="pt-BR" dirty="0"/>
              <a:t> Antecipamos esse ponto desde a apresentação desse jogo, lá R dominava estritamente L para o tipo D.P. do jogador 2. Esse tipo do jogador 2 jamais jogaria L. Isso continua valendo para a nossa nova matriz.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88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7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P2:</a:t>
            </a:r>
            <a:r>
              <a:rPr lang="pt-BR" dirty="0"/>
              <a:t> Após a eliminação iterada de estratégias estritamente dominadas, quais são os E.N. desse jogo?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767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Adicionalmente, há um E.N.B.E.M em que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jogado com probabilidade 1/2 e </a:t>
                </a:r>
                <a14:m>
                  <m:oMath xmlns:m="http://schemas.openxmlformats.org/officeDocument/2006/math">
                    <m:r>
                      <a:rPr lang="pt-BR" sz="1800" b="0" i="0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 probabilidade 5/8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Adicionalmente, há um E.N.B.E.M em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𝑈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jogado com probabilidade 1/2 e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,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 probabilidade 5/8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33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P3.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, 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diz que há um E.N.B em que o 1 escolhe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se 2 for do tipo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ele escolhe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mas se for do tipo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𝑆𝐻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escolhe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P3.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(𝑈,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,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diz que há um E.N.B em que o 1 escolhe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𝑈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se 2 for do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𝐷𝑃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ele escolhe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mas se for do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𝑆𝐻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escolhe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2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76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3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 P2:</a:t>
            </a:r>
            <a:r>
              <a:rPr lang="pt-BR" dirty="0"/>
              <a:t> tanto é que havia uma dificuldade de interpretar E.N. em estratégias mistas de forma economicamente intuitiva. Agora, com a exposição a seguir, veremos que o E.N em estratégia mista pode ser visto como um </a:t>
            </a:r>
            <a:r>
              <a:rPr lang="pt-BR" noProof="0" dirty="0"/>
              <a:t>E.N.B em estratégias puras de um jogo similar com um pouco de informação incompleta, o que tem mais sentido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599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Slides finais da aula “Aula 3 - </a:t>
            </a:r>
            <a:r>
              <a:rPr lang="pt-BR" b="0" dirty="0" err="1"/>
              <a:t>Estrategias</a:t>
            </a:r>
            <a:r>
              <a:rPr lang="pt-BR" b="0" dirty="0"/>
              <a:t> mistas - Microeconomia 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4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</a:t>
            </a:r>
            <a:r>
              <a:rPr lang="pt-BR" dirty="0"/>
              <a:t> </a:t>
            </a:r>
            <a:r>
              <a:rPr lang="en-US" sz="1200" dirty="0" err="1"/>
              <a:t>Harsanyi</a:t>
            </a:r>
            <a:r>
              <a:rPr lang="en-US" sz="1200" dirty="0"/>
              <a:t>, J. 1973. "Games with Randomly Disturbed Payoffs: A New Rationale for Mixed Strategy Equilibrium Points." International Journal of Game Theory 2:1-23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498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P1:</a:t>
            </a:r>
            <a:r>
              <a:rPr lang="pt-BR" sz="1800" dirty="0">
                <a:effectLst/>
                <a:latin typeface="Segoe UI" panose="020B0502040204020203" pitchFamily="34" charset="0"/>
              </a:rPr>
              <a:t> Para quem não se lembra, ver slides 54 a 60 da aula 3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r>
              <a:rPr lang="pt-BR" b="1" dirty="0" err="1"/>
              <a:t>Conc</a:t>
            </a:r>
            <a:r>
              <a:rPr lang="pt-BR" b="1" dirty="0"/>
              <a:t>: </a:t>
            </a:r>
            <a:r>
              <a:rPr lang="pt-BR" b="0" dirty="0"/>
              <a:t>agora vamos transformar esse jogo em um jogo com alguma informação incompleta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30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 (</a:t>
                </a:r>
                <a:r>
                  <a:rPr lang="pt-BR" b="1" dirty="0" err="1"/>
                  <a:t>perg</a:t>
                </a:r>
                <a:r>
                  <a:rPr lang="pt-BR" b="1" dirty="0"/>
                  <a:t>.): </a:t>
                </a:r>
                <a:r>
                  <a:rPr lang="pt-BR" b="0" dirty="0"/>
                  <a:t>O que denotam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b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b="0" dirty="0"/>
                  <a:t> no contexto de jogos Bayesianos?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</a:t>
                </a:r>
                <a:r>
                  <a:rPr lang="pt-BR" b="1" baseline="0" dirty="0"/>
                  <a:t> (resp.):</a:t>
                </a:r>
                <a:r>
                  <a:rPr lang="pt-BR" b="0" baseline="0" dirty="0"/>
                  <a:t> </a:t>
                </a:r>
                <a:r>
                  <a:rPr lang="pt-BR" b="0" dirty="0"/>
                  <a:t>Denotam os tipos dos jogadores. Lembre-se da aula passada que “</a:t>
                </a:r>
                <a:r>
                  <a:rPr lang="pt-BR" noProof="0" dirty="0"/>
                  <a:t>Cada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corresponde a uma função de payoff diferente que 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pode ter.”</a:t>
                </a:r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b="0" dirty="0"/>
                  <a:t>o que denotam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𝑡_𝑐</a:t>
                </a:r>
                <a:r>
                  <a:rPr lang="pt-BR" b="0" dirty="0"/>
                  <a:t> e </a:t>
                </a:r>
                <a:r>
                  <a:rPr lang="pt-BR" b="0" i="0">
                    <a:latin typeface="Cambria Math" panose="02040503050406030204" pitchFamily="18" charset="0"/>
                  </a:rPr>
                  <a:t>𝑡_𝑝</a:t>
                </a:r>
                <a:r>
                  <a:rPr lang="pt-BR" b="0" dirty="0"/>
                  <a:t> no contexto de jogos Bayesianos? Os tipos dos jogadores. Lembre-se da aula passada que “</a:t>
                </a:r>
                <a:r>
                  <a:rPr lang="pt-BR" noProof="0" dirty="0"/>
                  <a:t>Cada tipo </a:t>
                </a:r>
                <a:r>
                  <a:rPr lang="pt-BR" i="0" noProof="0">
                    <a:latin typeface="Cambria Math" panose="02040503050406030204" pitchFamily="18" charset="0"/>
                  </a:rPr>
                  <a:t>𝑡_𝑖</a:t>
                </a:r>
                <a:r>
                  <a:rPr lang="pt-BR" noProof="0" dirty="0"/>
                  <a:t> corresponde a uma função de payoff diferente que o jogador </a:t>
                </a:r>
                <a:r>
                  <a:rPr lang="pt-BR" b="0" i="0" noProof="0">
                    <a:latin typeface="Cambria Math" panose="02040503050406030204" pitchFamily="18" charset="0"/>
                  </a:rPr>
                  <a:t>𝑖</a:t>
                </a:r>
                <a:r>
                  <a:rPr lang="pt-BR" noProof="0" dirty="0"/>
                  <a:t> pode ter.”</a:t>
                </a:r>
                <a:endParaRPr lang="pt-BR" b="0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910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Como queremos introduzir perturbações </a:t>
                </a:r>
                <a:r>
                  <a:rPr lang="pt-BR" sz="1800" i="1" dirty="0">
                    <a:effectLst/>
                    <a:latin typeface="Segoe UI" panose="020B0502040204020203" pitchFamily="34" charset="0"/>
                  </a:rPr>
                  <a:t>pequenas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payoffs do jogo original,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deve ser pequeno. Fora isso, a escolha da distribuição </a:t>
                </a:r>
                <a:r>
                  <a:rPr lang="pt-BR" sz="1800" i="1" dirty="0">
                    <a:effectLst/>
                    <a:latin typeface="Segoe UI" panose="020B0502040204020203" pitchFamily="34" charset="0"/>
                  </a:rPr>
                  <a:t>não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é importante.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Antes de prosseguirmos, vamos fazer uma rápida revisão sobre distribuição uniforme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Como queremos introduzir perturbações </a:t>
                </a:r>
                <a:r>
                  <a:rPr lang="pt-BR" sz="1800" i="1" dirty="0">
                    <a:effectLst/>
                    <a:latin typeface="Segoe UI" panose="020B0502040204020203" pitchFamily="34" charset="0"/>
                  </a:rPr>
                  <a:t>pequenas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payoffs do jogo original,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𝑥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deve ser pequeno. Fora isso, a escolha da distribuição </a:t>
                </a:r>
                <a:r>
                  <a:rPr lang="pt-BR" sz="1800" i="1" dirty="0">
                    <a:effectLst/>
                    <a:latin typeface="Segoe UI" panose="020B0502040204020203" pitchFamily="34" charset="0"/>
                  </a:rPr>
                  <a:t>não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é importante.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Antes de prosseguirmos, vamos fazer uma rápida revisão sobre distribuição uniforme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653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uma revisão aprofundada, ver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Casella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and Berger, “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Statistical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Inference”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2800" b="1" dirty="0"/>
                  <a:t>Função densidade de probabilidade (FDP) </a:t>
                </a:r>
                <a14:m>
                  <m:oMath xmlns:m="http://schemas.openxmlformats.org/officeDocument/2006/math">
                    <m:r>
                      <a:rPr lang="pt-BR" sz="28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 grosso modo, é uma função que descreve a verossimilhança de uma variável aleatória </a:t>
                </a:r>
                <a14:m>
                  <m:oMath xmlns:m="http://schemas.openxmlformats.org/officeDocument/2006/math">
                    <m:r>
                      <a:rPr lang="pt-BR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assumir um dado valor </a:t>
                </a:r>
                <a14:m>
                  <m:oMath xmlns:m="http://schemas.openxmlformats.org/officeDocument/2006/math">
                    <m:r>
                      <a:rPr lang="pt-BR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É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denotada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pt-BR" sz="1200" b="0" i="1" kern="1200" baseline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sub>
                    </m:sSub>
                    <m:r>
                      <a:rPr lang="pt-B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pt-B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pt-BR" sz="1200" b="0" i="1" kern="1200" baseline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Função de distribuição acumulada (FDA)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Descreve a probabilidade de que a variável aleatória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 assuma um valor </a:t>
                </a:r>
                <a:r>
                  <a:rPr lang="pt-BR" i="1" dirty="0"/>
                  <a:t>inferior ou igual </a:t>
                </a:r>
                <a:r>
                  <a:rPr lang="pt-BR" dirty="0"/>
                  <a:t>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É denotada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uma revisão aprofundada, ver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Casella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and Berger, “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Statistical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Inference”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2800" b="1" dirty="0"/>
                  <a:t>Função densidade de probabilidade (FDP) </a:t>
                </a:r>
                <a:r>
                  <a:rPr lang="pt-BR" sz="2800" b="1" i="0" dirty="0">
                    <a:latin typeface="Cambria Math" panose="02040503050406030204" pitchFamily="18" charset="0"/>
                  </a:rPr>
                  <a:t>→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 grosso modo, é uma função que descreve a verossimilhança de uma variável aleatória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𝑋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assumir um dado valor </a:t>
                </a:r>
                <a:r>
                  <a:rPr lang="pt-BR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É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denotada por </a:t>
                </a:r>
                <a:r>
                  <a:rPr lang="pt-BR" sz="1200" b="0" i="0" kern="1200" baseline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𝑓_𝑋 (𝑥)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Função de distribuição acumulada (FDA) </a:t>
                </a:r>
                <a:r>
                  <a:rPr lang="pt-BR" b="1" i="0" dirty="0">
                    <a:latin typeface="Cambria Math" panose="02040503050406030204" pitchFamily="18" charset="0"/>
                  </a:rPr>
                  <a:t>→</a:t>
                </a:r>
                <a:r>
                  <a:rPr lang="pt-BR" dirty="0"/>
                  <a:t> Descreve a probabilidade de que a variável aleatória </a:t>
                </a:r>
                <a:r>
                  <a:rPr lang="pt-BR" i="0" dirty="0">
                    <a:latin typeface="Cambria Math" panose="02040503050406030204" pitchFamily="18" charset="0"/>
                  </a:rPr>
                  <a:t>𝑋</a:t>
                </a:r>
                <a:r>
                  <a:rPr lang="pt-BR" dirty="0"/>
                  <a:t> assuma um valor </a:t>
                </a:r>
                <a:r>
                  <a:rPr lang="pt-BR" i="1" dirty="0"/>
                  <a:t>inferior ou igual </a:t>
                </a:r>
                <a:r>
                  <a:rPr lang="pt-BR" dirty="0"/>
                  <a:t>a </a:t>
                </a:r>
                <a:r>
                  <a:rPr lang="pt-BR" i="0" dirty="0">
                    <a:latin typeface="Cambria Math" panose="02040503050406030204" pitchFamily="18" charset="0"/>
                  </a:rPr>
                  <a:t>𝑥</a:t>
                </a:r>
                <a:r>
                  <a:rPr lang="pt-BR" dirty="0"/>
                  <a:t>. É denotada por </a:t>
                </a:r>
                <a:r>
                  <a:rPr lang="pt-BR" i="0" dirty="0">
                    <a:latin typeface="Cambria Math" panose="02040503050406030204" pitchFamily="18" charset="0"/>
                  </a:rPr>
                  <a:t>𝐹_𝑋 (𝑥)=𝑃(𝑋≤𝑥)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998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/>
                  <a:t>Intro</a:t>
                </a:r>
                <a:r>
                  <a:rPr lang="pt-BR" sz="1800" b="1" dirty="0"/>
                  <a:t>: </a:t>
                </a:r>
                <a:r>
                  <a:rPr lang="pt-BR" sz="1800" b="0" dirty="0"/>
                  <a:t>Anotem a fórmula pra FDP e para a FDA. Utilizaremos no resto da aula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/>
                  <a:t>Função de distribuição acumulada (FDA)</a:t>
                </a:r>
                <a:r>
                  <a:rPr lang="pt-BR" sz="1800" b="1" baseline="0" dirty="0"/>
                  <a:t> </a:t>
                </a:r>
                <a14:m>
                  <m:oMath xmlns:m="http://schemas.openxmlformats.org/officeDocument/2006/math">
                    <m:r>
                      <a:rPr lang="pt-BR" sz="18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800" dirty="0"/>
                  <a:t> Descreve a probabilidade de que a variável aleatória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1800" dirty="0"/>
                  <a:t> assuma um valor </a:t>
                </a:r>
                <a:r>
                  <a:rPr lang="pt-BR" sz="1800" i="1" dirty="0"/>
                  <a:t>inferior ou igual </a:t>
                </a:r>
                <a:r>
                  <a:rPr lang="pt-BR" sz="1800" dirty="0"/>
                  <a:t>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800" dirty="0"/>
                  <a:t>. É denotada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/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Ainda sobre a FDA, note que </a:t>
                </a:r>
                <a14:m>
                  <m:oMath xmlns:m="http://schemas.openxmlformats.org/officeDocument/2006/math">
                    <m:r>
                      <a:rPr lang="pt-BR" sz="1200" b="0" i="0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200" dirty="0"/>
                  <a:t> enquanto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2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/>
                  <a:t>Intro</a:t>
                </a:r>
                <a:r>
                  <a:rPr lang="pt-BR" sz="1800" b="1" dirty="0"/>
                  <a:t>: </a:t>
                </a:r>
                <a:r>
                  <a:rPr lang="pt-BR" sz="1800" b="0" dirty="0"/>
                  <a:t>Anotem a fórmula pra FDP e para a FDA. Utilizaremos no resto da aula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/>
                  <a:t>Função de distribuição acumulada (FDA)</a:t>
                </a:r>
                <a:r>
                  <a:rPr lang="pt-BR" sz="1800" b="1" baseline="0" dirty="0"/>
                  <a:t> </a:t>
                </a:r>
                <a:r>
                  <a:rPr lang="pt-BR" sz="1800" b="1" i="0" dirty="0">
                    <a:latin typeface="Cambria Math" panose="02040503050406030204" pitchFamily="18" charset="0"/>
                  </a:rPr>
                  <a:t>→</a:t>
                </a:r>
                <a:r>
                  <a:rPr lang="pt-BR" sz="1800" dirty="0"/>
                  <a:t> Descreve a probabilidade de que a variável aleatória </a:t>
                </a:r>
                <a:r>
                  <a:rPr lang="pt-BR" sz="1800" i="0" dirty="0">
                    <a:latin typeface="Cambria Math" panose="02040503050406030204" pitchFamily="18" charset="0"/>
                  </a:rPr>
                  <a:t>𝑋</a:t>
                </a:r>
                <a:r>
                  <a:rPr lang="pt-BR" sz="1800" dirty="0"/>
                  <a:t> assuma um valor </a:t>
                </a:r>
                <a:r>
                  <a:rPr lang="pt-BR" sz="1800" i="1" dirty="0"/>
                  <a:t>inferior ou igual </a:t>
                </a:r>
                <a:r>
                  <a:rPr lang="pt-BR" sz="1800" dirty="0"/>
                  <a:t>a </a:t>
                </a:r>
                <a:r>
                  <a:rPr lang="pt-BR" sz="1800" i="0" dirty="0">
                    <a:latin typeface="Cambria Math" panose="02040503050406030204" pitchFamily="18" charset="0"/>
                  </a:rPr>
                  <a:t>𝑥</a:t>
                </a:r>
                <a:r>
                  <a:rPr lang="pt-BR" sz="1800" dirty="0"/>
                  <a:t>. É denotada por </a:t>
                </a:r>
                <a:r>
                  <a:rPr lang="pt-BR" sz="1800" i="0" dirty="0">
                    <a:latin typeface="Cambria Math" panose="02040503050406030204" pitchFamily="18" charset="0"/>
                  </a:rPr>
                  <a:t>𝐹_𝑋 (𝑥)=𝑃(𝑋≤𝑥)</a:t>
                </a:r>
                <a:endParaRPr lang="pt-BR" sz="1800" dirty="0"/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Ainda sobre a FDA, note que 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1−</a:t>
                </a:r>
                <a:r>
                  <a:rPr lang="pt-BR" sz="1200" i="0" dirty="0">
                    <a:latin typeface="Cambria Math" panose="02040503050406030204" pitchFamily="18" charset="0"/>
                  </a:rPr>
                  <a:t>𝐹_𝑋 (𝑥)=𝑃(𝑋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≥</a:t>
                </a:r>
                <a:r>
                  <a:rPr lang="pt-BR" sz="1200" i="0" dirty="0">
                    <a:latin typeface="Cambria Math" panose="02040503050406030204" pitchFamily="18" charset="0"/>
                  </a:rPr>
                  <a:t>𝑥)</a:t>
                </a:r>
                <a:r>
                  <a:rPr lang="pt-BR" sz="1200" dirty="0"/>
                  <a:t> enquanto </a:t>
                </a:r>
                <a:r>
                  <a:rPr lang="pt-BR" sz="1200" b="0" i="0">
                    <a:latin typeface="Cambria Math" panose="02040503050406030204" pitchFamily="18" charset="0"/>
                  </a:rPr>
                  <a:t>𝐹_𝑋 (𝑧)−𝐹_𝑋 (𝑤)=𝑃(𝑤≤𝑋≤𝑧)</a:t>
                </a:r>
                <a:endParaRPr lang="pt-BR" sz="1200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764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Voltando ao modelo de batalha dos sexos com informação incompleta </a:t>
            </a:r>
          </a:p>
          <a:p>
            <a:endParaRPr lang="pt-BR" b="1" dirty="0"/>
          </a:p>
          <a:p>
            <a:r>
              <a:rPr lang="pt-BR" b="1" dirty="0"/>
              <a:t>Pergunta:</a:t>
            </a:r>
            <a:r>
              <a:rPr lang="pt-BR" dirty="0"/>
              <a:t> quais são os elementos dos espaços de ações viáveis de cada jogador nesse novo modelo?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271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Pergunta:</a:t>
            </a:r>
            <a:r>
              <a:rPr lang="pt-BR" dirty="0"/>
              <a:t> quais são os espaços de tipos nesse novo modelo?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8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Transição entre equilíbrio de Nash do jogo estático de informação completa, como vimos na aula 1, e equilíbrio de Nash Bayesiano do jogo estático de informação incompleta, que vimos na aula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798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Pergunta:</a:t>
            </a:r>
            <a:r>
              <a:rPr lang="pt-BR" dirty="0"/>
              <a:t> quais são as crenças dos jogadores de acordo com a distribuição uniforme?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095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P4:</a:t>
                </a:r>
                <a:r>
                  <a:rPr lang="pt-BR" dirty="0"/>
                  <a:t> A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FDP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uniformemente distribuída em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[0,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0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−0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∈ [0,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0 caso contrário.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P4:</a:t>
                </a:r>
                <a:r>
                  <a:rPr lang="pt-BR" dirty="0"/>
                  <a:t> A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FDP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𝑡_𝑖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uniformemente distribuída em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[0,𝑥]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1/(𝑥−0)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∈ [0,𝑥]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0 caso contrário.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015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Esse entendimento é o fundamento para a construção de um "equilíbrio monotônico", no qual há um cutoff tal que os indivíduos jogam uma ação abaixo desse cutoff e outra ação acima dele.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Segoe UI" panose="020B0502040204020203" pitchFamily="34" charset="0"/>
              </a:rPr>
              <a:t>Muitos jogos de coordenação com informação incompleta seguem esse esquema (veja jogo por exemplo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Investment</a:t>
            </a:r>
            <a:r>
              <a:rPr lang="pt-BR" sz="1800" dirty="0">
                <a:effectLst/>
                <a:latin typeface="Segoe UI" panose="020B0502040204020203" pitchFamily="34" charset="0"/>
              </a:rPr>
              <a:t> in a Joint Project ou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Public</a:t>
            </a:r>
            <a:r>
              <a:rPr lang="pt-BR" sz="1800" dirty="0">
                <a:effectLst/>
                <a:latin typeface="Segoe UI" panose="020B0502040204020203" pitchFamily="34" charset="0"/>
              </a:rPr>
              <a:t> </a:t>
            </a:r>
            <a:r>
              <a:rPr lang="pt-BR" sz="1800" dirty="0" err="1">
                <a:effectLst/>
                <a:latin typeface="Segoe UI" panose="020B0502040204020203" pitchFamily="34" charset="0"/>
              </a:rPr>
              <a:t>Goods</a:t>
            </a:r>
            <a:r>
              <a:rPr lang="pt-BR" sz="1800" dirty="0">
                <a:effectLst/>
                <a:latin typeface="Segoe UI" panose="020B0502040204020203" pitchFamily="34" charset="0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 err="1">
                <a:effectLst/>
                <a:latin typeface="Segoe UI" panose="020B0502040204020203" pitchFamily="34" charset="0"/>
              </a:rPr>
              <a:t>Conc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:</a:t>
            </a:r>
            <a:r>
              <a:rPr lang="pt-BR" sz="1800" b="0" dirty="0">
                <a:effectLst/>
                <a:latin typeface="Segoe UI" panose="020B0502040204020203" pitchFamily="34" charset="0"/>
              </a:rPr>
              <a:t> Como podemos escrever esse enunciado matematicamente?</a:t>
            </a:r>
            <a:endParaRPr lang="pt-BR" sz="1800" b="0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732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Eq.:</a:t>
                </a:r>
                <a:r>
                  <a:rPr lang="pt-BR" dirty="0"/>
                  <a:t> Note que, de acordo com o que vimos na aula passada, a estratégia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pega um tipo e leva a uma ação. 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for maior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, a ação será Opera.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Eq.:</a:t>
                </a:r>
                <a:r>
                  <a:rPr lang="pt-BR" dirty="0"/>
                  <a:t> Note que, de acordo com o que vimos na aula passada, a estratégia </a:t>
                </a:r>
                <a:r>
                  <a:rPr lang="pt-BR" i="0" dirty="0">
                    <a:latin typeface="Cambria Math" panose="02040503050406030204" pitchFamily="18" charset="0"/>
                  </a:rPr>
                  <a:t>𝑠_𝑐 (</a:t>
                </a:r>
                <a:r>
                  <a:rPr lang="pt-BR" b="0" i="0" dirty="0">
                    <a:latin typeface="Cambria Math" panose="02040503050406030204" pitchFamily="18" charset="0"/>
                  </a:rPr>
                  <a:t>.)</a:t>
                </a:r>
                <a:r>
                  <a:rPr lang="pt-BR" dirty="0"/>
                  <a:t> pega um tipo e leva a uma ação. Se o tipo </a:t>
                </a:r>
                <a:r>
                  <a:rPr lang="pt-BR" b="0" i="0">
                    <a:latin typeface="Cambria Math" panose="02040503050406030204" pitchFamily="18" charset="0"/>
                  </a:rPr>
                  <a:t>𝑡_𝑐</a:t>
                </a:r>
                <a:r>
                  <a:rPr lang="pt-BR" dirty="0"/>
                  <a:t> for menor que </a:t>
                </a:r>
                <a:r>
                  <a:rPr lang="pt-BR" b="0" i="0">
                    <a:latin typeface="Cambria Math" panose="02040503050406030204" pitchFamily="18" charset="0"/>
                  </a:rPr>
                  <a:t>𝑐</a:t>
                </a:r>
                <a:r>
                  <a:rPr lang="pt-BR" dirty="0"/>
                  <a:t>, a ação será Opera.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534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Pergunta:</a:t>
                </a:r>
                <a:r>
                  <a:rPr lang="pt-BR" dirty="0"/>
                  <a:t> qual seria a probabilidade de Chris jogar Opera e de Pat jogar </a:t>
                </a:r>
                <a:r>
                  <a:rPr lang="pt-BR" dirty="0" err="1"/>
                  <a:t>Fight</a:t>
                </a:r>
                <a:r>
                  <a:rPr lang="pt-BR" dirty="0"/>
                  <a:t>? </a:t>
                </a:r>
                <a:br>
                  <a:rPr lang="pt-BR" dirty="0"/>
                </a:br>
                <a:br>
                  <a:rPr lang="pt-BR" dirty="0"/>
                </a:br>
                <a:r>
                  <a:rPr lang="pt-BR" dirty="0"/>
                  <a:t>Para responder, precisamos pensar em termos da FDA. Tomando Chris como base, sabemos que </a:t>
                </a:r>
                <a:r>
                  <a:rPr lang="pt-BR" baseline="0" dirty="0"/>
                  <a:t>a FDA </a:t>
                </a:r>
                <a:r>
                  <a:rPr lang="pt-BR" dirty="0"/>
                  <a:t>nos informa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aseline="0" dirty="0"/>
                  <a:t>, sabemos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baseline="0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pt-BR" i="1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−0)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−0)</m:t>
                    </m:r>
                  </m:oMath>
                </a14:m>
                <a:r>
                  <a:rPr lang="pt-BR" dirty="0"/>
                  <a:t>. Por outro lado, vimos em slides anteriores </a:t>
                </a:r>
                <a:r>
                  <a:rPr lang="pt-BR" baseline="0" dirty="0"/>
                  <a:t>que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baseline="0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pt-BR" i="1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b="0" i="1" baseline="0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pt-BR" i="1" baseline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baseline="0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baseline="0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baseline="0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Portanto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baseline="0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pt-BR" i="1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b="0" i="1" baseline="0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b="1" dirty="0"/>
              </a:p>
              <a:p>
                <a:r>
                  <a:rPr lang="pt-BR" b="0" dirty="0"/>
                  <a:t>Para Pat,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−0)</m:t>
                    </m:r>
                  </m:oMath>
                </a14:m>
                <a:r>
                  <a:rPr lang="pt-BR" b="0" dirty="0"/>
                  <a:t>.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Pergunta:</a:t>
                </a:r>
                <a:r>
                  <a:rPr lang="pt-BR" dirty="0"/>
                  <a:t> qual seria a probabilidade de Chris jogar Opera e de Pat jogar </a:t>
                </a:r>
                <a:r>
                  <a:rPr lang="pt-BR" dirty="0" err="1"/>
                  <a:t>Fight</a:t>
                </a:r>
                <a:r>
                  <a:rPr lang="pt-BR" dirty="0"/>
                  <a:t>? </a:t>
                </a:r>
                <a:br>
                  <a:rPr lang="pt-BR" dirty="0"/>
                </a:br>
                <a:br>
                  <a:rPr lang="pt-BR" dirty="0"/>
                </a:br>
                <a:r>
                  <a:rPr lang="pt-BR" dirty="0"/>
                  <a:t>Para responder, precisamos pensar em termos da FDA. Tomando Chris como base, sabemos que </a:t>
                </a:r>
                <a:r>
                  <a:rPr lang="pt-BR" baseline="0" dirty="0"/>
                  <a:t>a FDA </a:t>
                </a:r>
                <a:r>
                  <a:rPr lang="pt-BR" dirty="0"/>
                  <a:t>nos informa</a:t>
                </a:r>
                <a:r>
                  <a:rPr lang="pt-BR" baseline="0" dirty="0"/>
                  <a:t> </a:t>
                </a:r>
                <a:r>
                  <a:rPr lang="pt-BR" i="0" dirty="0">
                    <a:latin typeface="Cambria Math" panose="02040503050406030204" pitchFamily="18" charset="0"/>
                  </a:rPr>
                  <a:t>Pr(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𝑡_𝑐</a:t>
                </a:r>
                <a:r>
                  <a:rPr lang="pt-BR" i="0" dirty="0">
                    <a:latin typeface="Cambria Math" panose="02040503050406030204" pitchFamily="18" charset="0"/>
                  </a:rPr>
                  <a:t>≤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𝑐</a:t>
                </a:r>
                <a:r>
                  <a:rPr lang="pt-BR" i="0" dirty="0">
                    <a:latin typeface="Cambria Math" panose="02040503050406030204" pitchFamily="18" charset="0"/>
                  </a:rPr>
                  <a:t>)</a:t>
                </a:r>
                <a:r>
                  <a:rPr lang="pt-BR" dirty="0"/>
                  <a:t>. Como 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𝑡_𝑐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~𝑈(0,𝑥)</a:t>
                </a:r>
                <a:r>
                  <a:rPr lang="pt-BR" baseline="0" dirty="0"/>
                  <a:t>, sabemos que 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Pr(</a:t>
                </a:r>
                <a:r>
                  <a:rPr lang="pt-BR" i="0" baseline="0" dirty="0" err="1">
                    <a:latin typeface="Cambria Math" panose="02040503050406030204" pitchFamily="18" charset="0"/>
                  </a:rPr>
                  <a:t>𝑡_𝑐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≤𝑐)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=(</a:t>
                </a:r>
                <a:r>
                  <a:rPr lang="en-US" b="0" i="0" baseline="0" dirty="0">
                    <a:latin typeface="Cambria Math" panose="02040503050406030204" pitchFamily="18" charset="0"/>
                  </a:rPr>
                  <a:t>𝑐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−0)</a:t>
                </a:r>
                <a:r>
                  <a:rPr lang="en-US" b="0" i="0" baseline="0" dirty="0">
                    <a:latin typeface="Cambria Math" panose="02040503050406030204" pitchFamily="18" charset="0"/>
                  </a:rPr>
                  <a:t>/(𝑥−0)</a:t>
                </a:r>
                <a:r>
                  <a:rPr lang="pt-BR" dirty="0"/>
                  <a:t>. Por outro lado, vimos em slides anteriores </a:t>
                </a:r>
                <a:r>
                  <a:rPr lang="pt-BR" baseline="0" dirty="0"/>
                  <a:t>que</a:t>
                </a:r>
                <a:r>
                  <a:rPr lang="pt-BR" dirty="0"/>
                  <a:t> 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Pr(</a:t>
                </a:r>
                <a:r>
                  <a:rPr lang="pt-BR" i="0" baseline="0" dirty="0" err="1">
                    <a:latin typeface="Cambria Math" panose="02040503050406030204" pitchFamily="18" charset="0"/>
                  </a:rPr>
                  <a:t>𝑡_𝑐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&gt;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𝑐)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=1−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Pr(</a:t>
                </a:r>
                <a:r>
                  <a:rPr lang="pt-BR" i="0" baseline="0" dirty="0" err="1">
                    <a:latin typeface="Cambria Math" panose="02040503050406030204" pitchFamily="18" charset="0"/>
                  </a:rPr>
                  <a:t>𝑡_𝑐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≤𝑐)</a:t>
                </a:r>
                <a:r>
                  <a:rPr lang="pt-BR" dirty="0"/>
                  <a:t>. Portanto 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Pr(</a:t>
                </a:r>
                <a:r>
                  <a:rPr lang="pt-BR" i="0" baseline="0" dirty="0" err="1">
                    <a:latin typeface="Cambria Math" panose="02040503050406030204" pitchFamily="18" charset="0"/>
                  </a:rPr>
                  <a:t>𝑡_𝑐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&gt;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𝑐)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=1−</a:t>
                </a:r>
                <a:r>
                  <a:rPr lang="en-US" b="0" i="0" baseline="0" dirty="0">
                    <a:latin typeface="Cambria Math" panose="02040503050406030204" pitchFamily="18" charset="0"/>
                  </a:rPr>
                  <a:t>𝑐/𝑥=(𝑥−𝑐)/𝑥</a:t>
                </a:r>
                <a:endParaRPr lang="pt-BR" dirty="0"/>
              </a:p>
              <a:p>
                <a:endParaRPr lang="pt-BR" dirty="0"/>
              </a:p>
              <a:p>
                <a:endParaRPr lang="pt-BR" b="1" dirty="0"/>
              </a:p>
              <a:p>
                <a:r>
                  <a:rPr lang="pt-BR" b="0" dirty="0"/>
                  <a:t>Para Pat, </a:t>
                </a:r>
                <a:r>
                  <a:rPr lang="pt-BR" b="0" i="0">
                    <a:latin typeface="Cambria Math" panose="02040503050406030204" pitchFamily="18" charset="0"/>
                  </a:rPr>
                  <a:t>Pr(𝑡_𝑝≤𝑝)=(𝑝−0)</a:t>
                </a:r>
                <a:r>
                  <a:rPr lang="en-US" b="0" i="0">
                    <a:latin typeface="Cambria Math" panose="02040503050406030204" pitchFamily="18" charset="0"/>
                  </a:rPr>
                  <a:t>/(𝑥−0)</a:t>
                </a:r>
                <a:r>
                  <a:rPr lang="pt-BR" b="0" dirty="0"/>
                  <a:t>. Como </a:t>
                </a:r>
                <a:r>
                  <a:rPr lang="en-US" b="0" i="0">
                    <a:latin typeface="Cambria Math" panose="02040503050406030204" pitchFamily="18" charset="0"/>
                  </a:rPr>
                  <a:t>Pr(𝑡_𝑝&gt;𝑝)=1−Pr(𝑡_𝑝≤𝑝)=1−𝑝/𝑥=(𝑥−𝑝)/𝑥</a:t>
                </a:r>
                <a:endParaRPr lang="pt-BR" b="0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17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P3:</a:t>
                </a:r>
                <a:r>
                  <a:rPr lang="pt-BR" dirty="0"/>
                  <a:t> Para Chris,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baseline="0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pt-BR" i="1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−0)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−0)</m:t>
                    </m:r>
                  </m:oMath>
                </a14:m>
                <a:r>
                  <a:rPr lang="pt-BR" dirty="0"/>
                  <a:t>.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baseline="0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pt-BR" i="1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b="0" i="1" baseline="0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pt-BR" i="1" baseline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baseline="0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baseline="0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baseline="0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temos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baseline="0" dirty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pt-BR" i="1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baseline="0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b="0" i="1" baseline="0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pt-BR" b="1" dirty="0"/>
              </a:p>
              <a:p>
                <a:endParaRPr lang="pt-BR" b="1" dirty="0"/>
              </a:p>
              <a:p>
                <a:r>
                  <a:rPr lang="pt-BR" b="0" dirty="0"/>
                  <a:t>Para Pat,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−0)</m:t>
                    </m:r>
                  </m:oMath>
                </a14:m>
                <a:r>
                  <a:rPr lang="pt-BR" b="0" dirty="0"/>
                  <a:t>.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pt-BR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P3:</a:t>
                </a:r>
                <a:r>
                  <a:rPr lang="pt-BR" dirty="0"/>
                  <a:t> Para Chris,</a:t>
                </a:r>
                <a:r>
                  <a:rPr lang="pt-BR" baseline="0" dirty="0"/>
                  <a:t> 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Pr(</a:t>
                </a:r>
                <a:r>
                  <a:rPr lang="pt-BR" i="0" baseline="0" dirty="0" err="1">
                    <a:latin typeface="Cambria Math" panose="02040503050406030204" pitchFamily="18" charset="0"/>
                  </a:rPr>
                  <a:t>𝑡_𝑐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≤𝑐)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=(</a:t>
                </a:r>
                <a:r>
                  <a:rPr lang="en-US" b="0" i="0" baseline="0" dirty="0">
                    <a:latin typeface="Cambria Math" panose="02040503050406030204" pitchFamily="18" charset="0"/>
                  </a:rPr>
                  <a:t>𝑐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−0)</a:t>
                </a:r>
                <a:r>
                  <a:rPr lang="en-US" b="0" i="0" baseline="0" dirty="0">
                    <a:latin typeface="Cambria Math" panose="02040503050406030204" pitchFamily="18" charset="0"/>
                  </a:rPr>
                  <a:t>/(𝑥−0)</a:t>
                </a:r>
                <a:r>
                  <a:rPr lang="pt-BR" dirty="0"/>
                  <a:t>. Como 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Pr(</a:t>
                </a:r>
                <a:r>
                  <a:rPr lang="pt-BR" i="0" baseline="0" dirty="0" err="1">
                    <a:latin typeface="Cambria Math" panose="02040503050406030204" pitchFamily="18" charset="0"/>
                  </a:rPr>
                  <a:t>𝑡_𝑐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&gt;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𝑐)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=1−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Pr(</a:t>
                </a:r>
                <a:r>
                  <a:rPr lang="pt-BR" i="0" baseline="0" dirty="0" err="1">
                    <a:latin typeface="Cambria Math" panose="02040503050406030204" pitchFamily="18" charset="0"/>
                  </a:rPr>
                  <a:t>𝑡_𝑐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≤𝑐)</a:t>
                </a:r>
                <a:r>
                  <a:rPr lang="pt-BR" dirty="0"/>
                  <a:t>, temos que 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Pr(</a:t>
                </a:r>
                <a:r>
                  <a:rPr lang="pt-BR" i="0" baseline="0" dirty="0" err="1">
                    <a:latin typeface="Cambria Math" panose="02040503050406030204" pitchFamily="18" charset="0"/>
                  </a:rPr>
                  <a:t>𝑡_𝑐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&gt;</a:t>
                </a:r>
                <a:r>
                  <a:rPr lang="pt-BR" i="0" baseline="0" dirty="0">
                    <a:latin typeface="Cambria Math" panose="02040503050406030204" pitchFamily="18" charset="0"/>
                  </a:rPr>
                  <a:t>𝑐)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=1−</a:t>
                </a:r>
                <a:r>
                  <a:rPr lang="en-US" b="0" i="0" baseline="0" dirty="0">
                    <a:latin typeface="Cambria Math" panose="02040503050406030204" pitchFamily="18" charset="0"/>
                  </a:rPr>
                  <a:t>𝑐/𝑥=(𝑥−𝑐)/𝑥</a:t>
                </a:r>
                <a:endParaRPr lang="pt-BR" b="1" dirty="0"/>
              </a:p>
              <a:p>
                <a:endParaRPr lang="pt-BR" b="1" dirty="0"/>
              </a:p>
              <a:p>
                <a:r>
                  <a:rPr lang="pt-BR" b="0" dirty="0"/>
                  <a:t>Para Pat, </a:t>
                </a:r>
                <a:r>
                  <a:rPr lang="pt-BR" b="0" i="0">
                    <a:latin typeface="Cambria Math" panose="02040503050406030204" pitchFamily="18" charset="0"/>
                  </a:rPr>
                  <a:t>Pr(𝑡_𝑝≤𝑝)=(𝑝−0)</a:t>
                </a:r>
                <a:r>
                  <a:rPr lang="en-US" b="0" i="0">
                    <a:latin typeface="Cambria Math" panose="02040503050406030204" pitchFamily="18" charset="0"/>
                  </a:rPr>
                  <a:t>/(𝑥−0)</a:t>
                </a:r>
                <a:r>
                  <a:rPr lang="pt-BR" b="0" dirty="0"/>
                  <a:t>. Como </a:t>
                </a:r>
                <a:r>
                  <a:rPr lang="en-US" b="0" i="0">
                    <a:latin typeface="Cambria Math" panose="02040503050406030204" pitchFamily="18" charset="0"/>
                  </a:rPr>
                  <a:t>Pr(𝑡_𝑝&gt;𝑝)=1−Pr(𝑡_𝑝≤𝑝)=1−𝑝/𝑥=(𝑥−𝑝)/𝑥</a:t>
                </a:r>
                <a:endParaRPr lang="pt-BR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284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Intro P4</a:t>
                </a:r>
                <a:r>
                  <a:rPr lang="pt-BR" b="1" dirty="0"/>
                  <a:t>:</a:t>
                </a:r>
                <a:r>
                  <a:rPr lang="pt-BR" dirty="0"/>
                  <a:t> O que queríamos mostrar no começo da discussão era que um E.N. em estratégias mistas pode ser representado como um E.N.B em estratégias puras com informação incompleta. </a:t>
                </a:r>
                <a:r>
                  <a:rPr lang="pt-BR" b="1" dirty="0"/>
                  <a:t>P:</a:t>
                </a:r>
                <a:r>
                  <a:rPr lang="pt-BR" dirty="0"/>
                  <a:t> Qual é a fonte da nossa informação incompleta nesse jogo? </a:t>
                </a:r>
                <a:r>
                  <a:rPr lang="pt-BR" b="1" dirty="0"/>
                  <a:t>R:</a:t>
                </a:r>
                <a:r>
                  <a:rPr lang="pt-BR" dirty="0"/>
                  <a:t> as perturbações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endParaRPr lang="pt-BR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b="0" dirty="0"/>
                  <a:t> Agora vamos ver como escrever os payoffs esperados. Será basicamente como escrevemos na aula das estratégias mistas...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Intro P4</a:t>
                </a:r>
                <a:r>
                  <a:rPr lang="pt-BR" b="1" dirty="0"/>
                  <a:t>:</a:t>
                </a:r>
                <a:r>
                  <a:rPr lang="pt-BR" dirty="0"/>
                  <a:t> O que queríamos mostrar no começo da discussão era que um E.N. em estratégias mistas pode ser representado como um E.N.B em estratégias puras com informação incompleta. </a:t>
                </a:r>
                <a:r>
                  <a:rPr lang="pt-BR" b="1" dirty="0"/>
                  <a:t>P:</a:t>
                </a:r>
                <a:r>
                  <a:rPr lang="pt-BR" dirty="0"/>
                  <a:t> Qual é a fonte da nossa informação incompleta nesse jogo? </a:t>
                </a:r>
                <a:r>
                  <a:rPr lang="pt-BR" b="1" dirty="0"/>
                  <a:t>R:</a:t>
                </a:r>
                <a:r>
                  <a:rPr lang="pt-BR" dirty="0"/>
                  <a:t> as perturbações </a:t>
                </a:r>
                <a:r>
                  <a:rPr lang="pt-BR" i="0" dirty="0">
                    <a:latin typeface="Cambria Math" panose="02040503050406030204" pitchFamily="18" charset="0"/>
                  </a:rPr>
                  <a:t>𝑡_𝑝</a:t>
                </a:r>
                <a:r>
                  <a:rPr lang="pt-BR" dirty="0"/>
                  <a:t> e </a:t>
                </a:r>
                <a:r>
                  <a:rPr lang="pt-BR" i="0" dirty="0">
                    <a:latin typeface="Cambria Math" panose="02040503050406030204" pitchFamily="18" charset="0"/>
                  </a:rPr>
                  <a:t>𝑡_𝑐</a:t>
                </a:r>
                <a:r>
                  <a:rPr lang="pt-BR" b="0" i="0" dirty="0">
                    <a:latin typeface="Cambria Math" panose="02040503050406030204" pitchFamily="18" charset="0"/>
                  </a:rPr>
                  <a:t>~𝑈(0,𝑥).</a:t>
                </a:r>
                <a:endParaRPr lang="pt-BR" b="0" dirty="0"/>
              </a:p>
              <a:p>
                <a:endParaRPr lang="pt-BR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b="0" dirty="0"/>
                  <a:t> Agora vamos ver como escrever os payoffs esperados. Será basicamente como escrevemos na aula das estratégias mistas...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386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b="0" dirty="0"/>
                  <a:t>relembrando a matriz do jogo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    ___ O___ ____F 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O </a:t>
                </a:r>
                <a:r>
                  <a:rPr lang="en-US" b="0" dirty="0"/>
                  <a:t>| 2+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b="0" dirty="0"/>
                  <a:t> , 1 |    0 , 0   |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F  |    0, 0    | 1, 2+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b="1" dirty="0"/>
                  <a:t> </a:t>
                </a:r>
                <a:r>
                  <a:rPr lang="pt-BR" b="1" baseline="0" dirty="0"/>
                  <a:t> </a:t>
                </a:r>
                <a:r>
                  <a:rPr lang="pt-BR" b="0" dirty="0"/>
                  <a:t>|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Probabilidade de Pat jogar Opera vezes payoff de Chris jogar Opera (dado que Pat joga Opera) + Probabilidade de Pat jogar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vezes payoff de Chris jogar Opera (dado que Pat jogou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Eq. 2: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Probabilidade de Pat jogar Opera vezes payoff de Chris jogar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(dado que Pat joga Opera) + Probabilidade de Pat jogar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vezes payoff de Chris jogar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(dado que Pat joga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b="0" dirty="0"/>
                  <a:t>relembrando a matriz do jogo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    ___ O___ ____F 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O </a:t>
                </a:r>
                <a:r>
                  <a:rPr lang="en-US" b="0" dirty="0"/>
                  <a:t>| 2+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𝑡_𝑐</a:t>
                </a:r>
                <a:r>
                  <a:rPr lang="pt-BR" b="0" dirty="0"/>
                  <a:t> , 1 |    0 , 0   |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F  |    0, 0    | 1, 2+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𝑡_𝑝</a:t>
                </a:r>
                <a:r>
                  <a:rPr lang="pt-BR" b="1" dirty="0"/>
                  <a:t> </a:t>
                </a:r>
                <a:r>
                  <a:rPr lang="pt-BR" b="1" baseline="0" dirty="0"/>
                  <a:t> </a:t>
                </a:r>
                <a:r>
                  <a:rPr lang="pt-BR" b="0" dirty="0"/>
                  <a:t>|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Probabilidade de Pat jogar Opera vezes payoff de Chris jogar Opera (dado que Pat joga Opera) + Probabilidade de Pat jogar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vezes payoff de Chris jogar Opera (dado que Pat jogou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Eq. 2: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Probabilidade de Pat jogar Opera vezes payoff de Chris jogar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(dado que Pat joga Opera) + Probabilidade de Pat jogar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vezes payoff de Chris jogar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(dado que Pat joga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6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Conc: </a:t>
                </a:r>
                <a:r>
                  <a:rPr lang="pt-BR" dirty="0"/>
                  <a:t>Precisamos reorganizar isso de modo a isolar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, já que no final das contas nosso objetivo é determinar os valores de c e p tais que essas estratégias sejam um equilíbrio Nash Bayesiano.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Conc: </a:t>
                </a:r>
                <a:r>
                  <a:rPr lang="pt-BR" dirty="0"/>
                  <a:t>Precisamos reorganizar isso de modo a isolar </a:t>
                </a:r>
                <a:r>
                  <a:rPr lang="pt-BR" b="0" i="0">
                    <a:latin typeface="Cambria Math" panose="02040503050406030204" pitchFamily="18" charset="0"/>
                  </a:rPr>
                  <a:t>𝑡_𝑐</a:t>
                </a:r>
                <a:r>
                  <a:rPr lang="pt-BR" dirty="0"/>
                  <a:t>, já que no final das contas nosso objetivo é determinar os valores de c e p tais que essas estratégias sejam um equilíbrio Nash Bayesiano.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068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3, última desigualdade: </a:t>
                </a:r>
                <a:r>
                  <a:rPr lang="pt-BR" b="0" dirty="0"/>
                  <a:t>Lembre-se que dissemos</a:t>
                </a:r>
                <a:r>
                  <a:rPr lang="pt-BR" b="0" baseline="0" dirty="0"/>
                  <a:t> que Chris joga Opera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1800" b="0" dirty="0">
                    <a:effectLst/>
                    <a:latin typeface="Cambria Math" panose="02040503050406030204" pitchFamily="18" charset="0"/>
                  </a:rPr>
                  <a:t> exceder um valor crítico </a:t>
                </a:r>
                <a14:m>
                  <m:oMath xmlns:m="http://schemas.openxmlformats.org/officeDocument/2006/math"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800" b="0" dirty="0">
                    <a:effectLst/>
                    <a:latin typeface="Cambria Math" panose="02040503050406030204" pitchFamily="18" charset="0"/>
                  </a:rPr>
                  <a:t> e joga 𝐹𝑖𝑔ℎ𝑡 caso contrário. Portanto, esse último valor equivale 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sz="1800" b="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3, última desigualdade: </a:t>
                </a:r>
                <a:r>
                  <a:rPr lang="pt-BR" b="0" dirty="0"/>
                  <a:t>Lembre-se que dissemos</a:t>
                </a:r>
                <a:r>
                  <a:rPr lang="pt-BR" b="0" baseline="0" dirty="0"/>
                  <a:t> que Chris joga Opera se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𝑡_𝑐</a:t>
                </a:r>
                <a:r>
                  <a:rPr lang="pt-BR" sz="1800" b="0" dirty="0">
                    <a:effectLst/>
                    <a:latin typeface="Cambria Math" panose="02040503050406030204" pitchFamily="18" charset="0"/>
                  </a:rPr>
                  <a:t> exceder um valor crítico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𝑐</a:t>
                </a:r>
                <a:r>
                  <a:rPr lang="pt-BR" sz="1800" b="0" dirty="0">
                    <a:effectLst/>
                    <a:latin typeface="Cambria Math" panose="02040503050406030204" pitchFamily="18" charset="0"/>
                  </a:rPr>
                  <a:t> e joga 𝐹𝑖𝑔ℎ𝑡 caso contrário. Portanto, esse último valor equivale a </a:t>
                </a:r>
                <a:r>
                  <a:rPr lang="pt-BR" sz="1800" b="0" i="0">
                    <a:effectLst/>
                    <a:latin typeface="Cambria Math" panose="02040503050406030204" pitchFamily="18" charset="0"/>
                  </a:rPr>
                  <a:t>𝑐</a:t>
                </a:r>
                <a:endParaRPr lang="pt-BR" sz="1800" b="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66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Conc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Ao invés de checar desvios vantajosos para cada jogador, agora checaremos se há desvios vantajosos para cada </a:t>
            </a:r>
            <a:r>
              <a:rPr lang="pt-BR" sz="1800" b="1" u="sng" dirty="0">
                <a:effectLst/>
                <a:latin typeface="Segoe UI" panose="020B0502040204020203" pitchFamily="34" charset="0"/>
              </a:rPr>
              <a:t>TIPO</a:t>
            </a:r>
            <a:r>
              <a:rPr lang="pt-BR" sz="1800" dirty="0">
                <a:effectLst/>
                <a:latin typeface="Segoe UI" panose="020B0502040204020203" pitchFamily="34" charset="0"/>
              </a:rPr>
              <a:t> de jogador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sz="1800" dirty="0">
              <a:effectLst/>
              <a:latin typeface="Segoe UI" panose="020B0502040204020203" pitchFamily="34" charset="0"/>
            </a:endParaRPr>
          </a:p>
          <a:p>
            <a:r>
              <a:rPr lang="pt-BR" sz="1800" dirty="0">
                <a:effectLst/>
                <a:latin typeface="Segoe UI" panose="020B0502040204020203" pitchFamily="34" charset="0"/>
              </a:rPr>
              <a:t>Para fazer essa checagem, nós "travávamos" a estratégia de um </a:t>
            </a:r>
            <a:r>
              <a:rPr lang="pt-BR" sz="1800" b="1" u="sng" dirty="0">
                <a:effectLst/>
                <a:latin typeface="Segoe UI" panose="020B0502040204020203" pitchFamily="34" charset="0"/>
              </a:rPr>
              <a:t>JOGADOR</a:t>
            </a:r>
            <a:r>
              <a:rPr lang="pt-BR" sz="1800" dirty="0">
                <a:effectLst/>
                <a:latin typeface="Segoe UI" panose="020B0502040204020203" pitchFamily="34" charset="0"/>
              </a:rPr>
              <a:t> para checar a melhor resposta do outro. Agora essa "travaremos" a estratégia para cada </a:t>
            </a:r>
            <a:r>
              <a:rPr lang="pt-BR" sz="1800" b="1" u="sng" dirty="0">
                <a:effectLst/>
                <a:latin typeface="Segoe UI" panose="020B0502040204020203" pitchFamily="34" charset="0"/>
              </a:rPr>
              <a:t>TIPO</a:t>
            </a:r>
            <a:r>
              <a:rPr lang="pt-BR" sz="1800" dirty="0">
                <a:effectLst/>
                <a:latin typeface="Segoe UI" panose="020B0502040204020203" pitchFamily="34" charset="0"/>
              </a:rPr>
              <a:t> de jogador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sz="1800" dirty="0">
              <a:effectLst/>
              <a:latin typeface="Segoe UI" panose="020B0502040204020203" pitchFamily="34" charset="0"/>
            </a:endParaRPr>
          </a:p>
          <a:p>
            <a:r>
              <a:rPr lang="pt-BR" sz="1800" dirty="0">
                <a:effectLst/>
                <a:latin typeface="Segoe UI" panose="020B0502040204020203" pitchFamily="34" charset="0"/>
              </a:rPr>
              <a:t>Agora também exploramos as </a:t>
            </a:r>
            <a:r>
              <a:rPr lang="pt-BR" sz="1800" b="1" u="sng" dirty="0">
                <a:effectLst/>
                <a:latin typeface="Segoe UI" panose="020B0502040204020203" pitchFamily="34" charset="0"/>
              </a:rPr>
              <a:t>CRENÇAS</a:t>
            </a:r>
            <a:r>
              <a:rPr lang="pt-BR" sz="1800" dirty="0">
                <a:effectLst/>
                <a:latin typeface="Segoe UI" panose="020B0502040204020203" pitchFamily="34" charset="0"/>
              </a:rPr>
              <a:t> sobre os tipos para calcular a probabilidade de nos depararmos com cada tipo quando formos checar desvios vantajosos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314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b="0" dirty="0"/>
                  <a:t>relembrando a matriz do jogo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    ___ O___ ____F 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O </a:t>
                </a:r>
                <a:r>
                  <a:rPr lang="en-US" b="0" dirty="0"/>
                  <a:t>| 2+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b="0" dirty="0"/>
                  <a:t> , 1 |    0 , 0   |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F  |    0, 0    | 1, 2+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b="1" dirty="0"/>
                  <a:t> </a:t>
                </a:r>
                <a:r>
                  <a:rPr lang="pt-BR" b="1" baseline="0" dirty="0"/>
                  <a:t> </a:t>
                </a:r>
                <a:r>
                  <a:rPr lang="pt-BR" b="0" dirty="0"/>
                  <a:t>|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1: </a:t>
                </a:r>
                <a:r>
                  <a:rPr lang="pt-BR" b="0" dirty="0"/>
                  <a:t>Probabilidade de Chris jogar Opera vezes payoff de Pat Jogar </a:t>
                </a:r>
                <a:r>
                  <a:rPr lang="pt-BR" b="0" dirty="0" err="1"/>
                  <a:t>Fight</a:t>
                </a:r>
                <a:r>
                  <a:rPr lang="pt-BR" b="0" dirty="0"/>
                  <a:t> (dado que Chris jogou Opera) + Probabilidade de Chris jogar </a:t>
                </a:r>
                <a:r>
                  <a:rPr lang="pt-BR" b="0" dirty="0" err="1"/>
                  <a:t>Fight</a:t>
                </a:r>
                <a:r>
                  <a:rPr lang="pt-BR" b="0" dirty="0"/>
                  <a:t> vezes payoff de Pat jogar </a:t>
                </a:r>
                <a:r>
                  <a:rPr lang="pt-BR" b="0" dirty="0" err="1"/>
                  <a:t>Fight</a:t>
                </a:r>
                <a:r>
                  <a:rPr lang="pt-BR" b="0" dirty="0"/>
                  <a:t> (dado de Chris jogou </a:t>
                </a:r>
                <a:r>
                  <a:rPr lang="pt-BR" b="0" dirty="0" err="1"/>
                  <a:t>Fight</a:t>
                </a:r>
                <a:r>
                  <a:rPr lang="pt-BR" b="0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Eq. 2: 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Probabilidade de Chris jogar Opera vezes payoff de Pat jogar Opera (dado que Chris jogou Opera) + Probabilidade de Chris jogar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vezes payoff de Pat jogar Opera (dado que Chris jogou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b="0" dirty="0"/>
                  <a:t>relembrando a matriz do jogo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    ___ O___ ____F 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O </a:t>
                </a:r>
                <a:r>
                  <a:rPr lang="en-US" b="0" dirty="0"/>
                  <a:t>| 2+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𝑡_𝑐</a:t>
                </a:r>
                <a:r>
                  <a:rPr lang="pt-BR" b="0" dirty="0"/>
                  <a:t> , 1 |    0 , 0   |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dirty="0"/>
                  <a:t>F  |    0, 0    | 1, 2+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𝑡_𝑝</a:t>
                </a:r>
                <a:r>
                  <a:rPr lang="pt-BR" b="1" dirty="0"/>
                  <a:t> </a:t>
                </a:r>
                <a:r>
                  <a:rPr lang="pt-BR" b="1" baseline="0" dirty="0"/>
                  <a:t> </a:t>
                </a:r>
                <a:r>
                  <a:rPr lang="pt-BR" b="0" dirty="0"/>
                  <a:t>|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1: </a:t>
                </a:r>
                <a:r>
                  <a:rPr lang="pt-BR" b="0" dirty="0"/>
                  <a:t>Probabilidade de Chris jogar Opera vezes payoff de Pat Jogar </a:t>
                </a:r>
                <a:r>
                  <a:rPr lang="pt-BR" b="0" dirty="0" err="1"/>
                  <a:t>Fight</a:t>
                </a:r>
                <a:r>
                  <a:rPr lang="pt-BR" b="0" dirty="0"/>
                  <a:t> (dado que Chris jogou Opera) + Probabilidade de Chris jogar </a:t>
                </a:r>
                <a:r>
                  <a:rPr lang="pt-BR" b="0" dirty="0" err="1"/>
                  <a:t>Fight</a:t>
                </a:r>
                <a:r>
                  <a:rPr lang="pt-BR" b="0" dirty="0"/>
                  <a:t> vezes payoff de Pat jogar </a:t>
                </a:r>
                <a:r>
                  <a:rPr lang="pt-BR" b="0" dirty="0" err="1"/>
                  <a:t>Fight</a:t>
                </a:r>
                <a:r>
                  <a:rPr lang="pt-BR" b="0" dirty="0"/>
                  <a:t> (dado de Chris jogou </a:t>
                </a:r>
                <a:r>
                  <a:rPr lang="pt-BR" b="0" dirty="0" err="1"/>
                  <a:t>Fight</a:t>
                </a:r>
                <a:r>
                  <a:rPr lang="pt-BR" b="0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>
                    <a:effectLst/>
                    <a:latin typeface="Segoe UI" panose="020B0502040204020203" pitchFamily="34" charset="0"/>
                  </a:rPr>
                  <a:t>Eq. 2: 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Probabilidade de Chris jogar Opera vezes payoff de Pat jogar Opera (dado que Chris jogou Opera) + Probabilidade de Chris jogar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 vezes payoff de Pat jogar Opera (dado que Chris jogou </a:t>
                </a:r>
                <a:r>
                  <a:rPr lang="pt-BR" sz="1200" b="0" dirty="0" err="1">
                    <a:effectLst/>
                    <a:latin typeface="Segoe UI" panose="020B0502040204020203" pitchFamily="34" charset="0"/>
                  </a:rPr>
                  <a:t>Fight</a:t>
                </a:r>
                <a:r>
                  <a:rPr lang="pt-BR" sz="1200" b="0" dirty="0">
                    <a:effectLst/>
                    <a:latin typeface="Segoe UI" panose="020B0502040204020203" pitchFamily="34" charset="0"/>
                  </a:rPr>
                  <a:t>)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41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Conc: </a:t>
                </a:r>
                <a:r>
                  <a:rPr lang="pt-BR" dirty="0"/>
                  <a:t>Precisamos reorganizar isso de modo a isolar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, já que no final das contas nosso objetivo é determinar os valores de c e p tais que essas estratégias sejam um equilíbrio Nash Bayesiano.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Conc: </a:t>
                </a:r>
                <a:r>
                  <a:rPr lang="pt-BR" dirty="0"/>
                  <a:t>Precisamos reorganizar isso de modo a isolar </a:t>
                </a:r>
                <a:r>
                  <a:rPr lang="pt-BR" b="0" i="0">
                    <a:latin typeface="Cambria Math" panose="02040503050406030204" pitchFamily="18" charset="0"/>
                  </a:rPr>
                  <a:t>𝑡_𝑝</a:t>
                </a:r>
                <a:r>
                  <a:rPr lang="pt-BR" dirty="0"/>
                  <a:t>, já que no final das contas nosso objetivo é determinar os valores de c e p tais que essas estratégias sejam um equilíbrio Nash Bayesiano.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1306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3, última desigualdade: </a:t>
                </a:r>
                <a:r>
                  <a:rPr lang="pt-BR" b="0" dirty="0"/>
                  <a:t>Lembre-se que dissemos</a:t>
                </a:r>
                <a:r>
                  <a:rPr lang="pt-BR" b="0" baseline="0" dirty="0"/>
                  <a:t> que Pat joga </a:t>
                </a:r>
                <a:r>
                  <a:rPr lang="pt-BR" b="0" baseline="0" dirty="0" err="1"/>
                  <a:t>Fight</a:t>
                </a:r>
                <a:r>
                  <a:rPr lang="pt-BR" b="0" baseline="0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200" b="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sz="1200" b="0" dirty="0">
                    <a:effectLst/>
                    <a:latin typeface="Cambria Math" panose="02040503050406030204" pitchFamily="18" charset="0"/>
                  </a:rPr>
                  <a:t> exceder um valor crítico </a:t>
                </a:r>
                <a14:m>
                  <m:oMath xmlns:m="http://schemas.openxmlformats.org/officeDocument/2006/math">
                    <m:r>
                      <a:rPr lang="pt-BR" sz="1200" b="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1200" b="0" dirty="0">
                    <a:effectLst/>
                    <a:latin typeface="Cambria Math" panose="02040503050406030204" pitchFamily="18" charset="0"/>
                  </a:rPr>
                  <a:t> e joga </a:t>
                </a:r>
                <a14:m>
                  <m:oMath xmlns:m="http://schemas.openxmlformats.org/officeDocument/2006/math">
                    <m:r>
                      <a:rPr lang="pt-BR" sz="1200" b="0" i="1" dirty="0" smtClean="0">
                        <a:effectLst/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sz="1200" b="0" dirty="0">
                    <a:effectLst/>
                    <a:latin typeface="Cambria Math" panose="02040503050406030204" pitchFamily="18" charset="0"/>
                  </a:rPr>
                  <a:t> caso contrário. Portanto, esse último valor equivale 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pt-BR" sz="1200" b="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3, última desigualdade: </a:t>
                </a:r>
                <a:r>
                  <a:rPr lang="pt-BR" b="0" dirty="0"/>
                  <a:t>Lembre-se que dissemos</a:t>
                </a:r>
                <a:r>
                  <a:rPr lang="pt-BR" b="0" baseline="0" dirty="0"/>
                  <a:t> que Pat joga </a:t>
                </a:r>
                <a:r>
                  <a:rPr lang="pt-BR" b="0" baseline="0" dirty="0" err="1"/>
                  <a:t>Fight</a:t>
                </a:r>
                <a:r>
                  <a:rPr lang="pt-BR" b="0" baseline="0" dirty="0"/>
                  <a:t> se 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𝑡_𝑝</a:t>
                </a:r>
                <a:r>
                  <a:rPr lang="pt-BR" sz="1200" b="0" dirty="0">
                    <a:effectLst/>
                    <a:latin typeface="Cambria Math" panose="02040503050406030204" pitchFamily="18" charset="0"/>
                  </a:rPr>
                  <a:t> exceder um valor crítico 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200" b="0" dirty="0">
                    <a:effectLst/>
                    <a:latin typeface="Cambria Math" panose="02040503050406030204" pitchFamily="18" charset="0"/>
                  </a:rPr>
                  <a:t> e joga 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𝑂𝑝𝑒𝑟𝑎</a:t>
                </a:r>
                <a:r>
                  <a:rPr lang="pt-BR" sz="1200" b="0" dirty="0">
                    <a:effectLst/>
                    <a:latin typeface="Cambria Math" panose="02040503050406030204" pitchFamily="18" charset="0"/>
                  </a:rPr>
                  <a:t> caso contrário. Portanto, esse último valor equivale a </a:t>
                </a:r>
                <a:r>
                  <a:rPr lang="pt-BR" sz="1200" b="0" i="0">
                    <a:effectLst/>
                    <a:latin typeface="Cambria Math" panose="02040503050406030204" pitchFamily="18" charset="0"/>
                  </a:rPr>
                  <a:t>𝑝</a:t>
                </a:r>
                <a:endParaRPr lang="pt-BR" sz="1200" b="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3994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</a:t>
                </a:r>
                <a:r>
                  <a:rPr lang="pt-BR" dirty="0"/>
                  <a:t> Multiplicando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, temos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. Multiplicando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, temos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. Igualando uma coisa a</a:t>
                </a:r>
                <a:r>
                  <a:rPr lang="pt-BR" baseline="0" dirty="0"/>
                  <a:t> outra, encontraremos que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.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−3=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por exemplo, vira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−3=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+3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r>
                  <a:rPr lang="pt-BR" b="1" dirty="0"/>
                  <a:t>P2: </a:t>
                </a:r>
                <a:r>
                  <a:rPr lang="pt-BR" b="0" dirty="0"/>
                  <a:t>Aplicando a fórmula de </a:t>
                </a:r>
                <a:r>
                  <a:rPr lang="pt-BR" b="0" i="0" dirty="0" err="1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Bhaskara</a:t>
                </a:r>
                <a:r>
                  <a:rPr lang="pt-BR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 para encontrar as raízes da equação quadrática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+3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, você vai encontrar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−3+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9+4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(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as probabilidades não podem ser negativas, portanto, não consideramos a raiz negativa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i="0" dirty="0" smtClean="0">
                        <a:effectLst/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</a:rPr>
                  <a:t>). Substituindo isso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</a:rPr>
                  <a:t> e em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800" dirty="0"/>
                  <a:t>, obtemos o resultado abaixo de </a:t>
                </a:r>
                <a:r>
                  <a:rPr lang="pt-BR" sz="1800" b="0" dirty="0"/>
                  <a:t>P2.</a:t>
                </a:r>
              </a:p>
              <a:p>
                <a:endParaRPr lang="pt-BR" sz="1800" b="0" dirty="0"/>
              </a:p>
              <a:p>
                <a:r>
                  <a:rPr lang="pt-BR" sz="1800" b="1" dirty="0" err="1"/>
                  <a:t>Conc</a:t>
                </a:r>
                <a:r>
                  <a:rPr lang="pt-BR" sz="1800" b="1" dirty="0"/>
                  <a:t>: </a:t>
                </a:r>
                <a:r>
                  <a:rPr lang="pt-BR" sz="1800" b="0" dirty="0"/>
                  <a:t>Lembre-se que nosso objetivo inicial era mostrar que </a:t>
                </a:r>
                <a:r>
                  <a:rPr lang="pt-BR" sz="4000" dirty="0"/>
                  <a:t>quando a informação incompleta desaparece (i.e., </a:t>
                </a:r>
                <a14:m>
                  <m:oMath xmlns:m="http://schemas.openxmlformats.org/officeDocument/2006/math">
                    <m:r>
                      <a:rPr lang="pt-BR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40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4000" dirty="0"/>
                  <a:t>), o comportamento dos jogadores no E.N.B em estratégias puras converge para o comportamento no E.N. em estratégias mistas do jogo original de informação completa. Como podemos fazer isso?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</a:t>
                </a:r>
                <a:r>
                  <a:rPr lang="pt-BR" dirty="0"/>
                  <a:t> Multiplicando </a:t>
                </a:r>
                <a:r>
                  <a:rPr lang="en-US" i="0" dirty="0">
                    <a:latin typeface="Cambria Math" panose="02040503050406030204" pitchFamily="18" charset="0"/>
                  </a:rPr>
                  <a:t>[</a:t>
                </a:r>
                <a:r>
                  <a:rPr lang="en-US" i="0">
                    <a:latin typeface="Cambria Math" panose="02040503050406030204" pitchFamily="18" charset="0"/>
                  </a:rPr>
                  <a:t>𝑐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i="0">
                    <a:latin typeface="Cambria Math" panose="02040503050406030204" pitchFamily="18" charset="0"/>
                  </a:rPr>
                  <a:t>𝑥</a:t>
                </a:r>
                <a:r>
                  <a:rPr lang="en-US" i="0">
                    <a:latin typeface="Cambria Math" panose="02040503050406030204" pitchFamily="18" charset="0"/>
                  </a:rPr>
                  <a:t>/𝑝−3</a:t>
                </a:r>
                <a:r>
                  <a:rPr lang="en-US" i="0" dirty="0">
                    <a:latin typeface="Cambria Math" panose="02040503050406030204" pitchFamily="18" charset="0"/>
                  </a:rPr>
                  <a:t>]</a:t>
                </a:r>
                <a:r>
                  <a:rPr lang="en-US" b="0" i="0" dirty="0">
                    <a:latin typeface="Cambria Math" panose="02040503050406030204" pitchFamily="18" charset="0"/>
                  </a:rPr>
                  <a:t>×𝑝</a:t>
                </a:r>
                <a:r>
                  <a:rPr lang="pt-BR" dirty="0"/>
                  <a:t>, temos </a:t>
                </a:r>
                <a:r>
                  <a:rPr lang="en-US" i="0">
                    <a:latin typeface="Cambria Math" panose="02040503050406030204" pitchFamily="18" charset="0"/>
                  </a:rPr>
                  <a:t>𝑐</a:t>
                </a:r>
                <a:r>
                  <a:rPr lang="en-US" b="0" i="0">
                    <a:latin typeface="Cambria Math" panose="02040503050406030204" pitchFamily="18" charset="0"/>
                  </a:rPr>
                  <a:t>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US" i="0">
                    <a:latin typeface="Cambria Math" panose="02040503050406030204" pitchFamily="18" charset="0"/>
                  </a:rPr>
                  <a:t>−3</a:t>
                </a:r>
                <a:r>
                  <a:rPr lang="en-US" b="0" i="0">
                    <a:latin typeface="Cambria Math" panose="02040503050406030204" pitchFamily="18" charset="0"/>
                  </a:rPr>
                  <a:t>𝑝</a:t>
                </a:r>
                <a:r>
                  <a:rPr lang="pt-BR" dirty="0"/>
                  <a:t>. Multiplicando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[𝑝=</a:t>
                </a:r>
                <a:r>
                  <a:rPr lang="en-US" i="0">
                    <a:latin typeface="Cambria Math" panose="02040503050406030204" pitchFamily="18" charset="0"/>
                  </a:rPr>
                  <a:t>𝑥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𝑐−3</a:t>
                </a:r>
                <a:r>
                  <a:rPr lang="en-US" b="0" i="0">
                    <a:latin typeface="Cambria Math" panose="02040503050406030204" pitchFamily="18" charset="0"/>
                  </a:rPr>
                  <a:t>]×𝑐</a:t>
                </a:r>
                <a:r>
                  <a:rPr lang="pt-BR" dirty="0"/>
                  <a:t>, temos </a:t>
                </a:r>
                <a:r>
                  <a:rPr lang="en-US" b="0" i="0">
                    <a:latin typeface="Cambria Math" panose="02040503050406030204" pitchFamily="18" charset="0"/>
                  </a:rPr>
                  <a:t>𝑐𝑝=𝑥−3𝑐</a:t>
                </a:r>
                <a:r>
                  <a:rPr lang="pt-BR" dirty="0"/>
                  <a:t>. Igualando uma coisa a</a:t>
                </a:r>
                <a:r>
                  <a:rPr lang="pt-BR" baseline="0" dirty="0"/>
                  <a:t> outra, encontraremos que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𝑝=𝑐</a:t>
                </a:r>
                <a:r>
                  <a:rPr lang="pt-BR" dirty="0"/>
                  <a:t>.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𝑝=𝑐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(𝑥/𝑐)−3=𝑝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por exemplo, vira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(𝑥/𝑝)−3=𝑝→ 𝑝^2+3𝑝−𝑥=0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r>
                  <a:rPr lang="pt-BR" b="1" dirty="0"/>
                  <a:t>P2: </a:t>
                </a:r>
                <a:r>
                  <a:rPr lang="pt-BR" b="0" dirty="0"/>
                  <a:t>Aplicando a fórmula de </a:t>
                </a:r>
                <a:r>
                  <a:rPr lang="pt-BR" b="0" i="0" dirty="0" err="1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Bhaskara</a:t>
                </a:r>
                <a:r>
                  <a:rPr lang="pt-BR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 para encontrar as raízes da equação quadrática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𝑝^2+3𝑝−𝑥</a:t>
                </a:r>
                <a:r>
                  <a:rPr lang="pt-BR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, você vai encontrar 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pt-BR" b="0" i="0">
                    <a:latin typeface="Cambria Math" panose="02040503050406030204" pitchFamily="18" charset="0"/>
                  </a:rPr>
                  <a:t>(</a:t>
                </a:r>
                <a:r>
                  <a:rPr lang="en-US" b="0" i="0">
                    <a:latin typeface="Cambria Math" panose="02040503050406030204" pitchFamily="18" charset="0"/>
                  </a:rPr>
                  <a:t>−3+√(9+4𝑥)</a:t>
                </a:r>
                <a:r>
                  <a:rPr lang="pt-BR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>
                    <a:latin typeface="Cambria Math" panose="02040503050406030204" pitchFamily="18" charset="0"/>
                  </a:rPr>
                  <a:t>)/2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(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as probabilidades não podem ser negativas, portanto, não consideramos a raiz negativa 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Δ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). Substituindo isso em </a:t>
                </a:r>
                <a:r>
                  <a:rPr lang="pt-BR" sz="1800" b="0" i="0">
                    <a:latin typeface="Cambria Math" panose="02040503050406030204" pitchFamily="18" charset="0"/>
                  </a:rPr>
                  <a:t>(𝑥−𝑐)</a:t>
                </a:r>
                <a:r>
                  <a:rPr lang="en-US" sz="1800" b="0" i="0">
                    <a:latin typeface="Cambria Math" panose="02040503050406030204" pitchFamily="18" charset="0"/>
                  </a:rPr>
                  <a:t>/𝑥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e em </a:t>
                </a:r>
                <a:r>
                  <a:rPr lang="en-US" sz="1800" b="0" i="0">
                    <a:latin typeface="Cambria Math" panose="02040503050406030204" pitchFamily="18" charset="0"/>
                  </a:rPr>
                  <a:t>(𝑥−𝑝)/𝑥</a:t>
                </a:r>
                <a:r>
                  <a:rPr lang="pt-BR" sz="1800" dirty="0"/>
                  <a:t>, obtemos o resultado abaixo de </a:t>
                </a:r>
                <a:r>
                  <a:rPr lang="pt-BR" sz="1800" b="0" dirty="0"/>
                  <a:t>P2.</a:t>
                </a:r>
              </a:p>
              <a:p>
                <a:endParaRPr lang="pt-BR" sz="1800" b="0" dirty="0"/>
              </a:p>
              <a:p>
                <a:r>
                  <a:rPr lang="pt-BR" sz="1800" b="1" dirty="0" err="1"/>
                  <a:t>Conc</a:t>
                </a:r>
                <a:r>
                  <a:rPr lang="pt-BR" sz="1800" b="1" dirty="0"/>
                  <a:t>: </a:t>
                </a:r>
                <a:r>
                  <a:rPr lang="pt-BR" sz="1800" b="0" dirty="0"/>
                  <a:t>Lembre-se que nosso objetivo inicial era mostrar que </a:t>
                </a:r>
                <a:r>
                  <a:rPr lang="pt-BR" sz="4000" dirty="0"/>
                  <a:t>quando a informação incompleta desaparece (i.e., </a:t>
                </a:r>
                <a:r>
                  <a:rPr lang="pt-BR" sz="4000" i="0">
                    <a:latin typeface="Cambria Math" panose="02040503050406030204" pitchFamily="18" charset="0"/>
                  </a:rPr>
                  <a:t>𝑥→0</a:t>
                </a:r>
                <a:r>
                  <a:rPr lang="pt-BR" sz="4000" dirty="0"/>
                  <a:t>), o comportamento dos jogadores no E.N.B em estratégias puras converge para o comportamento no E.N. em estratégias mistas do jogo original de informação completa. Como podemos fazer isso?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337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Na verdade, tanto o limite pela esquerda quanto pela direita são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A questão é que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não pode se aproximar de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negativamente nesse caso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Na verdade, tanto o limite pela esquerda quanto pela direita são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2/3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A questão é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𝑥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não pode se aproximar 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0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negativamente nesse caso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2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P1.1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i.e., com probabilidade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depararemos com a forma estratégica no painel "Tipo a" e com probabilidade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depararemos com a forma estratégica no painel “Tipo b“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Isso é um exemplo de quando dizemos que cada tipo de jogador pode corresponder a uma função de payoff diferente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Arial" panose="020B0604020202020204" pitchFamily="34" charset="0"/>
                  </a:rPr>
                  <a:t>Note que há uma sofisticação aqui: você poderia perguntar “se o jogador dois tem apenas um tipo, por que ele tem payoffs diferentes nas duas matrizes?”. Há casos em que o payoff é o mesmo, mas há casos em que o tipo de um jogador pode afetar o payoff do outro jogador! </a:t>
                </a:r>
                <a:br>
                  <a:rPr lang="pt-BR" sz="1800" dirty="0">
                    <a:effectLst/>
                    <a:latin typeface="Arial" panose="020B0604020202020204" pitchFamily="34" charset="0"/>
                  </a:rPr>
                </a:br>
                <a:br>
                  <a:rPr lang="pt-BR" sz="1800" dirty="0">
                    <a:effectLst/>
                    <a:latin typeface="Arial" panose="020B0604020202020204" pitchFamily="34" charset="0"/>
                  </a:rPr>
                </a:br>
                <a:r>
                  <a:rPr lang="pt-BR" sz="1800" dirty="0">
                    <a:effectLst/>
                    <a:latin typeface="Arial" panose="020B0604020202020204" pitchFamily="34" charset="0"/>
                  </a:rPr>
                  <a:t>Exemplo: Assuma que sou um professor benevolente. Se eu me deparar com um aluno do tipo engajado, meu payoff de pôr esforço em explicações mais detalhadas é maior. Já se o outro jogador for um aluno que sequer assiste a aula e fica no WhatsApp, meu payoff de pôr esforço é menor. Logo, o tipo do aluno afeta meu payoff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i.e., com probabilidade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depararemos com a forma estratégica no painel "Tipo a" e com probabilidade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1−𝑝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depararemos com a forma estratégica no painel “Tipo b“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Isso é um exemplo de quando dizemos que cada tipo de jogador pode corresponder a uma função de payoff diferente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Arial" panose="020B0604020202020204" pitchFamily="34" charset="0"/>
                  </a:rPr>
                  <a:t>Note que há uma sofisticação aqui: você poderia perguntar “se o jogador dois tem apenas um tipo, por que ele tem payoffs diferentes nas duas matrizes?”. Há casos em que o payoff é o mesmo, mas há casos em que o tipo de um jogador pode afetar o payoff do outro jogador! </a:t>
                </a:r>
                <a:br>
                  <a:rPr lang="pt-BR" sz="1800" dirty="0">
                    <a:effectLst/>
                    <a:latin typeface="Arial" panose="020B0604020202020204" pitchFamily="34" charset="0"/>
                  </a:rPr>
                </a:br>
                <a:br>
                  <a:rPr lang="pt-BR" sz="1800" dirty="0">
                    <a:effectLst/>
                    <a:latin typeface="Arial" panose="020B0604020202020204" pitchFamily="34" charset="0"/>
                  </a:rPr>
                </a:br>
                <a:r>
                  <a:rPr lang="pt-BR" sz="1800" dirty="0">
                    <a:effectLst/>
                    <a:latin typeface="Arial" panose="020B0604020202020204" pitchFamily="34" charset="0"/>
                  </a:rPr>
                  <a:t>Exemplo: Assuma que sou um professor benevolente. Se eu me deparar com um aluno do tipo engajado, meu payoff de pôr esforço em explicações mais detalhadas é maior. Já se o outro jogador for um aluno que sequer assiste a aula e fica no WhatsApp, meu payoff de pôr esforço é menor. Logo, o tipo do aluno afeta meu payoff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P1: </a:t>
            </a:r>
            <a:r>
              <a:rPr lang="pt-BR" b="0" dirty="0"/>
              <a:t>Vamos começar pelo jogador 2. </a:t>
            </a:r>
            <a:r>
              <a:rPr lang="pt-BR" sz="1800" dirty="0">
                <a:effectLst/>
                <a:latin typeface="Segoe UI" panose="020B0502040204020203" pitchFamily="34" charset="0"/>
              </a:rPr>
              <a:t>2 gostaria de eliminar R no painel (a) e L no painel (b), mas 2 não sabe em que painel está, portanto não pode eliminar.</a:t>
            </a:r>
          </a:p>
          <a:p>
            <a:endParaRPr lang="pt-BR" sz="1800" dirty="0">
              <a:effectLst/>
              <a:latin typeface="Arial" panose="020B0604020202020204" pitchFamily="34" charset="0"/>
            </a:endParaRPr>
          </a:p>
          <a:p>
            <a:r>
              <a:rPr lang="pt-BR" sz="1800" dirty="0">
                <a:effectLst/>
                <a:latin typeface="Segoe UI" panose="020B0502040204020203" pitchFamily="34" charset="0"/>
              </a:rPr>
              <a:t>1 gostaria de eliminar U no painel (a) e D no painel (b). Portanto, em um equilíbrio de Nash Bayesiano, 1 deve jogar D caso seja Tipo a e U caso seja Tipo b.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8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P1: </a:t>
                </a:r>
                <a:r>
                  <a:rPr lang="pt-BR" b="0" dirty="0"/>
                  <a:t>Vamos começar pelo jogador 2.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2 gostaria de eliminar R no painel (a) e L no painel (b), mas 2 não sabe em que painel está, portanto não pode eliminar.</a:t>
                </a:r>
              </a:p>
              <a:p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r>
                  <a:rPr lang="pt-BR" sz="1200" dirty="0">
                    <a:effectLst/>
                    <a:latin typeface="Segoe UI" panose="020B0502040204020203" pitchFamily="34" charset="0"/>
                  </a:rPr>
                  <a:t>1 gostaria de eliminar U no painel (a) e D no painel (b). Portanto, em um equilíbrio de Nash Bayesiano, 1 deve jogar D caso seja Tipo a e U caso seja Tipo b.</a:t>
                </a:r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r>
                  <a:rPr lang="pt-BR" b="1" dirty="0"/>
                  <a:t>P:</a:t>
                </a:r>
                <a:r>
                  <a:rPr lang="pt-BR" dirty="0"/>
                  <a:t> O que resta ao jogador 2, sabendo que o Tipo a do jogador 1 jogaria apenas D e o Tipo b do jogador 1 jogaria apenas U? </a:t>
                </a:r>
              </a:p>
              <a:p>
                <a:endParaRPr lang="pt-BR" b="1" dirty="0"/>
              </a:p>
              <a:p>
                <a:r>
                  <a:rPr lang="pt-BR" b="1" dirty="0"/>
                  <a:t>R:</a:t>
                </a:r>
                <a:r>
                  <a:rPr lang="pt-BR" dirty="0"/>
                  <a:t> Resta ele maximizar seu </a:t>
                </a:r>
                <a:r>
                  <a:rPr lang="pt-BR" dirty="0" err="1"/>
                  <a:t>payoff</a:t>
                </a:r>
                <a:r>
                  <a:rPr lang="pt-BR" dirty="0"/>
                  <a:t> esperado dada sua crença sobre os tipos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P1: </a:t>
                </a:r>
                <a:r>
                  <a:rPr lang="pt-BR" b="0" dirty="0"/>
                  <a:t>Vamos começar pelo jogador 2.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2 gostaria de eliminar R no painel (a) e L no painel (b), mas 2 não sabe em que painel está, portanto não pode eliminar.</a:t>
                </a:r>
              </a:p>
              <a:p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r>
                  <a:rPr lang="pt-BR" sz="1200" dirty="0">
                    <a:effectLst/>
                    <a:latin typeface="Segoe UI" panose="020B0502040204020203" pitchFamily="34" charset="0"/>
                  </a:rPr>
                  <a:t>1 gostaria de eliminar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𝑈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no painel (a) e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𝐷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no painel (b). Em um equilíbrio de Nash Bayesiano, 1 deve jogar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𝐷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caso seja Tipo a e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𝑈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caso seja Tipo b.</a:t>
                </a:r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dirty="0"/>
                  <a:t> O que resta ao jogador 2, sabendo que o Tipo a do jogador 1 jogaria apenas D e o Tipo b do jogador 1 jogaria apenas U?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44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 </a:t>
            </a:r>
            <a:r>
              <a:rPr lang="pt-BR" sz="1200" dirty="0">
                <a:effectLst/>
                <a:latin typeface="Segoe UI" panose="020B0502040204020203" pitchFamily="34" charset="0"/>
              </a:rPr>
              <a:t>2 não sabe se está enfrentando o “Tipo a” ou o “Tipo b” do jogador 1, mas sabe a probabilidade de cada tipo ocorrer, portanto, pode calcular seu </a:t>
            </a:r>
            <a:r>
              <a:rPr lang="pt-BR" sz="1200" dirty="0" err="1">
                <a:effectLst/>
                <a:latin typeface="Segoe UI" panose="020B0502040204020203" pitchFamily="34" charset="0"/>
              </a:rPr>
              <a:t>payoff</a:t>
            </a:r>
            <a:r>
              <a:rPr lang="pt-BR" sz="1200" dirty="0">
                <a:effectLst/>
                <a:latin typeface="Segoe UI" panose="020B0502040204020203" pitchFamily="34" charset="0"/>
              </a:rPr>
              <a:t> esperado</a:t>
            </a:r>
            <a:endParaRPr lang="pt-BR" sz="12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481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Como o jogador 2 tem um único tipo, ele tem uma única estratégia, que depende de sua crença a priori sobre o tipo do jogador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Quanto mais fortemente 2 crer que 1 é do tipo a, maior seu incentivo para jogar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Como o jogador 2 tem um único tipo, ele tem uma única estratégia, que depende de sua crença a priori sobre o tipo do jogador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Quanto mais fortemente 2 crer que 1 é do tipo a, maior seu incentivo para jogar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45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DEF9-757C-42F7-88A9-1C86D105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0870-A1EE-4EF5-A56B-637F634B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03DF-4262-446D-A60D-0660C18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F3B4-601C-4B18-AA4D-0536824D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448-3B49-43B0-A212-CFADD354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A91-9969-40CF-83CD-56180DD0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A56A-BC7F-4C77-8A65-0957F3F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3728-9482-44DF-9492-132FD7A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A2FFE-7795-47D1-8A09-CE9041FD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AE03-65DA-49EC-BA98-DB0B7B93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D966-12A0-477A-8066-D649325F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A3FF-17F5-4F1F-9A86-EBAE8B9A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6F9E-5E69-4D25-B952-A9C9701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4931-B12F-4339-B029-E74EF420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CB6E-EE57-464A-8EE1-AE8C603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E340-DBE1-4559-AE49-1816AD73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499-3B36-4D3C-962A-601D35B2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01C8-99BF-43AC-BD56-0511716D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63CE-2F7C-4DFF-A2E7-D3759BD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1012-575B-4507-A6C3-A1B7801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0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517-BA1D-4115-8744-7F43E937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D94-78FA-4E31-87B4-7E4DCCAA3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8045-409A-4603-B9F9-C8F50668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225F-B569-4F07-8B91-FAD7564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4BAB19-312B-4C22-AA06-69833B6D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D621-3DEA-440E-87A4-D3F9756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E475-206D-4FD1-999A-CA8FB4A5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F086-60A1-4CC1-9A4E-014F0668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88BE6-3818-4379-BB2F-FC2B346C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CB41-6876-49A8-8B1A-A53EB726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F80E-7507-4EB5-ADEE-084E393F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20694B-8EAE-4835-AA60-37D687C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9C70-AD09-40C1-A780-023A10D1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4D4E-9877-4FBB-A0B9-7744C20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DD2980-4464-45D7-BB6D-DED318B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16A4-0C42-4642-AA79-340A17C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658FE8-638A-4B55-9139-C47DE12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F09-5620-480D-9DC4-23B6CC70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CA63-EC8C-43F3-8D12-6BDBD28A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596D-297E-40E7-BEF3-62A04D4C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0363-B0D0-437E-815F-24899188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4AC474-3379-43DE-BB22-CD5210F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0F6B-90E4-4FDB-84FD-55B3DEA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A494C-0877-4738-AE50-BD9CF1004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33EC-ED2F-48F1-904C-77673C5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F8C5-F782-40F5-9913-46AD43F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58AC37-F645-4912-ADFA-8800401E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9946-044A-47E9-A27B-3A87E1BB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29C7-79AF-4924-B499-47CFB29F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EFA4-882F-4FA6-AD8C-735FEE3A4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22C86-DC25-40DE-B0C6-33E3B1F7E1C1}"/>
              </a:ext>
            </a:extLst>
          </p:cNvPr>
          <p:cNvSpPr/>
          <p:nvPr userDrawn="1"/>
        </p:nvSpPr>
        <p:spPr>
          <a:xfrm>
            <a:off x="0" y="6730940"/>
            <a:ext cx="12192000" cy="127592"/>
          </a:xfrm>
          <a:prstGeom prst="rect">
            <a:avLst/>
          </a:prstGeom>
          <a:gradFill flip="none" rotWithShape="1">
            <a:gsLst>
              <a:gs pos="0">
                <a:srgbClr val="162F4E"/>
              </a:gs>
              <a:gs pos="100000">
                <a:srgbClr val="4AACE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9FC6FC-23CF-42B1-9364-ED05AFF4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340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8E6132-2F24-4ADC-B81B-2EB52071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711" y="1366553"/>
            <a:ext cx="7946571" cy="2062447"/>
          </a:xfrm>
        </p:spPr>
        <p:txBody>
          <a:bodyPr>
            <a:normAutofit/>
          </a:bodyPr>
          <a:lstStyle/>
          <a:p>
            <a:r>
              <a:rPr lang="pt-BR" sz="7200" b="1" dirty="0"/>
              <a:t>Teoria dos Jogos</a:t>
            </a:r>
            <a:endParaRPr lang="pt-B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5B13A-5A0A-431E-BB18-B5B4CD880CC2}"/>
              </a:ext>
            </a:extLst>
          </p:cNvPr>
          <p:cNvSpPr txBox="1"/>
          <p:nvPr/>
        </p:nvSpPr>
        <p:spPr>
          <a:xfrm>
            <a:off x="3581396" y="361401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Professor Robson Tigre</a:t>
            </a:r>
          </a:p>
        </p:txBody>
      </p:sp>
    </p:spTree>
    <p:extLst>
      <p:ext uri="{BB962C8B-B14F-4D97-AF65-F5344CB8AC3E}">
        <p14:creationId xmlns:p14="http://schemas.microsoft.com/office/powerpoint/2010/main" val="9609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Lembre-se que dissemos que o E.N.B é um conjunto de estratégias, </a:t>
                </a:r>
                <a:r>
                  <a:rPr lang="pt-BR" b="1" dirty="0">
                    <a:solidFill>
                      <a:srgbClr val="0070C0"/>
                    </a:solidFill>
                  </a:rPr>
                  <a:t>uma para cada tipo de jogador</a:t>
                </a:r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do tipo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do tipo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Jogador 2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&gt;2/5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&lt;2/5</m:t>
                    </m:r>
                  </m:oMath>
                </a14:m>
                <a:r>
                  <a:rPr lang="pt-BR" dirty="0"/>
                  <a:t> e é indiferente 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=2/5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Lembre-se que dissemos que nenhum tipo tem incentivo de mudar sua estratégia dadas as crenças sobre os outros tipos.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  <a:blipFill>
                <a:blip r:embed="rId3"/>
                <a:stretch>
                  <a:fillRect l="-1615" t="-2418" r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FC1D26-7AE6-416B-9340-BB3A2FC796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FC1D26-7AE6-416B-9340-BB3A2FC796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578672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3D24281-708C-4A47-AA8F-AE9CFD1234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3D24281-708C-4A47-AA8F-AE9CFD1234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186000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C367E57-6BC2-442C-92D4-6A6F72D6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AC8A-4FC9-45CC-8E26-62B4427B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B2A76-CA5B-4944-99BD-87987190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8983-B30E-4142-8D9A-B99A1B9D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Podemos usar equilíbrio de Nash para encontrar Equilíbrio de Nash Bayesiano na forma estratégica.</a:t>
                </a:r>
              </a:p>
              <a:p>
                <a:pPr lvl="1" algn="just"/>
                <a:r>
                  <a:rPr lang="pt-BR" b="1" dirty="0">
                    <a:solidFill>
                      <a:srgbClr val="0070C0"/>
                    </a:solidFill>
                  </a:rPr>
                  <a:t>Dois tipos diferentes do jogador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dirty="0"/>
                  <a:t> (D.P.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pt-BR" dirty="0"/>
                  <a:t> e </a:t>
                </a:r>
                <a:r>
                  <a:rPr lang="pt-BR" i="1" dirty="0"/>
                  <a:t>S.H. </a:t>
                </a:r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8CA4AE08-45DB-4633-8E1F-AB3E368AB4C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270372" y="3831209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 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8CA4AE08-45DB-4633-8E1F-AB3E368AB4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5669808"/>
                  </p:ext>
                </p:extLst>
              </p:nvPr>
            </p:nvGraphicFramePr>
            <p:xfrm>
              <a:off x="4270372" y="3831209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82" t="-1031" r="-106780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94415" t="-1031" r="-532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58586" t="-102083" r="-481818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58586" t="-102083" r="-381818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0202" t="-102083" r="-120202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4786" t="-102083" r="-1709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641" t="-200000" r="-369231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58586" t="-200000" r="-481818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58586" t="-200000" r="-381818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21875" t="-200000" r="-136250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0202" t="-200000" r="-120202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4786" t="-200000" r="-1709" b="-1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641" t="-303125" r="-369231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58586" t="-303125" r="-481818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58586" t="-303125" r="-381818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21875" t="-303125" r="-13625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0202" t="-303125" r="-12020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4786" t="-303125" r="-1709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554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𝐿𝐿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790348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2798618"/>
            <a:ext cx="5680363" cy="3477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1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𝐿𝐿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7230435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2798618"/>
            <a:ext cx="5680363" cy="3477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99781C6B-2E78-42A2-B5D8-5BAB794A3E4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03856" y="2701636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 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99781C6B-2E78-42A2-B5D8-5BAB794A3E4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03856" y="2701636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82" t="-1042" r="-106780" b="-304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94415" t="-1042" r="-532" b="-304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100000" r="-481818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100000" r="-381818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100000" r="-120202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100000" r="-1709" b="-2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41" t="-202083" r="-369231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202083" r="-481818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202083" r="-381818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21875" t="-202083" r="-13625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202083" r="-120202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202083" r="-1709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41" t="-302083" r="-369231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302083" r="-48181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302083" r="-38181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21875" t="-302083" r="-13625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302083" r="-120202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302083" r="-1709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881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𝐿𝐿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020025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2798618"/>
            <a:ext cx="5680363" cy="3477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CF85B558-27AA-4A18-A992-4D49DFC9B1A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03856" y="2701636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 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CF85B558-27AA-4A18-A992-4D49DFC9B1A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03856" y="2701636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82" t="-1042" r="-106780" b="-304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94415" t="-1042" r="-532" b="-304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100000" r="-481818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100000" r="-381818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100000" r="-120202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100000" r="-1709" b="-2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41" t="-202083" r="-369231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202083" r="-481818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202083" r="-381818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21875" t="-202083" r="-13625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202083" r="-120202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202083" r="-1709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41" t="-302083" r="-369231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302083" r="-48181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302083" r="-38181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21875" t="-302083" r="-13625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302083" r="-120202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302083" r="-1709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6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3976255"/>
            <a:ext cx="5680363" cy="229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FE0CF8-4608-41D7-9142-E6AE797BDF14}"/>
              </a:ext>
            </a:extLst>
          </p:cNvPr>
          <p:cNvSpPr/>
          <p:nvPr/>
        </p:nvSpPr>
        <p:spPr>
          <a:xfrm>
            <a:off x="2019300" y="3600450"/>
            <a:ext cx="342900" cy="375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6C93F-8BF5-44A7-80F7-3073B30B7E9E}"/>
              </a:ext>
            </a:extLst>
          </p:cNvPr>
          <p:cNvSpPr/>
          <p:nvPr/>
        </p:nvSpPr>
        <p:spPr>
          <a:xfrm>
            <a:off x="1962150" y="4242957"/>
            <a:ext cx="514350" cy="375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5EB09-7D34-443B-84D1-5AFD641E5C36}"/>
              </a:ext>
            </a:extLst>
          </p:cNvPr>
          <p:cNvSpPr/>
          <p:nvPr/>
        </p:nvSpPr>
        <p:spPr>
          <a:xfrm>
            <a:off x="4286250" y="3581400"/>
            <a:ext cx="457200" cy="375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217D90-FE78-4891-90D6-433F6AAACEEC}"/>
              </a:ext>
            </a:extLst>
          </p:cNvPr>
          <p:cNvSpPr/>
          <p:nvPr/>
        </p:nvSpPr>
        <p:spPr>
          <a:xfrm>
            <a:off x="4286250" y="4223907"/>
            <a:ext cx="514350" cy="375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22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5678493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3976255"/>
            <a:ext cx="5680363" cy="229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E25D0-BCD8-48BD-9584-4E647FA40C6A}"/>
              </a:ext>
            </a:extLst>
          </p:cNvPr>
          <p:cNvSpPr/>
          <p:nvPr/>
        </p:nvSpPr>
        <p:spPr>
          <a:xfrm>
            <a:off x="1648691" y="3581881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4961F-DD3C-4CE7-A1BE-B3BA32A047EE}"/>
              </a:ext>
            </a:extLst>
          </p:cNvPr>
          <p:cNvSpPr/>
          <p:nvPr/>
        </p:nvSpPr>
        <p:spPr>
          <a:xfrm>
            <a:off x="1648691" y="4225638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30134-6207-4768-B7E5-6F4ABE96403F}"/>
              </a:ext>
            </a:extLst>
          </p:cNvPr>
          <p:cNvSpPr/>
          <p:nvPr/>
        </p:nvSpPr>
        <p:spPr>
          <a:xfrm>
            <a:off x="3177598" y="3596986"/>
            <a:ext cx="514350" cy="3238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C5C97-019E-47D5-B9CC-6DAA2B5F6969}"/>
              </a:ext>
            </a:extLst>
          </p:cNvPr>
          <p:cNvSpPr/>
          <p:nvPr/>
        </p:nvSpPr>
        <p:spPr>
          <a:xfrm>
            <a:off x="3268807" y="4244689"/>
            <a:ext cx="299317" cy="3238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4BAC0-60D2-45C1-BF19-96202F858AA4}"/>
              </a:ext>
            </a:extLst>
          </p:cNvPr>
          <p:cNvSpPr/>
          <p:nvPr/>
        </p:nvSpPr>
        <p:spPr>
          <a:xfrm>
            <a:off x="5254338" y="3581399"/>
            <a:ext cx="514350" cy="375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78B503-0ACB-4C12-B332-ADCDC2F12873}"/>
              </a:ext>
            </a:extLst>
          </p:cNvPr>
          <p:cNvSpPr/>
          <p:nvPr/>
        </p:nvSpPr>
        <p:spPr>
          <a:xfrm>
            <a:off x="5254338" y="4243822"/>
            <a:ext cx="514350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6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2634589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3976255"/>
            <a:ext cx="5680363" cy="229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E25D0-BCD8-48BD-9584-4E647FA40C6A}"/>
              </a:ext>
            </a:extLst>
          </p:cNvPr>
          <p:cNvSpPr/>
          <p:nvPr/>
        </p:nvSpPr>
        <p:spPr>
          <a:xfrm>
            <a:off x="1648691" y="3581881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4961F-DD3C-4CE7-A1BE-B3BA32A047EE}"/>
              </a:ext>
            </a:extLst>
          </p:cNvPr>
          <p:cNvSpPr/>
          <p:nvPr/>
        </p:nvSpPr>
        <p:spPr>
          <a:xfrm>
            <a:off x="1648691" y="4225638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7D711-ECC9-4DF2-921C-107181BE392E}"/>
              </a:ext>
            </a:extLst>
          </p:cNvPr>
          <p:cNvSpPr/>
          <p:nvPr/>
        </p:nvSpPr>
        <p:spPr>
          <a:xfrm>
            <a:off x="2646218" y="3450265"/>
            <a:ext cx="973861" cy="491835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64323-1DAA-4E75-BCA2-01DAD1225F8E}"/>
              </a:ext>
            </a:extLst>
          </p:cNvPr>
          <p:cNvSpPr/>
          <p:nvPr/>
        </p:nvSpPr>
        <p:spPr>
          <a:xfrm>
            <a:off x="2646218" y="4225638"/>
            <a:ext cx="960006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8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9127506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3976255"/>
            <a:ext cx="5680363" cy="229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E25D0-BCD8-48BD-9584-4E647FA40C6A}"/>
              </a:ext>
            </a:extLst>
          </p:cNvPr>
          <p:cNvSpPr/>
          <p:nvPr/>
        </p:nvSpPr>
        <p:spPr>
          <a:xfrm>
            <a:off x="1648691" y="3581881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4961F-DD3C-4CE7-A1BE-B3BA32A047EE}"/>
              </a:ext>
            </a:extLst>
          </p:cNvPr>
          <p:cNvSpPr/>
          <p:nvPr/>
        </p:nvSpPr>
        <p:spPr>
          <a:xfrm>
            <a:off x="1648691" y="4225638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7D711-ECC9-4DF2-921C-107181BE392E}"/>
              </a:ext>
            </a:extLst>
          </p:cNvPr>
          <p:cNvSpPr/>
          <p:nvPr/>
        </p:nvSpPr>
        <p:spPr>
          <a:xfrm>
            <a:off x="2646218" y="3450265"/>
            <a:ext cx="973861" cy="491835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64323-1DAA-4E75-BCA2-01DAD1225F8E}"/>
              </a:ext>
            </a:extLst>
          </p:cNvPr>
          <p:cNvSpPr/>
          <p:nvPr/>
        </p:nvSpPr>
        <p:spPr>
          <a:xfrm>
            <a:off x="2646218" y="4225638"/>
            <a:ext cx="960006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5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 E.N.B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exemplo,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Cada tipo está jogando estratégia pura,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 b="-2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942546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E25D0-BCD8-48BD-9584-4E647FA40C6A}"/>
              </a:ext>
            </a:extLst>
          </p:cNvPr>
          <p:cNvSpPr/>
          <p:nvPr/>
        </p:nvSpPr>
        <p:spPr>
          <a:xfrm>
            <a:off x="1648691" y="3581881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4961F-DD3C-4CE7-A1BE-B3BA32A047EE}"/>
              </a:ext>
            </a:extLst>
          </p:cNvPr>
          <p:cNvSpPr/>
          <p:nvPr/>
        </p:nvSpPr>
        <p:spPr>
          <a:xfrm>
            <a:off x="1648691" y="4225638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7D711-ECC9-4DF2-921C-107181BE392E}"/>
              </a:ext>
            </a:extLst>
          </p:cNvPr>
          <p:cNvSpPr/>
          <p:nvPr/>
        </p:nvSpPr>
        <p:spPr>
          <a:xfrm>
            <a:off x="2646218" y="3450265"/>
            <a:ext cx="973861" cy="491835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64323-1DAA-4E75-BCA2-01DAD1225F8E}"/>
              </a:ext>
            </a:extLst>
          </p:cNvPr>
          <p:cNvSpPr/>
          <p:nvPr/>
        </p:nvSpPr>
        <p:spPr>
          <a:xfrm>
            <a:off x="2646218" y="4225638"/>
            <a:ext cx="960006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28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Continuação - Jogos Estáticos de Informação Incompleta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(Gibbons - Game Theory for Applied Economists, </a:t>
            </a:r>
            <a:r>
              <a:rPr lang="en-US" sz="2000" dirty="0" err="1">
                <a:solidFill>
                  <a:schemeClr val="bg1"/>
                </a:solidFill>
              </a:rPr>
              <a:t>Capítulo</a:t>
            </a:r>
            <a:r>
              <a:rPr lang="en-US" sz="2000" dirty="0">
                <a:solidFill>
                  <a:schemeClr val="bg1"/>
                </a:solidFill>
              </a:rPr>
              <a:t> 3)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1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Aplicações: Revisitando estratégias mistas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6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D0AC-285D-4982-AA63-599C931B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noProof="0" dirty="0"/>
              <a:t>Aplicações</a:t>
            </a:r>
            <a:br>
              <a:rPr lang="pt-BR" b="1" noProof="0" dirty="0"/>
            </a:br>
            <a:r>
              <a:rPr lang="pt-BR" sz="2200" b="1" noProof="0" dirty="0"/>
              <a:t>Revisitando estratégias 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3C30C-E549-498A-B908-0C063A04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noProof="0" dirty="0"/>
                  <a:t>Um E.N. em estratégias mistas de um jogo de informação completa pode ser interpretado como um E.N.B em estratégias puras de um jogo similar com um pouco de informação incompleta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Veremos que o ponto principal do E.N. em estratégias mistas não é que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noProof="0" dirty="0"/>
                  <a:t> escolha suas estratégias </a:t>
                </a:r>
                <a:r>
                  <a:rPr lang="pt-BR" i="1" noProof="0" dirty="0">
                    <a:solidFill>
                      <a:srgbClr val="0070C0"/>
                    </a:solidFill>
                  </a:rPr>
                  <a:t>aleatoriamente</a:t>
                </a:r>
                <a:r>
                  <a:rPr lang="pt-BR" noProof="0" dirty="0"/>
                  <a:t>, mas que 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esteja </a:t>
                </a:r>
                <a:r>
                  <a:rPr lang="pt-BR" i="1" noProof="0" dirty="0">
                    <a:solidFill>
                      <a:srgbClr val="C00000"/>
                    </a:solidFill>
                  </a:rPr>
                  <a:t>incerto</a:t>
                </a:r>
                <a:r>
                  <a:rPr lang="pt-BR" noProof="0" dirty="0"/>
                  <a:t> sobre a escolha do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pt-BR" noProof="0" dirty="0"/>
              </a:p>
              <a:p>
                <a:pPr lvl="1" algn="just"/>
                <a:r>
                  <a:rPr lang="pt-BR" noProof="0" dirty="0"/>
                  <a:t>A incerteza pode vir porque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noProof="0" dirty="0"/>
                  <a:t> aleatoriza entre suas estratégias ou...</a:t>
                </a:r>
              </a:p>
              <a:p>
                <a:pPr lvl="1" algn="just"/>
                <a:r>
                  <a:rPr lang="pt-BR" noProof="0" dirty="0"/>
                  <a:t>...porque há informação incompleta (</a:t>
                </a:r>
                <a:r>
                  <a:rPr lang="pt-BR" b="1" noProof="0" dirty="0"/>
                  <a:t>o que tem interpretação mais clara</a:t>
                </a:r>
                <a:r>
                  <a:rPr lang="pt-BR" noProof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3C30C-E549-498A-B908-0C063A04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839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9CDB-85AE-4EFA-A343-EF7310B9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Relembrando Discussão sobre estratégias mistas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1DFF-D179-4333-A21E-7A15037A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/>
              <a:t>Jogadores </a:t>
            </a:r>
            <a:r>
              <a:rPr lang="pt-BR" i="1" dirty="0"/>
              <a:t>randomizam</a:t>
            </a:r>
            <a:r>
              <a:rPr lang="pt-BR" dirty="0"/>
              <a:t> estratégias para incorporar incertezas e surpreender seus adversários. Também é possível ver estratégias mistas não como maximizadoras de recompensas, mas como minimizadoras de perdas (ver Fiani, 2015).</a:t>
            </a:r>
          </a:p>
          <a:p>
            <a:pPr marL="514350" indent="-514350" algn="just">
              <a:buFont typeface="+mj-lt"/>
              <a:buAutoNum type="arabicPeriod"/>
            </a:pPr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Um jogador é influenciado por </a:t>
            </a:r>
            <a:r>
              <a:rPr lang="pt-BR" i="1" dirty="0">
                <a:solidFill>
                  <a:schemeClr val="bg1">
                    <a:lumMod val="65000"/>
                  </a:schemeClr>
                </a:solidFill>
              </a:rPr>
              <a:t>pequenas perturbações não observáveis pelo outro jogador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. Em cada repetição do jogo, o jogador escolhe a sua melhor estratégia pura dependendo da perturbação nesse </a:t>
            </a:r>
            <a:r>
              <a:rPr lang="pt-BR" i="1" dirty="0">
                <a:solidFill>
                  <a:schemeClr val="bg1">
                    <a:lumMod val="65000"/>
                  </a:schemeClr>
                </a:solidFill>
              </a:rPr>
              <a:t>jogo de informação incompleta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. No longo prazo, seus oponentes são levados a acreditar que o jogador realmente aleatoriza entre suas estratégias puras (ver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Harsanyi, 1973)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6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9CDB-85AE-4EFA-A343-EF7310B9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Relembrando Discussão sobre estratégias mistas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1DFF-D179-4333-A21E-7A15037A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Jogadores </a:t>
            </a:r>
            <a:r>
              <a:rPr lang="pt-BR" i="1" dirty="0">
                <a:solidFill>
                  <a:schemeClr val="bg1">
                    <a:lumMod val="65000"/>
                  </a:schemeClr>
                </a:solidFill>
              </a:rPr>
              <a:t>randomizam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estratégias para incorporar incertezas e surpreender seus adversários. Também é possível ver estratégias mistas não como maximizadoras de recompensas, mas como minimizadoras de perdas (ver Fiani, 2015).</a:t>
            </a:r>
          </a:p>
          <a:p>
            <a:pPr marL="514350" indent="-514350" algn="just">
              <a:buFont typeface="+mj-lt"/>
              <a:buAutoNum type="arabicPeriod"/>
            </a:pPr>
            <a:endParaRPr lang="pt-BR" dirty="0"/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Um jogador é influenciado por </a:t>
            </a:r>
            <a:r>
              <a:rPr lang="pt-BR" i="1" dirty="0">
                <a:solidFill>
                  <a:srgbClr val="C00000"/>
                </a:solidFill>
              </a:rPr>
              <a:t>pequenas perturbações não observáveis pelo outro jogador</a:t>
            </a:r>
            <a:r>
              <a:rPr lang="pt-BR" dirty="0"/>
              <a:t>. Em cada repetição do jogo, o jogador escolhe a sua melhor estratégia pura dependendo da perturbação nesse </a:t>
            </a:r>
            <a:r>
              <a:rPr lang="pt-BR" i="1" dirty="0">
                <a:solidFill>
                  <a:srgbClr val="C00000"/>
                </a:solidFill>
              </a:rPr>
              <a:t>jogo de informação incompleta</a:t>
            </a:r>
            <a:r>
              <a:rPr lang="pt-BR" dirty="0"/>
              <a:t>. No longo prazo, seus oponentes são levados a acreditar que o jogador realmente aleatoriza entre suas estratégias puras (ver </a:t>
            </a:r>
            <a:r>
              <a:rPr lang="en-US" dirty="0"/>
              <a:t>Harsanyi, 1973)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756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D0AC-285D-4982-AA63-599C931B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3C30C-E549-498A-B908-0C063A04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sz="2600" noProof="0" dirty="0"/>
                  <a:t>Vamos relembrar o jogo “batalha dos sexos”: dois E.N. em estratégias puras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6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noProof="0" smtClean="0">
                            <a:latin typeface="Cambria Math" panose="02040503050406030204" pitchFamily="18" charset="0"/>
                          </a:rPr>
                          <m:t>𝑂𝑝𝑒𝑟𝑎</m:t>
                        </m:r>
                        <m:r>
                          <a:rPr lang="pt-BR" sz="26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2600" b="0" i="1" noProof="0" smtClean="0">
                            <a:latin typeface="Cambria Math" panose="02040503050406030204" pitchFamily="18" charset="0"/>
                          </a:rPr>
                          <m:t>𝑂𝑝𝑒𝑟𝑎</m:t>
                        </m:r>
                      </m:e>
                    </m:d>
                    <m:r>
                      <a:rPr lang="pt-BR" sz="2600" b="0" i="0" noProof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sz="2600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600" i="1" noProof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pt-BR" sz="26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600" i="1" noProof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pt-BR" sz="26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600" noProof="0" dirty="0"/>
                  <a:t>) e um E.N. em estratégias mistas que envolve </a:t>
                </a:r>
                <a:r>
                  <a:rPr lang="pt-BR" sz="2600" noProof="0" dirty="0">
                    <a:solidFill>
                      <a:srgbClr val="0070C0"/>
                    </a:solidFill>
                  </a:rPr>
                  <a:t>Cris</a:t>
                </a:r>
                <a:r>
                  <a:rPr lang="pt-BR" sz="2600" noProof="0" dirty="0"/>
                  <a:t> jogar </a:t>
                </a:r>
                <a14:m>
                  <m:oMath xmlns:m="http://schemas.openxmlformats.org/officeDocument/2006/math">
                    <m:r>
                      <a:rPr lang="pt-BR" sz="2600" b="0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sz="2600" noProof="0" dirty="0"/>
                  <a:t> com </a:t>
                </a:r>
                <a:r>
                  <a:rPr lang="pt-BR" sz="2600" noProof="0" dirty="0">
                    <a:solidFill>
                      <a:srgbClr val="0070C0"/>
                    </a:solidFill>
                  </a:rPr>
                  <a:t>probabilidade </a:t>
                </a:r>
                <a14:m>
                  <m:oMath xmlns:m="http://schemas.openxmlformats.org/officeDocument/2006/math">
                    <m:r>
                      <a:rPr lang="pt-BR" sz="2600" i="1" noProof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pt-BR" sz="2600" noProof="0" dirty="0">
                    <a:solidFill>
                      <a:srgbClr val="0070C0"/>
                    </a:solidFill>
                  </a:rPr>
                  <a:t> </a:t>
                </a:r>
                <a:r>
                  <a:rPr lang="pt-BR" sz="2600" noProof="0" dirty="0"/>
                  <a:t>e </a:t>
                </a:r>
                <a:r>
                  <a:rPr lang="pt-BR" sz="2600" noProof="0" dirty="0">
                    <a:solidFill>
                      <a:srgbClr val="C00000"/>
                    </a:solidFill>
                  </a:rPr>
                  <a:t>Pat</a:t>
                </a:r>
                <a:r>
                  <a:rPr lang="pt-BR" sz="2600" noProof="0" dirty="0"/>
                  <a:t> jogar </a:t>
                </a:r>
                <a14:m>
                  <m:oMath xmlns:m="http://schemas.openxmlformats.org/officeDocument/2006/math">
                    <m:r>
                      <a:rPr lang="pt-BR" sz="2600" i="1" noProof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sz="2600" noProof="0" dirty="0"/>
                  <a:t> com probabilidade </a:t>
                </a:r>
                <a14:m>
                  <m:oMath xmlns:m="http://schemas.openxmlformats.org/officeDocument/2006/math">
                    <m:r>
                      <a:rPr lang="pt-BR" sz="2600" i="1" noProof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endParaRPr lang="pt-BR" sz="26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3C30C-E549-498A-B908-0C063A04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948EA-FBA2-4C78-A500-1B05E3ED5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8174">
            <a:off x="2402514" y="3415433"/>
            <a:ext cx="5924229" cy="28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pt-BR" noProof="0" dirty="0"/>
                  <a:t>Suponha agora que, embora se conheçam há um tempo, Chris e Pat não tenham certeza do payoff um do outro.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dirty="0"/>
                  <a:t>O payoff de Chris se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 o de Pat se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,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são </a:t>
                </a:r>
                <a:r>
                  <a:rPr lang="pt-BR" i="1" u="sng" dirty="0"/>
                  <a:t>informações privadas de cada jogador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são sorteados de forma  independente a partir de uma </a:t>
                </a:r>
                <a:r>
                  <a:rPr lang="pt-BR" i="1" dirty="0">
                    <a:solidFill>
                      <a:schemeClr val="bg1"/>
                    </a:solidFill>
                  </a:rPr>
                  <a:t>distribuição uniforme </a:t>
                </a:r>
                <a:r>
                  <a:rPr lang="pt-BR" dirty="0">
                    <a:solidFill>
                      <a:schemeClr val="bg1"/>
                    </a:solidFill>
                  </a:rPr>
                  <a:t>sobre o intervalo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[0,</m:t>
                    </m:r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  <a:blipFill>
                <a:blip r:embed="rId3"/>
                <a:stretch>
                  <a:fillRect l="-1440" t="-2585" r="-1550" b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EB86F7-5FD0-40B7-ABF4-7DA47C1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B34AD-C461-48DC-9842-700F6DB8A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0" y="2550659"/>
            <a:ext cx="4690702" cy="22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34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pt-BR" noProof="0" dirty="0"/>
                  <a:t>Suponha agora que, embora se conheçam há um tempo, Chris e Pat não tenham certeza do payoff um do outro.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dirty="0"/>
                  <a:t>O payoff de Chris se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 o de Pat se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,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são </a:t>
                </a:r>
                <a:r>
                  <a:rPr lang="pt-BR" i="1" u="sng" dirty="0"/>
                  <a:t>informações privadas de cada jogador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são sorteados de forma  independente a partir de uma </a:t>
                </a:r>
                <a:r>
                  <a:rPr lang="pt-BR" i="1" dirty="0"/>
                  <a:t>distribuição uniforme </a:t>
                </a:r>
                <a:r>
                  <a:rPr lang="pt-BR" dirty="0"/>
                  <a:t>sobre o intervalo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[0,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  <a:blipFill>
                <a:blip r:embed="rId3"/>
                <a:stretch>
                  <a:fillRect l="-1440" t="-2585" r="-1550" b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EB86F7-5FD0-40B7-ABF4-7DA47C1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B34AD-C461-48DC-9842-700F6DB8A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0" y="2550659"/>
            <a:ext cx="4690702" cy="22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9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C454-5B18-486B-971F-5F2E97E5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Revisão distribuição uniforme contínua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F83C7C-F0F5-4581-B795-1EA9981D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3600"/>
            <a:ext cx="5263184" cy="32631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AD5129-9FB0-4954-9E41-B0A145D35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00" y="2133601"/>
            <a:ext cx="5001031" cy="32631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DE89D68-9E73-4908-A6A2-B1AB7525854E}"/>
              </a:ext>
            </a:extLst>
          </p:cNvPr>
          <p:cNvSpPr/>
          <p:nvPr/>
        </p:nvSpPr>
        <p:spPr>
          <a:xfrm>
            <a:off x="1512208" y="2133600"/>
            <a:ext cx="3916135" cy="33382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85F681-E189-417E-A977-590CE5A8B40D}"/>
              </a:ext>
            </a:extLst>
          </p:cNvPr>
          <p:cNvSpPr/>
          <p:nvPr/>
        </p:nvSpPr>
        <p:spPr>
          <a:xfrm>
            <a:off x="6513239" y="2133599"/>
            <a:ext cx="4459561" cy="33382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122975-2D2D-445D-B3CF-F290F30451BC}"/>
              </a:ext>
            </a:extLst>
          </p:cNvPr>
          <p:cNvSpPr txBox="1"/>
          <p:nvPr/>
        </p:nvSpPr>
        <p:spPr>
          <a:xfrm>
            <a:off x="1349828" y="2133599"/>
            <a:ext cx="445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Função densidade de probabilidade (FDP)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0BA625-C4F5-49AA-9A52-1103B2F810CF}"/>
              </a:ext>
            </a:extLst>
          </p:cNvPr>
          <p:cNvSpPr txBox="1"/>
          <p:nvPr/>
        </p:nvSpPr>
        <p:spPr>
          <a:xfrm>
            <a:off x="6894239" y="2098096"/>
            <a:ext cx="445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Função de distribuição acumulada (FDA)</a:t>
            </a:r>
          </a:p>
        </p:txBody>
      </p:sp>
    </p:spTree>
    <p:extLst>
      <p:ext uri="{BB962C8B-B14F-4D97-AF65-F5344CB8AC3E}">
        <p14:creationId xmlns:p14="http://schemas.microsoft.com/office/powerpoint/2010/main" val="1398266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C454-5B18-486B-971F-5F2E97E5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Revisão distribuição uniforme contínua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8D5BB-DE21-4716-BB56-71808B950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261" y="2244461"/>
            <a:ext cx="5913239" cy="2628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0A80C-E359-48C5-99A4-03C6DBABA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39" y="2232689"/>
            <a:ext cx="5562600" cy="26398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0678AB-FC53-47A4-B5E0-8DE0CA009F98}"/>
              </a:ext>
            </a:extLst>
          </p:cNvPr>
          <p:cNvSpPr/>
          <p:nvPr/>
        </p:nvSpPr>
        <p:spPr>
          <a:xfrm>
            <a:off x="373261" y="4829025"/>
            <a:ext cx="11635978" cy="84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75590-CF9E-4604-9307-1807A35B5AAD}"/>
              </a:ext>
            </a:extLst>
          </p:cNvPr>
          <p:cNvSpPr/>
          <p:nvPr/>
        </p:nvSpPr>
        <p:spPr>
          <a:xfrm>
            <a:off x="373261" y="1430941"/>
            <a:ext cx="11635978" cy="84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F6CFC-D4CA-4D3C-8CE3-064FB409F102}"/>
              </a:ext>
            </a:extLst>
          </p:cNvPr>
          <p:cNvSpPr/>
          <p:nvPr/>
        </p:nvSpPr>
        <p:spPr>
          <a:xfrm>
            <a:off x="434018" y="3855111"/>
            <a:ext cx="1452547" cy="383120"/>
          </a:xfrm>
          <a:prstGeom prst="rect">
            <a:avLst/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406AB-858E-4E11-B65D-7EDE8DC0C24E}"/>
              </a:ext>
            </a:extLst>
          </p:cNvPr>
          <p:cNvSpPr txBox="1"/>
          <p:nvPr/>
        </p:nvSpPr>
        <p:spPr>
          <a:xfrm>
            <a:off x="445609" y="3785061"/>
            <a:ext cx="78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FDP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1BF5D5-7028-4677-948F-25EAB1555134}"/>
              </a:ext>
            </a:extLst>
          </p:cNvPr>
          <p:cNvSpPr/>
          <p:nvPr/>
        </p:nvSpPr>
        <p:spPr>
          <a:xfrm>
            <a:off x="6493734" y="2397651"/>
            <a:ext cx="1452547" cy="383120"/>
          </a:xfrm>
          <a:prstGeom prst="rect">
            <a:avLst/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3B7044-9AA6-4CBB-922C-AFD2C0DBD04A}"/>
              </a:ext>
            </a:extLst>
          </p:cNvPr>
          <p:cNvSpPr txBox="1"/>
          <p:nvPr/>
        </p:nvSpPr>
        <p:spPr>
          <a:xfrm>
            <a:off x="6522762" y="2340763"/>
            <a:ext cx="78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FDA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809245-32A3-49E3-9C1D-300C5149FE67}"/>
              </a:ext>
            </a:extLst>
          </p:cNvPr>
          <p:cNvSpPr/>
          <p:nvPr/>
        </p:nvSpPr>
        <p:spPr>
          <a:xfrm>
            <a:off x="6508247" y="3776889"/>
            <a:ext cx="1452547" cy="383120"/>
          </a:xfrm>
          <a:prstGeom prst="rect">
            <a:avLst/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C00FA-0718-43E2-8FE6-73D8EBFE2D9D}"/>
              </a:ext>
            </a:extLst>
          </p:cNvPr>
          <p:cNvSpPr txBox="1"/>
          <p:nvPr/>
        </p:nvSpPr>
        <p:spPr>
          <a:xfrm>
            <a:off x="6533572" y="3709687"/>
            <a:ext cx="118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Média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F6F7E9-6A3A-46BD-8A04-274F801A40D1}"/>
              </a:ext>
            </a:extLst>
          </p:cNvPr>
          <p:cNvSpPr/>
          <p:nvPr/>
        </p:nvSpPr>
        <p:spPr>
          <a:xfrm>
            <a:off x="6493733" y="4335204"/>
            <a:ext cx="1452547" cy="383120"/>
          </a:xfrm>
          <a:prstGeom prst="rect">
            <a:avLst/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EB7264-8D8B-4AF1-8151-C03D3DB96925}"/>
              </a:ext>
            </a:extLst>
          </p:cNvPr>
          <p:cNvSpPr txBox="1"/>
          <p:nvPr/>
        </p:nvSpPr>
        <p:spPr>
          <a:xfrm>
            <a:off x="6543347" y="4227211"/>
            <a:ext cx="156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Mediana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CE159-B231-4B92-BEC0-1636AF062D0D}"/>
              </a:ext>
            </a:extLst>
          </p:cNvPr>
          <p:cNvSpPr/>
          <p:nvPr/>
        </p:nvSpPr>
        <p:spPr>
          <a:xfrm>
            <a:off x="431947" y="3357333"/>
            <a:ext cx="1452547" cy="383120"/>
          </a:xfrm>
          <a:prstGeom prst="rect">
            <a:avLst/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9B3F89-AE03-4A80-81A8-09725E737998}"/>
              </a:ext>
            </a:extLst>
          </p:cNvPr>
          <p:cNvSpPr txBox="1"/>
          <p:nvPr/>
        </p:nvSpPr>
        <p:spPr>
          <a:xfrm>
            <a:off x="458051" y="3253669"/>
            <a:ext cx="158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Suporte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FC48A7-DB4A-4F6F-8AA5-C986DD3371C9}"/>
              </a:ext>
            </a:extLst>
          </p:cNvPr>
          <p:cNvSpPr/>
          <p:nvPr/>
        </p:nvSpPr>
        <p:spPr>
          <a:xfrm>
            <a:off x="446461" y="2831252"/>
            <a:ext cx="1721543" cy="383120"/>
          </a:xfrm>
          <a:prstGeom prst="rect">
            <a:avLst/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040EA-9896-4C5B-BC07-1696D87E750B}"/>
              </a:ext>
            </a:extLst>
          </p:cNvPr>
          <p:cNvSpPr txBox="1"/>
          <p:nvPr/>
        </p:nvSpPr>
        <p:spPr>
          <a:xfrm>
            <a:off x="458050" y="2767692"/>
            <a:ext cx="197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Parâmetros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17680B-E021-41E6-ACD9-8A9E0EE1B23F}"/>
              </a:ext>
            </a:extLst>
          </p:cNvPr>
          <p:cNvSpPr/>
          <p:nvPr/>
        </p:nvSpPr>
        <p:spPr>
          <a:xfrm>
            <a:off x="458050" y="2337354"/>
            <a:ext cx="1452547" cy="383120"/>
          </a:xfrm>
          <a:prstGeom prst="rect">
            <a:avLst/>
          </a:prstGeom>
          <a:solidFill>
            <a:srgbClr val="F8F9FA"/>
          </a:solidFill>
          <a:ln>
            <a:solidFill>
              <a:srgbClr val="F8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100006-8A52-484E-A5B0-ABE8F19F76CF}"/>
              </a:ext>
            </a:extLst>
          </p:cNvPr>
          <p:cNvSpPr txBox="1"/>
          <p:nvPr/>
        </p:nvSpPr>
        <p:spPr>
          <a:xfrm>
            <a:off x="450863" y="2324221"/>
            <a:ext cx="197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Notação</a:t>
            </a:r>
          </a:p>
        </p:txBody>
      </p:sp>
    </p:spTree>
    <p:extLst>
      <p:ext uri="{BB962C8B-B14F-4D97-AF65-F5344CB8AC3E}">
        <p14:creationId xmlns:p14="http://schemas.microsoft.com/office/powerpoint/2010/main" val="3015377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é a forma normal desse jogo.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são os espaços de ações viáveis.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 são os espaços de tipos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são as crenças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  <a:blipFill>
                <a:blip r:embed="rId3"/>
                <a:stretch>
                  <a:fillRect t="-3129" r="-18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EB86F7-5FD0-40B7-ABF4-7DA47C1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B34AD-C461-48DC-9842-700F6DB8A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0" y="2550659"/>
            <a:ext cx="4690702" cy="22704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1B6166-F3B8-468A-B83D-65A8DA566DC6}"/>
              </a:ext>
            </a:extLst>
          </p:cNvPr>
          <p:cNvSpPr/>
          <p:nvPr/>
        </p:nvSpPr>
        <p:spPr>
          <a:xfrm>
            <a:off x="5650992" y="2441448"/>
            <a:ext cx="5971032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46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Recapitulando Equilíbrio de Nash Bayesiano 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1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é a forma normal desse jogo.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são os espaços de ações viáveis.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 são os espaços de tipos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são as crenças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  <a:blipFill>
                <a:blip r:embed="rId3"/>
                <a:stretch>
                  <a:fillRect t="-3129" r="-18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EB86F7-5FD0-40B7-ABF4-7DA47C1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B34AD-C461-48DC-9842-700F6DB8A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0" y="2550659"/>
            <a:ext cx="4690702" cy="22704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1B6166-F3B8-468A-B83D-65A8DA566DC6}"/>
              </a:ext>
            </a:extLst>
          </p:cNvPr>
          <p:cNvSpPr/>
          <p:nvPr/>
        </p:nvSpPr>
        <p:spPr>
          <a:xfrm>
            <a:off x="5650992" y="3648456"/>
            <a:ext cx="5971032" cy="2441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05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é a forma normal desse jogo.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são os espaços de ações viáveis.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 são os espaços de tipos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são as crenças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  <a:blipFill>
                <a:blip r:embed="rId3"/>
                <a:stretch>
                  <a:fillRect t="-3129" r="-18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EB86F7-5FD0-40B7-ABF4-7DA47C1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B34AD-C461-48DC-9842-700F6DB8A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0" y="2550659"/>
            <a:ext cx="4690702" cy="22704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1B6166-F3B8-468A-B83D-65A8DA566DC6}"/>
              </a:ext>
            </a:extLst>
          </p:cNvPr>
          <p:cNvSpPr/>
          <p:nvPr/>
        </p:nvSpPr>
        <p:spPr>
          <a:xfrm>
            <a:off x="5650992" y="4821086"/>
            <a:ext cx="5971032" cy="1268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65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noProof="0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noProof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é a forma normal desse jogo.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 são os espaços de ações viáveis.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 são os espaços de tipos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são as crenças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C14B-FE59-4326-89B6-53A530E74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160" y="1696066"/>
                <a:ext cx="5501642" cy="4480900"/>
              </a:xfrm>
              <a:blipFill>
                <a:blip r:embed="rId3"/>
                <a:stretch>
                  <a:fillRect t="-3129" r="-18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EB86F7-5FD0-40B7-ABF4-7DA47C1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B34AD-C461-48DC-9842-700F6DB8A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0" y="2550659"/>
            <a:ext cx="4690702" cy="22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0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Vamos construir um E.N.B em estratégias puras em que Chris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caso contrário...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...e Pat joga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caso contrário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Nesse equilíbrio, Chris joga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com probabilidade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Pat joga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𝑖𝑔h𝑡</m:t>
                    </m:r>
                  </m:oMath>
                </a14:m>
                <a:r>
                  <a:rPr lang="pt-BR" dirty="0"/>
                  <a:t> com probabilidade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Mostraremos que quando a informação incompleta desaparece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dirty="0"/>
                  <a:t>), seus comportamentos no E.N.B em estratégias puras converge para o comportamento do E.N. em estratégias mistas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  <a:blipFill>
                <a:blip r:embed="rId3"/>
                <a:stretch>
                  <a:fillRect l="-683" t="-2497" r="-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6B56B06-0406-4668-AEEB-3C68D42C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C762F-F4CD-4D86-A634-60A0E158DCBF}"/>
              </a:ext>
            </a:extLst>
          </p:cNvPr>
          <p:cNvSpPr/>
          <p:nvPr/>
        </p:nvSpPr>
        <p:spPr>
          <a:xfrm>
            <a:off x="484632" y="2037208"/>
            <a:ext cx="11256264" cy="4500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050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Vamos construir um E.N.B em estratégias puras em que Chris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caso contrário...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...e Pat joga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caso contrário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Nesse equilíbrio, Chris joga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com probabilidade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Pat joga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𝑖𝑔h𝑡</m:t>
                    </m:r>
                  </m:oMath>
                </a14:m>
                <a:r>
                  <a:rPr lang="pt-BR" dirty="0"/>
                  <a:t> com probabilidade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Mostraremos que quando a informação incompleta desaparece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dirty="0"/>
                  <a:t>), seus comportamentos no E.N.B em estratégias puras converge para o comportamento do E.N. em estratégias mistas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  <a:blipFill>
                <a:blip r:embed="rId3"/>
                <a:stretch>
                  <a:fillRect l="-683" t="-2497" r="-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6B56B06-0406-4668-AEEB-3C68D42C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C762F-F4CD-4D86-A634-60A0E158DCBF}"/>
              </a:ext>
            </a:extLst>
          </p:cNvPr>
          <p:cNvSpPr/>
          <p:nvPr/>
        </p:nvSpPr>
        <p:spPr>
          <a:xfrm>
            <a:off x="484632" y="2971800"/>
            <a:ext cx="11256264" cy="3565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2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Vamos construir um E.N.B em estratégias puras em que Chris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caso contrário...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...e Pat joga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caso contrário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Nesse equilíbrio, Chris joga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com probabilidade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Pat joga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𝑖𝑔h𝑡</m:t>
                    </m:r>
                  </m:oMath>
                </a14:m>
                <a:r>
                  <a:rPr lang="pt-BR" dirty="0"/>
                  <a:t> com probabilidade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Mostraremos que quando a informação incompleta desaparece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dirty="0"/>
                  <a:t>), seus comportamentos no E.N.B em estratégias puras converge para o comportamento do E.N. em estratégias mistas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  <a:blipFill>
                <a:blip r:embed="rId3"/>
                <a:stretch>
                  <a:fillRect l="-683" t="-2497" r="-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6B56B06-0406-4668-AEEB-3C68D42C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C762F-F4CD-4D86-A634-60A0E158DCBF}"/>
              </a:ext>
            </a:extLst>
          </p:cNvPr>
          <p:cNvSpPr/>
          <p:nvPr/>
        </p:nvSpPr>
        <p:spPr>
          <a:xfrm>
            <a:off x="484632" y="4553712"/>
            <a:ext cx="11256264" cy="1983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929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Vamos construir um E.N.B em estratégias puras em que Chris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caso contrário...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...e Pat joga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caso contrário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Nesse equilíbrio, </a:t>
                </a:r>
                <a:r>
                  <a:rPr lang="pt-BR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com probabilidade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:r>
                  <a:rPr lang="pt-BR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𝑖𝑔h𝑡</m:t>
                    </m:r>
                  </m:oMath>
                </a14:m>
                <a:r>
                  <a:rPr lang="pt-BR" dirty="0">
                    <a:solidFill>
                      <a:srgbClr val="C00000"/>
                    </a:solidFill>
                  </a:rPr>
                  <a:t> </a:t>
                </a:r>
                <a:r>
                  <a:rPr lang="pt-BR" dirty="0"/>
                  <a:t>com probabilidade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Mostraremos que quando a informação incompleta desaparece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dirty="0"/>
                  <a:t>), seus comportamentos no E.N.B em estratégias puras converge para o comportamento do E.N. em estratégias mistas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  <a:blipFill>
                <a:blip r:embed="rId3"/>
                <a:stretch>
                  <a:fillRect l="-683" t="-2497" r="-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6B56B06-0406-4668-AEEB-3C68D42C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C762F-F4CD-4D86-A634-60A0E158DCBF}"/>
              </a:ext>
            </a:extLst>
          </p:cNvPr>
          <p:cNvSpPr/>
          <p:nvPr/>
        </p:nvSpPr>
        <p:spPr>
          <a:xfrm>
            <a:off x="484632" y="5449824"/>
            <a:ext cx="11256264" cy="10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8B320EA-4872-4D60-9E24-8AA74D66B4EA}"/>
                  </a:ext>
                </a:extLst>
              </p14:cNvPr>
              <p14:cNvContentPartPr/>
              <p14:nvPr/>
            </p14:nvContentPartPr>
            <p14:xfrm>
              <a:off x="6057216" y="-13968"/>
              <a:ext cx="20880" cy="25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8B320EA-4872-4D60-9E24-8AA74D66B4E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6039576" y="-31968"/>
                <a:ext cx="56520" cy="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338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Vamos construir um E.N.B em estratégias puras em que Chris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caso contrário...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...e Pat joga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 exceder um valor crítico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e joga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caso contrário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𝐹𝑖𝑔h𝑡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𝑂𝑝𝑒𝑟𝑎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Nesse equilíbrio, </a:t>
                </a:r>
                <a:r>
                  <a:rPr lang="pt-BR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com probabilidade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:r>
                  <a:rPr lang="pt-BR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𝑖𝑔h𝑡</m:t>
                    </m:r>
                  </m:oMath>
                </a14:m>
                <a:r>
                  <a:rPr lang="pt-BR" dirty="0">
                    <a:solidFill>
                      <a:srgbClr val="C00000"/>
                    </a:solidFill>
                  </a:rPr>
                  <a:t> </a:t>
                </a:r>
                <a:r>
                  <a:rPr lang="pt-BR" dirty="0"/>
                  <a:t>com probabilidade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Mostraremos que quando a informação incompleta desaparece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dirty="0"/>
                  <a:t>), o comportamento dos jogadores no E.N.B em estratégias puras converge para o comportamento no E.N. em estratégias mistas do jogo original de informação completa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925C6-6293-4A8A-BBC5-3242C57B5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952" y="1408176"/>
                <a:ext cx="10707624" cy="5129148"/>
              </a:xfrm>
              <a:blipFill>
                <a:blip r:embed="rId3"/>
                <a:stretch>
                  <a:fillRect l="-683" t="-2497" r="-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6B56B06-0406-4668-AEEB-3C68D42C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</p:spTree>
    <p:extLst>
      <p:ext uri="{BB962C8B-B14F-4D97-AF65-F5344CB8AC3E}">
        <p14:creationId xmlns:p14="http://schemas.microsoft.com/office/powerpoint/2010/main" val="2256938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Dada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Pat, o payoff esperado de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é: 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⋅0=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E o payoff esperado de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é: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Portanto,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para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é ótimo se e somente se: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A72CDA-BD95-4CF1-AC20-139E6BA961EC}"/>
              </a:ext>
            </a:extLst>
          </p:cNvPr>
          <p:cNvSpPr/>
          <p:nvPr/>
        </p:nvSpPr>
        <p:spPr>
          <a:xfrm>
            <a:off x="3401569" y="5058697"/>
            <a:ext cx="2770632" cy="9438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54B69-DA78-4146-BB8B-679FDB1D5DBC}"/>
              </a:ext>
            </a:extLst>
          </p:cNvPr>
          <p:cNvSpPr/>
          <p:nvPr/>
        </p:nvSpPr>
        <p:spPr>
          <a:xfrm>
            <a:off x="6538454" y="5058697"/>
            <a:ext cx="2197116" cy="9438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104BA-9247-48C4-A618-3BDFB94E68B8}"/>
                  </a:ext>
                </a:extLst>
              </p:cNvPr>
              <p:cNvSpPr txBox="1"/>
              <p:nvPr/>
            </p:nvSpPr>
            <p:spPr>
              <a:xfrm>
                <a:off x="8951043" y="5299812"/>
                <a:ext cx="131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(3.2.1)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104BA-9247-48C4-A618-3BDFB94E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43" y="5299812"/>
                <a:ext cx="131260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C40FD6D-45C8-47B7-90B6-E0049A934AD8}"/>
              </a:ext>
            </a:extLst>
          </p:cNvPr>
          <p:cNvSpPr/>
          <p:nvPr/>
        </p:nvSpPr>
        <p:spPr>
          <a:xfrm>
            <a:off x="838200" y="5038344"/>
            <a:ext cx="10098024" cy="1384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12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Dada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Pat, o payoff esperado de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é: 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⋅0=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E o payoff esperado de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é: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Portanto,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para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é ótimo se e somente se: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54B69-DA78-4146-BB8B-679FDB1D5DBC}"/>
              </a:ext>
            </a:extLst>
          </p:cNvPr>
          <p:cNvSpPr/>
          <p:nvPr/>
        </p:nvSpPr>
        <p:spPr>
          <a:xfrm>
            <a:off x="6538454" y="5058697"/>
            <a:ext cx="2197116" cy="9438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104BA-9247-48C4-A618-3BDFB94E68B8}"/>
                  </a:ext>
                </a:extLst>
              </p:cNvPr>
              <p:cNvSpPr txBox="1"/>
              <p:nvPr/>
            </p:nvSpPr>
            <p:spPr>
              <a:xfrm>
                <a:off x="8951043" y="5299812"/>
                <a:ext cx="131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(3.2.1)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104BA-9247-48C4-A618-3BDFB94E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43" y="5299812"/>
                <a:ext cx="131260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2AE2601-8764-41EC-A689-A3C63A79A269}"/>
              </a:ext>
            </a:extLst>
          </p:cNvPr>
          <p:cNvSpPr/>
          <p:nvPr/>
        </p:nvSpPr>
        <p:spPr>
          <a:xfrm>
            <a:off x="6217921" y="4965192"/>
            <a:ext cx="4005071" cy="121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196133C-D280-4F8D-8C54-E5AB60E72638}"/>
              </a:ext>
            </a:extLst>
          </p:cNvPr>
          <p:cNvSpPr/>
          <p:nvPr/>
        </p:nvSpPr>
        <p:spPr>
          <a:xfrm rot="5400000">
            <a:off x="4142528" y="5094093"/>
            <a:ext cx="207797" cy="1609208"/>
          </a:xfrm>
          <a:prstGeom prst="rightBrace">
            <a:avLst>
              <a:gd name="adj1" fmla="val 67351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CD801-E92C-43C0-9421-A26C38A173A5}"/>
                  </a:ext>
                </a:extLst>
              </p:cNvPr>
              <p:cNvSpPr txBox="1"/>
              <p:nvPr/>
            </p:nvSpPr>
            <p:spPr>
              <a:xfrm>
                <a:off x="1954574" y="6079481"/>
                <a:ext cx="3263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Payoff</a:t>
                </a:r>
                <a:r>
                  <a:rPr lang="pt-BR" dirty="0"/>
                  <a:t> esperado de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CD801-E92C-43C0-9421-A26C38A17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74" y="6079481"/>
                <a:ext cx="3263446" cy="369332"/>
              </a:xfrm>
              <a:prstGeom prst="rect">
                <a:avLst/>
              </a:prstGeom>
              <a:blipFill>
                <a:blip r:embed="rId5"/>
                <a:stretch>
                  <a:fillRect l="-16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32353811-7589-4CAB-BFB1-32047A415B0A}"/>
              </a:ext>
            </a:extLst>
          </p:cNvPr>
          <p:cNvSpPr/>
          <p:nvPr/>
        </p:nvSpPr>
        <p:spPr>
          <a:xfrm rot="5400000">
            <a:off x="5666600" y="5346214"/>
            <a:ext cx="207800" cy="1104961"/>
          </a:xfrm>
          <a:prstGeom prst="rightBrace">
            <a:avLst>
              <a:gd name="adj1" fmla="val 67351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89894-7B47-498C-8EA3-DAC48FC09A90}"/>
                  </a:ext>
                </a:extLst>
              </p:cNvPr>
              <p:cNvSpPr txBox="1"/>
              <p:nvPr/>
            </p:nvSpPr>
            <p:spPr>
              <a:xfrm>
                <a:off x="5362797" y="6061629"/>
                <a:ext cx="337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Payoff</a:t>
                </a:r>
                <a:r>
                  <a:rPr lang="pt-BR" dirty="0"/>
                  <a:t> esperado de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89894-7B47-498C-8EA3-DAC48FC0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797" y="6061629"/>
                <a:ext cx="3372773" cy="369332"/>
              </a:xfrm>
              <a:prstGeom prst="rect">
                <a:avLst/>
              </a:prstGeom>
              <a:blipFill>
                <a:blip r:embed="rId6"/>
                <a:stretch>
                  <a:fillRect l="-162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85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147F-05C2-4D0E-BAC5-0C51639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Traduzindo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3268-CC76-46D3-87F4-41DB2DC9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000" dirty="0"/>
              <a:t>Um Equilíbrio de Nash </a:t>
            </a:r>
            <a:r>
              <a:rPr lang="pt-BR" sz="3000" dirty="0">
                <a:solidFill>
                  <a:schemeClr val="bg1"/>
                </a:solidFill>
              </a:rPr>
              <a:t>Bayesiano </a:t>
            </a:r>
            <a:r>
              <a:rPr lang="pt-BR" sz="3000" dirty="0"/>
              <a:t>é um conjunto de estratégias, uma para cada </a:t>
            </a:r>
            <a:r>
              <a:rPr lang="pt-BR" sz="3000" dirty="0">
                <a:solidFill>
                  <a:schemeClr val="bg1"/>
                </a:solidFill>
              </a:rPr>
              <a:t>tipo de </a:t>
            </a:r>
            <a:r>
              <a:rPr lang="pt-BR" sz="3000" dirty="0"/>
              <a:t>jogador, tais que nenhum </a:t>
            </a:r>
            <a:r>
              <a:rPr lang="pt-BR" sz="3000" dirty="0">
                <a:solidFill>
                  <a:schemeClr val="bg1"/>
                </a:solidFill>
              </a:rPr>
              <a:t>tipo</a:t>
            </a:r>
            <a:r>
              <a:rPr lang="pt-BR" sz="3000" dirty="0"/>
              <a:t> tem incentivos de mudar sua própria estratégia tomando como dado </a:t>
            </a:r>
            <a:r>
              <a:rPr lang="pt-BR" sz="3000" dirty="0">
                <a:solidFill>
                  <a:schemeClr val="bg1"/>
                </a:solidFill>
              </a:rPr>
              <a:t>suas crenças sobre os tipos dos outros jogadores e</a:t>
            </a:r>
            <a:r>
              <a:rPr lang="pt-BR" sz="3000" dirty="0"/>
              <a:t> o que os outros </a:t>
            </a:r>
            <a:r>
              <a:rPr lang="pt-BR" sz="3000" dirty="0">
                <a:solidFill>
                  <a:schemeClr val="bg1"/>
                </a:solidFill>
              </a:rPr>
              <a:t>tipos</a:t>
            </a:r>
            <a:r>
              <a:rPr lang="pt-BR" sz="3000" dirty="0"/>
              <a:t> farão.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EAFAA-0B2B-40E0-8EDC-7ADC63A6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05CF7-F8B7-4F3D-BB54-EAAD96E4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86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Dada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Pat, o payoff esperado de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é: 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⋅0=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E o payoff esperado de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é: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Portanto,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para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é ótimo se e somente se: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104BA-9247-48C4-A618-3BDFB94E68B8}"/>
                  </a:ext>
                </a:extLst>
              </p:cNvPr>
              <p:cNvSpPr txBox="1"/>
              <p:nvPr/>
            </p:nvSpPr>
            <p:spPr>
              <a:xfrm>
                <a:off x="8951043" y="5299812"/>
                <a:ext cx="131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(3.2.1)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104BA-9247-48C4-A618-3BDFB94E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43" y="5299812"/>
                <a:ext cx="131260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0E18AA2-C155-4F76-9D51-B64F4A7B5559}"/>
              </a:ext>
            </a:extLst>
          </p:cNvPr>
          <p:cNvSpPr/>
          <p:nvPr/>
        </p:nvSpPr>
        <p:spPr>
          <a:xfrm>
            <a:off x="8129016" y="5299812"/>
            <a:ext cx="51206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114DFF-57CB-4F8A-88A5-C06BCD4C4ED7}"/>
              </a:ext>
            </a:extLst>
          </p:cNvPr>
          <p:cNvSpPr/>
          <p:nvPr/>
        </p:nvSpPr>
        <p:spPr>
          <a:xfrm>
            <a:off x="9033756" y="5320488"/>
            <a:ext cx="129237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412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Dada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Pat, o payoff esperado de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é: 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⋅0=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E o payoff esperado de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é: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Portanto,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para </a:t>
                </a:r>
                <a:r>
                  <a:rPr lang="pt-BR" b="1" dirty="0">
                    <a:solidFill>
                      <a:srgbClr val="0070C0"/>
                    </a:solidFill>
                  </a:rPr>
                  <a:t>Chris</a:t>
                </a:r>
                <a:r>
                  <a:rPr lang="pt-BR" dirty="0"/>
                  <a:t> é ótimo se e somente se: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104BA-9247-48C4-A618-3BDFB94E68B8}"/>
                  </a:ext>
                </a:extLst>
              </p:cNvPr>
              <p:cNvSpPr txBox="1"/>
              <p:nvPr/>
            </p:nvSpPr>
            <p:spPr>
              <a:xfrm>
                <a:off x="8951043" y="5299812"/>
                <a:ext cx="131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(3.2.1)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4104BA-9247-48C4-A618-3BDFB94E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43" y="5299812"/>
                <a:ext cx="131260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5B64706-922B-481F-92B1-3FEBBB1B2BE0}"/>
              </a:ext>
            </a:extLst>
          </p:cNvPr>
          <p:cNvSpPr/>
          <p:nvPr/>
        </p:nvSpPr>
        <p:spPr>
          <a:xfrm>
            <a:off x="6529310" y="4985567"/>
            <a:ext cx="2197116" cy="102825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300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Dada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Chris, o payoff esperado de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é: 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E o payoff esperado de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é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Portanto,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para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é ótimo se e somente se: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D18D6-1913-48CB-ACCF-5D22B371662A}"/>
                  </a:ext>
                </a:extLst>
              </p:cNvPr>
              <p:cNvSpPr txBox="1"/>
              <p:nvPr/>
            </p:nvSpPr>
            <p:spPr>
              <a:xfrm>
                <a:off x="8936294" y="5373554"/>
                <a:ext cx="131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(3.2.2)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D18D6-1913-48CB-ACCF-5D22B371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294" y="5373554"/>
                <a:ext cx="131260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80A089-5BD0-450F-8F34-7F10CF42D91E}"/>
              </a:ext>
            </a:extLst>
          </p:cNvPr>
          <p:cNvSpPr/>
          <p:nvPr/>
        </p:nvSpPr>
        <p:spPr>
          <a:xfrm>
            <a:off x="3419857" y="5140993"/>
            <a:ext cx="2770632" cy="9438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2F19A-0F4B-43BA-B1E4-199FFE1A7377}"/>
              </a:ext>
            </a:extLst>
          </p:cNvPr>
          <p:cNvSpPr/>
          <p:nvPr/>
        </p:nvSpPr>
        <p:spPr>
          <a:xfrm>
            <a:off x="6529310" y="5150137"/>
            <a:ext cx="2197116" cy="9438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3F13E-C018-41B9-9B0F-56396BAF46F7}"/>
              </a:ext>
            </a:extLst>
          </p:cNvPr>
          <p:cNvSpPr/>
          <p:nvPr/>
        </p:nvSpPr>
        <p:spPr>
          <a:xfrm>
            <a:off x="838200" y="5111496"/>
            <a:ext cx="10098024" cy="1302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15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Dada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Chris, o payoff esperado de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é: 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E o payoff esperado de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é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Portanto,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para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é ótimo se e somente se: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D18D6-1913-48CB-ACCF-5D22B371662A}"/>
                  </a:ext>
                </a:extLst>
              </p:cNvPr>
              <p:cNvSpPr txBox="1"/>
              <p:nvPr/>
            </p:nvSpPr>
            <p:spPr>
              <a:xfrm>
                <a:off x="8936294" y="5373554"/>
                <a:ext cx="131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(3.2.2)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D18D6-1913-48CB-ACCF-5D22B371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294" y="5373554"/>
                <a:ext cx="131260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CB2F19A-0F4B-43BA-B1E4-199FFE1A7377}"/>
              </a:ext>
            </a:extLst>
          </p:cNvPr>
          <p:cNvSpPr/>
          <p:nvPr/>
        </p:nvSpPr>
        <p:spPr>
          <a:xfrm>
            <a:off x="6529310" y="5150137"/>
            <a:ext cx="2197116" cy="9438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908E8-C6BD-4A84-84C7-53F620A5161E}"/>
              </a:ext>
            </a:extLst>
          </p:cNvPr>
          <p:cNvSpPr/>
          <p:nvPr/>
        </p:nvSpPr>
        <p:spPr>
          <a:xfrm>
            <a:off x="6210303" y="5061918"/>
            <a:ext cx="4005071" cy="121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0F61269-3E20-4A29-8993-3858177BC3D4}"/>
              </a:ext>
            </a:extLst>
          </p:cNvPr>
          <p:cNvSpPr/>
          <p:nvPr/>
        </p:nvSpPr>
        <p:spPr>
          <a:xfrm rot="5400000">
            <a:off x="4124486" y="5167491"/>
            <a:ext cx="170901" cy="1682189"/>
          </a:xfrm>
          <a:prstGeom prst="rightBrace">
            <a:avLst>
              <a:gd name="adj1" fmla="val 67351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4F00C-5EE5-4D2A-961E-A892894CD958}"/>
                  </a:ext>
                </a:extLst>
              </p:cNvPr>
              <p:cNvSpPr txBox="1"/>
              <p:nvPr/>
            </p:nvSpPr>
            <p:spPr>
              <a:xfrm>
                <a:off x="1871552" y="6185766"/>
                <a:ext cx="319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Payoff</a:t>
                </a:r>
                <a:r>
                  <a:rPr lang="pt-BR" dirty="0"/>
                  <a:t> esperado de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4F00C-5EE5-4D2A-961E-A892894CD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52" y="6185766"/>
                <a:ext cx="3199889" cy="369332"/>
              </a:xfrm>
              <a:prstGeom prst="rect">
                <a:avLst/>
              </a:prstGeom>
              <a:blipFill>
                <a:blip r:embed="rId5"/>
                <a:stretch>
                  <a:fillRect l="-15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8468C0A3-4E57-4995-8614-76DE115500DB}"/>
              </a:ext>
            </a:extLst>
          </p:cNvPr>
          <p:cNvSpPr/>
          <p:nvPr/>
        </p:nvSpPr>
        <p:spPr>
          <a:xfrm rot="5400000">
            <a:off x="5730768" y="5474550"/>
            <a:ext cx="207800" cy="1104961"/>
          </a:xfrm>
          <a:prstGeom prst="rightBrace">
            <a:avLst>
              <a:gd name="adj1" fmla="val 67351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839ED1-4C80-478D-A801-A1B0B33CFFF2}"/>
                  </a:ext>
                </a:extLst>
              </p:cNvPr>
              <p:cNvSpPr txBox="1"/>
              <p:nvPr/>
            </p:nvSpPr>
            <p:spPr>
              <a:xfrm>
                <a:off x="5130929" y="6171590"/>
                <a:ext cx="319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Payoff</a:t>
                </a:r>
                <a:r>
                  <a:rPr lang="pt-BR" dirty="0"/>
                  <a:t> esperado de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839ED1-4C80-478D-A801-A1B0B33C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929" y="6171590"/>
                <a:ext cx="3199889" cy="369332"/>
              </a:xfrm>
              <a:prstGeom prst="rect">
                <a:avLst/>
              </a:prstGeom>
              <a:blipFill>
                <a:blip r:embed="rId6"/>
                <a:stretch>
                  <a:fillRect l="-17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02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Dada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Chris, o payoff esperado de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é: 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E o payoff esperado de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é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Portanto,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para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é ótimo se e somente se: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D18D6-1913-48CB-ACCF-5D22B371662A}"/>
                  </a:ext>
                </a:extLst>
              </p:cNvPr>
              <p:cNvSpPr txBox="1"/>
              <p:nvPr/>
            </p:nvSpPr>
            <p:spPr>
              <a:xfrm>
                <a:off x="8936294" y="5373554"/>
                <a:ext cx="131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(3.2.2)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D18D6-1913-48CB-ACCF-5D22B371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294" y="5373554"/>
                <a:ext cx="131260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25908E8-C6BD-4A84-84C7-53F620A5161E}"/>
              </a:ext>
            </a:extLst>
          </p:cNvPr>
          <p:cNvSpPr/>
          <p:nvPr/>
        </p:nvSpPr>
        <p:spPr>
          <a:xfrm>
            <a:off x="8165592" y="5061918"/>
            <a:ext cx="2068070" cy="1211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705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Dada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de Chris, o payoff esperado de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é: 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E o payoff esperado de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𝑂𝑝𝑒𝑟𝑎</m:t>
                    </m:r>
                  </m:oMath>
                </a14:m>
                <a:r>
                  <a:rPr lang="pt-BR" dirty="0"/>
                  <a:t> é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r>
                  <a:rPr lang="pt-BR" dirty="0"/>
                  <a:t>Portanto,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𝐹𝑖𝑔h𝑡</m:t>
                    </m:r>
                  </m:oMath>
                </a14:m>
                <a:r>
                  <a:rPr lang="pt-BR" dirty="0"/>
                  <a:t> para </a:t>
                </a:r>
                <a:r>
                  <a:rPr lang="pt-BR" b="1" dirty="0">
                    <a:solidFill>
                      <a:srgbClr val="C00000"/>
                    </a:solidFill>
                  </a:rPr>
                  <a:t>Pat</a:t>
                </a:r>
                <a:r>
                  <a:rPr lang="pt-BR" dirty="0"/>
                  <a:t> é ótimo se e somente se:</a:t>
                </a:r>
              </a:p>
              <a:p>
                <a:pPr marL="0" indent="0" algn="just"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endParaRPr lang="pt-BR" dirty="0"/>
              </a:p>
              <a:p>
                <a:pPr marL="0" indent="0" algn="just">
                  <a:spcAft>
                    <a:spcPts val="1500"/>
                  </a:spcAft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D18D6-1913-48CB-ACCF-5D22B371662A}"/>
                  </a:ext>
                </a:extLst>
              </p:cNvPr>
              <p:cNvSpPr txBox="1"/>
              <p:nvPr/>
            </p:nvSpPr>
            <p:spPr>
              <a:xfrm>
                <a:off x="8936294" y="5373554"/>
                <a:ext cx="131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(3.2.2)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BD18D6-1913-48CB-ACCF-5D22B371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294" y="5373554"/>
                <a:ext cx="131260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CB2F19A-0F4B-43BA-B1E4-199FFE1A7377}"/>
              </a:ext>
            </a:extLst>
          </p:cNvPr>
          <p:cNvSpPr/>
          <p:nvPr/>
        </p:nvSpPr>
        <p:spPr>
          <a:xfrm>
            <a:off x="6529310" y="5150137"/>
            <a:ext cx="2197116" cy="94389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140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spcBef>
                    <a:spcPts val="2000"/>
                  </a:spcBef>
                  <a:spcAft>
                    <a:spcPts val="2000"/>
                  </a:spcAft>
                </a:pPr>
                <a:r>
                  <a:rPr lang="en-US" dirty="0"/>
                  <a:t>Resolvendo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pt-BR" dirty="0"/>
                  <a:t> simultaneamente, obtemos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 </a:t>
                </a:r>
              </a:p>
              <a:p>
                <a:pPr algn="just">
                  <a:spcBef>
                    <a:spcPts val="2000"/>
                  </a:spcBef>
                  <a:spcAft>
                    <a:spcPts val="2000"/>
                  </a:spcAft>
                </a:pPr>
                <a:r>
                  <a:rPr lang="pt-BR" dirty="0"/>
                  <a:t>A solução da equação quadrática mostra que a probabilidade de Chris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, e a probabilidade de Pat Jogar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são ambas iguais a</a:t>
                </a:r>
              </a:p>
              <a:p>
                <a:pPr marL="0" indent="0" algn="just">
                  <a:spcBef>
                    <a:spcPts val="2000"/>
                  </a:spcBef>
                  <a:spcAft>
                    <a:spcPts val="2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9+4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 algn="just">
                  <a:spcBef>
                    <a:spcPts val="2000"/>
                  </a:spcBef>
                  <a:spcAft>
                    <a:spcPts val="2000"/>
                  </a:spcAft>
                  <a:buNone/>
                </a:pPr>
                <a:r>
                  <a:rPr lang="pt-BR" dirty="0"/>
                  <a:t>Quando a informação incompleta desaparece, o comportamento dos jogadores nesse E.N.B. em estratégias puras converge para aquele do E.N. em estratégias mistas do jogo de informação completa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86" r="-986" b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C6BA5-EFCC-48FA-8B7F-A58A12022CFD}"/>
              </a:ext>
            </a:extLst>
          </p:cNvPr>
          <p:cNvSpPr/>
          <p:nvPr/>
        </p:nvSpPr>
        <p:spPr>
          <a:xfrm>
            <a:off x="4032504" y="4078224"/>
            <a:ext cx="740664" cy="83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74451-9BF5-4B33-BB7C-C0E0E4ABB4E4}"/>
              </a:ext>
            </a:extLst>
          </p:cNvPr>
          <p:cNvSpPr/>
          <p:nvPr/>
        </p:nvSpPr>
        <p:spPr>
          <a:xfrm>
            <a:off x="7418834" y="3814572"/>
            <a:ext cx="740664" cy="1004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36571-9113-4D19-9259-22CCAC39E5C4}"/>
              </a:ext>
            </a:extLst>
          </p:cNvPr>
          <p:cNvSpPr/>
          <p:nvPr/>
        </p:nvSpPr>
        <p:spPr>
          <a:xfrm>
            <a:off x="755904" y="5081015"/>
            <a:ext cx="11094720" cy="1231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2FF86D03-A042-4C45-B0FD-B085EE32AE72}"/>
                  </a:ext>
                </a:extLst>
              </p14:cNvPr>
              <p14:cNvContentPartPr/>
              <p14:nvPr/>
            </p14:nvContentPartPr>
            <p14:xfrm>
              <a:off x="4290336" y="1792152"/>
              <a:ext cx="4680" cy="648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2FF86D03-A042-4C45-B0FD-B085EE32AE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3622" y="1774152"/>
                <a:ext cx="37774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993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spcBef>
                    <a:spcPts val="2000"/>
                  </a:spcBef>
                  <a:spcAft>
                    <a:spcPts val="2000"/>
                  </a:spcAft>
                </a:pPr>
                <a:r>
                  <a:rPr lang="en-US" dirty="0"/>
                  <a:t>Resolvendo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pt-BR" dirty="0"/>
                  <a:t> simultaneamente, obtemos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 </a:t>
                </a:r>
              </a:p>
              <a:p>
                <a:pPr algn="just">
                  <a:spcBef>
                    <a:spcPts val="2000"/>
                  </a:spcBef>
                  <a:spcAft>
                    <a:spcPts val="2000"/>
                  </a:spcAft>
                </a:pPr>
                <a:r>
                  <a:rPr lang="pt-BR" dirty="0"/>
                  <a:t>A solução da equação quadrática mostra que a probabilidade de Chris jogar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𝑂𝑝𝑒𝑟𝑎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, e a probabilidade de Pat Jogar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são ambas iguais a</a:t>
                </a:r>
              </a:p>
              <a:p>
                <a:pPr marL="0" indent="0" algn="just">
                  <a:spcBef>
                    <a:spcPts val="2000"/>
                  </a:spcBef>
                  <a:spcAft>
                    <a:spcPts val="2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9+4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 algn="just">
                  <a:spcBef>
                    <a:spcPts val="2000"/>
                  </a:spcBef>
                  <a:spcAft>
                    <a:spcPts val="2000"/>
                  </a:spcAft>
                  <a:buNone/>
                </a:pPr>
                <a:r>
                  <a:rPr lang="pt-BR" dirty="0"/>
                  <a:t>Quando a informação incompleta desaparece, o comportamento dos jogadores nesse E.N.B. em estratégias puras converge para aquele do E.N. em estratégias mistas do jogo de informação completa.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2FDE-5AAD-4518-B241-8AA0875C9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86" r="-986" b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879052C-F829-48A7-9632-D54D87E8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noProof="0" dirty="0"/>
              <a:t>Revisitando estratégias mistas</a:t>
            </a:r>
          </a:p>
        </p:txBody>
      </p:sp>
    </p:spTree>
    <p:extLst>
      <p:ext uri="{BB962C8B-B14F-4D97-AF65-F5344CB8AC3E}">
        <p14:creationId xmlns:p14="http://schemas.microsoft.com/office/powerpoint/2010/main" val="13169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147F-05C2-4D0E-BAC5-0C51639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Traduzindo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3268-CC76-46D3-87F4-41DB2DC9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000" dirty="0"/>
              <a:t>Um Equilíbrio de Nash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>
                <a:solidFill>
                  <a:srgbClr val="C00000"/>
                </a:solidFill>
              </a:rPr>
              <a:t>Bayesiano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é um conjunto de estratégias, uma para cada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>
                <a:solidFill>
                  <a:srgbClr val="C00000"/>
                </a:solidFill>
              </a:rPr>
              <a:t>tipo de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jogador, tais que nenhum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>
                <a:solidFill>
                  <a:srgbClr val="C00000"/>
                </a:solidFill>
              </a:rPr>
              <a:t>tipo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tem incentivos de mudar sua própria estratégia tomando como dado </a:t>
            </a:r>
            <a:r>
              <a:rPr lang="pt-BR" sz="3000" dirty="0">
                <a:solidFill>
                  <a:srgbClr val="C00000"/>
                </a:solidFill>
              </a:rPr>
              <a:t>suas crenças sobre os tipos dos outros jogadores e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o que os outros </a:t>
            </a:r>
            <a:r>
              <a:rPr lang="pt-BR" sz="3000" dirty="0">
                <a:solidFill>
                  <a:srgbClr val="C00000"/>
                </a:solidFill>
              </a:rPr>
              <a:t>tipos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farão.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EC916-D81B-4946-B34F-DBABE0A1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FFA5A-0DD3-40DF-807C-2BEE7A20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5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147F-05C2-4D0E-BAC5-0C51639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948" y="1752602"/>
                <a:ext cx="10515600" cy="44243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Jogo de informação incompleta unilateral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={1, 2}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b="1" dirty="0">
                    <a:solidFill>
                      <a:srgbClr val="0070C0"/>
                    </a:solidFill>
                  </a:rPr>
                  <a:t> tem dois tipos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, que são as </a:t>
                </a:r>
                <a:r>
                  <a:rPr lang="pt-BR" i="1" dirty="0"/>
                  <a:t> </a:t>
                </a:r>
                <a:r>
                  <a:rPr lang="pt-BR" dirty="0"/>
                  <a:t>sobre seus tipos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pt-BR" dirty="0"/>
                  <a:t>Não há incerteza sobre os tipos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(único tipo)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948" y="1752602"/>
                <a:ext cx="10515600" cy="4424363"/>
              </a:xfrm>
              <a:blipFill>
                <a:blip r:embed="rId3"/>
                <a:stretch>
                  <a:fillRect l="-1043" t="-13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90F1BDA-C37B-4C3A-897A-CC1276F12B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46421" y="3760839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90F1BDA-C37B-4C3A-897A-CC1276F12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046270"/>
                  </p:ext>
                </p:extLst>
              </p:nvPr>
            </p:nvGraphicFramePr>
            <p:xfrm>
              <a:off x="3946421" y="3760839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47" t="-952" r="-100247" b="-30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495" t="-952" r="-495" b="-30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00000" t="-100952" r="-1481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741" t="-200952" r="-50074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00000" t="-200952" r="-1481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741" t="-300952" r="-5007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300952" r="-4007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300952" r="-3007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300952" r="-20298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300952" r="-10148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00000" t="-300952" r="-1481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6FD2-6BD4-426C-AAC4-91FB334F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778FA-9FCF-4473-BA5B-81492724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0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147F-05C2-4D0E-BAC5-0C51639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Podemos aplicar eliminação de estratégias estritamente dominadas para algum jogador?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É ótimo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3+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&gt;2/5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i.e., É ótimo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de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for maior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  <a:blipFill>
                <a:blip r:embed="rId3"/>
                <a:stretch>
                  <a:fillRect l="-1938" t="-1209" r="-2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527537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1C069C2-32A1-452E-B63A-DE0E338B1099}"/>
              </a:ext>
            </a:extLst>
          </p:cNvPr>
          <p:cNvSpPr/>
          <p:nvPr/>
        </p:nvSpPr>
        <p:spPr>
          <a:xfrm>
            <a:off x="6096000" y="2778711"/>
            <a:ext cx="5864939" cy="316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33B7780-B90D-4532-972A-D31489CD5B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33B7780-B90D-4532-972A-D31489CD5B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55004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64A6E-82F2-4991-853A-63D80883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ECE16-5D38-4576-89C0-5E23F46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2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Podemos aplicar eliminação de estratégias estritamente dominadas para algum jogador?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É ótimo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3+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&gt;2/5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i.e., É ótimo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de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for maior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  <a:blipFill>
                <a:blip r:embed="rId3"/>
                <a:stretch>
                  <a:fillRect l="-1938" t="-1209" r="-2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22AFE3-B1FB-4E0D-ACE9-67B7A6B886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22AFE3-B1FB-4E0D-ACE9-67B7A6B88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580364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4082C79B-4E5F-459E-A54A-2C2E83A8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3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65E416-0ED0-412A-9B89-B292D1F9F7D3}"/>
              </a:ext>
            </a:extLst>
          </p:cNvPr>
          <p:cNvSpPr/>
          <p:nvPr/>
        </p:nvSpPr>
        <p:spPr>
          <a:xfrm>
            <a:off x="1870365" y="3560618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719D8-62E5-459E-9714-9137AE2B3440}"/>
              </a:ext>
            </a:extLst>
          </p:cNvPr>
          <p:cNvSpPr/>
          <p:nvPr/>
        </p:nvSpPr>
        <p:spPr>
          <a:xfrm>
            <a:off x="2692922" y="3543045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1830FB-904B-43B5-A166-A7B63822AC2A}"/>
              </a:ext>
            </a:extLst>
          </p:cNvPr>
          <p:cNvSpPr/>
          <p:nvPr/>
        </p:nvSpPr>
        <p:spPr>
          <a:xfrm>
            <a:off x="4286197" y="4275853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34591-8A35-4D9E-910B-B5D8D60B349E}"/>
              </a:ext>
            </a:extLst>
          </p:cNvPr>
          <p:cNvSpPr/>
          <p:nvPr/>
        </p:nvSpPr>
        <p:spPr>
          <a:xfrm>
            <a:off x="5081044" y="4125178"/>
            <a:ext cx="737866" cy="580166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E68D2-6EB9-435D-9080-626E25C503AA}"/>
              </a:ext>
            </a:extLst>
          </p:cNvPr>
          <p:cNvSpPr/>
          <p:nvPr/>
        </p:nvSpPr>
        <p:spPr>
          <a:xfrm>
            <a:off x="6096000" y="2778711"/>
            <a:ext cx="5864939" cy="316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B99166-8B07-470F-9CD3-79CDAC14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BB1A-8E75-43D8-AB3B-CB82DB40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5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297858"/>
                <a:ext cx="5791200" cy="504394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Podemos aplicar eliminação de estratégias estritamente dominadas para algum jogador?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É ótimo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3+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&gt;2/5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i.e., É ótimo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quando a probabilidade de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do tipo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for maior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297858"/>
                <a:ext cx="5791200" cy="5043948"/>
              </a:xfrm>
              <a:blipFill>
                <a:blip r:embed="rId3"/>
                <a:stretch>
                  <a:fillRect l="-1895" t="-1209" r="-2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22AFE3-B1FB-4E0D-ACE9-67B7A6B886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22AFE3-B1FB-4E0D-ACE9-67B7A6B886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4082C79B-4E5F-459E-A54A-2C2E83A8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65E416-0ED0-412A-9B89-B292D1F9F7D3}"/>
              </a:ext>
            </a:extLst>
          </p:cNvPr>
          <p:cNvSpPr/>
          <p:nvPr/>
        </p:nvSpPr>
        <p:spPr>
          <a:xfrm>
            <a:off x="1870365" y="3560618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719D8-62E5-459E-9714-9137AE2B3440}"/>
              </a:ext>
            </a:extLst>
          </p:cNvPr>
          <p:cNvSpPr/>
          <p:nvPr/>
        </p:nvSpPr>
        <p:spPr>
          <a:xfrm>
            <a:off x="2692922" y="3543045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1830FB-904B-43B5-A166-A7B63822AC2A}"/>
              </a:ext>
            </a:extLst>
          </p:cNvPr>
          <p:cNvSpPr/>
          <p:nvPr/>
        </p:nvSpPr>
        <p:spPr>
          <a:xfrm>
            <a:off x="4286197" y="4275853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34591-8A35-4D9E-910B-B5D8D60B349E}"/>
              </a:ext>
            </a:extLst>
          </p:cNvPr>
          <p:cNvSpPr/>
          <p:nvPr/>
        </p:nvSpPr>
        <p:spPr>
          <a:xfrm>
            <a:off x="5081044" y="4125178"/>
            <a:ext cx="737866" cy="580166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BA9A30-69A0-458D-B456-87ECD204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961E7-51AD-4BE3-B4B4-36D426AC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3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20761</TotalTime>
  <Words>6978</Words>
  <Application>Microsoft Macintosh PowerPoint</Application>
  <PresentationFormat>Widescreen</PresentationFormat>
  <Paragraphs>810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</vt:lpstr>
      <vt:lpstr>Calibri</vt:lpstr>
      <vt:lpstr>Calibri Light</vt:lpstr>
      <vt:lpstr>Cambria Math</vt:lpstr>
      <vt:lpstr>Segoe UI</vt:lpstr>
      <vt:lpstr>Office Theme</vt:lpstr>
      <vt:lpstr>Teoria dos Jogos</vt:lpstr>
      <vt:lpstr>PowerPoint Presentation</vt:lpstr>
      <vt:lpstr>PowerPoint Presentation</vt:lpstr>
      <vt:lpstr>Traduzindo</vt:lpstr>
      <vt:lpstr>Traduzindo</vt:lpstr>
      <vt:lpstr>Exemplo 1 Equilíbrio de Nash Bayesiano</vt:lpstr>
      <vt:lpstr>Exemplo 1 Equilíbrio de Nash Bayesiano</vt:lpstr>
      <vt:lpstr>Exemplo 1 Equilíbrio de Nash Bayesiano</vt:lpstr>
      <vt:lpstr>Exemplo 1 Equilíbrio de Nash Bayesiano</vt:lpstr>
      <vt:lpstr>Exemplo 1 Equilíbrio de Nash Bayesiano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PowerPoint Presentation</vt:lpstr>
      <vt:lpstr>Aplicações Revisitando estratégias mistas</vt:lpstr>
      <vt:lpstr>Relembrando Discussão sobre estratégias mistas</vt:lpstr>
      <vt:lpstr>Relembrando Discussão sobre estratégias mistas</vt:lpstr>
      <vt:lpstr>Revisitando estratégias mistas</vt:lpstr>
      <vt:lpstr>Revisitando estratégias mistas</vt:lpstr>
      <vt:lpstr>Revisitando estratégias mistas</vt:lpstr>
      <vt:lpstr>Revisão distribuição uniforme contínua</vt:lpstr>
      <vt:lpstr>Revisão distribuição uniforme contínua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  <vt:lpstr>Revisitando estratégias mistas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Produção Científica em Economia 2 Universidade Católica de Brasília Programa de Pós-graduação de Economia</dc:title>
  <dc:creator>Robson Tigre</dc:creator>
  <cp:lastModifiedBy>Robson Douglas Tigre Santos</cp:lastModifiedBy>
  <cp:revision>985</cp:revision>
  <dcterms:created xsi:type="dcterms:W3CDTF">2020-08-04T19:55:28Z</dcterms:created>
  <dcterms:modified xsi:type="dcterms:W3CDTF">2024-06-19T00:19:17Z</dcterms:modified>
</cp:coreProperties>
</file>